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3" r:id="rId3"/>
  </p:sldMasterIdLst>
  <p:notesMasterIdLst>
    <p:notesMasterId r:id="rId34"/>
  </p:notesMasterIdLst>
  <p:sldIdLst>
    <p:sldId id="718" r:id="rId4"/>
    <p:sldId id="686" r:id="rId5"/>
    <p:sldId id="671" r:id="rId6"/>
    <p:sldId id="729" r:id="rId7"/>
    <p:sldId id="689" r:id="rId8"/>
    <p:sldId id="690" r:id="rId9"/>
    <p:sldId id="691" r:id="rId10"/>
    <p:sldId id="692" r:id="rId11"/>
    <p:sldId id="693" r:id="rId12"/>
    <p:sldId id="694" r:id="rId13"/>
    <p:sldId id="695" r:id="rId14"/>
    <p:sldId id="697" r:id="rId15"/>
    <p:sldId id="713" r:id="rId16"/>
    <p:sldId id="735" r:id="rId17"/>
    <p:sldId id="728" r:id="rId18"/>
    <p:sldId id="730" r:id="rId19"/>
    <p:sldId id="705" r:id="rId20"/>
    <p:sldId id="742" r:id="rId21"/>
    <p:sldId id="732" r:id="rId22"/>
    <p:sldId id="731" r:id="rId23"/>
    <p:sldId id="743" r:id="rId24"/>
    <p:sldId id="630" r:id="rId25"/>
    <p:sldId id="631" r:id="rId26"/>
    <p:sldId id="647" r:id="rId27"/>
    <p:sldId id="720" r:id="rId28"/>
    <p:sldId id="722" r:id="rId29"/>
    <p:sldId id="734" r:id="rId30"/>
    <p:sldId id="737" r:id="rId31"/>
    <p:sldId id="738" r:id="rId32"/>
    <p:sldId id="739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FF"/>
    <a:srgbClr val="2B1CFF"/>
    <a:srgbClr val="00FF00"/>
    <a:srgbClr val="48AA0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108" d="100"/>
          <a:sy n="108" d="100"/>
        </p:scale>
        <p:origin x="-16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4CE88-BF06-46AC-9752-679060720B70}" type="datetimeFigureOut">
              <a:rPr lang="zh-CN" altLang="en-US" smtClean="0"/>
              <a:t>18/11/21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F8E2B-62F3-4B8D-8696-D7702414F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9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4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21"/>
          <p:cNvSpPr txBox="1">
            <a:spLocks noChangeArrowheads="1"/>
          </p:cNvSpPr>
          <p:nvPr userDrawn="1"/>
        </p:nvSpPr>
        <p:spPr bwMode="auto">
          <a:xfrm>
            <a:off x="6858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E3B5F-2EFC-4664-918C-74D721CBE30A}" type="datetime1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18/11/21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3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2982-7199-441B-9E98-BAB2F2F939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9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6A86-0886-4D25-8C73-57BA81287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9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2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4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21"/>
          <p:cNvSpPr txBox="1">
            <a:spLocks noChangeArrowheads="1"/>
          </p:cNvSpPr>
          <p:nvPr userDrawn="1"/>
        </p:nvSpPr>
        <p:spPr bwMode="auto">
          <a:xfrm>
            <a:off x="6858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E3B5F-2EFC-4664-918C-74D721CBE30A}" type="datetime1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18/11/21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►"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 txBox="1">
            <a:spLocks noChangeArrowheads="1"/>
          </p:cNvSpPr>
          <p:nvPr userDrawn="1"/>
        </p:nvSpPr>
        <p:spPr bwMode="auto">
          <a:xfrm>
            <a:off x="6858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E3B5F-2EFC-4664-918C-74D721CBE30A}" type="datetime1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18/11/21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1"/>
          <p:cNvSpPr txBox="1">
            <a:spLocks noChangeArrowheads="1"/>
          </p:cNvSpPr>
          <p:nvPr userDrawn="1"/>
        </p:nvSpPr>
        <p:spPr bwMode="auto">
          <a:xfrm>
            <a:off x="6372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2E7B09F-AC62-4403-8697-2EE6A8D32C6F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 smtClean="0">
                <a:solidFill>
                  <a:srgbClr val="000000"/>
                </a:solidFill>
              </a:rPr>
              <a:t>/3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9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►"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 txBox="1">
            <a:spLocks noChangeArrowheads="1"/>
          </p:cNvSpPr>
          <p:nvPr userDrawn="1"/>
        </p:nvSpPr>
        <p:spPr bwMode="auto">
          <a:xfrm>
            <a:off x="6858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E3B5F-2EFC-4664-918C-74D721CBE30A}" type="datetime1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18/11/21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1"/>
          <p:cNvSpPr txBox="1">
            <a:spLocks noChangeArrowheads="1"/>
          </p:cNvSpPr>
          <p:nvPr userDrawn="1"/>
        </p:nvSpPr>
        <p:spPr bwMode="auto">
          <a:xfrm>
            <a:off x="6372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2E7B09F-AC62-4403-8697-2EE6A8D32C6F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 smtClean="0">
                <a:solidFill>
                  <a:srgbClr val="000000"/>
                </a:solidFill>
              </a:rPr>
              <a:t>/22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4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2982-7199-441B-9E98-BAB2F2F939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6A86-0886-4D25-8C73-57BA81287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2BF0-EBD5-4FBA-BD5E-099D7F947DA2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18/11/21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33DA-F7B6-4376-B768-517AAA53DDF8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5015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1A44-9832-4FCD-A1A1-C08721BE25BE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18/11/21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33DA-F7B6-4376-B768-517AAA53DDF8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27750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6DE7-6D72-4ECE-A407-03F7C1446AF0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18/11/21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33DA-F7B6-4376-B768-517AAA53DDF8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73809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06B5-FA2E-45D4-9338-721AAE11D6C6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18/11/21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33DA-F7B6-4376-B768-517AAA53DDF8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63551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D847-47E3-4AAD-B355-D83A0EC1F6BD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18/11/21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33DA-F7B6-4376-B768-517AAA53DDF8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27543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B35A-10F6-474A-9B51-8ED827348DC5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18/11/21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33DA-F7B6-4376-B768-517AAA53DDF8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7980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0F04-C78E-49F1-9191-2EE03EAB08C8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18/11/21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33DA-F7B6-4376-B768-517AAA53DDF8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41487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56BA-CE14-436C-B1D5-62A99CC17E44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18/11/21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33DA-F7B6-4376-B768-517AAA53DDF8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13119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2FE4-5BAC-4AE7-BDE9-9CB39FA8C2E6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18/11/21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33DA-F7B6-4376-B768-517AAA53DDF8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32342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841-2F47-46CF-9C10-AAB81C1FAE38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18/11/21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33DA-F7B6-4376-B768-517AAA53DDF8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167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BAAC-4B23-4F5F-A4D2-7B7DE5FAD808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18/11/21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33DA-F7B6-4376-B768-517AAA53DDF8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6695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5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►Click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E3B5F-2EFC-4664-918C-74D721CBE30A}" type="datetime1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18/11/21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1"/>
          <p:cNvSpPr txBox="1">
            <a:spLocks noChangeArrowheads="1"/>
          </p:cNvSpPr>
          <p:nvPr userDrawn="1"/>
        </p:nvSpPr>
        <p:spPr bwMode="auto">
          <a:xfrm>
            <a:off x="3505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Yingpeng</a:t>
            </a:r>
            <a:r>
              <a:rPr lang="en-US" dirty="0" smtClean="0">
                <a:solidFill>
                  <a:srgbClr val="000000"/>
                </a:solidFill>
              </a:rPr>
              <a:t> Song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7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None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l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►Click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E3B5F-2EFC-4664-918C-74D721CBE30A}" type="datetime1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18/11/21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1"/>
          <p:cNvSpPr txBox="1">
            <a:spLocks noChangeArrowheads="1"/>
          </p:cNvSpPr>
          <p:nvPr userDrawn="1"/>
        </p:nvSpPr>
        <p:spPr bwMode="auto">
          <a:xfrm>
            <a:off x="3505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Yingpeng</a:t>
            </a:r>
            <a:r>
              <a:rPr lang="en-US" dirty="0" smtClean="0">
                <a:solidFill>
                  <a:srgbClr val="000000"/>
                </a:solidFill>
              </a:rPr>
              <a:t> Song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2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None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l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0DE6-BAF7-4EA1-A0D3-A99831DFDD16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18/11/21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833DA-F7B6-4376-B768-517AAA53DDF8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4317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08112" y="1124744"/>
            <a:ext cx="7092280" cy="13681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4000" dirty="0" err="1" smtClean="0">
                <a:latin typeface="Arial"/>
                <a:cs typeface="Arial"/>
              </a:rPr>
              <a:t>M</a:t>
            </a:r>
            <a:r>
              <a:rPr lang="en-US" altLang="zh-CN" sz="4000" dirty="0" err="1" smtClean="0">
                <a:latin typeface="Arial"/>
                <a:cs typeface="Arial"/>
              </a:rPr>
              <a:t>uon</a:t>
            </a:r>
            <a:r>
              <a:rPr lang="en-US" altLang="zh-CN" sz="4000" dirty="0" smtClean="0">
                <a:latin typeface="Arial"/>
                <a:cs typeface="Arial"/>
              </a:rPr>
              <a:t> beam transport based on SC solenoids</a:t>
            </a:r>
            <a:endParaRPr lang="en-US" sz="4000" b="1" dirty="0" smtClean="0">
              <a:latin typeface="Arial"/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2800" dirty="0" smtClean="0"/>
              <a:t>International review of </a:t>
            </a:r>
            <a:r>
              <a:rPr lang="en-US" sz="2800" dirty="0" err="1" smtClean="0"/>
              <a:t>EMuS</a:t>
            </a:r>
            <a:endParaRPr lang="en-US" sz="2800" dirty="0" smtClean="0"/>
          </a:p>
          <a:p>
            <a:pPr eaLnBrk="1" hangingPunct="1"/>
            <a:r>
              <a:rPr lang="en-US" altLang="zh-CN" sz="2000" dirty="0" smtClean="0"/>
              <a:t>Nov. 20-21, 2018, </a:t>
            </a:r>
            <a:r>
              <a:rPr lang="en-US" sz="2000" dirty="0" smtClean="0"/>
              <a:t>CSNS, Dongguan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altLang="zh-CN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59832" y="4941168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Yingpeng </a:t>
            </a:r>
            <a:r>
              <a:rPr lang="en-US" sz="2400" dirty="0" smtClean="0"/>
              <a:t>Song, Yu </a:t>
            </a:r>
            <a:r>
              <a:rPr lang="en-US" sz="2400" dirty="0" err="1"/>
              <a:t>Bao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96"/>
    </mc:Choice>
    <mc:Fallback xmlns="">
      <p:transition spd="slow" advTm="287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</a:t>
            </a:r>
            <a:r>
              <a:rPr lang="en-US" altLang="zh-CN" dirty="0"/>
              <a:t>s</a:t>
            </a:r>
            <a:r>
              <a:rPr lang="en-US" altLang="zh-CN" dirty="0" smtClean="0"/>
              <a:t>pot 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6601" y="2420888"/>
            <a:ext cx="4320480" cy="3168352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8" y="2492896"/>
            <a:ext cx="4320480" cy="308022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3569" y="83671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zh-CN" sz="2000" dirty="0" smtClean="0"/>
              <a:t>The focal plan is tilted for different </a:t>
            </a:r>
            <a:r>
              <a:rPr lang="en-US" altLang="zh-CN" sz="2000" dirty="0" err="1" smtClean="0"/>
              <a:t>emittance</a:t>
            </a:r>
            <a:r>
              <a:rPr lang="en-US" altLang="zh-CN" sz="2000" dirty="0" smtClean="0"/>
              <a:t> particles (Fig.1) and off-momentum </a:t>
            </a:r>
            <a:r>
              <a:rPr lang="en-US" altLang="zh-CN" sz="2000" dirty="0" smtClean="0">
                <a:solidFill>
                  <a:srgbClr val="000000"/>
                </a:solidFill>
              </a:rPr>
              <a:t>particles</a:t>
            </a:r>
            <a:r>
              <a:rPr lang="zh-CN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(Fig.2).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1560" y="5765194"/>
            <a:ext cx="7897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B</a:t>
            </a:r>
            <a:r>
              <a:rPr lang="el-GR" altLang="zh-CN" sz="2000" dirty="0" smtClean="0"/>
              <a:t>eam percentage in Φ</a:t>
            </a:r>
            <a:r>
              <a:rPr lang="en-US" altLang="zh-CN" sz="2000" dirty="0" smtClean="0"/>
              <a:t>100mm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VS distance away from last solenoid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636912"/>
            <a:ext cx="75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Fig.1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636912"/>
            <a:ext cx="75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Fig.2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44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Beamline</a:t>
            </a:r>
            <a:r>
              <a:rPr lang="en-US" dirty="0" smtClean="0"/>
              <a:t> layout and </a:t>
            </a:r>
            <a:r>
              <a:rPr lang="en-US" dirty="0" err="1" smtClean="0"/>
              <a:t>fieldmap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2" y="2416393"/>
            <a:ext cx="4572000" cy="360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93597"/>
            <a:ext cx="3888432" cy="2399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4413" y="764704"/>
            <a:ext cx="57875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Layout adjustments compared with optics design:</a:t>
            </a:r>
          </a:p>
          <a:p>
            <a:r>
              <a:rPr lang="en-US" altLang="zh-CN" sz="2000" dirty="0" smtClean="0"/>
              <a:t>1.</a:t>
            </a:r>
            <a:r>
              <a:rPr lang="zh-CN" altLang="en-US" sz="2000" dirty="0" smtClean="0"/>
              <a:t>  </a:t>
            </a:r>
            <a:r>
              <a:rPr lang="en-US" sz="2000" dirty="0" smtClean="0"/>
              <a:t>B2  30°--45</a:t>
            </a:r>
            <a:r>
              <a:rPr lang="en-US" altLang="zh-CN" sz="2000" dirty="0" smtClean="0"/>
              <a:t>°</a:t>
            </a:r>
            <a:r>
              <a:rPr lang="en-US" sz="2000" dirty="0" smtClean="0"/>
              <a:t>  </a:t>
            </a:r>
          </a:p>
          <a:p>
            <a:pPr lvl="1"/>
            <a:r>
              <a:rPr lang="zh-CN" altLang="en-US" sz="2000" dirty="0" smtClean="0">
                <a:solidFill>
                  <a:srgbClr val="FF3399"/>
                </a:solidFill>
              </a:rPr>
              <a:t>  </a:t>
            </a:r>
            <a:r>
              <a:rPr lang="en-US" sz="2000" dirty="0" smtClean="0">
                <a:solidFill>
                  <a:srgbClr val="FF3399"/>
                </a:solidFill>
              </a:rPr>
              <a:t>--for momentum selection</a:t>
            </a:r>
          </a:p>
          <a:p>
            <a:r>
              <a:rPr lang="en-US" sz="2000" dirty="0" smtClean="0"/>
              <a:t>2. 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Drifts  1.0 </a:t>
            </a:r>
            <a:r>
              <a:rPr lang="mr-IN" sz="2000" dirty="0" smtClean="0"/>
              <a:t>–</a:t>
            </a:r>
            <a:r>
              <a:rPr lang="en-US" sz="2000" dirty="0" smtClean="0"/>
              <a:t> 1.5m   </a:t>
            </a:r>
          </a:p>
          <a:p>
            <a:pPr lvl="1"/>
            <a:r>
              <a:rPr lang="zh-CN" altLang="en-US" sz="2000" dirty="0" smtClean="0">
                <a:solidFill>
                  <a:srgbClr val="FF3399"/>
                </a:solidFill>
              </a:rPr>
              <a:t>  </a:t>
            </a:r>
            <a:r>
              <a:rPr lang="en-US" sz="2000" dirty="0" smtClean="0">
                <a:solidFill>
                  <a:srgbClr val="FF3399"/>
                </a:solidFill>
              </a:rPr>
              <a:t>-</a:t>
            </a:r>
            <a:r>
              <a:rPr lang="en-US" sz="2000" dirty="0">
                <a:solidFill>
                  <a:srgbClr val="FF3399"/>
                </a:solidFill>
              </a:rPr>
              <a:t>- </a:t>
            </a:r>
            <a:r>
              <a:rPr lang="en-US" altLang="zh-CN" sz="2000" dirty="0">
                <a:solidFill>
                  <a:srgbClr val="FF3399"/>
                </a:solidFill>
              </a:rPr>
              <a:t>for </a:t>
            </a:r>
            <a:r>
              <a:rPr lang="en-US" altLang="zh-CN" sz="2000" dirty="0" smtClean="0">
                <a:solidFill>
                  <a:srgbClr val="FF3399"/>
                </a:solidFill>
              </a:rPr>
              <a:t>positron elimination</a:t>
            </a:r>
            <a:endParaRPr lang="en-US" sz="2000" dirty="0">
              <a:solidFill>
                <a:srgbClr val="FF3399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73657"/>
              </p:ext>
            </p:extLst>
          </p:nvPr>
        </p:nvGraphicFramePr>
        <p:xfrm>
          <a:off x="179512" y="4167337"/>
          <a:ext cx="5411470" cy="2285999"/>
        </p:xfrm>
        <a:graphic>
          <a:graphicData uri="http://schemas.openxmlformats.org/drawingml/2006/table">
            <a:tbl>
              <a:tblPr firstRow="1" firstCol="1" bandRow="1"/>
              <a:tblGrid>
                <a:gridCol w="608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0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22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placement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err="1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gepmetry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CM1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z=15086 mm x=200 mm y=-200 mm </a:t>
                      </a:r>
                      <a:r>
                        <a:rPr lang="en-US" sz="16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rotation=Z45</a:t>
                      </a: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°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square</a:t>
                      </a:r>
                      <a:r>
                        <a:rPr lang="zh-CN" sz="1600" kern="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a=283 mm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CM2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z=17236 mm x=y=0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ring</a:t>
                      </a:r>
                      <a:r>
                        <a:rPr lang="en-US" sz="16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R1=250 mm</a:t>
                      </a:r>
                      <a:r>
                        <a:rPr 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R2=300 mm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CM3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z=18486 mm x=y=0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ring</a:t>
                      </a:r>
                      <a:r>
                        <a:rPr lang="en-US" sz="16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R1=160 mm</a:t>
                      </a:r>
                      <a:r>
                        <a:rPr 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R2=300 mm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CM4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z=18786 mm x=y=0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ring</a:t>
                      </a:r>
                      <a:r>
                        <a:rPr lang="en-US" sz="16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R1=100 mm</a:t>
                      </a:r>
                      <a:r>
                        <a:rPr 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R2=300 mm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3501008"/>
            <a:ext cx="431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Collimators for momentum selection and </a:t>
            </a:r>
          </a:p>
          <a:p>
            <a:r>
              <a:rPr lang="en-US" dirty="0" smtClean="0"/>
              <a:t>positron elimination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2730"/>
              </p:ext>
            </p:extLst>
          </p:nvPr>
        </p:nvGraphicFramePr>
        <p:xfrm>
          <a:off x="523885" y="1515899"/>
          <a:ext cx="8224579" cy="4145349"/>
        </p:xfrm>
        <a:graphic>
          <a:graphicData uri="http://schemas.openxmlformats.org/drawingml/2006/table">
            <a:tbl>
              <a:tblPr firstRow="1" firstCol="1" bandRow="1"/>
              <a:tblGrid>
                <a:gridCol w="1622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8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5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61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34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67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17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599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EMuS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1T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μE4@PSI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WSX-on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μE4@PSI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WSX-off</a:t>
                      </a:r>
                      <a:endParaRPr lang="zh-CN" altLang="zh-CN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ISIS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D-Line@J-PARC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H-Line@J-PARC</a:t>
                      </a:r>
                      <a:endParaRPr lang="zh-CN" altLang="zh-CN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Proton beam power (MW)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0.005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1.3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1.3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99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μ momentum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(MeV/c)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29.8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29.8</a:t>
                      </a:r>
                      <a:endParaRPr lang="zh-CN" altLang="zh-CN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29.8</a:t>
                      </a:r>
                      <a:endParaRPr lang="zh-CN" altLang="zh-CN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29.8</a:t>
                      </a:r>
                      <a:endParaRPr lang="zh-CN" altLang="zh-CN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29.8</a:t>
                      </a:r>
                      <a:endParaRPr lang="zh-CN" altLang="zh-CN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6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Intensity (1E6/s)</a:t>
                      </a:r>
                      <a:endParaRPr lang="zh-CN" sz="1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23.7</a:t>
                      </a:r>
                      <a:endParaRPr lang="zh-CN" sz="1800" kern="1200" dirty="0">
                        <a:solidFill>
                          <a:srgbClr val="FF66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420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Polarization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~0.75</a:t>
                      </a:r>
                      <a:endParaRPr lang="zh-CN" altLang="zh-CN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≥0.95</a:t>
                      </a:r>
                      <a:endParaRPr lang="zh-CN" altLang="zh-CN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≥0.95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≥0.95</a:t>
                      </a:r>
                      <a:endParaRPr lang="zh-CN" altLang="zh-CN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~0.9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P2 (1E6/s)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340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81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dp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/p (FWHM)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15.2%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9.5%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1.8~11%</a:t>
                      </a:r>
                      <a:endParaRPr lang="zh-CN" altLang="zh-CN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10%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15%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(FWHM)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72 </a:t>
                      </a:r>
                      <a:r>
                        <a:rPr lang="en-US" sz="1800" kern="1200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800" kern="1200" dirty="0">
                        <a:solidFill>
                          <a:srgbClr val="FF66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~30 mm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~30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2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(FWHM)</a:t>
                      </a:r>
                      <a:endParaRPr lang="zh-CN" sz="1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en-US" sz="1800" kern="1200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800" kern="1200" dirty="0">
                        <a:solidFill>
                          <a:srgbClr val="FF66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~30 mm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~40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5483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Surface </a:t>
            </a:r>
            <a:r>
              <a:rPr lang="en-US" sz="2000" dirty="0" err="1" smtClean="0"/>
              <a:t>muon</a:t>
            </a:r>
            <a:r>
              <a:rPr lang="en-US" sz="2000" dirty="0" smtClean="0"/>
              <a:t> parameters on different facilities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3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err="1" smtClean="0"/>
              <a:t>beamline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Ways to obtain high polarized decay </a:t>
            </a:r>
            <a:r>
              <a:rPr lang="en-US" sz="2000" dirty="0" err="1" smtClean="0"/>
              <a:t>muon</a:t>
            </a:r>
            <a:r>
              <a:rPr lang="en-US" sz="2000" dirty="0" smtClean="0"/>
              <a:t> beam 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zh-CN" sz="1800" dirty="0" smtClean="0"/>
              <a:t>Pion momentum selection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---&gt; </a:t>
            </a:r>
            <a:r>
              <a:rPr lang="en-US" sz="1800" dirty="0" smtClean="0"/>
              <a:t>make decay </a:t>
            </a:r>
            <a:r>
              <a:rPr lang="en-US" sz="1800" dirty="0" err="1" smtClean="0"/>
              <a:t>muon</a:t>
            </a:r>
            <a:r>
              <a:rPr lang="en-US" sz="1800" dirty="0" smtClean="0"/>
              <a:t> IP2 maximized</a:t>
            </a:r>
            <a:endParaRPr lang="en-US" altLang="zh-CN" sz="1800" dirty="0" smtClean="0"/>
          </a:p>
          <a:p>
            <a:pPr marL="457200" indent="-457200">
              <a:buAutoNum type="arabicPeriod"/>
            </a:pPr>
            <a:r>
              <a:rPr lang="en-US" sz="1800" dirty="0" smtClean="0"/>
              <a:t>Decay solenoid for pion decay ---&gt;  wide momentum acceptance</a:t>
            </a:r>
          </a:p>
          <a:p>
            <a:pPr marL="457200" indent="-457200">
              <a:buAutoNum type="arabicPeriod"/>
            </a:pPr>
            <a:r>
              <a:rPr lang="en-US" sz="1800" dirty="0" err="1" smtClean="0"/>
              <a:t>Muon</a:t>
            </a:r>
            <a:r>
              <a:rPr lang="en-US" sz="1800" dirty="0" smtClean="0"/>
              <a:t> momentum selection  ---&gt; make IP2 maximized</a:t>
            </a:r>
            <a:endParaRPr lang="en-US" sz="18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971600" y="3356992"/>
            <a:ext cx="1656184" cy="0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FF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627784" y="3356992"/>
            <a:ext cx="2520280" cy="0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FF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148064" y="3356992"/>
            <a:ext cx="1944216" cy="0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FF"/>
            </a:solidFill>
            <a:prstDash val="dash"/>
            <a:round/>
            <a:headEnd type="arrow"/>
            <a:tailEnd type="arrow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611560" y="2883644"/>
            <a:ext cx="8187707" cy="3281660"/>
            <a:chOff x="488749" y="2667620"/>
            <a:chExt cx="8187707" cy="32816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749" y="2667620"/>
              <a:ext cx="8187707" cy="3281660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 bwMode="auto">
            <a:xfrm>
              <a:off x="1619715" y="2924987"/>
              <a:ext cx="359997" cy="359997"/>
            </a:xfrm>
            <a:prstGeom prst="ellipse">
              <a:avLst/>
            </a:prstGeom>
            <a:noFill/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635939" y="2924944"/>
              <a:ext cx="359997" cy="359997"/>
            </a:xfrm>
            <a:prstGeom prst="ellipse">
              <a:avLst/>
            </a:prstGeom>
            <a:noFill/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zh-CN" sz="1600" dirty="0">
                  <a:latin typeface="Arial" charset="0"/>
                </a:rPr>
                <a:t>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940195" y="2924944"/>
              <a:ext cx="359997" cy="359997"/>
            </a:xfrm>
            <a:prstGeom prst="ellipse">
              <a:avLst/>
            </a:prstGeom>
            <a:noFill/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zh-CN" sz="1600" dirty="0">
                  <a:latin typeface="Arial" charset="0"/>
                </a:rPr>
                <a:t>3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4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Layout of decay </a:t>
            </a:r>
            <a:r>
              <a:rPr lang="en-US" altLang="zh-CN" dirty="0" err="1" smtClean="0"/>
              <a:t>muon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beamline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7920880" cy="5400600"/>
          </a:xfrm>
          <a:prstGeom prst="rect">
            <a:avLst/>
          </a:prstGeom>
        </p:spPr>
      </p:pic>
      <p:pic>
        <p:nvPicPr>
          <p:cNvPr id="6" name="Picture 2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7" y="3645024"/>
            <a:ext cx="3613785" cy="23831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箭头连接符 6"/>
          <p:cNvCxnSpPr/>
          <p:nvPr/>
        </p:nvCxnSpPr>
        <p:spPr bwMode="auto">
          <a:xfrm flipV="1">
            <a:off x="3851920" y="4221088"/>
            <a:ext cx="2880320" cy="936104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文本框 7"/>
          <p:cNvSpPr txBox="1"/>
          <p:nvPr/>
        </p:nvSpPr>
        <p:spPr>
          <a:xfrm>
            <a:off x="467544" y="317290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宋体" panose="02010600030101010101" pitchFamily="2" charset="-122"/>
              </a:rPr>
              <a:t>New issue</a:t>
            </a:r>
            <a:r>
              <a:rPr lang="zh-CN" altLang="en-US" sz="2000" dirty="0" smtClean="0">
                <a:ea typeface="宋体" panose="02010600030101010101" pitchFamily="2" charset="-122"/>
              </a:rPr>
              <a:t>：</a:t>
            </a:r>
            <a:r>
              <a:rPr lang="en-US" altLang="zh-CN" sz="2000" dirty="0" err="1" smtClean="0">
                <a:ea typeface="宋体" panose="02010600030101010101" pitchFamily="2" charset="-122"/>
              </a:rPr>
              <a:t>wide</a:t>
            </a:r>
            <a:r>
              <a:rPr lang="en-US" altLang="zh-CN" sz="2000" kern="100" dirty="0" err="1" smtClean="0">
                <a:solidFill>
                  <a:srgbClr val="FF3399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spectrum</a:t>
            </a:r>
            <a:endParaRPr lang="zh-CN" altLang="en-US" sz="2000" dirty="0">
              <a:solidFill>
                <a:srgbClr val="FF3399"/>
              </a:solidFill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99992" y="1057960"/>
            <a:ext cx="4493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Ways to improve momentum selection ability</a:t>
            </a:r>
            <a:r>
              <a:rPr lang="x-none" altLang="zh-CN" sz="2000" dirty="0" smtClean="0"/>
              <a:t> 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Increase the drift length between B2 and adjacent solenoids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Set By of B2 away from the reference momentum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013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460" y="3861048"/>
            <a:ext cx="3386044" cy="2304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239" y="1530706"/>
            <a:ext cx="3643057" cy="2402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836712"/>
            <a:ext cx="8161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beamlines</a:t>
            </a:r>
            <a:r>
              <a:rPr lang="en-US" sz="2000" dirty="0" smtClean="0"/>
              <a:t> are optimized based three pion momentum points, 100,</a:t>
            </a:r>
          </a:p>
          <a:p>
            <a:r>
              <a:rPr lang="en-US" sz="2000" dirty="0" smtClean="0"/>
              <a:t>260 and 445 MeV/c, </a:t>
            </a:r>
            <a:r>
              <a:rPr lang="en-US" sz="2000" dirty="0"/>
              <a:t>the corresponding </a:t>
            </a:r>
            <a:r>
              <a:rPr lang="en-US" sz="2000" dirty="0" err="1"/>
              <a:t>muon</a:t>
            </a:r>
            <a:r>
              <a:rPr lang="en-US" sz="2000" dirty="0"/>
              <a:t> momentum is </a:t>
            </a:r>
            <a:r>
              <a:rPr lang="en-US" sz="2000" dirty="0">
                <a:solidFill>
                  <a:srgbClr val="FC02FF"/>
                </a:solidFill>
              </a:rPr>
              <a:t>45, 150, </a:t>
            </a:r>
            <a:r>
              <a:rPr lang="en-US" altLang="zh-CN" sz="2000" dirty="0">
                <a:solidFill>
                  <a:srgbClr val="FC02FF"/>
                </a:solidFill>
              </a:rPr>
              <a:t>45</a:t>
            </a:r>
            <a:r>
              <a:rPr lang="en-US" sz="2000" dirty="0">
                <a:solidFill>
                  <a:srgbClr val="FC02FF"/>
                </a:solidFill>
              </a:rPr>
              <a:t>0 </a:t>
            </a:r>
            <a:r>
              <a:rPr lang="en-US" sz="2000" dirty="0"/>
              <a:t>MeV/</a:t>
            </a:r>
            <a:r>
              <a:rPr lang="en-US" sz="2000" dirty="0" smtClean="0"/>
              <a:t>c.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文本框 3"/>
          <p:cNvSpPr txBox="1"/>
          <p:nvPr/>
        </p:nvSpPr>
        <p:spPr>
          <a:xfrm>
            <a:off x="-180528" y="3060190"/>
            <a:ext cx="6300192" cy="231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smtClean="0"/>
              <a:t>Intensity </a:t>
            </a:r>
            <a:r>
              <a:rPr lang="zh-CN" altLang="en-US" sz="2000" dirty="0" smtClean="0"/>
              <a:t>           </a:t>
            </a:r>
            <a:r>
              <a:rPr lang="en-US" altLang="zh-CN" sz="2000" dirty="0" smtClean="0"/>
              <a:t>&gt;</a:t>
            </a:r>
            <a:r>
              <a:rPr lang="en-US" altLang="zh-CN" sz="2000" kern="100" dirty="0" smtClean="0">
                <a:cs typeface="Times New Roman" panose="02020603050405020304" pitchFamily="18" charset="0"/>
              </a:rPr>
              <a:t>1E6/s</a:t>
            </a:r>
            <a:r>
              <a:rPr lang="zh-CN" altLang="en-US" sz="2000" dirty="0" smtClean="0"/>
              <a:t>     </a:t>
            </a:r>
            <a:endParaRPr lang="en-US" altLang="zh-CN" sz="2000" dirty="0" smtClean="0"/>
          </a:p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smtClean="0"/>
              <a:t>Polarization </a:t>
            </a:r>
            <a:r>
              <a:rPr lang="zh-CN" altLang="en-US" sz="2000" dirty="0" smtClean="0"/>
              <a:t>      </a:t>
            </a:r>
            <a:r>
              <a:rPr lang="en-US" altLang="zh-CN" sz="2000" dirty="0" smtClean="0"/>
              <a:t>&gt;70%</a:t>
            </a:r>
          </a:p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smtClean="0"/>
              <a:t>Positron </a:t>
            </a:r>
            <a:r>
              <a:rPr lang="zh-CN" altLang="en-US" sz="2000" dirty="0" smtClean="0"/>
              <a:t>            </a:t>
            </a:r>
            <a:r>
              <a:rPr lang="en-US" altLang="zh-CN" sz="2000" dirty="0" smtClean="0"/>
              <a:t>&lt;10%</a:t>
            </a:r>
          </a:p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err="1"/>
              <a:t>d</a:t>
            </a:r>
            <a:r>
              <a:rPr lang="en-US" altLang="zh-CN" sz="2000" dirty="0" err="1" smtClean="0"/>
              <a:t>p</a:t>
            </a:r>
            <a:r>
              <a:rPr lang="en-US" altLang="zh-CN" sz="2000" dirty="0" smtClean="0"/>
              <a:t>/p</a:t>
            </a:r>
            <a:r>
              <a:rPr lang="zh-CN" altLang="en-US" sz="2000" dirty="0" smtClean="0"/>
              <a:t>         </a:t>
            </a:r>
            <a:r>
              <a:rPr lang="en-US" altLang="zh-CN" sz="2000" dirty="0" smtClean="0"/>
              <a:t>     </a:t>
            </a:r>
            <a:r>
              <a:rPr lang="zh-CN" altLang="en-US" sz="2000" dirty="0" smtClean="0"/>
              <a:t> </a:t>
            </a:r>
            <a:r>
              <a:rPr lang="zh-CN" altLang="zh-CN" sz="2000" dirty="0" smtClean="0"/>
              <a:t>&lt;</a:t>
            </a:r>
            <a:r>
              <a:rPr lang="en-US" altLang="zh-CN" sz="2000" dirty="0" smtClean="0"/>
              <a:t>15% (FWHM)</a:t>
            </a:r>
          </a:p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smtClean="0"/>
              <a:t>Beam spot </a:t>
            </a:r>
            <a:r>
              <a:rPr lang="zh-CN" altLang="en-US" sz="2000" dirty="0" smtClean="0"/>
              <a:t>        </a:t>
            </a:r>
            <a:r>
              <a:rPr lang="en-US" altLang="zh-CN" sz="2000" dirty="0" smtClean="0"/>
              <a:t>FWHM ~30mm</a:t>
            </a:r>
            <a:endParaRPr lang="en-US" altLang="zh-CN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420888"/>
            <a:ext cx="1453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Objectives: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053226"/>
            <a:ext cx="738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high-momentum </a:t>
            </a:r>
            <a:r>
              <a:rPr lang="en-US" sz="2000" dirty="0" err="1" smtClean="0"/>
              <a:t>muon</a:t>
            </a:r>
            <a:r>
              <a:rPr lang="en-US" sz="2000" dirty="0" smtClean="0"/>
              <a:t>, we only need intensity requirement.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43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92" t="16975" r="8413" b="16032"/>
          <a:stretch/>
        </p:blipFill>
        <p:spPr>
          <a:xfrm>
            <a:off x="827584" y="1124744"/>
            <a:ext cx="6998523" cy="244281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Matching strategies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 G4BL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067944" y="1772816"/>
            <a:ext cx="82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S1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124532" y="2852936"/>
            <a:ext cx="82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S2</a:t>
            </a:r>
            <a:endParaRPr kumimoji="1" lang="zh-CN" altLang="en-US" dirty="0"/>
          </a:p>
        </p:txBody>
      </p:sp>
      <p:sp>
        <p:nvSpPr>
          <p:cNvPr id="8" name="文本框 4"/>
          <p:cNvSpPr txBox="1"/>
          <p:nvPr/>
        </p:nvSpPr>
        <p:spPr>
          <a:xfrm>
            <a:off x="539552" y="868650"/>
            <a:ext cx="6552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Adjust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S1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S2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to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match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beam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to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straight</a:t>
            </a:r>
          </a:p>
        </p:txBody>
      </p:sp>
      <p:sp>
        <p:nvSpPr>
          <p:cNvPr id="42" name="文本框 4"/>
          <p:cNvSpPr txBox="1"/>
          <p:nvPr/>
        </p:nvSpPr>
        <p:spPr>
          <a:xfrm>
            <a:off x="539552" y="401028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Matching strategies: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000" dirty="0" smtClean="0"/>
              <a:t>Initial beam distribution analyses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000" dirty="0" smtClean="0"/>
              <a:t>Choose (x, x’, y, y’) parameters that can present initial beam well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000" dirty="0" smtClean="0"/>
              <a:t>Adjust </a:t>
            </a:r>
            <a:r>
              <a:rPr kumimoji="1" lang="en-US" altLang="zh-CN" sz="2000" dirty="0"/>
              <a:t>S1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S2 to make the ideal beam get a good transmission (&gt;85% depend on the parameters we chose) </a:t>
            </a:r>
          </a:p>
          <a:p>
            <a:endParaRPr kumimoji="1"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14743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Initial </a:t>
            </a:r>
            <a:r>
              <a:rPr kumimoji="1" lang="en-US" altLang="zh-CN" dirty="0" smtClean="0"/>
              <a:t>pion </a:t>
            </a:r>
            <a:r>
              <a:rPr kumimoji="1" lang="en-US" altLang="zh-CN" dirty="0"/>
              <a:t>distribution </a:t>
            </a:r>
            <a:r>
              <a:rPr kumimoji="1" lang="en-US" altLang="zh-CN" dirty="0" smtClean="0"/>
              <a:t>analyses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target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</a:t>
            </a:r>
            <a:r>
              <a:rPr lang="en-US" altLang="zh-CN" dirty="0"/>
              <a:t>Pπ</a:t>
            </a:r>
            <a:r>
              <a:rPr lang="el-GR" altLang="zh-CN" dirty="0"/>
              <a:t> </a:t>
            </a:r>
            <a:r>
              <a:rPr lang="en-US" altLang="zh-CN" dirty="0"/>
              <a:t>=</a:t>
            </a:r>
            <a:r>
              <a:rPr lang="en-US" altLang="zh-CN" dirty="0" smtClean="0"/>
              <a:t>260</a:t>
            </a:r>
            <a:r>
              <a:rPr lang="zh-CN" altLang="en-US" dirty="0" smtClean="0"/>
              <a:t> </a:t>
            </a:r>
            <a:r>
              <a:rPr lang="en-US" altLang="zh-CN" dirty="0"/>
              <a:t>MeV/c</a:t>
            </a:r>
            <a:r>
              <a:rPr lang="zh-CN" altLang="en-US" dirty="0"/>
              <a:t> </a:t>
            </a:r>
            <a:r>
              <a:rPr lang="en-US" altLang="zh-CN" dirty="0" smtClean="0"/>
              <a:t>case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296335" cy="54708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6732240" y="4509120"/>
            <a:ext cx="0" cy="1872208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812284" y="5939988"/>
            <a:ext cx="128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260 MeV/c</a:t>
            </a:r>
          </a:p>
        </p:txBody>
      </p:sp>
    </p:spTree>
    <p:extLst>
      <p:ext uri="{BB962C8B-B14F-4D97-AF65-F5344CB8AC3E}">
        <p14:creationId xmlns:p14="http://schemas.microsoft.com/office/powerpoint/2010/main" val="36330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Acceptance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straight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decay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channel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kumimoji="1" lang="en-US" altLang="zh-CN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kumimoji="1" lang="en-US" altLang="zh-CN" dirty="0" smtClean="0">
              <a:solidFill>
                <a:srgbClr val="FF0000"/>
              </a:solidFill>
            </a:endParaRPr>
          </a:p>
          <a:p>
            <a:r>
              <a:rPr kumimoji="1" lang="en-US" altLang="zh-CN" dirty="0" smtClean="0"/>
              <a:t>Original: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zh-CN" altLang="zh-CN" dirty="0" smtClean="0"/>
              <a:t>I</a:t>
            </a:r>
            <a:r>
              <a:rPr kumimoji="1" lang="en-US" altLang="zh-CN" dirty="0" err="1" smtClean="0"/>
              <a:t>nnerRadius</a:t>
            </a:r>
            <a:r>
              <a:rPr kumimoji="1" lang="en-US" altLang="zh-CN" dirty="0" smtClean="0"/>
              <a:t>=150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mm</a:t>
            </a:r>
            <a:endParaRPr kumimoji="1" lang="en-US" altLang="zh-CN" dirty="0"/>
          </a:p>
          <a:p>
            <a:pPr lvl="1"/>
            <a:r>
              <a:rPr kumimoji="1" lang="zh-CN" altLang="zh-CN" dirty="0" smtClean="0"/>
              <a:t>O</a:t>
            </a:r>
            <a:r>
              <a:rPr kumimoji="1" lang="en-US" altLang="zh-CN" dirty="0" err="1" smtClean="0"/>
              <a:t>uterRadius</a:t>
            </a:r>
            <a:r>
              <a:rPr kumimoji="1" lang="en-US" altLang="zh-CN" dirty="0" smtClean="0"/>
              <a:t>=</a:t>
            </a:r>
            <a:r>
              <a:rPr kumimoji="1" lang="en-US" altLang="zh-CN" dirty="0" smtClean="0">
                <a:solidFill>
                  <a:srgbClr val="0000FF"/>
                </a:solidFill>
              </a:rPr>
              <a:t>160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mm</a:t>
            </a:r>
          </a:p>
          <a:p>
            <a:pPr lvl="1"/>
            <a:r>
              <a:rPr kumimoji="1" lang="zh-CN" altLang="zh-CN" dirty="0" smtClean="0"/>
              <a:t>C</a:t>
            </a:r>
            <a:r>
              <a:rPr kumimoji="1" lang="en-US" altLang="zh-CN" dirty="0" err="1" smtClean="0"/>
              <a:t>urrent</a:t>
            </a:r>
            <a:r>
              <a:rPr kumimoji="1" lang="en-US" altLang="zh-CN" dirty="0" smtClean="0"/>
              <a:t>=150A/mm2</a:t>
            </a:r>
          </a:p>
          <a:p>
            <a:pPr lvl="1"/>
            <a:r>
              <a:rPr kumimoji="1" lang="zh-CN" altLang="zh-CN" dirty="0" smtClean="0"/>
              <a:t>Ma</a:t>
            </a:r>
            <a:r>
              <a:rPr kumimoji="1" lang="en-US" altLang="zh-CN" dirty="0" smtClean="0"/>
              <a:t>x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f</a:t>
            </a:r>
            <a:r>
              <a:rPr kumimoji="1" lang="en-US" altLang="zh-CN" dirty="0" err="1" smtClean="0"/>
              <a:t>ield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=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1.6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</a:t>
            </a:r>
          </a:p>
          <a:p>
            <a:r>
              <a:rPr kumimoji="1" lang="zh-CN" altLang="zh-CN" dirty="0" smtClean="0"/>
              <a:t>N</a:t>
            </a:r>
            <a:r>
              <a:rPr kumimoji="1" lang="en-US" altLang="zh-CN" dirty="0" err="1" smtClean="0"/>
              <a:t>ew</a:t>
            </a:r>
            <a:r>
              <a:rPr kumimoji="1" lang="en-US" altLang="zh-CN" dirty="0" smtClean="0"/>
              <a:t>:</a:t>
            </a:r>
          </a:p>
          <a:p>
            <a:pPr lvl="1"/>
            <a:r>
              <a:rPr kumimoji="1" lang="zh-CN" altLang="zh-CN" dirty="0" smtClean="0"/>
              <a:t>I</a:t>
            </a:r>
            <a:r>
              <a:rPr kumimoji="1" lang="en-US" altLang="zh-CN" dirty="0" err="1" smtClean="0"/>
              <a:t>nnerRadius</a:t>
            </a:r>
            <a:r>
              <a:rPr kumimoji="1" lang="en-US" altLang="zh-CN" dirty="0" smtClean="0"/>
              <a:t>=150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mm</a:t>
            </a:r>
          </a:p>
          <a:p>
            <a:pPr lvl="1"/>
            <a:r>
              <a:rPr kumimoji="1" lang="zh-CN" altLang="zh-CN" dirty="0" smtClean="0"/>
              <a:t>O</a:t>
            </a:r>
            <a:r>
              <a:rPr kumimoji="1" lang="en-US" altLang="zh-CN" dirty="0" err="1" smtClean="0"/>
              <a:t>uterRadius</a:t>
            </a:r>
            <a:r>
              <a:rPr kumimoji="1" lang="en-US" altLang="zh-CN" dirty="0" smtClean="0"/>
              <a:t>=</a:t>
            </a:r>
            <a:r>
              <a:rPr kumimoji="1" lang="en-US" altLang="zh-CN" dirty="0" smtClean="0">
                <a:solidFill>
                  <a:srgbClr val="FF0000"/>
                </a:solidFill>
              </a:rPr>
              <a:t>170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mm</a:t>
            </a:r>
          </a:p>
          <a:p>
            <a:pPr lvl="1"/>
            <a:r>
              <a:rPr kumimoji="1" lang="zh-CN" altLang="zh-CN" dirty="0" smtClean="0"/>
              <a:t>C</a:t>
            </a:r>
            <a:r>
              <a:rPr kumimoji="1" lang="en-US" altLang="zh-CN" dirty="0" err="1" smtClean="0"/>
              <a:t>urrent</a:t>
            </a:r>
            <a:r>
              <a:rPr kumimoji="1" lang="en-US" altLang="zh-CN" dirty="0" smtClean="0"/>
              <a:t>=150A/mm2</a:t>
            </a:r>
          </a:p>
          <a:p>
            <a:pPr lvl="1"/>
            <a:r>
              <a:rPr kumimoji="1" lang="zh-CN" altLang="zh-CN" dirty="0" smtClean="0"/>
              <a:t>Ma</a:t>
            </a:r>
            <a:r>
              <a:rPr kumimoji="1" lang="en-US" altLang="zh-CN" dirty="0" smtClean="0"/>
              <a:t>x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f</a:t>
            </a:r>
            <a:r>
              <a:rPr kumimoji="1" lang="en-US" altLang="zh-CN" dirty="0" err="1" smtClean="0"/>
              <a:t>ield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=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3.3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9512" y="3059668"/>
            <a:ext cx="235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Transmission</a:t>
            </a:r>
            <a:r>
              <a:rPr kumimoji="1" lang="zh-CN" altLang="en-US" dirty="0" smtClean="0"/>
              <a:t>：</a:t>
            </a:r>
            <a:r>
              <a:rPr kumimoji="1" lang="zh-CN" altLang="zh-CN" dirty="0" smtClean="0"/>
              <a:t>4</a:t>
            </a:r>
            <a:r>
              <a:rPr kumimoji="1" lang="en-US" altLang="zh-CN" dirty="0" smtClean="0"/>
              <a:t>8%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004048" y="5013176"/>
            <a:ext cx="235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Transmission</a:t>
            </a:r>
            <a:r>
              <a:rPr kumimoji="1" lang="zh-CN" altLang="en-US" dirty="0" smtClean="0"/>
              <a:t>：</a:t>
            </a:r>
            <a:r>
              <a:rPr kumimoji="1" lang="zh-CN" altLang="zh-CN" dirty="0" smtClean="0"/>
              <a:t>8</a:t>
            </a:r>
            <a:r>
              <a:rPr kumimoji="1" lang="en-US" altLang="zh-CN" dirty="0" smtClean="0"/>
              <a:t>8%</a:t>
            </a:r>
            <a:endParaRPr kumimoji="1"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908720"/>
            <a:ext cx="5759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ideal Gaussian distribution beam are chosen  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067800"/>
              </p:ext>
            </p:extLst>
          </p:nvPr>
        </p:nvGraphicFramePr>
        <p:xfrm>
          <a:off x="2051720" y="1484784"/>
          <a:ext cx="2088232" cy="426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3" imgW="1181100" imgH="241300" progId="Equation.3">
                  <p:embed/>
                </p:oleObj>
              </mc:Choice>
              <mc:Fallback>
                <p:oleObj name="Equation" r:id="rId3" imgW="1181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1484784"/>
                        <a:ext cx="2088232" cy="426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307795"/>
              </p:ext>
            </p:extLst>
          </p:nvPr>
        </p:nvGraphicFramePr>
        <p:xfrm>
          <a:off x="4427984" y="1484784"/>
          <a:ext cx="24241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5" imgW="1371600" imgH="254000" progId="Equation.3">
                  <p:embed/>
                </p:oleObj>
              </mc:Choice>
              <mc:Fallback>
                <p:oleObj name="Equation" r:id="rId5" imgW="1371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984" y="1484784"/>
                        <a:ext cx="2424113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8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92" t="16975" r="8413" b="16032"/>
          <a:stretch/>
        </p:blipFill>
        <p:spPr>
          <a:xfrm>
            <a:off x="1835696" y="1421656"/>
            <a:ext cx="5544616" cy="1935336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polarization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351442" y="1772816"/>
            <a:ext cx="65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S1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287546" y="1547500"/>
            <a:ext cx="65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S2</a:t>
            </a:r>
            <a:endParaRPr kumimoji="1" lang="zh-CN" altLang="en-US" dirty="0"/>
          </a:p>
        </p:txBody>
      </p:sp>
      <p:sp>
        <p:nvSpPr>
          <p:cNvPr id="42" name="文本框 4"/>
          <p:cNvSpPr txBox="1"/>
          <p:nvPr/>
        </p:nvSpPr>
        <p:spPr>
          <a:xfrm>
            <a:off x="611561" y="836712"/>
            <a:ext cx="6552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Collimators are used for momentum selection</a:t>
            </a:r>
          </a:p>
        </p:txBody>
      </p:sp>
      <p:pic>
        <p:nvPicPr>
          <p:cNvPr id="26" name="图片 3" descr="P_R_320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" y="3501008"/>
            <a:ext cx="5400286" cy="2609662"/>
          </a:xfrm>
          <a:prstGeom prst="rect">
            <a:avLst/>
          </a:prstGeom>
        </p:spPr>
      </p:pic>
      <p:cxnSp>
        <p:nvCxnSpPr>
          <p:cNvPr id="27" name="直线连接符 6"/>
          <p:cNvCxnSpPr/>
          <p:nvPr/>
        </p:nvCxnSpPr>
        <p:spPr>
          <a:xfrm>
            <a:off x="2403918" y="3861048"/>
            <a:ext cx="7842" cy="20050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图片 4" descr="Pi_Pfilte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21725"/>
            <a:ext cx="3599670" cy="1739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587727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458713" y="4561989"/>
            <a:ext cx="133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2226" y="5795972"/>
            <a:ext cx="249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Selection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6312" y="1110785"/>
            <a:ext cx="7225055" cy="3687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6280"/>
              </a:lnSpc>
              <a:buFont typeface="Arial"/>
              <a:buChar char="•"/>
            </a:pPr>
            <a:r>
              <a:rPr lang="en-US" sz="2400" dirty="0" err="1" smtClean="0"/>
              <a:t>Beamline</a:t>
            </a:r>
            <a:r>
              <a:rPr lang="en-US" sz="2400" dirty="0" smtClean="0"/>
              <a:t> introduction  </a:t>
            </a:r>
            <a:endParaRPr lang="en-US" sz="2400" dirty="0"/>
          </a:p>
          <a:p>
            <a:pPr marL="342900" indent="-342900">
              <a:lnSpc>
                <a:spcPts val="6280"/>
              </a:lnSpc>
              <a:buFont typeface="Arial"/>
              <a:buChar char="•"/>
            </a:pPr>
            <a:r>
              <a:rPr lang="en-US" sz="2400" dirty="0" err="1" smtClean="0"/>
              <a:t>Beamline</a:t>
            </a:r>
            <a:r>
              <a:rPr lang="en-US" sz="2400" dirty="0" smtClean="0"/>
              <a:t> design </a:t>
            </a:r>
            <a:endParaRPr lang="en-US" sz="2000" dirty="0"/>
          </a:p>
          <a:p>
            <a:pPr marL="800100" lvl="1" indent="-342900">
              <a:lnSpc>
                <a:spcPts val="4880"/>
              </a:lnSpc>
              <a:buFont typeface="Arial" panose="020B0604020202020204" pitchFamily="34" charset="0"/>
              <a:buChar char="–"/>
            </a:pPr>
            <a:r>
              <a:rPr lang="en-US" sz="2000" dirty="0" smtClean="0"/>
              <a:t>Surface </a:t>
            </a:r>
            <a:r>
              <a:rPr lang="en-US" sz="2000" dirty="0" err="1" smtClean="0"/>
              <a:t>muon</a:t>
            </a:r>
            <a:r>
              <a:rPr lang="en-US" sz="2000" dirty="0" smtClean="0"/>
              <a:t>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design</a:t>
            </a:r>
          </a:p>
          <a:p>
            <a:pPr marL="800100" lvl="1" indent="-342900">
              <a:lnSpc>
                <a:spcPts val="4880"/>
              </a:lnSpc>
              <a:buFont typeface="Arial" panose="020B0604020202020204" pitchFamily="34" charset="0"/>
              <a:buChar char="–"/>
            </a:pPr>
            <a:r>
              <a:rPr lang="en-US" sz="2000" dirty="0" smtClean="0"/>
              <a:t>Decay </a:t>
            </a:r>
            <a:r>
              <a:rPr lang="en-US" sz="2000" dirty="0" err="1" smtClean="0"/>
              <a:t>muon</a:t>
            </a:r>
            <a:r>
              <a:rPr lang="en-US" sz="2000" dirty="0" smtClean="0"/>
              <a:t> &amp; high-momentum </a:t>
            </a:r>
            <a:r>
              <a:rPr lang="en-US" sz="2000" dirty="0" err="1" smtClean="0"/>
              <a:t>muon</a:t>
            </a:r>
            <a:r>
              <a:rPr lang="en-US" sz="2000" dirty="0" smtClean="0"/>
              <a:t>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</a:t>
            </a:r>
            <a:r>
              <a:rPr lang="en-US" sz="2000" dirty="0" err="1" smtClean="0"/>
              <a:t>deisgn</a:t>
            </a:r>
            <a:endParaRPr lang="en-US" sz="2000" dirty="0"/>
          </a:p>
          <a:p>
            <a:pPr marL="342900" indent="-342900">
              <a:lnSpc>
                <a:spcPts val="6280"/>
              </a:lnSpc>
              <a:buFont typeface="Arial"/>
              <a:buChar char="•"/>
            </a:pPr>
            <a:r>
              <a:rPr lang="en-US" sz="2400" dirty="0" smtClean="0"/>
              <a:t>Conclusions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20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11091"/>
              </p:ext>
            </p:extLst>
          </p:nvPr>
        </p:nvGraphicFramePr>
        <p:xfrm>
          <a:off x="827584" y="1628800"/>
          <a:ext cx="7416824" cy="3639912"/>
        </p:xfrm>
        <a:graphic>
          <a:graphicData uri="http://schemas.openxmlformats.org/drawingml/2006/table">
            <a:tbl>
              <a:tblPr firstRow="1" firstCol="1" bandRow="1"/>
              <a:tblGrid>
                <a:gridCol w="2067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5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37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05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665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EMuS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μE1@PSI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RIKEN-RAL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D-Line@J-PARC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65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Proton beam power (MW)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0.005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1.3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0.16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1.0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65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μ momentum range (MeV/c)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-160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85-125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65-120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33-250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32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Intensity (1E6/s)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240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32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Polarization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0.73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~0.75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≥0.8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~0.8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32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kern="12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(1E6/s)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180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32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dp</a:t>
                      </a:r>
                      <a:r>
                        <a:rPr lang="en-US" sz="1800" i="1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/p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(FWHM)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14%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3%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10%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15%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32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(FWHM)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39 mm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~30 mm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~35 mm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32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(FWHM)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 mm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~30 mm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~35 mm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836712"/>
            <a:ext cx="535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Decay </a:t>
            </a:r>
            <a:r>
              <a:rPr lang="en-US" sz="2000" dirty="0" err="1" smtClean="0"/>
              <a:t>muon</a:t>
            </a:r>
            <a:r>
              <a:rPr lang="en-US" sz="2000" dirty="0" smtClean="0"/>
              <a:t> parameters on different facilities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99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beam parameter table for baseline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81712"/>
              </p:ext>
            </p:extLst>
          </p:nvPr>
        </p:nvGraphicFramePr>
        <p:xfrm>
          <a:off x="552400" y="1052736"/>
          <a:ext cx="8196064" cy="411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896888"/>
                <a:gridCol w="1126505"/>
                <a:gridCol w="772071"/>
                <a:gridCol w="1174948"/>
                <a:gridCol w="1057300"/>
                <a:gridCol w="864096"/>
                <a:gridCol w="1152128"/>
              </a:tblGrid>
              <a:tr h="6080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Ref.</a:t>
                      </a:r>
                      <a:r>
                        <a:rPr lang="en-US" baseline="0" dirty="0" smtClean="0"/>
                        <a:t> momentum</a:t>
                      </a:r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High-intensity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High-polarization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80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Intensity(1E6/s)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PolZ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Spot</a:t>
                      </a:r>
                      <a:r>
                        <a:rPr lang="en-US" baseline="-25000" dirty="0" err="1" smtClean="0"/>
                        <a:t>FWHM</a:t>
                      </a:r>
                      <a:endParaRPr lang="en-US" baseline="-25000" dirty="0" smtClean="0"/>
                    </a:p>
                    <a:p>
                      <a:pPr algn="ctr"/>
                      <a:r>
                        <a:rPr lang="en-US" dirty="0" smtClean="0"/>
                        <a:t>(mm)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Intensity(1E6/s)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PolZ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Spot</a:t>
                      </a:r>
                      <a:r>
                        <a:rPr lang="en-US" baseline="-25000" dirty="0" err="1" smtClean="0"/>
                        <a:t>FWHM</a:t>
                      </a:r>
                      <a:endParaRPr lang="en-US" baseline="-25000" dirty="0" smtClean="0"/>
                    </a:p>
                    <a:p>
                      <a:pPr algn="ctr"/>
                      <a:r>
                        <a:rPr lang="en-US" dirty="0" smtClean="0"/>
                        <a:t>(mm) </a:t>
                      </a:r>
                    </a:p>
                  </a:txBody>
                  <a:tcPr anchor="ctr"/>
                </a:tc>
              </a:tr>
              <a:tr h="6080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Surface </a:t>
                      </a:r>
                      <a:r>
                        <a:rPr lang="en-US" dirty="0" err="1" smtClean="0"/>
                        <a:t>muon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96×96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-0.74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72×80</a:t>
                      </a:r>
                    </a:p>
                  </a:txBody>
                  <a:tcPr anchor="ctr"/>
                </a:tc>
              </a:tr>
              <a:tr h="60802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Decay </a:t>
                      </a:r>
                      <a:r>
                        <a:rPr lang="en-US" dirty="0" err="1" smtClean="0"/>
                        <a:t>muon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88×88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25 (2)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</a:t>
                      </a:r>
                    </a:p>
                    <a:p>
                      <a:pPr algn="ctr"/>
                      <a:r>
                        <a:rPr lang="en-US" dirty="0" smtClean="0"/>
                        <a:t>(0.</a:t>
                      </a:r>
                      <a:r>
                        <a:rPr lang="en-US" altLang="zh-CN" dirty="0" smtClean="0"/>
                        <a:t>73)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88×88</a:t>
                      </a:r>
                    </a:p>
                  </a:txBody>
                  <a:tcPr anchor="ctr"/>
                </a:tc>
              </a:tr>
              <a:tr h="6080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60×60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(7)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0.73</a:t>
                      </a:r>
                    </a:p>
                    <a:p>
                      <a:pPr algn="ctr"/>
                      <a:r>
                        <a:rPr lang="en-US" dirty="0" smtClean="0"/>
                        <a:t>(0.75)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60×60</a:t>
                      </a:r>
                    </a:p>
                  </a:txBody>
                  <a:tcPr anchor="ctr"/>
                </a:tc>
              </a:tr>
              <a:tr h="6080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High-P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muon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72×76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</a:t>
                      </a:r>
                      <a:endParaRPr 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369" y="5517232"/>
            <a:ext cx="8607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spread for decay </a:t>
            </a:r>
            <a:r>
              <a:rPr lang="en-US" dirty="0" err="1" smtClean="0"/>
              <a:t>muon</a:t>
            </a:r>
            <a:r>
              <a:rPr lang="en-US" dirty="0" smtClean="0"/>
              <a:t> and high-momentum </a:t>
            </a:r>
            <a:r>
              <a:rPr lang="en-US" dirty="0" err="1" smtClean="0"/>
              <a:t>muon</a:t>
            </a:r>
            <a:r>
              <a:rPr lang="en-US" dirty="0" smtClean="0"/>
              <a:t> is 10~20%(FWHM)</a:t>
            </a:r>
          </a:p>
          <a:p>
            <a:r>
              <a:rPr lang="en-US" dirty="0" smtClean="0"/>
              <a:t>Numbers in () are </a:t>
            </a:r>
            <a:r>
              <a:rPr lang="en-US" dirty="0" err="1" smtClean="0"/>
              <a:t>muons</a:t>
            </a:r>
            <a:r>
              <a:rPr lang="en-US" dirty="0" smtClean="0"/>
              <a:t> within beam size of Φ30mm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5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buFont typeface="Arial"/>
              <a:buChar char="•"/>
            </a:pPr>
            <a:r>
              <a:rPr lang="en-US" sz="2000" dirty="0" smtClean="0"/>
              <a:t>With inner target nested in superconducting solenoid, we can improve </a:t>
            </a:r>
            <a:r>
              <a:rPr lang="en-US" sz="2000" dirty="0" err="1" smtClean="0"/>
              <a:t>muon</a:t>
            </a:r>
            <a:r>
              <a:rPr lang="en-US" sz="2000" dirty="0" smtClean="0"/>
              <a:t> beam intensity hugely, with about 15% polarization decrease.</a:t>
            </a:r>
          </a:p>
          <a:p>
            <a:pPr>
              <a:lnSpc>
                <a:spcPts val="3600"/>
              </a:lnSpc>
              <a:buFont typeface="Arial"/>
              <a:buChar char="•"/>
            </a:pPr>
            <a:r>
              <a:rPr lang="en-US" sz="2000" dirty="0" smtClean="0"/>
              <a:t>Trunk can operate compatibly by tuning solenoid currents. </a:t>
            </a:r>
          </a:p>
          <a:p>
            <a:pPr>
              <a:lnSpc>
                <a:spcPts val="3600"/>
              </a:lnSpc>
              <a:buFont typeface="Arial"/>
              <a:buChar char="•"/>
            </a:pPr>
            <a:r>
              <a:rPr lang="en-US" sz="2000" dirty="0" smtClean="0"/>
              <a:t>For decay </a:t>
            </a:r>
            <a:r>
              <a:rPr lang="en-US" sz="2000" dirty="0" err="1" smtClean="0"/>
              <a:t>muon</a:t>
            </a:r>
            <a:r>
              <a:rPr lang="en-US" sz="2000" dirty="0" smtClean="0"/>
              <a:t> mode, the high polarization can be reached by sacrificing some intensity.</a:t>
            </a:r>
          </a:p>
          <a:p>
            <a:pPr>
              <a:lnSpc>
                <a:spcPts val="3600"/>
              </a:lnSpc>
              <a:buFont typeface="Arial"/>
              <a:buChar char="•"/>
            </a:pPr>
            <a:r>
              <a:rPr lang="en-US" sz="2000" dirty="0"/>
              <a:t>Beam splitting studies is underway, a promising way to mitigate spin procession and large beam spot. </a:t>
            </a:r>
            <a:endParaRPr lang="en-US" sz="2000" dirty="0" smtClean="0"/>
          </a:p>
          <a:p>
            <a:pPr marL="0" indent="0">
              <a:lnSpc>
                <a:spcPts val="3600"/>
              </a:lnSpc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/>
          </a:p>
          <a:p>
            <a:pPr marL="0" indent="0">
              <a:buNone/>
            </a:pPr>
            <a:endParaRPr lang="en-US" sz="1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2645535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/>
              <a:t>BACK UP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220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673099" y="0"/>
            <a:ext cx="7370765" cy="647700"/>
          </a:xfrm>
          <a:prstGeom prst="rect">
            <a:avLst/>
          </a:prstGeom>
        </p:spPr>
        <p:txBody>
          <a:bodyPr/>
          <a:lstStyle/>
          <a:p>
            <a:r>
              <a:rPr dirty="0"/>
              <a:t>Surface mu </a:t>
            </a:r>
            <a:r>
              <a:rPr dirty="0" smtClean="0"/>
              <a:t>yield</a:t>
            </a:r>
            <a:r>
              <a:rPr lang="en-US" dirty="0" smtClean="0"/>
              <a:t> from target surface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Cylinder VS slab (5*10^8 </a:t>
            </a:r>
            <a:r>
              <a:rPr dirty="0" err="1"/>
              <a:t>pronton</a:t>
            </a:r>
            <a:r>
              <a:rPr dirty="0"/>
              <a:t>)</a:t>
            </a:r>
          </a:p>
          <a:p>
            <a:pPr marL="800100" lvl="1" indent="-342900">
              <a:spcBef>
                <a:spcPts val="400"/>
              </a:spcBef>
              <a:buFont typeface="Wingdings"/>
              <a:defRPr sz="2000">
                <a:solidFill>
                  <a:srgbClr val="333399"/>
                </a:solidFill>
              </a:defRPr>
            </a:pPr>
            <a:r>
              <a:rPr sz="1800" dirty="0" smtClean="0"/>
              <a:t>Cylinder</a:t>
            </a:r>
            <a:r>
              <a:rPr lang="en-US" sz="1800" dirty="0" smtClean="0"/>
              <a:t> (left)</a:t>
            </a:r>
            <a:r>
              <a:rPr sz="1800" dirty="0" smtClean="0"/>
              <a:t>:  </a:t>
            </a:r>
            <a:r>
              <a:rPr sz="1800" dirty="0"/>
              <a:t>radius=10mm length=300mm, 1.6GeV</a:t>
            </a:r>
          </a:p>
          <a:p>
            <a:pPr marL="800100" lvl="1" indent="-342900">
              <a:spcBef>
                <a:spcPts val="400"/>
              </a:spcBef>
              <a:buFont typeface="Wingdings"/>
              <a:defRPr sz="2000">
                <a:solidFill>
                  <a:srgbClr val="333399"/>
                </a:solidFill>
              </a:defRPr>
            </a:pPr>
            <a:r>
              <a:rPr sz="1800" dirty="0" smtClean="0"/>
              <a:t>Slab</a:t>
            </a:r>
            <a:r>
              <a:rPr lang="en-US" sz="1800" dirty="0" smtClean="0"/>
              <a:t> (right)</a:t>
            </a:r>
            <a:r>
              <a:rPr sz="1800" dirty="0" smtClean="0"/>
              <a:t>: </a:t>
            </a:r>
            <a:r>
              <a:rPr sz="1800" dirty="0"/>
              <a:t>geometry    X=6mm Y=40mm Z=40mm,  </a:t>
            </a:r>
            <a:r>
              <a:rPr sz="1800" dirty="0" smtClean="0"/>
              <a:t>585MeV</a:t>
            </a:r>
            <a:endParaRPr lang="en-US" sz="1800" dirty="0" smtClean="0"/>
          </a:p>
        </p:txBody>
      </p:sp>
      <p:pic>
        <p:nvPicPr>
          <p:cNvPr id="306" name="MathTypeEquati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4850" y="3346450"/>
            <a:ext cx="374343" cy="540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536" y="2132856"/>
            <a:ext cx="4032448" cy="2482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60470" y="2170852"/>
            <a:ext cx="4071970" cy="24822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86869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size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Scraping with collimators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Beam split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80852" y="1547500"/>
            <a:ext cx="6159500" cy="1737484"/>
            <a:chOff x="1580852" y="1547500"/>
            <a:chExt cx="6159500" cy="1737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0852" y="1938784"/>
              <a:ext cx="6159500" cy="13462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 flipH="1">
              <a:off x="3275856" y="1844824"/>
              <a:ext cx="1224136" cy="360040"/>
            </a:xfrm>
            <a:prstGeom prst="straightConnector1">
              <a:avLst/>
            </a:prstGeom>
            <a:solidFill>
              <a:srgbClr val="0033CC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4572000" y="1844824"/>
              <a:ext cx="864096" cy="432048"/>
            </a:xfrm>
            <a:prstGeom prst="straightConnector1">
              <a:avLst/>
            </a:prstGeom>
            <a:solidFill>
              <a:srgbClr val="0033CC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923928" y="1547500"/>
              <a:ext cx="1287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collimators</a:t>
              </a:r>
              <a:endParaRPr lang="en-US" dirty="0"/>
            </a:p>
          </p:txBody>
        </p:sp>
      </p:grpSp>
      <p:pic>
        <p:nvPicPr>
          <p:cNvPr id="13" name="图片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05386"/>
            <a:ext cx="4600575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1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Field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check</a:t>
            </a:r>
            <a:endParaRPr kumimoji="1" lang="zh-CN" altLang="en-US" dirty="0"/>
          </a:p>
        </p:txBody>
      </p:sp>
      <p:pic>
        <p:nvPicPr>
          <p:cNvPr id="4" name="内容占位符 3" descr="fiel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8" r="-4838"/>
          <a:stretch>
            <a:fillRect/>
          </a:stretch>
        </p:blipFill>
        <p:spPr>
          <a:xfrm>
            <a:off x="685800" y="1160140"/>
            <a:ext cx="7772400" cy="4141068"/>
          </a:xfrm>
        </p:spPr>
      </p:pic>
    </p:spTree>
    <p:extLst>
      <p:ext uri="{BB962C8B-B14F-4D97-AF65-F5344CB8AC3E}">
        <p14:creationId xmlns:p14="http://schemas.microsoft.com/office/powerpoint/2010/main" val="7232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High-intensity </a:t>
            </a:r>
            <a:endParaRPr kumimoji="1" lang="zh-CN" altLang="en-US" dirty="0"/>
          </a:p>
        </p:txBody>
      </p:sp>
      <p:pic>
        <p:nvPicPr>
          <p:cNvPr id="4" name="内容占位符 3" descr="P_intensity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" b="4411"/>
          <a:stretch>
            <a:fillRect/>
          </a:stretch>
        </p:blipFill>
        <p:spPr>
          <a:xfrm>
            <a:off x="107504" y="1600200"/>
            <a:ext cx="4634650" cy="2548879"/>
          </a:xfrm>
        </p:spPr>
      </p:pic>
      <p:pic>
        <p:nvPicPr>
          <p:cNvPr id="5" name="图片 4" descr="Pol_intensit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12" y="1600201"/>
            <a:ext cx="4309992" cy="259967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9552" y="5013176"/>
            <a:ext cx="758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Intensity about 4E8/s, polarization about 53%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124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92" t="16975" r="8413" b="16032"/>
          <a:stretch/>
        </p:blipFill>
        <p:spPr>
          <a:xfrm>
            <a:off x="251520" y="1421656"/>
            <a:ext cx="5544616" cy="1935336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polarization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843808" y="1772816"/>
            <a:ext cx="65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S1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779912" y="1547500"/>
            <a:ext cx="65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S2</a:t>
            </a:r>
            <a:endParaRPr kumimoji="1" lang="zh-CN" alt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148064" y="2204864"/>
            <a:ext cx="3816424" cy="1224136"/>
            <a:chOff x="1619672" y="4437112"/>
            <a:chExt cx="5328592" cy="1800200"/>
          </a:xfrm>
        </p:grpSpPr>
        <p:sp>
          <p:nvSpPr>
            <p:cNvPr id="34" name="Oval 33"/>
            <p:cNvSpPr/>
            <p:nvPr/>
          </p:nvSpPr>
          <p:spPr bwMode="auto">
            <a:xfrm>
              <a:off x="3419872" y="4437112"/>
              <a:ext cx="432048" cy="432048"/>
            </a:xfrm>
            <a:prstGeom prst="ellipse">
              <a:avLst/>
            </a:prstGeom>
            <a:noFill/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619672" y="4725144"/>
              <a:ext cx="5328592" cy="1512168"/>
              <a:chOff x="1619672" y="4725144"/>
              <a:chExt cx="5328592" cy="1512168"/>
            </a:xfrm>
          </p:grpSpPr>
          <p:sp>
            <p:nvSpPr>
              <p:cNvPr id="3" name="Rounded Rectangle 2"/>
              <p:cNvSpPr/>
              <p:nvPr/>
            </p:nvSpPr>
            <p:spPr bwMode="auto">
              <a:xfrm>
                <a:off x="2483768" y="4725144"/>
                <a:ext cx="504056" cy="1512168"/>
              </a:xfrm>
              <a:prstGeom prst="roundRect">
                <a:avLst/>
              </a:prstGeom>
              <a:solidFill>
                <a:srgbClr val="00FF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 bwMode="auto">
              <a:xfrm>
                <a:off x="3995936" y="4725144"/>
                <a:ext cx="504056" cy="1512168"/>
              </a:xfrm>
              <a:prstGeom prst="roundRect">
                <a:avLst/>
              </a:prstGeom>
              <a:solidFill>
                <a:srgbClr val="2B1CFF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5508104" y="4725144"/>
                <a:ext cx="504056" cy="1512168"/>
              </a:xfrm>
              <a:prstGeom prst="roundRect">
                <a:avLst/>
              </a:prstGeom>
              <a:solidFill>
                <a:srgbClr val="00FF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1619672" y="5013176"/>
                <a:ext cx="864096" cy="432048"/>
              </a:xfrm>
              <a:prstGeom prst="straightConnector1">
                <a:avLst/>
              </a:prstGeom>
              <a:solidFill>
                <a:srgbClr val="0033CC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1619672" y="5445224"/>
                <a:ext cx="864096" cy="504056"/>
              </a:xfrm>
              <a:prstGeom prst="straightConnector1">
                <a:avLst/>
              </a:prstGeom>
              <a:solidFill>
                <a:srgbClr val="0033CC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2843808" y="4941168"/>
                <a:ext cx="2664296" cy="0"/>
              </a:xfrm>
              <a:prstGeom prst="straightConnector1">
                <a:avLst/>
              </a:prstGeom>
              <a:solidFill>
                <a:srgbClr val="0033CC"/>
              </a:solidFill>
              <a:ln w="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2843808" y="5949280"/>
                <a:ext cx="2664296" cy="0"/>
              </a:xfrm>
              <a:prstGeom prst="straightConnector1">
                <a:avLst/>
              </a:prstGeom>
              <a:solidFill>
                <a:srgbClr val="0033CC"/>
              </a:solidFill>
              <a:ln w="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6012160" y="4941168"/>
                <a:ext cx="936104" cy="504056"/>
              </a:xfrm>
              <a:prstGeom prst="straightConnector1">
                <a:avLst/>
              </a:prstGeom>
              <a:solidFill>
                <a:srgbClr val="0033CC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6012160" y="5445224"/>
                <a:ext cx="936104" cy="504056"/>
              </a:xfrm>
              <a:prstGeom prst="straightConnector1">
                <a:avLst/>
              </a:prstGeom>
              <a:solidFill>
                <a:srgbClr val="0033CC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2843808" y="4941168"/>
                <a:ext cx="2664296" cy="1008112"/>
              </a:xfrm>
              <a:prstGeom prst="straightConnector1">
                <a:avLst/>
              </a:prstGeom>
              <a:solidFill>
                <a:srgbClr val="0033CC"/>
              </a:solidFill>
              <a:ln w="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2843808" y="4941168"/>
                <a:ext cx="2664296" cy="1008112"/>
              </a:xfrm>
              <a:prstGeom prst="straightConnector1">
                <a:avLst/>
              </a:prstGeom>
              <a:solidFill>
                <a:srgbClr val="0033CC"/>
              </a:solidFill>
              <a:ln w="0" cap="flat" cmpd="sng" algn="ctr">
                <a:solidFill>
                  <a:srgbClr val="72BFC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6" name="Oval 35"/>
              <p:cNvSpPr/>
              <p:nvPr/>
            </p:nvSpPr>
            <p:spPr bwMode="auto">
              <a:xfrm>
                <a:off x="3203848" y="5229200"/>
                <a:ext cx="432048" cy="432048"/>
              </a:xfrm>
              <a:prstGeom prst="ellipse">
                <a:avLst/>
              </a:prstGeom>
              <a:noFill/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zh-CN" sz="2000" dirty="0">
                    <a:latin typeface="Arial" charset="0"/>
                  </a:rPr>
                  <a:t>2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9" name="文本框 5"/>
          <p:cNvSpPr txBox="1"/>
          <p:nvPr/>
        </p:nvSpPr>
        <p:spPr>
          <a:xfrm>
            <a:off x="5764492" y="3645024"/>
            <a:ext cx="82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S1</a:t>
            </a:r>
            <a:endParaRPr kumimoji="1" lang="zh-CN" altLang="en-US" dirty="0"/>
          </a:p>
        </p:txBody>
      </p:sp>
      <p:sp>
        <p:nvSpPr>
          <p:cNvPr id="40" name="文本框 5"/>
          <p:cNvSpPr txBox="1"/>
          <p:nvPr/>
        </p:nvSpPr>
        <p:spPr>
          <a:xfrm>
            <a:off x="6844612" y="3573016"/>
            <a:ext cx="82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</a:t>
            </a:r>
            <a:r>
              <a:rPr kumimoji="1" lang="en-US" altLang="zh-CN" dirty="0" smtClean="0"/>
              <a:t>1</a:t>
            </a:r>
            <a:endParaRPr kumimoji="1" lang="zh-CN" altLang="en-US" dirty="0"/>
          </a:p>
        </p:txBody>
      </p:sp>
      <p:sp>
        <p:nvSpPr>
          <p:cNvPr id="41" name="文本框 5"/>
          <p:cNvSpPr txBox="1"/>
          <p:nvPr/>
        </p:nvSpPr>
        <p:spPr>
          <a:xfrm>
            <a:off x="7812360" y="3573016"/>
            <a:ext cx="82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S2</a:t>
            </a:r>
            <a:endParaRPr kumimoji="1" lang="zh-CN" altLang="en-US" dirty="0"/>
          </a:p>
        </p:txBody>
      </p:sp>
      <p:sp>
        <p:nvSpPr>
          <p:cNvPr id="42" name="文本框 4"/>
          <p:cNvSpPr txBox="1"/>
          <p:nvPr/>
        </p:nvSpPr>
        <p:spPr>
          <a:xfrm>
            <a:off x="611561" y="836712"/>
            <a:ext cx="6552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S1 and S2 can be adjusted for momentum selection</a:t>
            </a:r>
          </a:p>
        </p:txBody>
      </p:sp>
      <p:pic>
        <p:nvPicPr>
          <p:cNvPr id="26" name="图片 3" descr="P_R_320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" y="3843674"/>
            <a:ext cx="5400286" cy="2609662"/>
          </a:xfrm>
          <a:prstGeom prst="rect">
            <a:avLst/>
          </a:prstGeom>
        </p:spPr>
      </p:pic>
      <p:cxnSp>
        <p:nvCxnSpPr>
          <p:cNvPr id="27" name="直线连接符 6"/>
          <p:cNvCxnSpPr/>
          <p:nvPr/>
        </p:nvCxnSpPr>
        <p:spPr>
          <a:xfrm>
            <a:off x="2403918" y="4149080"/>
            <a:ext cx="7842" cy="20050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图片 4" descr="Pi_Pfilte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53773"/>
            <a:ext cx="3599670" cy="17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polarization</a:t>
            </a:r>
            <a:endParaRPr kumimoji="1" lang="zh-CN" altLang="en-US" dirty="0"/>
          </a:p>
        </p:txBody>
      </p:sp>
      <p:pic>
        <p:nvPicPr>
          <p:cNvPr id="4" name="内容占位符 3" descr="Pol_pol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" b="723"/>
          <a:stretch/>
        </p:blipFill>
        <p:spPr>
          <a:xfrm>
            <a:off x="467544" y="980728"/>
            <a:ext cx="8053945" cy="4608512"/>
          </a:xfrm>
        </p:spPr>
      </p:pic>
      <p:sp>
        <p:nvSpPr>
          <p:cNvPr id="5" name="文本框 4"/>
          <p:cNvSpPr txBox="1"/>
          <p:nvPr/>
        </p:nvSpPr>
        <p:spPr>
          <a:xfrm>
            <a:off x="1615844" y="5693186"/>
            <a:ext cx="590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Polarization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can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reach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75%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with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intensity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of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5E7, </a:t>
            </a:r>
            <a:r>
              <a:rPr kumimoji="1" lang="en-US" altLang="zh-CN" sz="2000" dirty="0" err="1" smtClean="0"/>
              <a:t>muons</a:t>
            </a:r>
            <a:r>
              <a:rPr kumimoji="1" lang="en-US" altLang="zh-CN" sz="2000" dirty="0" smtClean="0"/>
              <a:t> from 140 to 160 MeV/c.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84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Beamline</a:t>
            </a:r>
            <a:r>
              <a:rPr lang="en-US" dirty="0" smtClean="0"/>
              <a:t> introduction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4" y="1593246"/>
            <a:ext cx="4670432" cy="478808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1763688" y="2060848"/>
            <a:ext cx="3456384" cy="1944216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ounded Rectangle 11"/>
          <p:cNvSpPr/>
          <p:nvPr/>
        </p:nvSpPr>
        <p:spPr bwMode="auto">
          <a:xfrm rot="19554113">
            <a:off x="1037588" y="3671125"/>
            <a:ext cx="1126257" cy="227730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267744" y="1556792"/>
            <a:ext cx="432048" cy="360040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03827" y="1259468"/>
            <a:ext cx="137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CSNS/RCS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160000" y="3302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文本框 3"/>
          <p:cNvSpPr txBox="1"/>
          <p:nvPr/>
        </p:nvSpPr>
        <p:spPr>
          <a:xfrm>
            <a:off x="5490206" y="4221088"/>
            <a:ext cx="361829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Operation modes :</a:t>
            </a:r>
          </a:p>
          <a:p>
            <a:endParaRPr lang="en-US" altLang="zh-CN" sz="1600" dirty="0" smtClean="0"/>
          </a:p>
          <a:p>
            <a:pPr marL="342900" indent="-342900">
              <a:buAutoNum type="arabicPeriod"/>
            </a:pPr>
            <a:r>
              <a:rPr lang="en-US" altLang="zh-CN" sz="1600" dirty="0"/>
              <a:t>Surface </a:t>
            </a:r>
            <a:r>
              <a:rPr lang="en-US" altLang="zh-CN" sz="1600" dirty="0" err="1"/>
              <a:t>muon</a:t>
            </a:r>
            <a:endParaRPr lang="en-US" altLang="zh-CN" sz="1600" dirty="0"/>
          </a:p>
          <a:p>
            <a:pPr marL="742950" lvl="1" indent="-285750">
              <a:buFont typeface="Wingdings" charset="2"/>
              <a:buChar char="§"/>
            </a:pPr>
            <a:r>
              <a:rPr lang="en-US" altLang="zh-CN" sz="1600" dirty="0" smtClean="0"/>
              <a:t>Ref</a:t>
            </a:r>
            <a:r>
              <a:rPr lang="en-US" altLang="zh-CN" sz="1600" dirty="0"/>
              <a:t>. P</a:t>
            </a:r>
            <a:r>
              <a:rPr lang="el-GR" altLang="zh-CN" sz="1600" dirty="0"/>
              <a:t>μ</a:t>
            </a:r>
            <a:r>
              <a:rPr lang="en-US" altLang="zh-CN" sz="1600" dirty="0"/>
              <a:t>=</a:t>
            </a:r>
            <a:r>
              <a:rPr lang="en-US" altLang="zh-CN" sz="1600" dirty="0" smtClean="0"/>
              <a:t>29MeV</a:t>
            </a:r>
            <a:r>
              <a:rPr lang="en-US" altLang="zh-CN" sz="1600" dirty="0"/>
              <a:t>/</a:t>
            </a:r>
            <a:r>
              <a:rPr lang="en-US" altLang="zh-CN" sz="1600" dirty="0" smtClean="0"/>
              <a:t>c</a:t>
            </a:r>
          </a:p>
          <a:p>
            <a:pPr marL="342900" indent="-342900">
              <a:buAutoNum type="arabicPeriod"/>
            </a:pPr>
            <a:r>
              <a:rPr lang="en-US" altLang="zh-CN" sz="1600" dirty="0"/>
              <a:t>Decay </a:t>
            </a:r>
            <a:r>
              <a:rPr lang="en-US" altLang="zh-CN" sz="1600" dirty="0" err="1"/>
              <a:t>muon</a:t>
            </a:r>
            <a:r>
              <a:rPr lang="en-US" altLang="zh-CN" sz="1600" dirty="0"/>
              <a:t> 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altLang="zh-CN" sz="1600" dirty="0"/>
              <a:t>P</a:t>
            </a:r>
            <a:r>
              <a:rPr lang="el-GR" altLang="zh-CN" sz="1600" dirty="0"/>
              <a:t>μ </a:t>
            </a:r>
            <a:r>
              <a:rPr lang="en-US" altLang="zh-CN" sz="1600" dirty="0" smtClean="0"/>
              <a:t>=40</a:t>
            </a:r>
            <a:r>
              <a:rPr lang="en-US" altLang="zh-CN" sz="1600" dirty="0"/>
              <a:t>-</a:t>
            </a:r>
            <a:r>
              <a:rPr lang="zh-CN" altLang="zh-CN" sz="1600" dirty="0" smtClean="0"/>
              <a:t>1</a:t>
            </a:r>
            <a:r>
              <a:rPr lang="en-US" altLang="zh-CN" sz="1600" dirty="0"/>
              <a:t>5</a:t>
            </a:r>
            <a:r>
              <a:rPr lang="en-US" altLang="zh-CN" sz="1600" dirty="0" smtClean="0"/>
              <a:t>0MeV</a:t>
            </a:r>
            <a:r>
              <a:rPr lang="en-US" altLang="zh-CN" sz="1600" dirty="0"/>
              <a:t>/</a:t>
            </a:r>
            <a:r>
              <a:rPr lang="en-US" altLang="zh-CN" sz="1600" dirty="0" smtClean="0"/>
              <a:t>c</a:t>
            </a:r>
          </a:p>
          <a:p>
            <a:pPr marL="342900" indent="-342900">
              <a:buAutoNum type="arabicPeriod"/>
            </a:pPr>
            <a:r>
              <a:rPr lang="en-US" altLang="zh-CN" sz="1600" dirty="0" smtClean="0"/>
              <a:t>High-</a:t>
            </a:r>
            <a:r>
              <a:rPr lang="en-US" altLang="zh-CN" sz="1600" dirty="0"/>
              <a:t>P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muon</a:t>
            </a:r>
            <a:endParaRPr lang="en-US" altLang="zh-CN" sz="1600" dirty="0" smtClean="0"/>
          </a:p>
          <a:p>
            <a:pPr marL="742950" lvl="1" indent="-285750">
              <a:buFont typeface="Wingdings" charset="2"/>
              <a:buChar char="§"/>
            </a:pPr>
            <a:r>
              <a:rPr lang="en-US" altLang="zh-CN" sz="1600" dirty="0" smtClean="0"/>
              <a:t>P</a:t>
            </a:r>
            <a:r>
              <a:rPr lang="el-GR" altLang="zh-CN" sz="1600" dirty="0"/>
              <a:t>μ</a:t>
            </a:r>
            <a:r>
              <a:rPr lang="en-US" altLang="zh-CN" sz="1600" dirty="0" smtClean="0"/>
              <a:t>=</a:t>
            </a:r>
            <a:r>
              <a:rPr lang="zh-CN" altLang="zh-CN" sz="1600" dirty="0" smtClean="0"/>
              <a:t>2</a:t>
            </a:r>
            <a:r>
              <a:rPr lang="en-US" altLang="zh-CN" sz="1600" dirty="0" smtClean="0"/>
              <a:t>00-450MeV/c</a:t>
            </a:r>
          </a:p>
          <a:p>
            <a:pPr marL="800100" lvl="1" indent="-342900">
              <a:buFont typeface="+mj-lt"/>
              <a:buAutoNum type="alphaLcParenR"/>
            </a:pPr>
            <a:endParaRPr lang="en-US" altLang="zh-CN" sz="1600" b="1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504" y="764704"/>
            <a:ext cx="4445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High</a:t>
            </a:r>
            <a:r>
              <a:rPr kumimoji="1" lang="en-US" altLang="zh-CN" dirty="0"/>
              <a:t>-</a:t>
            </a:r>
            <a:r>
              <a:rPr kumimoji="1" lang="en-US" altLang="zh-CN" dirty="0" smtClean="0"/>
              <a:t>intensity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764704"/>
            <a:ext cx="7344816" cy="54309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000" dirty="0" smtClean="0"/>
              <a:t>Prefer broad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/>
              <a:t>m</a:t>
            </a:r>
            <a:r>
              <a:rPr kumimoji="1" lang="en-US" altLang="zh-CN" sz="2000" dirty="0" smtClean="0"/>
              <a:t>omentum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spread beam in 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decay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channel</a:t>
            </a:r>
            <a:endParaRPr kumimoji="1" lang="zh-CN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181905"/>
            <a:ext cx="3960440" cy="231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5574"/>
            <a:ext cx="5292080" cy="3489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807984"/>
            <a:ext cx="4195192" cy="2141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1353542"/>
            <a:ext cx="3839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High-momentum pion elimination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Collimators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Reduce </a:t>
            </a:r>
            <a:endParaRPr lang="en-US" dirty="0"/>
          </a:p>
        </p:txBody>
      </p:sp>
      <p:sp>
        <p:nvSpPr>
          <p:cNvPr id="8" name="文本框 3"/>
          <p:cNvSpPr txBox="1"/>
          <p:nvPr/>
        </p:nvSpPr>
        <p:spPr>
          <a:xfrm>
            <a:off x="1800200" y="3717032"/>
            <a:ext cx="6300192" cy="231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smtClean="0"/>
              <a:t>Intensity </a:t>
            </a:r>
            <a:r>
              <a:rPr lang="zh-CN" altLang="en-US" sz="2000" dirty="0" smtClean="0"/>
              <a:t>           </a:t>
            </a:r>
            <a:r>
              <a:rPr lang="en-US" altLang="zh-CN" sz="2000" dirty="0" smtClean="0"/>
              <a:t>&gt;</a:t>
            </a:r>
            <a:r>
              <a:rPr lang="en-US" altLang="zh-CN" sz="2000" kern="100" dirty="0" smtClean="0">
                <a:cs typeface="Times New Roman" panose="02020603050405020304" pitchFamily="18" charset="0"/>
              </a:rPr>
              <a:t>1E6/s</a:t>
            </a:r>
            <a:r>
              <a:rPr lang="zh-CN" altLang="en-US" sz="2000" dirty="0" smtClean="0"/>
              <a:t>     </a:t>
            </a:r>
            <a:endParaRPr lang="en-US" altLang="zh-CN" sz="2000" dirty="0" smtClean="0"/>
          </a:p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smtClean="0"/>
              <a:t>Polarization </a:t>
            </a:r>
            <a:r>
              <a:rPr lang="zh-CN" altLang="en-US" sz="2000" dirty="0" smtClean="0"/>
              <a:t>      </a:t>
            </a:r>
            <a:r>
              <a:rPr lang="en-US" altLang="zh-CN" sz="2000" dirty="0" smtClean="0"/>
              <a:t>&gt;80%</a:t>
            </a:r>
          </a:p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smtClean="0"/>
              <a:t>Positron </a:t>
            </a:r>
            <a:r>
              <a:rPr lang="zh-CN" altLang="en-US" sz="2000" dirty="0" smtClean="0"/>
              <a:t>            </a:t>
            </a:r>
            <a:r>
              <a:rPr lang="en-US" altLang="zh-CN" sz="2000" dirty="0" smtClean="0"/>
              <a:t>&lt;10%</a:t>
            </a:r>
          </a:p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err="1"/>
              <a:t>d</a:t>
            </a:r>
            <a:r>
              <a:rPr lang="en-US" altLang="zh-CN" sz="2000" dirty="0" err="1" smtClean="0"/>
              <a:t>p</a:t>
            </a:r>
            <a:r>
              <a:rPr lang="en-US" altLang="zh-CN" sz="2000" dirty="0" smtClean="0"/>
              <a:t>/p</a:t>
            </a:r>
            <a:r>
              <a:rPr lang="zh-CN" altLang="en-US" sz="2000" dirty="0" smtClean="0"/>
              <a:t>         </a:t>
            </a:r>
            <a:r>
              <a:rPr lang="en-US" altLang="zh-CN" sz="2000" dirty="0" smtClean="0"/>
              <a:t>     </a:t>
            </a:r>
            <a:r>
              <a:rPr lang="zh-CN" altLang="en-US" sz="2000" dirty="0" smtClean="0"/>
              <a:t> </a:t>
            </a:r>
            <a:r>
              <a:rPr lang="zh-CN" altLang="zh-CN" sz="2000" dirty="0" smtClean="0"/>
              <a:t>&lt;</a:t>
            </a:r>
            <a:r>
              <a:rPr lang="en-US" altLang="zh-CN" sz="2000" dirty="0" smtClean="0"/>
              <a:t>15% (FWHM)</a:t>
            </a:r>
          </a:p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smtClean="0"/>
              <a:t>Beam spot </a:t>
            </a:r>
            <a:r>
              <a:rPr lang="zh-CN" altLang="en-US" sz="2000" dirty="0" smtClean="0"/>
              <a:t>        </a:t>
            </a:r>
            <a:r>
              <a:rPr lang="en-US" altLang="zh-CN" sz="2000" dirty="0" smtClean="0"/>
              <a:t>FWHM ~30mm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8562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possibilities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836712"/>
            <a:ext cx="3953226" cy="1921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l-GR" altLang="zh-CN" sz="2000" dirty="0" smtClean="0"/>
              <a:t>μSR applications, </a:t>
            </a:r>
            <a:r>
              <a:rPr lang="en-US" altLang="zh-CN" sz="2000" dirty="0" smtClean="0"/>
              <a:t>users</a:t>
            </a:r>
            <a:r>
              <a:rPr lang="en-US" sz="2000" dirty="0" smtClean="0"/>
              <a:t> want</a:t>
            </a:r>
          </a:p>
          <a:p>
            <a:r>
              <a:rPr lang="en-US" sz="2000" dirty="0" smtClean="0"/>
              <a:t> </a:t>
            </a:r>
          </a:p>
          <a:p>
            <a:pPr marL="800100" lvl="1" indent="-342900">
              <a:lnSpc>
                <a:spcPts val="3200"/>
              </a:lnSpc>
              <a:buFont typeface="Arial"/>
              <a:buChar char="•"/>
            </a:pPr>
            <a:r>
              <a:rPr lang="en-US" sz="2000" kern="0" dirty="0" smtClean="0">
                <a:solidFill>
                  <a:srgbClr val="FF3399"/>
                </a:solidFill>
              </a:rPr>
              <a:t>High polarization</a:t>
            </a:r>
          </a:p>
          <a:p>
            <a:pPr marL="800100" lvl="1" indent="-342900">
              <a:lnSpc>
                <a:spcPts val="3200"/>
              </a:lnSpc>
              <a:buFont typeface="Arial"/>
              <a:buChar char="•"/>
            </a:pPr>
            <a:r>
              <a:rPr lang="en-US" sz="2000" kern="0" dirty="0" smtClean="0">
                <a:solidFill>
                  <a:srgbClr val="000090"/>
                </a:solidFill>
              </a:rPr>
              <a:t>High </a:t>
            </a:r>
            <a:r>
              <a:rPr lang="en-US" sz="2000" kern="0" dirty="0" err="1">
                <a:solidFill>
                  <a:srgbClr val="000090"/>
                </a:solidFill>
              </a:rPr>
              <a:t>muon</a:t>
            </a:r>
            <a:r>
              <a:rPr lang="en-US" sz="2000" kern="0" dirty="0">
                <a:solidFill>
                  <a:srgbClr val="000090"/>
                </a:solidFill>
              </a:rPr>
              <a:t> </a:t>
            </a:r>
            <a:r>
              <a:rPr lang="en-US" sz="2000" kern="0" dirty="0" smtClean="0">
                <a:solidFill>
                  <a:srgbClr val="000090"/>
                </a:solidFill>
              </a:rPr>
              <a:t>intensity </a:t>
            </a:r>
          </a:p>
          <a:p>
            <a:pPr marL="800100" lvl="1" indent="-342900">
              <a:lnSpc>
                <a:spcPts val="3200"/>
              </a:lnSpc>
              <a:buFont typeface="Arial"/>
              <a:buChar char="•"/>
            </a:pPr>
            <a:r>
              <a:rPr lang="en-US" sz="2000" kern="0" dirty="0" smtClean="0">
                <a:solidFill>
                  <a:srgbClr val="FF3399"/>
                </a:solidFill>
              </a:rPr>
              <a:t>Small </a:t>
            </a:r>
            <a:r>
              <a:rPr lang="en-US" sz="2000" kern="0" dirty="0">
                <a:solidFill>
                  <a:srgbClr val="FF3399"/>
                </a:solidFill>
              </a:rPr>
              <a:t>beam spot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13" y="3676962"/>
            <a:ext cx="3777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Challenges for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beamline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design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文本框 4"/>
          <p:cNvSpPr txBox="1"/>
          <p:nvPr/>
        </p:nvSpPr>
        <p:spPr>
          <a:xfrm>
            <a:off x="5076056" y="1080993"/>
            <a:ext cx="4572000" cy="285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US" altLang="zh-CN" sz="2000" kern="0" dirty="0" smtClean="0">
                <a:solidFill>
                  <a:srgbClr val="333399"/>
                </a:solidFill>
              </a:rPr>
              <a:t>Proton beam</a:t>
            </a:r>
            <a:r>
              <a:rPr lang="zh-CN" altLang="en-US" sz="2000" kern="0" dirty="0" smtClean="0">
                <a:solidFill>
                  <a:srgbClr val="333399"/>
                </a:solidFill>
              </a:rPr>
              <a:t>   </a:t>
            </a:r>
          </a:p>
          <a:p>
            <a:pPr marL="1257300" lvl="2" indent="-3429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§"/>
            </a:pPr>
            <a:r>
              <a:rPr lang="en-US" altLang="zh-CN" sz="2000" kern="0" dirty="0" smtClean="0">
                <a:solidFill>
                  <a:srgbClr val="FF3399"/>
                </a:solidFill>
              </a:rPr>
              <a:t>stand-alone</a:t>
            </a:r>
          </a:p>
          <a:p>
            <a:pPr lvl="1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US" altLang="zh-CN" sz="2000" kern="0" dirty="0" smtClean="0">
                <a:solidFill>
                  <a:srgbClr val="333399"/>
                </a:solidFill>
              </a:rPr>
              <a:t>Target thickness and geometry</a:t>
            </a:r>
            <a:r>
              <a:rPr lang="zh-CN" altLang="en-US" sz="2000" kern="0" dirty="0" smtClean="0">
                <a:solidFill>
                  <a:srgbClr val="333399"/>
                </a:solidFill>
              </a:rPr>
              <a:t>       </a:t>
            </a:r>
            <a:r>
              <a:rPr lang="en-US" altLang="zh-CN" sz="2000" kern="0" dirty="0" smtClean="0">
                <a:solidFill>
                  <a:srgbClr val="333399"/>
                </a:solidFill>
              </a:rPr>
              <a:t>  </a:t>
            </a:r>
          </a:p>
          <a:p>
            <a:pPr marL="1257300" lvl="2" indent="-3429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§"/>
            </a:pPr>
            <a:r>
              <a:rPr lang="en-US" altLang="zh-CN" sz="2000" kern="0" dirty="0" smtClean="0">
                <a:solidFill>
                  <a:srgbClr val="FF3399"/>
                </a:solidFill>
              </a:rPr>
              <a:t>30cm,conical</a:t>
            </a:r>
            <a:endParaRPr lang="zh-CN" altLang="en-US" sz="2000" kern="0" dirty="0">
              <a:solidFill>
                <a:srgbClr val="FF3399"/>
              </a:solidFill>
            </a:endParaRPr>
          </a:p>
          <a:p>
            <a:pPr lvl="1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US" altLang="zh-CN" sz="2000" kern="0" dirty="0" smtClean="0">
                <a:solidFill>
                  <a:srgbClr val="333399"/>
                </a:solidFill>
              </a:rPr>
              <a:t>Collection method</a:t>
            </a:r>
            <a:r>
              <a:rPr lang="zh-CN" altLang="en-US" sz="2000" kern="0" dirty="0" smtClean="0">
                <a:solidFill>
                  <a:srgbClr val="333399"/>
                </a:solidFill>
              </a:rPr>
              <a:t>             </a:t>
            </a:r>
            <a:r>
              <a:rPr lang="en-US" altLang="zh-CN" sz="2000" kern="0" dirty="0" smtClean="0">
                <a:solidFill>
                  <a:srgbClr val="333399"/>
                </a:solidFill>
              </a:rPr>
              <a:t>          </a:t>
            </a:r>
            <a:r>
              <a:rPr lang="zh-CN" altLang="en-US" sz="2000" kern="0" dirty="0" smtClean="0">
                <a:solidFill>
                  <a:srgbClr val="333399"/>
                </a:solidFill>
              </a:rPr>
              <a:t> </a:t>
            </a:r>
          </a:p>
          <a:p>
            <a:pPr marL="1257300" lvl="2" indent="-3429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§"/>
            </a:pPr>
            <a:r>
              <a:rPr lang="en-US" altLang="zh-CN" sz="2000" kern="0" dirty="0" smtClean="0">
                <a:solidFill>
                  <a:srgbClr val="FF3399"/>
                </a:solidFill>
              </a:rPr>
              <a:t>inner target</a:t>
            </a:r>
            <a:endParaRPr lang="zh-CN" altLang="en-US" sz="2000" kern="0" dirty="0">
              <a:solidFill>
                <a:srgbClr val="FF3399"/>
              </a:solidFill>
            </a:endParaRPr>
          </a:p>
          <a:p>
            <a:pPr lvl="1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US" altLang="zh-CN" sz="2000" kern="0" dirty="0" err="1" smtClean="0">
                <a:solidFill>
                  <a:srgbClr val="333399"/>
                </a:solidFill>
              </a:rPr>
              <a:t>Beamline</a:t>
            </a:r>
            <a:r>
              <a:rPr lang="en-US" altLang="zh-CN" sz="2000" kern="0" dirty="0" smtClean="0">
                <a:solidFill>
                  <a:srgbClr val="333399"/>
                </a:solidFill>
              </a:rPr>
              <a:t> </a:t>
            </a:r>
            <a:r>
              <a:rPr lang="zh-CN" altLang="en-US" sz="2000" kern="0" dirty="0" smtClean="0">
                <a:solidFill>
                  <a:srgbClr val="333399"/>
                </a:solidFill>
              </a:rPr>
              <a:t>            </a:t>
            </a:r>
            <a:r>
              <a:rPr lang="en-US" altLang="zh-CN" sz="2000" kern="0" dirty="0" smtClean="0">
                <a:solidFill>
                  <a:srgbClr val="333399"/>
                </a:solidFill>
              </a:rPr>
              <a:t>                  </a:t>
            </a:r>
          </a:p>
          <a:p>
            <a:pPr marL="1257300" lvl="2" indent="-3429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§"/>
            </a:pPr>
            <a:r>
              <a:rPr lang="en-US" altLang="zh-CN" sz="2000" kern="0" dirty="0" smtClean="0">
                <a:solidFill>
                  <a:srgbClr val="FF3399"/>
                </a:solidFill>
              </a:rPr>
              <a:t>solenoid</a:t>
            </a:r>
            <a:endParaRPr lang="en-US" altLang="zh-CN" sz="2000" kern="0" dirty="0">
              <a:solidFill>
                <a:srgbClr val="FF3399"/>
              </a:solidFill>
            </a:endParaRPr>
          </a:p>
          <a:p>
            <a:endParaRPr lang="zh-CN" alt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888432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148064" y="6156012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Detailed design in Nikos’s talk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13" y="4481825"/>
            <a:ext cx="35573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Cloud </a:t>
            </a:r>
            <a:r>
              <a:rPr lang="en-US" sz="2000" dirty="0" err="1" smtClean="0"/>
              <a:t>muon</a:t>
            </a:r>
            <a:r>
              <a:rPr lang="en-US" sz="2000" dirty="0" smtClean="0"/>
              <a:t> contamination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Momentum selection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Spin procession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Beam spot focusing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563888" y="2060848"/>
            <a:ext cx="1944216" cy="216024"/>
          </a:xfrm>
          <a:prstGeom prst="rightArrow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1519" y="1486525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ways to </a:t>
            </a:r>
          </a:p>
          <a:p>
            <a:r>
              <a:rPr lang="en-US" dirty="0" smtClean="0"/>
              <a:t>improve intensity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22048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5kW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Trunk design</a:t>
            </a:r>
            <a:endParaRPr 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092479"/>
              </p:ext>
            </p:extLst>
          </p:nvPr>
        </p:nvGraphicFramePr>
        <p:xfrm>
          <a:off x="971600" y="1985733"/>
          <a:ext cx="6995245" cy="1731299"/>
        </p:xfrm>
        <a:graphic>
          <a:graphicData uri="http://schemas.openxmlformats.org/drawingml/2006/table">
            <a:tbl>
              <a:tblPr firstRow="1" firstCol="1" bandRow="1"/>
              <a:tblGrid>
                <a:gridCol w="1739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9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5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10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765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particles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Ref. momentum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err="1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dp</a:t>
                      </a: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/p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Surface</a:t>
                      </a:r>
                      <a:r>
                        <a:rPr lang="en-US" altLang="zh-CN" sz="1800" kern="100" baseline="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kern="100" baseline="0" dirty="0" err="1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muon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kern="100" baseline="300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 MeV/c</a:t>
                      </a:r>
                      <a:endParaRPr lang="zh-CN" sz="18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±7.1%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Decay</a:t>
                      </a:r>
                      <a:r>
                        <a:rPr lang="en-US" altLang="zh-CN" sz="1800" kern="100" baseline="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kern="100" baseline="0" dirty="0" err="1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muon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en-US" sz="1800" kern="100" baseline="300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kern="100" baseline="300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en-US" sz="1800" kern="100" baseline="300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kern="100" baseline="300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260 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MeV/c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±10%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High-P </a:t>
                      </a:r>
                      <a:r>
                        <a:rPr lang="en-US" altLang="zh-CN" sz="1800" kern="100" dirty="0" err="1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muon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en-US" sz="1800" kern="100" baseline="300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kern="100" baseline="300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en-US" sz="1800" kern="100" baseline="300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kern="100" baseline="300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200-450 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MeV/c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±30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图片 2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10" y="3869432"/>
            <a:ext cx="4265141" cy="26559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673100" y="1208946"/>
            <a:ext cx="5345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Compatible for three different running modes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--- realized by adjusting currents in solenoids</a:t>
            </a:r>
            <a:endParaRPr lang="zh-CN" alt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491880" y="5949280"/>
            <a:ext cx="2351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Pπ</a:t>
            </a:r>
            <a:r>
              <a:rPr lang="el-GR" altLang="zh-CN" dirty="0" smtClean="0"/>
              <a:t> </a:t>
            </a:r>
            <a:r>
              <a:rPr lang="en-US" altLang="zh-CN" dirty="0" smtClean="0"/>
              <a:t>=230</a:t>
            </a:r>
            <a:r>
              <a:rPr lang="zh-CN" altLang="en-US" dirty="0" smtClean="0"/>
              <a:t> </a:t>
            </a:r>
            <a:r>
              <a:rPr lang="en-US" altLang="zh-CN" dirty="0" smtClean="0"/>
              <a:t>MeV/c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796642"/>
            <a:ext cx="125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Objective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48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err="1" smtClean="0"/>
              <a:t>beamline</a:t>
            </a:r>
            <a:r>
              <a:rPr lang="en-US" dirty="0" smtClean="0"/>
              <a:t> design</a:t>
            </a:r>
            <a:endParaRPr lang="en-US" dirty="0"/>
          </a:p>
        </p:txBody>
      </p:sp>
      <p:pic>
        <p:nvPicPr>
          <p:cNvPr id="4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468052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11560" y="3036778"/>
            <a:ext cx="7096815" cy="464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000"/>
              </a:lnSpc>
              <a:buFont typeface="Arial"/>
              <a:buChar char="•"/>
            </a:pPr>
            <a:r>
              <a:rPr lang="en-US" altLang="zh-CN" sz="2000" dirty="0" smtClean="0"/>
              <a:t>Ref.=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29 MeV/c</a:t>
            </a:r>
            <a:r>
              <a:rPr lang="en-US" altLang="zh-CN" sz="2000" dirty="0" smtClean="0"/>
              <a:t>; </a:t>
            </a:r>
            <a:r>
              <a:rPr lang="en-US" altLang="zh-CN" sz="2000" dirty="0" err="1" smtClean="0"/>
              <a:t>dp</a:t>
            </a:r>
            <a:r>
              <a:rPr lang="en-US" altLang="zh-CN" sz="2000" dirty="0" smtClean="0"/>
              <a:t>/p=±3.5%; acceptance=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30 </a:t>
            </a:r>
            <a:r>
              <a:rPr lang="en-US" altLang="zh-CN" sz="2000" dirty="0">
                <a:cs typeface="Times New Roman" panose="02020603050405020304" pitchFamily="18" charset="0"/>
              </a:rPr>
              <a:t>π</a:t>
            </a:r>
            <a:r>
              <a:rPr lang="en-US" altLang="zh-CN" sz="2000" dirty="0" err="1">
                <a:cs typeface="Times New Roman" panose="02020603050405020304" pitchFamily="18" charset="0"/>
              </a:rPr>
              <a:t>mm</a:t>
            </a:r>
            <a:r>
              <a:rPr lang="en-US" altLang="zh-CN" sz="2000" dirty="0" err="1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zh-CN" sz="2000" dirty="0" err="1" smtClean="0">
                <a:cs typeface="Times New Roman" panose="02020603050405020304" pitchFamily="18" charset="0"/>
              </a:rPr>
              <a:t>rad</a:t>
            </a:r>
            <a:endParaRPr lang="en-US" altLang="zh-CN" sz="2000" dirty="0" smtClean="0">
              <a:cs typeface="Times New Roman" panose="02020603050405020304" pitchFamily="18" charset="0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2123728" y="755934"/>
            <a:ext cx="4968552" cy="231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smtClean="0"/>
              <a:t>Intensity </a:t>
            </a:r>
            <a:r>
              <a:rPr lang="zh-CN" altLang="en-US" sz="2000" dirty="0" smtClean="0"/>
              <a:t>           </a:t>
            </a:r>
            <a:r>
              <a:rPr lang="en-US" altLang="zh-CN" sz="2000" dirty="0" smtClean="0"/>
              <a:t>&gt;</a:t>
            </a:r>
            <a:r>
              <a:rPr lang="en-US" altLang="zh-CN" sz="2000" kern="100" dirty="0" smtClean="0">
                <a:cs typeface="Times New Roman" panose="02020603050405020304" pitchFamily="18" charset="0"/>
              </a:rPr>
              <a:t>1E6/s</a:t>
            </a:r>
            <a:r>
              <a:rPr lang="zh-CN" altLang="en-US" sz="2000" dirty="0" smtClean="0"/>
              <a:t>     </a:t>
            </a:r>
            <a:endParaRPr lang="en-US" altLang="zh-CN" sz="2000" dirty="0" smtClean="0"/>
          </a:p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smtClean="0"/>
              <a:t>Polarization </a:t>
            </a:r>
            <a:r>
              <a:rPr lang="zh-CN" altLang="en-US" sz="2000" dirty="0" smtClean="0"/>
              <a:t>      </a:t>
            </a:r>
            <a:r>
              <a:rPr lang="en-US" altLang="zh-CN" sz="2000" dirty="0" smtClean="0"/>
              <a:t>&gt;80%</a:t>
            </a:r>
          </a:p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smtClean="0"/>
              <a:t>Positron </a:t>
            </a:r>
            <a:r>
              <a:rPr lang="zh-CN" altLang="en-US" sz="2000" dirty="0" smtClean="0"/>
              <a:t>            </a:t>
            </a:r>
            <a:r>
              <a:rPr lang="en-US" altLang="zh-CN" sz="2000" dirty="0" smtClean="0"/>
              <a:t>&lt;10%</a:t>
            </a:r>
          </a:p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err="1"/>
              <a:t>d</a:t>
            </a:r>
            <a:r>
              <a:rPr lang="en-US" altLang="zh-CN" sz="2000" dirty="0" err="1" smtClean="0"/>
              <a:t>p</a:t>
            </a:r>
            <a:r>
              <a:rPr lang="en-US" altLang="zh-CN" sz="2000" dirty="0" smtClean="0"/>
              <a:t>/p</a:t>
            </a:r>
            <a:r>
              <a:rPr lang="zh-CN" altLang="en-US" sz="2000" dirty="0" smtClean="0"/>
              <a:t>         </a:t>
            </a:r>
            <a:r>
              <a:rPr lang="en-US" altLang="zh-CN" sz="2000" dirty="0" smtClean="0"/>
              <a:t>     </a:t>
            </a:r>
            <a:r>
              <a:rPr lang="zh-CN" altLang="en-US" sz="2000" dirty="0" smtClean="0"/>
              <a:t> </a:t>
            </a:r>
            <a:r>
              <a:rPr lang="zh-CN" altLang="zh-CN" sz="2000" dirty="0" smtClean="0"/>
              <a:t>&lt;</a:t>
            </a:r>
            <a:r>
              <a:rPr lang="en-US" altLang="zh-CN" sz="2000" dirty="0" smtClean="0"/>
              <a:t>15% (FWHM)</a:t>
            </a:r>
          </a:p>
          <a:p>
            <a:pPr marL="800100" lvl="1" indent="-342900">
              <a:lnSpc>
                <a:spcPts val="3500"/>
              </a:lnSpc>
              <a:buFont typeface="Arial"/>
              <a:buChar char="•"/>
            </a:pPr>
            <a:r>
              <a:rPr lang="en-US" altLang="zh-CN" sz="2000" dirty="0" smtClean="0"/>
              <a:t>Beam spot </a:t>
            </a:r>
            <a:r>
              <a:rPr lang="zh-CN" altLang="en-US" sz="2000" dirty="0" smtClean="0"/>
              <a:t>        </a:t>
            </a:r>
            <a:r>
              <a:rPr lang="en-US" altLang="zh-CN" sz="2000" dirty="0" smtClean="0"/>
              <a:t>FWHM ~30mm</a:t>
            </a:r>
            <a:endParaRPr lang="en-US" altLang="zh-C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908720"/>
            <a:ext cx="1453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Objectives: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7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Multi-particle simulation</a:t>
            </a:r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13024"/>
              </p:ext>
            </p:extLst>
          </p:nvPr>
        </p:nvGraphicFramePr>
        <p:xfrm>
          <a:off x="539552" y="3645024"/>
          <a:ext cx="7848871" cy="2285999"/>
        </p:xfrm>
        <a:graphic>
          <a:graphicData uri="http://schemas.openxmlformats.org/drawingml/2006/table">
            <a:tbl>
              <a:tblPr firstRow="1" firstCol="1" bandRow="1"/>
              <a:tblGrid>
                <a:gridCol w="1540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96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61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4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69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69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20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20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TURTLE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G4BL (ideal beam distribution)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G4BL (target)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w/o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w/o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w/o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distribution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Gaussian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Gaussian</a:t>
                      </a:r>
                      <a:endParaRPr lang="zh-CN" altLang="en-US" sz="18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Gaussian</a:t>
                      </a:r>
                      <a:endParaRPr lang="zh-CN" altLang="en-US" sz="18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K-V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K-V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target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target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order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full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full</a:t>
                      </a:r>
                      <a:endParaRPr lang="zh-CN" altLang="en-US" sz="18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full</a:t>
                      </a:r>
                      <a:endParaRPr lang="zh-CN" altLang="en-US" sz="18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full</a:t>
                      </a:r>
                      <a:endParaRPr lang="zh-CN" altLang="en-US" sz="18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full</a:t>
                      </a:r>
                      <a:endParaRPr lang="zh-CN" altLang="en-US" sz="18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full</a:t>
                      </a:r>
                      <a:endParaRPr lang="zh-CN" altLang="en-US" sz="18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transmission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97%</a:t>
                      </a:r>
                      <a:endParaRPr lang="zh-CN" sz="18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81%</a:t>
                      </a:r>
                      <a:endParaRPr lang="zh-CN" sz="18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93%</a:t>
                      </a:r>
                      <a:endParaRPr lang="zh-CN" sz="18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57%</a:t>
                      </a:r>
                      <a:endParaRPr lang="zh-CN" sz="18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73%</a:t>
                      </a:r>
                      <a:endParaRPr lang="zh-CN" sz="18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38%</a:t>
                      </a:r>
                      <a:endParaRPr lang="zh-CN" sz="18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60%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Particles in R</a:t>
                      </a: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=50 </a:t>
                      </a:r>
                      <a:r>
                        <a:rPr lang="en-US" sz="18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73%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57%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71%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22%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31%</a:t>
                      </a:r>
                      <a:endParaRPr lang="zh-CN" sz="18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20%</a:t>
                      </a:r>
                      <a:endParaRPr lang="zh-CN" sz="18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26%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979712" y="1340768"/>
            <a:ext cx="5832648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 smtClean="0">
              <a:latin typeface="+mn-ea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Equivalent field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T</a:t>
            </a:r>
            <a:r>
              <a:rPr lang="x-none" altLang="zh-CN" sz="2000" dirty="0" smtClean="0"/>
              <a:t>ransmission optimizing</a:t>
            </a:r>
            <a:endParaRPr lang="en-US" altLang="zh-CN" sz="2000" dirty="0" smtClean="0"/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Optimization works for specified issues (e.g. momentum selection, positron elimination)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1560" y="836712"/>
            <a:ext cx="807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High-order effects make the </a:t>
            </a:r>
            <a:r>
              <a:rPr lang="en-US" altLang="zh-CN" sz="2000" dirty="0" err="1" smtClean="0"/>
              <a:t>beamline</a:t>
            </a:r>
            <a:r>
              <a:rPr lang="en-US" altLang="zh-CN" sz="2000" dirty="0" smtClean="0"/>
              <a:t> design much more complicated  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395536" y="1283255"/>
            <a:ext cx="1614187" cy="489561"/>
          </a:xfrm>
          <a:prstGeom prst="round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latin typeface="Arial" charset="0"/>
              </a:rPr>
              <a:t>w</a:t>
            </a:r>
            <a:r>
              <a:rPr lang="en-US" altLang="zh-CN" sz="2000" dirty="0" smtClean="0">
                <a:latin typeface="Arial" charset="0"/>
              </a:rPr>
              <a:t>e need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6021288"/>
            <a:ext cx="583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 and w/o means with or without </a:t>
            </a:r>
            <a:r>
              <a:rPr lang="en-US" dirty="0" err="1"/>
              <a:t>f</a:t>
            </a:r>
            <a:r>
              <a:rPr lang="en-US" dirty="0" err="1" smtClean="0"/>
              <a:t>ieldmap</a:t>
            </a:r>
            <a:r>
              <a:rPr lang="en-US" dirty="0" smtClean="0"/>
              <a:t>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test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0338" y="764704"/>
            <a:ext cx="52245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zh-CN" sz="2000" dirty="0" smtClean="0"/>
              <a:t>High-order effects reduce the acceptance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dirty="0" smtClean="0"/>
              <a:t>Hollow-distributed beam adopted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54844"/>
            <a:ext cx="3641667" cy="24782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65" y="4023721"/>
            <a:ext cx="3575205" cy="2357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50677"/>
            <a:ext cx="3491880" cy="23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8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</a:t>
            </a:r>
            <a:r>
              <a:rPr lang="en-US" altLang="zh-CN" dirty="0" smtClean="0"/>
              <a:t>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altLang="zh-CN" sz="2000" dirty="0" smtClean="0"/>
              <a:t>Wien Filter is adopted for positron elimination -- </a:t>
            </a:r>
            <a:r>
              <a:rPr lang="en-US" altLang="zh-CN" sz="2000" dirty="0">
                <a:solidFill>
                  <a:srgbClr val="FF3399"/>
                </a:solidFill>
              </a:rPr>
              <a:t>S</a:t>
            </a:r>
            <a:r>
              <a:rPr lang="en-US" altLang="zh-CN" sz="2000" dirty="0" smtClean="0">
                <a:solidFill>
                  <a:srgbClr val="FF3399"/>
                </a:solidFill>
              </a:rPr>
              <a:t>eparator</a:t>
            </a:r>
            <a:endParaRPr lang="zh-CN" altLang="en-US" sz="2000" dirty="0" smtClean="0"/>
          </a:p>
          <a:p>
            <a:pPr marL="0" indent="0">
              <a:buNone/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000" dirty="0">
              <a:latin typeface="+mn-ea"/>
            </a:endParaRPr>
          </a:p>
          <a:p>
            <a:pPr>
              <a:buFont typeface="Arial"/>
              <a:buChar char="•"/>
            </a:pPr>
            <a:r>
              <a:rPr lang="en-US" sz="2000" dirty="0"/>
              <a:t>The spin </a:t>
            </a:r>
            <a:r>
              <a:rPr lang="en-US" sz="2000" dirty="0" smtClean="0"/>
              <a:t>will </a:t>
            </a:r>
            <a:r>
              <a:rPr lang="en-US" sz="2000" dirty="0" err="1" smtClean="0"/>
              <a:t>precess</a:t>
            </a:r>
            <a:r>
              <a:rPr lang="en-US" sz="2000" dirty="0" smtClean="0"/>
              <a:t> in the magnetic field -- </a:t>
            </a:r>
            <a:r>
              <a:rPr lang="en-US" sz="2000" dirty="0">
                <a:solidFill>
                  <a:srgbClr val="FF3399"/>
                </a:solidFill>
              </a:rPr>
              <a:t>Spin Rotator </a:t>
            </a:r>
            <a:endParaRPr lang="zh-CN" altLang="en-US" sz="2000" dirty="0">
              <a:solidFill>
                <a:srgbClr val="FF3399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52" y="1484784"/>
            <a:ext cx="2603500" cy="18465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722040"/>
              </p:ext>
            </p:extLst>
          </p:nvPr>
        </p:nvGraphicFramePr>
        <p:xfrm>
          <a:off x="755576" y="4797152"/>
          <a:ext cx="126111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4" imgW="685800" imgH="469900" progId="Equation.3">
                  <p:embed/>
                </p:oleObj>
              </mc:Choice>
              <mc:Fallback>
                <p:oleObj name="Equation" r:id="rId4" imgW="685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4797152"/>
                        <a:ext cx="1261112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563888" y="4653136"/>
            <a:ext cx="5223396" cy="1368152"/>
            <a:chOff x="1580852" y="1357719"/>
            <a:chExt cx="6159500" cy="19272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0852" y="1938784"/>
              <a:ext cx="6159500" cy="13462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 flipH="1">
              <a:off x="3275856" y="1844824"/>
              <a:ext cx="1224136" cy="360040"/>
            </a:xfrm>
            <a:prstGeom prst="straightConnector1">
              <a:avLst/>
            </a:prstGeom>
            <a:solidFill>
              <a:srgbClr val="0033CC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572000" y="1844824"/>
              <a:ext cx="864096" cy="432048"/>
            </a:xfrm>
            <a:prstGeom prst="straightConnector1">
              <a:avLst/>
            </a:prstGeom>
            <a:solidFill>
              <a:srgbClr val="0033CC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923928" y="1357719"/>
              <a:ext cx="1287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collimators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53718" y="6011996"/>
            <a:ext cx="317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procession angle is ~20°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126681</TotalTime>
  <Words>1570</Words>
  <Application>Microsoft Macintosh PowerPoint</Application>
  <PresentationFormat>On-screen Show (4:3)</PresentationFormat>
  <Paragraphs>428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Default Design</vt:lpstr>
      <vt:lpstr>1_Default Design</vt:lpstr>
      <vt:lpstr>Office 主题</vt:lpstr>
      <vt:lpstr>Equation</vt:lpstr>
      <vt:lpstr>  Muon beam transport based on SC solenoids</vt:lpstr>
      <vt:lpstr>Outline </vt:lpstr>
      <vt:lpstr>Beamline introduction</vt:lpstr>
      <vt:lpstr>Challenges and possibilities </vt:lpstr>
      <vt:lpstr>Trunk design</vt:lpstr>
      <vt:lpstr>Surface muon beamline design</vt:lpstr>
      <vt:lpstr>Multi-particle simulation</vt:lpstr>
      <vt:lpstr>Acceptance test</vt:lpstr>
      <vt:lpstr>Positron elimination</vt:lpstr>
      <vt:lpstr>Beam spot </vt:lpstr>
      <vt:lpstr>Beamline layout and fieldmap</vt:lpstr>
      <vt:lpstr>PowerPoint Presentation</vt:lpstr>
      <vt:lpstr>Decay muon beamline design</vt:lpstr>
      <vt:lpstr>Layout of decay muon beamline</vt:lpstr>
      <vt:lpstr>PowerPoint Presentation</vt:lpstr>
      <vt:lpstr>Matching strategies in G4BL</vt:lpstr>
      <vt:lpstr>Initial pion distribution analyses</vt:lpstr>
      <vt:lpstr>Acceptance of straight decay channel</vt:lpstr>
      <vt:lpstr>High polarization</vt:lpstr>
      <vt:lpstr>PowerPoint Presentation</vt:lpstr>
      <vt:lpstr>Muon beam parameter table for baseline</vt:lpstr>
      <vt:lpstr>Conclusions</vt:lpstr>
      <vt:lpstr>PowerPoint Presentation</vt:lpstr>
      <vt:lpstr>Surface mu yield from target surface </vt:lpstr>
      <vt:lpstr>PowerPoint Presentation</vt:lpstr>
      <vt:lpstr>Field check</vt:lpstr>
      <vt:lpstr>High-intensity </vt:lpstr>
      <vt:lpstr>High polarization</vt:lpstr>
      <vt:lpstr>High polarization</vt:lpstr>
      <vt:lpstr>High-intensity mode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loss analysis</dc:title>
  <dc:creator>hanmiao</dc:creator>
  <cp:lastModifiedBy>Yingpeng song</cp:lastModifiedBy>
  <cp:revision>533</cp:revision>
  <dcterms:created xsi:type="dcterms:W3CDTF">2016-09-25T19:16:06Z</dcterms:created>
  <dcterms:modified xsi:type="dcterms:W3CDTF">2018-11-21T00:34:37Z</dcterms:modified>
</cp:coreProperties>
</file>