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9"/>
  </p:notesMasterIdLst>
  <p:handoutMasterIdLst>
    <p:handoutMasterId r:id="rId20"/>
  </p:handoutMasterIdLst>
  <p:sldIdLst>
    <p:sldId id="257" r:id="rId2"/>
    <p:sldId id="312" r:id="rId3"/>
    <p:sldId id="363" r:id="rId4"/>
    <p:sldId id="364" r:id="rId5"/>
    <p:sldId id="365" r:id="rId6"/>
    <p:sldId id="366" r:id="rId7"/>
    <p:sldId id="367" r:id="rId8"/>
    <p:sldId id="368" r:id="rId9"/>
    <p:sldId id="369" r:id="rId10"/>
    <p:sldId id="371" r:id="rId11"/>
    <p:sldId id="370" r:id="rId12"/>
    <p:sldId id="372" r:id="rId13"/>
    <p:sldId id="373" r:id="rId14"/>
    <p:sldId id="375" r:id="rId15"/>
    <p:sldId id="376" r:id="rId16"/>
    <p:sldId id="374" r:id="rId17"/>
    <p:sldId id="362" r:id="rId18"/>
  </p:sldIdLst>
  <p:sldSz cx="9144000" cy="6858000" type="screen4x3"/>
  <p:notesSz cx="6797675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D3E887E-A860-49F5-A107-7396A49C1D9D}">
          <p14:sldIdLst>
            <p14:sldId id="257"/>
            <p14:sldId id="312"/>
            <p14:sldId id="363"/>
            <p14:sldId id="364"/>
            <p14:sldId id="365"/>
            <p14:sldId id="366"/>
            <p14:sldId id="367"/>
            <p14:sldId id="368"/>
            <p14:sldId id="369"/>
            <p14:sldId id="371"/>
            <p14:sldId id="370"/>
            <p14:sldId id="372"/>
            <p14:sldId id="373"/>
            <p14:sldId id="375"/>
            <p14:sldId id="376"/>
            <p14:sldId id="374"/>
            <p14:sldId id="36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5F5D7"/>
    <a:srgbClr val="EBE7BA"/>
    <a:srgbClr val="E1DEA9"/>
    <a:srgbClr val="EBE6A7"/>
    <a:srgbClr val="F1DFB1"/>
    <a:srgbClr val="EBDEBA"/>
    <a:srgbClr val="EBD6BA"/>
    <a:srgbClr val="D6D7A5"/>
    <a:srgbClr val="DDD5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1" autoAdjust="0"/>
    <p:restoredTop sz="90959" autoAdjust="0"/>
  </p:normalViewPr>
  <p:slideViewPr>
    <p:cSldViewPr>
      <p:cViewPr varScale="1">
        <p:scale>
          <a:sx n="117" d="100"/>
          <a:sy n="117" d="100"/>
        </p:scale>
        <p:origin x="-5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3966"/>
    </p:cViewPr>
  </p:sorterViewPr>
  <p:notesViewPr>
    <p:cSldViewPr>
      <p:cViewPr varScale="1">
        <p:scale>
          <a:sx n="54" d="100"/>
          <a:sy n="54" d="100"/>
        </p:scale>
        <p:origin x="-2916" y="-84"/>
      </p:cViewPr>
      <p:guideLst>
        <p:guide orient="horz" pos="3128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5581" tIns="47791" rIns="95581" bIns="4779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5581" tIns="47791" rIns="95581" bIns="47791" rtlCol="0"/>
          <a:lstStyle>
            <a:lvl1pPr algn="r">
              <a:defRPr sz="1300"/>
            </a:lvl1pPr>
          </a:lstStyle>
          <a:p>
            <a:fld id="{16705DAF-DF7D-47CC-9691-A88851BC3B5A}" type="datetimeFigureOut">
              <a:rPr lang="en-US" smtClean="0"/>
              <a:t>18/11/18</a:t>
            </a:fld>
            <a:endParaRPr 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5581" tIns="47791" rIns="95581" bIns="4779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5581" tIns="47791" rIns="95581" bIns="47791" rtlCol="0" anchor="b"/>
          <a:lstStyle>
            <a:lvl1pPr algn="r">
              <a:defRPr sz="1300"/>
            </a:lvl1pPr>
          </a:lstStyle>
          <a:p>
            <a:fld id="{00B29EAC-FE93-4355-8991-44503BF01F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3660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5581" tIns="47791" rIns="95581" bIns="4779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5581" tIns="47791" rIns="95581" bIns="47791" rtlCol="0"/>
          <a:lstStyle>
            <a:lvl1pPr algn="r">
              <a:defRPr sz="1300"/>
            </a:lvl1pPr>
          </a:lstStyle>
          <a:p>
            <a:fld id="{272B8767-0224-46D7-85C7-C960CC2C5DF5}" type="datetimeFigureOut">
              <a:rPr lang="en-US" smtClean="0"/>
              <a:t>18/11/18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81" tIns="47791" rIns="95581" bIns="4779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6661"/>
            <a:ext cx="5438140" cy="4468416"/>
          </a:xfrm>
          <a:prstGeom prst="rect">
            <a:avLst/>
          </a:prstGeom>
        </p:spPr>
        <p:txBody>
          <a:bodyPr vert="horz" lIns="95581" tIns="47791" rIns="95581" bIns="4779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5581" tIns="47791" rIns="95581" bIns="4779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5581" tIns="47791" rIns="95581" bIns="47791" rtlCol="0" anchor="b"/>
          <a:lstStyle>
            <a:lvl1pPr algn="r">
              <a:defRPr sz="1300"/>
            </a:lvl1pPr>
          </a:lstStyle>
          <a:p>
            <a:fld id="{1CF527B5-CD37-4BDB-9EFC-5459BE6E91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74641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17575" y="746125"/>
            <a:ext cx="4962525" cy="3722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527B5-CD37-4BDB-9EFC-5459BE6E91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46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line dot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245" cy="686759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5" y="536577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5" y="3646170"/>
            <a:ext cx="7989887" cy="2187703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CA" dirty="0" smtClean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5" y="2755013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 smtClean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spcBef>
                <a:spcPts val="0"/>
              </a:spcBef>
              <a:buClr>
                <a:srgbClr val="981E32"/>
              </a:buClr>
              <a:defRPr sz="2200"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 sz="1800"/>
            </a:lvl4pPr>
            <a:lvl5pPr>
              <a:buClr>
                <a:srgbClr val="981E32"/>
              </a:buCl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CA" dirty="0"/>
          </a:p>
        </p:txBody>
      </p:sp>
      <p:cxnSp>
        <p:nvCxnSpPr>
          <p:cNvPr id="7" name="直接连接符 6"/>
          <p:cNvCxnSpPr/>
          <p:nvPr/>
        </p:nvCxnSpPr>
        <p:spPr>
          <a:xfrm>
            <a:off x="0" y="880699"/>
            <a:ext cx="7543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CA" dirty="0"/>
          </a:p>
        </p:txBody>
      </p:sp>
      <p:cxnSp>
        <p:nvCxnSpPr>
          <p:cNvPr id="3" name="直接连接符 2"/>
          <p:cNvCxnSpPr/>
          <p:nvPr/>
        </p:nvCxnSpPr>
        <p:spPr>
          <a:xfrm>
            <a:off x="0" y="880699"/>
            <a:ext cx="7543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CA" dirty="0"/>
          </a:p>
        </p:txBody>
      </p:sp>
      <p:cxnSp>
        <p:nvCxnSpPr>
          <p:cNvPr id="14" name="直接连接符 13"/>
          <p:cNvCxnSpPr/>
          <p:nvPr/>
        </p:nvCxnSpPr>
        <p:spPr>
          <a:xfrm>
            <a:off x="0" y="880699"/>
            <a:ext cx="7543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3"/>
          </a:xfrm>
        </p:spPr>
        <p:txBody>
          <a:bodyPr/>
          <a:lstStyle/>
          <a:p>
            <a:r>
              <a:rPr lang="zh-CN" altLang="en-US" smtClean="0"/>
              <a:t>单击图标添加图表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CA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0" y="880699"/>
            <a:ext cx="75438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***INSTRUCTIONS ON HOW TO APPLY IMAGE MASKING TO SLIDE LAYOUT***</a:t>
            </a:r>
            <a:br>
              <a:rPr lang="en-CA" dirty="0" smtClean="0"/>
            </a:br>
            <a:r>
              <a:rPr lang="en-CA" dirty="0" smtClean="0"/>
              <a:t>STEP 1: Click icon to insert image</a:t>
            </a:r>
            <a:br>
              <a:rPr lang="en-CA" dirty="0" smtClean="0"/>
            </a:br>
            <a:r>
              <a:rPr lang="en-CA" dirty="0" smtClean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2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1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31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5" r:id="rId5"/>
    <p:sldLayoutId id="2147483676" r:id="rId6"/>
    <p:sldLayoutId id="2147483677" r:id="rId7"/>
    <p:sldLayoutId id="2147483679" r:id="rId8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2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52000" indent="-180000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2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emf"/><Relationship Id="rId5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/>
        </p:nvSpPr>
        <p:spPr>
          <a:xfrm>
            <a:off x="220200" y="990600"/>
            <a:ext cx="7704600" cy="178512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300" b="1" kern="1200">
                <a:solidFill>
                  <a:schemeClr val="bg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kumimoji="1" lang="en-US" altLang="zh-CN" sz="4400" dirty="0" smtClean="0">
                <a:solidFill>
                  <a:srgbClr val="FF0000"/>
                </a:solidFill>
              </a:rPr>
              <a:t>Overview of </a:t>
            </a:r>
          </a:p>
          <a:p>
            <a:pPr>
              <a:lnSpc>
                <a:spcPct val="150000"/>
              </a:lnSpc>
            </a:pPr>
            <a:r>
              <a:rPr kumimoji="1" lang="en-US" altLang="zh-CN" sz="4400" dirty="0" err="1" smtClean="0">
                <a:solidFill>
                  <a:srgbClr val="FF0000"/>
                </a:solidFill>
              </a:rPr>
              <a:t>EMuS</a:t>
            </a:r>
            <a:r>
              <a:rPr kumimoji="1" lang="zh-CN" altLang="en-US" sz="4400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sz="4400" dirty="0" err="1">
                <a:solidFill>
                  <a:srgbClr val="FF0000"/>
                </a:solidFill>
              </a:rPr>
              <a:t>beamline</a:t>
            </a:r>
            <a:r>
              <a:rPr kumimoji="1" lang="zh-CN" altLang="en-US" sz="4400" dirty="0">
                <a:solidFill>
                  <a:srgbClr val="FF0000"/>
                </a:solidFill>
              </a:rPr>
              <a:t> </a:t>
            </a:r>
            <a:r>
              <a:rPr kumimoji="1" lang="en-US" altLang="zh-CN" sz="4400" dirty="0">
                <a:solidFill>
                  <a:srgbClr val="FF0000"/>
                </a:solidFill>
              </a:rPr>
              <a:t>design</a:t>
            </a:r>
            <a:endParaRPr lang="en-US" altLang="zh-CN" sz="4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Subtitle 4"/>
          <p:cNvSpPr>
            <a:spLocks noGrp="1"/>
          </p:cNvSpPr>
          <p:nvPr/>
        </p:nvSpPr>
        <p:spPr>
          <a:xfrm>
            <a:off x="990600" y="2971800"/>
            <a:ext cx="5181600" cy="1447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  <a:defRPr sz="1600" b="0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bg2"/>
              </a:buClr>
              <a:buSzPct val="120000"/>
              <a:buFont typeface="Arial" pitchFamily="34" charset="0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0"/>
              </a:spcBef>
              <a:buClr>
                <a:schemeClr val="bg2"/>
              </a:buClr>
              <a:buSzPct val="120000"/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Yu</a:t>
            </a:r>
            <a:r>
              <a:rPr lang="zh-CN" altLang="en-US" sz="2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Bao</a:t>
            </a: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International</a:t>
            </a:r>
            <a:r>
              <a:rPr lang="zh-CN" altLang="en-US" sz="24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Review</a:t>
            </a:r>
            <a:r>
              <a:rPr lang="zh-CN" altLang="en-US" sz="24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zh-CN" sz="2400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M</a:t>
            </a:r>
            <a:r>
              <a:rPr lang="en-US" altLang="zh-CN" sz="2400" dirty="0" err="1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eeting</a:t>
            </a:r>
            <a:r>
              <a:rPr lang="zh-CN" altLang="en-US" sz="24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2400" dirty="0" smtClean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2018</a:t>
            </a:r>
            <a:endParaRPr lang="en-US" sz="2400" dirty="0" smtClean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172200" y="4953000"/>
            <a:ext cx="2375971" cy="1143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@CSNS</a:t>
            </a:r>
          </a:p>
          <a:p>
            <a:pPr algn="ctr">
              <a:lnSpc>
                <a:spcPct val="150000"/>
              </a:lnSpc>
              <a:spcAft>
                <a:spcPts val="300"/>
              </a:spcAft>
              <a:buClr>
                <a:schemeClr val="tx1"/>
              </a:buClr>
              <a:buFont typeface="Arial" pitchFamily="34" charset="0"/>
              <a:buNone/>
            </a:pPr>
            <a:r>
              <a:rPr lang="zh-CN" altLang="zh-CN" sz="24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2</a:t>
            </a: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  <a:cs typeface="Arial" pitchFamily="34" charset="0"/>
              </a:rPr>
              <a:t>018.11.21</a:t>
            </a:r>
            <a:endParaRPr lang="en-US" altLang="zh-CN" sz="2400" dirty="0">
              <a:latin typeface="微软雅黑" pitchFamily="34" charset="-122"/>
              <a:ea typeface="微软雅黑" pitchFamily="34" charset="-122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6817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Surface </a:t>
            </a:r>
            <a:r>
              <a:rPr kumimoji="1" lang="en-US" altLang="zh-CN" dirty="0" err="1" smtClean="0"/>
              <a:t>muon</a:t>
            </a:r>
            <a:r>
              <a:rPr kumimoji="1" lang="en-US" altLang="zh-CN" dirty="0" smtClean="0"/>
              <a:t> beam parameters</a:t>
            </a:r>
            <a:endParaRPr kumimoji="1" lang="zh-CN" altLang="en-US" dirty="0"/>
          </a:p>
        </p:txBody>
      </p:sp>
      <p:graphicFrame>
        <p:nvGraphicFramePr>
          <p:cNvPr id="5" name="内容占位符 4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40120431"/>
              </p:ext>
            </p:extLst>
          </p:nvPr>
        </p:nvGraphicFramePr>
        <p:xfrm>
          <a:off x="533400" y="2133600"/>
          <a:ext cx="8108949" cy="2763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1200"/>
                <a:gridCol w="3048000"/>
                <a:gridCol w="3079749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High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Intensity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Mode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High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Polarization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Mode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Intensity(1E6/s)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24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Polarization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50%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75%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Beam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spot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(FWHM)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96*96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mm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72*80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mm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Momentum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spread</a:t>
                      </a:r>
                      <a:r>
                        <a:rPr lang="zh-CN" altLang="en-US" dirty="0" smtClean="0"/>
                        <a:t> </a:t>
                      </a:r>
                      <a:r>
                        <a:rPr lang="en-US" altLang="zh-CN" dirty="0" smtClean="0"/>
                        <a:t>(FWHM)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&lt;15%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&lt;</a:t>
                      </a:r>
                      <a:r>
                        <a:rPr lang="en-US" altLang="zh-CN" dirty="0" smtClean="0"/>
                        <a:t>10%</a:t>
                      </a:r>
                      <a:endParaRPr lang="zh-CN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e+</a:t>
                      </a:r>
                      <a:r>
                        <a:rPr lang="zh-CN" altLang="en-US" dirty="0" smtClean="0"/>
                        <a:t> 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&lt;</a:t>
                      </a:r>
                      <a:r>
                        <a:rPr lang="zh-CN" altLang="zh-CN" dirty="0" smtClean="0"/>
                        <a:t>8</a:t>
                      </a:r>
                      <a:r>
                        <a:rPr lang="en-US" altLang="zh-CN" dirty="0" smtClean="0"/>
                        <a:t>%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&lt;</a:t>
                      </a:r>
                      <a:r>
                        <a:rPr lang="zh-CN" altLang="zh-CN" dirty="0" smtClean="0"/>
                        <a:t>5</a:t>
                      </a:r>
                      <a:r>
                        <a:rPr lang="en-US" altLang="zh-CN" dirty="0" smtClean="0"/>
                        <a:t>%</a:t>
                      </a:r>
                      <a:endParaRPr lang="zh-CN" alt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116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 descr="C:\Users\hanmiao\Desktop\333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651" y="1471830"/>
            <a:ext cx="7018131" cy="4780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782" y="3422907"/>
            <a:ext cx="2882348" cy="2913378"/>
          </a:xfrm>
          <a:prstGeom prst="rect">
            <a:avLst/>
          </a:prstGeom>
        </p:spPr>
      </p:pic>
      <p:sp>
        <p:nvSpPr>
          <p:cNvPr id="2" name="幻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Decay </a:t>
            </a:r>
            <a:r>
              <a:rPr kumimoji="1" lang="en-US" altLang="zh-CN" dirty="0" err="1" smtClean="0"/>
              <a:t>muon</a:t>
            </a:r>
            <a:r>
              <a:rPr kumimoji="1" lang="en-US" altLang="zh-CN" dirty="0" smtClean="0"/>
              <a:t> </a:t>
            </a:r>
            <a:r>
              <a:rPr kumimoji="1" lang="en-US" altLang="zh-CN" dirty="0" err="1" smtClean="0"/>
              <a:t>beamline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4"/>
          </p:nvPr>
        </p:nvSpPr>
        <p:spPr>
          <a:xfrm>
            <a:off x="4648200" y="1066800"/>
            <a:ext cx="3994150" cy="2727707"/>
          </a:xfrm>
        </p:spPr>
        <p:txBody>
          <a:bodyPr>
            <a:normAutofit fontScale="775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zh-CN" dirty="0" smtClean="0">
                <a:solidFill>
                  <a:srgbClr val="3333FF"/>
                </a:solidFill>
              </a:rPr>
              <a:t>Design</a:t>
            </a:r>
            <a:r>
              <a:rPr kumimoji="1" lang="zh-CN" altLang="en-US" dirty="0" smtClean="0">
                <a:solidFill>
                  <a:srgbClr val="3333FF"/>
                </a:solidFill>
              </a:rPr>
              <a:t> </a:t>
            </a:r>
            <a:r>
              <a:rPr kumimoji="1" lang="en-US" altLang="zh-CN" dirty="0" smtClean="0">
                <a:solidFill>
                  <a:srgbClr val="3333FF"/>
                </a:solidFill>
              </a:rPr>
              <a:t>goal:</a:t>
            </a:r>
          </a:p>
          <a:p>
            <a:pPr marL="800100" lvl="1" indent="-342900">
              <a:buFont typeface="Arial"/>
              <a:buChar char="•"/>
            </a:pPr>
            <a:r>
              <a:rPr kumimoji="1" lang="en-US" altLang="zh-CN" dirty="0" smtClean="0"/>
              <a:t>Flexible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muon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beam: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tunable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energy,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tunable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polarization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intensity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zh-CN" dirty="0" smtClean="0">
                <a:solidFill>
                  <a:srgbClr val="3333FF"/>
                </a:solidFill>
              </a:rPr>
              <a:t>Challenges:</a:t>
            </a:r>
          </a:p>
          <a:p>
            <a:pPr marL="800100" lvl="1" indent="-342900">
              <a:buFont typeface="Arial"/>
              <a:buChar char="•"/>
            </a:pPr>
            <a:r>
              <a:rPr kumimoji="1" lang="en-US" altLang="zh-CN" dirty="0" smtClean="0">
                <a:solidFill>
                  <a:srgbClr val="3333FF"/>
                </a:solidFill>
              </a:rPr>
              <a:t>Large</a:t>
            </a:r>
            <a:r>
              <a:rPr kumimoji="1" lang="zh-CN" altLang="en-US" dirty="0" smtClean="0">
                <a:solidFill>
                  <a:srgbClr val="3333FF"/>
                </a:solidFill>
              </a:rPr>
              <a:t> </a:t>
            </a:r>
            <a:r>
              <a:rPr kumimoji="1" lang="en-US" altLang="zh-CN" dirty="0" smtClean="0">
                <a:solidFill>
                  <a:srgbClr val="3333FF"/>
                </a:solidFill>
              </a:rPr>
              <a:t>momentum</a:t>
            </a:r>
            <a:r>
              <a:rPr kumimoji="1" lang="zh-CN" altLang="en-US" dirty="0" smtClean="0">
                <a:solidFill>
                  <a:srgbClr val="3333FF"/>
                </a:solidFill>
              </a:rPr>
              <a:t> </a:t>
            </a:r>
            <a:r>
              <a:rPr kumimoji="1" lang="en-US" altLang="zh-CN" dirty="0" smtClean="0">
                <a:solidFill>
                  <a:srgbClr val="3333FF"/>
                </a:solidFill>
              </a:rPr>
              <a:t>spread</a:t>
            </a:r>
          </a:p>
          <a:p>
            <a:pPr marL="800100" lvl="1" indent="-342900">
              <a:buFont typeface="Arial"/>
              <a:buChar char="•"/>
            </a:pPr>
            <a:r>
              <a:rPr kumimoji="1" lang="en-US" altLang="zh-CN" dirty="0" smtClean="0">
                <a:solidFill>
                  <a:srgbClr val="3333FF"/>
                </a:solidFill>
              </a:rPr>
              <a:t>Large</a:t>
            </a:r>
            <a:r>
              <a:rPr kumimoji="1" lang="zh-CN" altLang="en-US" dirty="0" smtClean="0">
                <a:solidFill>
                  <a:srgbClr val="3333FF"/>
                </a:solidFill>
              </a:rPr>
              <a:t> </a:t>
            </a:r>
            <a:r>
              <a:rPr kumimoji="1" lang="en-US" altLang="zh-CN" dirty="0" err="1" smtClean="0">
                <a:solidFill>
                  <a:srgbClr val="3333FF"/>
                </a:solidFill>
              </a:rPr>
              <a:t>emittance</a:t>
            </a:r>
            <a:endParaRPr kumimoji="1" lang="en-US" altLang="zh-CN" dirty="0" smtClean="0">
              <a:solidFill>
                <a:srgbClr val="3333FF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kumimoji="1" lang="en-US" altLang="zh-CN" dirty="0" smtClean="0">
                <a:solidFill>
                  <a:srgbClr val="3333FF"/>
                </a:solidFill>
              </a:rPr>
              <a:t>Solutions</a:t>
            </a:r>
          </a:p>
          <a:p>
            <a:pPr marL="800100" lvl="1" indent="-342900">
              <a:buFont typeface="Arial"/>
              <a:buChar char="•"/>
            </a:pPr>
            <a:r>
              <a:rPr kumimoji="1" lang="en-US" altLang="zh-CN" dirty="0" smtClean="0">
                <a:solidFill>
                  <a:srgbClr val="3333FF"/>
                </a:solidFill>
              </a:rPr>
              <a:t>Matching</a:t>
            </a:r>
            <a:r>
              <a:rPr kumimoji="1" lang="zh-CN" altLang="en-US" dirty="0" smtClean="0">
                <a:solidFill>
                  <a:srgbClr val="3333FF"/>
                </a:solidFill>
              </a:rPr>
              <a:t> </a:t>
            </a:r>
            <a:r>
              <a:rPr kumimoji="1" lang="en-US" altLang="zh-CN" dirty="0" smtClean="0">
                <a:solidFill>
                  <a:srgbClr val="3333FF"/>
                </a:solidFill>
              </a:rPr>
              <a:t>and</a:t>
            </a:r>
            <a:r>
              <a:rPr kumimoji="1" lang="zh-CN" altLang="en-US" dirty="0" smtClean="0">
                <a:solidFill>
                  <a:srgbClr val="3333FF"/>
                </a:solidFill>
              </a:rPr>
              <a:t> </a:t>
            </a:r>
            <a:r>
              <a:rPr kumimoji="1" lang="en-US" altLang="zh-CN" dirty="0" smtClean="0">
                <a:solidFill>
                  <a:srgbClr val="3333FF"/>
                </a:solidFill>
              </a:rPr>
              <a:t>collimation</a:t>
            </a:r>
            <a:endParaRPr kumimoji="1" lang="zh-CN" altLang="en-US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04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Decay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muon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beamline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parameters</a:t>
            </a:r>
            <a:endParaRPr kumimoji="1" lang="zh-CN" altLang="en-US" dirty="0"/>
          </a:p>
        </p:txBody>
      </p:sp>
      <p:graphicFrame>
        <p:nvGraphicFramePr>
          <p:cNvPr id="6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3129694"/>
              </p:ext>
            </p:extLst>
          </p:nvPr>
        </p:nvGraphicFramePr>
        <p:xfrm>
          <a:off x="304800" y="1600200"/>
          <a:ext cx="8196064" cy="393191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52128"/>
                <a:gridCol w="896888"/>
                <a:gridCol w="1126505"/>
                <a:gridCol w="772071"/>
                <a:gridCol w="1174948"/>
                <a:gridCol w="1151050"/>
                <a:gridCol w="889210"/>
                <a:gridCol w="1033264"/>
              </a:tblGrid>
              <a:tr h="60802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Ref.</a:t>
                      </a:r>
                      <a:r>
                        <a:rPr lang="en-US" baseline="0" dirty="0" smtClean="0"/>
                        <a:t> momentum</a:t>
                      </a:r>
                      <a:endParaRPr lang="en-US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High-intensity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High-polarization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08022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Intensity(1E6/s)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PolZ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Spot</a:t>
                      </a:r>
                      <a:r>
                        <a:rPr lang="en-US" baseline="-25000" dirty="0" err="1" smtClean="0"/>
                        <a:t>FWHM</a:t>
                      </a:r>
                      <a:endParaRPr lang="en-US" baseline="-25000" dirty="0" smtClean="0"/>
                    </a:p>
                    <a:p>
                      <a:pPr algn="ctr"/>
                      <a:r>
                        <a:rPr lang="en-US" dirty="0" smtClean="0"/>
                        <a:t>(mm)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Intensity(1E6/s)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PolZ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Spot</a:t>
                      </a:r>
                      <a:r>
                        <a:rPr lang="en-US" baseline="-25000" dirty="0" err="1" smtClean="0"/>
                        <a:t>FWHM</a:t>
                      </a:r>
                      <a:endParaRPr lang="en-US" baseline="-25000" dirty="0" smtClean="0"/>
                    </a:p>
                    <a:p>
                      <a:pPr algn="ctr"/>
                      <a:r>
                        <a:rPr lang="en-US" dirty="0" smtClean="0"/>
                        <a:t>(mm) </a:t>
                      </a:r>
                    </a:p>
                  </a:txBody>
                  <a:tcPr anchor="ctr"/>
                </a:tc>
              </a:tr>
              <a:tr h="608022">
                <a:tc rowSpan="2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Decay </a:t>
                      </a:r>
                      <a:r>
                        <a:rPr lang="en-US" dirty="0" err="1" smtClean="0"/>
                        <a:t>muon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3333FF"/>
                          </a:solidFill>
                        </a:rPr>
                        <a:t>88×88</a:t>
                      </a:r>
                      <a:endParaRPr lang="en-US" dirty="0">
                        <a:solidFill>
                          <a:srgbClr val="3333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25</a:t>
                      </a:r>
                      <a:r>
                        <a:rPr lang="en-US" dirty="0" smtClean="0"/>
                        <a:t>(</a:t>
                      </a:r>
                      <a:r>
                        <a:rPr lang="en-US" altLang="zh-CN" dirty="0" smtClean="0"/>
                        <a:t>2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0.68(</a:t>
                      </a:r>
                      <a:r>
                        <a:rPr lang="en-US" altLang="zh-CN" dirty="0" smtClean="0"/>
                        <a:t>0.73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88×88</a:t>
                      </a:r>
                      <a:endParaRPr lang="en-US" dirty="0"/>
                    </a:p>
                  </a:txBody>
                  <a:tcPr anchor="ctr"/>
                </a:tc>
              </a:tr>
              <a:tr h="608022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0.53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3333FF"/>
                          </a:solidFill>
                        </a:rPr>
                        <a:t>60×60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50(</a:t>
                      </a:r>
                      <a:r>
                        <a:rPr lang="en-US" altLang="zh-CN" dirty="0" smtClean="0"/>
                        <a:t>7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0.73(</a:t>
                      </a:r>
                      <a:r>
                        <a:rPr lang="en-US" altLang="zh-CN" dirty="0" smtClean="0"/>
                        <a:t>0.75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60×</a:t>
                      </a:r>
                      <a:r>
                        <a:rPr lang="en-US" dirty="0" smtClean="0"/>
                        <a:t>60</a:t>
                      </a:r>
                      <a:endParaRPr lang="en-US" dirty="0" smtClean="0"/>
                    </a:p>
                  </a:txBody>
                  <a:tcPr anchor="ctr"/>
                </a:tc>
              </a:tr>
              <a:tr h="60802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High-momentum </a:t>
                      </a:r>
                      <a:r>
                        <a:rPr lang="en-US" dirty="0" err="1" smtClean="0"/>
                        <a:t>muon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450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130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72×76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381000" y="57912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*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numbers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()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are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muons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within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spot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size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30mm,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case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have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fly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pass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setting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spectrometer.</a:t>
            </a:r>
            <a:endParaRPr kumimoji="1"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685800" y="10668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u="sng" dirty="0" smtClean="0"/>
              <a:t>Talk from Yingpeng Song</a:t>
            </a:r>
            <a:endParaRPr kumimoji="1" lang="zh-CN" altLang="en-US" u="sng" dirty="0"/>
          </a:p>
        </p:txBody>
      </p:sp>
    </p:spTree>
    <p:extLst>
      <p:ext uri="{BB962C8B-B14F-4D97-AF65-F5344CB8AC3E}">
        <p14:creationId xmlns:p14="http://schemas.microsoft.com/office/powerpoint/2010/main" val="38012394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 smtClean="0"/>
              <a:t>Muon</a:t>
            </a:r>
            <a:r>
              <a:rPr kumimoji="1" lang="en-US" altLang="zh-CN" dirty="0" smtClean="0"/>
              <a:t> moderation </a:t>
            </a:r>
            <a:r>
              <a:rPr kumimoji="1" lang="mr-IN" altLang="zh-CN" dirty="0" smtClean="0"/>
              <a:t>–</a:t>
            </a:r>
            <a:r>
              <a:rPr kumimoji="1" lang="en-US" altLang="zh-CN" dirty="0" smtClean="0"/>
              <a:t> conventional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method</a:t>
            </a:r>
            <a:endParaRPr kumimoji="1"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8305800" y="5257800"/>
            <a:ext cx="3810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7" name="图片 6" descr="First_Ionization_Energy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66160"/>
            <a:ext cx="8229600" cy="3291840"/>
          </a:xfrm>
          <a:prstGeom prst="rect">
            <a:avLst/>
          </a:prstGeom>
        </p:spPr>
      </p:pic>
      <p:pic>
        <p:nvPicPr>
          <p:cNvPr id="5" name="内容占位符 4"/>
          <p:cNvPicPr>
            <a:picLocks noGrp="1" noChangeAspect="1"/>
          </p:cNvPicPr>
          <p:nvPr>
            <p:ph sz="quarter" idx="14"/>
          </p:nvPr>
        </p:nvPicPr>
        <p:blipFill rotWithShape="1">
          <a:blip r:embed="rId3"/>
          <a:srcRect l="-2404" t="-1136" r="-208" b="-2700"/>
          <a:stretch/>
        </p:blipFill>
        <p:spPr>
          <a:xfrm>
            <a:off x="5715000" y="944010"/>
            <a:ext cx="2819400" cy="4333818"/>
          </a:xfrm>
        </p:spPr>
      </p:pic>
      <p:sp>
        <p:nvSpPr>
          <p:cNvPr id="8" name="文本框 7"/>
          <p:cNvSpPr txBox="1"/>
          <p:nvPr/>
        </p:nvSpPr>
        <p:spPr>
          <a:xfrm>
            <a:off x="457200" y="1447800"/>
            <a:ext cx="502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zh-CN" altLang="zh-CN" dirty="0" smtClean="0"/>
              <a:t>L</a:t>
            </a:r>
            <a:r>
              <a:rPr kumimoji="1" lang="en-US" altLang="zh-CN" dirty="0" err="1" smtClean="0"/>
              <a:t>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Energy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Muon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(LEM)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PSI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uses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solid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rare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gas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moderate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muons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with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efficiency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around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10</a:t>
            </a:r>
            <a:r>
              <a:rPr kumimoji="1" lang="en-US" altLang="zh-CN" baseline="30000" dirty="0" smtClean="0"/>
              <a:t>-5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large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gap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means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muons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not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loss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energy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when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their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energy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less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than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tens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eV</a:t>
            </a:r>
            <a:endParaRPr kumimoji="1" lang="en-US" altLang="zh-CN" dirty="0" smtClean="0"/>
          </a:p>
          <a:p>
            <a:pPr marL="285750" indent="-285750">
              <a:buFont typeface="Arial"/>
              <a:buChar char="•"/>
            </a:pPr>
            <a:r>
              <a:rPr kumimoji="1" lang="zh-CN" altLang="zh-CN" dirty="0" smtClean="0"/>
              <a:t>T</a:t>
            </a:r>
            <a:r>
              <a:rPr kumimoji="1" lang="en-US" altLang="zh-CN" dirty="0" smtClean="0"/>
              <a:t>his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results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large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escape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length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muons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materials</a:t>
            </a:r>
            <a:endParaRPr kumimoji="1" lang="zh-CN" altLang="en-US" dirty="0"/>
          </a:p>
        </p:txBody>
      </p:sp>
      <p:sp>
        <p:nvSpPr>
          <p:cNvPr id="9" name="同心圆 8"/>
          <p:cNvSpPr/>
          <p:nvPr/>
        </p:nvSpPr>
        <p:spPr>
          <a:xfrm>
            <a:off x="609600" y="4343400"/>
            <a:ext cx="381000" cy="304800"/>
          </a:xfrm>
          <a:prstGeom prst="donu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6200" y="3505200"/>
            <a:ext cx="2160419" cy="1635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84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 smtClean="0"/>
              <a:t>Muon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moderation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with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helium</a:t>
            </a:r>
            <a:br>
              <a:rPr kumimoji="1" lang="en-US" altLang="zh-CN" dirty="0" smtClean="0"/>
            </a:br>
            <a:r>
              <a:rPr kumimoji="1" lang="en-US" altLang="zh-CN" dirty="0"/>
              <a:t>	</a:t>
            </a:r>
            <a:r>
              <a:rPr kumimoji="1" lang="zh-CN" altLang="en-US" dirty="0" smtClean="0"/>
              <a:t> </a:t>
            </a:r>
            <a:r>
              <a:rPr kumimoji="1" lang="mr-IN" altLang="zh-CN" dirty="0" smtClean="0"/>
              <a:t>–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slow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muons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future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4114800" cy="5065523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kumimoji="1" lang="en-US" altLang="zh-CN" dirty="0" smtClean="0"/>
              <a:t>Helium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advantage:</a:t>
            </a:r>
          </a:p>
          <a:p>
            <a:pPr marL="800100" lvl="1" indent="-342900">
              <a:buFont typeface="Arial"/>
              <a:buChar char="•"/>
            </a:pPr>
            <a:r>
              <a:rPr kumimoji="1" lang="en-US" altLang="zh-CN" dirty="0"/>
              <a:t>Largest</a:t>
            </a:r>
            <a:r>
              <a:rPr kumimoji="1" lang="zh-CN" altLang="en-US" dirty="0"/>
              <a:t> </a:t>
            </a:r>
            <a:r>
              <a:rPr kumimoji="1" lang="en-US" altLang="zh-CN" dirty="0"/>
              <a:t>band</a:t>
            </a:r>
            <a:r>
              <a:rPr kumimoji="1" lang="zh-CN" altLang="en-US" dirty="0"/>
              <a:t> </a:t>
            </a:r>
            <a:r>
              <a:rPr kumimoji="1" lang="en-US" altLang="zh-CN" dirty="0"/>
              <a:t>gap</a:t>
            </a:r>
            <a:r>
              <a:rPr kumimoji="1" lang="zh-CN" altLang="en-US" dirty="0"/>
              <a:t> </a:t>
            </a:r>
            <a:endParaRPr kumimoji="1" lang="en-US" altLang="zh-CN" dirty="0"/>
          </a:p>
          <a:p>
            <a:pPr marL="800100" lvl="1" indent="-342900">
              <a:buFont typeface="Arial"/>
              <a:buChar char="•"/>
            </a:pPr>
            <a:r>
              <a:rPr kumimoji="1" lang="en-US" altLang="zh-CN" dirty="0"/>
              <a:t>Low</a:t>
            </a:r>
            <a:r>
              <a:rPr kumimoji="1" lang="zh-CN" altLang="en-US" dirty="0"/>
              <a:t> </a:t>
            </a:r>
            <a:r>
              <a:rPr kumimoji="1" lang="en-US" altLang="zh-CN" dirty="0"/>
              <a:t>density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(liquid/gas)</a:t>
            </a:r>
          </a:p>
          <a:p>
            <a:pPr marL="800100" lvl="1" indent="-342900">
              <a:buFont typeface="Arial"/>
              <a:buChar char="•"/>
            </a:pPr>
            <a:r>
              <a:rPr kumimoji="1" lang="zh-CN" altLang="zh-CN" dirty="0"/>
              <a:t>N</a:t>
            </a:r>
            <a:r>
              <a:rPr kumimoji="1" lang="en-US" altLang="zh-CN" dirty="0"/>
              <a:t>o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muonium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formation!</a:t>
            </a:r>
          </a:p>
          <a:p>
            <a:pPr marL="342900" indent="-342900">
              <a:buFont typeface="Arial"/>
              <a:buChar char="•"/>
            </a:pPr>
            <a:endParaRPr kumimoji="1" lang="en-US" altLang="zh-CN" dirty="0" smtClean="0"/>
          </a:p>
          <a:p>
            <a:pPr marL="342900" indent="-342900">
              <a:buFont typeface="Arial"/>
              <a:buChar char="•"/>
            </a:pPr>
            <a:r>
              <a:rPr kumimoji="1" lang="en-US" altLang="zh-CN" dirty="0" smtClean="0"/>
              <a:t>Technical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Challenges:</a:t>
            </a:r>
          </a:p>
          <a:p>
            <a:pPr marL="800100" lvl="1" indent="-342900">
              <a:buFont typeface="Arial"/>
              <a:buChar char="•"/>
            </a:pPr>
            <a:r>
              <a:rPr kumimoji="1" lang="en-US" altLang="zh-CN" dirty="0" smtClean="0"/>
              <a:t>Liquid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helium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hard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control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vacuum</a:t>
            </a:r>
          </a:p>
          <a:p>
            <a:pPr marL="800100" lvl="1" indent="-342900">
              <a:buFont typeface="Arial"/>
              <a:buChar char="•"/>
            </a:pPr>
            <a:r>
              <a:rPr kumimoji="1" lang="en-US" altLang="zh-CN" dirty="0" smtClean="0"/>
              <a:t>Electrical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discharge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helium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gas</a:t>
            </a:r>
          </a:p>
          <a:p>
            <a:pPr marL="1033463" lvl="2" indent="-342900">
              <a:buFont typeface="Symbol" charset="2"/>
              <a:buChar char="-"/>
            </a:pPr>
            <a:r>
              <a:rPr kumimoji="1" lang="en-US" altLang="zh-CN" dirty="0" smtClean="0">
                <a:solidFill>
                  <a:srgbClr val="FF0000"/>
                </a:solidFill>
              </a:rPr>
              <a:t>Need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zh-CN" altLang="zh-CN" dirty="0">
                <a:solidFill>
                  <a:srgbClr val="FF0000"/>
                </a:solidFill>
              </a:rPr>
              <a:t>Demonstration </a:t>
            </a:r>
            <a:r>
              <a:rPr kumimoji="1" lang="en-US" altLang="zh-CN" dirty="0" smtClean="0">
                <a:solidFill>
                  <a:srgbClr val="FF0000"/>
                </a:solidFill>
              </a:rPr>
              <a:t>!</a:t>
            </a:r>
            <a:endParaRPr kumimoji="1" lang="en-US" altLang="zh-CN" dirty="0">
              <a:solidFill>
                <a:srgbClr val="FF0000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800" y="990600"/>
            <a:ext cx="4140200" cy="27922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657600"/>
            <a:ext cx="3962400" cy="299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1814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err="1" smtClean="0"/>
              <a:t>Muon</a:t>
            </a:r>
            <a:r>
              <a:rPr kumimoji="1" lang="en-US" altLang="zh-CN" dirty="0" smtClean="0"/>
              <a:t> </a:t>
            </a:r>
            <a:r>
              <a:rPr kumimoji="1" lang="en-US" altLang="zh-CN" dirty="0"/>
              <a:t>M</a:t>
            </a:r>
            <a:r>
              <a:rPr kumimoji="1" lang="en-US" altLang="zh-CN" dirty="0" smtClean="0"/>
              <a:t>oderation Demonstration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kumimoji="1" lang="en-US" altLang="zh-CN" dirty="0" smtClean="0"/>
              <a:t>Since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have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no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muons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China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yet,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going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use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protons/positrons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demonstrate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methods</a:t>
            </a:r>
            <a:r>
              <a:rPr kumimoji="1" lang="zh-CN" altLang="en-US" dirty="0" smtClean="0"/>
              <a:t> </a:t>
            </a:r>
            <a:r>
              <a:rPr kumimoji="1" lang="mr-IN" altLang="zh-CN" dirty="0" smtClean="0"/>
              <a:t>–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low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energy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processes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materials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similar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with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muons</a:t>
            </a:r>
            <a:endParaRPr kumimoji="1"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2667000"/>
            <a:ext cx="5180233" cy="385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983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Summary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staging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strategy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has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outlined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EMuS</a:t>
            </a:r>
            <a:r>
              <a:rPr kumimoji="1" lang="en-US" altLang="zh-CN" dirty="0" smtClean="0"/>
              <a:t>,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starting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from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“baby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beamline</a:t>
            </a:r>
            <a:r>
              <a:rPr kumimoji="1" lang="en-US" altLang="zh-CN" dirty="0" smtClean="0"/>
              <a:t>”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superconducting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scheme</a:t>
            </a:r>
          </a:p>
          <a:p>
            <a:pPr marL="342900" indent="-342900">
              <a:buFont typeface="Arial"/>
              <a:buChar char="•"/>
            </a:pPr>
            <a:endParaRPr kumimoji="1" lang="en-US" altLang="zh-CN" dirty="0" smtClean="0"/>
          </a:p>
          <a:p>
            <a:pPr marL="342900" indent="-342900">
              <a:buFont typeface="Arial"/>
              <a:buChar char="•"/>
            </a:pPr>
            <a:r>
              <a:rPr kumimoji="1" lang="en-US" altLang="zh-CN" dirty="0" smtClean="0"/>
              <a:t>We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have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designed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flexible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muon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beams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covering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wide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range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energy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various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μSR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studies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high-energy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applications.</a:t>
            </a:r>
          </a:p>
          <a:p>
            <a:pPr marL="342900" indent="-342900">
              <a:buFont typeface="Arial"/>
              <a:buChar char="•"/>
            </a:pPr>
            <a:endParaRPr kumimoji="1" lang="en-US" altLang="zh-CN" dirty="0" smtClean="0"/>
          </a:p>
          <a:p>
            <a:pPr marL="342900" indent="-342900">
              <a:buFont typeface="Arial"/>
              <a:buChar char="•"/>
            </a:pPr>
            <a:r>
              <a:rPr kumimoji="1" lang="zh-CN" altLang="zh-CN" dirty="0" smtClean="0"/>
              <a:t>W</a:t>
            </a:r>
            <a:r>
              <a:rPr kumimoji="1" lang="en-US" altLang="zh-CN" dirty="0" smtClean="0"/>
              <a:t>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investigating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possibility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improving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muon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moderation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efficiency.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R&amp;D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work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has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been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started.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07309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backups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26807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685800" y="76200"/>
            <a:ext cx="7341570" cy="753033"/>
          </a:xfr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altLang="zh-CN" sz="3200" dirty="0" smtClean="0">
                <a:solidFill>
                  <a:srgbClr val="3333FF"/>
                </a:solidFill>
                <a:latin typeface="微软雅黑" pitchFamily="34" charset="-122"/>
                <a:ea typeface="微软雅黑" pitchFamily="34" charset="-122"/>
              </a:rPr>
              <a:t>Outlines</a:t>
            </a:r>
            <a:endParaRPr lang="zh-CN" altLang="en-US" sz="3200" dirty="0">
              <a:solidFill>
                <a:srgbClr val="3333FF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9" name="Rectangle 7"/>
          <p:cNvSpPr>
            <a:spLocks noChangeArrowheads="1"/>
          </p:cNvSpPr>
          <p:nvPr/>
        </p:nvSpPr>
        <p:spPr bwMode="auto">
          <a:xfrm>
            <a:off x="838200" y="1905000"/>
            <a:ext cx="75438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9" tIns="45714" rIns="91429" bIns="45714"/>
          <a:lstStyle/>
          <a:p>
            <a:pPr marL="222250" indent="-222250" defTabSz="890588">
              <a:lnSpc>
                <a:spcPct val="125000"/>
              </a:lnSpc>
              <a:spcBef>
                <a:spcPct val="25000"/>
              </a:spcBef>
              <a:spcAft>
                <a:spcPct val="15000"/>
              </a:spcAft>
              <a:buClr>
                <a:srgbClr val="0000FF"/>
              </a:buClr>
              <a:buFont typeface="Wingdings" pitchFamily="2" charset="2"/>
              <a:buChar char="q"/>
            </a:pPr>
            <a:r>
              <a:rPr lang="en-US" altLang="zh-CN" sz="2800" b="1" baseline="0" dirty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2800" b="1" baseline="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Layout</a:t>
            </a:r>
            <a:r>
              <a:rPr lang="zh-CN" altLang="en-US" sz="2800" b="1" baseline="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2800" b="1" baseline="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and</a:t>
            </a:r>
            <a:r>
              <a:rPr lang="zh-CN" altLang="en-US" sz="2800" b="1" baseline="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2800" b="1" baseline="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strategy</a:t>
            </a:r>
            <a:r>
              <a:rPr lang="zh-CN" altLang="en-US" sz="2800" b="1" baseline="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2800" b="1" baseline="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of</a:t>
            </a:r>
            <a:r>
              <a:rPr lang="zh-CN" altLang="en-US" sz="2800" b="1" baseline="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2800" b="1" baseline="0" dirty="0" err="1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EMuS</a:t>
            </a:r>
            <a:r>
              <a:rPr lang="zh-CN" altLang="en-US" sz="2800" b="1" baseline="0" dirty="0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2800" b="1" baseline="0" dirty="0" err="1" smtClean="0">
                <a:solidFill>
                  <a:schemeClr val="tx1"/>
                </a:solidFill>
                <a:latin typeface="黑体" pitchFamily="2" charset="-122"/>
                <a:ea typeface="黑体" pitchFamily="2" charset="-122"/>
              </a:rPr>
              <a:t>beamlines</a:t>
            </a:r>
            <a:endParaRPr lang="en-US" altLang="zh-CN" sz="2800" b="1" baseline="0" dirty="0" smtClean="0">
              <a:solidFill>
                <a:schemeClr val="tx1"/>
              </a:solidFill>
              <a:latin typeface="黑体" pitchFamily="2" charset="-122"/>
              <a:ea typeface="黑体" pitchFamily="2" charset="-122"/>
            </a:endParaRPr>
          </a:p>
          <a:p>
            <a:pPr marL="222250" indent="-222250" defTabSz="890588">
              <a:lnSpc>
                <a:spcPct val="125000"/>
              </a:lnSpc>
              <a:spcBef>
                <a:spcPct val="25000"/>
              </a:spcBef>
              <a:spcAft>
                <a:spcPct val="15000"/>
              </a:spcAft>
              <a:buClr>
                <a:srgbClr val="0000FF"/>
              </a:buClr>
              <a:buFont typeface="Wingdings" pitchFamily="2" charset="2"/>
              <a:buChar char="q"/>
            </a:pPr>
            <a:r>
              <a:rPr lang="en-US" altLang="zh-CN" sz="2800" b="1" dirty="0" smtClean="0">
                <a:latin typeface="黑体" pitchFamily="2" charset="-122"/>
                <a:ea typeface="黑体" pitchFamily="2" charset="-122"/>
              </a:rPr>
              <a:t> Introduction of the </a:t>
            </a:r>
            <a:r>
              <a:rPr lang="en-US" altLang="zh-CN" sz="2800" b="1" dirty="0" err="1" smtClean="0">
                <a:latin typeface="黑体" pitchFamily="2" charset="-122"/>
                <a:ea typeface="黑体" pitchFamily="2" charset="-122"/>
              </a:rPr>
              <a:t>beamlines</a:t>
            </a:r>
            <a:r>
              <a:rPr lang="en-US" altLang="zh-CN" sz="2800" b="1" dirty="0" smtClean="0">
                <a:latin typeface="黑体" pitchFamily="2" charset="-122"/>
                <a:ea typeface="黑体" pitchFamily="2" charset="-122"/>
              </a:rPr>
              <a:t>: </a:t>
            </a:r>
          </a:p>
          <a:p>
            <a:pPr marL="914400" lvl="1" indent="-457200" defTabSz="890588">
              <a:lnSpc>
                <a:spcPct val="125000"/>
              </a:lnSpc>
              <a:spcBef>
                <a:spcPct val="25000"/>
              </a:spcBef>
              <a:spcAft>
                <a:spcPct val="15000"/>
              </a:spcAft>
              <a:buClr>
                <a:srgbClr val="0000FF"/>
              </a:buClr>
              <a:buFont typeface="Arial"/>
              <a:buChar char="•"/>
            </a:pPr>
            <a:r>
              <a:rPr lang="en-US" altLang="zh-CN" sz="2800" b="1" dirty="0" smtClean="0">
                <a:latin typeface="黑体" pitchFamily="2" charset="-122"/>
                <a:ea typeface="黑体" pitchFamily="2" charset="-122"/>
              </a:rPr>
              <a:t>Design</a:t>
            </a:r>
            <a:r>
              <a:rPr lang="zh-CN" altLang="en-US" sz="2800" b="1" dirty="0" smtClean="0"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2800" b="1" dirty="0" smtClean="0">
                <a:latin typeface="黑体" pitchFamily="2" charset="-122"/>
                <a:ea typeface="黑体" pitchFamily="2" charset="-122"/>
              </a:rPr>
              <a:t>goal</a:t>
            </a:r>
            <a:r>
              <a:rPr lang="zh-CN" altLang="en-US" sz="2800" b="1" dirty="0" smtClean="0">
                <a:latin typeface="黑体" pitchFamily="2" charset="-122"/>
                <a:ea typeface="黑体" pitchFamily="2" charset="-122"/>
              </a:rPr>
              <a:t>s </a:t>
            </a:r>
            <a:r>
              <a:rPr lang="en-US" altLang="zh-CN" sz="2800" b="1" dirty="0" smtClean="0">
                <a:latin typeface="黑体" pitchFamily="2" charset="-122"/>
                <a:ea typeface="黑体" pitchFamily="2" charset="-122"/>
              </a:rPr>
              <a:t>and</a:t>
            </a:r>
            <a:r>
              <a:rPr lang="zh-CN" altLang="en-US" sz="2800" b="1" dirty="0" smtClean="0"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2800" b="1" dirty="0" smtClean="0">
                <a:latin typeface="黑体" pitchFamily="2" charset="-122"/>
                <a:ea typeface="黑体" pitchFamily="2" charset="-122"/>
              </a:rPr>
              <a:t>challenges</a:t>
            </a:r>
            <a:endParaRPr lang="en-US" altLang="zh-CN" sz="2800" b="1" dirty="0" smtClean="0">
              <a:latin typeface="黑体" pitchFamily="2" charset="-122"/>
              <a:ea typeface="黑体" pitchFamily="2" charset="-122"/>
            </a:endParaRPr>
          </a:p>
          <a:p>
            <a:pPr marL="222250" indent="-222250" defTabSz="890588">
              <a:lnSpc>
                <a:spcPct val="125000"/>
              </a:lnSpc>
              <a:spcBef>
                <a:spcPct val="25000"/>
              </a:spcBef>
              <a:spcAft>
                <a:spcPct val="15000"/>
              </a:spcAft>
              <a:buClr>
                <a:srgbClr val="0000FF"/>
              </a:buClr>
              <a:buFont typeface="Wingdings" pitchFamily="2" charset="2"/>
              <a:buChar char="q"/>
            </a:pPr>
            <a:r>
              <a:rPr lang="zh-CN" altLang="en-US" sz="2800" b="1" dirty="0" smtClean="0">
                <a:latin typeface="黑体" pitchFamily="2" charset="-122"/>
                <a:ea typeface="黑体" pitchFamily="2" charset="-122"/>
              </a:rPr>
              <a:t> </a:t>
            </a:r>
            <a:r>
              <a:rPr lang="en-US" altLang="zh-CN" sz="2800" b="1" dirty="0" smtClean="0">
                <a:latin typeface="黑体" pitchFamily="2" charset="-122"/>
                <a:ea typeface="黑体" pitchFamily="2" charset="-122"/>
              </a:rPr>
              <a:t>R&amp;D on </a:t>
            </a:r>
            <a:r>
              <a:rPr lang="en-US" altLang="zh-CN" sz="2800" b="1" dirty="0" err="1" smtClean="0">
                <a:latin typeface="黑体" pitchFamily="2" charset="-122"/>
                <a:ea typeface="黑体" pitchFamily="2" charset="-122"/>
              </a:rPr>
              <a:t>muon</a:t>
            </a:r>
            <a:r>
              <a:rPr lang="en-US" altLang="zh-CN" sz="2800" b="1" dirty="0" smtClean="0">
                <a:latin typeface="黑体" pitchFamily="2" charset="-122"/>
                <a:ea typeface="黑体" pitchFamily="2" charset="-122"/>
              </a:rPr>
              <a:t> moderation</a:t>
            </a:r>
          </a:p>
        </p:txBody>
      </p:sp>
    </p:spTree>
    <p:extLst>
      <p:ext uri="{BB962C8B-B14F-4D97-AF65-F5344CB8AC3E}">
        <p14:creationId xmlns:p14="http://schemas.microsoft.com/office/powerpoint/2010/main" val="24137323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/>
              <a:t>Staging Strategy of </a:t>
            </a:r>
            <a:r>
              <a:rPr kumimoji="1" lang="en-US" altLang="zh-CN" dirty="0" err="1"/>
              <a:t>EMuS</a:t>
            </a:r>
            <a:endParaRPr kumimoji="1" lang="zh-CN" altLang="en-US" dirty="0"/>
          </a:p>
        </p:txBody>
      </p:sp>
      <p:sp>
        <p:nvSpPr>
          <p:cNvPr id="4" name="右箭头标注 3"/>
          <p:cNvSpPr/>
          <p:nvPr/>
        </p:nvSpPr>
        <p:spPr>
          <a:xfrm>
            <a:off x="563215" y="2855501"/>
            <a:ext cx="1490870" cy="508000"/>
          </a:xfrm>
          <a:prstGeom prst="rightArrowCallou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563215" y="2855501"/>
            <a:ext cx="971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/>
              <a:t>CDR</a:t>
            </a:r>
            <a:endParaRPr kumimoji="1" lang="zh-CN" altLang="en-US" dirty="0"/>
          </a:p>
        </p:txBody>
      </p:sp>
      <p:sp>
        <p:nvSpPr>
          <p:cNvPr id="6" name="右箭头标注 5"/>
          <p:cNvSpPr/>
          <p:nvPr/>
        </p:nvSpPr>
        <p:spPr>
          <a:xfrm>
            <a:off x="2206485" y="2855501"/>
            <a:ext cx="1747078" cy="508000"/>
          </a:xfrm>
          <a:prstGeom prst="rightArrowCallou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151270" y="2778202"/>
            <a:ext cx="1239078" cy="64633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/>
              <a:t>Baby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Scheme</a:t>
            </a:r>
            <a:endParaRPr kumimoji="1" lang="zh-CN" altLang="en-US" dirty="0"/>
          </a:p>
        </p:txBody>
      </p:sp>
      <p:sp>
        <p:nvSpPr>
          <p:cNvPr id="8" name="右箭头标注 7"/>
          <p:cNvSpPr/>
          <p:nvPr/>
        </p:nvSpPr>
        <p:spPr>
          <a:xfrm>
            <a:off x="4105963" y="2886423"/>
            <a:ext cx="1747078" cy="508000"/>
          </a:xfrm>
          <a:prstGeom prst="rightArrowCallout">
            <a:avLst/>
          </a:prstGeom>
          <a:solidFill>
            <a:srgbClr val="CC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050748" y="2809124"/>
            <a:ext cx="1239078" cy="64633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/>
              <a:t>Baseline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Scheme</a:t>
            </a:r>
            <a:endParaRPr kumimoji="1" lang="zh-CN" altLang="en-US" dirty="0"/>
          </a:p>
        </p:txBody>
      </p:sp>
      <p:sp>
        <p:nvSpPr>
          <p:cNvPr id="10" name="右箭头标注 9"/>
          <p:cNvSpPr/>
          <p:nvPr/>
        </p:nvSpPr>
        <p:spPr>
          <a:xfrm>
            <a:off x="6005440" y="2895599"/>
            <a:ext cx="1766959" cy="498823"/>
          </a:xfrm>
          <a:prstGeom prst="rightArrowCallout">
            <a:avLst>
              <a:gd name="adj1" fmla="val 20652"/>
              <a:gd name="adj2" fmla="val 0"/>
              <a:gd name="adj3" fmla="val 106356"/>
              <a:gd name="adj4" fmla="val 6497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950226" y="2809124"/>
            <a:ext cx="1239078" cy="64633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err="1" smtClean="0"/>
              <a:t>Verticle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beamline</a:t>
            </a:r>
            <a:endParaRPr kumimoji="1" lang="zh-CN" altLang="en-US" dirty="0"/>
          </a:p>
        </p:txBody>
      </p:sp>
      <p:sp>
        <p:nvSpPr>
          <p:cNvPr id="12" name="上箭头标注 11"/>
          <p:cNvSpPr/>
          <p:nvPr/>
        </p:nvSpPr>
        <p:spPr>
          <a:xfrm>
            <a:off x="2151270" y="3455454"/>
            <a:ext cx="1239078" cy="1734015"/>
          </a:xfrm>
          <a:prstGeom prst="upArrow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3" name="上箭头标注 12"/>
          <p:cNvSpPr/>
          <p:nvPr/>
        </p:nvSpPr>
        <p:spPr>
          <a:xfrm>
            <a:off x="4050748" y="3455454"/>
            <a:ext cx="1239078" cy="2317646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747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上箭头标注 13"/>
          <p:cNvSpPr/>
          <p:nvPr/>
        </p:nvSpPr>
        <p:spPr>
          <a:xfrm>
            <a:off x="5950226" y="3455454"/>
            <a:ext cx="1239078" cy="1734015"/>
          </a:xfrm>
          <a:prstGeom prst="upArrowCallou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140227" y="4134340"/>
            <a:ext cx="1239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/>
              <a:t>First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beam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muSR</a:t>
            </a:r>
            <a:endParaRPr kumimoji="1"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4050748" y="4018773"/>
            <a:ext cx="123907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/>
              <a:t>High Intensity Surface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&amp;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Decay </a:t>
            </a:r>
            <a:r>
              <a:rPr kumimoji="1" lang="en-US" altLang="zh-CN" dirty="0" err="1" smtClean="0"/>
              <a:t>muon</a:t>
            </a:r>
            <a:r>
              <a:rPr kumimoji="1" lang="en-US" altLang="zh-CN" dirty="0" smtClean="0"/>
              <a:t> beam</a:t>
            </a:r>
            <a:endParaRPr kumimoji="1"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5867400" y="4000686"/>
            <a:ext cx="137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/>
              <a:t>High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polarization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</a:t>
            </a:r>
            <a:r>
              <a:rPr kumimoji="1" lang="en-US" altLang="zh-CN" dirty="0" smtClean="0"/>
              <a:t>urface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muon</a:t>
            </a:r>
            <a:endParaRPr kumimoji="1"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2054085" y="2313417"/>
            <a:ext cx="1702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/>
              <a:t>First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funding</a:t>
            </a:r>
            <a:endParaRPr kumimoji="1"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4059586" y="2313417"/>
            <a:ext cx="313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dirty="0" smtClean="0"/>
              <a:t>Second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funding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4754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632909"/>
          </a:xfrm>
        </p:spPr>
        <p:txBody>
          <a:bodyPr/>
          <a:lstStyle/>
          <a:p>
            <a:r>
              <a:rPr kumimoji="1" lang="en-US" altLang="zh-CN" dirty="0" smtClean="0"/>
              <a:t>Baby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scheme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4294967295"/>
          </p:nvPr>
        </p:nvSpPr>
        <p:spPr>
          <a:xfrm>
            <a:off x="301752" y="1527048"/>
            <a:ext cx="3695986" cy="45720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kumimoji="1" lang="en-US" altLang="zh-CN" dirty="0" smtClean="0">
                <a:solidFill>
                  <a:srgbClr val="3333FF"/>
                </a:solidFill>
              </a:rPr>
              <a:t>Requirement:</a:t>
            </a:r>
          </a:p>
          <a:p>
            <a:pPr lvl="1"/>
            <a:r>
              <a:rPr kumimoji="1" lang="en-US" altLang="zh-CN" dirty="0" smtClean="0"/>
              <a:t>High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polarization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surface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muon</a:t>
            </a:r>
            <a:r>
              <a:rPr kumimoji="1" lang="en-US" altLang="zh-CN" dirty="0" smtClean="0"/>
              <a:t>.</a:t>
            </a:r>
          </a:p>
          <a:p>
            <a:pPr lvl="1"/>
            <a:r>
              <a:rPr kumimoji="1" lang="en-US" altLang="zh-CN" dirty="0" smtClean="0"/>
              <a:t>Intensity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reaches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requirement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of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256-channel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spectrometer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(~10</a:t>
            </a:r>
            <a:r>
              <a:rPr kumimoji="1" lang="en-US" altLang="zh-CN" baseline="30000" dirty="0" smtClean="0"/>
              <a:t>5</a:t>
            </a:r>
            <a:r>
              <a:rPr kumimoji="1" lang="en-US" altLang="zh-CN" dirty="0" smtClean="0"/>
              <a:t>/s).</a:t>
            </a:r>
          </a:p>
          <a:p>
            <a:pPr lvl="1"/>
            <a:r>
              <a:rPr kumimoji="1" lang="en-US" altLang="zh-CN" dirty="0" smtClean="0"/>
              <a:t>Beam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spot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&lt;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30mm</a:t>
            </a:r>
            <a:endParaRPr kumimoji="1" lang="en-US" altLang="zh-CN" dirty="0" smtClean="0"/>
          </a:p>
          <a:p>
            <a:r>
              <a:rPr kumimoji="1" lang="en-US" altLang="zh-CN" dirty="0" smtClean="0">
                <a:solidFill>
                  <a:srgbClr val="3333FF"/>
                </a:solidFill>
              </a:rPr>
              <a:t>Challenge:</a:t>
            </a:r>
          </a:p>
          <a:p>
            <a:pPr lvl="1"/>
            <a:r>
              <a:rPr kumimoji="1" lang="en-US" altLang="zh-CN" dirty="0" smtClean="0"/>
              <a:t>Low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proton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power</a:t>
            </a:r>
          </a:p>
          <a:p>
            <a:r>
              <a:rPr kumimoji="1" lang="en-US" altLang="zh-CN" dirty="0" smtClean="0">
                <a:solidFill>
                  <a:srgbClr val="3333FF"/>
                </a:solidFill>
              </a:rPr>
              <a:t>Solution:</a:t>
            </a:r>
          </a:p>
          <a:p>
            <a:pPr lvl="1"/>
            <a:r>
              <a:rPr kumimoji="1" lang="en-US" altLang="zh-CN" dirty="0" smtClean="0"/>
              <a:t>Thick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target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10cm</a:t>
            </a:r>
          </a:p>
        </p:txBody>
      </p:sp>
      <p:pic>
        <p:nvPicPr>
          <p:cNvPr id="4" name="内容占位符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990600"/>
            <a:ext cx="5057913" cy="5225889"/>
          </a:xfrm>
          <a:prstGeom prst="rect">
            <a:avLst/>
          </a:prstGeom>
        </p:spPr>
      </p:pic>
      <p:sp>
        <p:nvSpPr>
          <p:cNvPr id="5" name="同心圆 4"/>
          <p:cNvSpPr/>
          <p:nvPr/>
        </p:nvSpPr>
        <p:spPr>
          <a:xfrm>
            <a:off x="5166140" y="3472335"/>
            <a:ext cx="817217" cy="1004956"/>
          </a:xfrm>
          <a:prstGeom prst="donu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259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990600"/>
            <a:ext cx="5151566" cy="3578662"/>
          </a:xfrm>
          <a:prstGeom prst="rect">
            <a:avLst/>
          </a:prstGeom>
        </p:spPr>
      </p:pic>
      <p:sp>
        <p:nvSpPr>
          <p:cNvPr id="2" name="幻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What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we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have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achieved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Baby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Scheme</a:t>
            </a:r>
            <a:r>
              <a:rPr kumimoji="1" lang="zh-CN" altLang="en-US" dirty="0" smtClean="0"/>
              <a:t> 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4"/>
          </p:nvPr>
        </p:nvSpPr>
        <p:spPr>
          <a:xfrm>
            <a:off x="381000" y="2895600"/>
            <a:ext cx="4648200" cy="2566416"/>
          </a:xfrm>
        </p:spPr>
        <p:txBody>
          <a:bodyPr>
            <a:norm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zh-CN" dirty="0" smtClean="0">
                <a:solidFill>
                  <a:srgbClr val="3333FF"/>
                </a:solidFill>
              </a:rPr>
              <a:t>Intensity:</a:t>
            </a:r>
            <a:r>
              <a:rPr kumimoji="1" lang="en-US" altLang="zh-CN" dirty="0" smtClean="0"/>
              <a:t>		1.2E5/s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zh-CN" dirty="0" smtClean="0">
                <a:solidFill>
                  <a:srgbClr val="3333FF"/>
                </a:solidFill>
              </a:rPr>
              <a:t>Polarization:</a:t>
            </a:r>
            <a:r>
              <a:rPr kumimoji="1" lang="en-US" altLang="zh-CN" dirty="0" smtClean="0"/>
              <a:t>	&gt;90%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zh-CN" dirty="0" smtClean="0">
                <a:solidFill>
                  <a:srgbClr val="3333FF"/>
                </a:solidFill>
              </a:rPr>
              <a:t>Energy</a:t>
            </a:r>
            <a:r>
              <a:rPr kumimoji="1" lang="zh-CN" altLang="en-US" dirty="0" smtClean="0">
                <a:solidFill>
                  <a:srgbClr val="3333FF"/>
                </a:solidFill>
              </a:rPr>
              <a:t> </a:t>
            </a:r>
            <a:r>
              <a:rPr kumimoji="1" lang="en-US" altLang="zh-CN" dirty="0" smtClean="0">
                <a:solidFill>
                  <a:srgbClr val="3333FF"/>
                </a:solidFill>
              </a:rPr>
              <a:t>spread:</a:t>
            </a:r>
            <a:r>
              <a:rPr kumimoji="1" lang="en-US" altLang="zh-CN" dirty="0" smtClean="0"/>
              <a:t>	&lt;10%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zh-CN" dirty="0" smtClean="0">
                <a:solidFill>
                  <a:srgbClr val="3333FF"/>
                </a:solidFill>
              </a:rPr>
              <a:t>Beam</a:t>
            </a:r>
            <a:r>
              <a:rPr kumimoji="1" lang="zh-CN" altLang="en-US" dirty="0" smtClean="0">
                <a:solidFill>
                  <a:srgbClr val="3333FF"/>
                </a:solidFill>
              </a:rPr>
              <a:t> </a:t>
            </a:r>
            <a:r>
              <a:rPr kumimoji="1" lang="en-US" altLang="zh-CN" dirty="0" smtClean="0">
                <a:solidFill>
                  <a:srgbClr val="3333FF"/>
                </a:solidFill>
              </a:rPr>
              <a:t>spot(FWHM):</a:t>
            </a:r>
            <a:r>
              <a:rPr kumimoji="1" lang="en-US" altLang="zh-CN" dirty="0" smtClean="0"/>
              <a:t>&lt;30mm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zh-CN" dirty="0" smtClean="0">
                <a:solidFill>
                  <a:srgbClr val="3333FF"/>
                </a:solidFill>
              </a:rPr>
              <a:t>e+:			</a:t>
            </a:r>
            <a:r>
              <a:rPr kumimoji="1" lang="en-US" altLang="zh-CN" dirty="0" smtClean="0"/>
              <a:t>&lt;1%</a:t>
            </a:r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3124200"/>
            <a:ext cx="1802447" cy="1547631"/>
          </a:xfrm>
          <a:prstGeom prst="rect">
            <a:avLst/>
          </a:prstGeom>
        </p:spPr>
      </p:pic>
      <p:pic>
        <p:nvPicPr>
          <p:cNvPr id="7" name="图片 6"/>
          <p:cNvPicPr/>
          <p:nvPr/>
        </p:nvPicPr>
        <p:blipFill rotWithShape="1">
          <a:blip r:embed="rId4"/>
          <a:srcRect l="9594" t="7255" r="23484" b="5009"/>
          <a:stretch/>
        </p:blipFill>
        <p:spPr>
          <a:xfrm>
            <a:off x="4267200" y="5029200"/>
            <a:ext cx="1702138" cy="1524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4600" y="5029200"/>
            <a:ext cx="1720007" cy="155887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85800" y="13716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u="sng" dirty="0" smtClean="0"/>
              <a:t>Talk from Luping Zhou</a:t>
            </a:r>
            <a:endParaRPr kumimoji="1" lang="zh-CN" altLang="en-US" u="sng" dirty="0"/>
          </a:p>
        </p:txBody>
      </p:sp>
    </p:spTree>
    <p:extLst>
      <p:ext uri="{BB962C8B-B14F-4D97-AF65-F5344CB8AC3E}">
        <p14:creationId xmlns:p14="http://schemas.microsoft.com/office/powerpoint/2010/main" val="394351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Vertical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beamline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design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4038600" cy="5065523"/>
          </a:xfrm>
        </p:spPr>
        <p:txBody>
          <a:bodyPr/>
          <a:lstStyle/>
          <a:p>
            <a:pPr marL="342900" indent="-342900">
              <a:buFont typeface="Arial"/>
              <a:buChar char="•"/>
            </a:pPr>
            <a:r>
              <a:rPr kumimoji="1" lang="en-US" altLang="zh-CN" dirty="0" smtClean="0">
                <a:solidFill>
                  <a:srgbClr val="3333FF"/>
                </a:solidFill>
              </a:rPr>
              <a:t>Requirement:</a:t>
            </a:r>
          </a:p>
          <a:p>
            <a:pPr marL="800100" lvl="1" indent="-342900">
              <a:buFont typeface="Arial"/>
              <a:buChar char="•"/>
            </a:pPr>
            <a:r>
              <a:rPr kumimoji="1" lang="en-US" altLang="zh-CN" dirty="0" smtClean="0"/>
              <a:t>“Useable”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beam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for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μSR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study</a:t>
            </a:r>
          </a:p>
          <a:p>
            <a:pPr marL="800100" lvl="1" indent="-342900">
              <a:buFont typeface="Arial"/>
              <a:buChar char="•"/>
            </a:pPr>
            <a:r>
              <a:rPr kumimoji="1" lang="zh-CN" altLang="zh-CN" dirty="0" smtClean="0"/>
              <a:t>N</a:t>
            </a:r>
            <a:r>
              <a:rPr kumimoji="1" lang="en-US" altLang="zh-CN" dirty="0" smtClean="0"/>
              <a:t>OT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affect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target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station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too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much!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zh-CN" dirty="0" smtClean="0">
                <a:solidFill>
                  <a:srgbClr val="3333FF"/>
                </a:solidFill>
              </a:rPr>
              <a:t>Challenge:</a:t>
            </a:r>
          </a:p>
          <a:p>
            <a:pPr marL="800100" lvl="1" indent="-342900">
              <a:buFont typeface="Arial"/>
              <a:buChar char="•"/>
            </a:pPr>
            <a:r>
              <a:rPr kumimoji="1" lang="en-US" altLang="zh-CN" dirty="0" smtClean="0"/>
              <a:t>Low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proton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power</a:t>
            </a:r>
          </a:p>
          <a:p>
            <a:pPr marL="800100" lvl="1" indent="-342900">
              <a:buFont typeface="Arial"/>
              <a:buChar char="•"/>
            </a:pPr>
            <a:r>
              <a:rPr kumimoji="1" lang="en-US" altLang="zh-CN" dirty="0" smtClean="0"/>
              <a:t>Thin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target!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zh-CN" dirty="0" smtClean="0">
                <a:solidFill>
                  <a:srgbClr val="3333FF"/>
                </a:solidFill>
              </a:rPr>
              <a:t>Achieved:</a:t>
            </a:r>
          </a:p>
          <a:p>
            <a:pPr marL="800100" lvl="1" indent="-342900">
              <a:buFont typeface="Arial"/>
              <a:buChar char="•"/>
            </a:pPr>
            <a:r>
              <a:rPr kumimoji="1" lang="en-US" altLang="zh-CN" dirty="0" smtClean="0"/>
              <a:t>Intensity: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6E4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μ+/s</a:t>
            </a:r>
          </a:p>
          <a:p>
            <a:pPr marL="800100" lvl="1" indent="-342900">
              <a:buFont typeface="Arial"/>
              <a:buChar char="•"/>
            </a:pPr>
            <a:r>
              <a:rPr kumimoji="1" lang="en-US" altLang="zh-CN" dirty="0" smtClean="0"/>
              <a:t>Polarization: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&gt;90%</a:t>
            </a:r>
          </a:p>
          <a:p>
            <a:pPr marL="800100" lvl="1" indent="-342900">
              <a:buFont typeface="Arial"/>
              <a:buChar char="•"/>
            </a:pPr>
            <a:r>
              <a:rPr kumimoji="1" lang="en-US" altLang="zh-CN" dirty="0" smtClean="0"/>
              <a:t>Beam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spot: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&lt;30mm</a:t>
            </a:r>
          </a:p>
        </p:txBody>
      </p:sp>
      <p:pic>
        <p:nvPicPr>
          <p:cNvPr id="5" name="图片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990600"/>
            <a:ext cx="4071550" cy="5411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64812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Superconducting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Surface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Muon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Beamline</a:t>
            </a:r>
            <a:endParaRPr kumimoji="1"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quarter" idx="14"/>
          </p:nvPr>
        </p:nvSpPr>
        <p:spPr>
          <a:xfrm>
            <a:off x="457200" y="4648200"/>
            <a:ext cx="8108950" cy="1905000"/>
          </a:xfrm>
        </p:spPr>
        <p:txBody>
          <a:bodyPr>
            <a:normAutofit fontScale="70000" lnSpcReduction="20000"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zh-CN" dirty="0">
                <a:solidFill>
                  <a:srgbClr val="3333FF"/>
                </a:solidFill>
              </a:rPr>
              <a:t>Goal:</a:t>
            </a:r>
            <a:r>
              <a:rPr kumimoji="1" lang="zh-CN" altLang="en-US" dirty="0"/>
              <a:t> </a:t>
            </a:r>
            <a:r>
              <a:rPr kumimoji="1" lang="en-US" altLang="zh-CN" dirty="0"/>
              <a:t>high</a:t>
            </a:r>
            <a:r>
              <a:rPr kumimoji="1" lang="zh-CN" altLang="en-US" dirty="0"/>
              <a:t> </a:t>
            </a:r>
            <a:r>
              <a:rPr kumimoji="1" lang="en-US" altLang="zh-CN" dirty="0"/>
              <a:t>intensity</a:t>
            </a:r>
            <a:r>
              <a:rPr kumimoji="1" lang="zh-CN" altLang="en-US" dirty="0"/>
              <a:t> </a:t>
            </a:r>
            <a:r>
              <a:rPr kumimoji="1" lang="en-US" altLang="zh-CN" dirty="0"/>
              <a:t>surface</a:t>
            </a:r>
            <a:r>
              <a:rPr kumimoji="1" lang="zh-CN" altLang="en-US" dirty="0"/>
              <a:t> </a:t>
            </a:r>
            <a:r>
              <a:rPr kumimoji="1" lang="en-US" altLang="zh-CN" dirty="0" err="1"/>
              <a:t>muon</a:t>
            </a:r>
            <a:r>
              <a:rPr kumimoji="1" lang="zh-CN" altLang="en-US" dirty="0"/>
              <a:t> </a:t>
            </a:r>
            <a:r>
              <a:rPr kumimoji="1" lang="en-US" altLang="zh-CN" dirty="0"/>
              <a:t>for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future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super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muSR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spectrometer</a:t>
            </a:r>
            <a:endParaRPr kumimoji="1" lang="en-US" altLang="zh-CN" dirty="0" smtClean="0"/>
          </a:p>
          <a:p>
            <a:pPr marL="342900" indent="-342900">
              <a:buFont typeface="Arial"/>
              <a:buChar char="•"/>
            </a:pPr>
            <a:r>
              <a:rPr kumimoji="1" lang="en-US" altLang="zh-CN" dirty="0" smtClean="0">
                <a:solidFill>
                  <a:srgbClr val="3333FF"/>
                </a:solidFill>
              </a:rPr>
              <a:t>Challenge:</a:t>
            </a:r>
          </a:p>
          <a:p>
            <a:pPr marL="800100" lvl="1" indent="-342900">
              <a:buFont typeface="Arial"/>
              <a:buChar char="•"/>
            </a:pPr>
            <a:r>
              <a:rPr kumimoji="1" lang="en-US" altLang="zh-CN" dirty="0" smtClean="0"/>
              <a:t>Large</a:t>
            </a:r>
            <a:r>
              <a:rPr kumimoji="1" lang="zh-CN" altLang="en-US" dirty="0"/>
              <a:t> </a:t>
            </a:r>
            <a:r>
              <a:rPr kumimoji="1" lang="en-US" altLang="zh-CN" dirty="0" smtClean="0"/>
              <a:t>momentum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spread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err="1" smtClean="0"/>
              <a:t>emittance</a:t>
            </a:r>
            <a:endParaRPr kumimoji="1" lang="en-US" altLang="zh-CN" dirty="0" smtClean="0"/>
          </a:p>
          <a:p>
            <a:pPr marL="800100" lvl="1" indent="-342900">
              <a:buFont typeface="Arial"/>
              <a:buChar char="•"/>
            </a:pPr>
            <a:r>
              <a:rPr kumimoji="1" lang="en-US" altLang="zh-CN" dirty="0" smtClean="0"/>
              <a:t>High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positron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containment</a:t>
            </a:r>
            <a:r>
              <a:rPr kumimoji="1" lang="zh-CN" altLang="en-US" dirty="0" smtClean="0"/>
              <a:t> </a:t>
            </a:r>
            <a:endParaRPr kumimoji="1" lang="en-US" altLang="zh-CN" dirty="0"/>
          </a:p>
          <a:p>
            <a:pPr marL="342900" indent="-342900">
              <a:buFont typeface="Arial"/>
              <a:buChar char="•"/>
            </a:pPr>
            <a:r>
              <a:rPr kumimoji="1" lang="en-US" altLang="zh-CN" dirty="0">
                <a:solidFill>
                  <a:srgbClr val="3333FF"/>
                </a:solidFill>
              </a:rPr>
              <a:t>Approach</a:t>
            </a:r>
            <a:r>
              <a:rPr kumimoji="1" lang="en-US" altLang="zh-CN" dirty="0" smtClean="0">
                <a:solidFill>
                  <a:srgbClr val="3333FF"/>
                </a:solidFill>
              </a:rPr>
              <a:t>:</a:t>
            </a:r>
          </a:p>
          <a:p>
            <a:pPr marL="800100" lvl="1" indent="-342900">
              <a:buFont typeface="Arial"/>
              <a:buChar char="•"/>
            </a:pPr>
            <a:r>
              <a:rPr kumimoji="1" lang="en-US" altLang="zh-CN" dirty="0" smtClean="0">
                <a:solidFill>
                  <a:srgbClr val="FF0000"/>
                </a:solidFill>
              </a:rPr>
              <a:t>Beam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matching</a:t>
            </a:r>
          </a:p>
          <a:p>
            <a:pPr marL="800100" lvl="1" indent="-342900">
              <a:buFont typeface="Arial"/>
              <a:buChar char="•"/>
            </a:pPr>
            <a:r>
              <a:rPr kumimoji="1" lang="en-US" altLang="zh-CN" dirty="0" err="1" smtClean="0"/>
              <a:t>Wein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filter</a:t>
            </a:r>
            <a:endParaRPr kumimoji="1" lang="zh-CN" altLang="en-US" dirty="0"/>
          </a:p>
        </p:txBody>
      </p:sp>
      <p:pic>
        <p:nvPicPr>
          <p:cNvPr id="5" name="内容占位符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1219200"/>
            <a:ext cx="4806841" cy="3377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同心圆 5"/>
          <p:cNvSpPr/>
          <p:nvPr/>
        </p:nvSpPr>
        <p:spPr>
          <a:xfrm rot="2082351">
            <a:off x="2971800" y="1981200"/>
            <a:ext cx="304800" cy="457200"/>
          </a:xfrm>
          <a:prstGeom prst="donu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sp>
        <p:nvSpPr>
          <p:cNvPr id="7" name="同心圆 6"/>
          <p:cNvSpPr/>
          <p:nvPr/>
        </p:nvSpPr>
        <p:spPr>
          <a:xfrm rot="978238">
            <a:off x="3258447" y="2176209"/>
            <a:ext cx="304800" cy="457200"/>
          </a:xfrm>
          <a:prstGeom prst="donut">
            <a:avLst>
              <a:gd name="adj" fmla="val 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chemeClr val="tx1"/>
              </a:solidFill>
            </a:endParaRPr>
          </a:p>
        </p:txBody>
      </p:sp>
      <p:cxnSp>
        <p:nvCxnSpPr>
          <p:cNvPr id="9" name="直线箭头连接符 8"/>
          <p:cNvCxnSpPr/>
          <p:nvPr/>
        </p:nvCxnSpPr>
        <p:spPr>
          <a:xfrm flipV="1">
            <a:off x="2895600" y="2438400"/>
            <a:ext cx="152400" cy="1066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直线箭头连接符 10"/>
          <p:cNvCxnSpPr/>
          <p:nvPr/>
        </p:nvCxnSpPr>
        <p:spPr>
          <a:xfrm flipV="1">
            <a:off x="2895600" y="2590800"/>
            <a:ext cx="381000" cy="914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2286000" y="35052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zh-CN" dirty="0" smtClean="0"/>
              <a:t>Matching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solenoids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20376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编号占位符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Beam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matching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design</a:t>
            </a:r>
            <a:r>
              <a:rPr kumimoji="1" lang="zh-CN" altLang="en-US" dirty="0" smtClean="0"/>
              <a:t> （</a:t>
            </a:r>
            <a:r>
              <a:rPr kumimoji="1" lang="en-US" altLang="zh-CN" dirty="0" smtClean="0"/>
              <a:t>1</a:t>
            </a:r>
            <a:r>
              <a:rPr kumimoji="1" lang="zh-CN" altLang="en-US" dirty="0" smtClean="0"/>
              <a:t>）</a:t>
            </a:r>
            <a:endParaRPr kumimoji="1" lang="zh-CN" altLang="en-US" dirty="0"/>
          </a:p>
        </p:txBody>
      </p:sp>
      <p:pic>
        <p:nvPicPr>
          <p:cNvPr id="5" name="Content Placeholder 3" descr="未命名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3" b="6368"/>
          <a:stretch/>
        </p:blipFill>
        <p:spPr>
          <a:xfrm>
            <a:off x="228600" y="1295400"/>
            <a:ext cx="8072473" cy="486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29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 smtClean="0"/>
              <a:t>Beam matching (2)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4294967295"/>
          </p:nvPr>
        </p:nvSpPr>
        <p:spPr>
          <a:xfrm>
            <a:off x="304800" y="5715000"/>
            <a:ext cx="8503920" cy="1029968"/>
          </a:xfrm>
          <a:prstGeom prst="rect">
            <a:avLst/>
          </a:prstGeom>
        </p:spPr>
        <p:txBody>
          <a:bodyPr/>
          <a:lstStyle/>
          <a:p>
            <a:r>
              <a:rPr kumimoji="1" lang="en-US" altLang="zh-CN" dirty="0" smtClean="0"/>
              <a:t>Beam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matching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increases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beam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intensity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and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reduces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the</a:t>
            </a:r>
            <a:r>
              <a:rPr kumimoji="1" lang="zh-CN" altLang="en-US" dirty="0" smtClean="0"/>
              <a:t> </a:t>
            </a:r>
            <a:r>
              <a:rPr kumimoji="1" lang="en-US" altLang="zh-CN" dirty="0" smtClean="0"/>
              <a:t>momentum spread.</a:t>
            </a:r>
            <a:endParaRPr kumimoji="1"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511" y="1434575"/>
            <a:ext cx="3957535" cy="2266981"/>
          </a:xfrm>
          <a:prstGeom prst="rect">
            <a:avLst/>
          </a:prstGeom>
        </p:spPr>
      </p:pic>
      <p:pic>
        <p:nvPicPr>
          <p:cNvPr id="8" name="Content Placeholder 3" descr="unmatch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64" r="50187" b="-1024"/>
          <a:stretch/>
        </p:blipFill>
        <p:spPr>
          <a:xfrm>
            <a:off x="457201" y="3668601"/>
            <a:ext cx="4099436" cy="1624506"/>
          </a:xfrm>
          <a:prstGeom prst="rect">
            <a:avLst/>
          </a:prstGeom>
        </p:spPr>
      </p:pic>
      <p:pic>
        <p:nvPicPr>
          <p:cNvPr id="9" name="Content Placeholder 3" descr="未命名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6" r="50187" b="-556"/>
          <a:stretch/>
        </p:blipFill>
        <p:spPr>
          <a:xfrm>
            <a:off x="4556637" y="3668601"/>
            <a:ext cx="4099436" cy="1624506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1524000" y="5257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zh-CN" dirty="0" smtClean="0">
                <a:solidFill>
                  <a:srgbClr val="FF0000"/>
                </a:solidFill>
              </a:rPr>
              <a:t>W</a:t>
            </a:r>
            <a:r>
              <a:rPr kumimoji="1" lang="en-US" altLang="zh-CN" dirty="0" err="1" smtClean="0">
                <a:solidFill>
                  <a:srgbClr val="FF0000"/>
                </a:solidFill>
              </a:rPr>
              <a:t>ithout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matching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5638800" y="5269468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zh-CN" dirty="0" smtClean="0">
                <a:solidFill>
                  <a:srgbClr val="FF0000"/>
                </a:solidFill>
              </a:rPr>
              <a:t>W</a:t>
            </a:r>
            <a:r>
              <a:rPr kumimoji="1" lang="en-US" altLang="zh-CN" dirty="0" err="1" smtClean="0">
                <a:solidFill>
                  <a:srgbClr val="FF0000"/>
                </a:solidFill>
              </a:rPr>
              <a:t>ith</a:t>
            </a:r>
            <a:r>
              <a:rPr kumimoji="1" lang="zh-CN" altLang="en-US" dirty="0" smtClean="0">
                <a:solidFill>
                  <a:srgbClr val="FF0000"/>
                </a:solidFill>
              </a:rPr>
              <a:t> </a:t>
            </a:r>
            <a:r>
              <a:rPr kumimoji="1" lang="en-US" altLang="zh-CN" dirty="0" smtClean="0">
                <a:solidFill>
                  <a:srgbClr val="FF0000"/>
                </a:solidFill>
              </a:rPr>
              <a:t>matching</a:t>
            </a:r>
            <a:endParaRPr kumimoji="1"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32403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PT Project Intro Wang</Template>
  <TotalTime>28177</TotalTime>
  <Words>630</Words>
  <Application>Microsoft Macintosh PowerPoint</Application>
  <PresentationFormat>全屏显示(4:3)</PresentationFormat>
  <Paragraphs>159</Paragraphs>
  <Slides>17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Blank</vt:lpstr>
      <vt:lpstr>PowerPoint 演示文稿</vt:lpstr>
      <vt:lpstr>Outlines</vt:lpstr>
      <vt:lpstr>Staging Strategy of EMuS</vt:lpstr>
      <vt:lpstr>Baby scheme</vt:lpstr>
      <vt:lpstr>What we have achieved for Baby Scheme </vt:lpstr>
      <vt:lpstr>Vertical beamline design</vt:lpstr>
      <vt:lpstr>Superconducting Surface Muon Beamline</vt:lpstr>
      <vt:lpstr>Beam matching design （1）</vt:lpstr>
      <vt:lpstr>Beam matching (2)</vt:lpstr>
      <vt:lpstr>Surface muon beam parameters</vt:lpstr>
      <vt:lpstr>Decay muon beamline</vt:lpstr>
      <vt:lpstr>Decay muon beamline parameters</vt:lpstr>
      <vt:lpstr>Muon moderation – conventional method</vt:lpstr>
      <vt:lpstr>Muon moderation with helium   – slow muons for the future</vt:lpstr>
      <vt:lpstr>Muon Moderation Demonstration</vt:lpstr>
      <vt:lpstr>Summary</vt:lpstr>
      <vt:lpstr>backups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LLRF Feedback Stability</dc:title>
  <dc:creator>Wang, Faya</dc:creator>
  <cp:lastModifiedBy>Yu Bao</cp:lastModifiedBy>
  <cp:revision>2020</cp:revision>
  <cp:lastPrinted>2017-10-28T12:38:41Z</cp:lastPrinted>
  <dcterms:created xsi:type="dcterms:W3CDTF">2006-08-16T00:00:00Z</dcterms:created>
  <dcterms:modified xsi:type="dcterms:W3CDTF">2018-11-20T14:37:23Z</dcterms:modified>
</cp:coreProperties>
</file>