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69" r:id="rId4"/>
    <p:sldId id="273" r:id="rId5"/>
    <p:sldId id="463" r:id="rId6"/>
    <p:sldId id="274" r:id="rId7"/>
    <p:sldId id="402" r:id="rId8"/>
    <p:sldId id="479" r:id="rId9"/>
    <p:sldId id="576" r:id="rId10"/>
    <p:sldId id="480" r:id="rId11"/>
    <p:sldId id="486" r:id="rId12"/>
    <p:sldId id="488" r:id="rId13"/>
    <p:sldId id="490" r:id="rId14"/>
    <p:sldId id="484" r:id="rId15"/>
    <p:sldId id="482" r:id="rId16"/>
    <p:sldId id="485" r:id="rId17"/>
    <p:sldId id="470" r:id="rId18"/>
    <p:sldId id="474" r:id="rId19"/>
    <p:sldId id="475" r:id="rId20"/>
    <p:sldId id="476" r:id="rId21"/>
    <p:sldId id="477" r:id="rId22"/>
    <p:sldId id="464" r:id="rId23"/>
    <p:sldId id="465" r:id="rId24"/>
    <p:sldId id="573" r:id="rId25"/>
    <p:sldId id="346" r:id="rId26"/>
    <p:sldId id="572" r:id="rId27"/>
    <p:sldId id="367" r:id="rId28"/>
    <p:sldId id="575" r:id="rId29"/>
    <p:sldId id="577" r:id="rId30"/>
    <p:sldId id="578" r:id="rId31"/>
    <p:sldId id="571" r:id="rId32"/>
    <p:sldId id="283" r:id="rId33"/>
    <p:sldId id="360" r:id="rId34"/>
    <p:sldId id="345" r:id="rId35"/>
    <p:sldId id="416" r:id="rId36"/>
    <p:sldId id="417" r:id="rId37"/>
    <p:sldId id="420" r:id="rId38"/>
    <p:sldId id="458" r:id="rId39"/>
    <p:sldId id="421" r:id="rId40"/>
    <p:sldId id="434" r:id="rId41"/>
    <p:sldId id="435" r:id="rId42"/>
    <p:sldId id="437" r:id="rId43"/>
    <p:sldId id="440" r:id="rId44"/>
    <p:sldId id="442" r:id="rId45"/>
    <p:sldId id="350" r:id="rId46"/>
    <p:sldId id="399" r:id="rId47"/>
    <p:sldId id="400" r:id="rId48"/>
    <p:sldId id="401" r:id="rId49"/>
    <p:sldId id="459" r:id="rId50"/>
    <p:sldId id="460" r:id="rId51"/>
    <p:sldId id="454" r:id="rId52"/>
    <p:sldId id="455" r:id="rId53"/>
    <p:sldId id="456" r:id="rId54"/>
    <p:sldId id="451" r:id="rId55"/>
    <p:sldId id="452" r:id="rId56"/>
    <p:sldId id="397" r:id="rId57"/>
    <p:sldId id="398" r:id="rId5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98"/>
    <p:restoredTop sz="95153"/>
  </p:normalViewPr>
  <p:slideViewPr>
    <p:cSldViewPr>
      <p:cViewPr varScale="1">
        <p:scale>
          <a:sx n="78" d="100"/>
          <a:sy n="78" d="100"/>
        </p:scale>
        <p:origin x="176" y="44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1143000" y="685800"/>
            <a:ext cx="4572000" cy="3429000"/>
          </a:xfrm>
          <a:prstGeom prst="rect">
            <a:avLst/>
          </a:prstGeom>
        </p:spPr>
        <p:txBody>
          <a:bodyPr/>
          <a:lstStyle/>
          <a:p>
            <a:endParaRPr/>
          </a:p>
        </p:txBody>
      </p:sp>
      <p:sp>
        <p:nvSpPr>
          <p:cNvPr id="184" name="Shape 18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9316304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207283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0630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1980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1801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General description highlighting major points and assessment indicators</a:t>
            </a:r>
          </a:p>
          <a:p>
            <a:r>
              <a:t>— Low-mass structure, thin sensors to limit multiple scattering for ultimate resolution</a:t>
            </a:r>
          </a:p>
        </p:txBody>
      </p:sp>
    </p:spTree>
    <p:extLst>
      <p:ext uri="{BB962C8B-B14F-4D97-AF65-F5344CB8AC3E}">
        <p14:creationId xmlns:p14="http://schemas.microsoft.com/office/powerpoint/2010/main" val="235911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General description highlighting major points and assessment indicators</a:t>
            </a:r>
          </a:p>
          <a:p>
            <a:r>
              <a:t>— Low-mass structure, thin sensors to limit multiple scattering for ultimate resolution</a:t>
            </a:r>
          </a:p>
        </p:txBody>
      </p:sp>
    </p:spTree>
    <p:extLst>
      <p:ext uri="{BB962C8B-B14F-4D97-AF65-F5344CB8AC3E}">
        <p14:creationId xmlns:p14="http://schemas.microsoft.com/office/powerpoint/2010/main" val="92419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General description highlighting major points and assessment indicators</a:t>
            </a:r>
          </a:p>
          <a:p>
            <a:r>
              <a:t>— Low-mass structure, thin sensors to limit multiple scattering for ultimate resolution</a:t>
            </a:r>
          </a:p>
        </p:txBody>
      </p:sp>
    </p:spTree>
    <p:extLst>
      <p:ext uri="{BB962C8B-B14F-4D97-AF65-F5344CB8AC3E}">
        <p14:creationId xmlns:p14="http://schemas.microsoft.com/office/powerpoint/2010/main" val="1367318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General description highlighting major points and assessment indicators</a:t>
            </a:r>
          </a:p>
          <a:p>
            <a:r>
              <a:t>— Low-mass structure, thin sensors to limit multiple scattering for ultimate resolution</a:t>
            </a:r>
          </a:p>
        </p:txBody>
      </p:sp>
    </p:spTree>
    <p:extLst>
      <p:ext uri="{BB962C8B-B14F-4D97-AF65-F5344CB8AC3E}">
        <p14:creationId xmlns:p14="http://schemas.microsoft.com/office/powerpoint/2010/main" val="1364534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General description highlighting major points and assessment indicators</a:t>
            </a:r>
          </a:p>
          <a:p>
            <a:r>
              <a:t>— Low-mass structure, thin sensors to limit multiple scattering for ultimate resolution</a:t>
            </a:r>
          </a:p>
        </p:txBody>
      </p:sp>
    </p:spTree>
    <p:extLst>
      <p:ext uri="{BB962C8B-B14F-4D97-AF65-F5344CB8AC3E}">
        <p14:creationId xmlns:p14="http://schemas.microsoft.com/office/powerpoint/2010/main" val="214162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General description highlighting major points and assessment indicators</a:t>
            </a:r>
          </a:p>
          <a:p>
            <a:r>
              <a:t>— Low-mass structure, thin sensors to limit multiple scattering for ultimate resolution</a:t>
            </a:r>
          </a:p>
        </p:txBody>
      </p:sp>
    </p:spTree>
    <p:extLst>
      <p:ext uri="{BB962C8B-B14F-4D97-AF65-F5344CB8AC3E}">
        <p14:creationId xmlns:p14="http://schemas.microsoft.com/office/powerpoint/2010/main" val="3144453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773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General description highlighting major points and assessment indicators</a:t>
            </a:r>
          </a:p>
          <a:p>
            <a:r>
              <a:t>— Low-mass structure, thin sensors to limit multiple scattering for ultimate resolution</a:t>
            </a:r>
          </a:p>
        </p:txBody>
      </p:sp>
    </p:spTree>
    <p:extLst>
      <p:ext uri="{BB962C8B-B14F-4D97-AF65-F5344CB8AC3E}">
        <p14:creationId xmlns:p14="http://schemas.microsoft.com/office/powerpoint/2010/main" val="1638693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671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EAD54D-788A-3346-A1BD-1223752F782C}" type="slidenum">
              <a:rPr lang="en-US" altLang="zh-CN" smtClean="0"/>
              <a:pPr>
                <a:defRPr/>
              </a:pPr>
              <a:t>31</a:t>
            </a:fld>
            <a:endParaRPr lang="en-US" altLang="zh-CN"/>
          </a:p>
        </p:txBody>
      </p:sp>
    </p:spTree>
    <p:extLst>
      <p:ext uri="{BB962C8B-B14F-4D97-AF65-F5344CB8AC3E}">
        <p14:creationId xmlns:p14="http://schemas.microsoft.com/office/powerpoint/2010/main" val="1284984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Shape 570"/>
          <p:cNvSpPr>
            <a:spLocks noGrp="1" noRot="1" noChangeAspect="1"/>
          </p:cNvSpPr>
          <p:nvPr>
            <p:ph type="sldImg"/>
          </p:nvPr>
        </p:nvSpPr>
        <p:spPr>
          <a:prstGeom prst="rect">
            <a:avLst/>
          </a:prstGeom>
        </p:spPr>
        <p:txBody>
          <a:bodyPr/>
          <a:lstStyle/>
          <a:p>
            <a:endParaRPr/>
          </a:p>
        </p:txBody>
      </p:sp>
      <p:sp>
        <p:nvSpPr>
          <p:cNvPr id="571" name="Shape 571"/>
          <p:cNvSpPr>
            <a:spLocks noGrp="1"/>
          </p:cNvSpPr>
          <p:nvPr>
            <p:ph type="body" sz="quarter" idx="1"/>
          </p:nvPr>
        </p:nvSpPr>
        <p:spPr>
          <a:prstGeom prst="rect">
            <a:avLst/>
          </a:prstGeom>
        </p:spPr>
        <p:txBody>
          <a:bodyPr/>
          <a:lstStyle/>
          <a:p>
            <a:pPr>
              <a:defRPr b="1">
                <a:latin typeface="DengXian"/>
                <a:ea typeface="DengXian"/>
                <a:cs typeface="DengXian"/>
                <a:sym typeface="DengXian"/>
              </a:defRPr>
            </a:pPr>
            <a:r>
              <a:t>Joao Guimaraes da Costa</a:t>
            </a:r>
          </a:p>
          <a:p>
            <a:pPr>
              <a:defRPr b="1">
                <a:latin typeface="DengXian"/>
                <a:ea typeface="DengXian"/>
                <a:cs typeface="DengXian"/>
                <a:sym typeface="DengXian"/>
              </a:defRPr>
            </a:pPr>
            <a:r>
              <a:t>－IHEP professor，graduate student adviser </a:t>
            </a:r>
          </a:p>
          <a:p>
            <a:pPr>
              <a:defRPr b="1">
                <a:latin typeface="DengXian"/>
                <a:ea typeface="DengXian"/>
                <a:cs typeface="DengXian"/>
                <a:sym typeface="DengXian"/>
              </a:defRPr>
            </a:pPr>
            <a:r>
              <a:t>—"1000 talent" project foreign expert </a:t>
            </a:r>
          </a:p>
          <a:p>
            <a:pPr>
              <a:defRPr b="1">
                <a:latin typeface="DengXian"/>
                <a:ea typeface="DengXian"/>
                <a:cs typeface="DengXian"/>
                <a:sym typeface="DengXian"/>
              </a:defRPr>
            </a:pPr>
            <a:r>
              <a:t>— Main research on：?????</a:t>
            </a:r>
          </a:p>
          <a:p>
            <a:pPr>
              <a:defRPr>
                <a:latin typeface="DengXian"/>
                <a:ea typeface="DengXian"/>
                <a:cs typeface="DengXian"/>
                <a:sym typeface="DengXian"/>
              </a:defRPr>
            </a:pPr>
            <a:r>
              <a:t>2006-2015，Harvard university assistant professor and associate professor, ATLAS group leader of Harvard university   </a:t>
            </a:r>
          </a:p>
          <a:p>
            <a:pPr>
              <a:defRPr>
                <a:latin typeface="DengXian"/>
                <a:ea typeface="DengXian"/>
                <a:cs typeface="DengXian"/>
                <a:sym typeface="DengXian"/>
              </a:defRPr>
            </a:pPr>
            <a:r>
              <a:t>2015 to now，</a:t>
            </a:r>
            <a:r>
              <a:rPr b="1"/>
              <a:t>IHEP professor </a:t>
            </a:r>
          </a:p>
          <a:p>
            <a:pPr>
              <a:defRPr>
                <a:latin typeface="DengXian"/>
                <a:ea typeface="DengXian"/>
                <a:cs typeface="DengXian"/>
                <a:sym typeface="DengXian"/>
              </a:defRPr>
            </a:pPr>
            <a:r>
              <a:t>2016，acquire the funding support from </a:t>
            </a:r>
            <a:r>
              <a:rPr b="1"/>
              <a:t>"1000 talent" foreign expert</a:t>
            </a:r>
            <a:r>
              <a:t> </a:t>
            </a:r>
            <a:r>
              <a:rPr b="1"/>
              <a:t>project</a:t>
            </a:r>
          </a:p>
          <a:p>
            <a:pPr>
              <a:defRPr>
                <a:latin typeface="DengXian"/>
                <a:ea typeface="DengXian"/>
                <a:cs typeface="DengXian"/>
                <a:sym typeface="DengXian"/>
              </a:defRPr>
            </a:pPr>
            <a:r>
              <a:t>2016，CEPC detector and physics group convenor</a:t>
            </a:r>
            <a:r>
              <a:rPr b="1"/>
              <a:t> </a:t>
            </a:r>
          </a:p>
          <a:p>
            <a:pPr>
              <a:defRPr>
                <a:latin typeface="DengXian"/>
                <a:ea typeface="DengXian"/>
                <a:cs typeface="DengXian"/>
                <a:sym typeface="DengXian"/>
              </a:defRPr>
            </a:pPr>
            <a:r>
              <a:t>2017，</a:t>
            </a:r>
            <a:r>
              <a:rPr b="1"/>
              <a:t>IHEP </a:t>
            </a:r>
            <a:r>
              <a:t>ATLAS group leader</a:t>
            </a:r>
          </a:p>
          <a:p>
            <a:pPr>
              <a:defRPr>
                <a:latin typeface="DengXian"/>
                <a:ea typeface="DengXian"/>
                <a:cs typeface="DengXian"/>
                <a:sym typeface="DengXian"/>
              </a:defRPr>
            </a:pPr>
            <a:r>
              <a:t>ATLAS muon detector committee member, ATLAS silicon pixel detector committee member, responsible for the inner silicon tracking detector upgrade</a:t>
            </a:r>
          </a:p>
          <a:p>
            <a:pPr>
              <a:defRPr>
                <a:latin typeface="DengXian"/>
                <a:ea typeface="DengXian"/>
                <a:cs typeface="DengXian"/>
                <a:sym typeface="DengXian"/>
              </a:defRPr>
            </a:pPr>
            <a:r>
              <a:t>ATLAS SM group and  H-&gt;WW group convenor</a:t>
            </a:r>
          </a:p>
          <a:p>
            <a:pPr>
              <a:defRPr>
                <a:latin typeface="DengXian"/>
                <a:ea typeface="DengXian"/>
                <a:cs typeface="DengXian"/>
                <a:sym typeface="DengXian"/>
              </a:defRPr>
            </a:pPr>
            <a:r>
              <a:t> </a:t>
            </a:r>
          </a:p>
          <a:p>
            <a:pPr>
              <a:defRPr>
                <a:latin typeface="DengXian"/>
                <a:ea typeface="DengXian"/>
                <a:cs typeface="DengXian"/>
                <a:sym typeface="DengXian"/>
              </a:defRPr>
            </a:pPr>
            <a:endParaRPr/>
          </a:p>
          <a:p>
            <a:pPr>
              <a:defRPr>
                <a:latin typeface="DengXian"/>
                <a:ea typeface="DengXian"/>
                <a:cs typeface="DengXian"/>
                <a:sym typeface="DengXian"/>
              </a:defRPr>
            </a:pPr>
            <a:r>
              <a:t>Emphasize contributions prior to coming to China</a:t>
            </a:r>
          </a:p>
          <a:p>
            <a:pPr>
              <a:defRPr>
                <a:latin typeface="DengXian"/>
                <a:ea typeface="DengXian"/>
                <a:cs typeface="DengXian"/>
                <a:sym typeface="DengXian"/>
              </a:defRPr>
            </a:pPr>
            <a:r>
              <a:t>Add pictures of institutions abroad</a:t>
            </a:r>
          </a:p>
        </p:txBody>
      </p:sp>
    </p:spTree>
    <p:extLst>
      <p:ext uri="{BB962C8B-B14F-4D97-AF65-F5344CB8AC3E}">
        <p14:creationId xmlns:p14="http://schemas.microsoft.com/office/powerpoint/2010/main" val="1155131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p>
            <a:r>
              <a:t>Research foundation 1</a:t>
            </a:r>
          </a:p>
          <a:p>
            <a:r>
              <a:t>Leading institute_IHEP completed BEPC, BES experiment and achieve a lot of important results</a:t>
            </a:r>
          </a:p>
          <a:p>
            <a:r>
              <a:t>BEPC upgrade acquire 2016 National Science and technology improvement 1st reward</a:t>
            </a:r>
          </a:p>
          <a:p>
            <a:r>
              <a:t>BES discovered Z_c, acquired top 10 science achievement reward in 2013</a:t>
            </a:r>
          </a:p>
          <a:p>
            <a:r>
              <a:t>The team members participated in the accelerator and detector research</a:t>
            </a:r>
          </a:p>
          <a:p>
            <a:r>
              <a:t>BEPC    BES     </a:t>
            </a:r>
          </a:p>
        </p:txBody>
      </p:sp>
    </p:spTree>
    <p:extLst>
      <p:ext uri="{BB962C8B-B14F-4D97-AF65-F5344CB8AC3E}">
        <p14:creationId xmlns:p14="http://schemas.microsoft.com/office/powerpoint/2010/main" val="1191679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defTabSz="457200"/>
            <a:r>
              <a:t>1. The basis for the project</a:t>
            </a:r>
          </a:p>
          <a:p>
            <a:pPr defTabSz="457200"/>
            <a:r>
              <a:t>2. Objectives and contents of the study</a:t>
            </a:r>
          </a:p>
          <a:p>
            <a:pPr defTabSz="457200"/>
            <a:r>
              <a:t>3. Working base </a:t>
            </a:r>
          </a:p>
          <a:p>
            <a:pPr defTabSz="457200"/>
            <a:r>
              <a:t>	3.1 Task 1</a:t>
            </a:r>
          </a:p>
          <a:p>
            <a:pPr defTabSz="457200"/>
            <a:r>
              <a:t>	3.2 Task 2</a:t>
            </a:r>
          </a:p>
          <a:p>
            <a:pPr defTabSz="457200"/>
            <a:r>
              <a:t>	3.3 Task 3</a:t>
            </a:r>
          </a:p>
          <a:p>
            <a:pPr defTabSz="457200"/>
            <a:r>
              <a:t>	(1. progress arrangements; 2. expected accomplishments; 3. risk analysis; team)</a:t>
            </a:r>
          </a:p>
          <a:p>
            <a:pPr defTabSz="457200"/>
            <a:r>
              <a:t>4. The research Project organization implementation</a:t>
            </a:r>
          </a:p>
          <a:p>
            <a:pPr defTabSz="457200"/>
            <a:r>
              <a:t>5. Team</a:t>
            </a:r>
          </a:p>
        </p:txBody>
      </p:sp>
    </p:spTree>
    <p:extLst>
      <p:ext uri="{BB962C8B-B14F-4D97-AF65-F5344CB8AC3E}">
        <p14:creationId xmlns:p14="http://schemas.microsoft.com/office/powerpoint/2010/main" val="2337906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The large hadron collider continues operations at CERN at 13 TeV</a:t>
            </a:r>
          </a:p>
          <a:p>
            <a:r>
              <a:t>The LHC will then be upgraded to reach higher luminosity, collecting about x100 more data</a:t>
            </a:r>
          </a:p>
          <a:p>
            <a:r>
              <a:t>There are still potential for new discoveries</a:t>
            </a:r>
          </a:p>
        </p:txBody>
      </p:sp>
    </p:spTree>
    <p:extLst>
      <p:ext uri="{BB962C8B-B14F-4D97-AF65-F5344CB8AC3E}">
        <p14:creationId xmlns:p14="http://schemas.microsoft.com/office/powerpoint/2010/main" val="1150007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PARTICLE physics goal is to study the world at the smallest scales. Recreate in laboratory conditions close to the big bang. </a:t>
            </a:r>
          </a:p>
        </p:txBody>
      </p:sp>
    </p:spTree>
    <p:extLst>
      <p:ext uri="{BB962C8B-B14F-4D97-AF65-F5344CB8AC3E}">
        <p14:creationId xmlns:p14="http://schemas.microsoft.com/office/powerpoint/2010/main" val="1681647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defTabSz="321468">
              <a:lnSpc>
                <a:spcPct val="117999"/>
              </a:lnSpc>
              <a:defRPr sz="1400">
                <a:latin typeface="Helvetica Neue"/>
                <a:ea typeface="Helvetica Neue"/>
                <a:cs typeface="Helvetica Neue"/>
                <a:sym typeface="Helvetica Neue"/>
              </a:defRPr>
            </a:pPr>
            <a:r>
              <a:t>Layer 2  and Layer 3 (22mm x 125mm)</a:t>
            </a:r>
          </a:p>
          <a:p>
            <a:pPr defTabSz="321468">
              <a:lnSpc>
                <a:spcPct val="117999"/>
              </a:lnSpc>
              <a:defRPr sz="1400">
                <a:latin typeface="Helvetica Neue"/>
                <a:ea typeface="Helvetica Neue"/>
                <a:cs typeface="Helvetica Neue"/>
                <a:sym typeface="Helvetica Neue"/>
              </a:defRPr>
            </a:pPr>
            <a:r>
              <a:t>Chip size: 11 mm X 20.8 mm</a:t>
            </a:r>
          </a:p>
          <a:p>
            <a:pPr defTabSz="321468">
              <a:lnSpc>
                <a:spcPct val="117999"/>
              </a:lnSpc>
              <a:defRPr sz="1400">
                <a:latin typeface="Helvetica Neue"/>
                <a:ea typeface="Helvetica Neue"/>
                <a:cs typeface="Helvetica Neue"/>
                <a:sym typeface="Helvetica Neue"/>
              </a:defRPr>
            </a:pPr>
            <a:r>
              <a:t>Chip Number: 6 X 2 rows X 2 layer = 24 chips</a:t>
            </a:r>
          </a:p>
        </p:txBody>
      </p:sp>
    </p:spTree>
    <p:extLst>
      <p:ext uri="{BB962C8B-B14F-4D97-AF65-F5344CB8AC3E}">
        <p14:creationId xmlns:p14="http://schemas.microsoft.com/office/powerpoint/2010/main" val="122348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General description highlighting major points and assessment indicators</a:t>
            </a:r>
          </a:p>
          <a:p>
            <a:r>
              <a:t>— Low-mass structure, thin sensors to limit multiple scattering for ultimate resolution</a:t>
            </a:r>
          </a:p>
        </p:txBody>
      </p:sp>
    </p:spTree>
    <p:extLst>
      <p:ext uri="{BB962C8B-B14F-4D97-AF65-F5344CB8AC3E}">
        <p14:creationId xmlns:p14="http://schemas.microsoft.com/office/powerpoint/2010/main" val="137009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5880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138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5659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8490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678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192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102"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85800" y="2130425"/>
            <a:ext cx="7772400" cy="1470025"/>
          </a:xfrm>
          <a:prstGeom prst="rect">
            <a:avLst/>
          </a:prstGeom>
        </p:spPr>
        <p:txBody>
          <a:bodyPr/>
          <a:lstStyle>
            <a:lvl1pPr defTabSz="457200"/>
          </a:lstStyle>
          <a:p>
            <a:r>
              <a:t>Title Text</a:t>
            </a:r>
          </a:p>
        </p:txBody>
      </p:sp>
      <p:sp>
        <p:nvSpPr>
          <p:cNvPr id="111" name="Body Level One…"/>
          <p:cNvSpPr txBox="1">
            <a:spLocks noGrp="1"/>
          </p:cNvSpPr>
          <p:nvPr>
            <p:ph type="body" sz="quarter" idx="1"/>
          </p:nvPr>
        </p:nvSpPr>
        <p:spPr>
          <a:xfrm>
            <a:off x="1371600" y="3886200"/>
            <a:ext cx="6400800" cy="1752600"/>
          </a:xfrm>
          <a:prstGeom prst="rect">
            <a:avLst/>
          </a:prstGeom>
        </p:spPr>
        <p:txBody>
          <a:bodyPr/>
          <a:lstStyle>
            <a:lvl1pPr marL="0" indent="0" algn="ctr" defTabSz="457200">
              <a:buSzTx/>
              <a:buFontTx/>
              <a:buNone/>
              <a:defRPr>
                <a:solidFill>
                  <a:srgbClr val="888888"/>
                </a:solidFill>
              </a:defRPr>
            </a:lvl1pPr>
            <a:lvl2pPr marL="0" indent="457200" algn="ctr" defTabSz="457200">
              <a:buSzTx/>
              <a:buFontTx/>
              <a:buNone/>
              <a:defRPr>
                <a:solidFill>
                  <a:srgbClr val="888888"/>
                </a:solidFill>
              </a:defRPr>
            </a:lvl2pPr>
            <a:lvl3pPr marL="0" indent="914400" algn="ctr" defTabSz="457200">
              <a:buSzTx/>
              <a:buFontTx/>
              <a:buNone/>
              <a:defRPr>
                <a:solidFill>
                  <a:srgbClr val="888888"/>
                </a:solidFill>
              </a:defRPr>
            </a:lvl3pPr>
            <a:lvl4pPr marL="0" indent="1371600" algn="ctr" defTabSz="457200">
              <a:buSzTx/>
              <a:buFontTx/>
              <a:buNone/>
              <a:defRPr>
                <a:solidFill>
                  <a:srgbClr val="888888"/>
                </a:solidFill>
              </a:defRPr>
            </a:lvl4pPr>
            <a:lvl5pPr marL="0" indent="1828800" algn="ctr" defTabSz="457200">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9" name="Body Level One…"/>
          <p:cNvSpPr txBox="1">
            <a:spLocks noGrp="1"/>
          </p:cNvSpPr>
          <p:nvPr>
            <p:ph type="body" idx="1"/>
          </p:nvPr>
        </p:nvSpPr>
        <p:spPr>
          <a:xfrm>
            <a:off x="139917" y="874204"/>
            <a:ext cx="8864166" cy="5558492"/>
          </a:xfrm>
          <a:prstGeom prst="rect">
            <a:avLst/>
          </a:prstGeom>
        </p:spPr>
        <p:txBody>
          <a:bodyPr/>
          <a:lstStyle>
            <a:lvl1pPr marL="317500" indent="-317500" defTabSz="457200">
              <a:buClr>
                <a:schemeClr val="accent2">
                  <a:satOff val="-4966"/>
                  <a:lumOff val="-10549"/>
                </a:schemeClr>
              </a:buClr>
              <a:buSzPct val="80000"/>
              <a:buChar char="๏"/>
              <a:defRPr sz="2900"/>
            </a:lvl1pPr>
            <a:lvl2pPr marL="457200" indent="-254000" defTabSz="457200">
              <a:buClr>
                <a:schemeClr val="accent2">
                  <a:satOff val="-4966"/>
                  <a:lumOff val="-10549"/>
                </a:schemeClr>
              </a:buClr>
              <a:buChar char="‣"/>
              <a:defRPr sz="2600">
                <a:solidFill>
                  <a:srgbClr val="535353"/>
                </a:solidFill>
              </a:defRPr>
            </a:lvl2pPr>
            <a:lvl3pPr marL="669552" indent="-254000" defTabSz="457200">
              <a:buClr>
                <a:schemeClr val="accent2">
                  <a:satOff val="-4966"/>
                  <a:lumOff val="-10549"/>
                </a:schemeClr>
              </a:buClr>
              <a:defRPr sz="2600">
                <a:solidFill>
                  <a:schemeClr val="accent1">
                    <a:satOff val="-4409"/>
                    <a:lumOff val="-10509"/>
                  </a:schemeClr>
                </a:solidFill>
              </a:defRPr>
            </a:lvl3pPr>
            <a:lvl4pPr marL="985546" indent="-254000" defTabSz="457200">
              <a:buClr>
                <a:schemeClr val="accent2">
                  <a:satOff val="-4966"/>
                  <a:lumOff val="-10549"/>
                </a:schemeClr>
              </a:buClr>
              <a:buChar char="-"/>
              <a:defRPr sz="2600">
                <a:solidFill>
                  <a:schemeClr val="accent4">
                    <a:satOff val="-1335"/>
                    <a:lumOff val="-10274"/>
                  </a:schemeClr>
                </a:solidFill>
              </a:defRPr>
            </a:lvl4pPr>
            <a:lvl5pPr marL="1376518" indent="-337635" defTabSz="457200">
              <a:buClr>
                <a:schemeClr val="accent2">
                  <a:satOff val="-4966"/>
                  <a:lumOff val="-10549"/>
                </a:schemeClr>
              </a:buClr>
              <a:buChar char="-"/>
              <a:defRPr sz="2600"/>
            </a:lvl5pPr>
          </a:lstStyle>
          <a:p>
            <a:r>
              <a:t>Body Level One</a:t>
            </a:r>
          </a:p>
          <a:p>
            <a:pPr lvl="1"/>
            <a:r>
              <a:t>Body Level Two</a:t>
            </a:r>
          </a:p>
          <a:p>
            <a:pPr lvl="2"/>
            <a:r>
              <a:t>Body Level Three</a:t>
            </a:r>
          </a:p>
          <a:p>
            <a:pPr lvl="3"/>
            <a:r>
              <a:t>Body Level Four</a:t>
            </a:r>
          </a:p>
          <a:p>
            <a:pPr lvl="4"/>
            <a:r>
              <a:t>Body Level Five</a:t>
            </a:r>
          </a:p>
        </p:txBody>
      </p:sp>
      <p:sp>
        <p:nvSpPr>
          <p:cNvPr id="120" name="Title Text"/>
          <p:cNvSpPr txBox="1">
            <a:spLocks noGrp="1"/>
          </p:cNvSpPr>
          <p:nvPr>
            <p:ph type="title"/>
          </p:nvPr>
        </p:nvSpPr>
        <p:spPr>
          <a:xfrm>
            <a:off x="381217" y="96598"/>
            <a:ext cx="8381566" cy="500304"/>
          </a:xfrm>
          <a:prstGeom prst="rect">
            <a:avLst/>
          </a:prstGeom>
        </p:spPr>
        <p:txBody>
          <a:bodyPr lIns="0" tIns="0" rIns="0" bIns="0"/>
          <a:lstStyle>
            <a:lvl1pPr algn="l" defTabSz="457200">
              <a:defRPr sz="3200" b="1">
                <a:latin typeface="Arial"/>
                <a:ea typeface="Arial"/>
                <a:cs typeface="Arial"/>
                <a:sym typeface="Arial"/>
              </a:defRPr>
            </a:lvl1pPr>
          </a:lstStyle>
          <a:p>
            <a:r>
              <a:t>Title Text</a:t>
            </a:r>
          </a:p>
        </p:txBody>
      </p:sp>
      <p:sp>
        <p:nvSpPr>
          <p:cNvPr id="121" name="Slide Number"/>
          <p:cNvSpPr txBox="1">
            <a:spLocks noGrp="1"/>
          </p:cNvSpPr>
          <p:nvPr>
            <p:ph type="sldNum" sz="quarter" idx="2"/>
          </p:nvPr>
        </p:nvSpPr>
        <p:spPr>
          <a:xfrm>
            <a:off x="8745676" y="6543992"/>
            <a:ext cx="258624" cy="269241"/>
          </a:xfrm>
          <a:prstGeom prst="rect">
            <a:avLst/>
          </a:prstGeom>
        </p:spPr>
        <p:txBody>
          <a:bodyPr/>
          <a:lstStyle>
            <a:lvl1pPr defTabSz="457200"/>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pecial Title Text Black">
    <p:bg>
      <p:bgPr>
        <a:solidFill>
          <a:srgbClr val="000000"/>
        </a:solid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11142" y="857250"/>
            <a:ext cx="9144001" cy="555874"/>
          </a:xfrm>
          <a:prstGeom prst="rect">
            <a:avLst/>
          </a:prstGeom>
        </p:spPr>
        <p:txBody>
          <a:bodyPr lIns="0" tIns="0" rIns="0" bIns="0"/>
          <a:lstStyle>
            <a:lvl1pPr algn="l" defTabSz="410765">
              <a:defRPr sz="3200">
                <a:solidFill>
                  <a:srgbClr val="FFFFFF"/>
                </a:solidFill>
                <a:effectLst>
                  <a:outerShdw blurRad="76200" dist="76200" dir="2880000" rotWithShape="0">
                    <a:srgbClr val="000000"/>
                  </a:outerShdw>
                </a:effectLst>
                <a:latin typeface="Damascus Bold"/>
                <a:ea typeface="Damascus Bold"/>
                <a:cs typeface="Damascus Bold"/>
                <a:sym typeface="Damascus Bold"/>
              </a:defRPr>
            </a:lvl1pPr>
          </a:lstStyle>
          <a:p>
            <a:r>
              <a:t>Title Text</a:t>
            </a:r>
          </a:p>
        </p:txBody>
      </p:sp>
      <p:sp>
        <p:nvSpPr>
          <p:cNvPr id="138" name="Body Level One…"/>
          <p:cNvSpPr txBox="1">
            <a:spLocks noGrp="1"/>
          </p:cNvSpPr>
          <p:nvPr>
            <p:ph type="body" idx="1"/>
          </p:nvPr>
        </p:nvSpPr>
        <p:spPr>
          <a:xfrm>
            <a:off x="-4719" y="1687710"/>
            <a:ext cx="9144001" cy="4279554"/>
          </a:xfrm>
          <a:prstGeom prst="rect">
            <a:avLst/>
          </a:prstGeom>
        </p:spPr>
        <p:txBody>
          <a:bodyPr lIns="26789" tIns="26789" rIns="26789" bIns="26789">
            <a:noAutofit/>
          </a:bodyPr>
          <a:lstStyle>
            <a:lvl1pPr marL="0" indent="0" defTabSz="410765">
              <a:spcBef>
                <a:spcPts val="400"/>
              </a:spcBef>
              <a:buSzTx/>
              <a:buFontTx/>
              <a:buNone/>
              <a:defRPr sz="2200">
                <a:solidFill>
                  <a:srgbClr val="FFFFFF"/>
                </a:solidFill>
                <a:effectLst>
                  <a:outerShdw blurRad="50800" dist="38100" dir="5400000" rotWithShape="0">
                    <a:srgbClr val="000000"/>
                  </a:outerShdw>
                </a:effectLst>
                <a:latin typeface="Damascus Bold"/>
                <a:ea typeface="Damascus Bold"/>
                <a:cs typeface="Damascus Bold"/>
                <a:sym typeface="Damascus Bold"/>
              </a:defRPr>
            </a:lvl1pPr>
            <a:lvl2pPr marL="0" indent="0" defTabSz="410765">
              <a:spcBef>
                <a:spcPts val="400"/>
              </a:spcBef>
              <a:buSzTx/>
              <a:buFontTx/>
              <a:buNone/>
              <a:defRPr sz="2000">
                <a:solidFill>
                  <a:srgbClr val="FFFFFF"/>
                </a:solidFill>
                <a:effectLst>
                  <a:outerShdw blurRad="50800" dist="38100" dir="5400000" rotWithShape="0">
                    <a:srgbClr val="000000"/>
                  </a:outerShdw>
                </a:effectLst>
                <a:latin typeface="Damascus Bold"/>
                <a:ea typeface="Damascus Bold"/>
                <a:cs typeface="Damascus Bold"/>
                <a:sym typeface="Damascus Bold"/>
              </a:defRPr>
            </a:lvl2pPr>
            <a:lvl3pPr marL="0" indent="0" defTabSz="410765">
              <a:spcBef>
                <a:spcPts val="400"/>
              </a:spcBef>
              <a:buSzTx/>
              <a:buFontTx/>
              <a:buNone/>
              <a:defRPr sz="1800">
                <a:solidFill>
                  <a:srgbClr val="FFFFFF"/>
                </a:solidFill>
                <a:effectLst>
                  <a:outerShdw blurRad="50800" dist="38100" dir="5400000" rotWithShape="0">
                    <a:srgbClr val="000000"/>
                  </a:outerShdw>
                </a:effectLst>
                <a:latin typeface="Damascus Bold"/>
                <a:ea typeface="Damascus Bold"/>
                <a:cs typeface="Damascus Bold"/>
                <a:sym typeface="Damascus Bold"/>
              </a:defRPr>
            </a:lvl3pPr>
            <a:lvl4pPr marL="0" indent="0" defTabSz="410765">
              <a:spcBef>
                <a:spcPts val="400"/>
              </a:spcBef>
              <a:buSzTx/>
              <a:buFontTx/>
              <a:buNone/>
              <a:defRPr sz="1800">
                <a:solidFill>
                  <a:srgbClr val="FFFFFF"/>
                </a:solidFill>
                <a:effectLst>
                  <a:outerShdw blurRad="50800" dist="38100" dir="5400000" rotWithShape="0">
                    <a:srgbClr val="000000"/>
                  </a:outerShdw>
                </a:effectLst>
                <a:latin typeface="Damascus Bold"/>
                <a:ea typeface="Damascus Bold"/>
                <a:cs typeface="Damascus Bold"/>
                <a:sym typeface="Damascus Bold"/>
              </a:defRPr>
            </a:lvl4pPr>
            <a:lvl5pPr marL="0" indent="0" defTabSz="410765">
              <a:spcBef>
                <a:spcPts val="400"/>
              </a:spcBef>
              <a:buSzTx/>
              <a:buFontTx/>
              <a:buNone/>
              <a:defRPr sz="1800">
                <a:solidFill>
                  <a:srgbClr val="FFFFFF"/>
                </a:solidFill>
                <a:effectLst>
                  <a:outerShdw blurRad="50800" dist="38100" dir="5400000" rotWithShape="0">
                    <a:srgbClr val="000000"/>
                  </a:outerShdw>
                </a:effectLst>
                <a:latin typeface="Damascus Bold"/>
                <a:ea typeface="Damascus Bold"/>
                <a:cs typeface="Damascus Bold"/>
                <a:sym typeface="Damascus Bold"/>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873974" y="5804389"/>
            <a:ext cx="193381" cy="189963"/>
          </a:xfrm>
          <a:prstGeom prst="rect">
            <a:avLst/>
          </a:prstGeom>
        </p:spPr>
        <p:txBody>
          <a:bodyPr lIns="26789" tIns="26789" rIns="26789" bIns="26789" anchor="t"/>
          <a:lstStyle>
            <a:lvl1pPr defTabSz="410765">
              <a:defRPr sz="900" b="1">
                <a:solidFill>
                  <a:srgbClr val="FFFFFF">
                    <a:alpha val="70000"/>
                  </a:srgbClr>
                </a:solidFill>
                <a:latin typeface="Helvetica Neue"/>
                <a:ea typeface="Helvetica Neue"/>
                <a:cs typeface="Helvetica Neue"/>
                <a:sym typeface="Helvetica Neue"/>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6" name="Body Level One…"/>
          <p:cNvSpPr txBox="1">
            <a:spLocks noGrp="1"/>
          </p:cNvSpPr>
          <p:nvPr>
            <p:ph type="body" idx="1"/>
          </p:nvPr>
        </p:nvSpPr>
        <p:spPr>
          <a:xfrm>
            <a:off x="139917" y="874204"/>
            <a:ext cx="8864166" cy="5558492"/>
          </a:xfrm>
          <a:prstGeom prst="rect">
            <a:avLst/>
          </a:prstGeom>
        </p:spPr>
        <p:txBody>
          <a:bodyPr/>
          <a:lstStyle>
            <a:lvl1pPr marL="317500" indent="-317500" defTabSz="457200">
              <a:buClr>
                <a:schemeClr val="accent2">
                  <a:satOff val="-4966"/>
                  <a:lumOff val="-10549"/>
                </a:schemeClr>
              </a:buClr>
              <a:buSzPct val="80000"/>
              <a:buChar char="๏"/>
              <a:defRPr sz="2900"/>
            </a:lvl1pPr>
            <a:lvl2pPr marL="457200" indent="-254000" defTabSz="457200">
              <a:buClr>
                <a:schemeClr val="accent2">
                  <a:satOff val="-4966"/>
                  <a:lumOff val="-10549"/>
                </a:schemeClr>
              </a:buClr>
              <a:buChar char="‣"/>
              <a:defRPr sz="2600">
                <a:solidFill>
                  <a:srgbClr val="535353"/>
                </a:solidFill>
              </a:defRPr>
            </a:lvl2pPr>
            <a:lvl3pPr marL="669552" indent="-254000" defTabSz="457200">
              <a:buClr>
                <a:schemeClr val="accent2">
                  <a:satOff val="-4966"/>
                  <a:lumOff val="-10549"/>
                </a:schemeClr>
              </a:buClr>
              <a:defRPr sz="2600">
                <a:solidFill>
                  <a:schemeClr val="accent1">
                    <a:satOff val="-4409"/>
                    <a:lumOff val="-10509"/>
                  </a:schemeClr>
                </a:solidFill>
              </a:defRPr>
            </a:lvl3pPr>
            <a:lvl4pPr marL="985546" indent="-254000" defTabSz="457200">
              <a:buClr>
                <a:schemeClr val="accent2">
                  <a:satOff val="-4966"/>
                  <a:lumOff val="-10549"/>
                </a:schemeClr>
              </a:buClr>
              <a:buChar char="-"/>
              <a:defRPr sz="2600">
                <a:solidFill>
                  <a:schemeClr val="accent4">
                    <a:satOff val="-1335"/>
                    <a:lumOff val="-10274"/>
                  </a:schemeClr>
                </a:solidFill>
              </a:defRPr>
            </a:lvl4pPr>
            <a:lvl5pPr marL="1376518" indent="-337635" defTabSz="457200">
              <a:buClr>
                <a:schemeClr val="accent2">
                  <a:satOff val="-4966"/>
                  <a:lumOff val="-10549"/>
                </a:schemeClr>
              </a:buClr>
              <a:buChar char="-"/>
              <a:defRPr sz="2600"/>
            </a:lvl5pPr>
          </a:lstStyle>
          <a:p>
            <a:r>
              <a:t>Body Level One</a:t>
            </a:r>
          </a:p>
          <a:p>
            <a:pPr lvl="1"/>
            <a:r>
              <a:t>Body Level Two</a:t>
            </a:r>
          </a:p>
          <a:p>
            <a:pPr lvl="2"/>
            <a:r>
              <a:t>Body Level Three</a:t>
            </a:r>
          </a:p>
          <a:p>
            <a:pPr lvl="3"/>
            <a:r>
              <a:t>Body Level Four</a:t>
            </a:r>
          </a:p>
          <a:p>
            <a:pPr lvl="4"/>
            <a:r>
              <a:t>Body Level Five</a:t>
            </a:r>
          </a:p>
        </p:txBody>
      </p:sp>
      <p:sp>
        <p:nvSpPr>
          <p:cNvPr id="167" name="Title Text"/>
          <p:cNvSpPr txBox="1">
            <a:spLocks noGrp="1"/>
          </p:cNvSpPr>
          <p:nvPr>
            <p:ph type="title"/>
          </p:nvPr>
        </p:nvSpPr>
        <p:spPr>
          <a:xfrm>
            <a:off x="139917" y="96598"/>
            <a:ext cx="8864166" cy="500304"/>
          </a:xfrm>
          <a:prstGeom prst="rect">
            <a:avLst/>
          </a:prstGeom>
        </p:spPr>
        <p:txBody>
          <a:bodyPr lIns="0" tIns="0" rIns="0" bIns="0"/>
          <a:lstStyle>
            <a:lvl1pPr algn="l" defTabSz="457200">
              <a:defRPr sz="3200" b="1">
                <a:latin typeface="Arial"/>
                <a:ea typeface="Arial"/>
                <a:cs typeface="Arial"/>
                <a:sym typeface="Arial"/>
              </a:defRPr>
            </a:lvl1pPr>
          </a:lstStyle>
          <a:p>
            <a:r>
              <a:t>Title Text</a:t>
            </a:r>
          </a:p>
        </p:txBody>
      </p:sp>
      <p:sp>
        <p:nvSpPr>
          <p:cNvPr id="168" name="Slide Number"/>
          <p:cNvSpPr txBox="1">
            <a:spLocks noGrp="1"/>
          </p:cNvSpPr>
          <p:nvPr>
            <p:ph type="sldNum" sz="quarter" idx="2"/>
          </p:nvPr>
        </p:nvSpPr>
        <p:spPr>
          <a:xfrm>
            <a:off x="8745676" y="6543992"/>
            <a:ext cx="258624" cy="269241"/>
          </a:xfrm>
          <a:prstGeom prst="rect">
            <a:avLst/>
          </a:prstGeom>
        </p:spPr>
        <p:txBody>
          <a:bodyPr/>
          <a:lstStyle>
            <a:lvl1pPr defTabSz="457200"/>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defTabSz="457200">
              <a:defRPr sz="3200" b="1">
                <a:latin typeface="Arial"/>
                <a:ea typeface="Arial"/>
                <a:cs typeface="Arial"/>
                <a:sym typeface="Arial"/>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marL="355146" indent="-355146" defTabSz="457200">
              <a:defRPr sz="2900"/>
            </a:lvl1pPr>
            <a:lvl2pPr marL="802481" indent="-345281" defTabSz="457200">
              <a:defRPr sz="2900"/>
            </a:lvl2pPr>
            <a:lvl3pPr marL="1245869" indent="-331469" defTabSz="457200">
              <a:defRPr sz="2900"/>
            </a:lvl3pPr>
            <a:lvl4pPr marL="1739900" indent="-368300" defTabSz="457200">
              <a:defRPr sz="2900"/>
            </a:lvl4pPr>
            <a:lvl5pPr marL="2197100" indent="-368300" defTabSz="457200">
              <a:defRPr sz="29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文本占位符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文本占位符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图片占位符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 id="2147483666" r:id="rId14"/>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58.tif"/><Relationship Id="rId4" Type="http://schemas.openxmlformats.org/officeDocument/2006/relationships/image" Target="../media/image57.tif"/></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em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44624"/>
            <a:ext cx="9144000" cy="692696"/>
          </a:xfrm>
          <a:prstGeom prst="rect">
            <a:avLst/>
          </a:prstGeom>
          <a:gradFill>
            <a:gsLst>
              <a:gs pos="0">
                <a:schemeClr val="accent1">
                  <a:lumMod val="40000"/>
                  <a:lumOff val="60000"/>
                </a:schemeClr>
              </a:gs>
              <a:gs pos="8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6" name="标题 1"/>
          <p:cNvSpPr txBox="1">
            <a:spLocks noGrp="1"/>
          </p:cNvSpPr>
          <p:nvPr>
            <p:ph type="title"/>
          </p:nvPr>
        </p:nvSpPr>
        <p:spPr>
          <a:xfrm>
            <a:off x="421249" y="1151332"/>
            <a:ext cx="7772400" cy="1470026"/>
          </a:xfrm>
          <a:prstGeom prst="rect">
            <a:avLst/>
          </a:prstGeom>
        </p:spPr>
        <p:txBody>
          <a:bodyPr>
            <a:noAutofit/>
          </a:bodyPr>
          <a:lstStyle>
            <a:lvl1pPr>
              <a:defRPr>
                <a:latin typeface="SimHei"/>
                <a:ea typeface="SimHei"/>
                <a:cs typeface="SimHei"/>
                <a:sym typeface="SimHei"/>
              </a:defRPr>
            </a:lvl1pPr>
          </a:lstStyle>
          <a:p>
            <a:r>
              <a:rPr lang="zh-CN" altLang="en-US" sz="3600" dirty="0">
                <a:latin typeface="SimHei" charset="-122"/>
                <a:ea typeface="SimHei" charset="-122"/>
                <a:cs typeface="SimHei" charset="-122"/>
              </a:rPr>
              <a:t>课题</a:t>
            </a:r>
            <a:r>
              <a:rPr lang="en-US" altLang="zh-CN" sz="3600" dirty="0">
                <a:latin typeface="SimHei" charset="-122"/>
                <a:ea typeface="SimHei" charset="-122"/>
                <a:cs typeface="SimHei" charset="-122"/>
              </a:rPr>
              <a:t>2</a:t>
            </a:r>
            <a:r>
              <a:rPr lang="zh-CN" altLang="en-US" sz="3600" dirty="0">
                <a:latin typeface="SimHei" charset="-122"/>
                <a:ea typeface="SimHei" charset="-122"/>
                <a:cs typeface="SimHei" charset="-122"/>
              </a:rPr>
              <a:t>：硅径迹探测器关键技术验证 </a:t>
            </a:r>
            <a:br>
              <a:rPr lang="zh-CN" altLang="en-US" sz="3600" dirty="0">
                <a:latin typeface="SimHei" charset="-122"/>
                <a:ea typeface="SimHei" charset="-122"/>
                <a:cs typeface="SimHei" charset="-122"/>
              </a:rPr>
            </a:br>
            <a:endParaRPr sz="3600" dirty="0">
              <a:latin typeface="SimHei" charset="-122"/>
              <a:ea typeface="SimHei" charset="-122"/>
              <a:cs typeface="SimHei" charset="-122"/>
            </a:endParaRPr>
          </a:p>
        </p:txBody>
      </p:sp>
      <p:sp>
        <p:nvSpPr>
          <p:cNvPr id="187" name="副标题 2"/>
          <p:cNvSpPr txBox="1">
            <a:spLocks noGrp="1"/>
          </p:cNvSpPr>
          <p:nvPr>
            <p:ph type="body" sz="quarter" idx="1"/>
          </p:nvPr>
        </p:nvSpPr>
        <p:spPr>
          <a:xfrm>
            <a:off x="1369855" y="3787218"/>
            <a:ext cx="6400800" cy="1457767"/>
          </a:xfrm>
          <a:prstGeom prst="rect">
            <a:avLst/>
          </a:prstGeom>
        </p:spPr>
        <p:txBody>
          <a:bodyPr>
            <a:normAutofit fontScale="77500" lnSpcReduction="20000"/>
          </a:bodyPr>
          <a:lstStyle/>
          <a:p>
            <a:r>
              <a:rPr lang="zh-CN" altLang="en-US" sz="2800" dirty="0">
                <a:latin typeface="SimHei" charset="-122"/>
                <a:ea typeface="SimHei" charset="-122"/>
                <a:cs typeface="SimHei" charset="-122"/>
              </a:rPr>
              <a:t>报告人：梁志均</a:t>
            </a:r>
            <a:endParaRPr lang="en-US" altLang="zh-CN" sz="2800" dirty="0">
              <a:latin typeface="SimHei" charset="-122"/>
              <a:ea typeface="SimHei" charset="-122"/>
              <a:cs typeface="SimHei" charset="-122"/>
            </a:endParaRPr>
          </a:p>
          <a:p>
            <a:r>
              <a:rPr sz="2800" dirty="0">
                <a:latin typeface="SimHei" charset="-122"/>
                <a:ea typeface="SimHei" charset="-122"/>
                <a:cs typeface="SimHei" charset="-122"/>
              </a:rPr>
              <a:t>中国科学院高能物理研究所</a:t>
            </a:r>
            <a:endParaRPr lang="en-US" sz="2800" dirty="0">
              <a:latin typeface="SimHei" charset="-122"/>
              <a:ea typeface="SimHei" charset="-122"/>
              <a:cs typeface="SimHei" charset="-122"/>
            </a:endParaRPr>
          </a:p>
          <a:p>
            <a:endParaRPr lang="en-US" sz="2800" dirty="0">
              <a:latin typeface="SimHei" charset="-122"/>
              <a:ea typeface="SimHei" charset="-122"/>
              <a:cs typeface="SimHei" charset="-122"/>
            </a:endParaRPr>
          </a:p>
          <a:p>
            <a:r>
              <a:rPr lang="en-US" altLang="zh-CN" sz="2600" dirty="0">
                <a:latin typeface="SimHei" charset="-122"/>
                <a:ea typeface="SimHei" charset="-122"/>
                <a:cs typeface="SimHei" charset="-122"/>
              </a:rPr>
              <a:t>2018</a:t>
            </a:r>
            <a:r>
              <a:rPr lang="zh-CN" altLang="en-US" sz="2600" dirty="0">
                <a:latin typeface="SimHei" charset="-122"/>
                <a:ea typeface="SimHei" charset="-122"/>
                <a:cs typeface="SimHei" charset="-122"/>
              </a:rPr>
              <a:t>年</a:t>
            </a:r>
            <a:r>
              <a:rPr lang="en-US" altLang="zh-CN" sz="2600" dirty="0">
                <a:latin typeface="SimHei" charset="-122"/>
                <a:ea typeface="SimHei" charset="-122"/>
                <a:cs typeface="SimHei" charset="-122"/>
              </a:rPr>
              <a:t>3</a:t>
            </a:r>
            <a:r>
              <a:rPr lang="zh-CN" altLang="en-US" sz="2600" dirty="0">
                <a:latin typeface="SimHei" charset="-122"/>
                <a:ea typeface="SimHei" charset="-122"/>
                <a:cs typeface="SimHei" charset="-122"/>
              </a:rPr>
              <a:t>月</a:t>
            </a:r>
            <a:r>
              <a:rPr lang="en-US" altLang="zh-CN" sz="2600" dirty="0">
                <a:latin typeface="SimHei" charset="-122"/>
                <a:ea typeface="SimHei" charset="-122"/>
                <a:cs typeface="SimHei" charset="-122"/>
              </a:rPr>
              <a:t>21</a:t>
            </a:r>
            <a:r>
              <a:rPr lang="zh-CN" altLang="en-US" sz="2600" dirty="0">
                <a:latin typeface="SimHei" charset="-122"/>
                <a:ea typeface="SimHei" charset="-122"/>
                <a:cs typeface="SimHei" charset="-122"/>
              </a:rPr>
              <a:t>日</a:t>
            </a:r>
            <a:endParaRPr sz="2600" dirty="0">
              <a:latin typeface="SimHei" charset="-122"/>
              <a:ea typeface="SimHei" charset="-122"/>
              <a:cs typeface="SimHei" charset="-122"/>
            </a:endParaRPr>
          </a:p>
        </p:txBody>
      </p:sp>
      <p:sp>
        <p:nvSpPr>
          <p:cNvPr id="188" name="文本框 3"/>
          <p:cNvSpPr txBox="1"/>
          <p:nvPr/>
        </p:nvSpPr>
        <p:spPr>
          <a:xfrm>
            <a:off x="121949" y="179474"/>
            <a:ext cx="6863415" cy="461665"/>
          </a:xfrm>
          <a:prstGeom prst="rect">
            <a:avLst/>
          </a:prstGeom>
          <a:ln>
            <a:noFill/>
          </a:ln>
          <a:extLst>
            <a:ext uri="{C572A759-6A51-4108-AA02-DFA0A04FC94B}">
              <ma14:wrappingTextBoxFlag xmlns:ma14="http://schemas.microsoft.com/office/mac/drawingml/2011/main" xmlns="" val="1"/>
            </a:ext>
          </a:extLst>
        </p:spPr>
        <p:txBody>
          <a:bodyPr wrap="none" lIns="45719" rIns="45719">
            <a:spAutoFit/>
          </a:bodyPr>
          <a:lstStyle/>
          <a:p>
            <a:pPr defTabSz="457200">
              <a:defRPr sz="2400" b="1"/>
            </a:pPr>
            <a:r>
              <a:rPr dirty="0">
                <a:latin typeface="SimHei" charset="-122"/>
                <a:ea typeface="SimHei" charset="-122"/>
                <a:cs typeface="SimHei" charset="-122"/>
              </a:rPr>
              <a:t>2018</a:t>
            </a:r>
            <a:r>
              <a:rPr dirty="0">
                <a:latin typeface="SimHei" charset="-122"/>
                <a:ea typeface="SimHei" charset="-122"/>
                <a:cs typeface="SimHei" charset="-122"/>
                <a:sym typeface="Helvetica"/>
              </a:rPr>
              <a:t>年国家重点研发计划</a:t>
            </a:r>
            <a:r>
              <a:rPr dirty="0">
                <a:latin typeface="SimHei" charset="-122"/>
                <a:ea typeface="SimHei" charset="-122"/>
                <a:cs typeface="SimHei" charset="-122"/>
              </a:rPr>
              <a:t>“</a:t>
            </a:r>
            <a:r>
              <a:rPr dirty="0">
                <a:latin typeface="SimHei" charset="-122"/>
                <a:ea typeface="SimHei" charset="-122"/>
                <a:cs typeface="SimHei" charset="-122"/>
                <a:sym typeface="Helvetica"/>
              </a:rPr>
              <a:t>大科学装置前沿研究</a:t>
            </a:r>
            <a:r>
              <a:rPr dirty="0">
                <a:latin typeface="SimHei" charset="-122"/>
                <a:ea typeface="SimHei" charset="-122"/>
                <a:cs typeface="SimHei" charset="-122"/>
              </a:rPr>
              <a:t>”</a:t>
            </a:r>
          </a:p>
        </p:txBody>
      </p:sp>
      <p:sp>
        <p:nvSpPr>
          <p:cNvPr id="189" name="幻灯片编号占位符 4"/>
          <p:cNvSpPr txBox="1">
            <a:spLocks noGrp="1"/>
          </p:cNvSpPr>
          <p:nvPr>
            <p:ph type="sldNum" sz="quarter" idx="4294967295"/>
          </p:nvPr>
        </p:nvSpPr>
        <p:spPr>
          <a:xfrm>
            <a:off x="8517525" y="6400413"/>
            <a:ext cx="169275" cy="276999"/>
          </a:xfrm>
          <a:prstGeom prst="rect">
            <a:avLst/>
          </a:prstGeom>
          <a:extLst>
            <a:ext uri="{C572A759-6A51-4108-AA02-DFA0A04FC94B}">
              <ma14:wrappingTextBoxFlag xmlns:ma14="http://schemas.microsoft.com/office/mac/drawingml/2011/main" xmlns="" val="1"/>
            </a:ext>
          </a:extLst>
        </p:spPr>
        <p:txBody>
          <a:bodyPr/>
          <a:lstStyle>
            <a:lvl1pPr defTabSz="457200"/>
          </a:lstStyle>
          <a:p>
            <a:fld id="{86CB4B4D-7CA3-9044-876B-883B54F8677D}" type="slidenum">
              <a:rPr>
                <a:latin typeface="SimHei" charset="-122"/>
                <a:ea typeface="SimHei" charset="-122"/>
                <a:cs typeface="SimHei" charset="-122"/>
              </a:rPr>
              <a:pPr/>
              <a:t>1</a:t>
            </a:fld>
            <a:endParaRPr>
              <a:latin typeface="SimHei" charset="-122"/>
              <a:ea typeface="SimHei" charset="-122"/>
              <a:cs typeface="SimHei" charset="-122"/>
            </a:endParaRPr>
          </a:p>
        </p:txBody>
      </p:sp>
      <p:grpSp>
        <p:nvGrpSpPr>
          <p:cNvPr id="197" name="组 23"/>
          <p:cNvGrpSpPr/>
          <p:nvPr/>
        </p:nvGrpSpPr>
        <p:grpSpPr>
          <a:xfrm>
            <a:off x="1741514" y="5501809"/>
            <a:ext cx="6030887" cy="924418"/>
            <a:chOff x="0" y="0"/>
            <a:chExt cx="6030885" cy="924417"/>
          </a:xfrm>
        </p:grpSpPr>
        <p:grpSp>
          <p:nvGrpSpPr>
            <p:cNvPr id="193" name="Group 27"/>
            <p:cNvGrpSpPr/>
            <p:nvPr/>
          </p:nvGrpSpPr>
          <p:grpSpPr>
            <a:xfrm>
              <a:off x="-1" y="69876"/>
              <a:ext cx="2976897" cy="784162"/>
              <a:chOff x="0" y="0"/>
              <a:chExt cx="2976895" cy="784160"/>
            </a:xfrm>
          </p:grpSpPr>
          <p:pic>
            <p:nvPicPr>
              <p:cNvPr id="190" name="Picture 6" descr="Picture 6"/>
              <p:cNvPicPr>
                <a:picLocks noChangeAspect="1"/>
              </p:cNvPicPr>
              <p:nvPr/>
            </p:nvPicPr>
            <p:blipFill>
              <a:blip r:embed="rId3" cstate="print">
                <a:extLst/>
              </a:blip>
              <a:stretch>
                <a:fillRect/>
              </a:stretch>
            </p:blipFill>
            <p:spPr>
              <a:xfrm>
                <a:off x="2154972" y="0"/>
                <a:ext cx="821924" cy="784161"/>
              </a:xfrm>
              <a:prstGeom prst="rect">
                <a:avLst/>
              </a:prstGeom>
              <a:ln w="12700" cap="flat">
                <a:noFill/>
                <a:miter lim="400000"/>
              </a:ln>
              <a:effectLst/>
            </p:spPr>
          </p:pic>
          <p:pic>
            <p:nvPicPr>
              <p:cNvPr id="191" name="Picture 12" descr="Picture 12"/>
              <p:cNvPicPr>
                <a:picLocks noChangeAspect="1"/>
              </p:cNvPicPr>
              <p:nvPr/>
            </p:nvPicPr>
            <p:blipFill>
              <a:blip r:embed="rId4" cstate="print">
                <a:extLst/>
              </a:blip>
              <a:stretch>
                <a:fillRect/>
              </a:stretch>
            </p:blipFill>
            <p:spPr>
              <a:xfrm>
                <a:off x="-1" y="67112"/>
                <a:ext cx="1078424" cy="623444"/>
              </a:xfrm>
              <a:prstGeom prst="rect">
                <a:avLst/>
              </a:prstGeom>
              <a:ln w="12700" cap="flat">
                <a:noFill/>
                <a:miter lim="400000"/>
              </a:ln>
              <a:effectLst/>
            </p:spPr>
          </p:pic>
          <p:pic>
            <p:nvPicPr>
              <p:cNvPr id="192" name="Picture 13" descr="Picture 13"/>
              <p:cNvPicPr>
                <a:picLocks noChangeAspect="1"/>
              </p:cNvPicPr>
              <p:nvPr/>
            </p:nvPicPr>
            <p:blipFill>
              <a:blip r:embed="rId5" cstate="print">
                <a:extLst/>
              </a:blip>
              <a:stretch>
                <a:fillRect/>
              </a:stretch>
            </p:blipFill>
            <p:spPr>
              <a:xfrm>
                <a:off x="1207608" y="0"/>
                <a:ext cx="889325" cy="784161"/>
              </a:xfrm>
              <a:prstGeom prst="rect">
                <a:avLst/>
              </a:prstGeom>
              <a:ln w="12700" cap="flat">
                <a:noFill/>
                <a:miter lim="400000"/>
              </a:ln>
              <a:effectLst/>
            </p:spPr>
          </p:pic>
        </p:grpSp>
        <p:pic>
          <p:nvPicPr>
            <p:cNvPr id="194" name="图片 9" descr="图片 9"/>
            <p:cNvPicPr>
              <a:picLocks noChangeAspect="1"/>
            </p:cNvPicPr>
            <p:nvPr/>
          </p:nvPicPr>
          <p:blipFill>
            <a:blip r:embed="rId6" cstate="print">
              <a:extLst/>
            </a:blip>
            <a:stretch>
              <a:fillRect/>
            </a:stretch>
          </p:blipFill>
          <p:spPr>
            <a:xfrm>
              <a:off x="4930342" y="0"/>
              <a:ext cx="1100544" cy="854541"/>
            </a:xfrm>
            <a:prstGeom prst="rect">
              <a:avLst/>
            </a:prstGeom>
            <a:ln w="12700" cap="flat">
              <a:noFill/>
              <a:miter lim="400000"/>
            </a:ln>
            <a:effectLst/>
          </p:spPr>
        </p:pic>
        <p:pic>
          <p:nvPicPr>
            <p:cNvPr id="195" name="图片 20" descr="图片 20"/>
            <p:cNvPicPr>
              <a:picLocks noChangeAspect="1"/>
            </p:cNvPicPr>
            <p:nvPr/>
          </p:nvPicPr>
          <p:blipFill>
            <a:blip r:embed="rId7" cstate="print">
              <a:extLst/>
            </a:blip>
            <a:stretch>
              <a:fillRect/>
            </a:stretch>
          </p:blipFill>
          <p:spPr>
            <a:xfrm>
              <a:off x="3103962" y="0"/>
              <a:ext cx="937456" cy="854038"/>
            </a:xfrm>
            <a:prstGeom prst="rect">
              <a:avLst/>
            </a:prstGeom>
            <a:ln w="12700" cap="flat">
              <a:noFill/>
              <a:miter lim="400000"/>
            </a:ln>
            <a:effectLst/>
          </p:spPr>
        </p:pic>
        <p:pic>
          <p:nvPicPr>
            <p:cNvPr id="196" name="图片 22" descr="图片 22"/>
            <p:cNvPicPr>
              <a:picLocks noChangeAspect="1"/>
            </p:cNvPicPr>
            <p:nvPr/>
          </p:nvPicPr>
          <p:blipFill>
            <a:blip r:embed="rId8" cstate="print">
              <a:extLst/>
            </a:blip>
            <a:stretch>
              <a:fillRect/>
            </a:stretch>
          </p:blipFill>
          <p:spPr>
            <a:xfrm>
              <a:off x="4041416" y="0"/>
              <a:ext cx="888926" cy="924418"/>
            </a:xfrm>
            <a:prstGeom prst="rect">
              <a:avLst/>
            </a:prstGeom>
            <a:ln w="12700" cap="flat">
              <a:noFill/>
              <a:miter lim="400000"/>
            </a:ln>
            <a:effectLst/>
          </p:spPr>
        </p:pic>
      </p:grpSp>
      <p:sp>
        <p:nvSpPr>
          <p:cNvPr id="198" name="副标题 2"/>
          <p:cNvSpPr txBox="1"/>
          <p:nvPr/>
        </p:nvSpPr>
        <p:spPr>
          <a:xfrm>
            <a:off x="1371600" y="2621358"/>
            <a:ext cx="6400800" cy="123969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lgn="ctr" defTabSz="457200">
              <a:spcBef>
                <a:spcPts val="700"/>
              </a:spcBef>
              <a:defRPr sz="3200">
                <a:solidFill>
                  <a:srgbClr val="888888"/>
                </a:solidFill>
              </a:defRPr>
            </a:pPr>
            <a:r>
              <a:rPr lang="zh-CN" altLang="en-US" sz="2400" dirty="0">
                <a:ea typeface="SimHei" charset="-122"/>
                <a:cs typeface="SimHei" charset="-122"/>
              </a:rPr>
              <a:t>课题负责人：</a:t>
            </a:r>
            <a:r>
              <a:rPr sz="2400" dirty="0">
                <a:ea typeface="SimHei" charset="-122"/>
                <a:cs typeface="SimHei" charset="-122"/>
              </a:rPr>
              <a:t>João Guimarães Costa </a:t>
            </a:r>
          </a:p>
          <a:p>
            <a:pPr algn="ctr" defTabSz="457200">
              <a:spcBef>
                <a:spcPts val="700"/>
              </a:spcBef>
              <a:defRPr sz="3200">
                <a:solidFill>
                  <a:srgbClr val="888888"/>
                </a:solidFill>
                <a:latin typeface="SimHei"/>
                <a:ea typeface="SimHei"/>
                <a:cs typeface="SimHei"/>
                <a:sym typeface="SimHei"/>
              </a:defRPr>
            </a:pPr>
            <a:r>
              <a:rPr sz="2400" dirty="0">
                <a:latin typeface="SimHei" charset="-122"/>
                <a:ea typeface="SimHei" charset="-122"/>
                <a:cs typeface="SimHei" charset="-122"/>
              </a:rPr>
              <a:t>中国科学院高能物理研究所</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8F7A9-7223-594E-B353-76E26D9EE8EE}"/>
              </a:ext>
            </a:extLst>
          </p:cNvPr>
          <p:cNvPicPr>
            <a:picLocks noChangeAspect="1"/>
          </p:cNvPicPr>
          <p:nvPr/>
        </p:nvPicPr>
        <p:blipFill>
          <a:blip r:embed="rId3"/>
          <a:stretch>
            <a:fillRect/>
          </a:stretch>
        </p:blipFill>
        <p:spPr>
          <a:xfrm>
            <a:off x="347886" y="2417244"/>
            <a:ext cx="6976872" cy="4136561"/>
          </a:xfrm>
          <a:prstGeom prst="rect">
            <a:avLst/>
          </a:prstGeom>
        </p:spPr>
      </p:pic>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1" name="希格斯粒子精确测量…"/>
          <p:cNvSpPr txBox="1">
            <a:spLocks noGrp="1"/>
          </p:cNvSpPr>
          <p:nvPr>
            <p:ph type="body" idx="1"/>
          </p:nvPr>
        </p:nvSpPr>
        <p:spPr>
          <a:xfrm>
            <a:off x="115559" y="649754"/>
            <a:ext cx="8680555" cy="5558492"/>
          </a:xfrm>
          <a:prstGeom prst="rect">
            <a:avLst/>
          </a:prstGeom>
        </p:spPr>
        <p:txBody>
          <a:bodyPr>
            <a:normAutofit/>
          </a:bodyPr>
          <a:lstStyle/>
          <a:p>
            <a:pPr lvl="1"/>
            <a:r>
              <a:rPr lang="zh-CN" altLang="en-US" sz="2000" dirty="0"/>
              <a:t>像素内探测节点设计</a:t>
            </a:r>
            <a:r>
              <a:rPr lang="en-US" sz="2000" dirty="0"/>
              <a:t> </a:t>
            </a:r>
            <a:r>
              <a:rPr lang="en-US" altLang="zh-CN" sz="2000" dirty="0"/>
              <a:t>:</a:t>
            </a:r>
            <a:r>
              <a:rPr lang="zh-CN" altLang="en-US" sz="2000" dirty="0">
                <a:solidFill>
                  <a:srgbClr val="0070C0"/>
                </a:solidFill>
              </a:rPr>
              <a:t>仿真其电荷探测信号大小，抗辐照性能</a:t>
            </a:r>
            <a:r>
              <a:rPr lang="en-US" sz="2000" dirty="0">
                <a:solidFill>
                  <a:srgbClr val="0070C0"/>
                </a:solidFill>
              </a:rPr>
              <a:t> </a:t>
            </a:r>
            <a:endParaRPr lang="en-US" altLang="zh-CN" sz="2000" dirty="0">
              <a:solidFill>
                <a:srgbClr val="0070C0"/>
              </a:solidFill>
            </a:endParaRPr>
          </a:p>
          <a:p>
            <a:pPr lvl="1"/>
            <a:r>
              <a:rPr lang="zh-CN" altLang="en-US" sz="2000" dirty="0"/>
              <a:t>模拟像素单元电路设计：</a:t>
            </a:r>
            <a:r>
              <a:rPr lang="zh-CN" altLang="en-US" sz="2000" dirty="0">
                <a:solidFill>
                  <a:srgbClr val="0070C0"/>
                </a:solidFill>
              </a:rPr>
              <a:t>前端放大器等设计，优化功耗与积分时间等。</a:t>
            </a:r>
            <a:endParaRPr lang="en-US" altLang="zh-CN" sz="2000" dirty="0">
              <a:solidFill>
                <a:srgbClr val="0070C0"/>
              </a:solidFill>
            </a:endParaRPr>
          </a:p>
          <a:p>
            <a:pPr lvl="1"/>
            <a:r>
              <a:rPr lang="zh-CN" altLang="en-US" sz="2000" dirty="0"/>
              <a:t>像素内数字电路：</a:t>
            </a:r>
            <a:r>
              <a:rPr lang="zh-CN" altLang="en-US" sz="2000" dirty="0">
                <a:solidFill>
                  <a:srgbClr val="0070C0"/>
                </a:solidFill>
              </a:rPr>
              <a:t>优先级事例驱动型读出，将数据发送至外围逻辑</a:t>
            </a:r>
            <a:endParaRPr lang="en-US" altLang="zh-CN" sz="2000" dirty="0">
              <a:solidFill>
                <a:srgbClr val="0070C0"/>
              </a:solidFill>
            </a:endParaRPr>
          </a:p>
          <a:p>
            <a:pPr lvl="1"/>
            <a:r>
              <a:rPr lang="zh-CN" altLang="en-US" sz="2000" dirty="0"/>
              <a:t>外围逻辑电路：</a:t>
            </a:r>
            <a:r>
              <a:rPr lang="zh-CN" altLang="en-US" sz="2000" dirty="0">
                <a:solidFill>
                  <a:srgbClr val="0070C0"/>
                </a:solidFill>
              </a:rPr>
              <a:t>对灵敏区数据的汇总、缓存和触发判断等数据预处理功能。</a:t>
            </a:r>
            <a:endParaRPr lang="en-US" altLang="zh-CN" sz="2000" dirty="0">
              <a:solidFill>
                <a:srgbClr val="0070C0"/>
              </a:solidFill>
            </a:endParaRPr>
          </a:p>
          <a:p>
            <a:pPr lvl="1"/>
            <a:r>
              <a:rPr lang="zh-CN" altLang="en-US" sz="2000" dirty="0"/>
              <a:t>其他模块：电源模块，时钟产生，芯片配置，高速串行接口</a:t>
            </a:r>
            <a:endParaRPr lang="en-US" sz="2000" dirty="0"/>
          </a:p>
          <a:p>
            <a:pPr lvl="1"/>
            <a:endParaRPr lang="en-US" altLang="zh-CN" sz="2000" dirty="0"/>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10</a:t>
            </a:fld>
            <a:endParaRPr>
              <a:latin typeface="SimHei" charset="-122"/>
              <a:ea typeface="SimHei" charset="-122"/>
              <a:cs typeface="SimHei" charset="-122"/>
            </a:endParaRPr>
          </a:p>
        </p:txBody>
      </p:sp>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硅</a:t>
            </a:r>
            <a:r>
              <a:rPr lang="en-US" altLang="zh-CN" sz="2800" dirty="0">
                <a:latin typeface="SimHei" charset="-122"/>
                <a:ea typeface="SimHei" charset="-122"/>
                <a:cs typeface="SimHei" charset="-122"/>
              </a:rPr>
              <a:t>CMOS</a:t>
            </a:r>
            <a:r>
              <a:rPr lang="zh-CN" altLang="en-US" sz="2800" dirty="0">
                <a:latin typeface="SimHei" charset="-122"/>
                <a:ea typeface="SimHei" charset="-122"/>
                <a:cs typeface="SimHei" charset="-122"/>
              </a:rPr>
              <a:t>图像传感器芯片设计 </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总体设计</a:t>
            </a:r>
            <a:endParaRPr sz="2800" dirty="0">
              <a:latin typeface="SimHei" charset="-122"/>
              <a:ea typeface="SimHei" charset="-122"/>
              <a:cs typeface="SimHei" charset="-122"/>
            </a:endParaRPr>
          </a:p>
        </p:txBody>
      </p:sp>
      <p:sp>
        <p:nvSpPr>
          <p:cNvPr id="7" name="Rectangle 6">
            <a:extLst>
              <a:ext uri="{FF2B5EF4-FFF2-40B4-BE49-F238E27FC236}">
                <a16:creationId xmlns:a16="http://schemas.microsoft.com/office/drawing/2014/main" id="{A4466398-45A9-B840-AA0B-845E252F5BD2}"/>
              </a:ext>
            </a:extLst>
          </p:cNvPr>
          <p:cNvSpPr/>
          <p:nvPr/>
        </p:nvSpPr>
        <p:spPr>
          <a:xfrm>
            <a:off x="7670485" y="5707100"/>
            <a:ext cx="928459" cy="369332"/>
          </a:xfrm>
          <a:prstGeom prst="rect">
            <a:avLst/>
          </a:prstGeom>
        </p:spPr>
        <p:txBody>
          <a:bodyPr wrap="none">
            <a:spAutoFit/>
          </a:bodyPr>
          <a:lstStyle/>
          <a:p>
            <a:r>
              <a:rPr lang="en-US" altLang="zh-CN" dirty="0">
                <a:solidFill>
                  <a:srgbClr val="C00000"/>
                </a:solidFill>
              </a:rPr>
              <a:t>By</a:t>
            </a:r>
            <a:r>
              <a:rPr lang="zh-CN" altLang="en-US" dirty="0">
                <a:solidFill>
                  <a:srgbClr val="C00000"/>
                </a:solidFill>
              </a:rPr>
              <a:t> 魏微</a:t>
            </a:r>
            <a:endParaRPr lang="en-US" dirty="0">
              <a:solidFill>
                <a:srgbClr val="C00000"/>
              </a:solidFill>
            </a:endParaRPr>
          </a:p>
        </p:txBody>
      </p:sp>
    </p:spTree>
    <p:extLst>
      <p:ext uri="{BB962C8B-B14F-4D97-AF65-F5344CB8AC3E}">
        <p14:creationId xmlns:p14="http://schemas.microsoft.com/office/powerpoint/2010/main" val="23303428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1" name="希格斯粒子精确测量…"/>
          <p:cNvSpPr txBox="1">
            <a:spLocks noGrp="1"/>
          </p:cNvSpPr>
          <p:nvPr>
            <p:ph type="body" idx="1"/>
          </p:nvPr>
        </p:nvSpPr>
        <p:spPr>
          <a:xfrm>
            <a:off x="115559" y="649754"/>
            <a:ext cx="9280977" cy="5558492"/>
          </a:xfrm>
          <a:prstGeom prst="rect">
            <a:avLst/>
          </a:prstGeom>
        </p:spPr>
        <p:txBody>
          <a:bodyPr>
            <a:normAutofit/>
          </a:bodyPr>
          <a:lstStyle/>
          <a:p>
            <a:pPr lvl="1"/>
            <a:r>
              <a:rPr lang="zh-CN" altLang="en-US" sz="2400" dirty="0"/>
              <a:t>模拟像素单元电路设计：</a:t>
            </a:r>
            <a:endParaRPr lang="en-US" altLang="zh-CN" sz="2400" dirty="0"/>
          </a:p>
          <a:p>
            <a:pPr lvl="2"/>
            <a:r>
              <a:rPr lang="zh-CN" altLang="en-US" sz="2400" dirty="0">
                <a:solidFill>
                  <a:srgbClr val="0070C0"/>
                </a:solidFill>
              </a:rPr>
              <a:t>在前端模拟放大器电路方面，已经有初步设计</a:t>
            </a:r>
            <a:endParaRPr lang="en-US" altLang="zh-CN" sz="2400" dirty="0">
              <a:solidFill>
                <a:srgbClr val="0070C0"/>
              </a:solidFill>
            </a:endParaRPr>
          </a:p>
          <a:p>
            <a:pPr lvl="2"/>
            <a:r>
              <a:rPr lang="zh-CN" altLang="en-US" sz="2400" dirty="0">
                <a:solidFill>
                  <a:srgbClr val="0070C0"/>
                </a:solidFill>
              </a:rPr>
              <a:t>并已优化电路响应时间与功耗。</a:t>
            </a:r>
            <a:endParaRPr lang="en-US" altLang="zh-CN" sz="2400" dirty="0">
              <a:solidFill>
                <a:srgbClr val="0070C0"/>
              </a:solidFill>
            </a:endParaRPr>
          </a:p>
          <a:p>
            <a:pPr lvl="1"/>
            <a:endParaRPr lang="en-US" altLang="zh-CN" sz="2000" dirty="0"/>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11</a:t>
            </a:fld>
            <a:endParaRPr>
              <a:latin typeface="SimHei" charset="-122"/>
              <a:ea typeface="SimHei" charset="-122"/>
              <a:cs typeface="SimHei" charset="-122"/>
            </a:endParaRPr>
          </a:p>
        </p:txBody>
      </p:sp>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硅</a:t>
            </a:r>
            <a:r>
              <a:rPr lang="en-US" altLang="zh-CN" sz="2800" dirty="0">
                <a:latin typeface="SimHei" charset="-122"/>
                <a:ea typeface="SimHei" charset="-122"/>
                <a:cs typeface="SimHei" charset="-122"/>
              </a:rPr>
              <a:t>CMOS</a:t>
            </a:r>
            <a:r>
              <a:rPr lang="zh-CN" altLang="en-US" sz="2800" dirty="0">
                <a:latin typeface="SimHei" charset="-122"/>
                <a:ea typeface="SimHei" charset="-122"/>
                <a:cs typeface="SimHei" charset="-122"/>
              </a:rPr>
              <a:t>图像传感器芯片设计</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模拟电路</a:t>
            </a:r>
            <a:endParaRPr sz="2800" dirty="0">
              <a:latin typeface="SimHei" charset="-122"/>
              <a:ea typeface="SimHei" charset="-122"/>
              <a:cs typeface="SimHei" charset="-122"/>
            </a:endParaRPr>
          </a:p>
        </p:txBody>
      </p:sp>
      <p:pic>
        <p:nvPicPr>
          <p:cNvPr id="14" name="图片 4">
            <a:extLst>
              <a:ext uri="{FF2B5EF4-FFF2-40B4-BE49-F238E27FC236}">
                <a16:creationId xmlns:a16="http://schemas.microsoft.com/office/drawing/2014/main" id="{90CE75F7-84F8-4941-9AB6-F0F5DABCAC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585" y="3554757"/>
            <a:ext cx="3090211" cy="272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6">
            <a:extLst>
              <a:ext uri="{FF2B5EF4-FFF2-40B4-BE49-F238E27FC236}">
                <a16:creationId xmlns:a16="http://schemas.microsoft.com/office/drawing/2014/main" id="{7B09D9AB-391B-444A-B6FC-11E724360D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3" y="2810373"/>
            <a:ext cx="6037915" cy="372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7AF584A-7020-4A44-97E8-BB631166DEA2}"/>
              </a:ext>
            </a:extLst>
          </p:cNvPr>
          <p:cNvSpPr/>
          <p:nvPr/>
        </p:nvSpPr>
        <p:spPr>
          <a:xfrm>
            <a:off x="6431794" y="2327774"/>
            <a:ext cx="2492990" cy="400110"/>
          </a:xfrm>
          <a:prstGeom prst="rect">
            <a:avLst/>
          </a:prstGeom>
        </p:spPr>
        <p:txBody>
          <a:bodyPr wrap="none">
            <a:spAutoFit/>
          </a:bodyPr>
          <a:lstStyle/>
          <a:p>
            <a:r>
              <a:rPr lang="zh-CN" altLang="en-US" sz="2000" dirty="0">
                <a:solidFill>
                  <a:srgbClr val="C00000"/>
                </a:solidFill>
              </a:rPr>
              <a:t>前端模拟电路的设计</a:t>
            </a:r>
            <a:endParaRPr lang="en-US" sz="2000" dirty="0">
              <a:solidFill>
                <a:srgbClr val="C00000"/>
              </a:solidFill>
            </a:endParaRPr>
          </a:p>
        </p:txBody>
      </p:sp>
      <p:sp>
        <p:nvSpPr>
          <p:cNvPr id="15" name="Rectangle 14">
            <a:extLst>
              <a:ext uri="{FF2B5EF4-FFF2-40B4-BE49-F238E27FC236}">
                <a16:creationId xmlns:a16="http://schemas.microsoft.com/office/drawing/2014/main" id="{FD7B2F14-6466-084B-959C-09FADEFC2B8B}"/>
              </a:ext>
            </a:extLst>
          </p:cNvPr>
          <p:cNvSpPr/>
          <p:nvPr/>
        </p:nvSpPr>
        <p:spPr>
          <a:xfrm>
            <a:off x="249452" y="2285441"/>
            <a:ext cx="5570756" cy="400110"/>
          </a:xfrm>
          <a:prstGeom prst="rect">
            <a:avLst/>
          </a:prstGeom>
        </p:spPr>
        <p:txBody>
          <a:bodyPr wrap="none">
            <a:spAutoFit/>
          </a:bodyPr>
          <a:lstStyle/>
          <a:p>
            <a:r>
              <a:rPr lang="zh-CN" altLang="en-US" sz="2000" dirty="0">
                <a:solidFill>
                  <a:srgbClr val="C00000"/>
                </a:solidFill>
              </a:rPr>
              <a:t>调节放大器偏置电流，优化电路响应时间与功耗</a:t>
            </a:r>
            <a:endParaRPr lang="en-US" sz="2000" dirty="0">
              <a:solidFill>
                <a:srgbClr val="C00000"/>
              </a:solidFill>
            </a:endParaRPr>
          </a:p>
        </p:txBody>
      </p:sp>
      <p:sp>
        <p:nvSpPr>
          <p:cNvPr id="16" name="Rectangle 15">
            <a:extLst>
              <a:ext uri="{FF2B5EF4-FFF2-40B4-BE49-F238E27FC236}">
                <a16:creationId xmlns:a16="http://schemas.microsoft.com/office/drawing/2014/main" id="{588AFEA4-3A2F-9C48-96EC-D3E50CF25CA4}"/>
              </a:ext>
            </a:extLst>
          </p:cNvPr>
          <p:cNvSpPr/>
          <p:nvPr/>
        </p:nvSpPr>
        <p:spPr>
          <a:xfrm>
            <a:off x="6173104" y="6328973"/>
            <a:ext cx="928459" cy="369332"/>
          </a:xfrm>
          <a:prstGeom prst="rect">
            <a:avLst/>
          </a:prstGeom>
        </p:spPr>
        <p:txBody>
          <a:bodyPr wrap="none">
            <a:spAutoFit/>
          </a:bodyPr>
          <a:lstStyle/>
          <a:p>
            <a:r>
              <a:rPr lang="en-US" altLang="zh-CN" dirty="0">
                <a:solidFill>
                  <a:srgbClr val="C00000"/>
                </a:solidFill>
              </a:rPr>
              <a:t>By</a:t>
            </a:r>
            <a:r>
              <a:rPr lang="zh-CN" altLang="en-US" dirty="0">
                <a:solidFill>
                  <a:srgbClr val="C00000"/>
                </a:solidFill>
              </a:rPr>
              <a:t> 张颖</a:t>
            </a:r>
            <a:endParaRPr lang="en-US" dirty="0">
              <a:solidFill>
                <a:srgbClr val="C00000"/>
              </a:solidFill>
            </a:endParaRPr>
          </a:p>
        </p:txBody>
      </p:sp>
    </p:spTree>
    <p:extLst>
      <p:ext uri="{BB962C8B-B14F-4D97-AF65-F5344CB8AC3E}">
        <p14:creationId xmlns:p14="http://schemas.microsoft.com/office/powerpoint/2010/main" val="137908473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1" name="希格斯粒子精确测量…"/>
          <p:cNvSpPr txBox="1">
            <a:spLocks noGrp="1"/>
          </p:cNvSpPr>
          <p:nvPr>
            <p:ph type="body" idx="1"/>
          </p:nvPr>
        </p:nvSpPr>
        <p:spPr>
          <a:xfrm>
            <a:off x="115559" y="649754"/>
            <a:ext cx="8680555" cy="5558492"/>
          </a:xfrm>
          <a:prstGeom prst="rect">
            <a:avLst/>
          </a:prstGeom>
        </p:spPr>
        <p:txBody>
          <a:bodyPr>
            <a:normAutofit/>
          </a:bodyPr>
          <a:lstStyle/>
          <a:p>
            <a:pPr lvl="1"/>
            <a:r>
              <a:rPr lang="zh-CN" altLang="en-US" sz="2000" dirty="0">
                <a:solidFill>
                  <a:schemeClr val="tx1"/>
                </a:solidFill>
              </a:rPr>
              <a:t>读出逻辑</a:t>
            </a:r>
            <a:r>
              <a:rPr lang="zh-CN" altLang="en-US" sz="2000" dirty="0">
                <a:solidFill>
                  <a:srgbClr val="0070C0"/>
                </a:solidFill>
              </a:rPr>
              <a:t>：基于</a:t>
            </a:r>
            <a:r>
              <a:rPr lang="en-US" altLang="zh-CN" sz="2000" dirty="0">
                <a:solidFill>
                  <a:srgbClr val="0070C0"/>
                </a:solidFill>
              </a:rPr>
              <a:t>“column-drain”</a:t>
            </a:r>
            <a:r>
              <a:rPr lang="zh-CN" altLang="en-US" sz="2000" dirty="0">
                <a:solidFill>
                  <a:srgbClr val="0070C0"/>
                </a:solidFill>
              </a:rPr>
              <a:t>优先读出电路。</a:t>
            </a:r>
            <a:endParaRPr lang="en-US" altLang="zh-CN" sz="2000" dirty="0">
              <a:solidFill>
                <a:srgbClr val="0070C0"/>
              </a:solidFill>
            </a:endParaRPr>
          </a:p>
          <a:p>
            <a:pPr lvl="2"/>
            <a:r>
              <a:rPr lang="zh-CN" altLang="en-US" sz="2000" dirty="0">
                <a:solidFill>
                  <a:srgbClr val="0070C0"/>
                </a:solidFill>
              </a:rPr>
              <a:t>死时间</a:t>
            </a:r>
            <a:r>
              <a:rPr lang="en-US" altLang="zh-CN" sz="2000" dirty="0">
                <a:solidFill>
                  <a:srgbClr val="0070C0"/>
                </a:solidFill>
              </a:rPr>
              <a:t>50ns</a:t>
            </a:r>
            <a:r>
              <a:rPr lang="zh-CN" altLang="en-US" sz="2000" dirty="0">
                <a:solidFill>
                  <a:srgbClr val="0070C0"/>
                </a:solidFill>
              </a:rPr>
              <a:t>，满足物理需要</a:t>
            </a:r>
            <a:endParaRPr lang="en-US" altLang="zh-CN" sz="2000" dirty="0">
              <a:solidFill>
                <a:srgbClr val="0070C0"/>
              </a:solidFill>
            </a:endParaRPr>
          </a:p>
          <a:p>
            <a:pPr lvl="1"/>
            <a:r>
              <a:rPr lang="zh-CN" altLang="en-US" sz="2000" dirty="0">
                <a:solidFill>
                  <a:schemeClr val="tx1"/>
                </a:solidFill>
              </a:rPr>
              <a:t>两级</a:t>
            </a:r>
            <a:r>
              <a:rPr lang="en-US" altLang="zh-CN" sz="2000" dirty="0">
                <a:solidFill>
                  <a:schemeClr val="tx1"/>
                </a:solidFill>
              </a:rPr>
              <a:t> FIFO</a:t>
            </a:r>
            <a:r>
              <a:rPr lang="zh-CN" altLang="en-US" sz="2000" dirty="0">
                <a:solidFill>
                  <a:schemeClr val="tx1"/>
                </a:solidFill>
              </a:rPr>
              <a:t>缓存结构</a:t>
            </a:r>
            <a:r>
              <a:rPr lang="en-US" altLang="zh-CN" sz="2000" dirty="0">
                <a:solidFill>
                  <a:schemeClr val="tx1"/>
                </a:solidFill>
              </a:rPr>
              <a:t> </a:t>
            </a:r>
            <a:r>
              <a:rPr lang="zh-CN" altLang="en-US" sz="2000" dirty="0"/>
              <a:t>：</a:t>
            </a:r>
            <a:r>
              <a:rPr lang="zh-CN" altLang="en-US" sz="2000" dirty="0">
                <a:solidFill>
                  <a:srgbClr val="0070C0"/>
                </a:solidFill>
              </a:rPr>
              <a:t>每一列有一级</a:t>
            </a:r>
            <a:r>
              <a:rPr lang="en-US" altLang="zh-CN" sz="2000" dirty="0">
                <a:solidFill>
                  <a:srgbClr val="0070C0"/>
                </a:solidFill>
              </a:rPr>
              <a:t>FIFO</a:t>
            </a:r>
            <a:r>
              <a:rPr lang="zh-CN" altLang="en-US" sz="2000" dirty="0">
                <a:solidFill>
                  <a:srgbClr val="0070C0"/>
                </a:solidFill>
              </a:rPr>
              <a:t>缓存，每个芯片还有一级缓存</a:t>
            </a:r>
            <a:endParaRPr lang="en-US" altLang="zh-CN" sz="2000" dirty="0">
              <a:solidFill>
                <a:srgbClr val="0070C0"/>
              </a:solidFill>
            </a:endParaRPr>
          </a:p>
          <a:p>
            <a:pPr lvl="1"/>
            <a:r>
              <a:rPr lang="zh-CN" altLang="en-US" sz="2000" dirty="0">
                <a:solidFill>
                  <a:schemeClr val="tx1"/>
                </a:solidFill>
              </a:rPr>
              <a:t>触发逻辑设计</a:t>
            </a:r>
            <a:r>
              <a:rPr lang="zh-CN" altLang="en-US" sz="2000" dirty="0">
                <a:solidFill>
                  <a:srgbClr val="0070C0"/>
                </a:solidFill>
              </a:rPr>
              <a:t>：引入用时间戳同步读出</a:t>
            </a:r>
            <a:endParaRPr lang="en-US" altLang="zh-CN" sz="2000" dirty="0">
              <a:solidFill>
                <a:srgbClr val="0070C0"/>
              </a:solidFill>
            </a:endParaRPr>
          </a:p>
          <a:p>
            <a:pPr lvl="1"/>
            <a:r>
              <a:rPr lang="zh-CN" altLang="en-US" sz="2000" dirty="0">
                <a:solidFill>
                  <a:srgbClr val="7030A0"/>
                </a:solidFill>
              </a:rPr>
              <a:t>数字电路的设计进展良好，已有读出电路时序仿真的结果。</a:t>
            </a:r>
            <a:endParaRPr lang="en-US" altLang="zh-CN" sz="2000" dirty="0">
              <a:solidFill>
                <a:srgbClr val="7030A0"/>
              </a:solidFill>
            </a:endParaRPr>
          </a:p>
          <a:p>
            <a:pPr lvl="1"/>
            <a:endParaRPr lang="en-US" altLang="zh-CN" sz="2000" dirty="0">
              <a:solidFill>
                <a:srgbClr val="0070C0"/>
              </a:solidFill>
            </a:endParaRPr>
          </a:p>
          <a:p>
            <a:pPr lvl="1"/>
            <a:endParaRPr lang="en-US" altLang="zh-CN" sz="2000" dirty="0"/>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12</a:t>
            </a:fld>
            <a:endParaRPr>
              <a:latin typeface="SimHei" charset="-122"/>
              <a:ea typeface="SimHei" charset="-122"/>
              <a:cs typeface="SimHei" charset="-122"/>
            </a:endParaRPr>
          </a:p>
        </p:txBody>
      </p:sp>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硅</a:t>
            </a:r>
            <a:r>
              <a:rPr lang="en-US" altLang="zh-CN" sz="2800" dirty="0">
                <a:latin typeface="SimHei" charset="-122"/>
                <a:ea typeface="SimHei" charset="-122"/>
                <a:cs typeface="SimHei" charset="-122"/>
              </a:rPr>
              <a:t>CMOS</a:t>
            </a:r>
            <a:r>
              <a:rPr lang="zh-CN" altLang="en-US" sz="2800" dirty="0">
                <a:latin typeface="SimHei" charset="-122"/>
                <a:ea typeface="SimHei" charset="-122"/>
                <a:cs typeface="SimHei" charset="-122"/>
              </a:rPr>
              <a:t>图像传感器芯片设计</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数字逻辑</a:t>
            </a:r>
            <a:endParaRPr sz="2800" dirty="0">
              <a:latin typeface="SimHei" charset="-122"/>
              <a:ea typeface="SimHei" charset="-122"/>
              <a:cs typeface="SimHei" charset="-122"/>
            </a:endParaRPr>
          </a:p>
        </p:txBody>
      </p:sp>
      <p:pic>
        <p:nvPicPr>
          <p:cNvPr id="8" name="图片 1">
            <a:extLst>
              <a:ext uri="{FF2B5EF4-FFF2-40B4-BE49-F238E27FC236}">
                <a16:creationId xmlns:a16="http://schemas.microsoft.com/office/drawing/2014/main" id="{F932B33F-1ABA-014F-A3D6-F2EB427A42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708920"/>
            <a:ext cx="4566960" cy="40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a:extLst>
              <a:ext uri="{FF2B5EF4-FFF2-40B4-BE49-F238E27FC236}">
                <a16:creationId xmlns:a16="http://schemas.microsoft.com/office/drawing/2014/main" id="{4478584D-9664-6346-8489-A9DBDADC63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6960" y="3391436"/>
            <a:ext cx="4577039" cy="258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50B8BA7-A4C5-9045-8083-3C81CB825F7B}"/>
              </a:ext>
            </a:extLst>
          </p:cNvPr>
          <p:cNvSpPr/>
          <p:nvPr/>
        </p:nvSpPr>
        <p:spPr>
          <a:xfrm>
            <a:off x="5846067" y="6076432"/>
            <a:ext cx="1159292" cy="369332"/>
          </a:xfrm>
          <a:prstGeom prst="rect">
            <a:avLst/>
          </a:prstGeom>
        </p:spPr>
        <p:txBody>
          <a:bodyPr wrap="none">
            <a:spAutoFit/>
          </a:bodyPr>
          <a:lstStyle/>
          <a:p>
            <a:r>
              <a:rPr lang="en-US" altLang="zh-CN" dirty="0">
                <a:solidFill>
                  <a:srgbClr val="C00000"/>
                </a:solidFill>
              </a:rPr>
              <a:t>By</a:t>
            </a:r>
            <a:r>
              <a:rPr lang="zh-CN" altLang="en-US" dirty="0">
                <a:solidFill>
                  <a:srgbClr val="C00000"/>
                </a:solidFill>
              </a:rPr>
              <a:t> 魏晓敏</a:t>
            </a:r>
            <a:endParaRPr lang="en-US" dirty="0">
              <a:solidFill>
                <a:srgbClr val="C00000"/>
              </a:solidFill>
            </a:endParaRPr>
          </a:p>
        </p:txBody>
      </p:sp>
      <p:sp>
        <p:nvSpPr>
          <p:cNvPr id="15" name="Rectangle 14">
            <a:extLst>
              <a:ext uri="{FF2B5EF4-FFF2-40B4-BE49-F238E27FC236}">
                <a16:creationId xmlns:a16="http://schemas.microsoft.com/office/drawing/2014/main" id="{8BBFC4D2-84A4-4044-8ABA-6E4C2AA2CC06}"/>
              </a:ext>
            </a:extLst>
          </p:cNvPr>
          <p:cNvSpPr/>
          <p:nvPr/>
        </p:nvSpPr>
        <p:spPr>
          <a:xfrm>
            <a:off x="6084168" y="2845228"/>
            <a:ext cx="2236510" cy="400110"/>
          </a:xfrm>
          <a:prstGeom prst="rect">
            <a:avLst/>
          </a:prstGeom>
        </p:spPr>
        <p:txBody>
          <a:bodyPr wrap="none">
            <a:spAutoFit/>
          </a:bodyPr>
          <a:lstStyle/>
          <a:p>
            <a:r>
              <a:rPr lang="zh-CN" altLang="en-US" sz="2000" dirty="0">
                <a:solidFill>
                  <a:srgbClr val="C00000"/>
                </a:solidFill>
              </a:rPr>
              <a:t>读出电路时序仿真</a:t>
            </a:r>
            <a:endParaRPr lang="en-US" sz="2000" dirty="0">
              <a:solidFill>
                <a:srgbClr val="C00000"/>
              </a:solidFill>
            </a:endParaRPr>
          </a:p>
        </p:txBody>
      </p:sp>
      <p:sp>
        <p:nvSpPr>
          <p:cNvPr id="16" name="Rectangle 15">
            <a:extLst>
              <a:ext uri="{FF2B5EF4-FFF2-40B4-BE49-F238E27FC236}">
                <a16:creationId xmlns:a16="http://schemas.microsoft.com/office/drawing/2014/main" id="{F558CF74-98B1-3E43-9230-6A04D26D79C7}"/>
              </a:ext>
            </a:extLst>
          </p:cNvPr>
          <p:cNvSpPr/>
          <p:nvPr/>
        </p:nvSpPr>
        <p:spPr>
          <a:xfrm>
            <a:off x="2102237" y="2753808"/>
            <a:ext cx="2552302" cy="400110"/>
          </a:xfrm>
          <a:prstGeom prst="rect">
            <a:avLst/>
          </a:prstGeom>
        </p:spPr>
        <p:txBody>
          <a:bodyPr wrap="none">
            <a:spAutoFit/>
          </a:bodyPr>
          <a:lstStyle/>
          <a:p>
            <a:r>
              <a:rPr lang="zh-CN" altLang="en-US" sz="2000" dirty="0">
                <a:solidFill>
                  <a:srgbClr val="C00000"/>
                </a:solidFill>
              </a:rPr>
              <a:t>读出电路信息流图示</a:t>
            </a:r>
            <a:endParaRPr lang="en-US" sz="2000" dirty="0">
              <a:solidFill>
                <a:srgbClr val="C00000"/>
              </a:solidFill>
            </a:endParaRPr>
          </a:p>
        </p:txBody>
      </p:sp>
    </p:spTree>
    <p:extLst>
      <p:ext uri="{BB962C8B-B14F-4D97-AF65-F5344CB8AC3E}">
        <p14:creationId xmlns:p14="http://schemas.microsoft.com/office/powerpoint/2010/main" val="343498504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1" name="希格斯粒子精确测量…"/>
          <p:cNvSpPr txBox="1">
            <a:spLocks noGrp="1"/>
          </p:cNvSpPr>
          <p:nvPr>
            <p:ph type="body" idx="1"/>
          </p:nvPr>
        </p:nvSpPr>
        <p:spPr>
          <a:xfrm>
            <a:off x="-86611" y="632373"/>
            <a:ext cx="8680555" cy="5558492"/>
          </a:xfrm>
          <a:prstGeom prst="rect">
            <a:avLst/>
          </a:prstGeom>
        </p:spPr>
        <p:txBody>
          <a:bodyPr>
            <a:normAutofit/>
          </a:bodyPr>
          <a:lstStyle/>
          <a:p>
            <a:pPr lvl="1"/>
            <a:r>
              <a:rPr lang="zh-CN" altLang="en-US" sz="2000" dirty="0"/>
              <a:t>每周组织视频例会，高能所，西北工大，山大的芯片骨干参加</a:t>
            </a:r>
            <a:endParaRPr lang="en-US" altLang="zh-CN" sz="2000" dirty="0"/>
          </a:p>
          <a:p>
            <a:pPr lvl="1"/>
            <a:r>
              <a:rPr lang="zh-CN" altLang="en-US" sz="2000" dirty="0"/>
              <a:t>与巴萨罗那</a:t>
            </a:r>
            <a:r>
              <a:rPr lang="en-US" altLang="zh-CN" sz="2000" dirty="0"/>
              <a:t>IFAE</a:t>
            </a:r>
            <a:r>
              <a:rPr lang="zh-CN" altLang="en-US" sz="2000" dirty="0"/>
              <a:t>研究所合作，外方派芯片设计师每周参与视频例会。</a:t>
            </a:r>
            <a:endParaRPr lang="en-US" altLang="zh-CN" sz="2000" dirty="0"/>
          </a:p>
          <a:p>
            <a:pPr lvl="1"/>
            <a:r>
              <a:rPr lang="zh-CN" altLang="en-US" sz="2000" dirty="0"/>
              <a:t>利物浦大学将参与芯片测试。</a:t>
            </a:r>
            <a:endParaRPr lang="en-US" altLang="zh-CN" sz="2000" dirty="0"/>
          </a:p>
          <a:p>
            <a:pPr lvl="1"/>
            <a:endParaRPr lang="en-US" altLang="zh-CN" sz="2000" dirty="0"/>
          </a:p>
          <a:p>
            <a:pPr lvl="1"/>
            <a:endParaRPr lang="en-US" altLang="zh-CN" sz="2000" dirty="0"/>
          </a:p>
          <a:p>
            <a:pPr lvl="1"/>
            <a:endParaRPr lang="en-US" altLang="zh-CN" sz="2000" dirty="0">
              <a:solidFill>
                <a:srgbClr val="0070C0"/>
              </a:solidFill>
            </a:endParaRPr>
          </a:p>
          <a:p>
            <a:pPr lvl="1"/>
            <a:endParaRPr lang="en-US" altLang="zh-CN" sz="2000" dirty="0"/>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13</a:t>
            </a:fld>
            <a:endParaRPr>
              <a:latin typeface="SimHei" charset="-122"/>
              <a:ea typeface="SimHei" charset="-122"/>
              <a:cs typeface="SimHei" charset="-122"/>
            </a:endParaRPr>
          </a:p>
        </p:txBody>
      </p:sp>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硅</a:t>
            </a:r>
            <a:r>
              <a:rPr lang="en-US" altLang="zh-CN" sz="2800" dirty="0">
                <a:latin typeface="SimHei" charset="-122"/>
                <a:ea typeface="SimHei" charset="-122"/>
                <a:cs typeface="SimHei" charset="-122"/>
              </a:rPr>
              <a:t>CMOS</a:t>
            </a:r>
            <a:r>
              <a:rPr lang="zh-CN" altLang="en-US" sz="2800" dirty="0">
                <a:latin typeface="SimHei" charset="-122"/>
                <a:ea typeface="SimHei" charset="-122"/>
                <a:cs typeface="SimHei" charset="-122"/>
              </a:rPr>
              <a:t>图像传感器芯片设计</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进度安排</a:t>
            </a:r>
            <a:endParaRPr sz="2800" dirty="0">
              <a:latin typeface="SimHei" charset="-122"/>
              <a:ea typeface="SimHei" charset="-122"/>
              <a:cs typeface="SimHei" charset="-122"/>
            </a:endParaRPr>
          </a:p>
        </p:txBody>
      </p:sp>
      <p:sp>
        <p:nvSpPr>
          <p:cNvPr id="12" name="Rectangle 11">
            <a:extLst>
              <a:ext uri="{FF2B5EF4-FFF2-40B4-BE49-F238E27FC236}">
                <a16:creationId xmlns:a16="http://schemas.microsoft.com/office/drawing/2014/main" id="{C50B8BA7-A4C5-9045-8083-3C81CB825F7B}"/>
              </a:ext>
            </a:extLst>
          </p:cNvPr>
          <p:cNvSpPr/>
          <p:nvPr/>
        </p:nvSpPr>
        <p:spPr>
          <a:xfrm>
            <a:off x="5846067" y="6076432"/>
            <a:ext cx="1159292" cy="369332"/>
          </a:xfrm>
          <a:prstGeom prst="rect">
            <a:avLst/>
          </a:prstGeom>
        </p:spPr>
        <p:txBody>
          <a:bodyPr wrap="none">
            <a:spAutoFit/>
          </a:bodyPr>
          <a:lstStyle/>
          <a:p>
            <a:r>
              <a:rPr lang="en-US" altLang="zh-CN" dirty="0">
                <a:solidFill>
                  <a:srgbClr val="C00000"/>
                </a:solidFill>
              </a:rPr>
              <a:t>By</a:t>
            </a:r>
            <a:r>
              <a:rPr lang="zh-CN" altLang="en-US" dirty="0">
                <a:solidFill>
                  <a:srgbClr val="C00000"/>
                </a:solidFill>
              </a:rPr>
              <a:t> 魏晓敏</a:t>
            </a:r>
            <a:endParaRPr lang="en-US" dirty="0">
              <a:solidFill>
                <a:srgbClr val="C00000"/>
              </a:solidFill>
            </a:endParaRPr>
          </a:p>
        </p:txBody>
      </p:sp>
      <p:sp>
        <p:nvSpPr>
          <p:cNvPr id="16" name="Rectangle 15">
            <a:extLst>
              <a:ext uri="{FF2B5EF4-FFF2-40B4-BE49-F238E27FC236}">
                <a16:creationId xmlns:a16="http://schemas.microsoft.com/office/drawing/2014/main" id="{F558CF74-98B1-3E43-9230-6A04D26D79C7}"/>
              </a:ext>
            </a:extLst>
          </p:cNvPr>
          <p:cNvSpPr/>
          <p:nvPr/>
        </p:nvSpPr>
        <p:spPr>
          <a:xfrm>
            <a:off x="899592" y="2180080"/>
            <a:ext cx="2552302" cy="400110"/>
          </a:xfrm>
          <a:prstGeom prst="rect">
            <a:avLst/>
          </a:prstGeom>
        </p:spPr>
        <p:txBody>
          <a:bodyPr wrap="none">
            <a:spAutoFit/>
          </a:bodyPr>
          <a:lstStyle/>
          <a:p>
            <a:r>
              <a:rPr lang="zh-CN" altLang="en-US" sz="2000" dirty="0">
                <a:solidFill>
                  <a:srgbClr val="C00000"/>
                </a:solidFill>
              </a:rPr>
              <a:t>读出电路信息流图示</a:t>
            </a:r>
            <a:endParaRPr lang="en-US" sz="2000" dirty="0">
              <a:solidFill>
                <a:srgbClr val="C00000"/>
              </a:solidFill>
            </a:endParaRPr>
          </a:p>
        </p:txBody>
      </p:sp>
      <p:pic>
        <p:nvPicPr>
          <p:cNvPr id="2" name="Picture 1">
            <a:extLst>
              <a:ext uri="{FF2B5EF4-FFF2-40B4-BE49-F238E27FC236}">
                <a16:creationId xmlns:a16="http://schemas.microsoft.com/office/drawing/2014/main" id="{9F00D3C9-1585-6541-8379-585D14DB17ED}"/>
              </a:ext>
            </a:extLst>
          </p:cNvPr>
          <p:cNvPicPr>
            <a:picLocks noChangeAspect="1"/>
          </p:cNvPicPr>
          <p:nvPr/>
        </p:nvPicPr>
        <p:blipFill>
          <a:blip r:embed="rId3"/>
          <a:stretch>
            <a:fillRect/>
          </a:stretch>
        </p:blipFill>
        <p:spPr>
          <a:xfrm>
            <a:off x="6328" y="1731739"/>
            <a:ext cx="7316272" cy="5153645"/>
          </a:xfrm>
          <a:prstGeom prst="rect">
            <a:avLst/>
          </a:prstGeom>
        </p:spPr>
      </p:pic>
      <p:sp>
        <p:nvSpPr>
          <p:cNvPr id="13" name="Rectangle 12">
            <a:extLst>
              <a:ext uri="{FF2B5EF4-FFF2-40B4-BE49-F238E27FC236}">
                <a16:creationId xmlns:a16="http://schemas.microsoft.com/office/drawing/2014/main" id="{5D376332-58C3-9440-BDD0-CA9D0A9508C7}"/>
              </a:ext>
            </a:extLst>
          </p:cNvPr>
          <p:cNvSpPr/>
          <p:nvPr/>
        </p:nvSpPr>
        <p:spPr>
          <a:xfrm>
            <a:off x="7670485" y="5707100"/>
            <a:ext cx="928459" cy="369332"/>
          </a:xfrm>
          <a:prstGeom prst="rect">
            <a:avLst/>
          </a:prstGeom>
        </p:spPr>
        <p:txBody>
          <a:bodyPr wrap="none">
            <a:spAutoFit/>
          </a:bodyPr>
          <a:lstStyle/>
          <a:p>
            <a:r>
              <a:rPr lang="en-US" altLang="zh-CN" dirty="0">
                <a:solidFill>
                  <a:srgbClr val="C00000"/>
                </a:solidFill>
              </a:rPr>
              <a:t>By</a:t>
            </a:r>
            <a:r>
              <a:rPr lang="zh-CN" altLang="en-US" dirty="0">
                <a:solidFill>
                  <a:srgbClr val="C00000"/>
                </a:solidFill>
              </a:rPr>
              <a:t> 魏微</a:t>
            </a:r>
            <a:endParaRPr lang="en-US" dirty="0">
              <a:solidFill>
                <a:srgbClr val="C00000"/>
              </a:solidFill>
            </a:endParaRPr>
          </a:p>
        </p:txBody>
      </p:sp>
      <p:sp>
        <p:nvSpPr>
          <p:cNvPr id="14" name="Rectangle 13">
            <a:extLst>
              <a:ext uri="{FF2B5EF4-FFF2-40B4-BE49-F238E27FC236}">
                <a16:creationId xmlns:a16="http://schemas.microsoft.com/office/drawing/2014/main" id="{CB49DDB2-E9EE-E441-8EB8-AA79F6DFAFCB}"/>
              </a:ext>
            </a:extLst>
          </p:cNvPr>
          <p:cNvSpPr/>
          <p:nvPr/>
        </p:nvSpPr>
        <p:spPr>
          <a:xfrm>
            <a:off x="4281560" y="2180080"/>
            <a:ext cx="3005951" cy="400110"/>
          </a:xfrm>
          <a:prstGeom prst="rect">
            <a:avLst/>
          </a:prstGeom>
        </p:spPr>
        <p:txBody>
          <a:bodyPr wrap="none">
            <a:spAutoFit/>
          </a:bodyPr>
          <a:lstStyle/>
          <a:p>
            <a:r>
              <a:rPr lang="zh-CN" altLang="en-US" sz="2000" dirty="0">
                <a:solidFill>
                  <a:srgbClr val="C00000"/>
                </a:solidFill>
              </a:rPr>
              <a:t>第一版芯片设计的甘特图</a:t>
            </a:r>
            <a:endParaRPr lang="en-US" sz="2000" dirty="0">
              <a:solidFill>
                <a:srgbClr val="C00000"/>
              </a:solidFill>
            </a:endParaRPr>
          </a:p>
        </p:txBody>
      </p:sp>
    </p:spTree>
    <p:extLst>
      <p:ext uri="{BB962C8B-B14F-4D97-AF65-F5344CB8AC3E}">
        <p14:creationId xmlns:p14="http://schemas.microsoft.com/office/powerpoint/2010/main" val="21304606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1" name="希格斯粒子精确测量…"/>
          <p:cNvSpPr txBox="1">
            <a:spLocks noGrp="1"/>
          </p:cNvSpPr>
          <p:nvPr>
            <p:ph type="body" idx="1"/>
          </p:nvPr>
        </p:nvSpPr>
        <p:spPr>
          <a:xfrm>
            <a:off x="101934" y="625968"/>
            <a:ext cx="9042066" cy="5558492"/>
          </a:xfrm>
          <a:prstGeom prst="rect">
            <a:avLst/>
          </a:prstGeom>
        </p:spPr>
        <p:txBody>
          <a:bodyPr>
            <a:normAutofit/>
          </a:bodyPr>
          <a:lstStyle/>
          <a:p>
            <a:r>
              <a:rPr lang="zh-CN" altLang="en-US" sz="2400" dirty="0">
                <a:latin typeface="SimHei" charset="-122"/>
                <a:ea typeface="SimHei" charset="-122"/>
                <a:cs typeface="SimHei" charset="-122"/>
              </a:rPr>
              <a:t>已有工作基础：</a:t>
            </a:r>
            <a:r>
              <a:rPr lang="zh-CN" altLang="en-US" sz="2000" dirty="0"/>
              <a:t>项目骨干有研制单面</a:t>
            </a:r>
            <a:r>
              <a:rPr lang="en-US" altLang="zh-CN" sz="2000" dirty="0"/>
              <a:t>CMOS</a:t>
            </a:r>
            <a:r>
              <a:rPr lang="zh-CN" altLang="en-US" sz="2000" dirty="0"/>
              <a:t>探测器模块的经验。</a:t>
            </a:r>
            <a:endParaRPr lang="en-US" altLang="zh-CN" sz="2000" dirty="0"/>
          </a:p>
          <a:p>
            <a:r>
              <a:rPr lang="en-US" altLang="zh-CN" sz="2400" dirty="0">
                <a:latin typeface="SimHei" charset="-122"/>
                <a:ea typeface="SimHei" charset="-122"/>
                <a:cs typeface="SimHei" charset="-122"/>
              </a:rPr>
              <a:t>CMOS</a:t>
            </a:r>
            <a:r>
              <a:rPr lang="zh-CN" altLang="en-US" sz="2400" dirty="0">
                <a:latin typeface="SimHei" charset="-122"/>
                <a:ea typeface="SimHei" charset="-122"/>
                <a:cs typeface="SimHei" charset="-122"/>
              </a:rPr>
              <a:t>图像传感器设计指标：</a:t>
            </a:r>
            <a:endParaRPr lang="en-US" altLang="zh-CN" sz="2400" dirty="0">
              <a:latin typeface="SimHei" charset="-122"/>
              <a:ea typeface="SimHei" charset="-122"/>
              <a:cs typeface="SimHei" charset="-122"/>
            </a:endParaRPr>
          </a:p>
          <a:p>
            <a:pPr lvl="1"/>
            <a:r>
              <a:rPr lang="zh-CN" altLang="en-US" sz="2000" dirty="0"/>
              <a:t>包含</a:t>
            </a:r>
            <a:r>
              <a:rPr lang="en-US" altLang="zh-CN" sz="2000" dirty="0"/>
              <a:t>6</a:t>
            </a:r>
            <a:r>
              <a:rPr lang="zh-CN" altLang="en-US" sz="2000" dirty="0"/>
              <a:t>片硅像素芯片</a:t>
            </a:r>
            <a:r>
              <a:rPr lang="en-US" altLang="zh-CN" sz="2000" dirty="0"/>
              <a:t>+</a:t>
            </a:r>
            <a:r>
              <a:rPr lang="en-US" altLang="zh-CN" sz="2000" dirty="0" err="1"/>
              <a:t>kapton</a:t>
            </a:r>
            <a:r>
              <a:rPr lang="zh-CN" altLang="en-US" sz="2000" dirty="0"/>
              <a:t>柔性电缆</a:t>
            </a:r>
            <a:r>
              <a:rPr lang="en-US" altLang="zh-CN" sz="2000" dirty="0"/>
              <a:t>+</a:t>
            </a:r>
            <a:r>
              <a:rPr lang="zh-CN" altLang="en-US" sz="2000" dirty="0"/>
              <a:t>高强度低物质量碳纤维复合支撑结构</a:t>
            </a:r>
            <a:endParaRPr lang="en-US" altLang="zh-CN" sz="2000" dirty="0"/>
          </a:p>
          <a:p>
            <a:pPr lvl="1"/>
            <a:r>
              <a:rPr lang="zh-CN" altLang="en-US" sz="2000" dirty="0"/>
              <a:t>需要研发探测器模块的双面结构</a:t>
            </a:r>
            <a:endParaRPr lang="en-US" altLang="zh-CN" sz="2000" dirty="0"/>
          </a:p>
          <a:p>
            <a:pPr lvl="1"/>
            <a:r>
              <a:rPr lang="zh-CN" altLang="en-US" sz="2000" dirty="0"/>
              <a:t>需要设计能处理更高速读出的</a:t>
            </a:r>
            <a:r>
              <a:rPr lang="en-US" altLang="zh-CN" sz="2000" dirty="0" err="1"/>
              <a:t>kapton</a:t>
            </a:r>
            <a:r>
              <a:rPr lang="zh-CN" altLang="en-US" sz="2000" dirty="0"/>
              <a:t>柔性电缆</a:t>
            </a:r>
            <a:endParaRPr lang="en-US" altLang="zh-CN" sz="2000" dirty="0"/>
          </a:p>
          <a:p>
            <a:pPr lvl="1"/>
            <a:r>
              <a:rPr lang="zh-CN" altLang="en-US" sz="2000" dirty="0"/>
              <a:t>更轻薄的碳纤维复合支撑结构 </a:t>
            </a:r>
            <a:r>
              <a:rPr lang="en-US" altLang="zh-CN" sz="2000" dirty="0"/>
              <a:t>(</a:t>
            </a:r>
            <a:r>
              <a:rPr lang="zh-CN" altLang="en-US" sz="2000" dirty="0"/>
              <a:t>与浙江的一个材料研究所合作）</a:t>
            </a:r>
            <a:endParaRPr lang="en-US" altLang="zh-CN" sz="2000" dirty="0"/>
          </a:p>
          <a:p>
            <a:pPr lvl="1"/>
            <a:r>
              <a:rPr lang="zh-CN" altLang="en-US" sz="2000" dirty="0"/>
              <a:t>研发用自动控制系统高精度组装</a:t>
            </a:r>
            <a:endParaRPr lang="en-US" altLang="zh-CN" sz="2000" dirty="0"/>
          </a:p>
          <a:p>
            <a:pPr lvl="1"/>
            <a:endParaRPr lang="zh-CN" altLang="en-US" sz="2000" dirty="0"/>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14</a:t>
            </a:fld>
            <a:endParaRPr>
              <a:latin typeface="SimHei" charset="-122"/>
              <a:ea typeface="SimHei" charset="-122"/>
              <a:cs typeface="SimHei" charset="-122"/>
            </a:endParaRPr>
          </a:p>
        </p:txBody>
      </p:sp>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探测器模块</a:t>
            </a:r>
            <a:endParaRPr sz="2800" dirty="0">
              <a:latin typeface="SimHei" charset="-122"/>
              <a:ea typeface="SimHei" charset="-122"/>
              <a:cs typeface="SimHei" charset="-122"/>
            </a:endParaRPr>
          </a:p>
        </p:txBody>
      </p:sp>
      <p:pic>
        <p:nvPicPr>
          <p:cNvPr id="5" name="Picture 4">
            <a:extLst>
              <a:ext uri="{FF2B5EF4-FFF2-40B4-BE49-F238E27FC236}">
                <a16:creationId xmlns:a16="http://schemas.microsoft.com/office/drawing/2014/main" id="{6E16C24F-C022-684A-9C71-DFF019A4BCE9}"/>
              </a:ext>
            </a:extLst>
          </p:cNvPr>
          <p:cNvPicPr>
            <a:picLocks noChangeAspect="1"/>
          </p:cNvPicPr>
          <p:nvPr/>
        </p:nvPicPr>
        <p:blipFill>
          <a:blip r:embed="rId3"/>
          <a:stretch>
            <a:fillRect/>
          </a:stretch>
        </p:blipFill>
        <p:spPr>
          <a:xfrm>
            <a:off x="163736" y="3611391"/>
            <a:ext cx="4676956" cy="3208747"/>
          </a:xfrm>
          <a:prstGeom prst="rect">
            <a:avLst/>
          </a:prstGeom>
        </p:spPr>
      </p:pic>
      <p:grpSp>
        <p:nvGrpSpPr>
          <p:cNvPr id="12" name="成组">
            <a:extLst>
              <a:ext uri="{FF2B5EF4-FFF2-40B4-BE49-F238E27FC236}">
                <a16:creationId xmlns:a16="http://schemas.microsoft.com/office/drawing/2014/main" id="{EF696238-A21A-4A45-A30F-BF8CD0D7A0B9}"/>
              </a:ext>
            </a:extLst>
          </p:cNvPr>
          <p:cNvGrpSpPr/>
          <p:nvPr/>
        </p:nvGrpSpPr>
        <p:grpSpPr>
          <a:xfrm>
            <a:off x="5294737" y="5717942"/>
            <a:ext cx="3088334" cy="424719"/>
            <a:chOff x="0" y="0"/>
            <a:chExt cx="1482011" cy="268819"/>
          </a:xfrm>
        </p:grpSpPr>
        <p:sp>
          <p:nvSpPr>
            <p:cNvPr id="14" name="矩形">
              <a:extLst>
                <a:ext uri="{FF2B5EF4-FFF2-40B4-BE49-F238E27FC236}">
                  <a16:creationId xmlns:a16="http://schemas.microsoft.com/office/drawing/2014/main" id="{A1F6086B-8867-0E43-B313-D8A61299A144}"/>
                </a:ext>
              </a:extLst>
            </p:cNvPr>
            <p:cNvSpPr/>
            <p:nvPr/>
          </p:nvSpPr>
          <p:spPr>
            <a:xfrm>
              <a:off x="0" y="0"/>
              <a:ext cx="476250" cy="268820"/>
            </a:xfrm>
            <a:prstGeom prst="rect">
              <a:avLst/>
            </a:prstGeom>
            <a:solidFill>
              <a:schemeClr val="accent1"/>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15" name="矩形">
              <a:extLst>
                <a:ext uri="{FF2B5EF4-FFF2-40B4-BE49-F238E27FC236}">
                  <a16:creationId xmlns:a16="http://schemas.microsoft.com/office/drawing/2014/main" id="{EF259F52-11EB-1E4B-AE44-7DE13C25B0D5}"/>
                </a:ext>
              </a:extLst>
            </p:cNvPr>
            <p:cNvSpPr/>
            <p:nvPr/>
          </p:nvSpPr>
          <p:spPr>
            <a:xfrm>
              <a:off x="506314" y="0"/>
              <a:ext cx="476251" cy="268820"/>
            </a:xfrm>
            <a:prstGeom prst="rect">
              <a:avLst/>
            </a:prstGeom>
            <a:solidFill>
              <a:schemeClr val="accent1"/>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16" name="矩形">
              <a:extLst>
                <a:ext uri="{FF2B5EF4-FFF2-40B4-BE49-F238E27FC236}">
                  <a16:creationId xmlns:a16="http://schemas.microsoft.com/office/drawing/2014/main" id="{5524F437-365C-A14E-9AAD-8E3010D14533}"/>
                </a:ext>
              </a:extLst>
            </p:cNvPr>
            <p:cNvSpPr/>
            <p:nvPr/>
          </p:nvSpPr>
          <p:spPr>
            <a:xfrm>
              <a:off x="1005761" y="0"/>
              <a:ext cx="476251" cy="268820"/>
            </a:xfrm>
            <a:prstGeom prst="rect">
              <a:avLst/>
            </a:prstGeom>
            <a:solidFill>
              <a:schemeClr val="accent1"/>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grpSp>
      <p:sp>
        <p:nvSpPr>
          <p:cNvPr id="17" name="62.5 mm">
            <a:extLst>
              <a:ext uri="{FF2B5EF4-FFF2-40B4-BE49-F238E27FC236}">
                <a16:creationId xmlns:a16="http://schemas.microsoft.com/office/drawing/2014/main" id="{0FA33D4E-D40C-C549-8F99-F3C9DD7DEDC0}"/>
              </a:ext>
            </a:extLst>
          </p:cNvPr>
          <p:cNvSpPr txBox="1"/>
          <p:nvPr/>
        </p:nvSpPr>
        <p:spPr>
          <a:xfrm>
            <a:off x="5972689" y="6329436"/>
            <a:ext cx="665888" cy="224180"/>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292100">
              <a:defRPr sz="1200" b="1">
                <a:latin typeface="Helvetica Neue"/>
                <a:ea typeface="Helvetica Neue"/>
                <a:cs typeface="Helvetica Neue"/>
                <a:sym typeface="Helvetica Neue"/>
              </a:defRPr>
            </a:lvl1pPr>
          </a:lstStyle>
          <a:p>
            <a:r>
              <a:rPr dirty="0"/>
              <a:t>62.5 mm</a:t>
            </a:r>
          </a:p>
        </p:txBody>
      </p:sp>
      <p:sp>
        <p:nvSpPr>
          <p:cNvPr id="18" name="线条">
            <a:extLst>
              <a:ext uri="{FF2B5EF4-FFF2-40B4-BE49-F238E27FC236}">
                <a16:creationId xmlns:a16="http://schemas.microsoft.com/office/drawing/2014/main" id="{36EFD291-E2BB-D847-8C97-23D03C7BC122}"/>
              </a:ext>
            </a:extLst>
          </p:cNvPr>
          <p:cNvSpPr/>
          <p:nvPr/>
        </p:nvSpPr>
        <p:spPr>
          <a:xfrm>
            <a:off x="5294737" y="6227309"/>
            <a:ext cx="3087181" cy="17481"/>
          </a:xfrm>
          <a:prstGeom prst="line">
            <a:avLst/>
          </a:prstGeom>
          <a:ln w="3175">
            <a:solidFill>
              <a:srgbClr val="000000"/>
            </a:solidFill>
            <a:miter lim="400000"/>
            <a:headEnd type="triangle"/>
            <a:tailEnd type="triangle"/>
          </a:ln>
        </p:spPr>
        <p:txBody>
          <a:bodyPr lIns="19050" tIns="19050" rIns="19050" bIns="19050" anchor="ct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19" name="Double sided ladder">
            <a:extLst>
              <a:ext uri="{FF2B5EF4-FFF2-40B4-BE49-F238E27FC236}">
                <a16:creationId xmlns:a16="http://schemas.microsoft.com/office/drawing/2014/main" id="{CAACFA7F-E6DA-434C-95B3-26DB70802EBF}"/>
              </a:ext>
            </a:extLst>
          </p:cNvPr>
          <p:cNvSpPr txBox="1"/>
          <p:nvPr/>
        </p:nvSpPr>
        <p:spPr>
          <a:xfrm>
            <a:off x="5218210" y="5433646"/>
            <a:ext cx="3255699" cy="28469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292100">
              <a:defRPr sz="1600" b="1">
                <a:latin typeface="Helvetica Neue"/>
                <a:ea typeface="Helvetica Neue"/>
                <a:cs typeface="Helvetica Neue"/>
                <a:sym typeface="Helvetica Neue"/>
              </a:defRPr>
            </a:lvl1pPr>
          </a:lstStyle>
          <a:p>
            <a:r>
              <a:rPr lang="zh-CN" altLang="en-US" dirty="0"/>
              <a:t>双面模块， 尺寸</a:t>
            </a:r>
            <a:r>
              <a:rPr lang="en-US" dirty="0"/>
              <a:t>11 mm x 62.5 mm</a:t>
            </a:r>
            <a:endParaRPr dirty="0"/>
          </a:p>
        </p:txBody>
      </p:sp>
      <p:sp>
        <p:nvSpPr>
          <p:cNvPr id="6" name="Rectangle 5">
            <a:extLst>
              <a:ext uri="{FF2B5EF4-FFF2-40B4-BE49-F238E27FC236}">
                <a16:creationId xmlns:a16="http://schemas.microsoft.com/office/drawing/2014/main" id="{0EE9F391-1C24-8646-8C85-7A8A71F75514}"/>
              </a:ext>
            </a:extLst>
          </p:cNvPr>
          <p:cNvSpPr/>
          <p:nvPr/>
        </p:nvSpPr>
        <p:spPr>
          <a:xfrm>
            <a:off x="827584" y="3611391"/>
            <a:ext cx="3796232" cy="369332"/>
          </a:xfrm>
          <a:prstGeom prst="rect">
            <a:avLst/>
          </a:prstGeom>
        </p:spPr>
        <p:txBody>
          <a:bodyPr wrap="none">
            <a:spAutoFit/>
          </a:bodyPr>
          <a:lstStyle/>
          <a:p>
            <a:r>
              <a:rPr lang="zh-CN" altLang="en-US" dirty="0">
                <a:solidFill>
                  <a:srgbClr val="C00000"/>
                </a:solidFill>
              </a:rPr>
              <a:t>已有单面</a:t>
            </a:r>
            <a:r>
              <a:rPr lang="en-US" altLang="zh-CN" dirty="0">
                <a:solidFill>
                  <a:srgbClr val="C00000"/>
                </a:solidFill>
              </a:rPr>
              <a:t>CMOS</a:t>
            </a:r>
            <a:r>
              <a:rPr lang="zh-CN" altLang="en-US" dirty="0">
                <a:solidFill>
                  <a:srgbClr val="C00000"/>
                </a:solidFill>
              </a:rPr>
              <a:t>探测器模块研制经验</a:t>
            </a:r>
            <a:endParaRPr lang="en-US" dirty="0">
              <a:solidFill>
                <a:srgbClr val="C00000"/>
              </a:solidFill>
            </a:endParaRPr>
          </a:p>
        </p:txBody>
      </p:sp>
      <p:pic>
        <p:nvPicPr>
          <p:cNvPr id="20" name="Image" descr="Image">
            <a:extLst>
              <a:ext uri="{FF2B5EF4-FFF2-40B4-BE49-F238E27FC236}">
                <a16:creationId xmlns:a16="http://schemas.microsoft.com/office/drawing/2014/main" id="{FC0568CC-E695-634A-97E5-532548C7997C}"/>
              </a:ext>
            </a:extLst>
          </p:cNvPr>
          <p:cNvPicPr>
            <a:picLocks noChangeAspect="1"/>
          </p:cNvPicPr>
          <p:nvPr/>
        </p:nvPicPr>
        <p:blipFill>
          <a:blip r:embed="rId4" cstate="print">
            <a:extLst/>
          </a:blip>
          <a:stretch>
            <a:fillRect/>
          </a:stretch>
        </p:blipFill>
        <p:spPr>
          <a:xfrm>
            <a:off x="4871104" y="3611391"/>
            <a:ext cx="2910932" cy="1800831"/>
          </a:xfrm>
          <a:prstGeom prst="rect">
            <a:avLst/>
          </a:prstGeom>
          <a:ln w="12700">
            <a:miter lim="400000"/>
          </a:ln>
        </p:spPr>
      </p:pic>
      <p:sp>
        <p:nvSpPr>
          <p:cNvPr id="21" name="笛卡尔龙门…">
            <a:extLst>
              <a:ext uri="{FF2B5EF4-FFF2-40B4-BE49-F238E27FC236}">
                <a16:creationId xmlns:a16="http://schemas.microsoft.com/office/drawing/2014/main" id="{0E8451E7-FD77-E54B-AA2A-6060984D9A64}"/>
              </a:ext>
            </a:extLst>
          </p:cNvPr>
          <p:cNvSpPr txBox="1"/>
          <p:nvPr/>
        </p:nvSpPr>
        <p:spPr>
          <a:xfrm>
            <a:off x="7782036" y="4414336"/>
            <a:ext cx="1697341"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a:defRPr sz="2600">
                <a:solidFill>
                  <a:schemeClr val="accent1">
                    <a:satOff val="-4409"/>
                    <a:lumOff val="-10509"/>
                  </a:schemeClr>
                </a:solidFill>
                <a:latin typeface="+mn-lt"/>
                <a:ea typeface="+mn-ea"/>
                <a:cs typeface="+mn-cs"/>
                <a:sym typeface="Helvetica"/>
              </a:defRPr>
            </a:pPr>
            <a:r>
              <a:rPr sz="1600" dirty="0">
                <a:latin typeface="SimHei" charset="-122"/>
                <a:ea typeface="SimHei" charset="-122"/>
                <a:cs typeface="SimHei" charset="-122"/>
              </a:rPr>
              <a:t>笛卡尔龙门</a:t>
            </a:r>
          </a:p>
          <a:p>
            <a:pPr defTabSz="457200">
              <a:defRPr sz="2600">
                <a:solidFill>
                  <a:schemeClr val="accent1">
                    <a:satOff val="-4409"/>
                    <a:lumOff val="-10509"/>
                  </a:schemeClr>
                </a:solidFill>
                <a:latin typeface="+mn-lt"/>
                <a:ea typeface="+mn-ea"/>
                <a:cs typeface="+mn-cs"/>
                <a:sym typeface="Helvetica"/>
              </a:defRPr>
            </a:pPr>
            <a:r>
              <a:rPr sz="1600" dirty="0">
                <a:latin typeface="SimHei" charset="-122"/>
                <a:ea typeface="SimHei" charset="-122"/>
                <a:cs typeface="SimHei" charset="-122"/>
              </a:rPr>
              <a:t>自动控制系统</a:t>
            </a:r>
          </a:p>
        </p:txBody>
      </p:sp>
      <p:sp>
        <p:nvSpPr>
          <p:cNvPr id="22" name="Rectangle 21">
            <a:extLst>
              <a:ext uri="{FF2B5EF4-FFF2-40B4-BE49-F238E27FC236}">
                <a16:creationId xmlns:a16="http://schemas.microsoft.com/office/drawing/2014/main" id="{785501D4-31B5-7F48-A7CC-4FC1FC9931DF}"/>
              </a:ext>
            </a:extLst>
          </p:cNvPr>
          <p:cNvSpPr/>
          <p:nvPr/>
        </p:nvSpPr>
        <p:spPr>
          <a:xfrm>
            <a:off x="3667753" y="6447780"/>
            <a:ext cx="1159292" cy="369332"/>
          </a:xfrm>
          <a:prstGeom prst="rect">
            <a:avLst/>
          </a:prstGeom>
        </p:spPr>
        <p:txBody>
          <a:bodyPr wrap="none">
            <a:spAutoFit/>
          </a:bodyPr>
          <a:lstStyle/>
          <a:p>
            <a:r>
              <a:rPr lang="en-US" altLang="zh-CN" dirty="0">
                <a:solidFill>
                  <a:srgbClr val="C00000"/>
                </a:solidFill>
              </a:rPr>
              <a:t>By</a:t>
            </a:r>
            <a:r>
              <a:rPr lang="zh-CN" altLang="en-US" dirty="0">
                <a:solidFill>
                  <a:srgbClr val="C00000"/>
                </a:solidFill>
              </a:rPr>
              <a:t> 董明义</a:t>
            </a:r>
            <a:endParaRPr lang="en-US" dirty="0">
              <a:solidFill>
                <a:srgbClr val="C00000"/>
              </a:solidFill>
            </a:endParaRPr>
          </a:p>
        </p:txBody>
      </p:sp>
    </p:spTree>
    <p:extLst>
      <p:ext uri="{BB962C8B-B14F-4D97-AF65-F5344CB8AC3E}">
        <p14:creationId xmlns:p14="http://schemas.microsoft.com/office/powerpoint/2010/main" val="300138356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541151-01A4-D048-B8BC-2F72CB0DA59E}"/>
              </a:ext>
            </a:extLst>
          </p:cNvPr>
          <p:cNvPicPr>
            <a:picLocks noChangeAspect="1"/>
          </p:cNvPicPr>
          <p:nvPr/>
        </p:nvPicPr>
        <p:blipFill>
          <a:blip r:embed="rId3"/>
          <a:stretch>
            <a:fillRect/>
          </a:stretch>
        </p:blipFill>
        <p:spPr>
          <a:xfrm>
            <a:off x="-36512" y="4005064"/>
            <a:ext cx="3535574" cy="2650465"/>
          </a:xfrm>
          <a:prstGeom prst="rect">
            <a:avLst/>
          </a:prstGeom>
        </p:spPr>
      </p:pic>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1" name="希格斯粒子精确测量…"/>
          <p:cNvSpPr txBox="1">
            <a:spLocks noGrp="1"/>
          </p:cNvSpPr>
          <p:nvPr>
            <p:ph type="body" idx="1"/>
          </p:nvPr>
        </p:nvSpPr>
        <p:spPr>
          <a:xfrm>
            <a:off x="101934" y="625968"/>
            <a:ext cx="9366610" cy="5558492"/>
          </a:xfrm>
          <a:prstGeom prst="rect">
            <a:avLst/>
          </a:prstGeom>
        </p:spPr>
        <p:txBody>
          <a:bodyPr>
            <a:normAutofit/>
          </a:bodyPr>
          <a:lstStyle/>
          <a:p>
            <a:r>
              <a:rPr lang="zh-CN" altLang="en-US" sz="2400" dirty="0">
                <a:latin typeface="SimHei" charset="-122"/>
                <a:ea typeface="SimHei" charset="-122"/>
                <a:cs typeface="SimHei" charset="-122"/>
              </a:rPr>
              <a:t>计划与牛津大学，利物浦大学合作共同开发探测器整机结构</a:t>
            </a:r>
            <a:endParaRPr lang="en-US" altLang="zh-CN" sz="2400" dirty="0">
              <a:latin typeface="SimHei" charset="-122"/>
              <a:ea typeface="SimHei" charset="-122"/>
              <a:cs typeface="SimHei" charset="-122"/>
            </a:endParaRPr>
          </a:p>
          <a:p>
            <a:pPr lvl="1"/>
            <a:r>
              <a:rPr lang="zh-CN" altLang="en-US" sz="2400" dirty="0">
                <a:solidFill>
                  <a:srgbClr val="0070C0"/>
                </a:solidFill>
                <a:latin typeface="SimHei" charset="-122"/>
                <a:ea typeface="SimHei" charset="-122"/>
                <a:cs typeface="SimHei" charset="-122"/>
              </a:rPr>
              <a:t>根据</a:t>
            </a:r>
            <a:r>
              <a:rPr lang="en-US" altLang="zh-CN" sz="2400" dirty="0">
                <a:solidFill>
                  <a:srgbClr val="0070C0"/>
                </a:solidFill>
                <a:latin typeface="SimHei" charset="-122"/>
                <a:ea typeface="SimHei" charset="-122"/>
                <a:cs typeface="SimHei" charset="-122"/>
              </a:rPr>
              <a:t>CEPC</a:t>
            </a:r>
            <a:r>
              <a:rPr lang="zh-CN" altLang="en-US" sz="2400" dirty="0">
                <a:solidFill>
                  <a:srgbClr val="0070C0"/>
                </a:solidFill>
                <a:latin typeface="SimHei" charset="-122"/>
                <a:ea typeface="SimHei" charset="-122"/>
                <a:cs typeface="SimHei" charset="-122"/>
              </a:rPr>
              <a:t>概念设计，研制多层碳纤维支撑结构，尽量减少形变</a:t>
            </a:r>
            <a:endParaRPr lang="en-US" altLang="zh-CN" sz="2400" dirty="0">
              <a:solidFill>
                <a:srgbClr val="0070C0"/>
              </a:solidFill>
              <a:latin typeface="SimHei" charset="-122"/>
              <a:ea typeface="SimHei" charset="-122"/>
              <a:cs typeface="SimHei" charset="-122"/>
            </a:endParaRPr>
          </a:p>
          <a:p>
            <a:pPr lvl="1"/>
            <a:r>
              <a:rPr lang="zh-CN" altLang="en-US" sz="2400" dirty="0">
                <a:solidFill>
                  <a:srgbClr val="0070C0"/>
                </a:solidFill>
                <a:latin typeface="SimHei" charset="-122"/>
                <a:ea typeface="SimHei" charset="-122"/>
                <a:cs typeface="SimHei" charset="-122"/>
              </a:rPr>
              <a:t>已经开展每两周例会。</a:t>
            </a:r>
            <a:endParaRPr lang="en-US" altLang="zh-CN" sz="2400" dirty="0">
              <a:solidFill>
                <a:srgbClr val="0070C0"/>
              </a:solidFill>
              <a:latin typeface="SimHei" charset="-122"/>
              <a:ea typeface="SimHei" charset="-122"/>
              <a:cs typeface="SimHei" charset="-122"/>
            </a:endParaRPr>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15</a:t>
            </a:fld>
            <a:endParaRPr>
              <a:latin typeface="SimHei" charset="-122"/>
              <a:ea typeface="SimHei" charset="-122"/>
              <a:cs typeface="SimHei" charset="-122"/>
            </a:endParaRPr>
          </a:p>
        </p:txBody>
      </p:sp>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支撑结构</a:t>
            </a:r>
            <a:endParaRPr sz="2800" dirty="0">
              <a:latin typeface="SimHei" charset="-122"/>
              <a:ea typeface="SimHei" charset="-122"/>
              <a:cs typeface="SimHei" charset="-122"/>
            </a:endParaRPr>
          </a:p>
        </p:txBody>
      </p:sp>
      <p:sp>
        <p:nvSpPr>
          <p:cNvPr id="4" name="Rectangle 3">
            <a:extLst>
              <a:ext uri="{FF2B5EF4-FFF2-40B4-BE49-F238E27FC236}">
                <a16:creationId xmlns:a16="http://schemas.microsoft.com/office/drawing/2014/main" id="{F425315D-1994-0641-A286-CA125CBE5076}"/>
              </a:ext>
            </a:extLst>
          </p:cNvPr>
          <p:cNvSpPr/>
          <p:nvPr/>
        </p:nvSpPr>
        <p:spPr>
          <a:xfrm>
            <a:off x="3001" y="3888385"/>
            <a:ext cx="1550424" cy="646331"/>
          </a:xfrm>
          <a:prstGeom prst="rect">
            <a:avLst/>
          </a:prstGeom>
        </p:spPr>
        <p:txBody>
          <a:bodyPr wrap="none">
            <a:spAutoFit/>
          </a:bodyPr>
          <a:lstStyle/>
          <a:p>
            <a:r>
              <a:rPr lang="zh-CN" altLang="en-US" dirty="0">
                <a:solidFill>
                  <a:srgbClr val="C00000"/>
                </a:solidFill>
              </a:rPr>
              <a:t>厚度</a:t>
            </a:r>
            <a:r>
              <a:rPr lang="en-US" dirty="0">
                <a:solidFill>
                  <a:srgbClr val="C00000"/>
                </a:solidFill>
              </a:rPr>
              <a:t> ~ 80µm</a:t>
            </a:r>
          </a:p>
          <a:p>
            <a:r>
              <a:rPr lang="zh-CN" altLang="en-US" dirty="0">
                <a:solidFill>
                  <a:srgbClr val="C00000"/>
                </a:solidFill>
              </a:rPr>
              <a:t>每层</a:t>
            </a:r>
            <a:r>
              <a:rPr lang="en-US" dirty="0">
                <a:solidFill>
                  <a:srgbClr val="C00000"/>
                </a:solidFill>
              </a:rPr>
              <a:t>0.03%</a:t>
            </a:r>
            <a:r>
              <a:rPr lang="zh-CN" altLang="en-US" dirty="0">
                <a:solidFill>
                  <a:srgbClr val="C00000"/>
                </a:solidFill>
              </a:rPr>
              <a:t> </a:t>
            </a:r>
            <a:r>
              <a:rPr lang="en-US" dirty="0">
                <a:solidFill>
                  <a:srgbClr val="C00000"/>
                </a:solidFill>
              </a:rPr>
              <a:t>X0</a:t>
            </a:r>
          </a:p>
        </p:txBody>
      </p:sp>
      <p:pic>
        <p:nvPicPr>
          <p:cNvPr id="15" name="Picture 14">
            <a:extLst>
              <a:ext uri="{FF2B5EF4-FFF2-40B4-BE49-F238E27FC236}">
                <a16:creationId xmlns:a16="http://schemas.microsoft.com/office/drawing/2014/main" id="{810C778C-2AF8-8742-9630-BD31C29325EC}"/>
              </a:ext>
            </a:extLst>
          </p:cNvPr>
          <p:cNvPicPr>
            <a:picLocks noChangeAspect="1"/>
          </p:cNvPicPr>
          <p:nvPr/>
        </p:nvPicPr>
        <p:blipFill>
          <a:blip r:embed="rId4"/>
          <a:stretch>
            <a:fillRect/>
          </a:stretch>
        </p:blipFill>
        <p:spPr>
          <a:xfrm>
            <a:off x="5187901" y="3983169"/>
            <a:ext cx="3949253" cy="2556944"/>
          </a:xfrm>
          <a:prstGeom prst="rect">
            <a:avLst/>
          </a:prstGeom>
        </p:spPr>
      </p:pic>
      <p:sp>
        <p:nvSpPr>
          <p:cNvPr id="5" name="Rectangle 4">
            <a:extLst>
              <a:ext uri="{FF2B5EF4-FFF2-40B4-BE49-F238E27FC236}">
                <a16:creationId xmlns:a16="http://schemas.microsoft.com/office/drawing/2014/main" id="{019AE1DE-99C4-2C46-A309-DEAA36541AF4}"/>
              </a:ext>
            </a:extLst>
          </p:cNvPr>
          <p:cNvSpPr/>
          <p:nvPr/>
        </p:nvSpPr>
        <p:spPr>
          <a:xfrm>
            <a:off x="41630" y="3577393"/>
            <a:ext cx="3070071" cy="369332"/>
          </a:xfrm>
          <a:prstGeom prst="rect">
            <a:avLst/>
          </a:prstGeom>
        </p:spPr>
        <p:txBody>
          <a:bodyPr wrap="none">
            <a:spAutoFit/>
          </a:bodyPr>
          <a:lstStyle/>
          <a:p>
            <a:r>
              <a:rPr lang="zh-CN" altLang="en-US" dirty="0">
                <a:solidFill>
                  <a:srgbClr val="C00000"/>
                </a:solidFill>
                <a:latin typeface="SimHei" charset="-122"/>
                <a:ea typeface="SimHei" charset="-122"/>
                <a:cs typeface="SimHei" charset="-122"/>
              </a:rPr>
              <a:t>利物浦大学的支撑结构设计</a:t>
            </a:r>
            <a:endParaRPr lang="en-US" dirty="0">
              <a:solidFill>
                <a:srgbClr val="C00000"/>
              </a:solidFill>
            </a:endParaRPr>
          </a:p>
        </p:txBody>
      </p:sp>
      <p:sp>
        <p:nvSpPr>
          <p:cNvPr id="7" name="Rectangle 6">
            <a:extLst>
              <a:ext uri="{FF2B5EF4-FFF2-40B4-BE49-F238E27FC236}">
                <a16:creationId xmlns:a16="http://schemas.microsoft.com/office/drawing/2014/main" id="{25E2621B-CFA8-B44C-B32A-07B43ABEE3B1}"/>
              </a:ext>
            </a:extLst>
          </p:cNvPr>
          <p:cNvSpPr/>
          <p:nvPr/>
        </p:nvSpPr>
        <p:spPr>
          <a:xfrm>
            <a:off x="6239882" y="3644222"/>
            <a:ext cx="3070071" cy="369332"/>
          </a:xfrm>
          <a:prstGeom prst="rect">
            <a:avLst/>
          </a:prstGeom>
        </p:spPr>
        <p:txBody>
          <a:bodyPr wrap="none">
            <a:spAutoFit/>
          </a:bodyPr>
          <a:lstStyle/>
          <a:p>
            <a:r>
              <a:rPr lang="en-US" altLang="zh-CN" dirty="0">
                <a:solidFill>
                  <a:srgbClr val="C00000"/>
                </a:solidFill>
                <a:latin typeface="SimHei" charset="-122"/>
                <a:ea typeface="SimHei" charset="-122"/>
                <a:cs typeface="SimHei" charset="-122"/>
              </a:rPr>
              <a:t>CEPC</a:t>
            </a:r>
            <a:r>
              <a:rPr lang="zh-CN" altLang="en-US" dirty="0">
                <a:solidFill>
                  <a:srgbClr val="C00000"/>
                </a:solidFill>
                <a:latin typeface="SimHei" charset="-122"/>
                <a:ea typeface="SimHei" charset="-122"/>
                <a:cs typeface="SimHei" charset="-122"/>
              </a:rPr>
              <a:t>的顶点探测器概念设计</a:t>
            </a:r>
            <a:endParaRPr lang="en-US" dirty="0">
              <a:solidFill>
                <a:srgbClr val="C00000"/>
              </a:solidFill>
            </a:endParaRPr>
          </a:p>
        </p:txBody>
      </p:sp>
      <p:pic>
        <p:nvPicPr>
          <p:cNvPr id="14" name="Picture 13">
            <a:extLst>
              <a:ext uri="{FF2B5EF4-FFF2-40B4-BE49-F238E27FC236}">
                <a16:creationId xmlns:a16="http://schemas.microsoft.com/office/drawing/2014/main" id="{64641A3E-AA76-E749-879C-913BB45FDDEA}"/>
              </a:ext>
            </a:extLst>
          </p:cNvPr>
          <p:cNvPicPr>
            <a:picLocks noChangeAspect="1"/>
          </p:cNvPicPr>
          <p:nvPr/>
        </p:nvPicPr>
        <p:blipFill>
          <a:blip r:embed="rId5"/>
          <a:stretch>
            <a:fillRect/>
          </a:stretch>
        </p:blipFill>
        <p:spPr>
          <a:xfrm>
            <a:off x="4033142" y="1960986"/>
            <a:ext cx="4718638" cy="1505410"/>
          </a:xfrm>
          <a:prstGeom prst="rect">
            <a:avLst/>
          </a:prstGeom>
        </p:spPr>
      </p:pic>
      <p:pic>
        <p:nvPicPr>
          <p:cNvPr id="16" name="Picture 15">
            <a:extLst>
              <a:ext uri="{FF2B5EF4-FFF2-40B4-BE49-F238E27FC236}">
                <a16:creationId xmlns:a16="http://schemas.microsoft.com/office/drawing/2014/main" id="{7027FFA5-4A76-4940-97DC-53B6098CDD2F}"/>
              </a:ext>
            </a:extLst>
          </p:cNvPr>
          <p:cNvPicPr>
            <a:picLocks noChangeAspect="1"/>
          </p:cNvPicPr>
          <p:nvPr/>
        </p:nvPicPr>
        <p:blipFill>
          <a:blip r:embed="rId6"/>
          <a:stretch>
            <a:fillRect/>
          </a:stretch>
        </p:blipFill>
        <p:spPr>
          <a:xfrm>
            <a:off x="3516251" y="4240571"/>
            <a:ext cx="1690700" cy="1840509"/>
          </a:xfrm>
          <a:prstGeom prst="rect">
            <a:avLst/>
          </a:prstGeom>
        </p:spPr>
      </p:pic>
    </p:spTree>
    <p:extLst>
      <p:ext uri="{BB962C8B-B14F-4D97-AF65-F5344CB8AC3E}">
        <p14:creationId xmlns:p14="http://schemas.microsoft.com/office/powerpoint/2010/main" val="15725387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1" name="希格斯粒子精确测量…"/>
          <p:cNvSpPr txBox="1">
            <a:spLocks noGrp="1"/>
          </p:cNvSpPr>
          <p:nvPr>
            <p:ph type="body" idx="1"/>
          </p:nvPr>
        </p:nvSpPr>
        <p:spPr>
          <a:xfrm>
            <a:off x="101934" y="625968"/>
            <a:ext cx="8680555" cy="5558492"/>
          </a:xfrm>
          <a:prstGeom prst="rect">
            <a:avLst/>
          </a:prstGeom>
        </p:spPr>
        <p:txBody>
          <a:bodyPr>
            <a:normAutofit/>
          </a:bodyPr>
          <a:lstStyle/>
          <a:p>
            <a:r>
              <a:rPr lang="zh-CN" altLang="en-US" sz="2400" dirty="0">
                <a:latin typeface="SimHei" charset="-122"/>
                <a:ea typeface="SimHei" charset="-122"/>
                <a:cs typeface="SimHei" charset="-122"/>
              </a:rPr>
              <a:t>项目组部分成员有束流测试经验</a:t>
            </a:r>
            <a:endParaRPr lang="en-US" altLang="zh-CN" sz="2400" dirty="0">
              <a:latin typeface="SimHei" charset="-122"/>
              <a:ea typeface="SimHei" charset="-122"/>
              <a:cs typeface="SimHei" charset="-122"/>
            </a:endParaRPr>
          </a:p>
          <a:p>
            <a:pPr lvl="1"/>
            <a:r>
              <a:rPr lang="en-US" altLang="zh-CN" sz="2100" dirty="0">
                <a:solidFill>
                  <a:srgbClr val="0070C0"/>
                </a:solidFill>
                <a:latin typeface="SimHei" charset="-122"/>
                <a:ea typeface="SimHei" charset="-122"/>
                <a:cs typeface="SimHei" charset="-122"/>
              </a:rPr>
              <a:t>2018</a:t>
            </a:r>
            <a:r>
              <a:rPr lang="zh-CN" altLang="en-US" sz="2100" dirty="0">
                <a:solidFill>
                  <a:srgbClr val="0070C0"/>
                </a:solidFill>
                <a:latin typeface="SimHei" charset="-122"/>
                <a:ea typeface="SimHei" charset="-122"/>
                <a:cs typeface="SimHei" charset="-122"/>
              </a:rPr>
              <a:t>年</a:t>
            </a:r>
            <a:r>
              <a:rPr lang="en-US" altLang="zh-CN" sz="2100" dirty="0">
                <a:solidFill>
                  <a:srgbClr val="0070C0"/>
                </a:solidFill>
                <a:latin typeface="SimHei" charset="-122"/>
                <a:ea typeface="SimHei" charset="-122"/>
                <a:cs typeface="SimHei" charset="-122"/>
              </a:rPr>
              <a:t>CEPC</a:t>
            </a:r>
            <a:r>
              <a:rPr lang="zh-CN" altLang="en-US" sz="2100" dirty="0">
                <a:solidFill>
                  <a:srgbClr val="0070C0"/>
                </a:solidFill>
                <a:latin typeface="SimHei" charset="-122"/>
                <a:ea typeface="SimHei" charset="-122"/>
                <a:cs typeface="SimHei" charset="-122"/>
              </a:rPr>
              <a:t>项目验证小面积单层探测器，模拟读出的位置分辨率</a:t>
            </a:r>
            <a:endParaRPr lang="en-US" altLang="zh-CN" sz="2100" dirty="0">
              <a:solidFill>
                <a:srgbClr val="0070C0"/>
              </a:solidFill>
              <a:latin typeface="SimHei" charset="-122"/>
              <a:ea typeface="SimHei" charset="-122"/>
              <a:cs typeface="SimHei" charset="-122"/>
            </a:endParaRPr>
          </a:p>
          <a:p>
            <a:pPr lvl="1"/>
            <a:r>
              <a:rPr lang="zh-CN" altLang="en-US" sz="2100" dirty="0">
                <a:solidFill>
                  <a:srgbClr val="0070C0"/>
                </a:solidFill>
                <a:latin typeface="SimHei" charset="-122"/>
                <a:ea typeface="SimHei" charset="-122"/>
                <a:cs typeface="SimHei" charset="-122"/>
              </a:rPr>
              <a:t>未来几年，本课题要验证大面积多层探测器，数字读出的位置分辨率</a:t>
            </a:r>
            <a:endParaRPr lang="en-US" altLang="zh-CN" sz="2100" dirty="0">
              <a:solidFill>
                <a:srgbClr val="0070C0"/>
              </a:solidFill>
              <a:latin typeface="SimHei" charset="-122"/>
              <a:ea typeface="SimHei" charset="-122"/>
              <a:cs typeface="SimHei" charset="-122"/>
            </a:endParaRPr>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16</a:t>
            </a:fld>
            <a:endParaRPr>
              <a:latin typeface="SimHei" charset="-122"/>
              <a:ea typeface="SimHei" charset="-122"/>
              <a:cs typeface="SimHei" charset="-122"/>
            </a:endParaRPr>
          </a:p>
        </p:txBody>
      </p:sp>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束流测试</a:t>
            </a:r>
            <a:endParaRPr sz="2800" dirty="0">
              <a:latin typeface="SimHei" charset="-122"/>
              <a:ea typeface="SimHei" charset="-122"/>
              <a:cs typeface="SimHei" charset="-122"/>
            </a:endParaRPr>
          </a:p>
        </p:txBody>
      </p:sp>
      <p:pic>
        <p:nvPicPr>
          <p:cNvPr id="8" name="Picture 7">
            <a:extLst>
              <a:ext uri="{FF2B5EF4-FFF2-40B4-BE49-F238E27FC236}">
                <a16:creationId xmlns:a16="http://schemas.microsoft.com/office/drawing/2014/main" id="{7E49CA50-FB5A-EA4F-91A9-E144721386D0}"/>
              </a:ext>
            </a:extLst>
          </p:cNvPr>
          <p:cNvPicPr>
            <a:picLocks noChangeAspect="1"/>
          </p:cNvPicPr>
          <p:nvPr/>
        </p:nvPicPr>
        <p:blipFill>
          <a:blip r:embed="rId3"/>
          <a:stretch>
            <a:fillRect/>
          </a:stretch>
        </p:blipFill>
        <p:spPr>
          <a:xfrm>
            <a:off x="73070" y="3006244"/>
            <a:ext cx="4642946" cy="3559872"/>
          </a:xfrm>
          <a:prstGeom prst="rect">
            <a:avLst/>
          </a:prstGeom>
        </p:spPr>
      </p:pic>
      <p:sp>
        <p:nvSpPr>
          <p:cNvPr id="9" name="Rectangle 8">
            <a:extLst>
              <a:ext uri="{FF2B5EF4-FFF2-40B4-BE49-F238E27FC236}">
                <a16:creationId xmlns:a16="http://schemas.microsoft.com/office/drawing/2014/main" id="{E6A5A659-B935-264A-8BD2-2B37174B0A6F}"/>
              </a:ext>
            </a:extLst>
          </p:cNvPr>
          <p:cNvSpPr/>
          <p:nvPr/>
        </p:nvSpPr>
        <p:spPr>
          <a:xfrm>
            <a:off x="683568" y="2636912"/>
            <a:ext cx="3877985" cy="369332"/>
          </a:xfrm>
          <a:prstGeom prst="rect">
            <a:avLst/>
          </a:prstGeom>
        </p:spPr>
        <p:txBody>
          <a:bodyPr wrap="none">
            <a:spAutoFit/>
          </a:bodyPr>
          <a:lstStyle/>
          <a:p>
            <a:r>
              <a:rPr lang="en-US" altLang="zh-CN" dirty="0">
                <a:latin typeface="SimHei" charset="-122"/>
                <a:ea typeface="SimHei" charset="-122"/>
                <a:cs typeface="SimHei" charset="-122"/>
              </a:rPr>
              <a:t>CEPC</a:t>
            </a:r>
            <a:r>
              <a:rPr lang="zh-CN" altLang="en-US" dirty="0">
                <a:latin typeface="SimHei" charset="-122"/>
                <a:ea typeface="SimHei" charset="-122"/>
                <a:cs typeface="SimHei" charset="-122"/>
              </a:rPr>
              <a:t>项目在</a:t>
            </a:r>
            <a:r>
              <a:rPr lang="en-US" altLang="zh-CN" dirty="0">
                <a:latin typeface="SimHei" charset="-122"/>
                <a:ea typeface="SimHei" charset="-122"/>
                <a:cs typeface="SimHei" charset="-122"/>
              </a:rPr>
              <a:t>2018</a:t>
            </a:r>
            <a:r>
              <a:rPr lang="zh-CN" altLang="en-US" dirty="0">
                <a:latin typeface="SimHei" charset="-122"/>
                <a:ea typeface="SimHei" charset="-122"/>
                <a:cs typeface="SimHei" charset="-122"/>
              </a:rPr>
              <a:t>年在</a:t>
            </a:r>
            <a:r>
              <a:rPr lang="en-US" altLang="zh-CN" dirty="0">
                <a:latin typeface="SimHei" charset="-122"/>
                <a:ea typeface="SimHei" charset="-122"/>
                <a:cs typeface="SimHei" charset="-122"/>
              </a:rPr>
              <a:t>DESY</a:t>
            </a:r>
            <a:r>
              <a:rPr lang="zh-CN" altLang="en-US" dirty="0">
                <a:latin typeface="SimHei" charset="-122"/>
                <a:ea typeface="SimHei" charset="-122"/>
                <a:cs typeface="SimHei" charset="-122"/>
              </a:rPr>
              <a:t>的束流测试</a:t>
            </a:r>
            <a:endParaRPr lang="en-US" dirty="0"/>
          </a:p>
        </p:txBody>
      </p:sp>
      <p:sp>
        <p:nvSpPr>
          <p:cNvPr id="16" name="Rectangle 15">
            <a:extLst>
              <a:ext uri="{FF2B5EF4-FFF2-40B4-BE49-F238E27FC236}">
                <a16:creationId xmlns:a16="http://schemas.microsoft.com/office/drawing/2014/main" id="{9DB4E7D2-A549-9E49-ABFB-8F8C00F29BFA}"/>
              </a:ext>
            </a:extLst>
          </p:cNvPr>
          <p:cNvSpPr/>
          <p:nvPr/>
        </p:nvSpPr>
        <p:spPr>
          <a:xfrm>
            <a:off x="5425526" y="2498412"/>
            <a:ext cx="2492990" cy="646331"/>
          </a:xfrm>
          <a:prstGeom prst="rect">
            <a:avLst/>
          </a:prstGeom>
        </p:spPr>
        <p:txBody>
          <a:bodyPr wrap="none">
            <a:spAutoFit/>
          </a:bodyPr>
          <a:lstStyle/>
          <a:p>
            <a:r>
              <a:rPr lang="zh-CN" altLang="en-US" dirty="0">
                <a:latin typeface="SimHei" charset="-122"/>
                <a:ea typeface="SimHei" charset="-122"/>
                <a:cs typeface="SimHei" charset="-122"/>
              </a:rPr>
              <a:t>小面积单层探测器</a:t>
            </a:r>
            <a:endParaRPr lang="en-US" altLang="zh-CN" dirty="0">
              <a:latin typeface="SimHei" charset="-122"/>
              <a:ea typeface="SimHei" charset="-122"/>
              <a:cs typeface="SimHei" charset="-122"/>
            </a:endParaRPr>
          </a:p>
          <a:p>
            <a:r>
              <a:rPr lang="zh-CN" altLang="en-US" dirty="0">
                <a:latin typeface="SimHei" charset="-122"/>
                <a:ea typeface="SimHei" charset="-122"/>
                <a:cs typeface="SimHei" charset="-122"/>
              </a:rPr>
              <a:t>模拟读出的位置分辨率</a:t>
            </a:r>
            <a:endParaRPr lang="en-US" dirty="0"/>
          </a:p>
        </p:txBody>
      </p:sp>
      <p:pic>
        <p:nvPicPr>
          <p:cNvPr id="12" name="Picture 11">
            <a:extLst>
              <a:ext uri="{FF2B5EF4-FFF2-40B4-BE49-F238E27FC236}">
                <a16:creationId xmlns:a16="http://schemas.microsoft.com/office/drawing/2014/main" id="{86DBC655-4058-704E-90D8-88502F4A7E26}"/>
              </a:ext>
            </a:extLst>
          </p:cNvPr>
          <p:cNvPicPr>
            <a:picLocks noChangeAspect="1"/>
          </p:cNvPicPr>
          <p:nvPr/>
        </p:nvPicPr>
        <p:blipFill>
          <a:blip r:embed="rId4"/>
          <a:stretch>
            <a:fillRect/>
          </a:stretch>
        </p:blipFill>
        <p:spPr>
          <a:xfrm>
            <a:off x="4705755" y="3144743"/>
            <a:ext cx="4438245" cy="3402922"/>
          </a:xfrm>
          <a:prstGeom prst="rect">
            <a:avLst/>
          </a:prstGeom>
        </p:spPr>
      </p:pic>
    </p:spTree>
    <p:extLst>
      <p:ext uri="{BB962C8B-B14F-4D97-AF65-F5344CB8AC3E}">
        <p14:creationId xmlns:p14="http://schemas.microsoft.com/office/powerpoint/2010/main" val="98869059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79109D-3620-C845-BF72-6ADF2DEC6098}"/>
              </a:ext>
            </a:extLst>
          </p:cNvPr>
          <p:cNvPicPr>
            <a:picLocks noChangeAspect="1"/>
          </p:cNvPicPr>
          <p:nvPr/>
        </p:nvPicPr>
        <p:blipFill>
          <a:blip r:embed="rId3"/>
          <a:stretch>
            <a:fillRect/>
          </a:stretch>
        </p:blipFill>
        <p:spPr>
          <a:xfrm>
            <a:off x="4370442" y="4509121"/>
            <a:ext cx="3961705" cy="2348880"/>
          </a:xfrm>
          <a:prstGeom prst="rect">
            <a:avLst/>
          </a:prstGeom>
        </p:spPr>
      </p:pic>
      <p:sp>
        <p:nvSpPr>
          <p:cNvPr id="14" name="矩形 13"/>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2" name="研制世界领先的硅径迹原型机…"/>
          <p:cNvSpPr txBox="1">
            <a:spLocks noGrp="1"/>
          </p:cNvSpPr>
          <p:nvPr>
            <p:ph type="body" idx="1"/>
          </p:nvPr>
        </p:nvSpPr>
        <p:spPr>
          <a:xfrm>
            <a:off x="41595" y="548680"/>
            <a:ext cx="8962705" cy="4821785"/>
          </a:xfrm>
          <a:prstGeom prst="rect">
            <a:avLst/>
          </a:prstGeom>
        </p:spPr>
        <p:txBody>
          <a:bodyPr>
            <a:normAutofit/>
          </a:bodyPr>
          <a:lstStyle/>
          <a:p>
            <a:pPr>
              <a:defRPr sz="2500"/>
            </a:pPr>
            <a:r>
              <a:rPr lang="zh-CN" altLang="en-US" dirty="0">
                <a:solidFill>
                  <a:srgbClr val="C00000"/>
                </a:solidFill>
                <a:latin typeface="SimHei" charset="-122"/>
                <a:ea typeface="SimHei" charset="-122"/>
                <a:cs typeface="SimHei" charset="-122"/>
              </a:rPr>
              <a:t>第一年目标：</a:t>
            </a:r>
            <a:endParaRPr dirty="0">
              <a:solidFill>
                <a:srgbClr val="C00000"/>
              </a:solidFill>
              <a:latin typeface="SimHei" charset="-122"/>
              <a:ea typeface="SimHei" charset="-122"/>
              <a:cs typeface="SimHei" charset="-122"/>
            </a:endParaRPr>
          </a:p>
          <a:p>
            <a:pPr lvl="1">
              <a:defRPr sz="2500"/>
            </a:pPr>
            <a:r>
              <a:rPr lang="zh-CN" altLang="en-US" sz="2500" dirty="0"/>
              <a:t>硅径迹探测器力学支撑结构初步设计</a:t>
            </a:r>
            <a:endParaRPr lang="en-US" altLang="zh-CN" sz="2500" dirty="0"/>
          </a:p>
          <a:p>
            <a:pPr lvl="1">
              <a:defRPr sz="2500"/>
            </a:pPr>
            <a:r>
              <a:rPr lang="zh-CN" altLang="en-US" sz="2500" dirty="0"/>
              <a:t>设计传感器像素内的前端电子学设计、抗辐照电路器件初步设计、芯片外围读出电路等功能模块设计</a:t>
            </a:r>
            <a:endParaRPr lang="en-US" altLang="zh-CN" sz="2500" dirty="0"/>
          </a:p>
          <a:p>
            <a:pPr lvl="1">
              <a:defRPr sz="2500"/>
            </a:pPr>
            <a:r>
              <a:rPr lang="zh-CN" altLang="en-US" sz="2500" dirty="0"/>
              <a:t>研制</a:t>
            </a:r>
            <a:r>
              <a:rPr lang="en-US" sz="2500" dirty="0"/>
              <a:t>MPW</a:t>
            </a:r>
            <a:r>
              <a:rPr lang="zh-CN" altLang="en-US" sz="2500" dirty="0"/>
              <a:t>芯片的读出电路板与数据获取系统；</a:t>
            </a:r>
            <a:endParaRPr lang="en-US" altLang="zh-CN" sz="2500" dirty="0"/>
          </a:p>
          <a:p>
            <a:pPr lvl="1">
              <a:defRPr sz="2500"/>
            </a:pPr>
            <a:r>
              <a:rPr lang="zh-CN" altLang="en-US" sz="2500" dirty="0"/>
              <a:t>在探测器系统方面，制定探测器模块的组装流程。</a:t>
            </a:r>
            <a:endParaRPr lang="en-US" altLang="zh-CN" sz="2500" dirty="0"/>
          </a:p>
          <a:p>
            <a:pPr>
              <a:defRPr sz="2500"/>
            </a:pPr>
            <a:r>
              <a:rPr lang="zh-CN" altLang="en-US" dirty="0">
                <a:solidFill>
                  <a:srgbClr val="C00000"/>
                </a:solidFill>
                <a:latin typeface="SimHei" charset="-122"/>
                <a:ea typeface="SimHei" charset="-122"/>
                <a:cs typeface="SimHei" charset="-122"/>
              </a:rPr>
              <a:t>里程碑与成果形式</a:t>
            </a:r>
          </a:p>
          <a:p>
            <a:pPr lvl="1">
              <a:defRPr sz="2500"/>
            </a:pPr>
            <a:r>
              <a:rPr lang="zh-CN" altLang="en-US" sz="2400" dirty="0"/>
              <a:t>完成</a:t>
            </a:r>
            <a:r>
              <a:rPr lang="zh-CN" altLang="en-US" sz="2500" dirty="0"/>
              <a:t>第一次传感器芯片的设计报告</a:t>
            </a:r>
            <a:endParaRPr lang="en-US" altLang="zh-CN" sz="2500" dirty="0"/>
          </a:p>
          <a:p>
            <a:pPr lvl="1">
              <a:defRPr sz="2500"/>
            </a:pPr>
            <a:r>
              <a:rPr lang="zh-CN" altLang="en-US" sz="2500" dirty="0"/>
              <a:t>完成硅径迹探测器模块结构的初步设计报告</a:t>
            </a:r>
            <a:r>
              <a:rPr lang="en-US" sz="2400" dirty="0"/>
              <a:t>  </a:t>
            </a:r>
          </a:p>
          <a:p>
            <a:pPr lvl="1">
              <a:defRPr sz="2500"/>
            </a:pPr>
            <a:r>
              <a:rPr lang="zh-CN" altLang="en-US" sz="2400">
                <a:solidFill>
                  <a:srgbClr val="0070C0"/>
                </a:solidFill>
              </a:rPr>
              <a:t>成果形式为年度</a:t>
            </a:r>
            <a:r>
              <a:rPr lang="zh-CN" altLang="en-US" sz="2400" dirty="0">
                <a:solidFill>
                  <a:srgbClr val="0070C0"/>
                </a:solidFill>
              </a:rPr>
              <a:t>报告</a:t>
            </a:r>
            <a:endParaRPr lang="en-US" altLang="zh-CN" sz="2400" dirty="0"/>
          </a:p>
        </p:txBody>
      </p:sp>
      <p:sp>
        <p:nvSpPr>
          <p:cNvPr id="383" name="课题二: 研究目标—硅径迹探测器原型机"/>
          <p:cNvSpPr txBox="1">
            <a:spLocks noGrp="1"/>
          </p:cNvSpPr>
          <p:nvPr>
            <p:ph type="title"/>
          </p:nvPr>
        </p:nvSpPr>
        <p:spPr>
          <a:xfrm>
            <a:off x="323528" y="44624"/>
            <a:ext cx="8381566" cy="500304"/>
          </a:xfrm>
          <a:prstGeom prst="rect">
            <a:avLst/>
          </a:prstGeom>
        </p:spPr>
        <p:txBody>
          <a:bodyPr>
            <a:normAutofit/>
          </a:bodyPr>
          <a:lstStyle>
            <a:lvl1pPr defTabSz="397763">
              <a:defRPr sz="2784"/>
            </a:lvl1pPr>
          </a:lstStyle>
          <a:p>
            <a:r>
              <a:rPr lang="zh-CN" altLang="en-US" sz="2800" dirty="0">
                <a:latin typeface="SimHei" charset="-122"/>
                <a:ea typeface="SimHei" charset="-122"/>
                <a:cs typeface="SimHei" charset="-122"/>
              </a:rPr>
              <a:t>进度安排</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 第一年</a:t>
            </a:r>
            <a:endParaRPr dirty="0">
              <a:latin typeface="SimHei" charset="-122"/>
              <a:ea typeface="SimHei" charset="-122"/>
              <a:cs typeface="SimHei" charset="-122"/>
            </a:endParaRPr>
          </a:p>
        </p:txBody>
      </p:sp>
      <p:sp>
        <p:nvSpPr>
          <p:cNvPr id="384"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17</a:t>
            </a:fld>
            <a:endParaRPr>
              <a:latin typeface="SimHei" charset="-122"/>
              <a:ea typeface="SimHei" charset="-122"/>
              <a:cs typeface="SimHei" charset="-122"/>
            </a:endParaRPr>
          </a:p>
        </p:txBody>
      </p:sp>
    </p:spTree>
    <p:extLst>
      <p:ext uri="{BB962C8B-B14F-4D97-AF65-F5344CB8AC3E}">
        <p14:creationId xmlns:p14="http://schemas.microsoft.com/office/powerpoint/2010/main" val="51788495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2" name="研制世界领先的硅径迹原型机…"/>
          <p:cNvSpPr txBox="1">
            <a:spLocks noGrp="1"/>
          </p:cNvSpPr>
          <p:nvPr>
            <p:ph type="body" idx="1"/>
          </p:nvPr>
        </p:nvSpPr>
        <p:spPr>
          <a:xfrm>
            <a:off x="41595" y="767455"/>
            <a:ext cx="8962705" cy="4821785"/>
          </a:xfrm>
          <a:prstGeom prst="rect">
            <a:avLst/>
          </a:prstGeom>
        </p:spPr>
        <p:txBody>
          <a:bodyPr>
            <a:normAutofit lnSpcReduction="10000"/>
          </a:bodyPr>
          <a:lstStyle/>
          <a:p>
            <a:pPr>
              <a:defRPr sz="2500"/>
            </a:pPr>
            <a:r>
              <a:rPr lang="zh-CN" altLang="en-US" dirty="0">
                <a:solidFill>
                  <a:srgbClr val="C00000"/>
                </a:solidFill>
                <a:latin typeface="SimHei" charset="-122"/>
                <a:ea typeface="SimHei" charset="-122"/>
                <a:cs typeface="SimHei" charset="-122"/>
              </a:rPr>
              <a:t>第二年目标：</a:t>
            </a:r>
            <a:endParaRPr dirty="0">
              <a:solidFill>
                <a:srgbClr val="C00000"/>
              </a:solidFill>
              <a:latin typeface="SimHei" charset="-122"/>
              <a:ea typeface="SimHei" charset="-122"/>
              <a:cs typeface="SimHei" charset="-122"/>
            </a:endParaRPr>
          </a:p>
          <a:p>
            <a:pPr lvl="1">
              <a:defRPr sz="2500"/>
            </a:pPr>
            <a:r>
              <a:rPr lang="zh-CN" altLang="en-US" sz="2500" dirty="0"/>
              <a:t>绘制该结构的工程图，开始加工模块的支撑结构</a:t>
            </a:r>
            <a:endParaRPr lang="en-US" altLang="zh-CN" sz="2500" dirty="0"/>
          </a:p>
          <a:p>
            <a:pPr lvl="1">
              <a:defRPr sz="2500"/>
            </a:pPr>
            <a:r>
              <a:rPr lang="zh-CN" altLang="en-US" sz="2500" dirty="0"/>
              <a:t>对第一次</a:t>
            </a:r>
            <a:r>
              <a:rPr lang="en-US" sz="2500" dirty="0"/>
              <a:t>MPW</a:t>
            </a:r>
            <a:r>
              <a:rPr lang="zh-CN" altLang="en-US" sz="2500" dirty="0"/>
              <a:t>的传感器芯片做测试以验证其功能</a:t>
            </a:r>
            <a:endParaRPr lang="en-US" altLang="zh-CN" sz="2500" dirty="0"/>
          </a:p>
          <a:p>
            <a:pPr lvl="1">
              <a:defRPr sz="2500"/>
            </a:pPr>
            <a:r>
              <a:rPr lang="zh-CN" altLang="en-US" sz="2500" dirty="0"/>
              <a:t>完成传感器芯片的像素阵列与外围读出电路等功能模块之间的集成，并进行第二次多项目晶圆（</a:t>
            </a:r>
            <a:r>
              <a:rPr lang="en-US" sz="2500" dirty="0"/>
              <a:t>MPW</a:t>
            </a:r>
            <a:r>
              <a:rPr lang="zh-CN" altLang="en-US" sz="2500" dirty="0"/>
              <a:t>）流片加工；</a:t>
            </a:r>
            <a:endParaRPr lang="en-US" altLang="zh-CN" sz="2500" dirty="0"/>
          </a:p>
          <a:p>
            <a:pPr lvl="1">
              <a:defRPr sz="2500"/>
            </a:pPr>
            <a:r>
              <a:rPr lang="zh-CN" altLang="en-US" sz="2500" dirty="0"/>
              <a:t>开始设计探测器单元模块的读出电子学与数据获取系统</a:t>
            </a:r>
            <a:endParaRPr lang="en-US" altLang="zh-CN" sz="2500" dirty="0"/>
          </a:p>
          <a:p>
            <a:pPr>
              <a:defRPr sz="2500"/>
            </a:pPr>
            <a:r>
              <a:rPr lang="zh-CN" altLang="en-US" dirty="0">
                <a:solidFill>
                  <a:srgbClr val="C00000"/>
                </a:solidFill>
                <a:latin typeface="SimHei" charset="-122"/>
                <a:ea typeface="SimHei" charset="-122"/>
                <a:cs typeface="SimHei" charset="-122"/>
              </a:rPr>
              <a:t>里程碑与成果形式</a:t>
            </a:r>
          </a:p>
          <a:p>
            <a:pPr lvl="1">
              <a:defRPr sz="2500"/>
            </a:pPr>
            <a:r>
              <a:rPr lang="zh-CN" altLang="en-US" sz="2500" dirty="0">
                <a:solidFill>
                  <a:srgbClr val="0070C0"/>
                </a:solidFill>
              </a:rPr>
              <a:t>中期报告</a:t>
            </a:r>
            <a:endParaRPr lang="en-US" altLang="zh-CN" sz="2500" dirty="0">
              <a:solidFill>
                <a:srgbClr val="0070C0"/>
              </a:solidFill>
            </a:endParaRPr>
          </a:p>
          <a:p>
            <a:pPr lvl="1">
              <a:defRPr sz="2500"/>
            </a:pPr>
            <a:r>
              <a:rPr lang="zh-CN" altLang="en-US" sz="2500" dirty="0"/>
              <a:t>对第一次</a:t>
            </a:r>
            <a:r>
              <a:rPr lang="en-US" sz="2500" dirty="0"/>
              <a:t>MPW</a:t>
            </a:r>
            <a:r>
              <a:rPr lang="zh-CN" altLang="en-US" sz="2500" dirty="0"/>
              <a:t>流片传感器芯片进行初步测试</a:t>
            </a:r>
            <a:endParaRPr lang="en-US" altLang="zh-CN" sz="2500" dirty="0"/>
          </a:p>
          <a:p>
            <a:pPr lvl="1">
              <a:defRPr sz="2500"/>
            </a:pPr>
            <a:r>
              <a:rPr lang="zh-CN" altLang="en-US" sz="2500" dirty="0"/>
              <a:t>各功能模块的设计集成，</a:t>
            </a:r>
            <a:r>
              <a:rPr lang="zh-CN" altLang="en-US" sz="2400" dirty="0"/>
              <a:t>完成</a:t>
            </a:r>
            <a:r>
              <a:rPr lang="zh-CN" altLang="en-US" sz="2500" dirty="0"/>
              <a:t>第二次传感器芯片的设计报告</a:t>
            </a:r>
            <a:endParaRPr lang="en-US" altLang="zh-CN" sz="2500" dirty="0"/>
          </a:p>
          <a:p>
            <a:pPr lvl="1">
              <a:defRPr sz="2500"/>
            </a:pPr>
            <a:r>
              <a:rPr lang="zh-CN" altLang="en-US" sz="2500" dirty="0"/>
              <a:t>数据获取系统的初步设计。</a:t>
            </a:r>
            <a:endParaRPr lang="en-US" sz="2500" dirty="0"/>
          </a:p>
        </p:txBody>
      </p:sp>
      <p:sp>
        <p:nvSpPr>
          <p:cNvPr id="383" name="课题二: 研究目标—硅径迹探测器原型机"/>
          <p:cNvSpPr txBox="1">
            <a:spLocks noGrp="1"/>
          </p:cNvSpPr>
          <p:nvPr>
            <p:ph type="title"/>
          </p:nvPr>
        </p:nvSpPr>
        <p:spPr>
          <a:xfrm>
            <a:off x="323528" y="44624"/>
            <a:ext cx="8381566" cy="500304"/>
          </a:xfrm>
          <a:prstGeom prst="rect">
            <a:avLst/>
          </a:prstGeom>
        </p:spPr>
        <p:txBody>
          <a:bodyPr>
            <a:normAutofit/>
          </a:bodyPr>
          <a:lstStyle>
            <a:lvl1pPr defTabSz="397763">
              <a:defRPr sz="2784"/>
            </a:lvl1pPr>
          </a:lstStyle>
          <a:p>
            <a:r>
              <a:rPr lang="zh-CN" altLang="en-US" sz="2800" dirty="0">
                <a:latin typeface="SimHei" charset="-122"/>
                <a:ea typeface="SimHei" charset="-122"/>
                <a:cs typeface="SimHei" charset="-122"/>
              </a:rPr>
              <a:t>进度安排</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 第二年</a:t>
            </a:r>
            <a:endParaRPr dirty="0">
              <a:latin typeface="SimHei" charset="-122"/>
              <a:ea typeface="SimHei" charset="-122"/>
              <a:cs typeface="SimHei" charset="-122"/>
            </a:endParaRPr>
          </a:p>
        </p:txBody>
      </p:sp>
      <p:sp>
        <p:nvSpPr>
          <p:cNvPr id="384"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18</a:t>
            </a:fld>
            <a:endParaRPr>
              <a:latin typeface="SimHei" charset="-122"/>
              <a:ea typeface="SimHei" charset="-122"/>
              <a:cs typeface="SimHei" charset="-122"/>
            </a:endParaRPr>
          </a:p>
        </p:txBody>
      </p:sp>
    </p:spTree>
    <p:extLst>
      <p:ext uri="{BB962C8B-B14F-4D97-AF65-F5344CB8AC3E}">
        <p14:creationId xmlns:p14="http://schemas.microsoft.com/office/powerpoint/2010/main" val="350271369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2" name="研制世界领先的硅径迹原型机…"/>
          <p:cNvSpPr txBox="1">
            <a:spLocks noGrp="1"/>
          </p:cNvSpPr>
          <p:nvPr>
            <p:ph type="body" idx="1"/>
          </p:nvPr>
        </p:nvSpPr>
        <p:spPr>
          <a:xfrm>
            <a:off x="41595" y="767455"/>
            <a:ext cx="8962705" cy="5772658"/>
          </a:xfrm>
          <a:prstGeom prst="rect">
            <a:avLst/>
          </a:prstGeom>
        </p:spPr>
        <p:txBody>
          <a:bodyPr>
            <a:normAutofit fontScale="92500"/>
          </a:bodyPr>
          <a:lstStyle/>
          <a:p>
            <a:pPr>
              <a:defRPr sz="2500"/>
            </a:pPr>
            <a:r>
              <a:rPr lang="zh-CN" altLang="en-US" dirty="0">
                <a:solidFill>
                  <a:srgbClr val="C00000"/>
                </a:solidFill>
                <a:latin typeface="SimHei" charset="-122"/>
                <a:ea typeface="SimHei" charset="-122"/>
                <a:cs typeface="SimHei" charset="-122"/>
              </a:rPr>
              <a:t>第三年目标：</a:t>
            </a:r>
            <a:endParaRPr dirty="0">
              <a:solidFill>
                <a:srgbClr val="C00000"/>
              </a:solidFill>
              <a:latin typeface="SimHei" charset="-122"/>
              <a:ea typeface="SimHei" charset="-122"/>
              <a:cs typeface="SimHei" charset="-122"/>
            </a:endParaRPr>
          </a:p>
          <a:p>
            <a:pPr lvl="1">
              <a:defRPr sz="2500"/>
            </a:pPr>
            <a:r>
              <a:rPr lang="zh-CN" altLang="en-US" sz="2500" dirty="0"/>
              <a:t>加工并完成探测器模块单元的结构样品；</a:t>
            </a:r>
            <a:endParaRPr lang="en-US" altLang="zh-CN" sz="2500" dirty="0"/>
          </a:p>
          <a:p>
            <a:pPr lvl="1">
              <a:defRPr sz="2500"/>
            </a:pPr>
            <a:r>
              <a:rPr lang="zh-CN" altLang="en-US" sz="2500" dirty="0"/>
              <a:t>对第二次</a:t>
            </a:r>
            <a:r>
              <a:rPr lang="en-US" sz="2500" dirty="0"/>
              <a:t>MPW</a:t>
            </a:r>
            <a:r>
              <a:rPr lang="zh-CN" altLang="en-US" sz="2500" dirty="0"/>
              <a:t>流片的芯片做全面的测试以验证其功能性。</a:t>
            </a:r>
            <a:endParaRPr lang="en-US" altLang="zh-CN" sz="2500" dirty="0"/>
          </a:p>
          <a:p>
            <a:pPr lvl="1">
              <a:defRPr sz="2500"/>
            </a:pPr>
            <a:r>
              <a:rPr lang="zh-CN" altLang="en-US" sz="2500" dirty="0"/>
              <a:t>根据测试结果，优化电路设计，并整合芯片各模块功能，并提交第三次多项目晶圆（</a:t>
            </a:r>
            <a:r>
              <a:rPr lang="en-US" sz="2500" dirty="0"/>
              <a:t>MPW</a:t>
            </a:r>
            <a:r>
              <a:rPr lang="zh-CN" altLang="en-US" sz="2500" dirty="0"/>
              <a:t>）流片，加工后进行快速验证性的测试；</a:t>
            </a:r>
            <a:endParaRPr lang="en-US" altLang="zh-CN" sz="2500" dirty="0"/>
          </a:p>
          <a:p>
            <a:pPr lvl="1">
              <a:defRPr sz="2500"/>
            </a:pPr>
            <a:r>
              <a:rPr lang="zh-CN" altLang="en-US" sz="2500" dirty="0"/>
              <a:t>设计大面积、全功能的传感器芯片；</a:t>
            </a:r>
            <a:endParaRPr lang="en-US" altLang="zh-CN" sz="2500" dirty="0"/>
          </a:p>
          <a:p>
            <a:pPr lvl="1">
              <a:defRPr sz="2500"/>
            </a:pPr>
            <a:r>
              <a:rPr lang="zh-CN" altLang="en-US" sz="2500" dirty="0"/>
              <a:t>初步设计探测器原型机整机系统读出电子学的数据获取系统。</a:t>
            </a:r>
            <a:endParaRPr lang="en-US" altLang="zh-CN" sz="2500" dirty="0"/>
          </a:p>
          <a:p>
            <a:pPr>
              <a:defRPr sz="2500"/>
            </a:pPr>
            <a:r>
              <a:rPr lang="zh-CN" altLang="en-US" dirty="0">
                <a:solidFill>
                  <a:srgbClr val="C00000"/>
                </a:solidFill>
                <a:latin typeface="SimHei" charset="-122"/>
                <a:ea typeface="SimHei" charset="-122"/>
                <a:cs typeface="SimHei" charset="-122"/>
              </a:rPr>
              <a:t>里程碑与成果形式</a:t>
            </a:r>
          </a:p>
          <a:p>
            <a:pPr lvl="1">
              <a:defRPr sz="2500"/>
            </a:pPr>
            <a:r>
              <a:rPr lang="zh-CN" altLang="en-US" sz="2500" dirty="0">
                <a:solidFill>
                  <a:srgbClr val="0070C0"/>
                </a:solidFill>
              </a:rPr>
              <a:t>年度报告，</a:t>
            </a:r>
            <a:r>
              <a:rPr lang="en-US" altLang="zh-CN" sz="2500" dirty="0">
                <a:solidFill>
                  <a:srgbClr val="0070C0"/>
                </a:solidFill>
              </a:rPr>
              <a:t>CEPC</a:t>
            </a:r>
            <a:r>
              <a:rPr lang="zh-CN" altLang="en-US" sz="2500" dirty="0">
                <a:solidFill>
                  <a:srgbClr val="0070C0"/>
                </a:solidFill>
              </a:rPr>
              <a:t>探测器设计报告</a:t>
            </a:r>
            <a:endParaRPr lang="en-US" altLang="zh-CN" sz="2500" dirty="0"/>
          </a:p>
          <a:p>
            <a:pPr lvl="1">
              <a:defRPr sz="2500"/>
            </a:pPr>
            <a:r>
              <a:rPr lang="zh-CN" altLang="en-US" sz="2500" dirty="0"/>
              <a:t>研制出硅径迹探测器单元模块的结构样品；</a:t>
            </a:r>
            <a:endParaRPr lang="en-US" altLang="zh-CN" sz="2500" dirty="0"/>
          </a:p>
          <a:p>
            <a:pPr lvl="1">
              <a:defRPr sz="2500"/>
            </a:pPr>
            <a:r>
              <a:rPr lang="zh-CN" altLang="en-US" sz="2500" dirty="0"/>
              <a:t>完成第二次的硅传感器</a:t>
            </a:r>
            <a:r>
              <a:rPr lang="en-US" sz="2500" dirty="0"/>
              <a:t>MPW</a:t>
            </a:r>
            <a:r>
              <a:rPr lang="zh-CN" altLang="en-US" sz="2500" dirty="0"/>
              <a:t>流片后芯片的测试，完成测试报告；</a:t>
            </a:r>
            <a:endParaRPr lang="en-US" altLang="zh-CN" sz="2500" dirty="0"/>
          </a:p>
          <a:p>
            <a:pPr lvl="1">
              <a:defRPr sz="2500"/>
            </a:pPr>
            <a:r>
              <a:rPr lang="zh-CN" altLang="en-US" sz="2500" dirty="0"/>
              <a:t>完成大面积全功能的传感器芯片的设计，并完成设计；</a:t>
            </a:r>
            <a:endParaRPr lang="en-US" altLang="zh-CN" sz="2500" dirty="0"/>
          </a:p>
          <a:p>
            <a:pPr lvl="1">
              <a:defRPr sz="2500"/>
            </a:pPr>
            <a:r>
              <a:rPr lang="zh-CN" altLang="en-US" sz="2500" dirty="0"/>
              <a:t>完成探测器原型机整机的读出电子学与数据获取系统的初步设计。</a:t>
            </a:r>
            <a:endParaRPr lang="en-US" sz="2500" dirty="0"/>
          </a:p>
          <a:p>
            <a:pPr lvl="1">
              <a:defRPr sz="2500"/>
            </a:pPr>
            <a:endParaRPr lang="en-US" altLang="zh-CN" sz="2400" dirty="0"/>
          </a:p>
        </p:txBody>
      </p:sp>
      <p:sp>
        <p:nvSpPr>
          <p:cNvPr id="383" name="课题二: 研究目标—硅径迹探测器原型机"/>
          <p:cNvSpPr txBox="1">
            <a:spLocks noGrp="1"/>
          </p:cNvSpPr>
          <p:nvPr>
            <p:ph type="title"/>
          </p:nvPr>
        </p:nvSpPr>
        <p:spPr>
          <a:xfrm>
            <a:off x="323528" y="44624"/>
            <a:ext cx="8381566" cy="500304"/>
          </a:xfrm>
          <a:prstGeom prst="rect">
            <a:avLst/>
          </a:prstGeom>
        </p:spPr>
        <p:txBody>
          <a:bodyPr>
            <a:normAutofit/>
          </a:bodyPr>
          <a:lstStyle>
            <a:lvl1pPr defTabSz="397763">
              <a:defRPr sz="2784"/>
            </a:lvl1pPr>
          </a:lstStyle>
          <a:p>
            <a:r>
              <a:rPr lang="zh-CN" altLang="en-US" sz="2800" dirty="0">
                <a:latin typeface="SimHei" charset="-122"/>
                <a:ea typeface="SimHei" charset="-122"/>
                <a:cs typeface="SimHei" charset="-122"/>
              </a:rPr>
              <a:t>进度安排</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 第三年</a:t>
            </a:r>
            <a:endParaRPr dirty="0">
              <a:latin typeface="SimHei" charset="-122"/>
              <a:ea typeface="SimHei" charset="-122"/>
              <a:cs typeface="SimHei" charset="-122"/>
            </a:endParaRPr>
          </a:p>
        </p:txBody>
      </p:sp>
      <p:sp>
        <p:nvSpPr>
          <p:cNvPr id="384"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19</a:t>
            </a:fld>
            <a:endParaRPr>
              <a:latin typeface="SimHei" charset="-122"/>
              <a:ea typeface="SimHei" charset="-122"/>
              <a:cs typeface="SimHei" charset="-122"/>
            </a:endParaRPr>
          </a:p>
        </p:txBody>
      </p:sp>
    </p:spTree>
    <p:extLst>
      <p:ext uri="{BB962C8B-B14F-4D97-AF65-F5344CB8AC3E}">
        <p14:creationId xmlns:p14="http://schemas.microsoft.com/office/powerpoint/2010/main" val="16409465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0" name="幻灯片编号占位符 1"/>
          <p:cNvSpPr txBox="1">
            <a:spLocks noGrp="1"/>
          </p:cNvSpPr>
          <p:nvPr>
            <p:ph type="sldNum" sz="quarter" idx="4294967295"/>
          </p:nvPr>
        </p:nvSpPr>
        <p:spPr>
          <a:xfrm>
            <a:off x="8505418" y="6404292"/>
            <a:ext cx="181382" cy="269241"/>
          </a:xfrm>
          <a:prstGeom prst="rect">
            <a:avLst/>
          </a:prstGeom>
          <a:extLst>
            <a:ext uri="{C572A759-6A51-4108-AA02-DFA0A04FC94B}">
              <ma14:wrappingTextBoxFlag xmlns:ma14="http://schemas.microsoft.com/office/mac/drawingml/2011/main" xmlns="" val="1"/>
            </a:ext>
          </a:extLst>
        </p:spPr>
        <p:txBody>
          <a:bodyPr/>
          <a:lstStyle>
            <a:lvl1pPr defTabSz="457200"/>
          </a:lstStyle>
          <a:p>
            <a:fld id="{86CB4B4D-7CA3-9044-876B-883B54F8677D}" type="slidenum">
              <a:rPr/>
              <a:pPr/>
              <a:t>2</a:t>
            </a:fld>
            <a:endParaRPr/>
          </a:p>
        </p:txBody>
      </p:sp>
      <p:sp>
        <p:nvSpPr>
          <p:cNvPr id="201" name="文本框 2"/>
          <p:cNvSpPr txBox="1"/>
          <p:nvPr/>
        </p:nvSpPr>
        <p:spPr>
          <a:xfrm>
            <a:off x="0" y="1124423"/>
            <a:ext cx="8826180" cy="108132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indent="406400" algn="ctr" defTabSz="457200">
              <a:lnSpc>
                <a:spcPct val="120000"/>
              </a:lnSpc>
              <a:spcBef>
                <a:spcPts val="800"/>
              </a:spcBef>
              <a:defRPr sz="2600">
                <a:latin typeface="PingFang SC Regular"/>
                <a:ea typeface="PingFang SC Regular"/>
                <a:cs typeface="PingFang SC Regular"/>
                <a:sym typeface="PingFang SC Regular"/>
              </a:defRPr>
            </a:pPr>
            <a:r>
              <a:rPr sz="2400" dirty="0">
                <a:latin typeface="+mn-lt"/>
                <a:ea typeface="+mn-ea"/>
                <a:cs typeface="+mn-cs"/>
                <a:sym typeface="Helvetica"/>
              </a:rPr>
              <a:t>3. </a:t>
            </a:r>
            <a:r>
              <a:rPr sz="2400" dirty="0"/>
              <a:t>新一代粒子加速器和探测器关键技术预研</a:t>
            </a:r>
          </a:p>
          <a:p>
            <a:pPr indent="406400" algn="ctr" defTabSz="457200">
              <a:lnSpc>
                <a:spcPct val="120000"/>
              </a:lnSpc>
              <a:spcBef>
                <a:spcPts val="800"/>
              </a:spcBef>
              <a:defRPr sz="2600">
                <a:latin typeface="PingFang SC Regular"/>
                <a:ea typeface="PingFang SC Regular"/>
                <a:cs typeface="PingFang SC Regular"/>
                <a:sym typeface="PingFang SC Regular"/>
              </a:defRPr>
            </a:pPr>
            <a:r>
              <a:rPr sz="2400" dirty="0">
                <a:latin typeface="+mn-lt"/>
                <a:ea typeface="+mn-ea"/>
                <a:cs typeface="+mn-cs"/>
                <a:sym typeface="Helvetica"/>
              </a:rPr>
              <a:t>3.1 </a:t>
            </a:r>
            <a:r>
              <a:rPr sz="2000" dirty="0"/>
              <a:t>高能环形正负电子对撞机关键技术验证</a:t>
            </a:r>
            <a:endParaRPr sz="2400" dirty="0"/>
          </a:p>
        </p:txBody>
      </p:sp>
      <p:sp>
        <p:nvSpPr>
          <p:cNvPr id="4" name="文本框 2"/>
          <p:cNvSpPr txBox="1"/>
          <p:nvPr/>
        </p:nvSpPr>
        <p:spPr>
          <a:xfrm>
            <a:off x="251521" y="2307644"/>
            <a:ext cx="8574660" cy="3869329"/>
          </a:xfrm>
          <a:prstGeom prst="rect">
            <a:avLst/>
          </a:prstGeom>
          <a:ln/>
          <a:extLst>
            <a:ext uri="{C572A759-6A51-4108-AA02-DFA0A04FC94B}">
              <ma14:wrappingTextBoxFlag xmlns:ma14="http://schemas.microsoft.com/office/mac/drawingml/2011/main" xmlns="" val="1"/>
            </a:ext>
          </a:extLst>
        </p:spPr>
        <p:style>
          <a:lnRef idx="2">
            <a:schemeClr val="accent2"/>
          </a:lnRef>
          <a:fillRef idx="1">
            <a:schemeClr val="lt1"/>
          </a:fillRef>
          <a:effectRef idx="0">
            <a:schemeClr val="accent2"/>
          </a:effectRef>
          <a:fontRef idx="minor">
            <a:schemeClr val="dk1"/>
          </a:fontRef>
        </p:style>
        <p:txBody>
          <a:bodyPr wrap="square" lIns="45719" rIns="45719">
            <a:spAutoFit/>
          </a:bodyPr>
          <a:lstStyle/>
          <a:p>
            <a:pPr defTabSz="457200">
              <a:lnSpc>
                <a:spcPct val="150000"/>
              </a:lnSpc>
              <a:spcBef>
                <a:spcPts val="1200"/>
              </a:spcBef>
              <a:defRPr sz="2133">
                <a:latin typeface="Times"/>
                <a:ea typeface="Times"/>
                <a:cs typeface="Times"/>
                <a:sym typeface="Times"/>
              </a:defRPr>
            </a:pPr>
            <a:r>
              <a:rPr sz="2800" dirty="0" err="1">
                <a:solidFill>
                  <a:schemeClr val="accent2"/>
                </a:solidFill>
                <a:latin typeface="SimHei" charset="-122"/>
                <a:ea typeface="SimHei" charset="-122"/>
                <a:cs typeface="SimHei" charset="-122"/>
              </a:rPr>
              <a:t>研究内容</a:t>
            </a:r>
            <a:r>
              <a:rPr sz="2800" dirty="0" err="1">
                <a:latin typeface="SimHei" charset="-122"/>
                <a:ea typeface="SimHei" charset="-122"/>
                <a:cs typeface="SimHei" charset="-122"/>
              </a:rPr>
              <a:t>:正负电子对撞机高分辨探测技术的样机验证</a:t>
            </a:r>
            <a:endParaRPr sz="2800" dirty="0">
              <a:latin typeface="SimHei" charset="-122"/>
              <a:ea typeface="SimHei" charset="-122"/>
              <a:cs typeface="SimHei" charset="-122"/>
            </a:endParaRPr>
          </a:p>
          <a:p>
            <a:pPr defTabSz="457200">
              <a:lnSpc>
                <a:spcPct val="150000"/>
              </a:lnSpc>
              <a:defRPr sz="2133">
                <a:latin typeface="Times"/>
                <a:ea typeface="Times"/>
                <a:cs typeface="Times"/>
                <a:sym typeface="Times"/>
              </a:defRPr>
            </a:pPr>
            <a:r>
              <a:rPr sz="2800" dirty="0" err="1">
                <a:solidFill>
                  <a:schemeClr val="accent2"/>
                </a:solidFill>
                <a:latin typeface="SimHei" charset="-122"/>
                <a:ea typeface="SimHei" charset="-122"/>
                <a:cs typeface="SimHei" charset="-122"/>
              </a:rPr>
              <a:t>考核指标</a:t>
            </a:r>
            <a:r>
              <a:rPr sz="2800" dirty="0">
                <a:latin typeface="SimHei" charset="-122"/>
                <a:ea typeface="SimHei" charset="-122"/>
                <a:cs typeface="SimHei" charset="-122"/>
              </a:rPr>
              <a:t>:</a:t>
            </a:r>
            <a:r>
              <a:rPr lang="zh-CN" altLang="en-US" sz="2800" dirty="0">
                <a:latin typeface="SimHei" charset="-122"/>
                <a:ea typeface="SimHei" charset="-122"/>
                <a:cs typeface="SimHei" charset="-122"/>
              </a:rPr>
              <a:t> 高能量加速器上高分辨探测技术验证。完成内层硅径迹探测器原型机，通过束流试验验证主要设计指标，空间分辨 </a:t>
            </a:r>
            <a:r>
              <a:rPr lang="en-US" altLang="zh-CN" sz="2800" dirty="0">
                <a:latin typeface="SimHei" charset="-122"/>
                <a:ea typeface="SimHei" charset="-122"/>
                <a:cs typeface="SimHei" charset="-122"/>
              </a:rPr>
              <a:t>3-5 </a:t>
            </a:r>
            <a:r>
              <a:rPr lang="zh-CN" altLang="en-US" sz="2800" dirty="0">
                <a:latin typeface="SimHei" charset="-122"/>
                <a:ea typeface="SimHei" charset="-122"/>
                <a:cs typeface="SimHei" charset="-122"/>
              </a:rPr>
              <a:t>微米</a:t>
            </a:r>
            <a:r>
              <a:rPr lang="en-US" altLang="zh-CN" sz="2800" dirty="0">
                <a:latin typeface="SimHei" charset="-122"/>
                <a:ea typeface="SimHei" charset="-122"/>
                <a:cs typeface="SimHei" charset="-122"/>
              </a:rPr>
              <a:t>(um);</a:t>
            </a:r>
            <a:r>
              <a:rPr lang="zh-CN" altLang="en-US" sz="2800" dirty="0">
                <a:latin typeface="SimHei" charset="-122"/>
                <a:ea typeface="SimHei" charset="-122"/>
                <a:cs typeface="SimHei" charset="-122"/>
              </a:rPr>
              <a:t>设计总电离剂量为 </a:t>
            </a:r>
            <a:r>
              <a:rPr lang="en-US" altLang="zh-CN" sz="2800" dirty="0">
                <a:latin typeface="SimHei" charset="-122"/>
                <a:ea typeface="SimHei" charset="-122"/>
                <a:cs typeface="SimHei" charset="-122"/>
              </a:rPr>
              <a:t>1 </a:t>
            </a:r>
            <a:r>
              <a:rPr lang="en-US" altLang="zh-CN" sz="2800" dirty="0" err="1">
                <a:latin typeface="SimHei" charset="-122"/>
                <a:ea typeface="SimHei" charset="-122"/>
                <a:cs typeface="SimHei" charset="-122"/>
              </a:rPr>
              <a:t>MRad</a:t>
            </a:r>
            <a:r>
              <a:rPr lang="en-US" altLang="zh-CN" sz="2800" dirty="0">
                <a:latin typeface="SimHei" charset="-122"/>
                <a:ea typeface="SimHei" charset="-122"/>
                <a:cs typeface="SimHei" charset="-122"/>
              </a:rPr>
              <a:t> </a:t>
            </a:r>
            <a:r>
              <a:rPr lang="zh-CN" altLang="en-US" sz="2800" dirty="0">
                <a:latin typeface="SimHei" charset="-122"/>
                <a:ea typeface="SimHei" charset="-122"/>
                <a:cs typeface="SimHei" charset="-122"/>
              </a:rPr>
              <a:t>的硅探测器</a:t>
            </a:r>
            <a:r>
              <a:rPr lang="en-US" altLang="zh-CN" sz="2800" dirty="0">
                <a:latin typeface="SimHei" charset="-122"/>
                <a:ea typeface="SimHei" charset="-122"/>
                <a:cs typeface="SimHei" charset="-122"/>
              </a:rPr>
              <a:t>;</a:t>
            </a:r>
          </a:p>
          <a:p>
            <a:pPr defTabSz="457200">
              <a:lnSpc>
                <a:spcPct val="150000"/>
              </a:lnSpc>
              <a:defRPr sz="2133">
                <a:latin typeface="Times"/>
                <a:ea typeface="Times"/>
                <a:cs typeface="Times"/>
                <a:sym typeface="Times"/>
              </a:defRPr>
            </a:pPr>
            <a:r>
              <a:rPr lang="zh-CN" altLang="en-US" sz="2800" dirty="0">
                <a:solidFill>
                  <a:srgbClr val="C00000"/>
                </a:solidFill>
                <a:latin typeface="SimHei" charset="-122"/>
                <a:ea typeface="SimHei" charset="-122"/>
                <a:cs typeface="SimHei" charset="-122"/>
              </a:rPr>
              <a:t>课题经费： </a:t>
            </a:r>
            <a:r>
              <a:rPr lang="en-US" altLang="zh-CN" sz="2800" dirty="0">
                <a:latin typeface="SimHei" charset="-122"/>
                <a:ea typeface="SimHei" charset="-122"/>
                <a:cs typeface="SimHei" charset="-122"/>
              </a:rPr>
              <a:t>1200</a:t>
            </a:r>
            <a:r>
              <a:rPr lang="zh-CN" altLang="en-US" sz="2800" dirty="0">
                <a:latin typeface="SimHei" charset="-122"/>
                <a:ea typeface="SimHei" charset="-122"/>
                <a:cs typeface="SimHei" charset="-122"/>
              </a:rPr>
              <a:t>万元</a:t>
            </a:r>
            <a:endParaRPr lang="en-US" sz="2800" dirty="0">
              <a:latin typeface="SimHei" charset="-122"/>
              <a:ea typeface="SimHei" charset="-122"/>
              <a:cs typeface="SimHei" charset="-122"/>
            </a:endParaRPr>
          </a:p>
        </p:txBody>
      </p:sp>
      <p:sp>
        <p:nvSpPr>
          <p:cNvPr id="6" name="矩形 5"/>
          <p:cNvSpPr/>
          <p:nvPr/>
        </p:nvSpPr>
        <p:spPr>
          <a:xfrm>
            <a:off x="4901" y="48224"/>
            <a:ext cx="8455531" cy="572464"/>
          </a:xfrm>
          <a:prstGeom prst="rect">
            <a:avLst/>
          </a:prstGeom>
        </p:spPr>
        <p:txBody>
          <a:bodyPr wrap="square">
            <a:spAutoFit/>
          </a:bodyPr>
          <a:lstStyle/>
          <a:p>
            <a:pPr algn="ctr" defTabSz="12700">
              <a:lnSpc>
                <a:spcPct val="120000"/>
              </a:lnSpc>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2600">
                <a:latin typeface="PingFang SC Semibold"/>
                <a:ea typeface="PingFang SC Semibold"/>
                <a:cs typeface="PingFang SC Semibold"/>
                <a:sym typeface="PingFang SC Semibold"/>
              </a:defRPr>
            </a:pPr>
            <a:r>
              <a:rPr lang="zh-CN" altLang="en-US" b="1" dirty="0">
                <a:solidFill>
                  <a:schemeClr val="tx1"/>
                </a:solidFill>
                <a:sym typeface="Helvetica"/>
              </a:rPr>
              <a:t>“</a:t>
            </a:r>
            <a:r>
              <a:rPr lang="zh-CN" altLang="en-US" dirty="0">
                <a:solidFill>
                  <a:schemeClr val="tx1"/>
                </a:solidFill>
              </a:rPr>
              <a:t>大科学装置前沿研究</a:t>
            </a:r>
            <a:r>
              <a:rPr lang="zh-CN" altLang="en-US" b="1" dirty="0">
                <a:solidFill>
                  <a:schemeClr val="tx1"/>
                </a:solidFill>
                <a:sym typeface="Helvetica"/>
              </a:rPr>
              <a:t>”</a:t>
            </a:r>
            <a:r>
              <a:rPr lang="zh-CN" altLang="en-US" dirty="0">
                <a:solidFill>
                  <a:schemeClr val="tx1"/>
                </a:solidFill>
              </a:rPr>
              <a:t>重点专项</a:t>
            </a:r>
            <a:r>
              <a:rPr lang="en-US" altLang="zh-CN" b="1" dirty="0">
                <a:solidFill>
                  <a:schemeClr val="tx1"/>
                </a:solidFill>
                <a:sym typeface="Helvetica"/>
              </a:rPr>
              <a:t>2018</a:t>
            </a:r>
            <a:r>
              <a:rPr lang="zh-CN" altLang="en-US" dirty="0">
                <a:solidFill>
                  <a:schemeClr val="tx1"/>
                </a:solidFill>
              </a:rPr>
              <a:t>年度项目申报指南</a:t>
            </a:r>
            <a:endParaRPr lang="zh-CN" altLang="en-US" b="1" dirty="0">
              <a:solidFill>
                <a:schemeClr val="tx1"/>
              </a:solidFill>
              <a:sym typeface="Helvetica"/>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2" name="研制世界领先的硅径迹原型机…"/>
          <p:cNvSpPr txBox="1">
            <a:spLocks noGrp="1"/>
          </p:cNvSpPr>
          <p:nvPr>
            <p:ph type="body" idx="1"/>
          </p:nvPr>
        </p:nvSpPr>
        <p:spPr>
          <a:xfrm>
            <a:off x="41595" y="767455"/>
            <a:ext cx="8962705" cy="4821785"/>
          </a:xfrm>
          <a:prstGeom prst="rect">
            <a:avLst/>
          </a:prstGeom>
        </p:spPr>
        <p:txBody>
          <a:bodyPr>
            <a:normAutofit fontScale="92500" lnSpcReduction="20000"/>
          </a:bodyPr>
          <a:lstStyle/>
          <a:p>
            <a:pPr>
              <a:defRPr sz="2500"/>
            </a:pPr>
            <a:r>
              <a:rPr lang="zh-CN" altLang="en-US" dirty="0">
                <a:solidFill>
                  <a:srgbClr val="C00000"/>
                </a:solidFill>
                <a:latin typeface="SimHei" charset="-122"/>
                <a:ea typeface="SimHei" charset="-122"/>
                <a:cs typeface="SimHei" charset="-122"/>
              </a:rPr>
              <a:t>第四年目标：</a:t>
            </a:r>
            <a:endParaRPr lang="en-US" altLang="zh-CN" dirty="0">
              <a:solidFill>
                <a:srgbClr val="C00000"/>
              </a:solidFill>
              <a:latin typeface="SimHei" charset="-122"/>
              <a:ea typeface="SimHei" charset="-122"/>
              <a:cs typeface="SimHei" charset="-122"/>
            </a:endParaRPr>
          </a:p>
          <a:p>
            <a:pPr lvl="1"/>
            <a:r>
              <a:rPr lang="zh-CN" altLang="en-US" sz="2900" dirty="0"/>
              <a:t>进行硅径迹探测器中大面积、全功能传感器芯片的工程批硅晶圆加工</a:t>
            </a:r>
            <a:endParaRPr lang="en-US" altLang="zh-CN" sz="2900" dirty="0"/>
          </a:p>
          <a:p>
            <a:pPr lvl="1"/>
            <a:r>
              <a:rPr lang="zh-CN" altLang="en-US" sz="2900" dirty="0"/>
              <a:t>并在加工完成后工程批芯片对进行全面的测试；</a:t>
            </a:r>
            <a:endParaRPr lang="en-US" sz="2100" dirty="0"/>
          </a:p>
          <a:p>
            <a:pPr lvl="1"/>
            <a:r>
              <a:rPr lang="zh-CN" altLang="en-US" sz="2900" dirty="0"/>
              <a:t>加工探测器原型机的整机支撑结构；</a:t>
            </a:r>
            <a:endParaRPr lang="en-US" altLang="zh-CN" sz="2900" dirty="0"/>
          </a:p>
          <a:p>
            <a:pPr lvl="1"/>
            <a:r>
              <a:rPr lang="zh-CN" altLang="en-US" sz="2900" dirty="0"/>
              <a:t>开始组装装探测器原型机；</a:t>
            </a:r>
            <a:endParaRPr lang="en-US" altLang="zh-CN" sz="2900" dirty="0"/>
          </a:p>
          <a:p>
            <a:pPr lvl="1"/>
            <a:r>
              <a:rPr lang="zh-CN" altLang="en-US" sz="2900" dirty="0"/>
              <a:t>研发与调试原型机整机的数据获取系统</a:t>
            </a:r>
            <a:endParaRPr dirty="0">
              <a:solidFill>
                <a:srgbClr val="C00000"/>
              </a:solidFill>
              <a:latin typeface="SimHei" charset="-122"/>
              <a:ea typeface="SimHei" charset="-122"/>
              <a:cs typeface="SimHei" charset="-122"/>
            </a:endParaRPr>
          </a:p>
          <a:p>
            <a:pPr>
              <a:defRPr sz="2500"/>
            </a:pPr>
            <a:r>
              <a:rPr lang="zh-CN" altLang="en-US" dirty="0">
                <a:solidFill>
                  <a:srgbClr val="C00000"/>
                </a:solidFill>
                <a:latin typeface="SimHei" charset="-122"/>
                <a:ea typeface="SimHei" charset="-122"/>
                <a:cs typeface="SimHei" charset="-122"/>
              </a:rPr>
              <a:t>里程碑与成果形式</a:t>
            </a:r>
            <a:endParaRPr lang="en-US" altLang="zh-CN" dirty="0">
              <a:solidFill>
                <a:srgbClr val="C00000"/>
              </a:solidFill>
              <a:latin typeface="SimHei" charset="-122"/>
              <a:ea typeface="SimHei" charset="-122"/>
              <a:cs typeface="SimHei" charset="-122"/>
            </a:endParaRPr>
          </a:p>
          <a:p>
            <a:pPr lvl="1">
              <a:defRPr sz="2500"/>
            </a:pPr>
            <a:r>
              <a:rPr lang="zh-CN" altLang="en-US" sz="2500" dirty="0">
                <a:solidFill>
                  <a:srgbClr val="0070C0"/>
                </a:solidFill>
              </a:rPr>
              <a:t>年度报告</a:t>
            </a:r>
            <a:endParaRPr lang="en-US" altLang="zh-CN" sz="2500" dirty="0">
              <a:solidFill>
                <a:srgbClr val="0070C0"/>
              </a:solidFill>
            </a:endParaRPr>
          </a:p>
          <a:p>
            <a:pPr lvl="1">
              <a:defRPr sz="2500"/>
            </a:pPr>
            <a:r>
              <a:rPr lang="zh-CN" altLang="en-US" sz="2500" dirty="0"/>
              <a:t>研制出探测器原型机的整机结构；</a:t>
            </a:r>
            <a:endParaRPr lang="en-US" altLang="zh-CN" sz="2500" dirty="0"/>
          </a:p>
          <a:p>
            <a:pPr lvl="1">
              <a:defRPr sz="2500"/>
            </a:pPr>
            <a:r>
              <a:rPr lang="zh-CN" altLang="en-US" sz="2500" dirty="0"/>
              <a:t>完成全功能的传感器芯片的测试；</a:t>
            </a:r>
            <a:endParaRPr lang="en-US" altLang="zh-CN" sz="2500" dirty="0"/>
          </a:p>
          <a:p>
            <a:pPr lvl="1">
              <a:defRPr sz="2500"/>
            </a:pPr>
            <a:r>
              <a:rPr lang="zh-CN" altLang="en-US" sz="2500" dirty="0"/>
              <a:t>研发出探测器原型机整机的数据获取系统。</a:t>
            </a:r>
            <a:endParaRPr lang="en-US" altLang="zh-CN" sz="2500" dirty="0"/>
          </a:p>
          <a:p>
            <a:pPr lvl="1">
              <a:defRPr sz="2500"/>
            </a:pPr>
            <a:endParaRPr lang="en-US" sz="2500" dirty="0"/>
          </a:p>
        </p:txBody>
      </p:sp>
      <p:sp>
        <p:nvSpPr>
          <p:cNvPr id="383" name="课题二: 研究目标—硅径迹探测器原型机"/>
          <p:cNvSpPr txBox="1">
            <a:spLocks noGrp="1"/>
          </p:cNvSpPr>
          <p:nvPr>
            <p:ph type="title"/>
          </p:nvPr>
        </p:nvSpPr>
        <p:spPr>
          <a:xfrm>
            <a:off x="323528" y="44624"/>
            <a:ext cx="8381566" cy="500304"/>
          </a:xfrm>
          <a:prstGeom prst="rect">
            <a:avLst/>
          </a:prstGeom>
        </p:spPr>
        <p:txBody>
          <a:bodyPr>
            <a:normAutofit/>
          </a:bodyPr>
          <a:lstStyle>
            <a:lvl1pPr defTabSz="397763">
              <a:defRPr sz="2784"/>
            </a:lvl1pPr>
          </a:lstStyle>
          <a:p>
            <a:r>
              <a:rPr lang="zh-CN" altLang="en-US" sz="2800" dirty="0">
                <a:latin typeface="SimHei" charset="-122"/>
                <a:ea typeface="SimHei" charset="-122"/>
                <a:cs typeface="SimHei" charset="-122"/>
              </a:rPr>
              <a:t>进度安排</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 第四年</a:t>
            </a:r>
            <a:endParaRPr dirty="0">
              <a:latin typeface="SimHei" charset="-122"/>
              <a:ea typeface="SimHei" charset="-122"/>
              <a:cs typeface="SimHei" charset="-122"/>
            </a:endParaRPr>
          </a:p>
        </p:txBody>
      </p:sp>
      <p:sp>
        <p:nvSpPr>
          <p:cNvPr id="384"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20</a:t>
            </a:fld>
            <a:endParaRPr>
              <a:latin typeface="SimHei" charset="-122"/>
              <a:ea typeface="SimHei" charset="-122"/>
              <a:cs typeface="SimHei" charset="-122"/>
            </a:endParaRPr>
          </a:p>
        </p:txBody>
      </p:sp>
    </p:spTree>
    <p:extLst>
      <p:ext uri="{BB962C8B-B14F-4D97-AF65-F5344CB8AC3E}">
        <p14:creationId xmlns:p14="http://schemas.microsoft.com/office/powerpoint/2010/main" val="303887375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2" name="研制世界领先的硅径迹原型机…"/>
          <p:cNvSpPr txBox="1">
            <a:spLocks noGrp="1"/>
          </p:cNvSpPr>
          <p:nvPr>
            <p:ph type="body" idx="1"/>
          </p:nvPr>
        </p:nvSpPr>
        <p:spPr>
          <a:xfrm>
            <a:off x="41595" y="767455"/>
            <a:ext cx="9102405" cy="5624890"/>
          </a:xfrm>
          <a:prstGeom prst="rect">
            <a:avLst/>
          </a:prstGeom>
        </p:spPr>
        <p:txBody>
          <a:bodyPr>
            <a:normAutofit fontScale="92500" lnSpcReduction="10000"/>
          </a:bodyPr>
          <a:lstStyle/>
          <a:p>
            <a:pPr>
              <a:defRPr sz="2500"/>
            </a:pPr>
            <a:r>
              <a:rPr lang="zh-CN" altLang="en-US" dirty="0">
                <a:solidFill>
                  <a:srgbClr val="C00000"/>
                </a:solidFill>
                <a:latin typeface="SimHei" charset="-122"/>
                <a:ea typeface="SimHei" charset="-122"/>
                <a:cs typeface="SimHei" charset="-122"/>
              </a:rPr>
              <a:t>第五年目标：</a:t>
            </a:r>
            <a:endParaRPr lang="en-US" altLang="zh-CN" dirty="0">
              <a:solidFill>
                <a:srgbClr val="C00000"/>
              </a:solidFill>
              <a:latin typeface="SimHei" charset="-122"/>
              <a:ea typeface="SimHei" charset="-122"/>
              <a:cs typeface="SimHei" charset="-122"/>
            </a:endParaRPr>
          </a:p>
          <a:p>
            <a:pPr lvl="1">
              <a:defRPr sz="2500"/>
            </a:pPr>
            <a:r>
              <a:rPr lang="zh-CN" altLang="en-US" sz="2500" dirty="0"/>
              <a:t>第五年年初完成硅径迹探测器原型机的组装调试</a:t>
            </a:r>
            <a:r>
              <a:rPr lang="en-US" sz="2500" dirty="0"/>
              <a:t>; </a:t>
            </a:r>
          </a:p>
          <a:p>
            <a:pPr lvl="1">
              <a:defRPr sz="2500"/>
            </a:pPr>
            <a:r>
              <a:rPr lang="zh-CN" altLang="en-US" sz="2500" dirty="0"/>
              <a:t>进行束流实验取数并进行数据分析，测量探测器原型机的空间分辨率等关键参数。</a:t>
            </a:r>
            <a:endParaRPr lang="en-US" altLang="zh-CN" sz="2500" dirty="0"/>
          </a:p>
          <a:p>
            <a:pPr lvl="1">
              <a:defRPr sz="2500"/>
            </a:pPr>
            <a:r>
              <a:rPr lang="zh-CN" altLang="en-US" sz="2500" dirty="0"/>
              <a:t>发表测试结果的文章，完成项目终期报告。</a:t>
            </a:r>
            <a:endParaRPr lang="en-US" altLang="zh-CN" dirty="0">
              <a:solidFill>
                <a:srgbClr val="C00000"/>
              </a:solidFill>
              <a:latin typeface="SimHei" charset="-122"/>
              <a:ea typeface="SimHei" charset="-122"/>
              <a:cs typeface="SimHei" charset="-122"/>
            </a:endParaRPr>
          </a:p>
          <a:p>
            <a:pPr>
              <a:defRPr sz="2500"/>
            </a:pPr>
            <a:r>
              <a:rPr lang="zh-CN" altLang="en-US" dirty="0">
                <a:solidFill>
                  <a:srgbClr val="C00000"/>
                </a:solidFill>
                <a:latin typeface="SimHei" charset="-122"/>
                <a:ea typeface="SimHei" charset="-122"/>
                <a:cs typeface="SimHei" charset="-122"/>
              </a:rPr>
              <a:t>里程碑与成果形式</a:t>
            </a:r>
            <a:endParaRPr lang="en-US" altLang="zh-CN" dirty="0">
              <a:solidFill>
                <a:srgbClr val="C00000"/>
              </a:solidFill>
              <a:latin typeface="SimHei" charset="-122"/>
              <a:ea typeface="SimHei" charset="-122"/>
              <a:cs typeface="SimHei" charset="-122"/>
            </a:endParaRPr>
          </a:p>
          <a:p>
            <a:pPr lvl="1">
              <a:defRPr sz="2500"/>
            </a:pPr>
            <a:r>
              <a:rPr lang="zh-CN" altLang="en-US" sz="2500" dirty="0">
                <a:solidFill>
                  <a:srgbClr val="0070C0"/>
                </a:solidFill>
              </a:rPr>
              <a:t>终期报告与</a:t>
            </a:r>
            <a:r>
              <a:rPr lang="en-US" altLang="zh-CN" sz="2500" dirty="0">
                <a:solidFill>
                  <a:srgbClr val="0070C0"/>
                </a:solidFill>
              </a:rPr>
              <a:t>CEPC</a:t>
            </a:r>
            <a:r>
              <a:rPr lang="zh-CN" altLang="en-US" sz="2500" dirty="0">
                <a:solidFill>
                  <a:srgbClr val="0070C0"/>
                </a:solidFill>
              </a:rPr>
              <a:t>探测器测试报告</a:t>
            </a:r>
            <a:endParaRPr lang="en-US" altLang="zh-CN" sz="2500" dirty="0">
              <a:solidFill>
                <a:srgbClr val="0070C0"/>
              </a:solidFill>
            </a:endParaRPr>
          </a:p>
          <a:p>
            <a:pPr lvl="1">
              <a:defRPr sz="2500"/>
            </a:pPr>
            <a:r>
              <a:rPr lang="zh-CN" altLang="en-US" sz="2500" dirty="0"/>
              <a:t>完成硅径迹探测器原型机的组装与调试</a:t>
            </a:r>
            <a:r>
              <a:rPr lang="en-US" sz="2500" dirty="0"/>
              <a:t>;</a:t>
            </a:r>
            <a:r>
              <a:rPr lang="zh-CN" altLang="en-US" sz="2500" dirty="0"/>
              <a:t>通过束流实验</a:t>
            </a:r>
            <a:endParaRPr lang="en-US" altLang="zh-CN" sz="2500" dirty="0"/>
          </a:p>
          <a:p>
            <a:pPr lvl="1">
              <a:defRPr sz="2500"/>
            </a:pPr>
            <a:r>
              <a:rPr lang="zh-CN" altLang="en-US" sz="2500" dirty="0"/>
              <a:t>测量探测器的空间分辨率等关键参数。</a:t>
            </a:r>
            <a:endParaRPr lang="en-US" altLang="zh-CN" sz="2500" dirty="0"/>
          </a:p>
          <a:p>
            <a:pPr lvl="2">
              <a:defRPr sz="2500"/>
            </a:pPr>
            <a:r>
              <a:rPr lang="zh-CN" altLang="en-US" sz="2500" dirty="0"/>
              <a:t>空间分辨率达</a:t>
            </a:r>
            <a:r>
              <a:rPr lang="en-US" altLang="zh-CN" sz="2500" dirty="0"/>
              <a:t>3-5</a:t>
            </a:r>
            <a:r>
              <a:rPr lang="zh-CN" altLang="en-US" sz="2500" dirty="0"/>
              <a:t>微米</a:t>
            </a:r>
            <a:endParaRPr lang="en-US" altLang="zh-CN" sz="2500" dirty="0"/>
          </a:p>
          <a:p>
            <a:pPr lvl="3">
              <a:defRPr sz="2500"/>
            </a:pPr>
            <a:r>
              <a:rPr lang="zh-CN" altLang="en-US" sz="2500" dirty="0"/>
              <a:t>同行专家评审。 </a:t>
            </a:r>
            <a:r>
              <a:rPr lang="en-US" altLang="zh-CN" sz="2500" dirty="0"/>
              <a:t>(</a:t>
            </a:r>
            <a:r>
              <a:rPr lang="zh-CN" altLang="en-US" sz="2500" dirty="0"/>
              <a:t>通过束流实 验，离线分析数据获得 空间分辨 率。该测试 结果写入原 型机设计与 测试报告，以供专家评审</a:t>
            </a:r>
            <a:r>
              <a:rPr lang="en-US" altLang="zh-CN" sz="2500" dirty="0"/>
              <a:t>) </a:t>
            </a:r>
          </a:p>
          <a:p>
            <a:pPr lvl="2">
              <a:defRPr sz="2500"/>
            </a:pPr>
            <a:r>
              <a:rPr lang="zh-CN" altLang="en-US" sz="2500" dirty="0"/>
              <a:t>抗辐照达</a:t>
            </a:r>
            <a:r>
              <a:rPr lang="en-US" altLang="zh-CN" sz="2500" dirty="0"/>
              <a:t>1MRad</a:t>
            </a:r>
          </a:p>
          <a:p>
            <a:pPr lvl="3">
              <a:defRPr sz="2500"/>
            </a:pPr>
            <a:r>
              <a:rPr lang="zh-CN" altLang="en-US" sz="2500" dirty="0"/>
              <a:t>同行专家评审 </a:t>
            </a:r>
            <a:r>
              <a:rPr lang="en-US" altLang="zh-CN" sz="2500" dirty="0"/>
              <a:t>(</a:t>
            </a:r>
            <a:r>
              <a:rPr lang="zh-CN" altLang="en-US" sz="2500" dirty="0"/>
              <a:t>提供传感器的设计与测试报告供专家评审</a:t>
            </a:r>
            <a:r>
              <a:rPr lang="en-US" altLang="zh-CN" sz="2500" dirty="0"/>
              <a:t>) </a:t>
            </a:r>
            <a:endParaRPr lang="zh-CN" altLang="en-US" dirty="0"/>
          </a:p>
          <a:p>
            <a:pPr lvl="2">
              <a:defRPr sz="2500"/>
            </a:pPr>
            <a:endParaRPr lang="en-US" altLang="zh-CN" sz="2500" dirty="0"/>
          </a:p>
        </p:txBody>
      </p:sp>
      <p:sp>
        <p:nvSpPr>
          <p:cNvPr id="383" name="课题二: 研究目标—硅径迹探测器原型机"/>
          <p:cNvSpPr txBox="1">
            <a:spLocks noGrp="1"/>
          </p:cNvSpPr>
          <p:nvPr>
            <p:ph type="title"/>
          </p:nvPr>
        </p:nvSpPr>
        <p:spPr>
          <a:xfrm>
            <a:off x="323528" y="44624"/>
            <a:ext cx="8381566" cy="500304"/>
          </a:xfrm>
          <a:prstGeom prst="rect">
            <a:avLst/>
          </a:prstGeom>
        </p:spPr>
        <p:txBody>
          <a:bodyPr>
            <a:normAutofit/>
          </a:bodyPr>
          <a:lstStyle>
            <a:lvl1pPr defTabSz="397763">
              <a:defRPr sz="2784"/>
            </a:lvl1pPr>
          </a:lstStyle>
          <a:p>
            <a:r>
              <a:rPr lang="zh-CN" altLang="en-US" sz="2800" dirty="0">
                <a:latin typeface="SimHei" charset="-122"/>
                <a:ea typeface="SimHei" charset="-122"/>
                <a:cs typeface="SimHei" charset="-122"/>
              </a:rPr>
              <a:t>进度安排</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 第五年</a:t>
            </a:r>
            <a:endParaRPr dirty="0">
              <a:latin typeface="SimHei" charset="-122"/>
              <a:ea typeface="SimHei" charset="-122"/>
              <a:cs typeface="SimHei" charset="-122"/>
            </a:endParaRPr>
          </a:p>
        </p:txBody>
      </p:sp>
      <p:sp>
        <p:nvSpPr>
          <p:cNvPr id="384"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21</a:t>
            </a:fld>
            <a:endParaRPr>
              <a:latin typeface="SimHei" charset="-122"/>
              <a:ea typeface="SimHei" charset="-122"/>
              <a:cs typeface="SimHei" charset="-122"/>
            </a:endParaRPr>
          </a:p>
        </p:txBody>
      </p:sp>
    </p:spTree>
    <p:extLst>
      <p:ext uri="{BB962C8B-B14F-4D97-AF65-F5344CB8AC3E}">
        <p14:creationId xmlns:p14="http://schemas.microsoft.com/office/powerpoint/2010/main" val="359469089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 name="图片 1" descr="图片 1"/>
          <p:cNvPicPr>
            <a:picLocks noChangeAspect="1"/>
          </p:cNvPicPr>
          <p:nvPr/>
        </p:nvPicPr>
        <p:blipFill>
          <a:blip r:embed="rId2" cstate="print">
            <a:extLst/>
          </a:blip>
          <a:srcRect l="13125" t="40408" r="60564" b="46068"/>
          <a:stretch>
            <a:fillRect/>
          </a:stretch>
        </p:blipFill>
        <p:spPr>
          <a:xfrm rot="5241398">
            <a:off x="-239225" y="1744217"/>
            <a:ext cx="3104979" cy="2195092"/>
          </a:xfrm>
          <a:prstGeom prst="rect">
            <a:avLst/>
          </a:prstGeom>
          <a:ln w="12700">
            <a:miter lim="400000"/>
          </a:ln>
        </p:spPr>
      </p:pic>
      <p:sp>
        <p:nvSpPr>
          <p:cNvPr id="645" name="标题 3"/>
          <p:cNvSpPr txBox="1">
            <a:spLocks noGrp="1"/>
          </p:cNvSpPr>
          <p:nvPr>
            <p:ph type="title"/>
          </p:nvPr>
        </p:nvSpPr>
        <p:spPr>
          <a:xfrm>
            <a:off x="96480" y="0"/>
            <a:ext cx="8689711" cy="755374"/>
          </a:xfrm>
          <a:prstGeom prst="rect">
            <a:avLst/>
          </a:prstGeom>
        </p:spPr>
        <p:txBody>
          <a:bodyPr>
            <a:normAutofit/>
          </a:bodyPr>
          <a:lstStyle/>
          <a:p>
            <a:pPr>
              <a:defRPr sz="2800">
                <a:solidFill>
                  <a:srgbClr val="0000FF"/>
                </a:solidFill>
                <a:latin typeface="SimHei"/>
                <a:ea typeface="SimHei"/>
                <a:cs typeface="SimHei"/>
                <a:sym typeface="SimHei"/>
              </a:defRPr>
            </a:pPr>
            <a:r>
              <a:rPr sz="2400" dirty="0"/>
              <a:t>课题二：硅径迹探测器关键技术验证 ——  团队成员</a:t>
            </a:r>
          </a:p>
        </p:txBody>
      </p:sp>
      <p:sp>
        <p:nvSpPr>
          <p:cNvPr id="646" name="矩形 7"/>
          <p:cNvSpPr txBox="1"/>
          <p:nvPr/>
        </p:nvSpPr>
        <p:spPr>
          <a:xfrm>
            <a:off x="139147" y="4054013"/>
            <a:ext cx="2882350" cy="156966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nSpc>
                <a:spcPct val="150000"/>
              </a:lnSpc>
              <a:defRPr sz="2600" b="1">
                <a:latin typeface="Times New Roman"/>
                <a:ea typeface="Times New Roman"/>
                <a:cs typeface="Times New Roman"/>
                <a:sym typeface="Times New Roman"/>
              </a:defRPr>
            </a:pPr>
            <a:r>
              <a:rPr sz="1600" dirty="0"/>
              <a:t>Joao Guimaraes da Costa</a:t>
            </a:r>
          </a:p>
          <a:p>
            <a:pPr>
              <a:lnSpc>
                <a:spcPct val="150000"/>
              </a:lnSpc>
              <a:defRPr sz="2600" b="1">
                <a:solidFill>
                  <a:srgbClr val="0432FF"/>
                </a:solidFill>
                <a:latin typeface="Times New Roman"/>
                <a:ea typeface="Times New Roman"/>
                <a:cs typeface="Times New Roman"/>
                <a:sym typeface="Times New Roman"/>
              </a:defRPr>
            </a:pPr>
            <a:r>
              <a:rPr sz="1600" b="0" dirty="0">
                <a:latin typeface="SimHei"/>
                <a:ea typeface="SimHei"/>
                <a:cs typeface="SimHei"/>
                <a:sym typeface="SimHei"/>
              </a:rPr>
              <a:t>－中国科学院高能物理研究所研究员，博士生导师</a:t>
            </a:r>
          </a:p>
          <a:p>
            <a:pPr>
              <a:lnSpc>
                <a:spcPct val="150000"/>
              </a:lnSpc>
              <a:defRPr sz="2600" b="1">
                <a:solidFill>
                  <a:srgbClr val="0432FF"/>
                </a:solidFill>
                <a:latin typeface="Times New Roman"/>
                <a:ea typeface="Times New Roman"/>
                <a:cs typeface="Times New Roman"/>
                <a:sym typeface="Times New Roman"/>
              </a:defRPr>
            </a:pPr>
            <a:r>
              <a:rPr sz="1600" dirty="0"/>
              <a:t>—“</a:t>
            </a:r>
            <a:r>
              <a:rPr sz="1600" b="0" dirty="0">
                <a:latin typeface="SimHei"/>
                <a:ea typeface="SimHei"/>
                <a:cs typeface="SimHei"/>
                <a:sym typeface="SimHei"/>
              </a:rPr>
              <a:t>千人计划</a:t>
            </a:r>
            <a:r>
              <a:rPr sz="1600" dirty="0"/>
              <a:t>”</a:t>
            </a:r>
            <a:r>
              <a:rPr sz="1600" b="0" dirty="0">
                <a:latin typeface="SimHei"/>
                <a:ea typeface="SimHei"/>
                <a:cs typeface="SimHei"/>
                <a:sym typeface="SimHei"/>
              </a:rPr>
              <a:t>外国专家</a:t>
            </a:r>
          </a:p>
        </p:txBody>
      </p:sp>
      <p:sp>
        <p:nvSpPr>
          <p:cNvPr id="647" name="文本框 15"/>
          <p:cNvSpPr txBox="1"/>
          <p:nvPr/>
        </p:nvSpPr>
        <p:spPr>
          <a:xfrm>
            <a:off x="2875721" y="2729943"/>
            <a:ext cx="6268279" cy="33855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600">
                <a:latin typeface="+mn-lt"/>
                <a:ea typeface="+mn-ea"/>
                <a:cs typeface="+mn-cs"/>
                <a:sym typeface="Helvetica"/>
              </a:defRPr>
            </a:lvl1pPr>
          </a:lstStyle>
          <a:p>
            <a:pPr>
              <a:defRPr>
                <a:latin typeface="+mj-lt"/>
                <a:ea typeface="+mj-ea"/>
                <a:cs typeface="+mj-cs"/>
                <a:sym typeface="Calibri"/>
              </a:defRPr>
            </a:pPr>
            <a:r>
              <a:rPr sz="1600">
                <a:latin typeface="+mn-lt"/>
                <a:ea typeface="+mn-ea"/>
                <a:cs typeface="+mn-cs"/>
                <a:sym typeface="Helvetica"/>
              </a:rPr>
              <a:t>梁志均       魏微            赵梅            张颖          吴文欢      田兴成 </a:t>
            </a:r>
          </a:p>
        </p:txBody>
      </p:sp>
      <p:sp>
        <p:nvSpPr>
          <p:cNvPr id="648" name="文本框 22"/>
          <p:cNvSpPr txBox="1"/>
          <p:nvPr/>
        </p:nvSpPr>
        <p:spPr>
          <a:xfrm>
            <a:off x="2928728" y="4240691"/>
            <a:ext cx="4407615"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mn-lt"/>
                <a:ea typeface="+mn-ea"/>
                <a:cs typeface="+mn-cs"/>
                <a:sym typeface="Helvetica"/>
              </a:defRPr>
            </a:lvl1pPr>
          </a:lstStyle>
          <a:p>
            <a:pPr>
              <a:defRPr>
                <a:latin typeface="+mj-lt"/>
                <a:ea typeface="+mj-ea"/>
                <a:cs typeface="+mj-cs"/>
                <a:sym typeface="Calibri"/>
              </a:defRPr>
            </a:pPr>
            <a:r>
              <a:rPr sz="1600">
                <a:latin typeface="+mn-lt"/>
                <a:ea typeface="+mn-ea"/>
                <a:cs typeface="+mn-cs"/>
                <a:sym typeface="Helvetica"/>
              </a:rPr>
              <a:t>胡俊         陆卫国     付金煜      章红宇     董明义</a:t>
            </a:r>
          </a:p>
        </p:txBody>
      </p:sp>
      <p:sp>
        <p:nvSpPr>
          <p:cNvPr id="649" name="文本框 25"/>
          <p:cNvSpPr txBox="1"/>
          <p:nvPr/>
        </p:nvSpPr>
        <p:spPr>
          <a:xfrm>
            <a:off x="3021493" y="6334535"/>
            <a:ext cx="5539409" cy="33855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600">
                <a:latin typeface="+mn-lt"/>
                <a:ea typeface="+mn-ea"/>
                <a:cs typeface="+mn-cs"/>
                <a:sym typeface="Helvetica"/>
              </a:defRPr>
            </a:lvl1pPr>
          </a:lstStyle>
          <a:p>
            <a:pPr>
              <a:defRPr>
                <a:latin typeface="+mj-lt"/>
                <a:ea typeface="+mj-ea"/>
                <a:cs typeface="+mj-cs"/>
                <a:sym typeface="Calibri"/>
              </a:defRPr>
            </a:pPr>
            <a:r>
              <a:rPr sz="1600">
                <a:latin typeface="+mn-lt"/>
                <a:ea typeface="+mn-ea"/>
                <a:cs typeface="+mn-cs"/>
                <a:sym typeface="Helvetica"/>
              </a:rPr>
              <a:t>张亮          董家宁</a:t>
            </a:r>
          </a:p>
        </p:txBody>
      </p:sp>
      <p:sp>
        <p:nvSpPr>
          <p:cNvPr id="650" name="文本框 32"/>
          <p:cNvSpPr txBox="1"/>
          <p:nvPr/>
        </p:nvSpPr>
        <p:spPr>
          <a:xfrm>
            <a:off x="2769704" y="702365"/>
            <a:ext cx="1118253"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SimHei"/>
                <a:ea typeface="SimHei"/>
                <a:cs typeface="SimHei"/>
                <a:sym typeface="SimHei"/>
              </a:defRPr>
            </a:lvl1pPr>
          </a:lstStyle>
          <a:p>
            <a:r>
              <a:rPr sz="1600"/>
              <a:t>研究骨干：</a:t>
            </a:r>
          </a:p>
        </p:txBody>
      </p:sp>
      <p:sp>
        <p:nvSpPr>
          <p:cNvPr id="651" name="矩形 2"/>
          <p:cNvSpPr txBox="1"/>
          <p:nvPr/>
        </p:nvSpPr>
        <p:spPr>
          <a:xfrm>
            <a:off x="275343" y="1004716"/>
            <a:ext cx="1323437"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SimHei"/>
                <a:ea typeface="SimHei"/>
                <a:cs typeface="SimHei"/>
                <a:sym typeface="SimHei"/>
              </a:defRPr>
            </a:lvl1pPr>
          </a:lstStyle>
          <a:p>
            <a:pPr>
              <a:defRPr b="1">
                <a:latin typeface="Times New Roman"/>
                <a:ea typeface="Times New Roman"/>
                <a:cs typeface="Times New Roman"/>
                <a:sym typeface="Times New Roman"/>
              </a:defRPr>
            </a:pPr>
            <a:r>
              <a:rPr sz="1600" b="0">
                <a:latin typeface="SimHei"/>
                <a:ea typeface="SimHei"/>
                <a:cs typeface="SimHei"/>
                <a:sym typeface="SimHei"/>
              </a:rPr>
              <a:t>课题负责人：</a:t>
            </a:r>
          </a:p>
        </p:txBody>
      </p:sp>
      <p:pic>
        <p:nvPicPr>
          <p:cNvPr id="652" name="图片 3" descr="图片 3"/>
          <p:cNvPicPr>
            <a:picLocks noChangeAspect="1"/>
          </p:cNvPicPr>
          <p:nvPr/>
        </p:nvPicPr>
        <p:blipFill>
          <a:blip r:embed="rId3" cstate="print">
            <a:extLst/>
          </a:blip>
          <a:srcRect l="10098" r="10832" b="18840"/>
          <a:stretch>
            <a:fillRect/>
          </a:stretch>
        </p:blipFill>
        <p:spPr>
          <a:xfrm>
            <a:off x="2835963" y="1521115"/>
            <a:ext cx="926770" cy="1208830"/>
          </a:xfrm>
          <a:prstGeom prst="rect">
            <a:avLst/>
          </a:prstGeom>
          <a:ln w="12700">
            <a:miter lim="400000"/>
          </a:ln>
        </p:spPr>
      </p:pic>
      <p:pic>
        <p:nvPicPr>
          <p:cNvPr id="653" name="图片 4" descr="图片 4"/>
          <p:cNvPicPr>
            <a:picLocks noChangeAspect="1"/>
          </p:cNvPicPr>
          <p:nvPr/>
        </p:nvPicPr>
        <p:blipFill>
          <a:blip r:embed="rId4" cstate="print">
            <a:extLst/>
          </a:blip>
          <a:stretch>
            <a:fillRect/>
          </a:stretch>
        </p:blipFill>
        <p:spPr>
          <a:xfrm>
            <a:off x="3895587" y="1515345"/>
            <a:ext cx="835440" cy="1214600"/>
          </a:xfrm>
          <a:prstGeom prst="rect">
            <a:avLst/>
          </a:prstGeom>
          <a:ln w="12700">
            <a:miter lim="400000"/>
          </a:ln>
        </p:spPr>
      </p:pic>
      <p:pic>
        <p:nvPicPr>
          <p:cNvPr id="654" name="图片 13" descr="图片 13"/>
          <p:cNvPicPr>
            <a:picLocks noChangeAspect="1"/>
          </p:cNvPicPr>
          <p:nvPr/>
        </p:nvPicPr>
        <p:blipFill>
          <a:blip r:embed="rId5" cstate="print">
            <a:extLst/>
          </a:blip>
          <a:srcRect t="19324" r="25657" b="12271"/>
          <a:stretch>
            <a:fillRect/>
          </a:stretch>
        </p:blipFill>
        <p:spPr>
          <a:xfrm>
            <a:off x="4869622" y="1550521"/>
            <a:ext cx="961335" cy="1179423"/>
          </a:xfrm>
          <a:prstGeom prst="rect">
            <a:avLst/>
          </a:prstGeom>
          <a:ln w="12700">
            <a:miter lim="400000"/>
          </a:ln>
        </p:spPr>
      </p:pic>
      <p:pic>
        <p:nvPicPr>
          <p:cNvPr id="655" name="图片 29" descr="图片 29"/>
          <p:cNvPicPr>
            <a:picLocks noChangeAspect="1"/>
          </p:cNvPicPr>
          <p:nvPr/>
        </p:nvPicPr>
        <p:blipFill>
          <a:blip r:embed="rId6" cstate="print">
            <a:extLst/>
          </a:blip>
          <a:srcRect l="54926" t="13620" r="4057" b="20193"/>
          <a:stretch>
            <a:fillRect/>
          </a:stretch>
        </p:blipFill>
        <p:spPr>
          <a:xfrm>
            <a:off x="5950049" y="1523996"/>
            <a:ext cx="1007343" cy="1219199"/>
          </a:xfrm>
          <a:prstGeom prst="rect">
            <a:avLst/>
          </a:prstGeom>
          <a:ln w="12700">
            <a:miter lim="400000"/>
          </a:ln>
        </p:spPr>
      </p:pic>
      <p:pic>
        <p:nvPicPr>
          <p:cNvPr id="656" name="图片 30" descr="图片 30"/>
          <p:cNvPicPr>
            <a:picLocks noChangeAspect="1"/>
          </p:cNvPicPr>
          <p:nvPr/>
        </p:nvPicPr>
        <p:blipFill>
          <a:blip r:embed="rId7" cstate="print">
            <a:extLst/>
          </a:blip>
          <a:stretch>
            <a:fillRect/>
          </a:stretch>
        </p:blipFill>
        <p:spPr>
          <a:xfrm>
            <a:off x="7030278" y="1515161"/>
            <a:ext cx="921027" cy="1228036"/>
          </a:xfrm>
          <a:prstGeom prst="rect">
            <a:avLst/>
          </a:prstGeom>
          <a:ln w="12700">
            <a:miter lim="400000"/>
          </a:ln>
        </p:spPr>
      </p:pic>
      <p:pic>
        <p:nvPicPr>
          <p:cNvPr id="657" name="图片 33" descr="图片 33"/>
          <p:cNvPicPr>
            <a:picLocks noChangeAspect="1"/>
          </p:cNvPicPr>
          <p:nvPr/>
        </p:nvPicPr>
        <p:blipFill>
          <a:blip r:embed="rId8" cstate="print">
            <a:extLst/>
          </a:blip>
          <a:stretch>
            <a:fillRect/>
          </a:stretch>
        </p:blipFill>
        <p:spPr>
          <a:xfrm>
            <a:off x="8063396" y="1507798"/>
            <a:ext cx="921579" cy="1228772"/>
          </a:xfrm>
          <a:prstGeom prst="rect">
            <a:avLst/>
          </a:prstGeom>
          <a:ln w="12700">
            <a:miter lim="400000"/>
          </a:ln>
        </p:spPr>
      </p:pic>
      <p:pic>
        <p:nvPicPr>
          <p:cNvPr id="658" name="图片 35" descr="图片 35"/>
          <p:cNvPicPr>
            <a:picLocks noChangeAspect="1"/>
          </p:cNvPicPr>
          <p:nvPr/>
        </p:nvPicPr>
        <p:blipFill>
          <a:blip r:embed="rId9" cstate="print">
            <a:extLst/>
          </a:blip>
          <a:stretch>
            <a:fillRect/>
          </a:stretch>
        </p:blipFill>
        <p:spPr>
          <a:xfrm>
            <a:off x="2928732" y="3074499"/>
            <a:ext cx="742465" cy="1159566"/>
          </a:xfrm>
          <a:prstGeom prst="rect">
            <a:avLst/>
          </a:prstGeom>
          <a:ln w="12700">
            <a:miter lim="400000"/>
          </a:ln>
        </p:spPr>
      </p:pic>
      <p:pic>
        <p:nvPicPr>
          <p:cNvPr id="659" name="图片 36" descr="图片 36"/>
          <p:cNvPicPr>
            <a:picLocks noChangeAspect="1"/>
          </p:cNvPicPr>
          <p:nvPr/>
        </p:nvPicPr>
        <p:blipFill>
          <a:blip r:embed="rId10" cstate="print">
            <a:extLst/>
          </a:blip>
          <a:srcRect l="4493" r="31739"/>
          <a:stretch>
            <a:fillRect/>
          </a:stretch>
        </p:blipFill>
        <p:spPr>
          <a:xfrm>
            <a:off x="3760289" y="3107932"/>
            <a:ext cx="957487" cy="1126134"/>
          </a:xfrm>
          <a:prstGeom prst="rect">
            <a:avLst/>
          </a:prstGeom>
          <a:ln w="12700">
            <a:miter lim="400000"/>
          </a:ln>
        </p:spPr>
      </p:pic>
      <p:pic>
        <p:nvPicPr>
          <p:cNvPr id="660" name="图片 37" descr="图片 37"/>
          <p:cNvPicPr>
            <a:picLocks noChangeAspect="1"/>
          </p:cNvPicPr>
          <p:nvPr/>
        </p:nvPicPr>
        <p:blipFill>
          <a:blip r:embed="rId11" cstate="print">
            <a:extLst/>
          </a:blip>
          <a:srcRect l="6503" r="9589"/>
          <a:stretch>
            <a:fillRect/>
          </a:stretch>
        </p:blipFill>
        <p:spPr>
          <a:xfrm>
            <a:off x="4797287" y="3093411"/>
            <a:ext cx="927654" cy="1146089"/>
          </a:xfrm>
          <a:prstGeom prst="rect">
            <a:avLst/>
          </a:prstGeom>
          <a:ln w="12700">
            <a:miter lim="400000"/>
          </a:ln>
        </p:spPr>
      </p:pic>
      <p:pic>
        <p:nvPicPr>
          <p:cNvPr id="661" name="图片 38" descr="图片 38"/>
          <p:cNvPicPr>
            <a:picLocks noChangeAspect="1"/>
          </p:cNvPicPr>
          <p:nvPr/>
        </p:nvPicPr>
        <p:blipFill>
          <a:blip r:embed="rId12" cstate="print">
            <a:extLst/>
          </a:blip>
          <a:srcRect l="57410" t="8886" r="9168" b="44212"/>
          <a:stretch>
            <a:fillRect/>
          </a:stretch>
        </p:blipFill>
        <p:spPr>
          <a:xfrm>
            <a:off x="5804453" y="3100592"/>
            <a:ext cx="821637" cy="1140101"/>
          </a:xfrm>
          <a:prstGeom prst="rect">
            <a:avLst/>
          </a:prstGeom>
          <a:ln w="12700">
            <a:miter lim="400000"/>
          </a:ln>
        </p:spPr>
      </p:pic>
      <p:pic>
        <p:nvPicPr>
          <p:cNvPr id="662" name="图片 39" descr="图片 39"/>
          <p:cNvPicPr>
            <a:picLocks noChangeAspect="1"/>
          </p:cNvPicPr>
          <p:nvPr/>
        </p:nvPicPr>
        <p:blipFill>
          <a:blip r:embed="rId13" cstate="print">
            <a:extLst/>
          </a:blip>
          <a:srcRect l="21351" t="18051" r="50118" b="28850"/>
          <a:stretch>
            <a:fillRect/>
          </a:stretch>
        </p:blipFill>
        <p:spPr>
          <a:xfrm>
            <a:off x="6732105" y="3095154"/>
            <a:ext cx="848139" cy="1145538"/>
          </a:xfrm>
          <a:prstGeom prst="rect">
            <a:avLst/>
          </a:prstGeom>
          <a:ln w="12700">
            <a:miter lim="400000"/>
          </a:ln>
        </p:spPr>
      </p:pic>
      <p:sp>
        <p:nvSpPr>
          <p:cNvPr id="663" name="文本框 41"/>
          <p:cNvSpPr txBox="1"/>
          <p:nvPr/>
        </p:nvSpPr>
        <p:spPr>
          <a:xfrm>
            <a:off x="2729946" y="1126435"/>
            <a:ext cx="5119348" cy="3077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600" b="1">
                <a:solidFill>
                  <a:srgbClr val="0070C0"/>
                </a:solidFill>
                <a:latin typeface="Times New Roman"/>
                <a:ea typeface="Times New Roman"/>
                <a:cs typeface="Times New Roman"/>
                <a:sym typeface="Times New Roman"/>
              </a:defRPr>
            </a:pPr>
            <a:r>
              <a:rPr sz="1400" b="0" dirty="0">
                <a:latin typeface="SimHei"/>
                <a:ea typeface="SimHei"/>
                <a:cs typeface="SimHei"/>
                <a:sym typeface="SimHei"/>
              </a:rPr>
              <a:t>中国科学院高能物理研究所：职工</a:t>
            </a:r>
            <a:r>
              <a:rPr sz="1400" dirty="0"/>
              <a:t>11</a:t>
            </a:r>
            <a:r>
              <a:rPr sz="1400" b="0" dirty="0">
                <a:latin typeface="SimHei"/>
                <a:ea typeface="SimHei"/>
                <a:cs typeface="SimHei"/>
                <a:sym typeface="SimHei"/>
              </a:rPr>
              <a:t>人，博士后及研究生共</a:t>
            </a:r>
            <a:r>
              <a:rPr sz="1400" dirty="0"/>
              <a:t>10</a:t>
            </a:r>
            <a:r>
              <a:rPr sz="1400" b="0" dirty="0">
                <a:latin typeface="SimHei"/>
                <a:ea typeface="SimHei"/>
                <a:cs typeface="SimHei"/>
                <a:sym typeface="SimHei"/>
              </a:rPr>
              <a:t>人</a:t>
            </a:r>
          </a:p>
        </p:txBody>
      </p:sp>
      <p:sp>
        <p:nvSpPr>
          <p:cNvPr id="664" name="文本框 42"/>
          <p:cNvSpPr txBox="1"/>
          <p:nvPr/>
        </p:nvSpPr>
        <p:spPr>
          <a:xfrm>
            <a:off x="2802834" y="4644887"/>
            <a:ext cx="3503521" cy="3077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600" b="1">
                <a:solidFill>
                  <a:srgbClr val="0070C0"/>
                </a:solidFill>
                <a:latin typeface="Times New Roman"/>
                <a:ea typeface="Times New Roman"/>
                <a:cs typeface="Times New Roman"/>
                <a:sym typeface="Times New Roman"/>
              </a:defRPr>
            </a:pPr>
            <a:r>
              <a:rPr sz="1400" b="0" dirty="0">
                <a:latin typeface="SimHei"/>
                <a:ea typeface="SimHei"/>
                <a:cs typeface="SimHei"/>
                <a:sym typeface="SimHei"/>
              </a:rPr>
              <a:t>山东大学：职工</a:t>
            </a:r>
            <a:r>
              <a:rPr sz="1400" dirty="0"/>
              <a:t>2</a:t>
            </a:r>
            <a:r>
              <a:rPr sz="1400" b="0" dirty="0">
                <a:latin typeface="SimHei"/>
                <a:ea typeface="SimHei"/>
                <a:cs typeface="SimHei"/>
                <a:sym typeface="SimHei"/>
              </a:rPr>
              <a:t>人，博士后及研究生共</a:t>
            </a:r>
            <a:r>
              <a:rPr sz="1400" dirty="0"/>
              <a:t>3</a:t>
            </a:r>
            <a:r>
              <a:rPr sz="1400" b="0" dirty="0">
                <a:latin typeface="SimHei"/>
                <a:ea typeface="SimHei"/>
                <a:cs typeface="SimHei"/>
                <a:sym typeface="SimHei"/>
              </a:rPr>
              <a:t>人</a:t>
            </a:r>
          </a:p>
        </p:txBody>
      </p:sp>
      <p:pic>
        <p:nvPicPr>
          <p:cNvPr id="665" name="图片 43" descr="图片 43"/>
          <p:cNvPicPr>
            <a:picLocks noChangeAspect="1"/>
          </p:cNvPicPr>
          <p:nvPr/>
        </p:nvPicPr>
        <p:blipFill>
          <a:blip r:embed="rId14" cstate="print">
            <a:extLst/>
          </a:blip>
          <a:srcRect l="6381" t="17198" r="16867" b="25410"/>
          <a:stretch>
            <a:fillRect/>
          </a:stretch>
        </p:blipFill>
        <p:spPr>
          <a:xfrm>
            <a:off x="2943588" y="5128590"/>
            <a:ext cx="899543" cy="1192697"/>
          </a:xfrm>
          <a:prstGeom prst="rect">
            <a:avLst/>
          </a:prstGeom>
          <a:ln w="12700">
            <a:miter lim="400000"/>
          </a:ln>
        </p:spPr>
      </p:pic>
      <p:pic>
        <p:nvPicPr>
          <p:cNvPr id="666" name="图片 44" descr="图片 44"/>
          <p:cNvPicPr>
            <a:picLocks noChangeAspect="1"/>
          </p:cNvPicPr>
          <p:nvPr/>
        </p:nvPicPr>
        <p:blipFill>
          <a:blip r:embed="rId15" cstate="print">
            <a:extLst/>
          </a:blip>
          <a:srcRect l="23328" t="16039" r="11228" b="20773"/>
          <a:stretch>
            <a:fillRect/>
          </a:stretch>
        </p:blipFill>
        <p:spPr>
          <a:xfrm>
            <a:off x="3935896" y="5003791"/>
            <a:ext cx="1033670" cy="1330749"/>
          </a:xfrm>
          <a:prstGeom prst="rect">
            <a:avLst/>
          </a:prstGeom>
          <a:ln w="12700">
            <a:miter lim="400000"/>
          </a:ln>
        </p:spPr>
      </p:pic>
      <p:sp>
        <p:nvSpPr>
          <p:cNvPr id="2" name="幻灯片编号占位符 1"/>
          <p:cNvSpPr>
            <a:spLocks noGrp="1"/>
          </p:cNvSpPr>
          <p:nvPr>
            <p:ph type="sldNum" sz="quarter" idx="2"/>
          </p:nvPr>
        </p:nvSpPr>
        <p:spPr>
          <a:xfrm>
            <a:off x="8307603" y="6423497"/>
            <a:ext cx="207747" cy="230832"/>
          </a:xfrm>
        </p:spPr>
        <p:txBody>
          <a:bodyPr/>
          <a:lstStyle/>
          <a:p>
            <a:fld id="{86CB4B4D-7CA3-9044-876B-883B54F8677D}" type="slidenum">
              <a:rPr lang="uk-UA" sz="900" smtClean="0"/>
              <a:pPr/>
              <a:t>22</a:t>
            </a:fld>
            <a:endParaRPr lang="uk-UA" sz="900"/>
          </a:p>
        </p:txBody>
      </p:sp>
    </p:spTree>
    <p:extLst>
      <p:ext uri="{BB962C8B-B14F-4D97-AF65-F5344CB8AC3E}">
        <p14:creationId xmlns:p14="http://schemas.microsoft.com/office/powerpoint/2010/main" val="295282052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标题 3"/>
          <p:cNvSpPr txBox="1">
            <a:spLocks noGrp="1"/>
          </p:cNvSpPr>
          <p:nvPr>
            <p:ph type="title"/>
          </p:nvPr>
        </p:nvSpPr>
        <p:spPr>
          <a:xfrm>
            <a:off x="96480" y="0"/>
            <a:ext cx="8689711" cy="755374"/>
          </a:xfrm>
          <a:prstGeom prst="rect">
            <a:avLst/>
          </a:prstGeom>
        </p:spPr>
        <p:txBody>
          <a:bodyPr/>
          <a:lstStyle/>
          <a:p>
            <a:pPr>
              <a:defRPr sz="2800">
                <a:solidFill>
                  <a:srgbClr val="0000FF"/>
                </a:solidFill>
                <a:latin typeface="SimHei"/>
                <a:ea typeface="SimHei"/>
                <a:cs typeface="SimHei"/>
                <a:sym typeface="SimHei"/>
              </a:defRPr>
            </a:pPr>
            <a:r>
              <a:t>课题二：硅径迹探测器关键技术验证 ——  团队成员</a:t>
            </a:r>
          </a:p>
        </p:txBody>
      </p:sp>
      <p:sp>
        <p:nvSpPr>
          <p:cNvPr id="669" name="文本框 4"/>
          <p:cNvSpPr txBox="1"/>
          <p:nvPr/>
        </p:nvSpPr>
        <p:spPr>
          <a:xfrm>
            <a:off x="291547" y="967410"/>
            <a:ext cx="1755141" cy="42600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SimHei"/>
                <a:ea typeface="SimHei"/>
                <a:cs typeface="SimHei"/>
                <a:sym typeface="SimHei"/>
              </a:defRPr>
            </a:lvl1pPr>
          </a:lstStyle>
          <a:p>
            <a:r>
              <a:t>研究骨干：</a:t>
            </a:r>
          </a:p>
        </p:txBody>
      </p:sp>
      <p:sp>
        <p:nvSpPr>
          <p:cNvPr id="670" name="文本框 5"/>
          <p:cNvSpPr txBox="1"/>
          <p:nvPr/>
        </p:nvSpPr>
        <p:spPr>
          <a:xfrm>
            <a:off x="298173" y="1530625"/>
            <a:ext cx="3964941" cy="31140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600" b="1">
                <a:solidFill>
                  <a:srgbClr val="0070C0"/>
                </a:solidFill>
                <a:latin typeface="Times New Roman"/>
                <a:ea typeface="Times New Roman"/>
                <a:cs typeface="Times New Roman"/>
                <a:sym typeface="Times New Roman"/>
              </a:defRPr>
            </a:pPr>
            <a:r>
              <a:rPr b="0" dirty="0">
                <a:latin typeface="SimHei"/>
                <a:ea typeface="SimHei"/>
                <a:cs typeface="SimHei"/>
                <a:sym typeface="SimHei"/>
              </a:rPr>
              <a:t>南京大学：职工</a:t>
            </a:r>
            <a:r>
              <a:rPr dirty="0"/>
              <a:t>2</a:t>
            </a:r>
            <a:r>
              <a:rPr b="0" dirty="0">
                <a:latin typeface="SimHei"/>
                <a:ea typeface="SimHei"/>
                <a:cs typeface="SimHei"/>
                <a:sym typeface="SimHei"/>
              </a:rPr>
              <a:t>人，博士后及研究生共</a:t>
            </a:r>
            <a:r>
              <a:rPr dirty="0"/>
              <a:t>5</a:t>
            </a:r>
            <a:r>
              <a:rPr b="0" dirty="0">
                <a:latin typeface="SimHei"/>
                <a:ea typeface="SimHei"/>
                <a:cs typeface="SimHei"/>
                <a:sym typeface="SimHei"/>
              </a:rPr>
              <a:t>人</a:t>
            </a:r>
          </a:p>
        </p:txBody>
      </p:sp>
      <p:pic>
        <p:nvPicPr>
          <p:cNvPr id="671" name="图片 6" descr="图片 6"/>
          <p:cNvPicPr>
            <a:picLocks noChangeAspect="1"/>
          </p:cNvPicPr>
          <p:nvPr/>
        </p:nvPicPr>
        <p:blipFill>
          <a:blip r:embed="rId2" cstate="print">
            <a:extLst/>
          </a:blip>
          <a:stretch>
            <a:fillRect/>
          </a:stretch>
        </p:blipFill>
        <p:spPr>
          <a:xfrm>
            <a:off x="406686" y="2067337"/>
            <a:ext cx="1016707" cy="1172818"/>
          </a:xfrm>
          <a:prstGeom prst="rect">
            <a:avLst/>
          </a:prstGeom>
          <a:ln w="12700">
            <a:miter lim="400000"/>
          </a:ln>
        </p:spPr>
      </p:pic>
      <p:pic>
        <p:nvPicPr>
          <p:cNvPr id="672" name="图片 7" descr="图片 7"/>
          <p:cNvPicPr>
            <a:picLocks noChangeAspect="1"/>
          </p:cNvPicPr>
          <p:nvPr/>
        </p:nvPicPr>
        <p:blipFill>
          <a:blip r:embed="rId3" cstate="print">
            <a:extLst/>
          </a:blip>
          <a:stretch>
            <a:fillRect/>
          </a:stretch>
        </p:blipFill>
        <p:spPr>
          <a:xfrm>
            <a:off x="1616764" y="1986003"/>
            <a:ext cx="887897" cy="1254154"/>
          </a:xfrm>
          <a:prstGeom prst="rect">
            <a:avLst/>
          </a:prstGeom>
          <a:ln w="12700">
            <a:miter lim="400000"/>
          </a:ln>
        </p:spPr>
      </p:pic>
      <p:sp>
        <p:nvSpPr>
          <p:cNvPr id="673" name="文本框 8"/>
          <p:cNvSpPr txBox="1"/>
          <p:nvPr/>
        </p:nvSpPr>
        <p:spPr>
          <a:xfrm>
            <a:off x="583095" y="3220280"/>
            <a:ext cx="2272415"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mn-lt"/>
                <a:ea typeface="+mn-ea"/>
                <a:cs typeface="+mn-cs"/>
                <a:sym typeface="Helvetica"/>
              </a:defRPr>
            </a:lvl1pPr>
          </a:lstStyle>
          <a:p>
            <a:pPr>
              <a:defRPr>
                <a:latin typeface="+mj-lt"/>
                <a:ea typeface="+mj-ea"/>
                <a:cs typeface="+mj-cs"/>
                <a:sym typeface="Calibri"/>
              </a:defRPr>
            </a:pPr>
            <a:r>
              <a:rPr sz="1600" dirty="0">
                <a:latin typeface="+mn-lt"/>
                <a:ea typeface="+mn-ea"/>
                <a:cs typeface="+mn-cs"/>
                <a:sym typeface="Helvetica"/>
              </a:rPr>
              <a:t>祁鸣           纪小丽         </a:t>
            </a:r>
          </a:p>
        </p:txBody>
      </p:sp>
      <p:sp>
        <p:nvSpPr>
          <p:cNvPr id="674" name="文本框 9"/>
          <p:cNvSpPr txBox="1"/>
          <p:nvPr/>
        </p:nvSpPr>
        <p:spPr>
          <a:xfrm>
            <a:off x="291547" y="3684103"/>
            <a:ext cx="2237741" cy="31140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600" b="1">
                <a:solidFill>
                  <a:srgbClr val="0070C0"/>
                </a:solidFill>
                <a:latin typeface="Times New Roman"/>
                <a:ea typeface="Times New Roman"/>
                <a:cs typeface="Times New Roman"/>
                <a:sym typeface="Times New Roman"/>
              </a:defRPr>
            </a:pPr>
            <a:r>
              <a:rPr b="0" dirty="0">
                <a:latin typeface="SimHei"/>
                <a:ea typeface="SimHei"/>
                <a:cs typeface="SimHei"/>
                <a:sym typeface="SimHei"/>
              </a:rPr>
              <a:t>西北工业大学：职工</a:t>
            </a:r>
            <a:r>
              <a:rPr dirty="0"/>
              <a:t>5</a:t>
            </a:r>
            <a:r>
              <a:rPr b="0" dirty="0">
                <a:latin typeface="SimHei"/>
                <a:ea typeface="SimHei"/>
                <a:cs typeface="SimHei"/>
                <a:sym typeface="SimHei"/>
              </a:rPr>
              <a:t>人</a:t>
            </a:r>
          </a:p>
        </p:txBody>
      </p:sp>
      <p:pic>
        <p:nvPicPr>
          <p:cNvPr id="675" name="图片 10" descr="图片 10"/>
          <p:cNvPicPr>
            <a:picLocks noChangeAspect="1"/>
          </p:cNvPicPr>
          <p:nvPr/>
        </p:nvPicPr>
        <p:blipFill>
          <a:blip r:embed="rId4" cstate="print">
            <a:extLst/>
          </a:blip>
          <a:stretch>
            <a:fillRect/>
          </a:stretch>
        </p:blipFill>
        <p:spPr>
          <a:xfrm>
            <a:off x="437320" y="4240696"/>
            <a:ext cx="885452" cy="1239631"/>
          </a:xfrm>
          <a:prstGeom prst="rect">
            <a:avLst/>
          </a:prstGeom>
          <a:ln w="12700">
            <a:miter lim="400000"/>
          </a:ln>
        </p:spPr>
      </p:pic>
      <p:pic>
        <p:nvPicPr>
          <p:cNvPr id="676" name="图片 11" descr="图片 11"/>
          <p:cNvPicPr>
            <a:picLocks noChangeAspect="1"/>
          </p:cNvPicPr>
          <p:nvPr/>
        </p:nvPicPr>
        <p:blipFill>
          <a:blip r:embed="rId5" cstate="print">
            <a:extLst/>
          </a:blip>
          <a:srcRect l="31449" r="25942" b="10122"/>
          <a:stretch>
            <a:fillRect/>
          </a:stretch>
        </p:blipFill>
        <p:spPr>
          <a:xfrm>
            <a:off x="1470196" y="4221729"/>
            <a:ext cx="1074223" cy="1277923"/>
          </a:xfrm>
          <a:prstGeom prst="rect">
            <a:avLst/>
          </a:prstGeom>
          <a:ln w="12700">
            <a:miter lim="400000"/>
          </a:ln>
        </p:spPr>
      </p:pic>
      <p:pic>
        <p:nvPicPr>
          <p:cNvPr id="677" name="图片 12" descr="图片 12"/>
          <p:cNvPicPr>
            <a:picLocks noChangeAspect="1"/>
          </p:cNvPicPr>
          <p:nvPr/>
        </p:nvPicPr>
        <p:blipFill>
          <a:blip r:embed="rId6" cstate="print">
            <a:extLst/>
          </a:blip>
          <a:stretch>
            <a:fillRect/>
          </a:stretch>
        </p:blipFill>
        <p:spPr>
          <a:xfrm>
            <a:off x="2696817" y="4225233"/>
            <a:ext cx="900001" cy="1260001"/>
          </a:xfrm>
          <a:prstGeom prst="rect">
            <a:avLst/>
          </a:prstGeom>
          <a:ln w="12700">
            <a:miter lim="400000"/>
          </a:ln>
        </p:spPr>
      </p:pic>
      <p:pic>
        <p:nvPicPr>
          <p:cNvPr id="678" name="图片 13" descr="图片 13"/>
          <p:cNvPicPr>
            <a:picLocks noChangeAspect="1"/>
          </p:cNvPicPr>
          <p:nvPr/>
        </p:nvPicPr>
        <p:blipFill>
          <a:blip r:embed="rId7" cstate="print">
            <a:extLst/>
          </a:blip>
          <a:stretch>
            <a:fillRect/>
          </a:stretch>
        </p:blipFill>
        <p:spPr>
          <a:xfrm>
            <a:off x="3749288" y="4227443"/>
            <a:ext cx="1061390" cy="1265583"/>
          </a:xfrm>
          <a:prstGeom prst="rect">
            <a:avLst/>
          </a:prstGeom>
          <a:ln w="12700">
            <a:miter lim="400000"/>
          </a:ln>
        </p:spPr>
      </p:pic>
      <p:pic>
        <p:nvPicPr>
          <p:cNvPr id="679" name="图片 14" descr="图片 14"/>
          <p:cNvPicPr>
            <a:picLocks noChangeAspect="1"/>
          </p:cNvPicPr>
          <p:nvPr/>
        </p:nvPicPr>
        <p:blipFill>
          <a:blip r:embed="rId8" cstate="print">
            <a:extLst/>
          </a:blip>
          <a:stretch>
            <a:fillRect/>
          </a:stretch>
        </p:blipFill>
        <p:spPr>
          <a:xfrm>
            <a:off x="4953551" y="4290409"/>
            <a:ext cx="1208711" cy="1187884"/>
          </a:xfrm>
          <a:prstGeom prst="rect">
            <a:avLst/>
          </a:prstGeom>
          <a:ln w="12700">
            <a:miter lim="400000"/>
          </a:ln>
        </p:spPr>
      </p:pic>
      <p:sp>
        <p:nvSpPr>
          <p:cNvPr id="680" name="文本框 15"/>
          <p:cNvSpPr txBox="1"/>
          <p:nvPr/>
        </p:nvSpPr>
        <p:spPr>
          <a:xfrm>
            <a:off x="490330" y="5486400"/>
            <a:ext cx="5266824"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mn-lt"/>
                <a:ea typeface="+mn-ea"/>
                <a:cs typeface="+mn-cs"/>
                <a:sym typeface="Helvetica"/>
              </a:defRPr>
            </a:lvl1pPr>
          </a:lstStyle>
          <a:p>
            <a:pPr>
              <a:defRPr>
                <a:latin typeface="+mj-lt"/>
                <a:ea typeface="+mj-ea"/>
                <a:cs typeface="+mj-cs"/>
                <a:sym typeface="Calibri"/>
              </a:defRPr>
            </a:pPr>
            <a:r>
              <a:rPr sz="1600">
                <a:latin typeface="+mn-lt"/>
                <a:ea typeface="+mn-ea"/>
                <a:cs typeface="+mn-cs"/>
                <a:sym typeface="Helvetica"/>
              </a:rPr>
              <a:t>胡永才          高武             王佳           魏晓敏             赵晨</a:t>
            </a:r>
          </a:p>
        </p:txBody>
      </p:sp>
      <p:sp>
        <p:nvSpPr>
          <p:cNvPr id="2" name="幻灯片编号占位符 1"/>
          <p:cNvSpPr>
            <a:spLocks noGrp="1"/>
          </p:cNvSpPr>
          <p:nvPr>
            <p:ph type="sldNum" sz="quarter" idx="2"/>
          </p:nvPr>
        </p:nvSpPr>
        <p:spPr/>
        <p:txBody>
          <a:bodyPr/>
          <a:lstStyle/>
          <a:p>
            <a:fld id="{86CB4B4D-7CA3-9044-876B-883B54F8677D}" type="slidenum">
              <a:rPr lang="uk-UA" smtClean="0"/>
              <a:pPr/>
              <a:t>23</a:t>
            </a:fld>
            <a:endParaRPr lang="uk-UA"/>
          </a:p>
        </p:txBody>
      </p:sp>
    </p:spTree>
    <p:extLst>
      <p:ext uri="{BB962C8B-B14F-4D97-AF65-F5344CB8AC3E}">
        <p14:creationId xmlns:p14="http://schemas.microsoft.com/office/powerpoint/2010/main" val="287669779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2" name="研制世界领先的硅径迹原型机…"/>
          <p:cNvSpPr txBox="1">
            <a:spLocks noGrp="1"/>
          </p:cNvSpPr>
          <p:nvPr>
            <p:ph type="body" idx="1"/>
          </p:nvPr>
        </p:nvSpPr>
        <p:spPr>
          <a:xfrm>
            <a:off x="41595" y="767455"/>
            <a:ext cx="9144000" cy="4821785"/>
          </a:xfrm>
          <a:prstGeom prst="rect">
            <a:avLst/>
          </a:prstGeom>
        </p:spPr>
        <p:txBody>
          <a:bodyPr>
            <a:normAutofit fontScale="92500"/>
          </a:bodyPr>
          <a:lstStyle/>
          <a:p>
            <a:r>
              <a:rPr lang="zh-CN" altLang="en-US" dirty="0"/>
              <a:t>高能物理研究所负责径迹探测器原型机的总体研制</a:t>
            </a:r>
            <a:endParaRPr lang="en-US" altLang="zh-CN" dirty="0"/>
          </a:p>
          <a:p>
            <a:pPr lvl="1"/>
            <a:r>
              <a:rPr lang="zh-CN" altLang="en-US" dirty="0"/>
              <a:t>包括径迹探测器原型机数据获取系统，</a:t>
            </a:r>
            <a:endParaRPr lang="en-US" altLang="zh-CN" dirty="0"/>
          </a:p>
          <a:p>
            <a:pPr lvl="1"/>
            <a:r>
              <a:rPr lang="zh-CN" altLang="en-US" dirty="0"/>
              <a:t>探测器整体机械支撑机构，</a:t>
            </a:r>
            <a:endParaRPr lang="en-US" altLang="zh-CN" dirty="0"/>
          </a:p>
          <a:p>
            <a:pPr lvl="1"/>
            <a:r>
              <a:rPr lang="zh-CN" altLang="en-US" dirty="0"/>
              <a:t>以及径迹探测器原型机的组装；</a:t>
            </a:r>
            <a:endParaRPr lang="en-US" altLang="zh-CN" dirty="0"/>
          </a:p>
          <a:p>
            <a:pPr lvl="1"/>
            <a:r>
              <a:rPr lang="zh-CN" altLang="en-US" dirty="0"/>
              <a:t>负责高精度传感器芯片的总体设计，协调其它单位参与合作。</a:t>
            </a:r>
            <a:endParaRPr lang="en-US" dirty="0"/>
          </a:p>
          <a:p>
            <a:r>
              <a:rPr lang="en-US" dirty="0"/>
              <a:t> </a:t>
            </a:r>
            <a:r>
              <a:rPr lang="zh-CN" altLang="en-US" dirty="0"/>
              <a:t>山东大学参与传感器的像素单元设计，负责传感器芯片多项目晶圆</a:t>
            </a:r>
            <a:r>
              <a:rPr lang="en-US" dirty="0"/>
              <a:t>MPW</a:t>
            </a:r>
            <a:r>
              <a:rPr lang="zh-CN" altLang="en-US" dirty="0"/>
              <a:t>流片后测试系统的研制，参与探测器的测试。</a:t>
            </a:r>
            <a:endParaRPr lang="en-US" dirty="0"/>
          </a:p>
          <a:p>
            <a:r>
              <a:rPr lang="zh-CN" altLang="en-US" dirty="0"/>
              <a:t>西北工业大学参与传感器芯片的设计，负责其中的传感器芯片外围数字读出电路的设计和抗辐照传感器芯片的设计。</a:t>
            </a:r>
            <a:endParaRPr lang="en-US" dirty="0"/>
          </a:p>
          <a:p>
            <a:r>
              <a:rPr lang="zh-CN" altLang="en-US" dirty="0"/>
              <a:t>南京大学负责组织探测器的束流测试与辐照测试。</a:t>
            </a:r>
            <a:endParaRPr lang="en-US" dirty="0"/>
          </a:p>
        </p:txBody>
      </p:sp>
      <p:sp>
        <p:nvSpPr>
          <p:cNvPr id="383" name="课题二: 研究目标—硅径迹探测器原型机"/>
          <p:cNvSpPr txBox="1">
            <a:spLocks noGrp="1"/>
          </p:cNvSpPr>
          <p:nvPr>
            <p:ph type="title"/>
          </p:nvPr>
        </p:nvSpPr>
        <p:spPr>
          <a:xfrm>
            <a:off x="323528" y="44624"/>
            <a:ext cx="8381566" cy="500304"/>
          </a:xfrm>
          <a:prstGeom prst="rect">
            <a:avLst/>
          </a:prstGeom>
        </p:spPr>
        <p:txBody>
          <a:bodyPr>
            <a:normAutofit/>
          </a:bodyPr>
          <a:lstStyle>
            <a:lvl1pPr defTabSz="397763">
              <a:defRPr sz="2784"/>
            </a:lvl1pPr>
          </a:lstStyle>
          <a:p>
            <a:r>
              <a:rPr lang="zh-CN" altLang="en-US" sz="2800" dirty="0">
                <a:latin typeface="SimHei" charset="-122"/>
                <a:ea typeface="SimHei" charset="-122"/>
                <a:cs typeface="SimHei" charset="-122"/>
              </a:rPr>
              <a:t>分工安排</a:t>
            </a:r>
            <a:endParaRPr dirty="0">
              <a:latin typeface="SimHei" charset="-122"/>
              <a:ea typeface="SimHei" charset="-122"/>
              <a:cs typeface="SimHei" charset="-122"/>
            </a:endParaRPr>
          </a:p>
        </p:txBody>
      </p:sp>
      <p:sp>
        <p:nvSpPr>
          <p:cNvPr id="384"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24</a:t>
            </a:fld>
            <a:endParaRPr>
              <a:latin typeface="SimHei" charset="-122"/>
              <a:ea typeface="SimHei" charset="-122"/>
              <a:cs typeface="SimHei" charset="-122"/>
            </a:endParaRPr>
          </a:p>
        </p:txBody>
      </p:sp>
    </p:spTree>
    <p:extLst>
      <p:ext uri="{BB962C8B-B14F-4D97-AF65-F5344CB8AC3E}">
        <p14:creationId xmlns:p14="http://schemas.microsoft.com/office/powerpoint/2010/main" val="40944162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464" name="项目有挑战性,多项指标均为世界领先水平…"/>
          <p:cNvSpPr txBox="1">
            <a:spLocks noGrp="1"/>
          </p:cNvSpPr>
          <p:nvPr>
            <p:ph type="body" idx="1"/>
          </p:nvPr>
        </p:nvSpPr>
        <p:spPr>
          <a:prstGeom prst="rect">
            <a:avLst/>
          </a:prstGeom>
        </p:spPr>
        <p:txBody>
          <a:bodyPr>
            <a:normAutofit/>
          </a:bodyPr>
          <a:lstStyle/>
          <a:p>
            <a:r>
              <a:rPr lang="zh-CN" altLang="en-US" dirty="0"/>
              <a:t>课题负责人负责本课题的研究活动安排</a:t>
            </a:r>
            <a:endParaRPr lang="en-US" altLang="zh-CN" dirty="0"/>
          </a:p>
          <a:p>
            <a:pPr lvl="1"/>
            <a:r>
              <a:rPr lang="zh-CN" altLang="en-US" dirty="0"/>
              <a:t>一般情况需要等小组每两周开一 次项目例会</a:t>
            </a:r>
            <a:endParaRPr lang="en-US" altLang="zh-CN" dirty="0"/>
          </a:p>
          <a:p>
            <a:pPr lvl="1"/>
            <a:r>
              <a:rPr lang="zh-CN" altLang="en-US" dirty="0"/>
              <a:t>开展课题组内部的学术交流，</a:t>
            </a:r>
            <a:endParaRPr lang="en-US" altLang="zh-CN" dirty="0"/>
          </a:p>
          <a:p>
            <a:pPr lvl="1"/>
            <a:r>
              <a:rPr lang="zh-CN" altLang="en-US" dirty="0"/>
              <a:t>按项目计划进度安排研究工作，确保各子系 统研究</a:t>
            </a:r>
            <a:r>
              <a:rPr lang="en-US" altLang="zh-CN" dirty="0"/>
              <a:t>(</a:t>
            </a:r>
            <a:r>
              <a:rPr lang="zh-CN" altLang="en-US" dirty="0"/>
              <a:t>其中包括传感器设计、读出电路与数据获取系统、探测器整机系统设计、芯片 与系统测试等研究</a:t>
            </a:r>
            <a:r>
              <a:rPr lang="en-US" altLang="zh-CN" dirty="0"/>
              <a:t>)</a:t>
            </a:r>
            <a:r>
              <a:rPr lang="zh-CN" altLang="en-US" dirty="0"/>
              <a:t>按预定的计划进行</a:t>
            </a:r>
            <a:endParaRPr lang="en-US" altLang="zh-CN" dirty="0"/>
          </a:p>
          <a:p>
            <a:pPr lvl="1"/>
            <a:r>
              <a:rPr lang="zh-CN" altLang="en-US" dirty="0"/>
              <a:t>根据课题进展情况，随时进行统筹安排，组织 编写年度进展报告。 </a:t>
            </a:r>
            <a:endParaRPr lang="en-US" altLang="zh-CN" dirty="0"/>
          </a:p>
          <a:p>
            <a:pPr lvl="1"/>
            <a:r>
              <a:rPr lang="zh-CN" altLang="en-US" dirty="0"/>
              <a:t>另外，课题通过专业项目管理软件管理项目进度与协调资源</a:t>
            </a:r>
            <a:r>
              <a:rPr lang="en-US" altLang="zh-CN" dirty="0"/>
              <a:t>;</a:t>
            </a:r>
            <a:r>
              <a:rPr lang="zh-CN" altLang="en-US" dirty="0"/>
              <a:t>通 过专业的文件共享系统，实时地共享研发资料与研究记录。 </a:t>
            </a:r>
            <a:endParaRPr lang="zh-CN" altLang="en-US" sz="2500" dirty="0"/>
          </a:p>
        </p:txBody>
      </p:sp>
      <p:sp>
        <p:nvSpPr>
          <p:cNvPr id="465" name="风险分析"/>
          <p:cNvSpPr txBox="1">
            <a:spLocks noGrp="1"/>
          </p:cNvSpPr>
          <p:nvPr>
            <p:ph type="title"/>
          </p:nvPr>
        </p:nvSpPr>
        <p:spPr>
          <a:prstGeom prst="rect">
            <a:avLst/>
          </a:prstGeom>
        </p:spPr>
        <p:txBody>
          <a:bodyPr/>
          <a:lstStyle>
            <a:lvl1pPr defTabSz="397763">
              <a:defRPr sz="2784"/>
            </a:lvl1pPr>
          </a:lstStyle>
          <a:p>
            <a:r>
              <a:rPr lang="zh-CN" altLang="en-US" dirty="0">
                <a:latin typeface="SimHei" charset="-122"/>
                <a:ea typeface="SimHei" charset="-122"/>
                <a:cs typeface="SimHei" charset="-122"/>
              </a:rPr>
              <a:t>组织管理</a:t>
            </a:r>
            <a:endParaRPr dirty="0">
              <a:latin typeface="SimHei" charset="-122"/>
              <a:ea typeface="SimHei" charset="-122"/>
              <a:cs typeface="SimHei" charset="-122"/>
            </a:endParaRPr>
          </a:p>
        </p:txBody>
      </p:sp>
      <p:sp>
        <p:nvSpPr>
          <p:cNvPr id="466"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25</a:t>
            </a:fld>
            <a:endParaRPr>
              <a:latin typeface="SimHei" charset="-122"/>
              <a:ea typeface="SimHei" charset="-122"/>
              <a:cs typeface="SimHei" charset="-122"/>
            </a:endParaRPr>
          </a:p>
        </p:txBody>
      </p:sp>
    </p:spTree>
    <p:extLst>
      <p:ext uri="{BB962C8B-B14F-4D97-AF65-F5344CB8AC3E}">
        <p14:creationId xmlns:p14="http://schemas.microsoft.com/office/powerpoint/2010/main" val="100976193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472" name="世界领先的高精度低场交变二极磁铁样机等加速器技术…"/>
          <p:cNvSpPr txBox="1">
            <a:spLocks noGrp="1"/>
          </p:cNvSpPr>
          <p:nvPr>
            <p:ph type="body" idx="1"/>
          </p:nvPr>
        </p:nvSpPr>
        <p:spPr>
          <a:xfrm>
            <a:off x="539552" y="1268760"/>
            <a:ext cx="8752562" cy="4499012"/>
          </a:xfrm>
          <a:prstGeom prst="rect">
            <a:avLst/>
          </a:prstGeom>
        </p:spPr>
        <p:txBody>
          <a:bodyPr>
            <a:noAutofit/>
          </a:bodyPr>
          <a:lstStyle/>
          <a:p>
            <a:pPr marL="295275" indent="-295275" defTabSz="425195">
              <a:lnSpc>
                <a:spcPct val="130000"/>
              </a:lnSpc>
              <a:defRPr sz="2697"/>
            </a:pPr>
            <a:r>
              <a:rPr lang="zh-CN" altLang="en-US" sz="2400" dirty="0">
                <a:solidFill>
                  <a:schemeClr val="accent2"/>
                </a:solidFill>
                <a:latin typeface="SimHei" charset="-122"/>
                <a:ea typeface="SimHei" charset="-122"/>
                <a:cs typeface="SimHei" charset="-122"/>
              </a:rPr>
              <a:t>将研制</a:t>
            </a:r>
            <a:r>
              <a:rPr sz="2400" dirty="0" err="1">
                <a:solidFill>
                  <a:schemeClr val="accent2"/>
                </a:solidFill>
                <a:latin typeface="SimHei" charset="-122"/>
                <a:ea typeface="SimHei" charset="-122"/>
                <a:cs typeface="SimHei" charset="-122"/>
              </a:rPr>
              <a:t>世界</a:t>
            </a:r>
            <a:r>
              <a:rPr lang="zh-CN" altLang="en-US" sz="2400" dirty="0">
                <a:solidFill>
                  <a:schemeClr val="accent2"/>
                </a:solidFill>
                <a:latin typeface="SimHei" charset="-122"/>
                <a:ea typeface="SimHei" charset="-122"/>
                <a:cs typeface="SimHei" charset="-122"/>
              </a:rPr>
              <a:t>先进水平</a:t>
            </a:r>
            <a:r>
              <a:rPr sz="2400" dirty="0" err="1">
                <a:solidFill>
                  <a:schemeClr val="accent2"/>
                </a:solidFill>
                <a:latin typeface="SimHei" charset="-122"/>
                <a:ea typeface="SimHei" charset="-122"/>
                <a:cs typeface="SimHei" charset="-122"/>
              </a:rPr>
              <a:t>的径迹探测器</a:t>
            </a:r>
            <a:endParaRPr sz="2400" dirty="0">
              <a:solidFill>
                <a:schemeClr val="accent2"/>
              </a:solidFill>
              <a:latin typeface="SimHei" charset="-122"/>
              <a:ea typeface="SimHei" charset="-122"/>
              <a:cs typeface="SimHei" charset="-122"/>
            </a:endParaRPr>
          </a:p>
          <a:p>
            <a:pPr marL="425195" lvl="1" indent="-236220" defTabSz="425195">
              <a:lnSpc>
                <a:spcPct val="130000"/>
              </a:lnSpc>
              <a:defRPr sz="2418"/>
            </a:pPr>
            <a:r>
              <a:rPr sz="2400" dirty="0" err="1">
                <a:latin typeface="SimHei" charset="-122"/>
                <a:ea typeface="SimHei" charset="-122"/>
                <a:cs typeface="SimHei" charset="-122"/>
              </a:rPr>
              <a:t>通过国际合作掌握高精度抗辐照芯片技术</a:t>
            </a:r>
            <a:endParaRPr sz="2400" dirty="0">
              <a:latin typeface="SimHei" charset="-122"/>
              <a:ea typeface="SimHei" charset="-122"/>
              <a:cs typeface="SimHei" charset="-122"/>
            </a:endParaRPr>
          </a:p>
          <a:p>
            <a:pPr marL="425195" lvl="1" indent="-236220" defTabSz="425195">
              <a:lnSpc>
                <a:spcPct val="130000"/>
              </a:lnSpc>
              <a:defRPr sz="2418"/>
            </a:pPr>
            <a:r>
              <a:rPr sz="2400" dirty="0">
                <a:latin typeface="SimHei" charset="-122"/>
                <a:ea typeface="SimHei" charset="-122"/>
                <a:cs typeface="SimHei" charset="-122"/>
              </a:rPr>
              <a:t>相关技术可用于辐照探测、航天卫星实验、X光成像等。</a:t>
            </a:r>
          </a:p>
          <a:p>
            <a:pPr marL="285495" indent="-236220" defTabSz="425195">
              <a:lnSpc>
                <a:spcPct val="130000"/>
              </a:lnSpc>
              <a:defRPr sz="2418"/>
            </a:pPr>
            <a:r>
              <a:rPr lang="zh-CN" altLang="en-US" sz="2400" dirty="0">
                <a:solidFill>
                  <a:schemeClr val="accent2"/>
                </a:solidFill>
                <a:latin typeface="SimHei" charset="-122"/>
                <a:ea typeface="SimHei" charset="-122"/>
                <a:cs typeface="SimHei" charset="-122"/>
              </a:rPr>
              <a:t>本项目成果将成为下一代对撞机</a:t>
            </a:r>
            <a:r>
              <a:rPr lang="en-US" altLang="zh-CN" sz="2400" dirty="0">
                <a:solidFill>
                  <a:schemeClr val="accent2"/>
                </a:solidFill>
                <a:latin typeface="SimHei" charset="-122"/>
                <a:ea typeface="SimHei" charset="-122"/>
                <a:cs typeface="SimHei" charset="-122"/>
              </a:rPr>
              <a:t>《</a:t>
            </a:r>
            <a:r>
              <a:rPr lang="zh-CN" altLang="en-US" sz="2400" dirty="0">
                <a:solidFill>
                  <a:schemeClr val="accent2"/>
                </a:solidFill>
                <a:latin typeface="SimHei" charset="-122"/>
                <a:ea typeface="SimHei" charset="-122"/>
                <a:cs typeface="SimHei" charset="-122"/>
              </a:rPr>
              <a:t>技术设计报告</a:t>
            </a:r>
            <a:r>
              <a:rPr lang="en-US" altLang="zh-CN" sz="2400" dirty="0">
                <a:solidFill>
                  <a:schemeClr val="accent2"/>
                </a:solidFill>
                <a:latin typeface="SimHei" charset="-122"/>
                <a:ea typeface="SimHei" charset="-122"/>
                <a:cs typeface="SimHei" charset="-122"/>
              </a:rPr>
              <a:t>》</a:t>
            </a:r>
            <a:r>
              <a:rPr lang="zh-CN" altLang="en-US" sz="2400" dirty="0">
                <a:solidFill>
                  <a:schemeClr val="accent2"/>
                </a:solidFill>
                <a:latin typeface="SimHei" charset="-122"/>
                <a:ea typeface="SimHei" charset="-122"/>
                <a:cs typeface="SimHei" charset="-122"/>
              </a:rPr>
              <a:t>的重要部分</a:t>
            </a:r>
            <a:endParaRPr lang="en-US" altLang="zh-CN" sz="2400" dirty="0">
              <a:solidFill>
                <a:schemeClr val="accent2"/>
              </a:solidFill>
              <a:latin typeface="SimHei" charset="-122"/>
              <a:ea typeface="SimHei" charset="-122"/>
              <a:cs typeface="SimHei" charset="-122"/>
            </a:endParaRPr>
          </a:p>
          <a:p>
            <a:pPr marL="425195" lvl="1" indent="-236220" defTabSz="425195">
              <a:lnSpc>
                <a:spcPct val="130000"/>
              </a:lnSpc>
              <a:defRPr sz="2418"/>
            </a:pPr>
            <a:endParaRPr lang="en-US" sz="1800" dirty="0">
              <a:solidFill>
                <a:schemeClr val="accent2"/>
              </a:solidFill>
              <a:latin typeface="SimHei" charset="-122"/>
              <a:ea typeface="SimHei" charset="-122"/>
              <a:cs typeface="SimHei" charset="-122"/>
            </a:endParaRPr>
          </a:p>
        </p:txBody>
      </p:sp>
      <p:sp>
        <p:nvSpPr>
          <p:cNvPr id="473" name="预期成果"/>
          <p:cNvSpPr txBox="1">
            <a:spLocks noGrp="1"/>
          </p:cNvSpPr>
          <p:nvPr>
            <p:ph type="title"/>
          </p:nvPr>
        </p:nvSpPr>
        <p:spPr>
          <a:prstGeom prst="rect">
            <a:avLst/>
          </a:prstGeom>
        </p:spPr>
        <p:txBody>
          <a:bodyPr/>
          <a:lstStyle>
            <a:lvl1pPr defTabSz="397763">
              <a:defRPr sz="2784"/>
            </a:lvl1pPr>
          </a:lstStyle>
          <a:p>
            <a:r>
              <a:rPr lang="zh-CN" altLang="en-US" dirty="0">
                <a:latin typeface="SimHei" charset="-122"/>
                <a:ea typeface="SimHei" charset="-122"/>
                <a:cs typeface="SimHei" charset="-122"/>
              </a:rPr>
              <a:t>结语</a:t>
            </a:r>
            <a:endParaRPr dirty="0">
              <a:latin typeface="SimHei" charset="-122"/>
              <a:ea typeface="SimHei" charset="-122"/>
              <a:cs typeface="SimHei" charset="-122"/>
            </a:endParaRPr>
          </a:p>
        </p:txBody>
      </p:sp>
      <p:sp>
        <p:nvSpPr>
          <p:cNvPr id="474"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26</a:t>
            </a:fld>
            <a:endParaRPr>
              <a:latin typeface="SimHei" charset="-122"/>
              <a:ea typeface="SimHei" charset="-122"/>
              <a:cs typeface="SimHei" charset="-122"/>
            </a:endParaRPr>
          </a:p>
        </p:txBody>
      </p:sp>
      <p:sp>
        <p:nvSpPr>
          <p:cNvPr id="2" name="矩形 1"/>
          <p:cNvSpPr/>
          <p:nvPr/>
        </p:nvSpPr>
        <p:spPr>
          <a:xfrm>
            <a:off x="1259632" y="4797152"/>
            <a:ext cx="5472608" cy="631904"/>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defTabSz="425195">
              <a:lnSpc>
                <a:spcPct val="130000"/>
              </a:lnSpc>
              <a:defRPr sz="2697"/>
            </a:pPr>
            <a:r>
              <a:rPr lang="zh-CN" altLang="en-US" b="1" dirty="0">
                <a:solidFill>
                  <a:srgbClr val="C00000"/>
                </a:solidFill>
                <a:latin typeface="SimHei" charset="-122"/>
                <a:ea typeface="SimHei" charset="-122"/>
                <a:cs typeface="SimHei" charset="-122"/>
              </a:rPr>
              <a:t>研究成果可用于下一代对撞机实验</a:t>
            </a:r>
            <a:endParaRPr lang="en-US" altLang="zh-CN" b="1" dirty="0">
              <a:solidFill>
                <a:srgbClr val="C00000"/>
              </a:solidFill>
              <a:latin typeface="SimHei" charset="-122"/>
              <a:ea typeface="SimHei" charset="-122"/>
              <a:cs typeface="SimHei" charset="-122"/>
            </a:endParaRPr>
          </a:p>
        </p:txBody>
      </p:sp>
      <p:sp>
        <p:nvSpPr>
          <p:cNvPr id="3" name="TextBox 2"/>
          <p:cNvSpPr txBox="1"/>
          <p:nvPr/>
        </p:nvSpPr>
        <p:spPr>
          <a:xfrm>
            <a:off x="2123728" y="231032"/>
            <a:ext cx="4896544" cy="923328"/>
          </a:xfrm>
          <a:prstGeom prst="rect">
            <a:avLst/>
          </a:prstGeom>
          <a:solidFill>
            <a:schemeClr val="accent2">
              <a:lumMod val="40000"/>
              <a:lumOff val="60000"/>
            </a:schemeClr>
          </a:solidFill>
          <a:ln w="38100" cap="flat" cmpd="sng">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zh-CN" altLang="en-US" sz="5400" b="1" i="0" u="none" strike="noStrike" cap="none" spc="0" normalizeH="0" baseline="0" dirty="0">
                <a:ln>
                  <a:noFill/>
                </a:ln>
                <a:solidFill>
                  <a:srgbClr val="FF0000"/>
                </a:solidFill>
                <a:effectLst/>
                <a:uFillTx/>
                <a:latin typeface="Heiti SC Light"/>
                <a:ea typeface="Heiti SC Light"/>
                <a:cs typeface="Heiti SC Light"/>
                <a:sym typeface="Calibri"/>
              </a:rPr>
              <a:t>谢谢各位专家！</a:t>
            </a:r>
            <a:endParaRPr kumimoji="0" lang="en-US" sz="5400" b="1" i="0" u="none" strike="noStrike" cap="none" spc="0" normalizeH="0" baseline="0" dirty="0">
              <a:ln>
                <a:noFill/>
              </a:ln>
              <a:solidFill>
                <a:srgbClr val="FF0000"/>
              </a:solidFill>
              <a:effectLst/>
              <a:uFillTx/>
              <a:latin typeface="Heiti SC Light"/>
              <a:ea typeface="Heiti SC Light"/>
              <a:cs typeface="Heiti SC Light"/>
              <a:sym typeface="Calibri"/>
            </a:endParaRPr>
          </a:p>
        </p:txBody>
      </p:sp>
    </p:spTree>
    <p:extLst>
      <p:ext uri="{BB962C8B-B14F-4D97-AF65-F5344CB8AC3E}">
        <p14:creationId xmlns:p14="http://schemas.microsoft.com/office/powerpoint/2010/main" val="407845959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746729"/>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615" name="Body"/>
          <p:cNvSpPr txBox="1">
            <a:spLocks noGrp="1"/>
          </p:cNvSpPr>
          <p:nvPr>
            <p:ph type="body" sz="quarter" idx="1"/>
          </p:nvPr>
        </p:nvSpPr>
        <p:spPr>
          <a:xfrm>
            <a:off x="323528" y="2906713"/>
            <a:ext cx="8171185" cy="1500188"/>
          </a:xfrm>
          <a:prstGeom prst="rect">
            <a:avLst/>
          </a:prstGeom>
        </p:spPr>
        <p:txBody>
          <a:bodyPr>
            <a:normAutofit/>
          </a:bodyPr>
          <a:lstStyle/>
          <a:p>
            <a:r>
              <a:rPr lang="en-US" altLang="zh-CN" sz="4000" b="1" dirty="0">
                <a:solidFill>
                  <a:schemeClr val="tx1"/>
                </a:solidFill>
                <a:latin typeface="SimHei" charset="-122"/>
                <a:ea typeface="SimHei" charset="-122"/>
                <a:cs typeface="SimHei" charset="-122"/>
              </a:rPr>
              <a:t>Backup</a:t>
            </a:r>
            <a:endParaRPr sz="4000" b="1" dirty="0">
              <a:solidFill>
                <a:schemeClr val="tx1"/>
              </a:solidFill>
              <a:latin typeface="SimHei" charset="-122"/>
              <a:ea typeface="SimHei" charset="-122"/>
              <a:cs typeface="SimHei" charset="-122"/>
            </a:endParaRPr>
          </a:p>
        </p:txBody>
      </p:sp>
      <p:sp>
        <p:nvSpPr>
          <p:cNvPr id="2" name="幻灯片编号占位符 1"/>
          <p:cNvSpPr>
            <a:spLocks noGrp="1"/>
          </p:cNvSpPr>
          <p:nvPr>
            <p:ph type="sldNum" sz="quarter" idx="2"/>
          </p:nvPr>
        </p:nvSpPr>
        <p:spPr/>
        <p:txBody>
          <a:bodyPr/>
          <a:lstStyle/>
          <a:p>
            <a:fld id="{86CB4B4D-7CA3-9044-876B-883B54F8677D}" type="slidenum">
              <a:rPr lang="uk-UA" smtClean="0"/>
              <a:pPr/>
              <a:t>27</a:t>
            </a:fld>
            <a:endParaRPr lang="uk-UA"/>
          </a:p>
        </p:txBody>
      </p:sp>
    </p:spTree>
    <p:extLst>
      <p:ext uri="{BB962C8B-B14F-4D97-AF65-F5344CB8AC3E}">
        <p14:creationId xmlns:p14="http://schemas.microsoft.com/office/powerpoint/2010/main" val="119752141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465" name="风险分析"/>
          <p:cNvSpPr txBox="1">
            <a:spLocks noGrp="1"/>
          </p:cNvSpPr>
          <p:nvPr>
            <p:ph type="title"/>
          </p:nvPr>
        </p:nvSpPr>
        <p:spPr>
          <a:prstGeom prst="rect">
            <a:avLst/>
          </a:prstGeom>
        </p:spPr>
        <p:txBody>
          <a:bodyPr/>
          <a:lstStyle>
            <a:lvl1pPr defTabSz="397763">
              <a:defRPr sz="2784"/>
            </a:lvl1pPr>
          </a:lstStyle>
          <a:p>
            <a:r>
              <a:rPr lang="zh-CN" altLang="en-US" dirty="0">
                <a:latin typeface="SimHei" charset="-122"/>
                <a:ea typeface="SimHei" charset="-122"/>
                <a:cs typeface="SimHei" charset="-122"/>
              </a:rPr>
              <a:t>课题经费：</a:t>
            </a:r>
            <a:endParaRPr dirty="0">
              <a:latin typeface="SimHei" charset="-122"/>
              <a:ea typeface="SimHei" charset="-122"/>
              <a:cs typeface="SimHei" charset="-122"/>
            </a:endParaRPr>
          </a:p>
        </p:txBody>
      </p:sp>
      <p:sp>
        <p:nvSpPr>
          <p:cNvPr id="466"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28</a:t>
            </a:fld>
            <a:endParaRPr>
              <a:latin typeface="SimHei" charset="-122"/>
              <a:ea typeface="SimHei" charset="-122"/>
              <a:cs typeface="SimHei" charset="-122"/>
            </a:endParaRPr>
          </a:p>
        </p:txBody>
      </p:sp>
      <p:pic>
        <p:nvPicPr>
          <p:cNvPr id="3" name="Picture 2">
            <a:extLst>
              <a:ext uri="{FF2B5EF4-FFF2-40B4-BE49-F238E27FC236}">
                <a16:creationId xmlns:a16="http://schemas.microsoft.com/office/drawing/2014/main" id="{50597534-A057-A443-840F-D4232CA6C902}"/>
              </a:ext>
            </a:extLst>
          </p:cNvPr>
          <p:cNvPicPr>
            <a:picLocks noChangeAspect="1"/>
          </p:cNvPicPr>
          <p:nvPr/>
        </p:nvPicPr>
        <p:blipFill>
          <a:blip r:embed="rId3"/>
          <a:stretch>
            <a:fillRect/>
          </a:stretch>
        </p:blipFill>
        <p:spPr>
          <a:xfrm>
            <a:off x="2051720" y="774080"/>
            <a:ext cx="5775384" cy="6083919"/>
          </a:xfrm>
          <a:prstGeom prst="rect">
            <a:avLst/>
          </a:prstGeom>
        </p:spPr>
      </p:pic>
    </p:spTree>
    <p:extLst>
      <p:ext uri="{BB962C8B-B14F-4D97-AF65-F5344CB8AC3E}">
        <p14:creationId xmlns:p14="http://schemas.microsoft.com/office/powerpoint/2010/main" val="23573834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141BE-4736-8240-AD27-39E49964DA2C}"/>
              </a:ext>
            </a:extLst>
          </p:cNvPr>
          <p:cNvPicPr>
            <a:picLocks noChangeAspect="1"/>
          </p:cNvPicPr>
          <p:nvPr/>
        </p:nvPicPr>
        <p:blipFill>
          <a:blip r:embed="rId2"/>
          <a:stretch>
            <a:fillRect/>
          </a:stretch>
        </p:blipFill>
        <p:spPr>
          <a:xfrm>
            <a:off x="0" y="817970"/>
            <a:ext cx="9144000" cy="6067414"/>
          </a:xfrm>
          <a:prstGeom prst="rect">
            <a:avLst/>
          </a:prstGeom>
        </p:spPr>
      </p:pic>
      <p:sp>
        <p:nvSpPr>
          <p:cNvPr id="2" name="Slide Number Placeholder 1">
            <a:extLst>
              <a:ext uri="{FF2B5EF4-FFF2-40B4-BE49-F238E27FC236}">
                <a16:creationId xmlns:a16="http://schemas.microsoft.com/office/drawing/2014/main" id="{99A0F033-EFFB-FB42-AAC6-72B83823200F}"/>
              </a:ext>
            </a:extLst>
          </p:cNvPr>
          <p:cNvSpPr>
            <a:spLocks noGrp="1"/>
          </p:cNvSpPr>
          <p:nvPr>
            <p:ph type="sldNum" sz="quarter" idx="2"/>
          </p:nvPr>
        </p:nvSpPr>
        <p:spPr/>
        <p:txBody>
          <a:bodyPr/>
          <a:lstStyle/>
          <a:p>
            <a:fld id="{86CB4B4D-7CA3-9044-876B-883B54F8677D}" type="slidenum">
              <a:rPr lang="en-US" smtClean="0"/>
              <a:pPr/>
              <a:t>29</a:t>
            </a:fld>
            <a:endParaRPr lang="en-US"/>
          </a:p>
        </p:txBody>
      </p:sp>
      <p:sp>
        <p:nvSpPr>
          <p:cNvPr id="4" name="Rectangle 3">
            <a:extLst>
              <a:ext uri="{FF2B5EF4-FFF2-40B4-BE49-F238E27FC236}">
                <a16:creationId xmlns:a16="http://schemas.microsoft.com/office/drawing/2014/main" id="{2FCA1E02-5E87-824C-9867-7D1948FEBA52}"/>
              </a:ext>
            </a:extLst>
          </p:cNvPr>
          <p:cNvSpPr/>
          <p:nvPr/>
        </p:nvSpPr>
        <p:spPr>
          <a:xfrm>
            <a:off x="7380312" y="5855364"/>
            <a:ext cx="928459" cy="369332"/>
          </a:xfrm>
          <a:prstGeom prst="rect">
            <a:avLst/>
          </a:prstGeom>
        </p:spPr>
        <p:txBody>
          <a:bodyPr wrap="none">
            <a:spAutoFit/>
          </a:bodyPr>
          <a:lstStyle/>
          <a:p>
            <a:r>
              <a:rPr lang="en-US" altLang="zh-CN" dirty="0">
                <a:solidFill>
                  <a:srgbClr val="C00000"/>
                </a:solidFill>
              </a:rPr>
              <a:t>By</a:t>
            </a:r>
            <a:r>
              <a:rPr lang="zh-CN" altLang="en-US" dirty="0">
                <a:solidFill>
                  <a:srgbClr val="C00000"/>
                </a:solidFill>
              </a:rPr>
              <a:t> 高武</a:t>
            </a:r>
            <a:endParaRPr lang="en-US" dirty="0">
              <a:solidFill>
                <a:srgbClr val="C00000"/>
              </a:solidFill>
            </a:endParaRPr>
          </a:p>
        </p:txBody>
      </p:sp>
      <p:sp>
        <p:nvSpPr>
          <p:cNvPr id="6" name="矩形 4">
            <a:extLst>
              <a:ext uri="{FF2B5EF4-FFF2-40B4-BE49-F238E27FC236}">
                <a16:creationId xmlns:a16="http://schemas.microsoft.com/office/drawing/2014/main" id="{77FC1D26-9E67-454C-A49A-DFDD31528A8B}"/>
              </a:ext>
            </a:extLst>
          </p:cNvPr>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预期成果">
            <a:extLst>
              <a:ext uri="{FF2B5EF4-FFF2-40B4-BE49-F238E27FC236}">
                <a16:creationId xmlns:a16="http://schemas.microsoft.com/office/drawing/2014/main" id="{CE55FC3B-9A43-BA44-8A3E-B612AE00D393}"/>
              </a:ext>
            </a:extLst>
          </p:cNvPr>
          <p:cNvSpPr txBox="1">
            <a:spLocks/>
          </p:cNvSpPr>
          <p:nvPr/>
        </p:nvSpPr>
        <p:spPr>
          <a:xfrm>
            <a:off x="381217" y="96598"/>
            <a:ext cx="8381566" cy="500304"/>
          </a:xfrm>
          <a:prstGeom prst="rect">
            <a:avLst/>
          </a:prstGeom>
        </p:spPr>
        <p:txBody>
          <a:bodyPr/>
          <a:lstStyle>
            <a:lvl1pPr marL="0" marR="0" indent="0" algn="ctr" defTabSz="397763" rtl="0" latinLnBrk="0">
              <a:lnSpc>
                <a:spcPct val="100000"/>
              </a:lnSpc>
              <a:spcBef>
                <a:spcPts val="0"/>
              </a:spcBef>
              <a:spcAft>
                <a:spcPts val="0"/>
              </a:spcAft>
              <a:buClrTx/>
              <a:buSzTx/>
              <a:buFontTx/>
              <a:buNone/>
              <a:tabLst/>
              <a:defRPr sz="2784"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zh-CN" altLang="en-US" dirty="0">
                <a:latin typeface="SimHei" charset="-122"/>
                <a:ea typeface="SimHei" charset="-122"/>
                <a:cs typeface="SimHei" charset="-122"/>
              </a:rPr>
              <a:t>抗辐照设计</a:t>
            </a:r>
          </a:p>
        </p:txBody>
      </p:sp>
    </p:spTree>
    <p:extLst>
      <p:ext uri="{BB962C8B-B14F-4D97-AF65-F5344CB8AC3E}">
        <p14:creationId xmlns:p14="http://schemas.microsoft.com/office/powerpoint/2010/main" val="33505162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30" name="Image" descr="Image"/>
          <p:cNvPicPr>
            <a:picLocks noChangeAspect="1"/>
          </p:cNvPicPr>
          <p:nvPr/>
        </p:nvPicPr>
        <p:blipFill rotWithShape="1">
          <a:blip r:embed="rId2" cstate="print">
            <a:clrChange>
              <a:clrFrom>
                <a:srgbClr val="FFFFFF"/>
              </a:clrFrom>
              <a:clrTo>
                <a:srgbClr val="FFFFFF">
                  <a:alpha val="0"/>
                </a:srgbClr>
              </a:clrTo>
            </a:clrChange>
            <a:extLst/>
          </a:blip>
          <a:srcRect t="1178" r="676"/>
          <a:stretch/>
        </p:blipFill>
        <p:spPr>
          <a:xfrm>
            <a:off x="5220072" y="116632"/>
            <a:ext cx="3923928" cy="2850909"/>
          </a:xfrm>
          <a:prstGeom prst="rect">
            <a:avLst/>
          </a:prstGeom>
          <a:ln w="12700">
            <a:miter lim="400000"/>
          </a:ln>
        </p:spPr>
      </p:pic>
      <p:sp>
        <p:nvSpPr>
          <p:cNvPr id="331" name="希格斯粒子精确测量…"/>
          <p:cNvSpPr txBox="1">
            <a:spLocks noGrp="1"/>
          </p:cNvSpPr>
          <p:nvPr>
            <p:ph type="body" idx="1"/>
          </p:nvPr>
        </p:nvSpPr>
        <p:spPr>
          <a:xfrm>
            <a:off x="323527" y="1124953"/>
            <a:ext cx="8680555" cy="5558492"/>
          </a:xfrm>
          <a:prstGeom prst="rect">
            <a:avLst/>
          </a:prstGeom>
        </p:spPr>
        <p:txBody>
          <a:bodyPr>
            <a:normAutofit/>
          </a:bodyPr>
          <a:lstStyle/>
          <a:p>
            <a:r>
              <a:rPr sz="2400" dirty="0">
                <a:latin typeface="SimHei" charset="-122"/>
                <a:ea typeface="SimHei" charset="-122"/>
                <a:cs typeface="SimHei" charset="-122"/>
              </a:rPr>
              <a:t>希格斯粒子精确测量</a:t>
            </a:r>
          </a:p>
          <a:p>
            <a:pPr lvl="1">
              <a:lnSpc>
                <a:spcPct val="150000"/>
              </a:lnSpc>
            </a:pPr>
            <a:r>
              <a:rPr sz="2000" dirty="0">
                <a:latin typeface="SimHei" charset="-122"/>
                <a:ea typeface="SimHei" charset="-122"/>
                <a:cs typeface="SimHei" charset="-122"/>
              </a:rPr>
              <a:t>H-&gt;bb （精确</a:t>
            </a:r>
            <a:r>
              <a:rPr lang="zh-CN" altLang="en-US" sz="2000" dirty="0">
                <a:latin typeface="SimHei" charset="-122"/>
                <a:ea typeface="SimHei" charset="-122"/>
                <a:cs typeface="SimHei" charset="-122"/>
              </a:rPr>
              <a:t>重建底夸克的次级顶点</a:t>
            </a:r>
            <a:r>
              <a:rPr sz="2000" dirty="0">
                <a:latin typeface="SimHei" charset="-122"/>
                <a:ea typeface="SimHei" charset="-122"/>
                <a:cs typeface="SimHei" charset="-122"/>
              </a:rPr>
              <a:t>）</a:t>
            </a:r>
          </a:p>
          <a:p>
            <a:pPr lvl="1">
              <a:lnSpc>
                <a:spcPct val="150000"/>
              </a:lnSpc>
            </a:pPr>
            <a:r>
              <a:rPr sz="2000" dirty="0">
                <a:latin typeface="SimHei" charset="-122"/>
                <a:ea typeface="SimHei" charset="-122"/>
                <a:cs typeface="SimHei" charset="-122"/>
              </a:rPr>
              <a:t>H-&gt;μμ （精确动量测量）</a:t>
            </a:r>
          </a:p>
          <a:p>
            <a:pPr lvl="1">
              <a:lnSpc>
                <a:spcPct val="150000"/>
              </a:lnSpc>
            </a:pPr>
            <a:r>
              <a:rPr sz="2000" dirty="0" err="1">
                <a:latin typeface="SimHei" charset="-122"/>
                <a:ea typeface="SimHei" charset="-122"/>
                <a:cs typeface="SimHei" charset="-122"/>
              </a:rPr>
              <a:t>高分辨率</a:t>
            </a:r>
            <a:r>
              <a:rPr lang="en-US" sz="2000" dirty="0">
                <a:latin typeface="SimHei" charset="-122"/>
                <a:ea typeface="SimHei" charset="-122"/>
                <a:cs typeface="SimHei" charset="-122"/>
              </a:rPr>
              <a:t>(3-5</a:t>
            </a:r>
            <a:r>
              <a:rPr lang="zh-CN" altLang="en-US" sz="2000" dirty="0">
                <a:latin typeface="SimHei" charset="-122"/>
                <a:ea typeface="SimHei" charset="-122"/>
                <a:cs typeface="SimHei" charset="-122"/>
              </a:rPr>
              <a:t>微米）</a:t>
            </a:r>
            <a:r>
              <a:rPr sz="2000" dirty="0" err="1">
                <a:latin typeface="SimHei" charset="-122"/>
                <a:ea typeface="SimHei" charset="-122"/>
                <a:cs typeface="SimHei" charset="-122"/>
              </a:rPr>
              <a:t>低物质量</a:t>
            </a:r>
            <a:r>
              <a:rPr lang="zh-CN" altLang="en-US" sz="2000" dirty="0">
                <a:latin typeface="SimHei" charset="-122"/>
                <a:ea typeface="SimHei" charset="-122"/>
                <a:cs typeface="SimHei" charset="-122"/>
              </a:rPr>
              <a:t>（</a:t>
            </a:r>
            <a:r>
              <a:rPr lang="en-US" altLang="zh-CN" sz="2000" dirty="0">
                <a:latin typeface="SimHei" charset="-122"/>
                <a:ea typeface="SimHei" charset="-122"/>
                <a:cs typeface="SimHei" charset="-122"/>
              </a:rPr>
              <a:t>0.15%X</a:t>
            </a:r>
            <a:r>
              <a:rPr lang="en-US" altLang="zh-CN" sz="2000" baseline="-25000" dirty="0">
                <a:latin typeface="SimHei" charset="-122"/>
                <a:ea typeface="SimHei" charset="-122"/>
                <a:cs typeface="SimHei" charset="-122"/>
              </a:rPr>
              <a:t>0</a:t>
            </a:r>
            <a:r>
              <a:rPr lang="en-US" altLang="zh-CN" sz="2000" dirty="0">
                <a:latin typeface="SimHei" charset="-122"/>
                <a:ea typeface="SimHei" charset="-122"/>
                <a:cs typeface="SimHei" charset="-122"/>
              </a:rPr>
              <a:t>/</a:t>
            </a:r>
            <a:r>
              <a:rPr lang="zh-CN" altLang="en-US" sz="2000" dirty="0">
                <a:latin typeface="SimHei" charset="-122"/>
                <a:ea typeface="SimHei" charset="-122"/>
                <a:cs typeface="SimHei" charset="-122"/>
              </a:rPr>
              <a:t>每层）</a:t>
            </a:r>
            <a:r>
              <a:rPr sz="2000" dirty="0" err="1">
                <a:latin typeface="SimHei" charset="-122"/>
                <a:ea typeface="SimHei" charset="-122"/>
                <a:cs typeface="SimHei" charset="-122"/>
              </a:rPr>
              <a:t>的径迹探测器</a:t>
            </a:r>
            <a:endParaRPr lang="en-US" sz="2000" dirty="0">
              <a:latin typeface="SimHei" charset="-122"/>
              <a:ea typeface="SimHei" charset="-122"/>
              <a:cs typeface="SimHei" charset="-122"/>
            </a:endParaRPr>
          </a:p>
          <a:p>
            <a:pPr lvl="1"/>
            <a:endParaRPr sz="2000" dirty="0">
              <a:latin typeface="SimHei" charset="-122"/>
              <a:ea typeface="SimHei" charset="-122"/>
              <a:cs typeface="SimHei" charset="-122"/>
            </a:endParaRPr>
          </a:p>
          <a:p>
            <a:r>
              <a:rPr lang="zh-CN" altLang="en-US" sz="2400" dirty="0">
                <a:latin typeface="SimHei" charset="-122"/>
                <a:ea typeface="SimHei" charset="-122"/>
                <a:cs typeface="SimHei" charset="-122"/>
              </a:rPr>
              <a:t>关键</a:t>
            </a:r>
            <a:r>
              <a:rPr sz="2400" dirty="0">
                <a:latin typeface="SimHei" charset="-122"/>
                <a:ea typeface="SimHei" charset="-122"/>
                <a:cs typeface="SimHei" charset="-122"/>
              </a:rPr>
              <a:t>技术</a:t>
            </a:r>
          </a:p>
          <a:p>
            <a:pPr lvl="1">
              <a:defRPr>
                <a:solidFill>
                  <a:schemeClr val="accent2">
                    <a:satOff val="-4966"/>
                    <a:lumOff val="-10549"/>
                  </a:schemeClr>
                </a:solidFill>
              </a:defRPr>
            </a:pPr>
            <a:r>
              <a:rPr sz="2400" dirty="0">
                <a:latin typeface="SimHei" charset="-122"/>
                <a:ea typeface="SimHei" charset="-122"/>
                <a:cs typeface="SimHei" charset="-122"/>
              </a:rPr>
              <a:t>高空间分辨率技术</a:t>
            </a:r>
          </a:p>
          <a:p>
            <a:pPr lvl="1">
              <a:defRPr>
                <a:solidFill>
                  <a:schemeClr val="accent2">
                    <a:satOff val="-4966"/>
                    <a:lumOff val="-10549"/>
                  </a:schemeClr>
                </a:solidFill>
              </a:defRPr>
            </a:pPr>
            <a:r>
              <a:rPr lang="zh-CN" altLang="en-US" sz="2400" dirty="0">
                <a:latin typeface="SimHei" charset="-122"/>
                <a:ea typeface="SimHei" charset="-122"/>
                <a:cs typeface="SimHei" charset="-122"/>
              </a:rPr>
              <a:t>低质量</a:t>
            </a:r>
            <a:r>
              <a:rPr sz="2400" dirty="0">
                <a:latin typeface="SimHei" charset="-122"/>
                <a:ea typeface="SimHei" charset="-122"/>
                <a:cs typeface="SimHei" charset="-122"/>
              </a:rPr>
              <a:t>探测器技术</a:t>
            </a:r>
          </a:p>
          <a:p>
            <a:pPr lvl="1">
              <a:defRPr>
                <a:solidFill>
                  <a:schemeClr val="accent2">
                    <a:satOff val="-4966"/>
                    <a:lumOff val="-10549"/>
                  </a:schemeClr>
                </a:solidFill>
              </a:defRPr>
            </a:pPr>
            <a:r>
              <a:rPr sz="2400" dirty="0">
                <a:latin typeface="SimHei" charset="-122"/>
                <a:ea typeface="SimHei" charset="-122"/>
                <a:cs typeface="SimHei" charset="-122"/>
              </a:rPr>
              <a:t>抗辐照技术</a:t>
            </a:r>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3</a:t>
            </a:fld>
            <a:endParaRPr>
              <a:latin typeface="SimHei" charset="-122"/>
              <a:ea typeface="SimHei" charset="-122"/>
              <a:cs typeface="SimHei" charset="-122"/>
            </a:endParaRPr>
          </a:p>
        </p:txBody>
      </p:sp>
      <p:pic>
        <p:nvPicPr>
          <p:cNvPr id="334" name="Image" descr="Image"/>
          <p:cNvPicPr>
            <a:picLocks noChangeAspect="1"/>
          </p:cNvPicPr>
          <p:nvPr/>
        </p:nvPicPr>
        <p:blipFill>
          <a:blip r:embed="rId3" cstate="print">
            <a:extLst/>
          </a:blip>
          <a:stretch>
            <a:fillRect/>
          </a:stretch>
        </p:blipFill>
        <p:spPr>
          <a:xfrm>
            <a:off x="4550902" y="3517391"/>
            <a:ext cx="4486596" cy="3166053"/>
          </a:xfrm>
          <a:prstGeom prst="rect">
            <a:avLst/>
          </a:prstGeom>
          <a:ln w="12700">
            <a:miter lim="400000"/>
          </a:ln>
        </p:spPr>
      </p:pic>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硅径迹探测器关键技术验证</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物理需求和关键技术</a:t>
            </a:r>
            <a:endParaRPr sz="2800" dirty="0">
              <a:latin typeface="SimHei" charset="-122"/>
              <a:ea typeface="SimHei" charset="-122"/>
              <a:cs typeface="SimHei" charset="-122"/>
            </a:endParaRPr>
          </a:p>
        </p:txBody>
      </p:sp>
      <p:sp>
        <p:nvSpPr>
          <p:cNvPr id="3" name="文本框 2"/>
          <p:cNvSpPr txBox="1"/>
          <p:nvPr/>
        </p:nvSpPr>
        <p:spPr>
          <a:xfrm>
            <a:off x="5189566" y="1194980"/>
            <a:ext cx="1118253" cy="338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zh-CN" altLang="en-US" sz="1600" b="0" i="0" u="none" strike="noStrike" cap="none" spc="0" normalizeH="0" baseline="0" dirty="0">
                <a:ln>
                  <a:noFill/>
                </a:ln>
                <a:solidFill>
                  <a:srgbClr val="000000"/>
                </a:solidFill>
                <a:effectLst/>
                <a:uFillTx/>
                <a:latin typeface="SimHei" charset="-122"/>
                <a:ea typeface="SimHei" charset="-122"/>
                <a:cs typeface="SimHei" charset="-122"/>
                <a:sym typeface="Calibri"/>
              </a:rPr>
              <a:t>像素探测器</a:t>
            </a:r>
          </a:p>
        </p:txBody>
      </p:sp>
      <p:sp>
        <p:nvSpPr>
          <p:cNvPr id="4" name="文本框 3"/>
          <p:cNvSpPr txBox="1"/>
          <p:nvPr/>
        </p:nvSpPr>
        <p:spPr>
          <a:xfrm>
            <a:off x="6228184" y="6355448"/>
            <a:ext cx="19389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accent1"/>
                </a:solidFill>
                <a:effectLst/>
                <a:uFillTx/>
                <a:latin typeface="SimHei" charset="-122"/>
                <a:ea typeface="SimHei" charset="-122"/>
                <a:cs typeface="SimHei" charset="-122"/>
                <a:sym typeface="Calibri"/>
              </a:rPr>
              <a:t>H-&gt;</a:t>
            </a:r>
            <a:r>
              <a:rPr kumimoji="0" lang="en-US" altLang="zh-CN" sz="1800" b="0" i="0" u="none" strike="noStrike" cap="none" spc="0" normalizeH="0" baseline="0" dirty="0" err="1">
                <a:ln>
                  <a:noFill/>
                </a:ln>
                <a:solidFill>
                  <a:schemeClr val="accent1"/>
                </a:solidFill>
                <a:effectLst/>
                <a:uFillTx/>
                <a:latin typeface="SimHei" charset="-122"/>
                <a:ea typeface="SimHei" charset="-122"/>
                <a:cs typeface="SimHei" charset="-122"/>
                <a:sym typeface="Calibri"/>
              </a:rPr>
              <a:t>μμ</a:t>
            </a:r>
            <a:r>
              <a:rPr kumimoji="0" lang="zh-CN" altLang="en-US" sz="1800" b="0" i="0" u="none" strike="noStrike" cap="none" spc="0" normalizeH="0" baseline="0" dirty="0">
                <a:ln>
                  <a:noFill/>
                </a:ln>
                <a:solidFill>
                  <a:schemeClr val="accent1"/>
                </a:solidFill>
                <a:effectLst/>
                <a:uFillTx/>
                <a:latin typeface="SimHei" charset="-122"/>
                <a:ea typeface="SimHei" charset="-122"/>
                <a:cs typeface="SimHei" charset="-122"/>
                <a:sym typeface="Calibri"/>
              </a:rPr>
              <a:t> 不变质量</a:t>
            </a:r>
          </a:p>
        </p:txBody>
      </p:sp>
      <p:sp>
        <p:nvSpPr>
          <p:cNvPr id="5" name="右箭头 4"/>
          <p:cNvSpPr/>
          <p:nvPr/>
        </p:nvSpPr>
        <p:spPr>
          <a:xfrm rot="21096867" flipV="1">
            <a:off x="5022313" y="1585339"/>
            <a:ext cx="1691663" cy="354050"/>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9C30DA-36B3-2A40-8E2E-43E807A053E4}"/>
              </a:ext>
            </a:extLst>
          </p:cNvPr>
          <p:cNvSpPr>
            <a:spLocks noGrp="1"/>
          </p:cNvSpPr>
          <p:nvPr>
            <p:ph type="sldNum" sz="quarter" idx="2"/>
          </p:nvPr>
        </p:nvSpPr>
        <p:spPr/>
        <p:txBody>
          <a:bodyPr/>
          <a:lstStyle/>
          <a:p>
            <a:fld id="{86CB4B4D-7CA3-9044-876B-883B54F8677D}" type="slidenum">
              <a:rPr lang="en-US" smtClean="0"/>
              <a:pPr/>
              <a:t>30</a:t>
            </a:fld>
            <a:endParaRPr lang="en-US"/>
          </a:p>
        </p:txBody>
      </p:sp>
      <p:pic>
        <p:nvPicPr>
          <p:cNvPr id="3" name="Picture 2">
            <a:extLst>
              <a:ext uri="{FF2B5EF4-FFF2-40B4-BE49-F238E27FC236}">
                <a16:creationId xmlns:a16="http://schemas.microsoft.com/office/drawing/2014/main" id="{F7151C89-00DA-2C40-8571-E215912E88A7}"/>
              </a:ext>
            </a:extLst>
          </p:cNvPr>
          <p:cNvPicPr>
            <a:picLocks noChangeAspect="1"/>
          </p:cNvPicPr>
          <p:nvPr/>
        </p:nvPicPr>
        <p:blipFill>
          <a:blip r:embed="rId2"/>
          <a:stretch>
            <a:fillRect/>
          </a:stretch>
        </p:blipFill>
        <p:spPr>
          <a:xfrm>
            <a:off x="177800" y="349250"/>
            <a:ext cx="8788400" cy="6159500"/>
          </a:xfrm>
          <a:prstGeom prst="rect">
            <a:avLst/>
          </a:prstGeom>
        </p:spPr>
      </p:pic>
      <p:sp>
        <p:nvSpPr>
          <p:cNvPr id="4" name="Rectangle 3">
            <a:extLst>
              <a:ext uri="{FF2B5EF4-FFF2-40B4-BE49-F238E27FC236}">
                <a16:creationId xmlns:a16="http://schemas.microsoft.com/office/drawing/2014/main" id="{50A4125F-7A3B-8942-AC13-C0242365AB4D}"/>
              </a:ext>
            </a:extLst>
          </p:cNvPr>
          <p:cNvSpPr/>
          <p:nvPr/>
        </p:nvSpPr>
        <p:spPr>
          <a:xfrm>
            <a:off x="7308304" y="5445224"/>
            <a:ext cx="928459" cy="369332"/>
          </a:xfrm>
          <a:prstGeom prst="rect">
            <a:avLst/>
          </a:prstGeom>
        </p:spPr>
        <p:txBody>
          <a:bodyPr wrap="none">
            <a:spAutoFit/>
          </a:bodyPr>
          <a:lstStyle/>
          <a:p>
            <a:r>
              <a:rPr lang="en-US" altLang="zh-CN" dirty="0">
                <a:solidFill>
                  <a:srgbClr val="C00000"/>
                </a:solidFill>
              </a:rPr>
              <a:t>By</a:t>
            </a:r>
            <a:r>
              <a:rPr lang="zh-CN" altLang="en-US" dirty="0">
                <a:solidFill>
                  <a:srgbClr val="C00000"/>
                </a:solidFill>
              </a:rPr>
              <a:t> 高武</a:t>
            </a:r>
            <a:endParaRPr lang="en-US" dirty="0">
              <a:solidFill>
                <a:srgbClr val="C00000"/>
              </a:solidFill>
            </a:endParaRPr>
          </a:p>
        </p:txBody>
      </p:sp>
      <p:sp>
        <p:nvSpPr>
          <p:cNvPr id="5" name="矩形 4">
            <a:extLst>
              <a:ext uri="{FF2B5EF4-FFF2-40B4-BE49-F238E27FC236}">
                <a16:creationId xmlns:a16="http://schemas.microsoft.com/office/drawing/2014/main" id="{FE2C226F-4BA1-E444-881C-A9B4AE748BC3}"/>
              </a:ext>
            </a:extLst>
          </p:cNvPr>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预期成果">
            <a:extLst>
              <a:ext uri="{FF2B5EF4-FFF2-40B4-BE49-F238E27FC236}">
                <a16:creationId xmlns:a16="http://schemas.microsoft.com/office/drawing/2014/main" id="{D7E2DB8A-BDAD-B049-B42A-82DE2C4DF993}"/>
              </a:ext>
            </a:extLst>
          </p:cNvPr>
          <p:cNvSpPr txBox="1">
            <a:spLocks/>
          </p:cNvSpPr>
          <p:nvPr/>
        </p:nvSpPr>
        <p:spPr>
          <a:xfrm>
            <a:off x="381217" y="96598"/>
            <a:ext cx="8381566" cy="500304"/>
          </a:xfrm>
          <a:prstGeom prst="rect">
            <a:avLst/>
          </a:prstGeom>
        </p:spPr>
        <p:txBody>
          <a:bodyPr/>
          <a:lstStyle>
            <a:lvl1pPr marL="0" marR="0" indent="0" algn="ctr" defTabSz="397763" rtl="0" latinLnBrk="0">
              <a:lnSpc>
                <a:spcPct val="100000"/>
              </a:lnSpc>
              <a:spcBef>
                <a:spcPts val="0"/>
              </a:spcBef>
              <a:spcAft>
                <a:spcPts val="0"/>
              </a:spcAft>
              <a:buClrTx/>
              <a:buSzTx/>
              <a:buFontTx/>
              <a:buNone/>
              <a:tabLst/>
              <a:defRPr sz="2784"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zh-CN" altLang="en-US" dirty="0">
                <a:latin typeface="SimHei" charset="-122"/>
                <a:ea typeface="SimHei" charset="-122"/>
                <a:cs typeface="SimHei" charset="-122"/>
              </a:rPr>
              <a:t>抗辐照</a:t>
            </a:r>
            <a:r>
              <a:rPr lang="en-US" altLang="zh-CN" dirty="0">
                <a:latin typeface="SimHei" charset="-122"/>
                <a:ea typeface="SimHei" charset="-122"/>
                <a:cs typeface="SimHei" charset="-122"/>
              </a:rPr>
              <a:t>CMOS</a:t>
            </a:r>
            <a:r>
              <a:rPr lang="zh-CN" altLang="en-US" dirty="0">
                <a:latin typeface="SimHei" charset="-122"/>
                <a:ea typeface="SimHei" charset="-122"/>
                <a:cs typeface="SimHei" charset="-122"/>
              </a:rPr>
              <a:t>传感器数字电路设计</a:t>
            </a:r>
          </a:p>
        </p:txBody>
      </p:sp>
    </p:spTree>
    <p:extLst>
      <p:ext uri="{BB962C8B-B14F-4D97-AF65-F5344CB8AC3E}">
        <p14:creationId xmlns:p14="http://schemas.microsoft.com/office/powerpoint/2010/main" val="287662173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A8A0E1FC-A3F1-8D43-9F21-325926BC0D73}"/>
              </a:ext>
            </a:extLst>
          </p:cNvPr>
          <p:cNvSpPr>
            <a:spLocks noGrp="1"/>
          </p:cNvSpPr>
          <p:nvPr>
            <p:ph type="title"/>
          </p:nvPr>
        </p:nvSpPr>
        <p:spPr>
          <a:xfrm>
            <a:off x="457200" y="188913"/>
            <a:ext cx="8229600" cy="608012"/>
          </a:xfrm>
        </p:spPr>
        <p:txBody>
          <a:bodyPr>
            <a:normAutofit fontScale="90000"/>
          </a:bodyPr>
          <a:lstStyle/>
          <a:p>
            <a:r>
              <a:rPr lang="en-US" altLang="zh-CN"/>
              <a:t>Proposed architecture for MOST2</a:t>
            </a:r>
            <a:endParaRPr lang="zh-CN" altLang="en-US"/>
          </a:p>
        </p:txBody>
      </p:sp>
      <p:sp>
        <p:nvSpPr>
          <p:cNvPr id="14339" name="内容占位符 2">
            <a:extLst>
              <a:ext uri="{FF2B5EF4-FFF2-40B4-BE49-F238E27FC236}">
                <a16:creationId xmlns:a16="http://schemas.microsoft.com/office/drawing/2014/main" id="{86809A2E-377C-5A46-B41F-2EBA4D04208D}"/>
              </a:ext>
            </a:extLst>
          </p:cNvPr>
          <p:cNvSpPr>
            <a:spLocks noGrp="1"/>
          </p:cNvSpPr>
          <p:nvPr>
            <p:ph idx="1"/>
          </p:nvPr>
        </p:nvSpPr>
        <p:spPr>
          <a:xfrm>
            <a:off x="457200" y="4076700"/>
            <a:ext cx="8229600" cy="2708275"/>
          </a:xfrm>
        </p:spPr>
        <p:txBody>
          <a:bodyPr>
            <a:normAutofit fontScale="92500" lnSpcReduction="20000"/>
          </a:bodyPr>
          <a:lstStyle/>
          <a:p>
            <a:r>
              <a:rPr lang="en-US" altLang="zh-CN" sz="1800" dirty="0"/>
              <a:t>Similar to the ATLAS ITK readout architecture: “column-drain” readout</a:t>
            </a:r>
          </a:p>
          <a:p>
            <a:pPr lvl="1"/>
            <a:r>
              <a:rPr lang="en-US" altLang="zh-CN" sz="1400" dirty="0"/>
              <a:t>Priority based data driven readout </a:t>
            </a:r>
          </a:p>
          <a:p>
            <a:pPr lvl="1"/>
            <a:r>
              <a:rPr lang="en-US" altLang="zh-CN" sz="1400" dirty="0"/>
              <a:t>Modification: time stamp is added at EOC whenever a new fast-or busy signal is received</a:t>
            </a:r>
          </a:p>
          <a:p>
            <a:pPr lvl="1"/>
            <a:r>
              <a:rPr lang="en-US" altLang="zh-CN" sz="1400" dirty="0"/>
              <a:t>Dead time: 2 </a:t>
            </a:r>
            <a:r>
              <a:rPr lang="en-US" altLang="zh-CN" sz="1400" dirty="0" err="1"/>
              <a:t>clk</a:t>
            </a:r>
            <a:r>
              <a:rPr lang="en-US" altLang="zh-CN" sz="1400" dirty="0"/>
              <a:t> for each pixel (50ns @40MHz </a:t>
            </a:r>
            <a:r>
              <a:rPr lang="en-US" altLang="zh-CN" sz="1400" dirty="0" err="1"/>
              <a:t>clk</a:t>
            </a:r>
            <a:r>
              <a:rPr lang="en-US" altLang="zh-CN" sz="1400" dirty="0"/>
              <a:t>), negligible compared to the average hit rate </a:t>
            </a:r>
          </a:p>
          <a:p>
            <a:r>
              <a:rPr lang="en-US" altLang="zh-CN" sz="1800" dirty="0"/>
              <a:t>2-level FIFO architecture</a:t>
            </a:r>
          </a:p>
          <a:p>
            <a:pPr lvl="1"/>
            <a:r>
              <a:rPr lang="en-US" altLang="zh-CN" sz="1400" dirty="0"/>
              <a:t>L1 FIFO: In column level, to de-randomize the injecting charge</a:t>
            </a:r>
          </a:p>
          <a:p>
            <a:pPr lvl="1"/>
            <a:r>
              <a:rPr lang="en-US" altLang="zh-CN" sz="1400" dirty="0"/>
              <a:t>L2 FIFO: Chip level, to match the in/out data rate between the core and interface</a:t>
            </a:r>
          </a:p>
          <a:p>
            <a:r>
              <a:rPr lang="en-US" altLang="zh-CN" sz="1800" dirty="0"/>
              <a:t>Trigger readout </a:t>
            </a:r>
          </a:p>
          <a:p>
            <a:pPr lvl="1"/>
            <a:r>
              <a:rPr lang="en-US" altLang="zh-CN" sz="1400" dirty="0"/>
              <a:t>Make the data rate in a reasonable range</a:t>
            </a:r>
          </a:p>
          <a:p>
            <a:pPr lvl="1"/>
            <a:r>
              <a:rPr lang="en-US" altLang="zh-CN" sz="1400" dirty="0"/>
              <a:t>Data coincidence by time stamp, only the matched event will be readout </a:t>
            </a:r>
            <a:endParaRPr lang="zh-CN" altLang="en-US" sz="1400" dirty="0"/>
          </a:p>
        </p:txBody>
      </p:sp>
      <p:sp>
        <p:nvSpPr>
          <p:cNvPr id="14340" name="灯片编号占位符 3">
            <a:extLst>
              <a:ext uri="{FF2B5EF4-FFF2-40B4-BE49-F238E27FC236}">
                <a16:creationId xmlns:a16="http://schemas.microsoft.com/office/drawing/2014/main" id="{CCAF25BD-AA11-B34D-A8A4-F54208B32B9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vl2pPr marL="742950" indent="-285750">
              <a:spcBef>
                <a:spcPct val="20000"/>
              </a:spcBef>
              <a:buChar char="–"/>
              <a:defRPr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marL="1143000" indent="-228600">
              <a:spcBef>
                <a:spcPct val="20000"/>
              </a:spcBef>
              <a:buChar char="•"/>
              <a:defRPr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marL="1600200" indent="-228600">
              <a:spcBef>
                <a:spcPct val="20000"/>
              </a:spcBef>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marL="2057400" indent="-228600">
              <a:spcBef>
                <a:spcPct val="20000"/>
              </a:spcBef>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2514600" indent="-228600" eaLnBrk="0" fontAlgn="base" hangingPunct="0">
              <a:spcBef>
                <a:spcPct val="20000"/>
              </a:spcBef>
              <a:spcAft>
                <a:spcPct val="0"/>
              </a:spcAft>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2971800" indent="-228600" eaLnBrk="0" fontAlgn="base" hangingPunct="0">
              <a:spcBef>
                <a:spcPct val="20000"/>
              </a:spcBef>
              <a:spcAft>
                <a:spcPct val="0"/>
              </a:spcAft>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3429000" indent="-228600" eaLnBrk="0" fontAlgn="base" hangingPunct="0">
              <a:spcBef>
                <a:spcPct val="20000"/>
              </a:spcBef>
              <a:spcAft>
                <a:spcPct val="0"/>
              </a:spcAft>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3886200" indent="-228600" eaLnBrk="0" fontAlgn="base" hangingPunct="0">
              <a:spcBef>
                <a:spcPct val="20000"/>
              </a:spcBef>
              <a:spcAft>
                <a:spcPct val="0"/>
              </a:spcAft>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a:spcBef>
                <a:spcPct val="0"/>
              </a:spcBef>
              <a:buFontTx/>
              <a:buNone/>
            </a:pPr>
            <a:fld id="{088384B6-BC72-7446-88DD-FCE24B84C9E5}" type="slidenum">
              <a:rPr lang="en-US" altLang="zh-CN" sz="1400" smtClean="0">
                <a:latin typeface="Arial" panose="020B0604020202020204" pitchFamily="34" charset="0"/>
              </a:rPr>
              <a:pPr>
                <a:spcBef>
                  <a:spcPct val="0"/>
                </a:spcBef>
                <a:buFontTx/>
                <a:buNone/>
              </a:pPr>
              <a:t>31</a:t>
            </a:fld>
            <a:endParaRPr lang="en-US" altLang="zh-CN" sz="1400">
              <a:latin typeface="Arial" panose="020B0604020202020204" pitchFamily="34" charset="0"/>
            </a:endParaRPr>
          </a:p>
        </p:txBody>
      </p:sp>
      <p:sp>
        <p:nvSpPr>
          <p:cNvPr id="8" name="内容占位符 2">
            <a:extLst>
              <a:ext uri="{FF2B5EF4-FFF2-40B4-BE49-F238E27FC236}">
                <a16:creationId xmlns:a16="http://schemas.microsoft.com/office/drawing/2014/main" id="{74F89489-E841-6946-AA99-11DC98C48AF9}"/>
              </a:ext>
            </a:extLst>
          </p:cNvPr>
          <p:cNvSpPr txBox="1">
            <a:spLocks/>
          </p:cNvSpPr>
          <p:nvPr/>
        </p:nvSpPr>
        <p:spPr bwMode="auto">
          <a:xfrm>
            <a:off x="6165850" y="755650"/>
            <a:ext cx="2700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1">
              <a:spcBef>
                <a:spcPct val="20000"/>
              </a:spcBef>
              <a:spcAft>
                <a:spcPct val="0"/>
              </a:spcAft>
              <a:buChar char="•"/>
              <a:defRPr sz="2400" b="1">
                <a:solidFill>
                  <a:schemeClr val="tx1"/>
                </a:solidFill>
                <a:latin typeface="Times New Roman" pitchFamily="18" charset="0"/>
                <a:ea typeface="黑体" pitchFamily="49" charset="-122"/>
                <a:cs typeface="Times New Roman" pitchFamily="18" charset="0"/>
              </a:defRPr>
            </a:lvl1pPr>
            <a:lvl2pPr marL="742950" indent="-285750" algn="l" rtl="0" eaLnBrk="0" fontAlgn="base" hangingPunct="1">
              <a:spcBef>
                <a:spcPct val="20000"/>
              </a:spcBef>
              <a:spcAft>
                <a:spcPct val="0"/>
              </a:spcAft>
              <a:buChar char="–"/>
              <a:defRPr sz="2000" b="1">
                <a:solidFill>
                  <a:schemeClr val="tx1"/>
                </a:solidFill>
                <a:latin typeface="Times New Roman" pitchFamily="18" charset="0"/>
                <a:ea typeface="黑体" pitchFamily="49" charset="-122"/>
                <a:cs typeface="Times New Roman" pitchFamily="18" charset="0"/>
              </a:defRPr>
            </a:lvl2pPr>
            <a:lvl3pPr marL="1143000" indent="-228600" algn="l" rtl="0" eaLnBrk="0" fontAlgn="base" hangingPunct="1">
              <a:spcBef>
                <a:spcPct val="20000"/>
              </a:spcBef>
              <a:spcAft>
                <a:spcPct val="0"/>
              </a:spcAft>
              <a:buFont typeface="Wingdings" pitchFamily="2" charset="2"/>
              <a:buChar char="Ø"/>
              <a:defRPr sz="1800" b="1">
                <a:solidFill>
                  <a:schemeClr val="tx1"/>
                </a:solidFill>
                <a:latin typeface="Times New Roman" pitchFamily="18" charset="0"/>
                <a:ea typeface="黑体" pitchFamily="49" charset="-122"/>
                <a:cs typeface="Times New Roman" pitchFamily="18" charset="0"/>
              </a:defRPr>
            </a:lvl3pPr>
            <a:lvl4pPr marL="1600200" indent="-228600" algn="l" rtl="0" eaLnBrk="0" fontAlgn="base" hangingPunct="1">
              <a:spcBef>
                <a:spcPct val="20000"/>
              </a:spcBef>
              <a:spcAft>
                <a:spcPct val="0"/>
              </a:spcAft>
              <a:buChar char="–"/>
              <a:defRPr sz="1600" b="1">
                <a:solidFill>
                  <a:schemeClr val="tx1"/>
                </a:solidFill>
                <a:latin typeface="Times New Roman" pitchFamily="18" charset="0"/>
                <a:ea typeface="黑体" pitchFamily="49" charset="-122"/>
                <a:cs typeface="Times New Roman" pitchFamily="18" charset="0"/>
              </a:defRPr>
            </a:lvl4pPr>
            <a:lvl5pPr marL="2057400" indent="-228600" algn="l" rtl="0" eaLnBrk="0" fontAlgn="base" hangingPunct="1">
              <a:spcBef>
                <a:spcPct val="20000"/>
              </a:spcBef>
              <a:spcAft>
                <a:spcPct val="0"/>
              </a:spcAft>
              <a:buChar char="»"/>
              <a:defRPr sz="1600" b="1">
                <a:solidFill>
                  <a:schemeClr val="tx1"/>
                </a:solidFill>
                <a:latin typeface="Times New Roman" pitchFamily="18" charset="0"/>
                <a:ea typeface="黑体" pitchFamily="49" charset="-122"/>
                <a:cs typeface="Times New Roman" pitchFamily="18" charset="0"/>
              </a:defRPr>
            </a:lvl5pPr>
            <a:lvl6pPr marL="2514600" indent="-228600" algn="l" rtl="0" fontAlgn="base">
              <a:spcBef>
                <a:spcPct val="20000"/>
              </a:spcBef>
              <a:spcAft>
                <a:spcPct val="0"/>
              </a:spcAft>
              <a:buChar char="»"/>
              <a:defRPr sz="1600" b="1">
                <a:solidFill>
                  <a:schemeClr val="tx1"/>
                </a:solidFill>
                <a:latin typeface="+mn-lt"/>
                <a:ea typeface="+mn-ea"/>
              </a:defRPr>
            </a:lvl6pPr>
            <a:lvl7pPr marL="2971800" indent="-228600" algn="l" rtl="0" fontAlgn="base">
              <a:spcBef>
                <a:spcPct val="20000"/>
              </a:spcBef>
              <a:spcAft>
                <a:spcPct val="0"/>
              </a:spcAft>
              <a:buChar char="»"/>
              <a:defRPr sz="1600" b="1">
                <a:solidFill>
                  <a:schemeClr val="tx1"/>
                </a:solidFill>
                <a:latin typeface="+mn-lt"/>
                <a:ea typeface="+mn-ea"/>
              </a:defRPr>
            </a:lvl7pPr>
            <a:lvl8pPr marL="3429000" indent="-228600" algn="l" rtl="0" fontAlgn="base">
              <a:spcBef>
                <a:spcPct val="20000"/>
              </a:spcBef>
              <a:spcAft>
                <a:spcPct val="0"/>
              </a:spcAft>
              <a:buChar char="»"/>
              <a:defRPr sz="1600" b="1">
                <a:solidFill>
                  <a:schemeClr val="tx1"/>
                </a:solidFill>
                <a:latin typeface="+mn-lt"/>
                <a:ea typeface="+mn-ea"/>
              </a:defRPr>
            </a:lvl8pPr>
            <a:lvl9pPr marL="3886200" indent="-228600" algn="l" rtl="0" fontAlgn="base">
              <a:spcBef>
                <a:spcPct val="20000"/>
              </a:spcBef>
              <a:spcAft>
                <a:spcPct val="0"/>
              </a:spcAft>
              <a:buChar char="»"/>
              <a:defRPr sz="1600" b="1">
                <a:solidFill>
                  <a:schemeClr val="tx1"/>
                </a:solidFill>
                <a:latin typeface="+mn-lt"/>
                <a:ea typeface="+mn-ea"/>
              </a:defRPr>
            </a:lvl9pPr>
          </a:lstStyle>
          <a:p>
            <a:pPr marL="0" indent="0" algn="r">
              <a:buFontTx/>
              <a:buNone/>
              <a:defRPr/>
            </a:pPr>
            <a:r>
              <a:rPr lang="en-US" altLang="zh-CN" sz="1200" kern="0" dirty="0"/>
              <a:t>From X.M. Wei for the group meeting </a:t>
            </a:r>
          </a:p>
        </p:txBody>
      </p:sp>
      <p:pic>
        <p:nvPicPr>
          <p:cNvPr id="14342" name="图片 1">
            <a:extLst>
              <a:ext uri="{FF2B5EF4-FFF2-40B4-BE49-F238E27FC236}">
                <a16:creationId xmlns:a16="http://schemas.microsoft.com/office/drawing/2014/main" id="{1B9A55A9-1358-EA41-BA9E-CC7E073A0D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796925"/>
            <a:ext cx="36845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3">
            <a:extLst>
              <a:ext uri="{FF2B5EF4-FFF2-40B4-BE49-F238E27FC236}">
                <a16:creationId xmlns:a16="http://schemas.microsoft.com/office/drawing/2014/main" id="{14F68706-E1BF-9449-B623-32A34A4CDC73}"/>
              </a:ext>
            </a:extLst>
          </p:cNvPr>
          <p:cNvSpPr>
            <a:spLocks noChangeArrowheads="1"/>
          </p:cNvSpPr>
          <p:nvPr/>
        </p:nvSpPr>
        <p:spPr bwMode="auto">
          <a:xfrm>
            <a:off x="3652838" y="1100138"/>
            <a:ext cx="9144000" cy="295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har char="•"/>
              <a:defRPr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vl2pPr marL="742950" indent="-285750">
              <a:spcBef>
                <a:spcPct val="20000"/>
              </a:spcBef>
              <a:buChar char="–"/>
              <a:defRPr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marL="1143000" indent="-228600">
              <a:spcBef>
                <a:spcPct val="20000"/>
              </a:spcBef>
              <a:buChar char="•"/>
              <a:defRPr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marL="1600200" indent="-228600">
              <a:spcBef>
                <a:spcPct val="20000"/>
              </a:spcBef>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marL="2057400" indent="-228600">
              <a:spcBef>
                <a:spcPct val="20000"/>
              </a:spcBef>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2514600" indent="-228600" eaLnBrk="0" fontAlgn="base" hangingPunct="0">
              <a:spcBef>
                <a:spcPct val="20000"/>
              </a:spcBef>
              <a:spcAft>
                <a:spcPct val="0"/>
              </a:spcAft>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2971800" indent="-228600" eaLnBrk="0" fontAlgn="base" hangingPunct="0">
              <a:spcBef>
                <a:spcPct val="20000"/>
              </a:spcBef>
              <a:spcAft>
                <a:spcPct val="0"/>
              </a:spcAft>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3429000" indent="-228600" eaLnBrk="0" fontAlgn="base" hangingPunct="0">
              <a:spcBef>
                <a:spcPct val="20000"/>
              </a:spcBef>
              <a:spcAft>
                <a:spcPct val="0"/>
              </a:spcAft>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3886200" indent="-228600" eaLnBrk="0" fontAlgn="base" hangingPunct="0">
              <a:spcBef>
                <a:spcPct val="20000"/>
              </a:spcBef>
              <a:spcAft>
                <a:spcPct val="0"/>
              </a:spcAft>
              <a:buChar char="»"/>
              <a:defRPr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a:spcBef>
                <a:spcPct val="0"/>
              </a:spcBef>
              <a:buFontTx/>
              <a:buNone/>
            </a:pPr>
            <a:endParaRPr lang="zh-CN" altLang="en-US" sz="2800" b="0">
              <a:solidFill>
                <a:schemeClr val="accent2"/>
              </a:solidFill>
              <a:latin typeface="Arial" panose="020B0604020202020204" pitchFamily="34" charset="0"/>
            </a:endParaRPr>
          </a:p>
        </p:txBody>
      </p:sp>
      <p:pic>
        <p:nvPicPr>
          <p:cNvPr id="14344" name="图片 9">
            <a:extLst>
              <a:ext uri="{FF2B5EF4-FFF2-40B4-BE49-F238E27FC236}">
                <a16:creationId xmlns:a16="http://schemas.microsoft.com/office/drawing/2014/main" id="{38EB43EB-0A40-BD41-8BA8-E962D9956A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1052513"/>
            <a:ext cx="52197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42137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564" name="ATLAS缪子探测器指导组成员， ATLAS硅像素探测器机构委员会成员， ATLAS内部硅径迹探测器的升级…"/>
          <p:cNvSpPr txBox="1">
            <a:spLocks noGrp="1"/>
          </p:cNvSpPr>
          <p:nvPr>
            <p:ph type="body" sz="half" idx="1"/>
          </p:nvPr>
        </p:nvSpPr>
        <p:spPr>
          <a:xfrm>
            <a:off x="142851" y="5503196"/>
            <a:ext cx="8864166" cy="1510962"/>
          </a:xfrm>
          <a:prstGeom prst="rect">
            <a:avLst/>
          </a:prstGeom>
        </p:spPr>
        <p:txBody>
          <a:bodyPr>
            <a:normAutofit/>
          </a:bodyPr>
          <a:lstStyle/>
          <a:p>
            <a:pPr>
              <a:defRPr sz="2100"/>
            </a:pPr>
            <a:r>
              <a:rPr sz="1800" dirty="0">
                <a:latin typeface="SimHei" charset="-122"/>
                <a:ea typeface="SimHei" charset="-122"/>
                <a:cs typeface="SimHei" charset="-122"/>
              </a:rPr>
              <a:t>ATLAS缪子探测器指导组成员， ATLAS硅像素探测器</a:t>
            </a:r>
            <a:r>
              <a:rPr lang="zh-CN" altLang="en-US" sz="1800" dirty="0">
                <a:latin typeface="SimHei" charset="-122"/>
                <a:ea typeface="SimHei" charset="-122"/>
                <a:cs typeface="SimHei" charset="-122"/>
              </a:rPr>
              <a:t>运行和</a:t>
            </a:r>
            <a:r>
              <a:rPr sz="1800" dirty="0">
                <a:latin typeface="SimHei" charset="-122"/>
                <a:ea typeface="SimHei" charset="-122"/>
                <a:cs typeface="SimHei" charset="-122"/>
              </a:rPr>
              <a:t>内部硅径迹探测器升级</a:t>
            </a:r>
          </a:p>
          <a:p>
            <a:pPr>
              <a:defRPr sz="2100"/>
            </a:pPr>
            <a:r>
              <a:rPr sz="1800" dirty="0">
                <a:latin typeface="SimHei" charset="-122"/>
                <a:ea typeface="SimHei" charset="-122"/>
                <a:cs typeface="SimHei" charset="-122"/>
              </a:rPr>
              <a:t>ATLAS标准模型物理组和Higgs→WW*物理组召集人</a:t>
            </a:r>
          </a:p>
        </p:txBody>
      </p:sp>
      <p:sp>
        <p:nvSpPr>
          <p:cNvPr id="565" name="项目负责人（及课题二负责人）"/>
          <p:cNvSpPr txBox="1">
            <a:spLocks noGrp="1"/>
          </p:cNvSpPr>
          <p:nvPr>
            <p:ph type="title"/>
          </p:nvPr>
        </p:nvSpPr>
        <p:spPr>
          <a:prstGeom prst="rect">
            <a:avLst/>
          </a:prstGeom>
        </p:spPr>
        <p:txBody>
          <a:bodyPr/>
          <a:lstStyle>
            <a:lvl1pPr defTabSz="397763">
              <a:defRPr sz="2784"/>
            </a:lvl1pPr>
          </a:lstStyle>
          <a:p>
            <a:r>
              <a:rPr dirty="0">
                <a:latin typeface="SimHei" charset="-122"/>
                <a:ea typeface="SimHei" charset="-122"/>
                <a:cs typeface="SimHei" charset="-122"/>
              </a:rPr>
              <a:t>项目负责人</a:t>
            </a:r>
            <a:r>
              <a:rPr sz="2400" dirty="0">
                <a:latin typeface="SimHei" charset="-122"/>
                <a:ea typeface="SimHei" charset="-122"/>
                <a:cs typeface="SimHei" charset="-122"/>
              </a:rPr>
              <a:t>（及课题</a:t>
            </a:r>
            <a:r>
              <a:rPr lang="en-US" altLang="zh-CN" sz="2400" dirty="0">
                <a:latin typeface="SimHei" charset="-122"/>
                <a:ea typeface="SimHei" charset="-122"/>
                <a:cs typeface="SimHei" charset="-122"/>
              </a:rPr>
              <a:t>2</a:t>
            </a:r>
            <a:r>
              <a:rPr sz="2400" dirty="0">
                <a:latin typeface="SimHei" charset="-122"/>
                <a:ea typeface="SimHei" charset="-122"/>
                <a:cs typeface="SimHei" charset="-122"/>
              </a:rPr>
              <a:t>负责人）</a:t>
            </a:r>
          </a:p>
        </p:txBody>
      </p:sp>
      <p:sp>
        <p:nvSpPr>
          <p:cNvPr id="566"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32</a:t>
            </a:fld>
            <a:endParaRPr>
              <a:latin typeface="SimHei" charset="-122"/>
              <a:ea typeface="SimHei" charset="-122"/>
              <a:cs typeface="SimHei" charset="-122"/>
            </a:endParaRPr>
          </a:p>
        </p:txBody>
      </p:sp>
      <p:pic>
        <p:nvPicPr>
          <p:cNvPr id="567" name="图片 3" descr="图片 3"/>
          <p:cNvPicPr>
            <a:picLocks noChangeAspect="1"/>
          </p:cNvPicPr>
          <p:nvPr/>
        </p:nvPicPr>
        <p:blipFill>
          <a:blip r:embed="rId3" cstate="print">
            <a:extLst/>
          </a:blip>
          <a:srcRect l="16635" t="40317" r="63206" b="47418"/>
          <a:stretch>
            <a:fillRect/>
          </a:stretch>
        </p:blipFill>
        <p:spPr>
          <a:xfrm rot="5241398">
            <a:off x="-42792" y="931512"/>
            <a:ext cx="2378909" cy="1990550"/>
          </a:xfrm>
          <a:custGeom>
            <a:avLst/>
            <a:gdLst/>
            <a:ahLst/>
            <a:cxnLst>
              <a:cxn ang="0">
                <a:pos x="wd2" y="hd2"/>
              </a:cxn>
              <a:cxn ang="5400000">
                <a:pos x="wd2" y="hd2"/>
              </a:cxn>
              <a:cxn ang="10800000">
                <a:pos x="wd2" y="hd2"/>
              </a:cxn>
              <a:cxn ang="16200000">
                <a:pos x="wd2" y="hd2"/>
              </a:cxn>
            </a:cxnLst>
            <a:rect l="0" t="0" r="r" b="b"/>
            <a:pathLst>
              <a:path w="21600" h="21600" extrusionOk="0">
                <a:moveTo>
                  <a:pt x="790" y="0"/>
                </a:moveTo>
                <a:lnTo>
                  <a:pt x="0" y="20452"/>
                </a:lnTo>
                <a:lnTo>
                  <a:pt x="20810" y="21600"/>
                </a:lnTo>
                <a:lnTo>
                  <a:pt x="21600" y="1148"/>
                </a:lnTo>
                <a:lnTo>
                  <a:pt x="790" y="0"/>
                </a:lnTo>
                <a:close/>
              </a:path>
            </a:pathLst>
          </a:custGeom>
          <a:ln w="12700">
            <a:miter lim="400000"/>
          </a:ln>
        </p:spPr>
      </p:pic>
      <p:sp>
        <p:nvSpPr>
          <p:cNvPr id="568" name="－中国科学院高能物理研究所研究员，博士生导师…"/>
          <p:cNvSpPr txBox="1"/>
          <p:nvPr/>
        </p:nvSpPr>
        <p:spPr>
          <a:xfrm>
            <a:off x="2274842" y="1386349"/>
            <a:ext cx="6832328" cy="361637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600"/>
              </a:spcBef>
              <a:defRPr sz="1900" b="1">
                <a:solidFill>
                  <a:schemeClr val="accent1">
                    <a:satOff val="-4409"/>
                    <a:lumOff val="-10509"/>
                  </a:schemeClr>
                </a:solidFill>
              </a:defRPr>
            </a:pPr>
            <a:r>
              <a:rPr dirty="0">
                <a:latin typeface="SimHei" charset="-122"/>
                <a:ea typeface="SimHei" charset="-122"/>
                <a:cs typeface="SimHei" charset="-122"/>
              </a:rPr>
              <a:t>－</a:t>
            </a:r>
            <a:r>
              <a:rPr lang="zh-CN" altLang="en-US" dirty="0">
                <a:latin typeface="SimHei" charset="-122"/>
                <a:ea typeface="SimHei" charset="-122"/>
                <a:cs typeface="SimHei" charset="-122"/>
              </a:rPr>
              <a:t> </a:t>
            </a:r>
            <a:r>
              <a:rPr dirty="0">
                <a:latin typeface="SimHei" charset="-122"/>
                <a:ea typeface="SimHei" charset="-122"/>
                <a:cs typeface="SimHei" charset="-122"/>
              </a:rPr>
              <a:t>中国科学院高能物理研究所研究员，博士生导师</a:t>
            </a:r>
          </a:p>
          <a:p>
            <a:pPr>
              <a:spcBef>
                <a:spcPts val="600"/>
              </a:spcBef>
              <a:defRPr sz="1900" b="1">
                <a:solidFill>
                  <a:schemeClr val="accent1">
                    <a:satOff val="-4409"/>
                    <a:lumOff val="-10509"/>
                  </a:schemeClr>
                </a:solidFill>
              </a:defRPr>
            </a:pPr>
            <a:r>
              <a:rPr dirty="0">
                <a:latin typeface="SimHei" charset="-122"/>
                <a:ea typeface="SimHei" charset="-122"/>
                <a:cs typeface="SimHei" charset="-122"/>
              </a:rPr>
              <a:t>—“千人计划”外国专家项目资助</a:t>
            </a:r>
            <a:endParaRPr lang="en-US" dirty="0">
              <a:latin typeface="SimHei" charset="-122"/>
              <a:ea typeface="SimHei" charset="-122"/>
              <a:cs typeface="SimHei" charset="-122"/>
            </a:endParaRPr>
          </a:p>
          <a:p>
            <a:pPr>
              <a:spcBef>
                <a:spcPts val="600"/>
              </a:spcBef>
              <a:defRPr sz="1900" b="1">
                <a:solidFill>
                  <a:schemeClr val="accent1">
                    <a:satOff val="-4409"/>
                    <a:lumOff val="-10509"/>
                  </a:schemeClr>
                </a:solidFill>
              </a:defRPr>
            </a:pPr>
            <a:r>
              <a:rPr lang="en-US" altLang="zh-CN" dirty="0">
                <a:latin typeface="SimHei" charset="-122"/>
                <a:ea typeface="SimHei" charset="-122"/>
                <a:cs typeface="SimHei" charset="-122"/>
              </a:rPr>
              <a:t>—</a:t>
            </a:r>
            <a:r>
              <a:rPr lang="zh-CN" altLang="en-US" dirty="0">
                <a:latin typeface="SimHei" charset="-122"/>
                <a:ea typeface="SimHei" charset="-122"/>
                <a:cs typeface="SimHei" charset="-122"/>
              </a:rPr>
              <a:t> 从事径迹探测器研究和建造（漂移室、硅探测器）</a:t>
            </a:r>
            <a:endParaRPr lang="en-US" altLang="zh-CN" dirty="0">
              <a:latin typeface="SimHei" charset="-122"/>
              <a:ea typeface="SimHei" charset="-122"/>
              <a:cs typeface="SimHei" charset="-122"/>
            </a:endParaRPr>
          </a:p>
          <a:p>
            <a:pPr>
              <a:spcBef>
                <a:spcPts val="600"/>
              </a:spcBef>
              <a:defRPr sz="1900" b="1">
                <a:solidFill>
                  <a:schemeClr val="accent1">
                    <a:satOff val="-4409"/>
                    <a:lumOff val="-10509"/>
                  </a:schemeClr>
                </a:solidFill>
              </a:defRPr>
            </a:pPr>
            <a:r>
              <a:rPr lang="zh-CN" altLang="en-US" dirty="0">
                <a:latin typeface="SimHei" charset="-122"/>
                <a:ea typeface="SimHei" charset="-122"/>
                <a:cs typeface="SimHei" charset="-122"/>
              </a:rPr>
              <a:t>   </a:t>
            </a:r>
            <a:r>
              <a:rPr lang="en-US" altLang="zh-CN" dirty="0">
                <a:ea typeface="SimHei" charset="-122"/>
                <a:cs typeface="SimHei" charset="-122"/>
              </a:rPr>
              <a:t>NA38, CDF,</a:t>
            </a:r>
            <a:r>
              <a:rPr lang="zh-CN" altLang="en-US" dirty="0">
                <a:ea typeface="SimHei" charset="-122"/>
                <a:cs typeface="SimHei" charset="-122"/>
              </a:rPr>
              <a:t> </a:t>
            </a:r>
            <a:r>
              <a:rPr lang="en-US" altLang="zh-CN" b="1" dirty="0">
                <a:solidFill>
                  <a:schemeClr val="accent1">
                    <a:satOff val="-4409"/>
                    <a:lumOff val="-10509"/>
                  </a:schemeClr>
                </a:solidFill>
                <a:ea typeface="SimHei" charset="-122"/>
                <a:cs typeface="SimHei" charset="-122"/>
              </a:rPr>
              <a:t>ATLAS</a:t>
            </a:r>
            <a:r>
              <a:rPr lang="zh-CN" altLang="en-US" b="1" dirty="0">
                <a:solidFill>
                  <a:schemeClr val="accent1">
                    <a:satOff val="-4409"/>
                    <a:lumOff val="-10509"/>
                  </a:schemeClr>
                </a:solidFill>
                <a:ea typeface="SimHei" charset="-122"/>
                <a:cs typeface="SimHei" charset="-122"/>
              </a:rPr>
              <a:t> </a:t>
            </a:r>
            <a:r>
              <a:rPr lang="zh-CN" altLang="en-US" b="1" dirty="0">
                <a:solidFill>
                  <a:schemeClr val="accent1">
                    <a:satOff val="-4409"/>
                    <a:lumOff val="-10509"/>
                  </a:schemeClr>
                </a:solidFill>
                <a:latin typeface="SimHei" charset="-122"/>
                <a:ea typeface="SimHei" charset="-122"/>
                <a:cs typeface="SimHei" charset="-122"/>
              </a:rPr>
              <a:t>物理研究</a:t>
            </a:r>
            <a:endParaRPr lang="en-US" altLang="zh-CN" b="1" dirty="0">
              <a:solidFill>
                <a:schemeClr val="accent1">
                  <a:satOff val="-4409"/>
                  <a:lumOff val="-10509"/>
                </a:schemeClr>
              </a:solidFill>
              <a:latin typeface="SimHei" charset="-122"/>
              <a:ea typeface="SimHei" charset="-122"/>
              <a:cs typeface="SimHei" charset="-122"/>
            </a:endParaRPr>
          </a:p>
          <a:p>
            <a:pPr>
              <a:spcBef>
                <a:spcPts val="600"/>
              </a:spcBef>
              <a:defRPr sz="1900" b="1">
                <a:solidFill>
                  <a:schemeClr val="accent1">
                    <a:satOff val="-4409"/>
                    <a:lumOff val="-10509"/>
                  </a:schemeClr>
                </a:solidFill>
              </a:defRPr>
            </a:pPr>
            <a:endParaRPr dirty="0">
              <a:latin typeface="SimHei" charset="-122"/>
              <a:ea typeface="SimHei" charset="-122"/>
              <a:cs typeface="SimHei" charset="-122"/>
            </a:endParaRPr>
          </a:p>
          <a:p>
            <a:pPr>
              <a:spcBef>
                <a:spcPts val="600"/>
              </a:spcBef>
              <a:defRPr sz="1900"/>
            </a:pPr>
            <a:r>
              <a:rPr b="1" dirty="0">
                <a:solidFill>
                  <a:schemeClr val="tx1"/>
                </a:solidFill>
                <a:latin typeface="SimHei" charset="-122"/>
                <a:ea typeface="SimHei" charset="-122"/>
                <a:cs typeface="SimHei" charset="-122"/>
              </a:rPr>
              <a:t>2006-2015年</a:t>
            </a:r>
            <a:r>
              <a:rPr dirty="0">
                <a:solidFill>
                  <a:schemeClr val="tx1"/>
                </a:solidFill>
                <a:latin typeface="SimHei" charset="-122"/>
                <a:ea typeface="SimHei" charset="-122"/>
                <a:cs typeface="SimHei" charset="-122"/>
              </a:rPr>
              <a:t>，</a:t>
            </a:r>
            <a:r>
              <a:rPr dirty="0">
                <a:latin typeface="SimHei" charset="-122"/>
                <a:ea typeface="SimHei" charset="-122"/>
                <a:cs typeface="SimHei" charset="-122"/>
              </a:rPr>
              <a:t>美国</a:t>
            </a:r>
            <a:r>
              <a:rPr b="1" dirty="0">
                <a:solidFill>
                  <a:schemeClr val="accent2">
                    <a:satOff val="-4966"/>
                    <a:lumOff val="-10549"/>
                  </a:schemeClr>
                </a:solidFill>
                <a:latin typeface="SimHei" charset="-122"/>
                <a:ea typeface="SimHei" charset="-122"/>
                <a:cs typeface="SimHei" charset="-122"/>
              </a:rPr>
              <a:t>哈佛大学</a:t>
            </a:r>
            <a:r>
              <a:rPr dirty="0">
                <a:latin typeface="SimHei" charset="-122"/>
                <a:ea typeface="SimHei" charset="-122"/>
                <a:cs typeface="SimHei" charset="-122"/>
              </a:rPr>
              <a:t>教授，任哈佛大学ATLAS组组长</a:t>
            </a:r>
          </a:p>
          <a:p>
            <a:pPr>
              <a:spcBef>
                <a:spcPts val="600"/>
              </a:spcBef>
              <a:defRPr sz="1900"/>
            </a:pPr>
            <a:r>
              <a:rPr b="1" dirty="0">
                <a:solidFill>
                  <a:schemeClr val="tx1"/>
                </a:solidFill>
                <a:latin typeface="SimHei" charset="-122"/>
                <a:ea typeface="SimHei" charset="-122"/>
                <a:cs typeface="SimHei" charset="-122"/>
              </a:rPr>
              <a:t>2015年至今</a:t>
            </a:r>
            <a:r>
              <a:rPr dirty="0">
                <a:solidFill>
                  <a:schemeClr val="tx1"/>
                </a:solidFill>
                <a:latin typeface="SimHei" charset="-122"/>
                <a:ea typeface="SimHei" charset="-122"/>
                <a:cs typeface="SimHei" charset="-122"/>
              </a:rPr>
              <a:t>，</a:t>
            </a:r>
            <a:r>
              <a:rPr b="1" dirty="0">
                <a:solidFill>
                  <a:schemeClr val="accent2">
                    <a:satOff val="-4966"/>
                    <a:lumOff val="-10549"/>
                  </a:schemeClr>
                </a:solidFill>
                <a:latin typeface="SimHei" charset="-122"/>
                <a:ea typeface="SimHei" charset="-122"/>
                <a:cs typeface="SimHei" charset="-122"/>
              </a:rPr>
              <a:t>中国科学院高能物理研究所研究员</a:t>
            </a:r>
          </a:p>
          <a:p>
            <a:pPr marL="496888" lvl="3" indent="-285750">
              <a:spcBef>
                <a:spcPts val="600"/>
              </a:spcBef>
              <a:buFont typeface="Arial" charset="0"/>
              <a:buChar char="•"/>
              <a:defRPr sz="1900"/>
            </a:pPr>
            <a:r>
              <a:rPr sz="1700" b="1" dirty="0">
                <a:solidFill>
                  <a:schemeClr val="tx1"/>
                </a:solidFill>
                <a:latin typeface="SimHei" charset="-122"/>
                <a:ea typeface="SimHei" charset="-122"/>
                <a:cs typeface="SimHei" charset="-122"/>
              </a:rPr>
              <a:t>2016年</a:t>
            </a:r>
            <a:r>
              <a:rPr sz="1700" dirty="0">
                <a:solidFill>
                  <a:schemeClr val="tx1"/>
                </a:solidFill>
                <a:latin typeface="SimHei" charset="-122"/>
                <a:ea typeface="SimHei" charset="-122"/>
                <a:cs typeface="SimHei" charset="-122"/>
              </a:rPr>
              <a:t>，</a:t>
            </a:r>
            <a:r>
              <a:rPr sz="1700" dirty="0">
                <a:latin typeface="SimHei" charset="-122"/>
                <a:ea typeface="SimHei" charset="-122"/>
                <a:cs typeface="SimHei" charset="-122"/>
              </a:rPr>
              <a:t>获得国家</a:t>
            </a:r>
            <a:r>
              <a:rPr sz="1700" b="1" dirty="0">
                <a:solidFill>
                  <a:schemeClr val="accent2">
                    <a:satOff val="-4966"/>
                    <a:lumOff val="-10549"/>
                  </a:schemeClr>
                </a:solidFill>
                <a:latin typeface="SimHei" charset="-122"/>
                <a:ea typeface="SimHei" charset="-122"/>
                <a:cs typeface="SimHei" charset="-122"/>
              </a:rPr>
              <a:t>“千人计划”高层次外国专家</a:t>
            </a:r>
            <a:r>
              <a:rPr sz="1700" dirty="0">
                <a:latin typeface="SimHei" charset="-122"/>
                <a:ea typeface="SimHei" charset="-122"/>
                <a:cs typeface="SimHei" charset="-122"/>
              </a:rPr>
              <a:t>长期项目资助</a:t>
            </a:r>
          </a:p>
          <a:p>
            <a:pPr marL="496888" lvl="3" indent="-285750">
              <a:spcBef>
                <a:spcPts val="600"/>
              </a:spcBef>
              <a:buFont typeface="Arial" charset="0"/>
              <a:buChar char="•"/>
              <a:defRPr sz="1900"/>
            </a:pPr>
            <a:r>
              <a:rPr sz="1700" b="1" dirty="0">
                <a:solidFill>
                  <a:schemeClr val="tx1"/>
                </a:solidFill>
                <a:latin typeface="SimHei" charset="-122"/>
                <a:ea typeface="SimHei" charset="-122"/>
                <a:cs typeface="SimHei" charset="-122"/>
              </a:rPr>
              <a:t>2016年</a:t>
            </a:r>
            <a:r>
              <a:rPr sz="1700" dirty="0">
                <a:solidFill>
                  <a:schemeClr val="tx1"/>
                </a:solidFill>
                <a:latin typeface="SimHei" charset="-122"/>
                <a:ea typeface="SimHei" charset="-122"/>
                <a:cs typeface="SimHei" charset="-122"/>
              </a:rPr>
              <a:t>，</a:t>
            </a:r>
            <a:r>
              <a:rPr sz="1700" dirty="0">
                <a:latin typeface="SimHei" charset="-122"/>
                <a:ea typeface="SimHei" charset="-122"/>
                <a:cs typeface="SimHei" charset="-122"/>
              </a:rPr>
              <a:t>CEPC项目物理和探测器工作组总召集人</a:t>
            </a:r>
          </a:p>
          <a:p>
            <a:pPr marL="496888" lvl="3" indent="-285750">
              <a:spcBef>
                <a:spcPts val="600"/>
              </a:spcBef>
              <a:buFont typeface="Arial" charset="0"/>
              <a:buChar char="•"/>
              <a:defRPr sz="1900"/>
            </a:pPr>
            <a:r>
              <a:rPr sz="1700" b="1" dirty="0">
                <a:solidFill>
                  <a:schemeClr val="tx1"/>
                </a:solidFill>
                <a:latin typeface="SimHei" charset="-122"/>
                <a:ea typeface="SimHei" charset="-122"/>
                <a:cs typeface="SimHei" charset="-122"/>
              </a:rPr>
              <a:t>2017年</a:t>
            </a:r>
            <a:r>
              <a:rPr sz="1700" dirty="0">
                <a:solidFill>
                  <a:schemeClr val="tx1"/>
                </a:solidFill>
                <a:latin typeface="SimHei" charset="-122"/>
                <a:ea typeface="SimHei" charset="-122"/>
                <a:cs typeface="SimHei" charset="-122"/>
              </a:rPr>
              <a:t>，中国科学院高能物理研究所</a:t>
            </a:r>
            <a:r>
              <a:rPr sz="1700" dirty="0">
                <a:latin typeface="SimHei" charset="-122"/>
                <a:ea typeface="SimHei" charset="-122"/>
                <a:cs typeface="SimHei" charset="-122"/>
              </a:rPr>
              <a:t>ATLAS组组长</a:t>
            </a:r>
          </a:p>
        </p:txBody>
      </p:sp>
      <p:sp>
        <p:nvSpPr>
          <p:cNvPr id="10" name="João Guimarães da Costa"/>
          <p:cNvSpPr txBox="1"/>
          <p:nvPr/>
        </p:nvSpPr>
        <p:spPr>
          <a:xfrm>
            <a:off x="2376684" y="799203"/>
            <a:ext cx="3562833" cy="4924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b="1">
                <a:solidFill>
                  <a:schemeClr val="accent2">
                    <a:satOff val="-4966"/>
                    <a:lumOff val="-10549"/>
                  </a:schemeClr>
                </a:solidFill>
              </a:defRPr>
            </a:lvl1pPr>
          </a:lstStyle>
          <a:p>
            <a:r>
              <a:rPr dirty="0">
                <a:ea typeface="SimHei" charset="-122"/>
                <a:cs typeface="SimHei" charset="-122"/>
              </a:rPr>
              <a:t>João Guimarães da Costa</a:t>
            </a:r>
          </a:p>
        </p:txBody>
      </p:sp>
      <p:pic>
        <p:nvPicPr>
          <p:cNvPr id="15" name="Image" descr="Image"/>
          <p:cNvPicPr>
            <a:picLocks noChangeAspect="1"/>
          </p:cNvPicPr>
          <p:nvPr/>
        </p:nvPicPr>
        <p:blipFill>
          <a:blip r:embed="rId4">
            <a:extLst/>
          </a:blip>
          <a:stretch>
            <a:fillRect/>
          </a:stretch>
        </p:blipFill>
        <p:spPr>
          <a:xfrm>
            <a:off x="457796" y="3540433"/>
            <a:ext cx="1158080" cy="513416"/>
          </a:xfrm>
          <a:prstGeom prst="rect">
            <a:avLst/>
          </a:prstGeom>
          <a:ln w="12700">
            <a:miter lim="400000"/>
          </a:ln>
        </p:spPr>
      </p:pic>
      <p:pic>
        <p:nvPicPr>
          <p:cNvPr id="16" name="Image" descr="Image"/>
          <p:cNvPicPr>
            <a:picLocks noChangeAspect="1"/>
          </p:cNvPicPr>
          <p:nvPr/>
        </p:nvPicPr>
        <p:blipFill>
          <a:blip r:embed="rId5">
            <a:extLst/>
          </a:blip>
          <a:srcRect l="10977" t="12805" r="10977" b="12805"/>
          <a:stretch>
            <a:fillRect/>
          </a:stretch>
        </p:blipFill>
        <p:spPr>
          <a:xfrm>
            <a:off x="162844" y="4207589"/>
            <a:ext cx="789510" cy="794578"/>
          </a:xfrm>
          <a:prstGeom prst="rect">
            <a:avLst/>
          </a:prstGeom>
          <a:ln w="12700">
            <a:miter lim="400000"/>
          </a:ln>
        </p:spPr>
      </p:pic>
      <p:pic>
        <p:nvPicPr>
          <p:cNvPr id="17" name="Image" descr="Image"/>
          <p:cNvPicPr>
            <a:picLocks noChangeAspect="1"/>
          </p:cNvPicPr>
          <p:nvPr/>
        </p:nvPicPr>
        <p:blipFill>
          <a:blip r:embed="rId5">
            <a:extLst/>
          </a:blip>
          <a:srcRect l="5990" t="6844" r="5990" b="6844"/>
          <a:stretch>
            <a:fillRect/>
          </a:stretch>
        </p:blipFill>
        <p:spPr>
          <a:xfrm>
            <a:off x="1087498" y="4124444"/>
            <a:ext cx="979760" cy="960740"/>
          </a:xfrm>
          <a:prstGeom prst="rect">
            <a:avLst/>
          </a:prstGeom>
          <a:ln w="12700">
            <a:miter lim="400000"/>
          </a:ln>
        </p:spPr>
      </p:pic>
      <p:sp>
        <p:nvSpPr>
          <p:cNvPr id="18" name="Education:"/>
          <p:cNvSpPr txBox="1"/>
          <p:nvPr/>
        </p:nvSpPr>
        <p:spPr>
          <a:xfrm>
            <a:off x="655218" y="3103278"/>
            <a:ext cx="900244"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r>
              <a:rPr lang="zh-CN" altLang="en-US" dirty="0">
                <a:latin typeface="SimHei" charset="-122"/>
                <a:ea typeface="SimHei" charset="-122"/>
                <a:cs typeface="SimHei" charset="-122"/>
              </a:rPr>
              <a:t>就读于</a:t>
            </a:r>
            <a:r>
              <a:rPr dirty="0">
                <a:latin typeface="SimHei" charset="-122"/>
                <a:ea typeface="SimHei" charset="-122"/>
                <a:cs typeface="SimHei" charset="-122"/>
              </a:rPr>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589" name="Image" descr="Image"/>
          <p:cNvPicPr>
            <a:picLocks noChangeAspect="1"/>
          </p:cNvPicPr>
          <p:nvPr/>
        </p:nvPicPr>
        <p:blipFill>
          <a:blip r:embed="rId3" cstate="print">
            <a:extLst/>
          </a:blip>
          <a:stretch>
            <a:fillRect/>
          </a:stretch>
        </p:blipFill>
        <p:spPr>
          <a:xfrm>
            <a:off x="6555184" y="1744375"/>
            <a:ext cx="2469924" cy="1585630"/>
          </a:xfrm>
          <a:prstGeom prst="rect">
            <a:avLst/>
          </a:prstGeom>
          <a:ln w="12700">
            <a:miter lim="400000"/>
          </a:ln>
        </p:spPr>
      </p:pic>
      <p:sp>
        <p:nvSpPr>
          <p:cNvPr id="590" name="项目牵头单位高能物理研究所出色地完成了北京正负电子对撞机、北京谱仪等，并取得一系列重大成果。…"/>
          <p:cNvSpPr txBox="1">
            <a:spLocks noGrp="1"/>
          </p:cNvSpPr>
          <p:nvPr>
            <p:ph type="body" idx="1"/>
          </p:nvPr>
        </p:nvSpPr>
        <p:spPr>
          <a:xfrm>
            <a:off x="50034" y="754237"/>
            <a:ext cx="6392914" cy="5336160"/>
          </a:xfrm>
          <a:prstGeom prst="rect">
            <a:avLst/>
          </a:prstGeom>
        </p:spPr>
        <p:txBody>
          <a:bodyPr>
            <a:normAutofit/>
          </a:bodyPr>
          <a:lstStyle/>
          <a:p>
            <a:pPr>
              <a:lnSpc>
                <a:spcPct val="150000"/>
              </a:lnSpc>
              <a:defRPr sz="2600"/>
            </a:pPr>
            <a:r>
              <a:rPr sz="2000" dirty="0">
                <a:latin typeface="SimHei" charset="-122"/>
                <a:ea typeface="SimHei" charset="-122"/>
                <a:cs typeface="SimHei" charset="-122"/>
              </a:rPr>
              <a:t>项目牵头单位高能物理研究所出色地完成了北京正负电子对撞机、北京谱仪等，并取得一系列重大成果。</a:t>
            </a:r>
          </a:p>
          <a:p>
            <a:pPr lvl="1">
              <a:lnSpc>
                <a:spcPct val="150000"/>
              </a:lnSpc>
            </a:pPr>
            <a:r>
              <a:rPr sz="2000" dirty="0">
                <a:solidFill>
                  <a:srgbClr val="C00000"/>
                </a:solidFill>
                <a:latin typeface="SimHei" charset="-122"/>
                <a:ea typeface="SimHei" charset="-122"/>
                <a:cs typeface="SimHei" charset="-122"/>
              </a:rPr>
              <a:t>北京正负电子对撞机改造获2016国家科技进步一等奖</a:t>
            </a:r>
            <a:r>
              <a:rPr sz="2000" dirty="0">
                <a:latin typeface="SimHei" charset="-122"/>
                <a:ea typeface="SimHei" charset="-122"/>
                <a:cs typeface="SimHei" charset="-122"/>
              </a:rPr>
              <a:t> </a:t>
            </a:r>
          </a:p>
          <a:p>
            <a:pPr lvl="1">
              <a:lnSpc>
                <a:spcPct val="150000"/>
              </a:lnSpc>
            </a:pPr>
            <a:r>
              <a:rPr sz="2000" dirty="0">
                <a:latin typeface="SimHei" charset="-122"/>
                <a:ea typeface="SimHei" charset="-122"/>
                <a:cs typeface="SimHei" charset="-122"/>
              </a:rPr>
              <a:t>北京谱仪发现Zc等四夸克态，获得2013</a:t>
            </a:r>
            <a:r>
              <a:rPr lang="zh-CN" altLang="en-US" sz="2000" dirty="0">
                <a:latin typeface="SimHei" charset="-122"/>
                <a:ea typeface="SimHei" charset="-122"/>
                <a:cs typeface="SimHei" charset="-122"/>
              </a:rPr>
              <a:t>美国</a:t>
            </a:r>
            <a:r>
              <a:rPr lang="en-US" altLang="zh-CN" sz="2000" dirty="0">
                <a:latin typeface="SimHei" charset="-122"/>
                <a:ea typeface="SimHei" charset="-122"/>
                <a:cs typeface="SimHei" charset="-122"/>
              </a:rPr>
              <a:t>APS</a:t>
            </a:r>
            <a:r>
              <a:rPr lang="zh-CN" altLang="en-US" sz="2000" dirty="0">
                <a:latin typeface="SimHei" charset="-122"/>
                <a:ea typeface="SimHei" charset="-122"/>
                <a:cs typeface="SimHei" charset="-122"/>
              </a:rPr>
              <a:t>十大科技成果之首</a:t>
            </a:r>
          </a:p>
          <a:p>
            <a:pPr lvl="1">
              <a:lnSpc>
                <a:spcPct val="150000"/>
              </a:lnSpc>
            </a:pPr>
            <a:r>
              <a:rPr sz="2000" dirty="0">
                <a:latin typeface="SimHei" charset="-122"/>
                <a:ea typeface="SimHei" charset="-122"/>
                <a:cs typeface="SimHei" charset="-122"/>
              </a:rPr>
              <a:t>参与加速器与探测器等方面研究</a:t>
            </a:r>
            <a:endParaRPr lang="en-US" sz="2000" dirty="0">
              <a:latin typeface="SimHei" charset="-122"/>
              <a:ea typeface="SimHei" charset="-122"/>
              <a:cs typeface="SimHei" charset="-122"/>
            </a:endParaRPr>
          </a:p>
          <a:p>
            <a:pPr>
              <a:lnSpc>
                <a:spcPct val="150000"/>
              </a:lnSpc>
              <a:defRPr sz="2600"/>
            </a:pPr>
            <a:r>
              <a:rPr lang="zh-CN" altLang="en-US" sz="2000" dirty="0">
                <a:latin typeface="SimHei" charset="-122"/>
                <a:ea typeface="SimHei" charset="-122"/>
                <a:cs typeface="SimHei" charset="-122"/>
              </a:rPr>
              <a:t>参与高能光源项目的</a:t>
            </a:r>
            <a:r>
              <a:rPr lang="en-US" altLang="zh-CN" sz="2000" dirty="0">
                <a:latin typeface="SimHei" charset="-122"/>
                <a:ea typeface="SimHei" charset="-122"/>
                <a:cs typeface="SimHei" charset="-122"/>
              </a:rPr>
              <a:t>X</a:t>
            </a:r>
            <a:r>
              <a:rPr lang="zh-CN" altLang="en-US" sz="2000" dirty="0">
                <a:latin typeface="SimHei" charset="-122"/>
                <a:ea typeface="SimHei" charset="-122"/>
                <a:cs typeface="SimHei" charset="-122"/>
              </a:rPr>
              <a:t>光探测器研制，取得重要进展</a:t>
            </a:r>
          </a:p>
          <a:p>
            <a:pPr>
              <a:lnSpc>
                <a:spcPct val="150000"/>
              </a:lnSpc>
              <a:defRPr sz="2600"/>
            </a:pPr>
            <a:r>
              <a:rPr lang="zh-CN" altLang="en-US" sz="2000" dirty="0">
                <a:latin typeface="SimHei" charset="-122"/>
                <a:ea typeface="SimHei" charset="-122"/>
                <a:cs typeface="SimHei" charset="-122"/>
              </a:rPr>
              <a:t>参与</a:t>
            </a:r>
            <a:r>
              <a:rPr lang="en-US" altLang="zh-CN" sz="2000" dirty="0">
                <a:latin typeface="SimHei" charset="-122"/>
                <a:ea typeface="SimHei" charset="-122"/>
                <a:cs typeface="SimHei" charset="-122"/>
              </a:rPr>
              <a:t>ATLAS</a:t>
            </a:r>
            <a:r>
              <a:rPr lang="zh-CN" altLang="en-US" sz="2000" dirty="0">
                <a:latin typeface="SimHei" charset="-122"/>
                <a:ea typeface="SimHei" charset="-122"/>
                <a:cs typeface="SimHei" charset="-122"/>
              </a:rPr>
              <a:t>实验径迹探测器升级，进展良好。</a:t>
            </a:r>
          </a:p>
          <a:p>
            <a:pPr>
              <a:lnSpc>
                <a:spcPct val="150000"/>
              </a:lnSpc>
              <a:defRPr sz="2600"/>
            </a:pPr>
            <a:r>
              <a:rPr lang="zh-CN" altLang="en-US" sz="2000" dirty="0">
                <a:latin typeface="SimHei" charset="-122"/>
                <a:ea typeface="SimHei" charset="-122"/>
                <a:cs typeface="SimHei" charset="-122"/>
              </a:rPr>
              <a:t>课题三牵头单位</a:t>
            </a:r>
            <a:r>
              <a:rPr lang="en-US" altLang="zh-CN" sz="2000" dirty="0">
                <a:latin typeface="SimHei" charset="-122"/>
                <a:ea typeface="SimHei" charset="-122"/>
                <a:cs typeface="SimHei" charset="-122"/>
              </a:rPr>
              <a:t>—</a:t>
            </a:r>
            <a:r>
              <a:rPr lang="zh-CN" altLang="en-US" sz="2000" dirty="0">
                <a:latin typeface="SimHei" charset="-122"/>
                <a:ea typeface="SimHei" charset="-122"/>
                <a:cs typeface="SimHei" charset="-122"/>
              </a:rPr>
              <a:t>中国科学技术大学在包括</a:t>
            </a:r>
            <a:r>
              <a:rPr lang="zh-CN" altLang="en-US" sz="2000" dirty="0">
                <a:solidFill>
                  <a:srgbClr val="C00000"/>
                </a:solidFill>
                <a:latin typeface="SimHei" charset="-122"/>
                <a:ea typeface="SimHei" charset="-122"/>
                <a:cs typeface="SimHei" charset="-122"/>
              </a:rPr>
              <a:t>北京谱仪、悟空号暗物质卫星（</a:t>
            </a:r>
            <a:r>
              <a:rPr lang="en-US" altLang="zh-CN" sz="2000" dirty="0">
                <a:solidFill>
                  <a:srgbClr val="C00000"/>
                </a:solidFill>
                <a:latin typeface="SimHei" charset="-122"/>
                <a:ea typeface="SimHei" charset="-122"/>
                <a:cs typeface="SimHei" charset="-122"/>
              </a:rPr>
              <a:t>DAMPE</a:t>
            </a:r>
            <a:r>
              <a:rPr lang="zh-CN" altLang="en-US" sz="2000" dirty="0">
                <a:solidFill>
                  <a:srgbClr val="C00000"/>
                </a:solidFill>
                <a:latin typeface="SimHei" charset="-122"/>
                <a:ea typeface="SimHei" charset="-122"/>
                <a:cs typeface="SimHei" charset="-122"/>
              </a:rPr>
              <a:t>）</a:t>
            </a:r>
            <a:r>
              <a:rPr lang="zh-CN" altLang="en-US" sz="2000" dirty="0">
                <a:latin typeface="SimHei" charset="-122"/>
                <a:ea typeface="SimHei" charset="-122"/>
                <a:cs typeface="SimHei" charset="-122"/>
              </a:rPr>
              <a:t>等项目中承担了重要任务。</a:t>
            </a:r>
          </a:p>
          <a:p>
            <a:pPr>
              <a:lnSpc>
                <a:spcPct val="150000"/>
              </a:lnSpc>
              <a:defRPr sz="2600"/>
            </a:pPr>
            <a:endParaRPr lang="zh-CN" altLang="en-US" sz="2400" dirty="0">
              <a:latin typeface="SimHei" charset="-122"/>
              <a:ea typeface="SimHei" charset="-122"/>
              <a:cs typeface="SimHei" charset="-122"/>
            </a:endParaRPr>
          </a:p>
          <a:p>
            <a:pPr>
              <a:lnSpc>
                <a:spcPct val="150000"/>
              </a:lnSpc>
            </a:pPr>
            <a:endParaRPr sz="2400" dirty="0">
              <a:latin typeface="SimHei" charset="-122"/>
              <a:ea typeface="SimHei" charset="-122"/>
              <a:cs typeface="SimHei" charset="-122"/>
            </a:endParaRPr>
          </a:p>
        </p:txBody>
      </p:sp>
      <p:sp>
        <p:nvSpPr>
          <p:cNvPr id="591" name="研究基础1"/>
          <p:cNvSpPr txBox="1">
            <a:spLocks noGrp="1"/>
          </p:cNvSpPr>
          <p:nvPr>
            <p:ph type="title"/>
          </p:nvPr>
        </p:nvSpPr>
        <p:spPr>
          <a:xfrm>
            <a:off x="323528" y="48376"/>
            <a:ext cx="8381566" cy="500304"/>
          </a:xfrm>
          <a:prstGeom prst="rect">
            <a:avLst/>
          </a:prstGeom>
        </p:spPr>
        <p:txBody>
          <a:bodyPr/>
          <a:lstStyle>
            <a:lvl1pPr defTabSz="397763">
              <a:defRPr sz="2784"/>
            </a:lvl1pPr>
          </a:lstStyle>
          <a:p>
            <a:r>
              <a:rPr dirty="0">
                <a:latin typeface="SimHei" charset="-122"/>
                <a:ea typeface="SimHei" charset="-122"/>
                <a:cs typeface="SimHei" charset="-122"/>
              </a:rPr>
              <a:t>研究基础</a:t>
            </a:r>
          </a:p>
        </p:txBody>
      </p:sp>
      <p:sp>
        <p:nvSpPr>
          <p:cNvPr id="592"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33</a:t>
            </a:fld>
            <a:endParaRPr>
              <a:latin typeface="SimHei" charset="-122"/>
              <a:ea typeface="SimHei" charset="-122"/>
              <a:cs typeface="SimHei" charset="-122"/>
            </a:endParaRPr>
          </a:p>
        </p:txBody>
      </p:sp>
      <p:pic>
        <p:nvPicPr>
          <p:cNvPr id="593" name="Image" descr="Image"/>
          <p:cNvPicPr>
            <a:picLocks noChangeAspect="1"/>
          </p:cNvPicPr>
          <p:nvPr/>
        </p:nvPicPr>
        <p:blipFill>
          <a:blip r:embed="rId4" cstate="print">
            <a:extLst/>
          </a:blip>
          <a:stretch>
            <a:fillRect/>
          </a:stretch>
        </p:blipFill>
        <p:spPr>
          <a:xfrm>
            <a:off x="6561840" y="77503"/>
            <a:ext cx="2463268" cy="1526938"/>
          </a:xfrm>
          <a:prstGeom prst="rect">
            <a:avLst/>
          </a:prstGeom>
          <a:ln w="12700">
            <a:miter lim="400000"/>
          </a:ln>
        </p:spPr>
      </p:pic>
      <p:pic>
        <p:nvPicPr>
          <p:cNvPr id="594" name="Image" descr="Image"/>
          <p:cNvPicPr>
            <a:picLocks noChangeAspect="1"/>
          </p:cNvPicPr>
          <p:nvPr/>
        </p:nvPicPr>
        <p:blipFill>
          <a:blip r:embed="rId5" cstate="print">
            <a:extLst/>
          </a:blip>
          <a:stretch>
            <a:fillRect/>
          </a:stretch>
        </p:blipFill>
        <p:spPr>
          <a:xfrm>
            <a:off x="9900592" y="4437112"/>
            <a:ext cx="1946610" cy="1653285"/>
          </a:xfrm>
          <a:prstGeom prst="rect">
            <a:avLst/>
          </a:prstGeom>
          <a:ln w="12700">
            <a:miter lim="400000"/>
          </a:ln>
        </p:spPr>
      </p:pic>
      <p:pic>
        <p:nvPicPr>
          <p:cNvPr id="9" name="Image" descr="Image"/>
          <p:cNvPicPr>
            <a:picLocks noChangeAspect="1"/>
          </p:cNvPicPr>
          <p:nvPr/>
        </p:nvPicPr>
        <p:blipFill>
          <a:blip r:embed="rId6" cstate="print">
            <a:extLst/>
          </a:blip>
          <a:stretch>
            <a:fillRect/>
          </a:stretch>
        </p:blipFill>
        <p:spPr>
          <a:xfrm rot="16200000">
            <a:off x="7060641" y="4852644"/>
            <a:ext cx="1459009" cy="2469924"/>
          </a:xfrm>
          <a:prstGeom prst="rect">
            <a:avLst/>
          </a:prstGeom>
          <a:ln w="12700">
            <a:miter lim="400000"/>
          </a:ln>
        </p:spPr>
      </p:pic>
      <p:sp>
        <p:nvSpPr>
          <p:cNvPr id="10" name="ATLAS实验…"/>
          <p:cNvSpPr txBox="1"/>
          <p:nvPr/>
        </p:nvSpPr>
        <p:spPr>
          <a:xfrm>
            <a:off x="6949539" y="5503263"/>
            <a:ext cx="1727394" cy="3539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defTabSz="457200">
              <a:defRPr sz="2600">
                <a:solidFill>
                  <a:schemeClr val="accent1">
                    <a:satOff val="-4409"/>
                    <a:lumOff val="-10509"/>
                  </a:schemeClr>
                </a:solidFill>
                <a:latin typeface="+mn-lt"/>
                <a:ea typeface="+mn-ea"/>
                <a:cs typeface="+mn-cs"/>
                <a:sym typeface="Helvetica"/>
              </a:defRPr>
            </a:pPr>
            <a:r>
              <a:rPr sz="1700">
                <a:solidFill>
                  <a:schemeClr val="bg1"/>
                </a:solidFill>
                <a:latin typeface="SimHei" charset="-122"/>
                <a:ea typeface="SimHei" charset="-122"/>
                <a:cs typeface="SimHei" charset="-122"/>
              </a:rPr>
              <a:t>ATLAS径迹探测器</a:t>
            </a:r>
            <a:endParaRPr sz="1700" dirty="0">
              <a:solidFill>
                <a:schemeClr val="bg1"/>
              </a:solidFill>
              <a:latin typeface="SimHei" charset="-122"/>
              <a:ea typeface="SimHei" charset="-122"/>
              <a:cs typeface="SimHei" charset="-122"/>
            </a:endParaRPr>
          </a:p>
        </p:txBody>
      </p:sp>
      <p:pic>
        <p:nvPicPr>
          <p:cNvPr id="12" name="Image" descr="Image"/>
          <p:cNvPicPr>
            <a:picLocks noChangeAspect="1"/>
          </p:cNvPicPr>
          <p:nvPr/>
        </p:nvPicPr>
        <p:blipFill>
          <a:blip r:embed="rId7" cstate="print">
            <a:extLst/>
          </a:blip>
          <a:stretch>
            <a:fillRect/>
          </a:stretch>
        </p:blipFill>
        <p:spPr>
          <a:xfrm>
            <a:off x="6561840" y="3398637"/>
            <a:ext cx="2463268" cy="1890835"/>
          </a:xfrm>
          <a:prstGeom prst="rect">
            <a:avLst/>
          </a:prstGeom>
          <a:ln w="12700">
            <a:miter lim="400000"/>
          </a:ln>
        </p:spPr>
      </p:pic>
      <p:sp>
        <p:nvSpPr>
          <p:cNvPr id="11" name="悟空号暗物质卫星"/>
          <p:cNvSpPr txBox="1"/>
          <p:nvPr/>
        </p:nvSpPr>
        <p:spPr>
          <a:xfrm>
            <a:off x="8170192" y="4813975"/>
            <a:ext cx="861772"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2600">
                <a:solidFill>
                  <a:schemeClr val="accent1">
                    <a:satOff val="-4409"/>
                    <a:lumOff val="-10509"/>
                  </a:schemeClr>
                </a:solidFill>
                <a:latin typeface="+mn-lt"/>
                <a:ea typeface="+mn-ea"/>
                <a:cs typeface="+mn-cs"/>
                <a:sym typeface="Helvetica"/>
              </a:defRPr>
            </a:lvl1pPr>
          </a:lstStyle>
          <a:p>
            <a:r>
              <a:rPr sz="2000" dirty="0">
                <a:solidFill>
                  <a:schemeClr val="bg1"/>
                </a:solidFill>
                <a:latin typeface="SimHei" charset="-122"/>
                <a:ea typeface="SimHei" charset="-122"/>
                <a:cs typeface="SimHei" charset="-122"/>
              </a:rPr>
              <a:t>悟空号</a:t>
            </a:r>
          </a:p>
        </p:txBody>
      </p:sp>
    </p:spTree>
    <p:extLst>
      <p:ext uri="{BB962C8B-B14F-4D97-AF65-F5344CB8AC3E}">
        <p14:creationId xmlns:p14="http://schemas.microsoft.com/office/powerpoint/2010/main" val="147457327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0" y="116632"/>
            <a:ext cx="9144000" cy="692696"/>
            <a:chOff x="0" y="116632"/>
            <a:chExt cx="9144000" cy="692696"/>
          </a:xfrm>
        </p:grpSpPr>
        <p:sp>
          <p:nvSpPr>
            <p:cNvPr id="5" name="矩形 4"/>
            <p:cNvSpPr/>
            <p:nvPr/>
          </p:nvSpPr>
          <p:spPr>
            <a:xfrm>
              <a:off x="4572000" y="116632"/>
              <a:ext cx="4572000" cy="692696"/>
            </a:xfrm>
            <a:prstGeom prst="rect">
              <a:avLst/>
            </a:prstGeom>
            <a:gradFill>
              <a:gsLst>
                <a:gs pos="0">
                  <a:schemeClr val="accent1">
                    <a:lumMod val="40000"/>
                    <a:lumOff val="60000"/>
                  </a:schemeClr>
                </a:gs>
                <a:gs pos="8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矩形 5"/>
            <p:cNvSpPr/>
            <p:nvPr/>
          </p:nvSpPr>
          <p:spPr>
            <a:xfrm flipH="1">
              <a:off x="0" y="116632"/>
              <a:ext cx="4572000" cy="692696"/>
            </a:xfrm>
            <a:prstGeom prst="rect">
              <a:avLst/>
            </a:prstGeom>
            <a:gradFill>
              <a:gsLst>
                <a:gs pos="0">
                  <a:schemeClr val="accent1">
                    <a:lumMod val="40000"/>
                    <a:lumOff val="60000"/>
                  </a:schemeClr>
                </a:gs>
                <a:gs pos="8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grpSp>
      <p:sp>
        <p:nvSpPr>
          <p:cNvPr id="217" name="Rectangle 2"/>
          <p:cNvSpPr txBox="1">
            <a:spLocks noGrp="1"/>
          </p:cNvSpPr>
          <p:nvPr>
            <p:ph type="title"/>
          </p:nvPr>
        </p:nvSpPr>
        <p:spPr>
          <a:xfrm>
            <a:off x="0" y="-26988"/>
            <a:ext cx="9144000" cy="863601"/>
          </a:xfrm>
          <a:prstGeom prst="rect">
            <a:avLst/>
          </a:prstGeom>
        </p:spPr>
        <p:txBody>
          <a:bodyPr lIns="45719" tIns="45719" rIns="45719" bIns="45719"/>
          <a:lstStyle>
            <a:lvl1pPr algn="ctr">
              <a:defRPr sz="4400" b="0">
                <a:latin typeface="SimHei"/>
                <a:ea typeface="SimHei"/>
                <a:cs typeface="SimHei"/>
                <a:sym typeface="SimHei"/>
              </a:defRPr>
            </a:lvl1pPr>
          </a:lstStyle>
          <a:p>
            <a:pPr>
              <a:defRPr b="1">
                <a:latin typeface="Arial"/>
                <a:ea typeface="Arial"/>
                <a:cs typeface="Arial"/>
                <a:sym typeface="Arial"/>
              </a:defRPr>
            </a:pPr>
            <a:r>
              <a:rPr b="0">
                <a:latin typeface="SimHei" charset="-122"/>
                <a:ea typeface="SimHei" charset="-122"/>
                <a:cs typeface="SimHei" charset="-122"/>
                <a:sym typeface="SimHei"/>
              </a:rPr>
              <a:t>报告提纲</a:t>
            </a:r>
          </a:p>
        </p:txBody>
      </p:sp>
      <p:sp>
        <p:nvSpPr>
          <p:cNvPr id="218" name="TextBox 6"/>
          <p:cNvSpPr txBox="1"/>
          <p:nvPr/>
        </p:nvSpPr>
        <p:spPr>
          <a:xfrm>
            <a:off x="431539" y="1095596"/>
            <a:ext cx="8280922" cy="487056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28600" indent="-228600" defTabSz="457200">
              <a:lnSpc>
                <a:spcPct val="150000"/>
              </a:lnSpc>
              <a:buSzPct val="100000"/>
              <a:buAutoNum type="ea1ChsPeriod"/>
              <a:defRPr sz="2100"/>
            </a:pPr>
            <a:r>
              <a:rPr sz="2400" dirty="0">
                <a:latin typeface="SimHei" charset="-122"/>
                <a:ea typeface="SimHei" charset="-122"/>
                <a:cs typeface="SimHei" charset="-122"/>
              </a:rPr>
              <a:t> </a:t>
            </a:r>
            <a:r>
              <a:rPr lang="zh-CN" altLang="en-US" sz="2400" dirty="0">
                <a:latin typeface="SimHei" charset="-122"/>
                <a:ea typeface="SimHei" charset="-122"/>
                <a:cs typeface="SimHei" charset="-122"/>
              </a:rPr>
              <a:t>立项依据</a:t>
            </a:r>
            <a:endParaRPr sz="2400" dirty="0">
              <a:latin typeface="SimHei" charset="-122"/>
              <a:ea typeface="SimHei" charset="-122"/>
              <a:cs typeface="SimHei" charset="-122"/>
            </a:endParaRPr>
          </a:p>
          <a:p>
            <a:pPr marL="228600" indent="-228600" defTabSz="457200">
              <a:lnSpc>
                <a:spcPct val="150000"/>
              </a:lnSpc>
              <a:buSzPct val="100000"/>
              <a:buAutoNum type="ea1ChsPeriod"/>
              <a:defRPr sz="2100"/>
            </a:pPr>
            <a:r>
              <a:rPr sz="2400" dirty="0">
                <a:latin typeface="SimHei" charset="-122"/>
                <a:ea typeface="SimHei" charset="-122"/>
                <a:cs typeface="SimHei" charset="-122"/>
              </a:rPr>
              <a:t> </a:t>
            </a:r>
            <a:r>
              <a:rPr lang="zh-CN" altLang="en-US" sz="2400" dirty="0">
                <a:latin typeface="SimHei" charset="-122"/>
                <a:ea typeface="SimHei" charset="-122"/>
                <a:cs typeface="SimHei" charset="-122"/>
              </a:rPr>
              <a:t>粒子物理研究现状</a:t>
            </a:r>
            <a:endParaRPr lang="en-US" altLang="zh-CN" sz="2400" dirty="0">
              <a:latin typeface="SimHei" charset="-122"/>
              <a:ea typeface="SimHei" charset="-122"/>
              <a:cs typeface="SimHei" charset="-122"/>
            </a:endParaRPr>
          </a:p>
          <a:p>
            <a:pPr marL="228600" indent="-228600" defTabSz="457200">
              <a:lnSpc>
                <a:spcPct val="150000"/>
              </a:lnSpc>
              <a:buSzPct val="100000"/>
              <a:buAutoNum type="ea1ChsPeriod"/>
              <a:defRPr sz="2100"/>
            </a:pPr>
            <a:r>
              <a:rPr lang="zh-CN" altLang="en-US" sz="2400" dirty="0">
                <a:latin typeface="SimHei" charset="-122"/>
                <a:ea typeface="SimHei" charset="-122"/>
                <a:cs typeface="SimHei" charset="-122"/>
              </a:rPr>
              <a:t> 项目研究内容、预期成果及进度安排</a:t>
            </a:r>
            <a:endParaRPr sz="2400" dirty="0">
              <a:latin typeface="SimHei" charset="-122"/>
              <a:ea typeface="SimHei" charset="-122"/>
              <a:cs typeface="SimHei" charset="-122"/>
            </a:endParaRPr>
          </a:p>
          <a:p>
            <a:pPr marL="685800" lvl="1" indent="-228600" defTabSz="457200">
              <a:lnSpc>
                <a:spcPct val="150000"/>
              </a:lnSpc>
              <a:buSzPct val="100000"/>
              <a:buFontTx/>
              <a:buAutoNum type="circleNumDbPlain"/>
              <a:defRPr sz="2100"/>
            </a:pPr>
            <a:r>
              <a:rPr lang="zh-CN" altLang="en-US" dirty="0">
                <a:latin typeface="SimHei" charset="-122"/>
                <a:ea typeface="SimHei" charset="-122"/>
                <a:cs typeface="SimHei" charset="-122"/>
              </a:rPr>
              <a:t>课题</a:t>
            </a:r>
            <a:r>
              <a:rPr lang="en-US" altLang="zh-CN" dirty="0">
                <a:latin typeface="SimHei" charset="-122"/>
                <a:ea typeface="SimHei" charset="-122"/>
                <a:cs typeface="SimHei" charset="-122"/>
              </a:rPr>
              <a:t>1</a:t>
            </a:r>
            <a:r>
              <a:rPr lang="zh-CN" altLang="en-US" dirty="0">
                <a:latin typeface="SimHei" charset="-122"/>
                <a:ea typeface="SimHei" charset="-122"/>
                <a:cs typeface="SimHei" charset="-122"/>
              </a:rPr>
              <a:t>：加速器关键技术验证</a:t>
            </a:r>
            <a:endParaRPr dirty="0">
              <a:latin typeface="SimHei" charset="-122"/>
              <a:ea typeface="SimHei" charset="-122"/>
              <a:cs typeface="SimHei" charset="-122"/>
            </a:endParaRPr>
          </a:p>
          <a:p>
            <a:pPr marL="685800" lvl="1" indent="-228600" defTabSz="457200">
              <a:lnSpc>
                <a:spcPct val="150000"/>
              </a:lnSpc>
              <a:buSzPct val="100000"/>
              <a:buFontTx/>
              <a:buAutoNum type="circleNumDbPlain"/>
              <a:defRPr sz="2100"/>
            </a:pPr>
            <a:r>
              <a:rPr lang="zh-CN" altLang="en-US" dirty="0">
                <a:latin typeface="SimHei" charset="-122"/>
                <a:ea typeface="SimHei" charset="-122"/>
                <a:cs typeface="SimHei" charset="-122"/>
              </a:rPr>
              <a:t>课题</a:t>
            </a:r>
            <a:r>
              <a:rPr lang="en-US" altLang="zh-CN" dirty="0">
                <a:latin typeface="SimHei" charset="-122"/>
                <a:ea typeface="SimHei" charset="-122"/>
                <a:cs typeface="SimHei" charset="-122"/>
              </a:rPr>
              <a:t>2</a:t>
            </a:r>
            <a:r>
              <a:rPr lang="zh-CN" altLang="en-US" dirty="0">
                <a:latin typeface="SimHei" charset="-122"/>
                <a:ea typeface="SimHei" charset="-122"/>
                <a:cs typeface="SimHei" charset="-122"/>
              </a:rPr>
              <a:t>：硅像素探测器关键技术验证 </a:t>
            </a:r>
            <a:endParaRPr dirty="0">
              <a:latin typeface="SimHei" charset="-122"/>
              <a:ea typeface="SimHei" charset="-122"/>
              <a:cs typeface="SimHei" charset="-122"/>
            </a:endParaRPr>
          </a:p>
          <a:p>
            <a:pPr marL="685800" lvl="1" indent="-228600" defTabSz="457200">
              <a:lnSpc>
                <a:spcPct val="150000"/>
              </a:lnSpc>
              <a:buSzPct val="100000"/>
              <a:buFontTx/>
              <a:buAutoNum type="circleNumDbPlain"/>
              <a:defRPr sz="2100"/>
            </a:pPr>
            <a:r>
              <a:rPr lang="zh-CN" altLang="en-US" dirty="0">
                <a:latin typeface="SimHei" charset="-122"/>
                <a:ea typeface="SimHei" charset="-122"/>
                <a:cs typeface="SimHei" charset="-122"/>
              </a:rPr>
              <a:t>课题</a:t>
            </a:r>
            <a:r>
              <a:rPr lang="en-US" altLang="zh-CN" dirty="0">
                <a:latin typeface="SimHei" charset="-122"/>
                <a:ea typeface="SimHei" charset="-122"/>
                <a:cs typeface="SimHei" charset="-122"/>
              </a:rPr>
              <a:t>3</a:t>
            </a:r>
            <a:r>
              <a:rPr lang="zh-CN" altLang="en-US" dirty="0">
                <a:latin typeface="SimHei" charset="-122"/>
                <a:ea typeface="SimHei" charset="-122"/>
                <a:cs typeface="SimHei" charset="-122"/>
              </a:rPr>
              <a:t>：成像型强子量能器技术验证</a:t>
            </a:r>
            <a:endParaRPr dirty="0">
              <a:latin typeface="SimHei" charset="-122"/>
              <a:ea typeface="SimHei" charset="-122"/>
              <a:cs typeface="SimHei" charset="-122"/>
            </a:endParaRPr>
          </a:p>
          <a:p>
            <a:pPr marL="228600" indent="-228600" defTabSz="457200">
              <a:lnSpc>
                <a:spcPct val="150000"/>
              </a:lnSpc>
              <a:buSzPct val="100000"/>
              <a:buFontTx/>
              <a:buAutoNum type="ea1ChsPeriod"/>
              <a:defRPr sz="2100"/>
            </a:pPr>
            <a:r>
              <a:rPr lang="zh-CN" altLang="en-US" sz="2400" dirty="0">
                <a:latin typeface="SimHei" charset="-122"/>
                <a:ea typeface="SimHei" charset="-122"/>
                <a:cs typeface="SimHei" charset="-122"/>
              </a:rPr>
              <a:t>风险分析</a:t>
            </a:r>
            <a:r>
              <a:rPr sz="2400" dirty="0">
                <a:latin typeface="SimHei" charset="-122"/>
                <a:ea typeface="SimHei" charset="-122"/>
                <a:cs typeface="SimHei" charset="-122"/>
              </a:rPr>
              <a:t> </a:t>
            </a:r>
            <a:endParaRPr lang="en-US" sz="2400" dirty="0">
              <a:latin typeface="SimHei" charset="-122"/>
              <a:ea typeface="SimHei" charset="-122"/>
              <a:cs typeface="SimHei" charset="-122"/>
            </a:endParaRPr>
          </a:p>
          <a:p>
            <a:pPr marL="228600" indent="-228600" defTabSz="457200">
              <a:lnSpc>
                <a:spcPct val="150000"/>
              </a:lnSpc>
              <a:buSzPct val="100000"/>
              <a:buAutoNum type="ea1ChsPeriod"/>
              <a:defRPr sz="2100"/>
            </a:pPr>
            <a:r>
              <a:rPr lang="zh-CN" altLang="en-US" sz="2400" dirty="0">
                <a:latin typeface="SimHei" charset="-122"/>
                <a:ea typeface="SimHei" charset="-122"/>
                <a:cs typeface="SimHei" charset="-122"/>
              </a:rPr>
              <a:t>研究团队与工作基础</a:t>
            </a:r>
            <a:endParaRPr lang="en-US" altLang="zh-CN" sz="2400" dirty="0">
              <a:latin typeface="SimHei" charset="-122"/>
              <a:ea typeface="SimHei" charset="-122"/>
              <a:cs typeface="SimHei" charset="-122"/>
            </a:endParaRPr>
          </a:p>
          <a:p>
            <a:pPr marL="228600" indent="-228600" defTabSz="457200">
              <a:lnSpc>
                <a:spcPct val="150000"/>
              </a:lnSpc>
              <a:buSzPct val="100000"/>
              <a:buAutoNum type="ea1ChsPeriod"/>
              <a:defRPr sz="2100"/>
            </a:pPr>
            <a:r>
              <a:rPr lang="zh-CN" altLang="en-US" sz="2400" dirty="0">
                <a:latin typeface="SimHei" charset="-122"/>
                <a:ea typeface="SimHei" charset="-122"/>
                <a:cs typeface="SimHei" charset="-122"/>
              </a:rPr>
              <a:t>经费需求</a:t>
            </a:r>
            <a:endParaRPr sz="2400" dirty="0">
              <a:latin typeface="SimHei" charset="-122"/>
              <a:ea typeface="SimHei" charset="-122"/>
              <a:cs typeface="SimHei" charset="-122"/>
            </a:endParaRPr>
          </a:p>
        </p:txBody>
      </p:sp>
      <p:sp>
        <p:nvSpPr>
          <p:cNvPr id="219" name="Slide Number Placeholder 1"/>
          <p:cNvSpPr txBox="1">
            <a:spLocks noGrp="1"/>
          </p:cNvSpPr>
          <p:nvPr>
            <p:ph type="sldNum" sz="quarter" idx="2"/>
          </p:nvPr>
        </p:nvSpPr>
        <p:spPr>
          <a:xfrm>
            <a:off x="8835025" y="6540113"/>
            <a:ext cx="169275"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34</a:t>
            </a:fld>
            <a:endParaRPr>
              <a:latin typeface="SimHei" charset="-122"/>
              <a:ea typeface="SimHei" charset="-122"/>
              <a:cs typeface="SimHei" charset="-122"/>
            </a:endParaRPr>
          </a:p>
        </p:txBody>
      </p:sp>
    </p:spTree>
    <p:extLst>
      <p:ext uri="{BB962C8B-B14F-4D97-AF65-F5344CB8AC3E}">
        <p14:creationId xmlns:p14="http://schemas.microsoft.com/office/powerpoint/2010/main" val="142292642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72348" y="54034"/>
            <a:ext cx="8230563" cy="830997"/>
          </a:xfrm>
          <a:prstGeom prst="rect">
            <a:avLst/>
          </a:prstGeom>
        </p:spPr>
        <p:txBody>
          <a:bodyPr wrap="square">
            <a:spAutoFit/>
          </a:bodyPr>
          <a:lstStyle/>
          <a:p>
            <a:pPr algn="ctr">
              <a:lnSpc>
                <a:spcPct val="120000"/>
              </a:lnSpc>
            </a:pPr>
            <a:r>
              <a:rPr lang="en-US" altLang="zh-CN" sz="2000" dirty="0">
                <a:latin typeface="SimHei" charset="-122"/>
                <a:ea typeface="SimHei" charset="-122"/>
                <a:cs typeface="SimHei" charset="-122"/>
              </a:rPr>
              <a:t>1.1</a:t>
            </a:r>
            <a:r>
              <a:rPr lang="zh-CN" altLang="en-US" sz="2000" dirty="0">
                <a:latin typeface="SimHei" charset="-122"/>
                <a:ea typeface="SimHei" charset="-122"/>
                <a:cs typeface="SimHei" charset="-122"/>
              </a:rPr>
              <a:t> 本项目与</a:t>
            </a:r>
            <a:r>
              <a:rPr lang="en-US" altLang="zh-CN" sz="2000" dirty="0">
                <a:latin typeface="SimHei" charset="-122"/>
                <a:ea typeface="SimHei" charset="-122"/>
                <a:cs typeface="SimHei" charset="-122"/>
              </a:rPr>
              <a:t>2016</a:t>
            </a:r>
            <a:r>
              <a:rPr lang="zh-CN" altLang="en-US" sz="2000" dirty="0">
                <a:latin typeface="SimHei" charset="-122"/>
                <a:ea typeface="SimHei" charset="-122"/>
                <a:cs typeface="SimHei" charset="-122"/>
              </a:rPr>
              <a:t>年立项支持的清华大学高原宁教授主持的类似预研项目的重要区别在那里</a:t>
            </a:r>
            <a:r>
              <a:rPr lang="en-US" altLang="zh-CN" sz="2000" dirty="0">
                <a:latin typeface="SimHei" charset="-122"/>
                <a:ea typeface="SimHei" charset="-122"/>
                <a:cs typeface="SimHei" charset="-122"/>
              </a:rPr>
              <a:t>? </a:t>
            </a:r>
          </a:p>
        </p:txBody>
      </p:sp>
      <p:sp>
        <p:nvSpPr>
          <p:cNvPr id="5" name="Line 3"/>
          <p:cNvSpPr>
            <a:spLocks noChangeShapeType="1"/>
          </p:cNvSpPr>
          <p:nvPr/>
        </p:nvSpPr>
        <p:spPr bwMode="auto">
          <a:xfrm>
            <a:off x="395536" y="908720"/>
            <a:ext cx="8207375" cy="0"/>
          </a:xfrm>
          <a:prstGeom prst="line">
            <a:avLst/>
          </a:prstGeom>
          <a:noFill/>
          <a:ln w="76200">
            <a:solidFill>
              <a:srgbClr val="FF6600"/>
            </a:solidFill>
            <a:round/>
            <a:headEnd/>
            <a:tailEnd/>
          </a:ln>
        </p:spPr>
        <p:txBody>
          <a:bodyPr/>
          <a:lstStyle/>
          <a:p>
            <a:endParaRPr lang="zh-CN" altLang="en-US"/>
          </a:p>
        </p:txBody>
      </p:sp>
      <p:sp>
        <p:nvSpPr>
          <p:cNvPr id="2" name="矩形 1"/>
          <p:cNvSpPr/>
          <p:nvPr/>
        </p:nvSpPr>
        <p:spPr>
          <a:xfrm>
            <a:off x="372347" y="1028342"/>
            <a:ext cx="8230564" cy="5078313"/>
          </a:xfrm>
          <a:prstGeom prst="rect">
            <a:avLst/>
          </a:prstGeom>
        </p:spPr>
        <p:txBody>
          <a:bodyPr wrap="square">
            <a:spAutoFit/>
          </a:bodyPr>
          <a:lstStyle/>
          <a:p>
            <a:pPr marL="285750" indent="-285750">
              <a:buFont typeface="Arial" charset="0"/>
              <a:buChar char="•"/>
            </a:pPr>
            <a:r>
              <a:rPr lang="en-US" altLang="zh-CN" dirty="0">
                <a:latin typeface="SimHei" charset="-122"/>
                <a:ea typeface="SimHei" charset="-122"/>
                <a:cs typeface="SimHei" charset="-122"/>
              </a:rPr>
              <a:t>2016</a:t>
            </a:r>
            <a:r>
              <a:rPr lang="zh-CN" altLang="en-US" dirty="0">
                <a:latin typeface="SimHei" charset="-122"/>
                <a:ea typeface="SimHei" charset="-122"/>
                <a:cs typeface="SimHei" charset="-122"/>
              </a:rPr>
              <a:t>年项目主要关注加速器、探测器和物理的整体的原理设计和少量部分关键技术问题预研。</a:t>
            </a:r>
          </a:p>
          <a:p>
            <a:pPr marL="285750" indent="-285750">
              <a:buFont typeface="Arial" charset="0"/>
              <a:buChar char="•"/>
            </a:pPr>
            <a:r>
              <a:rPr lang="zh-CN" altLang="en-US" dirty="0">
                <a:latin typeface="SimHei" charset="-122"/>
                <a:ea typeface="SimHei" charset="-122"/>
                <a:cs typeface="SimHei" charset="-122"/>
              </a:rPr>
              <a:t>本项目则在</a:t>
            </a:r>
            <a:r>
              <a:rPr lang="en-US" altLang="zh-CN" dirty="0">
                <a:latin typeface="SimHei" charset="-122"/>
                <a:ea typeface="SimHei" charset="-122"/>
                <a:cs typeface="SimHei" charset="-122"/>
              </a:rPr>
              <a:t>2016</a:t>
            </a:r>
            <a:r>
              <a:rPr lang="zh-CN" altLang="en-US" dirty="0">
                <a:latin typeface="SimHei" charset="-122"/>
                <a:ea typeface="SimHei" charset="-122"/>
                <a:cs typeface="SimHei" charset="-122"/>
              </a:rPr>
              <a:t>年项目的基础上根据物理需求选择更多的关键技术进行攻关和预研，并制作出原型机验证关键技术。</a:t>
            </a:r>
            <a:endParaRPr lang="en-US" altLang="zh-CN" dirty="0">
              <a:latin typeface="SimHei" charset="-122"/>
              <a:ea typeface="SimHei" charset="-122"/>
              <a:cs typeface="SimHei" charset="-122"/>
            </a:endParaRPr>
          </a:p>
          <a:p>
            <a:pPr marL="285750" indent="-285750">
              <a:buFont typeface="Arial" charset="0"/>
              <a:buChar char="•"/>
            </a:pPr>
            <a:endParaRPr lang="en-US" altLang="zh-CN" dirty="0">
              <a:latin typeface="SimHei" charset="-122"/>
              <a:ea typeface="SimHei" charset="-122"/>
              <a:cs typeface="SimHei" charset="-122"/>
            </a:endParaRPr>
          </a:p>
          <a:p>
            <a:pPr marL="285750" indent="-285750">
              <a:buFont typeface="Arial" charset="0"/>
              <a:buChar char="•"/>
            </a:pPr>
            <a:r>
              <a:rPr lang="en-US" altLang="zh-CN" b="1" dirty="0">
                <a:solidFill>
                  <a:schemeClr val="accent2"/>
                </a:solidFill>
                <a:latin typeface="SimHei" charset="-122"/>
                <a:ea typeface="SimHei" charset="-122"/>
                <a:cs typeface="SimHei" charset="-122"/>
              </a:rPr>
              <a:t>2016</a:t>
            </a:r>
            <a:r>
              <a:rPr lang="zh-CN" altLang="en-US" b="1" dirty="0">
                <a:solidFill>
                  <a:schemeClr val="accent2"/>
                </a:solidFill>
                <a:latin typeface="SimHei" charset="-122"/>
                <a:ea typeface="SimHei" charset="-122"/>
                <a:cs typeface="SimHei" charset="-122"/>
              </a:rPr>
              <a:t>年项目</a:t>
            </a:r>
            <a:endParaRPr lang="en-US" altLang="zh-CN" b="1" dirty="0">
              <a:solidFill>
                <a:schemeClr val="accent2"/>
              </a:solidFill>
              <a:latin typeface="SimHei" charset="-122"/>
              <a:ea typeface="SimHei" charset="-122"/>
              <a:cs typeface="SimHei" charset="-122"/>
            </a:endParaRPr>
          </a:p>
          <a:p>
            <a:pPr marL="285750" indent="-285750">
              <a:buFont typeface="Arial" charset="0"/>
              <a:buChar char="•"/>
            </a:pPr>
            <a:r>
              <a:rPr lang="zh-CN" altLang="en-US" dirty="0">
                <a:latin typeface="SimHei" charset="-122"/>
                <a:ea typeface="SimHei" charset="-122"/>
                <a:cs typeface="SimHei" charset="-122"/>
              </a:rPr>
              <a:t>加速器预研包括加速器物理、超导高频、直线加速器</a:t>
            </a:r>
          </a:p>
          <a:p>
            <a:pPr marL="285750" indent="-285750">
              <a:buFont typeface="Arial" charset="0"/>
              <a:buChar char="•"/>
            </a:pPr>
            <a:r>
              <a:rPr lang="zh-CN" altLang="en-US" dirty="0">
                <a:latin typeface="SimHei" charset="-122"/>
                <a:ea typeface="SimHei" charset="-122"/>
                <a:cs typeface="SimHei" charset="-122"/>
              </a:rPr>
              <a:t>径迹探测器研发包括研发小面积高分辨传感器</a:t>
            </a:r>
          </a:p>
          <a:p>
            <a:pPr marL="285750" indent="-285750">
              <a:buFont typeface="Arial" charset="0"/>
              <a:buChar char="•"/>
            </a:pPr>
            <a:r>
              <a:rPr lang="zh-CN" altLang="en-US" dirty="0">
                <a:latin typeface="SimHei" charset="-122"/>
                <a:ea typeface="SimHei" charset="-122"/>
                <a:cs typeface="SimHei" charset="-122"/>
              </a:rPr>
              <a:t>量能器研究包括基于塑闪耦合</a:t>
            </a:r>
            <a:r>
              <a:rPr lang="en-US" altLang="zh-CN" dirty="0" err="1">
                <a:latin typeface="SimHei" charset="-122"/>
                <a:ea typeface="SimHei" charset="-122"/>
                <a:cs typeface="SimHei" charset="-122"/>
              </a:rPr>
              <a:t>SiPM</a:t>
            </a:r>
            <a:r>
              <a:rPr lang="zh-CN" altLang="en-US" dirty="0">
                <a:latin typeface="SimHei" charset="-122"/>
                <a:ea typeface="SimHei" charset="-122"/>
                <a:cs typeface="SimHei" charset="-122"/>
              </a:rPr>
              <a:t>的高颗粒度电磁量能器关键技术研究、基于多种气体探测器的数字型强子量能器技术研究</a:t>
            </a:r>
          </a:p>
          <a:p>
            <a:pPr marL="285750" indent="-285750">
              <a:buFont typeface="Arial" charset="0"/>
              <a:buChar char="•"/>
            </a:pPr>
            <a:endParaRPr lang="zh-CN" altLang="en-US" dirty="0">
              <a:latin typeface="SimHei" charset="-122"/>
              <a:ea typeface="SimHei" charset="-122"/>
              <a:cs typeface="SimHei" charset="-122"/>
            </a:endParaRPr>
          </a:p>
          <a:p>
            <a:pPr marL="285750" indent="-285750">
              <a:buFont typeface="Arial" charset="0"/>
              <a:buChar char="•"/>
            </a:pPr>
            <a:r>
              <a:rPr lang="zh-CN" altLang="en-US" b="1" dirty="0">
                <a:solidFill>
                  <a:schemeClr val="accent2"/>
                </a:solidFill>
                <a:latin typeface="SimHei" charset="-122"/>
                <a:ea typeface="SimHei" charset="-122"/>
                <a:cs typeface="SimHei" charset="-122"/>
              </a:rPr>
              <a:t>本项目</a:t>
            </a:r>
            <a:endParaRPr lang="en-US" altLang="zh-CN" b="1" dirty="0">
              <a:solidFill>
                <a:schemeClr val="accent2"/>
              </a:solidFill>
              <a:latin typeface="SimHei" charset="-122"/>
              <a:ea typeface="SimHei" charset="-122"/>
              <a:cs typeface="SimHei" charset="-122"/>
            </a:endParaRPr>
          </a:p>
          <a:p>
            <a:pPr marL="285750" indent="-285750">
              <a:buFont typeface="Arial" charset="0"/>
              <a:buChar char="•"/>
            </a:pPr>
            <a:r>
              <a:rPr lang="zh-CN" altLang="en-US" dirty="0">
                <a:latin typeface="SimHei" charset="-122"/>
                <a:ea typeface="SimHei" charset="-122"/>
                <a:cs typeface="SimHei" charset="-122"/>
              </a:rPr>
              <a:t>加速器关键技术验证包括高精度二极磁铁、大尺寸真空盒、静电分离器、极化束设计</a:t>
            </a:r>
          </a:p>
          <a:p>
            <a:pPr marL="285750" indent="-285750">
              <a:buFont typeface="Arial" charset="0"/>
              <a:buChar char="•"/>
            </a:pPr>
            <a:r>
              <a:rPr lang="zh-CN" altLang="en-US" dirty="0">
                <a:latin typeface="SimHei" charset="-122"/>
                <a:ea typeface="SimHei" charset="-122"/>
                <a:cs typeface="SimHei" charset="-122"/>
              </a:rPr>
              <a:t>径迹探测器技术验证包括研制径迹探测器原型机，其中包含大面积、高分辨、抗辐照传感器</a:t>
            </a:r>
          </a:p>
          <a:p>
            <a:pPr marL="285750" indent="-285750">
              <a:buFont typeface="Arial" charset="0"/>
              <a:buChar char="•"/>
            </a:pPr>
            <a:r>
              <a:rPr lang="zh-CN" altLang="en-US" dirty="0">
                <a:latin typeface="SimHei" charset="-122"/>
                <a:ea typeface="SimHei" charset="-122"/>
                <a:cs typeface="SimHei" charset="-122"/>
              </a:rPr>
              <a:t>成像型强子量能器技术验证包括基于塑闪耦合</a:t>
            </a:r>
            <a:r>
              <a:rPr lang="en-US" altLang="zh-CN" dirty="0" err="1">
                <a:latin typeface="SimHei" charset="-122"/>
                <a:ea typeface="SimHei" charset="-122"/>
                <a:cs typeface="SimHei" charset="-122"/>
              </a:rPr>
              <a:t>SiPM</a:t>
            </a:r>
            <a:r>
              <a:rPr lang="zh-CN" altLang="en-US" dirty="0">
                <a:latin typeface="SimHei" charset="-122"/>
                <a:ea typeface="SimHei" charset="-122"/>
                <a:cs typeface="SimHei" charset="-122"/>
              </a:rPr>
              <a:t>的高颗粒度强子量能器关键技术研究和样机验证</a:t>
            </a:r>
          </a:p>
        </p:txBody>
      </p:sp>
      <p:sp>
        <p:nvSpPr>
          <p:cNvPr id="3" name="幻灯片编号占位符 2"/>
          <p:cNvSpPr>
            <a:spLocks noGrp="1"/>
          </p:cNvSpPr>
          <p:nvPr>
            <p:ph type="sldNum" sz="quarter" idx="2"/>
          </p:nvPr>
        </p:nvSpPr>
        <p:spPr/>
        <p:txBody>
          <a:bodyPr/>
          <a:lstStyle/>
          <a:p>
            <a:fld id="{86CB4B4D-7CA3-9044-876B-883B54F8677D}" type="slidenum">
              <a:rPr lang="uk-UA" smtClean="0"/>
              <a:pPr/>
              <a:t>35</a:t>
            </a:fld>
            <a:endParaRPr lang="uk-UA"/>
          </a:p>
        </p:txBody>
      </p:sp>
    </p:spTree>
    <p:extLst>
      <p:ext uri="{BB962C8B-B14F-4D97-AF65-F5344CB8AC3E}">
        <p14:creationId xmlns:p14="http://schemas.microsoft.com/office/powerpoint/2010/main" val="195043978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4957" y="188640"/>
            <a:ext cx="6494085" cy="535531"/>
          </a:xfrm>
          <a:prstGeom prst="rect">
            <a:avLst/>
          </a:prstGeom>
        </p:spPr>
        <p:txBody>
          <a:bodyPr wrap="none">
            <a:spAutoFit/>
          </a:bodyPr>
          <a:lstStyle/>
          <a:p>
            <a:pPr>
              <a:lnSpc>
                <a:spcPct val="120000"/>
              </a:lnSpc>
            </a:pPr>
            <a:r>
              <a:rPr lang="en-US" altLang="zh-CN" sz="2400" dirty="0">
                <a:latin typeface="SimHei" charset="-122"/>
                <a:ea typeface="SimHei" charset="-122"/>
                <a:cs typeface="SimHei" charset="-122"/>
              </a:rPr>
              <a:t>1.2</a:t>
            </a:r>
            <a:r>
              <a:rPr lang="zh-CN" altLang="en-US" sz="2400" dirty="0">
                <a:latin typeface="SimHei" charset="-122"/>
                <a:ea typeface="SimHei" charset="-122"/>
                <a:cs typeface="SimHei" charset="-122"/>
              </a:rPr>
              <a:t> 拟解决的关键问题以及侧重点有何不同？ </a:t>
            </a:r>
            <a:endParaRPr lang="en-US" altLang="zh-CN" sz="2400" dirty="0">
              <a:latin typeface="SimHei" charset="-122"/>
              <a:ea typeface="SimHei" charset="-122"/>
              <a:cs typeface="SimHei" charset="-122"/>
            </a:endParaRPr>
          </a:p>
        </p:txBody>
      </p:sp>
      <p:sp>
        <p:nvSpPr>
          <p:cNvPr id="5" name="Line 3"/>
          <p:cNvSpPr>
            <a:spLocks noChangeShapeType="1"/>
          </p:cNvSpPr>
          <p:nvPr/>
        </p:nvSpPr>
        <p:spPr bwMode="auto">
          <a:xfrm>
            <a:off x="395536" y="764704"/>
            <a:ext cx="8207375" cy="0"/>
          </a:xfrm>
          <a:prstGeom prst="line">
            <a:avLst/>
          </a:prstGeom>
          <a:noFill/>
          <a:ln w="76200">
            <a:solidFill>
              <a:srgbClr val="FF6600"/>
            </a:solidFill>
            <a:round/>
            <a:headEnd/>
            <a:tailEnd/>
          </a:ln>
        </p:spPr>
        <p:txBody>
          <a:bodyPr/>
          <a:lstStyle/>
          <a:p>
            <a:endParaRPr lang="zh-CN" altLang="en-US"/>
          </a:p>
        </p:txBody>
      </p:sp>
      <p:sp>
        <p:nvSpPr>
          <p:cNvPr id="2" name="矩形 1"/>
          <p:cNvSpPr/>
          <p:nvPr/>
        </p:nvSpPr>
        <p:spPr>
          <a:xfrm>
            <a:off x="395535" y="980729"/>
            <a:ext cx="8207375" cy="4524315"/>
          </a:xfrm>
          <a:prstGeom prst="rect">
            <a:avLst/>
          </a:prstGeom>
        </p:spPr>
        <p:txBody>
          <a:bodyPr wrap="square">
            <a:spAutoFit/>
          </a:bodyPr>
          <a:lstStyle/>
          <a:p>
            <a:pPr marL="342900" indent="-342900">
              <a:lnSpc>
                <a:spcPct val="150000"/>
              </a:lnSpc>
              <a:buFont typeface="Arial" charset="0"/>
              <a:buChar char="•"/>
            </a:pPr>
            <a:r>
              <a:rPr lang="en-US" altLang="zh-CN" sz="2400" dirty="0">
                <a:latin typeface="SimHei" charset="-122"/>
                <a:ea typeface="SimHei" charset="-122"/>
                <a:cs typeface="SimHei" charset="-122"/>
              </a:rPr>
              <a:t>2016</a:t>
            </a:r>
            <a:r>
              <a:rPr lang="zh-CN" altLang="en-US" sz="2400" dirty="0">
                <a:latin typeface="SimHei" charset="-122"/>
                <a:ea typeface="SimHei" charset="-122"/>
                <a:cs typeface="SimHei" charset="-122"/>
              </a:rPr>
              <a:t>年项目</a:t>
            </a:r>
            <a:r>
              <a:rPr lang="zh-CN" altLang="en-US" sz="2400" dirty="0">
                <a:solidFill>
                  <a:srgbClr val="000000"/>
                </a:solidFill>
                <a:latin typeface="SimHei" charset="-122"/>
                <a:ea typeface="SimHei" charset="-122"/>
                <a:cs typeface="SimHei" charset="-122"/>
              </a:rPr>
              <a:t>拟解决的关键问题主要概念设计方面，涉及到理论分析、模拟计算和制作小型样机测试设计、原理的正确性。</a:t>
            </a:r>
          </a:p>
          <a:p>
            <a:pPr marL="342900" indent="-342900">
              <a:lnSpc>
                <a:spcPct val="150000"/>
              </a:lnSpc>
              <a:buFont typeface="Arial" charset="0"/>
              <a:buChar char="•"/>
            </a:pPr>
            <a:r>
              <a:rPr lang="zh-CN" altLang="en-US" sz="2400" dirty="0">
                <a:solidFill>
                  <a:srgbClr val="000000"/>
                </a:solidFill>
                <a:latin typeface="SimHei" charset="-122"/>
                <a:ea typeface="SimHei" charset="-122"/>
                <a:cs typeface="SimHei" charset="-122"/>
              </a:rPr>
              <a:t>本项目则进一步完善更多关键技术的设计，并建造原型机来验证可行性，以及大规模生产、组装中需要解决的关键技术问题，比如高度自动化、高精度、校准等。</a:t>
            </a:r>
          </a:p>
          <a:p>
            <a:pPr marL="342900" indent="-342900">
              <a:lnSpc>
                <a:spcPct val="150000"/>
              </a:lnSpc>
              <a:buFont typeface="Arial" charset="0"/>
              <a:buChar char="•"/>
            </a:pPr>
            <a:r>
              <a:rPr lang="zh-CN" altLang="en-US" sz="2400" dirty="0">
                <a:solidFill>
                  <a:srgbClr val="000000"/>
                </a:solidFill>
                <a:latin typeface="SimHei" charset="-122"/>
                <a:ea typeface="SimHei" charset="-122"/>
                <a:cs typeface="SimHei" charset="-122"/>
              </a:rPr>
              <a:t>本项目的强子量能器的生产、组装、建造和校准是其中的典型代表。</a:t>
            </a:r>
            <a:endParaRPr lang="zh-CN" altLang="en-US" sz="2400" dirty="0">
              <a:latin typeface="SimHei" charset="-122"/>
              <a:ea typeface="SimHei" charset="-122"/>
              <a:cs typeface="SimHei" charset="-122"/>
            </a:endParaRPr>
          </a:p>
        </p:txBody>
      </p:sp>
      <p:sp>
        <p:nvSpPr>
          <p:cNvPr id="3" name="幻灯片编号占位符 2"/>
          <p:cNvSpPr>
            <a:spLocks noGrp="1"/>
          </p:cNvSpPr>
          <p:nvPr>
            <p:ph type="sldNum" sz="quarter" idx="2"/>
          </p:nvPr>
        </p:nvSpPr>
        <p:spPr/>
        <p:txBody>
          <a:bodyPr/>
          <a:lstStyle/>
          <a:p>
            <a:fld id="{86CB4B4D-7CA3-9044-876B-883B54F8677D}" type="slidenum">
              <a:rPr lang="uk-UA" smtClean="0"/>
              <a:pPr/>
              <a:t>36</a:t>
            </a:fld>
            <a:endParaRPr lang="uk-UA"/>
          </a:p>
        </p:txBody>
      </p:sp>
    </p:spTree>
    <p:extLst>
      <p:ext uri="{BB962C8B-B14F-4D97-AF65-F5344CB8AC3E}">
        <p14:creationId xmlns:p14="http://schemas.microsoft.com/office/powerpoint/2010/main" val="185114591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1143000"/>
          </a:xfrm>
        </p:spPr>
        <p:txBody>
          <a:bodyPr>
            <a:noAutofit/>
          </a:bodyPr>
          <a:lstStyle/>
          <a:p>
            <a:r>
              <a:rPr lang="en-US" altLang="zh-CN" sz="2400" dirty="0">
                <a:latin typeface="SimHei" charset="-122"/>
                <a:ea typeface="SimHei" charset="-122"/>
                <a:cs typeface="SimHei" charset="-122"/>
              </a:rPr>
              <a:t>1.5</a:t>
            </a:r>
            <a:r>
              <a:rPr lang="zh-CN" altLang="en-US" sz="2400" dirty="0">
                <a:latin typeface="SimHei" charset="-122"/>
                <a:ea typeface="SimHei" charset="-122"/>
                <a:cs typeface="SimHei" charset="-122"/>
              </a:rPr>
              <a:t> 简要说明一下在</a:t>
            </a:r>
            <a:r>
              <a:rPr lang="en-US" altLang="zh-CN" sz="2400" dirty="0">
                <a:latin typeface="SimHei" charset="-122"/>
                <a:ea typeface="SimHei" charset="-122"/>
                <a:cs typeface="SimHei" charset="-122"/>
              </a:rPr>
              <a:t>CEPC</a:t>
            </a:r>
            <a:r>
              <a:rPr lang="zh-CN" altLang="en-US" sz="2400" dirty="0">
                <a:latin typeface="SimHei" charset="-122"/>
                <a:ea typeface="SimHei" charset="-122"/>
                <a:cs typeface="SimHei" charset="-122"/>
              </a:rPr>
              <a:t>上研究</a:t>
            </a:r>
            <a:r>
              <a:rPr lang="en-US" altLang="zh-CN" sz="2400" dirty="0">
                <a:latin typeface="SimHei" charset="-122"/>
                <a:ea typeface="SimHei" charset="-122"/>
                <a:cs typeface="SimHei" charset="-122"/>
              </a:rPr>
              <a:t>Higgs</a:t>
            </a:r>
            <a:r>
              <a:rPr lang="zh-CN" altLang="en-US" sz="2400" dirty="0">
                <a:latin typeface="SimHei" charset="-122"/>
                <a:ea typeface="SimHei" charset="-122"/>
                <a:cs typeface="SimHei" charset="-122"/>
              </a:rPr>
              <a:t>粒子性质与在</a:t>
            </a:r>
            <a:r>
              <a:rPr lang="en-US" altLang="zh-CN" sz="2400" dirty="0">
                <a:latin typeface="SimHei" charset="-122"/>
                <a:ea typeface="SimHei" charset="-122"/>
                <a:cs typeface="SimHei" charset="-122"/>
              </a:rPr>
              <a:t>LHC</a:t>
            </a:r>
            <a:r>
              <a:rPr lang="zh-CN" altLang="en-US" sz="2400" dirty="0">
                <a:latin typeface="SimHei" charset="-122"/>
                <a:ea typeface="SimHei" charset="-122"/>
                <a:cs typeface="SimHei" charset="-122"/>
              </a:rPr>
              <a:t>上的研究相比而言优势在什么地方？</a:t>
            </a:r>
            <a:br>
              <a:rPr lang="en-US" altLang="zh-CN" sz="2400" dirty="0">
                <a:latin typeface="SimHei" charset="-122"/>
                <a:ea typeface="SimHei" charset="-122"/>
                <a:cs typeface="SimHei" charset="-122"/>
              </a:rPr>
            </a:br>
            <a:endParaRPr kumimoji="1" lang="zh-CN" altLang="en-US" sz="2400" dirty="0"/>
          </a:p>
        </p:txBody>
      </p:sp>
      <p:sp>
        <p:nvSpPr>
          <p:cNvPr id="4" name="Line 3"/>
          <p:cNvSpPr>
            <a:spLocks noChangeShapeType="1"/>
          </p:cNvSpPr>
          <p:nvPr/>
        </p:nvSpPr>
        <p:spPr bwMode="auto">
          <a:xfrm>
            <a:off x="395536" y="908720"/>
            <a:ext cx="8207375" cy="0"/>
          </a:xfrm>
          <a:prstGeom prst="line">
            <a:avLst/>
          </a:prstGeom>
          <a:noFill/>
          <a:ln w="76200">
            <a:solidFill>
              <a:srgbClr val="FF6600"/>
            </a:solidFill>
            <a:round/>
            <a:headEnd/>
            <a:tailEnd/>
          </a:ln>
        </p:spPr>
        <p:txBody>
          <a:bodyPr/>
          <a:lstStyle/>
          <a:p>
            <a:endParaRPr lang="zh-CN" altLang="en-US"/>
          </a:p>
        </p:txBody>
      </p:sp>
      <p:pic>
        <p:nvPicPr>
          <p:cNvPr id="5" name="图片 4"/>
          <p:cNvPicPr>
            <a:picLocks noChangeAspect="1"/>
          </p:cNvPicPr>
          <p:nvPr/>
        </p:nvPicPr>
        <p:blipFill>
          <a:blip r:embed="rId2"/>
          <a:stretch>
            <a:fillRect/>
          </a:stretch>
        </p:blipFill>
        <p:spPr>
          <a:xfrm>
            <a:off x="63500" y="1155700"/>
            <a:ext cx="8935584" cy="4505548"/>
          </a:xfrm>
          <a:prstGeom prst="rect">
            <a:avLst/>
          </a:prstGeom>
        </p:spPr>
      </p:pic>
      <p:sp>
        <p:nvSpPr>
          <p:cNvPr id="6" name="矩形 5"/>
          <p:cNvSpPr/>
          <p:nvPr/>
        </p:nvSpPr>
        <p:spPr>
          <a:xfrm>
            <a:off x="381309" y="4293096"/>
            <a:ext cx="4190691" cy="1938992"/>
          </a:xfrm>
          <a:prstGeom prst="rect">
            <a:avLst/>
          </a:prstGeom>
        </p:spPr>
        <p:txBody>
          <a:bodyPr wrap="square">
            <a:spAutoFit/>
          </a:bodyPr>
          <a:lstStyle/>
          <a:p>
            <a:pPr marL="342900" indent="-342900">
              <a:buFont typeface="Wingdings" charset="2"/>
              <a:buChar char="ü"/>
            </a:pPr>
            <a:r>
              <a:rPr lang="zh-CN" altLang="en-US" sz="2000" dirty="0">
                <a:solidFill>
                  <a:schemeClr val="accent1"/>
                </a:solidFill>
                <a:latin typeface="SimHei" charset="-122"/>
                <a:ea typeface="SimHei" charset="-122"/>
                <a:cs typeface="SimHei" charset="-122"/>
              </a:rPr>
              <a:t>最好的HZZ 耦合常数测量</a:t>
            </a:r>
            <a:endParaRPr lang="en-US" altLang="zh-CN" sz="2000" dirty="0">
              <a:solidFill>
                <a:schemeClr val="accent1"/>
              </a:solidFill>
              <a:latin typeface="SimHei" charset="-122"/>
              <a:ea typeface="SimHei" charset="-122"/>
              <a:cs typeface="SimHei" charset="-122"/>
            </a:endParaRPr>
          </a:p>
          <a:p>
            <a:pPr marL="342900" indent="-342900">
              <a:buFont typeface="Wingdings" charset="2"/>
              <a:buChar char="ü"/>
            </a:pPr>
            <a:r>
              <a:rPr lang="zh-CN" altLang="en-US" sz="2000" dirty="0">
                <a:solidFill>
                  <a:schemeClr val="accent1"/>
                </a:solidFill>
                <a:latin typeface="SimHei" charset="-122"/>
                <a:ea typeface="SimHei" charset="-122"/>
                <a:cs typeface="SimHei" charset="-122"/>
              </a:rPr>
              <a:t>模型无关的希格斯宽度测量</a:t>
            </a:r>
            <a:endParaRPr lang="en-US" altLang="zh-CN" sz="2000" dirty="0">
              <a:solidFill>
                <a:schemeClr val="accent1"/>
              </a:solidFill>
              <a:latin typeface="SimHei" charset="-122"/>
              <a:ea typeface="SimHei" charset="-122"/>
              <a:cs typeface="SimHei" charset="-122"/>
            </a:endParaRPr>
          </a:p>
          <a:p>
            <a:pPr marL="342900" indent="-342900">
              <a:buFont typeface="Wingdings" charset="2"/>
              <a:buChar char="ü"/>
            </a:pPr>
            <a:r>
              <a:rPr lang="zh-CN" altLang="en-US" sz="2000" dirty="0">
                <a:solidFill>
                  <a:schemeClr val="accent1"/>
                </a:solidFill>
                <a:latin typeface="SimHei" charset="-122"/>
                <a:ea typeface="SimHei" charset="-122"/>
                <a:cs typeface="SimHei" charset="-122"/>
              </a:rPr>
              <a:t>最灵敏的Higgs到不可见末态测量：</a:t>
            </a:r>
            <a:r>
              <a:rPr lang="zh-CN" altLang="en-US" sz="2000" dirty="0">
                <a:solidFill>
                  <a:schemeClr val="accent2"/>
                </a:solidFill>
                <a:latin typeface="SimHei" charset="-122"/>
                <a:ea typeface="SimHei" charset="-122"/>
                <a:cs typeface="SimHei" charset="-122"/>
              </a:rPr>
              <a:t>新物理</a:t>
            </a:r>
            <a:endParaRPr lang="en-US" altLang="zh-CN" sz="2000" dirty="0">
              <a:solidFill>
                <a:schemeClr val="accent2"/>
              </a:solidFill>
              <a:latin typeface="SimHei" charset="-122"/>
              <a:ea typeface="SimHei" charset="-122"/>
              <a:cs typeface="SimHei" charset="-122"/>
            </a:endParaRPr>
          </a:p>
          <a:p>
            <a:pPr marL="342900" indent="-342900">
              <a:buFont typeface="Wingdings" charset="2"/>
              <a:buChar char="ü"/>
            </a:pPr>
            <a:r>
              <a:rPr lang="zh-CN" altLang="en-US" sz="2000" dirty="0">
                <a:solidFill>
                  <a:schemeClr val="accent1"/>
                </a:solidFill>
                <a:latin typeface="SimHei" charset="-122"/>
                <a:ea typeface="SimHei" charset="-122"/>
                <a:cs typeface="SimHei" charset="-122"/>
              </a:rPr>
              <a:t>高精度：普遍比 LHC 好一个量级</a:t>
            </a:r>
          </a:p>
        </p:txBody>
      </p:sp>
      <p:sp>
        <p:nvSpPr>
          <p:cNvPr id="3" name="幻灯片编号占位符 2"/>
          <p:cNvSpPr>
            <a:spLocks noGrp="1"/>
          </p:cNvSpPr>
          <p:nvPr>
            <p:ph type="sldNum" sz="quarter" idx="2"/>
          </p:nvPr>
        </p:nvSpPr>
        <p:spPr/>
        <p:txBody>
          <a:bodyPr/>
          <a:lstStyle/>
          <a:p>
            <a:fld id="{86CB4B4D-7CA3-9044-876B-883B54F8677D}" type="slidenum">
              <a:rPr lang="uk-UA" smtClean="0"/>
              <a:pPr/>
              <a:t>37</a:t>
            </a:fld>
            <a:endParaRPr lang="uk-UA"/>
          </a:p>
        </p:txBody>
      </p:sp>
    </p:spTree>
    <p:extLst>
      <p:ext uri="{BB962C8B-B14F-4D97-AF65-F5344CB8AC3E}">
        <p14:creationId xmlns:p14="http://schemas.microsoft.com/office/powerpoint/2010/main" val="114588566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293" name="Rounded Rectangle"/>
          <p:cNvSpPr/>
          <p:nvPr/>
        </p:nvSpPr>
        <p:spPr>
          <a:xfrm>
            <a:off x="44303" y="4483498"/>
            <a:ext cx="9055394" cy="2082020"/>
          </a:xfrm>
          <a:prstGeom prst="roundRect">
            <a:avLst>
              <a:gd name="adj" fmla="val 15000"/>
            </a:avLst>
          </a:prstGeom>
          <a:solidFill>
            <a:srgbClr val="FFFFFF"/>
          </a:solidFill>
          <a:ln w="50800">
            <a:solidFill>
              <a:schemeClr val="accent1"/>
            </a:solidFill>
          </a:ln>
          <a:effectLst>
            <a:outerShdw blurRad="38100" dist="23000" dir="5400000" rotWithShape="0">
              <a:srgbClr val="000000">
                <a:alpha val="35000"/>
              </a:srgbClr>
            </a:outerShdw>
          </a:effectLst>
        </p:spPr>
        <p:txBody>
          <a:bodyPr lIns="45719" rIns="45719" anchor="ctr"/>
          <a:lstStyle/>
          <a:p>
            <a:pPr>
              <a:defRPr sz="1800"/>
            </a:pPr>
            <a:endParaRPr>
              <a:latin typeface="SimHei" charset="-122"/>
              <a:ea typeface="SimHei" charset="-122"/>
              <a:cs typeface="SimHei" charset="-122"/>
            </a:endParaRPr>
          </a:p>
        </p:txBody>
      </p:sp>
      <p:sp>
        <p:nvSpPr>
          <p:cNvPr id="294" name="Rounded Rectangle"/>
          <p:cNvSpPr/>
          <p:nvPr/>
        </p:nvSpPr>
        <p:spPr>
          <a:xfrm>
            <a:off x="0" y="762035"/>
            <a:ext cx="9099697" cy="3469023"/>
          </a:xfrm>
          <a:prstGeom prst="roundRect">
            <a:avLst>
              <a:gd name="adj" fmla="val 16392"/>
            </a:avLst>
          </a:prstGeom>
          <a:solidFill>
            <a:srgbClr val="FFFFFF"/>
          </a:solidFill>
          <a:ln w="50800">
            <a:solidFill>
              <a:schemeClr val="accent1"/>
            </a:solidFill>
          </a:ln>
          <a:effectLst>
            <a:outerShdw blurRad="38100" dist="23000" dir="5400000" rotWithShape="0">
              <a:srgbClr val="000000">
                <a:alpha val="35000"/>
              </a:srgbClr>
            </a:outerShdw>
          </a:effectLst>
        </p:spPr>
        <p:txBody>
          <a:bodyPr lIns="45719" rIns="45719" anchor="ctr"/>
          <a:lstStyle/>
          <a:p>
            <a:pPr>
              <a:defRPr sz="1800"/>
            </a:pPr>
            <a:endParaRPr>
              <a:latin typeface="SimHei" charset="-122"/>
              <a:ea typeface="SimHei" charset="-122"/>
              <a:cs typeface="SimHei" charset="-122"/>
            </a:endParaRPr>
          </a:p>
        </p:txBody>
      </p:sp>
      <p:sp>
        <p:nvSpPr>
          <p:cNvPr id="296"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38</a:t>
            </a:fld>
            <a:endParaRPr>
              <a:latin typeface="SimHei" charset="-122"/>
              <a:ea typeface="SimHei" charset="-122"/>
              <a:cs typeface="SimHei" charset="-122"/>
            </a:endParaRPr>
          </a:p>
        </p:txBody>
      </p:sp>
      <p:sp>
        <p:nvSpPr>
          <p:cNvPr id="297" name="Electron positron colliders achieve higher energy scales with precision physics"/>
          <p:cNvSpPr txBox="1"/>
          <p:nvPr/>
        </p:nvSpPr>
        <p:spPr>
          <a:xfrm>
            <a:off x="858164" y="4648011"/>
            <a:ext cx="7427672" cy="43088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200"/>
            </a:lvl1pPr>
          </a:lstStyle>
          <a:p>
            <a:r>
              <a:rPr lang="zh-CN" altLang="en-US" dirty="0">
                <a:solidFill>
                  <a:srgbClr val="C00000"/>
                </a:solidFill>
                <a:latin typeface="SimHei" charset="-122"/>
                <a:ea typeface="SimHei" charset="-122"/>
                <a:cs typeface="SimHei" charset="-122"/>
              </a:rPr>
              <a:t>正负电子对撞机可以实现在更高能量标度下的精确物理测量</a:t>
            </a:r>
            <a:endParaRPr dirty="0">
              <a:solidFill>
                <a:srgbClr val="C00000"/>
              </a:solidFill>
              <a:latin typeface="SimHei" charset="-122"/>
              <a:ea typeface="SimHei" charset="-122"/>
              <a:cs typeface="SimHei" charset="-122"/>
            </a:endParaRPr>
          </a:p>
        </p:txBody>
      </p:sp>
      <p:sp>
        <p:nvSpPr>
          <p:cNvPr id="298" name="Hadron Colliders"/>
          <p:cNvSpPr txBox="1"/>
          <p:nvPr/>
        </p:nvSpPr>
        <p:spPr>
          <a:xfrm>
            <a:off x="1763688" y="767312"/>
            <a:ext cx="1374733"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b="1">
                <a:solidFill>
                  <a:schemeClr val="accent2">
                    <a:satOff val="-4966"/>
                    <a:lumOff val="-10549"/>
                  </a:schemeClr>
                </a:solidFill>
              </a:defRPr>
            </a:lvl1pPr>
          </a:lstStyle>
          <a:p>
            <a:r>
              <a:rPr lang="zh-CN" altLang="en-US" sz="2000" dirty="0">
                <a:latin typeface="SimHei" charset="-122"/>
                <a:ea typeface="SimHei" charset="-122"/>
                <a:cs typeface="SimHei" charset="-122"/>
              </a:rPr>
              <a:t>强子对撞机</a:t>
            </a:r>
            <a:endParaRPr sz="2000" dirty="0">
              <a:latin typeface="SimHei" charset="-122"/>
              <a:ea typeface="SimHei" charset="-122"/>
              <a:cs typeface="SimHei" charset="-122"/>
            </a:endParaRPr>
          </a:p>
        </p:txBody>
      </p:sp>
      <p:sp>
        <p:nvSpPr>
          <p:cNvPr id="299" name="Electron Colliders"/>
          <p:cNvSpPr txBox="1"/>
          <p:nvPr/>
        </p:nvSpPr>
        <p:spPr>
          <a:xfrm>
            <a:off x="6205827" y="767312"/>
            <a:ext cx="1374733"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b="1">
                <a:solidFill>
                  <a:schemeClr val="accent2">
                    <a:satOff val="-4966"/>
                    <a:lumOff val="-10549"/>
                  </a:schemeClr>
                </a:solidFill>
              </a:defRPr>
            </a:lvl1pPr>
          </a:lstStyle>
          <a:p>
            <a:r>
              <a:rPr lang="zh-CN" altLang="en-US" sz="2000" dirty="0">
                <a:latin typeface="SimHei" charset="-122"/>
                <a:ea typeface="SimHei" charset="-122"/>
                <a:cs typeface="SimHei" charset="-122"/>
              </a:rPr>
              <a:t>电子对撞机</a:t>
            </a:r>
            <a:endParaRPr sz="2000" dirty="0">
              <a:latin typeface="SimHei" charset="-122"/>
              <a:ea typeface="SimHei" charset="-122"/>
              <a:cs typeface="SimHei" charset="-122"/>
            </a:endParaRPr>
          </a:p>
        </p:txBody>
      </p:sp>
      <p:sp>
        <p:nvSpPr>
          <p:cNvPr id="300" name="Higher energies…"/>
          <p:cNvSpPr txBox="1"/>
          <p:nvPr/>
        </p:nvSpPr>
        <p:spPr>
          <a:xfrm>
            <a:off x="607032" y="3503049"/>
            <a:ext cx="3477873" cy="43088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defRPr sz="2200"/>
            </a:pPr>
            <a:r>
              <a:rPr lang="zh-CN" altLang="en-US" dirty="0">
                <a:latin typeface="SimHei" charset="-122"/>
                <a:ea typeface="SimHei" charset="-122"/>
                <a:cs typeface="SimHei" charset="-122"/>
              </a:rPr>
              <a:t>更高能量，但是事例很复杂</a:t>
            </a:r>
            <a:endParaRPr dirty="0">
              <a:latin typeface="SimHei" charset="-122"/>
              <a:ea typeface="SimHei" charset="-122"/>
              <a:cs typeface="SimHei" charset="-122"/>
            </a:endParaRPr>
          </a:p>
        </p:txBody>
      </p:sp>
      <p:sp>
        <p:nvSpPr>
          <p:cNvPr id="301" name="Relatively simple events"/>
          <p:cNvSpPr txBox="1"/>
          <p:nvPr/>
        </p:nvSpPr>
        <p:spPr>
          <a:xfrm>
            <a:off x="4844446" y="3500191"/>
            <a:ext cx="3760002" cy="769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200"/>
            </a:lvl1pPr>
          </a:lstStyle>
          <a:p>
            <a:r>
              <a:rPr lang="zh-CN" altLang="en-US" dirty="0">
                <a:latin typeface="SimHei" charset="-122"/>
                <a:ea typeface="SimHei" charset="-122"/>
                <a:cs typeface="SimHei" charset="-122"/>
              </a:rPr>
              <a:t>相对简单的事例，更精确测量</a:t>
            </a:r>
          </a:p>
          <a:p>
            <a:endParaRPr dirty="0">
              <a:latin typeface="SimHei" charset="-122"/>
              <a:ea typeface="SimHei" charset="-122"/>
              <a:cs typeface="SimHei" charset="-122"/>
            </a:endParaRPr>
          </a:p>
        </p:txBody>
      </p:sp>
      <p:pic>
        <p:nvPicPr>
          <p:cNvPr id="302" name="Image" descr="Image"/>
          <p:cNvPicPr>
            <a:picLocks noChangeAspect="1"/>
          </p:cNvPicPr>
          <p:nvPr/>
        </p:nvPicPr>
        <p:blipFill>
          <a:blip r:embed="rId3" cstate="print">
            <a:extLst/>
          </a:blip>
          <a:srcRect b="8465"/>
          <a:stretch>
            <a:fillRect/>
          </a:stretch>
        </p:blipFill>
        <p:spPr>
          <a:xfrm>
            <a:off x="493942" y="1258327"/>
            <a:ext cx="3704071" cy="2240922"/>
          </a:xfrm>
          <a:prstGeom prst="rect">
            <a:avLst/>
          </a:prstGeom>
          <a:ln w="12700">
            <a:miter lim="400000"/>
          </a:ln>
        </p:spPr>
      </p:pic>
      <p:pic>
        <p:nvPicPr>
          <p:cNvPr id="303" name="WechatIMG908.jpeg" descr="WechatIMG908.jpeg"/>
          <p:cNvPicPr>
            <a:picLocks noChangeAspect="1"/>
          </p:cNvPicPr>
          <p:nvPr/>
        </p:nvPicPr>
        <p:blipFill>
          <a:blip r:embed="rId4" cstate="print">
            <a:extLst/>
          </a:blip>
          <a:srcRect l="681" t="1903" r="5932" b="1903"/>
          <a:stretch>
            <a:fillRect/>
          </a:stretch>
        </p:blipFill>
        <p:spPr>
          <a:xfrm>
            <a:off x="4836882" y="1258327"/>
            <a:ext cx="3813084" cy="2240585"/>
          </a:xfrm>
          <a:prstGeom prst="rect">
            <a:avLst/>
          </a:prstGeom>
          <a:ln w="12700">
            <a:miter lim="400000"/>
          </a:ln>
        </p:spPr>
      </p:pic>
      <p:sp>
        <p:nvSpPr>
          <p:cNvPr id="304" name="Line"/>
          <p:cNvSpPr/>
          <p:nvPr/>
        </p:nvSpPr>
        <p:spPr>
          <a:xfrm flipV="1">
            <a:off x="4587484" y="805258"/>
            <a:ext cx="1" cy="3382577"/>
          </a:xfrm>
          <a:prstGeom prst="line">
            <a:avLst/>
          </a:prstGeom>
          <a:ln w="50800">
            <a:solidFill>
              <a:schemeClr val="accent1"/>
            </a:solidFill>
          </a:ln>
          <a:effectLst>
            <a:outerShdw blurRad="38100" dist="20000" dir="5400000" rotWithShape="0">
              <a:srgbClr val="000000">
                <a:alpha val="38000"/>
              </a:srgbClr>
            </a:outerShdw>
          </a:effectLst>
        </p:spPr>
        <p:txBody>
          <a:bodyPr lIns="45719" rIns="45719"/>
          <a:lstStyle/>
          <a:p>
            <a:pPr>
              <a:defRPr sz="1800"/>
            </a:pPr>
            <a:endParaRPr>
              <a:latin typeface="SimHei" charset="-122"/>
              <a:ea typeface="SimHei" charset="-122"/>
              <a:cs typeface="SimHei" charset="-122"/>
            </a:endParaRPr>
          </a:p>
        </p:txBody>
      </p:sp>
      <p:sp>
        <p:nvSpPr>
          <p:cNvPr id="305" name="precision physics"/>
          <p:cNvSpPr txBox="1"/>
          <p:nvPr/>
        </p:nvSpPr>
        <p:spPr>
          <a:xfrm>
            <a:off x="6013996" y="3834817"/>
            <a:ext cx="92396"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a:lvl1pPr>
          </a:lstStyle>
          <a:p>
            <a:endParaRPr dirty="0">
              <a:latin typeface="SimHei" charset="-122"/>
              <a:ea typeface="SimHei" charset="-122"/>
              <a:cs typeface="SimHei" charset="-122"/>
            </a:endParaRPr>
          </a:p>
        </p:txBody>
      </p:sp>
      <p:sp>
        <p:nvSpPr>
          <p:cNvPr id="306" name="Current examples:…"/>
          <p:cNvSpPr txBox="1"/>
          <p:nvPr/>
        </p:nvSpPr>
        <p:spPr>
          <a:xfrm>
            <a:off x="607032" y="5200431"/>
            <a:ext cx="5765168" cy="106182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2100"/>
            </a:pPr>
            <a:r>
              <a:rPr lang="zh-CN" altLang="en-US" dirty="0">
                <a:latin typeface="SimHei" charset="-122"/>
                <a:ea typeface="SimHei" charset="-122"/>
                <a:cs typeface="SimHei" charset="-122"/>
              </a:rPr>
              <a:t>现有的实验</a:t>
            </a:r>
            <a:r>
              <a:rPr dirty="0">
                <a:latin typeface="SimHei" charset="-122"/>
                <a:ea typeface="SimHei" charset="-122"/>
                <a:cs typeface="SimHei" charset="-122"/>
              </a:rPr>
              <a:t>:</a:t>
            </a:r>
          </a:p>
          <a:p>
            <a:pPr marL="342900" lvl="1" indent="-342900">
              <a:buFont typeface="Arial" charset="0"/>
              <a:buChar char="•"/>
              <a:defRPr sz="2100"/>
            </a:pPr>
            <a:r>
              <a:rPr dirty="0">
                <a:latin typeface="SimHei" charset="-122"/>
                <a:ea typeface="SimHei" charset="-122"/>
                <a:cs typeface="SimHei" charset="-122"/>
              </a:rPr>
              <a:t>BELLE</a:t>
            </a:r>
            <a:r>
              <a:rPr lang="zh-CN" altLang="en-US" dirty="0">
                <a:latin typeface="SimHei" charset="-122"/>
                <a:ea typeface="SimHei" charset="-122"/>
                <a:cs typeface="SimHei" charset="-122"/>
              </a:rPr>
              <a:t>，日本</a:t>
            </a:r>
            <a:r>
              <a:rPr dirty="0">
                <a:latin typeface="SimHei" charset="-122"/>
                <a:ea typeface="SimHei" charset="-122"/>
                <a:cs typeface="SimHei" charset="-122"/>
              </a:rPr>
              <a:t> (4, 7 GeV) </a:t>
            </a:r>
            <a:r>
              <a:rPr lang="mr-IN" dirty="0">
                <a:latin typeface="SimHei" charset="-122"/>
                <a:ea typeface="SimHei" charset="-122"/>
                <a:cs typeface="SimHei" charset="-122"/>
              </a:rPr>
              <a:t>–</a:t>
            </a:r>
            <a:r>
              <a:rPr dirty="0">
                <a:latin typeface="SimHei" charset="-122"/>
                <a:ea typeface="SimHei" charset="-122"/>
                <a:cs typeface="SimHei" charset="-122"/>
              </a:rPr>
              <a:t> </a:t>
            </a:r>
            <a:r>
              <a:rPr lang="zh-CN" altLang="en-US" dirty="0">
                <a:latin typeface="SimHei" charset="-122"/>
                <a:ea typeface="SimHei" charset="-122"/>
                <a:cs typeface="SimHei" charset="-122"/>
              </a:rPr>
              <a:t>超级</a:t>
            </a:r>
            <a:r>
              <a:rPr lang="en-US" altLang="zh-CN" dirty="0">
                <a:latin typeface="SimHei" charset="-122"/>
                <a:ea typeface="SimHei" charset="-122"/>
                <a:cs typeface="SimHei" charset="-122"/>
              </a:rPr>
              <a:t>B</a:t>
            </a:r>
            <a:r>
              <a:rPr lang="zh-CN" altLang="en-US" dirty="0">
                <a:latin typeface="SimHei" charset="-122"/>
                <a:ea typeface="SimHei" charset="-122"/>
                <a:cs typeface="SimHei" charset="-122"/>
              </a:rPr>
              <a:t>工厂</a:t>
            </a:r>
            <a:endParaRPr dirty="0">
              <a:latin typeface="SimHei" charset="-122"/>
              <a:ea typeface="SimHei" charset="-122"/>
              <a:cs typeface="SimHei" charset="-122"/>
            </a:endParaRPr>
          </a:p>
          <a:p>
            <a:pPr marL="342900" lvl="1" indent="-342900">
              <a:buFont typeface="Arial" charset="0"/>
              <a:buChar char="•"/>
              <a:defRPr sz="2100"/>
            </a:pPr>
            <a:r>
              <a:rPr dirty="0">
                <a:latin typeface="SimHei" charset="-122"/>
                <a:ea typeface="SimHei" charset="-122"/>
                <a:cs typeface="SimHei" charset="-122"/>
              </a:rPr>
              <a:t>BES, </a:t>
            </a:r>
            <a:r>
              <a:rPr lang="zh-CN" altLang="en-US" dirty="0">
                <a:latin typeface="SimHei" charset="-122"/>
                <a:ea typeface="SimHei" charset="-122"/>
                <a:cs typeface="SimHei" charset="-122"/>
              </a:rPr>
              <a:t>  中国</a:t>
            </a:r>
            <a:r>
              <a:rPr dirty="0">
                <a:latin typeface="SimHei" charset="-122"/>
                <a:ea typeface="SimHei" charset="-122"/>
                <a:cs typeface="SimHei" charset="-122"/>
              </a:rPr>
              <a:t>(2-4.63 GeV) - charm-τ </a:t>
            </a:r>
            <a:r>
              <a:rPr lang="zh-CN" altLang="en-US" dirty="0">
                <a:latin typeface="SimHei" charset="-122"/>
                <a:ea typeface="SimHei" charset="-122"/>
                <a:cs typeface="SimHei" charset="-122"/>
              </a:rPr>
              <a:t>工厂</a:t>
            </a:r>
            <a:endParaRPr dirty="0">
              <a:latin typeface="SimHei" charset="-122"/>
              <a:ea typeface="SimHei" charset="-122"/>
              <a:cs typeface="SimHei" charset="-122"/>
            </a:endParaRPr>
          </a:p>
        </p:txBody>
      </p:sp>
      <p:sp>
        <p:nvSpPr>
          <p:cNvPr id="17" name="Current status of collider hep physics"/>
          <p:cNvSpPr txBox="1">
            <a:spLocks/>
          </p:cNvSpPr>
          <p:nvPr/>
        </p:nvSpPr>
        <p:spPr>
          <a:xfrm>
            <a:off x="395536" y="96598"/>
            <a:ext cx="8381566" cy="500304"/>
          </a:xfrm>
          <a:prstGeom prst="rect">
            <a:avLst/>
          </a:prstGeom>
        </p:spPr>
        <p:txBody>
          <a:bodyPr vert="horz" lIns="0" tIns="0" rIns="0" bIns="0" rtlCol="0" anchor="ctr">
            <a:normAutofit/>
          </a:bodyPr>
          <a:lstStyle>
            <a:lvl1pPr algn="l" defTabSz="457200" rtl="0" eaLnBrk="1" latinLnBrk="0" hangingPunct="1">
              <a:lnSpc>
                <a:spcPct val="90000"/>
              </a:lnSpc>
              <a:spcBef>
                <a:spcPct val="0"/>
              </a:spcBef>
              <a:buNone/>
              <a:defRPr sz="3200" b="1" kern="1200">
                <a:solidFill>
                  <a:schemeClr val="tx1"/>
                </a:solidFill>
                <a:latin typeface="Arial"/>
                <a:ea typeface="Arial"/>
                <a:cs typeface="Arial"/>
                <a:sym typeface="Arial"/>
              </a:defRPr>
            </a:lvl1pPr>
          </a:lstStyle>
          <a:p>
            <a:pPr fontAlgn="auto">
              <a:spcAft>
                <a:spcPts val="0"/>
              </a:spcAft>
            </a:pPr>
            <a:r>
              <a:rPr lang="zh-CN" altLang="en-US">
                <a:latin typeface="SimHei" charset="-122"/>
                <a:ea typeface="SimHei" charset="-122"/>
                <a:cs typeface="SimHei" charset="-122"/>
              </a:rPr>
              <a:t>对撞机高能物理的现状分析</a:t>
            </a:r>
            <a:endParaRPr lang="zh-CN" altLang="en-US" dirty="0">
              <a:latin typeface="SimHei" charset="-122"/>
              <a:ea typeface="SimHei" charset="-122"/>
              <a:cs typeface="SimHei" charset="-122"/>
            </a:endParaRPr>
          </a:p>
        </p:txBody>
      </p:sp>
    </p:spTree>
    <p:extLst>
      <p:ext uri="{BB962C8B-B14F-4D97-AF65-F5344CB8AC3E}">
        <p14:creationId xmlns:p14="http://schemas.microsoft.com/office/powerpoint/2010/main" val="47538461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00"/>
            <a:ext cx="8229600" cy="1143000"/>
          </a:xfrm>
        </p:spPr>
        <p:txBody>
          <a:bodyPr>
            <a:noAutofit/>
          </a:bodyPr>
          <a:lstStyle/>
          <a:p>
            <a:r>
              <a:rPr lang="en-US" altLang="zh-CN" sz="2800" dirty="0">
                <a:latin typeface="SimHei" charset="-122"/>
                <a:ea typeface="SimHei" charset="-122"/>
                <a:cs typeface="SimHei" charset="-122"/>
              </a:rPr>
              <a:t>1.6</a:t>
            </a:r>
            <a:r>
              <a:rPr lang="zh-CN" altLang="en-US" sz="2800" dirty="0">
                <a:latin typeface="SimHei" charset="-122"/>
                <a:ea typeface="SimHei" charset="-122"/>
                <a:cs typeface="SimHei" charset="-122"/>
              </a:rPr>
              <a:t> 研发的那些关键技术能进一步强化这种优势？</a:t>
            </a:r>
            <a:endParaRPr kumimoji="1" lang="zh-CN" altLang="en-US" sz="2800" dirty="0"/>
          </a:p>
        </p:txBody>
      </p:sp>
      <p:sp>
        <p:nvSpPr>
          <p:cNvPr id="4" name="Line 3"/>
          <p:cNvSpPr>
            <a:spLocks noChangeShapeType="1"/>
          </p:cNvSpPr>
          <p:nvPr/>
        </p:nvSpPr>
        <p:spPr bwMode="auto">
          <a:xfrm>
            <a:off x="395536" y="692696"/>
            <a:ext cx="8207375" cy="0"/>
          </a:xfrm>
          <a:prstGeom prst="line">
            <a:avLst/>
          </a:prstGeom>
          <a:noFill/>
          <a:ln w="76200">
            <a:solidFill>
              <a:srgbClr val="FF6600"/>
            </a:solidFill>
            <a:round/>
            <a:headEnd/>
            <a:tailEnd/>
          </a:ln>
        </p:spPr>
        <p:txBody>
          <a:bodyPr/>
          <a:lstStyle/>
          <a:p>
            <a:endParaRPr lang="zh-CN" altLang="en-US"/>
          </a:p>
        </p:txBody>
      </p:sp>
      <p:pic>
        <p:nvPicPr>
          <p:cNvPr id="6" name="图片 5"/>
          <p:cNvPicPr>
            <a:picLocks noChangeAspect="1"/>
          </p:cNvPicPr>
          <p:nvPr/>
        </p:nvPicPr>
        <p:blipFill>
          <a:blip r:embed="rId2"/>
          <a:stretch>
            <a:fillRect/>
          </a:stretch>
        </p:blipFill>
        <p:spPr>
          <a:xfrm>
            <a:off x="-33391" y="1479550"/>
            <a:ext cx="8851900" cy="3898900"/>
          </a:xfrm>
          <a:prstGeom prst="rect">
            <a:avLst/>
          </a:prstGeom>
        </p:spPr>
      </p:pic>
      <p:sp>
        <p:nvSpPr>
          <p:cNvPr id="3" name="幻灯片编号占位符 2"/>
          <p:cNvSpPr>
            <a:spLocks noGrp="1"/>
          </p:cNvSpPr>
          <p:nvPr>
            <p:ph type="sldNum" sz="quarter" idx="2"/>
          </p:nvPr>
        </p:nvSpPr>
        <p:spPr/>
        <p:txBody>
          <a:bodyPr/>
          <a:lstStyle/>
          <a:p>
            <a:fld id="{86CB4B4D-7CA3-9044-876B-883B54F8677D}" type="slidenum">
              <a:rPr lang="uk-UA" smtClean="0"/>
              <a:pPr/>
              <a:t>39</a:t>
            </a:fld>
            <a:endParaRPr lang="uk-UA"/>
          </a:p>
        </p:txBody>
      </p:sp>
    </p:spTree>
    <p:extLst>
      <p:ext uri="{BB962C8B-B14F-4D97-AF65-F5344CB8AC3E}">
        <p14:creationId xmlns:p14="http://schemas.microsoft.com/office/powerpoint/2010/main" val="2669413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2" name="研制世界领先的硅径迹原型机…"/>
          <p:cNvSpPr txBox="1">
            <a:spLocks noGrp="1"/>
          </p:cNvSpPr>
          <p:nvPr>
            <p:ph type="body" idx="1"/>
          </p:nvPr>
        </p:nvSpPr>
        <p:spPr>
          <a:xfrm>
            <a:off x="41595" y="941288"/>
            <a:ext cx="6153806" cy="2877569"/>
          </a:xfrm>
          <a:prstGeom prst="rect">
            <a:avLst/>
          </a:prstGeom>
        </p:spPr>
        <p:txBody>
          <a:bodyPr/>
          <a:lstStyle/>
          <a:p>
            <a:pPr>
              <a:defRPr sz="2500"/>
            </a:pPr>
            <a:r>
              <a:rPr sz="2800" dirty="0">
                <a:solidFill>
                  <a:srgbClr val="C00000"/>
                </a:solidFill>
                <a:latin typeface="SimHei" charset="-122"/>
                <a:ea typeface="SimHei" charset="-122"/>
                <a:cs typeface="SimHei" charset="-122"/>
              </a:rPr>
              <a:t>研制世界领先的硅径迹原型机</a:t>
            </a:r>
          </a:p>
          <a:p>
            <a:pPr lvl="1">
              <a:defRPr sz="2500"/>
            </a:pPr>
            <a:r>
              <a:rPr sz="2800" dirty="0" err="1">
                <a:latin typeface="SimHei" charset="-122"/>
                <a:ea typeface="SimHei" charset="-122"/>
                <a:cs typeface="SimHei" charset="-122"/>
              </a:rPr>
              <a:t>空间分辨</a:t>
            </a:r>
            <a:r>
              <a:rPr sz="2800" dirty="0">
                <a:latin typeface="SimHei" charset="-122"/>
                <a:ea typeface="SimHei" charset="-122"/>
                <a:cs typeface="SimHei" charset="-122"/>
              </a:rPr>
              <a:t> 3</a:t>
            </a:r>
            <a:r>
              <a:rPr lang="en-US" altLang="zh-CN" sz="2800" dirty="0">
                <a:latin typeface="SimHei" charset="-122"/>
                <a:ea typeface="SimHei" charset="-122"/>
                <a:cs typeface="SimHei" charset="-122"/>
              </a:rPr>
              <a:t>-</a:t>
            </a:r>
            <a:r>
              <a:rPr sz="2800" dirty="0">
                <a:latin typeface="SimHei" charset="-122"/>
                <a:ea typeface="SimHei" charset="-122"/>
                <a:cs typeface="SimHei" charset="-122"/>
              </a:rPr>
              <a:t>5微米</a:t>
            </a:r>
          </a:p>
          <a:p>
            <a:pPr lvl="1">
              <a:defRPr sz="2500"/>
            </a:pPr>
            <a:r>
              <a:rPr sz="2800" dirty="0">
                <a:latin typeface="SimHei" charset="-122"/>
                <a:ea typeface="SimHei" charset="-122"/>
                <a:cs typeface="SimHei" charset="-122"/>
              </a:rPr>
              <a:t>抗辐照（&gt;1Mrad总电离剂量 ）</a:t>
            </a:r>
          </a:p>
          <a:p>
            <a:pPr lvl="1">
              <a:defRPr sz="2500"/>
            </a:pPr>
            <a:r>
              <a:rPr sz="2800" dirty="0" err="1">
                <a:latin typeface="SimHei" charset="-122"/>
                <a:ea typeface="SimHei" charset="-122"/>
                <a:cs typeface="SimHei" charset="-122"/>
              </a:rPr>
              <a:t>轻薄、低物质量</a:t>
            </a:r>
            <a:r>
              <a:rPr sz="2800" dirty="0">
                <a:latin typeface="SimHei" charset="-122"/>
                <a:ea typeface="SimHei" charset="-122"/>
                <a:cs typeface="SimHei" charset="-122"/>
              </a:rPr>
              <a:t>  </a:t>
            </a:r>
          </a:p>
        </p:txBody>
      </p:sp>
      <p:sp>
        <p:nvSpPr>
          <p:cNvPr id="383" name="课题二: 研究目标—硅径迹探测器原型机"/>
          <p:cNvSpPr txBox="1">
            <a:spLocks noGrp="1"/>
          </p:cNvSpPr>
          <p:nvPr>
            <p:ph type="title"/>
          </p:nvPr>
        </p:nvSpPr>
        <p:spPr>
          <a:xfrm>
            <a:off x="323528" y="44624"/>
            <a:ext cx="8381566" cy="500304"/>
          </a:xfrm>
          <a:prstGeom prst="rect">
            <a:avLst/>
          </a:prstGeom>
        </p:spPr>
        <p:txBody>
          <a:bodyPr>
            <a:normAutofit/>
          </a:bodyPr>
          <a:lstStyle>
            <a:lvl1pPr defTabSz="397763">
              <a:defRPr sz="2784"/>
            </a:lvl1pPr>
          </a:lstStyle>
          <a:p>
            <a:r>
              <a:rPr lang="zh-CN" altLang="en-US" dirty="0">
                <a:latin typeface="SimHei" charset="-122"/>
                <a:ea typeface="SimHei" charset="-122"/>
                <a:cs typeface="SimHei" charset="-122"/>
              </a:rPr>
              <a:t>硅径迹探测器关键技术</a:t>
            </a:r>
            <a:r>
              <a:rPr lang="en-US" altLang="zh-CN" dirty="0">
                <a:latin typeface="SimHei" charset="-122"/>
                <a:ea typeface="SimHei" charset="-122"/>
                <a:cs typeface="SimHei" charset="-122"/>
              </a:rPr>
              <a:t>——</a:t>
            </a:r>
            <a:r>
              <a:rPr lang="zh-CN" altLang="en-US" dirty="0">
                <a:latin typeface="SimHei" charset="-122"/>
                <a:ea typeface="SimHei" charset="-122"/>
                <a:cs typeface="SimHei" charset="-122"/>
              </a:rPr>
              <a:t>研究内容与考核指标</a:t>
            </a:r>
            <a:endParaRPr dirty="0">
              <a:latin typeface="SimHei" charset="-122"/>
              <a:ea typeface="SimHei" charset="-122"/>
              <a:cs typeface="SimHei" charset="-122"/>
            </a:endParaRPr>
          </a:p>
        </p:txBody>
      </p:sp>
      <p:sp>
        <p:nvSpPr>
          <p:cNvPr id="384"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4</a:t>
            </a:fld>
            <a:endParaRPr>
              <a:latin typeface="SimHei" charset="-122"/>
              <a:ea typeface="SimHei" charset="-122"/>
              <a:cs typeface="SimHei" charset="-122"/>
            </a:endParaRPr>
          </a:p>
        </p:txBody>
      </p:sp>
      <p:pic>
        <p:nvPicPr>
          <p:cNvPr id="386" name="Image" descr="Image"/>
          <p:cNvPicPr>
            <a:picLocks noChangeAspect="1"/>
          </p:cNvPicPr>
          <p:nvPr/>
        </p:nvPicPr>
        <p:blipFill>
          <a:blip r:embed="rId3" cstate="print">
            <a:extLst/>
          </a:blip>
          <a:stretch>
            <a:fillRect/>
          </a:stretch>
        </p:blipFill>
        <p:spPr>
          <a:xfrm>
            <a:off x="497826" y="4081092"/>
            <a:ext cx="3855296" cy="2586942"/>
          </a:xfrm>
          <a:prstGeom prst="rect">
            <a:avLst/>
          </a:prstGeom>
          <a:ln w="12700">
            <a:miter lim="400000"/>
          </a:ln>
        </p:spPr>
      </p:pic>
      <p:pic>
        <p:nvPicPr>
          <p:cNvPr id="387" name="Image" descr="Image"/>
          <p:cNvPicPr>
            <a:picLocks noChangeAspect="1"/>
          </p:cNvPicPr>
          <p:nvPr/>
        </p:nvPicPr>
        <p:blipFill>
          <a:blip r:embed="rId4" cstate="print">
            <a:extLst/>
          </a:blip>
          <a:stretch>
            <a:fillRect/>
          </a:stretch>
        </p:blipFill>
        <p:spPr>
          <a:xfrm>
            <a:off x="5347261" y="884413"/>
            <a:ext cx="3289022" cy="2473562"/>
          </a:xfrm>
          <a:prstGeom prst="rect">
            <a:avLst/>
          </a:prstGeom>
          <a:ln w="12700">
            <a:miter lim="400000"/>
          </a:ln>
        </p:spPr>
      </p:pic>
      <p:sp>
        <p:nvSpPr>
          <p:cNvPr id="388" name="ATLAS/CMS实验升级…"/>
          <p:cNvSpPr txBox="1"/>
          <p:nvPr/>
        </p:nvSpPr>
        <p:spPr>
          <a:xfrm>
            <a:off x="5751986" y="6044685"/>
            <a:ext cx="2285239"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a:latin typeface="SimHei" charset="-122"/>
                <a:ea typeface="SimHei" charset="-122"/>
                <a:cs typeface="SimHei" charset="-122"/>
              </a:rPr>
              <a:t>ATLAS/CMS实验升级</a:t>
            </a:r>
          </a:p>
          <a:p>
            <a:r>
              <a:rPr dirty="0">
                <a:latin typeface="SimHei" charset="-122"/>
                <a:ea typeface="SimHei" charset="-122"/>
                <a:cs typeface="SimHei" charset="-122"/>
              </a:rPr>
              <a:t>         （15微米）</a:t>
            </a:r>
          </a:p>
        </p:txBody>
      </p:sp>
      <p:sp>
        <p:nvSpPr>
          <p:cNvPr id="389" name="Alice实验升级…"/>
          <p:cNvSpPr txBox="1"/>
          <p:nvPr/>
        </p:nvSpPr>
        <p:spPr>
          <a:xfrm>
            <a:off x="6195401" y="5240237"/>
            <a:ext cx="1592742"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err="1">
                <a:latin typeface="SimHei" charset="-122"/>
                <a:ea typeface="SimHei" charset="-122"/>
                <a:cs typeface="SimHei" charset="-122"/>
              </a:rPr>
              <a:t>Alice实验升级</a:t>
            </a:r>
            <a:endParaRPr dirty="0">
              <a:latin typeface="SimHei" charset="-122"/>
              <a:ea typeface="SimHei" charset="-122"/>
              <a:cs typeface="SimHei" charset="-122"/>
            </a:endParaRPr>
          </a:p>
          <a:p>
            <a:r>
              <a:rPr dirty="0">
                <a:latin typeface="SimHei" charset="-122"/>
                <a:ea typeface="SimHei" charset="-122"/>
                <a:cs typeface="SimHei" charset="-122"/>
              </a:rPr>
              <a:t>（</a:t>
            </a:r>
            <a:r>
              <a:rPr lang="en-US" altLang="zh-CN" dirty="0">
                <a:latin typeface="SimHei" charset="-122"/>
                <a:ea typeface="SimHei" charset="-122"/>
                <a:cs typeface="SimHei" charset="-122"/>
              </a:rPr>
              <a:t>5</a:t>
            </a:r>
            <a:r>
              <a:rPr dirty="0">
                <a:latin typeface="SimHei" charset="-122"/>
                <a:ea typeface="SimHei" charset="-122"/>
                <a:cs typeface="SimHei" charset="-122"/>
              </a:rPr>
              <a:t>~10微米）</a:t>
            </a:r>
          </a:p>
        </p:txBody>
      </p:sp>
      <p:sp>
        <p:nvSpPr>
          <p:cNvPr id="390" name="本项目（3~5微米）"/>
          <p:cNvSpPr txBox="1"/>
          <p:nvPr/>
        </p:nvSpPr>
        <p:spPr>
          <a:xfrm>
            <a:off x="5926523" y="4357713"/>
            <a:ext cx="1759454" cy="400110"/>
          </a:xfrm>
          <a:prstGeom prst="rect">
            <a:avLst/>
          </a:prstGeom>
          <a:ln w="28575"/>
          <a:extLst>
            <a:ext uri="{C572A759-6A51-4108-AA02-DFA0A04FC94B}">
              <ma14:wrappingTextBoxFlag xmlns:ma14="http://schemas.microsoft.com/office/mac/drawingml/2011/main" xmlns="" val="1"/>
            </a:ext>
          </a:extLst>
        </p:spPr>
        <p:style>
          <a:lnRef idx="2">
            <a:schemeClr val="accent2"/>
          </a:lnRef>
          <a:fillRef idx="1">
            <a:schemeClr val="lt1"/>
          </a:fillRef>
          <a:effectRef idx="0">
            <a:schemeClr val="accent2"/>
          </a:effectRef>
          <a:fontRef idx="minor">
            <a:schemeClr val="dk1"/>
          </a:fontRef>
        </p:style>
        <p:txBody>
          <a:bodyPr wrap="none" lIns="45719" rIns="45719">
            <a:spAutoFit/>
          </a:bodyPr>
          <a:lstStyle>
            <a:lvl1pPr>
              <a:defRPr>
                <a:solidFill>
                  <a:schemeClr val="accent2">
                    <a:satOff val="-4966"/>
                    <a:lumOff val="-10549"/>
                  </a:schemeClr>
                </a:solidFill>
              </a:defRPr>
            </a:lvl1pPr>
          </a:lstStyle>
          <a:p>
            <a:r>
              <a:rPr sz="2000" b="1">
                <a:latin typeface="SimHei" charset="-122"/>
                <a:ea typeface="SimHei" charset="-122"/>
                <a:cs typeface="SimHei" charset="-122"/>
              </a:rPr>
              <a:t>本项目3~5微米</a:t>
            </a:r>
            <a:endParaRPr sz="2000" b="1" dirty="0">
              <a:latin typeface="SimHei" charset="-122"/>
              <a:ea typeface="SimHei" charset="-122"/>
              <a:cs typeface="SimHei" charset="-122"/>
            </a:endParaRPr>
          </a:p>
        </p:txBody>
      </p:sp>
      <p:sp>
        <p:nvSpPr>
          <p:cNvPr id="391" name="空间分辨率"/>
          <p:cNvSpPr txBox="1"/>
          <p:nvPr/>
        </p:nvSpPr>
        <p:spPr>
          <a:xfrm>
            <a:off x="7243126" y="3356992"/>
            <a:ext cx="1678541" cy="510778"/>
          </a:xfrm>
          <a:prstGeom prst="roundRect">
            <a:avLst/>
          </a:prstGeom>
          <a:solidFill>
            <a:srgbClr val="FFFF00"/>
          </a:solidFill>
          <a:ln w="28575"/>
          <a:extLst>
            <a:ext uri="{C572A759-6A51-4108-AA02-DFA0A04FC94B}">
              <ma14:wrappingTextBoxFlag xmlns:ma14="http://schemas.microsoft.com/office/mac/drawingml/2011/main" xmlns="" val="1"/>
            </a:ext>
          </a:extLst>
        </p:spPr>
        <p:style>
          <a:lnRef idx="2">
            <a:schemeClr val="accent1"/>
          </a:lnRef>
          <a:fillRef idx="1">
            <a:schemeClr val="lt1"/>
          </a:fillRef>
          <a:effectRef idx="0">
            <a:schemeClr val="accent1"/>
          </a:effectRef>
          <a:fontRef idx="minor">
            <a:schemeClr val="dk1"/>
          </a:fontRef>
        </p:style>
        <p:txBody>
          <a:bodyPr wrap="none" lIns="45719" rIns="45719">
            <a:spAutoFit/>
          </a:bodyPr>
          <a:lstStyle>
            <a:lvl1pPr>
              <a:defRPr sz="2400">
                <a:solidFill>
                  <a:schemeClr val="accent1">
                    <a:satOff val="-4409"/>
                    <a:lumOff val="-10509"/>
                  </a:schemeClr>
                </a:solidFill>
              </a:defRPr>
            </a:lvl1pPr>
          </a:lstStyle>
          <a:p>
            <a:r>
              <a:rPr dirty="0">
                <a:latin typeface="SimHei" charset="-122"/>
                <a:ea typeface="SimHei" charset="-122"/>
                <a:cs typeface="SimHei" charset="-122"/>
              </a:rPr>
              <a:t>空间分辨率</a:t>
            </a:r>
          </a:p>
        </p:txBody>
      </p:sp>
      <p:sp>
        <p:nvSpPr>
          <p:cNvPr id="392" name="典型的探测器模块"/>
          <p:cNvSpPr txBox="1"/>
          <p:nvPr/>
        </p:nvSpPr>
        <p:spPr>
          <a:xfrm>
            <a:off x="5912861" y="545024"/>
            <a:ext cx="1938990"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solidFill>
                  <a:schemeClr val="accent1">
                    <a:satOff val="-4409"/>
                    <a:lumOff val="-10509"/>
                  </a:schemeClr>
                </a:solidFill>
              </a:defRPr>
            </a:lvl1pPr>
          </a:lstStyle>
          <a:p>
            <a:r>
              <a:rPr sz="1800" dirty="0" err="1">
                <a:latin typeface="SimHei" charset="-122"/>
                <a:ea typeface="SimHei" charset="-122"/>
                <a:cs typeface="SimHei" charset="-122"/>
              </a:rPr>
              <a:t>典型的探测器模块</a:t>
            </a:r>
            <a:endParaRPr sz="1800" dirty="0">
              <a:latin typeface="SimHei" charset="-122"/>
              <a:ea typeface="SimHei" charset="-122"/>
              <a:cs typeface="SimHei" charset="-122"/>
            </a:endParaRPr>
          </a:p>
        </p:txBody>
      </p:sp>
      <p:sp>
        <p:nvSpPr>
          <p:cNvPr id="393" name="典型的硅径迹探测器"/>
          <p:cNvSpPr txBox="1"/>
          <p:nvPr/>
        </p:nvSpPr>
        <p:spPr>
          <a:xfrm>
            <a:off x="2183299" y="3711760"/>
            <a:ext cx="2169823"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500">
                <a:solidFill>
                  <a:schemeClr val="accent1">
                    <a:satOff val="-4409"/>
                    <a:lumOff val="-10509"/>
                  </a:schemeClr>
                </a:solidFill>
              </a:defRPr>
            </a:lvl1pPr>
          </a:lstStyle>
          <a:p>
            <a:r>
              <a:rPr sz="1800" dirty="0">
                <a:latin typeface="SimHei" charset="-122"/>
                <a:ea typeface="SimHei" charset="-122"/>
                <a:cs typeface="SimHei" charset="-122"/>
              </a:rPr>
              <a:t>典型的硅径迹探测器</a:t>
            </a:r>
          </a:p>
        </p:txBody>
      </p:sp>
      <p:sp>
        <p:nvSpPr>
          <p:cNvPr id="15" name="Arrow"/>
          <p:cNvSpPr/>
          <p:nvPr/>
        </p:nvSpPr>
        <p:spPr>
          <a:xfrm rot="16200000">
            <a:off x="6934376" y="4761160"/>
            <a:ext cx="2729424" cy="958155"/>
          </a:xfrm>
          <a:prstGeom prst="rightArrow">
            <a:avLst>
              <a:gd name="adj1" fmla="val 35094"/>
              <a:gd name="adj2" fmla="val 70209"/>
            </a:avLst>
          </a:prstGeom>
          <a:gradFill flip="none" rotWithShape="1">
            <a:gsLst>
              <a:gs pos="0">
                <a:srgbClr val="00B0F0"/>
              </a:gs>
              <a:gs pos="91000">
                <a:schemeClr val="bg1"/>
              </a:gs>
              <a:gs pos="100000">
                <a:srgbClr val="FFFFFF">
                  <a:shade val="100000"/>
                  <a:satMod val="115000"/>
                </a:srgbClr>
              </a:gs>
            </a:gsLst>
            <a:path path="circle">
              <a:fillToRect l="100000" b="100000"/>
            </a:path>
            <a:tileRect t="-100000" r="-100000"/>
          </a:gradFill>
          <a:ln w="25400">
            <a:solidFill>
              <a:schemeClr val="accent1"/>
            </a:solidFill>
          </a:ln>
          <a:effectLst>
            <a:outerShdw blurRad="38100" dist="23000" dir="5400000" rotWithShape="0">
              <a:srgbClr val="000000">
                <a:alpha val="35000"/>
              </a:srgbClr>
            </a:outerShdw>
          </a:effectLst>
        </p:spPr>
        <p:txBody>
          <a:bodyPr lIns="45719" rIns="45719" anchor="ctr"/>
          <a:lstStyle/>
          <a:p>
            <a:endParaRPr>
              <a:latin typeface="SimHei" charset="-122"/>
              <a:ea typeface="SimHei" charset="-122"/>
              <a:cs typeface="SimHei" charset="-122"/>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7524" y="980728"/>
            <a:ext cx="8568952" cy="2923877"/>
          </a:xfrm>
          <a:prstGeom prst="rect">
            <a:avLst/>
          </a:prstGeom>
        </p:spPr>
        <p:txBody>
          <a:bodyPr wrap="square">
            <a:spAutoFit/>
          </a:bodyPr>
          <a:lstStyle/>
          <a:p>
            <a:r>
              <a:rPr lang="zh-CN" altLang="en-US" sz="2800" b="1" dirty="0">
                <a:solidFill>
                  <a:schemeClr val="accent2"/>
                </a:solidFill>
                <a:latin typeface="SimHei" charset="-122"/>
                <a:ea typeface="SimHei" charset="-122"/>
                <a:cs typeface="SimHei" charset="-122"/>
              </a:rPr>
              <a:t>芯片禁运问题</a:t>
            </a:r>
            <a:endParaRPr lang="en-US" altLang="zh-CN" sz="2800" b="1" dirty="0">
              <a:solidFill>
                <a:schemeClr val="accent2"/>
              </a:solidFill>
              <a:latin typeface="SimHei" charset="-122"/>
              <a:ea typeface="SimHei" charset="-122"/>
              <a:cs typeface="SimHei" charset="-122"/>
            </a:endParaRPr>
          </a:p>
          <a:p>
            <a:pPr>
              <a:buFont typeface="Thonburi" charset="-34"/>
              <a:buChar char="๏"/>
            </a:pPr>
            <a:r>
              <a:rPr lang="zh-CN" altLang="en-US" sz="2400" dirty="0">
                <a:solidFill>
                  <a:srgbClr val="000000"/>
                </a:solidFill>
                <a:latin typeface="SimHei" charset="-122"/>
                <a:ea typeface="SimHei" charset="-122"/>
                <a:cs typeface="SimHei" charset="-122"/>
              </a:rPr>
              <a:t>抗辐照芯片普遍遭遇芯片禁运问题。“军民两用”（</a:t>
            </a:r>
            <a:r>
              <a:rPr lang="en-US" altLang="zh-CN" sz="2400" dirty="0">
                <a:solidFill>
                  <a:srgbClr val="000000"/>
                </a:solidFill>
                <a:latin typeface="SimHei" charset="-122"/>
                <a:ea typeface="SimHei" charset="-122"/>
                <a:cs typeface="SimHei" charset="-122"/>
              </a:rPr>
              <a:t>Dual-Use</a:t>
            </a:r>
            <a:r>
              <a:rPr lang="zh-CN" altLang="en-US" sz="2400" dirty="0">
                <a:solidFill>
                  <a:srgbClr val="000000"/>
                </a:solidFill>
                <a:latin typeface="SimHei" charset="-122"/>
                <a:ea typeface="SimHei" charset="-122"/>
                <a:cs typeface="SimHei" charset="-122"/>
              </a:rPr>
              <a:t>）的抗辐照芯片需要申请出口许可（瓦塞纳协议），如涉及美国工艺，还需要向美国商务部申请出口许可（主要困难）。</a:t>
            </a:r>
          </a:p>
          <a:p>
            <a:pPr>
              <a:buFont typeface="Thonburi" charset="-34"/>
              <a:buChar char="๏"/>
            </a:pPr>
            <a:r>
              <a:rPr lang="zh-CN" altLang="en-US" sz="2400" dirty="0">
                <a:solidFill>
                  <a:srgbClr val="000000"/>
                </a:solidFill>
                <a:latin typeface="SimHei" charset="-122"/>
                <a:ea typeface="SimHei" charset="-122"/>
                <a:cs typeface="SimHei" charset="-122"/>
              </a:rPr>
              <a:t>本项目组项目负责人通过</a:t>
            </a:r>
            <a:r>
              <a:rPr lang="en-US" altLang="zh-CN" sz="2400" dirty="0">
                <a:solidFill>
                  <a:srgbClr val="000000"/>
                </a:solidFill>
                <a:latin typeface="SimHei" charset="-122"/>
                <a:ea typeface="SimHei" charset="-122"/>
                <a:cs typeface="SimHei" charset="-122"/>
              </a:rPr>
              <a:t>LHC</a:t>
            </a:r>
            <a:r>
              <a:rPr lang="zh-CN" altLang="en-US" sz="2400" dirty="0">
                <a:solidFill>
                  <a:srgbClr val="000000"/>
                </a:solidFill>
                <a:latin typeface="SimHei" charset="-122"/>
                <a:ea typeface="SimHei" charset="-122"/>
                <a:cs typeface="SimHei" charset="-122"/>
              </a:rPr>
              <a:t>实验的国际合作不断推动，并有成功申请到美国商务部出口许可的成功先例。</a:t>
            </a:r>
          </a:p>
          <a:p>
            <a:pPr>
              <a:buFont typeface="Thonburi" charset="-34"/>
              <a:buChar char="๏"/>
            </a:pPr>
            <a:endParaRPr lang="zh-CN" altLang="en-US" sz="3200" dirty="0">
              <a:solidFill>
                <a:srgbClr val="000000"/>
              </a:solidFill>
              <a:latin typeface="SimHei" charset="-122"/>
              <a:ea typeface="SimHei" charset="-122"/>
              <a:cs typeface="SimHei" charset="-122"/>
            </a:endParaRPr>
          </a:p>
        </p:txBody>
      </p:sp>
      <p:pic>
        <p:nvPicPr>
          <p:cNvPr id="5" name="图片 4"/>
          <p:cNvPicPr>
            <a:picLocks noChangeAspect="1"/>
          </p:cNvPicPr>
          <p:nvPr/>
        </p:nvPicPr>
        <p:blipFill>
          <a:blip r:embed="rId2"/>
          <a:stretch>
            <a:fillRect/>
          </a:stretch>
        </p:blipFill>
        <p:spPr>
          <a:xfrm>
            <a:off x="114300" y="3657600"/>
            <a:ext cx="8915400" cy="3200400"/>
          </a:xfrm>
          <a:prstGeom prst="rect">
            <a:avLst/>
          </a:prstGeom>
        </p:spPr>
      </p:pic>
      <p:sp>
        <p:nvSpPr>
          <p:cNvPr id="6" name="标题 1"/>
          <p:cNvSpPr txBox="1">
            <a:spLocks/>
          </p:cNvSpPr>
          <p:nvPr/>
        </p:nvSpPr>
        <p:spPr>
          <a:xfrm>
            <a:off x="457200" y="274638"/>
            <a:ext cx="8229600" cy="1300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zh-CN" altLang="en-US" sz="3600" b="1" dirty="0">
                <a:solidFill>
                  <a:srgbClr val="C00000"/>
                </a:solidFill>
                <a:latin typeface="SimHei" charset="-122"/>
                <a:ea typeface="SimHei" charset="-122"/>
                <a:cs typeface="SimHei" charset="-122"/>
              </a:rPr>
              <a:t>专家反馈 </a:t>
            </a:r>
            <a:r>
              <a:rPr kumimoji="1" lang="en-US" altLang="zh-CN" sz="3600" b="1" dirty="0">
                <a:solidFill>
                  <a:srgbClr val="C00000"/>
                </a:solidFill>
                <a:latin typeface="SimHei" charset="-122"/>
                <a:ea typeface="SimHei" charset="-122"/>
                <a:cs typeface="SimHei" charset="-122"/>
              </a:rPr>
              <a:t>6.1</a:t>
            </a:r>
            <a:r>
              <a:rPr kumimoji="1" lang="zh-CN" altLang="en-US" sz="3600" b="1" dirty="0">
                <a:solidFill>
                  <a:srgbClr val="C00000"/>
                </a:solidFill>
                <a:latin typeface="SimHei" charset="-122"/>
                <a:ea typeface="SimHei" charset="-122"/>
                <a:cs typeface="SimHei" charset="-122"/>
              </a:rPr>
              <a:t>：回答</a:t>
            </a:r>
          </a:p>
        </p:txBody>
      </p:sp>
      <p:sp>
        <p:nvSpPr>
          <p:cNvPr id="7" name="Line 3"/>
          <p:cNvSpPr>
            <a:spLocks noChangeShapeType="1"/>
          </p:cNvSpPr>
          <p:nvPr/>
        </p:nvSpPr>
        <p:spPr bwMode="auto">
          <a:xfrm>
            <a:off x="395536" y="692696"/>
            <a:ext cx="8207375" cy="0"/>
          </a:xfrm>
          <a:prstGeom prst="line">
            <a:avLst/>
          </a:prstGeom>
          <a:noFill/>
          <a:ln w="76200">
            <a:solidFill>
              <a:srgbClr val="FF6600"/>
            </a:solidFill>
            <a:round/>
            <a:headEnd/>
            <a:tailEnd/>
          </a:ln>
        </p:spPr>
        <p:txBody>
          <a:bodyPr/>
          <a:lstStyle/>
          <a:p>
            <a:endParaRPr lang="zh-CN" altLang="en-US">
              <a:latin typeface="SimHei" charset="-122"/>
              <a:ea typeface="SimHei" charset="-122"/>
              <a:cs typeface="SimHei" charset="-122"/>
            </a:endParaRPr>
          </a:p>
        </p:txBody>
      </p:sp>
      <p:sp>
        <p:nvSpPr>
          <p:cNvPr id="2" name="幻灯片编号占位符 1"/>
          <p:cNvSpPr>
            <a:spLocks noGrp="1"/>
          </p:cNvSpPr>
          <p:nvPr>
            <p:ph type="sldNum" sz="quarter" idx="2"/>
          </p:nvPr>
        </p:nvSpPr>
        <p:spPr/>
        <p:txBody>
          <a:bodyPr/>
          <a:lstStyle/>
          <a:p>
            <a:fld id="{86CB4B4D-7CA3-9044-876B-883B54F8677D}" type="slidenum">
              <a:rPr lang="uk-UA" smtClean="0"/>
              <a:pPr/>
              <a:t>40</a:t>
            </a:fld>
            <a:endParaRPr lang="uk-UA"/>
          </a:p>
        </p:txBody>
      </p:sp>
    </p:spTree>
    <p:extLst>
      <p:ext uri="{BB962C8B-B14F-4D97-AF65-F5344CB8AC3E}">
        <p14:creationId xmlns:p14="http://schemas.microsoft.com/office/powerpoint/2010/main" val="148037452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400" dirty="0">
                <a:latin typeface="SimHei" charset="-122"/>
                <a:ea typeface="SimHei" charset="-122"/>
                <a:cs typeface="SimHei" charset="-122"/>
              </a:rPr>
              <a:t>6.2</a:t>
            </a:r>
            <a:r>
              <a:rPr lang="zh-CN" altLang="en-US" sz="2400" dirty="0">
                <a:latin typeface="SimHei" charset="-122"/>
                <a:ea typeface="SimHei" charset="-122"/>
                <a:cs typeface="SimHei" charset="-122"/>
              </a:rPr>
              <a:t> 本项目团队对于研发中的各子项研发的“风险”，大多估计为“低“，请说明给出”低“的根据。如果风险都很低，请说明须特别安排研发的必要性何在？</a:t>
            </a:r>
            <a:br>
              <a:rPr lang="zh-CN" altLang="en-US" sz="2400" dirty="0">
                <a:latin typeface="SimHei" charset="-122"/>
                <a:ea typeface="SimHei" charset="-122"/>
                <a:cs typeface="SimHei" charset="-122"/>
              </a:rPr>
            </a:br>
            <a:endParaRPr kumimoji="1" lang="zh-CN" altLang="en-US" sz="2400" dirty="0"/>
          </a:p>
        </p:txBody>
      </p:sp>
      <p:sp>
        <p:nvSpPr>
          <p:cNvPr id="4" name="Line 3"/>
          <p:cNvSpPr>
            <a:spLocks noChangeShapeType="1"/>
          </p:cNvSpPr>
          <p:nvPr/>
        </p:nvSpPr>
        <p:spPr bwMode="auto">
          <a:xfrm>
            <a:off x="395536" y="1340768"/>
            <a:ext cx="8207375" cy="0"/>
          </a:xfrm>
          <a:prstGeom prst="line">
            <a:avLst/>
          </a:prstGeom>
          <a:noFill/>
          <a:ln w="76200">
            <a:solidFill>
              <a:srgbClr val="FF6600"/>
            </a:solidFill>
            <a:round/>
            <a:headEnd/>
            <a:tailEnd/>
          </a:ln>
        </p:spPr>
        <p:txBody>
          <a:bodyPr/>
          <a:lstStyle/>
          <a:p>
            <a:endParaRPr lang="zh-CN" altLang="en-US">
              <a:latin typeface="SimHei" charset="-122"/>
              <a:ea typeface="SimHei" charset="-122"/>
              <a:cs typeface="SimHei" charset="-122"/>
            </a:endParaRPr>
          </a:p>
        </p:txBody>
      </p:sp>
      <p:sp>
        <p:nvSpPr>
          <p:cNvPr id="5" name="矩形 4"/>
          <p:cNvSpPr/>
          <p:nvPr/>
        </p:nvSpPr>
        <p:spPr>
          <a:xfrm>
            <a:off x="457199" y="1556792"/>
            <a:ext cx="8145711" cy="3970318"/>
          </a:xfrm>
          <a:prstGeom prst="rect">
            <a:avLst/>
          </a:prstGeom>
        </p:spPr>
        <p:txBody>
          <a:bodyPr wrap="square">
            <a:spAutoFit/>
          </a:bodyPr>
          <a:lstStyle/>
          <a:p>
            <a:pPr marL="457200" indent="-457200">
              <a:buFont typeface="Arial" charset="0"/>
              <a:buChar char="•"/>
            </a:pPr>
            <a:r>
              <a:rPr lang="zh-CN" altLang="en-US" sz="2800" dirty="0">
                <a:solidFill>
                  <a:srgbClr val="414141"/>
                </a:solidFill>
                <a:latin typeface="SimHei" charset="-122"/>
                <a:ea typeface="SimHei" charset="-122"/>
                <a:cs typeface="SimHei" charset="-122"/>
              </a:rPr>
              <a:t>本项目研究内容很有挑战性，难度很高，多项指标均为世界先进水平。</a:t>
            </a:r>
          </a:p>
          <a:p>
            <a:pPr marL="457200" indent="-457200">
              <a:buFont typeface="Arial" charset="0"/>
              <a:buChar char="•"/>
            </a:pPr>
            <a:r>
              <a:rPr lang="zh-CN" altLang="en-US" sz="2800" dirty="0">
                <a:solidFill>
                  <a:srgbClr val="414141"/>
                </a:solidFill>
                <a:latin typeface="SimHei" charset="-122"/>
                <a:ea typeface="SimHei" charset="-122"/>
                <a:cs typeface="SimHei" charset="-122"/>
              </a:rPr>
              <a:t>本项目团队大部分曾参与北京正负电子对撞机与北京谱仪，有丰富相关研发经验。</a:t>
            </a:r>
          </a:p>
          <a:p>
            <a:pPr marL="457200" indent="-457200">
              <a:buFont typeface="Arial" charset="0"/>
              <a:buChar char="•"/>
            </a:pPr>
            <a:r>
              <a:rPr lang="zh-CN" altLang="en-US" sz="2800" dirty="0">
                <a:solidFill>
                  <a:srgbClr val="414141"/>
                </a:solidFill>
                <a:latin typeface="SimHei" charset="-122"/>
                <a:ea typeface="SimHei" charset="-122"/>
                <a:cs typeface="SimHei" charset="-122"/>
              </a:rPr>
              <a:t>有多个加速器与探测器研发平台的支撑。</a:t>
            </a:r>
          </a:p>
          <a:p>
            <a:pPr marL="457200" indent="-457200">
              <a:buFont typeface="Arial" charset="0"/>
              <a:buChar char="•"/>
            </a:pPr>
            <a:r>
              <a:rPr lang="zh-CN" altLang="en-US" sz="2800" dirty="0">
                <a:solidFill>
                  <a:srgbClr val="414141"/>
                </a:solidFill>
                <a:latin typeface="SimHei" charset="-122"/>
                <a:ea typeface="SimHei" charset="-122"/>
                <a:cs typeface="SimHei" charset="-122"/>
              </a:rPr>
              <a:t>因此，本项目组有信心实现这个挑战性的研发任务。</a:t>
            </a:r>
          </a:p>
          <a:p>
            <a:pPr marL="457200" indent="-457200">
              <a:buFont typeface="Arial" charset="0"/>
              <a:buChar char="•"/>
            </a:pPr>
            <a:r>
              <a:rPr lang="zh-CN" altLang="en-US" sz="2800" dirty="0">
                <a:solidFill>
                  <a:srgbClr val="414141"/>
                </a:solidFill>
                <a:latin typeface="SimHei" charset="-122"/>
                <a:ea typeface="SimHei" charset="-122"/>
                <a:cs typeface="SimHei" charset="-122"/>
              </a:rPr>
              <a:t>并且，本项目组对风险都有具体的解决方法，因此，研发风险大多估计为“低“</a:t>
            </a:r>
            <a:endParaRPr lang="zh-CN" altLang="en-US" sz="2800" dirty="0">
              <a:latin typeface="SimHei" charset="-122"/>
              <a:ea typeface="SimHei" charset="-122"/>
              <a:cs typeface="SimHei" charset="-122"/>
            </a:endParaRPr>
          </a:p>
        </p:txBody>
      </p:sp>
      <p:sp>
        <p:nvSpPr>
          <p:cNvPr id="3" name="幻灯片编号占位符 2"/>
          <p:cNvSpPr>
            <a:spLocks noGrp="1"/>
          </p:cNvSpPr>
          <p:nvPr>
            <p:ph type="sldNum" sz="quarter" idx="2"/>
          </p:nvPr>
        </p:nvSpPr>
        <p:spPr/>
        <p:txBody>
          <a:bodyPr/>
          <a:lstStyle/>
          <a:p>
            <a:fld id="{86CB4B4D-7CA3-9044-876B-883B54F8677D}" type="slidenum">
              <a:rPr lang="uk-UA" smtClean="0"/>
              <a:pPr/>
              <a:t>41</a:t>
            </a:fld>
            <a:endParaRPr lang="uk-UA"/>
          </a:p>
        </p:txBody>
      </p:sp>
    </p:spTree>
    <p:extLst>
      <p:ext uri="{BB962C8B-B14F-4D97-AF65-F5344CB8AC3E}">
        <p14:creationId xmlns:p14="http://schemas.microsoft.com/office/powerpoint/2010/main" val="205659118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Autofit/>
          </a:bodyPr>
          <a:lstStyle/>
          <a:p>
            <a:r>
              <a:rPr lang="en-US" altLang="zh-CN" sz="2000" dirty="0">
                <a:latin typeface="SimHei" charset="-122"/>
                <a:ea typeface="SimHei" charset="-122"/>
                <a:cs typeface="SimHei" charset="-122"/>
              </a:rPr>
              <a:t>8.1</a:t>
            </a:r>
            <a:r>
              <a:rPr lang="zh-CN" altLang="en-US" sz="2000" dirty="0">
                <a:latin typeface="SimHei" charset="-122"/>
                <a:ea typeface="SimHei" charset="-122"/>
                <a:cs typeface="SimHei" charset="-122"/>
              </a:rPr>
              <a:t> 项目研发的硅像素径迹探测器和强子量能器的性能指标与</a:t>
            </a:r>
            <a:r>
              <a:rPr lang="en-US" altLang="zh-CN" sz="2000" dirty="0" err="1">
                <a:latin typeface="SimHei" charset="-122"/>
                <a:ea typeface="SimHei" charset="-122"/>
                <a:cs typeface="SimHei" charset="-122"/>
              </a:rPr>
              <a:t>preCDR</a:t>
            </a:r>
            <a:r>
              <a:rPr lang="zh-CN" altLang="en-US" sz="2000" dirty="0">
                <a:latin typeface="SimHei" charset="-122"/>
                <a:ea typeface="SimHei" charset="-122"/>
                <a:cs typeface="SimHei" charset="-122"/>
              </a:rPr>
              <a:t>的要求还存在一定的距离，为什么？ </a:t>
            </a:r>
            <a:endParaRPr lang="en-US" altLang="zh-CN" sz="2000" dirty="0">
              <a:latin typeface="SimHei" charset="-122"/>
              <a:ea typeface="SimHei" charset="-122"/>
              <a:cs typeface="SimHei" charset="-122"/>
            </a:endParaRPr>
          </a:p>
          <a:p>
            <a:r>
              <a:rPr lang="en-US" altLang="zh-CN" sz="2000" dirty="0">
                <a:latin typeface="SimHei" charset="-122"/>
                <a:ea typeface="SimHei" charset="-122"/>
                <a:cs typeface="SimHei" charset="-122"/>
              </a:rPr>
              <a:t>8.2</a:t>
            </a:r>
            <a:r>
              <a:rPr lang="zh-CN" altLang="en-US" sz="2000" dirty="0">
                <a:latin typeface="SimHei" charset="-122"/>
                <a:ea typeface="SimHei" charset="-122"/>
                <a:cs typeface="SimHei" charset="-122"/>
              </a:rPr>
              <a:t> 项目研发的硅像素径迹探测器在像素单元大小、功耗、厚度、整体读出时间上预期的性能指标是多少？申请书提及探测器的支撑结构技术的研究内容，有考虑制冷需求和如何具体实现吗？ </a:t>
            </a:r>
            <a:endParaRPr lang="en-US" altLang="zh-CN" sz="2000" dirty="0">
              <a:latin typeface="SimHei" charset="-122"/>
              <a:ea typeface="SimHei" charset="-122"/>
              <a:cs typeface="SimHei" charset="-122"/>
            </a:endParaRPr>
          </a:p>
          <a:p>
            <a:r>
              <a:rPr lang="en-US" altLang="zh-CN" sz="2000" dirty="0">
                <a:latin typeface="SimHei" charset="-122"/>
                <a:ea typeface="SimHei" charset="-122"/>
                <a:cs typeface="SimHei" charset="-122"/>
              </a:rPr>
              <a:t>8.3</a:t>
            </a:r>
            <a:r>
              <a:rPr lang="zh-CN" altLang="en-US" sz="2000" dirty="0">
                <a:latin typeface="SimHei" charset="-122"/>
                <a:ea typeface="SimHei" charset="-122"/>
                <a:cs typeface="SimHei" charset="-122"/>
              </a:rPr>
              <a:t> 项目研发的量能器的读出电子学是高灵敏度、大动态范围、低功耗的，其具体性能指标是多少？本项目打算实现</a:t>
            </a:r>
            <a:r>
              <a:rPr lang="en-US" altLang="zh-CN" sz="2000" dirty="0" err="1">
                <a:latin typeface="SimHei" charset="-122"/>
                <a:ea typeface="SimHei" charset="-122"/>
                <a:cs typeface="SimHei" charset="-122"/>
              </a:rPr>
              <a:t>preCDR</a:t>
            </a:r>
            <a:r>
              <a:rPr lang="zh-CN" altLang="en-US" sz="2000" dirty="0">
                <a:latin typeface="SimHei" charset="-122"/>
                <a:ea typeface="SimHei" charset="-122"/>
                <a:cs typeface="SimHei" charset="-122"/>
              </a:rPr>
              <a:t>中提及的连续读出吗？ </a:t>
            </a:r>
            <a:endParaRPr lang="en-US" altLang="zh-CN" sz="2000" dirty="0">
              <a:latin typeface="SimHei" charset="-122"/>
              <a:ea typeface="SimHei" charset="-122"/>
              <a:cs typeface="SimHei" charset="-122"/>
            </a:endParaRPr>
          </a:p>
          <a:p>
            <a:r>
              <a:rPr lang="en-US" altLang="zh-CN" sz="2000" dirty="0">
                <a:latin typeface="SimHei" charset="-122"/>
                <a:ea typeface="SimHei" charset="-122"/>
                <a:cs typeface="SimHei" charset="-122"/>
              </a:rPr>
              <a:t>8.4</a:t>
            </a:r>
            <a:r>
              <a:rPr lang="zh-CN" altLang="en-US" sz="2000" dirty="0">
                <a:latin typeface="SimHei" charset="-122"/>
                <a:ea typeface="SimHei" charset="-122"/>
                <a:cs typeface="SimHei" charset="-122"/>
              </a:rPr>
              <a:t> 申请书中提及传感器芯片设计可能无法实现项目的需求，属中度风险，请问项目在实施过程中若该风险发生了，打算如何减小风险损失？</a:t>
            </a:r>
          </a:p>
        </p:txBody>
      </p:sp>
      <p:sp>
        <p:nvSpPr>
          <p:cNvPr id="6" name="标题 1"/>
          <p:cNvSpPr txBox="1">
            <a:spLocks/>
          </p:cNvSpPr>
          <p:nvPr/>
        </p:nvSpPr>
        <p:spPr>
          <a:xfrm>
            <a:off x="457200" y="274638"/>
            <a:ext cx="8229600" cy="1300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zh-CN" altLang="en-US" sz="3600" b="1" dirty="0">
                <a:solidFill>
                  <a:srgbClr val="C00000"/>
                </a:solidFill>
                <a:latin typeface="SimHei" charset="-122"/>
                <a:ea typeface="SimHei" charset="-122"/>
                <a:cs typeface="SimHei" charset="-122"/>
              </a:rPr>
              <a:t>专家反馈 </a:t>
            </a:r>
            <a:r>
              <a:rPr kumimoji="1" lang="en-US" altLang="zh-CN" sz="3600" b="1" dirty="0">
                <a:solidFill>
                  <a:srgbClr val="C00000"/>
                </a:solidFill>
                <a:latin typeface="SimHei" charset="-122"/>
                <a:ea typeface="SimHei" charset="-122"/>
                <a:cs typeface="SimHei" charset="-122"/>
              </a:rPr>
              <a:t>8</a:t>
            </a:r>
            <a:endParaRPr kumimoji="1" lang="zh-CN" altLang="en-US" sz="3600" b="1" dirty="0">
              <a:solidFill>
                <a:srgbClr val="C00000"/>
              </a:solidFill>
              <a:latin typeface="SimHei" charset="-122"/>
              <a:ea typeface="SimHei" charset="-122"/>
              <a:cs typeface="SimHei" charset="-122"/>
            </a:endParaRPr>
          </a:p>
        </p:txBody>
      </p:sp>
      <p:sp>
        <p:nvSpPr>
          <p:cNvPr id="7" name="Line 3"/>
          <p:cNvSpPr>
            <a:spLocks noChangeShapeType="1"/>
          </p:cNvSpPr>
          <p:nvPr/>
        </p:nvSpPr>
        <p:spPr bwMode="auto">
          <a:xfrm>
            <a:off x="395536" y="692696"/>
            <a:ext cx="8207375" cy="0"/>
          </a:xfrm>
          <a:prstGeom prst="line">
            <a:avLst/>
          </a:prstGeom>
          <a:noFill/>
          <a:ln w="76200">
            <a:solidFill>
              <a:srgbClr val="FF6600"/>
            </a:solidFill>
            <a:round/>
            <a:headEnd/>
            <a:tailEnd/>
          </a:ln>
        </p:spPr>
        <p:txBody>
          <a:bodyPr/>
          <a:lstStyle/>
          <a:p>
            <a:endParaRPr lang="zh-CN" altLang="en-US">
              <a:latin typeface="SimHei" charset="-122"/>
              <a:ea typeface="SimHei" charset="-122"/>
              <a:cs typeface="SimHei" charset="-122"/>
            </a:endParaRPr>
          </a:p>
        </p:txBody>
      </p:sp>
      <p:sp>
        <p:nvSpPr>
          <p:cNvPr id="2" name="幻灯片编号占位符 1"/>
          <p:cNvSpPr>
            <a:spLocks noGrp="1"/>
          </p:cNvSpPr>
          <p:nvPr>
            <p:ph type="sldNum" sz="quarter" idx="2"/>
          </p:nvPr>
        </p:nvSpPr>
        <p:spPr/>
        <p:txBody>
          <a:bodyPr/>
          <a:lstStyle/>
          <a:p>
            <a:fld id="{86CB4B4D-7CA3-9044-876B-883B54F8677D}" type="slidenum">
              <a:rPr lang="uk-UA" smtClean="0"/>
              <a:pPr/>
              <a:t>42</a:t>
            </a:fld>
            <a:endParaRPr lang="uk-UA"/>
          </a:p>
        </p:txBody>
      </p:sp>
    </p:spTree>
    <p:extLst>
      <p:ext uri="{BB962C8B-B14F-4D97-AF65-F5344CB8AC3E}">
        <p14:creationId xmlns:p14="http://schemas.microsoft.com/office/powerpoint/2010/main" val="200133508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400" dirty="0">
                <a:latin typeface="SimHei" charset="-122"/>
                <a:ea typeface="SimHei" charset="-122"/>
                <a:cs typeface="SimHei" charset="-122"/>
              </a:rPr>
              <a:t>8.2.2</a:t>
            </a:r>
            <a:r>
              <a:rPr lang="zh-CN" altLang="en-US" sz="2400" dirty="0">
                <a:latin typeface="SimHei" charset="-122"/>
                <a:ea typeface="SimHei" charset="-122"/>
                <a:cs typeface="SimHei" charset="-122"/>
              </a:rPr>
              <a:t> 申请书提及探测器的支撑结构技术的研究内容，有考虑制冷需求和如何具体实现吗？ </a:t>
            </a:r>
            <a:br>
              <a:rPr lang="en-US" altLang="zh-CN" sz="2400" dirty="0">
                <a:latin typeface="SimHei" charset="-122"/>
                <a:ea typeface="SimHei" charset="-122"/>
                <a:cs typeface="SimHei" charset="-122"/>
              </a:rPr>
            </a:br>
            <a:endParaRPr kumimoji="1" lang="zh-CN" altLang="en-US" sz="2400" dirty="0"/>
          </a:p>
        </p:txBody>
      </p:sp>
      <p:sp>
        <p:nvSpPr>
          <p:cNvPr id="4" name="Line 3"/>
          <p:cNvSpPr>
            <a:spLocks noChangeShapeType="1"/>
          </p:cNvSpPr>
          <p:nvPr/>
        </p:nvSpPr>
        <p:spPr bwMode="auto">
          <a:xfrm>
            <a:off x="395536" y="1268760"/>
            <a:ext cx="8207375" cy="0"/>
          </a:xfrm>
          <a:prstGeom prst="line">
            <a:avLst/>
          </a:prstGeom>
          <a:noFill/>
          <a:ln w="76200">
            <a:solidFill>
              <a:srgbClr val="FF6600"/>
            </a:solidFill>
            <a:round/>
            <a:headEnd/>
            <a:tailEnd/>
          </a:ln>
        </p:spPr>
        <p:txBody>
          <a:bodyPr/>
          <a:lstStyle/>
          <a:p>
            <a:endParaRPr lang="zh-CN" altLang="en-US">
              <a:latin typeface="SimHei" charset="-122"/>
              <a:ea typeface="SimHei" charset="-122"/>
              <a:cs typeface="SimHei" charset="-122"/>
            </a:endParaRPr>
          </a:p>
        </p:txBody>
      </p:sp>
      <p:sp>
        <p:nvSpPr>
          <p:cNvPr id="5" name="矩形 4"/>
          <p:cNvSpPr/>
          <p:nvPr/>
        </p:nvSpPr>
        <p:spPr>
          <a:xfrm>
            <a:off x="395535" y="1534598"/>
            <a:ext cx="8207375" cy="2862322"/>
          </a:xfrm>
          <a:prstGeom prst="rect">
            <a:avLst/>
          </a:prstGeom>
        </p:spPr>
        <p:txBody>
          <a:bodyPr wrap="square">
            <a:spAutoFit/>
          </a:bodyPr>
          <a:lstStyle/>
          <a:p>
            <a:pPr>
              <a:lnSpc>
                <a:spcPct val="150000"/>
              </a:lnSpc>
              <a:buFont typeface="LucidaGrande" charset="0"/>
              <a:buChar char="‣"/>
            </a:pPr>
            <a:r>
              <a:rPr lang="zh-CN" altLang="en-US" sz="2400" dirty="0">
                <a:solidFill>
                  <a:srgbClr val="414141"/>
                </a:solidFill>
                <a:latin typeface="SimHei" charset="-122"/>
                <a:ea typeface="SimHei" charset="-122"/>
                <a:cs typeface="SimHei" charset="-122"/>
              </a:rPr>
              <a:t>参考</a:t>
            </a:r>
            <a:r>
              <a:rPr lang="en-US" altLang="zh-CN" sz="2400" dirty="0">
                <a:solidFill>
                  <a:srgbClr val="414141"/>
                </a:solidFill>
                <a:latin typeface="SimHei" charset="-122"/>
                <a:ea typeface="SimHei" charset="-122"/>
                <a:cs typeface="SimHei" charset="-122"/>
              </a:rPr>
              <a:t>BELLEII</a:t>
            </a:r>
            <a:r>
              <a:rPr lang="zh-CN" altLang="en-US" sz="2400" dirty="0">
                <a:solidFill>
                  <a:srgbClr val="414141"/>
                </a:solidFill>
                <a:latin typeface="SimHei" charset="-122"/>
                <a:ea typeface="SimHei" charset="-122"/>
                <a:cs typeface="SimHei" charset="-122"/>
              </a:rPr>
              <a:t>实验的相关研究（下图）</a:t>
            </a:r>
          </a:p>
          <a:p>
            <a:pPr>
              <a:lnSpc>
                <a:spcPct val="150000"/>
              </a:lnSpc>
              <a:buFont typeface="LucidaGrande" charset="0"/>
              <a:buChar char="‣"/>
            </a:pPr>
            <a:r>
              <a:rPr lang="zh-CN" altLang="en-US" sz="2400" dirty="0">
                <a:solidFill>
                  <a:srgbClr val="414141"/>
                </a:solidFill>
                <a:latin typeface="SimHei" charset="-122"/>
                <a:ea typeface="SimHei" charset="-122"/>
                <a:cs typeface="SimHei" charset="-122"/>
              </a:rPr>
              <a:t>本项目拟用</a:t>
            </a:r>
            <a:r>
              <a:rPr lang="en-US" altLang="zh-CN" sz="2400" dirty="0">
                <a:solidFill>
                  <a:srgbClr val="414141"/>
                </a:solidFill>
                <a:latin typeface="SimHei" charset="-122"/>
                <a:ea typeface="SimHei" charset="-122"/>
                <a:cs typeface="SimHei" charset="-122"/>
              </a:rPr>
              <a:t>2</a:t>
            </a:r>
            <a:r>
              <a:rPr lang="zh-CN" altLang="en-US" sz="2400" dirty="0">
                <a:solidFill>
                  <a:srgbClr val="414141"/>
                </a:solidFill>
                <a:latin typeface="SimHei" charset="-122"/>
                <a:ea typeface="SimHei" charset="-122"/>
                <a:cs typeface="SimHei" charset="-122"/>
              </a:rPr>
              <a:t>米</a:t>
            </a:r>
            <a:r>
              <a:rPr lang="en-US" altLang="zh-CN" sz="2400" dirty="0">
                <a:solidFill>
                  <a:srgbClr val="414141"/>
                </a:solidFill>
                <a:latin typeface="SimHei" charset="-122"/>
                <a:ea typeface="SimHei" charset="-122"/>
                <a:cs typeface="SimHei" charset="-122"/>
              </a:rPr>
              <a:t>/</a:t>
            </a:r>
            <a:r>
              <a:rPr lang="zh-CN" altLang="en-US" sz="2400" dirty="0">
                <a:solidFill>
                  <a:srgbClr val="414141"/>
                </a:solidFill>
                <a:latin typeface="SimHei" charset="-122"/>
                <a:ea typeface="SimHei" charset="-122"/>
                <a:cs typeface="SimHei" charset="-122"/>
              </a:rPr>
              <a:t>秒</a:t>
            </a:r>
            <a:r>
              <a:rPr lang="en-US" altLang="zh-CN" sz="2400" dirty="0">
                <a:solidFill>
                  <a:srgbClr val="414141"/>
                </a:solidFill>
                <a:latin typeface="SimHei" charset="-122"/>
                <a:ea typeface="SimHei" charset="-122"/>
                <a:cs typeface="SimHei" charset="-122"/>
              </a:rPr>
              <a:t>-5</a:t>
            </a:r>
            <a:r>
              <a:rPr lang="zh-CN" altLang="en-US" sz="2400" dirty="0">
                <a:solidFill>
                  <a:srgbClr val="414141"/>
                </a:solidFill>
                <a:latin typeface="SimHei" charset="-122"/>
                <a:ea typeface="SimHei" charset="-122"/>
                <a:cs typeface="SimHei" charset="-122"/>
              </a:rPr>
              <a:t>米</a:t>
            </a:r>
            <a:r>
              <a:rPr lang="en-US" altLang="zh-CN" sz="2400" dirty="0">
                <a:solidFill>
                  <a:srgbClr val="414141"/>
                </a:solidFill>
                <a:latin typeface="SimHei" charset="-122"/>
                <a:ea typeface="SimHei" charset="-122"/>
                <a:cs typeface="SimHei" charset="-122"/>
              </a:rPr>
              <a:t>/</a:t>
            </a:r>
            <a:r>
              <a:rPr lang="zh-CN" altLang="en-US" sz="2400" dirty="0">
                <a:solidFill>
                  <a:srgbClr val="414141"/>
                </a:solidFill>
                <a:latin typeface="SimHei" charset="-122"/>
                <a:ea typeface="SimHei" charset="-122"/>
                <a:cs typeface="SimHei" charset="-122"/>
              </a:rPr>
              <a:t>秒的风速室温风冷。</a:t>
            </a:r>
          </a:p>
          <a:p>
            <a:pPr>
              <a:lnSpc>
                <a:spcPct val="150000"/>
              </a:lnSpc>
              <a:buFont typeface="LucidaGrande" charset="0"/>
              <a:buChar char="‣"/>
            </a:pPr>
            <a:r>
              <a:rPr lang="zh-CN" altLang="en-US" sz="2400" dirty="0">
                <a:solidFill>
                  <a:srgbClr val="414141"/>
                </a:solidFill>
                <a:latin typeface="SimHei" charset="-122"/>
                <a:ea typeface="SimHei" charset="-122"/>
                <a:cs typeface="SimHei" charset="-122"/>
              </a:rPr>
              <a:t>风冷系统将安装在探测器外围。</a:t>
            </a:r>
          </a:p>
          <a:p>
            <a:pPr>
              <a:lnSpc>
                <a:spcPct val="150000"/>
              </a:lnSpc>
              <a:buFont typeface="LucidaGrande" charset="0"/>
              <a:buChar char="‣"/>
            </a:pPr>
            <a:r>
              <a:rPr lang="zh-CN" altLang="en-US" sz="2400" dirty="0">
                <a:solidFill>
                  <a:srgbClr val="414141"/>
                </a:solidFill>
                <a:latin typeface="SimHei" charset="-122"/>
                <a:ea typeface="SimHei" charset="-122"/>
                <a:cs typeface="SimHei" charset="-122"/>
              </a:rPr>
              <a:t>支撑结构的设计中考虑在风冷条件下，结构保持稳定，振动幅度小。</a:t>
            </a:r>
            <a:endParaRPr lang="zh-CN" altLang="en-US" sz="2400" dirty="0">
              <a:latin typeface="SimHei" charset="-122"/>
              <a:ea typeface="SimHei" charset="-122"/>
              <a:cs typeface="SimHei" charset="-122"/>
            </a:endParaRPr>
          </a:p>
        </p:txBody>
      </p:sp>
      <p:pic>
        <p:nvPicPr>
          <p:cNvPr id="6" name="图片 5"/>
          <p:cNvPicPr>
            <a:picLocks noChangeAspect="1"/>
          </p:cNvPicPr>
          <p:nvPr/>
        </p:nvPicPr>
        <p:blipFill>
          <a:blip r:embed="rId2"/>
          <a:stretch>
            <a:fillRect/>
          </a:stretch>
        </p:blipFill>
        <p:spPr>
          <a:xfrm>
            <a:off x="4716016" y="4293096"/>
            <a:ext cx="4203700" cy="2171700"/>
          </a:xfrm>
          <a:prstGeom prst="rect">
            <a:avLst/>
          </a:prstGeom>
        </p:spPr>
      </p:pic>
      <p:sp>
        <p:nvSpPr>
          <p:cNvPr id="7" name="幻灯片编号占位符 6"/>
          <p:cNvSpPr>
            <a:spLocks noGrp="1"/>
          </p:cNvSpPr>
          <p:nvPr>
            <p:ph type="sldNum" sz="quarter" idx="2"/>
          </p:nvPr>
        </p:nvSpPr>
        <p:spPr/>
        <p:txBody>
          <a:bodyPr/>
          <a:lstStyle/>
          <a:p>
            <a:fld id="{86CB4B4D-7CA3-9044-876B-883B54F8677D}" type="slidenum">
              <a:rPr lang="uk-UA" smtClean="0"/>
              <a:pPr/>
              <a:t>43</a:t>
            </a:fld>
            <a:endParaRPr lang="uk-UA"/>
          </a:p>
        </p:txBody>
      </p:sp>
    </p:spTree>
    <p:extLst>
      <p:ext uri="{BB962C8B-B14F-4D97-AF65-F5344CB8AC3E}">
        <p14:creationId xmlns:p14="http://schemas.microsoft.com/office/powerpoint/2010/main" val="97674695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400" dirty="0">
                <a:latin typeface="SimHei" charset="-122"/>
                <a:ea typeface="SimHei" charset="-122"/>
                <a:cs typeface="SimHei" charset="-122"/>
              </a:rPr>
              <a:t>8.4</a:t>
            </a:r>
            <a:r>
              <a:rPr lang="zh-CN" altLang="en-US" sz="2400" dirty="0">
                <a:latin typeface="SimHei" charset="-122"/>
                <a:ea typeface="SimHei" charset="-122"/>
                <a:cs typeface="SimHei" charset="-122"/>
              </a:rPr>
              <a:t> 申请书中提及传感器芯片设计可能无法实现项目的需求，属中度风险，请问项目在实施过程中若该风险发生了，打算如何减小风险损失？</a:t>
            </a:r>
            <a:br>
              <a:rPr lang="zh-CN" altLang="en-US" sz="2400" dirty="0">
                <a:latin typeface="SimHei" charset="-122"/>
                <a:ea typeface="SimHei" charset="-122"/>
                <a:cs typeface="SimHei" charset="-122"/>
              </a:rPr>
            </a:br>
            <a:endParaRPr kumimoji="1" lang="zh-CN" altLang="en-US" sz="2400" dirty="0"/>
          </a:p>
        </p:txBody>
      </p:sp>
      <p:sp>
        <p:nvSpPr>
          <p:cNvPr id="3" name="内容占位符 2"/>
          <p:cNvSpPr>
            <a:spLocks noGrp="1"/>
          </p:cNvSpPr>
          <p:nvPr>
            <p:ph idx="1"/>
          </p:nvPr>
        </p:nvSpPr>
        <p:spPr/>
        <p:txBody>
          <a:bodyPr>
            <a:normAutofit fontScale="85000" lnSpcReduction="20000"/>
          </a:bodyPr>
          <a:lstStyle/>
          <a:p>
            <a:pPr>
              <a:lnSpc>
                <a:spcPct val="160000"/>
              </a:lnSpc>
            </a:pPr>
            <a:r>
              <a:rPr lang="zh-CN" altLang="en-US" dirty="0">
                <a:latin typeface="SimHei" charset="-122"/>
                <a:ea typeface="SimHei" charset="-122"/>
                <a:cs typeface="SimHei" charset="-122"/>
              </a:rPr>
              <a:t>通过国际合作积累设计经验，减少设计风险与成本</a:t>
            </a:r>
          </a:p>
          <a:p>
            <a:pPr>
              <a:lnSpc>
                <a:spcPct val="160000"/>
              </a:lnSpc>
            </a:pPr>
            <a:r>
              <a:rPr lang="zh-CN" altLang="en-US" dirty="0">
                <a:latin typeface="SimHei" charset="-122"/>
                <a:ea typeface="SimHei" charset="-122"/>
                <a:cs typeface="SimHei" charset="-122"/>
              </a:rPr>
              <a:t>如果设计失误的风险发生，拟增加小规模的多项目晶圆（</a:t>
            </a:r>
            <a:r>
              <a:rPr lang="en-US" altLang="zh-CN" dirty="0">
                <a:latin typeface="SimHei" charset="-122"/>
                <a:ea typeface="SimHei" charset="-122"/>
                <a:cs typeface="SimHei" charset="-122"/>
              </a:rPr>
              <a:t>MPW</a:t>
            </a:r>
            <a:r>
              <a:rPr lang="zh-CN" altLang="en-US" dirty="0">
                <a:latin typeface="SimHei" charset="-122"/>
                <a:ea typeface="SimHei" charset="-122"/>
                <a:cs typeface="SimHei" charset="-122"/>
              </a:rPr>
              <a:t>）流片次数，修正设计错误。</a:t>
            </a:r>
          </a:p>
          <a:p>
            <a:pPr>
              <a:lnSpc>
                <a:spcPct val="160000"/>
              </a:lnSpc>
            </a:pPr>
            <a:r>
              <a:rPr lang="zh-CN" altLang="en-US" dirty="0">
                <a:latin typeface="SimHei" charset="-122"/>
                <a:ea typeface="SimHei" charset="-122"/>
                <a:cs typeface="SimHei" charset="-122"/>
              </a:rPr>
              <a:t>已经安排三次的小规模的多项目晶圆（</a:t>
            </a:r>
            <a:r>
              <a:rPr lang="en-US" altLang="zh-CN" dirty="0">
                <a:latin typeface="SimHei" charset="-122"/>
                <a:ea typeface="SimHei" charset="-122"/>
                <a:cs typeface="SimHei" charset="-122"/>
              </a:rPr>
              <a:t>MPW</a:t>
            </a:r>
            <a:r>
              <a:rPr lang="zh-CN" altLang="en-US" dirty="0">
                <a:latin typeface="SimHei" charset="-122"/>
                <a:ea typeface="SimHei" charset="-122"/>
                <a:cs typeface="SimHei" charset="-122"/>
              </a:rPr>
              <a:t>）流片，充分验证芯片设计的功能。</a:t>
            </a:r>
            <a:endParaRPr lang="en-US" altLang="zh-CN" dirty="0">
              <a:latin typeface="SimHei" charset="-122"/>
              <a:ea typeface="SimHei" charset="-122"/>
              <a:cs typeface="SimHei" charset="-122"/>
            </a:endParaRPr>
          </a:p>
          <a:p>
            <a:pPr lvl="1">
              <a:lnSpc>
                <a:spcPct val="160000"/>
              </a:lnSpc>
            </a:pPr>
            <a:r>
              <a:rPr lang="zh-CN" altLang="en-US" dirty="0">
                <a:latin typeface="SimHei" charset="-122"/>
                <a:ea typeface="SimHei" charset="-122"/>
                <a:cs typeface="SimHei" charset="-122"/>
              </a:rPr>
              <a:t>通过</a:t>
            </a:r>
            <a:r>
              <a:rPr lang="en-US" altLang="zh-CN" dirty="0">
                <a:latin typeface="SimHei" charset="-122"/>
                <a:ea typeface="SimHei" charset="-122"/>
                <a:cs typeface="SimHei" charset="-122"/>
              </a:rPr>
              <a:t>ATLAS</a:t>
            </a:r>
            <a:r>
              <a:rPr lang="zh-CN" altLang="en-US" dirty="0">
                <a:latin typeface="SimHei" charset="-122"/>
                <a:ea typeface="SimHei" charset="-122"/>
                <a:cs typeface="SimHei" charset="-122"/>
              </a:rPr>
              <a:t>的国际合作，共同对下一代</a:t>
            </a:r>
            <a:r>
              <a:rPr lang="en-US" altLang="zh-CN" dirty="0">
                <a:latin typeface="SimHei" charset="-122"/>
                <a:ea typeface="SimHei" charset="-122"/>
                <a:cs typeface="SimHei" charset="-122"/>
              </a:rPr>
              <a:t>CMOS</a:t>
            </a:r>
            <a:r>
              <a:rPr lang="zh-CN" altLang="en-US" dirty="0">
                <a:latin typeface="SimHei" charset="-122"/>
                <a:ea typeface="SimHei" charset="-122"/>
                <a:cs typeface="SimHei" charset="-122"/>
              </a:rPr>
              <a:t>合作研究，分享</a:t>
            </a:r>
            <a:r>
              <a:rPr lang="en-US" altLang="zh-CN" dirty="0">
                <a:latin typeface="SimHei" charset="-122"/>
                <a:ea typeface="SimHei" charset="-122"/>
                <a:cs typeface="SimHei" charset="-122"/>
              </a:rPr>
              <a:t>MPW</a:t>
            </a:r>
            <a:endParaRPr lang="zh-CN" altLang="en-US" dirty="0">
              <a:latin typeface="SimHei" charset="-122"/>
              <a:ea typeface="SimHei" charset="-122"/>
              <a:cs typeface="SimHei" charset="-122"/>
            </a:endParaRPr>
          </a:p>
        </p:txBody>
      </p:sp>
      <p:sp>
        <p:nvSpPr>
          <p:cNvPr id="4" name="Line 3"/>
          <p:cNvSpPr>
            <a:spLocks noChangeShapeType="1"/>
          </p:cNvSpPr>
          <p:nvPr/>
        </p:nvSpPr>
        <p:spPr bwMode="auto">
          <a:xfrm>
            <a:off x="395536" y="1340768"/>
            <a:ext cx="8207375" cy="0"/>
          </a:xfrm>
          <a:prstGeom prst="line">
            <a:avLst/>
          </a:prstGeom>
          <a:noFill/>
          <a:ln w="76200">
            <a:solidFill>
              <a:srgbClr val="FF6600"/>
            </a:solidFill>
            <a:round/>
            <a:headEnd/>
            <a:tailEnd/>
          </a:ln>
        </p:spPr>
        <p:txBody>
          <a:bodyPr/>
          <a:lstStyle/>
          <a:p>
            <a:endParaRPr lang="zh-CN" altLang="en-US">
              <a:latin typeface="SimHei" charset="-122"/>
              <a:ea typeface="SimHei" charset="-122"/>
              <a:cs typeface="SimHei" charset="-122"/>
            </a:endParaRPr>
          </a:p>
        </p:txBody>
      </p:sp>
      <p:sp>
        <p:nvSpPr>
          <p:cNvPr id="5" name="幻灯片编号占位符 4"/>
          <p:cNvSpPr>
            <a:spLocks noGrp="1"/>
          </p:cNvSpPr>
          <p:nvPr>
            <p:ph type="sldNum" sz="quarter" idx="2"/>
          </p:nvPr>
        </p:nvSpPr>
        <p:spPr/>
        <p:txBody>
          <a:bodyPr/>
          <a:lstStyle/>
          <a:p>
            <a:fld id="{86CB4B4D-7CA3-9044-876B-883B54F8677D}" type="slidenum">
              <a:rPr lang="uk-UA" smtClean="0"/>
              <a:pPr/>
              <a:t>44</a:t>
            </a:fld>
            <a:endParaRPr lang="uk-UA"/>
          </a:p>
        </p:txBody>
      </p:sp>
    </p:spTree>
    <p:extLst>
      <p:ext uri="{BB962C8B-B14F-4D97-AF65-F5344CB8AC3E}">
        <p14:creationId xmlns:p14="http://schemas.microsoft.com/office/powerpoint/2010/main" val="166042824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1" name="Goal: study the world at the smallest scales"/>
          <p:cNvSpPr txBox="1">
            <a:spLocks noGrp="1"/>
          </p:cNvSpPr>
          <p:nvPr>
            <p:ph type="body" idx="1"/>
          </p:nvPr>
        </p:nvSpPr>
        <p:spPr>
          <a:prstGeom prst="rect">
            <a:avLst/>
          </a:prstGeom>
        </p:spPr>
        <p:txBody>
          <a:bodyPr/>
          <a:lstStyle/>
          <a:p>
            <a:r>
              <a:rPr>
                <a:latin typeface="SimHei" charset="-122"/>
                <a:ea typeface="SimHei" charset="-122"/>
                <a:cs typeface="SimHei" charset="-122"/>
              </a:rPr>
              <a:t>Goal: study the world at the smallest scales</a:t>
            </a:r>
          </a:p>
        </p:txBody>
      </p:sp>
      <p:sp>
        <p:nvSpPr>
          <p:cNvPr id="212" name="高能物理的目标：研究最小尺度的世界"/>
          <p:cNvSpPr txBox="1">
            <a:spLocks noGrp="1"/>
          </p:cNvSpPr>
          <p:nvPr>
            <p:ph type="title"/>
          </p:nvPr>
        </p:nvSpPr>
        <p:spPr>
          <a:xfrm>
            <a:off x="139917" y="-27384"/>
            <a:ext cx="8864166" cy="500304"/>
          </a:xfrm>
          <a:prstGeom prst="rect">
            <a:avLst/>
          </a:prstGeom>
        </p:spPr>
        <p:txBody>
          <a:bodyPr/>
          <a:lstStyle>
            <a:lvl1pPr defTabSz="397763">
              <a:defRPr sz="2784"/>
            </a:lvl1pPr>
          </a:lstStyle>
          <a:p>
            <a:r>
              <a:rPr>
                <a:latin typeface="SimHei" charset="-122"/>
                <a:ea typeface="SimHei" charset="-122"/>
                <a:cs typeface="SimHei" charset="-122"/>
              </a:rPr>
              <a:t>高能物理的目标：研究最小尺度的世界</a:t>
            </a:r>
          </a:p>
        </p:txBody>
      </p:sp>
      <p:sp>
        <p:nvSpPr>
          <p:cNvPr id="213" name="Slide Number"/>
          <p:cNvSpPr txBox="1">
            <a:spLocks noGrp="1"/>
          </p:cNvSpPr>
          <p:nvPr>
            <p:ph type="sldNum" sz="quarter" idx="2"/>
          </p:nvPr>
        </p:nvSpPr>
        <p:spPr>
          <a:xfrm>
            <a:off x="8835025" y="6540113"/>
            <a:ext cx="169275"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45</a:t>
            </a:fld>
            <a:endParaRPr>
              <a:latin typeface="SimHei" charset="-122"/>
              <a:ea typeface="SimHei" charset="-122"/>
              <a:cs typeface="SimHei" charset="-122"/>
            </a:endParaRPr>
          </a:p>
        </p:txBody>
      </p:sp>
      <p:pic>
        <p:nvPicPr>
          <p:cNvPr id="214" name="history-of-the-universe-2015.jpg" descr="history-of-the-universe-2015.jpg"/>
          <p:cNvPicPr>
            <a:picLocks noChangeAspect="1"/>
          </p:cNvPicPr>
          <p:nvPr/>
        </p:nvPicPr>
        <p:blipFill>
          <a:blip r:embed="rId3" cstate="print">
            <a:extLst/>
          </a:blip>
          <a:srcRect t="6284" b="19421"/>
          <a:stretch>
            <a:fillRect/>
          </a:stretch>
        </p:blipFill>
        <p:spPr>
          <a:xfrm>
            <a:off x="-19249" y="558867"/>
            <a:ext cx="9182569" cy="6392305"/>
          </a:xfrm>
          <a:prstGeom prst="rect">
            <a:avLst/>
          </a:prstGeom>
          <a:ln w="12700">
            <a:miter lim="400000"/>
          </a:ln>
        </p:spPr>
      </p:pic>
      <p:sp>
        <p:nvSpPr>
          <p:cNvPr id="215" name="更小尺度"/>
          <p:cNvSpPr txBox="1"/>
          <p:nvPr/>
        </p:nvSpPr>
        <p:spPr>
          <a:xfrm rot="21312222">
            <a:off x="268989" y="1039015"/>
            <a:ext cx="1414176" cy="47705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500" b="1">
                <a:solidFill>
                  <a:schemeClr val="accent2">
                    <a:lumOff val="23627"/>
                  </a:schemeClr>
                </a:solidFill>
              </a:defRPr>
            </a:lvl1pPr>
          </a:lstStyle>
          <a:p>
            <a:r>
              <a:rPr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imHei" charset="-122"/>
                <a:ea typeface="SimHei" charset="-122"/>
                <a:cs typeface="SimHei" charset="-122"/>
              </a:rPr>
              <a:t>更小尺度</a:t>
            </a:r>
          </a:p>
        </p:txBody>
      </p:sp>
      <p:sp>
        <p:nvSpPr>
          <p:cNvPr id="216" name="Arrow"/>
          <p:cNvSpPr/>
          <p:nvPr/>
        </p:nvSpPr>
        <p:spPr>
          <a:xfrm rot="10408492">
            <a:off x="1708791" y="941954"/>
            <a:ext cx="1931656" cy="411268"/>
          </a:xfrm>
          <a:prstGeom prst="rightArrow">
            <a:avLst>
              <a:gd name="adj1" fmla="val 33670"/>
              <a:gd name="adj2" fmla="val 92289"/>
            </a:avLst>
          </a:prstGeom>
          <a:ln/>
        </p:spPr>
        <p:style>
          <a:lnRef idx="2">
            <a:schemeClr val="accent6">
              <a:shade val="50000"/>
            </a:schemeClr>
          </a:lnRef>
          <a:fillRef idx="1">
            <a:schemeClr val="accent6"/>
          </a:fillRef>
          <a:effectRef idx="0">
            <a:schemeClr val="accent6"/>
          </a:effectRef>
          <a:fontRef idx="minor">
            <a:schemeClr val="lt1"/>
          </a:fontRef>
        </p:style>
        <p:txBody>
          <a:bodyPr lIns="45719" rIns="45719" anchor="ctr"/>
          <a:lstStyle/>
          <a:p>
            <a:endParaRPr>
              <a:latin typeface="SimHei" charset="-122"/>
              <a:ea typeface="SimHei" charset="-122"/>
              <a:cs typeface="SimHei" charset="-122"/>
            </a:endParaRPr>
          </a:p>
        </p:txBody>
      </p:sp>
      <p:sp>
        <p:nvSpPr>
          <p:cNvPr id="217" name="更高能量…"/>
          <p:cNvSpPr txBox="1"/>
          <p:nvPr/>
        </p:nvSpPr>
        <p:spPr>
          <a:xfrm rot="21243151">
            <a:off x="2004625" y="464666"/>
            <a:ext cx="2846090" cy="124649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500" b="1">
                <a:solidFill>
                  <a:srgbClr val="DDDDDD"/>
                </a:solidFill>
              </a:defRPr>
            </a:pPr>
            <a:r>
              <a:rPr dirty="0">
                <a:solidFill>
                  <a:schemeClr val="bg1"/>
                </a:solidFill>
                <a:latin typeface="SimHei" charset="-122"/>
                <a:ea typeface="SimHei" charset="-122"/>
                <a:cs typeface="SimHei" charset="-122"/>
              </a:rPr>
              <a:t>更高能量</a:t>
            </a:r>
            <a:endParaRPr lang="en-US" dirty="0">
              <a:solidFill>
                <a:schemeClr val="bg1"/>
              </a:solidFill>
              <a:latin typeface="SimHei" charset="-122"/>
              <a:ea typeface="SimHei" charset="-122"/>
              <a:cs typeface="SimHei" charset="-122"/>
            </a:endParaRPr>
          </a:p>
          <a:p>
            <a:pPr>
              <a:defRPr sz="2500" b="1">
                <a:solidFill>
                  <a:srgbClr val="DDDDDD"/>
                </a:solidFill>
              </a:defRPr>
            </a:pPr>
            <a:endParaRPr dirty="0">
              <a:solidFill>
                <a:schemeClr val="bg1"/>
              </a:solidFill>
              <a:latin typeface="SimHei" charset="-122"/>
              <a:ea typeface="SimHei" charset="-122"/>
              <a:cs typeface="SimHei" charset="-122"/>
            </a:endParaRPr>
          </a:p>
          <a:p>
            <a:pPr>
              <a:defRPr sz="2500" b="1">
                <a:solidFill>
                  <a:srgbClr val="DDDDDD"/>
                </a:solidFill>
              </a:defRPr>
            </a:pPr>
            <a:r>
              <a:rPr dirty="0">
                <a:solidFill>
                  <a:schemeClr val="bg1"/>
                </a:solidFill>
                <a:latin typeface="SimHei" charset="-122"/>
                <a:ea typeface="SimHei" charset="-122"/>
                <a:cs typeface="SimHei" charset="-122"/>
              </a:rPr>
              <a:t>更高亮度</a:t>
            </a:r>
          </a:p>
        </p:txBody>
      </p:sp>
      <p:sp>
        <p:nvSpPr>
          <p:cNvPr id="218" name="在实验室中重新产生近似宇宙大爆炸时的…"/>
          <p:cNvSpPr txBox="1"/>
          <p:nvPr/>
        </p:nvSpPr>
        <p:spPr>
          <a:xfrm>
            <a:off x="5642902" y="4772626"/>
            <a:ext cx="3297932" cy="1292662"/>
          </a:xfrm>
          <a:prstGeom prst="rect">
            <a:avLst/>
          </a:prstGeom>
          <a:solidFill>
            <a:srgbClr val="000000">
              <a:alpha val="43214"/>
            </a:srgbClr>
          </a:solidFill>
          <a:ln w="50800">
            <a:solidFill>
              <a:srgbClr val="000000">
                <a:alpha val="50000"/>
              </a:srgbClr>
            </a:solidFill>
          </a:ln>
          <a:extLst>
            <a:ext uri="{C572A759-6A51-4108-AA02-DFA0A04FC94B}">
              <ma14:wrappingTextBoxFlag xmlns:ma14="http://schemas.microsoft.com/office/mac/drawingml/2011/main" xmlns="" val="1"/>
            </a:ext>
          </a:extLst>
        </p:spPr>
        <p:txBody>
          <a:bodyPr lIns="45719" rIns="45719">
            <a:spAutoFit/>
          </a:bodyPr>
          <a:lstStyle/>
          <a:p>
            <a:pPr algn="ctr">
              <a:defRPr sz="2600" b="1">
                <a:solidFill>
                  <a:schemeClr val="accent6">
                    <a:lumOff val="18921"/>
                  </a:schemeClr>
                </a:solidFill>
              </a:defRPr>
            </a:pPr>
            <a:r>
              <a:rPr dirty="0">
                <a:solidFill>
                  <a:srgbClr val="FFFF00"/>
                </a:solidFill>
                <a:latin typeface="SimHei" charset="-122"/>
                <a:ea typeface="SimHei" charset="-122"/>
                <a:cs typeface="SimHei" charset="-122"/>
              </a:rPr>
              <a:t>在实验室中重新产生近似宇宙大爆炸时的</a:t>
            </a:r>
          </a:p>
          <a:p>
            <a:pPr algn="ctr">
              <a:defRPr sz="2600" b="1">
                <a:solidFill>
                  <a:schemeClr val="accent6">
                    <a:lumOff val="18921"/>
                  </a:schemeClr>
                </a:solidFill>
              </a:defRPr>
            </a:pPr>
            <a:r>
              <a:rPr dirty="0">
                <a:solidFill>
                  <a:srgbClr val="FFFF00"/>
                </a:solidFill>
                <a:latin typeface="SimHei" charset="-122"/>
                <a:ea typeface="SimHei" charset="-122"/>
                <a:cs typeface="SimHei" charset="-122"/>
              </a:rPr>
              <a:t>情况</a:t>
            </a:r>
          </a:p>
        </p:txBody>
      </p:sp>
    </p:spTree>
    <p:extLst>
      <p:ext uri="{BB962C8B-B14F-4D97-AF65-F5344CB8AC3E}">
        <p14:creationId xmlns:p14="http://schemas.microsoft.com/office/powerpoint/2010/main" val="139538305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 name="成组"/>
          <p:cNvGrpSpPr/>
          <p:nvPr/>
        </p:nvGrpSpPr>
        <p:grpSpPr>
          <a:xfrm>
            <a:off x="124537" y="1395853"/>
            <a:ext cx="8894926" cy="4444228"/>
            <a:chOff x="0" y="0"/>
            <a:chExt cx="8894924" cy="4444227"/>
          </a:xfrm>
        </p:grpSpPr>
        <p:sp>
          <p:nvSpPr>
            <p:cNvPr id="429" name="圆角矩形"/>
            <p:cNvSpPr/>
            <p:nvPr/>
          </p:nvSpPr>
          <p:spPr>
            <a:xfrm>
              <a:off x="0" y="0"/>
              <a:ext cx="8894925" cy="4444228"/>
            </a:xfrm>
            <a:prstGeom prst="roundRect">
              <a:avLst>
                <a:gd name="adj" fmla="val 3028"/>
              </a:avLst>
            </a:prstGeom>
            <a:blipFill rotWithShape="1">
              <a:blip r:embed="rId2"/>
              <a:srcRect/>
              <a:tile tx="0" ty="0" sx="100000" sy="100000" flip="none" algn="tl"/>
            </a:blipFill>
            <a:ln w="3175" cap="flat">
              <a:solidFill>
                <a:srgbClr val="424242"/>
              </a:solidFill>
              <a:prstDash val="solid"/>
              <a:miter lim="400000"/>
            </a:ln>
            <a:effectLst/>
          </p:spPr>
          <p:txBody>
            <a:bodyPr wrap="square" lIns="26789" tIns="26789" rIns="26789" bIns="26789" numCol="1" anchor="ctr">
              <a:noAutofit/>
            </a:bodyPr>
            <a:lstStyle/>
            <a:p>
              <a:pPr algn="ctr" defTabSz="410765">
                <a:defRPr sz="22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430" name="圆角矩形"/>
            <p:cNvSpPr/>
            <p:nvPr/>
          </p:nvSpPr>
          <p:spPr>
            <a:xfrm>
              <a:off x="47625" y="47625"/>
              <a:ext cx="8799676" cy="4330556"/>
            </a:xfrm>
            <a:prstGeom prst="roundRect">
              <a:avLst>
                <a:gd name="adj" fmla="val 5621"/>
              </a:avLst>
            </a:prstGeom>
            <a:solidFill>
              <a:srgbClr val="FFFFFF"/>
            </a:solidFill>
            <a:ln w="3175" cap="flat">
              <a:solidFill>
                <a:srgbClr val="424242"/>
              </a:solidFill>
              <a:prstDash val="solid"/>
              <a:miter lim="400000"/>
            </a:ln>
            <a:effectLst>
              <a:outerShdw blurRad="25400" dist="12700" dir="3600000" rotWithShape="0">
                <a:srgbClr val="000000">
                  <a:alpha val="70000"/>
                </a:srgbClr>
              </a:outerShdw>
            </a:effectLst>
          </p:spPr>
          <p:txBody>
            <a:bodyPr wrap="square" lIns="26789" tIns="26789" rIns="26789" bIns="26789" numCol="1" anchor="ctr">
              <a:noAutofit/>
            </a:bodyPr>
            <a:lstStyle/>
            <a:p>
              <a:pPr algn="ctr" defTabSz="410765">
                <a:defRPr sz="22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grpSp>
      <p:pic>
        <p:nvPicPr>
          <p:cNvPr id="432" name="图像" descr="图像"/>
          <p:cNvPicPr>
            <a:picLocks noChangeAspect="1"/>
          </p:cNvPicPr>
          <p:nvPr/>
        </p:nvPicPr>
        <p:blipFill>
          <a:blip r:embed="rId3">
            <a:extLst/>
          </a:blip>
          <a:stretch>
            <a:fillRect/>
          </a:stretch>
        </p:blipFill>
        <p:spPr>
          <a:xfrm>
            <a:off x="860186" y="1496829"/>
            <a:ext cx="7423628" cy="4207536"/>
          </a:xfrm>
          <a:prstGeom prst="rect">
            <a:avLst/>
          </a:prstGeom>
          <a:ln w="12700">
            <a:miter lim="400000"/>
          </a:ln>
        </p:spPr>
      </p:pic>
      <p:sp>
        <p:nvSpPr>
          <p:cNvPr id="433" name="W. Snoeys, CEPC Workshop, Beijing, Nov 7, 2017"/>
          <p:cNvSpPr txBox="1"/>
          <p:nvPr/>
        </p:nvSpPr>
        <p:spPr>
          <a:xfrm>
            <a:off x="5647866" y="5794421"/>
            <a:ext cx="3637484" cy="2313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321468">
              <a:defRPr sz="1200" b="1">
                <a:solidFill>
                  <a:srgbClr val="FFFFFF"/>
                </a:solidFill>
                <a:latin typeface="Helvetica"/>
                <a:ea typeface="Helvetica"/>
                <a:cs typeface="Helvetica"/>
                <a:sym typeface="Helvetica"/>
              </a:defRPr>
            </a:lvl1pPr>
          </a:lstStyle>
          <a:p>
            <a:r>
              <a:t>W. Snoeys, CEPC Workshop, Beijing, Nov 7, 2017</a:t>
            </a:r>
          </a:p>
        </p:txBody>
      </p:sp>
      <p:sp>
        <p:nvSpPr>
          <p:cNvPr id="434" name="课题二：硅径迹探测器关键技术验证"/>
          <p:cNvSpPr txBox="1"/>
          <p:nvPr/>
        </p:nvSpPr>
        <p:spPr>
          <a:xfrm>
            <a:off x="31750" y="44449"/>
            <a:ext cx="6007100" cy="622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cap="all"/>
            </a:lvl1pPr>
          </a:lstStyle>
          <a:p>
            <a:r>
              <a:t>课题二：硅径迹探测器关键技术验证</a:t>
            </a:r>
          </a:p>
        </p:txBody>
      </p:sp>
      <p:sp>
        <p:nvSpPr>
          <p:cNvPr id="435" name="技术路线"/>
          <p:cNvSpPr txBox="1"/>
          <p:nvPr/>
        </p:nvSpPr>
        <p:spPr>
          <a:xfrm>
            <a:off x="7842134" y="215969"/>
            <a:ext cx="1028701" cy="419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技术路线</a:t>
            </a:r>
          </a:p>
        </p:txBody>
      </p:sp>
      <p:sp>
        <p:nvSpPr>
          <p:cNvPr id="2" name="幻灯片编号占位符 1"/>
          <p:cNvSpPr>
            <a:spLocks noGrp="1"/>
          </p:cNvSpPr>
          <p:nvPr>
            <p:ph type="sldNum" sz="quarter" idx="2"/>
          </p:nvPr>
        </p:nvSpPr>
        <p:spPr/>
        <p:txBody>
          <a:bodyPr/>
          <a:lstStyle/>
          <a:p>
            <a:fld id="{86CB4B4D-7CA3-9044-876B-883B54F8677D}" type="slidenum">
              <a:rPr lang="uk-UA" smtClean="0"/>
              <a:pPr/>
              <a:t>46</a:t>
            </a:fld>
            <a:endParaRPr lang="uk-UA"/>
          </a:p>
        </p:txBody>
      </p:sp>
    </p:spTree>
    <p:extLst>
      <p:ext uri="{BB962C8B-B14F-4D97-AF65-F5344CB8AC3E}">
        <p14:creationId xmlns:p14="http://schemas.microsoft.com/office/powerpoint/2010/main" val="87625516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图像" descr="图像"/>
          <p:cNvPicPr>
            <a:picLocks noChangeAspect="1"/>
          </p:cNvPicPr>
          <p:nvPr/>
        </p:nvPicPr>
        <p:blipFill>
          <a:blip r:embed="rId2">
            <a:extLst/>
          </a:blip>
          <a:stretch>
            <a:fillRect/>
          </a:stretch>
        </p:blipFill>
        <p:spPr>
          <a:xfrm>
            <a:off x="3574760" y="1359119"/>
            <a:ext cx="5359904" cy="2284173"/>
          </a:xfrm>
          <a:prstGeom prst="rect">
            <a:avLst/>
          </a:prstGeom>
          <a:ln w="12700">
            <a:miter lim="400000"/>
          </a:ln>
        </p:spPr>
      </p:pic>
      <p:pic>
        <p:nvPicPr>
          <p:cNvPr id="438" name="图像" descr="图像"/>
          <p:cNvPicPr>
            <a:picLocks noChangeAspect="1"/>
          </p:cNvPicPr>
          <p:nvPr/>
        </p:nvPicPr>
        <p:blipFill>
          <a:blip r:embed="rId3">
            <a:extLst/>
          </a:blip>
          <a:stretch>
            <a:fillRect/>
          </a:stretch>
        </p:blipFill>
        <p:spPr>
          <a:xfrm>
            <a:off x="3566000" y="3678548"/>
            <a:ext cx="5377423" cy="2284173"/>
          </a:xfrm>
          <a:prstGeom prst="rect">
            <a:avLst/>
          </a:prstGeom>
          <a:ln w="12700">
            <a:miter lim="400000"/>
          </a:ln>
        </p:spPr>
      </p:pic>
      <p:sp>
        <p:nvSpPr>
          <p:cNvPr id="439" name="线条"/>
          <p:cNvSpPr/>
          <p:nvPr/>
        </p:nvSpPr>
        <p:spPr>
          <a:xfrm flipV="1">
            <a:off x="4673816" y="1335286"/>
            <a:ext cx="1" cy="4551887"/>
          </a:xfrm>
          <a:prstGeom prst="line">
            <a:avLst/>
          </a:prstGeom>
          <a:ln w="25400">
            <a:solidFill>
              <a:srgbClr val="0073CF"/>
            </a:solidFill>
            <a:miter lim="400000"/>
          </a:ln>
        </p:spPr>
        <p:txBody>
          <a:bodyPr lIns="26789" tIns="26789" rIns="26789" bIns="26789" anchor="ctr"/>
          <a:lstStyle/>
          <a:p>
            <a:pPr algn="ctr" defTabSz="410765">
              <a:defRPr sz="22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graphicFrame>
        <p:nvGraphicFramePr>
          <p:cNvPr id="440" name="表格"/>
          <p:cNvGraphicFramePr/>
          <p:nvPr>
            <p:extLst/>
          </p:nvPr>
        </p:nvGraphicFramePr>
        <p:xfrm>
          <a:off x="264788" y="1626840"/>
          <a:ext cx="3265851" cy="3276470"/>
        </p:xfrm>
        <a:graphic>
          <a:graphicData uri="http://schemas.openxmlformats.org/drawingml/2006/table">
            <a:tbl>
              <a:tblPr firstRow="1" firstCol="1" bandRow="1">
                <a:tableStyleId>{4C3C2611-4C71-4FC5-86AE-919BDF0F9419}</a:tableStyleId>
              </a:tblPr>
              <a:tblGrid>
                <a:gridCol w="1623441">
                  <a:extLst>
                    <a:ext uri="{9D8B030D-6E8A-4147-A177-3AD203B41FA5}">
                      <a16:colId xmlns:a16="http://schemas.microsoft.com/office/drawing/2014/main" val="20000"/>
                    </a:ext>
                  </a:extLst>
                </a:gridCol>
                <a:gridCol w="1642410">
                  <a:extLst>
                    <a:ext uri="{9D8B030D-6E8A-4147-A177-3AD203B41FA5}">
                      <a16:colId xmlns:a16="http://schemas.microsoft.com/office/drawing/2014/main" val="20001"/>
                    </a:ext>
                  </a:extLst>
                </a:gridCol>
              </a:tblGrid>
              <a:tr h="430085">
                <a:tc>
                  <a:txBody>
                    <a:bodyPr/>
                    <a:lstStyle/>
                    <a:p>
                      <a:pPr algn="ctr" defTabSz="410765">
                        <a:defRPr sz="1400" b="0">
                          <a:solidFill>
                            <a:srgbClr val="000000"/>
                          </a:solidFill>
                          <a:effectLst>
                            <a:outerShdw blurRad="38100" dist="63500" dir="5400000" rotWithShape="0">
                              <a:srgbClr val="000000">
                                <a:alpha val="48275"/>
                              </a:srgbClr>
                            </a:outerShdw>
                          </a:effectLst>
                          <a:latin typeface="Helvetica Neue Light"/>
                          <a:ea typeface="Helvetica Neue Light"/>
                          <a:cs typeface="Helvetica Neue Light"/>
                          <a:sym typeface="Helvetica Neue Light"/>
                        </a:defRPr>
                      </a:pPr>
                      <a:endParaRPr/>
                    </a:p>
                  </a:txBody>
                  <a:tcPr marL="50800" marR="50800" marT="50800" marB="50800" anchor="ctr" horzOverflow="overflow">
                    <a:lnL w="3175">
                      <a:miter lim="400000"/>
                    </a:lnL>
                    <a:lnR w="3175">
                      <a:solidFill>
                        <a:srgbClr val="000000">
                          <a:alpha val="0"/>
                        </a:srgbClr>
                      </a:solidFill>
                      <a:miter lim="400000"/>
                    </a:lnR>
                    <a:lnT w="3175">
                      <a:miter lim="400000"/>
                    </a:lnT>
                    <a:lnB w="3175">
                      <a:solidFill>
                        <a:srgbClr val="000000">
                          <a:alpha val="0"/>
                        </a:srgbClr>
                      </a:solidFill>
                      <a:miter lim="400000"/>
                    </a:lnB>
                    <a:solidFill>
                      <a:srgbClr val="0071EB">
                        <a:alpha val="60000"/>
                      </a:srgbClr>
                    </a:solidFill>
                  </a:tcPr>
                </a:tc>
                <a:tc>
                  <a:txBody>
                    <a:bodyPr/>
                    <a:lstStyle/>
                    <a:p>
                      <a:pPr algn="ctr" defTabSz="410765">
                        <a:defRPr sz="1800" b="0">
                          <a:solidFill>
                            <a:srgbClr val="000000"/>
                          </a:solidFill>
                        </a:defRPr>
                      </a:pPr>
                      <a:r>
                        <a:rPr lang="zh-CN" altLang="en-US" sz="1300" b="1" dirty="0">
                          <a:effectLst>
                            <a:outerShdw blurRad="38100" dist="63500" dir="5400000" rotWithShape="0">
                              <a:srgbClr val="000000">
                                <a:alpha val="48275"/>
                              </a:srgbClr>
                            </a:outerShdw>
                          </a:effectLst>
                          <a:latin typeface="+mn-lt"/>
                          <a:ea typeface="+mn-ea"/>
                          <a:cs typeface="+mn-cs"/>
                        </a:rPr>
                        <a:t>指标</a:t>
                      </a:r>
                      <a:endParaRPr sz="1300" b="1" dirty="0">
                        <a:effectLst>
                          <a:outerShdw blurRad="38100" dist="63500" dir="5400000" rotWithShape="0">
                            <a:srgbClr val="000000">
                              <a:alpha val="48275"/>
                            </a:srgbClr>
                          </a:outerShdw>
                        </a:effectLst>
                        <a:latin typeface="+mn-lt"/>
                        <a:ea typeface="+mn-ea"/>
                        <a:cs typeface="+mn-cs"/>
                      </a:endParaRPr>
                    </a:p>
                  </a:txBody>
                  <a:tcPr marL="50800" marR="50800" marT="50800" marB="50800" anchor="ctr" horzOverflow="overflow">
                    <a:lnL w="3175">
                      <a:solidFill>
                        <a:srgbClr val="000000">
                          <a:alpha val="0"/>
                        </a:srgbClr>
                      </a:solidFill>
                      <a:miter lim="400000"/>
                    </a:lnL>
                    <a:lnR w="3175">
                      <a:miter lim="400000"/>
                    </a:lnR>
                    <a:lnT w="3175">
                      <a:miter lim="400000"/>
                    </a:lnT>
                    <a:lnB w="3175">
                      <a:solidFill>
                        <a:srgbClr val="000000">
                          <a:alpha val="0"/>
                        </a:srgbClr>
                      </a:solidFill>
                      <a:miter lim="400000"/>
                    </a:lnB>
                    <a:solidFill>
                      <a:srgbClr val="0071EB">
                        <a:alpha val="60000"/>
                      </a:srgbClr>
                    </a:solidFill>
                  </a:tcPr>
                </a:tc>
                <a:extLst>
                  <a:ext uri="{0D108BD9-81ED-4DB2-BD59-A6C34878D82A}">
                    <a16:rowId xmlns:a16="http://schemas.microsoft.com/office/drawing/2014/main" val="10000"/>
                  </a:ext>
                </a:extLst>
              </a:tr>
              <a:tr h="430085">
                <a:tc>
                  <a:txBody>
                    <a:bodyPr/>
                    <a:lstStyle/>
                    <a:p>
                      <a:pPr algn="ctr" defTabSz="410765">
                        <a:defRPr sz="1800" b="0">
                          <a:solidFill>
                            <a:srgbClr val="000000"/>
                          </a:solidFill>
                        </a:defRPr>
                      </a:pPr>
                      <a:r>
                        <a:rPr lang="zh-CN" altLang="en-US"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rPr>
                        <a:t>像素尺寸</a:t>
                      </a:r>
                      <a:endParaRPr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endParaRPr>
                    </a:p>
                  </a:txBody>
                  <a:tcPr marL="50800" marR="50800" marT="50800" marB="50800" anchor="ctr" horzOverflow="overflow">
                    <a:lnL w="3175">
                      <a:miter lim="400000"/>
                    </a:lnL>
                    <a:lnR w="3175">
                      <a:solidFill>
                        <a:srgbClr val="000000">
                          <a:alpha val="0"/>
                        </a:srgbClr>
                      </a:solidFill>
                      <a:miter lim="400000"/>
                    </a:lnR>
                    <a:lnT w="3175">
                      <a:solidFill>
                        <a:srgbClr val="000000">
                          <a:alpha val="0"/>
                        </a:srgbClr>
                      </a:solidFill>
                      <a:miter lim="400000"/>
                    </a:lnT>
                    <a:lnB w="3175">
                      <a:solidFill>
                        <a:srgbClr val="000000">
                          <a:alpha val="0"/>
                        </a:srgbClr>
                      </a:solidFill>
                      <a:miter lim="400000"/>
                    </a:lnB>
                    <a:solidFill>
                      <a:srgbClr val="0071EB">
                        <a:alpha val="60000"/>
                      </a:srgbClr>
                    </a:solidFill>
                  </a:tcPr>
                </a:tc>
                <a:tc>
                  <a:txBody>
                    <a:bodyPr/>
                    <a:lstStyle/>
                    <a:p>
                      <a:pPr algn="ctr">
                        <a:tabLst>
                          <a:tab pos="812800" algn="l"/>
                        </a:tabLst>
                        <a:defRPr sz="1800"/>
                      </a:pPr>
                      <a:r>
                        <a:rPr sz="1300">
                          <a:effectLst>
                            <a:outerShdw blurRad="38100" dist="63500" dir="5400000" rotWithShape="0">
                              <a:srgbClr val="000000">
                                <a:alpha val="48275"/>
                              </a:srgbClr>
                            </a:outerShdw>
                          </a:effectLst>
                          <a:latin typeface="+mn-lt"/>
                          <a:ea typeface="+mn-ea"/>
                          <a:cs typeface="+mn-cs"/>
                        </a:rPr>
                        <a:t>26.9 μm × 29.2 μm </a:t>
                      </a:r>
                    </a:p>
                  </a:txBody>
                  <a:tcPr marL="50800" marR="50800" marT="50800" marB="50800" anchor="ctr" horzOverflow="overflow">
                    <a:lnL w="3175">
                      <a:solidFill>
                        <a:srgbClr val="000000">
                          <a:alpha val="0"/>
                        </a:srgbClr>
                      </a:solidFill>
                      <a:miter lim="400000"/>
                    </a:lnL>
                    <a:lnR w="3175">
                      <a:miter lim="400000"/>
                    </a:lnR>
                    <a:lnT w="3175">
                      <a:solidFill>
                        <a:srgbClr val="000000">
                          <a:alpha val="0"/>
                        </a:srgbClr>
                      </a:solidFill>
                      <a:miter lim="400000"/>
                    </a:lnT>
                    <a:lnB w="3175">
                      <a:solidFill>
                        <a:srgbClr val="000000">
                          <a:alpha val="0"/>
                        </a:srgbClr>
                      </a:solidFill>
                      <a:miter lim="400000"/>
                    </a:lnB>
                    <a:noFill/>
                  </a:tcPr>
                </a:tc>
                <a:extLst>
                  <a:ext uri="{0D108BD9-81ED-4DB2-BD59-A6C34878D82A}">
                    <a16:rowId xmlns:a16="http://schemas.microsoft.com/office/drawing/2014/main" val="10001"/>
                  </a:ext>
                </a:extLst>
              </a:tr>
              <a:tr h="430085">
                <a:tc>
                  <a:txBody>
                    <a:bodyPr/>
                    <a:lstStyle/>
                    <a:p>
                      <a:pPr algn="ctr" defTabSz="410765">
                        <a:defRPr sz="1800" b="0">
                          <a:solidFill>
                            <a:srgbClr val="000000"/>
                          </a:solidFill>
                        </a:defRPr>
                      </a:pPr>
                      <a:r>
                        <a:rPr lang="zh-CN" altLang="en-US"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rPr>
                        <a:t>空间分辨率</a:t>
                      </a:r>
                      <a:endParaRPr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endParaRPr>
                    </a:p>
                  </a:txBody>
                  <a:tcPr marL="50800" marR="50800" marT="50800" marB="50800" anchor="ctr" horzOverflow="overflow">
                    <a:lnL w="3175">
                      <a:miter lim="400000"/>
                    </a:lnL>
                    <a:lnR w="3175">
                      <a:solidFill>
                        <a:srgbClr val="000000">
                          <a:alpha val="0"/>
                        </a:srgbClr>
                      </a:solidFill>
                      <a:miter lim="400000"/>
                    </a:lnR>
                    <a:lnT w="3175">
                      <a:solidFill>
                        <a:srgbClr val="000000">
                          <a:alpha val="0"/>
                        </a:srgbClr>
                      </a:solidFill>
                      <a:miter lim="400000"/>
                    </a:lnT>
                    <a:lnB w="3175">
                      <a:solidFill>
                        <a:srgbClr val="000000">
                          <a:alpha val="0"/>
                        </a:srgbClr>
                      </a:solidFill>
                      <a:miter lim="400000"/>
                    </a:lnB>
                    <a:solidFill>
                      <a:srgbClr val="0071EB">
                        <a:alpha val="60000"/>
                      </a:srgbClr>
                    </a:solidFill>
                  </a:tcPr>
                </a:tc>
                <a:tc>
                  <a:txBody>
                    <a:bodyPr/>
                    <a:lstStyle/>
                    <a:p>
                      <a:pPr algn="ctr">
                        <a:tabLst>
                          <a:tab pos="812800" algn="l"/>
                        </a:tabLst>
                        <a:defRPr sz="1800"/>
                      </a:pPr>
                      <a:r>
                        <a:rPr sz="1300">
                          <a:effectLst>
                            <a:outerShdw blurRad="38100" dist="63500" dir="5400000" rotWithShape="0">
                              <a:srgbClr val="000000">
                                <a:alpha val="48275"/>
                              </a:srgbClr>
                            </a:outerShdw>
                          </a:effectLst>
                          <a:latin typeface="+mn-lt"/>
                          <a:ea typeface="+mn-ea"/>
                          <a:cs typeface="+mn-cs"/>
                        </a:rPr>
                        <a:t>~ 5 μm</a:t>
                      </a:r>
                    </a:p>
                  </a:txBody>
                  <a:tcPr marL="50800" marR="50800" marT="50800" marB="50800" anchor="ctr" horzOverflow="overflow">
                    <a:lnL w="3175">
                      <a:solidFill>
                        <a:srgbClr val="000000">
                          <a:alpha val="0"/>
                        </a:srgbClr>
                      </a:solidFill>
                      <a:miter lim="400000"/>
                    </a:lnL>
                    <a:lnR w="3175">
                      <a:miter lim="400000"/>
                    </a:lnR>
                    <a:lnT w="3175">
                      <a:solidFill>
                        <a:srgbClr val="000000">
                          <a:alpha val="0"/>
                        </a:srgbClr>
                      </a:solidFill>
                      <a:miter lim="400000"/>
                    </a:lnT>
                    <a:lnB w="3175">
                      <a:solidFill>
                        <a:srgbClr val="000000">
                          <a:alpha val="0"/>
                        </a:srgbClr>
                      </a:solidFill>
                      <a:miter lim="400000"/>
                    </a:lnB>
                    <a:solidFill>
                      <a:srgbClr val="676164">
                        <a:alpha val="36000"/>
                      </a:srgbClr>
                    </a:solidFill>
                  </a:tcPr>
                </a:tc>
                <a:extLst>
                  <a:ext uri="{0D108BD9-81ED-4DB2-BD59-A6C34878D82A}">
                    <a16:rowId xmlns:a16="http://schemas.microsoft.com/office/drawing/2014/main" val="10002"/>
                  </a:ext>
                </a:extLst>
              </a:tr>
              <a:tr h="430085">
                <a:tc>
                  <a:txBody>
                    <a:bodyPr/>
                    <a:lstStyle/>
                    <a:p>
                      <a:pPr algn="ctr" defTabSz="410765">
                        <a:defRPr sz="1800" b="0">
                          <a:solidFill>
                            <a:srgbClr val="000000"/>
                          </a:solidFill>
                        </a:defRPr>
                      </a:pPr>
                      <a:r>
                        <a:rPr lang="zh-CN" altLang="en-US"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rPr>
                        <a:t>时间分辨率</a:t>
                      </a:r>
                      <a:endParaRPr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endParaRPr>
                    </a:p>
                  </a:txBody>
                  <a:tcPr marL="50800" marR="50800" marT="50800" marB="50800" anchor="ctr" horzOverflow="overflow">
                    <a:lnL w="3175">
                      <a:miter lim="400000"/>
                    </a:lnL>
                    <a:lnR w="3175">
                      <a:solidFill>
                        <a:srgbClr val="000000">
                          <a:alpha val="0"/>
                        </a:srgbClr>
                      </a:solidFill>
                      <a:miter lim="400000"/>
                    </a:lnR>
                    <a:lnT w="3175">
                      <a:solidFill>
                        <a:srgbClr val="000000">
                          <a:alpha val="0"/>
                        </a:srgbClr>
                      </a:solidFill>
                      <a:miter lim="400000"/>
                    </a:lnT>
                    <a:lnB w="3175">
                      <a:solidFill>
                        <a:srgbClr val="000000">
                          <a:alpha val="0"/>
                        </a:srgbClr>
                      </a:solidFill>
                      <a:miter lim="400000"/>
                    </a:lnB>
                    <a:solidFill>
                      <a:srgbClr val="0071EB">
                        <a:alpha val="60000"/>
                      </a:srgbClr>
                    </a:solidFill>
                  </a:tcPr>
                </a:tc>
                <a:tc>
                  <a:txBody>
                    <a:bodyPr/>
                    <a:lstStyle/>
                    <a:p>
                      <a:pPr algn="ctr">
                        <a:tabLst>
                          <a:tab pos="812800" algn="l"/>
                        </a:tabLst>
                        <a:defRPr sz="1800"/>
                      </a:pPr>
                      <a:r>
                        <a:rPr sz="1300">
                          <a:effectLst>
                            <a:outerShdw blurRad="38100" dist="63500" dir="5400000" rotWithShape="0">
                              <a:srgbClr val="000000">
                                <a:alpha val="48275"/>
                              </a:srgbClr>
                            </a:outerShdw>
                          </a:effectLst>
                          <a:latin typeface="+mn-lt"/>
                          <a:ea typeface="+mn-ea"/>
                          <a:cs typeface="+mn-cs"/>
                        </a:rPr>
                        <a:t>5-10 μs</a:t>
                      </a:r>
                    </a:p>
                  </a:txBody>
                  <a:tcPr marL="50800" marR="50800" marT="50800" marB="50800" anchor="ctr" horzOverflow="overflow">
                    <a:lnL w="3175">
                      <a:solidFill>
                        <a:srgbClr val="000000">
                          <a:alpha val="0"/>
                        </a:srgbClr>
                      </a:solidFill>
                      <a:miter lim="400000"/>
                    </a:lnL>
                    <a:lnR w="3175">
                      <a:miter lim="400000"/>
                    </a:lnR>
                    <a:lnT w="3175">
                      <a:solidFill>
                        <a:srgbClr val="000000">
                          <a:alpha val="0"/>
                        </a:srgbClr>
                      </a:solidFill>
                      <a:miter lim="400000"/>
                    </a:lnT>
                    <a:lnB w="3175">
                      <a:solidFill>
                        <a:srgbClr val="000000">
                          <a:alpha val="0"/>
                        </a:srgbClr>
                      </a:solidFill>
                      <a:miter lim="400000"/>
                    </a:lnB>
                    <a:noFill/>
                  </a:tcPr>
                </a:tc>
                <a:extLst>
                  <a:ext uri="{0D108BD9-81ED-4DB2-BD59-A6C34878D82A}">
                    <a16:rowId xmlns:a16="http://schemas.microsoft.com/office/drawing/2014/main" val="10003"/>
                  </a:ext>
                </a:extLst>
              </a:tr>
              <a:tr h="430085">
                <a:tc>
                  <a:txBody>
                    <a:bodyPr/>
                    <a:lstStyle/>
                    <a:p>
                      <a:pPr algn="ctr" defTabSz="410765">
                        <a:defRPr sz="1800" b="0">
                          <a:solidFill>
                            <a:srgbClr val="000000"/>
                          </a:solidFill>
                        </a:defRPr>
                      </a:pPr>
                      <a:r>
                        <a:rPr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rPr>
                        <a:t>Hit rate</a:t>
                      </a:r>
                    </a:p>
                  </a:txBody>
                  <a:tcPr marL="50800" marR="50800" marT="50800" marB="50800" anchor="ctr" horzOverflow="overflow">
                    <a:lnL w="3175">
                      <a:miter lim="400000"/>
                    </a:lnL>
                    <a:lnR w="3175">
                      <a:solidFill>
                        <a:srgbClr val="000000">
                          <a:alpha val="0"/>
                        </a:srgbClr>
                      </a:solidFill>
                      <a:miter lim="400000"/>
                    </a:lnR>
                    <a:lnT w="3175">
                      <a:solidFill>
                        <a:srgbClr val="000000">
                          <a:alpha val="0"/>
                        </a:srgbClr>
                      </a:solidFill>
                      <a:miter lim="400000"/>
                    </a:lnT>
                    <a:lnB w="3175">
                      <a:solidFill>
                        <a:srgbClr val="000000">
                          <a:alpha val="0"/>
                        </a:srgbClr>
                      </a:solidFill>
                      <a:miter lim="400000"/>
                    </a:lnB>
                    <a:solidFill>
                      <a:srgbClr val="0071EB">
                        <a:alpha val="60000"/>
                      </a:srgbClr>
                    </a:solidFill>
                  </a:tcPr>
                </a:tc>
                <a:tc>
                  <a:txBody>
                    <a:bodyPr/>
                    <a:lstStyle/>
                    <a:p>
                      <a:pPr algn="ctr">
                        <a:tabLst>
                          <a:tab pos="812800" algn="l"/>
                        </a:tabLst>
                        <a:defRPr sz="1300">
                          <a:effectLst>
                            <a:outerShdw blurRad="38100" dist="63500" dir="5400000" rotWithShape="0">
                              <a:srgbClr val="000000">
                                <a:alpha val="48275"/>
                              </a:srgbClr>
                            </a:outerShdw>
                          </a:effectLst>
                          <a:latin typeface="+mn-lt"/>
                          <a:ea typeface="+mn-ea"/>
                          <a:cs typeface="+mn-cs"/>
                        </a:defRPr>
                      </a:pPr>
                      <a:r>
                        <a:t>~ 10</a:t>
                      </a:r>
                      <a:r>
                        <a:rPr baseline="31999"/>
                        <a:t>4</a:t>
                      </a:r>
                      <a:r>
                        <a:t>/mm</a:t>
                      </a:r>
                      <a:r>
                        <a:rPr baseline="31999"/>
                        <a:t>2</a:t>
                      </a:r>
                      <a:r>
                        <a:t>/s</a:t>
                      </a:r>
                    </a:p>
                  </a:txBody>
                  <a:tcPr marL="50800" marR="50800" marT="50800" marB="50800" anchor="ctr" horzOverflow="overflow">
                    <a:lnL w="3175">
                      <a:solidFill>
                        <a:srgbClr val="000000">
                          <a:alpha val="0"/>
                        </a:srgbClr>
                      </a:solidFill>
                      <a:miter lim="400000"/>
                    </a:lnL>
                    <a:lnR w="3175">
                      <a:miter lim="400000"/>
                    </a:lnR>
                    <a:lnT w="3175">
                      <a:solidFill>
                        <a:srgbClr val="000000">
                          <a:alpha val="0"/>
                        </a:srgbClr>
                      </a:solidFill>
                      <a:miter lim="400000"/>
                    </a:lnT>
                    <a:lnB w="3175">
                      <a:solidFill>
                        <a:srgbClr val="000000">
                          <a:alpha val="0"/>
                        </a:srgbClr>
                      </a:solidFill>
                      <a:miter lim="400000"/>
                    </a:lnB>
                    <a:solidFill>
                      <a:srgbClr val="676164">
                        <a:alpha val="36000"/>
                      </a:srgbClr>
                    </a:solidFill>
                  </a:tcPr>
                </a:tc>
                <a:extLst>
                  <a:ext uri="{0D108BD9-81ED-4DB2-BD59-A6C34878D82A}">
                    <a16:rowId xmlns:a16="http://schemas.microsoft.com/office/drawing/2014/main" val="10004"/>
                  </a:ext>
                </a:extLst>
              </a:tr>
              <a:tr h="430085">
                <a:tc>
                  <a:txBody>
                    <a:bodyPr/>
                    <a:lstStyle/>
                    <a:p>
                      <a:pPr algn="ctr" defTabSz="410765">
                        <a:defRPr sz="1800" b="0">
                          <a:solidFill>
                            <a:srgbClr val="000000"/>
                          </a:solidFill>
                        </a:defRPr>
                      </a:pPr>
                      <a:r>
                        <a:rPr lang="zh-CN" altLang="en-US"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rPr>
                        <a:t>功耗</a:t>
                      </a:r>
                      <a:endParaRPr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endParaRPr>
                    </a:p>
                  </a:txBody>
                  <a:tcPr marL="50800" marR="50800" marT="50800" marB="50800" anchor="ctr" horzOverflow="overflow">
                    <a:lnL w="3175">
                      <a:miter lim="400000"/>
                    </a:lnL>
                    <a:lnR w="3175">
                      <a:solidFill>
                        <a:srgbClr val="000000">
                          <a:alpha val="0"/>
                        </a:srgbClr>
                      </a:solidFill>
                      <a:miter lim="400000"/>
                    </a:lnR>
                    <a:lnT w="3175">
                      <a:solidFill>
                        <a:srgbClr val="000000">
                          <a:alpha val="0"/>
                        </a:srgbClr>
                      </a:solidFill>
                      <a:miter lim="400000"/>
                    </a:lnT>
                    <a:lnB w="3175">
                      <a:solidFill>
                        <a:srgbClr val="000000">
                          <a:alpha val="0"/>
                        </a:srgbClr>
                      </a:solidFill>
                      <a:miter lim="400000"/>
                    </a:lnB>
                    <a:solidFill>
                      <a:srgbClr val="0071EB">
                        <a:alpha val="60000"/>
                      </a:srgbClr>
                    </a:solidFill>
                  </a:tcPr>
                </a:tc>
                <a:tc>
                  <a:txBody>
                    <a:bodyPr/>
                    <a:lstStyle/>
                    <a:p>
                      <a:pPr algn="ctr">
                        <a:tabLst>
                          <a:tab pos="812800" algn="l"/>
                        </a:tabLst>
                        <a:defRPr sz="1300">
                          <a:effectLst>
                            <a:outerShdw blurRad="38100" dist="63500" dir="5400000" rotWithShape="0">
                              <a:srgbClr val="000000">
                                <a:alpha val="48275"/>
                              </a:srgbClr>
                            </a:outerShdw>
                          </a:effectLst>
                          <a:latin typeface="+mn-lt"/>
                          <a:ea typeface="+mn-ea"/>
                          <a:cs typeface="+mn-cs"/>
                        </a:defRPr>
                      </a:pPr>
                      <a:r>
                        <a:t>&lt; ~20-35 mW/cm</a:t>
                      </a:r>
                      <a:r>
                        <a:rPr baseline="31999"/>
                        <a:t>2</a:t>
                      </a:r>
                    </a:p>
                  </a:txBody>
                  <a:tcPr marL="50800" marR="50800" marT="50800" marB="50800" anchor="ctr" horzOverflow="overflow">
                    <a:lnL w="3175">
                      <a:solidFill>
                        <a:srgbClr val="000000">
                          <a:alpha val="0"/>
                        </a:srgbClr>
                      </a:solidFill>
                      <a:miter lim="400000"/>
                    </a:lnL>
                    <a:lnR w="3175">
                      <a:miter lim="400000"/>
                    </a:lnR>
                    <a:lnT w="3175">
                      <a:solidFill>
                        <a:srgbClr val="000000">
                          <a:alpha val="0"/>
                        </a:srgbClr>
                      </a:solidFill>
                      <a:miter lim="400000"/>
                    </a:lnT>
                    <a:lnB w="3175">
                      <a:solidFill>
                        <a:srgbClr val="000000">
                          <a:alpha val="0"/>
                        </a:srgbClr>
                      </a:solidFill>
                      <a:miter lim="400000"/>
                    </a:lnB>
                    <a:noFill/>
                  </a:tcPr>
                </a:tc>
                <a:extLst>
                  <a:ext uri="{0D108BD9-81ED-4DB2-BD59-A6C34878D82A}">
                    <a16:rowId xmlns:a16="http://schemas.microsoft.com/office/drawing/2014/main" val="10005"/>
                  </a:ext>
                </a:extLst>
              </a:tr>
              <a:tr h="430085">
                <a:tc>
                  <a:txBody>
                    <a:bodyPr/>
                    <a:lstStyle/>
                    <a:p>
                      <a:pPr algn="ctr" defTabSz="410765">
                        <a:defRPr sz="1800" b="0">
                          <a:solidFill>
                            <a:srgbClr val="000000"/>
                          </a:solidFill>
                        </a:defRPr>
                      </a:pPr>
                      <a:r>
                        <a:rPr lang="zh-CN" altLang="en-US"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rPr>
                        <a:t>抗辐照</a:t>
                      </a:r>
                      <a:endParaRPr sz="1400" dirty="0">
                        <a:effectLst>
                          <a:outerShdw blurRad="38100" dist="63500" dir="5400000" rotWithShape="0">
                            <a:srgbClr val="000000">
                              <a:alpha val="48275"/>
                            </a:srgbClr>
                          </a:outerShdw>
                        </a:effectLst>
                        <a:latin typeface="Helvetica Neue Light"/>
                        <a:ea typeface="Helvetica Neue Light"/>
                        <a:cs typeface="Helvetica Neue Light"/>
                        <a:sym typeface="Helvetica Neue Light"/>
                      </a:endParaRPr>
                    </a:p>
                  </a:txBody>
                  <a:tcPr marL="50800" marR="50800" marT="50800" marB="50800" anchor="ctr" horzOverflow="overflow">
                    <a:lnL w="3175">
                      <a:miter lim="400000"/>
                    </a:lnL>
                    <a:lnR w="3175">
                      <a:solidFill>
                        <a:srgbClr val="000000">
                          <a:alpha val="0"/>
                        </a:srgbClr>
                      </a:solidFill>
                      <a:miter lim="400000"/>
                    </a:lnR>
                    <a:lnT w="3175">
                      <a:solidFill>
                        <a:srgbClr val="000000">
                          <a:alpha val="0"/>
                        </a:srgbClr>
                      </a:solidFill>
                      <a:miter lim="400000"/>
                    </a:lnT>
                    <a:lnB w="3175">
                      <a:miter lim="400000"/>
                    </a:lnB>
                    <a:solidFill>
                      <a:srgbClr val="0071EB">
                        <a:alpha val="60000"/>
                      </a:srgbClr>
                    </a:solidFill>
                  </a:tcPr>
                </a:tc>
                <a:tc>
                  <a:txBody>
                    <a:bodyPr/>
                    <a:lstStyle/>
                    <a:p>
                      <a:pPr algn="ctr">
                        <a:tabLst>
                          <a:tab pos="812800" algn="l"/>
                        </a:tabLst>
                        <a:defRPr sz="1300">
                          <a:effectLst>
                            <a:outerShdw blurRad="38100" dist="63500" dir="5400000" rotWithShape="0">
                              <a:srgbClr val="000000">
                                <a:alpha val="48275"/>
                              </a:srgbClr>
                            </a:outerShdw>
                          </a:effectLst>
                          <a:latin typeface="+mn-lt"/>
                          <a:ea typeface="+mn-ea"/>
                          <a:cs typeface="+mn-cs"/>
                        </a:defRPr>
                      </a:pPr>
                      <a:r>
                        <a:rPr dirty="0"/>
                        <a:t>300kRad</a:t>
                      </a:r>
                    </a:p>
                    <a:p>
                      <a:pPr algn="ctr">
                        <a:tabLst>
                          <a:tab pos="812800" algn="l"/>
                        </a:tabLst>
                        <a:defRPr sz="1300">
                          <a:effectLst>
                            <a:outerShdw blurRad="38100" dist="63500" dir="5400000" rotWithShape="0">
                              <a:srgbClr val="000000">
                                <a:alpha val="48275"/>
                              </a:srgbClr>
                            </a:outerShdw>
                          </a:effectLst>
                          <a:latin typeface="+mn-lt"/>
                          <a:ea typeface="+mn-ea"/>
                          <a:cs typeface="+mn-cs"/>
                        </a:defRPr>
                      </a:pPr>
                      <a:r>
                        <a:rPr dirty="0"/>
                        <a:t>2×10</a:t>
                      </a:r>
                      <a:r>
                        <a:rPr baseline="31999" dirty="0"/>
                        <a:t>12</a:t>
                      </a:r>
                      <a:r>
                        <a:rPr dirty="0"/>
                        <a:t> 1 MeV n</a:t>
                      </a:r>
                      <a:r>
                        <a:rPr baseline="-5999" dirty="0"/>
                        <a:t>eq</a:t>
                      </a:r>
                      <a:r>
                        <a:rPr baseline="31999" dirty="0"/>
                        <a:t>/</a:t>
                      </a:r>
                      <a:r>
                        <a:rPr dirty="0"/>
                        <a:t>cm</a:t>
                      </a:r>
                      <a:r>
                        <a:rPr baseline="31999" dirty="0"/>
                        <a:t>2</a:t>
                      </a:r>
                    </a:p>
                  </a:txBody>
                  <a:tcPr marL="50800" marR="50800" marT="50800" marB="50800" anchor="ctr" horzOverflow="overflow">
                    <a:lnL w="3175">
                      <a:solidFill>
                        <a:srgbClr val="000000">
                          <a:alpha val="0"/>
                        </a:srgbClr>
                      </a:solidFill>
                      <a:miter lim="400000"/>
                    </a:lnL>
                    <a:lnR w="3175">
                      <a:miter lim="400000"/>
                    </a:lnR>
                    <a:lnT w="3175">
                      <a:solidFill>
                        <a:srgbClr val="000000">
                          <a:alpha val="0"/>
                        </a:srgbClr>
                      </a:solidFill>
                      <a:miter lim="400000"/>
                    </a:lnT>
                    <a:lnB w="3175">
                      <a:miter lim="400000"/>
                    </a:lnB>
                    <a:solidFill>
                      <a:srgbClr val="676164">
                        <a:alpha val="36000"/>
                      </a:srgbClr>
                    </a:solidFill>
                  </a:tcPr>
                </a:tc>
                <a:extLst>
                  <a:ext uri="{0D108BD9-81ED-4DB2-BD59-A6C34878D82A}">
                    <a16:rowId xmlns:a16="http://schemas.microsoft.com/office/drawing/2014/main" val="10006"/>
                  </a:ext>
                </a:extLst>
              </a:tr>
            </a:tbl>
          </a:graphicData>
        </a:graphic>
      </p:graphicFrame>
      <p:sp>
        <p:nvSpPr>
          <p:cNvPr id="441" name="已接近接近CEPC 指标…"/>
          <p:cNvSpPr txBox="1"/>
          <p:nvPr/>
        </p:nvSpPr>
        <p:spPr>
          <a:xfrm>
            <a:off x="40221" y="5007983"/>
            <a:ext cx="3723879" cy="6885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321468">
              <a:defRPr b="1">
                <a:solidFill>
                  <a:srgbClr val="193FB4"/>
                </a:solidFill>
                <a:latin typeface="Helvetica"/>
                <a:ea typeface="Helvetica"/>
                <a:cs typeface="Helvetica"/>
                <a:sym typeface="Helvetica"/>
              </a:defRPr>
            </a:pPr>
            <a:r>
              <a:t>已接近接近CEPC 指标</a:t>
            </a:r>
          </a:p>
          <a:p>
            <a:pPr algn="ctr" defTabSz="321468">
              <a:defRPr b="1">
                <a:solidFill>
                  <a:srgbClr val="193FB4"/>
                </a:solidFill>
                <a:latin typeface="Helvetica"/>
                <a:ea typeface="Helvetica"/>
                <a:cs typeface="Helvetica"/>
                <a:sym typeface="Helvetica"/>
              </a:defRPr>
            </a:pPr>
            <a:r>
              <a:t>需进一步改进分辨并提高抗辐射能力</a:t>
            </a:r>
          </a:p>
        </p:txBody>
      </p:sp>
      <p:sp>
        <p:nvSpPr>
          <p:cNvPr id="442" name="课题二：硅径迹探测器关键技术验证"/>
          <p:cNvSpPr txBox="1"/>
          <p:nvPr/>
        </p:nvSpPr>
        <p:spPr>
          <a:xfrm>
            <a:off x="31750" y="44449"/>
            <a:ext cx="6007100" cy="622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cap="all"/>
            </a:lvl1pPr>
          </a:lstStyle>
          <a:p>
            <a:r>
              <a:t>课题二：硅径迹探测器关键技术验证</a:t>
            </a:r>
          </a:p>
        </p:txBody>
      </p:sp>
      <p:sp>
        <p:nvSpPr>
          <p:cNvPr id="443" name="技术路线"/>
          <p:cNvSpPr txBox="1"/>
          <p:nvPr/>
        </p:nvSpPr>
        <p:spPr>
          <a:xfrm>
            <a:off x="7842134" y="215969"/>
            <a:ext cx="1028701" cy="419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技术路线</a:t>
            </a:r>
          </a:p>
        </p:txBody>
      </p:sp>
      <p:sp>
        <p:nvSpPr>
          <p:cNvPr id="2" name="幻灯片编号占位符 1"/>
          <p:cNvSpPr>
            <a:spLocks noGrp="1"/>
          </p:cNvSpPr>
          <p:nvPr>
            <p:ph type="sldNum" sz="quarter" idx="2"/>
          </p:nvPr>
        </p:nvSpPr>
        <p:spPr/>
        <p:txBody>
          <a:bodyPr/>
          <a:lstStyle/>
          <a:p>
            <a:fld id="{86CB4B4D-7CA3-9044-876B-883B54F8677D}" type="slidenum">
              <a:rPr lang="uk-UA" smtClean="0"/>
              <a:pPr/>
              <a:t>47</a:t>
            </a:fld>
            <a:endParaRPr lang="uk-UA"/>
          </a:p>
        </p:txBody>
      </p:sp>
    </p:spTree>
    <p:extLst>
      <p:ext uri="{BB962C8B-B14F-4D97-AF65-F5344CB8AC3E}">
        <p14:creationId xmlns:p14="http://schemas.microsoft.com/office/powerpoint/2010/main" val="192517386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图像" descr="图像"/>
          <p:cNvPicPr>
            <a:picLocks noChangeAspect="1"/>
          </p:cNvPicPr>
          <p:nvPr/>
        </p:nvPicPr>
        <p:blipFill>
          <a:blip r:embed="rId2">
            <a:extLst/>
          </a:blip>
          <a:srcRect/>
          <a:stretch>
            <a:fillRect/>
          </a:stretch>
        </p:blipFill>
        <p:spPr>
          <a:xfrm>
            <a:off x="-67385" y="1547297"/>
            <a:ext cx="4675396" cy="2400824"/>
          </a:xfrm>
          <a:prstGeom prst="rect">
            <a:avLst/>
          </a:prstGeom>
          <a:ln w="12700">
            <a:miter lim="400000"/>
          </a:ln>
        </p:spPr>
      </p:pic>
      <p:pic>
        <p:nvPicPr>
          <p:cNvPr id="446" name="图像" descr="图像"/>
          <p:cNvPicPr>
            <a:picLocks noChangeAspect="1"/>
          </p:cNvPicPr>
          <p:nvPr/>
        </p:nvPicPr>
        <p:blipFill>
          <a:blip r:embed="rId3">
            <a:extLst/>
          </a:blip>
          <a:stretch>
            <a:fillRect/>
          </a:stretch>
        </p:blipFill>
        <p:spPr>
          <a:xfrm>
            <a:off x="4805779" y="1555867"/>
            <a:ext cx="4274754" cy="2383684"/>
          </a:xfrm>
          <a:prstGeom prst="rect">
            <a:avLst/>
          </a:prstGeom>
          <a:ln w="12700">
            <a:miter lim="400000"/>
          </a:ln>
        </p:spPr>
      </p:pic>
      <p:sp>
        <p:nvSpPr>
          <p:cNvPr id="447" name="抗辐射能力提高至少一个量级"/>
          <p:cNvSpPr txBox="1"/>
          <p:nvPr/>
        </p:nvSpPr>
        <p:spPr>
          <a:xfrm>
            <a:off x="4709724" y="5688212"/>
            <a:ext cx="4210538" cy="5742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lgn="ctr" defTabSz="321468">
              <a:defRPr sz="1600" b="1">
                <a:solidFill>
                  <a:srgbClr val="1D0DC4"/>
                </a:solidFill>
                <a:latin typeface="Helvetica"/>
                <a:ea typeface="Helvetica"/>
                <a:cs typeface="Helvetica"/>
                <a:sym typeface="Helvetica"/>
              </a:defRPr>
            </a:lvl1pPr>
          </a:lstStyle>
          <a:p>
            <a:r>
              <a:t>抗辐射能力提高至少一个量级</a:t>
            </a:r>
          </a:p>
        </p:txBody>
      </p:sp>
      <p:sp>
        <p:nvSpPr>
          <p:cNvPr id="448" name="抗辐射测试: 1×1015 neq/cm2"/>
          <p:cNvSpPr txBox="1"/>
          <p:nvPr/>
        </p:nvSpPr>
        <p:spPr>
          <a:xfrm>
            <a:off x="5419914" y="5237700"/>
            <a:ext cx="2956521" cy="3710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defTabSz="321468">
              <a:defRPr b="1">
                <a:latin typeface="Helvetica"/>
                <a:ea typeface="Helvetica"/>
                <a:cs typeface="Helvetica"/>
                <a:sym typeface="Helvetica"/>
              </a:defRPr>
            </a:pPr>
            <a:r>
              <a:t>抗辐射测试: 1×10</a:t>
            </a:r>
            <a:r>
              <a:rPr baseline="31999"/>
              <a:t>15</a:t>
            </a:r>
            <a:r>
              <a:t> n</a:t>
            </a:r>
            <a:r>
              <a:rPr baseline="-5999"/>
              <a:t>eq</a:t>
            </a:r>
            <a:r>
              <a:t>/cm</a:t>
            </a:r>
            <a:r>
              <a:rPr baseline="31999"/>
              <a:t>2</a:t>
            </a:r>
            <a:r>
              <a:t> </a:t>
            </a:r>
          </a:p>
        </p:txBody>
      </p:sp>
      <p:sp>
        <p:nvSpPr>
          <p:cNvPr id="449" name="标准过程"/>
          <p:cNvSpPr txBox="1"/>
          <p:nvPr/>
        </p:nvSpPr>
        <p:spPr>
          <a:xfrm>
            <a:off x="1381480" y="1107012"/>
            <a:ext cx="1082279" cy="4091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321468">
              <a:defRPr sz="2000" b="1">
                <a:latin typeface="Helvetica"/>
                <a:ea typeface="Helvetica"/>
                <a:cs typeface="Helvetica"/>
                <a:sym typeface="Helvetica"/>
              </a:defRPr>
            </a:lvl1pPr>
          </a:lstStyle>
          <a:p>
            <a:r>
              <a:t>标准过程</a:t>
            </a:r>
          </a:p>
        </p:txBody>
      </p:sp>
      <p:sp>
        <p:nvSpPr>
          <p:cNvPr id="450" name="改进过程"/>
          <p:cNvSpPr txBox="1"/>
          <p:nvPr/>
        </p:nvSpPr>
        <p:spPr>
          <a:xfrm>
            <a:off x="5938054" y="1107012"/>
            <a:ext cx="1082279" cy="4091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321468">
              <a:defRPr sz="2000" b="1">
                <a:latin typeface="Helvetica"/>
                <a:ea typeface="Helvetica"/>
                <a:cs typeface="Helvetica"/>
                <a:sym typeface="Helvetica"/>
              </a:defRPr>
            </a:lvl1pPr>
          </a:lstStyle>
          <a:p>
            <a:r>
              <a:t>改进过程</a:t>
            </a:r>
          </a:p>
        </p:txBody>
      </p:sp>
      <p:sp>
        <p:nvSpPr>
          <p:cNvPr id="451" name="课题二：硅径迹探测器关键技术验证"/>
          <p:cNvSpPr txBox="1"/>
          <p:nvPr/>
        </p:nvSpPr>
        <p:spPr>
          <a:xfrm>
            <a:off x="31750" y="44449"/>
            <a:ext cx="6007100" cy="622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cap="all"/>
            </a:lvl1pPr>
          </a:lstStyle>
          <a:p>
            <a:r>
              <a:t>课题二：硅径迹探测器关键技术验证</a:t>
            </a:r>
          </a:p>
        </p:txBody>
      </p:sp>
      <p:sp>
        <p:nvSpPr>
          <p:cNvPr id="452" name="箭头"/>
          <p:cNvSpPr/>
          <p:nvPr/>
        </p:nvSpPr>
        <p:spPr>
          <a:xfrm rot="16190793" flipH="1">
            <a:off x="6130506" y="4318579"/>
            <a:ext cx="952707" cy="540339"/>
          </a:xfrm>
          <a:prstGeom prst="rightArrow">
            <a:avLst>
              <a:gd name="adj1" fmla="val 34000"/>
              <a:gd name="adj2" fmla="val 84274"/>
            </a:avLst>
          </a:prstGeom>
          <a:solidFill>
            <a:schemeClr val="accent3"/>
          </a:solidFill>
          <a:ln w="12700">
            <a:miter lim="400000"/>
          </a:ln>
        </p:spPr>
        <p:txBody>
          <a:bodyPr lIns="45719" rIns="45719" anchor="ctr"/>
          <a:lstStyle/>
          <a:p>
            <a:endParaRPr/>
          </a:p>
        </p:txBody>
      </p:sp>
      <p:sp>
        <p:nvSpPr>
          <p:cNvPr id="453" name="技术路线"/>
          <p:cNvSpPr txBox="1"/>
          <p:nvPr/>
        </p:nvSpPr>
        <p:spPr>
          <a:xfrm>
            <a:off x="7842134" y="215969"/>
            <a:ext cx="1028701" cy="419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技术路线</a:t>
            </a:r>
          </a:p>
        </p:txBody>
      </p:sp>
      <p:sp>
        <p:nvSpPr>
          <p:cNvPr id="454" name="箭头"/>
          <p:cNvSpPr/>
          <p:nvPr/>
        </p:nvSpPr>
        <p:spPr>
          <a:xfrm rot="10788000" flipH="1">
            <a:off x="3907624" y="2213538"/>
            <a:ext cx="952707" cy="540339"/>
          </a:xfrm>
          <a:prstGeom prst="rightArrow">
            <a:avLst>
              <a:gd name="adj1" fmla="val 34000"/>
              <a:gd name="adj2" fmla="val 84274"/>
            </a:avLst>
          </a:prstGeom>
          <a:solidFill>
            <a:schemeClr val="accent3"/>
          </a:solidFill>
          <a:ln w="12700">
            <a:miter lim="400000"/>
          </a:ln>
        </p:spPr>
        <p:txBody>
          <a:bodyPr lIns="45719" rIns="45719" anchor="ctr"/>
          <a:lstStyle/>
          <a:p>
            <a:endParaRPr/>
          </a:p>
        </p:txBody>
      </p:sp>
      <p:sp>
        <p:nvSpPr>
          <p:cNvPr id="2" name="幻灯片编号占位符 1"/>
          <p:cNvSpPr>
            <a:spLocks noGrp="1"/>
          </p:cNvSpPr>
          <p:nvPr>
            <p:ph type="sldNum" sz="quarter" idx="2"/>
          </p:nvPr>
        </p:nvSpPr>
        <p:spPr/>
        <p:txBody>
          <a:bodyPr/>
          <a:lstStyle/>
          <a:p>
            <a:fld id="{86CB4B4D-7CA3-9044-876B-883B54F8677D}" type="slidenum">
              <a:rPr lang="uk-UA" smtClean="0"/>
              <a:pPr/>
              <a:t>48</a:t>
            </a:fld>
            <a:endParaRPr lang="uk-UA"/>
          </a:p>
        </p:txBody>
      </p:sp>
    </p:spTree>
    <p:extLst>
      <p:ext uri="{BB962C8B-B14F-4D97-AF65-F5344CB8AC3E}">
        <p14:creationId xmlns:p14="http://schemas.microsoft.com/office/powerpoint/2010/main" val="26110693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2"/>
          </p:nvPr>
        </p:nvSpPr>
        <p:spPr/>
        <p:txBody>
          <a:bodyPr/>
          <a:lstStyle/>
          <a:p>
            <a:fld id="{86CB4B4D-7CA3-9044-876B-883B54F8677D}" type="slidenum">
              <a:rPr lang="uk-UA" smtClean="0"/>
              <a:pPr/>
              <a:t>49</a:t>
            </a:fld>
            <a:endParaRPr lang="uk-UA"/>
          </a:p>
        </p:txBody>
      </p:sp>
      <p:pic>
        <p:nvPicPr>
          <p:cNvPr id="3" name="图片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948075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2" name="研制世界领先的硅径迹原型机…"/>
          <p:cNvSpPr txBox="1">
            <a:spLocks noGrp="1"/>
          </p:cNvSpPr>
          <p:nvPr>
            <p:ph type="body" idx="1"/>
          </p:nvPr>
        </p:nvSpPr>
        <p:spPr>
          <a:xfrm>
            <a:off x="41595" y="767455"/>
            <a:ext cx="8663499" cy="2877569"/>
          </a:xfrm>
          <a:prstGeom prst="rect">
            <a:avLst/>
          </a:prstGeom>
        </p:spPr>
        <p:txBody>
          <a:bodyPr/>
          <a:lstStyle/>
          <a:p>
            <a:pPr>
              <a:defRPr sz="2500"/>
            </a:pPr>
            <a:r>
              <a:rPr lang="zh-CN" altLang="en-US" sz="2400" dirty="0">
                <a:latin typeface="SimHei" charset="-122"/>
                <a:ea typeface="SimHei" charset="-122"/>
                <a:cs typeface="SimHei" charset="-122"/>
              </a:rPr>
              <a:t>研制</a:t>
            </a:r>
            <a:r>
              <a:rPr lang="en-US" altLang="zh-CN" sz="2400" dirty="0">
                <a:latin typeface="SimHei" charset="-122"/>
                <a:ea typeface="SimHei" charset="-122"/>
                <a:cs typeface="SimHei" charset="-122"/>
              </a:rPr>
              <a:t>CEPC</a:t>
            </a:r>
            <a:r>
              <a:rPr lang="zh-CN" altLang="en-US" sz="2400" dirty="0">
                <a:latin typeface="SimHei" charset="-122"/>
                <a:ea typeface="SimHei" charset="-122"/>
                <a:cs typeface="SimHei" charset="-122"/>
              </a:rPr>
              <a:t>概念设计报告中的内层硅径迹探测器</a:t>
            </a:r>
            <a:endParaRPr lang="en-US" altLang="zh-CN" sz="2400" dirty="0">
              <a:latin typeface="SimHei" charset="-122"/>
              <a:ea typeface="SimHei" charset="-122"/>
              <a:cs typeface="SimHei" charset="-122"/>
            </a:endParaRPr>
          </a:p>
          <a:p>
            <a:pPr lvl="1">
              <a:defRPr sz="2500"/>
            </a:pPr>
            <a:r>
              <a:rPr lang="zh-CN" altLang="en-US" sz="2100" dirty="0">
                <a:solidFill>
                  <a:srgbClr val="C00000"/>
                </a:solidFill>
                <a:latin typeface="SimHei" charset="-122"/>
                <a:ea typeface="SimHei" charset="-122"/>
                <a:cs typeface="SimHei" charset="-122"/>
              </a:rPr>
              <a:t>包括全部探测器支撑结构与部分探测器与电子学</a:t>
            </a:r>
          </a:p>
          <a:p>
            <a:pPr>
              <a:defRPr sz="2500"/>
            </a:pPr>
            <a:endParaRPr sz="2400" dirty="0">
              <a:latin typeface="SimHei" charset="-122"/>
              <a:ea typeface="SimHei" charset="-122"/>
              <a:cs typeface="SimHei" charset="-122"/>
            </a:endParaRPr>
          </a:p>
        </p:txBody>
      </p:sp>
      <p:sp>
        <p:nvSpPr>
          <p:cNvPr id="383" name="课题二: 研究目标—硅径迹探测器原型机"/>
          <p:cNvSpPr txBox="1">
            <a:spLocks noGrp="1"/>
          </p:cNvSpPr>
          <p:nvPr>
            <p:ph type="title"/>
          </p:nvPr>
        </p:nvSpPr>
        <p:spPr>
          <a:xfrm>
            <a:off x="323528" y="44624"/>
            <a:ext cx="8381566" cy="500304"/>
          </a:xfrm>
          <a:prstGeom prst="rect">
            <a:avLst/>
          </a:prstGeom>
        </p:spPr>
        <p:txBody>
          <a:bodyPr>
            <a:normAutofit/>
          </a:bodyPr>
          <a:lstStyle>
            <a:lvl1pPr defTabSz="397763">
              <a:defRPr sz="2784"/>
            </a:lvl1pPr>
          </a:lstStyle>
          <a:p>
            <a:r>
              <a:rPr lang="zh-CN" altLang="en-US" dirty="0">
                <a:latin typeface="SimHei" charset="-122"/>
                <a:ea typeface="SimHei" charset="-122"/>
                <a:cs typeface="SimHei" charset="-122"/>
              </a:rPr>
              <a:t>硅径迹探测器原型机</a:t>
            </a:r>
            <a:endParaRPr dirty="0">
              <a:latin typeface="SimHei" charset="-122"/>
              <a:ea typeface="SimHei" charset="-122"/>
              <a:cs typeface="SimHei" charset="-122"/>
            </a:endParaRPr>
          </a:p>
        </p:txBody>
      </p:sp>
      <p:sp>
        <p:nvSpPr>
          <p:cNvPr id="384"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5</a:t>
            </a:fld>
            <a:endParaRPr>
              <a:latin typeface="SimHei" charset="-122"/>
              <a:ea typeface="SimHei" charset="-122"/>
              <a:cs typeface="SimHei" charset="-122"/>
            </a:endParaRPr>
          </a:p>
        </p:txBody>
      </p:sp>
      <p:sp>
        <p:nvSpPr>
          <p:cNvPr id="393" name="典型的硅径迹探测器"/>
          <p:cNvSpPr txBox="1"/>
          <p:nvPr/>
        </p:nvSpPr>
        <p:spPr>
          <a:xfrm>
            <a:off x="7087840" y="1025516"/>
            <a:ext cx="1938990"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500">
                <a:solidFill>
                  <a:schemeClr val="accent1">
                    <a:satOff val="-4409"/>
                    <a:lumOff val="-10509"/>
                  </a:schemeClr>
                </a:solidFill>
              </a:defRPr>
            </a:lvl1pPr>
          </a:lstStyle>
          <a:p>
            <a:r>
              <a:rPr lang="en-US" sz="1800" dirty="0">
                <a:latin typeface="SimHei" charset="-122"/>
                <a:ea typeface="SimHei" charset="-122"/>
                <a:cs typeface="SimHei" charset="-122"/>
              </a:rPr>
              <a:t>CEPC</a:t>
            </a:r>
            <a:r>
              <a:rPr lang="zh-CN" altLang="en-US" sz="1800" dirty="0">
                <a:latin typeface="SimHei" charset="-122"/>
                <a:ea typeface="SimHei" charset="-122"/>
                <a:cs typeface="SimHei" charset="-122"/>
              </a:rPr>
              <a:t>概念设计中</a:t>
            </a:r>
            <a:endParaRPr lang="en-US" altLang="zh-CN" sz="1800" dirty="0">
              <a:latin typeface="SimHei" charset="-122"/>
              <a:ea typeface="SimHei" charset="-122"/>
              <a:cs typeface="SimHei" charset="-122"/>
            </a:endParaRPr>
          </a:p>
          <a:p>
            <a:r>
              <a:rPr lang="zh-CN" altLang="en-US" sz="1800" dirty="0">
                <a:latin typeface="SimHei" charset="-122"/>
                <a:ea typeface="SimHei" charset="-122"/>
                <a:cs typeface="SimHei" charset="-122"/>
              </a:rPr>
              <a:t>内层</a:t>
            </a:r>
            <a:r>
              <a:rPr sz="1800" dirty="0" err="1">
                <a:latin typeface="SimHei" charset="-122"/>
                <a:ea typeface="SimHei" charset="-122"/>
                <a:cs typeface="SimHei" charset="-122"/>
              </a:rPr>
              <a:t>硅径迹探测器</a:t>
            </a:r>
            <a:endParaRPr sz="1800" dirty="0">
              <a:latin typeface="SimHei" charset="-122"/>
              <a:ea typeface="SimHei" charset="-122"/>
              <a:cs typeface="SimHei" charset="-122"/>
            </a:endParaRPr>
          </a:p>
        </p:txBody>
      </p:sp>
      <p:pic>
        <p:nvPicPr>
          <p:cNvPr id="16" name="Picture 15">
            <a:extLst>
              <a:ext uri="{FF2B5EF4-FFF2-40B4-BE49-F238E27FC236}">
                <a16:creationId xmlns:a16="http://schemas.microsoft.com/office/drawing/2014/main" id="{F9308086-82E4-CF44-BED0-35C1FD58E5E5}"/>
              </a:ext>
            </a:extLst>
          </p:cNvPr>
          <p:cNvPicPr>
            <a:picLocks noChangeAspect="1"/>
          </p:cNvPicPr>
          <p:nvPr/>
        </p:nvPicPr>
        <p:blipFill>
          <a:blip r:embed="rId3"/>
          <a:stretch>
            <a:fillRect/>
          </a:stretch>
        </p:blipFill>
        <p:spPr>
          <a:xfrm>
            <a:off x="244353" y="1761300"/>
            <a:ext cx="4369812" cy="2829235"/>
          </a:xfrm>
          <a:prstGeom prst="rect">
            <a:avLst/>
          </a:prstGeom>
        </p:spPr>
      </p:pic>
      <p:grpSp>
        <p:nvGrpSpPr>
          <p:cNvPr id="17" name="成组">
            <a:extLst>
              <a:ext uri="{FF2B5EF4-FFF2-40B4-BE49-F238E27FC236}">
                <a16:creationId xmlns:a16="http://schemas.microsoft.com/office/drawing/2014/main" id="{E6EF0E1D-686B-D64D-9B43-0DB8FAA10E45}"/>
              </a:ext>
            </a:extLst>
          </p:cNvPr>
          <p:cNvGrpSpPr/>
          <p:nvPr/>
        </p:nvGrpSpPr>
        <p:grpSpPr>
          <a:xfrm>
            <a:off x="5085241" y="1639084"/>
            <a:ext cx="3502790" cy="3349786"/>
            <a:chOff x="0" y="0"/>
            <a:chExt cx="3374246" cy="3276094"/>
          </a:xfrm>
        </p:grpSpPr>
        <p:pic>
          <p:nvPicPr>
            <p:cNvPr id="18" name="图像" descr="图像">
              <a:extLst>
                <a:ext uri="{FF2B5EF4-FFF2-40B4-BE49-F238E27FC236}">
                  <a16:creationId xmlns:a16="http://schemas.microsoft.com/office/drawing/2014/main" id="{4A36DC16-DA6E-004E-ABE7-DA4C65D48605}"/>
                </a:ext>
              </a:extLst>
            </p:cNvPr>
            <p:cNvPicPr>
              <a:picLocks noChangeAspect="1"/>
            </p:cNvPicPr>
            <p:nvPr/>
          </p:nvPicPr>
          <p:blipFill>
            <a:blip r:embed="rId4">
              <a:extLst/>
            </a:blip>
            <a:srcRect l="56778" t="12151" b="15430"/>
            <a:stretch>
              <a:fillRect/>
            </a:stretch>
          </p:blipFill>
          <p:spPr>
            <a:xfrm>
              <a:off x="0" y="0"/>
              <a:ext cx="3374247" cy="3276095"/>
            </a:xfrm>
            <a:prstGeom prst="rect">
              <a:avLst/>
            </a:prstGeom>
            <a:ln w="12700" cap="flat">
              <a:noFill/>
              <a:miter lim="400000"/>
            </a:ln>
            <a:effectLst/>
          </p:spPr>
        </p:pic>
        <p:pic>
          <p:nvPicPr>
            <p:cNvPr id="19" name="线条" descr="线条">
              <a:extLst>
                <a:ext uri="{FF2B5EF4-FFF2-40B4-BE49-F238E27FC236}">
                  <a16:creationId xmlns:a16="http://schemas.microsoft.com/office/drawing/2014/main" id="{91139354-6C40-6743-AE0E-41F54754DFF7}"/>
                </a:ext>
              </a:extLst>
            </p:cNvPr>
            <p:cNvPicPr>
              <a:picLocks/>
            </p:cNvPicPr>
            <p:nvPr/>
          </p:nvPicPr>
          <p:blipFill>
            <a:blip r:embed="rId5">
              <a:alphaModFix amt="50000"/>
              <a:extLst/>
            </a:blip>
            <a:stretch>
              <a:fillRect/>
            </a:stretch>
          </p:blipFill>
          <p:spPr>
            <a:xfrm rot="6076824">
              <a:off x="589904" y="2441879"/>
              <a:ext cx="1511463" cy="50801"/>
            </a:xfrm>
            <a:prstGeom prst="rect">
              <a:avLst/>
            </a:prstGeom>
            <a:effectLst/>
          </p:spPr>
        </p:pic>
        <p:pic>
          <p:nvPicPr>
            <p:cNvPr id="20" name="线条" descr="线条">
              <a:extLst>
                <a:ext uri="{FF2B5EF4-FFF2-40B4-BE49-F238E27FC236}">
                  <a16:creationId xmlns:a16="http://schemas.microsoft.com/office/drawing/2014/main" id="{7E7B4D37-9F67-3E48-A6AB-466B82443DF8}"/>
                </a:ext>
              </a:extLst>
            </p:cNvPr>
            <p:cNvPicPr>
              <a:picLocks/>
            </p:cNvPicPr>
            <p:nvPr/>
          </p:nvPicPr>
          <p:blipFill>
            <a:blip r:embed="rId5">
              <a:alphaModFix amt="50000"/>
              <a:extLst/>
            </a:blip>
            <a:stretch>
              <a:fillRect/>
            </a:stretch>
          </p:blipFill>
          <p:spPr>
            <a:xfrm rot="4723176">
              <a:off x="1002859" y="2441879"/>
              <a:ext cx="1511463" cy="50801"/>
            </a:xfrm>
            <a:prstGeom prst="rect">
              <a:avLst/>
            </a:prstGeom>
            <a:effectLst/>
          </p:spPr>
        </p:pic>
        <p:sp>
          <p:nvSpPr>
            <p:cNvPr id="21" name="L1">
              <a:extLst>
                <a:ext uri="{FF2B5EF4-FFF2-40B4-BE49-F238E27FC236}">
                  <a16:creationId xmlns:a16="http://schemas.microsoft.com/office/drawing/2014/main" id="{C8D2745D-F0F0-1A43-9D61-CD9C59EDA265}"/>
                </a:ext>
              </a:extLst>
            </p:cNvPr>
            <p:cNvSpPr txBox="1"/>
            <p:nvPr/>
          </p:nvSpPr>
          <p:spPr>
            <a:xfrm>
              <a:off x="1412259" y="1755617"/>
              <a:ext cx="317615" cy="3068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lgn="ctr" defTabSz="410765">
                <a:defRPr sz="1600" b="1">
                  <a:latin typeface="Helvetica Neue"/>
                  <a:ea typeface="Helvetica Neue"/>
                  <a:cs typeface="Helvetica Neue"/>
                  <a:sym typeface="Helvetica Neue"/>
                </a:defRPr>
              </a:lvl1pPr>
            </a:lstStyle>
            <a:p>
              <a:r>
                <a:t>L1</a:t>
              </a:r>
            </a:p>
          </p:txBody>
        </p:sp>
        <p:sp>
          <p:nvSpPr>
            <p:cNvPr id="22" name="线条">
              <a:extLst>
                <a:ext uri="{FF2B5EF4-FFF2-40B4-BE49-F238E27FC236}">
                  <a16:creationId xmlns:a16="http://schemas.microsoft.com/office/drawing/2014/main" id="{AC1CE344-46AC-1249-8B7C-8B4C5206E22D}"/>
                </a:ext>
              </a:extLst>
            </p:cNvPr>
            <p:cNvSpPr/>
            <p:nvPr/>
          </p:nvSpPr>
          <p:spPr>
            <a:xfrm flipV="1">
              <a:off x="1316169" y="2489716"/>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23" name="线条">
              <a:extLst>
                <a:ext uri="{FF2B5EF4-FFF2-40B4-BE49-F238E27FC236}">
                  <a16:creationId xmlns:a16="http://schemas.microsoft.com/office/drawing/2014/main" id="{1B3E245E-9BDE-9244-98AE-84A82F382242}"/>
                </a:ext>
              </a:extLst>
            </p:cNvPr>
            <p:cNvSpPr/>
            <p:nvPr/>
          </p:nvSpPr>
          <p:spPr>
            <a:xfrm>
              <a:off x="1444043" y="2030946"/>
              <a:ext cx="235977" cy="1"/>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24" name="线条">
              <a:extLst>
                <a:ext uri="{FF2B5EF4-FFF2-40B4-BE49-F238E27FC236}">
                  <a16:creationId xmlns:a16="http://schemas.microsoft.com/office/drawing/2014/main" id="{A45E5B5F-89AF-BA4E-9433-AA90DB7342E6}"/>
                </a:ext>
              </a:extLst>
            </p:cNvPr>
            <p:cNvSpPr/>
            <p:nvPr/>
          </p:nvSpPr>
          <p:spPr>
            <a:xfrm flipV="1">
              <a:off x="1577175" y="2498645"/>
              <a:ext cx="255674" cy="64415"/>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25" name="线条">
              <a:extLst>
                <a:ext uri="{FF2B5EF4-FFF2-40B4-BE49-F238E27FC236}">
                  <a16:creationId xmlns:a16="http://schemas.microsoft.com/office/drawing/2014/main" id="{D6BD5AC2-4852-AC4F-B7B8-3A706279B573}"/>
                </a:ext>
              </a:extLst>
            </p:cNvPr>
            <p:cNvSpPr/>
            <p:nvPr/>
          </p:nvSpPr>
          <p:spPr>
            <a:xfrm flipV="1">
              <a:off x="1289380" y="3012222"/>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26" name="线条">
              <a:extLst>
                <a:ext uri="{FF2B5EF4-FFF2-40B4-BE49-F238E27FC236}">
                  <a16:creationId xmlns:a16="http://schemas.microsoft.com/office/drawing/2014/main" id="{B8E803E2-A9D1-DE43-80C1-F03D2320B27B}"/>
                </a:ext>
              </a:extLst>
            </p:cNvPr>
            <p:cNvSpPr/>
            <p:nvPr/>
          </p:nvSpPr>
          <p:spPr>
            <a:xfrm flipV="1">
              <a:off x="1559316" y="3012222"/>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27" name="L2">
              <a:extLst>
                <a:ext uri="{FF2B5EF4-FFF2-40B4-BE49-F238E27FC236}">
                  <a16:creationId xmlns:a16="http://schemas.microsoft.com/office/drawing/2014/main" id="{BD137E7C-3080-C84F-B739-6FA87493A85E}"/>
                </a:ext>
              </a:extLst>
            </p:cNvPr>
            <p:cNvSpPr txBox="1"/>
            <p:nvPr/>
          </p:nvSpPr>
          <p:spPr>
            <a:xfrm>
              <a:off x="1403224" y="2252011"/>
              <a:ext cx="317615" cy="3068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lgn="ctr" defTabSz="410765">
                <a:defRPr sz="1600" b="1">
                  <a:latin typeface="Helvetica Neue"/>
                  <a:ea typeface="Helvetica Neue"/>
                  <a:cs typeface="Helvetica Neue"/>
                  <a:sym typeface="Helvetica Neue"/>
                </a:defRPr>
              </a:lvl1pPr>
            </a:lstStyle>
            <a:p>
              <a:r>
                <a:t>L2</a:t>
              </a:r>
            </a:p>
          </p:txBody>
        </p:sp>
        <p:sp>
          <p:nvSpPr>
            <p:cNvPr id="28" name="L3">
              <a:extLst>
                <a:ext uri="{FF2B5EF4-FFF2-40B4-BE49-F238E27FC236}">
                  <a16:creationId xmlns:a16="http://schemas.microsoft.com/office/drawing/2014/main" id="{471FAAE8-BE31-F240-8119-66C80B129571}"/>
                </a:ext>
              </a:extLst>
            </p:cNvPr>
            <p:cNvSpPr txBox="1"/>
            <p:nvPr/>
          </p:nvSpPr>
          <p:spPr>
            <a:xfrm>
              <a:off x="1403224" y="2753406"/>
              <a:ext cx="317615" cy="3068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lgn="ctr" defTabSz="410765">
                <a:defRPr sz="1600" b="1">
                  <a:latin typeface="Helvetica Neue"/>
                  <a:ea typeface="Helvetica Neue"/>
                  <a:cs typeface="Helvetica Neue"/>
                  <a:sym typeface="Helvetica Neue"/>
                </a:defRPr>
              </a:lvl1pPr>
            </a:lstStyle>
            <a:p>
              <a:r>
                <a:t>L3</a:t>
              </a:r>
            </a:p>
          </p:txBody>
        </p:sp>
      </p:grpSp>
      <p:grpSp>
        <p:nvGrpSpPr>
          <p:cNvPr id="40" name="成组">
            <a:extLst>
              <a:ext uri="{FF2B5EF4-FFF2-40B4-BE49-F238E27FC236}">
                <a16:creationId xmlns:a16="http://schemas.microsoft.com/office/drawing/2014/main" id="{FD6CB77C-A72C-2942-A131-F1B85DDA20A5}"/>
              </a:ext>
            </a:extLst>
          </p:cNvPr>
          <p:cNvGrpSpPr/>
          <p:nvPr/>
        </p:nvGrpSpPr>
        <p:grpSpPr>
          <a:xfrm>
            <a:off x="5242891" y="5610207"/>
            <a:ext cx="3088334" cy="424719"/>
            <a:chOff x="0" y="0"/>
            <a:chExt cx="1482011" cy="268819"/>
          </a:xfrm>
        </p:grpSpPr>
        <p:sp>
          <p:nvSpPr>
            <p:cNvPr id="41" name="矩形">
              <a:extLst>
                <a:ext uri="{FF2B5EF4-FFF2-40B4-BE49-F238E27FC236}">
                  <a16:creationId xmlns:a16="http://schemas.microsoft.com/office/drawing/2014/main" id="{5DC1A239-05C6-B14E-9D79-482F312FC8C7}"/>
                </a:ext>
              </a:extLst>
            </p:cNvPr>
            <p:cNvSpPr/>
            <p:nvPr/>
          </p:nvSpPr>
          <p:spPr>
            <a:xfrm>
              <a:off x="0" y="0"/>
              <a:ext cx="476250" cy="268820"/>
            </a:xfrm>
            <a:prstGeom prst="rect">
              <a:avLst/>
            </a:prstGeom>
            <a:solidFill>
              <a:schemeClr val="accent1"/>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2" name="矩形">
              <a:extLst>
                <a:ext uri="{FF2B5EF4-FFF2-40B4-BE49-F238E27FC236}">
                  <a16:creationId xmlns:a16="http://schemas.microsoft.com/office/drawing/2014/main" id="{25948491-7A5B-F944-825C-240C8ABFAD65}"/>
                </a:ext>
              </a:extLst>
            </p:cNvPr>
            <p:cNvSpPr/>
            <p:nvPr/>
          </p:nvSpPr>
          <p:spPr>
            <a:xfrm>
              <a:off x="506314" y="0"/>
              <a:ext cx="476251" cy="268820"/>
            </a:xfrm>
            <a:prstGeom prst="rect">
              <a:avLst/>
            </a:prstGeom>
            <a:solidFill>
              <a:schemeClr val="accent1"/>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3" name="矩形">
              <a:extLst>
                <a:ext uri="{FF2B5EF4-FFF2-40B4-BE49-F238E27FC236}">
                  <a16:creationId xmlns:a16="http://schemas.microsoft.com/office/drawing/2014/main" id="{8FCC4B9F-7D1A-124F-B362-4B69DA596B16}"/>
                </a:ext>
              </a:extLst>
            </p:cNvPr>
            <p:cNvSpPr/>
            <p:nvPr/>
          </p:nvSpPr>
          <p:spPr>
            <a:xfrm>
              <a:off x="1005761" y="0"/>
              <a:ext cx="476251" cy="268820"/>
            </a:xfrm>
            <a:prstGeom prst="rect">
              <a:avLst/>
            </a:prstGeom>
            <a:solidFill>
              <a:schemeClr val="accent1"/>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grpSp>
      <p:sp>
        <p:nvSpPr>
          <p:cNvPr id="44" name="62.5 mm">
            <a:extLst>
              <a:ext uri="{FF2B5EF4-FFF2-40B4-BE49-F238E27FC236}">
                <a16:creationId xmlns:a16="http://schemas.microsoft.com/office/drawing/2014/main" id="{B87F69CC-AF98-3347-B9EC-122E696C01D9}"/>
              </a:ext>
            </a:extLst>
          </p:cNvPr>
          <p:cNvSpPr txBox="1"/>
          <p:nvPr/>
        </p:nvSpPr>
        <p:spPr>
          <a:xfrm>
            <a:off x="5920843" y="6221701"/>
            <a:ext cx="665888" cy="224180"/>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292100">
              <a:defRPr sz="1200" b="1">
                <a:latin typeface="Helvetica Neue"/>
                <a:ea typeface="Helvetica Neue"/>
                <a:cs typeface="Helvetica Neue"/>
                <a:sym typeface="Helvetica Neue"/>
              </a:defRPr>
            </a:lvl1pPr>
          </a:lstStyle>
          <a:p>
            <a:r>
              <a:rPr dirty="0"/>
              <a:t>62.5 mm</a:t>
            </a:r>
          </a:p>
        </p:txBody>
      </p:sp>
      <p:sp>
        <p:nvSpPr>
          <p:cNvPr id="45" name="线条">
            <a:extLst>
              <a:ext uri="{FF2B5EF4-FFF2-40B4-BE49-F238E27FC236}">
                <a16:creationId xmlns:a16="http://schemas.microsoft.com/office/drawing/2014/main" id="{25390A21-7D73-0F4D-879E-28288948689B}"/>
              </a:ext>
            </a:extLst>
          </p:cNvPr>
          <p:cNvSpPr/>
          <p:nvPr/>
        </p:nvSpPr>
        <p:spPr>
          <a:xfrm>
            <a:off x="5242891" y="6119574"/>
            <a:ext cx="3087181" cy="17481"/>
          </a:xfrm>
          <a:prstGeom prst="line">
            <a:avLst/>
          </a:prstGeom>
          <a:ln w="3175">
            <a:solidFill>
              <a:srgbClr val="000000"/>
            </a:solidFill>
            <a:miter lim="400000"/>
            <a:headEnd type="triangle"/>
            <a:tailEnd type="triangle"/>
          </a:ln>
        </p:spPr>
        <p:txBody>
          <a:bodyPr lIns="19050" tIns="19050" rIns="19050" bIns="19050" anchor="ct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6" name="Double sided ladder">
            <a:extLst>
              <a:ext uri="{FF2B5EF4-FFF2-40B4-BE49-F238E27FC236}">
                <a16:creationId xmlns:a16="http://schemas.microsoft.com/office/drawing/2014/main" id="{AE2CB1A2-0A20-EA46-998C-4E02D05C716A}"/>
              </a:ext>
            </a:extLst>
          </p:cNvPr>
          <p:cNvSpPr txBox="1"/>
          <p:nvPr/>
        </p:nvSpPr>
        <p:spPr>
          <a:xfrm>
            <a:off x="5434115" y="5157192"/>
            <a:ext cx="3255699" cy="28469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292100">
              <a:defRPr sz="1600" b="1">
                <a:latin typeface="Helvetica Neue"/>
                <a:ea typeface="Helvetica Neue"/>
                <a:cs typeface="Helvetica Neue"/>
                <a:sym typeface="Helvetica Neue"/>
              </a:defRPr>
            </a:lvl1pPr>
          </a:lstStyle>
          <a:p>
            <a:r>
              <a:rPr lang="zh-CN" altLang="en-US" dirty="0"/>
              <a:t>双面模块， 尺寸</a:t>
            </a:r>
            <a:r>
              <a:rPr lang="en-US" dirty="0"/>
              <a:t>11 mm x 62.5 mm</a:t>
            </a:r>
            <a:endParaRPr dirty="0"/>
          </a:p>
        </p:txBody>
      </p:sp>
      <p:pic>
        <p:nvPicPr>
          <p:cNvPr id="3" name="Picture 2">
            <a:extLst>
              <a:ext uri="{FF2B5EF4-FFF2-40B4-BE49-F238E27FC236}">
                <a16:creationId xmlns:a16="http://schemas.microsoft.com/office/drawing/2014/main" id="{3389AA07-1E86-8042-BC68-D8FBAC9E343F}"/>
              </a:ext>
            </a:extLst>
          </p:cNvPr>
          <p:cNvPicPr>
            <a:picLocks noChangeAspect="1"/>
          </p:cNvPicPr>
          <p:nvPr/>
        </p:nvPicPr>
        <p:blipFill>
          <a:blip r:embed="rId6"/>
          <a:stretch>
            <a:fillRect/>
          </a:stretch>
        </p:blipFill>
        <p:spPr>
          <a:xfrm>
            <a:off x="371352" y="4600343"/>
            <a:ext cx="2214450" cy="2180642"/>
          </a:xfrm>
          <a:prstGeom prst="rect">
            <a:avLst/>
          </a:prstGeom>
        </p:spPr>
      </p:pic>
      <p:sp>
        <p:nvSpPr>
          <p:cNvPr id="51" name="箭头">
            <a:extLst>
              <a:ext uri="{FF2B5EF4-FFF2-40B4-BE49-F238E27FC236}">
                <a16:creationId xmlns:a16="http://schemas.microsoft.com/office/drawing/2014/main" id="{BFE28659-95C8-5D4B-8FB5-1F889906EB5A}"/>
              </a:ext>
            </a:extLst>
          </p:cNvPr>
          <p:cNvSpPr/>
          <p:nvPr/>
        </p:nvSpPr>
        <p:spPr>
          <a:xfrm rot="5400000">
            <a:off x="6191623" y="5071988"/>
            <a:ext cx="597008" cy="170409"/>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15043651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2"/>
          </p:nvPr>
        </p:nvSpPr>
        <p:spPr/>
        <p:txBody>
          <a:bodyPr/>
          <a:lstStyle/>
          <a:p>
            <a:fld id="{86CB4B4D-7CA3-9044-876B-883B54F8677D}" type="slidenum">
              <a:rPr lang="uk-UA" smtClean="0"/>
              <a:pPr/>
              <a:t>50</a:t>
            </a:fld>
            <a:endParaRPr lang="uk-UA"/>
          </a:p>
        </p:txBody>
      </p:sp>
      <p:pic>
        <p:nvPicPr>
          <p:cNvPr id="3" name="图片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8174592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标题"/>
          <p:cNvSpPr txBox="1">
            <a:spLocks noGrp="1"/>
          </p:cNvSpPr>
          <p:nvPr>
            <p:ph type="title"/>
          </p:nvPr>
        </p:nvSpPr>
        <p:spPr>
          <a:prstGeom prst="rect">
            <a:avLst/>
          </a:prstGeom>
        </p:spPr>
        <p:txBody>
          <a:bodyPr/>
          <a:lstStyle/>
          <a:p>
            <a:pPr defTabSz="402550">
              <a:defRPr sz="3528"/>
            </a:pPr>
            <a:endParaRPr/>
          </a:p>
        </p:txBody>
      </p:sp>
      <p:sp>
        <p:nvSpPr>
          <p:cNvPr id="510" name="正文"/>
          <p:cNvSpPr txBox="1">
            <a:spLocks noGrp="1"/>
          </p:cNvSpPr>
          <p:nvPr>
            <p:ph type="body" idx="1"/>
          </p:nvPr>
        </p:nvSpPr>
        <p:spPr>
          <a:prstGeom prst="rect">
            <a:avLst/>
          </a:prstGeom>
        </p:spPr>
        <p:txBody>
          <a:bodyPr/>
          <a:lstStyle/>
          <a:p>
            <a:endParaRPr/>
          </a:p>
        </p:txBody>
      </p:sp>
      <p:pic>
        <p:nvPicPr>
          <p:cNvPr id="511" name="图像" descr="图像"/>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2" name="幻灯片编号占位符 1"/>
          <p:cNvSpPr>
            <a:spLocks noGrp="1"/>
          </p:cNvSpPr>
          <p:nvPr>
            <p:ph type="sldNum" sz="quarter" idx="2"/>
          </p:nvPr>
        </p:nvSpPr>
        <p:spPr/>
        <p:txBody>
          <a:bodyPr/>
          <a:lstStyle/>
          <a:p>
            <a:fld id="{86CB4B4D-7CA3-9044-876B-883B54F8677D}" type="slidenum">
              <a:rPr lang="uk-UA" smtClean="0"/>
              <a:pPr/>
              <a:t>51</a:t>
            </a:fld>
            <a:endParaRPr lang="uk-UA"/>
          </a:p>
        </p:txBody>
      </p:sp>
    </p:spTree>
    <p:extLst>
      <p:ext uri="{BB962C8B-B14F-4D97-AF65-F5344CB8AC3E}">
        <p14:creationId xmlns:p14="http://schemas.microsoft.com/office/powerpoint/2010/main" val="185835166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标题"/>
          <p:cNvSpPr txBox="1">
            <a:spLocks noGrp="1"/>
          </p:cNvSpPr>
          <p:nvPr>
            <p:ph type="title"/>
          </p:nvPr>
        </p:nvSpPr>
        <p:spPr>
          <a:prstGeom prst="rect">
            <a:avLst/>
          </a:prstGeom>
        </p:spPr>
        <p:txBody>
          <a:bodyPr/>
          <a:lstStyle/>
          <a:p>
            <a:pPr defTabSz="402550">
              <a:defRPr sz="3528"/>
            </a:pPr>
            <a:endParaRPr/>
          </a:p>
        </p:txBody>
      </p:sp>
      <p:sp>
        <p:nvSpPr>
          <p:cNvPr id="514" name="正文"/>
          <p:cNvSpPr txBox="1">
            <a:spLocks noGrp="1"/>
          </p:cNvSpPr>
          <p:nvPr>
            <p:ph type="body" idx="1"/>
          </p:nvPr>
        </p:nvSpPr>
        <p:spPr>
          <a:prstGeom prst="rect">
            <a:avLst/>
          </a:prstGeom>
        </p:spPr>
        <p:txBody>
          <a:bodyPr/>
          <a:lstStyle/>
          <a:p>
            <a:endParaRPr/>
          </a:p>
        </p:txBody>
      </p:sp>
      <p:pic>
        <p:nvPicPr>
          <p:cNvPr id="515" name="图像" descr="图像"/>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2" name="幻灯片编号占位符 1"/>
          <p:cNvSpPr>
            <a:spLocks noGrp="1"/>
          </p:cNvSpPr>
          <p:nvPr>
            <p:ph type="sldNum" sz="quarter" idx="2"/>
          </p:nvPr>
        </p:nvSpPr>
        <p:spPr/>
        <p:txBody>
          <a:bodyPr/>
          <a:lstStyle/>
          <a:p>
            <a:fld id="{86CB4B4D-7CA3-9044-876B-883B54F8677D}" type="slidenum">
              <a:rPr lang="uk-UA" smtClean="0"/>
              <a:pPr/>
              <a:t>52</a:t>
            </a:fld>
            <a:endParaRPr lang="uk-UA"/>
          </a:p>
        </p:txBody>
      </p:sp>
    </p:spTree>
    <p:extLst>
      <p:ext uri="{BB962C8B-B14F-4D97-AF65-F5344CB8AC3E}">
        <p14:creationId xmlns:p14="http://schemas.microsoft.com/office/powerpoint/2010/main" val="31422126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课题2：硅径迹探测器物理要求"/>
          <p:cNvSpPr txBox="1">
            <a:spLocks noGrp="1"/>
          </p:cNvSpPr>
          <p:nvPr>
            <p:ph type="title"/>
          </p:nvPr>
        </p:nvSpPr>
        <p:spPr>
          <a:prstGeom prst="rect">
            <a:avLst/>
          </a:prstGeom>
        </p:spPr>
        <p:txBody>
          <a:bodyPr/>
          <a:lstStyle>
            <a:lvl1pPr defTabSz="402550">
              <a:defRPr sz="3528"/>
            </a:lvl1pPr>
          </a:lstStyle>
          <a:p>
            <a:r>
              <a:t>课题2：硅径迹探测器物理要求</a:t>
            </a:r>
          </a:p>
        </p:txBody>
      </p:sp>
      <p:sp>
        <p:nvSpPr>
          <p:cNvPr id="518" name="地方"/>
          <p:cNvSpPr txBox="1">
            <a:spLocks noGrp="1"/>
          </p:cNvSpPr>
          <p:nvPr>
            <p:ph type="body" idx="1"/>
          </p:nvPr>
        </p:nvSpPr>
        <p:spPr>
          <a:prstGeom prst="rect">
            <a:avLst/>
          </a:prstGeom>
        </p:spPr>
        <p:txBody>
          <a:bodyPr/>
          <a:lstStyle/>
          <a:p>
            <a:r>
              <a:t>地方</a:t>
            </a:r>
          </a:p>
        </p:txBody>
      </p:sp>
      <p:pic>
        <p:nvPicPr>
          <p:cNvPr id="519" name="图像" descr="图像"/>
          <p:cNvPicPr>
            <a:picLocks noChangeAspect="1"/>
          </p:cNvPicPr>
          <p:nvPr/>
        </p:nvPicPr>
        <p:blipFill>
          <a:blip r:embed="rId2">
            <a:extLst/>
          </a:blip>
          <a:stretch>
            <a:fillRect/>
          </a:stretch>
        </p:blipFill>
        <p:spPr>
          <a:xfrm>
            <a:off x="457200" y="451455"/>
            <a:ext cx="8438513" cy="5955090"/>
          </a:xfrm>
          <a:prstGeom prst="rect">
            <a:avLst/>
          </a:prstGeom>
          <a:ln w="12700">
            <a:miter lim="400000"/>
          </a:ln>
        </p:spPr>
      </p:pic>
      <p:sp>
        <p:nvSpPr>
          <p:cNvPr id="2" name="幻灯片编号占位符 1"/>
          <p:cNvSpPr>
            <a:spLocks noGrp="1"/>
          </p:cNvSpPr>
          <p:nvPr>
            <p:ph type="sldNum" sz="quarter" idx="2"/>
          </p:nvPr>
        </p:nvSpPr>
        <p:spPr/>
        <p:txBody>
          <a:bodyPr/>
          <a:lstStyle/>
          <a:p>
            <a:fld id="{86CB4B4D-7CA3-9044-876B-883B54F8677D}" type="slidenum">
              <a:rPr lang="uk-UA" smtClean="0"/>
              <a:pPr/>
              <a:t>53</a:t>
            </a:fld>
            <a:endParaRPr lang="uk-UA"/>
          </a:p>
        </p:txBody>
      </p:sp>
    </p:spTree>
    <p:extLst>
      <p:ext uri="{BB962C8B-B14F-4D97-AF65-F5344CB8AC3E}">
        <p14:creationId xmlns:p14="http://schemas.microsoft.com/office/powerpoint/2010/main" val="45452968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课题2：本项目的模块设计"/>
          <p:cNvSpPr txBox="1">
            <a:spLocks noGrp="1"/>
          </p:cNvSpPr>
          <p:nvPr>
            <p:ph type="title"/>
          </p:nvPr>
        </p:nvSpPr>
        <p:spPr>
          <a:xfrm>
            <a:off x="457200" y="-99392"/>
            <a:ext cx="8229600" cy="1143001"/>
          </a:xfrm>
          <a:prstGeom prst="rect">
            <a:avLst/>
          </a:prstGeom>
        </p:spPr>
        <p:txBody>
          <a:bodyPr/>
          <a:lstStyle>
            <a:lvl1pPr defTabSz="402550">
              <a:defRPr sz="3528"/>
            </a:lvl1pPr>
          </a:lstStyle>
          <a:p>
            <a:r>
              <a:t>课题2：本项目的模块设计</a:t>
            </a:r>
          </a:p>
        </p:txBody>
      </p:sp>
      <p:grpSp>
        <p:nvGrpSpPr>
          <p:cNvPr id="430" name="成组"/>
          <p:cNvGrpSpPr/>
          <p:nvPr/>
        </p:nvGrpSpPr>
        <p:grpSpPr>
          <a:xfrm>
            <a:off x="1914593" y="3004069"/>
            <a:ext cx="2778772" cy="504038"/>
            <a:chOff x="0" y="0"/>
            <a:chExt cx="2778771" cy="504036"/>
          </a:xfrm>
        </p:grpSpPr>
        <p:sp>
          <p:nvSpPr>
            <p:cNvPr id="427" name="矩形"/>
            <p:cNvSpPr/>
            <p:nvPr/>
          </p:nvSpPr>
          <p:spPr>
            <a:xfrm>
              <a:off x="0" y="0"/>
              <a:ext cx="892969" cy="504037"/>
            </a:xfrm>
            <a:prstGeom prst="rect">
              <a:avLst/>
            </a:prstGeom>
            <a:solidFill>
              <a:srgbClr val="00A2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28" name="矩形"/>
            <p:cNvSpPr/>
            <p:nvPr/>
          </p:nvSpPr>
          <p:spPr>
            <a:xfrm>
              <a:off x="949339" y="0"/>
              <a:ext cx="892969" cy="504037"/>
            </a:xfrm>
            <a:prstGeom prst="rect">
              <a:avLst/>
            </a:prstGeom>
            <a:solidFill>
              <a:srgbClr val="00A2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29" name="矩形"/>
            <p:cNvSpPr/>
            <p:nvPr/>
          </p:nvSpPr>
          <p:spPr>
            <a:xfrm>
              <a:off x="1885802" y="0"/>
              <a:ext cx="892970" cy="504037"/>
            </a:xfrm>
            <a:prstGeom prst="rect">
              <a:avLst/>
            </a:prstGeom>
            <a:solidFill>
              <a:srgbClr val="00A2FF"/>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grpSp>
      <p:grpSp>
        <p:nvGrpSpPr>
          <p:cNvPr id="443" name="成组"/>
          <p:cNvGrpSpPr/>
          <p:nvPr/>
        </p:nvGrpSpPr>
        <p:grpSpPr>
          <a:xfrm>
            <a:off x="1908155" y="4721449"/>
            <a:ext cx="5617771" cy="1063494"/>
            <a:chOff x="0" y="0"/>
            <a:chExt cx="5617769" cy="1063493"/>
          </a:xfrm>
        </p:grpSpPr>
        <p:sp>
          <p:nvSpPr>
            <p:cNvPr id="431" name="矩形"/>
            <p:cNvSpPr/>
            <p:nvPr/>
          </p:nvSpPr>
          <p:spPr>
            <a:xfrm>
              <a:off x="0" y="0"/>
              <a:ext cx="892969" cy="504037"/>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32" name="矩形"/>
            <p:cNvSpPr/>
            <p:nvPr/>
          </p:nvSpPr>
          <p:spPr>
            <a:xfrm>
              <a:off x="949339" y="0"/>
              <a:ext cx="892969" cy="504037"/>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33" name="矩形"/>
            <p:cNvSpPr/>
            <p:nvPr/>
          </p:nvSpPr>
          <p:spPr>
            <a:xfrm>
              <a:off x="1885802" y="0"/>
              <a:ext cx="892970" cy="504037"/>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34" name="矩形"/>
            <p:cNvSpPr/>
            <p:nvPr/>
          </p:nvSpPr>
          <p:spPr>
            <a:xfrm>
              <a:off x="2822266" y="0"/>
              <a:ext cx="892970" cy="504037"/>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35" name="矩形"/>
            <p:cNvSpPr/>
            <p:nvPr/>
          </p:nvSpPr>
          <p:spPr>
            <a:xfrm>
              <a:off x="3771605" y="0"/>
              <a:ext cx="892970" cy="504037"/>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36" name="矩形"/>
            <p:cNvSpPr/>
            <p:nvPr/>
          </p:nvSpPr>
          <p:spPr>
            <a:xfrm>
              <a:off x="4720944" y="0"/>
              <a:ext cx="892970" cy="504037"/>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37" name="矩形"/>
            <p:cNvSpPr/>
            <p:nvPr/>
          </p:nvSpPr>
          <p:spPr>
            <a:xfrm>
              <a:off x="3856" y="559456"/>
              <a:ext cx="892970" cy="504038"/>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38" name="矩形"/>
            <p:cNvSpPr/>
            <p:nvPr/>
          </p:nvSpPr>
          <p:spPr>
            <a:xfrm>
              <a:off x="953195" y="559456"/>
              <a:ext cx="892970" cy="504038"/>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39" name="矩形"/>
            <p:cNvSpPr/>
            <p:nvPr/>
          </p:nvSpPr>
          <p:spPr>
            <a:xfrm>
              <a:off x="1889658" y="559456"/>
              <a:ext cx="892970" cy="504038"/>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40" name="矩形"/>
            <p:cNvSpPr/>
            <p:nvPr/>
          </p:nvSpPr>
          <p:spPr>
            <a:xfrm>
              <a:off x="2826122" y="559456"/>
              <a:ext cx="892970" cy="504038"/>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41" name="矩形"/>
            <p:cNvSpPr/>
            <p:nvPr/>
          </p:nvSpPr>
          <p:spPr>
            <a:xfrm>
              <a:off x="3775461" y="559456"/>
              <a:ext cx="892970" cy="504038"/>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42" name="矩形"/>
            <p:cNvSpPr/>
            <p:nvPr/>
          </p:nvSpPr>
          <p:spPr>
            <a:xfrm>
              <a:off x="4724801" y="559456"/>
              <a:ext cx="892969" cy="504038"/>
            </a:xfrm>
            <a:prstGeom prst="rect">
              <a:avLst/>
            </a:prstGeom>
            <a:solidFill>
              <a:srgbClr val="F8BA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grpSp>
      <p:sp>
        <p:nvSpPr>
          <p:cNvPr id="444" name="Layer 1 (11 mm x 62.5 mm)…"/>
          <p:cNvSpPr txBox="1"/>
          <p:nvPr/>
        </p:nvSpPr>
        <p:spPr>
          <a:xfrm>
            <a:off x="497519" y="2098162"/>
            <a:ext cx="3386951" cy="1030744"/>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defTabSz="410765">
              <a:defRPr sz="1600">
                <a:latin typeface="Helvetica Neue Medium"/>
                <a:ea typeface="Helvetica Neue Medium"/>
                <a:cs typeface="Helvetica Neue Medium"/>
                <a:sym typeface="Helvetica Neue Medium"/>
              </a:defRPr>
            </a:pPr>
            <a:r>
              <a:t>Layer 1 (11 mm x 62.5 mm)</a:t>
            </a:r>
          </a:p>
          <a:p>
            <a:pPr defTabSz="410765">
              <a:defRPr sz="1600">
                <a:solidFill>
                  <a:srgbClr val="FF644E"/>
                </a:solidFill>
                <a:latin typeface="Helvetica Neue Medium"/>
                <a:ea typeface="Helvetica Neue Medium"/>
                <a:cs typeface="Helvetica Neue Medium"/>
                <a:sym typeface="Helvetica Neue Medium"/>
              </a:defRPr>
            </a:pPr>
            <a:r>
              <a:t>Chip size: 11 mm X 20.8 mm</a:t>
            </a:r>
          </a:p>
          <a:p>
            <a:pPr defTabSz="410765">
              <a:defRPr sz="1600">
                <a:latin typeface="Helvetica Neue Medium"/>
                <a:ea typeface="Helvetica Neue Medium"/>
                <a:cs typeface="Helvetica Neue Medium"/>
                <a:sym typeface="Helvetica Neue Medium"/>
              </a:defRPr>
            </a:pPr>
            <a:r>
              <a:t>Chip Number: 3 X 2 layer = 6 chips</a:t>
            </a:r>
          </a:p>
        </p:txBody>
      </p:sp>
      <p:sp>
        <p:nvSpPr>
          <p:cNvPr id="445" name="Layer 2  and Layer 3 (22mm x 125mm)…"/>
          <p:cNvSpPr txBox="1"/>
          <p:nvPr/>
        </p:nvSpPr>
        <p:spPr>
          <a:xfrm>
            <a:off x="420263" y="3876655"/>
            <a:ext cx="4309480" cy="78944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defTabSz="410765">
              <a:defRPr sz="1600">
                <a:latin typeface="Helvetica Neue Medium"/>
                <a:ea typeface="Helvetica Neue Medium"/>
                <a:cs typeface="Helvetica Neue Medium"/>
                <a:sym typeface="Helvetica Neue Medium"/>
              </a:defRPr>
            </a:pPr>
            <a:r>
              <a:t>Layer 2  and Layer 3 (22mm x 125mm)</a:t>
            </a:r>
          </a:p>
          <a:p>
            <a:pPr defTabSz="410765">
              <a:defRPr sz="1600">
                <a:latin typeface="Helvetica Neue Medium"/>
                <a:ea typeface="Helvetica Neue Medium"/>
                <a:cs typeface="Helvetica Neue Medium"/>
                <a:sym typeface="Helvetica Neue Medium"/>
              </a:defRPr>
            </a:pPr>
            <a:r>
              <a:t>Chip size: 11 mm X 20.8 mm</a:t>
            </a:r>
          </a:p>
          <a:p>
            <a:pPr defTabSz="410765">
              <a:defRPr sz="1600">
                <a:latin typeface="Helvetica Neue Medium"/>
                <a:ea typeface="Helvetica Neue Medium"/>
                <a:cs typeface="Helvetica Neue Medium"/>
                <a:sym typeface="Helvetica Neue Medium"/>
              </a:defRPr>
            </a:pPr>
            <a:r>
              <a:t>Chip Number: 6 X 2 rows X 2 layer = 24 chips</a:t>
            </a:r>
          </a:p>
        </p:txBody>
      </p:sp>
      <p:sp>
        <p:nvSpPr>
          <p:cNvPr id="446" name="Total number of chips = 6 + 2 * 24 = 54 chips/wedge for 3 layers prototype"/>
          <p:cNvSpPr txBox="1"/>
          <p:nvPr/>
        </p:nvSpPr>
        <p:spPr>
          <a:xfrm>
            <a:off x="369971" y="6354798"/>
            <a:ext cx="7185776" cy="306844"/>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410765">
              <a:defRPr sz="1600" b="1">
                <a:latin typeface="Helvetica Neue"/>
                <a:ea typeface="Helvetica Neue"/>
                <a:cs typeface="Helvetica Neue"/>
                <a:sym typeface="Helvetica Neue"/>
              </a:defRPr>
            </a:lvl1pPr>
          </a:lstStyle>
          <a:p>
            <a:r>
              <a:t>Total number of chips = 6 + 2 * 24 = 54 chips/wedge for 3 layers prototype</a:t>
            </a:r>
          </a:p>
        </p:txBody>
      </p:sp>
      <p:sp>
        <p:nvSpPr>
          <p:cNvPr id="447" name="22 mm"/>
          <p:cNvSpPr txBox="1"/>
          <p:nvPr/>
        </p:nvSpPr>
        <p:spPr>
          <a:xfrm>
            <a:off x="1287972" y="5149285"/>
            <a:ext cx="450127" cy="207823"/>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900" b="1">
                <a:latin typeface="Helvetica Neue"/>
                <a:ea typeface="Helvetica Neue"/>
                <a:cs typeface="Helvetica Neue"/>
                <a:sym typeface="Helvetica Neue"/>
              </a:defRPr>
            </a:lvl1pPr>
          </a:lstStyle>
          <a:p>
            <a:r>
              <a:t>22 mm</a:t>
            </a:r>
          </a:p>
        </p:txBody>
      </p:sp>
      <p:sp>
        <p:nvSpPr>
          <p:cNvPr id="448" name="62.5 mm"/>
          <p:cNvSpPr txBox="1"/>
          <p:nvPr/>
        </p:nvSpPr>
        <p:spPr>
          <a:xfrm>
            <a:off x="3031253" y="3587643"/>
            <a:ext cx="545453" cy="207823"/>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900" b="1">
                <a:latin typeface="Helvetica Neue"/>
                <a:ea typeface="Helvetica Neue"/>
                <a:cs typeface="Helvetica Neue"/>
                <a:sym typeface="Helvetica Neue"/>
              </a:defRPr>
            </a:lvl1pPr>
          </a:lstStyle>
          <a:p>
            <a:r>
              <a:t>62.5 mm</a:t>
            </a:r>
          </a:p>
        </p:txBody>
      </p:sp>
      <p:sp>
        <p:nvSpPr>
          <p:cNvPr id="449" name="线条"/>
          <p:cNvSpPr/>
          <p:nvPr/>
        </p:nvSpPr>
        <p:spPr>
          <a:xfrm>
            <a:off x="1916759" y="3615509"/>
            <a:ext cx="2774440" cy="1"/>
          </a:xfrm>
          <a:prstGeom prst="line">
            <a:avLst/>
          </a:prstGeom>
          <a:ln w="12700">
            <a:solidFill>
              <a:srgbClr val="000000"/>
            </a:solidFill>
            <a:miter lim="400000"/>
            <a:headEnd type="triangle"/>
            <a:tailEnd type="triangle"/>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50" name="线条"/>
          <p:cNvSpPr/>
          <p:nvPr/>
        </p:nvSpPr>
        <p:spPr>
          <a:xfrm>
            <a:off x="1916759" y="5856824"/>
            <a:ext cx="5600564" cy="1"/>
          </a:xfrm>
          <a:prstGeom prst="line">
            <a:avLst/>
          </a:prstGeom>
          <a:ln w="12700">
            <a:solidFill>
              <a:srgbClr val="000000"/>
            </a:solidFill>
            <a:miter lim="400000"/>
            <a:headEnd type="triangle"/>
            <a:tailEnd type="triangle"/>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51" name="125 mm"/>
          <p:cNvSpPr txBox="1"/>
          <p:nvPr/>
        </p:nvSpPr>
        <p:spPr>
          <a:xfrm>
            <a:off x="4460201" y="5890855"/>
            <a:ext cx="513678" cy="207823"/>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900" b="1">
                <a:latin typeface="Helvetica Neue"/>
                <a:ea typeface="Helvetica Neue"/>
                <a:cs typeface="Helvetica Neue"/>
                <a:sym typeface="Helvetica Neue"/>
              </a:defRPr>
            </a:lvl1pPr>
          </a:lstStyle>
          <a:p>
            <a:r>
              <a:t>125 mm</a:t>
            </a:r>
          </a:p>
        </p:txBody>
      </p:sp>
      <p:sp>
        <p:nvSpPr>
          <p:cNvPr id="452" name="Double sided ladder"/>
          <p:cNvSpPr txBox="1"/>
          <p:nvPr/>
        </p:nvSpPr>
        <p:spPr>
          <a:xfrm>
            <a:off x="4874900" y="3146010"/>
            <a:ext cx="1297243" cy="2201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000" b="1">
                <a:latin typeface="Helvetica Neue"/>
                <a:ea typeface="Helvetica Neue"/>
                <a:cs typeface="Helvetica Neue"/>
                <a:sym typeface="Helvetica Neue"/>
              </a:defRPr>
            </a:lvl1pPr>
          </a:lstStyle>
          <a:p>
            <a:r>
              <a:t>Double sided ladder</a:t>
            </a:r>
          </a:p>
        </p:txBody>
      </p:sp>
      <p:sp>
        <p:nvSpPr>
          <p:cNvPr id="453" name="Double sided ladder"/>
          <p:cNvSpPr txBox="1"/>
          <p:nvPr/>
        </p:nvSpPr>
        <p:spPr>
          <a:xfrm>
            <a:off x="7698939" y="5143119"/>
            <a:ext cx="1297242" cy="220154"/>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000" b="1">
                <a:latin typeface="Helvetica Neue"/>
                <a:ea typeface="Helvetica Neue"/>
                <a:cs typeface="Helvetica Neue"/>
                <a:sym typeface="Helvetica Neue"/>
              </a:defRPr>
            </a:lvl1pPr>
          </a:lstStyle>
          <a:p>
            <a:r>
              <a:t>Double sided ladder</a:t>
            </a:r>
          </a:p>
        </p:txBody>
      </p:sp>
      <p:sp>
        <p:nvSpPr>
          <p:cNvPr id="454" name="Half barrel design"/>
          <p:cNvSpPr txBox="1"/>
          <p:nvPr/>
        </p:nvSpPr>
        <p:spPr>
          <a:xfrm>
            <a:off x="6793956" y="2277934"/>
            <a:ext cx="1795692" cy="306844"/>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b="1">
                <a:solidFill>
                  <a:srgbClr val="EE220C"/>
                </a:solidFill>
                <a:latin typeface="Helvetica Neue"/>
                <a:ea typeface="Helvetica Neue"/>
                <a:cs typeface="Helvetica Neue"/>
                <a:sym typeface="Helvetica Neue"/>
              </a:defRPr>
            </a:lvl1pPr>
          </a:lstStyle>
          <a:p>
            <a:r>
              <a:t>Half barrel design</a:t>
            </a:r>
          </a:p>
        </p:txBody>
      </p:sp>
      <p:sp>
        <p:nvSpPr>
          <p:cNvPr id="455" name="两种探测器模块"/>
          <p:cNvSpPr txBox="1"/>
          <p:nvPr/>
        </p:nvSpPr>
        <p:spPr>
          <a:xfrm>
            <a:off x="230801" y="912984"/>
            <a:ext cx="3304541" cy="726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defTabSz="410765">
              <a:defRPr sz="3600">
                <a:latin typeface="Helvetica Neue Medium"/>
                <a:ea typeface="Helvetica Neue Medium"/>
                <a:cs typeface="Helvetica Neue Medium"/>
                <a:sym typeface="Helvetica Neue Medium"/>
              </a:defRPr>
            </a:lvl1pPr>
          </a:lstStyle>
          <a:p>
            <a:r>
              <a:t>两种探测器模块</a:t>
            </a:r>
          </a:p>
        </p:txBody>
      </p:sp>
      <p:sp>
        <p:nvSpPr>
          <p:cNvPr id="2" name="幻灯片编号占位符 1"/>
          <p:cNvSpPr>
            <a:spLocks noGrp="1"/>
          </p:cNvSpPr>
          <p:nvPr>
            <p:ph type="sldNum" sz="quarter" idx="2"/>
          </p:nvPr>
        </p:nvSpPr>
        <p:spPr/>
        <p:txBody>
          <a:bodyPr/>
          <a:lstStyle/>
          <a:p>
            <a:fld id="{86CB4B4D-7CA3-9044-876B-883B54F8677D}" type="slidenum">
              <a:rPr lang="uk-UA" smtClean="0"/>
              <a:pPr/>
              <a:t>54</a:t>
            </a:fld>
            <a:endParaRPr lang="uk-UA"/>
          </a:p>
        </p:txBody>
      </p:sp>
    </p:spTree>
    <p:extLst>
      <p:ext uri="{BB962C8B-B14F-4D97-AF65-F5344CB8AC3E}">
        <p14:creationId xmlns:p14="http://schemas.microsoft.com/office/powerpoint/2010/main" val="138603198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箭头"/>
          <p:cNvSpPr/>
          <p:nvPr/>
        </p:nvSpPr>
        <p:spPr>
          <a:xfrm>
            <a:off x="3966188" y="4620791"/>
            <a:ext cx="892969" cy="892970"/>
          </a:xfrm>
          <a:prstGeom prst="rightArrow">
            <a:avLst>
              <a:gd name="adj1" fmla="val 32000"/>
              <a:gd name="adj2" fmla="val 64000"/>
            </a:avLst>
          </a:prstGeom>
          <a:solidFill>
            <a:srgbClr val="00A2FF"/>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pic>
        <p:nvPicPr>
          <p:cNvPr id="458" name="矩形" descr="矩形"/>
          <p:cNvPicPr>
            <a:picLocks/>
          </p:cNvPicPr>
          <p:nvPr/>
        </p:nvPicPr>
        <p:blipFill>
          <a:blip r:embed="rId2">
            <a:extLst/>
          </a:blip>
          <a:stretch>
            <a:fillRect/>
          </a:stretch>
        </p:blipFill>
        <p:spPr>
          <a:xfrm>
            <a:off x="4355646" y="1891945"/>
            <a:ext cx="4679451" cy="4917779"/>
          </a:xfrm>
          <a:prstGeom prst="rect">
            <a:avLst/>
          </a:prstGeom>
        </p:spPr>
      </p:pic>
      <p:sp>
        <p:nvSpPr>
          <p:cNvPr id="460" name="课题2：在初步概念设计中径迹探测器的结构设计（2）"/>
          <p:cNvSpPr txBox="1">
            <a:spLocks noGrp="1"/>
          </p:cNvSpPr>
          <p:nvPr>
            <p:ph type="title"/>
          </p:nvPr>
        </p:nvSpPr>
        <p:spPr>
          <a:xfrm>
            <a:off x="31184" y="25917"/>
            <a:ext cx="9081632" cy="918520"/>
          </a:xfrm>
          <a:prstGeom prst="rect">
            <a:avLst/>
          </a:prstGeom>
        </p:spPr>
        <p:txBody>
          <a:bodyPr/>
          <a:lstStyle>
            <a:lvl1pPr defTabSz="332720">
              <a:defRPr sz="2916"/>
            </a:lvl1pPr>
          </a:lstStyle>
          <a:p>
            <a:r>
              <a:t>课题2：在初步概念设计中径迹探测器的结构设计（2）</a:t>
            </a:r>
          </a:p>
        </p:txBody>
      </p:sp>
      <p:sp>
        <p:nvSpPr>
          <p:cNvPr id="461" name="3-layer sector…"/>
          <p:cNvSpPr txBox="1"/>
          <p:nvPr/>
        </p:nvSpPr>
        <p:spPr>
          <a:xfrm>
            <a:off x="581925" y="2096108"/>
            <a:ext cx="3006357" cy="548144"/>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algn="ctr" defTabSz="410765">
              <a:defRPr sz="1600" b="1">
                <a:latin typeface="Helvetica Neue"/>
                <a:ea typeface="Helvetica Neue"/>
                <a:cs typeface="Helvetica Neue"/>
                <a:sym typeface="Helvetica Neue"/>
              </a:defRPr>
            </a:pPr>
            <a:r>
              <a:t>3-layer sector</a:t>
            </a:r>
          </a:p>
          <a:p>
            <a:pPr algn="ctr" defTabSz="410765">
              <a:defRPr sz="1600" b="1">
                <a:latin typeface="Helvetica Neue"/>
                <a:ea typeface="Helvetica Neue"/>
                <a:cs typeface="Helvetica Neue"/>
                <a:sym typeface="Helvetica Neue"/>
              </a:defRPr>
            </a:pPr>
            <a:r>
              <a:t>with multiple ladders per layer</a:t>
            </a:r>
          </a:p>
        </p:txBody>
      </p:sp>
      <p:grpSp>
        <p:nvGrpSpPr>
          <p:cNvPr id="475" name="成组"/>
          <p:cNvGrpSpPr/>
          <p:nvPr/>
        </p:nvGrpSpPr>
        <p:grpSpPr>
          <a:xfrm>
            <a:off x="397979" y="3429229"/>
            <a:ext cx="3374248" cy="3276095"/>
            <a:chOff x="0" y="0"/>
            <a:chExt cx="3374246" cy="3276094"/>
          </a:xfrm>
        </p:grpSpPr>
        <p:pic>
          <p:nvPicPr>
            <p:cNvPr id="462" name="图像" descr="图像"/>
            <p:cNvPicPr>
              <a:picLocks noChangeAspect="1"/>
            </p:cNvPicPr>
            <p:nvPr/>
          </p:nvPicPr>
          <p:blipFill>
            <a:blip r:embed="rId3">
              <a:extLst/>
            </a:blip>
            <a:srcRect l="56778" t="12151" b="15430"/>
            <a:stretch>
              <a:fillRect/>
            </a:stretch>
          </p:blipFill>
          <p:spPr>
            <a:xfrm>
              <a:off x="0" y="0"/>
              <a:ext cx="3374247" cy="3276095"/>
            </a:xfrm>
            <a:prstGeom prst="rect">
              <a:avLst/>
            </a:prstGeom>
            <a:ln w="12700" cap="flat">
              <a:noFill/>
              <a:miter lim="400000"/>
            </a:ln>
            <a:effectLst/>
          </p:spPr>
        </p:pic>
        <p:pic>
          <p:nvPicPr>
            <p:cNvPr id="463" name="线条" descr="线条"/>
            <p:cNvPicPr>
              <a:picLocks/>
            </p:cNvPicPr>
            <p:nvPr/>
          </p:nvPicPr>
          <p:blipFill>
            <a:blip r:embed="rId4">
              <a:alphaModFix amt="50000"/>
              <a:extLst/>
            </a:blip>
            <a:stretch>
              <a:fillRect/>
            </a:stretch>
          </p:blipFill>
          <p:spPr>
            <a:xfrm rot="6076824">
              <a:off x="589904" y="2441879"/>
              <a:ext cx="1511463" cy="50801"/>
            </a:xfrm>
            <a:prstGeom prst="rect">
              <a:avLst/>
            </a:prstGeom>
            <a:effectLst/>
          </p:spPr>
        </p:pic>
        <p:pic>
          <p:nvPicPr>
            <p:cNvPr id="465" name="线条" descr="线条"/>
            <p:cNvPicPr>
              <a:picLocks/>
            </p:cNvPicPr>
            <p:nvPr/>
          </p:nvPicPr>
          <p:blipFill>
            <a:blip r:embed="rId4">
              <a:alphaModFix amt="50000"/>
              <a:extLst/>
            </a:blip>
            <a:stretch>
              <a:fillRect/>
            </a:stretch>
          </p:blipFill>
          <p:spPr>
            <a:xfrm rot="4723176">
              <a:off x="1002859" y="2441879"/>
              <a:ext cx="1511463" cy="50801"/>
            </a:xfrm>
            <a:prstGeom prst="rect">
              <a:avLst/>
            </a:prstGeom>
            <a:effectLst/>
          </p:spPr>
        </p:pic>
        <p:sp>
          <p:nvSpPr>
            <p:cNvPr id="467" name="L1"/>
            <p:cNvSpPr txBox="1"/>
            <p:nvPr/>
          </p:nvSpPr>
          <p:spPr>
            <a:xfrm>
              <a:off x="1412259" y="1755617"/>
              <a:ext cx="317615" cy="3068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lgn="ctr" defTabSz="410765">
                <a:defRPr sz="1600" b="1">
                  <a:latin typeface="Helvetica Neue"/>
                  <a:ea typeface="Helvetica Neue"/>
                  <a:cs typeface="Helvetica Neue"/>
                  <a:sym typeface="Helvetica Neue"/>
                </a:defRPr>
              </a:lvl1pPr>
            </a:lstStyle>
            <a:p>
              <a:r>
                <a:t>L1</a:t>
              </a:r>
            </a:p>
          </p:txBody>
        </p:sp>
        <p:sp>
          <p:nvSpPr>
            <p:cNvPr id="468" name="线条"/>
            <p:cNvSpPr/>
            <p:nvPr/>
          </p:nvSpPr>
          <p:spPr>
            <a:xfrm flipV="1">
              <a:off x="1316169" y="2489716"/>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69" name="线条"/>
            <p:cNvSpPr/>
            <p:nvPr/>
          </p:nvSpPr>
          <p:spPr>
            <a:xfrm>
              <a:off x="1444043" y="2030946"/>
              <a:ext cx="235977" cy="1"/>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70" name="线条"/>
            <p:cNvSpPr/>
            <p:nvPr/>
          </p:nvSpPr>
          <p:spPr>
            <a:xfrm flipV="1">
              <a:off x="1577175" y="2498645"/>
              <a:ext cx="255674" cy="64415"/>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71" name="线条"/>
            <p:cNvSpPr/>
            <p:nvPr/>
          </p:nvSpPr>
          <p:spPr>
            <a:xfrm flipV="1">
              <a:off x="1289380" y="3012222"/>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72" name="线条"/>
            <p:cNvSpPr/>
            <p:nvPr/>
          </p:nvSpPr>
          <p:spPr>
            <a:xfrm flipV="1">
              <a:off x="1559316" y="3012222"/>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73" name="L2"/>
            <p:cNvSpPr txBox="1"/>
            <p:nvPr/>
          </p:nvSpPr>
          <p:spPr>
            <a:xfrm>
              <a:off x="1403224" y="2252011"/>
              <a:ext cx="317615" cy="3068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lgn="ctr" defTabSz="410765">
                <a:defRPr sz="1600" b="1">
                  <a:latin typeface="Helvetica Neue"/>
                  <a:ea typeface="Helvetica Neue"/>
                  <a:cs typeface="Helvetica Neue"/>
                  <a:sym typeface="Helvetica Neue"/>
                </a:defRPr>
              </a:lvl1pPr>
            </a:lstStyle>
            <a:p>
              <a:r>
                <a:t>L2</a:t>
              </a:r>
            </a:p>
          </p:txBody>
        </p:sp>
        <p:sp>
          <p:nvSpPr>
            <p:cNvPr id="474" name="L3"/>
            <p:cNvSpPr txBox="1"/>
            <p:nvPr/>
          </p:nvSpPr>
          <p:spPr>
            <a:xfrm>
              <a:off x="1403224" y="2753406"/>
              <a:ext cx="317615" cy="3068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lgn="ctr" defTabSz="410765">
                <a:defRPr sz="1600" b="1">
                  <a:latin typeface="Helvetica Neue"/>
                  <a:ea typeface="Helvetica Neue"/>
                  <a:cs typeface="Helvetica Neue"/>
                  <a:sym typeface="Helvetica Neue"/>
                </a:defRPr>
              </a:lvl1pPr>
            </a:lstStyle>
            <a:p>
              <a:r>
                <a:t>L3</a:t>
              </a:r>
            </a:p>
          </p:txBody>
        </p:sp>
      </p:grpSp>
      <p:sp>
        <p:nvSpPr>
          <p:cNvPr id="476" name="Extended goals if manpower and technical knowledge available…"/>
          <p:cNvSpPr txBox="1"/>
          <p:nvPr/>
        </p:nvSpPr>
        <p:spPr>
          <a:xfrm>
            <a:off x="1428387" y="1237450"/>
            <a:ext cx="6287225" cy="54814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algn="ctr" defTabSz="410765">
              <a:defRPr sz="1600" b="1">
                <a:latin typeface="Helvetica Neue"/>
                <a:ea typeface="Helvetica Neue"/>
                <a:cs typeface="Helvetica Neue"/>
                <a:sym typeface="Helvetica Neue"/>
              </a:defRPr>
            </a:pPr>
            <a:r>
              <a:t>Extended goals if manpower and technical knowledge available</a:t>
            </a:r>
          </a:p>
          <a:p>
            <a:pPr algn="ctr" defTabSz="410765">
              <a:defRPr sz="1600" b="1">
                <a:latin typeface="Helvetica Neue"/>
                <a:ea typeface="Helvetica Neue"/>
                <a:cs typeface="Helvetica Neue"/>
                <a:sym typeface="Helvetica Neue"/>
              </a:defRPr>
            </a:pPr>
            <a:r>
              <a:t>Get closer to a real detector prototype</a:t>
            </a:r>
          </a:p>
        </p:txBody>
      </p:sp>
      <p:pic>
        <p:nvPicPr>
          <p:cNvPr id="477" name="图像" descr="图像"/>
          <p:cNvPicPr>
            <a:picLocks noChangeAspect="1"/>
          </p:cNvPicPr>
          <p:nvPr/>
        </p:nvPicPr>
        <p:blipFill>
          <a:blip r:embed="rId3">
            <a:extLst/>
          </a:blip>
          <a:srcRect l="56778" t="12151" b="15430"/>
          <a:stretch>
            <a:fillRect/>
          </a:stretch>
        </p:blipFill>
        <p:spPr>
          <a:xfrm>
            <a:off x="5053118" y="3429228"/>
            <a:ext cx="3374247" cy="3276096"/>
          </a:xfrm>
          <a:prstGeom prst="rect">
            <a:avLst/>
          </a:prstGeom>
          <a:ln w="12700">
            <a:miter lim="400000"/>
          </a:ln>
        </p:spPr>
      </p:pic>
      <p:pic>
        <p:nvPicPr>
          <p:cNvPr id="478" name="线条" descr="线条"/>
          <p:cNvPicPr>
            <a:picLocks/>
          </p:cNvPicPr>
          <p:nvPr/>
        </p:nvPicPr>
        <p:blipFill>
          <a:blip r:embed="rId4">
            <a:alphaModFix amt="50000"/>
            <a:extLst/>
          </a:blip>
          <a:stretch>
            <a:fillRect/>
          </a:stretch>
        </p:blipFill>
        <p:spPr>
          <a:xfrm rot="6076824">
            <a:off x="5643022" y="5871107"/>
            <a:ext cx="1511463" cy="50801"/>
          </a:xfrm>
          <a:prstGeom prst="rect">
            <a:avLst/>
          </a:prstGeom>
        </p:spPr>
      </p:pic>
      <p:pic>
        <p:nvPicPr>
          <p:cNvPr id="480" name="线条" descr="线条"/>
          <p:cNvPicPr>
            <a:picLocks/>
          </p:cNvPicPr>
          <p:nvPr/>
        </p:nvPicPr>
        <p:blipFill>
          <a:blip r:embed="rId4">
            <a:alphaModFix amt="50000"/>
            <a:extLst/>
          </a:blip>
          <a:stretch>
            <a:fillRect/>
          </a:stretch>
        </p:blipFill>
        <p:spPr>
          <a:xfrm rot="4723176">
            <a:off x="6055977" y="5871107"/>
            <a:ext cx="1511463" cy="50801"/>
          </a:xfrm>
          <a:prstGeom prst="rect">
            <a:avLst/>
          </a:prstGeom>
        </p:spPr>
      </p:pic>
      <p:sp>
        <p:nvSpPr>
          <p:cNvPr id="482" name="L1"/>
          <p:cNvSpPr txBox="1"/>
          <p:nvPr/>
        </p:nvSpPr>
        <p:spPr>
          <a:xfrm>
            <a:off x="6465377" y="5184846"/>
            <a:ext cx="317615" cy="306844"/>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b="1">
                <a:latin typeface="Helvetica Neue"/>
                <a:ea typeface="Helvetica Neue"/>
                <a:cs typeface="Helvetica Neue"/>
                <a:sym typeface="Helvetica Neue"/>
              </a:defRPr>
            </a:lvl1pPr>
          </a:lstStyle>
          <a:p>
            <a:r>
              <a:t>L1</a:t>
            </a:r>
          </a:p>
        </p:txBody>
      </p:sp>
      <p:grpSp>
        <p:nvGrpSpPr>
          <p:cNvPr id="488" name="成组"/>
          <p:cNvGrpSpPr/>
          <p:nvPr/>
        </p:nvGrpSpPr>
        <p:grpSpPr>
          <a:xfrm>
            <a:off x="6342498" y="5460175"/>
            <a:ext cx="543469" cy="1045690"/>
            <a:chOff x="0" y="0"/>
            <a:chExt cx="543468" cy="1045689"/>
          </a:xfrm>
        </p:grpSpPr>
        <p:sp>
          <p:nvSpPr>
            <p:cNvPr id="483" name="线条"/>
            <p:cNvSpPr/>
            <p:nvPr/>
          </p:nvSpPr>
          <p:spPr>
            <a:xfrm flipV="1">
              <a:off x="26789" y="458769"/>
              <a:ext cx="255673"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84" name="线条"/>
            <p:cNvSpPr/>
            <p:nvPr/>
          </p:nvSpPr>
          <p:spPr>
            <a:xfrm>
              <a:off x="154663" y="0"/>
              <a:ext cx="235977" cy="0"/>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85" name="线条"/>
            <p:cNvSpPr/>
            <p:nvPr/>
          </p:nvSpPr>
          <p:spPr>
            <a:xfrm flipV="1">
              <a:off x="287795" y="467699"/>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86" name="线条"/>
            <p:cNvSpPr/>
            <p:nvPr/>
          </p:nvSpPr>
          <p:spPr>
            <a:xfrm flipV="1">
              <a:off x="-1" y="981276"/>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87" name="线条"/>
            <p:cNvSpPr/>
            <p:nvPr/>
          </p:nvSpPr>
          <p:spPr>
            <a:xfrm flipV="1">
              <a:off x="269936" y="981276"/>
              <a:ext cx="255673"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grpSp>
      <p:sp>
        <p:nvSpPr>
          <p:cNvPr id="489" name="L2"/>
          <p:cNvSpPr txBox="1"/>
          <p:nvPr/>
        </p:nvSpPr>
        <p:spPr>
          <a:xfrm>
            <a:off x="6456342" y="5681240"/>
            <a:ext cx="317615" cy="306844"/>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b="1">
                <a:latin typeface="Helvetica Neue"/>
                <a:ea typeface="Helvetica Neue"/>
                <a:cs typeface="Helvetica Neue"/>
                <a:sym typeface="Helvetica Neue"/>
              </a:defRPr>
            </a:lvl1pPr>
          </a:lstStyle>
          <a:p>
            <a:r>
              <a:t>L2</a:t>
            </a:r>
          </a:p>
        </p:txBody>
      </p:sp>
      <p:sp>
        <p:nvSpPr>
          <p:cNvPr id="490" name="L3"/>
          <p:cNvSpPr txBox="1"/>
          <p:nvPr/>
        </p:nvSpPr>
        <p:spPr>
          <a:xfrm>
            <a:off x="6456342" y="6182635"/>
            <a:ext cx="317615" cy="306844"/>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b="1">
                <a:latin typeface="Helvetica Neue"/>
                <a:ea typeface="Helvetica Neue"/>
                <a:cs typeface="Helvetica Neue"/>
                <a:sym typeface="Helvetica Neue"/>
              </a:defRPr>
            </a:lvl1pPr>
          </a:lstStyle>
          <a:p>
            <a:r>
              <a:t>L3</a:t>
            </a:r>
          </a:p>
        </p:txBody>
      </p:sp>
      <p:sp>
        <p:nvSpPr>
          <p:cNvPr id="491" name="Full mechanical prototype…"/>
          <p:cNvSpPr txBox="1"/>
          <p:nvPr/>
        </p:nvSpPr>
        <p:spPr>
          <a:xfrm>
            <a:off x="4688350" y="2102355"/>
            <a:ext cx="4103841" cy="53564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algn="ctr" defTabSz="410765">
              <a:defRPr sz="1600" b="1">
                <a:latin typeface="Helvetica Neue"/>
                <a:ea typeface="Helvetica Neue"/>
                <a:cs typeface="Helvetica Neue"/>
                <a:sym typeface="Helvetica Neue"/>
              </a:defRPr>
            </a:pPr>
            <a:r>
              <a:t>Full mechanical prototype</a:t>
            </a:r>
          </a:p>
          <a:p>
            <a:pPr algn="ctr" defTabSz="410765">
              <a:defRPr sz="1600">
                <a:latin typeface="Helvetica Neue"/>
                <a:ea typeface="Helvetica Neue"/>
                <a:cs typeface="Helvetica Neue"/>
                <a:sym typeface="Helvetica Neue"/>
              </a:defRPr>
            </a:pPr>
            <a:r>
              <a:t>with subset of ladders instrumented/readout</a:t>
            </a:r>
          </a:p>
        </p:txBody>
      </p:sp>
      <p:grpSp>
        <p:nvGrpSpPr>
          <p:cNvPr id="497" name="成组"/>
          <p:cNvGrpSpPr/>
          <p:nvPr/>
        </p:nvGrpSpPr>
        <p:grpSpPr>
          <a:xfrm rot="10800000">
            <a:off x="6370310" y="3581808"/>
            <a:ext cx="543469" cy="1045691"/>
            <a:chOff x="0" y="0"/>
            <a:chExt cx="543468" cy="1045689"/>
          </a:xfrm>
        </p:grpSpPr>
        <p:sp>
          <p:nvSpPr>
            <p:cNvPr id="492" name="线条"/>
            <p:cNvSpPr/>
            <p:nvPr/>
          </p:nvSpPr>
          <p:spPr>
            <a:xfrm flipV="1">
              <a:off x="26789" y="458769"/>
              <a:ext cx="255673"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93" name="线条"/>
            <p:cNvSpPr/>
            <p:nvPr/>
          </p:nvSpPr>
          <p:spPr>
            <a:xfrm>
              <a:off x="154663" y="0"/>
              <a:ext cx="235977" cy="0"/>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94" name="线条"/>
            <p:cNvSpPr/>
            <p:nvPr/>
          </p:nvSpPr>
          <p:spPr>
            <a:xfrm flipV="1">
              <a:off x="287795" y="467699"/>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95" name="线条"/>
            <p:cNvSpPr/>
            <p:nvPr/>
          </p:nvSpPr>
          <p:spPr>
            <a:xfrm flipV="1">
              <a:off x="-1" y="981276"/>
              <a:ext cx="255674"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96" name="线条"/>
            <p:cNvSpPr/>
            <p:nvPr/>
          </p:nvSpPr>
          <p:spPr>
            <a:xfrm flipV="1">
              <a:off x="269936" y="981276"/>
              <a:ext cx="255673" cy="64414"/>
            </a:xfrm>
            <a:prstGeom prst="line">
              <a:avLst/>
            </a:prstGeom>
            <a:noFill/>
            <a:ln w="38100" cap="flat">
              <a:solidFill>
                <a:srgbClr val="EE220C"/>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grpSp>
      <p:pic>
        <p:nvPicPr>
          <p:cNvPr id="498" name="线条" descr="线条"/>
          <p:cNvPicPr>
            <a:picLocks/>
          </p:cNvPicPr>
          <p:nvPr/>
        </p:nvPicPr>
        <p:blipFill>
          <a:blip r:embed="rId4">
            <a:alphaModFix amt="50000"/>
            <a:extLst/>
          </a:blip>
          <a:stretch>
            <a:fillRect/>
          </a:stretch>
        </p:blipFill>
        <p:spPr>
          <a:xfrm rot="15523176">
            <a:off x="5652024" y="4235548"/>
            <a:ext cx="1511463" cy="50801"/>
          </a:xfrm>
          <a:prstGeom prst="rect">
            <a:avLst/>
          </a:prstGeom>
        </p:spPr>
      </p:pic>
      <p:pic>
        <p:nvPicPr>
          <p:cNvPr id="500" name="线条" descr="线条"/>
          <p:cNvPicPr>
            <a:picLocks/>
          </p:cNvPicPr>
          <p:nvPr/>
        </p:nvPicPr>
        <p:blipFill>
          <a:blip r:embed="rId4">
            <a:alphaModFix amt="50000"/>
            <a:extLst/>
          </a:blip>
          <a:stretch>
            <a:fillRect/>
          </a:stretch>
        </p:blipFill>
        <p:spPr>
          <a:xfrm rot="16876824">
            <a:off x="6064978" y="4235548"/>
            <a:ext cx="1511463" cy="50801"/>
          </a:xfrm>
          <a:prstGeom prst="rect">
            <a:avLst/>
          </a:prstGeom>
        </p:spPr>
      </p:pic>
      <p:sp>
        <p:nvSpPr>
          <p:cNvPr id="502" name="Requires study/simulation of new layout"/>
          <p:cNvSpPr txBox="1"/>
          <p:nvPr/>
        </p:nvSpPr>
        <p:spPr>
          <a:xfrm>
            <a:off x="683931" y="2926478"/>
            <a:ext cx="2802345" cy="244972"/>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200">
                <a:latin typeface="Helvetica Neue"/>
                <a:ea typeface="Helvetica Neue"/>
                <a:cs typeface="Helvetica Neue"/>
                <a:sym typeface="Helvetica Neue"/>
              </a:defRPr>
            </a:lvl1pPr>
          </a:lstStyle>
          <a:p>
            <a:r>
              <a:t>Requires study/simulation of new layout</a:t>
            </a:r>
          </a:p>
        </p:txBody>
      </p:sp>
      <p:sp>
        <p:nvSpPr>
          <p:cNvPr id="503" name="Requires study/simulation of new layout"/>
          <p:cNvSpPr txBox="1"/>
          <p:nvPr/>
        </p:nvSpPr>
        <p:spPr>
          <a:xfrm>
            <a:off x="5213060" y="2937821"/>
            <a:ext cx="2802345" cy="24497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200">
                <a:latin typeface="Helvetica Neue"/>
                <a:ea typeface="Helvetica Neue"/>
                <a:cs typeface="Helvetica Neue"/>
                <a:sym typeface="Helvetica Neue"/>
              </a:defRPr>
            </a:lvl1pPr>
          </a:lstStyle>
          <a:p>
            <a:r>
              <a:t>Requires study/simulation of new layout</a:t>
            </a:r>
          </a:p>
        </p:txBody>
      </p:sp>
      <p:sp>
        <p:nvSpPr>
          <p:cNvPr id="2" name="幻灯片编号占位符 1"/>
          <p:cNvSpPr>
            <a:spLocks noGrp="1"/>
          </p:cNvSpPr>
          <p:nvPr>
            <p:ph type="sldNum" sz="quarter" idx="2"/>
          </p:nvPr>
        </p:nvSpPr>
        <p:spPr/>
        <p:txBody>
          <a:bodyPr/>
          <a:lstStyle/>
          <a:p>
            <a:fld id="{86CB4B4D-7CA3-9044-876B-883B54F8677D}" type="slidenum">
              <a:rPr lang="uk-UA" smtClean="0"/>
              <a:pPr/>
              <a:t>55</a:t>
            </a:fld>
            <a:endParaRPr lang="uk-UA"/>
          </a:p>
        </p:txBody>
      </p:sp>
    </p:spTree>
    <p:extLst>
      <p:ext uri="{BB962C8B-B14F-4D97-AF65-F5344CB8AC3E}">
        <p14:creationId xmlns:p14="http://schemas.microsoft.com/office/powerpoint/2010/main" val="128450330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圆角矩形"/>
          <p:cNvSpPr/>
          <p:nvPr/>
        </p:nvSpPr>
        <p:spPr>
          <a:xfrm>
            <a:off x="5597793" y="1460209"/>
            <a:ext cx="3515499" cy="1103256"/>
          </a:xfrm>
          <a:prstGeom prst="roundRect">
            <a:avLst>
              <a:gd name="adj" fmla="val 11062"/>
            </a:avLst>
          </a:prstGeom>
          <a:solidFill>
            <a:srgbClr val="FFFFFF"/>
          </a:solidFill>
          <a:ln w="12700">
            <a:miter lim="400000"/>
          </a:ln>
        </p:spPr>
        <p:txBody>
          <a:bodyPr lIns="26789" tIns="26789" rIns="26789" bIns="26789" anchor="ctr"/>
          <a:lstStyle/>
          <a:p>
            <a:pPr algn="ctr" defTabSz="410765">
              <a:defRPr sz="22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323" name="圆角矩形"/>
          <p:cNvSpPr/>
          <p:nvPr/>
        </p:nvSpPr>
        <p:spPr>
          <a:xfrm>
            <a:off x="74582" y="2933781"/>
            <a:ext cx="9017121" cy="3031570"/>
          </a:xfrm>
          <a:prstGeom prst="roundRect">
            <a:avLst>
              <a:gd name="adj" fmla="val 15199"/>
            </a:avLst>
          </a:prstGeom>
          <a:blipFill>
            <a:blip r:embed="rId2">
              <a:alphaModFix amt="65886"/>
            </a:blip>
          </a:blipFill>
          <a:ln w="12700">
            <a:miter lim="400000"/>
          </a:ln>
        </p:spPr>
        <p:txBody>
          <a:bodyPr lIns="26789" tIns="26789" rIns="26789" bIns="26789" anchor="ctr"/>
          <a:lstStyle/>
          <a:p>
            <a:pPr algn="ctr" defTabSz="410765">
              <a:defRPr sz="22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324" name="矩形"/>
          <p:cNvSpPr/>
          <p:nvPr/>
        </p:nvSpPr>
        <p:spPr>
          <a:xfrm>
            <a:off x="2960601" y="3065922"/>
            <a:ext cx="3691747" cy="2807472"/>
          </a:xfrm>
          <a:prstGeom prst="rect">
            <a:avLst/>
          </a:prstGeom>
          <a:solidFill>
            <a:srgbClr val="73BFFF"/>
          </a:solidFill>
          <a:ln w="12700">
            <a:solidFill>
              <a:srgbClr val="929292"/>
            </a:solidFill>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25" name="矩形"/>
          <p:cNvSpPr/>
          <p:nvPr/>
        </p:nvSpPr>
        <p:spPr>
          <a:xfrm>
            <a:off x="3086857" y="4166785"/>
            <a:ext cx="3439234" cy="1608983"/>
          </a:xfrm>
          <a:prstGeom prst="rect">
            <a:avLst/>
          </a:prstGeom>
          <a:solidFill>
            <a:srgbClr val="FFFFFF"/>
          </a:solidFill>
          <a:ln w="12700">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pic>
        <p:nvPicPr>
          <p:cNvPr id="326" name="图像" descr="图像"/>
          <p:cNvPicPr>
            <a:picLocks noChangeAspect="1"/>
          </p:cNvPicPr>
          <p:nvPr/>
        </p:nvPicPr>
        <p:blipFill>
          <a:blip r:embed="rId3">
            <a:extLst/>
          </a:blip>
          <a:srcRect l="56778" t="12517" r="1171" b="15963"/>
          <a:stretch>
            <a:fillRect/>
          </a:stretch>
        </p:blipFill>
        <p:spPr>
          <a:xfrm>
            <a:off x="276918" y="3376899"/>
            <a:ext cx="2462071" cy="2426576"/>
          </a:xfrm>
          <a:prstGeom prst="rect">
            <a:avLst/>
          </a:prstGeom>
          <a:ln w="12700">
            <a:miter lim="400000"/>
          </a:ln>
        </p:spPr>
      </p:pic>
      <p:pic>
        <p:nvPicPr>
          <p:cNvPr id="327" name="线条" descr="线条"/>
          <p:cNvPicPr>
            <a:picLocks/>
          </p:cNvPicPr>
          <p:nvPr/>
        </p:nvPicPr>
        <p:blipFill>
          <a:blip r:embed="rId4">
            <a:alphaModFix amt="50000"/>
            <a:extLst/>
          </a:blip>
          <a:stretch>
            <a:fillRect/>
          </a:stretch>
        </p:blipFill>
        <p:spPr>
          <a:xfrm rot="6076824">
            <a:off x="725697" y="5202233"/>
            <a:ext cx="1120897" cy="25401"/>
          </a:xfrm>
          <a:prstGeom prst="rect">
            <a:avLst/>
          </a:prstGeom>
        </p:spPr>
      </p:pic>
      <p:pic>
        <p:nvPicPr>
          <p:cNvPr id="329" name="线条" descr="线条"/>
          <p:cNvPicPr>
            <a:picLocks/>
          </p:cNvPicPr>
          <p:nvPr/>
        </p:nvPicPr>
        <p:blipFill>
          <a:blip r:embed="rId4">
            <a:alphaModFix amt="50000"/>
            <a:extLst/>
          </a:blip>
          <a:stretch>
            <a:fillRect/>
          </a:stretch>
        </p:blipFill>
        <p:spPr>
          <a:xfrm rot="4723176">
            <a:off x="1035413" y="5202233"/>
            <a:ext cx="1120897" cy="25401"/>
          </a:xfrm>
          <a:prstGeom prst="rect">
            <a:avLst/>
          </a:prstGeom>
        </p:spPr>
      </p:pic>
      <p:sp>
        <p:nvSpPr>
          <p:cNvPr id="331" name="3-层单元"/>
          <p:cNvSpPr txBox="1"/>
          <p:nvPr/>
        </p:nvSpPr>
        <p:spPr>
          <a:xfrm>
            <a:off x="1056145" y="2986367"/>
            <a:ext cx="972221" cy="3710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b="1">
                <a:solidFill>
                  <a:srgbClr val="FFFFFF"/>
                </a:solidFill>
                <a:latin typeface="Helvetica Neue"/>
                <a:ea typeface="Helvetica Neue"/>
                <a:cs typeface="Helvetica Neue"/>
                <a:sym typeface="Helvetica Neue"/>
              </a:defRPr>
            </a:lvl1pPr>
          </a:lstStyle>
          <a:p>
            <a:r>
              <a:t>3-层单元</a:t>
            </a:r>
          </a:p>
        </p:txBody>
      </p:sp>
      <p:sp>
        <p:nvSpPr>
          <p:cNvPr id="332" name="L3"/>
          <p:cNvSpPr txBox="1"/>
          <p:nvPr/>
        </p:nvSpPr>
        <p:spPr>
          <a:xfrm>
            <a:off x="1313157" y="5439223"/>
            <a:ext cx="270571"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L3</a:t>
            </a:r>
          </a:p>
        </p:txBody>
      </p:sp>
      <p:sp>
        <p:nvSpPr>
          <p:cNvPr id="333" name="L2"/>
          <p:cNvSpPr txBox="1"/>
          <p:nvPr/>
        </p:nvSpPr>
        <p:spPr>
          <a:xfrm>
            <a:off x="1313157" y="5056479"/>
            <a:ext cx="270571"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L2</a:t>
            </a:r>
          </a:p>
        </p:txBody>
      </p:sp>
      <p:sp>
        <p:nvSpPr>
          <p:cNvPr id="334" name="L1"/>
          <p:cNvSpPr txBox="1"/>
          <p:nvPr/>
        </p:nvSpPr>
        <p:spPr>
          <a:xfrm>
            <a:off x="1319933" y="4664093"/>
            <a:ext cx="270571" cy="26432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L1</a:t>
            </a:r>
          </a:p>
        </p:txBody>
      </p:sp>
      <p:sp>
        <p:nvSpPr>
          <p:cNvPr id="335" name="Baseline MOST2 goal:…"/>
          <p:cNvSpPr txBox="1"/>
          <p:nvPr/>
        </p:nvSpPr>
        <p:spPr>
          <a:xfrm>
            <a:off x="4240815" y="3121808"/>
            <a:ext cx="1131319" cy="484988"/>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410765">
              <a:defRPr sz="1400" b="1">
                <a:latin typeface="Helvetica Neue"/>
                <a:ea typeface="Helvetica Neue"/>
                <a:cs typeface="Helvetica Neue"/>
                <a:sym typeface="Helvetica Neue"/>
              </a:defRPr>
            </a:pPr>
            <a:r>
              <a:rPr lang="zh-CN" altLang="en-US" dirty="0"/>
              <a:t>课题目标</a:t>
            </a:r>
            <a:endParaRPr dirty="0"/>
          </a:p>
          <a:p>
            <a:pPr algn="ctr" defTabSz="410765">
              <a:defRPr sz="1400" b="1">
                <a:latin typeface="Helvetica Neue"/>
                <a:ea typeface="Helvetica Neue"/>
                <a:cs typeface="Helvetica Neue"/>
                <a:sym typeface="Helvetica Neue"/>
              </a:defRPr>
            </a:pPr>
            <a:r>
              <a:rPr lang="zh-CN" altLang="en-US" dirty="0"/>
              <a:t>三层的原型机</a:t>
            </a:r>
            <a:endParaRPr dirty="0"/>
          </a:p>
        </p:txBody>
      </p:sp>
      <p:sp>
        <p:nvSpPr>
          <p:cNvPr id="336" name="Default layout requires different size ladders"/>
          <p:cNvSpPr txBox="1"/>
          <p:nvPr/>
        </p:nvSpPr>
        <p:spPr>
          <a:xfrm>
            <a:off x="3490609" y="3816445"/>
            <a:ext cx="2631730" cy="269545"/>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rPr lang="zh-CN" altLang="en-US" dirty="0"/>
              <a:t>默认的结构需要不同尺寸的模块</a:t>
            </a:r>
            <a:endParaRPr dirty="0"/>
          </a:p>
        </p:txBody>
      </p:sp>
      <p:sp>
        <p:nvSpPr>
          <p:cNvPr id="337" name="Keep it simple for baseline design"/>
          <p:cNvSpPr txBox="1"/>
          <p:nvPr/>
        </p:nvSpPr>
        <p:spPr>
          <a:xfrm>
            <a:off x="4021272" y="4193487"/>
            <a:ext cx="1490392" cy="269545"/>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rPr lang="zh-CN" altLang="en-US" dirty="0"/>
              <a:t>基准设计保持简约</a:t>
            </a:r>
            <a:endParaRPr dirty="0"/>
          </a:p>
        </p:txBody>
      </p:sp>
      <p:sp>
        <p:nvSpPr>
          <p:cNvPr id="338" name="L3"/>
          <p:cNvSpPr txBox="1"/>
          <p:nvPr/>
        </p:nvSpPr>
        <p:spPr>
          <a:xfrm>
            <a:off x="3667152" y="5348270"/>
            <a:ext cx="270571" cy="26432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L3</a:t>
            </a:r>
          </a:p>
        </p:txBody>
      </p:sp>
      <p:sp>
        <p:nvSpPr>
          <p:cNvPr id="339" name="L2"/>
          <p:cNvSpPr txBox="1"/>
          <p:nvPr/>
        </p:nvSpPr>
        <p:spPr>
          <a:xfrm>
            <a:off x="3667152" y="4965526"/>
            <a:ext cx="270571"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L2</a:t>
            </a:r>
          </a:p>
        </p:txBody>
      </p:sp>
      <p:sp>
        <p:nvSpPr>
          <p:cNvPr id="340" name="L1"/>
          <p:cNvSpPr txBox="1"/>
          <p:nvPr/>
        </p:nvSpPr>
        <p:spPr>
          <a:xfrm>
            <a:off x="3673928" y="4573139"/>
            <a:ext cx="270572"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L1</a:t>
            </a:r>
          </a:p>
        </p:txBody>
      </p:sp>
      <p:sp>
        <p:nvSpPr>
          <p:cNvPr id="341" name="线条"/>
          <p:cNvSpPr/>
          <p:nvPr/>
        </p:nvSpPr>
        <p:spPr>
          <a:xfrm>
            <a:off x="3653247" y="4809723"/>
            <a:ext cx="315828" cy="1"/>
          </a:xfrm>
          <a:prstGeom prst="line">
            <a:avLst/>
          </a:prstGeom>
          <a:ln w="38100">
            <a:solidFill>
              <a:schemeClr val="accent5">
                <a:hueOff val="-82419"/>
                <a:satOff val="-9513"/>
                <a:lumOff val="-16343"/>
              </a:schemeClr>
            </a:solidFill>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42" name="线条"/>
          <p:cNvSpPr/>
          <p:nvPr/>
        </p:nvSpPr>
        <p:spPr>
          <a:xfrm>
            <a:off x="3644523" y="5214933"/>
            <a:ext cx="315828" cy="1"/>
          </a:xfrm>
          <a:prstGeom prst="line">
            <a:avLst/>
          </a:prstGeom>
          <a:ln w="38100">
            <a:solidFill>
              <a:schemeClr val="accent5">
                <a:hueOff val="-82419"/>
                <a:satOff val="-9513"/>
                <a:lumOff val="-16343"/>
              </a:schemeClr>
            </a:solidFill>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43" name="线条"/>
          <p:cNvSpPr/>
          <p:nvPr/>
        </p:nvSpPr>
        <p:spPr>
          <a:xfrm>
            <a:off x="3651300" y="5573449"/>
            <a:ext cx="315828" cy="1"/>
          </a:xfrm>
          <a:prstGeom prst="line">
            <a:avLst/>
          </a:prstGeom>
          <a:ln w="38100">
            <a:solidFill>
              <a:schemeClr val="accent5">
                <a:hueOff val="-82419"/>
                <a:satOff val="-9513"/>
                <a:lumOff val="-16343"/>
              </a:schemeClr>
            </a:solidFill>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44" name="3-layers…"/>
          <p:cNvSpPr txBox="1"/>
          <p:nvPr/>
        </p:nvSpPr>
        <p:spPr>
          <a:xfrm>
            <a:off x="5078168" y="4769703"/>
            <a:ext cx="905851" cy="65820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410765">
              <a:defRPr sz="1400">
                <a:latin typeface="Helvetica Neue"/>
                <a:ea typeface="Helvetica Neue"/>
                <a:cs typeface="Helvetica Neue"/>
                <a:sym typeface="Helvetica Neue"/>
              </a:defRPr>
            </a:pPr>
            <a:r>
              <a:rPr dirty="0"/>
              <a:t>3-layers</a:t>
            </a:r>
          </a:p>
          <a:p>
            <a:pPr algn="ctr" defTabSz="410765">
              <a:defRPr sz="1400">
                <a:latin typeface="Helvetica Neue"/>
                <a:ea typeface="Helvetica Neue"/>
                <a:cs typeface="Helvetica Neue"/>
                <a:sym typeface="Helvetica Neue"/>
              </a:defRPr>
            </a:pPr>
            <a:r>
              <a:rPr dirty="0"/>
              <a:t>same size</a:t>
            </a:r>
          </a:p>
          <a:p>
            <a:pPr algn="ctr" defTabSz="410765">
              <a:defRPr sz="1400">
                <a:latin typeface="Helvetica Neue"/>
                <a:ea typeface="Helvetica Neue"/>
                <a:cs typeface="Helvetica Neue"/>
                <a:sym typeface="Helvetica Neue"/>
              </a:defRPr>
            </a:pPr>
            <a:r>
              <a:rPr dirty="0"/>
              <a:t>same chip</a:t>
            </a:r>
          </a:p>
        </p:txBody>
      </p:sp>
      <p:sp>
        <p:nvSpPr>
          <p:cNvPr id="345" name="Design sensor with large area and high resolution…"/>
          <p:cNvSpPr txBox="1"/>
          <p:nvPr/>
        </p:nvSpPr>
        <p:spPr>
          <a:xfrm>
            <a:off x="62881" y="1418157"/>
            <a:ext cx="4334558" cy="9298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marL="264297" indent="-264297" defTabSz="321468">
              <a:buSzPct val="75000"/>
              <a:buChar char="✦"/>
              <a:defRPr b="1">
                <a:solidFill>
                  <a:srgbClr val="FFFFFF"/>
                </a:solidFill>
                <a:latin typeface="Helvetica"/>
                <a:ea typeface="Helvetica"/>
                <a:cs typeface="Helvetica"/>
                <a:sym typeface="Helvetica"/>
              </a:defRPr>
            </a:pPr>
            <a:r>
              <a:t>Design sensor with large area and high resolution</a:t>
            </a:r>
          </a:p>
          <a:p>
            <a:pPr marL="264297" indent="-264297" defTabSz="321468">
              <a:buSzPct val="75000"/>
              <a:buChar char="✦"/>
              <a:defRPr b="1">
                <a:latin typeface="Helvetica"/>
                <a:ea typeface="Helvetica"/>
                <a:cs typeface="Helvetica"/>
                <a:sym typeface="Helvetica"/>
              </a:defRPr>
            </a:pPr>
            <a:r>
              <a:t>把前端电子学和传感器集成在一起</a:t>
            </a:r>
          </a:p>
        </p:txBody>
      </p:sp>
      <p:sp>
        <p:nvSpPr>
          <p:cNvPr id="346" name="目标:…"/>
          <p:cNvSpPr txBox="1"/>
          <p:nvPr/>
        </p:nvSpPr>
        <p:spPr>
          <a:xfrm>
            <a:off x="6873966" y="2925960"/>
            <a:ext cx="1780779" cy="1006080"/>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defTabSz="321468">
              <a:defRPr sz="2000" b="1">
                <a:solidFill>
                  <a:srgbClr val="A52B3B"/>
                </a:solidFill>
                <a:latin typeface="Helvetica"/>
                <a:ea typeface="Helvetica"/>
                <a:cs typeface="Helvetica"/>
                <a:sym typeface="Helvetica"/>
              </a:defRPr>
            </a:pPr>
            <a:r>
              <a:t>目标:</a:t>
            </a:r>
          </a:p>
          <a:p>
            <a:pPr defTabSz="321468">
              <a:defRPr b="1">
                <a:solidFill>
                  <a:srgbClr val="A52B3B"/>
                </a:solidFill>
                <a:latin typeface="Helvetica"/>
                <a:ea typeface="Helvetica"/>
                <a:cs typeface="Helvetica"/>
                <a:sym typeface="Helvetica"/>
              </a:defRPr>
            </a:pPr>
            <a:r>
              <a:t>1 MRad TID</a:t>
            </a:r>
          </a:p>
          <a:p>
            <a:pPr defTabSz="321468">
              <a:defRPr b="1">
                <a:solidFill>
                  <a:srgbClr val="A52B3B"/>
                </a:solidFill>
                <a:latin typeface="Helvetica"/>
                <a:ea typeface="Helvetica"/>
                <a:cs typeface="Helvetica"/>
                <a:sym typeface="Helvetica"/>
              </a:defRPr>
            </a:pPr>
            <a:r>
              <a:t>3-5μm 空间分辨 </a:t>
            </a:r>
          </a:p>
        </p:txBody>
      </p:sp>
      <p:sp>
        <p:nvSpPr>
          <p:cNvPr id="347" name="传感器技术"/>
          <p:cNvSpPr txBox="1"/>
          <p:nvPr/>
        </p:nvSpPr>
        <p:spPr>
          <a:xfrm>
            <a:off x="744310" y="1353709"/>
            <a:ext cx="1209279" cy="3710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321468">
              <a:defRPr b="1">
                <a:latin typeface="Helvetica"/>
                <a:ea typeface="Helvetica"/>
                <a:cs typeface="Helvetica"/>
                <a:sym typeface="Helvetica"/>
              </a:defRPr>
            </a:lvl1pPr>
          </a:lstStyle>
          <a:p>
            <a:r>
              <a:t>传感器技术</a:t>
            </a:r>
          </a:p>
        </p:txBody>
      </p:sp>
      <p:sp>
        <p:nvSpPr>
          <p:cNvPr id="348" name="得益于 MOST-I 研究项目"/>
          <p:cNvSpPr txBox="1"/>
          <p:nvPr/>
        </p:nvSpPr>
        <p:spPr>
          <a:xfrm>
            <a:off x="560662" y="2313111"/>
            <a:ext cx="2580990" cy="3710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321468">
              <a:defRPr b="1">
                <a:latin typeface="Helvetica"/>
                <a:ea typeface="Helvetica"/>
                <a:cs typeface="Helvetica"/>
                <a:sym typeface="Helvetica"/>
              </a:defRPr>
            </a:lvl1pPr>
          </a:lstStyle>
          <a:p>
            <a:r>
              <a:t>得益于 MOST-I 研究项目</a:t>
            </a:r>
          </a:p>
        </p:txBody>
      </p:sp>
      <p:sp>
        <p:nvSpPr>
          <p:cNvPr id="349" name="集成电子学读出"/>
          <p:cNvSpPr txBox="1"/>
          <p:nvPr/>
        </p:nvSpPr>
        <p:spPr>
          <a:xfrm>
            <a:off x="6790238" y="4123669"/>
            <a:ext cx="2140698" cy="4091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lgn="ctr" defTabSz="321468">
              <a:defRPr sz="2000" b="1">
                <a:latin typeface="Helvetica"/>
                <a:ea typeface="Helvetica"/>
                <a:cs typeface="Helvetica"/>
                <a:sym typeface="Helvetica"/>
              </a:defRPr>
            </a:lvl1pPr>
          </a:lstStyle>
          <a:p>
            <a:r>
              <a:t>集成电子学读出</a:t>
            </a:r>
          </a:p>
        </p:txBody>
      </p:sp>
      <p:sp>
        <p:nvSpPr>
          <p:cNvPr id="350" name="设计和制作轻质、刚性支撑结构"/>
          <p:cNvSpPr txBox="1"/>
          <p:nvPr/>
        </p:nvSpPr>
        <p:spPr>
          <a:xfrm>
            <a:off x="6873816" y="4715298"/>
            <a:ext cx="2140699" cy="7647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lgn="ctr" defTabSz="321468">
              <a:defRPr sz="2000" b="1">
                <a:latin typeface="Helvetica"/>
                <a:ea typeface="Helvetica"/>
                <a:cs typeface="Helvetica"/>
                <a:sym typeface="Helvetica"/>
              </a:defRPr>
            </a:lvl1pPr>
          </a:lstStyle>
          <a:p>
            <a:r>
              <a:t>设计和制作轻质、刚性支撑结构</a:t>
            </a:r>
          </a:p>
        </p:txBody>
      </p:sp>
      <p:grpSp>
        <p:nvGrpSpPr>
          <p:cNvPr id="354" name="成组"/>
          <p:cNvGrpSpPr/>
          <p:nvPr/>
        </p:nvGrpSpPr>
        <p:grpSpPr>
          <a:xfrm>
            <a:off x="5801057" y="1981459"/>
            <a:ext cx="1482013" cy="268821"/>
            <a:chOff x="0" y="0"/>
            <a:chExt cx="1482011" cy="268819"/>
          </a:xfrm>
        </p:grpSpPr>
        <p:sp>
          <p:nvSpPr>
            <p:cNvPr id="351" name="矩形"/>
            <p:cNvSpPr/>
            <p:nvPr/>
          </p:nvSpPr>
          <p:spPr>
            <a:xfrm>
              <a:off x="0" y="0"/>
              <a:ext cx="476250" cy="268820"/>
            </a:xfrm>
            <a:prstGeom prst="rect">
              <a:avLst/>
            </a:prstGeom>
            <a:solidFill>
              <a:schemeClr val="accent1"/>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352" name="矩形"/>
            <p:cNvSpPr/>
            <p:nvPr/>
          </p:nvSpPr>
          <p:spPr>
            <a:xfrm>
              <a:off x="506314" y="0"/>
              <a:ext cx="476251" cy="268820"/>
            </a:xfrm>
            <a:prstGeom prst="rect">
              <a:avLst/>
            </a:prstGeom>
            <a:solidFill>
              <a:schemeClr val="accent1"/>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353" name="矩形"/>
            <p:cNvSpPr/>
            <p:nvPr/>
          </p:nvSpPr>
          <p:spPr>
            <a:xfrm>
              <a:off x="1005761" y="0"/>
              <a:ext cx="476251" cy="268820"/>
            </a:xfrm>
            <a:prstGeom prst="rect">
              <a:avLst/>
            </a:prstGeom>
            <a:solidFill>
              <a:schemeClr val="accent1"/>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grpSp>
      <p:sp>
        <p:nvSpPr>
          <p:cNvPr id="355" name="62.5 mm"/>
          <p:cNvSpPr txBox="1"/>
          <p:nvPr/>
        </p:nvSpPr>
        <p:spPr>
          <a:xfrm>
            <a:off x="6223407" y="2283653"/>
            <a:ext cx="665888" cy="224180"/>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292100">
              <a:defRPr sz="1200" b="1">
                <a:latin typeface="Helvetica Neue"/>
                <a:ea typeface="Helvetica Neue"/>
                <a:cs typeface="Helvetica Neue"/>
                <a:sym typeface="Helvetica Neue"/>
              </a:defRPr>
            </a:lvl1pPr>
          </a:lstStyle>
          <a:p>
            <a:r>
              <a:t>62.5 mm</a:t>
            </a:r>
          </a:p>
        </p:txBody>
      </p:sp>
      <p:sp>
        <p:nvSpPr>
          <p:cNvPr id="356" name="线条"/>
          <p:cNvSpPr/>
          <p:nvPr/>
        </p:nvSpPr>
        <p:spPr>
          <a:xfrm>
            <a:off x="5802212" y="2307560"/>
            <a:ext cx="1479702" cy="1"/>
          </a:xfrm>
          <a:prstGeom prst="line">
            <a:avLst/>
          </a:prstGeom>
          <a:ln w="3175">
            <a:solidFill>
              <a:srgbClr val="000000"/>
            </a:solidFill>
            <a:miter lim="400000"/>
            <a:headEnd type="triangle"/>
            <a:tailEnd type="triangle"/>
          </a:ln>
        </p:spPr>
        <p:txBody>
          <a:bodyPr lIns="19050" tIns="19050" rIns="19050" bIns="19050" anchor="ct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357" name="Double sided ladder"/>
          <p:cNvSpPr txBox="1"/>
          <p:nvPr/>
        </p:nvSpPr>
        <p:spPr>
          <a:xfrm>
            <a:off x="5791752" y="1276450"/>
            <a:ext cx="865622" cy="28469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292100">
              <a:defRPr sz="1600" b="1">
                <a:latin typeface="Helvetica Neue"/>
                <a:ea typeface="Helvetica Neue"/>
                <a:cs typeface="Helvetica Neue"/>
                <a:sym typeface="Helvetica Neue"/>
              </a:defRPr>
            </a:lvl1pPr>
          </a:lstStyle>
          <a:p>
            <a:r>
              <a:rPr lang="zh-CN" altLang="en-US" dirty="0"/>
              <a:t>双面模块</a:t>
            </a:r>
            <a:endParaRPr dirty="0"/>
          </a:p>
        </p:txBody>
      </p:sp>
      <p:sp>
        <p:nvSpPr>
          <p:cNvPr id="358" name="Layer 1 (11 mm x 62.5 mm)…"/>
          <p:cNvSpPr txBox="1"/>
          <p:nvPr/>
        </p:nvSpPr>
        <p:spPr>
          <a:xfrm>
            <a:off x="7066543" y="1508005"/>
            <a:ext cx="2114678" cy="440080"/>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defTabSz="292100">
              <a:defRPr sz="1200" b="1">
                <a:latin typeface="Helvetica Neue"/>
                <a:ea typeface="Helvetica Neue"/>
                <a:cs typeface="Helvetica Neue"/>
                <a:sym typeface="Helvetica Neue"/>
              </a:defRPr>
            </a:pPr>
            <a:r>
              <a:rPr sz="1400"/>
              <a:t>Layer 1</a:t>
            </a:r>
            <a:r>
              <a:t> (11 mm x 62.5 mm)</a:t>
            </a:r>
          </a:p>
          <a:p>
            <a:pPr defTabSz="292100">
              <a:defRPr sz="1200" b="1">
                <a:solidFill>
                  <a:schemeClr val="accent5"/>
                </a:solidFill>
                <a:latin typeface="Helvetica Neue"/>
                <a:ea typeface="Helvetica Neue"/>
                <a:cs typeface="Helvetica Neue"/>
                <a:sym typeface="Helvetica Neue"/>
              </a:defRPr>
            </a:pPr>
            <a:r>
              <a:t>Chip size: 11 mm X 20.8 mm</a:t>
            </a:r>
          </a:p>
        </p:txBody>
      </p:sp>
      <p:sp>
        <p:nvSpPr>
          <p:cNvPr id="359" name="3 X 2 layer = 6 chips"/>
          <p:cNvSpPr txBox="1"/>
          <p:nvPr/>
        </p:nvSpPr>
        <p:spPr>
          <a:xfrm>
            <a:off x="7395215" y="2002645"/>
            <a:ext cx="1721419"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292100">
              <a:defRPr sz="1400">
                <a:latin typeface="Helvetica Neue Medium"/>
                <a:ea typeface="Helvetica Neue Medium"/>
                <a:cs typeface="Helvetica Neue Medium"/>
                <a:sym typeface="Helvetica Neue Medium"/>
              </a:defRPr>
            </a:lvl1pPr>
          </a:lstStyle>
          <a:p>
            <a:r>
              <a:t>3 X 2 layer = 6 chips</a:t>
            </a:r>
          </a:p>
        </p:txBody>
      </p:sp>
      <p:sp>
        <p:nvSpPr>
          <p:cNvPr id="360" name="箭头"/>
          <p:cNvSpPr/>
          <p:nvPr/>
        </p:nvSpPr>
        <p:spPr>
          <a:xfrm>
            <a:off x="4861123" y="1587268"/>
            <a:ext cx="476251" cy="476251"/>
          </a:xfrm>
          <a:prstGeom prst="rightArrow">
            <a:avLst>
              <a:gd name="adj1" fmla="val 32000"/>
              <a:gd name="adj2" fmla="val 64000"/>
            </a:avLst>
          </a:prstGeom>
          <a:blipFill>
            <a:blip r:embed="rId2"/>
          </a:blipFill>
          <a:ln w="12700">
            <a:miter lim="400000"/>
          </a:ln>
        </p:spPr>
        <p:txBody>
          <a:bodyPr lIns="26789" tIns="26789" rIns="26789" bIns="26789" anchor="ctr"/>
          <a:lstStyle/>
          <a:p>
            <a:pPr algn="ctr" defTabSz="410765">
              <a:defRPr sz="22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361" name="技术路线"/>
          <p:cNvSpPr txBox="1"/>
          <p:nvPr/>
        </p:nvSpPr>
        <p:spPr>
          <a:xfrm>
            <a:off x="7842134" y="215969"/>
            <a:ext cx="1028701" cy="419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技术路线</a:t>
            </a:r>
          </a:p>
        </p:txBody>
      </p:sp>
      <p:sp>
        <p:nvSpPr>
          <p:cNvPr id="362" name="课题二：硅径迹探测器关键技术验证"/>
          <p:cNvSpPr txBox="1"/>
          <p:nvPr/>
        </p:nvSpPr>
        <p:spPr>
          <a:xfrm>
            <a:off x="17886" y="19701"/>
            <a:ext cx="6007101" cy="622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cap="all"/>
            </a:lvl1pPr>
          </a:lstStyle>
          <a:p>
            <a:r>
              <a:t>课题二：硅径迹探测器关键技术验证</a:t>
            </a:r>
          </a:p>
        </p:txBody>
      </p:sp>
      <p:sp>
        <p:nvSpPr>
          <p:cNvPr id="2" name="幻灯片编号占位符 1"/>
          <p:cNvSpPr>
            <a:spLocks noGrp="1"/>
          </p:cNvSpPr>
          <p:nvPr>
            <p:ph type="sldNum" sz="quarter" idx="2"/>
          </p:nvPr>
        </p:nvSpPr>
        <p:spPr/>
        <p:txBody>
          <a:bodyPr/>
          <a:lstStyle/>
          <a:p>
            <a:fld id="{86CB4B4D-7CA3-9044-876B-883B54F8677D}" type="slidenum">
              <a:rPr lang="uk-UA" smtClean="0"/>
              <a:pPr/>
              <a:t>56</a:t>
            </a:fld>
            <a:endParaRPr lang="uk-UA"/>
          </a:p>
        </p:txBody>
      </p:sp>
    </p:spTree>
    <p:extLst>
      <p:ext uri="{BB962C8B-B14F-4D97-AF65-F5344CB8AC3E}">
        <p14:creationId xmlns:p14="http://schemas.microsoft.com/office/powerpoint/2010/main" val="198878311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箭头"/>
          <p:cNvSpPr/>
          <p:nvPr/>
        </p:nvSpPr>
        <p:spPr>
          <a:xfrm>
            <a:off x="2862579" y="4267913"/>
            <a:ext cx="669727" cy="669727"/>
          </a:xfrm>
          <a:prstGeom prst="rightArrow">
            <a:avLst>
              <a:gd name="adj1" fmla="val 32000"/>
              <a:gd name="adj2" fmla="val 64000"/>
            </a:avLst>
          </a:prstGeom>
          <a:solidFill>
            <a:schemeClr val="accent1"/>
          </a:solidFill>
          <a:ln w="12700">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65" name="圆角矩形"/>
          <p:cNvSpPr/>
          <p:nvPr/>
        </p:nvSpPr>
        <p:spPr>
          <a:xfrm>
            <a:off x="74582" y="2567966"/>
            <a:ext cx="9017121" cy="3397385"/>
          </a:xfrm>
          <a:prstGeom prst="roundRect">
            <a:avLst>
              <a:gd name="adj" fmla="val 13562"/>
            </a:avLst>
          </a:prstGeom>
          <a:blipFill>
            <a:blip r:embed="rId3">
              <a:alphaModFix amt="65886"/>
            </a:blip>
          </a:blipFill>
          <a:ln w="12700">
            <a:miter lim="400000"/>
          </a:ln>
        </p:spPr>
        <p:txBody>
          <a:bodyPr lIns="26789" tIns="26789" rIns="26789" bIns="26789" anchor="ctr"/>
          <a:lstStyle/>
          <a:p>
            <a:pPr algn="ctr" defTabSz="410765">
              <a:defRPr sz="22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pic>
        <p:nvPicPr>
          <p:cNvPr id="366" name="图像" descr="图像"/>
          <p:cNvPicPr>
            <a:picLocks noChangeAspect="1"/>
          </p:cNvPicPr>
          <p:nvPr/>
        </p:nvPicPr>
        <p:blipFill>
          <a:blip r:embed="rId4">
            <a:extLst/>
          </a:blip>
          <a:srcRect l="56778" t="12517" r="1171" b="15963"/>
          <a:stretch>
            <a:fillRect/>
          </a:stretch>
        </p:blipFill>
        <p:spPr>
          <a:xfrm>
            <a:off x="276918" y="3376899"/>
            <a:ext cx="2462071" cy="2426576"/>
          </a:xfrm>
          <a:prstGeom prst="rect">
            <a:avLst/>
          </a:prstGeom>
          <a:ln w="12700">
            <a:miter lim="400000"/>
          </a:ln>
        </p:spPr>
      </p:pic>
      <p:pic>
        <p:nvPicPr>
          <p:cNvPr id="367" name="线条" descr="线条"/>
          <p:cNvPicPr>
            <a:picLocks/>
          </p:cNvPicPr>
          <p:nvPr/>
        </p:nvPicPr>
        <p:blipFill>
          <a:blip r:embed="rId5">
            <a:alphaModFix amt="50000"/>
            <a:extLst/>
          </a:blip>
          <a:stretch>
            <a:fillRect/>
          </a:stretch>
        </p:blipFill>
        <p:spPr>
          <a:xfrm rot="6076824">
            <a:off x="725697" y="5202233"/>
            <a:ext cx="1120897" cy="25401"/>
          </a:xfrm>
          <a:prstGeom prst="rect">
            <a:avLst/>
          </a:prstGeom>
        </p:spPr>
      </p:pic>
      <p:pic>
        <p:nvPicPr>
          <p:cNvPr id="369" name="线条" descr="线条"/>
          <p:cNvPicPr>
            <a:picLocks/>
          </p:cNvPicPr>
          <p:nvPr/>
        </p:nvPicPr>
        <p:blipFill>
          <a:blip r:embed="rId5">
            <a:alphaModFix amt="50000"/>
            <a:extLst/>
          </a:blip>
          <a:stretch>
            <a:fillRect/>
          </a:stretch>
        </p:blipFill>
        <p:spPr>
          <a:xfrm rot="4723176">
            <a:off x="1035413" y="5202233"/>
            <a:ext cx="1120897" cy="25401"/>
          </a:xfrm>
          <a:prstGeom prst="rect">
            <a:avLst/>
          </a:prstGeom>
        </p:spPr>
      </p:pic>
      <p:sp>
        <p:nvSpPr>
          <p:cNvPr id="371" name="包含多个 ladders 的三层单元"/>
          <p:cNvSpPr txBox="1"/>
          <p:nvPr/>
        </p:nvSpPr>
        <p:spPr>
          <a:xfrm>
            <a:off x="17595" y="2690510"/>
            <a:ext cx="3063225" cy="3710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b="1">
                <a:latin typeface="Helvetica Neue"/>
                <a:ea typeface="Helvetica Neue"/>
                <a:cs typeface="Helvetica Neue"/>
                <a:sym typeface="Helvetica Neue"/>
              </a:defRPr>
            </a:lvl1pPr>
          </a:lstStyle>
          <a:p>
            <a:r>
              <a:t>包含多个 ladders 的三层单元</a:t>
            </a:r>
          </a:p>
        </p:txBody>
      </p:sp>
      <p:sp>
        <p:nvSpPr>
          <p:cNvPr id="372" name="如果经费和人力足够的扩展目标：…"/>
          <p:cNvSpPr txBox="1"/>
          <p:nvPr/>
        </p:nvSpPr>
        <p:spPr>
          <a:xfrm>
            <a:off x="40716" y="1544540"/>
            <a:ext cx="4594747" cy="7647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algn="ctr" defTabSz="321468">
              <a:defRPr sz="2000" b="1">
                <a:latin typeface="Helvetica"/>
                <a:ea typeface="Helvetica"/>
                <a:cs typeface="Helvetica"/>
                <a:sym typeface="Helvetica"/>
              </a:defRPr>
            </a:pPr>
            <a:r>
              <a:t>如果经费和人力足够的扩展目标：</a:t>
            </a:r>
          </a:p>
          <a:p>
            <a:pPr algn="ctr" defTabSz="321468">
              <a:defRPr sz="2000" b="1">
                <a:latin typeface="Helvetica"/>
                <a:ea typeface="Helvetica"/>
                <a:cs typeface="Helvetica"/>
                <a:sym typeface="Helvetica"/>
              </a:defRPr>
            </a:pPr>
            <a:r>
              <a:t>建造接近真实探测器的原型机</a:t>
            </a:r>
          </a:p>
        </p:txBody>
      </p:sp>
      <p:sp>
        <p:nvSpPr>
          <p:cNvPr id="373" name="国际合作"/>
          <p:cNvSpPr txBox="1"/>
          <p:nvPr/>
        </p:nvSpPr>
        <p:spPr>
          <a:xfrm>
            <a:off x="6790238" y="3224410"/>
            <a:ext cx="2140698" cy="40918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lgn="ctr" defTabSz="321468">
              <a:defRPr sz="2000" b="1">
                <a:solidFill>
                  <a:srgbClr val="FFFFFF"/>
                </a:solidFill>
                <a:latin typeface="Helvetica"/>
                <a:ea typeface="Helvetica"/>
                <a:cs typeface="Helvetica"/>
                <a:sym typeface="Helvetica"/>
              </a:defRPr>
            </a:lvl1pPr>
          </a:lstStyle>
          <a:p>
            <a:r>
              <a:t>国际合作</a:t>
            </a:r>
          </a:p>
        </p:txBody>
      </p:sp>
      <p:sp>
        <p:nvSpPr>
          <p:cNvPr id="374" name="Liverpool Univ.…"/>
          <p:cNvSpPr txBox="1"/>
          <p:nvPr/>
        </p:nvSpPr>
        <p:spPr>
          <a:xfrm>
            <a:off x="6790238" y="3744958"/>
            <a:ext cx="2140698" cy="11711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algn="ctr" defTabSz="321468">
              <a:defRPr b="1">
                <a:solidFill>
                  <a:srgbClr val="FFFFFF"/>
                </a:solidFill>
                <a:latin typeface="Helvetica"/>
                <a:ea typeface="Helvetica"/>
                <a:cs typeface="Helvetica"/>
                <a:sym typeface="Helvetica"/>
              </a:defRPr>
            </a:pPr>
            <a:r>
              <a:t>Liverpool Univ.</a:t>
            </a:r>
          </a:p>
          <a:p>
            <a:pPr algn="ctr" defTabSz="321468">
              <a:defRPr b="1">
                <a:solidFill>
                  <a:srgbClr val="FFFFFF"/>
                </a:solidFill>
                <a:latin typeface="Helvetica"/>
                <a:ea typeface="Helvetica"/>
                <a:cs typeface="Helvetica"/>
                <a:sym typeface="Helvetica"/>
              </a:defRPr>
            </a:pPr>
            <a:r>
              <a:t>Oxford Univ.</a:t>
            </a:r>
          </a:p>
          <a:p>
            <a:pPr algn="ctr" defTabSz="321468">
              <a:defRPr b="1">
                <a:solidFill>
                  <a:srgbClr val="FFFFFF"/>
                </a:solidFill>
                <a:latin typeface="Helvetica"/>
                <a:ea typeface="Helvetica"/>
                <a:cs typeface="Helvetica"/>
                <a:sym typeface="Helvetica"/>
              </a:defRPr>
            </a:pPr>
            <a:r>
              <a:t>Barcelona Univ.</a:t>
            </a:r>
          </a:p>
          <a:p>
            <a:pPr algn="ctr" defTabSz="321468">
              <a:defRPr b="1">
                <a:solidFill>
                  <a:srgbClr val="FFFFFF"/>
                </a:solidFill>
                <a:latin typeface="Helvetica"/>
                <a:ea typeface="Helvetica"/>
                <a:cs typeface="Helvetica"/>
                <a:sym typeface="Helvetica"/>
              </a:defRPr>
            </a:pPr>
            <a:r>
              <a:t>Others …</a:t>
            </a:r>
          </a:p>
        </p:txBody>
      </p:sp>
      <p:sp>
        <p:nvSpPr>
          <p:cNvPr id="375" name="L1"/>
          <p:cNvSpPr txBox="1"/>
          <p:nvPr/>
        </p:nvSpPr>
        <p:spPr>
          <a:xfrm>
            <a:off x="1313463" y="4666990"/>
            <a:ext cx="270572"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L1</a:t>
            </a:r>
          </a:p>
        </p:txBody>
      </p:sp>
      <p:sp>
        <p:nvSpPr>
          <p:cNvPr id="376" name="线条"/>
          <p:cNvSpPr/>
          <p:nvPr/>
        </p:nvSpPr>
        <p:spPr>
          <a:xfrm flipV="1">
            <a:off x="1257576" y="5234658"/>
            <a:ext cx="191755" cy="48311"/>
          </a:xfrm>
          <a:prstGeom prst="line">
            <a:avLst/>
          </a:prstGeom>
          <a:ln w="25400">
            <a:solidFill>
              <a:schemeClr val="accent5">
                <a:hueOff val="-82419"/>
                <a:satOff val="-9513"/>
                <a:lumOff val="-16343"/>
              </a:schemeClr>
            </a:solidFill>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77" name="线条"/>
          <p:cNvSpPr/>
          <p:nvPr/>
        </p:nvSpPr>
        <p:spPr>
          <a:xfrm>
            <a:off x="1353481" y="4890581"/>
            <a:ext cx="176983" cy="1"/>
          </a:xfrm>
          <a:prstGeom prst="line">
            <a:avLst/>
          </a:prstGeom>
          <a:ln w="25400">
            <a:solidFill>
              <a:schemeClr val="accent5">
                <a:hueOff val="-82419"/>
                <a:satOff val="-9513"/>
                <a:lumOff val="-16343"/>
              </a:schemeClr>
            </a:solidFill>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78" name="线条"/>
          <p:cNvSpPr/>
          <p:nvPr/>
        </p:nvSpPr>
        <p:spPr>
          <a:xfrm flipV="1">
            <a:off x="1453330" y="5241355"/>
            <a:ext cx="191756" cy="48311"/>
          </a:xfrm>
          <a:prstGeom prst="line">
            <a:avLst/>
          </a:prstGeom>
          <a:ln w="25400">
            <a:solidFill>
              <a:schemeClr val="accent5">
                <a:hueOff val="-82419"/>
                <a:satOff val="-9513"/>
                <a:lumOff val="-16343"/>
              </a:schemeClr>
            </a:solidFill>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79" name="线条"/>
          <p:cNvSpPr/>
          <p:nvPr/>
        </p:nvSpPr>
        <p:spPr>
          <a:xfrm flipV="1">
            <a:off x="1237484" y="5626538"/>
            <a:ext cx="191756" cy="48311"/>
          </a:xfrm>
          <a:prstGeom prst="line">
            <a:avLst/>
          </a:prstGeom>
          <a:ln w="25400">
            <a:solidFill>
              <a:schemeClr val="accent5">
                <a:hueOff val="-82419"/>
                <a:satOff val="-9513"/>
                <a:lumOff val="-16343"/>
              </a:schemeClr>
            </a:solidFill>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80" name="线条"/>
          <p:cNvSpPr/>
          <p:nvPr/>
        </p:nvSpPr>
        <p:spPr>
          <a:xfrm flipV="1">
            <a:off x="1439936" y="5626538"/>
            <a:ext cx="191755" cy="48311"/>
          </a:xfrm>
          <a:prstGeom prst="line">
            <a:avLst/>
          </a:prstGeom>
          <a:ln w="25400">
            <a:solidFill>
              <a:schemeClr val="accent5">
                <a:hueOff val="-82419"/>
                <a:satOff val="-9513"/>
                <a:lumOff val="-16343"/>
              </a:schemeClr>
            </a:solidFill>
            <a:miter lim="400000"/>
          </a:ln>
        </p:spPr>
        <p:txBody>
          <a:bodyPr lIns="26789" tIns="26789" rIns="26789" bIns="26789"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81" name="L2"/>
          <p:cNvSpPr txBox="1"/>
          <p:nvPr/>
        </p:nvSpPr>
        <p:spPr>
          <a:xfrm>
            <a:off x="1306687" y="5039285"/>
            <a:ext cx="270571"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L2</a:t>
            </a:r>
          </a:p>
        </p:txBody>
      </p:sp>
      <p:sp>
        <p:nvSpPr>
          <p:cNvPr id="382" name="L3"/>
          <p:cNvSpPr txBox="1"/>
          <p:nvPr/>
        </p:nvSpPr>
        <p:spPr>
          <a:xfrm>
            <a:off x="1306687" y="5415332"/>
            <a:ext cx="270571"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L3</a:t>
            </a:r>
          </a:p>
        </p:txBody>
      </p:sp>
      <p:pic>
        <p:nvPicPr>
          <p:cNvPr id="383" name="矩形" descr="矩形"/>
          <p:cNvPicPr>
            <a:picLocks/>
          </p:cNvPicPr>
          <p:nvPr/>
        </p:nvPicPr>
        <p:blipFill>
          <a:blip r:embed="rId6">
            <a:extLst/>
          </a:blip>
          <a:stretch>
            <a:fillRect/>
          </a:stretch>
        </p:blipFill>
        <p:spPr>
          <a:xfrm>
            <a:off x="3178485" y="2623706"/>
            <a:ext cx="3500063" cy="3276381"/>
          </a:xfrm>
          <a:prstGeom prst="rect">
            <a:avLst/>
          </a:prstGeom>
        </p:spPr>
      </p:pic>
      <p:pic>
        <p:nvPicPr>
          <p:cNvPr id="385" name="图像" descr="图像"/>
          <p:cNvPicPr>
            <a:picLocks noChangeAspect="1"/>
          </p:cNvPicPr>
          <p:nvPr/>
        </p:nvPicPr>
        <p:blipFill>
          <a:blip r:embed="rId4">
            <a:extLst/>
          </a:blip>
          <a:srcRect l="56778" t="12488" r="1136" b="15839"/>
          <a:stretch>
            <a:fillRect/>
          </a:stretch>
        </p:blipFill>
        <p:spPr>
          <a:xfrm>
            <a:off x="3677776" y="3385682"/>
            <a:ext cx="2464157" cy="2431762"/>
          </a:xfrm>
          <a:prstGeom prst="rect">
            <a:avLst/>
          </a:prstGeom>
          <a:ln w="12700">
            <a:miter lim="400000"/>
          </a:ln>
        </p:spPr>
      </p:pic>
      <p:pic>
        <p:nvPicPr>
          <p:cNvPr id="386" name="线条" descr="线条"/>
          <p:cNvPicPr>
            <a:picLocks/>
          </p:cNvPicPr>
          <p:nvPr/>
        </p:nvPicPr>
        <p:blipFill>
          <a:blip r:embed="rId5">
            <a:alphaModFix amt="50000"/>
            <a:extLst/>
          </a:blip>
          <a:stretch>
            <a:fillRect/>
          </a:stretch>
        </p:blipFill>
        <p:spPr>
          <a:xfrm rot="6076824">
            <a:off x="4126555" y="5212000"/>
            <a:ext cx="1120897" cy="25401"/>
          </a:xfrm>
          <a:prstGeom prst="rect">
            <a:avLst/>
          </a:prstGeom>
        </p:spPr>
      </p:pic>
      <p:pic>
        <p:nvPicPr>
          <p:cNvPr id="388" name="线条" descr="线条"/>
          <p:cNvPicPr>
            <a:picLocks/>
          </p:cNvPicPr>
          <p:nvPr/>
        </p:nvPicPr>
        <p:blipFill>
          <a:blip r:embed="rId5">
            <a:alphaModFix amt="50000"/>
            <a:extLst/>
          </a:blip>
          <a:stretch>
            <a:fillRect/>
          </a:stretch>
        </p:blipFill>
        <p:spPr>
          <a:xfrm rot="4723176">
            <a:off x="4436270" y="5212000"/>
            <a:ext cx="1120898" cy="25401"/>
          </a:xfrm>
          <a:prstGeom prst="rect">
            <a:avLst/>
          </a:prstGeom>
        </p:spPr>
      </p:pic>
      <p:sp>
        <p:nvSpPr>
          <p:cNvPr id="390" name="L1"/>
          <p:cNvSpPr txBox="1"/>
          <p:nvPr/>
        </p:nvSpPr>
        <p:spPr>
          <a:xfrm>
            <a:off x="4720791" y="4673860"/>
            <a:ext cx="270572" cy="26432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L1</a:t>
            </a:r>
          </a:p>
        </p:txBody>
      </p:sp>
      <p:grpSp>
        <p:nvGrpSpPr>
          <p:cNvPr id="396" name="成组"/>
          <p:cNvGrpSpPr/>
          <p:nvPr/>
        </p:nvGrpSpPr>
        <p:grpSpPr>
          <a:xfrm>
            <a:off x="4644812" y="4897450"/>
            <a:ext cx="407602" cy="784268"/>
            <a:chOff x="0" y="0"/>
            <a:chExt cx="407601" cy="784267"/>
          </a:xfrm>
        </p:grpSpPr>
        <p:sp>
          <p:nvSpPr>
            <p:cNvPr id="391" name="线条"/>
            <p:cNvSpPr/>
            <p:nvPr/>
          </p:nvSpPr>
          <p:spPr>
            <a:xfrm flipV="1">
              <a:off x="20091" y="344077"/>
              <a:ext cx="191756" cy="48311"/>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92" name="线条"/>
            <p:cNvSpPr/>
            <p:nvPr/>
          </p:nvSpPr>
          <p:spPr>
            <a:xfrm>
              <a:off x="115997" y="0"/>
              <a:ext cx="176983" cy="0"/>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93" name="线条"/>
            <p:cNvSpPr/>
            <p:nvPr/>
          </p:nvSpPr>
          <p:spPr>
            <a:xfrm flipV="1">
              <a:off x="215846" y="350774"/>
              <a:ext cx="191756" cy="48311"/>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94" name="线条"/>
            <p:cNvSpPr/>
            <p:nvPr/>
          </p:nvSpPr>
          <p:spPr>
            <a:xfrm flipV="1">
              <a:off x="-1" y="735957"/>
              <a:ext cx="191756" cy="48311"/>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395" name="线条"/>
            <p:cNvSpPr/>
            <p:nvPr/>
          </p:nvSpPr>
          <p:spPr>
            <a:xfrm flipV="1">
              <a:off x="202452" y="735957"/>
              <a:ext cx="191755" cy="48311"/>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grpSp>
      <p:sp>
        <p:nvSpPr>
          <p:cNvPr id="397" name="L2"/>
          <p:cNvSpPr txBox="1"/>
          <p:nvPr/>
        </p:nvSpPr>
        <p:spPr>
          <a:xfrm>
            <a:off x="4714015" y="5046155"/>
            <a:ext cx="270571"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L2</a:t>
            </a:r>
          </a:p>
        </p:txBody>
      </p:sp>
      <p:sp>
        <p:nvSpPr>
          <p:cNvPr id="398" name="L3"/>
          <p:cNvSpPr txBox="1"/>
          <p:nvPr/>
        </p:nvSpPr>
        <p:spPr>
          <a:xfrm>
            <a:off x="4714015" y="5422201"/>
            <a:ext cx="270571" cy="26432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400" b="1">
                <a:latin typeface="Helvetica Neue"/>
                <a:ea typeface="Helvetica Neue"/>
                <a:cs typeface="Helvetica Neue"/>
                <a:sym typeface="Helvetica Neue"/>
              </a:defRPr>
            </a:lvl1pPr>
          </a:lstStyle>
          <a:p>
            <a:r>
              <a:t>L3</a:t>
            </a:r>
          </a:p>
        </p:txBody>
      </p:sp>
      <p:grpSp>
        <p:nvGrpSpPr>
          <p:cNvPr id="404" name="成组"/>
          <p:cNvGrpSpPr/>
          <p:nvPr/>
        </p:nvGrpSpPr>
        <p:grpSpPr>
          <a:xfrm rot="10800000">
            <a:off x="4665670" y="3488675"/>
            <a:ext cx="407602" cy="784268"/>
            <a:chOff x="0" y="0"/>
            <a:chExt cx="407601" cy="784267"/>
          </a:xfrm>
        </p:grpSpPr>
        <p:sp>
          <p:nvSpPr>
            <p:cNvPr id="399" name="线条"/>
            <p:cNvSpPr/>
            <p:nvPr/>
          </p:nvSpPr>
          <p:spPr>
            <a:xfrm flipV="1">
              <a:off x="20091" y="344077"/>
              <a:ext cx="191756" cy="48311"/>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00" name="线条"/>
            <p:cNvSpPr/>
            <p:nvPr/>
          </p:nvSpPr>
          <p:spPr>
            <a:xfrm>
              <a:off x="115997" y="0"/>
              <a:ext cx="176983" cy="0"/>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01" name="线条"/>
            <p:cNvSpPr/>
            <p:nvPr/>
          </p:nvSpPr>
          <p:spPr>
            <a:xfrm flipV="1">
              <a:off x="215846" y="350774"/>
              <a:ext cx="191756" cy="48311"/>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02" name="线条"/>
            <p:cNvSpPr/>
            <p:nvPr/>
          </p:nvSpPr>
          <p:spPr>
            <a:xfrm flipV="1">
              <a:off x="-1" y="735957"/>
              <a:ext cx="191756" cy="48311"/>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403" name="线条"/>
            <p:cNvSpPr/>
            <p:nvPr/>
          </p:nvSpPr>
          <p:spPr>
            <a:xfrm flipV="1">
              <a:off x="202452" y="735957"/>
              <a:ext cx="191755" cy="48311"/>
            </a:xfrm>
            <a:prstGeom prst="line">
              <a:avLst/>
            </a:prstGeom>
            <a:noFill/>
            <a:ln w="25400" cap="flat">
              <a:solidFill>
                <a:schemeClr val="accent5">
                  <a:hueOff val="-82419"/>
                  <a:satOff val="-9513"/>
                  <a:lumOff val="-16343"/>
                </a:schemeClr>
              </a:solidFill>
              <a:prstDash val="solid"/>
              <a:miter lim="400000"/>
            </a:ln>
            <a:effectLst/>
          </p:spPr>
          <p:txBody>
            <a:bodyPr wrap="square" lIns="26789" tIns="26789" rIns="26789" bIns="26789"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grpSp>
      <p:pic>
        <p:nvPicPr>
          <p:cNvPr id="405" name="线条" descr="线条"/>
          <p:cNvPicPr>
            <a:picLocks/>
          </p:cNvPicPr>
          <p:nvPr/>
        </p:nvPicPr>
        <p:blipFill>
          <a:blip r:embed="rId5">
            <a:alphaModFix amt="50000"/>
            <a:extLst/>
          </a:blip>
          <a:stretch>
            <a:fillRect/>
          </a:stretch>
        </p:blipFill>
        <p:spPr>
          <a:xfrm rot="15523176">
            <a:off x="4133305" y="3985330"/>
            <a:ext cx="1120898" cy="25401"/>
          </a:xfrm>
          <a:prstGeom prst="rect">
            <a:avLst/>
          </a:prstGeom>
        </p:spPr>
      </p:pic>
      <p:pic>
        <p:nvPicPr>
          <p:cNvPr id="407" name="线条" descr="线条"/>
          <p:cNvPicPr>
            <a:picLocks/>
          </p:cNvPicPr>
          <p:nvPr/>
        </p:nvPicPr>
        <p:blipFill>
          <a:blip r:embed="rId5">
            <a:alphaModFix amt="50000"/>
            <a:extLst/>
          </a:blip>
          <a:stretch>
            <a:fillRect/>
          </a:stretch>
        </p:blipFill>
        <p:spPr>
          <a:xfrm rot="16876824">
            <a:off x="4443021" y="3985330"/>
            <a:ext cx="1120898" cy="25401"/>
          </a:xfrm>
          <a:prstGeom prst="rect">
            <a:avLst/>
          </a:prstGeom>
        </p:spPr>
      </p:pic>
      <p:sp>
        <p:nvSpPr>
          <p:cNvPr id="409" name="需要模拟优化结构"/>
          <p:cNvSpPr txBox="1"/>
          <p:nvPr/>
        </p:nvSpPr>
        <p:spPr>
          <a:xfrm>
            <a:off x="2236046" y="3062263"/>
            <a:ext cx="1691879" cy="33297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410765">
              <a:defRPr sz="1600">
                <a:latin typeface="Helvetica Neue"/>
                <a:ea typeface="Helvetica Neue"/>
                <a:cs typeface="Helvetica Neue"/>
                <a:sym typeface="Helvetica Neue"/>
              </a:defRPr>
            </a:lvl1pPr>
          </a:lstStyle>
          <a:p>
            <a:r>
              <a:t>需要模拟优化结构</a:t>
            </a:r>
          </a:p>
        </p:txBody>
      </p:sp>
      <p:sp>
        <p:nvSpPr>
          <p:cNvPr id="410" name="完全一样的力学结构原型机…"/>
          <p:cNvSpPr txBox="1"/>
          <p:nvPr/>
        </p:nvSpPr>
        <p:spPr>
          <a:xfrm>
            <a:off x="3472952" y="2514720"/>
            <a:ext cx="2873030" cy="688580"/>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410765">
              <a:defRPr b="1">
                <a:latin typeface="Helvetica Neue"/>
                <a:ea typeface="Helvetica Neue"/>
                <a:cs typeface="Helvetica Neue"/>
                <a:sym typeface="Helvetica Neue"/>
              </a:defRPr>
            </a:pPr>
            <a:r>
              <a:t>完全一样的力学结构原型机</a:t>
            </a:r>
          </a:p>
          <a:p>
            <a:pPr algn="ctr" defTabSz="410765">
              <a:defRPr b="1">
                <a:latin typeface="Helvetica Neue"/>
                <a:ea typeface="Helvetica Neue"/>
                <a:cs typeface="Helvetica Neue"/>
                <a:sym typeface="Helvetica Neue"/>
              </a:defRPr>
            </a:pPr>
            <a:r>
              <a:t>包含全部 ladders</a:t>
            </a:r>
          </a:p>
        </p:txBody>
      </p:sp>
      <p:sp>
        <p:nvSpPr>
          <p:cNvPr id="411" name="圆角矩形"/>
          <p:cNvSpPr/>
          <p:nvPr/>
        </p:nvSpPr>
        <p:spPr>
          <a:xfrm>
            <a:off x="4275929" y="1408948"/>
            <a:ext cx="4449182" cy="1103256"/>
          </a:xfrm>
          <a:prstGeom prst="roundRect">
            <a:avLst>
              <a:gd name="adj" fmla="val 11062"/>
            </a:avLst>
          </a:prstGeom>
          <a:solidFill>
            <a:srgbClr val="FFFFFF"/>
          </a:solidFill>
          <a:ln w="12700">
            <a:miter lim="400000"/>
          </a:ln>
        </p:spPr>
        <p:txBody>
          <a:bodyPr lIns="26789" tIns="26789" rIns="26789" bIns="26789" anchor="ctr"/>
          <a:lstStyle/>
          <a:p>
            <a:pPr algn="ctr" defTabSz="410765">
              <a:defRPr sz="22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412" name="双面 ladder"/>
          <p:cNvSpPr txBox="1"/>
          <p:nvPr/>
        </p:nvSpPr>
        <p:spPr>
          <a:xfrm>
            <a:off x="5108904" y="1466556"/>
            <a:ext cx="1126745" cy="31750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292100">
              <a:defRPr sz="1600" b="1">
                <a:latin typeface="Helvetica Neue"/>
                <a:ea typeface="Helvetica Neue"/>
                <a:cs typeface="Helvetica Neue"/>
                <a:sym typeface="Helvetica Neue"/>
              </a:defRPr>
            </a:lvl1pPr>
          </a:lstStyle>
          <a:p>
            <a:r>
              <a:t>双面 ladder</a:t>
            </a:r>
          </a:p>
        </p:txBody>
      </p:sp>
      <p:sp>
        <p:nvSpPr>
          <p:cNvPr id="413" name="Layers 2 and 3 (22 mm x 125 mm)…"/>
          <p:cNvSpPr txBox="1"/>
          <p:nvPr/>
        </p:nvSpPr>
        <p:spPr>
          <a:xfrm>
            <a:off x="6293182" y="1408842"/>
            <a:ext cx="2681631" cy="440080"/>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defTabSz="292100">
              <a:defRPr sz="1200" b="1">
                <a:latin typeface="Helvetica Neue"/>
                <a:ea typeface="Helvetica Neue"/>
                <a:cs typeface="Helvetica Neue"/>
                <a:sym typeface="Helvetica Neue"/>
              </a:defRPr>
            </a:pPr>
            <a:r>
              <a:rPr sz="1400"/>
              <a:t>Layers 2 and 3</a:t>
            </a:r>
            <a:r>
              <a:t> (22 mm x 125 mm)</a:t>
            </a:r>
          </a:p>
          <a:p>
            <a:pPr defTabSz="292100">
              <a:defRPr sz="1200" b="1">
                <a:solidFill>
                  <a:schemeClr val="accent5"/>
                </a:solidFill>
                <a:latin typeface="Helvetica Neue"/>
                <a:ea typeface="Helvetica Neue"/>
                <a:cs typeface="Helvetica Neue"/>
                <a:sym typeface="Helvetica Neue"/>
              </a:defRPr>
            </a:pPr>
            <a:r>
              <a:t>Chip size: 11 mm X 20.8 mm</a:t>
            </a:r>
          </a:p>
        </p:txBody>
      </p:sp>
      <p:sp>
        <p:nvSpPr>
          <p:cNvPr id="414" name="6 X 2 layer = 12 chips"/>
          <p:cNvSpPr txBox="1"/>
          <p:nvPr/>
        </p:nvSpPr>
        <p:spPr>
          <a:xfrm>
            <a:off x="7289323" y="2250400"/>
            <a:ext cx="1820276" cy="26432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292100">
              <a:defRPr sz="1400">
                <a:latin typeface="Helvetica Neue Medium"/>
                <a:ea typeface="Helvetica Neue Medium"/>
                <a:cs typeface="Helvetica Neue Medium"/>
                <a:sym typeface="Helvetica Neue Medium"/>
              </a:defRPr>
            </a:lvl1pPr>
          </a:lstStyle>
          <a:p>
            <a:r>
              <a:t>6 X 2 layer = 12 chips</a:t>
            </a:r>
          </a:p>
        </p:txBody>
      </p:sp>
      <p:grpSp>
        <p:nvGrpSpPr>
          <p:cNvPr id="423" name="成组"/>
          <p:cNvGrpSpPr/>
          <p:nvPr/>
        </p:nvGrpSpPr>
        <p:grpSpPr>
          <a:xfrm>
            <a:off x="4739155" y="1902167"/>
            <a:ext cx="2994088" cy="610037"/>
            <a:chOff x="0" y="0"/>
            <a:chExt cx="2994087" cy="610035"/>
          </a:xfrm>
        </p:grpSpPr>
        <p:sp>
          <p:nvSpPr>
            <p:cNvPr id="415" name="矩形"/>
            <p:cNvSpPr/>
            <p:nvPr/>
          </p:nvSpPr>
          <p:spPr>
            <a:xfrm>
              <a:off x="0" y="0"/>
              <a:ext cx="476250" cy="268820"/>
            </a:xfrm>
            <a:prstGeom prst="rect">
              <a:avLst/>
            </a:prstGeom>
            <a:solidFill>
              <a:schemeClr val="accent4">
                <a:hueOff val="-461056"/>
                <a:satOff val="4338"/>
                <a:lumOff val="-10225"/>
              </a:schemeClr>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16" name="矩形"/>
            <p:cNvSpPr/>
            <p:nvPr/>
          </p:nvSpPr>
          <p:spPr>
            <a:xfrm>
              <a:off x="506314" y="0"/>
              <a:ext cx="476251" cy="268820"/>
            </a:xfrm>
            <a:prstGeom prst="rect">
              <a:avLst/>
            </a:prstGeom>
            <a:solidFill>
              <a:schemeClr val="accent4">
                <a:hueOff val="-461056"/>
                <a:satOff val="4338"/>
                <a:lumOff val="-10225"/>
              </a:schemeClr>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17" name="矩形"/>
            <p:cNvSpPr/>
            <p:nvPr/>
          </p:nvSpPr>
          <p:spPr>
            <a:xfrm>
              <a:off x="1005760" y="0"/>
              <a:ext cx="476251" cy="268820"/>
            </a:xfrm>
            <a:prstGeom prst="rect">
              <a:avLst/>
            </a:prstGeom>
            <a:solidFill>
              <a:schemeClr val="accent4">
                <a:hueOff val="-461056"/>
                <a:satOff val="4338"/>
                <a:lumOff val="-10225"/>
              </a:schemeClr>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18" name="矩形"/>
            <p:cNvSpPr/>
            <p:nvPr/>
          </p:nvSpPr>
          <p:spPr>
            <a:xfrm>
              <a:off x="1505209" y="0"/>
              <a:ext cx="476251" cy="268820"/>
            </a:xfrm>
            <a:prstGeom prst="rect">
              <a:avLst/>
            </a:prstGeom>
            <a:solidFill>
              <a:schemeClr val="accent4">
                <a:hueOff val="-461056"/>
                <a:satOff val="4338"/>
                <a:lumOff val="-10225"/>
              </a:schemeClr>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19" name="矩形"/>
            <p:cNvSpPr/>
            <p:nvPr/>
          </p:nvSpPr>
          <p:spPr>
            <a:xfrm>
              <a:off x="2011522" y="0"/>
              <a:ext cx="476251" cy="268820"/>
            </a:xfrm>
            <a:prstGeom prst="rect">
              <a:avLst/>
            </a:prstGeom>
            <a:solidFill>
              <a:schemeClr val="accent4">
                <a:hueOff val="-461056"/>
                <a:satOff val="4338"/>
                <a:lumOff val="-10225"/>
              </a:schemeClr>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20" name="矩形"/>
            <p:cNvSpPr/>
            <p:nvPr/>
          </p:nvSpPr>
          <p:spPr>
            <a:xfrm>
              <a:off x="2517837" y="0"/>
              <a:ext cx="476251" cy="268820"/>
            </a:xfrm>
            <a:prstGeom prst="rect">
              <a:avLst/>
            </a:prstGeom>
            <a:solidFill>
              <a:schemeClr val="accent4">
                <a:hueOff val="-461056"/>
                <a:satOff val="4338"/>
                <a:lumOff val="-10225"/>
              </a:schemeClr>
            </a:solidFill>
            <a:ln w="12700" cap="flat">
              <a:noFill/>
              <a:miter lim="400000"/>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21" name="线条"/>
            <p:cNvSpPr/>
            <p:nvPr/>
          </p:nvSpPr>
          <p:spPr>
            <a:xfrm>
              <a:off x="2531" y="307156"/>
              <a:ext cx="2986968" cy="1"/>
            </a:xfrm>
            <a:prstGeom prst="line">
              <a:avLst/>
            </a:prstGeom>
            <a:noFill/>
            <a:ln w="3175" cap="flat">
              <a:solidFill>
                <a:srgbClr val="000000"/>
              </a:solidFill>
              <a:prstDash val="solid"/>
              <a:miter lim="400000"/>
              <a:headEnd type="triangle" w="med" len="med"/>
              <a:tailEnd type="triangle" w="med" len="med"/>
            </a:ln>
            <a:effectLst/>
          </p:spPr>
          <p:txBody>
            <a:bodyPr wrap="square" lIns="19050" tIns="19050" rIns="19050" bIns="19050" numCol="1" anchor="ctr">
              <a:noAutofit/>
            </a:bodyPr>
            <a:lstStyle/>
            <a:p>
              <a:pPr algn="ctr" defTabSz="292100">
                <a:defRPr sz="900">
                  <a:solidFill>
                    <a:srgbClr val="FFFFFF"/>
                  </a:solidFill>
                  <a:latin typeface="Helvetica Neue Medium"/>
                  <a:ea typeface="Helvetica Neue Medium"/>
                  <a:cs typeface="Helvetica Neue Medium"/>
                  <a:sym typeface="Helvetica Neue Medium"/>
                </a:defRPr>
              </a:pPr>
              <a:endParaRPr/>
            </a:p>
          </p:txBody>
        </p:sp>
        <p:sp>
          <p:nvSpPr>
            <p:cNvPr id="422" name="125 mm"/>
            <p:cNvSpPr txBox="1"/>
            <p:nvPr/>
          </p:nvSpPr>
          <p:spPr>
            <a:xfrm>
              <a:off x="1130144" y="237140"/>
              <a:ext cx="750791" cy="3728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19050" tIns="19050" rIns="19050" bIns="19050" numCol="1" anchor="ctr">
              <a:spAutoFit/>
            </a:bodyPr>
            <a:lstStyle>
              <a:lvl1pPr algn="ctr" defTabSz="292100">
                <a:defRPr sz="2200" b="1" baseline="31999">
                  <a:latin typeface="Helvetica Neue"/>
                  <a:ea typeface="Helvetica Neue"/>
                  <a:cs typeface="Helvetica Neue"/>
                  <a:sym typeface="Helvetica Neue"/>
                </a:defRPr>
              </a:lvl1pPr>
            </a:lstStyle>
            <a:p>
              <a:r>
                <a:rPr dirty="0"/>
                <a:t>125 mm</a:t>
              </a:r>
            </a:p>
          </p:txBody>
        </p:sp>
      </p:grpSp>
      <p:sp>
        <p:nvSpPr>
          <p:cNvPr id="424" name="课题二：硅径迹探测器关键技术验证"/>
          <p:cNvSpPr txBox="1"/>
          <p:nvPr/>
        </p:nvSpPr>
        <p:spPr>
          <a:xfrm>
            <a:off x="31750" y="44449"/>
            <a:ext cx="6007100" cy="622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cap="all"/>
            </a:lvl1pPr>
          </a:lstStyle>
          <a:p>
            <a:r>
              <a:rPr dirty="0" err="1"/>
              <a:t>课题二：硅径迹探测器关键技术验证</a:t>
            </a:r>
            <a:endParaRPr dirty="0"/>
          </a:p>
        </p:txBody>
      </p:sp>
      <p:sp>
        <p:nvSpPr>
          <p:cNvPr id="425" name="技术路线"/>
          <p:cNvSpPr txBox="1"/>
          <p:nvPr/>
        </p:nvSpPr>
        <p:spPr>
          <a:xfrm>
            <a:off x="7842134" y="215969"/>
            <a:ext cx="1028701" cy="419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技术路线</a:t>
            </a:r>
          </a:p>
        </p:txBody>
      </p:sp>
      <p:sp>
        <p:nvSpPr>
          <p:cNvPr id="2" name="幻灯片编号占位符 1"/>
          <p:cNvSpPr>
            <a:spLocks noGrp="1"/>
          </p:cNvSpPr>
          <p:nvPr>
            <p:ph type="sldNum" sz="quarter" idx="2"/>
          </p:nvPr>
        </p:nvSpPr>
        <p:spPr/>
        <p:txBody>
          <a:bodyPr/>
          <a:lstStyle/>
          <a:p>
            <a:fld id="{86CB4B4D-7CA3-9044-876B-883B54F8677D}" type="slidenum">
              <a:rPr lang="uk-UA" smtClean="0"/>
              <a:pPr/>
              <a:t>57</a:t>
            </a:fld>
            <a:endParaRPr lang="uk-UA"/>
          </a:p>
        </p:txBody>
      </p:sp>
    </p:spTree>
    <p:extLst>
      <p:ext uri="{BB962C8B-B14F-4D97-AF65-F5344CB8AC3E}">
        <p14:creationId xmlns:p14="http://schemas.microsoft.com/office/powerpoint/2010/main" val="204239912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Arrow"/>
          <p:cNvSpPr/>
          <p:nvPr/>
        </p:nvSpPr>
        <p:spPr>
          <a:xfrm rot="10800000" flipH="1">
            <a:off x="4447391" y="4692589"/>
            <a:ext cx="2076292" cy="1274372"/>
          </a:xfrm>
          <a:prstGeom prst="rect">
            <a:avLst/>
          </a:prstGeom>
          <a:gradFill>
            <a:gsLst>
              <a:gs pos="0">
                <a:schemeClr val="accent6">
                  <a:lumMod val="75000"/>
                </a:schemeClr>
              </a:gs>
              <a:gs pos="58000">
                <a:schemeClr val="accent6">
                  <a:lumMod val="40000"/>
                  <a:lumOff val="60000"/>
                </a:schemeClr>
              </a:gs>
              <a:gs pos="100000">
                <a:schemeClr val="accent6">
                  <a:lumMod val="20000"/>
                  <a:lumOff val="80000"/>
                </a:schemeClr>
              </a:gs>
            </a:gsLst>
            <a:lin ang="10800000" scaled="0"/>
          </a:gradFill>
          <a:ln>
            <a:noFill/>
          </a:ln>
        </p:spPr>
        <p:style>
          <a:lnRef idx="2">
            <a:schemeClr val="accent1"/>
          </a:lnRef>
          <a:fillRef idx="1">
            <a:schemeClr val="lt1"/>
          </a:fillRef>
          <a:effectRef idx="0">
            <a:schemeClr val="accent1"/>
          </a:effectRef>
          <a:fontRef idx="minor">
            <a:schemeClr val="dk1"/>
          </a:fontRef>
        </p:style>
        <p:txBody>
          <a:bodyPr lIns="45719" rIns="45719" anchor="ctr"/>
          <a:lstStyle/>
          <a:p>
            <a:pPr>
              <a:defRPr>
                <a:solidFill>
                  <a:srgbClr val="FFFFFF"/>
                </a:solidFill>
              </a:defRPr>
            </a:pPr>
            <a:endParaRPr>
              <a:latin typeface="SimHei" charset="-122"/>
              <a:ea typeface="SimHei" charset="-122"/>
              <a:cs typeface="SimHei" charset="-122"/>
            </a:endParaRPr>
          </a:p>
        </p:txBody>
      </p:sp>
      <p:sp>
        <p:nvSpPr>
          <p:cNvPr id="65" name="Arrow"/>
          <p:cNvSpPr/>
          <p:nvPr/>
        </p:nvSpPr>
        <p:spPr>
          <a:xfrm rot="10800000" flipH="1">
            <a:off x="6506382" y="4692589"/>
            <a:ext cx="2008757" cy="1274372"/>
          </a:xfrm>
          <a:prstGeom prst="rect">
            <a:avLst/>
          </a:prstGeom>
          <a:gradFill>
            <a:gsLst>
              <a:gs pos="0">
                <a:schemeClr val="accent4">
                  <a:lumMod val="75000"/>
                </a:schemeClr>
              </a:gs>
              <a:gs pos="58000">
                <a:schemeClr val="accent4">
                  <a:lumMod val="60000"/>
                  <a:lumOff val="40000"/>
                </a:schemeClr>
              </a:gs>
              <a:gs pos="100000">
                <a:schemeClr val="accent4">
                  <a:lumMod val="20000"/>
                  <a:lumOff val="80000"/>
                </a:schemeClr>
              </a:gs>
            </a:gsLst>
            <a:lin ang="10800000" scaled="0"/>
          </a:gradFill>
          <a:ln>
            <a:noFill/>
          </a:ln>
        </p:spPr>
        <p:style>
          <a:lnRef idx="2">
            <a:schemeClr val="accent1"/>
          </a:lnRef>
          <a:fillRef idx="1">
            <a:schemeClr val="lt1"/>
          </a:fillRef>
          <a:effectRef idx="0">
            <a:schemeClr val="accent1"/>
          </a:effectRef>
          <a:fontRef idx="minor">
            <a:schemeClr val="dk1"/>
          </a:fontRef>
        </p:style>
        <p:txBody>
          <a:bodyPr lIns="45719" rIns="45719" anchor="ctr"/>
          <a:lstStyle/>
          <a:p>
            <a:endParaRPr>
              <a:latin typeface="SimHei" charset="-122"/>
              <a:ea typeface="SimHei" charset="-122"/>
              <a:cs typeface="SimHei" charset="-122"/>
            </a:endParaRPr>
          </a:p>
        </p:txBody>
      </p:sp>
      <p:sp>
        <p:nvSpPr>
          <p:cNvPr id="57" name="Arrow"/>
          <p:cNvSpPr/>
          <p:nvPr/>
        </p:nvSpPr>
        <p:spPr>
          <a:xfrm rot="10800000" flipH="1">
            <a:off x="539553" y="4692591"/>
            <a:ext cx="3879218" cy="392592"/>
          </a:xfrm>
          <a:prstGeom prst="rect">
            <a:avLst/>
          </a:prstGeom>
          <a:gradFill>
            <a:gsLst>
              <a:gs pos="0">
                <a:schemeClr val="accent2">
                  <a:lumMod val="75000"/>
                </a:schemeClr>
              </a:gs>
              <a:gs pos="37000">
                <a:schemeClr val="accent2">
                  <a:lumMod val="60000"/>
                  <a:lumOff val="40000"/>
                </a:schemeClr>
              </a:gs>
              <a:gs pos="100000">
                <a:schemeClr val="accent2">
                  <a:lumMod val="20000"/>
                  <a:lumOff val="80000"/>
                </a:schemeClr>
              </a:gs>
            </a:gsLst>
            <a:lin ang="10800000" scaled="0"/>
          </a:gradFill>
          <a:ln>
            <a:noFill/>
          </a:ln>
        </p:spPr>
        <p:style>
          <a:lnRef idx="2">
            <a:schemeClr val="accent2"/>
          </a:lnRef>
          <a:fillRef idx="1">
            <a:schemeClr val="lt1"/>
          </a:fillRef>
          <a:effectRef idx="0">
            <a:schemeClr val="accent2"/>
          </a:effectRef>
          <a:fontRef idx="minor">
            <a:schemeClr val="dk1"/>
          </a:fontRef>
        </p:style>
        <p:txBody>
          <a:bodyPr lIns="45719" rIns="45719" anchor="ctr"/>
          <a:lstStyle/>
          <a:p>
            <a:pPr>
              <a:defRPr>
                <a:solidFill>
                  <a:srgbClr val="FFFFFF"/>
                </a:solidFill>
              </a:defRPr>
            </a:pPr>
            <a:endParaRPr>
              <a:latin typeface="SimHei" charset="-122"/>
              <a:ea typeface="SimHei" charset="-122"/>
              <a:cs typeface="SimHei" charset="-122"/>
            </a:endParaRPr>
          </a:p>
        </p:txBody>
      </p:sp>
      <p:sp>
        <p:nvSpPr>
          <p:cNvPr id="56" name="Arrow"/>
          <p:cNvSpPr/>
          <p:nvPr/>
        </p:nvSpPr>
        <p:spPr>
          <a:xfrm rot="10800000" flipH="1">
            <a:off x="550322" y="5605678"/>
            <a:ext cx="4885773" cy="343601"/>
          </a:xfrm>
          <a:prstGeom prst="rect">
            <a:avLst/>
          </a:prstGeom>
          <a:gradFill>
            <a:gsLst>
              <a:gs pos="0">
                <a:schemeClr val="accent2">
                  <a:lumMod val="75000"/>
                </a:schemeClr>
              </a:gs>
              <a:gs pos="37000">
                <a:schemeClr val="accent2">
                  <a:lumMod val="60000"/>
                  <a:lumOff val="40000"/>
                </a:schemeClr>
              </a:gs>
              <a:gs pos="100000">
                <a:schemeClr val="accent2">
                  <a:lumMod val="20000"/>
                  <a:lumOff val="80000"/>
                </a:schemeClr>
              </a:gs>
            </a:gsLst>
            <a:lin ang="10800000" scaled="0"/>
          </a:gradFill>
          <a:ln>
            <a:noFill/>
          </a:ln>
        </p:spPr>
        <p:style>
          <a:lnRef idx="2">
            <a:schemeClr val="accent2"/>
          </a:lnRef>
          <a:fillRef idx="1">
            <a:schemeClr val="lt1"/>
          </a:fillRef>
          <a:effectRef idx="0">
            <a:schemeClr val="accent2"/>
          </a:effectRef>
          <a:fontRef idx="minor">
            <a:schemeClr val="dk1"/>
          </a:fontRef>
        </p:style>
        <p:txBody>
          <a:bodyPr lIns="45719" rIns="45719" anchor="ctr"/>
          <a:lstStyle/>
          <a:p>
            <a:pPr>
              <a:defRPr>
                <a:solidFill>
                  <a:srgbClr val="FFFFFF"/>
                </a:solidFill>
              </a:defRPr>
            </a:pPr>
            <a:endParaRPr dirty="0">
              <a:latin typeface="SimHei" charset="-122"/>
              <a:ea typeface="SimHei" charset="-122"/>
              <a:cs typeface="SimHei" charset="-122"/>
            </a:endParaRPr>
          </a:p>
        </p:txBody>
      </p:sp>
      <p:sp>
        <p:nvSpPr>
          <p:cNvPr id="64" name="Arrow"/>
          <p:cNvSpPr/>
          <p:nvPr/>
        </p:nvSpPr>
        <p:spPr>
          <a:xfrm rot="10800000" flipH="1">
            <a:off x="561497" y="5124638"/>
            <a:ext cx="3866487" cy="392593"/>
          </a:xfrm>
          <a:prstGeom prst="rect">
            <a:avLst/>
          </a:prstGeom>
          <a:gradFill>
            <a:gsLst>
              <a:gs pos="0">
                <a:schemeClr val="accent2">
                  <a:lumMod val="75000"/>
                </a:schemeClr>
              </a:gs>
              <a:gs pos="37000">
                <a:schemeClr val="accent2">
                  <a:lumMod val="60000"/>
                  <a:lumOff val="40000"/>
                </a:schemeClr>
              </a:gs>
              <a:gs pos="100000">
                <a:schemeClr val="accent2">
                  <a:lumMod val="20000"/>
                  <a:lumOff val="80000"/>
                </a:schemeClr>
              </a:gs>
            </a:gsLst>
            <a:lin ang="10800000" scaled="0"/>
          </a:gradFill>
          <a:ln>
            <a:noFill/>
          </a:ln>
        </p:spPr>
        <p:style>
          <a:lnRef idx="2">
            <a:schemeClr val="accent2"/>
          </a:lnRef>
          <a:fillRef idx="1">
            <a:schemeClr val="lt1"/>
          </a:fillRef>
          <a:effectRef idx="0">
            <a:schemeClr val="accent2"/>
          </a:effectRef>
          <a:fontRef idx="minor">
            <a:schemeClr val="dk1"/>
          </a:fontRef>
        </p:style>
        <p:txBody>
          <a:bodyPr lIns="45719" rIns="45719" anchor="ctr"/>
          <a:lstStyle/>
          <a:p>
            <a:pPr>
              <a:defRPr>
                <a:solidFill>
                  <a:srgbClr val="FFFFFF"/>
                </a:solidFill>
              </a:defRPr>
            </a:pPr>
            <a:endParaRPr>
              <a:latin typeface="SimHei" charset="-122"/>
              <a:ea typeface="SimHei" charset="-122"/>
              <a:cs typeface="SimHei" charset="-122"/>
            </a:endParaRPr>
          </a:p>
        </p:txBody>
      </p:sp>
      <p:sp>
        <p:nvSpPr>
          <p:cNvPr id="48" name="矩形 47"/>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97" name="采用CMOS图像传感器工艺…"/>
          <p:cNvSpPr txBox="1">
            <a:spLocks noGrp="1"/>
          </p:cNvSpPr>
          <p:nvPr>
            <p:ph type="body" idx="1"/>
          </p:nvPr>
        </p:nvSpPr>
        <p:spPr>
          <a:xfrm>
            <a:off x="-6625108" y="4648157"/>
            <a:ext cx="8864165" cy="5558492"/>
          </a:xfrm>
          <a:prstGeom prst="rect">
            <a:avLst/>
          </a:prstGeom>
        </p:spPr>
        <p:txBody>
          <a:bodyPr/>
          <a:lstStyle/>
          <a:p>
            <a:r>
              <a:rPr dirty="0">
                <a:latin typeface="SimHei" charset="-122"/>
                <a:ea typeface="SimHei" charset="-122"/>
                <a:cs typeface="SimHei" charset="-122"/>
              </a:rPr>
              <a:t>采用CMOS图像传感器工艺</a:t>
            </a:r>
          </a:p>
          <a:p>
            <a:pPr lvl="1"/>
            <a:r>
              <a:rPr dirty="0">
                <a:latin typeface="SimHei" charset="-122"/>
                <a:ea typeface="SimHei" charset="-122"/>
                <a:cs typeface="SimHei" charset="-122"/>
              </a:rPr>
              <a:t>优化像素电路，缩小尺寸</a:t>
            </a:r>
          </a:p>
          <a:p>
            <a:pPr lvl="1"/>
            <a:r>
              <a:rPr dirty="0">
                <a:latin typeface="SimHei" charset="-122"/>
                <a:ea typeface="SimHei" charset="-122"/>
                <a:cs typeface="SimHei" charset="-122"/>
              </a:rPr>
              <a:t>采用最新技术加固器件</a:t>
            </a:r>
          </a:p>
          <a:p>
            <a:r>
              <a:rPr dirty="0">
                <a:latin typeface="SimHei" charset="-122"/>
                <a:ea typeface="SimHei" charset="-122"/>
                <a:cs typeface="SimHei" charset="-122"/>
              </a:rPr>
              <a:t>用碳纤维或石墨烯材料     </a:t>
            </a:r>
          </a:p>
          <a:p>
            <a:r>
              <a:rPr dirty="0">
                <a:latin typeface="SimHei" charset="-122"/>
                <a:ea typeface="SimHei" charset="-122"/>
                <a:cs typeface="SimHei" charset="-122"/>
              </a:rPr>
              <a:t>机械自动组装样机</a:t>
            </a:r>
          </a:p>
        </p:txBody>
      </p:sp>
      <p:sp>
        <p:nvSpPr>
          <p:cNvPr id="398" name="课题二: 技术路线"/>
          <p:cNvSpPr txBox="1">
            <a:spLocks noGrp="1"/>
          </p:cNvSpPr>
          <p:nvPr>
            <p:ph type="title"/>
          </p:nvPr>
        </p:nvSpPr>
        <p:spPr>
          <a:xfrm>
            <a:off x="107504" y="48376"/>
            <a:ext cx="8381566" cy="500304"/>
          </a:xfrm>
          <a:prstGeom prst="rect">
            <a:avLst/>
          </a:prstGeom>
        </p:spPr>
        <p:txBody>
          <a:bodyPr>
            <a:normAutofit/>
          </a:bodyPr>
          <a:lstStyle>
            <a:lvl1pPr defTabSz="397763">
              <a:defRPr sz="2784"/>
            </a:lvl1pPr>
          </a:lstStyle>
          <a:p>
            <a:r>
              <a:rPr sz="2400" dirty="0" err="1">
                <a:latin typeface="SimHei" charset="-122"/>
                <a:ea typeface="SimHei" charset="-122"/>
                <a:cs typeface="SimHei" charset="-122"/>
              </a:rPr>
              <a:t>技术路线</a:t>
            </a:r>
            <a:r>
              <a:rPr lang="zh-CN" altLang="en-US" sz="2400" dirty="0">
                <a:latin typeface="SimHei" charset="-122"/>
                <a:ea typeface="SimHei" charset="-122"/>
                <a:cs typeface="SimHei" charset="-122"/>
              </a:rPr>
              <a:t>与进度安排</a:t>
            </a:r>
            <a:endParaRPr sz="2400" dirty="0">
              <a:latin typeface="SimHei" charset="-122"/>
              <a:ea typeface="SimHei" charset="-122"/>
              <a:cs typeface="SimHei" charset="-122"/>
            </a:endParaRPr>
          </a:p>
        </p:txBody>
      </p:sp>
      <p:sp>
        <p:nvSpPr>
          <p:cNvPr id="399"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6</a:t>
            </a:fld>
            <a:endParaRPr>
              <a:latin typeface="SimHei" charset="-122"/>
              <a:ea typeface="SimHei" charset="-122"/>
              <a:cs typeface="SimHei" charset="-122"/>
            </a:endParaRPr>
          </a:p>
        </p:txBody>
      </p:sp>
      <p:pic>
        <p:nvPicPr>
          <p:cNvPr id="400" name="Image" descr="Image"/>
          <p:cNvPicPr>
            <a:picLocks noChangeAspect="1"/>
          </p:cNvPicPr>
          <p:nvPr/>
        </p:nvPicPr>
        <p:blipFill>
          <a:blip r:embed="rId2" cstate="print">
            <a:extLst/>
          </a:blip>
          <a:stretch>
            <a:fillRect/>
          </a:stretch>
        </p:blipFill>
        <p:spPr>
          <a:xfrm>
            <a:off x="6453554" y="2864179"/>
            <a:ext cx="2563826" cy="1586096"/>
          </a:xfrm>
          <a:prstGeom prst="rect">
            <a:avLst/>
          </a:prstGeom>
          <a:ln w="12700">
            <a:miter lim="400000"/>
          </a:ln>
        </p:spPr>
      </p:pic>
      <p:pic>
        <p:nvPicPr>
          <p:cNvPr id="401" name="Image" descr="Image"/>
          <p:cNvPicPr>
            <a:picLocks noChangeAspect="1"/>
          </p:cNvPicPr>
          <p:nvPr/>
        </p:nvPicPr>
        <p:blipFill>
          <a:blip r:embed="rId3" cstate="print">
            <a:extLst/>
          </a:blip>
          <a:stretch>
            <a:fillRect/>
          </a:stretch>
        </p:blipFill>
        <p:spPr>
          <a:xfrm>
            <a:off x="7154996" y="604165"/>
            <a:ext cx="1801744" cy="1607439"/>
          </a:xfrm>
          <a:prstGeom prst="rect">
            <a:avLst/>
          </a:prstGeom>
          <a:ln w="12700">
            <a:miter lim="400000"/>
          </a:ln>
        </p:spPr>
      </p:pic>
      <p:sp>
        <p:nvSpPr>
          <p:cNvPr id="402" name="笛卡尔龙门…"/>
          <p:cNvSpPr txBox="1"/>
          <p:nvPr/>
        </p:nvSpPr>
        <p:spPr>
          <a:xfrm>
            <a:off x="7536161" y="2285667"/>
            <a:ext cx="1697341"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a:defRPr sz="2600">
                <a:solidFill>
                  <a:schemeClr val="accent1">
                    <a:satOff val="-4409"/>
                    <a:lumOff val="-10509"/>
                  </a:schemeClr>
                </a:solidFill>
                <a:latin typeface="+mn-lt"/>
                <a:ea typeface="+mn-ea"/>
                <a:cs typeface="+mn-cs"/>
                <a:sym typeface="Helvetica"/>
              </a:defRPr>
            </a:pPr>
            <a:r>
              <a:rPr sz="1600" dirty="0">
                <a:latin typeface="SimHei" charset="-122"/>
                <a:ea typeface="SimHei" charset="-122"/>
                <a:cs typeface="SimHei" charset="-122"/>
              </a:rPr>
              <a:t>笛卡尔龙门</a:t>
            </a:r>
          </a:p>
          <a:p>
            <a:pPr defTabSz="457200">
              <a:defRPr sz="2600">
                <a:solidFill>
                  <a:schemeClr val="accent1">
                    <a:satOff val="-4409"/>
                    <a:lumOff val="-10509"/>
                  </a:schemeClr>
                </a:solidFill>
                <a:latin typeface="+mn-lt"/>
                <a:ea typeface="+mn-ea"/>
                <a:cs typeface="+mn-cs"/>
                <a:sym typeface="Helvetica"/>
              </a:defRPr>
            </a:pPr>
            <a:r>
              <a:rPr sz="1600" dirty="0">
                <a:latin typeface="SimHei" charset="-122"/>
                <a:ea typeface="SimHei" charset="-122"/>
                <a:cs typeface="SimHei" charset="-122"/>
              </a:rPr>
              <a:t>自动控制系统</a:t>
            </a:r>
          </a:p>
        </p:txBody>
      </p:sp>
      <p:sp>
        <p:nvSpPr>
          <p:cNvPr id="408" name="CMOS图像传感器"/>
          <p:cNvSpPr txBox="1"/>
          <p:nvPr/>
        </p:nvSpPr>
        <p:spPr>
          <a:xfrm>
            <a:off x="6012160" y="1031440"/>
            <a:ext cx="1118253" cy="58477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2600">
                <a:solidFill>
                  <a:schemeClr val="accent1">
                    <a:satOff val="-4409"/>
                    <a:lumOff val="-10509"/>
                  </a:schemeClr>
                </a:solidFill>
                <a:latin typeface="+mn-lt"/>
                <a:ea typeface="+mn-ea"/>
                <a:cs typeface="+mn-cs"/>
                <a:sym typeface="Helvetica"/>
              </a:defRPr>
            </a:lvl1pPr>
          </a:lstStyle>
          <a:p>
            <a:pPr algn="r"/>
            <a:r>
              <a:rPr sz="1600" dirty="0">
                <a:latin typeface="SimHei" charset="-122"/>
                <a:ea typeface="SimHei" charset="-122"/>
                <a:cs typeface="SimHei" charset="-122"/>
              </a:rPr>
              <a:t>CMOS</a:t>
            </a:r>
            <a:endParaRPr lang="en-US" sz="1600" dirty="0">
              <a:latin typeface="SimHei" charset="-122"/>
              <a:ea typeface="SimHei" charset="-122"/>
              <a:cs typeface="SimHei" charset="-122"/>
            </a:endParaRPr>
          </a:p>
          <a:p>
            <a:pPr algn="r"/>
            <a:r>
              <a:rPr sz="1600" dirty="0">
                <a:latin typeface="SimHei" charset="-122"/>
                <a:ea typeface="SimHei" charset="-122"/>
                <a:cs typeface="SimHei" charset="-122"/>
              </a:rPr>
              <a:t>图像传感器</a:t>
            </a:r>
          </a:p>
        </p:txBody>
      </p:sp>
      <p:sp>
        <p:nvSpPr>
          <p:cNvPr id="409" name="Arrow"/>
          <p:cNvSpPr/>
          <p:nvPr/>
        </p:nvSpPr>
        <p:spPr>
          <a:xfrm rot="16200000" flipH="1">
            <a:off x="10506398" y="2833937"/>
            <a:ext cx="3095466" cy="532974"/>
          </a:xfrm>
          <a:prstGeom prst="rect">
            <a:avLst/>
          </a:prstGeom>
          <a:ln/>
        </p:spPr>
        <p:style>
          <a:lnRef idx="2">
            <a:schemeClr val="accent2"/>
          </a:lnRef>
          <a:fillRef idx="1">
            <a:schemeClr val="lt1"/>
          </a:fillRef>
          <a:effectRef idx="0">
            <a:schemeClr val="accent2"/>
          </a:effectRef>
          <a:fontRef idx="minor">
            <a:schemeClr val="dk1"/>
          </a:fontRef>
        </p:style>
        <p:txBody>
          <a:bodyPr lIns="45719" rIns="45719" anchor="ctr"/>
          <a:lstStyle/>
          <a:p>
            <a:pPr>
              <a:defRPr>
                <a:solidFill>
                  <a:srgbClr val="FFFFFF"/>
                </a:solidFill>
              </a:defRPr>
            </a:pPr>
            <a:endParaRPr dirty="0">
              <a:latin typeface="SimHei" charset="-122"/>
              <a:ea typeface="SimHei" charset="-122"/>
              <a:cs typeface="SimHei" charset="-122"/>
            </a:endParaRPr>
          </a:p>
        </p:txBody>
      </p:sp>
      <p:sp>
        <p:nvSpPr>
          <p:cNvPr id="410" name="Arrow"/>
          <p:cNvSpPr/>
          <p:nvPr/>
        </p:nvSpPr>
        <p:spPr>
          <a:xfrm rot="16200000" flipH="1">
            <a:off x="11346067" y="2487256"/>
            <a:ext cx="2411254" cy="545962"/>
          </a:xfrm>
          <a:prstGeom prst="rect">
            <a:avLst/>
          </a:prstGeom>
          <a:ln/>
        </p:spPr>
        <p:style>
          <a:lnRef idx="2">
            <a:schemeClr val="accent2"/>
          </a:lnRef>
          <a:fillRef idx="1">
            <a:schemeClr val="lt1"/>
          </a:fillRef>
          <a:effectRef idx="0">
            <a:schemeClr val="accent2"/>
          </a:effectRef>
          <a:fontRef idx="minor">
            <a:schemeClr val="dk1"/>
          </a:fontRef>
        </p:style>
        <p:txBody>
          <a:bodyPr lIns="45719" rIns="45719" anchor="ctr"/>
          <a:lstStyle/>
          <a:p>
            <a:pPr>
              <a:defRPr>
                <a:solidFill>
                  <a:srgbClr val="FFFFFF"/>
                </a:solidFill>
              </a:defRPr>
            </a:pPr>
            <a:endParaRPr>
              <a:latin typeface="SimHei" charset="-122"/>
              <a:ea typeface="SimHei" charset="-122"/>
              <a:cs typeface="SimHei" charset="-122"/>
            </a:endParaRPr>
          </a:p>
        </p:txBody>
      </p:sp>
      <p:sp>
        <p:nvSpPr>
          <p:cNvPr id="411" name="项目启动"/>
          <p:cNvSpPr/>
          <p:nvPr/>
        </p:nvSpPr>
        <p:spPr>
          <a:xfrm>
            <a:off x="11940020" y="1005654"/>
            <a:ext cx="1270001" cy="474904"/>
          </a:xfrm>
          <a:prstGeom prst="rect">
            <a:avLst/>
          </a:prstGeom>
          <a:solidFill>
            <a:schemeClr val="accent3"/>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a:latin typeface="SimHei" charset="-122"/>
                <a:ea typeface="SimHei" charset="-122"/>
                <a:cs typeface="SimHei" charset="-122"/>
              </a:rPr>
              <a:t>项目启动</a:t>
            </a:r>
          </a:p>
        </p:txBody>
      </p:sp>
      <p:sp>
        <p:nvSpPr>
          <p:cNvPr id="412" name="项目结题"/>
          <p:cNvSpPr/>
          <p:nvPr/>
        </p:nvSpPr>
        <p:spPr>
          <a:xfrm>
            <a:off x="11905597" y="6673472"/>
            <a:ext cx="1270000" cy="474904"/>
          </a:xfrm>
          <a:prstGeom prst="rect">
            <a:avLst/>
          </a:prstGeom>
          <a:solidFill>
            <a:schemeClr val="accent3"/>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a:latin typeface="SimHei" charset="-122"/>
                <a:ea typeface="SimHei" charset="-122"/>
                <a:cs typeface="SimHei" charset="-122"/>
              </a:rPr>
              <a:t>项目结题</a:t>
            </a:r>
          </a:p>
        </p:txBody>
      </p:sp>
      <p:sp>
        <p:nvSpPr>
          <p:cNvPr id="413" name="支撑机构…"/>
          <p:cNvSpPr txBox="1"/>
          <p:nvPr/>
        </p:nvSpPr>
        <p:spPr>
          <a:xfrm>
            <a:off x="12378564" y="1664288"/>
            <a:ext cx="518119" cy="175432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dirty="0">
                <a:latin typeface="SimHei" charset="-122"/>
                <a:ea typeface="SimHei" charset="-122"/>
                <a:cs typeface="SimHei" charset="-122"/>
              </a:rPr>
              <a:t>支撑机构</a:t>
            </a:r>
          </a:p>
          <a:p>
            <a:r>
              <a:rPr dirty="0">
                <a:latin typeface="SimHei" charset="-122"/>
                <a:ea typeface="SimHei" charset="-122"/>
                <a:cs typeface="SimHei" charset="-122"/>
              </a:rPr>
              <a:t>研制</a:t>
            </a:r>
          </a:p>
        </p:txBody>
      </p:sp>
      <p:sp>
        <p:nvSpPr>
          <p:cNvPr id="414" name="Arrow"/>
          <p:cNvSpPr/>
          <p:nvPr/>
        </p:nvSpPr>
        <p:spPr>
          <a:xfrm rot="16200000" flipH="1">
            <a:off x="11858557" y="5741651"/>
            <a:ext cx="1351916" cy="511604"/>
          </a:xfrm>
          <a:prstGeom prst="rect">
            <a:avLst/>
          </a:prstGeom>
          <a:ln/>
        </p:spPr>
        <p:style>
          <a:lnRef idx="2">
            <a:schemeClr val="accent1"/>
          </a:lnRef>
          <a:fillRef idx="1">
            <a:schemeClr val="lt1"/>
          </a:fillRef>
          <a:effectRef idx="0">
            <a:schemeClr val="accent1"/>
          </a:effectRef>
          <a:fontRef idx="minor">
            <a:schemeClr val="dk1"/>
          </a:fontRef>
        </p:style>
        <p:txBody>
          <a:bodyPr lIns="45719" rIns="45719" anchor="ctr"/>
          <a:lstStyle/>
          <a:p>
            <a:pPr>
              <a:defRPr>
                <a:solidFill>
                  <a:srgbClr val="FFFFFF"/>
                </a:solidFill>
              </a:defRPr>
            </a:pPr>
            <a:endParaRPr>
              <a:latin typeface="SimHei" charset="-122"/>
              <a:ea typeface="SimHei" charset="-122"/>
              <a:cs typeface="SimHei" charset="-122"/>
            </a:endParaRPr>
          </a:p>
        </p:txBody>
      </p:sp>
      <p:sp>
        <p:nvSpPr>
          <p:cNvPr id="415" name="束流…"/>
          <p:cNvSpPr txBox="1"/>
          <p:nvPr/>
        </p:nvSpPr>
        <p:spPr>
          <a:xfrm>
            <a:off x="12360008" y="5337582"/>
            <a:ext cx="451050" cy="120818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dirty="0">
                <a:latin typeface="SimHei" charset="-122"/>
                <a:ea typeface="SimHei" charset="-122"/>
                <a:cs typeface="SimHei" charset="-122"/>
              </a:rPr>
              <a:t>束流</a:t>
            </a:r>
          </a:p>
          <a:p>
            <a:r>
              <a:rPr dirty="0">
                <a:latin typeface="SimHei" charset="-122"/>
                <a:ea typeface="SimHei" charset="-122"/>
                <a:cs typeface="SimHei" charset="-122"/>
              </a:rPr>
              <a:t>测试</a:t>
            </a:r>
          </a:p>
        </p:txBody>
      </p:sp>
      <p:sp>
        <p:nvSpPr>
          <p:cNvPr id="416" name="传…"/>
          <p:cNvSpPr txBox="1"/>
          <p:nvPr/>
        </p:nvSpPr>
        <p:spPr>
          <a:xfrm>
            <a:off x="11874508" y="1654470"/>
            <a:ext cx="518119" cy="147732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dirty="0">
                <a:latin typeface="SimHei" charset="-122"/>
                <a:ea typeface="SimHei" charset="-122"/>
                <a:cs typeface="SimHei" charset="-122"/>
              </a:rPr>
              <a:t>传</a:t>
            </a:r>
          </a:p>
          <a:p>
            <a:r>
              <a:rPr dirty="0">
                <a:latin typeface="SimHei" charset="-122"/>
                <a:ea typeface="SimHei" charset="-122"/>
                <a:cs typeface="SimHei" charset="-122"/>
              </a:rPr>
              <a:t>感</a:t>
            </a:r>
          </a:p>
          <a:p>
            <a:r>
              <a:rPr dirty="0">
                <a:latin typeface="SimHei" charset="-122"/>
                <a:ea typeface="SimHei" charset="-122"/>
                <a:cs typeface="SimHei" charset="-122"/>
              </a:rPr>
              <a:t>器</a:t>
            </a:r>
          </a:p>
          <a:p>
            <a:r>
              <a:rPr dirty="0">
                <a:latin typeface="SimHei" charset="-122"/>
                <a:ea typeface="SimHei" charset="-122"/>
                <a:cs typeface="SimHei" charset="-122"/>
              </a:rPr>
              <a:t>设计</a:t>
            </a:r>
          </a:p>
        </p:txBody>
      </p:sp>
      <p:sp>
        <p:nvSpPr>
          <p:cNvPr id="417" name="Arrow"/>
          <p:cNvSpPr/>
          <p:nvPr/>
        </p:nvSpPr>
        <p:spPr>
          <a:xfrm rot="16200000" flipH="1">
            <a:off x="11848227" y="2486295"/>
            <a:ext cx="2413171" cy="545963"/>
          </a:xfrm>
          <a:prstGeom prst="rect">
            <a:avLst/>
          </a:prstGeom>
          <a:ln/>
        </p:spPr>
        <p:style>
          <a:lnRef idx="2">
            <a:schemeClr val="accent2"/>
          </a:lnRef>
          <a:fillRef idx="1">
            <a:schemeClr val="lt1"/>
          </a:fillRef>
          <a:effectRef idx="0">
            <a:schemeClr val="accent2"/>
          </a:effectRef>
          <a:fontRef idx="minor">
            <a:schemeClr val="dk1"/>
          </a:fontRef>
        </p:style>
        <p:txBody>
          <a:bodyPr lIns="45719" rIns="45719" anchor="ctr"/>
          <a:lstStyle/>
          <a:p>
            <a:pPr>
              <a:defRPr>
                <a:solidFill>
                  <a:srgbClr val="FFFFFF"/>
                </a:solidFill>
              </a:defRPr>
            </a:pPr>
            <a:endParaRPr>
              <a:latin typeface="SimHei" charset="-122"/>
              <a:ea typeface="SimHei" charset="-122"/>
              <a:cs typeface="SimHei" charset="-122"/>
            </a:endParaRPr>
          </a:p>
        </p:txBody>
      </p:sp>
      <p:sp>
        <p:nvSpPr>
          <p:cNvPr id="418" name="数据获取…"/>
          <p:cNvSpPr txBox="1"/>
          <p:nvPr/>
        </p:nvSpPr>
        <p:spPr>
          <a:xfrm>
            <a:off x="12854851" y="1666969"/>
            <a:ext cx="518119" cy="175432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dirty="0">
                <a:latin typeface="SimHei" charset="-122"/>
                <a:ea typeface="SimHei" charset="-122"/>
                <a:cs typeface="SimHei" charset="-122"/>
              </a:rPr>
              <a:t>数据获取</a:t>
            </a:r>
          </a:p>
          <a:p>
            <a:r>
              <a:rPr dirty="0">
                <a:latin typeface="SimHei" charset="-122"/>
                <a:ea typeface="SimHei" charset="-122"/>
                <a:cs typeface="SimHei" charset="-122"/>
              </a:rPr>
              <a:t>研发</a:t>
            </a:r>
          </a:p>
        </p:txBody>
      </p:sp>
      <p:sp>
        <p:nvSpPr>
          <p:cNvPr id="419" name="Arrow"/>
          <p:cNvSpPr/>
          <p:nvPr/>
        </p:nvSpPr>
        <p:spPr>
          <a:xfrm rot="16200000" flipH="1">
            <a:off x="11855223" y="4400775"/>
            <a:ext cx="1351916" cy="504939"/>
          </a:xfrm>
          <a:prstGeom prst="rect">
            <a:avLst/>
          </a:prstGeom>
          <a:ln/>
        </p:spPr>
        <p:style>
          <a:lnRef idx="2">
            <a:schemeClr val="accent1"/>
          </a:lnRef>
          <a:fillRef idx="1">
            <a:schemeClr val="lt1"/>
          </a:fillRef>
          <a:effectRef idx="0">
            <a:schemeClr val="accent1"/>
          </a:effectRef>
          <a:fontRef idx="minor">
            <a:schemeClr val="dk1"/>
          </a:fontRef>
        </p:style>
        <p:txBody>
          <a:bodyPr lIns="45719" rIns="45719" anchor="ctr"/>
          <a:lstStyle/>
          <a:p>
            <a:endParaRPr>
              <a:latin typeface="SimHei" charset="-122"/>
              <a:ea typeface="SimHei" charset="-122"/>
              <a:cs typeface="SimHei" charset="-122"/>
            </a:endParaRPr>
          </a:p>
        </p:txBody>
      </p:sp>
      <p:sp>
        <p:nvSpPr>
          <p:cNvPr id="420" name="整机组装"/>
          <p:cNvSpPr txBox="1"/>
          <p:nvPr/>
        </p:nvSpPr>
        <p:spPr>
          <a:xfrm>
            <a:off x="12378564" y="4018485"/>
            <a:ext cx="518119" cy="12003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a:latin typeface="SimHei" charset="-122"/>
                <a:ea typeface="SimHei" charset="-122"/>
                <a:cs typeface="SimHei" charset="-122"/>
              </a:rPr>
              <a:t>整机组装</a:t>
            </a:r>
          </a:p>
        </p:txBody>
      </p:sp>
      <p:sp>
        <p:nvSpPr>
          <p:cNvPr id="35" name="Arrow"/>
          <p:cNvSpPr/>
          <p:nvPr/>
        </p:nvSpPr>
        <p:spPr>
          <a:xfrm>
            <a:off x="4195088" y="1812816"/>
            <a:ext cx="576064" cy="320041"/>
          </a:xfrm>
          <a:prstGeom prst="rightArrow">
            <a:avLst>
              <a:gd name="adj1" fmla="val 27779"/>
              <a:gd name="adj2" fmla="val 100902"/>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sz="2000">
              <a:latin typeface="SimHei" charset="-122"/>
              <a:ea typeface="SimHei" charset="-122"/>
              <a:cs typeface="SimHei" charset="-122"/>
            </a:endParaRPr>
          </a:p>
        </p:txBody>
      </p:sp>
      <p:sp>
        <p:nvSpPr>
          <p:cNvPr id="36" name="Arrow"/>
          <p:cNvSpPr/>
          <p:nvPr/>
        </p:nvSpPr>
        <p:spPr>
          <a:xfrm>
            <a:off x="4195088" y="2316872"/>
            <a:ext cx="576064" cy="320041"/>
          </a:xfrm>
          <a:prstGeom prst="rightArrow">
            <a:avLst>
              <a:gd name="adj1" fmla="val 27779"/>
              <a:gd name="adj2" fmla="val 100902"/>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sz="2000">
              <a:latin typeface="SimHei" charset="-122"/>
              <a:ea typeface="SimHei" charset="-122"/>
              <a:cs typeface="SimHei" charset="-122"/>
            </a:endParaRPr>
          </a:p>
        </p:txBody>
      </p:sp>
      <p:sp>
        <p:nvSpPr>
          <p:cNvPr id="37" name="Arrow"/>
          <p:cNvSpPr/>
          <p:nvPr/>
        </p:nvSpPr>
        <p:spPr>
          <a:xfrm>
            <a:off x="3853513" y="2908541"/>
            <a:ext cx="917639" cy="304436"/>
          </a:xfrm>
          <a:prstGeom prst="rightArrow">
            <a:avLst>
              <a:gd name="adj1" fmla="val 27779"/>
              <a:gd name="adj2" fmla="val 100902"/>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sz="2000">
              <a:latin typeface="SimHei" charset="-122"/>
              <a:ea typeface="SimHei" charset="-122"/>
              <a:cs typeface="SimHei" charset="-122"/>
            </a:endParaRPr>
          </a:p>
        </p:txBody>
      </p:sp>
      <p:sp>
        <p:nvSpPr>
          <p:cNvPr id="38" name="Arrow"/>
          <p:cNvSpPr/>
          <p:nvPr/>
        </p:nvSpPr>
        <p:spPr>
          <a:xfrm>
            <a:off x="3803986" y="3541008"/>
            <a:ext cx="967166" cy="312200"/>
          </a:xfrm>
          <a:prstGeom prst="rightArrow">
            <a:avLst>
              <a:gd name="adj1" fmla="val 27779"/>
              <a:gd name="adj2" fmla="val 100902"/>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sz="2000">
              <a:latin typeface="SimHei" charset="-122"/>
              <a:ea typeface="SimHei" charset="-122"/>
              <a:cs typeface="SimHei" charset="-122"/>
            </a:endParaRPr>
          </a:p>
        </p:txBody>
      </p:sp>
      <p:sp>
        <p:nvSpPr>
          <p:cNvPr id="39" name="圆角矩形 38"/>
          <p:cNvSpPr/>
          <p:nvPr/>
        </p:nvSpPr>
        <p:spPr>
          <a:xfrm>
            <a:off x="378664" y="1196752"/>
            <a:ext cx="3348880" cy="538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SimHei" charset="-122"/>
                <a:ea typeface="SimHei" charset="-122"/>
                <a:cs typeface="SimHei" charset="-122"/>
              </a:rPr>
              <a:t>采用</a:t>
            </a:r>
            <a:r>
              <a:rPr lang="en-US" altLang="zh-CN" sz="2000" dirty="0">
                <a:latin typeface="SimHei" charset="-122"/>
                <a:ea typeface="SimHei" charset="-122"/>
                <a:cs typeface="SimHei" charset="-122"/>
              </a:rPr>
              <a:t>CMOS</a:t>
            </a:r>
            <a:r>
              <a:rPr lang="zh-CN" altLang="en-US" sz="2000" dirty="0">
                <a:latin typeface="SimHei" charset="-122"/>
                <a:ea typeface="SimHei" charset="-122"/>
                <a:cs typeface="SimHei" charset="-122"/>
              </a:rPr>
              <a:t>图像传感器工艺</a:t>
            </a:r>
          </a:p>
        </p:txBody>
      </p:sp>
      <p:sp>
        <p:nvSpPr>
          <p:cNvPr id="40" name="圆角矩形 39"/>
          <p:cNvSpPr/>
          <p:nvPr/>
        </p:nvSpPr>
        <p:spPr>
          <a:xfrm>
            <a:off x="834128" y="1762927"/>
            <a:ext cx="3348880" cy="44841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SimHei" charset="-122"/>
                <a:ea typeface="SimHei" charset="-122"/>
                <a:cs typeface="SimHei" charset="-122"/>
              </a:rPr>
              <a:t>优化像素电路，缩小尺寸</a:t>
            </a:r>
          </a:p>
        </p:txBody>
      </p:sp>
      <p:sp>
        <p:nvSpPr>
          <p:cNvPr id="41" name="圆角矩形 40"/>
          <p:cNvSpPr/>
          <p:nvPr/>
        </p:nvSpPr>
        <p:spPr>
          <a:xfrm>
            <a:off x="846208" y="2230786"/>
            <a:ext cx="3348880" cy="44841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14288" algn="ctr"/>
            <a:r>
              <a:rPr lang="zh-CN" altLang="en-US" sz="2000" dirty="0">
                <a:latin typeface="SimHei" charset="-122"/>
                <a:ea typeface="SimHei" charset="-122"/>
                <a:cs typeface="SimHei" charset="-122"/>
              </a:rPr>
              <a:t>采用最新技术加固器件</a:t>
            </a:r>
          </a:p>
        </p:txBody>
      </p:sp>
      <p:sp>
        <p:nvSpPr>
          <p:cNvPr id="42" name="圆角矩形 41"/>
          <p:cNvSpPr/>
          <p:nvPr/>
        </p:nvSpPr>
        <p:spPr>
          <a:xfrm>
            <a:off x="450672" y="2820409"/>
            <a:ext cx="3384376" cy="464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14288" algn="ctr"/>
            <a:r>
              <a:rPr lang="zh-CN" altLang="en-US" sz="2000" dirty="0">
                <a:latin typeface="SimHei" charset="-122"/>
                <a:ea typeface="SimHei" charset="-122"/>
                <a:cs typeface="SimHei" charset="-122"/>
              </a:rPr>
              <a:t>用碳纤维、聚酰亚胺等材料     </a:t>
            </a:r>
          </a:p>
        </p:txBody>
      </p:sp>
      <p:sp>
        <p:nvSpPr>
          <p:cNvPr id="43" name="圆角矩形 42"/>
          <p:cNvSpPr/>
          <p:nvPr/>
        </p:nvSpPr>
        <p:spPr>
          <a:xfrm>
            <a:off x="4786960" y="1701199"/>
            <a:ext cx="1152000" cy="448419"/>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SimHei" charset="-122"/>
                <a:ea typeface="SimHei" charset="-122"/>
                <a:cs typeface="SimHei" charset="-122"/>
              </a:rPr>
              <a:t>高分辨</a:t>
            </a:r>
          </a:p>
        </p:txBody>
      </p:sp>
      <p:sp>
        <p:nvSpPr>
          <p:cNvPr id="44" name="圆角矩形 43"/>
          <p:cNvSpPr/>
          <p:nvPr/>
        </p:nvSpPr>
        <p:spPr>
          <a:xfrm>
            <a:off x="4786960" y="2224251"/>
            <a:ext cx="1152000" cy="448419"/>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SimHei" charset="-122"/>
                <a:ea typeface="SimHei" charset="-122"/>
                <a:cs typeface="SimHei" charset="-122"/>
              </a:rPr>
              <a:t>抗辐照</a:t>
            </a:r>
          </a:p>
        </p:txBody>
      </p:sp>
      <p:sp>
        <p:nvSpPr>
          <p:cNvPr id="45" name="圆角矩形 44"/>
          <p:cNvSpPr/>
          <p:nvPr/>
        </p:nvSpPr>
        <p:spPr>
          <a:xfrm>
            <a:off x="4786960" y="2789073"/>
            <a:ext cx="1152000" cy="448419"/>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SimHei" charset="-122"/>
                <a:ea typeface="SimHei" charset="-122"/>
                <a:cs typeface="SimHei" charset="-122"/>
              </a:rPr>
              <a:t>低质量</a:t>
            </a:r>
          </a:p>
        </p:txBody>
      </p:sp>
      <p:sp>
        <p:nvSpPr>
          <p:cNvPr id="46" name="圆角矩形 45"/>
          <p:cNvSpPr/>
          <p:nvPr/>
        </p:nvSpPr>
        <p:spPr>
          <a:xfrm>
            <a:off x="4788152" y="3481688"/>
            <a:ext cx="1152000" cy="448419"/>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SimHei" charset="-122"/>
                <a:ea typeface="SimHei" charset="-122"/>
                <a:cs typeface="SimHei" charset="-122"/>
              </a:rPr>
              <a:t>高精度</a:t>
            </a:r>
          </a:p>
        </p:txBody>
      </p:sp>
      <p:sp>
        <p:nvSpPr>
          <p:cNvPr id="47" name="圆角矩形 46"/>
          <p:cNvSpPr/>
          <p:nvPr/>
        </p:nvSpPr>
        <p:spPr>
          <a:xfrm>
            <a:off x="450672" y="3429001"/>
            <a:ext cx="3348880" cy="538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14288" algn="ctr"/>
            <a:r>
              <a:rPr lang="zh-CN" altLang="en-US" sz="2000" dirty="0">
                <a:latin typeface="SimHei" charset="-122"/>
                <a:ea typeface="SimHei" charset="-122"/>
                <a:cs typeface="SimHei" charset="-122"/>
              </a:rPr>
              <a:t>机械自动组装样机</a:t>
            </a:r>
          </a:p>
        </p:txBody>
      </p:sp>
      <p:sp>
        <p:nvSpPr>
          <p:cNvPr id="49" name="Arrow"/>
          <p:cNvSpPr/>
          <p:nvPr/>
        </p:nvSpPr>
        <p:spPr>
          <a:xfrm rot="16200000" flipH="1">
            <a:off x="10649822" y="3405582"/>
            <a:ext cx="6145126" cy="1332312"/>
          </a:xfrm>
          <a:prstGeom prst="rightArrow">
            <a:avLst>
              <a:gd name="adj1" fmla="val 50323"/>
              <a:gd name="adj2" fmla="val 47908"/>
            </a:avLst>
          </a:prstGeom>
          <a:gradFill flip="none" rotWithShape="1">
            <a:gsLst>
              <a:gs pos="0">
                <a:srgbClr val="2A869F"/>
              </a:gs>
              <a:gs pos="41000">
                <a:srgbClr val="37B1D1"/>
              </a:gs>
              <a:gs pos="100000">
                <a:schemeClr val="bg1"/>
              </a:gs>
            </a:gsLst>
            <a:lin ang="10800000" scaled="0"/>
            <a:tileRect/>
          </a:gradFill>
          <a:ln>
            <a:solidFill>
              <a:srgbClr val="46AAC4"/>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latin typeface="SimHei" charset="-122"/>
              <a:ea typeface="SimHei" charset="-122"/>
              <a:cs typeface="SimHei" charset="-122"/>
            </a:endParaRPr>
          </a:p>
        </p:txBody>
      </p:sp>
      <p:sp>
        <p:nvSpPr>
          <p:cNvPr id="421" name="第一年"/>
          <p:cNvSpPr/>
          <p:nvPr/>
        </p:nvSpPr>
        <p:spPr>
          <a:xfrm>
            <a:off x="13363259" y="1065780"/>
            <a:ext cx="894358"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dirty="0">
                <a:solidFill>
                  <a:schemeClr val="tx1"/>
                </a:solidFill>
                <a:latin typeface="SimHei" charset="-122"/>
                <a:ea typeface="SimHei" charset="-122"/>
                <a:cs typeface="SimHei" charset="-122"/>
              </a:rPr>
              <a:t>第一年</a:t>
            </a:r>
          </a:p>
        </p:txBody>
      </p:sp>
      <p:sp>
        <p:nvSpPr>
          <p:cNvPr id="422" name="第二年"/>
          <p:cNvSpPr/>
          <p:nvPr/>
        </p:nvSpPr>
        <p:spPr>
          <a:xfrm>
            <a:off x="13363259" y="1915303"/>
            <a:ext cx="894358"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a:solidFill>
                  <a:schemeClr val="tx1"/>
                </a:solidFill>
                <a:latin typeface="SimHei" charset="-122"/>
                <a:ea typeface="SimHei" charset="-122"/>
                <a:cs typeface="SimHei" charset="-122"/>
              </a:rPr>
              <a:t>第二年</a:t>
            </a:r>
          </a:p>
        </p:txBody>
      </p:sp>
      <p:sp>
        <p:nvSpPr>
          <p:cNvPr id="423" name="第三年"/>
          <p:cNvSpPr/>
          <p:nvPr/>
        </p:nvSpPr>
        <p:spPr>
          <a:xfrm>
            <a:off x="13372172" y="2764827"/>
            <a:ext cx="894359"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dirty="0">
                <a:solidFill>
                  <a:schemeClr val="tx1"/>
                </a:solidFill>
                <a:latin typeface="SimHei" charset="-122"/>
                <a:ea typeface="SimHei" charset="-122"/>
                <a:cs typeface="SimHei" charset="-122"/>
              </a:rPr>
              <a:t>第三年</a:t>
            </a:r>
          </a:p>
        </p:txBody>
      </p:sp>
      <p:sp>
        <p:nvSpPr>
          <p:cNvPr id="424" name="第四年"/>
          <p:cNvSpPr/>
          <p:nvPr/>
        </p:nvSpPr>
        <p:spPr>
          <a:xfrm>
            <a:off x="13363259" y="4022776"/>
            <a:ext cx="894358"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dirty="0">
                <a:solidFill>
                  <a:schemeClr val="tx1"/>
                </a:solidFill>
                <a:latin typeface="SimHei" charset="-122"/>
                <a:ea typeface="SimHei" charset="-122"/>
                <a:cs typeface="SimHei" charset="-122"/>
              </a:rPr>
              <a:t>第四年</a:t>
            </a:r>
          </a:p>
        </p:txBody>
      </p:sp>
      <p:sp>
        <p:nvSpPr>
          <p:cNvPr id="425" name="第五年"/>
          <p:cNvSpPr/>
          <p:nvPr/>
        </p:nvSpPr>
        <p:spPr>
          <a:xfrm>
            <a:off x="13363259" y="5816537"/>
            <a:ext cx="894358"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dirty="0">
                <a:solidFill>
                  <a:schemeClr val="tx1"/>
                </a:solidFill>
                <a:latin typeface="SimHei" charset="-122"/>
                <a:ea typeface="SimHei" charset="-122"/>
                <a:cs typeface="SimHei" charset="-122"/>
              </a:rPr>
              <a:t>第五年</a:t>
            </a:r>
          </a:p>
        </p:txBody>
      </p:sp>
      <p:sp>
        <p:nvSpPr>
          <p:cNvPr id="50" name="Arrow"/>
          <p:cNvSpPr/>
          <p:nvPr/>
        </p:nvSpPr>
        <p:spPr>
          <a:xfrm rot="10800000" flipH="1">
            <a:off x="543074" y="5745038"/>
            <a:ext cx="8039006" cy="1009076"/>
          </a:xfrm>
          <a:prstGeom prst="rightArrow">
            <a:avLst>
              <a:gd name="adj1" fmla="val 50323"/>
              <a:gd name="adj2" fmla="val 40928"/>
            </a:avLst>
          </a:prstGeom>
          <a:gradFill flip="none" rotWithShape="1">
            <a:gsLst>
              <a:gs pos="0">
                <a:srgbClr val="2A869F"/>
              </a:gs>
              <a:gs pos="17000">
                <a:srgbClr val="37B1D1"/>
              </a:gs>
              <a:gs pos="94000">
                <a:schemeClr val="accent5">
                  <a:lumMod val="20000"/>
                  <a:lumOff val="80000"/>
                </a:schemeClr>
              </a:gs>
            </a:gsLst>
            <a:lin ang="10800000" scaled="0"/>
            <a:tileRect/>
          </a:gradFill>
          <a:ln>
            <a:no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latin typeface="SimHei" charset="-122"/>
              <a:ea typeface="SimHei" charset="-122"/>
              <a:cs typeface="SimHei" charset="-122"/>
            </a:endParaRPr>
          </a:p>
        </p:txBody>
      </p:sp>
      <p:sp>
        <p:nvSpPr>
          <p:cNvPr id="51" name="第一年"/>
          <p:cNvSpPr/>
          <p:nvPr/>
        </p:nvSpPr>
        <p:spPr>
          <a:xfrm>
            <a:off x="637488" y="5985235"/>
            <a:ext cx="894358"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dirty="0">
                <a:solidFill>
                  <a:schemeClr val="tx1"/>
                </a:solidFill>
                <a:latin typeface="SimHei" charset="-122"/>
                <a:ea typeface="SimHei" charset="-122"/>
                <a:cs typeface="SimHei" charset="-122"/>
              </a:rPr>
              <a:t>第一年</a:t>
            </a:r>
          </a:p>
        </p:txBody>
      </p:sp>
      <p:sp>
        <p:nvSpPr>
          <p:cNvPr id="52" name="第二年"/>
          <p:cNvSpPr/>
          <p:nvPr/>
        </p:nvSpPr>
        <p:spPr>
          <a:xfrm>
            <a:off x="1683910" y="5979665"/>
            <a:ext cx="894358"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a:solidFill>
                  <a:schemeClr val="tx1"/>
                </a:solidFill>
                <a:latin typeface="SimHei" charset="-122"/>
                <a:ea typeface="SimHei" charset="-122"/>
                <a:cs typeface="SimHei" charset="-122"/>
              </a:rPr>
              <a:t>第二年</a:t>
            </a:r>
          </a:p>
        </p:txBody>
      </p:sp>
      <p:sp>
        <p:nvSpPr>
          <p:cNvPr id="53" name="第三年"/>
          <p:cNvSpPr/>
          <p:nvPr/>
        </p:nvSpPr>
        <p:spPr>
          <a:xfrm>
            <a:off x="3533625" y="5997009"/>
            <a:ext cx="894359"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dirty="0">
                <a:solidFill>
                  <a:schemeClr val="tx1"/>
                </a:solidFill>
                <a:latin typeface="SimHei" charset="-122"/>
                <a:ea typeface="SimHei" charset="-122"/>
                <a:cs typeface="SimHei" charset="-122"/>
              </a:rPr>
              <a:t>第三年</a:t>
            </a:r>
          </a:p>
        </p:txBody>
      </p:sp>
      <p:sp>
        <p:nvSpPr>
          <p:cNvPr id="54" name="第四年"/>
          <p:cNvSpPr/>
          <p:nvPr/>
        </p:nvSpPr>
        <p:spPr>
          <a:xfrm>
            <a:off x="5135929" y="5997515"/>
            <a:ext cx="894358"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dirty="0">
                <a:solidFill>
                  <a:schemeClr val="tx1"/>
                </a:solidFill>
                <a:latin typeface="SimHei" charset="-122"/>
                <a:ea typeface="SimHei" charset="-122"/>
                <a:cs typeface="SimHei" charset="-122"/>
              </a:rPr>
              <a:t>第四年</a:t>
            </a:r>
          </a:p>
        </p:txBody>
      </p:sp>
      <p:sp>
        <p:nvSpPr>
          <p:cNvPr id="55" name="第五年"/>
          <p:cNvSpPr/>
          <p:nvPr/>
        </p:nvSpPr>
        <p:spPr>
          <a:xfrm>
            <a:off x="7421809" y="5997009"/>
            <a:ext cx="894358" cy="462204"/>
          </a:xfrm>
          <a:prstGeom prst="rect">
            <a:avLst/>
          </a:prstGeom>
          <a:noFill/>
          <a:ln w="38100">
            <a:no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sz="1600" dirty="0">
                <a:solidFill>
                  <a:schemeClr val="tx1"/>
                </a:solidFill>
                <a:latin typeface="SimHei" charset="-122"/>
                <a:ea typeface="SimHei" charset="-122"/>
                <a:cs typeface="SimHei" charset="-122"/>
              </a:rPr>
              <a:t>第五年</a:t>
            </a:r>
          </a:p>
        </p:txBody>
      </p:sp>
      <p:sp>
        <p:nvSpPr>
          <p:cNvPr id="58" name="项目启动"/>
          <p:cNvSpPr/>
          <p:nvPr/>
        </p:nvSpPr>
        <p:spPr>
          <a:xfrm>
            <a:off x="93985" y="4692591"/>
            <a:ext cx="376981" cy="1807756"/>
          </a:xfrm>
          <a:prstGeom prst="rect">
            <a:avLst/>
          </a:prstGeom>
          <a:solidFill>
            <a:schemeClr val="accent3"/>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dirty="0">
                <a:latin typeface="SimHei" charset="-122"/>
                <a:ea typeface="SimHei" charset="-122"/>
                <a:cs typeface="SimHei" charset="-122"/>
              </a:rPr>
              <a:t>项</a:t>
            </a:r>
            <a:endParaRPr lang="en-US" dirty="0">
              <a:latin typeface="SimHei" charset="-122"/>
              <a:ea typeface="SimHei" charset="-122"/>
              <a:cs typeface="SimHei" charset="-122"/>
            </a:endParaRPr>
          </a:p>
          <a:p>
            <a:r>
              <a:rPr dirty="0">
                <a:latin typeface="SimHei" charset="-122"/>
                <a:ea typeface="SimHei" charset="-122"/>
                <a:cs typeface="SimHei" charset="-122"/>
              </a:rPr>
              <a:t>目</a:t>
            </a:r>
            <a:endParaRPr lang="en-US" dirty="0">
              <a:latin typeface="SimHei" charset="-122"/>
              <a:ea typeface="SimHei" charset="-122"/>
              <a:cs typeface="SimHei" charset="-122"/>
            </a:endParaRPr>
          </a:p>
          <a:p>
            <a:r>
              <a:rPr dirty="0">
                <a:latin typeface="SimHei" charset="-122"/>
                <a:ea typeface="SimHei" charset="-122"/>
                <a:cs typeface="SimHei" charset="-122"/>
              </a:rPr>
              <a:t>启</a:t>
            </a:r>
            <a:endParaRPr lang="en-US" dirty="0">
              <a:latin typeface="SimHei" charset="-122"/>
              <a:ea typeface="SimHei" charset="-122"/>
              <a:cs typeface="SimHei" charset="-122"/>
            </a:endParaRPr>
          </a:p>
          <a:p>
            <a:r>
              <a:rPr dirty="0">
                <a:latin typeface="SimHei" charset="-122"/>
                <a:ea typeface="SimHei" charset="-122"/>
                <a:cs typeface="SimHei" charset="-122"/>
              </a:rPr>
              <a:t>动</a:t>
            </a:r>
          </a:p>
        </p:txBody>
      </p:sp>
      <p:sp>
        <p:nvSpPr>
          <p:cNvPr id="59" name="项目结题"/>
          <p:cNvSpPr/>
          <p:nvPr/>
        </p:nvSpPr>
        <p:spPr>
          <a:xfrm>
            <a:off x="8582079" y="4692591"/>
            <a:ext cx="422221" cy="1847522"/>
          </a:xfrm>
          <a:prstGeom prst="rect">
            <a:avLst/>
          </a:prstGeom>
          <a:solidFill>
            <a:schemeClr val="accent3"/>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defRPr>
                <a:solidFill>
                  <a:srgbClr val="FFFFFF"/>
                </a:solidFill>
              </a:defRPr>
            </a:lvl1pPr>
          </a:lstStyle>
          <a:p>
            <a:r>
              <a:rPr dirty="0">
                <a:latin typeface="SimHei" charset="-122"/>
                <a:ea typeface="SimHei" charset="-122"/>
                <a:cs typeface="SimHei" charset="-122"/>
              </a:rPr>
              <a:t>项</a:t>
            </a:r>
            <a:endParaRPr lang="en-US" dirty="0">
              <a:latin typeface="SimHei" charset="-122"/>
              <a:ea typeface="SimHei" charset="-122"/>
              <a:cs typeface="SimHei" charset="-122"/>
            </a:endParaRPr>
          </a:p>
          <a:p>
            <a:r>
              <a:rPr dirty="0">
                <a:latin typeface="SimHei" charset="-122"/>
                <a:ea typeface="SimHei" charset="-122"/>
                <a:cs typeface="SimHei" charset="-122"/>
              </a:rPr>
              <a:t>目</a:t>
            </a:r>
            <a:endParaRPr lang="en-US" dirty="0">
              <a:latin typeface="SimHei" charset="-122"/>
              <a:ea typeface="SimHei" charset="-122"/>
              <a:cs typeface="SimHei" charset="-122"/>
            </a:endParaRPr>
          </a:p>
          <a:p>
            <a:r>
              <a:rPr dirty="0">
                <a:latin typeface="SimHei" charset="-122"/>
                <a:ea typeface="SimHei" charset="-122"/>
                <a:cs typeface="SimHei" charset="-122"/>
              </a:rPr>
              <a:t>结</a:t>
            </a:r>
            <a:endParaRPr lang="en-US" dirty="0">
              <a:latin typeface="SimHei" charset="-122"/>
              <a:ea typeface="SimHei" charset="-122"/>
              <a:cs typeface="SimHei" charset="-122"/>
            </a:endParaRPr>
          </a:p>
          <a:p>
            <a:r>
              <a:rPr dirty="0">
                <a:latin typeface="SimHei" charset="-122"/>
                <a:ea typeface="SimHei" charset="-122"/>
                <a:cs typeface="SimHei" charset="-122"/>
              </a:rPr>
              <a:t>题</a:t>
            </a:r>
          </a:p>
        </p:txBody>
      </p:sp>
      <p:sp>
        <p:nvSpPr>
          <p:cNvPr id="60" name="支撑机构…"/>
          <p:cNvSpPr txBox="1"/>
          <p:nvPr/>
        </p:nvSpPr>
        <p:spPr>
          <a:xfrm>
            <a:off x="971189" y="5099274"/>
            <a:ext cx="2092027"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dirty="0" err="1">
                <a:latin typeface="SimHei" charset="-122"/>
                <a:ea typeface="SimHei" charset="-122"/>
                <a:cs typeface="SimHei" charset="-122"/>
              </a:rPr>
              <a:t>支撑机构研制</a:t>
            </a:r>
            <a:endParaRPr dirty="0">
              <a:latin typeface="SimHei" charset="-122"/>
              <a:ea typeface="SimHei" charset="-122"/>
              <a:cs typeface="SimHei" charset="-122"/>
            </a:endParaRPr>
          </a:p>
        </p:txBody>
      </p:sp>
      <p:sp>
        <p:nvSpPr>
          <p:cNvPr id="62" name="束流…"/>
          <p:cNvSpPr txBox="1"/>
          <p:nvPr/>
        </p:nvSpPr>
        <p:spPr>
          <a:xfrm>
            <a:off x="6946132" y="5105174"/>
            <a:ext cx="2480617"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p>
            <a:r>
              <a:rPr dirty="0">
                <a:latin typeface="SimHei" charset="-122"/>
                <a:ea typeface="SimHei" charset="-122"/>
                <a:cs typeface="SimHei" charset="-122"/>
              </a:rPr>
              <a:t>束流测试</a:t>
            </a:r>
          </a:p>
        </p:txBody>
      </p:sp>
      <p:sp>
        <p:nvSpPr>
          <p:cNvPr id="63" name="传…"/>
          <p:cNvSpPr txBox="1"/>
          <p:nvPr/>
        </p:nvSpPr>
        <p:spPr>
          <a:xfrm>
            <a:off x="971600" y="5589240"/>
            <a:ext cx="2210848"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dirty="0">
                <a:latin typeface="SimHei" charset="-122"/>
                <a:ea typeface="SimHei" charset="-122"/>
                <a:cs typeface="SimHei" charset="-122"/>
              </a:rPr>
              <a:t>传感器设计</a:t>
            </a:r>
            <a:r>
              <a:rPr lang="zh-CN" altLang="en-US" dirty="0">
                <a:latin typeface="SimHei" charset="-122"/>
                <a:ea typeface="SimHei" charset="-122"/>
                <a:cs typeface="SimHei" charset="-122"/>
              </a:rPr>
              <a:t>、加工</a:t>
            </a:r>
            <a:endParaRPr dirty="0">
              <a:latin typeface="SimHei" charset="-122"/>
              <a:ea typeface="SimHei" charset="-122"/>
              <a:cs typeface="SimHei" charset="-122"/>
            </a:endParaRPr>
          </a:p>
        </p:txBody>
      </p:sp>
      <p:sp>
        <p:nvSpPr>
          <p:cNvPr id="66" name="整机组装"/>
          <p:cNvSpPr txBox="1"/>
          <p:nvPr/>
        </p:nvSpPr>
        <p:spPr>
          <a:xfrm>
            <a:off x="4889280" y="5147900"/>
            <a:ext cx="1914968"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dirty="0">
                <a:latin typeface="SimHei" charset="-122"/>
                <a:ea typeface="SimHei" charset="-122"/>
                <a:cs typeface="SimHei" charset="-122"/>
              </a:rPr>
              <a:t>整机组装</a:t>
            </a:r>
          </a:p>
        </p:txBody>
      </p:sp>
      <p:sp>
        <p:nvSpPr>
          <p:cNvPr id="67" name="数据获取…"/>
          <p:cNvSpPr txBox="1"/>
          <p:nvPr/>
        </p:nvSpPr>
        <p:spPr>
          <a:xfrm>
            <a:off x="971600" y="4725144"/>
            <a:ext cx="1903772"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dirty="0">
                <a:latin typeface="SimHei" charset="-122"/>
                <a:ea typeface="SimHei" charset="-122"/>
                <a:cs typeface="SimHei" charset="-122"/>
              </a:rPr>
              <a:t>数据获取研发</a:t>
            </a:r>
          </a:p>
        </p:txBody>
      </p:sp>
    </p:spTree>
    <p:extLst>
      <p:ext uri="{BB962C8B-B14F-4D97-AF65-F5344CB8AC3E}">
        <p14:creationId xmlns:p14="http://schemas.microsoft.com/office/powerpoint/2010/main" val="37528910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image41.png" descr="image41.png"/>
          <p:cNvPicPr>
            <a:picLocks noChangeAspect="1"/>
          </p:cNvPicPr>
          <p:nvPr/>
        </p:nvPicPr>
        <p:blipFill>
          <a:blip r:embed="rId2">
            <a:extLst/>
          </a:blip>
          <a:stretch>
            <a:fillRect/>
          </a:stretch>
        </p:blipFill>
        <p:spPr>
          <a:xfrm>
            <a:off x="207618" y="697906"/>
            <a:ext cx="2545796" cy="2464547"/>
          </a:xfrm>
          <a:prstGeom prst="rect">
            <a:avLst/>
          </a:prstGeom>
          <a:ln w="12700">
            <a:miter lim="400000"/>
          </a:ln>
        </p:spPr>
      </p:pic>
      <p:sp>
        <p:nvSpPr>
          <p:cNvPr id="457" name="任务内容:    围绕硅径迹探测器原型机的研制…"/>
          <p:cNvSpPr txBox="1"/>
          <p:nvPr/>
        </p:nvSpPr>
        <p:spPr>
          <a:xfrm>
            <a:off x="2753414" y="616749"/>
            <a:ext cx="9144000" cy="26930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17500" indent="-317500" defTabSz="457200">
              <a:spcBef>
                <a:spcPts val="700"/>
              </a:spcBef>
              <a:buClr>
                <a:schemeClr val="accent2">
                  <a:satOff val="-4966"/>
                  <a:lumOff val="-10549"/>
                </a:schemeClr>
              </a:buClr>
              <a:buSzPct val="80000"/>
              <a:buFont typeface="Arial"/>
              <a:buChar char="๏"/>
              <a:defRPr sz="2500"/>
            </a:pPr>
            <a:r>
              <a:rPr sz="2400" dirty="0" err="1">
                <a:latin typeface="SimHei" charset="-122"/>
                <a:ea typeface="SimHei" charset="-122"/>
                <a:sym typeface="Helvetica"/>
              </a:rPr>
              <a:t>任务内容</a:t>
            </a:r>
            <a:r>
              <a:rPr sz="2400" dirty="0" err="1">
                <a:latin typeface="SimHei" charset="-122"/>
                <a:ea typeface="SimHei" charset="-122"/>
              </a:rPr>
              <a:t>:</a:t>
            </a:r>
            <a:r>
              <a:rPr sz="2400" dirty="0" err="1">
                <a:latin typeface="SimHei" charset="-122"/>
                <a:ea typeface="SimHei" charset="-122"/>
                <a:sym typeface="Helvetica"/>
              </a:rPr>
              <a:t>围绕硅径迹探测器原型机的研制</a:t>
            </a:r>
            <a:endParaRPr sz="2400" dirty="0">
              <a:latin typeface="SimHei" charset="-122"/>
              <a:ea typeface="SimHei" charset="-122"/>
              <a:sym typeface="Helvetica"/>
            </a:endParaRPr>
          </a:p>
          <a:p>
            <a:pPr marL="285750" indent="-285750" algn="just">
              <a:spcBef>
                <a:spcPts val="600"/>
              </a:spcBef>
              <a:buSzPct val="100000"/>
              <a:buFont typeface="Arial"/>
              <a:buChar char="•"/>
              <a:defRPr sz="2000">
                <a:solidFill>
                  <a:srgbClr val="0432FF"/>
                </a:solidFill>
                <a:latin typeface="Times New Roman"/>
                <a:ea typeface="Times New Roman"/>
                <a:cs typeface="Times New Roman"/>
                <a:sym typeface="Times New Roman"/>
              </a:defRPr>
            </a:pPr>
            <a:r>
              <a:rPr sz="2400" dirty="0" err="1">
                <a:solidFill>
                  <a:srgbClr val="0070C0"/>
                </a:solidFill>
                <a:latin typeface="SimHei" charset="-122"/>
                <a:ea typeface="SimHei" charset="-122"/>
                <a:sym typeface="Helvetica"/>
              </a:rPr>
              <a:t>设计高分辨率、抗辐照的硅传感器芯片</a:t>
            </a:r>
            <a:endParaRPr sz="2400" dirty="0">
              <a:solidFill>
                <a:srgbClr val="0070C0"/>
              </a:solidFill>
              <a:latin typeface="SimHei" charset="-122"/>
              <a:ea typeface="SimHei" charset="-122"/>
              <a:sym typeface="Helvetica"/>
            </a:endParaRPr>
          </a:p>
          <a:p>
            <a:pPr marL="285750" indent="-285750" algn="just">
              <a:spcBef>
                <a:spcPts val="600"/>
              </a:spcBef>
              <a:buSzPct val="100000"/>
              <a:buFont typeface="Arial"/>
              <a:buChar char="•"/>
              <a:defRPr sz="2000">
                <a:solidFill>
                  <a:srgbClr val="0432FF"/>
                </a:solidFill>
                <a:latin typeface="Times New Roman"/>
                <a:ea typeface="Times New Roman"/>
                <a:cs typeface="Times New Roman"/>
                <a:sym typeface="Times New Roman"/>
              </a:defRPr>
            </a:pPr>
            <a:r>
              <a:rPr sz="2400" dirty="0" err="1">
                <a:solidFill>
                  <a:srgbClr val="0070C0"/>
                </a:solidFill>
                <a:latin typeface="SimHei" charset="-122"/>
                <a:ea typeface="SimHei" charset="-122"/>
                <a:sym typeface="Helvetica"/>
              </a:rPr>
              <a:t>研制高速读出电低物子学系统</a:t>
            </a:r>
            <a:endParaRPr sz="2400" dirty="0">
              <a:solidFill>
                <a:srgbClr val="0070C0"/>
              </a:solidFill>
              <a:latin typeface="SimHei" charset="-122"/>
              <a:ea typeface="SimHei" charset="-122"/>
              <a:sym typeface="Helvetica"/>
            </a:endParaRPr>
          </a:p>
          <a:p>
            <a:pPr marL="285750" indent="-285750" algn="just">
              <a:spcBef>
                <a:spcPts val="600"/>
              </a:spcBef>
              <a:buSzPct val="100000"/>
              <a:buFont typeface="Arial"/>
              <a:buChar char="•"/>
              <a:defRPr sz="2000">
                <a:solidFill>
                  <a:srgbClr val="0432FF"/>
                </a:solidFill>
                <a:latin typeface="Times New Roman"/>
                <a:ea typeface="Times New Roman"/>
                <a:cs typeface="Times New Roman"/>
                <a:sym typeface="Times New Roman"/>
              </a:defRPr>
            </a:pPr>
            <a:r>
              <a:rPr sz="2400" dirty="0" err="1">
                <a:solidFill>
                  <a:srgbClr val="0070C0"/>
                </a:solidFill>
                <a:latin typeface="SimHei" charset="-122"/>
                <a:ea typeface="SimHei" charset="-122"/>
                <a:sym typeface="Helvetica"/>
              </a:rPr>
              <a:t>研制轻薄坚固的支撑结构</a:t>
            </a:r>
            <a:endParaRPr sz="2400" dirty="0">
              <a:solidFill>
                <a:srgbClr val="0070C0"/>
              </a:solidFill>
              <a:latin typeface="SimHei" charset="-122"/>
              <a:ea typeface="SimHei" charset="-122"/>
              <a:sym typeface="Helvetica"/>
            </a:endParaRPr>
          </a:p>
          <a:p>
            <a:pPr marL="285750" indent="-285750" algn="just">
              <a:spcBef>
                <a:spcPts val="600"/>
              </a:spcBef>
              <a:buSzPct val="100000"/>
              <a:buFont typeface="Arial"/>
              <a:buChar char="•"/>
              <a:defRPr sz="2000">
                <a:solidFill>
                  <a:srgbClr val="0432FF"/>
                </a:solidFill>
                <a:latin typeface="Times New Roman"/>
                <a:ea typeface="Times New Roman"/>
                <a:cs typeface="Times New Roman"/>
                <a:sym typeface="Times New Roman"/>
              </a:defRPr>
            </a:pPr>
            <a:r>
              <a:rPr sz="2400" dirty="0" err="1">
                <a:solidFill>
                  <a:srgbClr val="0070C0"/>
                </a:solidFill>
                <a:latin typeface="SimHei" charset="-122"/>
                <a:ea typeface="SimHei" charset="-122"/>
                <a:sym typeface="Helvetica"/>
              </a:rPr>
              <a:t>研发高精度的探测器组装工艺</a:t>
            </a:r>
            <a:endParaRPr sz="2400" dirty="0">
              <a:solidFill>
                <a:srgbClr val="0070C0"/>
              </a:solidFill>
              <a:latin typeface="SimHei" charset="-122"/>
              <a:ea typeface="SimHei" charset="-122"/>
              <a:sym typeface="Helvetica"/>
            </a:endParaRPr>
          </a:p>
          <a:p>
            <a:pPr marL="285750" indent="-285750" algn="just">
              <a:spcBef>
                <a:spcPts val="600"/>
              </a:spcBef>
              <a:buSzPct val="100000"/>
              <a:buFont typeface="Arial"/>
              <a:buChar char="•"/>
              <a:defRPr sz="2000">
                <a:solidFill>
                  <a:srgbClr val="0432FF"/>
                </a:solidFill>
                <a:latin typeface="Times New Roman"/>
                <a:ea typeface="Times New Roman"/>
                <a:cs typeface="Times New Roman"/>
                <a:sym typeface="Times New Roman"/>
              </a:defRPr>
            </a:pPr>
            <a:r>
              <a:rPr sz="2400" dirty="0" err="1">
                <a:solidFill>
                  <a:srgbClr val="0070C0"/>
                </a:solidFill>
                <a:latin typeface="SimHei" charset="-122"/>
                <a:ea typeface="SimHei" charset="-122"/>
                <a:sym typeface="Helvetica"/>
              </a:rPr>
              <a:t>研究</a:t>
            </a:r>
            <a:r>
              <a:rPr lang="zh-CN" altLang="en-US" sz="2400" dirty="0">
                <a:solidFill>
                  <a:srgbClr val="0070C0"/>
                </a:solidFill>
                <a:latin typeface="SimHei" charset="-122"/>
                <a:ea typeface="SimHei" charset="-122"/>
                <a:sym typeface="Helvetica"/>
              </a:rPr>
              <a:t>准直算法</a:t>
            </a:r>
            <a:r>
              <a:rPr sz="2400" dirty="0" err="1">
                <a:solidFill>
                  <a:srgbClr val="0070C0"/>
                </a:solidFill>
                <a:latin typeface="SimHei" charset="-122"/>
                <a:ea typeface="SimHei" charset="-122"/>
                <a:sym typeface="Helvetica"/>
              </a:rPr>
              <a:t>与轨迹重建算法</a:t>
            </a:r>
            <a:endParaRPr sz="2400" dirty="0">
              <a:solidFill>
                <a:srgbClr val="0070C0"/>
              </a:solidFill>
              <a:latin typeface="SimHei" charset="-122"/>
              <a:ea typeface="SimHei" charset="-122"/>
              <a:sym typeface="Helvetica"/>
            </a:endParaRPr>
          </a:p>
        </p:txBody>
      </p:sp>
      <p:sp>
        <p:nvSpPr>
          <p:cNvPr id="458" name="箭头"/>
          <p:cNvSpPr/>
          <p:nvPr/>
        </p:nvSpPr>
        <p:spPr>
          <a:xfrm>
            <a:off x="5283684" y="4090793"/>
            <a:ext cx="539049" cy="130854"/>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61" name="箭头"/>
          <p:cNvSpPr/>
          <p:nvPr/>
        </p:nvSpPr>
        <p:spPr>
          <a:xfrm rot="10800000" flipH="1">
            <a:off x="3349354" y="4031539"/>
            <a:ext cx="504145" cy="157033"/>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67" name="箭头"/>
          <p:cNvSpPr/>
          <p:nvPr/>
        </p:nvSpPr>
        <p:spPr>
          <a:xfrm>
            <a:off x="3349353" y="6203758"/>
            <a:ext cx="1573494" cy="124356"/>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68" name="矩形"/>
          <p:cNvSpPr/>
          <p:nvPr/>
        </p:nvSpPr>
        <p:spPr>
          <a:xfrm>
            <a:off x="26505" y="3429000"/>
            <a:ext cx="3472802" cy="3252350"/>
          </a:xfrm>
          <a:prstGeom prst="rect">
            <a:avLst/>
          </a:prstGeom>
          <a:ln w="25400">
            <a:solidFill>
              <a:srgbClr val="3A5E8A"/>
            </a:solidFill>
          </a:ln>
        </p:spPr>
        <p:txBody>
          <a:bodyPr lIns="45719" rIns="45719" anchor="ctr"/>
          <a:lstStyle/>
          <a:p>
            <a:pPr algn="ctr">
              <a:defRPr>
                <a:solidFill>
                  <a:srgbClr val="FFFFFF"/>
                </a:solidFill>
              </a:defRPr>
            </a:pPr>
            <a:endParaRPr/>
          </a:p>
        </p:txBody>
      </p:sp>
      <p:sp>
        <p:nvSpPr>
          <p:cNvPr id="469" name="探测器模块"/>
          <p:cNvSpPr txBox="1"/>
          <p:nvPr/>
        </p:nvSpPr>
        <p:spPr>
          <a:xfrm>
            <a:off x="246589" y="3449603"/>
            <a:ext cx="1631214"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2600"/>
                </a:solidFill>
                <a:latin typeface="Helvetica"/>
                <a:ea typeface="Helvetica"/>
                <a:cs typeface="Helvetica"/>
                <a:sym typeface="Helvetica"/>
              </a:defRPr>
            </a:lvl1pPr>
          </a:lstStyle>
          <a:p>
            <a:pPr>
              <a:defRPr>
                <a:latin typeface="+mn-lt"/>
                <a:ea typeface="+mn-ea"/>
                <a:cs typeface="+mn-cs"/>
                <a:sym typeface="Calibri"/>
              </a:defRPr>
            </a:pPr>
            <a:r>
              <a:rPr sz="2400" dirty="0" err="1">
                <a:solidFill>
                  <a:srgbClr val="0070C0"/>
                </a:solidFill>
                <a:latin typeface="SimHei" charset="-122"/>
                <a:ea typeface="SimHei" charset="-122"/>
                <a:cs typeface="Times New Roman"/>
              </a:rPr>
              <a:t>探测器模块</a:t>
            </a:r>
            <a:endParaRPr sz="2400" dirty="0">
              <a:solidFill>
                <a:srgbClr val="0070C0"/>
              </a:solidFill>
              <a:latin typeface="SimHei" charset="-122"/>
              <a:ea typeface="SimHei" charset="-122"/>
              <a:cs typeface="Times New Roman"/>
            </a:endParaRPr>
          </a:p>
        </p:txBody>
      </p:sp>
      <p:sp>
        <p:nvSpPr>
          <p:cNvPr id="470" name="高精度组装工艺"/>
          <p:cNvSpPr txBox="1"/>
          <p:nvPr/>
        </p:nvSpPr>
        <p:spPr>
          <a:xfrm>
            <a:off x="1103078" y="4839375"/>
            <a:ext cx="1248796" cy="830997"/>
          </a:xfrm>
          <a:prstGeom prst="rect">
            <a:avLst/>
          </a:prstGeom>
          <a:ln>
            <a:solidFill>
              <a:srgbClr val="4F81BD"/>
            </a:solidFill>
          </a:ln>
          <a:extLst>
            <a:ext uri="{C572A759-6A51-4108-AA02-DFA0A04FC94B}">
              <ma14:wrappingTextBoxFlag xmlns:ma14="http://schemas.microsoft.com/office/mac/drawingml/2011/main" xmlns="" val="1"/>
            </a:ext>
          </a:extLst>
        </p:spPr>
        <p:txBody>
          <a:bodyPr lIns="45719" rIns="45719">
            <a:spAutoFit/>
          </a:bodyPr>
          <a:lstStyle>
            <a:lvl1pPr>
              <a:defRPr>
                <a:latin typeface="Helvetica"/>
                <a:ea typeface="Helvetica"/>
                <a:cs typeface="Helvetica"/>
                <a:sym typeface="Helvetica"/>
              </a:defRPr>
            </a:lvl1pPr>
          </a:lstStyle>
          <a:p>
            <a:pPr>
              <a:defRPr>
                <a:latin typeface="+mn-lt"/>
                <a:ea typeface="+mn-ea"/>
                <a:cs typeface="+mn-cs"/>
                <a:sym typeface="Calibri"/>
              </a:defRPr>
            </a:pPr>
            <a:r>
              <a:rPr sz="2400" dirty="0" err="1">
                <a:solidFill>
                  <a:schemeClr val="tx1"/>
                </a:solidFill>
                <a:latin typeface="SimHei" charset="-122"/>
                <a:ea typeface="SimHei" charset="-122"/>
                <a:cs typeface="Times New Roman"/>
              </a:rPr>
              <a:t>高精度组装</a:t>
            </a:r>
            <a:endParaRPr sz="2400" dirty="0">
              <a:solidFill>
                <a:schemeClr val="tx1"/>
              </a:solidFill>
              <a:latin typeface="SimHei" charset="-122"/>
              <a:ea typeface="SimHei" charset="-122"/>
              <a:cs typeface="Times New Roman"/>
            </a:endParaRPr>
          </a:p>
        </p:txBody>
      </p:sp>
      <p:sp>
        <p:nvSpPr>
          <p:cNvPr id="471" name="高精度组装工艺"/>
          <p:cNvSpPr txBox="1"/>
          <p:nvPr/>
        </p:nvSpPr>
        <p:spPr>
          <a:xfrm>
            <a:off x="3729700" y="5434939"/>
            <a:ext cx="1248796" cy="830997"/>
          </a:xfrm>
          <a:prstGeom prst="rect">
            <a:avLst/>
          </a:prstGeom>
          <a:ln>
            <a:solidFill>
              <a:srgbClr val="4F81BD"/>
            </a:solidFill>
          </a:ln>
          <a:extLst>
            <a:ext uri="{C572A759-6A51-4108-AA02-DFA0A04FC94B}">
              <ma14:wrappingTextBoxFlag xmlns:ma14="http://schemas.microsoft.com/office/mac/drawingml/2011/main" xmlns="" val="1"/>
            </a:ext>
          </a:extLst>
        </p:spPr>
        <p:txBody>
          <a:bodyPr lIns="45719" rIns="45719">
            <a:spAutoFit/>
          </a:bodyPr>
          <a:lstStyle>
            <a:lvl1pPr>
              <a:defRPr>
                <a:latin typeface="Helvetica"/>
                <a:ea typeface="Helvetica"/>
                <a:cs typeface="Helvetica"/>
                <a:sym typeface="Helvetica"/>
              </a:defRPr>
            </a:lvl1pPr>
          </a:lstStyle>
          <a:p>
            <a:pPr>
              <a:defRPr>
                <a:latin typeface="+mn-lt"/>
                <a:ea typeface="+mn-ea"/>
                <a:cs typeface="+mn-cs"/>
                <a:sym typeface="Calibri"/>
              </a:defRPr>
            </a:pPr>
            <a:r>
              <a:rPr sz="2400" dirty="0" err="1">
                <a:solidFill>
                  <a:schemeClr val="tx1"/>
                </a:solidFill>
                <a:latin typeface="SimHei" charset="-122"/>
                <a:ea typeface="SimHei" charset="-122"/>
                <a:cs typeface="Times New Roman"/>
              </a:rPr>
              <a:t>高精度组</a:t>
            </a:r>
            <a:r>
              <a:rPr lang="zh-CN" altLang="en-US" sz="2400" dirty="0">
                <a:solidFill>
                  <a:schemeClr val="tx1"/>
                </a:solidFill>
                <a:latin typeface="SimHei" charset="-122"/>
                <a:ea typeface="SimHei" charset="-122"/>
                <a:cs typeface="Times New Roman"/>
              </a:rPr>
              <a:t>装</a:t>
            </a:r>
            <a:endParaRPr sz="2400" dirty="0">
              <a:solidFill>
                <a:schemeClr val="tx1"/>
              </a:solidFill>
              <a:latin typeface="SimHei" charset="-122"/>
              <a:ea typeface="SimHei" charset="-122"/>
              <a:cs typeface="Times New Roman"/>
            </a:endParaRPr>
          </a:p>
        </p:txBody>
      </p:sp>
      <p:sp>
        <p:nvSpPr>
          <p:cNvPr id="472" name="箭头"/>
          <p:cNvSpPr/>
          <p:nvPr/>
        </p:nvSpPr>
        <p:spPr>
          <a:xfrm rot="18737737">
            <a:off x="5094625" y="5290714"/>
            <a:ext cx="1769082" cy="149997"/>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73" name="径迹重建算法"/>
          <p:cNvSpPr txBox="1"/>
          <p:nvPr/>
        </p:nvSpPr>
        <p:spPr>
          <a:xfrm>
            <a:off x="5386424" y="3378308"/>
            <a:ext cx="1938990" cy="461665"/>
          </a:xfrm>
          <a:prstGeom prst="rect">
            <a:avLst/>
          </a:prstGeom>
          <a:ln>
            <a:solidFill>
              <a:srgbClr val="4F81BD"/>
            </a:solidFill>
          </a:ln>
          <a:extLst>
            <a:ext uri="{C572A759-6A51-4108-AA02-DFA0A04FC94B}">
              <ma14:wrappingTextBoxFlag xmlns:ma14="http://schemas.microsoft.com/office/mac/drawingml/2011/main" xmlns="" val="1"/>
            </a:ext>
          </a:extLst>
        </p:spPr>
        <p:txBody>
          <a:bodyPr wrap="none" lIns="45719" rIns="45719">
            <a:spAutoFit/>
          </a:bodyPr>
          <a:lstStyle>
            <a:lvl1pPr>
              <a:defRPr>
                <a:latin typeface="Helvetica"/>
                <a:ea typeface="Helvetica"/>
                <a:cs typeface="Helvetica"/>
                <a:sym typeface="Helvetica"/>
              </a:defRPr>
            </a:lvl1pPr>
          </a:lstStyle>
          <a:p>
            <a:pPr>
              <a:defRPr>
                <a:latin typeface="+mn-lt"/>
                <a:ea typeface="+mn-ea"/>
                <a:cs typeface="+mn-cs"/>
                <a:sym typeface="Calibri"/>
              </a:defRPr>
            </a:pPr>
            <a:r>
              <a:rPr sz="2400" dirty="0" err="1">
                <a:solidFill>
                  <a:schemeClr val="tx1"/>
                </a:solidFill>
                <a:latin typeface="SimHei" charset="-122"/>
                <a:ea typeface="SimHei" charset="-122"/>
                <a:cs typeface="Times New Roman"/>
              </a:rPr>
              <a:t>径迹重建算法</a:t>
            </a:r>
            <a:endParaRPr sz="2400" dirty="0">
              <a:solidFill>
                <a:schemeClr val="tx1"/>
              </a:solidFill>
              <a:latin typeface="SimHei" charset="-122"/>
              <a:ea typeface="SimHei" charset="-122"/>
              <a:cs typeface="Times New Roman"/>
            </a:endParaRPr>
          </a:p>
        </p:txBody>
      </p:sp>
      <p:sp>
        <p:nvSpPr>
          <p:cNvPr id="474" name="箭头"/>
          <p:cNvSpPr/>
          <p:nvPr/>
        </p:nvSpPr>
        <p:spPr>
          <a:xfrm rot="12838356" flipH="1">
            <a:off x="7268285" y="3702851"/>
            <a:ext cx="663822" cy="120138"/>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76" name="箭头"/>
          <p:cNvSpPr/>
          <p:nvPr/>
        </p:nvSpPr>
        <p:spPr>
          <a:xfrm rot="10800000" flipH="1">
            <a:off x="1336312" y="4012589"/>
            <a:ext cx="397881" cy="156408"/>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77" name="束流测试"/>
          <p:cNvSpPr txBox="1"/>
          <p:nvPr/>
        </p:nvSpPr>
        <p:spPr>
          <a:xfrm>
            <a:off x="7709658" y="4107040"/>
            <a:ext cx="1137252" cy="418466"/>
          </a:xfrm>
          <a:prstGeom prst="rect">
            <a:avLst/>
          </a:prstGeom>
          <a:ln>
            <a:solidFill>
              <a:srgbClr val="4F81BD"/>
            </a:solidFill>
          </a:ln>
          <a:extLst>
            <a:ext uri="{C572A759-6A51-4108-AA02-DFA0A04FC94B}">
              <ma14:wrappingTextBoxFlag xmlns:ma14="http://schemas.microsoft.com/office/mac/drawingml/2011/main" xmlns="" val="1"/>
            </a:ext>
          </a:extLst>
        </p:spPr>
        <p:txBody>
          <a:bodyPr lIns="45719" rIns="45719">
            <a:spAutoFit/>
          </a:bodyPr>
          <a:lstStyle>
            <a:lvl1pPr>
              <a:defRPr>
                <a:latin typeface="Helvetica"/>
                <a:ea typeface="Helvetica"/>
                <a:cs typeface="Helvetica"/>
                <a:sym typeface="Helvetica"/>
              </a:defRPr>
            </a:lvl1pPr>
          </a:lstStyle>
          <a:p>
            <a:pPr>
              <a:defRPr>
                <a:latin typeface="+mn-lt"/>
                <a:ea typeface="+mn-ea"/>
                <a:cs typeface="+mn-cs"/>
                <a:sym typeface="Calibri"/>
              </a:defRPr>
            </a:pPr>
            <a:r>
              <a:rPr>
                <a:latin typeface="Helvetica"/>
                <a:ea typeface="Helvetica"/>
                <a:cs typeface="Helvetica"/>
                <a:sym typeface="Helvetica"/>
              </a:rPr>
              <a:t>束流测试</a:t>
            </a:r>
          </a:p>
        </p:txBody>
      </p:sp>
      <p:sp>
        <p:nvSpPr>
          <p:cNvPr id="480" name="箭头"/>
          <p:cNvSpPr/>
          <p:nvPr/>
        </p:nvSpPr>
        <p:spPr>
          <a:xfrm>
            <a:off x="7171804" y="4175554"/>
            <a:ext cx="597008" cy="170409"/>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1" name="箭头"/>
          <p:cNvSpPr/>
          <p:nvPr/>
        </p:nvSpPr>
        <p:spPr>
          <a:xfrm rot="5400000">
            <a:off x="7926861" y="4592616"/>
            <a:ext cx="597008" cy="170409"/>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 name="幻灯片编号占位符 1"/>
          <p:cNvSpPr>
            <a:spLocks noGrp="1"/>
          </p:cNvSpPr>
          <p:nvPr>
            <p:ph type="sldNum" sz="quarter" idx="2"/>
          </p:nvPr>
        </p:nvSpPr>
        <p:spPr/>
        <p:txBody>
          <a:bodyPr/>
          <a:lstStyle/>
          <a:p>
            <a:fld id="{86CB4B4D-7CA3-9044-876B-883B54F8677D}" type="slidenum">
              <a:rPr lang="uk-UA" smtClean="0"/>
              <a:pPr/>
              <a:t>7</a:t>
            </a:fld>
            <a:endParaRPr lang="uk-UA"/>
          </a:p>
        </p:txBody>
      </p:sp>
      <p:sp>
        <p:nvSpPr>
          <p:cNvPr id="31" name="箭头">
            <a:extLst>
              <a:ext uri="{FF2B5EF4-FFF2-40B4-BE49-F238E27FC236}">
                <a16:creationId xmlns:a16="http://schemas.microsoft.com/office/drawing/2014/main" id="{C3C9ED5A-D5B0-1C4C-B1AD-DA8C89650912}"/>
              </a:ext>
            </a:extLst>
          </p:cNvPr>
          <p:cNvSpPr/>
          <p:nvPr/>
        </p:nvSpPr>
        <p:spPr>
          <a:xfrm rot="5400000">
            <a:off x="1817913" y="5096312"/>
            <a:ext cx="1328129" cy="167797"/>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 name="矩形 13">
            <a:extLst>
              <a:ext uri="{FF2B5EF4-FFF2-40B4-BE49-F238E27FC236}">
                <a16:creationId xmlns:a16="http://schemas.microsoft.com/office/drawing/2014/main" id="{90103359-F1F6-D746-AE9F-DABB3614B7A2}"/>
              </a:ext>
            </a:extLst>
          </p:cNvPr>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5" name="课题二: 研究目标—硅径迹探测器原型机">
            <a:extLst>
              <a:ext uri="{FF2B5EF4-FFF2-40B4-BE49-F238E27FC236}">
                <a16:creationId xmlns:a16="http://schemas.microsoft.com/office/drawing/2014/main" id="{AF8393B6-7940-DA48-AEA9-AA42BCF4B970}"/>
              </a:ext>
            </a:extLst>
          </p:cNvPr>
          <p:cNvSpPr txBox="1">
            <a:spLocks noGrp="1"/>
          </p:cNvSpPr>
          <p:nvPr>
            <p:ph type="title"/>
          </p:nvPr>
        </p:nvSpPr>
        <p:spPr>
          <a:xfrm>
            <a:off x="323528" y="44624"/>
            <a:ext cx="8381566" cy="500304"/>
          </a:xfrm>
          <a:prstGeom prst="rect">
            <a:avLst/>
          </a:prstGeom>
        </p:spPr>
        <p:txBody>
          <a:bodyPr>
            <a:normAutofit fontScale="90000"/>
          </a:bodyPr>
          <a:lstStyle>
            <a:lvl1pPr defTabSz="397763">
              <a:defRPr sz="2784"/>
            </a:lvl1pPr>
          </a:lstStyle>
          <a:p>
            <a:r>
              <a:rPr lang="zh-CN" altLang="en-US" dirty="0">
                <a:latin typeface="SimHei" charset="-122"/>
                <a:ea typeface="SimHei" charset="-122"/>
                <a:cs typeface="SimHei" charset="-122"/>
              </a:rPr>
              <a:t>硅径迹探测器关键技术</a:t>
            </a:r>
            <a:r>
              <a:rPr lang="en-US" altLang="zh-CN" dirty="0">
                <a:latin typeface="SimHei" charset="-122"/>
                <a:ea typeface="SimHei" charset="-122"/>
                <a:cs typeface="SimHei" charset="-122"/>
              </a:rPr>
              <a:t>——</a:t>
            </a:r>
            <a:r>
              <a:rPr lang="zh-CN" altLang="en-US" dirty="0">
                <a:latin typeface="SimHei" charset="-122"/>
                <a:ea typeface="SimHei" charset="-122"/>
                <a:cs typeface="SimHei" charset="-122"/>
              </a:rPr>
              <a:t>研究内容</a:t>
            </a:r>
            <a:endParaRPr dirty="0">
              <a:latin typeface="SimHei" charset="-122"/>
              <a:ea typeface="SimHei" charset="-122"/>
              <a:cs typeface="SimHei" charset="-122"/>
            </a:endParaRPr>
          </a:p>
        </p:txBody>
      </p:sp>
      <p:sp>
        <p:nvSpPr>
          <p:cNvPr id="36" name="箭头">
            <a:extLst>
              <a:ext uri="{FF2B5EF4-FFF2-40B4-BE49-F238E27FC236}">
                <a16:creationId xmlns:a16="http://schemas.microsoft.com/office/drawing/2014/main" id="{FD2C2D01-F5A6-CA43-94D5-6AF3132A13D8}"/>
              </a:ext>
            </a:extLst>
          </p:cNvPr>
          <p:cNvSpPr/>
          <p:nvPr/>
        </p:nvSpPr>
        <p:spPr>
          <a:xfrm rot="5400000">
            <a:off x="1249481" y="3106872"/>
            <a:ext cx="442704" cy="201555"/>
          </a:xfrm>
          <a:prstGeom prst="rightArrow">
            <a:avLst>
              <a:gd name="adj1" fmla="val 50000"/>
              <a:gd name="adj2" fmla="val 50000"/>
            </a:avLst>
          </a:prstGeom>
          <a:gradFill>
            <a:gsLst>
              <a:gs pos="0">
                <a:srgbClr val="2E5E97"/>
              </a:gs>
              <a:gs pos="80000">
                <a:srgbClr val="3C7BC7"/>
              </a:gs>
              <a:gs pos="100000">
                <a:srgbClr val="3A7CCA"/>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0" name="圆角矩形 42">
            <a:extLst>
              <a:ext uri="{FF2B5EF4-FFF2-40B4-BE49-F238E27FC236}">
                <a16:creationId xmlns:a16="http://schemas.microsoft.com/office/drawing/2014/main" id="{C7C8584F-47F8-C44C-B2CF-3BE3ED775F0B}"/>
              </a:ext>
            </a:extLst>
          </p:cNvPr>
          <p:cNvSpPr/>
          <p:nvPr/>
        </p:nvSpPr>
        <p:spPr>
          <a:xfrm>
            <a:off x="66152" y="3936861"/>
            <a:ext cx="1152000" cy="448419"/>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SimHei" charset="-122"/>
                <a:ea typeface="SimHei" charset="-122"/>
                <a:cs typeface="SimHei" charset="-122"/>
              </a:rPr>
              <a:t>传感器</a:t>
            </a:r>
          </a:p>
        </p:txBody>
      </p:sp>
      <p:sp>
        <p:nvSpPr>
          <p:cNvPr id="32" name="圆角矩形 42">
            <a:extLst>
              <a:ext uri="{FF2B5EF4-FFF2-40B4-BE49-F238E27FC236}">
                <a16:creationId xmlns:a16="http://schemas.microsoft.com/office/drawing/2014/main" id="{F9F3B024-EE69-404C-8126-97B6B7B6E9DA}"/>
              </a:ext>
            </a:extLst>
          </p:cNvPr>
          <p:cNvSpPr/>
          <p:nvPr/>
        </p:nvSpPr>
        <p:spPr>
          <a:xfrm>
            <a:off x="1830003" y="3899254"/>
            <a:ext cx="1573494" cy="448419"/>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SimHei" charset="-122"/>
                <a:ea typeface="SimHei" charset="-122"/>
                <a:cs typeface="SimHei" charset="-122"/>
              </a:rPr>
              <a:t>前端电子学</a:t>
            </a:r>
          </a:p>
        </p:txBody>
      </p:sp>
      <p:sp>
        <p:nvSpPr>
          <p:cNvPr id="37" name="圆角矩形 42">
            <a:extLst>
              <a:ext uri="{FF2B5EF4-FFF2-40B4-BE49-F238E27FC236}">
                <a16:creationId xmlns:a16="http://schemas.microsoft.com/office/drawing/2014/main" id="{4C6BEC0D-4331-6D47-94E2-7E15C5E28CC6}"/>
              </a:ext>
            </a:extLst>
          </p:cNvPr>
          <p:cNvSpPr/>
          <p:nvPr/>
        </p:nvSpPr>
        <p:spPr>
          <a:xfrm>
            <a:off x="1483679" y="5909913"/>
            <a:ext cx="1859027" cy="448419"/>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SimHei" charset="-122"/>
                <a:ea typeface="SimHei" charset="-122"/>
                <a:cs typeface="SimHei" charset="-122"/>
              </a:rPr>
              <a:t>模块支撑结构</a:t>
            </a:r>
          </a:p>
        </p:txBody>
      </p:sp>
      <p:sp>
        <p:nvSpPr>
          <p:cNvPr id="38" name="圆角矩形 42">
            <a:extLst>
              <a:ext uri="{FF2B5EF4-FFF2-40B4-BE49-F238E27FC236}">
                <a16:creationId xmlns:a16="http://schemas.microsoft.com/office/drawing/2014/main" id="{56B29636-3DAE-594A-BCD5-33D3466BD1E4}"/>
              </a:ext>
            </a:extLst>
          </p:cNvPr>
          <p:cNvSpPr/>
          <p:nvPr/>
        </p:nvSpPr>
        <p:spPr>
          <a:xfrm>
            <a:off x="3860317" y="3926686"/>
            <a:ext cx="1327557" cy="646331"/>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SimHei" charset="-122"/>
                <a:ea typeface="SimHei" charset="-122"/>
                <a:cs typeface="SimHei" charset="-122"/>
              </a:rPr>
              <a:t>数据采集系统</a:t>
            </a:r>
          </a:p>
        </p:txBody>
      </p:sp>
      <p:sp>
        <p:nvSpPr>
          <p:cNvPr id="39" name="圆角矩形 42">
            <a:extLst>
              <a:ext uri="{FF2B5EF4-FFF2-40B4-BE49-F238E27FC236}">
                <a16:creationId xmlns:a16="http://schemas.microsoft.com/office/drawing/2014/main" id="{1EC61461-9DE3-044B-A952-C396DC325096}"/>
              </a:ext>
            </a:extLst>
          </p:cNvPr>
          <p:cNvSpPr/>
          <p:nvPr/>
        </p:nvSpPr>
        <p:spPr>
          <a:xfrm>
            <a:off x="5859785" y="3938933"/>
            <a:ext cx="1327557" cy="646331"/>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SimHei" charset="-122"/>
                <a:ea typeface="SimHei" charset="-122"/>
                <a:cs typeface="SimHei" charset="-122"/>
              </a:rPr>
              <a:t>探测器</a:t>
            </a:r>
            <a:endParaRPr lang="en-US" altLang="zh-CN" sz="2000" dirty="0">
              <a:latin typeface="SimHei" charset="-122"/>
              <a:ea typeface="SimHei" charset="-122"/>
              <a:cs typeface="SimHei" charset="-122"/>
            </a:endParaRPr>
          </a:p>
          <a:p>
            <a:pPr algn="ctr"/>
            <a:r>
              <a:rPr lang="zh-CN" altLang="en-US" sz="2000" dirty="0">
                <a:latin typeface="SimHei" charset="-122"/>
                <a:ea typeface="SimHei" charset="-122"/>
                <a:cs typeface="SimHei" charset="-122"/>
              </a:rPr>
              <a:t>原型机</a:t>
            </a:r>
          </a:p>
        </p:txBody>
      </p:sp>
      <p:sp>
        <p:nvSpPr>
          <p:cNvPr id="40" name="圆角矩形 42">
            <a:extLst>
              <a:ext uri="{FF2B5EF4-FFF2-40B4-BE49-F238E27FC236}">
                <a16:creationId xmlns:a16="http://schemas.microsoft.com/office/drawing/2014/main" id="{99D2C836-5F57-A146-A464-7033B22EB6BF}"/>
              </a:ext>
            </a:extLst>
          </p:cNvPr>
          <p:cNvSpPr/>
          <p:nvPr/>
        </p:nvSpPr>
        <p:spPr>
          <a:xfrm>
            <a:off x="4936140" y="6073802"/>
            <a:ext cx="1327557" cy="646331"/>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SimHei" charset="-122"/>
                <a:ea typeface="SimHei" charset="-122"/>
                <a:cs typeface="SimHei" charset="-122"/>
              </a:rPr>
              <a:t>多层的支撑结构</a:t>
            </a:r>
          </a:p>
        </p:txBody>
      </p:sp>
      <p:sp>
        <p:nvSpPr>
          <p:cNvPr id="41" name="圆角矩形 42">
            <a:extLst>
              <a:ext uri="{FF2B5EF4-FFF2-40B4-BE49-F238E27FC236}">
                <a16:creationId xmlns:a16="http://schemas.microsoft.com/office/drawing/2014/main" id="{23D978FD-B4E0-064B-B1DC-538146E8772E}"/>
              </a:ext>
            </a:extLst>
          </p:cNvPr>
          <p:cNvSpPr/>
          <p:nvPr/>
        </p:nvSpPr>
        <p:spPr>
          <a:xfrm>
            <a:off x="7706481" y="4014354"/>
            <a:ext cx="1327557" cy="646331"/>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SimHei" charset="-122"/>
                <a:ea typeface="SimHei" charset="-122"/>
                <a:cs typeface="SimHei" charset="-122"/>
              </a:rPr>
              <a:t>束流测试</a:t>
            </a:r>
          </a:p>
        </p:txBody>
      </p:sp>
      <p:sp>
        <p:nvSpPr>
          <p:cNvPr id="42" name="圆角矩形 42">
            <a:extLst>
              <a:ext uri="{FF2B5EF4-FFF2-40B4-BE49-F238E27FC236}">
                <a16:creationId xmlns:a16="http://schemas.microsoft.com/office/drawing/2014/main" id="{85032F84-289D-3E48-A536-E167195632AE}"/>
              </a:ext>
            </a:extLst>
          </p:cNvPr>
          <p:cNvSpPr/>
          <p:nvPr/>
        </p:nvSpPr>
        <p:spPr>
          <a:xfrm>
            <a:off x="7519353" y="5053401"/>
            <a:ext cx="1327557" cy="646331"/>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SimHei" charset="-122"/>
                <a:ea typeface="SimHei" charset="-122"/>
                <a:cs typeface="SimHei" charset="-122"/>
              </a:rPr>
              <a:t>研制其空间分辨率</a:t>
            </a:r>
          </a:p>
        </p:txBody>
      </p:sp>
    </p:spTree>
    <p:extLst>
      <p:ext uri="{BB962C8B-B14F-4D97-AF65-F5344CB8AC3E}">
        <p14:creationId xmlns:p14="http://schemas.microsoft.com/office/powerpoint/2010/main" val="325862517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1" name="希格斯粒子精确测量…"/>
          <p:cNvSpPr txBox="1">
            <a:spLocks noGrp="1"/>
          </p:cNvSpPr>
          <p:nvPr>
            <p:ph type="body" idx="1"/>
          </p:nvPr>
        </p:nvSpPr>
        <p:spPr>
          <a:xfrm>
            <a:off x="101934" y="625968"/>
            <a:ext cx="9144000" cy="5558492"/>
          </a:xfrm>
          <a:prstGeom prst="rect">
            <a:avLst/>
          </a:prstGeom>
        </p:spPr>
        <p:txBody>
          <a:bodyPr>
            <a:normAutofit/>
          </a:bodyPr>
          <a:lstStyle/>
          <a:p>
            <a:r>
              <a:rPr lang="en-US" altLang="zh-CN" sz="2400" dirty="0">
                <a:latin typeface="SimHei" charset="-122"/>
                <a:ea typeface="SimHei" charset="-122"/>
                <a:cs typeface="SimHei" charset="-122"/>
              </a:rPr>
              <a:t>CEPC</a:t>
            </a:r>
            <a:r>
              <a:rPr lang="zh-CN" altLang="en-US" sz="2400" dirty="0">
                <a:latin typeface="SimHei" charset="-122"/>
                <a:ea typeface="SimHei" charset="-122"/>
                <a:cs typeface="SimHei" charset="-122"/>
              </a:rPr>
              <a:t>三种工作模式：</a:t>
            </a:r>
          </a:p>
          <a:p>
            <a:pPr lvl="1"/>
            <a:r>
              <a:rPr lang="zh-CN" altLang="en-US" sz="2000" dirty="0"/>
              <a:t>希格斯工厂</a:t>
            </a:r>
            <a:r>
              <a:rPr lang="en-US" altLang="zh-CN" sz="2000" dirty="0"/>
              <a:t>: </a:t>
            </a:r>
            <a:r>
              <a:rPr lang="zh-CN" altLang="en-US" sz="2000" dirty="0"/>
              <a:t>每</a:t>
            </a:r>
            <a:r>
              <a:rPr lang="en-US" altLang="zh-CN" sz="2000" dirty="0"/>
              <a:t>680ns</a:t>
            </a:r>
            <a:r>
              <a:rPr lang="zh-CN" altLang="en-US" sz="2000" dirty="0"/>
              <a:t>对撞一次；</a:t>
            </a:r>
            <a:r>
              <a:rPr lang="en-US" altLang="zh-CN" sz="2000" dirty="0"/>
              <a:t> </a:t>
            </a:r>
            <a:r>
              <a:rPr lang="zh-CN" altLang="en-US" sz="2000" dirty="0"/>
              <a:t>数据量</a:t>
            </a:r>
            <a:r>
              <a:rPr lang="en-US" altLang="zh-CN" sz="2000" dirty="0"/>
              <a:t>11 MHz/cm</a:t>
            </a:r>
            <a:r>
              <a:rPr lang="en-US" altLang="zh-CN" sz="2000" baseline="30000" dirty="0"/>
              <a:t>2</a:t>
            </a:r>
            <a:r>
              <a:rPr lang="zh-CN" altLang="en-US" sz="2000" baseline="30000" dirty="0"/>
              <a:t>  </a:t>
            </a:r>
            <a:r>
              <a:rPr lang="en-US" altLang="zh-CN" sz="2000" baseline="30000" dirty="0"/>
              <a:t>;</a:t>
            </a:r>
            <a:r>
              <a:rPr lang="en-US" altLang="zh-CN" sz="2000" dirty="0"/>
              <a:t> </a:t>
            </a:r>
            <a:r>
              <a:rPr lang="zh-CN" altLang="en-US" sz="2000" dirty="0"/>
              <a:t>每次对撞</a:t>
            </a:r>
            <a:r>
              <a:rPr lang="en-US" altLang="zh-CN" sz="2000" dirty="0">
                <a:solidFill>
                  <a:srgbClr val="C00000"/>
                </a:solidFill>
              </a:rPr>
              <a:t>2.5</a:t>
            </a:r>
            <a:r>
              <a:rPr lang="zh-CN" altLang="en-US" sz="2000" dirty="0"/>
              <a:t>次击中</a:t>
            </a:r>
            <a:r>
              <a:rPr lang="en-US" altLang="zh-CN" sz="2000" dirty="0"/>
              <a:t>/cm</a:t>
            </a:r>
            <a:r>
              <a:rPr lang="en-US" altLang="zh-CN" sz="2000" baseline="30000" dirty="0"/>
              <a:t>2</a:t>
            </a:r>
            <a:r>
              <a:rPr lang="en-US" altLang="zh-CN" sz="2000" dirty="0"/>
              <a:t> </a:t>
            </a:r>
          </a:p>
          <a:p>
            <a:pPr lvl="1"/>
            <a:r>
              <a:rPr lang="en-US" altLang="zh-CN" sz="2000" dirty="0"/>
              <a:t>W</a:t>
            </a:r>
            <a:r>
              <a:rPr lang="zh-CN" altLang="en-US" sz="2000" dirty="0"/>
              <a:t>玻色子工厂</a:t>
            </a:r>
            <a:r>
              <a:rPr lang="en-US" altLang="zh-CN" sz="2000" dirty="0"/>
              <a:t>: </a:t>
            </a:r>
            <a:r>
              <a:rPr lang="zh-CN" altLang="en-US" sz="2000" dirty="0"/>
              <a:t>每</a:t>
            </a:r>
            <a:r>
              <a:rPr lang="en-US" altLang="zh-CN" sz="2000" dirty="0"/>
              <a:t>210ns</a:t>
            </a:r>
            <a:r>
              <a:rPr lang="zh-CN" altLang="en-US" sz="2000" dirty="0"/>
              <a:t>对撞一次</a:t>
            </a:r>
            <a:r>
              <a:rPr lang="en-US" altLang="zh-CN" sz="2000" dirty="0"/>
              <a:t>; </a:t>
            </a:r>
            <a:r>
              <a:rPr lang="zh-CN" altLang="en-US" sz="2000" dirty="0"/>
              <a:t>数据量</a:t>
            </a:r>
            <a:r>
              <a:rPr lang="en-US" altLang="zh-CN" sz="2000" dirty="0">
                <a:solidFill>
                  <a:srgbClr val="C00000"/>
                </a:solidFill>
              </a:rPr>
              <a:t>36MHz/cm</a:t>
            </a:r>
            <a:r>
              <a:rPr lang="en-US" altLang="zh-CN" sz="2000" baseline="30000" dirty="0">
                <a:solidFill>
                  <a:srgbClr val="C00000"/>
                </a:solidFill>
              </a:rPr>
              <a:t>2</a:t>
            </a:r>
            <a:r>
              <a:rPr lang="zh-CN" altLang="en-US" sz="2000" baseline="30000" dirty="0">
                <a:solidFill>
                  <a:srgbClr val="C00000"/>
                </a:solidFill>
              </a:rPr>
              <a:t>  </a:t>
            </a:r>
            <a:r>
              <a:rPr lang="en-US" altLang="zh-CN" sz="2000" baseline="30000" dirty="0"/>
              <a:t>;</a:t>
            </a:r>
            <a:r>
              <a:rPr lang="en-US" altLang="zh-CN" sz="2000" dirty="0"/>
              <a:t> </a:t>
            </a:r>
            <a:r>
              <a:rPr lang="zh-CN" altLang="en-US" sz="2000" dirty="0"/>
              <a:t>每次对撞</a:t>
            </a:r>
            <a:r>
              <a:rPr lang="en-US" altLang="zh-CN" sz="2000" dirty="0">
                <a:solidFill>
                  <a:srgbClr val="C00000"/>
                </a:solidFill>
              </a:rPr>
              <a:t>2.5</a:t>
            </a:r>
            <a:r>
              <a:rPr lang="zh-CN" altLang="en-US" sz="2000" dirty="0"/>
              <a:t>次击中</a:t>
            </a:r>
            <a:r>
              <a:rPr lang="en-US" altLang="zh-CN" sz="2000" dirty="0"/>
              <a:t>/cm</a:t>
            </a:r>
            <a:r>
              <a:rPr lang="en-US" altLang="zh-CN" sz="2000" baseline="30000" dirty="0"/>
              <a:t>2</a:t>
            </a:r>
            <a:r>
              <a:rPr lang="en-US" altLang="zh-CN" sz="2000" dirty="0"/>
              <a:t> </a:t>
            </a:r>
          </a:p>
          <a:p>
            <a:pPr lvl="1"/>
            <a:r>
              <a:rPr lang="en-US" altLang="zh-CN" sz="2000" dirty="0"/>
              <a:t>Z</a:t>
            </a:r>
            <a:r>
              <a:rPr lang="zh-CN" altLang="en-US" sz="2000" dirty="0"/>
              <a:t>玻色子工厂</a:t>
            </a:r>
            <a:r>
              <a:rPr lang="en-US" altLang="zh-CN" sz="2000" dirty="0"/>
              <a:t>:</a:t>
            </a:r>
            <a:r>
              <a:rPr lang="zh-CN" altLang="en-US" sz="2000" dirty="0"/>
              <a:t>每</a:t>
            </a:r>
            <a:r>
              <a:rPr lang="en-US" altLang="zh-CN" sz="2000" dirty="0">
                <a:solidFill>
                  <a:srgbClr val="C00000"/>
                </a:solidFill>
              </a:rPr>
              <a:t>25ns</a:t>
            </a:r>
            <a:r>
              <a:rPr lang="zh-CN" altLang="en-US" sz="2000" dirty="0"/>
              <a:t>对撞一次；</a:t>
            </a:r>
            <a:r>
              <a:rPr lang="en-US" altLang="zh-CN" sz="2000" dirty="0"/>
              <a:t>  </a:t>
            </a:r>
            <a:r>
              <a:rPr lang="zh-CN" altLang="en-US" sz="2000" dirty="0"/>
              <a:t>数据量</a:t>
            </a:r>
            <a:r>
              <a:rPr lang="en-US" altLang="zh-CN" sz="2000" dirty="0"/>
              <a:t>24 MHz/cm</a:t>
            </a:r>
            <a:r>
              <a:rPr lang="en-US" altLang="zh-CN" sz="2000" baseline="30000" dirty="0"/>
              <a:t>2</a:t>
            </a:r>
            <a:r>
              <a:rPr lang="zh-CN" altLang="en-US" sz="2000" baseline="30000" dirty="0"/>
              <a:t>  </a:t>
            </a:r>
            <a:r>
              <a:rPr lang="en-US" altLang="zh-CN" sz="2000" baseline="30000" dirty="0"/>
              <a:t>;</a:t>
            </a:r>
            <a:r>
              <a:rPr lang="en-US" altLang="zh-CN" sz="2000" dirty="0"/>
              <a:t> </a:t>
            </a:r>
            <a:r>
              <a:rPr lang="zh-CN" altLang="en-US" sz="2000" dirty="0"/>
              <a:t>每次对撞</a:t>
            </a:r>
            <a:r>
              <a:rPr lang="en-US" altLang="zh-CN" sz="2000" dirty="0"/>
              <a:t>0.2</a:t>
            </a:r>
            <a:r>
              <a:rPr lang="zh-CN" altLang="en-US" sz="2000" dirty="0"/>
              <a:t> 次击中</a:t>
            </a:r>
            <a:r>
              <a:rPr lang="en-US" altLang="zh-CN" sz="2000" dirty="0"/>
              <a:t>/cm</a:t>
            </a:r>
            <a:r>
              <a:rPr lang="en-US" altLang="zh-CN" sz="2000" baseline="30000" dirty="0"/>
              <a:t>2</a:t>
            </a:r>
            <a:r>
              <a:rPr lang="en-US" altLang="zh-CN" sz="2000" dirty="0"/>
              <a:t> </a:t>
            </a:r>
            <a:endParaRPr sz="2000" dirty="0"/>
          </a:p>
          <a:p>
            <a:r>
              <a:rPr lang="en-US" altLang="zh-CN" sz="2400" dirty="0">
                <a:latin typeface="SimHei" charset="-122"/>
                <a:ea typeface="SimHei" charset="-122"/>
                <a:cs typeface="SimHei" charset="-122"/>
              </a:rPr>
              <a:t>CMOS</a:t>
            </a:r>
            <a:r>
              <a:rPr lang="zh-CN" altLang="en-US" sz="2400" dirty="0">
                <a:latin typeface="SimHei" charset="-122"/>
                <a:ea typeface="SimHei" charset="-122"/>
                <a:cs typeface="SimHei" charset="-122"/>
              </a:rPr>
              <a:t>图像传感器设计指标：数字读出的芯片</a:t>
            </a:r>
            <a:endParaRPr sz="2000" dirty="0">
              <a:latin typeface="SimHei" charset="-122"/>
              <a:ea typeface="SimHei" charset="-122"/>
              <a:cs typeface="SimHei" charset="-122"/>
            </a:endParaRPr>
          </a:p>
          <a:p>
            <a:pPr lvl="1">
              <a:defRPr>
                <a:solidFill>
                  <a:schemeClr val="accent2">
                    <a:satOff val="-4966"/>
                    <a:lumOff val="-10549"/>
                  </a:schemeClr>
                </a:solidFill>
              </a:defRPr>
            </a:pPr>
            <a:r>
              <a:rPr lang="zh-CN" altLang="en-US" sz="2000" dirty="0">
                <a:latin typeface="SimHei" charset="-122"/>
                <a:ea typeface="SimHei" charset="-122"/>
                <a:cs typeface="SimHei" charset="-122"/>
              </a:rPr>
              <a:t>芯片尺寸：</a:t>
            </a:r>
            <a:r>
              <a:rPr lang="en-US" altLang="zh-CN" sz="2000" dirty="0"/>
              <a:t> </a:t>
            </a:r>
            <a:r>
              <a:rPr lang="en-US" altLang="zh-CN" sz="2000" dirty="0">
                <a:solidFill>
                  <a:srgbClr val="0070C0"/>
                </a:solidFill>
              </a:rPr>
              <a:t>1.28cm*2.56cm </a:t>
            </a:r>
            <a:r>
              <a:rPr lang="zh-CN" altLang="en-US" sz="2000" dirty="0"/>
              <a:t>，像素尺寸： </a:t>
            </a:r>
            <a:r>
              <a:rPr lang="en-US" altLang="zh-CN" sz="2000" dirty="0">
                <a:solidFill>
                  <a:srgbClr val="0070C0"/>
                </a:solidFill>
              </a:rPr>
              <a:t>25</a:t>
            </a:r>
            <a:r>
              <a:rPr lang="zh-CN" altLang="en-US" sz="2000" dirty="0">
                <a:solidFill>
                  <a:srgbClr val="0070C0"/>
                </a:solidFill>
              </a:rPr>
              <a:t>微米</a:t>
            </a:r>
            <a:r>
              <a:rPr lang="en-US" altLang="zh-CN" sz="2000" dirty="0">
                <a:solidFill>
                  <a:srgbClr val="0070C0"/>
                </a:solidFill>
              </a:rPr>
              <a:t>*25</a:t>
            </a:r>
            <a:r>
              <a:rPr lang="zh-CN" altLang="en-US" sz="2000" dirty="0">
                <a:solidFill>
                  <a:srgbClr val="0070C0"/>
                </a:solidFill>
              </a:rPr>
              <a:t>微米</a:t>
            </a:r>
            <a:endParaRPr lang="en-US" altLang="zh-CN" sz="2000" dirty="0">
              <a:solidFill>
                <a:srgbClr val="0070C0"/>
              </a:solidFill>
            </a:endParaRPr>
          </a:p>
          <a:p>
            <a:pPr lvl="1">
              <a:defRPr>
                <a:solidFill>
                  <a:schemeClr val="accent2">
                    <a:satOff val="-4966"/>
                    <a:lumOff val="-10549"/>
                  </a:schemeClr>
                </a:solidFill>
              </a:defRPr>
            </a:pPr>
            <a:r>
              <a:rPr lang="zh-CN" altLang="en-US" sz="2000" dirty="0"/>
              <a:t>像素阵列：</a:t>
            </a:r>
            <a:r>
              <a:rPr lang="en-US" altLang="zh-CN" sz="2000" dirty="0">
                <a:solidFill>
                  <a:srgbClr val="0070C0"/>
                </a:solidFill>
              </a:rPr>
              <a:t>512rows*1024cols</a:t>
            </a:r>
            <a:r>
              <a:rPr lang="zh-CN" altLang="en-US" sz="2000" dirty="0"/>
              <a:t>， 最高数据速率：</a:t>
            </a:r>
            <a:r>
              <a:rPr lang="en-US" altLang="zh-CN" sz="2000" dirty="0">
                <a:solidFill>
                  <a:srgbClr val="0070C0"/>
                </a:solidFill>
              </a:rPr>
              <a:t>120MHz</a:t>
            </a:r>
            <a:r>
              <a:rPr lang="zh-CN" altLang="en-US" sz="2000" dirty="0">
                <a:solidFill>
                  <a:srgbClr val="0070C0"/>
                </a:solidFill>
              </a:rPr>
              <a:t> </a:t>
            </a:r>
            <a:endParaRPr lang="en-US" altLang="zh-CN" sz="2000" dirty="0">
              <a:solidFill>
                <a:srgbClr val="0070C0"/>
              </a:solidFill>
            </a:endParaRPr>
          </a:p>
          <a:p>
            <a:pPr lvl="1">
              <a:defRPr>
                <a:solidFill>
                  <a:schemeClr val="accent2">
                    <a:satOff val="-4966"/>
                    <a:lumOff val="-10549"/>
                  </a:schemeClr>
                </a:solidFill>
              </a:defRPr>
            </a:pPr>
            <a:r>
              <a:rPr lang="zh-CN" altLang="en-US" sz="2000" dirty="0"/>
              <a:t>积分时间：</a:t>
            </a:r>
            <a:r>
              <a:rPr lang="en-US" altLang="zh-CN" sz="2000" dirty="0">
                <a:solidFill>
                  <a:srgbClr val="0070C0"/>
                </a:solidFill>
              </a:rPr>
              <a:t>500</a:t>
            </a:r>
            <a:r>
              <a:rPr lang="zh-CN" altLang="en-US" sz="2000" dirty="0">
                <a:solidFill>
                  <a:srgbClr val="0070C0"/>
                </a:solidFill>
              </a:rPr>
              <a:t>纳秒</a:t>
            </a:r>
            <a:r>
              <a:rPr lang="zh-CN" altLang="en-US" sz="2000" dirty="0"/>
              <a:t>， 功耗：</a:t>
            </a:r>
            <a:r>
              <a:rPr lang="en-US" altLang="zh-CN" sz="2000" dirty="0"/>
              <a:t> </a:t>
            </a:r>
            <a:r>
              <a:rPr lang="en-US" altLang="zh-CN" sz="2000" dirty="0">
                <a:solidFill>
                  <a:srgbClr val="0070C0"/>
                </a:solidFill>
              </a:rPr>
              <a:t>&lt;200 </a:t>
            </a:r>
            <a:r>
              <a:rPr lang="en-US" altLang="zh-CN" sz="2000" dirty="0" err="1">
                <a:solidFill>
                  <a:srgbClr val="0070C0"/>
                </a:solidFill>
              </a:rPr>
              <a:t>mW</a:t>
            </a:r>
            <a:r>
              <a:rPr lang="en-US" altLang="zh-CN" sz="2000" dirty="0">
                <a:solidFill>
                  <a:srgbClr val="0070C0"/>
                </a:solidFill>
              </a:rPr>
              <a:t>/cm</a:t>
            </a:r>
            <a:r>
              <a:rPr lang="en-US" altLang="zh-CN" sz="2000" baseline="30000" dirty="0">
                <a:solidFill>
                  <a:srgbClr val="0070C0"/>
                </a:solidFill>
              </a:rPr>
              <a:t>2</a:t>
            </a:r>
            <a:r>
              <a:rPr lang="en-US" altLang="zh-CN" sz="2000" dirty="0">
                <a:solidFill>
                  <a:srgbClr val="0070C0"/>
                </a:solidFill>
              </a:rPr>
              <a:t> </a:t>
            </a:r>
            <a:endParaRPr sz="2000" dirty="0">
              <a:solidFill>
                <a:srgbClr val="0070C0"/>
              </a:solidFill>
              <a:latin typeface="SimHei" charset="-122"/>
              <a:ea typeface="SimHei" charset="-122"/>
              <a:cs typeface="SimHei" charset="-122"/>
            </a:endParaRPr>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8</a:t>
            </a:fld>
            <a:endParaRPr>
              <a:latin typeface="SimHei" charset="-122"/>
              <a:ea typeface="SimHei" charset="-122"/>
              <a:cs typeface="SimHei" charset="-122"/>
            </a:endParaRPr>
          </a:p>
        </p:txBody>
      </p:sp>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硅</a:t>
            </a:r>
            <a:r>
              <a:rPr lang="en-US" altLang="zh-CN" sz="2800" dirty="0">
                <a:latin typeface="SimHei" charset="-122"/>
                <a:ea typeface="SimHei" charset="-122"/>
                <a:cs typeface="SimHei" charset="-122"/>
              </a:rPr>
              <a:t>CMOS</a:t>
            </a:r>
            <a:r>
              <a:rPr lang="zh-CN" altLang="en-US" sz="2800" dirty="0">
                <a:latin typeface="SimHei" charset="-122"/>
                <a:ea typeface="SimHei" charset="-122"/>
                <a:cs typeface="SimHei" charset="-122"/>
              </a:rPr>
              <a:t>图像传感器芯片设计 </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设计参数</a:t>
            </a:r>
            <a:endParaRPr sz="2800" dirty="0">
              <a:latin typeface="SimHei" charset="-122"/>
              <a:ea typeface="SimHei" charset="-122"/>
              <a:cs typeface="SimHei" charset="-122"/>
            </a:endParaRPr>
          </a:p>
        </p:txBody>
      </p:sp>
      <p:pic>
        <p:nvPicPr>
          <p:cNvPr id="12" name="WechatIMG908.jpeg" descr="WechatIMG908.jpeg">
            <a:extLst>
              <a:ext uri="{FF2B5EF4-FFF2-40B4-BE49-F238E27FC236}">
                <a16:creationId xmlns:a16="http://schemas.microsoft.com/office/drawing/2014/main" id="{A3AC0202-B62D-9C45-AD23-7D075B5A3401}"/>
              </a:ext>
            </a:extLst>
          </p:cNvPr>
          <p:cNvPicPr>
            <a:picLocks noChangeAspect="1"/>
          </p:cNvPicPr>
          <p:nvPr/>
        </p:nvPicPr>
        <p:blipFill>
          <a:blip r:embed="rId3" cstate="print">
            <a:extLst/>
          </a:blip>
          <a:srcRect l="681" t="1903" r="5932" b="1903"/>
          <a:stretch>
            <a:fillRect/>
          </a:stretch>
        </p:blipFill>
        <p:spPr>
          <a:xfrm>
            <a:off x="197606" y="4155040"/>
            <a:ext cx="3813084" cy="2240585"/>
          </a:xfrm>
          <a:prstGeom prst="rect">
            <a:avLst/>
          </a:prstGeom>
          <a:ln w="12700">
            <a:miter lim="400000"/>
          </a:ln>
        </p:spPr>
      </p:pic>
      <p:pic>
        <p:nvPicPr>
          <p:cNvPr id="13" name="Image" descr="Image">
            <a:extLst>
              <a:ext uri="{FF2B5EF4-FFF2-40B4-BE49-F238E27FC236}">
                <a16:creationId xmlns:a16="http://schemas.microsoft.com/office/drawing/2014/main" id="{C1077CEC-D350-944A-A2FA-4A52449E134D}"/>
              </a:ext>
            </a:extLst>
          </p:cNvPr>
          <p:cNvPicPr>
            <a:picLocks noChangeAspect="1"/>
          </p:cNvPicPr>
          <p:nvPr/>
        </p:nvPicPr>
        <p:blipFill>
          <a:blip r:embed="rId4" cstate="print">
            <a:extLst/>
          </a:blip>
          <a:stretch>
            <a:fillRect/>
          </a:stretch>
        </p:blipFill>
        <p:spPr>
          <a:xfrm>
            <a:off x="7402826" y="2636912"/>
            <a:ext cx="1379663" cy="1230876"/>
          </a:xfrm>
          <a:prstGeom prst="rect">
            <a:avLst/>
          </a:prstGeom>
          <a:ln w="12700">
            <a:miter lim="400000"/>
          </a:ln>
        </p:spPr>
      </p:pic>
      <p:pic>
        <p:nvPicPr>
          <p:cNvPr id="14" name="图片 1">
            <a:extLst>
              <a:ext uri="{FF2B5EF4-FFF2-40B4-BE49-F238E27FC236}">
                <a16:creationId xmlns:a16="http://schemas.microsoft.com/office/drawing/2014/main" id="{0573BD37-AC66-FA42-A424-5AC490BCBB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3957804"/>
            <a:ext cx="4248472" cy="280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15837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D8ED-FFA1-4C44-8735-BABC65ADED89}"/>
              </a:ext>
            </a:extLst>
          </p:cNvPr>
          <p:cNvPicPr>
            <a:picLocks noChangeAspect="1"/>
          </p:cNvPicPr>
          <p:nvPr/>
        </p:nvPicPr>
        <p:blipFill>
          <a:blip r:embed="rId3"/>
          <a:stretch>
            <a:fillRect/>
          </a:stretch>
        </p:blipFill>
        <p:spPr>
          <a:xfrm>
            <a:off x="0" y="1967056"/>
            <a:ext cx="9144000" cy="4846320"/>
          </a:xfrm>
          <a:prstGeom prst="rect">
            <a:avLst/>
          </a:prstGeom>
        </p:spPr>
      </p:pic>
      <p:sp>
        <p:nvSpPr>
          <p:cNvPr id="11" name="矩形 10"/>
          <p:cNvSpPr/>
          <p:nvPr/>
        </p:nvSpPr>
        <p:spPr>
          <a:xfrm>
            <a:off x="0" y="0"/>
            <a:ext cx="9144000" cy="692696"/>
          </a:xfrm>
          <a:prstGeom prst="rect">
            <a:avLst/>
          </a:prstGeom>
          <a:gradFill>
            <a:gsLst>
              <a:gs pos="0">
                <a:schemeClr val="accent1">
                  <a:lumMod val="40000"/>
                  <a:lumOff val="60000"/>
                </a:schemeClr>
              </a:gs>
              <a:gs pos="65000">
                <a:schemeClr val="bg1"/>
              </a:gs>
              <a:gs pos="100000">
                <a:srgbClr val="FFFFFF">
                  <a:shade val="100000"/>
                  <a:satMod val="115000"/>
                </a:srgbClr>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1" name="希格斯粒子精确测量…"/>
          <p:cNvSpPr txBox="1">
            <a:spLocks noGrp="1"/>
          </p:cNvSpPr>
          <p:nvPr>
            <p:ph type="body" idx="1"/>
          </p:nvPr>
        </p:nvSpPr>
        <p:spPr>
          <a:xfrm>
            <a:off x="101934" y="625968"/>
            <a:ext cx="9144000" cy="5558492"/>
          </a:xfrm>
          <a:prstGeom prst="rect">
            <a:avLst/>
          </a:prstGeom>
        </p:spPr>
        <p:txBody>
          <a:bodyPr>
            <a:normAutofit/>
          </a:bodyPr>
          <a:lstStyle/>
          <a:p>
            <a:r>
              <a:rPr lang="zh-CN" altLang="en-US" sz="2400" dirty="0">
                <a:latin typeface="SimHei" charset="-122"/>
                <a:ea typeface="SimHei" charset="-122"/>
              </a:rPr>
              <a:t>已有研发小面积</a:t>
            </a:r>
            <a:r>
              <a:rPr lang="en-US" altLang="zh-CN" sz="2400" dirty="0">
                <a:latin typeface="SimHei" charset="-122"/>
                <a:ea typeface="SimHei" charset="-122"/>
              </a:rPr>
              <a:t>CMOS</a:t>
            </a:r>
            <a:r>
              <a:rPr lang="zh-CN" altLang="en-US" sz="2400" dirty="0">
                <a:latin typeface="SimHei" charset="-122"/>
                <a:ea typeface="SimHei" charset="-122"/>
              </a:rPr>
              <a:t>传感器的前期研究基础</a:t>
            </a:r>
            <a:endParaRPr lang="en-US" altLang="zh-CN" sz="2400" dirty="0">
              <a:latin typeface="SimHei" charset="-122"/>
              <a:ea typeface="SimHei" charset="-122"/>
            </a:endParaRPr>
          </a:p>
          <a:p>
            <a:r>
              <a:rPr lang="zh-CN" altLang="en-US" sz="2400" dirty="0">
                <a:latin typeface="SimHei" charset="-122"/>
                <a:ea typeface="SimHei" charset="-122"/>
              </a:rPr>
              <a:t>本课题要研发大面积</a:t>
            </a:r>
            <a:r>
              <a:rPr lang="en-US" altLang="zh-CN" sz="2400" dirty="0">
                <a:latin typeface="SimHei" charset="-122"/>
                <a:ea typeface="SimHei" charset="-122"/>
              </a:rPr>
              <a:t>CMOS</a:t>
            </a:r>
            <a:r>
              <a:rPr lang="zh-CN" altLang="en-US" sz="2400" dirty="0">
                <a:latin typeface="SimHei" charset="-122"/>
                <a:ea typeface="SimHei" charset="-122"/>
              </a:rPr>
              <a:t>传感器，</a:t>
            </a:r>
            <a:endParaRPr lang="en-US" altLang="zh-CN" sz="2400" dirty="0">
              <a:latin typeface="SimHei" charset="-122"/>
              <a:ea typeface="SimHei" charset="-122"/>
            </a:endParaRPr>
          </a:p>
          <a:p>
            <a:pPr lvl="1"/>
            <a:r>
              <a:rPr lang="zh-CN" altLang="en-US" sz="2400" dirty="0">
                <a:latin typeface="SimHei" charset="-122"/>
                <a:ea typeface="SimHei" charset="-122"/>
              </a:rPr>
              <a:t>并研发完整数字读出逻辑，读出速度要求更高</a:t>
            </a:r>
            <a:endParaRPr sz="2400" dirty="0">
              <a:latin typeface="SimHei" charset="-122"/>
              <a:ea typeface="SimHei" charset="-122"/>
            </a:endParaRPr>
          </a:p>
        </p:txBody>
      </p:sp>
      <p:sp>
        <p:nvSpPr>
          <p:cNvPr id="333" name="Slide Number"/>
          <p:cNvSpPr txBox="1">
            <a:spLocks noGrp="1"/>
          </p:cNvSpPr>
          <p:nvPr>
            <p:ph type="sldNum" sz="quarter" idx="2"/>
          </p:nvPr>
        </p:nvSpPr>
        <p:spPr>
          <a:xfrm>
            <a:off x="8758081" y="6540113"/>
            <a:ext cx="246219"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SimHei" charset="-122"/>
                <a:ea typeface="SimHei" charset="-122"/>
                <a:cs typeface="SimHei" charset="-122"/>
              </a:rPr>
              <a:pPr/>
              <a:t>9</a:t>
            </a:fld>
            <a:endParaRPr>
              <a:latin typeface="SimHei" charset="-122"/>
              <a:ea typeface="SimHei" charset="-122"/>
              <a:cs typeface="SimHei" charset="-122"/>
            </a:endParaRPr>
          </a:p>
        </p:txBody>
      </p:sp>
      <p:sp>
        <p:nvSpPr>
          <p:cNvPr id="10" name="Task 1: Physics goals and key accelerator technologies"/>
          <p:cNvSpPr txBox="1">
            <a:spLocks noGrp="1"/>
          </p:cNvSpPr>
          <p:nvPr>
            <p:ph type="title"/>
          </p:nvPr>
        </p:nvSpPr>
        <p:spPr>
          <a:xfrm>
            <a:off x="197606" y="96598"/>
            <a:ext cx="8622866" cy="500304"/>
          </a:xfrm>
          <a:prstGeom prst="rect">
            <a:avLst/>
          </a:prstGeom>
        </p:spPr>
        <p:txBody>
          <a:bodyPr>
            <a:normAutofit/>
          </a:bodyPr>
          <a:lstStyle>
            <a:lvl1pPr defTabSz="374904">
              <a:defRPr sz="2624"/>
            </a:lvl1pPr>
          </a:lstStyle>
          <a:p>
            <a:r>
              <a:rPr lang="zh-CN" altLang="en-US" sz="2800" dirty="0">
                <a:latin typeface="SimHei" charset="-122"/>
                <a:ea typeface="SimHei" charset="-122"/>
                <a:cs typeface="SimHei" charset="-122"/>
              </a:rPr>
              <a:t>硅</a:t>
            </a:r>
            <a:r>
              <a:rPr lang="en-US" altLang="zh-CN" sz="2800" dirty="0">
                <a:latin typeface="SimHei" charset="-122"/>
                <a:ea typeface="SimHei" charset="-122"/>
                <a:cs typeface="SimHei" charset="-122"/>
              </a:rPr>
              <a:t>CMOS</a:t>
            </a:r>
            <a:r>
              <a:rPr lang="zh-CN" altLang="en-US" sz="2800" dirty="0">
                <a:latin typeface="SimHei" charset="-122"/>
                <a:ea typeface="SimHei" charset="-122"/>
                <a:cs typeface="SimHei" charset="-122"/>
              </a:rPr>
              <a:t>图像传感器芯片设计 </a:t>
            </a:r>
            <a:r>
              <a:rPr lang="en-US" altLang="zh-CN" sz="2800" dirty="0">
                <a:latin typeface="SimHei" charset="-122"/>
                <a:ea typeface="SimHei" charset="-122"/>
                <a:cs typeface="SimHei" charset="-122"/>
              </a:rPr>
              <a:t>–</a:t>
            </a:r>
            <a:r>
              <a:rPr lang="zh-CN" altLang="en-US" sz="2800" dirty="0">
                <a:latin typeface="SimHei" charset="-122"/>
                <a:ea typeface="SimHei" charset="-122"/>
                <a:cs typeface="SimHei" charset="-122"/>
              </a:rPr>
              <a:t>已有基础</a:t>
            </a:r>
            <a:endParaRPr sz="2800" dirty="0">
              <a:latin typeface="SimHei" charset="-122"/>
              <a:ea typeface="SimHei" charset="-122"/>
              <a:cs typeface="SimHei" charset="-122"/>
            </a:endParaRPr>
          </a:p>
        </p:txBody>
      </p:sp>
      <p:sp>
        <p:nvSpPr>
          <p:cNvPr id="15" name="Rectangle 14">
            <a:extLst>
              <a:ext uri="{FF2B5EF4-FFF2-40B4-BE49-F238E27FC236}">
                <a16:creationId xmlns:a16="http://schemas.microsoft.com/office/drawing/2014/main" id="{76EA86AB-F445-2C4C-ACF7-F668CA71A40D}"/>
              </a:ext>
            </a:extLst>
          </p:cNvPr>
          <p:cNvSpPr/>
          <p:nvPr/>
        </p:nvSpPr>
        <p:spPr>
          <a:xfrm>
            <a:off x="5436096" y="4725144"/>
            <a:ext cx="928459" cy="369332"/>
          </a:xfrm>
          <a:prstGeom prst="rect">
            <a:avLst/>
          </a:prstGeom>
        </p:spPr>
        <p:txBody>
          <a:bodyPr wrap="none">
            <a:spAutoFit/>
          </a:bodyPr>
          <a:lstStyle/>
          <a:p>
            <a:r>
              <a:rPr lang="en-US" altLang="zh-CN" dirty="0">
                <a:solidFill>
                  <a:srgbClr val="C00000"/>
                </a:solidFill>
              </a:rPr>
              <a:t>By</a:t>
            </a:r>
            <a:r>
              <a:rPr lang="zh-CN" altLang="en-US" dirty="0">
                <a:solidFill>
                  <a:srgbClr val="C00000"/>
                </a:solidFill>
              </a:rPr>
              <a:t> 张颖</a:t>
            </a:r>
            <a:endParaRPr lang="en-US" dirty="0">
              <a:solidFill>
                <a:srgbClr val="C00000"/>
              </a:solidFill>
            </a:endParaRPr>
          </a:p>
        </p:txBody>
      </p:sp>
    </p:spTree>
    <p:extLst>
      <p:ext uri="{BB962C8B-B14F-4D97-AF65-F5344CB8AC3E}">
        <p14:creationId xmlns:p14="http://schemas.microsoft.com/office/powerpoint/2010/main" val="3217141658"/>
      </p:ext>
    </p:extLst>
  </p:cSld>
  <p:clrMapOvr>
    <a:masterClrMapping/>
  </p:clrMapOvr>
  <p:transition spd="med"/>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3040</TotalTime>
  <Words>4446</Words>
  <Application>Microsoft Macintosh PowerPoint</Application>
  <PresentationFormat>On-screen Show (4:3)</PresentationFormat>
  <Paragraphs>642</Paragraphs>
  <Slides>57</Slides>
  <Notes>27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57</vt:i4>
      </vt:variant>
    </vt:vector>
  </HeadingPairs>
  <TitlesOfParts>
    <vt:vector size="74" baseType="lpstr">
      <vt:lpstr>DengXian</vt:lpstr>
      <vt:lpstr>Heiti SC Light</vt:lpstr>
      <vt:lpstr>PingFang SC Regular</vt:lpstr>
      <vt:lpstr>PingFang SC Semibold</vt:lpstr>
      <vt:lpstr>黑体</vt:lpstr>
      <vt:lpstr>Arial</vt:lpstr>
      <vt:lpstr>Calibri</vt:lpstr>
      <vt:lpstr>Damascus Bold</vt:lpstr>
      <vt:lpstr>Helvetica</vt:lpstr>
      <vt:lpstr>Helvetica Neue</vt:lpstr>
      <vt:lpstr>Helvetica Neue Light</vt:lpstr>
      <vt:lpstr>Helvetica Neue Medium</vt:lpstr>
      <vt:lpstr>LucidaGrande</vt:lpstr>
      <vt:lpstr>Thonburi</vt:lpstr>
      <vt:lpstr>Times New Roman</vt:lpstr>
      <vt:lpstr>Wingdings</vt:lpstr>
      <vt:lpstr>Office 主题​​</vt:lpstr>
      <vt:lpstr>课题2：硅径迹探测器关键技术验证  </vt:lpstr>
      <vt:lpstr>PowerPoint Presentation</vt:lpstr>
      <vt:lpstr>硅径迹探测器关键技术验证——物理需求和关键技术</vt:lpstr>
      <vt:lpstr>硅径迹探测器关键技术——研究内容与考核指标</vt:lpstr>
      <vt:lpstr>硅径迹探测器原型机</vt:lpstr>
      <vt:lpstr>技术路线与进度安排</vt:lpstr>
      <vt:lpstr>硅径迹探测器关键技术——研究内容</vt:lpstr>
      <vt:lpstr>硅CMOS图像传感器芯片设计 –设计参数</vt:lpstr>
      <vt:lpstr>硅CMOS图像传感器芯片设计 –已有基础</vt:lpstr>
      <vt:lpstr>硅CMOS图像传感器芯片设计 –总体设计</vt:lpstr>
      <vt:lpstr>硅CMOS图像传感器芯片设计—模拟电路</vt:lpstr>
      <vt:lpstr>硅CMOS图像传感器芯片设计—数字逻辑</vt:lpstr>
      <vt:lpstr>硅CMOS图像传感器芯片设计—进度安排</vt:lpstr>
      <vt:lpstr>探测器模块</vt:lpstr>
      <vt:lpstr>支撑结构</vt:lpstr>
      <vt:lpstr>束流测试</vt:lpstr>
      <vt:lpstr>进度安排: 第一年</vt:lpstr>
      <vt:lpstr>进度安排: 第二年</vt:lpstr>
      <vt:lpstr>进度安排: 第三年</vt:lpstr>
      <vt:lpstr>进度安排: 第四年</vt:lpstr>
      <vt:lpstr>进度安排: 第五年</vt:lpstr>
      <vt:lpstr>课题二：硅径迹探测器关键技术验证 ——  团队成员</vt:lpstr>
      <vt:lpstr>课题二：硅径迹探测器关键技术验证 ——  团队成员</vt:lpstr>
      <vt:lpstr>分工安排</vt:lpstr>
      <vt:lpstr>组织管理</vt:lpstr>
      <vt:lpstr>结语</vt:lpstr>
      <vt:lpstr>PowerPoint Presentation</vt:lpstr>
      <vt:lpstr>课题经费：</vt:lpstr>
      <vt:lpstr>PowerPoint Presentation</vt:lpstr>
      <vt:lpstr>PowerPoint Presentation</vt:lpstr>
      <vt:lpstr>Proposed architecture for MOST2</vt:lpstr>
      <vt:lpstr>项目负责人（及课题2负责人）</vt:lpstr>
      <vt:lpstr>研究基础</vt:lpstr>
      <vt:lpstr>报告提纲</vt:lpstr>
      <vt:lpstr>PowerPoint Presentation</vt:lpstr>
      <vt:lpstr>PowerPoint Presentation</vt:lpstr>
      <vt:lpstr>1.5 简要说明一下在CEPC上研究Higgs粒子性质与在LHC上的研究相比而言优势在什么地方？ </vt:lpstr>
      <vt:lpstr>PowerPoint Presentation</vt:lpstr>
      <vt:lpstr>1.6 研发的那些关键技术能进一步强化这种优势？</vt:lpstr>
      <vt:lpstr>PowerPoint Presentation</vt:lpstr>
      <vt:lpstr>6.2 本项目团队对于研发中的各子项研发的“风险”，大多估计为“低“，请说明给出”低“的根据。如果风险都很低，请说明须特别安排研发的必要性何在？ </vt:lpstr>
      <vt:lpstr>PowerPoint Presentation</vt:lpstr>
      <vt:lpstr>8.2.2 申请书提及探测器的支撑结构技术的研究内容，有考虑制冷需求和如何具体实现吗？  </vt:lpstr>
      <vt:lpstr>8.4 申请书中提及传感器芯片设计可能无法实现项目的需求，属中度风险，请问项目在实施过程中若该风险发生了，打算如何减小风险损失？ </vt:lpstr>
      <vt:lpstr>高能物理的目标：研究最小尺度的世界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课题2：硅径迹探测器物理要求</vt:lpstr>
      <vt:lpstr>课题2：本项目的模块设计</vt:lpstr>
      <vt:lpstr>课题2：在初步概念设计中径迹探测器的结构设计（2）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高能环形正负电子对撞机关键技术研发和验证</dc:title>
  <cp:lastModifiedBy>zhijun liang</cp:lastModifiedBy>
  <cp:revision>288</cp:revision>
  <cp:lastPrinted>2018-11-28T01:32:53Z</cp:lastPrinted>
  <dcterms:modified xsi:type="dcterms:W3CDTF">2018-11-28T01:55:28Z</dcterms:modified>
</cp:coreProperties>
</file>