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8" r:id="rId1"/>
  </p:sldMasterIdLst>
  <p:notesMasterIdLst>
    <p:notesMasterId r:id="rId55"/>
  </p:notesMasterIdLst>
  <p:handoutMasterIdLst>
    <p:handoutMasterId r:id="rId56"/>
  </p:handoutMasterIdLst>
  <p:sldIdLst>
    <p:sldId id="906" r:id="rId2"/>
    <p:sldId id="1129" r:id="rId3"/>
    <p:sldId id="1130" r:id="rId4"/>
    <p:sldId id="1234" r:id="rId5"/>
    <p:sldId id="1235" r:id="rId6"/>
    <p:sldId id="1236" r:id="rId7"/>
    <p:sldId id="1237" r:id="rId8"/>
    <p:sldId id="1238" r:id="rId9"/>
    <p:sldId id="1239" r:id="rId10"/>
    <p:sldId id="1240" r:id="rId11"/>
    <p:sldId id="1241" r:id="rId12"/>
    <p:sldId id="1223" r:id="rId13"/>
    <p:sldId id="1102" r:id="rId14"/>
    <p:sldId id="1107" r:id="rId15"/>
    <p:sldId id="910" r:id="rId16"/>
    <p:sldId id="911" r:id="rId17"/>
    <p:sldId id="1204" r:id="rId18"/>
    <p:sldId id="1208" r:id="rId19"/>
    <p:sldId id="1211" r:id="rId20"/>
    <p:sldId id="1212" r:id="rId21"/>
    <p:sldId id="1213" r:id="rId22"/>
    <p:sldId id="1224" r:id="rId23"/>
    <p:sldId id="1242" r:id="rId24"/>
    <p:sldId id="1180" r:id="rId25"/>
    <p:sldId id="1181" r:id="rId26"/>
    <p:sldId id="1183" r:id="rId27"/>
    <p:sldId id="1182" r:id="rId28"/>
    <p:sldId id="1184" r:id="rId29"/>
    <p:sldId id="1185" r:id="rId30"/>
    <p:sldId id="1225" r:id="rId31"/>
    <p:sldId id="1092" r:id="rId32"/>
    <p:sldId id="1193" r:id="rId33"/>
    <p:sldId id="1194" r:id="rId34"/>
    <p:sldId id="1195" r:id="rId35"/>
    <p:sldId id="1196" r:id="rId36"/>
    <p:sldId id="1198" r:id="rId37"/>
    <p:sldId id="1199" r:id="rId38"/>
    <p:sldId id="1200" r:id="rId39"/>
    <p:sldId id="1201" r:id="rId40"/>
    <p:sldId id="1243" r:id="rId41"/>
    <p:sldId id="1226" r:id="rId42"/>
    <p:sldId id="1246" r:id="rId43"/>
    <p:sldId id="1227" r:id="rId44"/>
    <p:sldId id="1244" r:id="rId45"/>
    <p:sldId id="1228" r:id="rId46"/>
    <p:sldId id="1229" r:id="rId47"/>
    <p:sldId id="1230" r:id="rId48"/>
    <p:sldId id="1231" r:id="rId49"/>
    <p:sldId id="1232" r:id="rId50"/>
    <p:sldId id="1202" r:id="rId51"/>
    <p:sldId id="1245" r:id="rId52"/>
    <p:sldId id="1233" r:id="rId53"/>
    <p:sldId id="1162" r:id="rId54"/>
  </p:sldIdLst>
  <p:sldSz cx="12190413" cy="6858000"/>
  <p:notesSz cx="6761163" cy="9942513"/>
  <p:defaultTextStyle>
    <a:defPPr>
      <a:defRPr lang="zh-CN"/>
    </a:defPPr>
    <a:lvl1pPr algn="l" rtl="0" fontAlgn="base">
      <a:spcBef>
        <a:spcPct val="0"/>
      </a:spcBef>
      <a:spcAft>
        <a:spcPct val="0"/>
      </a:spcAft>
      <a:defRPr sz="2500" b="1" kern="1200">
        <a:solidFill>
          <a:schemeClr val="tx1"/>
        </a:solidFill>
        <a:latin typeface="Arial" pitchFamily="34" charset="0"/>
        <a:ea typeface="宋体" pitchFamily="2" charset="-122"/>
        <a:cs typeface="+mn-cs"/>
      </a:defRPr>
    </a:lvl1pPr>
    <a:lvl2pPr marL="457200" algn="l" rtl="0" fontAlgn="base">
      <a:spcBef>
        <a:spcPct val="0"/>
      </a:spcBef>
      <a:spcAft>
        <a:spcPct val="0"/>
      </a:spcAft>
      <a:defRPr sz="2500" b="1" kern="1200">
        <a:solidFill>
          <a:schemeClr val="tx1"/>
        </a:solidFill>
        <a:latin typeface="Arial" pitchFamily="34" charset="0"/>
        <a:ea typeface="宋体" pitchFamily="2" charset="-122"/>
        <a:cs typeface="+mn-cs"/>
      </a:defRPr>
    </a:lvl2pPr>
    <a:lvl3pPr marL="914400" algn="l" rtl="0" fontAlgn="base">
      <a:spcBef>
        <a:spcPct val="0"/>
      </a:spcBef>
      <a:spcAft>
        <a:spcPct val="0"/>
      </a:spcAft>
      <a:defRPr sz="2500" b="1" kern="1200">
        <a:solidFill>
          <a:schemeClr val="tx1"/>
        </a:solidFill>
        <a:latin typeface="Arial" pitchFamily="34" charset="0"/>
        <a:ea typeface="宋体" pitchFamily="2" charset="-122"/>
        <a:cs typeface="+mn-cs"/>
      </a:defRPr>
    </a:lvl3pPr>
    <a:lvl4pPr marL="1371600" algn="l" rtl="0" fontAlgn="base">
      <a:spcBef>
        <a:spcPct val="0"/>
      </a:spcBef>
      <a:spcAft>
        <a:spcPct val="0"/>
      </a:spcAft>
      <a:defRPr sz="2500" b="1" kern="1200">
        <a:solidFill>
          <a:schemeClr val="tx1"/>
        </a:solidFill>
        <a:latin typeface="Arial" pitchFamily="34" charset="0"/>
        <a:ea typeface="宋体" pitchFamily="2" charset="-122"/>
        <a:cs typeface="+mn-cs"/>
      </a:defRPr>
    </a:lvl4pPr>
    <a:lvl5pPr marL="1828800" algn="l" rtl="0" fontAlgn="base">
      <a:spcBef>
        <a:spcPct val="0"/>
      </a:spcBef>
      <a:spcAft>
        <a:spcPct val="0"/>
      </a:spcAft>
      <a:defRPr sz="2500" b="1" kern="1200">
        <a:solidFill>
          <a:schemeClr val="tx1"/>
        </a:solidFill>
        <a:latin typeface="Arial" pitchFamily="34" charset="0"/>
        <a:ea typeface="宋体" pitchFamily="2" charset="-122"/>
        <a:cs typeface="+mn-cs"/>
      </a:defRPr>
    </a:lvl5pPr>
    <a:lvl6pPr marL="2286000" algn="l" defTabSz="914400" rtl="0" eaLnBrk="1" latinLnBrk="0" hangingPunct="1">
      <a:defRPr sz="2500" b="1" kern="1200">
        <a:solidFill>
          <a:schemeClr val="tx1"/>
        </a:solidFill>
        <a:latin typeface="Arial" pitchFamily="34" charset="0"/>
        <a:ea typeface="宋体" pitchFamily="2" charset="-122"/>
        <a:cs typeface="+mn-cs"/>
      </a:defRPr>
    </a:lvl6pPr>
    <a:lvl7pPr marL="2743200" algn="l" defTabSz="914400" rtl="0" eaLnBrk="1" latinLnBrk="0" hangingPunct="1">
      <a:defRPr sz="2500" b="1" kern="1200">
        <a:solidFill>
          <a:schemeClr val="tx1"/>
        </a:solidFill>
        <a:latin typeface="Arial" pitchFamily="34" charset="0"/>
        <a:ea typeface="宋体" pitchFamily="2" charset="-122"/>
        <a:cs typeface="+mn-cs"/>
      </a:defRPr>
    </a:lvl7pPr>
    <a:lvl8pPr marL="3200400" algn="l" defTabSz="914400" rtl="0" eaLnBrk="1" latinLnBrk="0" hangingPunct="1">
      <a:defRPr sz="2500" b="1" kern="1200">
        <a:solidFill>
          <a:schemeClr val="tx1"/>
        </a:solidFill>
        <a:latin typeface="Arial" pitchFamily="34" charset="0"/>
        <a:ea typeface="宋体" pitchFamily="2" charset="-122"/>
        <a:cs typeface="+mn-cs"/>
      </a:defRPr>
    </a:lvl8pPr>
    <a:lvl9pPr marL="3657600" algn="l" defTabSz="914400" rtl="0" eaLnBrk="1" latinLnBrk="0" hangingPunct="1">
      <a:defRPr sz="2500" b="1" kern="1200">
        <a:solidFill>
          <a:schemeClr val="tx1"/>
        </a:solidFill>
        <a:latin typeface="Arial" pitchFamily="34" charset="0"/>
        <a:ea typeface="宋体" pitchFamily="2" charset="-122"/>
        <a:cs typeface="+mn-cs"/>
      </a:defRPr>
    </a:lvl9pPr>
  </p:defaultTextStyle>
  <p:extLst>
    <p:ext uri="{EFAFB233-063F-42B5-8137-9DF3F51BA10A}">
      <p15:sldGuideLst xmlns:p15="http://schemas.microsoft.com/office/powerpoint/2012/main">
        <p15:guide id="1" orient="horz" pos="2115" userDrawn="1">
          <p15:clr>
            <a:srgbClr val="A4A3A4"/>
          </p15:clr>
        </p15:guide>
        <p15:guide id="2" orient="horz" pos="754" userDrawn="1">
          <p15:clr>
            <a:srgbClr val="A4A3A4"/>
          </p15:clr>
        </p15:guide>
        <p15:guide id="3" pos="3840" userDrawn="1">
          <p15:clr>
            <a:srgbClr val="A4A3A4"/>
          </p15:clr>
        </p15:guide>
        <p15:guide id="4" pos="437">
          <p15:clr>
            <a:srgbClr val="A4A3A4"/>
          </p15:clr>
        </p15:guide>
        <p15:guide id="5" pos="724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641E"/>
    <a:srgbClr val="960000"/>
    <a:srgbClr val="C5CD57"/>
    <a:srgbClr val="818828"/>
    <a:srgbClr val="C2F0E7"/>
    <a:srgbClr val="A8EADD"/>
    <a:srgbClr val="86E2D0"/>
    <a:srgbClr val="2FC3A7"/>
    <a:srgbClr val="06B2D4"/>
    <a:srgbClr val="024E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5BE263C-DBD7-4A20-BB59-AAB30ACAA65A}" styleName="中度样式 3 - 强调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中度样式 1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81" autoAdjust="0"/>
    <p:restoredTop sz="88471" autoAdjust="0"/>
  </p:normalViewPr>
  <p:slideViewPr>
    <p:cSldViewPr>
      <p:cViewPr varScale="1">
        <p:scale>
          <a:sx n="64" d="100"/>
          <a:sy n="64" d="100"/>
        </p:scale>
        <p:origin x="1134" y="78"/>
      </p:cViewPr>
      <p:guideLst>
        <p:guide orient="horz" pos="2115"/>
        <p:guide orient="horz" pos="754"/>
        <p:guide pos="3840"/>
        <p:guide pos="437"/>
        <p:guide pos="7241"/>
      </p:guideLst>
    </p:cSldViewPr>
  </p:slideViewPr>
  <p:outlineViewPr>
    <p:cViewPr>
      <p:scale>
        <a:sx n="33" d="100"/>
        <a:sy n="33" d="100"/>
      </p:scale>
      <p:origin x="0" y="2707"/>
    </p:cViewPr>
  </p:outlineViewPr>
  <p:notesTextViewPr>
    <p:cViewPr>
      <p:scale>
        <a:sx n="100" d="100"/>
        <a:sy n="100" d="100"/>
      </p:scale>
      <p:origin x="0" y="0"/>
    </p:cViewPr>
  </p:notesTextViewPr>
  <p:sorterViewPr>
    <p:cViewPr>
      <p:scale>
        <a:sx n="66" d="100"/>
        <a:sy n="66" d="100"/>
      </p:scale>
      <p:origin x="0" y="176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5240A5-92F9-4656-9A3D-957825EBA541}"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zh-CN" altLang="en-US"/>
        </a:p>
      </dgm:t>
    </dgm:pt>
    <dgm:pt modelId="{90D8AD7F-707B-4A0C-9A07-13ED947173D6}">
      <dgm:prSet phldrT="[文本]" custT="1"/>
      <dgm:spPr>
        <a:xfrm rot="16200000">
          <a:off x="-786413" y="2008070"/>
          <a:ext cx="2512944" cy="427805"/>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vert="vert"/>
        <a:lstStyle/>
        <a:p>
          <a:pPr algn="ctr">
            <a:lnSpc>
              <a:spcPct val="100000"/>
            </a:lnSpc>
            <a:spcAft>
              <a:spcPts val="0"/>
            </a:spcAft>
          </a:pPr>
          <a:r>
            <a:rPr lang="zh-CN" altLang="en-US" sz="2400" b="1" dirty="0" smtClean="0">
              <a:solidFill>
                <a:sysClr val="window" lastClr="FFFFFF"/>
              </a:solidFill>
              <a:latin typeface="微软雅黑" pitchFamily="34" charset="-122"/>
              <a:ea typeface="微软雅黑" pitchFamily="34" charset="-122"/>
              <a:cs typeface="+mn-cs"/>
            </a:rPr>
            <a:t>总</a:t>
          </a:r>
          <a:endParaRPr lang="en-US" altLang="zh-CN" sz="2400" b="1" dirty="0" smtClean="0">
            <a:solidFill>
              <a:sysClr val="window" lastClr="FFFFFF"/>
            </a:solidFill>
            <a:latin typeface="微软雅黑" pitchFamily="34" charset="-122"/>
            <a:ea typeface="微软雅黑" pitchFamily="34" charset="-122"/>
            <a:cs typeface="+mn-cs"/>
          </a:endParaRPr>
        </a:p>
        <a:p>
          <a:pPr algn="ctr">
            <a:lnSpc>
              <a:spcPct val="100000"/>
            </a:lnSpc>
            <a:spcAft>
              <a:spcPts val="0"/>
            </a:spcAft>
          </a:pPr>
          <a:r>
            <a:rPr lang="zh-CN" altLang="en-US" sz="2400" b="1" dirty="0" smtClean="0">
              <a:solidFill>
                <a:sysClr val="window" lastClr="FFFFFF"/>
              </a:solidFill>
              <a:latin typeface="微软雅黑" pitchFamily="34" charset="-122"/>
              <a:ea typeface="微软雅黑" pitchFamily="34" charset="-122"/>
              <a:cs typeface="+mn-cs"/>
            </a:rPr>
            <a:t>体</a:t>
          </a:r>
          <a:endParaRPr lang="en-US" altLang="zh-CN" sz="2400" b="1" dirty="0" smtClean="0">
            <a:solidFill>
              <a:sysClr val="window" lastClr="FFFFFF"/>
            </a:solidFill>
            <a:latin typeface="微软雅黑" pitchFamily="34" charset="-122"/>
            <a:ea typeface="微软雅黑" pitchFamily="34" charset="-122"/>
            <a:cs typeface="+mn-cs"/>
          </a:endParaRPr>
        </a:p>
        <a:p>
          <a:pPr algn="ctr">
            <a:lnSpc>
              <a:spcPct val="100000"/>
            </a:lnSpc>
            <a:spcAft>
              <a:spcPts val="0"/>
            </a:spcAft>
          </a:pPr>
          <a:r>
            <a:rPr lang="zh-CN" altLang="en-US" sz="2400" b="1" dirty="0" smtClean="0">
              <a:solidFill>
                <a:sysClr val="window" lastClr="FFFFFF"/>
              </a:solidFill>
              <a:latin typeface="微软雅黑" pitchFamily="34" charset="-122"/>
              <a:ea typeface="微软雅黑" pitchFamily="34" charset="-122"/>
              <a:cs typeface="+mn-cs"/>
            </a:rPr>
            <a:t>目</a:t>
          </a:r>
          <a:endParaRPr lang="en-US" altLang="zh-CN" sz="2400" b="1" dirty="0" smtClean="0">
            <a:solidFill>
              <a:sysClr val="window" lastClr="FFFFFF"/>
            </a:solidFill>
            <a:latin typeface="微软雅黑" pitchFamily="34" charset="-122"/>
            <a:ea typeface="微软雅黑" pitchFamily="34" charset="-122"/>
            <a:cs typeface="+mn-cs"/>
          </a:endParaRPr>
        </a:p>
        <a:p>
          <a:pPr algn="ctr">
            <a:lnSpc>
              <a:spcPct val="100000"/>
            </a:lnSpc>
            <a:spcAft>
              <a:spcPts val="0"/>
            </a:spcAft>
          </a:pPr>
          <a:r>
            <a:rPr lang="zh-CN" altLang="en-US" sz="2400" b="1" dirty="0" smtClean="0">
              <a:solidFill>
                <a:sysClr val="window" lastClr="FFFFFF"/>
              </a:solidFill>
              <a:latin typeface="微软雅黑" pitchFamily="34" charset="-122"/>
              <a:ea typeface="微软雅黑" pitchFamily="34" charset="-122"/>
              <a:cs typeface="+mn-cs"/>
            </a:rPr>
            <a:t>标</a:t>
          </a:r>
          <a:endParaRPr lang="zh-CN" altLang="en-US" sz="2400" b="1" dirty="0">
            <a:solidFill>
              <a:sysClr val="window" lastClr="FFFFFF"/>
            </a:solidFill>
            <a:latin typeface="微软雅黑" pitchFamily="34" charset="-122"/>
            <a:ea typeface="微软雅黑" pitchFamily="34" charset="-122"/>
            <a:cs typeface="+mn-cs"/>
          </a:endParaRPr>
        </a:p>
      </dgm:t>
    </dgm:pt>
    <dgm:pt modelId="{B1FCC148-1962-45C6-B9CF-68C3DE18E32F}" type="parTrans" cxnId="{E61CE6CC-32E8-44CC-8E7C-664DD526230E}">
      <dgm:prSet/>
      <dgm:spPr/>
      <dgm:t>
        <a:bodyPr/>
        <a:lstStyle/>
        <a:p>
          <a:endParaRPr lang="zh-CN" altLang="en-US" sz="2400" b="1"/>
        </a:p>
      </dgm:t>
    </dgm:pt>
    <dgm:pt modelId="{B356A9DA-B73B-4DFB-9975-CADA1D8C47ED}" type="sibTrans" cxnId="{E61CE6CC-32E8-44CC-8E7C-664DD526230E}">
      <dgm:prSet/>
      <dgm:spPr/>
      <dgm:t>
        <a:bodyPr/>
        <a:lstStyle/>
        <a:p>
          <a:endParaRPr lang="zh-CN" altLang="en-US" sz="2400" b="1"/>
        </a:p>
      </dgm:t>
    </dgm:pt>
    <dgm:pt modelId="{55236653-87CA-44EF-8630-6A79AA101830}">
      <dgm:prSet phldrT="[文本]" custT="1"/>
      <dgm:spPr>
        <a:xfrm>
          <a:off x="1453286" y="737432"/>
          <a:ext cx="8833956" cy="567305"/>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lIns="180000" rIns="180000" anchor="ctr" anchorCtr="0"/>
        <a:lstStyle/>
        <a:p>
          <a:pPr algn="l">
            <a:lnSpc>
              <a:spcPct val="70000"/>
            </a:lnSpc>
          </a:pPr>
          <a:r>
            <a:rPr lang="zh-CN" altLang="en-US" sz="2400" b="1" dirty="0" smtClean="0">
              <a:solidFill>
                <a:sysClr val="window" lastClr="FFFFFF"/>
              </a:solidFill>
              <a:latin typeface="微软雅黑" pitchFamily="34" charset="-122"/>
              <a:ea typeface="微软雅黑" pitchFamily="34" charset="-122"/>
              <a:cs typeface="+mn-cs"/>
            </a:rPr>
            <a:t>在粒子物理、核物理、核聚变物理、天体物理等若干国际前沿科学领域产生一批重大科学成果</a:t>
          </a:r>
          <a:endParaRPr lang="zh-CN" altLang="en-US" sz="2400" b="1" dirty="0">
            <a:solidFill>
              <a:sysClr val="window" lastClr="FFFFFF"/>
            </a:solidFill>
            <a:latin typeface="微软雅黑" pitchFamily="34" charset="-122"/>
            <a:ea typeface="微软雅黑" pitchFamily="34" charset="-122"/>
            <a:cs typeface="+mn-cs"/>
          </a:endParaRPr>
        </a:p>
      </dgm:t>
    </dgm:pt>
    <dgm:pt modelId="{46F61F92-E70A-4162-91A9-F7F53CE0DE93}" type="parTrans" cxnId="{B1344508-F76C-4B7C-8FEC-3B1753A6388E}">
      <dgm:prSet custT="1"/>
      <dgm:spPr>
        <a:xfrm>
          <a:off x="683961" y="1021085"/>
          <a:ext cx="769324" cy="1200887"/>
        </a:xfrm>
        <a:noFill/>
        <a:ln w="12700" cap="flat" cmpd="sng" algn="ctr">
          <a:solidFill>
            <a:srgbClr val="5B9BD5">
              <a:shade val="60000"/>
              <a:hueOff val="0"/>
              <a:satOff val="0"/>
              <a:lumOff val="0"/>
              <a:alphaOff val="0"/>
            </a:srgbClr>
          </a:solidFill>
          <a:prstDash val="solid"/>
          <a:miter lim="800000"/>
        </a:ln>
        <a:effectLst/>
      </dgm:spPr>
      <dgm:t>
        <a:bodyPr/>
        <a:lstStyle/>
        <a:p>
          <a:endParaRPr lang="zh-CN" altLang="en-US" sz="2400" b="1">
            <a:solidFill>
              <a:sysClr val="windowText" lastClr="000000">
                <a:hueOff val="0"/>
                <a:satOff val="0"/>
                <a:lumOff val="0"/>
                <a:alphaOff val="0"/>
              </a:sysClr>
            </a:solidFill>
            <a:latin typeface="Calibri"/>
            <a:ea typeface="宋体"/>
            <a:cs typeface="+mn-cs"/>
          </a:endParaRPr>
        </a:p>
      </dgm:t>
    </dgm:pt>
    <dgm:pt modelId="{DC378CBA-2FB2-4027-8041-A1E35E766A3C}" type="sibTrans" cxnId="{B1344508-F76C-4B7C-8FEC-3B1753A6388E}">
      <dgm:prSet/>
      <dgm:spPr/>
      <dgm:t>
        <a:bodyPr/>
        <a:lstStyle/>
        <a:p>
          <a:endParaRPr lang="zh-CN" altLang="en-US" sz="2400" b="1"/>
        </a:p>
      </dgm:t>
    </dgm:pt>
    <dgm:pt modelId="{2BDCE60A-A556-4C98-9016-51B5011B61EE}">
      <dgm:prSet phldrT="[文本]" custT="1"/>
      <dgm:spPr>
        <a:xfrm>
          <a:off x="1496455" y="1515388"/>
          <a:ext cx="8890502" cy="736693"/>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lIns="180000" rIns="180000" anchor="ctr" anchorCtr="0"/>
        <a:lstStyle/>
        <a:p>
          <a:pPr algn="just">
            <a:lnSpc>
              <a:spcPct val="80000"/>
            </a:lnSpc>
          </a:pPr>
          <a:r>
            <a:rPr lang="zh-CN" altLang="en-US" sz="2400" b="1" dirty="0" smtClean="0">
              <a:solidFill>
                <a:sysClr val="window" lastClr="FFFFFF"/>
              </a:solidFill>
              <a:latin typeface="微软雅黑" pitchFamily="34" charset="-122"/>
              <a:ea typeface="微软雅黑" pitchFamily="34" charset="-122"/>
              <a:cs typeface="+mn-cs"/>
            </a:rPr>
            <a:t>大力增强对材料、能源、环境、健康等领域研究和扩展应用的支撑能力</a:t>
          </a:r>
          <a:endParaRPr lang="zh-CN" altLang="en-US" sz="2400" b="1" dirty="0">
            <a:solidFill>
              <a:sysClr val="window" lastClr="FFFFFF"/>
            </a:solidFill>
            <a:latin typeface="微软雅黑" pitchFamily="34" charset="-122"/>
            <a:ea typeface="微软雅黑" pitchFamily="34" charset="-122"/>
            <a:cs typeface="+mn-cs"/>
          </a:endParaRPr>
        </a:p>
      </dgm:t>
    </dgm:pt>
    <dgm:pt modelId="{8C85F7FC-51CC-4CB1-92EA-3C95B4C80132}" type="parTrans" cxnId="{FD751D21-EB71-47B3-87F2-ACA3005AF28E}">
      <dgm:prSet custT="1"/>
      <dgm:spPr>
        <a:xfrm>
          <a:off x="683961" y="1883735"/>
          <a:ext cx="812493" cy="338237"/>
        </a:xfrm>
        <a:noFill/>
        <a:ln w="12700" cap="flat" cmpd="sng" algn="ctr">
          <a:solidFill>
            <a:srgbClr val="5B9BD5">
              <a:shade val="60000"/>
              <a:hueOff val="0"/>
              <a:satOff val="0"/>
              <a:lumOff val="0"/>
              <a:alphaOff val="0"/>
            </a:srgbClr>
          </a:solidFill>
          <a:prstDash val="solid"/>
          <a:miter lim="800000"/>
        </a:ln>
        <a:effectLst/>
      </dgm:spPr>
      <dgm:t>
        <a:bodyPr/>
        <a:lstStyle/>
        <a:p>
          <a:endParaRPr lang="zh-CN" altLang="en-US" sz="2400" b="1">
            <a:solidFill>
              <a:sysClr val="windowText" lastClr="000000">
                <a:hueOff val="0"/>
                <a:satOff val="0"/>
                <a:lumOff val="0"/>
                <a:alphaOff val="0"/>
              </a:sysClr>
            </a:solidFill>
            <a:latin typeface="Calibri"/>
            <a:ea typeface="宋体"/>
            <a:cs typeface="+mn-cs"/>
          </a:endParaRPr>
        </a:p>
      </dgm:t>
    </dgm:pt>
    <dgm:pt modelId="{B4E0581A-E536-42F6-AD7C-7832CCACA83F}" type="sibTrans" cxnId="{FD751D21-EB71-47B3-87F2-ACA3005AF28E}">
      <dgm:prSet/>
      <dgm:spPr/>
      <dgm:t>
        <a:bodyPr/>
        <a:lstStyle/>
        <a:p>
          <a:endParaRPr lang="zh-CN" altLang="en-US" sz="2400" b="1"/>
        </a:p>
      </dgm:t>
    </dgm:pt>
    <dgm:pt modelId="{6B61C403-0FE5-4331-8288-353BFFE5D845}">
      <dgm:prSet phldrT="[文本]" custT="1"/>
      <dgm:spPr>
        <a:xfrm>
          <a:off x="1496455" y="2462732"/>
          <a:ext cx="8979134" cy="746265"/>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lIns="180000" rIns="180000" anchor="ctr" anchorCtr="0"/>
        <a:lstStyle/>
        <a:p>
          <a:pPr algn="l">
            <a:lnSpc>
              <a:spcPct val="80000"/>
            </a:lnSpc>
          </a:pPr>
          <a:r>
            <a:rPr lang="zh-CN" altLang="en-US" sz="2400" b="1" dirty="0" smtClean="0">
              <a:solidFill>
                <a:sysClr val="window" lastClr="FFFFFF"/>
              </a:solidFill>
              <a:latin typeface="微软雅黑" pitchFamily="34" charset="-122"/>
              <a:ea typeface="微软雅黑" pitchFamily="34" charset="-122"/>
              <a:cs typeface="+mn-cs"/>
            </a:rPr>
            <a:t>为大科学装置科研能力的持续发展奠定基础，提升我国在相关科学领域的国际地位和国际竞争力</a:t>
          </a:r>
          <a:endParaRPr lang="zh-CN" altLang="en-US" sz="2400" b="1" dirty="0">
            <a:solidFill>
              <a:sysClr val="window" lastClr="FFFFFF"/>
            </a:solidFill>
            <a:latin typeface="微软雅黑" pitchFamily="34" charset="-122"/>
            <a:ea typeface="微软雅黑" pitchFamily="34" charset="-122"/>
            <a:cs typeface="+mn-cs"/>
          </a:endParaRPr>
        </a:p>
      </dgm:t>
    </dgm:pt>
    <dgm:pt modelId="{D17B5FD1-9DE3-45FC-B4A1-FE1078FA7E1A}" type="parTrans" cxnId="{2BC87867-AE0A-4467-81E7-1B0F39C407F9}">
      <dgm:prSet custT="1"/>
      <dgm:spPr>
        <a:xfrm>
          <a:off x="683961" y="2221972"/>
          <a:ext cx="812493" cy="613892"/>
        </a:xfrm>
        <a:noFill/>
        <a:ln w="12700" cap="flat" cmpd="sng" algn="ctr">
          <a:solidFill>
            <a:srgbClr val="5B9BD5">
              <a:shade val="60000"/>
              <a:hueOff val="0"/>
              <a:satOff val="0"/>
              <a:lumOff val="0"/>
              <a:alphaOff val="0"/>
            </a:srgbClr>
          </a:solidFill>
          <a:prstDash val="solid"/>
          <a:miter lim="800000"/>
        </a:ln>
        <a:effectLst/>
      </dgm:spPr>
      <dgm:t>
        <a:bodyPr/>
        <a:lstStyle/>
        <a:p>
          <a:endParaRPr lang="zh-CN" altLang="en-US" sz="2400" b="1">
            <a:solidFill>
              <a:sysClr val="windowText" lastClr="000000">
                <a:hueOff val="0"/>
                <a:satOff val="0"/>
                <a:lumOff val="0"/>
                <a:alphaOff val="0"/>
              </a:sysClr>
            </a:solidFill>
            <a:latin typeface="Calibri"/>
            <a:ea typeface="宋体"/>
            <a:cs typeface="+mn-cs"/>
          </a:endParaRPr>
        </a:p>
      </dgm:t>
    </dgm:pt>
    <dgm:pt modelId="{ABC8219F-93C1-486B-A03E-1A52813A80FC}" type="sibTrans" cxnId="{2BC87867-AE0A-4467-81E7-1B0F39C407F9}">
      <dgm:prSet/>
      <dgm:spPr/>
      <dgm:t>
        <a:bodyPr/>
        <a:lstStyle/>
        <a:p>
          <a:endParaRPr lang="zh-CN" altLang="en-US" sz="2400" b="1"/>
        </a:p>
      </dgm:t>
    </dgm:pt>
    <dgm:pt modelId="{92A24A11-C43F-46F9-AF60-A4315EEB5A39}">
      <dgm:prSet custT="1"/>
      <dgm:spPr>
        <a:xfrm>
          <a:off x="1496455" y="3419648"/>
          <a:ext cx="9013570" cy="458627"/>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lIns="180000" rIns="180000" anchor="ctr" anchorCtr="0"/>
        <a:lstStyle/>
        <a:p>
          <a:pPr algn="l">
            <a:lnSpc>
              <a:spcPct val="80000"/>
            </a:lnSpc>
          </a:pPr>
          <a:r>
            <a:rPr lang="zh-CN" altLang="en-US" sz="2400" b="1" dirty="0" smtClean="0">
              <a:solidFill>
                <a:sysClr val="window" lastClr="FFFFFF"/>
              </a:solidFill>
              <a:latin typeface="微软雅黑" pitchFamily="34" charset="-122"/>
              <a:ea typeface="微软雅黑" pitchFamily="34" charset="-122"/>
              <a:cs typeface="+mn-cs"/>
            </a:rPr>
            <a:t>造就若干高水平研究队伍，培育国际一流水平的科学家队伍</a:t>
          </a:r>
          <a:endParaRPr lang="zh-CN" altLang="en-US" sz="2400" b="1" dirty="0">
            <a:solidFill>
              <a:sysClr val="window" lastClr="FFFFFF"/>
            </a:solidFill>
            <a:latin typeface="微软雅黑" pitchFamily="34" charset="-122"/>
            <a:ea typeface="微软雅黑" pitchFamily="34" charset="-122"/>
            <a:cs typeface="+mn-cs"/>
          </a:endParaRPr>
        </a:p>
      </dgm:t>
    </dgm:pt>
    <dgm:pt modelId="{6FFDE724-90DF-4443-B924-FE095612B398}" type="parTrans" cxnId="{111281B6-BDDF-4A19-BCDA-AEE4C065609B}">
      <dgm:prSet custT="1"/>
      <dgm:spPr>
        <a:xfrm>
          <a:off x="683961" y="2221972"/>
          <a:ext cx="812493" cy="1426989"/>
        </a:xfrm>
        <a:noFill/>
        <a:ln w="12700" cap="flat" cmpd="sng" algn="ctr">
          <a:solidFill>
            <a:srgbClr val="5B9BD5">
              <a:shade val="60000"/>
              <a:hueOff val="0"/>
              <a:satOff val="0"/>
              <a:lumOff val="0"/>
              <a:alphaOff val="0"/>
            </a:srgbClr>
          </a:solidFill>
          <a:prstDash val="solid"/>
          <a:miter lim="800000"/>
        </a:ln>
        <a:effectLst/>
      </dgm:spPr>
      <dgm:t>
        <a:bodyPr/>
        <a:lstStyle/>
        <a:p>
          <a:endParaRPr lang="zh-CN" altLang="en-US" sz="2400" b="1">
            <a:solidFill>
              <a:sysClr val="windowText" lastClr="000000">
                <a:hueOff val="0"/>
                <a:satOff val="0"/>
                <a:lumOff val="0"/>
                <a:alphaOff val="0"/>
              </a:sysClr>
            </a:solidFill>
            <a:latin typeface="Calibri"/>
            <a:ea typeface="宋体"/>
            <a:cs typeface="+mn-cs"/>
          </a:endParaRPr>
        </a:p>
      </dgm:t>
    </dgm:pt>
    <dgm:pt modelId="{86431EAA-E11F-49A5-90BE-4A183507FA80}" type="sibTrans" cxnId="{111281B6-BDDF-4A19-BCDA-AEE4C065609B}">
      <dgm:prSet/>
      <dgm:spPr/>
      <dgm:t>
        <a:bodyPr/>
        <a:lstStyle/>
        <a:p>
          <a:endParaRPr lang="zh-CN" altLang="en-US" sz="2400" b="1"/>
        </a:p>
      </dgm:t>
    </dgm:pt>
    <dgm:pt modelId="{ED58D9BE-88C7-4C01-B99B-EE87B27776C5}" type="pres">
      <dgm:prSet presAssocID="{475240A5-92F9-4656-9A3D-957825EBA541}" presName="Name0" presStyleCnt="0">
        <dgm:presLayoutVars>
          <dgm:chPref val="1"/>
          <dgm:dir/>
          <dgm:animOne val="branch"/>
          <dgm:animLvl val="lvl"/>
          <dgm:resizeHandles val="exact"/>
        </dgm:presLayoutVars>
      </dgm:prSet>
      <dgm:spPr/>
      <dgm:t>
        <a:bodyPr/>
        <a:lstStyle/>
        <a:p>
          <a:endParaRPr lang="zh-CN" altLang="en-US"/>
        </a:p>
      </dgm:t>
    </dgm:pt>
    <dgm:pt modelId="{F8ED31D1-48F1-4DC7-B2E2-8DA8925265B1}" type="pres">
      <dgm:prSet presAssocID="{90D8AD7F-707B-4A0C-9A07-13ED947173D6}" presName="root1" presStyleCnt="0"/>
      <dgm:spPr/>
    </dgm:pt>
    <dgm:pt modelId="{5FB4C056-1204-40C6-B3B7-C4AFAF790DAB}" type="pres">
      <dgm:prSet presAssocID="{90D8AD7F-707B-4A0C-9A07-13ED947173D6}" presName="LevelOneTextNode" presStyleLbl="node0" presStyleIdx="0" presStyleCnt="1" custScaleX="69105" custScaleY="56665" custLinFactNeighborX="-33018" custLinFactNeighborY="6">
        <dgm:presLayoutVars>
          <dgm:chPref val="3"/>
        </dgm:presLayoutVars>
      </dgm:prSet>
      <dgm:spPr>
        <a:prstGeom prst="rect">
          <a:avLst/>
        </a:prstGeom>
      </dgm:spPr>
      <dgm:t>
        <a:bodyPr/>
        <a:lstStyle/>
        <a:p>
          <a:endParaRPr lang="zh-CN" altLang="en-US"/>
        </a:p>
      </dgm:t>
    </dgm:pt>
    <dgm:pt modelId="{53646008-49D9-46D3-9DFA-A91A456DF838}" type="pres">
      <dgm:prSet presAssocID="{90D8AD7F-707B-4A0C-9A07-13ED947173D6}" presName="level2hierChild" presStyleCnt="0"/>
      <dgm:spPr/>
    </dgm:pt>
    <dgm:pt modelId="{B6400959-0B5F-4A7B-8D70-0C87F79C9C91}" type="pres">
      <dgm:prSet presAssocID="{46F61F92-E70A-4162-91A9-F7F53CE0DE93}" presName="conn2-1" presStyleLbl="parChTrans1D2" presStyleIdx="0" presStyleCnt="4"/>
      <dgm:spPr>
        <a:custGeom>
          <a:avLst/>
          <a:gdLst/>
          <a:ahLst/>
          <a:cxnLst/>
          <a:rect l="0" t="0" r="0" b="0"/>
          <a:pathLst>
            <a:path>
              <a:moveTo>
                <a:pt x="0" y="1200887"/>
              </a:moveTo>
              <a:lnTo>
                <a:pt x="384662" y="1200887"/>
              </a:lnTo>
              <a:lnTo>
                <a:pt x="384662" y="0"/>
              </a:lnTo>
              <a:lnTo>
                <a:pt x="769324" y="0"/>
              </a:lnTo>
            </a:path>
          </a:pathLst>
        </a:custGeom>
      </dgm:spPr>
      <dgm:t>
        <a:bodyPr/>
        <a:lstStyle/>
        <a:p>
          <a:endParaRPr lang="zh-CN" altLang="en-US"/>
        </a:p>
      </dgm:t>
    </dgm:pt>
    <dgm:pt modelId="{E16C2FE6-B61C-4510-B93A-204399F3F8A3}" type="pres">
      <dgm:prSet presAssocID="{46F61F92-E70A-4162-91A9-F7F53CE0DE93}" presName="connTx" presStyleLbl="parChTrans1D2" presStyleIdx="0" presStyleCnt="4"/>
      <dgm:spPr/>
      <dgm:t>
        <a:bodyPr/>
        <a:lstStyle/>
        <a:p>
          <a:endParaRPr lang="zh-CN" altLang="en-US"/>
        </a:p>
      </dgm:t>
    </dgm:pt>
    <dgm:pt modelId="{EF84705E-1968-412E-8062-BCCD989D4C1F}" type="pres">
      <dgm:prSet presAssocID="{55236653-87CA-44EF-8630-6A79AA101830}" presName="root2" presStyleCnt="0"/>
      <dgm:spPr/>
    </dgm:pt>
    <dgm:pt modelId="{0DF77E11-C582-422E-94BB-10BCD9844B74}" type="pres">
      <dgm:prSet presAssocID="{55236653-87CA-44EF-8630-6A79AA101830}" presName="LevelTwoTextNode" presStyleLbl="node2" presStyleIdx="0" presStyleCnt="4" custScaleX="321692" custScaleY="87337" custLinFactNeighborX="-903" custLinFactNeighborY="10511">
        <dgm:presLayoutVars>
          <dgm:chPref val="3"/>
        </dgm:presLayoutVars>
      </dgm:prSet>
      <dgm:spPr>
        <a:prstGeom prst="rect">
          <a:avLst/>
        </a:prstGeom>
      </dgm:spPr>
      <dgm:t>
        <a:bodyPr/>
        <a:lstStyle/>
        <a:p>
          <a:endParaRPr lang="zh-CN" altLang="en-US"/>
        </a:p>
      </dgm:t>
    </dgm:pt>
    <dgm:pt modelId="{48B5A89A-6C62-4E58-B48E-AC24493E78D4}" type="pres">
      <dgm:prSet presAssocID="{55236653-87CA-44EF-8630-6A79AA101830}" presName="level3hierChild" presStyleCnt="0"/>
      <dgm:spPr/>
    </dgm:pt>
    <dgm:pt modelId="{1B9BD27B-07D5-4AD1-838A-B9F7F440AF23}" type="pres">
      <dgm:prSet presAssocID="{8C85F7FC-51CC-4CB1-92EA-3C95B4C80132}" presName="conn2-1" presStyleLbl="parChTrans1D2" presStyleIdx="1" presStyleCnt="4"/>
      <dgm:spPr>
        <a:custGeom>
          <a:avLst/>
          <a:gdLst/>
          <a:ahLst/>
          <a:cxnLst/>
          <a:rect l="0" t="0" r="0" b="0"/>
          <a:pathLst>
            <a:path>
              <a:moveTo>
                <a:pt x="0" y="338237"/>
              </a:moveTo>
              <a:lnTo>
                <a:pt x="406246" y="338237"/>
              </a:lnTo>
              <a:lnTo>
                <a:pt x="406246" y="0"/>
              </a:lnTo>
              <a:lnTo>
                <a:pt x="812493" y="0"/>
              </a:lnTo>
            </a:path>
          </a:pathLst>
        </a:custGeom>
      </dgm:spPr>
      <dgm:t>
        <a:bodyPr/>
        <a:lstStyle/>
        <a:p>
          <a:endParaRPr lang="zh-CN" altLang="en-US"/>
        </a:p>
      </dgm:t>
    </dgm:pt>
    <dgm:pt modelId="{8338CC28-DC41-4179-BF27-01B3EC1DFC1D}" type="pres">
      <dgm:prSet presAssocID="{8C85F7FC-51CC-4CB1-92EA-3C95B4C80132}" presName="connTx" presStyleLbl="parChTrans1D2" presStyleIdx="1" presStyleCnt="4"/>
      <dgm:spPr/>
      <dgm:t>
        <a:bodyPr/>
        <a:lstStyle/>
        <a:p>
          <a:endParaRPr lang="zh-CN" altLang="en-US"/>
        </a:p>
      </dgm:t>
    </dgm:pt>
    <dgm:pt modelId="{39D22AF7-5630-403D-B4F4-CE934A753084}" type="pres">
      <dgm:prSet presAssocID="{2BDCE60A-A556-4C98-9016-51B5011B61EE}" presName="root2" presStyleCnt="0"/>
      <dgm:spPr/>
    </dgm:pt>
    <dgm:pt modelId="{1A707976-DD9C-41FF-92CD-C80D3C1CE1BC}" type="pres">
      <dgm:prSet presAssocID="{2BDCE60A-A556-4C98-9016-51B5011B61EE}" presName="LevelTwoTextNode" presStyleLbl="node2" presStyleIdx="1" presStyleCnt="4" custScaleX="321692" custScaleY="87431" custLinFactNeighborX="-668" custLinFactNeighborY="10224">
        <dgm:presLayoutVars>
          <dgm:chPref val="3"/>
        </dgm:presLayoutVars>
      </dgm:prSet>
      <dgm:spPr>
        <a:prstGeom prst="rect">
          <a:avLst/>
        </a:prstGeom>
      </dgm:spPr>
      <dgm:t>
        <a:bodyPr/>
        <a:lstStyle/>
        <a:p>
          <a:endParaRPr lang="zh-CN" altLang="en-US"/>
        </a:p>
      </dgm:t>
    </dgm:pt>
    <dgm:pt modelId="{F1BF8D16-D892-4F18-BF26-C587D89B71A1}" type="pres">
      <dgm:prSet presAssocID="{2BDCE60A-A556-4C98-9016-51B5011B61EE}" presName="level3hierChild" presStyleCnt="0"/>
      <dgm:spPr/>
    </dgm:pt>
    <dgm:pt modelId="{688B2557-8260-4B54-A424-5F5897803DB8}" type="pres">
      <dgm:prSet presAssocID="{D17B5FD1-9DE3-45FC-B4A1-FE1078FA7E1A}" presName="conn2-1" presStyleLbl="parChTrans1D2" presStyleIdx="2" presStyleCnt="4"/>
      <dgm:spPr>
        <a:custGeom>
          <a:avLst/>
          <a:gdLst/>
          <a:ahLst/>
          <a:cxnLst/>
          <a:rect l="0" t="0" r="0" b="0"/>
          <a:pathLst>
            <a:path>
              <a:moveTo>
                <a:pt x="0" y="0"/>
              </a:moveTo>
              <a:lnTo>
                <a:pt x="406246" y="0"/>
              </a:lnTo>
              <a:lnTo>
                <a:pt x="406246" y="613892"/>
              </a:lnTo>
              <a:lnTo>
                <a:pt x="812493" y="613892"/>
              </a:lnTo>
            </a:path>
          </a:pathLst>
        </a:custGeom>
      </dgm:spPr>
      <dgm:t>
        <a:bodyPr/>
        <a:lstStyle/>
        <a:p>
          <a:endParaRPr lang="zh-CN" altLang="en-US"/>
        </a:p>
      </dgm:t>
    </dgm:pt>
    <dgm:pt modelId="{E683F131-DE47-4721-9156-39F7EE182469}" type="pres">
      <dgm:prSet presAssocID="{D17B5FD1-9DE3-45FC-B4A1-FE1078FA7E1A}" presName="connTx" presStyleLbl="parChTrans1D2" presStyleIdx="2" presStyleCnt="4"/>
      <dgm:spPr/>
      <dgm:t>
        <a:bodyPr/>
        <a:lstStyle/>
        <a:p>
          <a:endParaRPr lang="zh-CN" altLang="en-US"/>
        </a:p>
      </dgm:t>
    </dgm:pt>
    <dgm:pt modelId="{02DA68A8-338E-42D2-8452-9616A5530820}" type="pres">
      <dgm:prSet presAssocID="{6B61C403-0FE5-4331-8288-353BFFE5D845}" presName="root2" presStyleCnt="0"/>
      <dgm:spPr/>
    </dgm:pt>
    <dgm:pt modelId="{41D1101F-D42D-414A-A3F4-F2E900F85D03}" type="pres">
      <dgm:prSet presAssocID="{6B61C403-0FE5-4331-8288-353BFFE5D845}" presName="LevelTwoTextNode" presStyleLbl="node2" presStyleIdx="2" presStyleCnt="4" custScaleX="321678" custScaleY="87337" custLinFactNeighborX="-668" custLinFactNeighborY="10224">
        <dgm:presLayoutVars>
          <dgm:chPref val="3"/>
        </dgm:presLayoutVars>
      </dgm:prSet>
      <dgm:spPr>
        <a:prstGeom prst="rect">
          <a:avLst/>
        </a:prstGeom>
      </dgm:spPr>
      <dgm:t>
        <a:bodyPr/>
        <a:lstStyle/>
        <a:p>
          <a:endParaRPr lang="zh-CN" altLang="en-US"/>
        </a:p>
      </dgm:t>
    </dgm:pt>
    <dgm:pt modelId="{AED35D6E-C8CA-4CE3-88EE-B4A05D21C28D}" type="pres">
      <dgm:prSet presAssocID="{6B61C403-0FE5-4331-8288-353BFFE5D845}" presName="level3hierChild" presStyleCnt="0"/>
      <dgm:spPr/>
    </dgm:pt>
    <dgm:pt modelId="{0A49910F-B148-473A-BBDB-6F713423D360}" type="pres">
      <dgm:prSet presAssocID="{6FFDE724-90DF-4443-B924-FE095612B398}" presName="conn2-1" presStyleLbl="parChTrans1D2" presStyleIdx="3" presStyleCnt="4"/>
      <dgm:spPr>
        <a:custGeom>
          <a:avLst/>
          <a:gdLst/>
          <a:ahLst/>
          <a:cxnLst/>
          <a:rect l="0" t="0" r="0" b="0"/>
          <a:pathLst>
            <a:path>
              <a:moveTo>
                <a:pt x="0" y="0"/>
              </a:moveTo>
              <a:lnTo>
                <a:pt x="406246" y="0"/>
              </a:lnTo>
              <a:lnTo>
                <a:pt x="406246" y="1426989"/>
              </a:lnTo>
              <a:lnTo>
                <a:pt x="812493" y="1426989"/>
              </a:lnTo>
            </a:path>
          </a:pathLst>
        </a:custGeom>
      </dgm:spPr>
      <dgm:t>
        <a:bodyPr/>
        <a:lstStyle/>
        <a:p>
          <a:endParaRPr lang="zh-CN" altLang="en-US"/>
        </a:p>
      </dgm:t>
    </dgm:pt>
    <dgm:pt modelId="{2FDF3D4B-FB30-4CAC-8270-1CA49DFDCB4B}" type="pres">
      <dgm:prSet presAssocID="{6FFDE724-90DF-4443-B924-FE095612B398}" presName="connTx" presStyleLbl="parChTrans1D2" presStyleIdx="3" presStyleCnt="4"/>
      <dgm:spPr/>
      <dgm:t>
        <a:bodyPr/>
        <a:lstStyle/>
        <a:p>
          <a:endParaRPr lang="zh-CN" altLang="en-US"/>
        </a:p>
      </dgm:t>
    </dgm:pt>
    <dgm:pt modelId="{35327526-C7D6-459A-8271-B178F7BB993C}" type="pres">
      <dgm:prSet presAssocID="{92A24A11-C43F-46F9-AF60-A4315EEB5A39}" presName="root2" presStyleCnt="0"/>
      <dgm:spPr/>
    </dgm:pt>
    <dgm:pt modelId="{754E1AE5-88FC-4E5C-8EE8-5221177EA087}" type="pres">
      <dgm:prSet presAssocID="{92A24A11-C43F-46F9-AF60-A4315EEB5A39}" presName="LevelTwoTextNode" presStyleLbl="node2" presStyleIdx="3" presStyleCnt="4" custScaleX="321692" custScaleY="87337" custLinFactNeighborX="-668" custLinFactNeighborY="10224">
        <dgm:presLayoutVars>
          <dgm:chPref val="3"/>
        </dgm:presLayoutVars>
      </dgm:prSet>
      <dgm:spPr>
        <a:prstGeom prst="rect">
          <a:avLst/>
        </a:prstGeom>
      </dgm:spPr>
      <dgm:t>
        <a:bodyPr/>
        <a:lstStyle/>
        <a:p>
          <a:endParaRPr lang="zh-CN" altLang="en-US"/>
        </a:p>
      </dgm:t>
    </dgm:pt>
    <dgm:pt modelId="{D4C18EBC-5335-438D-86DB-1C6C7F24C99D}" type="pres">
      <dgm:prSet presAssocID="{92A24A11-C43F-46F9-AF60-A4315EEB5A39}" presName="level3hierChild" presStyleCnt="0"/>
      <dgm:spPr/>
    </dgm:pt>
  </dgm:ptLst>
  <dgm:cxnLst>
    <dgm:cxn modelId="{B780537B-9BE9-4252-9A9A-D66B3B61C850}" type="presOf" srcId="{D17B5FD1-9DE3-45FC-B4A1-FE1078FA7E1A}" destId="{E683F131-DE47-4721-9156-39F7EE182469}" srcOrd="1" destOrd="0" presId="urn:microsoft.com/office/officeart/2008/layout/HorizontalMultiLevelHierarchy"/>
    <dgm:cxn modelId="{E61CE6CC-32E8-44CC-8E7C-664DD526230E}" srcId="{475240A5-92F9-4656-9A3D-957825EBA541}" destId="{90D8AD7F-707B-4A0C-9A07-13ED947173D6}" srcOrd="0" destOrd="0" parTransId="{B1FCC148-1962-45C6-B9CF-68C3DE18E32F}" sibTransId="{B356A9DA-B73B-4DFB-9975-CADA1D8C47ED}"/>
    <dgm:cxn modelId="{546F7358-58A4-4B18-B425-963016340999}" type="presOf" srcId="{55236653-87CA-44EF-8630-6A79AA101830}" destId="{0DF77E11-C582-422E-94BB-10BCD9844B74}" srcOrd="0" destOrd="0" presId="urn:microsoft.com/office/officeart/2008/layout/HorizontalMultiLevelHierarchy"/>
    <dgm:cxn modelId="{B1F9253E-BBA8-4FCA-BB3A-7476D761E1B6}" type="presOf" srcId="{8C85F7FC-51CC-4CB1-92EA-3C95B4C80132}" destId="{1B9BD27B-07D5-4AD1-838A-B9F7F440AF23}" srcOrd="0" destOrd="0" presId="urn:microsoft.com/office/officeart/2008/layout/HorizontalMultiLevelHierarchy"/>
    <dgm:cxn modelId="{9A0C8F62-FB3F-485F-97E0-5CCFBA961F84}" type="presOf" srcId="{92A24A11-C43F-46F9-AF60-A4315EEB5A39}" destId="{754E1AE5-88FC-4E5C-8EE8-5221177EA087}" srcOrd="0" destOrd="0" presId="urn:microsoft.com/office/officeart/2008/layout/HorizontalMultiLevelHierarchy"/>
    <dgm:cxn modelId="{A483A812-BF36-46AA-9F07-EDAC5CD0877A}" type="presOf" srcId="{46F61F92-E70A-4162-91A9-F7F53CE0DE93}" destId="{B6400959-0B5F-4A7B-8D70-0C87F79C9C91}" srcOrd="0" destOrd="0" presId="urn:microsoft.com/office/officeart/2008/layout/HorizontalMultiLevelHierarchy"/>
    <dgm:cxn modelId="{FD751D21-EB71-47B3-87F2-ACA3005AF28E}" srcId="{90D8AD7F-707B-4A0C-9A07-13ED947173D6}" destId="{2BDCE60A-A556-4C98-9016-51B5011B61EE}" srcOrd="1" destOrd="0" parTransId="{8C85F7FC-51CC-4CB1-92EA-3C95B4C80132}" sibTransId="{B4E0581A-E536-42F6-AD7C-7832CCACA83F}"/>
    <dgm:cxn modelId="{6F9EB255-3429-4F75-86CB-FCDBD1153095}" type="presOf" srcId="{D17B5FD1-9DE3-45FC-B4A1-FE1078FA7E1A}" destId="{688B2557-8260-4B54-A424-5F5897803DB8}" srcOrd="0" destOrd="0" presId="urn:microsoft.com/office/officeart/2008/layout/HorizontalMultiLevelHierarchy"/>
    <dgm:cxn modelId="{447AC885-A022-4A2A-A07E-E1804650DF4E}" type="presOf" srcId="{8C85F7FC-51CC-4CB1-92EA-3C95B4C80132}" destId="{8338CC28-DC41-4179-BF27-01B3EC1DFC1D}" srcOrd="1" destOrd="0" presId="urn:microsoft.com/office/officeart/2008/layout/HorizontalMultiLevelHierarchy"/>
    <dgm:cxn modelId="{717AB028-07F4-4EF6-AF52-34CE8B368A82}" type="presOf" srcId="{6FFDE724-90DF-4443-B924-FE095612B398}" destId="{2FDF3D4B-FB30-4CAC-8270-1CA49DFDCB4B}" srcOrd="1" destOrd="0" presId="urn:microsoft.com/office/officeart/2008/layout/HorizontalMultiLevelHierarchy"/>
    <dgm:cxn modelId="{C40687AB-C903-4680-B8DD-DDCCAA5DA1D1}" type="presOf" srcId="{90D8AD7F-707B-4A0C-9A07-13ED947173D6}" destId="{5FB4C056-1204-40C6-B3B7-C4AFAF790DAB}" srcOrd="0" destOrd="0" presId="urn:microsoft.com/office/officeart/2008/layout/HorizontalMultiLevelHierarchy"/>
    <dgm:cxn modelId="{9D20D449-01B3-42CA-A8CE-9EB56AA2D110}" type="presOf" srcId="{46F61F92-E70A-4162-91A9-F7F53CE0DE93}" destId="{E16C2FE6-B61C-4510-B93A-204399F3F8A3}" srcOrd="1" destOrd="0" presId="urn:microsoft.com/office/officeart/2008/layout/HorizontalMultiLevelHierarchy"/>
    <dgm:cxn modelId="{8E4FB99E-8DDB-4290-8F7A-D08B0D064318}" type="presOf" srcId="{475240A5-92F9-4656-9A3D-957825EBA541}" destId="{ED58D9BE-88C7-4C01-B99B-EE87B27776C5}" srcOrd="0" destOrd="0" presId="urn:microsoft.com/office/officeart/2008/layout/HorizontalMultiLevelHierarchy"/>
    <dgm:cxn modelId="{2BC87867-AE0A-4467-81E7-1B0F39C407F9}" srcId="{90D8AD7F-707B-4A0C-9A07-13ED947173D6}" destId="{6B61C403-0FE5-4331-8288-353BFFE5D845}" srcOrd="2" destOrd="0" parTransId="{D17B5FD1-9DE3-45FC-B4A1-FE1078FA7E1A}" sibTransId="{ABC8219F-93C1-486B-A03E-1A52813A80FC}"/>
    <dgm:cxn modelId="{A69DE56E-1F51-43A4-B903-292137D9200F}" type="presOf" srcId="{2BDCE60A-A556-4C98-9016-51B5011B61EE}" destId="{1A707976-DD9C-41FF-92CD-C80D3C1CE1BC}" srcOrd="0" destOrd="0" presId="urn:microsoft.com/office/officeart/2008/layout/HorizontalMultiLevelHierarchy"/>
    <dgm:cxn modelId="{111281B6-BDDF-4A19-BCDA-AEE4C065609B}" srcId="{90D8AD7F-707B-4A0C-9A07-13ED947173D6}" destId="{92A24A11-C43F-46F9-AF60-A4315EEB5A39}" srcOrd="3" destOrd="0" parTransId="{6FFDE724-90DF-4443-B924-FE095612B398}" sibTransId="{86431EAA-E11F-49A5-90BE-4A183507FA80}"/>
    <dgm:cxn modelId="{948D8FF7-B939-4BCE-BE6C-7C4B4C28C71F}" type="presOf" srcId="{6FFDE724-90DF-4443-B924-FE095612B398}" destId="{0A49910F-B148-473A-BBDB-6F713423D360}" srcOrd="0" destOrd="0" presId="urn:microsoft.com/office/officeart/2008/layout/HorizontalMultiLevelHierarchy"/>
    <dgm:cxn modelId="{39D12063-4A8F-4F6D-A20B-AD02514276E3}" type="presOf" srcId="{6B61C403-0FE5-4331-8288-353BFFE5D845}" destId="{41D1101F-D42D-414A-A3F4-F2E900F85D03}" srcOrd="0" destOrd="0" presId="urn:microsoft.com/office/officeart/2008/layout/HorizontalMultiLevelHierarchy"/>
    <dgm:cxn modelId="{B1344508-F76C-4B7C-8FEC-3B1753A6388E}" srcId="{90D8AD7F-707B-4A0C-9A07-13ED947173D6}" destId="{55236653-87CA-44EF-8630-6A79AA101830}" srcOrd="0" destOrd="0" parTransId="{46F61F92-E70A-4162-91A9-F7F53CE0DE93}" sibTransId="{DC378CBA-2FB2-4027-8041-A1E35E766A3C}"/>
    <dgm:cxn modelId="{8958BFC3-5D59-43B1-81B8-262237733730}" type="presParOf" srcId="{ED58D9BE-88C7-4C01-B99B-EE87B27776C5}" destId="{F8ED31D1-48F1-4DC7-B2E2-8DA8925265B1}" srcOrd="0" destOrd="0" presId="urn:microsoft.com/office/officeart/2008/layout/HorizontalMultiLevelHierarchy"/>
    <dgm:cxn modelId="{D4D542E4-B143-4BA6-86CE-F9AED974DB69}" type="presParOf" srcId="{F8ED31D1-48F1-4DC7-B2E2-8DA8925265B1}" destId="{5FB4C056-1204-40C6-B3B7-C4AFAF790DAB}" srcOrd="0" destOrd="0" presId="urn:microsoft.com/office/officeart/2008/layout/HorizontalMultiLevelHierarchy"/>
    <dgm:cxn modelId="{166A4352-FCD6-4492-8D66-DAF6257E3CDB}" type="presParOf" srcId="{F8ED31D1-48F1-4DC7-B2E2-8DA8925265B1}" destId="{53646008-49D9-46D3-9DFA-A91A456DF838}" srcOrd="1" destOrd="0" presId="urn:microsoft.com/office/officeart/2008/layout/HorizontalMultiLevelHierarchy"/>
    <dgm:cxn modelId="{4D0FC310-504A-422B-91C5-E8C7C5870814}" type="presParOf" srcId="{53646008-49D9-46D3-9DFA-A91A456DF838}" destId="{B6400959-0B5F-4A7B-8D70-0C87F79C9C91}" srcOrd="0" destOrd="0" presId="urn:microsoft.com/office/officeart/2008/layout/HorizontalMultiLevelHierarchy"/>
    <dgm:cxn modelId="{4E6EC936-2BAE-45ED-B202-DFF885D1B0E8}" type="presParOf" srcId="{B6400959-0B5F-4A7B-8D70-0C87F79C9C91}" destId="{E16C2FE6-B61C-4510-B93A-204399F3F8A3}" srcOrd="0" destOrd="0" presId="urn:microsoft.com/office/officeart/2008/layout/HorizontalMultiLevelHierarchy"/>
    <dgm:cxn modelId="{90BB9F73-96D4-45D8-A75F-4FA9698B312A}" type="presParOf" srcId="{53646008-49D9-46D3-9DFA-A91A456DF838}" destId="{EF84705E-1968-412E-8062-BCCD989D4C1F}" srcOrd="1" destOrd="0" presId="urn:microsoft.com/office/officeart/2008/layout/HorizontalMultiLevelHierarchy"/>
    <dgm:cxn modelId="{05A59305-DD23-4729-A4A0-EBB8A2F0BEEC}" type="presParOf" srcId="{EF84705E-1968-412E-8062-BCCD989D4C1F}" destId="{0DF77E11-C582-422E-94BB-10BCD9844B74}" srcOrd="0" destOrd="0" presId="urn:microsoft.com/office/officeart/2008/layout/HorizontalMultiLevelHierarchy"/>
    <dgm:cxn modelId="{C33F8901-D80B-46A1-B111-D6D7C3AE9663}" type="presParOf" srcId="{EF84705E-1968-412E-8062-BCCD989D4C1F}" destId="{48B5A89A-6C62-4E58-B48E-AC24493E78D4}" srcOrd="1" destOrd="0" presId="urn:microsoft.com/office/officeart/2008/layout/HorizontalMultiLevelHierarchy"/>
    <dgm:cxn modelId="{35F78FEB-586C-4145-992A-E85F54ED9CC2}" type="presParOf" srcId="{53646008-49D9-46D3-9DFA-A91A456DF838}" destId="{1B9BD27B-07D5-4AD1-838A-B9F7F440AF23}" srcOrd="2" destOrd="0" presId="urn:microsoft.com/office/officeart/2008/layout/HorizontalMultiLevelHierarchy"/>
    <dgm:cxn modelId="{FD45F596-A2A7-4299-BCC9-A19063B36399}" type="presParOf" srcId="{1B9BD27B-07D5-4AD1-838A-B9F7F440AF23}" destId="{8338CC28-DC41-4179-BF27-01B3EC1DFC1D}" srcOrd="0" destOrd="0" presId="urn:microsoft.com/office/officeart/2008/layout/HorizontalMultiLevelHierarchy"/>
    <dgm:cxn modelId="{25261997-C436-4ED0-8771-7CD3FFCEA31C}" type="presParOf" srcId="{53646008-49D9-46D3-9DFA-A91A456DF838}" destId="{39D22AF7-5630-403D-B4F4-CE934A753084}" srcOrd="3" destOrd="0" presId="urn:microsoft.com/office/officeart/2008/layout/HorizontalMultiLevelHierarchy"/>
    <dgm:cxn modelId="{2804142A-C98F-43BF-B9FD-901EB09385D0}" type="presParOf" srcId="{39D22AF7-5630-403D-B4F4-CE934A753084}" destId="{1A707976-DD9C-41FF-92CD-C80D3C1CE1BC}" srcOrd="0" destOrd="0" presId="urn:microsoft.com/office/officeart/2008/layout/HorizontalMultiLevelHierarchy"/>
    <dgm:cxn modelId="{C82B5F5D-8CAC-44B0-9547-BC499A9C515C}" type="presParOf" srcId="{39D22AF7-5630-403D-B4F4-CE934A753084}" destId="{F1BF8D16-D892-4F18-BF26-C587D89B71A1}" srcOrd="1" destOrd="0" presId="urn:microsoft.com/office/officeart/2008/layout/HorizontalMultiLevelHierarchy"/>
    <dgm:cxn modelId="{801A43A5-463C-4B9F-ADE0-96B3023BDF90}" type="presParOf" srcId="{53646008-49D9-46D3-9DFA-A91A456DF838}" destId="{688B2557-8260-4B54-A424-5F5897803DB8}" srcOrd="4" destOrd="0" presId="urn:microsoft.com/office/officeart/2008/layout/HorizontalMultiLevelHierarchy"/>
    <dgm:cxn modelId="{F578E779-E624-4632-8FC8-877E8F0D824E}" type="presParOf" srcId="{688B2557-8260-4B54-A424-5F5897803DB8}" destId="{E683F131-DE47-4721-9156-39F7EE182469}" srcOrd="0" destOrd="0" presId="urn:microsoft.com/office/officeart/2008/layout/HorizontalMultiLevelHierarchy"/>
    <dgm:cxn modelId="{46123708-1660-4954-96E5-60C85ABC0F08}" type="presParOf" srcId="{53646008-49D9-46D3-9DFA-A91A456DF838}" destId="{02DA68A8-338E-42D2-8452-9616A5530820}" srcOrd="5" destOrd="0" presId="urn:microsoft.com/office/officeart/2008/layout/HorizontalMultiLevelHierarchy"/>
    <dgm:cxn modelId="{DD211060-793D-4826-90F7-78A6B2468BDD}" type="presParOf" srcId="{02DA68A8-338E-42D2-8452-9616A5530820}" destId="{41D1101F-D42D-414A-A3F4-F2E900F85D03}" srcOrd="0" destOrd="0" presId="urn:microsoft.com/office/officeart/2008/layout/HorizontalMultiLevelHierarchy"/>
    <dgm:cxn modelId="{D27B9EE6-667A-4722-AB08-411DBCDA3647}" type="presParOf" srcId="{02DA68A8-338E-42D2-8452-9616A5530820}" destId="{AED35D6E-C8CA-4CE3-88EE-B4A05D21C28D}" srcOrd="1" destOrd="0" presId="urn:microsoft.com/office/officeart/2008/layout/HorizontalMultiLevelHierarchy"/>
    <dgm:cxn modelId="{9992E5CC-37C4-48BC-B651-C6AAEDA55517}" type="presParOf" srcId="{53646008-49D9-46D3-9DFA-A91A456DF838}" destId="{0A49910F-B148-473A-BBDB-6F713423D360}" srcOrd="6" destOrd="0" presId="urn:microsoft.com/office/officeart/2008/layout/HorizontalMultiLevelHierarchy"/>
    <dgm:cxn modelId="{799CCB78-0413-4850-9309-5E19F39CF3B6}" type="presParOf" srcId="{0A49910F-B148-473A-BBDB-6F713423D360}" destId="{2FDF3D4B-FB30-4CAC-8270-1CA49DFDCB4B}" srcOrd="0" destOrd="0" presId="urn:microsoft.com/office/officeart/2008/layout/HorizontalMultiLevelHierarchy"/>
    <dgm:cxn modelId="{BA95ECD9-55E3-409B-A7DF-AB6E167A63C7}" type="presParOf" srcId="{53646008-49D9-46D3-9DFA-A91A456DF838}" destId="{35327526-C7D6-459A-8271-B178F7BB993C}" srcOrd="7" destOrd="0" presId="urn:microsoft.com/office/officeart/2008/layout/HorizontalMultiLevelHierarchy"/>
    <dgm:cxn modelId="{75225A0F-48A6-4CA3-8425-E8702E9766EF}" type="presParOf" srcId="{35327526-C7D6-459A-8271-B178F7BB993C}" destId="{754E1AE5-88FC-4E5C-8EE8-5221177EA087}" srcOrd="0" destOrd="0" presId="urn:microsoft.com/office/officeart/2008/layout/HorizontalMultiLevelHierarchy"/>
    <dgm:cxn modelId="{8299158F-E4BB-4AFA-AA82-4A4D08B2278C}" type="presParOf" srcId="{35327526-C7D6-459A-8271-B178F7BB993C}" destId="{D4C18EBC-5335-438D-86DB-1C6C7F24C99D}"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4121854-5120-40A8-B2FE-FF5C0016054B}" type="doc">
      <dgm:prSet loTypeId="urn:microsoft.com/office/officeart/2005/8/layout/hProcess9" loCatId="process" qsTypeId="urn:microsoft.com/office/officeart/2005/8/quickstyle/simple3" qsCatId="simple" csTypeId="urn:microsoft.com/office/officeart/2005/8/colors/accent1_2" csCatId="accent1" phldr="1"/>
      <dgm:spPr/>
      <dgm:t>
        <a:bodyPr/>
        <a:lstStyle/>
        <a:p>
          <a:endParaRPr lang="zh-CN" altLang="en-US"/>
        </a:p>
      </dgm:t>
    </dgm:pt>
    <dgm:pt modelId="{D344A475-7C75-4D93-B547-77D9F20CC6E9}">
      <dgm:prSet phldrT="[文本]" custT="1"/>
      <dgm:spPr/>
      <dgm:t>
        <a:bodyPr/>
        <a:lstStyle/>
        <a:p>
          <a:r>
            <a:rPr lang="zh-CN" altLang="en-US" sz="2400" b="1" dirty="0" smtClean="0">
              <a:solidFill>
                <a:srgbClr val="0070C0"/>
              </a:solidFill>
            </a:rPr>
            <a:t>申报情况</a:t>
          </a:r>
          <a:endParaRPr lang="en-US" altLang="zh-CN" sz="2400" b="1" dirty="0" smtClean="0">
            <a:solidFill>
              <a:srgbClr val="0070C0"/>
            </a:solidFill>
          </a:endParaRPr>
        </a:p>
        <a:p>
          <a:r>
            <a:rPr lang="en-US" sz="2000" dirty="0" smtClean="0"/>
            <a:t>10</a:t>
          </a:r>
          <a:r>
            <a:rPr lang="zh-CN" sz="2000" dirty="0" smtClean="0"/>
            <a:t>项</a:t>
          </a:r>
          <a:endParaRPr lang="zh-CN" altLang="en-US" sz="2000" dirty="0"/>
        </a:p>
      </dgm:t>
    </dgm:pt>
    <dgm:pt modelId="{F6F93700-0CC6-42DB-9B6A-843F3734C3A6}" type="parTrans" cxnId="{1B7445A3-3CCB-44FF-B729-E73D22D24B79}">
      <dgm:prSet/>
      <dgm:spPr/>
      <dgm:t>
        <a:bodyPr/>
        <a:lstStyle/>
        <a:p>
          <a:endParaRPr lang="zh-CN" altLang="en-US"/>
        </a:p>
      </dgm:t>
    </dgm:pt>
    <dgm:pt modelId="{4BE56968-67F0-402A-BE3E-679C193EABE9}" type="sibTrans" cxnId="{1B7445A3-3CCB-44FF-B729-E73D22D24B79}">
      <dgm:prSet/>
      <dgm:spPr/>
      <dgm:t>
        <a:bodyPr/>
        <a:lstStyle/>
        <a:p>
          <a:endParaRPr lang="zh-CN" altLang="en-US"/>
        </a:p>
      </dgm:t>
    </dgm:pt>
    <dgm:pt modelId="{9BB1BE4B-A695-4F6E-AF20-31A704D7E3CB}">
      <dgm:prSet phldrT="[文本]" custT="1"/>
      <dgm:spPr/>
      <dgm:t>
        <a:bodyPr/>
        <a:lstStyle/>
        <a:p>
          <a:r>
            <a:rPr lang="zh-CN" altLang="en-US" sz="2400" b="1" dirty="0" smtClean="0">
              <a:solidFill>
                <a:srgbClr val="0070C0"/>
              </a:solidFill>
            </a:rPr>
            <a:t>形式审查</a:t>
          </a:r>
          <a:endParaRPr lang="en-US" altLang="zh-CN" sz="2400" b="1" dirty="0" smtClean="0">
            <a:solidFill>
              <a:srgbClr val="0070C0"/>
            </a:solidFill>
          </a:endParaRPr>
        </a:p>
        <a:p>
          <a:r>
            <a:rPr lang="en-US" altLang="zh-CN" sz="2000" dirty="0" smtClean="0"/>
            <a:t>10</a:t>
          </a:r>
          <a:r>
            <a:rPr lang="zh-CN" altLang="en-US" sz="2000" dirty="0" smtClean="0"/>
            <a:t>项通过</a:t>
          </a:r>
        </a:p>
      </dgm:t>
    </dgm:pt>
    <dgm:pt modelId="{FC3EFBE4-01AC-4158-BF9F-A7BA79E202DC}" type="parTrans" cxnId="{89E26824-8F4D-4472-9579-2B42DA8AFC62}">
      <dgm:prSet/>
      <dgm:spPr/>
      <dgm:t>
        <a:bodyPr/>
        <a:lstStyle/>
        <a:p>
          <a:endParaRPr lang="zh-CN" altLang="en-US"/>
        </a:p>
      </dgm:t>
    </dgm:pt>
    <dgm:pt modelId="{5DA03834-6D45-47FC-85A1-2B2225EF0BA9}" type="sibTrans" cxnId="{89E26824-8F4D-4472-9579-2B42DA8AFC62}">
      <dgm:prSet/>
      <dgm:spPr/>
      <dgm:t>
        <a:bodyPr/>
        <a:lstStyle/>
        <a:p>
          <a:endParaRPr lang="zh-CN" altLang="en-US"/>
        </a:p>
      </dgm:t>
    </dgm:pt>
    <dgm:pt modelId="{5E70C665-446C-47EF-9E31-65A32D82FC6A}">
      <dgm:prSet phldrT="[文本]" custT="1"/>
      <dgm:spPr/>
      <dgm:t>
        <a:bodyPr/>
        <a:lstStyle/>
        <a:p>
          <a:r>
            <a:rPr lang="zh-CN" altLang="en-US" sz="2400" b="1" dirty="0" smtClean="0">
              <a:solidFill>
                <a:srgbClr val="0070C0"/>
              </a:solidFill>
            </a:rPr>
            <a:t>预评审</a:t>
          </a:r>
          <a:endParaRPr lang="en-US" altLang="zh-CN" sz="2400" b="1" dirty="0" smtClean="0">
            <a:solidFill>
              <a:srgbClr val="0070C0"/>
            </a:solidFill>
          </a:endParaRPr>
        </a:p>
        <a:p>
          <a:r>
            <a:rPr lang="zh-CN" sz="2000" dirty="0" smtClean="0"/>
            <a:t>采取网络评审方式</a:t>
          </a:r>
          <a:endParaRPr lang="en-US" altLang="zh-CN" sz="2000" dirty="0" smtClean="0"/>
        </a:p>
        <a:p>
          <a:r>
            <a:rPr lang="zh-CN" altLang="en-US" sz="2000" dirty="0" smtClean="0"/>
            <a:t>（</a:t>
          </a:r>
          <a:r>
            <a:rPr lang="en-US" sz="2000" dirty="0" smtClean="0"/>
            <a:t>0</a:t>
          </a:r>
          <a:r>
            <a:rPr lang="zh-CN" sz="2000" dirty="0" smtClean="0"/>
            <a:t>个项目</a:t>
          </a:r>
          <a:r>
            <a:rPr lang="zh-CN" altLang="en-US" sz="2000" dirty="0" smtClean="0"/>
            <a:t>）</a:t>
          </a:r>
          <a:endParaRPr lang="zh-CN" altLang="en-US" sz="2000" b="1" dirty="0" smtClean="0"/>
        </a:p>
      </dgm:t>
    </dgm:pt>
    <dgm:pt modelId="{0FD14D1F-180D-4DB3-B778-BDAB54429DF0}" type="parTrans" cxnId="{652138E3-E582-46A2-B61F-C72D9CF3FF82}">
      <dgm:prSet/>
      <dgm:spPr/>
      <dgm:t>
        <a:bodyPr/>
        <a:lstStyle/>
        <a:p>
          <a:endParaRPr lang="zh-CN" altLang="en-US"/>
        </a:p>
      </dgm:t>
    </dgm:pt>
    <dgm:pt modelId="{76747634-20D8-4144-9919-0AE55181DD67}" type="sibTrans" cxnId="{652138E3-E582-46A2-B61F-C72D9CF3FF82}">
      <dgm:prSet/>
      <dgm:spPr/>
      <dgm:t>
        <a:bodyPr/>
        <a:lstStyle/>
        <a:p>
          <a:endParaRPr lang="zh-CN" altLang="en-US"/>
        </a:p>
      </dgm:t>
    </dgm:pt>
    <dgm:pt modelId="{A3E1CD37-A02B-4985-ABB5-2ED8D1E877F8}">
      <dgm:prSet phldrT="[文本]" custT="1"/>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US" altLang="zh-CN" sz="2400" b="1" dirty="0" smtClean="0"/>
        </a:p>
        <a:p>
          <a:pPr marL="0" marR="0" indent="0" defTabSz="914400" eaLnBrk="1" fontAlgn="auto" latinLnBrk="0" hangingPunct="1">
            <a:lnSpc>
              <a:spcPct val="100000"/>
            </a:lnSpc>
            <a:spcBef>
              <a:spcPts val="0"/>
            </a:spcBef>
            <a:spcAft>
              <a:spcPts val="0"/>
            </a:spcAft>
            <a:buClrTx/>
            <a:buSzTx/>
            <a:buFontTx/>
            <a:buNone/>
            <a:tabLst/>
            <a:defRPr/>
          </a:pPr>
          <a:r>
            <a:rPr lang="zh-CN" sz="2400" b="1" dirty="0" smtClean="0">
              <a:solidFill>
                <a:srgbClr val="0070C0"/>
              </a:solidFill>
            </a:rPr>
            <a:t>直接进入答辩评审</a:t>
          </a:r>
          <a:endParaRPr lang="en-US" altLang="zh-CN" sz="2400" b="1" dirty="0" smtClean="0">
            <a:solidFill>
              <a:srgbClr val="0070C0"/>
            </a:solidFill>
          </a:endParaRPr>
        </a:p>
        <a:p>
          <a:pPr marL="0" marR="0" indent="0" defTabSz="800100" eaLnBrk="1" fontAlgn="auto" latinLnBrk="0" hangingPunct="1">
            <a:lnSpc>
              <a:spcPct val="90000"/>
            </a:lnSpc>
            <a:spcBef>
              <a:spcPct val="0"/>
            </a:spcBef>
            <a:spcAft>
              <a:spcPct val="35000"/>
            </a:spcAft>
            <a:buClrTx/>
            <a:buSzTx/>
            <a:buFontTx/>
            <a:buNone/>
            <a:tabLst/>
            <a:defRPr/>
          </a:pPr>
          <a:r>
            <a:rPr lang="zh-CN" sz="2000" dirty="0" smtClean="0"/>
            <a:t>二级指南方向申报项目数</a:t>
          </a:r>
          <a:r>
            <a:rPr lang="en-US" sz="2000" dirty="0" smtClean="0"/>
            <a:t>≤4</a:t>
          </a:r>
          <a:r>
            <a:rPr lang="zh-CN" sz="2000" dirty="0" smtClean="0"/>
            <a:t>项的</a:t>
          </a:r>
          <a:r>
            <a:rPr lang="zh-CN" altLang="en-US" sz="2000" dirty="0" smtClean="0"/>
            <a:t>（</a:t>
          </a:r>
          <a:r>
            <a:rPr lang="en-US" sz="2000" dirty="0" smtClean="0"/>
            <a:t>10</a:t>
          </a:r>
          <a:r>
            <a:rPr lang="zh-CN" sz="2000" dirty="0" smtClean="0"/>
            <a:t>个项目</a:t>
          </a:r>
          <a:r>
            <a:rPr lang="zh-CN" altLang="en-US" sz="2000" dirty="0" smtClean="0"/>
            <a:t>）</a:t>
          </a:r>
        </a:p>
        <a:p>
          <a:pPr defTabSz="800100">
            <a:lnSpc>
              <a:spcPct val="90000"/>
            </a:lnSpc>
            <a:spcBef>
              <a:spcPct val="0"/>
            </a:spcBef>
            <a:spcAft>
              <a:spcPct val="35000"/>
            </a:spcAft>
          </a:pPr>
          <a:endParaRPr lang="en-US" altLang="zh-CN" sz="1800" dirty="0" smtClean="0"/>
        </a:p>
      </dgm:t>
    </dgm:pt>
    <dgm:pt modelId="{9721531A-FB63-443C-9BC2-D503616D7C95}" type="parTrans" cxnId="{E01743F0-A068-4790-B432-A27D0547E104}">
      <dgm:prSet/>
      <dgm:spPr/>
      <dgm:t>
        <a:bodyPr/>
        <a:lstStyle/>
        <a:p>
          <a:endParaRPr lang="zh-CN" altLang="en-US"/>
        </a:p>
      </dgm:t>
    </dgm:pt>
    <dgm:pt modelId="{19F5D1A4-7A7E-47B6-93A6-FA95A36E1450}" type="sibTrans" cxnId="{E01743F0-A068-4790-B432-A27D0547E104}">
      <dgm:prSet/>
      <dgm:spPr/>
      <dgm:t>
        <a:bodyPr/>
        <a:lstStyle/>
        <a:p>
          <a:endParaRPr lang="zh-CN" altLang="en-US"/>
        </a:p>
      </dgm:t>
    </dgm:pt>
    <dgm:pt modelId="{4AA3BE91-18BC-43DE-9DE4-530B3F5372FA}">
      <dgm:prSet phldrT="[文本]" custT="1"/>
      <dgm:spPr/>
      <dgm:t>
        <a:bodyPr/>
        <a:lstStyle/>
        <a:p>
          <a:r>
            <a:rPr lang="zh-CN" altLang="en-US" sz="2400" b="1" dirty="0" smtClean="0">
              <a:solidFill>
                <a:srgbClr val="0070C0"/>
              </a:solidFill>
            </a:rPr>
            <a:t>答辩评审</a:t>
          </a:r>
          <a:endParaRPr lang="en-US" altLang="zh-CN" sz="2400" b="1" dirty="0" smtClean="0">
            <a:solidFill>
              <a:srgbClr val="0070C0"/>
            </a:solidFill>
          </a:endParaRPr>
        </a:p>
        <a:p>
          <a:r>
            <a:rPr lang="en-US" altLang="zh-CN" sz="1900" dirty="0" smtClean="0"/>
            <a:t>10</a:t>
          </a:r>
          <a:r>
            <a:rPr lang="zh-CN" altLang="en-US" sz="1900" dirty="0" smtClean="0"/>
            <a:t>项</a:t>
          </a:r>
          <a:endParaRPr lang="zh-CN" altLang="en-US" sz="1900" dirty="0"/>
        </a:p>
      </dgm:t>
    </dgm:pt>
    <dgm:pt modelId="{704D8F87-B341-4755-9870-46C20D0036E7}" type="parTrans" cxnId="{D25172D6-F3C4-4981-B91F-6D7CE6F081C3}">
      <dgm:prSet/>
      <dgm:spPr/>
      <dgm:t>
        <a:bodyPr/>
        <a:lstStyle/>
        <a:p>
          <a:endParaRPr lang="zh-CN" altLang="en-US"/>
        </a:p>
      </dgm:t>
    </dgm:pt>
    <dgm:pt modelId="{BBA67EE4-C2AC-4BE1-9BC1-2AA5F0B91387}" type="sibTrans" cxnId="{D25172D6-F3C4-4981-B91F-6D7CE6F081C3}">
      <dgm:prSet/>
      <dgm:spPr/>
      <dgm:t>
        <a:bodyPr/>
        <a:lstStyle/>
        <a:p>
          <a:endParaRPr lang="zh-CN" altLang="en-US"/>
        </a:p>
      </dgm:t>
    </dgm:pt>
    <dgm:pt modelId="{A0345032-74D3-49CF-9AC5-EBE66C19DBE9}">
      <dgm:prSet phldrT="[文本]" custT="1"/>
      <dgm:spPr/>
      <dgm:t>
        <a:bodyPr/>
        <a:lstStyle/>
        <a:p>
          <a:r>
            <a:rPr lang="zh-CN" altLang="en-US" sz="2400" b="1" dirty="0" smtClean="0">
              <a:solidFill>
                <a:srgbClr val="0070C0"/>
              </a:solidFill>
            </a:rPr>
            <a:t>立项</a:t>
          </a:r>
          <a:endParaRPr lang="en-US" altLang="zh-CN" sz="2400" b="1" dirty="0" smtClean="0">
            <a:solidFill>
              <a:srgbClr val="0070C0"/>
            </a:solidFill>
          </a:endParaRPr>
        </a:p>
        <a:p>
          <a:r>
            <a:rPr lang="en-US" altLang="zh-CN" sz="2000" b="0" dirty="0" smtClean="0"/>
            <a:t>10</a:t>
          </a:r>
          <a:r>
            <a:rPr lang="zh-CN" altLang="en-US" sz="2000" b="0" dirty="0" smtClean="0"/>
            <a:t>项</a:t>
          </a:r>
        </a:p>
      </dgm:t>
    </dgm:pt>
    <dgm:pt modelId="{6D30401C-87F9-4670-93F0-FBDCE72ABFA8}" type="parTrans" cxnId="{1CE04E8A-0D0C-4114-A676-CE663803B704}">
      <dgm:prSet/>
      <dgm:spPr/>
      <dgm:t>
        <a:bodyPr/>
        <a:lstStyle/>
        <a:p>
          <a:endParaRPr lang="zh-CN" altLang="en-US"/>
        </a:p>
      </dgm:t>
    </dgm:pt>
    <dgm:pt modelId="{E74097B9-7F53-48D1-A9FF-20FA4CDA0C57}" type="sibTrans" cxnId="{1CE04E8A-0D0C-4114-A676-CE663803B704}">
      <dgm:prSet/>
      <dgm:spPr/>
      <dgm:t>
        <a:bodyPr/>
        <a:lstStyle/>
        <a:p>
          <a:endParaRPr lang="zh-CN" altLang="en-US"/>
        </a:p>
      </dgm:t>
    </dgm:pt>
    <dgm:pt modelId="{7C393AD6-54FD-4EF9-B202-FD18683BCB12}" type="pres">
      <dgm:prSet presAssocID="{04121854-5120-40A8-B2FE-FF5C0016054B}" presName="CompostProcess" presStyleCnt="0">
        <dgm:presLayoutVars>
          <dgm:dir/>
          <dgm:resizeHandles val="exact"/>
        </dgm:presLayoutVars>
      </dgm:prSet>
      <dgm:spPr/>
      <dgm:t>
        <a:bodyPr/>
        <a:lstStyle/>
        <a:p>
          <a:endParaRPr lang="zh-CN" altLang="en-US"/>
        </a:p>
      </dgm:t>
    </dgm:pt>
    <dgm:pt modelId="{A06163F3-3897-4767-85DA-19D933C975CB}" type="pres">
      <dgm:prSet presAssocID="{04121854-5120-40A8-B2FE-FF5C0016054B}" presName="arrow" presStyleLbl="bgShp" presStyleIdx="0" presStyleCnt="1" custScaleX="117647" custLinFactNeighborX="6259"/>
      <dgm:spPr/>
    </dgm:pt>
    <dgm:pt modelId="{1826E566-2A7B-409C-8386-E57EE71D5F56}" type="pres">
      <dgm:prSet presAssocID="{04121854-5120-40A8-B2FE-FF5C0016054B}" presName="linearProcess" presStyleCnt="0"/>
      <dgm:spPr/>
    </dgm:pt>
    <dgm:pt modelId="{E373DD2C-7014-4782-8E8B-77EAA8B19528}" type="pres">
      <dgm:prSet presAssocID="{D344A475-7C75-4D93-B547-77D9F20CC6E9}" presName="textNode" presStyleLbl="node1" presStyleIdx="0" presStyleCnt="6" custScaleX="92423" custScaleY="114555" custLinFactNeighborX="29490" custLinFactNeighborY="492">
        <dgm:presLayoutVars>
          <dgm:bulletEnabled val="1"/>
        </dgm:presLayoutVars>
      </dgm:prSet>
      <dgm:spPr/>
      <dgm:t>
        <a:bodyPr/>
        <a:lstStyle/>
        <a:p>
          <a:endParaRPr lang="zh-CN" altLang="en-US"/>
        </a:p>
      </dgm:t>
    </dgm:pt>
    <dgm:pt modelId="{4D9BADEE-2255-4B12-A203-396D87390750}" type="pres">
      <dgm:prSet presAssocID="{4BE56968-67F0-402A-BE3E-679C193EABE9}" presName="sibTrans" presStyleCnt="0"/>
      <dgm:spPr/>
    </dgm:pt>
    <dgm:pt modelId="{A6C755D7-F8FD-4A8F-A431-67C0F46BBE04}" type="pres">
      <dgm:prSet presAssocID="{9BB1BE4B-A695-4F6E-AF20-31A704D7E3CB}" presName="textNode" presStyleLbl="node1" presStyleIdx="1" presStyleCnt="6" custScaleX="99486" custScaleY="114555" custLinFactNeighborX="52273" custLinFactNeighborY="492">
        <dgm:presLayoutVars>
          <dgm:bulletEnabled val="1"/>
        </dgm:presLayoutVars>
      </dgm:prSet>
      <dgm:spPr/>
      <dgm:t>
        <a:bodyPr/>
        <a:lstStyle/>
        <a:p>
          <a:endParaRPr lang="zh-CN" altLang="en-US"/>
        </a:p>
      </dgm:t>
    </dgm:pt>
    <dgm:pt modelId="{4ABB341B-4FC9-4E03-9EF5-ED896AE21571}" type="pres">
      <dgm:prSet presAssocID="{5DA03834-6D45-47FC-85A1-2B2225EF0BA9}" presName="sibTrans" presStyleCnt="0"/>
      <dgm:spPr/>
    </dgm:pt>
    <dgm:pt modelId="{D1D87302-F101-4C5B-819E-F41600E92A2D}" type="pres">
      <dgm:prSet presAssocID="{5E70C665-446C-47EF-9E31-65A32D82FC6A}" presName="textNode" presStyleLbl="node1" presStyleIdx="2" presStyleCnt="6" custScaleX="100352" custLinFactX="4498" custLinFactNeighborX="100000" custLinFactNeighborY="-51160">
        <dgm:presLayoutVars>
          <dgm:bulletEnabled val="1"/>
        </dgm:presLayoutVars>
      </dgm:prSet>
      <dgm:spPr/>
      <dgm:t>
        <a:bodyPr/>
        <a:lstStyle/>
        <a:p>
          <a:endParaRPr lang="zh-CN" altLang="en-US"/>
        </a:p>
      </dgm:t>
    </dgm:pt>
    <dgm:pt modelId="{6C396BC1-AD52-4241-BDA7-7F8C9206BF2A}" type="pres">
      <dgm:prSet presAssocID="{76747634-20D8-4144-9919-0AE55181DD67}" presName="sibTrans" presStyleCnt="0"/>
      <dgm:spPr/>
    </dgm:pt>
    <dgm:pt modelId="{134E3DA5-539F-4FFF-94E9-56433BFF6BCC}" type="pres">
      <dgm:prSet presAssocID="{A3E1CD37-A02B-4985-ABB5-2ED8D1E877F8}" presName="textNode" presStyleLbl="node1" presStyleIdx="3" presStyleCnt="6" custScaleX="105703" custScaleY="121241" custLinFactX="-83348" custLinFactNeighborX="-100000" custLinFactNeighborY="62765">
        <dgm:presLayoutVars>
          <dgm:bulletEnabled val="1"/>
        </dgm:presLayoutVars>
      </dgm:prSet>
      <dgm:spPr/>
      <dgm:t>
        <a:bodyPr/>
        <a:lstStyle/>
        <a:p>
          <a:endParaRPr lang="zh-CN" altLang="en-US"/>
        </a:p>
      </dgm:t>
    </dgm:pt>
    <dgm:pt modelId="{262853CC-FBFB-48B5-A5BB-44F65349CD4C}" type="pres">
      <dgm:prSet presAssocID="{19F5D1A4-7A7E-47B6-93A6-FA95A36E1450}" presName="sibTrans" presStyleCnt="0"/>
      <dgm:spPr/>
    </dgm:pt>
    <dgm:pt modelId="{19566ED9-7EBB-4C9F-9B76-CA5A8D01AA1F}" type="pres">
      <dgm:prSet presAssocID="{4AA3BE91-18BC-43DE-9DE4-530B3F5372FA}" presName="textNode" presStyleLbl="node1" presStyleIdx="4" presStyleCnt="6" custScaleX="111044" custLinFactX="-77020" custLinFactNeighborX="-100000" custLinFactNeighborY="492">
        <dgm:presLayoutVars>
          <dgm:bulletEnabled val="1"/>
        </dgm:presLayoutVars>
      </dgm:prSet>
      <dgm:spPr/>
      <dgm:t>
        <a:bodyPr/>
        <a:lstStyle/>
        <a:p>
          <a:endParaRPr lang="zh-CN" altLang="en-US"/>
        </a:p>
      </dgm:t>
    </dgm:pt>
    <dgm:pt modelId="{470A2C4A-7B3B-45C0-88D7-D3BDD0C17E8A}" type="pres">
      <dgm:prSet presAssocID="{BBA67EE4-C2AC-4BE1-9BC1-2AA5F0B91387}" presName="sibTrans" presStyleCnt="0"/>
      <dgm:spPr/>
    </dgm:pt>
    <dgm:pt modelId="{B1A158DD-3D70-42DA-ABCC-4CAAFF077715}" type="pres">
      <dgm:prSet presAssocID="{A0345032-74D3-49CF-9AC5-EBE66C19DBE9}" presName="textNode" presStyleLbl="node1" presStyleIdx="5" presStyleCnt="6" custScaleX="161201" custLinFactX="-65745" custLinFactNeighborX="-100000" custLinFactNeighborY="492">
        <dgm:presLayoutVars>
          <dgm:bulletEnabled val="1"/>
        </dgm:presLayoutVars>
      </dgm:prSet>
      <dgm:spPr/>
      <dgm:t>
        <a:bodyPr/>
        <a:lstStyle/>
        <a:p>
          <a:endParaRPr lang="zh-CN" altLang="en-US"/>
        </a:p>
      </dgm:t>
    </dgm:pt>
  </dgm:ptLst>
  <dgm:cxnLst>
    <dgm:cxn modelId="{D25172D6-F3C4-4981-B91F-6D7CE6F081C3}" srcId="{04121854-5120-40A8-B2FE-FF5C0016054B}" destId="{4AA3BE91-18BC-43DE-9DE4-530B3F5372FA}" srcOrd="4" destOrd="0" parTransId="{704D8F87-B341-4755-9870-46C20D0036E7}" sibTransId="{BBA67EE4-C2AC-4BE1-9BC1-2AA5F0B91387}"/>
    <dgm:cxn modelId="{1CE04E8A-0D0C-4114-A676-CE663803B704}" srcId="{04121854-5120-40A8-B2FE-FF5C0016054B}" destId="{A0345032-74D3-49CF-9AC5-EBE66C19DBE9}" srcOrd="5" destOrd="0" parTransId="{6D30401C-87F9-4670-93F0-FBDCE72ABFA8}" sibTransId="{E74097B9-7F53-48D1-A9FF-20FA4CDA0C57}"/>
    <dgm:cxn modelId="{E1B2ED18-DA62-45D6-95DA-BBAFE81670A9}" type="presOf" srcId="{9BB1BE4B-A695-4F6E-AF20-31A704D7E3CB}" destId="{A6C755D7-F8FD-4A8F-A431-67C0F46BBE04}" srcOrd="0" destOrd="0" presId="urn:microsoft.com/office/officeart/2005/8/layout/hProcess9"/>
    <dgm:cxn modelId="{9673C13F-E6F4-42F2-9F29-AEB8D51A6B31}" type="presOf" srcId="{4AA3BE91-18BC-43DE-9DE4-530B3F5372FA}" destId="{19566ED9-7EBB-4C9F-9B76-CA5A8D01AA1F}" srcOrd="0" destOrd="0" presId="urn:microsoft.com/office/officeart/2005/8/layout/hProcess9"/>
    <dgm:cxn modelId="{1B7445A3-3CCB-44FF-B729-E73D22D24B79}" srcId="{04121854-5120-40A8-B2FE-FF5C0016054B}" destId="{D344A475-7C75-4D93-B547-77D9F20CC6E9}" srcOrd="0" destOrd="0" parTransId="{F6F93700-0CC6-42DB-9B6A-843F3734C3A6}" sibTransId="{4BE56968-67F0-402A-BE3E-679C193EABE9}"/>
    <dgm:cxn modelId="{84EDD171-E7C5-4DAD-AE14-D840B23B9D44}" type="presOf" srcId="{5E70C665-446C-47EF-9E31-65A32D82FC6A}" destId="{D1D87302-F101-4C5B-819E-F41600E92A2D}" srcOrd="0" destOrd="0" presId="urn:microsoft.com/office/officeart/2005/8/layout/hProcess9"/>
    <dgm:cxn modelId="{69694A48-9496-4253-9E99-9A842AF66A11}" type="presOf" srcId="{A3E1CD37-A02B-4985-ABB5-2ED8D1E877F8}" destId="{134E3DA5-539F-4FFF-94E9-56433BFF6BCC}" srcOrd="0" destOrd="0" presId="urn:microsoft.com/office/officeart/2005/8/layout/hProcess9"/>
    <dgm:cxn modelId="{121D5DEC-E6B5-4C61-8DA5-E4B6734B5C1E}" type="presOf" srcId="{A0345032-74D3-49CF-9AC5-EBE66C19DBE9}" destId="{B1A158DD-3D70-42DA-ABCC-4CAAFF077715}" srcOrd="0" destOrd="0" presId="urn:microsoft.com/office/officeart/2005/8/layout/hProcess9"/>
    <dgm:cxn modelId="{89E26824-8F4D-4472-9579-2B42DA8AFC62}" srcId="{04121854-5120-40A8-B2FE-FF5C0016054B}" destId="{9BB1BE4B-A695-4F6E-AF20-31A704D7E3CB}" srcOrd="1" destOrd="0" parTransId="{FC3EFBE4-01AC-4158-BF9F-A7BA79E202DC}" sibTransId="{5DA03834-6D45-47FC-85A1-2B2225EF0BA9}"/>
    <dgm:cxn modelId="{8863E6E8-BF9A-4996-B9ED-BDCFC5BF3DB0}" type="presOf" srcId="{04121854-5120-40A8-B2FE-FF5C0016054B}" destId="{7C393AD6-54FD-4EF9-B202-FD18683BCB12}" srcOrd="0" destOrd="0" presId="urn:microsoft.com/office/officeart/2005/8/layout/hProcess9"/>
    <dgm:cxn modelId="{D4709E2C-0DF6-4BE4-8C47-8AEF0BAD811C}" type="presOf" srcId="{D344A475-7C75-4D93-B547-77D9F20CC6E9}" destId="{E373DD2C-7014-4782-8E8B-77EAA8B19528}" srcOrd="0" destOrd="0" presId="urn:microsoft.com/office/officeart/2005/8/layout/hProcess9"/>
    <dgm:cxn modelId="{E01743F0-A068-4790-B432-A27D0547E104}" srcId="{04121854-5120-40A8-B2FE-FF5C0016054B}" destId="{A3E1CD37-A02B-4985-ABB5-2ED8D1E877F8}" srcOrd="3" destOrd="0" parTransId="{9721531A-FB63-443C-9BC2-D503616D7C95}" sibTransId="{19F5D1A4-7A7E-47B6-93A6-FA95A36E1450}"/>
    <dgm:cxn modelId="{652138E3-E582-46A2-B61F-C72D9CF3FF82}" srcId="{04121854-5120-40A8-B2FE-FF5C0016054B}" destId="{5E70C665-446C-47EF-9E31-65A32D82FC6A}" srcOrd="2" destOrd="0" parTransId="{0FD14D1F-180D-4DB3-B778-BDAB54429DF0}" sibTransId="{76747634-20D8-4144-9919-0AE55181DD67}"/>
    <dgm:cxn modelId="{79475FA8-B6F9-4E51-9BF4-4BDB4F89D2F1}" type="presParOf" srcId="{7C393AD6-54FD-4EF9-B202-FD18683BCB12}" destId="{A06163F3-3897-4767-85DA-19D933C975CB}" srcOrd="0" destOrd="0" presId="urn:microsoft.com/office/officeart/2005/8/layout/hProcess9"/>
    <dgm:cxn modelId="{7E5010F5-C6E6-4302-BA6E-A7FD57CC9CDC}" type="presParOf" srcId="{7C393AD6-54FD-4EF9-B202-FD18683BCB12}" destId="{1826E566-2A7B-409C-8386-E57EE71D5F56}" srcOrd="1" destOrd="0" presId="urn:microsoft.com/office/officeart/2005/8/layout/hProcess9"/>
    <dgm:cxn modelId="{B2CEC1C6-9442-447A-945B-FE5D61622756}" type="presParOf" srcId="{1826E566-2A7B-409C-8386-E57EE71D5F56}" destId="{E373DD2C-7014-4782-8E8B-77EAA8B19528}" srcOrd="0" destOrd="0" presId="urn:microsoft.com/office/officeart/2005/8/layout/hProcess9"/>
    <dgm:cxn modelId="{C4D859BD-8D50-472A-B5C0-E03BB065B94B}" type="presParOf" srcId="{1826E566-2A7B-409C-8386-E57EE71D5F56}" destId="{4D9BADEE-2255-4B12-A203-396D87390750}" srcOrd="1" destOrd="0" presId="urn:microsoft.com/office/officeart/2005/8/layout/hProcess9"/>
    <dgm:cxn modelId="{62D34B0B-0878-48AE-929B-5C2DF0F6B135}" type="presParOf" srcId="{1826E566-2A7B-409C-8386-E57EE71D5F56}" destId="{A6C755D7-F8FD-4A8F-A431-67C0F46BBE04}" srcOrd="2" destOrd="0" presId="urn:microsoft.com/office/officeart/2005/8/layout/hProcess9"/>
    <dgm:cxn modelId="{BE375695-171B-4D67-80A3-8FF7296B4871}" type="presParOf" srcId="{1826E566-2A7B-409C-8386-E57EE71D5F56}" destId="{4ABB341B-4FC9-4E03-9EF5-ED896AE21571}" srcOrd="3" destOrd="0" presId="urn:microsoft.com/office/officeart/2005/8/layout/hProcess9"/>
    <dgm:cxn modelId="{DBD88F09-17E5-4F97-A82F-AF43C5A50569}" type="presParOf" srcId="{1826E566-2A7B-409C-8386-E57EE71D5F56}" destId="{D1D87302-F101-4C5B-819E-F41600E92A2D}" srcOrd="4" destOrd="0" presId="urn:microsoft.com/office/officeart/2005/8/layout/hProcess9"/>
    <dgm:cxn modelId="{41E6658B-39B7-4749-A347-072FCA22D73B}" type="presParOf" srcId="{1826E566-2A7B-409C-8386-E57EE71D5F56}" destId="{6C396BC1-AD52-4241-BDA7-7F8C9206BF2A}" srcOrd="5" destOrd="0" presId="urn:microsoft.com/office/officeart/2005/8/layout/hProcess9"/>
    <dgm:cxn modelId="{302451D3-78C2-4573-A754-ECE7425DFFDE}" type="presParOf" srcId="{1826E566-2A7B-409C-8386-E57EE71D5F56}" destId="{134E3DA5-539F-4FFF-94E9-56433BFF6BCC}" srcOrd="6" destOrd="0" presId="urn:microsoft.com/office/officeart/2005/8/layout/hProcess9"/>
    <dgm:cxn modelId="{90711B43-09EC-42E5-8C49-FA29B7498D90}" type="presParOf" srcId="{1826E566-2A7B-409C-8386-E57EE71D5F56}" destId="{262853CC-FBFB-48B5-A5BB-44F65349CD4C}" srcOrd="7" destOrd="0" presId="urn:microsoft.com/office/officeart/2005/8/layout/hProcess9"/>
    <dgm:cxn modelId="{06FCFFD2-75E0-45BC-B040-55FFD0DBA163}" type="presParOf" srcId="{1826E566-2A7B-409C-8386-E57EE71D5F56}" destId="{19566ED9-7EBB-4C9F-9B76-CA5A8D01AA1F}" srcOrd="8" destOrd="0" presId="urn:microsoft.com/office/officeart/2005/8/layout/hProcess9"/>
    <dgm:cxn modelId="{1F70CB59-1C91-4276-93BA-4728B91C108A}" type="presParOf" srcId="{1826E566-2A7B-409C-8386-E57EE71D5F56}" destId="{470A2C4A-7B3B-45C0-88D7-D3BDD0C17E8A}" srcOrd="9" destOrd="0" presId="urn:microsoft.com/office/officeart/2005/8/layout/hProcess9"/>
    <dgm:cxn modelId="{C3E84A3B-6745-4D9D-A8F4-CCD70780698C}" type="presParOf" srcId="{1826E566-2A7B-409C-8386-E57EE71D5F56}" destId="{B1A158DD-3D70-42DA-ABCC-4CAAFF077715}" srcOrd="1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49910F-B148-473A-BBDB-6F713423D360}">
      <dsp:nvSpPr>
        <dsp:cNvPr id="0" name=""/>
        <dsp:cNvSpPr/>
      </dsp:nvSpPr>
      <dsp:spPr>
        <a:xfrm>
          <a:off x="662678" y="2607789"/>
          <a:ext cx="618077" cy="1714063"/>
        </a:xfrm>
        <a:custGeom>
          <a:avLst/>
          <a:gdLst/>
          <a:ahLst/>
          <a:cxnLst/>
          <a:rect l="0" t="0" r="0" b="0"/>
          <a:pathLst>
            <a:path>
              <a:moveTo>
                <a:pt x="0" y="0"/>
              </a:moveTo>
              <a:lnTo>
                <a:pt x="406246" y="0"/>
              </a:lnTo>
              <a:lnTo>
                <a:pt x="406246" y="1426989"/>
              </a:lnTo>
              <a:lnTo>
                <a:pt x="812493" y="1426989"/>
              </a:lnTo>
            </a:path>
          </a:pathLst>
        </a:custGeom>
        <a:noFill/>
        <a:ln w="12700" cap="flat" cmpd="sng" algn="ctr">
          <a:solidFill>
            <a:srgbClr val="5B9BD5">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lang="zh-CN" altLang="en-US" sz="2400" b="1" kern="1200">
            <a:solidFill>
              <a:sysClr val="windowText" lastClr="000000">
                <a:hueOff val="0"/>
                <a:satOff val="0"/>
                <a:lumOff val="0"/>
                <a:alphaOff val="0"/>
              </a:sysClr>
            </a:solidFill>
            <a:latin typeface="Calibri"/>
            <a:ea typeface="宋体"/>
            <a:cs typeface="+mn-cs"/>
          </a:endParaRPr>
        </a:p>
      </dsp:txBody>
      <dsp:txXfrm>
        <a:off x="926164" y="3419269"/>
        <a:ext cx="91104" cy="91104"/>
      </dsp:txXfrm>
    </dsp:sp>
    <dsp:sp modelId="{688B2557-8260-4B54-A424-5F5897803DB8}">
      <dsp:nvSpPr>
        <dsp:cNvPr id="0" name=""/>
        <dsp:cNvSpPr/>
      </dsp:nvSpPr>
      <dsp:spPr>
        <a:xfrm>
          <a:off x="662678" y="2607789"/>
          <a:ext cx="618077" cy="636814"/>
        </a:xfrm>
        <a:custGeom>
          <a:avLst/>
          <a:gdLst/>
          <a:ahLst/>
          <a:cxnLst/>
          <a:rect l="0" t="0" r="0" b="0"/>
          <a:pathLst>
            <a:path>
              <a:moveTo>
                <a:pt x="0" y="0"/>
              </a:moveTo>
              <a:lnTo>
                <a:pt x="406246" y="0"/>
              </a:lnTo>
              <a:lnTo>
                <a:pt x="406246" y="613892"/>
              </a:lnTo>
              <a:lnTo>
                <a:pt x="812493" y="613892"/>
              </a:lnTo>
            </a:path>
          </a:pathLst>
        </a:custGeom>
        <a:noFill/>
        <a:ln w="12700" cap="flat" cmpd="sng" algn="ctr">
          <a:solidFill>
            <a:srgbClr val="5B9BD5">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lang="zh-CN" altLang="en-US" sz="2400" b="1" kern="1200">
            <a:solidFill>
              <a:sysClr val="windowText" lastClr="000000">
                <a:hueOff val="0"/>
                <a:satOff val="0"/>
                <a:lumOff val="0"/>
                <a:alphaOff val="0"/>
              </a:sysClr>
            </a:solidFill>
            <a:latin typeface="Calibri"/>
            <a:ea typeface="宋体"/>
            <a:cs typeface="+mn-cs"/>
          </a:endParaRPr>
        </a:p>
      </dsp:txBody>
      <dsp:txXfrm>
        <a:off x="949530" y="2904011"/>
        <a:ext cx="44372" cy="44372"/>
      </dsp:txXfrm>
    </dsp:sp>
    <dsp:sp modelId="{1B9BD27B-07D5-4AD1-838A-B9F7F440AF23}">
      <dsp:nvSpPr>
        <dsp:cNvPr id="0" name=""/>
        <dsp:cNvSpPr/>
      </dsp:nvSpPr>
      <dsp:spPr>
        <a:xfrm>
          <a:off x="662678" y="2166905"/>
          <a:ext cx="618077" cy="440884"/>
        </a:xfrm>
        <a:custGeom>
          <a:avLst/>
          <a:gdLst/>
          <a:ahLst/>
          <a:cxnLst/>
          <a:rect l="0" t="0" r="0" b="0"/>
          <a:pathLst>
            <a:path>
              <a:moveTo>
                <a:pt x="0" y="338237"/>
              </a:moveTo>
              <a:lnTo>
                <a:pt x="406246" y="338237"/>
              </a:lnTo>
              <a:lnTo>
                <a:pt x="406246" y="0"/>
              </a:lnTo>
              <a:lnTo>
                <a:pt x="812493" y="0"/>
              </a:lnTo>
            </a:path>
          </a:pathLst>
        </a:custGeom>
        <a:noFill/>
        <a:ln w="12700" cap="flat" cmpd="sng" algn="ctr">
          <a:solidFill>
            <a:srgbClr val="5B9BD5">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lang="zh-CN" altLang="en-US" sz="2400" b="1" kern="1200">
            <a:solidFill>
              <a:sysClr val="windowText" lastClr="000000">
                <a:hueOff val="0"/>
                <a:satOff val="0"/>
                <a:lumOff val="0"/>
                <a:alphaOff val="0"/>
              </a:sysClr>
            </a:solidFill>
            <a:latin typeface="Calibri"/>
            <a:ea typeface="宋体"/>
            <a:cs typeface="+mn-cs"/>
          </a:endParaRPr>
        </a:p>
      </dsp:txBody>
      <dsp:txXfrm>
        <a:off x="952736" y="2368367"/>
        <a:ext cx="37960" cy="37960"/>
      </dsp:txXfrm>
    </dsp:sp>
    <dsp:sp modelId="{B6400959-0B5F-4A7B-8D70-0C87F79C9C91}">
      <dsp:nvSpPr>
        <dsp:cNvPr id="0" name=""/>
        <dsp:cNvSpPr/>
      </dsp:nvSpPr>
      <dsp:spPr>
        <a:xfrm>
          <a:off x="662678" y="1091957"/>
          <a:ext cx="610685" cy="1515831"/>
        </a:xfrm>
        <a:custGeom>
          <a:avLst/>
          <a:gdLst/>
          <a:ahLst/>
          <a:cxnLst/>
          <a:rect l="0" t="0" r="0" b="0"/>
          <a:pathLst>
            <a:path>
              <a:moveTo>
                <a:pt x="0" y="1200887"/>
              </a:moveTo>
              <a:lnTo>
                <a:pt x="384662" y="1200887"/>
              </a:lnTo>
              <a:lnTo>
                <a:pt x="384662" y="0"/>
              </a:lnTo>
              <a:lnTo>
                <a:pt x="769324" y="0"/>
              </a:lnTo>
            </a:path>
          </a:pathLst>
        </a:custGeom>
        <a:noFill/>
        <a:ln w="12700" cap="flat" cmpd="sng" algn="ctr">
          <a:solidFill>
            <a:srgbClr val="5B9BD5">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lang="zh-CN" altLang="en-US" sz="2400" b="1" kern="1200">
            <a:solidFill>
              <a:sysClr val="windowText" lastClr="000000">
                <a:hueOff val="0"/>
                <a:satOff val="0"/>
                <a:lumOff val="0"/>
                <a:alphaOff val="0"/>
              </a:sysClr>
            </a:solidFill>
            <a:latin typeface="Calibri"/>
            <a:ea typeface="宋体"/>
            <a:cs typeface="+mn-cs"/>
          </a:endParaRPr>
        </a:p>
      </dsp:txBody>
      <dsp:txXfrm>
        <a:off x="927165" y="1809018"/>
        <a:ext cx="81711" cy="81711"/>
      </dsp:txXfrm>
    </dsp:sp>
    <dsp:sp modelId="{5FB4C056-1204-40C6-B3B7-C4AFAF790DAB}">
      <dsp:nvSpPr>
        <dsp:cNvPr id="0" name=""/>
        <dsp:cNvSpPr/>
      </dsp:nvSpPr>
      <dsp:spPr>
        <a:xfrm rot="16200000">
          <a:off x="-1098622" y="2276450"/>
          <a:ext cx="2859923" cy="662678"/>
        </a:xfrm>
        <a:prstGeom prst="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vert" wrap="square" lIns="15240" tIns="15240" rIns="15240" bIns="15240" numCol="1" spcCol="1270" anchor="ctr" anchorCtr="0">
          <a:noAutofit/>
        </a:bodyPr>
        <a:lstStyle/>
        <a:p>
          <a:pPr lvl="0" algn="ctr" defTabSz="1066800">
            <a:lnSpc>
              <a:spcPct val="100000"/>
            </a:lnSpc>
            <a:spcBef>
              <a:spcPct val="0"/>
            </a:spcBef>
            <a:spcAft>
              <a:spcPts val="0"/>
            </a:spcAft>
          </a:pPr>
          <a:r>
            <a:rPr lang="zh-CN" altLang="en-US" sz="2400" b="1" kern="1200" dirty="0" smtClean="0">
              <a:solidFill>
                <a:sysClr val="window" lastClr="FFFFFF"/>
              </a:solidFill>
              <a:latin typeface="微软雅黑" pitchFamily="34" charset="-122"/>
              <a:ea typeface="微软雅黑" pitchFamily="34" charset="-122"/>
              <a:cs typeface="+mn-cs"/>
            </a:rPr>
            <a:t>总</a:t>
          </a:r>
          <a:endParaRPr lang="en-US" altLang="zh-CN" sz="2400" b="1" kern="1200" dirty="0" smtClean="0">
            <a:solidFill>
              <a:sysClr val="window" lastClr="FFFFFF"/>
            </a:solidFill>
            <a:latin typeface="微软雅黑" pitchFamily="34" charset="-122"/>
            <a:ea typeface="微软雅黑" pitchFamily="34" charset="-122"/>
            <a:cs typeface="+mn-cs"/>
          </a:endParaRPr>
        </a:p>
        <a:p>
          <a:pPr lvl="0" algn="ctr" defTabSz="1066800">
            <a:lnSpc>
              <a:spcPct val="100000"/>
            </a:lnSpc>
            <a:spcBef>
              <a:spcPct val="0"/>
            </a:spcBef>
            <a:spcAft>
              <a:spcPts val="0"/>
            </a:spcAft>
          </a:pPr>
          <a:r>
            <a:rPr lang="zh-CN" altLang="en-US" sz="2400" b="1" kern="1200" dirty="0" smtClean="0">
              <a:solidFill>
                <a:sysClr val="window" lastClr="FFFFFF"/>
              </a:solidFill>
              <a:latin typeface="微软雅黑" pitchFamily="34" charset="-122"/>
              <a:ea typeface="微软雅黑" pitchFamily="34" charset="-122"/>
              <a:cs typeface="+mn-cs"/>
            </a:rPr>
            <a:t>体</a:t>
          </a:r>
          <a:endParaRPr lang="en-US" altLang="zh-CN" sz="2400" b="1" kern="1200" dirty="0" smtClean="0">
            <a:solidFill>
              <a:sysClr val="window" lastClr="FFFFFF"/>
            </a:solidFill>
            <a:latin typeface="微软雅黑" pitchFamily="34" charset="-122"/>
            <a:ea typeface="微软雅黑" pitchFamily="34" charset="-122"/>
            <a:cs typeface="+mn-cs"/>
          </a:endParaRPr>
        </a:p>
        <a:p>
          <a:pPr lvl="0" algn="ctr" defTabSz="1066800">
            <a:lnSpc>
              <a:spcPct val="100000"/>
            </a:lnSpc>
            <a:spcBef>
              <a:spcPct val="0"/>
            </a:spcBef>
            <a:spcAft>
              <a:spcPts val="0"/>
            </a:spcAft>
          </a:pPr>
          <a:r>
            <a:rPr lang="zh-CN" altLang="en-US" sz="2400" b="1" kern="1200" dirty="0" smtClean="0">
              <a:solidFill>
                <a:sysClr val="window" lastClr="FFFFFF"/>
              </a:solidFill>
              <a:latin typeface="微软雅黑" pitchFamily="34" charset="-122"/>
              <a:ea typeface="微软雅黑" pitchFamily="34" charset="-122"/>
              <a:cs typeface="+mn-cs"/>
            </a:rPr>
            <a:t>目</a:t>
          </a:r>
          <a:endParaRPr lang="en-US" altLang="zh-CN" sz="2400" b="1" kern="1200" dirty="0" smtClean="0">
            <a:solidFill>
              <a:sysClr val="window" lastClr="FFFFFF"/>
            </a:solidFill>
            <a:latin typeface="微软雅黑" pitchFamily="34" charset="-122"/>
            <a:ea typeface="微软雅黑" pitchFamily="34" charset="-122"/>
            <a:cs typeface="+mn-cs"/>
          </a:endParaRPr>
        </a:p>
        <a:p>
          <a:pPr lvl="0" algn="ctr" defTabSz="1066800">
            <a:lnSpc>
              <a:spcPct val="100000"/>
            </a:lnSpc>
            <a:spcBef>
              <a:spcPct val="0"/>
            </a:spcBef>
            <a:spcAft>
              <a:spcPts val="0"/>
            </a:spcAft>
          </a:pPr>
          <a:r>
            <a:rPr lang="zh-CN" altLang="en-US" sz="2400" b="1" kern="1200" dirty="0" smtClean="0">
              <a:solidFill>
                <a:sysClr val="window" lastClr="FFFFFF"/>
              </a:solidFill>
              <a:latin typeface="微软雅黑" pitchFamily="34" charset="-122"/>
              <a:ea typeface="微软雅黑" pitchFamily="34" charset="-122"/>
              <a:cs typeface="+mn-cs"/>
            </a:rPr>
            <a:t>标</a:t>
          </a:r>
          <a:endParaRPr lang="zh-CN" altLang="en-US" sz="2400" b="1" kern="1200" dirty="0">
            <a:solidFill>
              <a:sysClr val="window" lastClr="FFFFFF"/>
            </a:solidFill>
            <a:latin typeface="微软雅黑" pitchFamily="34" charset="-122"/>
            <a:ea typeface="微软雅黑" pitchFamily="34" charset="-122"/>
            <a:cs typeface="+mn-cs"/>
          </a:endParaRPr>
        </a:p>
      </dsp:txBody>
      <dsp:txXfrm>
        <a:off x="-1098622" y="2276450"/>
        <a:ext cx="2859923" cy="662678"/>
      </dsp:txXfrm>
    </dsp:sp>
    <dsp:sp modelId="{0DF77E11-C582-422E-94BB-10BCD9844B74}">
      <dsp:nvSpPr>
        <dsp:cNvPr id="0" name=""/>
        <dsp:cNvSpPr/>
      </dsp:nvSpPr>
      <dsp:spPr>
        <a:xfrm>
          <a:off x="1273363" y="673201"/>
          <a:ext cx="10118292" cy="837512"/>
        </a:xfrm>
        <a:prstGeom prst="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15240" rIns="180000" bIns="15240" numCol="1" spcCol="1270" anchor="ctr" anchorCtr="0">
          <a:noAutofit/>
        </a:bodyPr>
        <a:lstStyle/>
        <a:p>
          <a:pPr lvl="0" algn="l" defTabSz="1066800">
            <a:lnSpc>
              <a:spcPct val="70000"/>
            </a:lnSpc>
            <a:spcBef>
              <a:spcPct val="0"/>
            </a:spcBef>
            <a:spcAft>
              <a:spcPct val="35000"/>
            </a:spcAft>
          </a:pPr>
          <a:r>
            <a:rPr lang="zh-CN" altLang="en-US" sz="2400" b="1" kern="1200" dirty="0" smtClean="0">
              <a:solidFill>
                <a:sysClr val="window" lastClr="FFFFFF"/>
              </a:solidFill>
              <a:latin typeface="微软雅黑" pitchFamily="34" charset="-122"/>
              <a:ea typeface="微软雅黑" pitchFamily="34" charset="-122"/>
              <a:cs typeface="+mn-cs"/>
            </a:rPr>
            <a:t>在粒子物理、核物理、核聚变物理、天体物理等若干国际前沿科学领域产生一批重大科学成果</a:t>
          </a:r>
          <a:endParaRPr lang="zh-CN" altLang="en-US" sz="2400" b="1" kern="1200" dirty="0">
            <a:solidFill>
              <a:sysClr val="window" lastClr="FFFFFF"/>
            </a:solidFill>
            <a:latin typeface="微软雅黑" pitchFamily="34" charset="-122"/>
            <a:ea typeface="微软雅黑" pitchFamily="34" charset="-122"/>
            <a:cs typeface="+mn-cs"/>
          </a:endParaRPr>
        </a:p>
      </dsp:txBody>
      <dsp:txXfrm>
        <a:off x="1273363" y="673201"/>
        <a:ext cx="10118292" cy="837512"/>
      </dsp:txXfrm>
    </dsp:sp>
    <dsp:sp modelId="{1A707976-DD9C-41FF-92CD-C80D3C1CE1BC}">
      <dsp:nvSpPr>
        <dsp:cNvPr id="0" name=""/>
        <dsp:cNvSpPr/>
      </dsp:nvSpPr>
      <dsp:spPr>
        <a:xfrm>
          <a:off x="1280755" y="1747698"/>
          <a:ext cx="10118292" cy="838414"/>
        </a:xfrm>
        <a:prstGeom prst="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15240" rIns="180000" bIns="15240" numCol="1" spcCol="1270" anchor="ctr" anchorCtr="0">
          <a:noAutofit/>
        </a:bodyPr>
        <a:lstStyle/>
        <a:p>
          <a:pPr lvl="0" algn="just" defTabSz="1066800">
            <a:lnSpc>
              <a:spcPct val="80000"/>
            </a:lnSpc>
            <a:spcBef>
              <a:spcPct val="0"/>
            </a:spcBef>
            <a:spcAft>
              <a:spcPct val="35000"/>
            </a:spcAft>
          </a:pPr>
          <a:r>
            <a:rPr lang="zh-CN" altLang="en-US" sz="2400" b="1" kern="1200" dirty="0" smtClean="0">
              <a:solidFill>
                <a:sysClr val="window" lastClr="FFFFFF"/>
              </a:solidFill>
              <a:latin typeface="微软雅黑" pitchFamily="34" charset="-122"/>
              <a:ea typeface="微软雅黑" pitchFamily="34" charset="-122"/>
              <a:cs typeface="+mn-cs"/>
            </a:rPr>
            <a:t>大力增强对材料、能源、环境、健康等领域研究和扩展应用的支撑能力</a:t>
          </a:r>
          <a:endParaRPr lang="zh-CN" altLang="en-US" sz="2400" b="1" kern="1200" dirty="0">
            <a:solidFill>
              <a:sysClr val="window" lastClr="FFFFFF"/>
            </a:solidFill>
            <a:latin typeface="微软雅黑" pitchFamily="34" charset="-122"/>
            <a:ea typeface="微软雅黑" pitchFamily="34" charset="-122"/>
            <a:cs typeface="+mn-cs"/>
          </a:endParaRPr>
        </a:p>
      </dsp:txBody>
      <dsp:txXfrm>
        <a:off x="1280755" y="1747698"/>
        <a:ext cx="10118292" cy="838414"/>
      </dsp:txXfrm>
    </dsp:sp>
    <dsp:sp modelId="{41D1101F-D42D-414A-A3F4-F2E900F85D03}">
      <dsp:nvSpPr>
        <dsp:cNvPr id="0" name=""/>
        <dsp:cNvSpPr/>
      </dsp:nvSpPr>
      <dsp:spPr>
        <a:xfrm>
          <a:off x="1280755" y="2825848"/>
          <a:ext cx="10117852" cy="837512"/>
        </a:xfrm>
        <a:prstGeom prst="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15240" rIns="180000" bIns="15240" numCol="1" spcCol="1270" anchor="ctr" anchorCtr="0">
          <a:noAutofit/>
        </a:bodyPr>
        <a:lstStyle/>
        <a:p>
          <a:pPr lvl="0" algn="l" defTabSz="1066800">
            <a:lnSpc>
              <a:spcPct val="80000"/>
            </a:lnSpc>
            <a:spcBef>
              <a:spcPct val="0"/>
            </a:spcBef>
            <a:spcAft>
              <a:spcPct val="35000"/>
            </a:spcAft>
          </a:pPr>
          <a:r>
            <a:rPr lang="zh-CN" altLang="en-US" sz="2400" b="1" kern="1200" dirty="0" smtClean="0">
              <a:solidFill>
                <a:sysClr val="window" lastClr="FFFFFF"/>
              </a:solidFill>
              <a:latin typeface="微软雅黑" pitchFamily="34" charset="-122"/>
              <a:ea typeface="微软雅黑" pitchFamily="34" charset="-122"/>
              <a:cs typeface="+mn-cs"/>
            </a:rPr>
            <a:t>为大科学装置科研能力的持续发展奠定基础，提升我国在相关科学领域的国际地位和国际竞争力</a:t>
          </a:r>
          <a:endParaRPr lang="zh-CN" altLang="en-US" sz="2400" b="1" kern="1200" dirty="0">
            <a:solidFill>
              <a:sysClr val="window" lastClr="FFFFFF"/>
            </a:solidFill>
            <a:latin typeface="微软雅黑" pitchFamily="34" charset="-122"/>
            <a:ea typeface="微软雅黑" pitchFamily="34" charset="-122"/>
            <a:cs typeface="+mn-cs"/>
          </a:endParaRPr>
        </a:p>
      </dsp:txBody>
      <dsp:txXfrm>
        <a:off x="1280755" y="2825848"/>
        <a:ext cx="10117852" cy="837512"/>
      </dsp:txXfrm>
    </dsp:sp>
    <dsp:sp modelId="{754E1AE5-88FC-4E5C-8EE8-5221177EA087}">
      <dsp:nvSpPr>
        <dsp:cNvPr id="0" name=""/>
        <dsp:cNvSpPr/>
      </dsp:nvSpPr>
      <dsp:spPr>
        <a:xfrm>
          <a:off x="1280755" y="3903096"/>
          <a:ext cx="10118292" cy="837512"/>
        </a:xfrm>
        <a:prstGeom prst="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15240" rIns="180000" bIns="15240" numCol="1" spcCol="1270" anchor="ctr" anchorCtr="0">
          <a:noAutofit/>
        </a:bodyPr>
        <a:lstStyle/>
        <a:p>
          <a:pPr lvl="0" algn="l" defTabSz="1066800">
            <a:lnSpc>
              <a:spcPct val="80000"/>
            </a:lnSpc>
            <a:spcBef>
              <a:spcPct val="0"/>
            </a:spcBef>
            <a:spcAft>
              <a:spcPct val="35000"/>
            </a:spcAft>
          </a:pPr>
          <a:r>
            <a:rPr lang="zh-CN" altLang="en-US" sz="2400" b="1" kern="1200" dirty="0" smtClean="0">
              <a:solidFill>
                <a:sysClr val="window" lastClr="FFFFFF"/>
              </a:solidFill>
              <a:latin typeface="微软雅黑" pitchFamily="34" charset="-122"/>
              <a:ea typeface="微软雅黑" pitchFamily="34" charset="-122"/>
              <a:cs typeface="+mn-cs"/>
            </a:rPr>
            <a:t>造就若干高水平研究队伍，培育国际一流水平的科学家队伍</a:t>
          </a:r>
          <a:endParaRPr lang="zh-CN" altLang="en-US" sz="2400" b="1" kern="1200" dirty="0">
            <a:solidFill>
              <a:sysClr val="window" lastClr="FFFFFF"/>
            </a:solidFill>
            <a:latin typeface="微软雅黑" pitchFamily="34" charset="-122"/>
            <a:ea typeface="微软雅黑" pitchFamily="34" charset="-122"/>
            <a:cs typeface="+mn-cs"/>
          </a:endParaRPr>
        </a:p>
      </dsp:txBody>
      <dsp:txXfrm>
        <a:off x="1280755" y="3903096"/>
        <a:ext cx="10118292" cy="8375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6163F3-3897-4767-85DA-19D933C975CB}">
      <dsp:nvSpPr>
        <dsp:cNvPr id="0" name=""/>
        <dsp:cNvSpPr/>
      </dsp:nvSpPr>
      <dsp:spPr>
        <a:xfrm>
          <a:off x="5" y="0"/>
          <a:ext cx="11144321" cy="4929222"/>
        </a:xfrm>
        <a:prstGeom prst="rightArrow">
          <a:avLst/>
        </a:prstGeom>
        <a:solidFill>
          <a:schemeClr val="accent1">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E373DD2C-7014-4782-8E8B-77EAA8B19528}">
      <dsp:nvSpPr>
        <dsp:cNvPr id="0" name=""/>
        <dsp:cNvSpPr/>
      </dsp:nvSpPr>
      <dsp:spPr>
        <a:xfrm>
          <a:off x="73234" y="1344977"/>
          <a:ext cx="1375973" cy="2258668"/>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CN" altLang="en-US" sz="2400" b="1" kern="1200" dirty="0" smtClean="0">
              <a:solidFill>
                <a:srgbClr val="0070C0"/>
              </a:solidFill>
            </a:rPr>
            <a:t>申报情况</a:t>
          </a:r>
          <a:endParaRPr lang="en-US" altLang="zh-CN" sz="2400" b="1" kern="1200" dirty="0" smtClean="0">
            <a:solidFill>
              <a:srgbClr val="0070C0"/>
            </a:solidFill>
          </a:endParaRPr>
        </a:p>
        <a:p>
          <a:pPr lvl="0" algn="ctr" defTabSz="1066800">
            <a:lnSpc>
              <a:spcPct val="90000"/>
            </a:lnSpc>
            <a:spcBef>
              <a:spcPct val="0"/>
            </a:spcBef>
            <a:spcAft>
              <a:spcPct val="35000"/>
            </a:spcAft>
          </a:pPr>
          <a:r>
            <a:rPr lang="en-US" sz="2000" kern="1200" dirty="0" smtClean="0"/>
            <a:t>10</a:t>
          </a:r>
          <a:r>
            <a:rPr lang="zh-CN" sz="2000" kern="1200" dirty="0" smtClean="0"/>
            <a:t>项</a:t>
          </a:r>
          <a:endParaRPr lang="zh-CN" altLang="en-US" sz="2000" kern="1200" dirty="0"/>
        </a:p>
      </dsp:txBody>
      <dsp:txXfrm>
        <a:off x="140403" y="1412146"/>
        <a:ext cx="1241635" cy="2124330"/>
      </dsp:txXfrm>
    </dsp:sp>
    <dsp:sp modelId="{A6C755D7-F8FD-4A8F-A431-67C0F46BBE04}">
      <dsp:nvSpPr>
        <dsp:cNvPr id="0" name=""/>
        <dsp:cNvSpPr/>
      </dsp:nvSpPr>
      <dsp:spPr>
        <a:xfrm>
          <a:off x="1733163" y="1344977"/>
          <a:ext cx="1481126" cy="2258668"/>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CN" altLang="en-US" sz="2400" b="1" kern="1200" dirty="0" smtClean="0">
              <a:solidFill>
                <a:srgbClr val="0070C0"/>
              </a:solidFill>
            </a:rPr>
            <a:t>形式审查</a:t>
          </a:r>
          <a:endParaRPr lang="en-US" altLang="zh-CN" sz="2400" b="1" kern="1200" dirty="0" smtClean="0">
            <a:solidFill>
              <a:srgbClr val="0070C0"/>
            </a:solidFill>
          </a:endParaRPr>
        </a:p>
        <a:p>
          <a:pPr lvl="0" algn="ctr" defTabSz="1066800">
            <a:lnSpc>
              <a:spcPct val="90000"/>
            </a:lnSpc>
            <a:spcBef>
              <a:spcPct val="0"/>
            </a:spcBef>
            <a:spcAft>
              <a:spcPct val="35000"/>
            </a:spcAft>
          </a:pPr>
          <a:r>
            <a:rPr lang="en-US" altLang="zh-CN" sz="2000" kern="1200" dirty="0" smtClean="0"/>
            <a:t>10</a:t>
          </a:r>
          <a:r>
            <a:rPr lang="zh-CN" altLang="en-US" sz="2000" kern="1200" dirty="0" smtClean="0"/>
            <a:t>项通过</a:t>
          </a:r>
        </a:p>
      </dsp:txBody>
      <dsp:txXfrm>
        <a:off x="1805466" y="1417280"/>
        <a:ext cx="1336520" cy="2114062"/>
      </dsp:txXfrm>
    </dsp:sp>
    <dsp:sp modelId="{D1D87302-F101-4C5B-819E-F41600E92A2D}">
      <dsp:nvSpPr>
        <dsp:cNvPr id="0" name=""/>
        <dsp:cNvSpPr/>
      </dsp:nvSpPr>
      <dsp:spPr>
        <a:xfrm>
          <a:off x="3622898" y="470050"/>
          <a:ext cx="1494018" cy="1971688"/>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CN" altLang="en-US" sz="2400" b="1" kern="1200" dirty="0" smtClean="0">
              <a:solidFill>
                <a:srgbClr val="0070C0"/>
              </a:solidFill>
            </a:rPr>
            <a:t>预评审</a:t>
          </a:r>
          <a:endParaRPr lang="en-US" altLang="zh-CN" sz="2400" b="1" kern="1200" dirty="0" smtClean="0">
            <a:solidFill>
              <a:srgbClr val="0070C0"/>
            </a:solidFill>
          </a:endParaRPr>
        </a:p>
        <a:p>
          <a:pPr lvl="0" algn="ctr" defTabSz="1066800">
            <a:lnSpc>
              <a:spcPct val="90000"/>
            </a:lnSpc>
            <a:spcBef>
              <a:spcPct val="0"/>
            </a:spcBef>
            <a:spcAft>
              <a:spcPct val="35000"/>
            </a:spcAft>
          </a:pPr>
          <a:r>
            <a:rPr lang="zh-CN" sz="2000" kern="1200" dirty="0" smtClean="0"/>
            <a:t>采取网络评审方式</a:t>
          </a:r>
          <a:endParaRPr lang="en-US" altLang="zh-CN" sz="2000" kern="1200" dirty="0" smtClean="0"/>
        </a:p>
        <a:p>
          <a:pPr lvl="0" algn="ctr" defTabSz="1066800">
            <a:lnSpc>
              <a:spcPct val="90000"/>
            </a:lnSpc>
            <a:spcBef>
              <a:spcPct val="0"/>
            </a:spcBef>
            <a:spcAft>
              <a:spcPct val="35000"/>
            </a:spcAft>
          </a:pPr>
          <a:r>
            <a:rPr lang="zh-CN" altLang="en-US" sz="2000" kern="1200" dirty="0" smtClean="0"/>
            <a:t>（</a:t>
          </a:r>
          <a:r>
            <a:rPr lang="en-US" sz="2000" kern="1200" dirty="0" smtClean="0"/>
            <a:t>0</a:t>
          </a:r>
          <a:r>
            <a:rPr lang="zh-CN" sz="2000" kern="1200" dirty="0" smtClean="0"/>
            <a:t>个项目</a:t>
          </a:r>
          <a:r>
            <a:rPr lang="zh-CN" altLang="en-US" sz="2000" kern="1200" dirty="0" smtClean="0"/>
            <a:t>）</a:t>
          </a:r>
          <a:endParaRPr lang="zh-CN" altLang="en-US" sz="2000" b="1" kern="1200" dirty="0" smtClean="0"/>
        </a:p>
      </dsp:txBody>
      <dsp:txXfrm>
        <a:off x="3695830" y="542982"/>
        <a:ext cx="1348154" cy="1825824"/>
      </dsp:txXfrm>
    </dsp:sp>
    <dsp:sp modelId="{134E3DA5-539F-4FFF-94E9-56433BFF6BCC}">
      <dsp:nvSpPr>
        <dsp:cNvPr id="0" name=""/>
        <dsp:cNvSpPr/>
      </dsp:nvSpPr>
      <dsp:spPr>
        <a:xfrm>
          <a:off x="3577818" y="2506893"/>
          <a:ext cx="1573683" cy="239049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US" altLang="zh-CN" sz="2400" b="1" kern="1200" dirty="0" smtClean="0"/>
        </a:p>
        <a:p>
          <a:pPr marL="0" marR="0" lvl="0" indent="0" algn="ctr" defTabSz="914400" eaLnBrk="1" fontAlgn="auto" latinLnBrk="0" hangingPunct="1">
            <a:lnSpc>
              <a:spcPct val="100000"/>
            </a:lnSpc>
            <a:spcBef>
              <a:spcPct val="0"/>
            </a:spcBef>
            <a:spcAft>
              <a:spcPts val="0"/>
            </a:spcAft>
            <a:buClrTx/>
            <a:buSzTx/>
            <a:buFontTx/>
            <a:buNone/>
            <a:tabLst/>
            <a:defRPr/>
          </a:pPr>
          <a:r>
            <a:rPr lang="zh-CN" sz="2400" b="1" kern="1200" dirty="0" smtClean="0">
              <a:solidFill>
                <a:srgbClr val="0070C0"/>
              </a:solidFill>
            </a:rPr>
            <a:t>直接进入答辩评审</a:t>
          </a:r>
          <a:endParaRPr lang="en-US" altLang="zh-CN" sz="2400" b="1" kern="1200" dirty="0" smtClean="0">
            <a:solidFill>
              <a:srgbClr val="0070C0"/>
            </a:solidFill>
          </a:endParaRPr>
        </a:p>
        <a:p>
          <a:pPr marL="0" marR="0" lvl="0" indent="0" algn="ctr" defTabSz="800100" eaLnBrk="1" fontAlgn="auto" latinLnBrk="0" hangingPunct="1">
            <a:lnSpc>
              <a:spcPct val="90000"/>
            </a:lnSpc>
            <a:spcBef>
              <a:spcPct val="0"/>
            </a:spcBef>
            <a:spcAft>
              <a:spcPct val="35000"/>
            </a:spcAft>
            <a:buClrTx/>
            <a:buSzTx/>
            <a:buFontTx/>
            <a:buNone/>
            <a:tabLst/>
            <a:defRPr/>
          </a:pPr>
          <a:r>
            <a:rPr lang="zh-CN" sz="2000" kern="1200" dirty="0" smtClean="0"/>
            <a:t>二级指南方向申报项目数</a:t>
          </a:r>
          <a:r>
            <a:rPr lang="en-US" sz="2000" kern="1200" dirty="0" smtClean="0"/>
            <a:t>≤4</a:t>
          </a:r>
          <a:r>
            <a:rPr lang="zh-CN" sz="2000" kern="1200" dirty="0" smtClean="0"/>
            <a:t>项的</a:t>
          </a:r>
          <a:r>
            <a:rPr lang="zh-CN" altLang="en-US" sz="2000" kern="1200" dirty="0" smtClean="0"/>
            <a:t>（</a:t>
          </a:r>
          <a:r>
            <a:rPr lang="en-US" sz="2000" kern="1200" dirty="0" smtClean="0"/>
            <a:t>10</a:t>
          </a:r>
          <a:r>
            <a:rPr lang="zh-CN" sz="2000" kern="1200" dirty="0" smtClean="0"/>
            <a:t>个项目</a:t>
          </a:r>
          <a:r>
            <a:rPr lang="zh-CN" altLang="en-US" sz="2000" kern="1200" dirty="0" smtClean="0"/>
            <a:t>）</a:t>
          </a:r>
        </a:p>
        <a:p>
          <a:pPr lvl="0" algn="ctr" defTabSz="800100">
            <a:lnSpc>
              <a:spcPct val="90000"/>
            </a:lnSpc>
            <a:spcBef>
              <a:spcPct val="0"/>
            </a:spcBef>
            <a:spcAft>
              <a:spcPct val="35000"/>
            </a:spcAft>
          </a:pPr>
          <a:endParaRPr lang="en-US" altLang="zh-CN" sz="1800" kern="1200" dirty="0" smtClean="0"/>
        </a:p>
      </dsp:txBody>
      <dsp:txXfrm>
        <a:off x="3654639" y="2583714"/>
        <a:ext cx="1420041" cy="2236853"/>
      </dsp:txXfrm>
    </dsp:sp>
    <dsp:sp modelId="{19566ED9-7EBB-4C9F-9B76-CA5A8D01AA1F}">
      <dsp:nvSpPr>
        <dsp:cNvPr id="0" name=""/>
        <dsp:cNvSpPr/>
      </dsp:nvSpPr>
      <dsp:spPr>
        <a:xfrm>
          <a:off x="5476978" y="1488467"/>
          <a:ext cx="1653199" cy="1971688"/>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CN" altLang="en-US" sz="2400" b="1" kern="1200" dirty="0" smtClean="0">
              <a:solidFill>
                <a:srgbClr val="0070C0"/>
              </a:solidFill>
            </a:rPr>
            <a:t>答辩评审</a:t>
          </a:r>
          <a:endParaRPr lang="en-US" altLang="zh-CN" sz="2400" b="1" kern="1200" dirty="0" smtClean="0">
            <a:solidFill>
              <a:srgbClr val="0070C0"/>
            </a:solidFill>
          </a:endParaRPr>
        </a:p>
        <a:p>
          <a:pPr lvl="0" algn="ctr" defTabSz="1066800">
            <a:lnSpc>
              <a:spcPct val="90000"/>
            </a:lnSpc>
            <a:spcBef>
              <a:spcPct val="0"/>
            </a:spcBef>
            <a:spcAft>
              <a:spcPct val="35000"/>
            </a:spcAft>
          </a:pPr>
          <a:r>
            <a:rPr lang="en-US" altLang="zh-CN" sz="1900" kern="1200" dirty="0" smtClean="0"/>
            <a:t>10</a:t>
          </a:r>
          <a:r>
            <a:rPr lang="zh-CN" altLang="en-US" sz="1900" kern="1200" dirty="0" smtClean="0"/>
            <a:t>项</a:t>
          </a:r>
          <a:endParaRPr lang="zh-CN" altLang="en-US" sz="1900" kern="1200" dirty="0"/>
        </a:p>
      </dsp:txBody>
      <dsp:txXfrm>
        <a:off x="5557681" y="1569170"/>
        <a:ext cx="1491793" cy="1810282"/>
      </dsp:txXfrm>
    </dsp:sp>
    <dsp:sp modelId="{B1A158DD-3D70-42DA-ABCC-4CAAFF077715}">
      <dsp:nvSpPr>
        <dsp:cNvPr id="0" name=""/>
        <dsp:cNvSpPr/>
      </dsp:nvSpPr>
      <dsp:spPr>
        <a:xfrm>
          <a:off x="7529303" y="1488467"/>
          <a:ext cx="2399925" cy="1971688"/>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CN" altLang="en-US" sz="2400" b="1" kern="1200" dirty="0" smtClean="0">
              <a:solidFill>
                <a:srgbClr val="0070C0"/>
              </a:solidFill>
            </a:rPr>
            <a:t>立项</a:t>
          </a:r>
          <a:endParaRPr lang="en-US" altLang="zh-CN" sz="2400" b="1" kern="1200" dirty="0" smtClean="0">
            <a:solidFill>
              <a:srgbClr val="0070C0"/>
            </a:solidFill>
          </a:endParaRPr>
        </a:p>
        <a:p>
          <a:pPr lvl="0" algn="ctr" defTabSz="1066800">
            <a:lnSpc>
              <a:spcPct val="90000"/>
            </a:lnSpc>
            <a:spcBef>
              <a:spcPct val="0"/>
            </a:spcBef>
            <a:spcAft>
              <a:spcPct val="35000"/>
            </a:spcAft>
          </a:pPr>
          <a:r>
            <a:rPr lang="en-US" altLang="zh-CN" sz="2000" b="0" kern="1200" dirty="0" smtClean="0"/>
            <a:t>10</a:t>
          </a:r>
          <a:r>
            <a:rPr lang="zh-CN" altLang="en-US" sz="2000" b="0" kern="1200" dirty="0" smtClean="0"/>
            <a:t>项</a:t>
          </a:r>
        </a:p>
      </dsp:txBody>
      <dsp:txXfrm>
        <a:off x="7625553" y="1584717"/>
        <a:ext cx="2207425" cy="1779188"/>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1" y="0"/>
            <a:ext cx="2929837" cy="497125"/>
          </a:xfrm>
          <a:prstGeom prst="rect">
            <a:avLst/>
          </a:prstGeom>
        </p:spPr>
        <p:txBody>
          <a:bodyPr vert="horz" lIns="91416" tIns="45706" rIns="91416" bIns="45706" rtlCol="0"/>
          <a:lstStyle>
            <a:lvl1pPr algn="l">
              <a:defRPr sz="1200"/>
            </a:lvl1pPr>
          </a:lstStyle>
          <a:p>
            <a:endParaRPr lang="zh-CN" altLang="en-US"/>
          </a:p>
        </p:txBody>
      </p:sp>
      <p:sp>
        <p:nvSpPr>
          <p:cNvPr id="3" name="日期占位符 2"/>
          <p:cNvSpPr>
            <a:spLocks noGrp="1"/>
          </p:cNvSpPr>
          <p:nvPr>
            <p:ph type="dt" sz="quarter" idx="1"/>
          </p:nvPr>
        </p:nvSpPr>
        <p:spPr>
          <a:xfrm>
            <a:off x="3829761" y="0"/>
            <a:ext cx="2929837" cy="497125"/>
          </a:xfrm>
          <a:prstGeom prst="rect">
            <a:avLst/>
          </a:prstGeom>
        </p:spPr>
        <p:txBody>
          <a:bodyPr vert="horz" lIns="91416" tIns="45706" rIns="91416" bIns="45706" rtlCol="0"/>
          <a:lstStyle>
            <a:lvl1pPr algn="r">
              <a:defRPr sz="1200"/>
            </a:lvl1pPr>
          </a:lstStyle>
          <a:p>
            <a:fld id="{E8A39B03-DB13-4F30-A8A5-A389E5FBE94E}" type="datetimeFigureOut">
              <a:rPr lang="zh-CN" altLang="en-US" smtClean="0"/>
              <a:pPr/>
              <a:t>2018/7/31</a:t>
            </a:fld>
            <a:endParaRPr lang="zh-CN" altLang="en-US"/>
          </a:p>
        </p:txBody>
      </p:sp>
      <p:sp>
        <p:nvSpPr>
          <p:cNvPr id="4" name="页脚占位符 3"/>
          <p:cNvSpPr>
            <a:spLocks noGrp="1"/>
          </p:cNvSpPr>
          <p:nvPr>
            <p:ph type="ftr" sz="quarter" idx="2"/>
          </p:nvPr>
        </p:nvSpPr>
        <p:spPr>
          <a:xfrm>
            <a:off x="1" y="9443663"/>
            <a:ext cx="2929837" cy="497125"/>
          </a:xfrm>
          <a:prstGeom prst="rect">
            <a:avLst/>
          </a:prstGeom>
        </p:spPr>
        <p:txBody>
          <a:bodyPr vert="horz" lIns="91416" tIns="45706" rIns="91416" bIns="45706"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29761" y="9443663"/>
            <a:ext cx="2929837" cy="497125"/>
          </a:xfrm>
          <a:prstGeom prst="rect">
            <a:avLst/>
          </a:prstGeom>
        </p:spPr>
        <p:txBody>
          <a:bodyPr vert="horz" lIns="91416" tIns="45706" rIns="91416" bIns="45706" rtlCol="0" anchor="b"/>
          <a:lstStyle>
            <a:lvl1pPr algn="r">
              <a:defRPr sz="1200"/>
            </a:lvl1pPr>
          </a:lstStyle>
          <a:p>
            <a:fld id="{5AD4CF34-DD10-44CB-8392-272685D625BB}" type="slidenum">
              <a:rPr lang="zh-CN" altLang="en-US" smtClean="0"/>
              <a:pPr/>
              <a:t>‹#›</a:t>
            </a:fld>
            <a:endParaRPr lang="zh-CN" altLang="en-US"/>
          </a:p>
        </p:txBody>
      </p:sp>
    </p:spTree>
    <p:extLst>
      <p:ext uri="{BB962C8B-B14F-4D97-AF65-F5344CB8AC3E}">
        <p14:creationId xmlns:p14="http://schemas.microsoft.com/office/powerpoint/2010/main" val="4140214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2928273" cy="497125"/>
          </a:xfrm>
          <a:prstGeom prst="rect">
            <a:avLst/>
          </a:prstGeom>
          <a:noFill/>
          <a:ln w="9525">
            <a:noFill/>
            <a:miter lim="800000"/>
            <a:headEnd/>
            <a:tailEnd/>
          </a:ln>
          <a:effectLst/>
        </p:spPr>
        <p:txBody>
          <a:bodyPr vert="horz" wrap="square" lIns="91416" tIns="45706" rIns="91416" bIns="45706" numCol="1" anchor="t" anchorCtr="0" compatLnSpc="1">
            <a:prstTxWarp prst="textNoShape">
              <a:avLst/>
            </a:prstTxWarp>
          </a:bodyPr>
          <a:lstStyle>
            <a:lvl1pPr eaLnBrk="0" hangingPunct="0">
              <a:defRPr sz="1200" b="0"/>
            </a:lvl1pPr>
          </a:lstStyle>
          <a:p>
            <a:endParaRPr lang="zh-CN" altLang="en-US"/>
          </a:p>
        </p:txBody>
      </p:sp>
      <p:sp>
        <p:nvSpPr>
          <p:cNvPr id="3075" name="Rectangle 3"/>
          <p:cNvSpPr>
            <a:spLocks noGrp="1" noChangeArrowheads="1"/>
          </p:cNvSpPr>
          <p:nvPr>
            <p:ph type="dt" idx="1"/>
          </p:nvPr>
        </p:nvSpPr>
        <p:spPr bwMode="auto">
          <a:xfrm>
            <a:off x="3828196" y="0"/>
            <a:ext cx="2931403" cy="497125"/>
          </a:xfrm>
          <a:prstGeom prst="rect">
            <a:avLst/>
          </a:prstGeom>
          <a:noFill/>
          <a:ln w="9525">
            <a:noFill/>
            <a:miter lim="800000"/>
            <a:headEnd/>
            <a:tailEnd/>
          </a:ln>
          <a:effectLst/>
        </p:spPr>
        <p:txBody>
          <a:bodyPr vert="horz" wrap="square" lIns="91416" tIns="45706" rIns="91416" bIns="45706" numCol="1" anchor="t" anchorCtr="0" compatLnSpc="1">
            <a:prstTxWarp prst="textNoShape">
              <a:avLst/>
            </a:prstTxWarp>
          </a:bodyPr>
          <a:lstStyle>
            <a:lvl1pPr algn="r" eaLnBrk="0" hangingPunct="0">
              <a:defRPr sz="1200" b="0"/>
            </a:lvl1pPr>
          </a:lstStyle>
          <a:p>
            <a:fld id="{9C0B681F-3500-411F-9F0E-F68C3979C30D}" type="datetimeFigureOut">
              <a:rPr lang="zh-CN" altLang="en-US"/>
              <a:pPr/>
              <a:t>2018/7/31</a:t>
            </a:fld>
            <a:endParaRPr lang="en-US"/>
          </a:p>
        </p:txBody>
      </p:sp>
      <p:sp>
        <p:nvSpPr>
          <p:cNvPr id="3076" name="Rectangle 4"/>
          <p:cNvSpPr>
            <a:spLocks noGrp="1" noRot="1" noChangeAspect="1" noChangeArrowheads="1"/>
          </p:cNvSpPr>
          <p:nvPr>
            <p:ph type="sldImg" idx="2"/>
          </p:nvPr>
        </p:nvSpPr>
        <p:spPr bwMode="auto">
          <a:xfrm>
            <a:off x="69850" y="747713"/>
            <a:ext cx="6621463" cy="3725862"/>
          </a:xfrm>
          <a:prstGeom prst="rect">
            <a:avLst/>
          </a:prstGeom>
          <a:noFill/>
          <a:ln w="9525">
            <a:noFill/>
            <a:miter lim="800000"/>
            <a:headEnd/>
            <a:tailEnd/>
          </a:ln>
          <a:effectLst/>
        </p:spPr>
      </p:sp>
      <p:sp>
        <p:nvSpPr>
          <p:cNvPr id="3077" name="Rectangle 5"/>
          <p:cNvSpPr>
            <a:spLocks noGrp="1" noRot="1" noChangeArrowheads="1"/>
          </p:cNvSpPr>
          <p:nvPr>
            <p:ph type="body" sz="quarter" idx="3"/>
          </p:nvPr>
        </p:nvSpPr>
        <p:spPr bwMode="auto">
          <a:xfrm>
            <a:off x="676117" y="4722697"/>
            <a:ext cx="5408930" cy="4474130"/>
          </a:xfrm>
          <a:prstGeom prst="rect">
            <a:avLst/>
          </a:prstGeom>
          <a:noFill/>
          <a:ln w="9525">
            <a:noFill/>
            <a:miter lim="800000"/>
            <a:headEnd/>
            <a:tailEnd/>
          </a:ln>
          <a:effectLst/>
        </p:spPr>
        <p:txBody>
          <a:bodyPr vert="horz" wrap="square" lIns="91416" tIns="45706" rIns="91416" bIns="45706" numCol="1" anchor="ctr"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3078" name="Rectangle 6"/>
          <p:cNvSpPr>
            <a:spLocks noGrp="1" noChangeArrowheads="1"/>
          </p:cNvSpPr>
          <p:nvPr>
            <p:ph type="ftr" sz="quarter" idx="4"/>
          </p:nvPr>
        </p:nvSpPr>
        <p:spPr bwMode="auto">
          <a:xfrm>
            <a:off x="1" y="9443663"/>
            <a:ext cx="2928273" cy="497125"/>
          </a:xfrm>
          <a:prstGeom prst="rect">
            <a:avLst/>
          </a:prstGeom>
          <a:noFill/>
          <a:ln w="9525">
            <a:noFill/>
            <a:miter lim="800000"/>
            <a:headEnd/>
            <a:tailEnd/>
          </a:ln>
          <a:effectLst/>
        </p:spPr>
        <p:txBody>
          <a:bodyPr vert="horz" wrap="square" lIns="91416" tIns="45706" rIns="91416" bIns="45706" numCol="1" anchor="b" anchorCtr="0" compatLnSpc="1">
            <a:prstTxWarp prst="textNoShape">
              <a:avLst/>
            </a:prstTxWarp>
          </a:bodyPr>
          <a:lstStyle>
            <a:lvl1pPr eaLnBrk="0" hangingPunct="0">
              <a:defRPr sz="1200" b="0"/>
            </a:lvl1pPr>
          </a:lstStyle>
          <a:p>
            <a:endParaRPr lang="en-US"/>
          </a:p>
        </p:txBody>
      </p:sp>
      <p:sp>
        <p:nvSpPr>
          <p:cNvPr id="3079" name="Rectangle 7"/>
          <p:cNvSpPr>
            <a:spLocks noGrp="1" noChangeArrowheads="1"/>
          </p:cNvSpPr>
          <p:nvPr>
            <p:ph type="sldNum" sz="quarter" idx="5"/>
          </p:nvPr>
        </p:nvSpPr>
        <p:spPr bwMode="auto">
          <a:xfrm>
            <a:off x="3828196" y="9443663"/>
            <a:ext cx="2931403" cy="497125"/>
          </a:xfrm>
          <a:prstGeom prst="rect">
            <a:avLst/>
          </a:prstGeom>
          <a:noFill/>
          <a:ln w="9525">
            <a:noFill/>
            <a:miter lim="800000"/>
            <a:headEnd/>
            <a:tailEnd/>
          </a:ln>
          <a:effectLst/>
        </p:spPr>
        <p:txBody>
          <a:bodyPr vert="horz" wrap="square" lIns="91416" tIns="45706" rIns="91416" bIns="45706" numCol="1" anchor="b" anchorCtr="0" compatLnSpc="1">
            <a:prstTxWarp prst="textNoShape">
              <a:avLst/>
            </a:prstTxWarp>
          </a:bodyPr>
          <a:lstStyle>
            <a:lvl1pPr algn="r" eaLnBrk="0" hangingPunct="0">
              <a:defRPr sz="1200" b="0"/>
            </a:lvl1pPr>
          </a:lstStyle>
          <a:p>
            <a:fld id="{3260C29B-71A1-4D33-A4C9-6E14932129A0}" type="slidenum">
              <a:rPr lang="zh-CN" altLang="en-US"/>
              <a:pPr/>
              <a:t>‹#›</a:t>
            </a:fld>
            <a:endParaRPr lang="en-US"/>
          </a:p>
        </p:txBody>
      </p:sp>
    </p:spTree>
    <p:extLst>
      <p:ext uri="{BB962C8B-B14F-4D97-AF65-F5344CB8AC3E}">
        <p14:creationId xmlns:p14="http://schemas.microsoft.com/office/powerpoint/2010/main" val="1858300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3260C29B-71A1-4D33-A4C9-6E14932129A0}" type="slidenum">
              <a:rPr lang="zh-CN" altLang="en-US" smtClean="0"/>
              <a:pPr/>
              <a:t>1</a:t>
            </a:fld>
            <a:endParaRPr lang="en-US"/>
          </a:p>
        </p:txBody>
      </p:sp>
    </p:spTree>
    <p:extLst>
      <p:ext uri="{BB962C8B-B14F-4D97-AF65-F5344CB8AC3E}">
        <p14:creationId xmlns:p14="http://schemas.microsoft.com/office/powerpoint/2010/main" val="41574458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Tree>
    <p:extLst>
      <p:ext uri="{BB962C8B-B14F-4D97-AF65-F5344CB8AC3E}">
        <p14:creationId xmlns:p14="http://schemas.microsoft.com/office/powerpoint/2010/main" val="27379028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3260C29B-71A1-4D33-A4C9-6E14932129A0}" type="slidenum">
              <a:rPr lang="zh-CN" altLang="en-US" smtClean="0"/>
              <a:pPr/>
              <a:t>11</a:t>
            </a:fld>
            <a:endParaRPr lang="en-US"/>
          </a:p>
        </p:txBody>
      </p:sp>
    </p:spTree>
    <p:extLst>
      <p:ext uri="{BB962C8B-B14F-4D97-AF65-F5344CB8AC3E}">
        <p14:creationId xmlns:p14="http://schemas.microsoft.com/office/powerpoint/2010/main" val="31800180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9850" y="747713"/>
            <a:ext cx="6621463" cy="3725862"/>
          </a:xfrm>
        </p:spPr>
      </p:sp>
      <p:sp>
        <p:nvSpPr>
          <p:cNvPr id="3" name="备注占位符 2"/>
          <p:cNvSpPr>
            <a:spLocks noGrp="1"/>
          </p:cNvSpPr>
          <p:nvPr>
            <p:ph type="body" idx="1"/>
          </p:nvPr>
        </p:nvSpPr>
        <p:spPr/>
        <p:txBody>
          <a:bodyPr>
            <a:normAutofit/>
          </a:bodyPr>
          <a:lstStyle/>
          <a:p>
            <a:pPr lvl="0"/>
            <a:endParaRPr lang="zh-CN" altLang="en-US" dirty="0"/>
          </a:p>
        </p:txBody>
      </p:sp>
      <p:sp>
        <p:nvSpPr>
          <p:cNvPr id="4" name="灯片编号占位符 3"/>
          <p:cNvSpPr>
            <a:spLocks noGrp="1"/>
          </p:cNvSpPr>
          <p:nvPr>
            <p:ph type="sldNum" sz="quarter" idx="10"/>
          </p:nvPr>
        </p:nvSpPr>
        <p:spPr/>
        <p:txBody>
          <a:bodyPr/>
          <a:lstStyle/>
          <a:p>
            <a:fld id="{3260C29B-71A1-4D33-A4C9-6E14932129A0}" type="slidenum">
              <a:rPr lang="zh-CN" altLang="en-US" smtClean="0"/>
              <a:pPr/>
              <a:t>12</a:t>
            </a:fld>
            <a:endParaRPr lang="en-US"/>
          </a:p>
        </p:txBody>
      </p:sp>
    </p:spTree>
    <p:extLst>
      <p:ext uri="{BB962C8B-B14F-4D97-AF65-F5344CB8AC3E}">
        <p14:creationId xmlns:p14="http://schemas.microsoft.com/office/powerpoint/2010/main" val="33495824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3260C29B-71A1-4D33-A4C9-6E14932129A0}" type="slidenum">
              <a:rPr lang="zh-CN" altLang="en-US" smtClean="0"/>
              <a:pPr/>
              <a:t>14</a:t>
            </a:fld>
            <a:endParaRPr lang="en-US"/>
          </a:p>
        </p:txBody>
      </p:sp>
    </p:spTree>
    <p:extLst>
      <p:ext uri="{BB962C8B-B14F-4D97-AF65-F5344CB8AC3E}">
        <p14:creationId xmlns:p14="http://schemas.microsoft.com/office/powerpoint/2010/main" val="6779822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9850" y="747713"/>
            <a:ext cx="6621463" cy="3725862"/>
          </a:xfrm>
        </p:spPr>
      </p:sp>
      <p:sp>
        <p:nvSpPr>
          <p:cNvPr id="3" name="备注占位符 2"/>
          <p:cNvSpPr>
            <a:spLocks noGrp="1"/>
          </p:cNvSpPr>
          <p:nvPr>
            <p:ph type="body" idx="1"/>
          </p:nvPr>
        </p:nvSpPr>
        <p:spPr/>
        <p:txBody>
          <a:bodyPr>
            <a:normAutofit/>
          </a:bodyPr>
          <a:lstStyle/>
          <a:p>
            <a:pPr lvl="0"/>
            <a:endParaRPr lang="zh-CN" altLang="en-US" dirty="0"/>
          </a:p>
        </p:txBody>
      </p:sp>
      <p:sp>
        <p:nvSpPr>
          <p:cNvPr id="4" name="灯片编号占位符 3"/>
          <p:cNvSpPr>
            <a:spLocks noGrp="1"/>
          </p:cNvSpPr>
          <p:nvPr>
            <p:ph type="sldNum" sz="quarter" idx="10"/>
          </p:nvPr>
        </p:nvSpPr>
        <p:spPr/>
        <p:txBody>
          <a:bodyPr/>
          <a:lstStyle/>
          <a:p>
            <a:fld id="{3260C29B-71A1-4D33-A4C9-6E14932129A0}" type="slidenum">
              <a:rPr lang="zh-CN" altLang="en-US" smtClean="0"/>
              <a:pPr/>
              <a:t>22</a:t>
            </a:fld>
            <a:endParaRPr lang="en-US"/>
          </a:p>
        </p:txBody>
      </p:sp>
    </p:spTree>
    <p:extLst>
      <p:ext uri="{BB962C8B-B14F-4D97-AF65-F5344CB8AC3E}">
        <p14:creationId xmlns:p14="http://schemas.microsoft.com/office/powerpoint/2010/main" val="3597147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260C29B-71A1-4D33-A4C9-6E14932129A0}" type="slidenum">
              <a:rPr lang="zh-CN" altLang="en-US" smtClean="0"/>
              <a:pPr/>
              <a:t>23</a:t>
            </a:fld>
            <a:endParaRPr lang="en-US"/>
          </a:p>
        </p:txBody>
      </p:sp>
    </p:spTree>
    <p:extLst>
      <p:ext uri="{BB962C8B-B14F-4D97-AF65-F5344CB8AC3E}">
        <p14:creationId xmlns:p14="http://schemas.microsoft.com/office/powerpoint/2010/main" val="10454859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9850" y="747713"/>
            <a:ext cx="6621463" cy="3725862"/>
          </a:xfrm>
        </p:spPr>
      </p:sp>
      <p:sp>
        <p:nvSpPr>
          <p:cNvPr id="3" name="备注占位符 2"/>
          <p:cNvSpPr>
            <a:spLocks noGrp="1"/>
          </p:cNvSpPr>
          <p:nvPr>
            <p:ph type="body" idx="1"/>
          </p:nvPr>
        </p:nvSpPr>
        <p:spPr/>
        <p:txBody>
          <a:bodyPr>
            <a:normAutofit/>
          </a:bodyPr>
          <a:lstStyle/>
          <a:p>
            <a:pPr lvl="0"/>
            <a:endParaRPr lang="zh-CN" altLang="en-US" dirty="0"/>
          </a:p>
        </p:txBody>
      </p:sp>
      <p:sp>
        <p:nvSpPr>
          <p:cNvPr id="4" name="灯片编号占位符 3"/>
          <p:cNvSpPr>
            <a:spLocks noGrp="1"/>
          </p:cNvSpPr>
          <p:nvPr>
            <p:ph type="sldNum" sz="quarter" idx="10"/>
          </p:nvPr>
        </p:nvSpPr>
        <p:spPr/>
        <p:txBody>
          <a:bodyPr/>
          <a:lstStyle/>
          <a:p>
            <a:fld id="{3260C29B-71A1-4D33-A4C9-6E14932129A0}" type="slidenum">
              <a:rPr lang="zh-CN" altLang="en-US" smtClean="0"/>
              <a:pPr/>
              <a:t>30</a:t>
            </a:fld>
            <a:endParaRPr lang="en-US"/>
          </a:p>
        </p:txBody>
      </p:sp>
    </p:spTree>
    <p:extLst>
      <p:ext uri="{BB962C8B-B14F-4D97-AF65-F5344CB8AC3E}">
        <p14:creationId xmlns:p14="http://schemas.microsoft.com/office/powerpoint/2010/main" val="18313933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defTabSz="908822">
              <a:defRPr/>
            </a:pPr>
            <a:endParaRPr lang="zh-CN" altLang="en-US" b="0" dirty="0">
              <a:solidFill>
                <a:srgbClr val="000046"/>
              </a:solidFill>
              <a:latin typeface="微软雅黑" pitchFamily="34" charset="-122"/>
              <a:ea typeface="微软雅黑" pitchFamily="34" charset="-122"/>
            </a:endParaRPr>
          </a:p>
        </p:txBody>
      </p:sp>
      <p:sp>
        <p:nvSpPr>
          <p:cNvPr id="4" name="灯片编号占位符 3"/>
          <p:cNvSpPr>
            <a:spLocks noGrp="1"/>
          </p:cNvSpPr>
          <p:nvPr>
            <p:ph type="sldNum" sz="quarter" idx="10"/>
          </p:nvPr>
        </p:nvSpPr>
        <p:spPr/>
        <p:txBody>
          <a:bodyPr/>
          <a:lstStyle/>
          <a:p>
            <a:fld id="{3260C29B-71A1-4D33-A4C9-6E14932129A0}" type="slidenum">
              <a:rPr lang="zh-CN" altLang="en-US" smtClean="0"/>
              <a:pPr/>
              <a:t>32</a:t>
            </a:fld>
            <a:endParaRPr lang="en-US"/>
          </a:p>
        </p:txBody>
      </p:sp>
    </p:spTree>
    <p:extLst>
      <p:ext uri="{BB962C8B-B14F-4D97-AF65-F5344CB8AC3E}">
        <p14:creationId xmlns:p14="http://schemas.microsoft.com/office/powerpoint/2010/main" val="37623211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defTabSz="908822">
              <a:defRPr/>
            </a:pPr>
            <a:endParaRPr lang="zh-CN" altLang="en-US" b="0" dirty="0">
              <a:solidFill>
                <a:srgbClr val="000046"/>
              </a:solidFill>
              <a:latin typeface="微软雅黑" pitchFamily="34" charset="-122"/>
              <a:ea typeface="微软雅黑" pitchFamily="34" charset="-122"/>
            </a:endParaRPr>
          </a:p>
        </p:txBody>
      </p:sp>
      <p:sp>
        <p:nvSpPr>
          <p:cNvPr id="4" name="灯片编号占位符 3"/>
          <p:cNvSpPr>
            <a:spLocks noGrp="1"/>
          </p:cNvSpPr>
          <p:nvPr>
            <p:ph type="sldNum" sz="quarter" idx="10"/>
          </p:nvPr>
        </p:nvSpPr>
        <p:spPr/>
        <p:txBody>
          <a:bodyPr/>
          <a:lstStyle/>
          <a:p>
            <a:fld id="{3260C29B-71A1-4D33-A4C9-6E14932129A0}" type="slidenum">
              <a:rPr lang="zh-CN" altLang="en-US" smtClean="0"/>
              <a:pPr/>
              <a:t>34</a:t>
            </a:fld>
            <a:endParaRPr lang="en-US"/>
          </a:p>
        </p:txBody>
      </p:sp>
    </p:spTree>
    <p:extLst>
      <p:ext uri="{BB962C8B-B14F-4D97-AF65-F5344CB8AC3E}">
        <p14:creationId xmlns:p14="http://schemas.microsoft.com/office/powerpoint/2010/main" val="34695710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9850" y="747713"/>
            <a:ext cx="6621463" cy="3725862"/>
          </a:xfrm>
        </p:spPr>
      </p:sp>
      <p:sp>
        <p:nvSpPr>
          <p:cNvPr id="3" name="备注占位符 2"/>
          <p:cNvSpPr>
            <a:spLocks noGrp="1"/>
          </p:cNvSpPr>
          <p:nvPr>
            <p:ph type="body" idx="1"/>
          </p:nvPr>
        </p:nvSpPr>
        <p:spPr/>
        <p:txBody>
          <a:bodyPr>
            <a:normAutofit/>
          </a:bodyPr>
          <a:lstStyle/>
          <a:p>
            <a:pPr lvl="0"/>
            <a:endParaRPr lang="zh-CN" altLang="en-US" dirty="0"/>
          </a:p>
        </p:txBody>
      </p:sp>
      <p:sp>
        <p:nvSpPr>
          <p:cNvPr id="4" name="灯片编号占位符 3"/>
          <p:cNvSpPr>
            <a:spLocks noGrp="1"/>
          </p:cNvSpPr>
          <p:nvPr>
            <p:ph type="sldNum" sz="quarter" idx="10"/>
          </p:nvPr>
        </p:nvSpPr>
        <p:spPr/>
        <p:txBody>
          <a:bodyPr/>
          <a:lstStyle/>
          <a:p>
            <a:fld id="{3260C29B-71A1-4D33-A4C9-6E14932129A0}" type="slidenum">
              <a:rPr lang="zh-CN" altLang="en-US" smtClean="0"/>
              <a:pPr/>
              <a:t>41</a:t>
            </a:fld>
            <a:endParaRPr lang="en-US"/>
          </a:p>
        </p:txBody>
      </p:sp>
    </p:spTree>
    <p:extLst>
      <p:ext uri="{BB962C8B-B14F-4D97-AF65-F5344CB8AC3E}">
        <p14:creationId xmlns:p14="http://schemas.microsoft.com/office/powerpoint/2010/main" val="1930461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9850" y="747713"/>
            <a:ext cx="6621463" cy="3725862"/>
          </a:xfrm>
        </p:spPr>
      </p:sp>
      <p:sp>
        <p:nvSpPr>
          <p:cNvPr id="3" name="备注占位符 2"/>
          <p:cNvSpPr>
            <a:spLocks noGrp="1"/>
          </p:cNvSpPr>
          <p:nvPr>
            <p:ph type="body" idx="1"/>
          </p:nvPr>
        </p:nvSpPr>
        <p:spPr/>
        <p:txBody>
          <a:bodyPr>
            <a:normAutofit/>
          </a:bodyPr>
          <a:lstStyle/>
          <a:p>
            <a:pPr lvl="0"/>
            <a:endParaRPr lang="zh-CN" altLang="en-US" dirty="0"/>
          </a:p>
        </p:txBody>
      </p:sp>
      <p:sp>
        <p:nvSpPr>
          <p:cNvPr id="4" name="灯片编号占位符 3"/>
          <p:cNvSpPr>
            <a:spLocks noGrp="1"/>
          </p:cNvSpPr>
          <p:nvPr>
            <p:ph type="sldNum" sz="quarter" idx="10"/>
          </p:nvPr>
        </p:nvSpPr>
        <p:spPr/>
        <p:txBody>
          <a:bodyPr/>
          <a:lstStyle/>
          <a:p>
            <a:fld id="{3260C29B-71A1-4D33-A4C9-6E14932129A0}" type="slidenum">
              <a:rPr lang="zh-CN" altLang="en-US" smtClean="0"/>
              <a:pPr/>
              <a:t>2</a:t>
            </a:fld>
            <a:endParaRPr lang="en-US"/>
          </a:p>
        </p:txBody>
      </p:sp>
    </p:spTree>
    <p:extLst>
      <p:ext uri="{BB962C8B-B14F-4D97-AF65-F5344CB8AC3E}">
        <p14:creationId xmlns:p14="http://schemas.microsoft.com/office/powerpoint/2010/main" val="12482545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260C29B-71A1-4D33-A4C9-6E14932129A0}" type="slidenum">
              <a:rPr lang="zh-CN" altLang="en-US" smtClean="0"/>
              <a:pPr/>
              <a:t>42</a:t>
            </a:fld>
            <a:endParaRPr lang="en-US"/>
          </a:p>
        </p:txBody>
      </p:sp>
    </p:spTree>
    <p:extLst>
      <p:ext uri="{BB962C8B-B14F-4D97-AF65-F5344CB8AC3E}">
        <p14:creationId xmlns:p14="http://schemas.microsoft.com/office/powerpoint/2010/main" val="15207656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9850" y="747713"/>
            <a:ext cx="6621463" cy="3725862"/>
          </a:xfrm>
        </p:spPr>
      </p:sp>
      <p:sp>
        <p:nvSpPr>
          <p:cNvPr id="3" name="备注占位符 2"/>
          <p:cNvSpPr>
            <a:spLocks noGrp="1"/>
          </p:cNvSpPr>
          <p:nvPr>
            <p:ph type="body" idx="1"/>
          </p:nvPr>
        </p:nvSpPr>
        <p:spPr/>
        <p:txBody>
          <a:bodyPr>
            <a:normAutofit/>
          </a:bodyPr>
          <a:lstStyle/>
          <a:p>
            <a:pPr lvl="0"/>
            <a:endParaRPr lang="zh-CN" altLang="en-US" dirty="0"/>
          </a:p>
        </p:txBody>
      </p:sp>
      <p:sp>
        <p:nvSpPr>
          <p:cNvPr id="4" name="灯片编号占位符 3"/>
          <p:cNvSpPr>
            <a:spLocks noGrp="1"/>
          </p:cNvSpPr>
          <p:nvPr>
            <p:ph type="sldNum" sz="quarter" idx="10"/>
          </p:nvPr>
        </p:nvSpPr>
        <p:spPr/>
        <p:txBody>
          <a:bodyPr/>
          <a:lstStyle/>
          <a:p>
            <a:fld id="{3260C29B-71A1-4D33-A4C9-6E14932129A0}" type="slidenum">
              <a:rPr lang="zh-CN" altLang="en-US" smtClean="0"/>
              <a:pPr/>
              <a:t>43</a:t>
            </a:fld>
            <a:endParaRPr lang="en-US"/>
          </a:p>
        </p:txBody>
      </p:sp>
    </p:spTree>
    <p:extLst>
      <p:ext uri="{BB962C8B-B14F-4D97-AF65-F5344CB8AC3E}">
        <p14:creationId xmlns:p14="http://schemas.microsoft.com/office/powerpoint/2010/main" val="40022895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9850" y="747713"/>
            <a:ext cx="6621463" cy="3725862"/>
          </a:xfrm>
        </p:spPr>
      </p:sp>
      <p:sp>
        <p:nvSpPr>
          <p:cNvPr id="3" name="备注占位符 2"/>
          <p:cNvSpPr>
            <a:spLocks noGrp="1"/>
          </p:cNvSpPr>
          <p:nvPr>
            <p:ph type="body" idx="1"/>
          </p:nvPr>
        </p:nvSpPr>
        <p:spPr/>
        <p:txBody>
          <a:bodyPr>
            <a:normAutofit/>
          </a:bodyPr>
          <a:lstStyle/>
          <a:p>
            <a:pPr lvl="0"/>
            <a:endParaRPr lang="zh-CN" altLang="en-US" dirty="0"/>
          </a:p>
        </p:txBody>
      </p:sp>
      <p:sp>
        <p:nvSpPr>
          <p:cNvPr id="4" name="灯片编号占位符 3"/>
          <p:cNvSpPr>
            <a:spLocks noGrp="1"/>
          </p:cNvSpPr>
          <p:nvPr>
            <p:ph type="sldNum" sz="quarter" idx="10"/>
          </p:nvPr>
        </p:nvSpPr>
        <p:spPr/>
        <p:txBody>
          <a:bodyPr/>
          <a:lstStyle/>
          <a:p>
            <a:fld id="{3260C29B-71A1-4D33-A4C9-6E14932129A0}" type="slidenum">
              <a:rPr lang="zh-CN" altLang="en-US" smtClean="0"/>
              <a:pPr/>
              <a:t>45</a:t>
            </a:fld>
            <a:endParaRPr lang="en-US"/>
          </a:p>
        </p:txBody>
      </p:sp>
    </p:spTree>
    <p:extLst>
      <p:ext uri="{BB962C8B-B14F-4D97-AF65-F5344CB8AC3E}">
        <p14:creationId xmlns:p14="http://schemas.microsoft.com/office/powerpoint/2010/main" val="28368658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64516" name="灯片编号占位符 3"/>
          <p:cNvSpPr>
            <a:spLocks noGrp="1"/>
          </p:cNvSpPr>
          <p:nvPr>
            <p:ph type="sldNum" sz="quarter" idx="5"/>
          </p:nvPr>
        </p:nvSpPr>
        <p:spPr bwMode="auto">
          <a:ln>
            <a:miter lim="800000"/>
            <a:headEnd/>
            <a:tailEnd/>
          </a:ln>
        </p:spPr>
        <p:txBody>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fld id="{300BDE01-960A-426E-A725-B417430B40D4}" type="slidenum">
              <a:rPr lang="zh-CN" altLang="en-US"/>
              <a:pPr eaLnBrk="1" hangingPunct="1"/>
              <a:t>46</a:t>
            </a:fld>
            <a:endParaRPr lang="zh-CN" altLang="en-US"/>
          </a:p>
        </p:txBody>
      </p:sp>
    </p:spTree>
    <p:extLst>
      <p:ext uri="{BB962C8B-B14F-4D97-AF65-F5344CB8AC3E}">
        <p14:creationId xmlns:p14="http://schemas.microsoft.com/office/powerpoint/2010/main" val="2071833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9850" y="747713"/>
            <a:ext cx="6621463" cy="3725862"/>
          </a:xfrm>
        </p:spPr>
      </p:sp>
      <p:sp>
        <p:nvSpPr>
          <p:cNvPr id="3" name="备注占位符 2"/>
          <p:cNvSpPr>
            <a:spLocks noGrp="1"/>
          </p:cNvSpPr>
          <p:nvPr>
            <p:ph type="body" idx="1"/>
          </p:nvPr>
        </p:nvSpPr>
        <p:spPr/>
        <p:txBody>
          <a:bodyPr>
            <a:normAutofit/>
          </a:bodyPr>
          <a:lstStyle/>
          <a:p>
            <a:pPr lvl="0"/>
            <a:endParaRPr lang="zh-CN" altLang="en-US" dirty="0"/>
          </a:p>
        </p:txBody>
      </p:sp>
      <p:sp>
        <p:nvSpPr>
          <p:cNvPr id="4" name="灯片编号占位符 3"/>
          <p:cNvSpPr>
            <a:spLocks noGrp="1"/>
          </p:cNvSpPr>
          <p:nvPr>
            <p:ph type="sldNum" sz="quarter" idx="10"/>
          </p:nvPr>
        </p:nvSpPr>
        <p:spPr/>
        <p:txBody>
          <a:bodyPr/>
          <a:lstStyle/>
          <a:p>
            <a:fld id="{3260C29B-71A1-4D33-A4C9-6E14932129A0}" type="slidenum">
              <a:rPr lang="zh-CN" altLang="en-US" smtClean="0"/>
              <a:pPr/>
              <a:t>3</a:t>
            </a:fld>
            <a:endParaRPr lang="en-US"/>
          </a:p>
        </p:txBody>
      </p:sp>
    </p:spTree>
    <p:extLst>
      <p:ext uri="{BB962C8B-B14F-4D97-AF65-F5344CB8AC3E}">
        <p14:creationId xmlns:p14="http://schemas.microsoft.com/office/powerpoint/2010/main" val="29265094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Tree>
    <p:extLst>
      <p:ext uri="{BB962C8B-B14F-4D97-AF65-F5344CB8AC3E}">
        <p14:creationId xmlns:p14="http://schemas.microsoft.com/office/powerpoint/2010/main" val="1578027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zh-CN" altLang="en-US" sz="1200" b="1" dirty="0" smtClean="0">
              <a:solidFill>
                <a:sysClr val="window" lastClr="FFFFFF"/>
              </a:solidFill>
              <a:latin typeface="Calibri"/>
              <a:ea typeface="宋体"/>
              <a:cs typeface="+mn-cs"/>
            </a:endParaRPr>
          </a:p>
          <a:p>
            <a:endParaRPr lang="zh-CN" altLang="en-US" dirty="0"/>
          </a:p>
        </p:txBody>
      </p:sp>
    </p:spTree>
    <p:extLst>
      <p:ext uri="{BB962C8B-B14F-4D97-AF65-F5344CB8AC3E}">
        <p14:creationId xmlns:p14="http://schemas.microsoft.com/office/powerpoint/2010/main" val="2407117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zh-CN" sz="1200" b="1" dirty="0" smtClean="0">
              <a:solidFill>
                <a:srgbClr val="C00000"/>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zh-CN" sz="1200" b="1" dirty="0" smtClean="0">
              <a:solidFill>
                <a:srgbClr val="C00000"/>
              </a:solidFill>
            </a:endParaRPr>
          </a:p>
          <a:p>
            <a:endParaRPr lang="zh-CN" altLang="en-US" dirty="0"/>
          </a:p>
        </p:txBody>
      </p:sp>
    </p:spTree>
    <p:extLst>
      <p:ext uri="{BB962C8B-B14F-4D97-AF65-F5344CB8AC3E}">
        <p14:creationId xmlns:p14="http://schemas.microsoft.com/office/powerpoint/2010/main" val="1298738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Tree>
    <p:extLst>
      <p:ext uri="{BB962C8B-B14F-4D97-AF65-F5344CB8AC3E}">
        <p14:creationId xmlns:p14="http://schemas.microsoft.com/office/powerpoint/2010/main" val="224416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Tree>
    <p:extLst>
      <p:ext uri="{BB962C8B-B14F-4D97-AF65-F5344CB8AC3E}">
        <p14:creationId xmlns:p14="http://schemas.microsoft.com/office/powerpoint/2010/main" val="1648533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Tree>
    <p:extLst>
      <p:ext uri="{BB962C8B-B14F-4D97-AF65-F5344CB8AC3E}">
        <p14:creationId xmlns:p14="http://schemas.microsoft.com/office/powerpoint/2010/main" val="3477521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795340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8" name="灯片编号占位符 4"/>
          <p:cNvSpPr txBox="1">
            <a:spLocks/>
          </p:cNvSpPr>
          <p:nvPr userDrawn="1"/>
        </p:nvSpPr>
        <p:spPr>
          <a:xfrm>
            <a:off x="11279782" y="6376243"/>
            <a:ext cx="727867" cy="365125"/>
          </a:xfrm>
          <a:prstGeom prst="rect">
            <a:avLst/>
          </a:prstGeom>
        </p:spPr>
        <p:txBody>
          <a:bodyPr vert="horz" lIns="91440" tIns="45720" rIns="91440" bIns="45720" rtlCol="0" anchor="ct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fld id="{D447205E-B5AF-420F-9205-14CD5B2048A0}" type="slidenum">
              <a:rPr lang="zh-CN" altLang="en-US" sz="1800" b="0" smtClean="0">
                <a:solidFill>
                  <a:prstClr val="black">
                    <a:tint val="75000"/>
                  </a:prstClr>
                </a:solidFill>
                <a:latin typeface="Calibri"/>
              </a:rPr>
              <a:pPr fontAlgn="auto">
                <a:spcBef>
                  <a:spcPts val="0"/>
                </a:spcBef>
                <a:spcAft>
                  <a:spcPts val="0"/>
                </a:spcAft>
              </a:pPr>
              <a:t>‹#›</a:t>
            </a:fld>
            <a:endParaRPr lang="zh-CN" altLang="en-US" sz="1800" b="0">
              <a:solidFill>
                <a:prstClr val="black">
                  <a:tint val="75000"/>
                </a:prstClr>
              </a:solidFill>
              <a:latin typeface="Calibri"/>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664205"/>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2413" cy="2387600"/>
          </a:xfrm>
          <a:prstGeom prst="rect">
            <a:avLst/>
          </a:prstGeo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241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endParaRPr lang="zh-CN" altLang="zh-CN"/>
          </a:p>
        </p:txBody>
      </p:sp>
    </p:spTree>
    <p:extLst>
      <p:ext uri="{BB962C8B-B14F-4D97-AF65-F5344CB8AC3E}">
        <p14:creationId xmlns:p14="http://schemas.microsoft.com/office/powerpoint/2010/main" val="9080814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TextBox 14"/>
          <p:cNvSpPr>
            <a:spLocks/>
          </p:cNvSpPr>
          <p:nvPr/>
        </p:nvSpPr>
        <p:spPr bwMode="auto">
          <a:xfrm>
            <a:off x="-33861" y="-12700"/>
            <a:ext cx="12247556" cy="477054"/>
          </a:xfrm>
          <a:custGeom>
            <a:avLst/>
            <a:gdLst/>
            <a:ahLst/>
            <a:cxnLst>
              <a:cxn ang="0">
                <a:pos x="39756" y="0"/>
              </a:cxn>
              <a:cxn ang="0">
                <a:pos x="9203634" y="29818"/>
              </a:cxn>
              <a:cxn ang="0">
                <a:pos x="9183756" y="1443719"/>
              </a:cxn>
              <a:cxn ang="0">
                <a:pos x="0" y="1433780"/>
              </a:cxn>
              <a:cxn ang="0">
                <a:pos x="39756" y="0"/>
              </a:cxn>
            </a:cxnLst>
            <a:rect l="0" t="0" r="r" b="b"/>
            <a:pathLst>
              <a:path w="9203634" h="1443719">
                <a:moveTo>
                  <a:pt x="39756" y="0"/>
                </a:moveTo>
                <a:lnTo>
                  <a:pt x="9203634" y="29818"/>
                </a:lnTo>
                <a:lnTo>
                  <a:pt x="9183756" y="1443719"/>
                </a:lnTo>
                <a:lnTo>
                  <a:pt x="0" y="1433780"/>
                </a:lnTo>
                <a:lnTo>
                  <a:pt x="39756" y="0"/>
                </a:lnTo>
                <a:close/>
              </a:path>
            </a:pathLst>
          </a:custGeom>
          <a:gradFill rotWithShape="1">
            <a:gsLst>
              <a:gs pos="0">
                <a:srgbClr val="6EA8FF">
                  <a:alpha val="0"/>
                </a:srgbClr>
              </a:gs>
              <a:gs pos="11000">
                <a:srgbClr val="6EA8FF">
                  <a:alpha val="0"/>
                </a:srgbClr>
              </a:gs>
              <a:gs pos="100000">
                <a:srgbClr val="DAEDEF">
                  <a:alpha val="0"/>
                </a:srgbClr>
              </a:gs>
            </a:gsLst>
            <a:lin ang="5400000" scaled="1"/>
          </a:gradFill>
          <a:ln w="9525">
            <a:noFill/>
            <a:round/>
            <a:headEnd/>
            <a:tailEnd/>
          </a:ln>
        </p:spPr>
        <p:txBody>
          <a:bodyPr>
            <a:spAutoFit/>
          </a:bodyPr>
          <a:lstStyle/>
          <a:p>
            <a:endParaRPr lang="zh-CN" altLang="en-US"/>
          </a:p>
        </p:txBody>
      </p:sp>
      <p:sp>
        <p:nvSpPr>
          <p:cNvPr id="1027" name="Line 8"/>
          <p:cNvSpPr>
            <a:spLocks noChangeShapeType="1"/>
          </p:cNvSpPr>
          <p:nvPr/>
        </p:nvSpPr>
        <p:spPr bwMode="auto">
          <a:xfrm>
            <a:off x="431744" y="1052513"/>
            <a:ext cx="8641226" cy="0"/>
          </a:xfrm>
          <a:prstGeom prst="line">
            <a:avLst/>
          </a:prstGeom>
          <a:noFill/>
          <a:ln w="38100" cmpd="thickThin">
            <a:solidFill>
              <a:srgbClr val="9ED3D7"/>
            </a:solidFill>
            <a:round/>
            <a:headEnd/>
            <a:tailEnd/>
          </a:ln>
        </p:spPr>
        <p:txBody>
          <a:bodyPr/>
          <a:lstStyle/>
          <a:p>
            <a:endParaRPr lang="zh-CN" altLang="en-US"/>
          </a:p>
        </p:txBody>
      </p:sp>
      <p:sp>
        <p:nvSpPr>
          <p:cNvPr id="1029" name="Rectangle 3"/>
          <p:cNvSpPr>
            <a:spLocks noGrp="1" noChangeArrowheads="1"/>
          </p:cNvSpPr>
          <p:nvPr>
            <p:ph type="body" idx="1"/>
          </p:nvPr>
        </p:nvSpPr>
        <p:spPr bwMode="auto">
          <a:xfrm>
            <a:off x="609521" y="1600201"/>
            <a:ext cx="10971372"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1030" name="日期占位符 3"/>
          <p:cNvSpPr>
            <a:spLocks noGrp="1" noChangeArrowheads="1"/>
          </p:cNvSpPr>
          <p:nvPr>
            <p:ph type="dt" sz="half" idx="2"/>
          </p:nvPr>
        </p:nvSpPr>
        <p:spPr bwMode="auto">
          <a:xfrm>
            <a:off x="4450771" y="6316663"/>
            <a:ext cx="1837028"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b="0"/>
            </a:lvl1pPr>
          </a:lstStyle>
          <a:p>
            <a:endParaRPr lang="en-US"/>
          </a:p>
        </p:txBody>
      </p:sp>
      <p:pic>
        <p:nvPicPr>
          <p:cNvPr id="7" name="图片 6" descr="QQ图片20140714151506.jpg"/>
          <p:cNvPicPr>
            <a:picLocks noChangeAspect="1"/>
          </p:cNvPicPr>
          <p:nvPr/>
        </p:nvPicPr>
        <p:blipFill>
          <a:blip r:embed="rId6"/>
          <a:stretch>
            <a:fillRect/>
          </a:stretch>
        </p:blipFill>
        <p:spPr>
          <a:xfrm>
            <a:off x="10210941" y="188640"/>
            <a:ext cx="943456" cy="566772"/>
          </a:xfrm>
          <a:prstGeom prst="rect">
            <a:avLst/>
          </a:prstGeom>
          <a:effectLst/>
        </p:spPr>
      </p:pic>
      <p:sp>
        <p:nvSpPr>
          <p:cNvPr id="8" name="TextBox 7"/>
          <p:cNvSpPr txBox="1"/>
          <p:nvPr/>
        </p:nvSpPr>
        <p:spPr>
          <a:xfrm>
            <a:off x="9551590" y="764704"/>
            <a:ext cx="2262158" cy="369332"/>
          </a:xfrm>
          <a:prstGeom prst="rect">
            <a:avLst/>
          </a:prstGeom>
          <a:noFill/>
        </p:spPr>
        <p:txBody>
          <a:bodyPr wrap="none" rtlCol="0">
            <a:spAutoFit/>
          </a:bodyPr>
          <a:lstStyle/>
          <a:p>
            <a:r>
              <a:rPr lang="zh-CN" altLang="en-US" sz="1800" b="0" dirty="0" smtClean="0">
                <a:solidFill>
                  <a:schemeClr val="accent6"/>
                </a:solidFill>
                <a:latin typeface="华文行楷" panose="02010800040101010101" pitchFamily="2" charset="-122"/>
                <a:ea typeface="华文行楷" panose="02010800040101010101" pitchFamily="2" charset="-122"/>
              </a:rPr>
              <a:t>高技术研究发展中心</a:t>
            </a:r>
            <a:endParaRPr lang="zh-CN" altLang="en-US" sz="1800" b="0" dirty="0">
              <a:solidFill>
                <a:schemeClr val="accent6"/>
              </a:solidFill>
              <a:latin typeface="华文行楷" panose="02010800040101010101" pitchFamily="2" charset="-122"/>
              <a:ea typeface="华文行楷" panose="02010800040101010101" pitchFamily="2" charset="-122"/>
            </a:endParaRPr>
          </a:p>
        </p:txBody>
      </p:sp>
    </p:spTree>
  </p:cSld>
  <p:clrMap bg1="lt1" tx1="dk1" bg2="lt2" tx2="dk2" accent1="accent1" accent2="accent2" accent3="accent3" accent4="accent4" accent5="accent5" accent6="accent6" hlink="hlink" folHlink="folHlink"/>
  <p:sldLayoutIdLst>
    <p:sldLayoutId id="2147483773" r:id="rId1"/>
    <p:sldLayoutId id="2147483772" r:id="rId2"/>
    <p:sldLayoutId id="2147483774" r:id="rId3"/>
    <p:sldLayoutId id="2147483775"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3000">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Arial" pitchFamily="34" charset="0"/>
          <a:ea typeface="宋体" pitchFamily="2" charset="-122"/>
        </a:defRPr>
      </a:lvl2pPr>
      <a:lvl3pPr algn="l" rtl="0" eaLnBrk="0" fontAlgn="base" hangingPunct="0">
        <a:spcBef>
          <a:spcPct val="0"/>
        </a:spcBef>
        <a:spcAft>
          <a:spcPct val="0"/>
        </a:spcAft>
        <a:defRPr sz="3000">
          <a:solidFill>
            <a:schemeClr val="tx2"/>
          </a:solidFill>
          <a:latin typeface="Arial" pitchFamily="34" charset="0"/>
          <a:ea typeface="宋体" pitchFamily="2" charset="-122"/>
        </a:defRPr>
      </a:lvl3pPr>
      <a:lvl4pPr algn="l" rtl="0" eaLnBrk="0" fontAlgn="base" hangingPunct="0">
        <a:spcBef>
          <a:spcPct val="0"/>
        </a:spcBef>
        <a:spcAft>
          <a:spcPct val="0"/>
        </a:spcAft>
        <a:defRPr sz="3000">
          <a:solidFill>
            <a:schemeClr val="tx2"/>
          </a:solidFill>
          <a:latin typeface="Arial" pitchFamily="34" charset="0"/>
          <a:ea typeface="宋体" pitchFamily="2" charset="-122"/>
        </a:defRPr>
      </a:lvl4pPr>
      <a:lvl5pPr algn="l" rtl="0" eaLnBrk="0" fontAlgn="base" hangingPunct="0">
        <a:spcBef>
          <a:spcPct val="0"/>
        </a:spcBef>
        <a:spcAft>
          <a:spcPct val="0"/>
        </a:spcAft>
        <a:defRPr sz="3000">
          <a:solidFill>
            <a:schemeClr val="tx2"/>
          </a:solidFill>
          <a:latin typeface="Arial" pitchFamily="34" charset="0"/>
          <a:ea typeface="宋体" pitchFamily="2" charset="-122"/>
        </a:defRPr>
      </a:lvl5pPr>
      <a:lvl6pPr marL="457200" algn="l" rtl="0" eaLnBrk="0" fontAlgn="base" hangingPunct="0">
        <a:spcBef>
          <a:spcPct val="0"/>
        </a:spcBef>
        <a:spcAft>
          <a:spcPct val="0"/>
        </a:spcAft>
        <a:defRPr sz="3000">
          <a:solidFill>
            <a:schemeClr val="tx2"/>
          </a:solidFill>
          <a:latin typeface="Arial" pitchFamily="34" charset="0"/>
          <a:ea typeface="宋体" pitchFamily="2" charset="-122"/>
        </a:defRPr>
      </a:lvl6pPr>
      <a:lvl7pPr marL="914400" algn="l" rtl="0" eaLnBrk="0" fontAlgn="base" hangingPunct="0">
        <a:spcBef>
          <a:spcPct val="0"/>
        </a:spcBef>
        <a:spcAft>
          <a:spcPct val="0"/>
        </a:spcAft>
        <a:defRPr sz="3000">
          <a:solidFill>
            <a:schemeClr val="tx2"/>
          </a:solidFill>
          <a:latin typeface="Arial" pitchFamily="34" charset="0"/>
          <a:ea typeface="宋体" pitchFamily="2" charset="-122"/>
        </a:defRPr>
      </a:lvl7pPr>
      <a:lvl8pPr marL="1371600" algn="l" rtl="0" eaLnBrk="0" fontAlgn="base" hangingPunct="0">
        <a:spcBef>
          <a:spcPct val="0"/>
        </a:spcBef>
        <a:spcAft>
          <a:spcPct val="0"/>
        </a:spcAft>
        <a:defRPr sz="3000">
          <a:solidFill>
            <a:schemeClr val="tx2"/>
          </a:solidFill>
          <a:latin typeface="Arial" pitchFamily="34" charset="0"/>
          <a:ea typeface="宋体" pitchFamily="2" charset="-122"/>
        </a:defRPr>
      </a:lvl8pPr>
      <a:lvl9pPr marL="1828800" algn="l" rtl="0" eaLnBrk="0" fontAlgn="base" hangingPunct="0">
        <a:spcBef>
          <a:spcPct val="0"/>
        </a:spcBef>
        <a:spcAft>
          <a:spcPct val="0"/>
        </a:spcAft>
        <a:defRPr sz="3000">
          <a:solidFill>
            <a:schemeClr val="tx2"/>
          </a:solidFill>
          <a:latin typeface="Arial" pitchFamily="34" charset="0"/>
          <a:ea typeface="宋体" pitchFamily="2" charset="-122"/>
        </a:defRPr>
      </a:lvl9pPr>
    </p:titleStyle>
    <p:body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3"/>
          <p:cNvSpPr txBox="1">
            <a:spLocks noChangeArrowheads="1"/>
          </p:cNvSpPr>
          <p:nvPr/>
        </p:nvSpPr>
        <p:spPr bwMode="auto">
          <a:xfrm>
            <a:off x="1179045" y="2132856"/>
            <a:ext cx="9215502" cy="1581202"/>
          </a:xfrm>
          <a:prstGeom prst="rect">
            <a:avLst/>
          </a:prstGeom>
          <a:noFill/>
          <a:ln w="9525">
            <a:noFill/>
            <a:miter lim="800000"/>
            <a:headEnd/>
            <a:tailEnd/>
          </a:ln>
          <a:effectLst/>
        </p:spPr>
        <p:txBody>
          <a:bodyPr wrap="square" lIns="102870" tIns="51435" rIns="102870" bIns="51435">
            <a:spAutoFit/>
          </a:bodyPr>
          <a:lstStyle/>
          <a:p>
            <a:pPr algn="ctr">
              <a:lnSpc>
                <a:spcPct val="120000"/>
              </a:lnSpc>
              <a:defRPr/>
            </a:pPr>
            <a:r>
              <a:rPr lang="zh-CN" altLang="en-US" sz="4000" spc="100" dirty="0" smtClean="0">
                <a:solidFill>
                  <a:srgbClr val="141242"/>
                </a:solidFill>
                <a:latin typeface="Times New Roman" pitchFamily="18" charset="0"/>
                <a:ea typeface="华文中宋" pitchFamily="2" charset="-122"/>
                <a:cs typeface="Times New Roman" pitchFamily="18" charset="0"/>
              </a:rPr>
              <a:t>国家重点研发计划</a:t>
            </a:r>
            <a:r>
              <a:rPr lang="en-US" altLang="zh-CN" sz="4000" spc="100" dirty="0" smtClean="0">
                <a:solidFill>
                  <a:srgbClr val="141242"/>
                </a:solidFill>
                <a:latin typeface="Times New Roman" pitchFamily="18" charset="0"/>
                <a:ea typeface="华文中宋" pitchFamily="2" charset="-122"/>
                <a:cs typeface="Times New Roman" pitchFamily="18" charset="0"/>
              </a:rPr>
              <a:t>2018</a:t>
            </a:r>
            <a:r>
              <a:rPr lang="zh-CN" altLang="en-US" sz="4000" spc="100" dirty="0" smtClean="0">
                <a:solidFill>
                  <a:srgbClr val="141242"/>
                </a:solidFill>
                <a:latin typeface="华文中宋" pitchFamily="2" charset="-122"/>
                <a:ea typeface="华文中宋" pitchFamily="2" charset="-122"/>
                <a:cs typeface="Times New Roman" panose="02020603050405020304" pitchFamily="18" charset="0"/>
              </a:rPr>
              <a:t>年度项目</a:t>
            </a:r>
            <a:endParaRPr lang="en-US" altLang="zh-CN" sz="4000" spc="100" dirty="0" smtClean="0">
              <a:solidFill>
                <a:srgbClr val="141242"/>
              </a:solidFill>
              <a:latin typeface="华文中宋" pitchFamily="2" charset="-122"/>
              <a:ea typeface="华文中宋" pitchFamily="2" charset="-122"/>
              <a:cs typeface="Times New Roman" panose="02020603050405020304" pitchFamily="18" charset="0"/>
            </a:endParaRPr>
          </a:p>
          <a:p>
            <a:pPr algn="ctr">
              <a:lnSpc>
                <a:spcPct val="120000"/>
              </a:lnSpc>
              <a:defRPr/>
            </a:pPr>
            <a:r>
              <a:rPr lang="zh-CN" altLang="en-US" sz="4000" spc="100" dirty="0" smtClean="0">
                <a:solidFill>
                  <a:srgbClr val="141242"/>
                </a:solidFill>
                <a:latin typeface="华文中宋" pitchFamily="2" charset="-122"/>
                <a:ea typeface="华文中宋" pitchFamily="2" charset="-122"/>
                <a:cs typeface="Times New Roman" panose="02020603050405020304" pitchFamily="18" charset="0"/>
              </a:rPr>
              <a:t>实施部署动员会</a:t>
            </a:r>
            <a:endParaRPr lang="en-US" altLang="zh-CN" sz="4000" spc="100" dirty="0" smtClean="0">
              <a:solidFill>
                <a:srgbClr val="141242"/>
              </a:solidFill>
              <a:latin typeface="华文中宋" pitchFamily="2" charset="-122"/>
              <a:ea typeface="华文中宋" pitchFamily="2" charset="-122"/>
              <a:cs typeface="Times New Roman" panose="02020603050405020304" pitchFamily="18" charset="0"/>
            </a:endParaRPr>
          </a:p>
        </p:txBody>
      </p:sp>
      <p:sp>
        <p:nvSpPr>
          <p:cNvPr id="12" name="TextBox 11"/>
          <p:cNvSpPr txBox="1">
            <a:spLocks noChangeArrowheads="1"/>
          </p:cNvSpPr>
          <p:nvPr/>
        </p:nvSpPr>
        <p:spPr bwMode="auto">
          <a:xfrm>
            <a:off x="4562660" y="5373216"/>
            <a:ext cx="2448272" cy="584006"/>
          </a:xfrm>
          <a:prstGeom prst="rect">
            <a:avLst/>
          </a:prstGeom>
          <a:noFill/>
          <a:ln w="9525">
            <a:noFill/>
            <a:miter lim="800000"/>
            <a:headEnd/>
            <a:tailEnd/>
          </a:ln>
          <a:effectLst/>
        </p:spPr>
        <p:txBody>
          <a:bodyPr wrap="square" lIns="102870" tIns="51435" rIns="102870" bIns="51435">
            <a:spAutoFit/>
          </a:bodyPr>
          <a:lstStyle/>
          <a:p>
            <a:pPr algn="ctr">
              <a:lnSpc>
                <a:spcPct val="130000"/>
              </a:lnSpc>
              <a:defRPr/>
            </a:pPr>
            <a:r>
              <a:rPr lang="en-US" altLang="zh-CN" sz="2400" dirty="0" smtClean="0">
                <a:solidFill>
                  <a:srgbClr val="141242"/>
                </a:solidFill>
                <a:latin typeface="Times New Roman" panose="02020603050405020304" pitchFamily="18" charset="0"/>
                <a:ea typeface="微软雅黑" pitchFamily="34" charset="-122"/>
                <a:cs typeface="Times New Roman" panose="02020603050405020304" pitchFamily="18" charset="0"/>
              </a:rPr>
              <a:t>2018</a:t>
            </a:r>
            <a:r>
              <a:rPr lang="zh-CN" altLang="en-US" sz="2400" dirty="0" smtClean="0">
                <a:solidFill>
                  <a:srgbClr val="141242"/>
                </a:solidFill>
                <a:latin typeface="Times New Roman" panose="02020603050405020304" pitchFamily="18" charset="0"/>
                <a:ea typeface="微软雅黑" pitchFamily="34" charset="-122"/>
                <a:cs typeface="Times New Roman" panose="02020603050405020304" pitchFamily="18" charset="0"/>
              </a:rPr>
              <a:t>年</a:t>
            </a:r>
            <a:r>
              <a:rPr lang="en-US" altLang="zh-CN" sz="2400" dirty="0" smtClean="0">
                <a:solidFill>
                  <a:srgbClr val="141242"/>
                </a:solidFill>
                <a:latin typeface="Times New Roman" panose="02020603050405020304" pitchFamily="18" charset="0"/>
                <a:ea typeface="微软雅黑" pitchFamily="34" charset="-122"/>
                <a:cs typeface="Times New Roman" panose="02020603050405020304" pitchFamily="18" charset="0"/>
              </a:rPr>
              <a:t>7</a:t>
            </a:r>
            <a:r>
              <a:rPr lang="zh-CN" altLang="en-US" sz="2400" dirty="0" smtClean="0">
                <a:solidFill>
                  <a:srgbClr val="141242"/>
                </a:solidFill>
                <a:latin typeface="Times New Roman" panose="02020603050405020304" pitchFamily="18" charset="0"/>
                <a:ea typeface="微软雅黑" pitchFamily="34" charset="-122"/>
                <a:cs typeface="Times New Roman" panose="02020603050405020304" pitchFamily="18" charset="0"/>
              </a:rPr>
              <a:t>月</a:t>
            </a:r>
            <a:r>
              <a:rPr lang="en-US" altLang="zh-CN" sz="2400" dirty="0" smtClean="0">
                <a:solidFill>
                  <a:srgbClr val="141242"/>
                </a:solidFill>
                <a:latin typeface="Times New Roman" panose="02020603050405020304" pitchFamily="18" charset="0"/>
                <a:ea typeface="微软雅黑" pitchFamily="34" charset="-122"/>
                <a:cs typeface="Times New Roman" panose="02020603050405020304" pitchFamily="18" charset="0"/>
              </a:rPr>
              <a:t>26</a:t>
            </a:r>
            <a:r>
              <a:rPr lang="zh-CN" altLang="en-US" sz="2400" dirty="0" smtClean="0">
                <a:solidFill>
                  <a:srgbClr val="141242"/>
                </a:solidFill>
                <a:latin typeface="Times New Roman" panose="02020603050405020304" pitchFamily="18" charset="0"/>
                <a:ea typeface="微软雅黑" pitchFamily="34" charset="-122"/>
                <a:cs typeface="Times New Roman" panose="02020603050405020304" pitchFamily="18" charset="0"/>
              </a:rPr>
              <a:t>日</a:t>
            </a:r>
            <a:endParaRPr lang="en-US" altLang="zh-CN" sz="2400" dirty="0" smtClean="0">
              <a:solidFill>
                <a:srgbClr val="141242"/>
              </a:solidFill>
              <a:latin typeface="Times New Roman" panose="02020603050405020304" pitchFamily="18" charset="0"/>
              <a:ea typeface="微软雅黑" pitchFamily="34" charset="-122"/>
              <a:cs typeface="Times New Roman" panose="02020603050405020304" pitchFamily="18" charset="0"/>
            </a:endParaRPr>
          </a:p>
        </p:txBody>
      </p:sp>
      <p:sp>
        <p:nvSpPr>
          <p:cNvPr id="4" name="矩形 3"/>
          <p:cNvSpPr/>
          <p:nvPr/>
        </p:nvSpPr>
        <p:spPr>
          <a:xfrm>
            <a:off x="2809058" y="4221088"/>
            <a:ext cx="5955476" cy="540725"/>
          </a:xfrm>
          <a:prstGeom prst="rect">
            <a:avLst/>
          </a:prstGeom>
        </p:spPr>
        <p:txBody>
          <a:bodyPr wrap="square">
            <a:spAutoFit/>
          </a:bodyPr>
          <a:lstStyle/>
          <a:p>
            <a:pPr algn="ctr">
              <a:lnSpc>
                <a:spcPct val="120000"/>
              </a:lnSpc>
              <a:defRPr/>
            </a:pPr>
            <a:r>
              <a:rPr lang="zh-CN" altLang="en-US" sz="2800" dirty="0" smtClean="0">
                <a:ln w="0"/>
                <a:solidFill>
                  <a:srgbClr val="FF0000"/>
                </a:solidFill>
                <a:effectLst>
                  <a:outerShdw blurRad="38100" dist="25400" dir="5400000" algn="ctr" rotWithShape="0">
                    <a:srgbClr val="6E747A">
                      <a:alpha val="43000"/>
                    </a:srgbClr>
                  </a:outerShdw>
                </a:effectLst>
                <a:latin typeface="黑体" panose="02010609060101010101" pitchFamily="49" charset="-122"/>
                <a:ea typeface="黑体" panose="02010609060101010101" pitchFamily="49" charset="-122"/>
              </a:rPr>
              <a:t>大科学装置前沿研究重点专项</a:t>
            </a:r>
          </a:p>
        </p:txBody>
      </p:sp>
    </p:spTree>
    <p:extLst>
      <p:ext uri="{BB962C8B-B14F-4D97-AF65-F5344CB8AC3E}">
        <p14:creationId xmlns:p14="http://schemas.microsoft.com/office/powerpoint/2010/main" val="42508675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格 13"/>
          <p:cNvGraphicFramePr>
            <a:graphicFrameLocks noGrp="1"/>
          </p:cNvGraphicFramePr>
          <p:nvPr>
            <p:extLst/>
          </p:nvPr>
        </p:nvGraphicFramePr>
        <p:xfrm>
          <a:off x="380166" y="1142984"/>
          <a:ext cx="11430079" cy="5574376"/>
        </p:xfrm>
        <a:graphic>
          <a:graphicData uri="http://schemas.openxmlformats.org/drawingml/2006/table">
            <a:tbl>
              <a:tblPr/>
              <a:tblGrid>
                <a:gridCol w="857256">
                  <a:extLst>
                    <a:ext uri="{9D8B030D-6E8A-4147-A177-3AD203B41FA5}">
                      <a16:colId xmlns:a16="http://schemas.microsoft.com/office/drawing/2014/main" val="20000"/>
                    </a:ext>
                  </a:extLst>
                </a:gridCol>
                <a:gridCol w="4429156">
                  <a:extLst>
                    <a:ext uri="{9D8B030D-6E8A-4147-A177-3AD203B41FA5}">
                      <a16:colId xmlns:a16="http://schemas.microsoft.com/office/drawing/2014/main" val="20001"/>
                    </a:ext>
                  </a:extLst>
                </a:gridCol>
                <a:gridCol w="6143667">
                  <a:extLst>
                    <a:ext uri="{9D8B030D-6E8A-4147-A177-3AD203B41FA5}">
                      <a16:colId xmlns:a16="http://schemas.microsoft.com/office/drawing/2014/main" val="20002"/>
                    </a:ext>
                  </a:extLst>
                </a:gridCol>
              </a:tblGrid>
              <a:tr h="142876">
                <a:tc>
                  <a:txBody>
                    <a:bodyPr/>
                    <a:lstStyle/>
                    <a:p>
                      <a:pPr marL="0" indent="0" algn="ctr" defTabSz="914400" rtl="0" eaLnBrk="1" latinLnBrk="0" hangingPunct="1">
                        <a:lnSpc>
                          <a:spcPct val="100000"/>
                        </a:lnSpc>
                        <a:spcAft>
                          <a:spcPts val="0"/>
                        </a:spcAft>
                      </a:pPr>
                      <a:r>
                        <a:rPr lang="zh-CN" altLang="en-US" sz="1600" b="1" kern="1200" dirty="0">
                          <a:solidFill>
                            <a:schemeClr val="lt1"/>
                          </a:solidFill>
                          <a:latin typeface="微软雅黑" pitchFamily="34" charset="-122"/>
                          <a:ea typeface="微软雅黑" pitchFamily="34" charset="-122"/>
                          <a:cs typeface="+mn-cs"/>
                        </a:rPr>
                        <a:t>序号</a:t>
                      </a:r>
                    </a:p>
                  </a:txBody>
                  <a:tcPr marL="0" marR="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marL="0" indent="0" algn="ctr" defTabSz="914400" rtl="0" eaLnBrk="1" latinLnBrk="0" hangingPunct="1">
                        <a:lnSpc>
                          <a:spcPct val="100000"/>
                        </a:lnSpc>
                        <a:spcAft>
                          <a:spcPts val="0"/>
                        </a:spcAft>
                      </a:pPr>
                      <a:r>
                        <a:rPr lang="zh-CN" altLang="en-US" sz="1600" b="1" kern="1200" dirty="0">
                          <a:solidFill>
                            <a:schemeClr val="lt1"/>
                          </a:solidFill>
                          <a:latin typeface="微软雅黑" pitchFamily="34" charset="-122"/>
                          <a:ea typeface="微软雅黑" pitchFamily="34" charset="-122"/>
                          <a:cs typeface="+mn-cs"/>
                        </a:rPr>
                        <a:t>任务名称</a:t>
                      </a:r>
                    </a:p>
                  </a:txBody>
                  <a:tcPr marL="0" marR="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marL="0" indent="0" algn="ctr" defTabSz="914400" rtl="0" eaLnBrk="1" latinLnBrk="0" hangingPunct="1">
                        <a:lnSpc>
                          <a:spcPct val="100000"/>
                        </a:lnSpc>
                        <a:spcAft>
                          <a:spcPts val="0"/>
                        </a:spcAft>
                      </a:pPr>
                      <a:r>
                        <a:rPr lang="zh-CN" altLang="en-US" sz="1600" b="1" kern="1200" dirty="0">
                          <a:solidFill>
                            <a:schemeClr val="lt1"/>
                          </a:solidFill>
                          <a:latin typeface="微软雅黑" pitchFamily="34" charset="-122"/>
                          <a:ea typeface="微软雅黑" pitchFamily="34" charset="-122"/>
                          <a:cs typeface="+mn-cs"/>
                        </a:rPr>
                        <a:t>子任务名称</a:t>
                      </a:r>
                    </a:p>
                  </a:txBody>
                  <a:tcPr marL="0" marR="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0000"/>
                  </a:ext>
                </a:extLst>
              </a:tr>
              <a:tr h="142876">
                <a:tc>
                  <a:txBody>
                    <a:bodyPr/>
                    <a:lstStyle/>
                    <a:p>
                      <a:pPr indent="0" algn="ctr">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31</a:t>
                      </a:r>
                      <a:endParaRPr lang="zh-CN" sz="1600" kern="100" dirty="0">
                        <a:solidFill>
                          <a:srgbClr val="FF0000"/>
                        </a:solidFill>
                        <a:latin typeface="微软雅黑" pitchFamily="34" charset="-122"/>
                        <a:ea typeface="微软雅黑" pitchFamily="34" charset="-122"/>
                        <a:cs typeface="Times New Roman"/>
                      </a:endParaRPr>
                    </a:p>
                  </a:txBody>
                  <a:tcPr marL="0" marR="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rowSpan="4">
                  <a:txBody>
                    <a:bodyPr/>
                    <a:lstStyle/>
                    <a:p>
                      <a:pPr indent="0" algn="just">
                        <a:lnSpc>
                          <a:spcPct val="100000"/>
                        </a:lnSpc>
                        <a:spcAft>
                          <a:spcPts val="0"/>
                        </a:spcAft>
                      </a:pPr>
                      <a:r>
                        <a:rPr lang="en-US" sz="1600" b="1" kern="100" dirty="0" smtClean="0">
                          <a:solidFill>
                            <a:srgbClr val="FF0000"/>
                          </a:solidFill>
                          <a:latin typeface="微软雅黑" pitchFamily="34" charset="-122"/>
                          <a:ea typeface="微软雅黑" pitchFamily="34" charset="-122"/>
                          <a:cs typeface="Times New Roman"/>
                        </a:rPr>
                        <a:t>11 </a:t>
                      </a:r>
                      <a:r>
                        <a:rPr lang="zh-CN" sz="1600" b="1" kern="100" dirty="0" smtClean="0">
                          <a:solidFill>
                            <a:srgbClr val="FF0000"/>
                          </a:solidFill>
                          <a:latin typeface="微软雅黑" pitchFamily="34" charset="-122"/>
                          <a:ea typeface="微软雅黑" pitchFamily="34" charset="-122"/>
                          <a:cs typeface="Times New Roman"/>
                        </a:rPr>
                        <a:t>高温</a:t>
                      </a:r>
                      <a:r>
                        <a:rPr lang="zh-CN" sz="1600" b="1" kern="100" dirty="0">
                          <a:solidFill>
                            <a:srgbClr val="FF0000"/>
                          </a:solidFill>
                          <a:latin typeface="微软雅黑" pitchFamily="34" charset="-122"/>
                          <a:ea typeface="微软雅黑" pitchFamily="34" charset="-122"/>
                          <a:cs typeface="Times New Roman"/>
                        </a:rPr>
                        <a:t>高压高密度极端物理研究</a:t>
                      </a:r>
                      <a:endParaRPr lang="zh-CN" sz="1600" kern="100" dirty="0">
                        <a:solidFill>
                          <a:srgbClr val="FF0000"/>
                        </a:solidFill>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a:txBody>
                    <a:bodyPr/>
                    <a:lstStyle/>
                    <a:p>
                      <a:pPr indent="0" algn="just">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11-1 </a:t>
                      </a:r>
                      <a:r>
                        <a:rPr lang="zh-CN" sz="1600" b="1" kern="100" dirty="0">
                          <a:solidFill>
                            <a:srgbClr val="FF0000"/>
                          </a:solidFill>
                          <a:latin typeface="微软雅黑" pitchFamily="34" charset="-122"/>
                          <a:ea typeface="微软雅黑" pitchFamily="34" charset="-122"/>
                          <a:cs typeface="Times New Roman"/>
                        </a:rPr>
                        <a:t>强激光驱动新型粒子源和辐射源研究</a:t>
                      </a:r>
                      <a:endParaRPr lang="zh-CN" sz="1600" kern="100" dirty="0">
                        <a:solidFill>
                          <a:srgbClr val="FF0000"/>
                        </a:solidFill>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extLst>
                  <a:ext uri="{0D108BD9-81ED-4DB2-BD59-A6C34878D82A}">
                    <a16:rowId xmlns:a16="http://schemas.microsoft.com/office/drawing/2014/main" val="10001"/>
                  </a:ext>
                </a:extLst>
              </a:tr>
              <a:tr h="142876">
                <a:tc>
                  <a:txBody>
                    <a:bodyPr/>
                    <a:lstStyle/>
                    <a:p>
                      <a:pPr indent="0" algn="ctr">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32</a:t>
                      </a:r>
                      <a:endParaRPr lang="zh-CN" sz="1600" kern="100" dirty="0">
                        <a:solidFill>
                          <a:srgbClr val="FF0000"/>
                        </a:solidFill>
                        <a:latin typeface="微软雅黑" pitchFamily="34" charset="-122"/>
                        <a:ea typeface="微软雅黑" pitchFamily="34" charset="-122"/>
                        <a:cs typeface="Times New Roman"/>
                      </a:endParaRPr>
                    </a:p>
                  </a:txBody>
                  <a:tcPr marL="0" marR="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vMerge="1">
                  <a:txBody>
                    <a:bodyPr/>
                    <a:lstStyle/>
                    <a:p>
                      <a:endParaRPr lang="zh-CN" alt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11-2 </a:t>
                      </a:r>
                      <a:r>
                        <a:rPr lang="zh-CN" sz="1600" b="1" kern="100" dirty="0">
                          <a:solidFill>
                            <a:srgbClr val="FF0000"/>
                          </a:solidFill>
                          <a:latin typeface="微软雅黑" pitchFamily="34" charset="-122"/>
                          <a:ea typeface="微软雅黑" pitchFamily="34" charset="-122"/>
                          <a:cs typeface="Times New Roman"/>
                        </a:rPr>
                        <a:t>极强光场条件下</a:t>
                      </a:r>
                      <a:r>
                        <a:rPr lang="en-US" sz="1600" b="1" kern="100" dirty="0">
                          <a:solidFill>
                            <a:srgbClr val="FF0000"/>
                          </a:solidFill>
                          <a:latin typeface="微软雅黑" pitchFamily="34" charset="-122"/>
                          <a:ea typeface="微软雅黑" pitchFamily="34" charset="-122"/>
                          <a:cs typeface="Times New Roman"/>
                        </a:rPr>
                        <a:t>QED</a:t>
                      </a:r>
                      <a:r>
                        <a:rPr lang="zh-CN" sz="1600" b="1" kern="100" dirty="0">
                          <a:solidFill>
                            <a:srgbClr val="FF0000"/>
                          </a:solidFill>
                          <a:latin typeface="微软雅黑" pitchFamily="34" charset="-122"/>
                          <a:ea typeface="微软雅黑" pitchFamily="34" charset="-122"/>
                          <a:cs typeface="Times New Roman"/>
                        </a:rPr>
                        <a:t>效应研究</a:t>
                      </a:r>
                      <a:endParaRPr lang="zh-CN" sz="1600" kern="100" dirty="0">
                        <a:solidFill>
                          <a:srgbClr val="FF0000"/>
                        </a:solidFill>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extLst>
                  <a:ext uri="{0D108BD9-81ED-4DB2-BD59-A6C34878D82A}">
                    <a16:rowId xmlns:a16="http://schemas.microsoft.com/office/drawing/2014/main" val="10002"/>
                  </a:ext>
                </a:extLst>
              </a:tr>
              <a:tr h="225746">
                <a:tc>
                  <a:txBody>
                    <a:bodyPr/>
                    <a:lstStyle/>
                    <a:p>
                      <a:pPr indent="0" algn="ctr">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33</a:t>
                      </a:r>
                      <a:endParaRPr lang="zh-CN" sz="1600" kern="100" dirty="0">
                        <a:solidFill>
                          <a:srgbClr val="FF0000"/>
                        </a:solidFill>
                        <a:latin typeface="微软雅黑" pitchFamily="34" charset="-122"/>
                        <a:ea typeface="微软雅黑" pitchFamily="34" charset="-122"/>
                        <a:cs typeface="Times New Roman"/>
                      </a:endParaRPr>
                    </a:p>
                  </a:txBody>
                  <a:tcPr marL="0" marR="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vMerge="1">
                  <a:txBody>
                    <a:bodyPr/>
                    <a:lstStyle/>
                    <a:p>
                      <a:endParaRPr lang="zh-CN" alt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11-3 </a:t>
                      </a:r>
                      <a:r>
                        <a:rPr lang="zh-CN" sz="1600" b="1" kern="100" dirty="0">
                          <a:solidFill>
                            <a:srgbClr val="FF0000"/>
                          </a:solidFill>
                          <a:latin typeface="微软雅黑" pitchFamily="34" charset="-122"/>
                          <a:ea typeface="微软雅黑" pitchFamily="34" charset="-122"/>
                          <a:cs typeface="Times New Roman"/>
                        </a:rPr>
                        <a:t>高温高压高密度物质的状态方程、不透明度和输运系数研究</a:t>
                      </a:r>
                      <a:endParaRPr lang="zh-CN" sz="1600" kern="100" dirty="0">
                        <a:solidFill>
                          <a:srgbClr val="FF0000"/>
                        </a:solidFill>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extLst>
                  <a:ext uri="{0D108BD9-81ED-4DB2-BD59-A6C34878D82A}">
                    <a16:rowId xmlns:a16="http://schemas.microsoft.com/office/drawing/2014/main" val="10003"/>
                  </a:ext>
                </a:extLst>
              </a:tr>
              <a:tr h="285156">
                <a:tc>
                  <a:txBody>
                    <a:bodyPr/>
                    <a:lstStyle/>
                    <a:p>
                      <a:pPr indent="0" algn="ctr">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34</a:t>
                      </a:r>
                      <a:endParaRPr lang="zh-CN" sz="1600" kern="100" dirty="0">
                        <a:solidFill>
                          <a:srgbClr val="FF0000"/>
                        </a:solidFill>
                        <a:latin typeface="微软雅黑" pitchFamily="34" charset="-122"/>
                        <a:ea typeface="微软雅黑" pitchFamily="34" charset="-122"/>
                        <a:cs typeface="Times New Roman"/>
                      </a:endParaRPr>
                    </a:p>
                  </a:txBody>
                  <a:tcPr marL="0" marR="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vMerge="1">
                  <a:txBody>
                    <a:bodyPr/>
                    <a:lstStyle/>
                    <a:p>
                      <a:endParaRPr lang="zh-CN" alt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11-4 </a:t>
                      </a:r>
                      <a:r>
                        <a:rPr lang="zh-CN" sz="1600" b="1" kern="100" dirty="0">
                          <a:solidFill>
                            <a:srgbClr val="FF0000"/>
                          </a:solidFill>
                          <a:latin typeface="微软雅黑" pitchFamily="34" charset="-122"/>
                          <a:ea typeface="微软雅黑" pitchFamily="34" charset="-122"/>
                          <a:cs typeface="Times New Roman"/>
                        </a:rPr>
                        <a:t>高精度时间、空间和能谱分辨的等离子体诊断技术</a:t>
                      </a:r>
                      <a:endParaRPr lang="zh-CN" sz="1600" kern="100" dirty="0">
                        <a:solidFill>
                          <a:srgbClr val="FF0000"/>
                        </a:solidFill>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extLst>
                  <a:ext uri="{0D108BD9-81ED-4DB2-BD59-A6C34878D82A}">
                    <a16:rowId xmlns:a16="http://schemas.microsoft.com/office/drawing/2014/main" val="10004"/>
                  </a:ext>
                </a:extLst>
              </a:tr>
              <a:tr h="202126">
                <a:tc>
                  <a:txBody>
                    <a:bodyPr/>
                    <a:lstStyle/>
                    <a:p>
                      <a:pPr indent="0" algn="ctr">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35</a:t>
                      </a:r>
                      <a:endParaRPr lang="zh-CN" sz="1600" kern="100" dirty="0">
                        <a:solidFill>
                          <a:srgbClr val="FF0000"/>
                        </a:solidFill>
                        <a:latin typeface="微软雅黑" pitchFamily="34" charset="-122"/>
                        <a:ea typeface="微软雅黑" pitchFamily="34" charset="-122"/>
                        <a:cs typeface="Times New Roman"/>
                      </a:endParaRPr>
                    </a:p>
                  </a:txBody>
                  <a:tcPr marL="0" marR="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rowSpan="4">
                  <a:txBody>
                    <a:bodyPr/>
                    <a:lstStyle/>
                    <a:p>
                      <a:pPr indent="0" algn="just">
                        <a:lnSpc>
                          <a:spcPct val="100000"/>
                        </a:lnSpc>
                        <a:spcAft>
                          <a:spcPts val="0"/>
                        </a:spcAft>
                      </a:pPr>
                      <a:r>
                        <a:rPr lang="en-US" sz="1600" b="1" kern="100" dirty="0">
                          <a:latin typeface="微软雅黑" pitchFamily="34" charset="-122"/>
                          <a:ea typeface="微软雅黑" pitchFamily="34" charset="-122"/>
                          <a:cs typeface="Times New Roman"/>
                        </a:rPr>
                        <a:t>12 </a:t>
                      </a:r>
                      <a:r>
                        <a:rPr lang="zh-CN" sz="1600" b="1" kern="100" dirty="0">
                          <a:latin typeface="微软雅黑" pitchFamily="34" charset="-122"/>
                          <a:ea typeface="微软雅黑" pitchFamily="34" charset="-122"/>
                          <a:cs typeface="Times New Roman"/>
                        </a:rPr>
                        <a:t>复杂湍流机理研究</a:t>
                      </a:r>
                      <a:endParaRPr lang="zh-CN" sz="1600" kern="100" dirty="0">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solidFill>
                      <a:srgbClr val="F3F9FA"/>
                    </a:solidFill>
                  </a:tcPr>
                </a:tc>
                <a:tc>
                  <a:txBody>
                    <a:bodyPr/>
                    <a:lstStyle/>
                    <a:p>
                      <a:pPr indent="0" algn="just">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12-1 </a:t>
                      </a:r>
                      <a:r>
                        <a:rPr lang="zh-CN" sz="1600" b="1" kern="100" dirty="0">
                          <a:solidFill>
                            <a:srgbClr val="FF0000"/>
                          </a:solidFill>
                          <a:latin typeface="微软雅黑" pitchFamily="34" charset="-122"/>
                          <a:ea typeface="微软雅黑" pitchFamily="34" charset="-122"/>
                          <a:cs typeface="Times New Roman"/>
                        </a:rPr>
                        <a:t>高速边界层转捩机理、模型及其控制研究</a:t>
                      </a:r>
                      <a:endParaRPr lang="zh-CN" sz="1600" kern="100" dirty="0">
                        <a:solidFill>
                          <a:srgbClr val="FF0000"/>
                        </a:solidFill>
                        <a:latin typeface="微软雅黑" pitchFamily="34" charset="-122"/>
                        <a:ea typeface="微软雅黑" pitchFamily="34" charset="-122"/>
                        <a:cs typeface="Times New Roman"/>
                      </a:endParaRPr>
                    </a:p>
                  </a:txBody>
                  <a:tcPr marL="90000" marR="90000" marT="36000" marB="3600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extLst>
                  <a:ext uri="{0D108BD9-81ED-4DB2-BD59-A6C34878D82A}">
                    <a16:rowId xmlns:a16="http://schemas.microsoft.com/office/drawing/2014/main" val="10005"/>
                  </a:ext>
                </a:extLst>
              </a:tr>
              <a:tr h="285156">
                <a:tc>
                  <a:txBody>
                    <a:bodyPr/>
                    <a:lstStyle/>
                    <a:p>
                      <a:pPr indent="0" algn="ctr">
                        <a:lnSpc>
                          <a:spcPct val="100000"/>
                        </a:lnSpc>
                        <a:spcAft>
                          <a:spcPts val="0"/>
                        </a:spcAft>
                      </a:pPr>
                      <a:r>
                        <a:rPr lang="en-US" sz="1600" b="1" kern="100" dirty="0">
                          <a:latin typeface="微软雅黑" pitchFamily="34" charset="-122"/>
                          <a:ea typeface="微软雅黑" pitchFamily="34" charset="-122"/>
                          <a:cs typeface="Times New Roman"/>
                        </a:rPr>
                        <a:t>36</a:t>
                      </a:r>
                      <a:endParaRPr lang="zh-CN" sz="1600" kern="100" dirty="0">
                        <a:latin typeface="微软雅黑" pitchFamily="34" charset="-122"/>
                        <a:ea typeface="微软雅黑" pitchFamily="34" charset="-122"/>
                        <a:cs typeface="Times New Roman"/>
                      </a:endParaRPr>
                    </a:p>
                  </a:txBody>
                  <a:tcPr marL="0" marR="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vMerge="1">
                  <a:txBody>
                    <a:bodyPr/>
                    <a:lstStyle/>
                    <a:p>
                      <a:endParaRPr lang="zh-CN" alt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ct val="100000"/>
                        </a:lnSpc>
                        <a:spcAft>
                          <a:spcPts val="0"/>
                        </a:spcAft>
                      </a:pPr>
                      <a:r>
                        <a:rPr lang="en-US" sz="1600" b="1" kern="100">
                          <a:latin typeface="微软雅黑" pitchFamily="34" charset="-122"/>
                          <a:ea typeface="微软雅黑" pitchFamily="34" charset="-122"/>
                          <a:cs typeface="Times New Roman"/>
                        </a:rPr>
                        <a:t>12-2 </a:t>
                      </a:r>
                      <a:r>
                        <a:rPr lang="zh-CN" sz="1600" b="1" kern="100">
                          <a:latin typeface="微软雅黑" pitchFamily="34" charset="-122"/>
                          <a:ea typeface="微软雅黑" pitchFamily="34" charset="-122"/>
                          <a:cs typeface="Times New Roman"/>
                        </a:rPr>
                        <a:t>湍流与多物理场耦合机理研究</a:t>
                      </a:r>
                      <a:endParaRPr lang="zh-CN" sz="1600" kern="100">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extLst>
                  <a:ext uri="{0D108BD9-81ED-4DB2-BD59-A6C34878D82A}">
                    <a16:rowId xmlns:a16="http://schemas.microsoft.com/office/drawing/2014/main" val="10006"/>
                  </a:ext>
                </a:extLst>
              </a:tr>
              <a:tr h="178364">
                <a:tc>
                  <a:txBody>
                    <a:bodyPr/>
                    <a:lstStyle/>
                    <a:p>
                      <a:pPr indent="0" algn="ctr">
                        <a:lnSpc>
                          <a:spcPct val="100000"/>
                        </a:lnSpc>
                        <a:spcAft>
                          <a:spcPts val="0"/>
                        </a:spcAft>
                      </a:pPr>
                      <a:r>
                        <a:rPr lang="en-US" sz="1600" b="1" kern="100" dirty="0">
                          <a:latin typeface="微软雅黑" pitchFamily="34" charset="-122"/>
                          <a:ea typeface="微软雅黑" pitchFamily="34" charset="-122"/>
                          <a:cs typeface="Times New Roman"/>
                        </a:rPr>
                        <a:t>37</a:t>
                      </a:r>
                      <a:endParaRPr lang="zh-CN" sz="1600" kern="100" dirty="0">
                        <a:latin typeface="微软雅黑" pitchFamily="34" charset="-122"/>
                        <a:ea typeface="微软雅黑" pitchFamily="34" charset="-122"/>
                        <a:cs typeface="Times New Roman"/>
                      </a:endParaRPr>
                    </a:p>
                  </a:txBody>
                  <a:tcPr marL="0" marR="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vMerge="1">
                  <a:txBody>
                    <a:bodyPr/>
                    <a:lstStyle/>
                    <a:p>
                      <a:endParaRPr lang="zh-CN" altLang="en-US"/>
                    </a:p>
                  </a:txBody>
                  <a:tcPr/>
                </a:tc>
                <a:tc>
                  <a:txBody>
                    <a:bodyPr/>
                    <a:lstStyle/>
                    <a:p>
                      <a:pPr indent="0" algn="just">
                        <a:lnSpc>
                          <a:spcPct val="100000"/>
                        </a:lnSpc>
                        <a:spcAft>
                          <a:spcPts val="0"/>
                        </a:spcAft>
                      </a:pPr>
                      <a:r>
                        <a:rPr lang="en-US" sz="1600" b="1" kern="100">
                          <a:latin typeface="微软雅黑" pitchFamily="34" charset="-122"/>
                          <a:ea typeface="微软雅黑" pitchFamily="34" charset="-122"/>
                          <a:cs typeface="Times New Roman"/>
                        </a:rPr>
                        <a:t>12-3 </a:t>
                      </a:r>
                      <a:r>
                        <a:rPr lang="zh-CN" sz="1600" b="1" kern="100">
                          <a:latin typeface="微软雅黑" pitchFamily="34" charset="-122"/>
                          <a:ea typeface="微软雅黑" pitchFamily="34" charset="-122"/>
                          <a:cs typeface="Times New Roman"/>
                        </a:rPr>
                        <a:t>激波</a:t>
                      </a:r>
                      <a:r>
                        <a:rPr lang="en-US" sz="1600" b="1" kern="100">
                          <a:latin typeface="微软雅黑" pitchFamily="34" charset="-122"/>
                          <a:ea typeface="微软雅黑" pitchFamily="34" charset="-122"/>
                          <a:cs typeface="Times New Roman"/>
                        </a:rPr>
                        <a:t>/</a:t>
                      </a:r>
                      <a:r>
                        <a:rPr lang="zh-CN" sz="1600" b="1" kern="100">
                          <a:latin typeface="微软雅黑" pitchFamily="34" charset="-122"/>
                          <a:ea typeface="微软雅黑" pitchFamily="34" charset="-122"/>
                          <a:cs typeface="Times New Roman"/>
                        </a:rPr>
                        <a:t>湍流边界层干扰机理研究</a:t>
                      </a:r>
                      <a:endParaRPr lang="zh-CN" sz="1600" kern="100">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extLst>
                  <a:ext uri="{0D108BD9-81ED-4DB2-BD59-A6C34878D82A}">
                    <a16:rowId xmlns:a16="http://schemas.microsoft.com/office/drawing/2014/main" val="10007"/>
                  </a:ext>
                </a:extLst>
              </a:tr>
              <a:tr h="189938">
                <a:tc>
                  <a:txBody>
                    <a:bodyPr/>
                    <a:lstStyle/>
                    <a:p>
                      <a:pPr indent="0" algn="ctr">
                        <a:lnSpc>
                          <a:spcPct val="100000"/>
                        </a:lnSpc>
                        <a:spcAft>
                          <a:spcPts val="0"/>
                        </a:spcAft>
                      </a:pPr>
                      <a:r>
                        <a:rPr lang="en-US" sz="1600" b="1" kern="100" dirty="0">
                          <a:latin typeface="微软雅黑" pitchFamily="34" charset="-122"/>
                          <a:ea typeface="微软雅黑" pitchFamily="34" charset="-122"/>
                          <a:cs typeface="Times New Roman"/>
                        </a:rPr>
                        <a:t>38</a:t>
                      </a:r>
                      <a:endParaRPr lang="zh-CN" sz="1600" kern="100" dirty="0">
                        <a:latin typeface="微软雅黑" pitchFamily="34" charset="-122"/>
                        <a:ea typeface="微软雅黑" pitchFamily="34" charset="-122"/>
                        <a:cs typeface="Times New Roman"/>
                      </a:endParaRPr>
                    </a:p>
                  </a:txBody>
                  <a:tcPr marL="0" marR="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vMerge="1">
                  <a:txBody>
                    <a:bodyPr/>
                    <a:lstStyle/>
                    <a:p>
                      <a:endParaRPr lang="zh-CN" altLang="en-US"/>
                    </a:p>
                  </a:txBody>
                  <a:tcPr/>
                </a:tc>
                <a:tc>
                  <a:txBody>
                    <a:bodyPr/>
                    <a:lstStyle/>
                    <a:p>
                      <a:pPr indent="0" algn="just">
                        <a:lnSpc>
                          <a:spcPct val="100000"/>
                        </a:lnSpc>
                        <a:spcAft>
                          <a:spcPts val="0"/>
                        </a:spcAft>
                      </a:pPr>
                      <a:r>
                        <a:rPr lang="en-US" sz="1600" b="1" kern="100" dirty="0">
                          <a:latin typeface="微软雅黑" pitchFamily="34" charset="-122"/>
                          <a:ea typeface="微软雅黑" pitchFamily="34" charset="-122"/>
                          <a:cs typeface="Times New Roman"/>
                        </a:rPr>
                        <a:t>12-4 </a:t>
                      </a:r>
                      <a:r>
                        <a:rPr lang="zh-CN" sz="1600" b="1" kern="100" dirty="0">
                          <a:latin typeface="微软雅黑" pitchFamily="34" charset="-122"/>
                          <a:ea typeface="微软雅黑" pitchFamily="34" charset="-122"/>
                          <a:cs typeface="Times New Roman"/>
                        </a:rPr>
                        <a:t>高性能风洞精细化流动显示与非接触测量技术</a:t>
                      </a:r>
                      <a:endParaRPr lang="zh-CN" sz="1600" kern="100" dirty="0">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extLst>
                  <a:ext uri="{0D108BD9-81ED-4DB2-BD59-A6C34878D82A}">
                    <a16:rowId xmlns:a16="http://schemas.microsoft.com/office/drawing/2014/main" val="10008"/>
                  </a:ext>
                </a:extLst>
              </a:tr>
              <a:tr h="0">
                <a:tc>
                  <a:txBody>
                    <a:bodyPr/>
                    <a:lstStyle/>
                    <a:p>
                      <a:pPr indent="0" algn="ctr">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39</a:t>
                      </a:r>
                      <a:endParaRPr lang="zh-CN" sz="1600" kern="100" dirty="0">
                        <a:solidFill>
                          <a:srgbClr val="FF0000"/>
                        </a:solidFill>
                        <a:latin typeface="微软雅黑" pitchFamily="34" charset="-122"/>
                        <a:ea typeface="微软雅黑" pitchFamily="34" charset="-122"/>
                        <a:cs typeface="Times New Roman"/>
                      </a:endParaRPr>
                    </a:p>
                  </a:txBody>
                  <a:tcPr marL="0" marR="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rowSpan="5">
                  <a:txBody>
                    <a:bodyPr/>
                    <a:lstStyle/>
                    <a:p>
                      <a:pPr indent="0" algn="just">
                        <a:lnSpc>
                          <a:spcPct val="100000"/>
                        </a:lnSpc>
                        <a:spcAft>
                          <a:spcPts val="0"/>
                        </a:spcAft>
                      </a:pPr>
                      <a:r>
                        <a:rPr lang="en-US" sz="1600" b="1" kern="100" dirty="0">
                          <a:latin typeface="微软雅黑" pitchFamily="34" charset="-122"/>
                          <a:ea typeface="微软雅黑" pitchFamily="34" charset="-122"/>
                          <a:cs typeface="Times New Roman"/>
                        </a:rPr>
                        <a:t>13 </a:t>
                      </a:r>
                      <a:r>
                        <a:rPr lang="zh-CN" sz="1600" b="1" kern="100" dirty="0">
                          <a:latin typeface="微软雅黑" pitchFamily="34" charset="-122"/>
                          <a:ea typeface="微软雅黑" pitchFamily="34" charset="-122"/>
                          <a:cs typeface="Times New Roman"/>
                        </a:rPr>
                        <a:t>多学科应用平台型装置上先进实验技术和实验方法研究</a:t>
                      </a:r>
                      <a:endParaRPr lang="zh-CN" sz="1600" kern="100" dirty="0">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E7F3F4"/>
                    </a:solidFill>
                  </a:tcPr>
                </a:tc>
                <a:tc>
                  <a:txBody>
                    <a:bodyPr/>
                    <a:lstStyle/>
                    <a:p>
                      <a:pPr indent="0" algn="just">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13-1 </a:t>
                      </a:r>
                      <a:r>
                        <a:rPr lang="zh-CN" sz="1600" b="1" kern="100" dirty="0">
                          <a:solidFill>
                            <a:srgbClr val="FF0000"/>
                          </a:solidFill>
                          <a:latin typeface="微软雅黑" pitchFamily="34" charset="-122"/>
                          <a:ea typeface="微软雅黑" pitchFamily="34" charset="-122"/>
                          <a:cs typeface="Times New Roman"/>
                        </a:rPr>
                        <a:t>先进光源和中子源先进实验技术和新型实验方法研究</a:t>
                      </a:r>
                      <a:endParaRPr lang="zh-CN" sz="1600" kern="100" dirty="0">
                        <a:solidFill>
                          <a:srgbClr val="FF0000"/>
                        </a:solidFill>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extLst>
                  <a:ext uri="{0D108BD9-81ED-4DB2-BD59-A6C34878D82A}">
                    <a16:rowId xmlns:a16="http://schemas.microsoft.com/office/drawing/2014/main" val="10009"/>
                  </a:ext>
                </a:extLst>
              </a:tr>
              <a:tr h="355536">
                <a:tc>
                  <a:txBody>
                    <a:bodyPr/>
                    <a:lstStyle/>
                    <a:p>
                      <a:pPr indent="0" algn="ctr">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40</a:t>
                      </a:r>
                      <a:endParaRPr lang="zh-CN" sz="1600" kern="100" dirty="0">
                        <a:solidFill>
                          <a:srgbClr val="FF0000"/>
                        </a:solidFill>
                        <a:latin typeface="微软雅黑" pitchFamily="34" charset="-122"/>
                        <a:ea typeface="微软雅黑" pitchFamily="34" charset="-122"/>
                        <a:cs typeface="Times New Roman"/>
                      </a:endParaRPr>
                    </a:p>
                  </a:txBody>
                  <a:tcPr marL="0" marR="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vMerge="1">
                  <a:txBody>
                    <a:bodyPr/>
                    <a:lstStyle/>
                    <a:p>
                      <a:endParaRPr lang="zh-CN" altLang="en-US"/>
                    </a:p>
                  </a:txBody>
                  <a:tcPr/>
                </a:tc>
                <a:tc>
                  <a:txBody>
                    <a:bodyPr/>
                    <a:lstStyle/>
                    <a:p>
                      <a:pPr indent="0" algn="just">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13-2 </a:t>
                      </a:r>
                      <a:r>
                        <a:rPr lang="zh-CN" sz="1600" b="1" kern="100" dirty="0">
                          <a:solidFill>
                            <a:srgbClr val="FF0000"/>
                          </a:solidFill>
                          <a:latin typeface="微软雅黑" pitchFamily="34" charset="-122"/>
                          <a:ea typeface="微软雅黑" pitchFamily="34" charset="-122"/>
                          <a:cs typeface="Times New Roman"/>
                        </a:rPr>
                        <a:t>同步辐射和中子散射原位动态检测方法研究</a:t>
                      </a:r>
                      <a:endParaRPr lang="zh-CN" sz="1600" kern="100" dirty="0">
                        <a:solidFill>
                          <a:srgbClr val="FF0000"/>
                        </a:solidFill>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extLst>
                  <a:ext uri="{0D108BD9-81ED-4DB2-BD59-A6C34878D82A}">
                    <a16:rowId xmlns:a16="http://schemas.microsoft.com/office/drawing/2014/main" val="10010"/>
                  </a:ext>
                </a:extLst>
              </a:tr>
              <a:tr h="285156">
                <a:tc>
                  <a:txBody>
                    <a:bodyPr/>
                    <a:lstStyle/>
                    <a:p>
                      <a:pPr indent="0" algn="ctr">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41</a:t>
                      </a:r>
                      <a:endParaRPr lang="zh-CN" sz="1600" kern="100" dirty="0">
                        <a:solidFill>
                          <a:srgbClr val="FF0000"/>
                        </a:solidFill>
                        <a:latin typeface="微软雅黑" pitchFamily="34" charset="-122"/>
                        <a:ea typeface="微软雅黑" pitchFamily="34" charset="-122"/>
                        <a:cs typeface="Times New Roman"/>
                      </a:endParaRPr>
                    </a:p>
                  </a:txBody>
                  <a:tcPr marL="0" marR="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vMerge="1">
                  <a:txBody>
                    <a:bodyPr/>
                    <a:lstStyle/>
                    <a:p>
                      <a:endParaRPr lang="zh-CN" alt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13-3 </a:t>
                      </a:r>
                      <a:r>
                        <a:rPr lang="zh-CN" sz="1600" b="1" kern="100" dirty="0">
                          <a:solidFill>
                            <a:srgbClr val="FF0000"/>
                          </a:solidFill>
                          <a:latin typeface="微软雅黑" pitchFamily="34" charset="-122"/>
                          <a:ea typeface="微软雅黑" pitchFamily="34" charset="-122"/>
                          <a:cs typeface="Times New Roman"/>
                        </a:rPr>
                        <a:t>样品环境的研究和发展</a:t>
                      </a:r>
                      <a:endParaRPr lang="zh-CN" sz="1600" kern="100" dirty="0">
                        <a:solidFill>
                          <a:srgbClr val="FF0000"/>
                        </a:solidFill>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extLst>
                  <a:ext uri="{0D108BD9-81ED-4DB2-BD59-A6C34878D82A}">
                    <a16:rowId xmlns:a16="http://schemas.microsoft.com/office/drawing/2014/main" val="10011"/>
                  </a:ext>
                </a:extLst>
              </a:tr>
              <a:tr h="286348">
                <a:tc>
                  <a:txBody>
                    <a:bodyPr/>
                    <a:lstStyle/>
                    <a:p>
                      <a:pPr indent="0" algn="ctr">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42</a:t>
                      </a:r>
                      <a:endParaRPr lang="zh-CN" sz="1600" kern="100" dirty="0">
                        <a:solidFill>
                          <a:srgbClr val="FF0000"/>
                        </a:solidFill>
                        <a:latin typeface="微软雅黑" pitchFamily="34" charset="-122"/>
                        <a:ea typeface="微软雅黑" pitchFamily="34" charset="-122"/>
                        <a:cs typeface="Times New Roman"/>
                      </a:endParaRPr>
                    </a:p>
                  </a:txBody>
                  <a:tcPr marL="0" marR="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vMerge="1">
                  <a:txBody>
                    <a:bodyPr/>
                    <a:lstStyle/>
                    <a:p>
                      <a:endParaRPr lang="zh-CN" altLang="en-US"/>
                    </a:p>
                  </a:txBody>
                  <a:tcPr/>
                </a:tc>
                <a:tc>
                  <a:txBody>
                    <a:bodyPr/>
                    <a:lstStyle/>
                    <a:p>
                      <a:pPr indent="0" algn="just">
                        <a:lnSpc>
                          <a:spcPct val="100000"/>
                        </a:lnSpc>
                        <a:spcAft>
                          <a:spcPts val="0"/>
                        </a:spcAft>
                      </a:pPr>
                      <a:r>
                        <a:rPr lang="en-US" sz="1600" b="1" kern="100" dirty="0" smtClean="0">
                          <a:solidFill>
                            <a:srgbClr val="FF0000"/>
                          </a:solidFill>
                          <a:latin typeface="微软雅黑" pitchFamily="34" charset="-122"/>
                          <a:ea typeface="微软雅黑" pitchFamily="34" charset="-122"/>
                          <a:cs typeface="Times New Roman"/>
                        </a:rPr>
                        <a:t>13-4 </a:t>
                      </a:r>
                      <a:r>
                        <a:rPr lang="zh-CN" sz="1600" b="1" kern="100" dirty="0" smtClean="0">
                          <a:solidFill>
                            <a:srgbClr val="FF0000"/>
                          </a:solidFill>
                          <a:latin typeface="微软雅黑" pitchFamily="34" charset="-122"/>
                          <a:ea typeface="微软雅黑" pitchFamily="34" charset="-122"/>
                          <a:cs typeface="Times New Roman"/>
                        </a:rPr>
                        <a:t>极端</a:t>
                      </a:r>
                      <a:r>
                        <a:rPr lang="zh-CN" sz="1600" b="1" kern="100" dirty="0">
                          <a:solidFill>
                            <a:srgbClr val="FF0000"/>
                          </a:solidFill>
                          <a:latin typeface="微软雅黑" pitchFamily="34" charset="-122"/>
                          <a:ea typeface="微软雅黑" pitchFamily="34" charset="-122"/>
                          <a:cs typeface="Times New Roman"/>
                        </a:rPr>
                        <a:t>条件下的实验技术和方法研究</a:t>
                      </a:r>
                      <a:endParaRPr lang="zh-CN" sz="1600" kern="100" dirty="0">
                        <a:solidFill>
                          <a:srgbClr val="FF0000"/>
                        </a:solidFill>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extLst>
                  <a:ext uri="{0D108BD9-81ED-4DB2-BD59-A6C34878D82A}">
                    <a16:rowId xmlns:a16="http://schemas.microsoft.com/office/drawing/2014/main" val="10012"/>
                  </a:ext>
                </a:extLst>
              </a:tr>
              <a:tr h="357190">
                <a:tc>
                  <a:txBody>
                    <a:bodyPr/>
                    <a:lstStyle/>
                    <a:p>
                      <a:pPr indent="0" algn="ctr">
                        <a:lnSpc>
                          <a:spcPct val="100000"/>
                        </a:lnSpc>
                        <a:spcAft>
                          <a:spcPts val="0"/>
                        </a:spcAft>
                      </a:pPr>
                      <a:r>
                        <a:rPr lang="en-US" sz="1600" b="1" kern="100" dirty="0">
                          <a:latin typeface="微软雅黑" pitchFamily="34" charset="-122"/>
                          <a:ea typeface="微软雅黑" pitchFamily="34" charset="-122"/>
                          <a:cs typeface="Times New Roman"/>
                        </a:rPr>
                        <a:t>43</a:t>
                      </a:r>
                      <a:endParaRPr lang="zh-CN" sz="1600" kern="100" dirty="0">
                        <a:latin typeface="微软雅黑" pitchFamily="34" charset="-122"/>
                        <a:ea typeface="微软雅黑" pitchFamily="34" charset="-122"/>
                        <a:cs typeface="Times New Roman"/>
                      </a:endParaRPr>
                    </a:p>
                  </a:txBody>
                  <a:tcPr marL="0" marR="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vMerge="1">
                  <a:txBody>
                    <a:bodyPr/>
                    <a:lstStyle/>
                    <a:p>
                      <a:endParaRPr lang="zh-CN" altLang="en-US"/>
                    </a:p>
                  </a:txBody>
                  <a:tcPr/>
                </a:tc>
                <a:tc>
                  <a:txBody>
                    <a:bodyPr/>
                    <a:lstStyle/>
                    <a:p>
                      <a:pPr indent="0" algn="just">
                        <a:lnSpc>
                          <a:spcPct val="100000"/>
                        </a:lnSpc>
                        <a:spcAft>
                          <a:spcPts val="0"/>
                        </a:spcAft>
                      </a:pPr>
                      <a:r>
                        <a:rPr lang="en-US" sz="1600" b="1" kern="100" dirty="0">
                          <a:latin typeface="微软雅黑" pitchFamily="34" charset="-122"/>
                          <a:ea typeface="微软雅黑" pitchFamily="34" charset="-122"/>
                          <a:cs typeface="Times New Roman"/>
                        </a:rPr>
                        <a:t>13-5 </a:t>
                      </a:r>
                      <a:r>
                        <a:rPr lang="zh-CN" sz="1600" b="1" kern="100" dirty="0">
                          <a:latin typeface="微软雅黑" pitchFamily="34" charset="-122"/>
                          <a:ea typeface="微软雅黑" pitchFamily="34" charset="-122"/>
                          <a:cs typeface="Times New Roman"/>
                        </a:rPr>
                        <a:t>复杂体系微观界面研究方法</a:t>
                      </a:r>
                      <a:endParaRPr lang="zh-CN" sz="1600" kern="100" dirty="0">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extLst>
                  <a:ext uri="{0D108BD9-81ED-4DB2-BD59-A6C34878D82A}">
                    <a16:rowId xmlns:a16="http://schemas.microsoft.com/office/drawing/2014/main" val="10013"/>
                  </a:ext>
                </a:extLst>
              </a:tr>
              <a:tr h="357190">
                <a:tc>
                  <a:txBody>
                    <a:bodyPr/>
                    <a:lstStyle/>
                    <a:p>
                      <a:pPr indent="0" algn="ctr">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44</a:t>
                      </a:r>
                      <a:endParaRPr lang="zh-CN" sz="1600" kern="100" dirty="0">
                        <a:solidFill>
                          <a:srgbClr val="FF0000"/>
                        </a:solidFill>
                        <a:latin typeface="微软雅黑" pitchFamily="34" charset="-122"/>
                        <a:ea typeface="微软雅黑" pitchFamily="34" charset="-122"/>
                        <a:cs typeface="Times New Roman"/>
                      </a:endParaRPr>
                    </a:p>
                  </a:txBody>
                  <a:tcPr marL="0" marR="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rowSpan="3">
                  <a:txBody>
                    <a:bodyPr/>
                    <a:lstStyle/>
                    <a:p>
                      <a:pPr indent="0" algn="just">
                        <a:lnSpc>
                          <a:spcPct val="100000"/>
                        </a:lnSpc>
                        <a:spcAft>
                          <a:spcPts val="0"/>
                        </a:spcAft>
                      </a:pPr>
                      <a:r>
                        <a:rPr lang="en-US" sz="1600" b="1" kern="100" dirty="0" smtClean="0">
                          <a:latin typeface="微软雅黑" pitchFamily="34" charset="-122"/>
                          <a:ea typeface="微软雅黑" pitchFamily="34" charset="-122"/>
                          <a:cs typeface="Times New Roman"/>
                        </a:rPr>
                        <a:t>14 </a:t>
                      </a:r>
                      <a:r>
                        <a:rPr lang="zh-CN" sz="1600" b="1" kern="100" dirty="0" smtClean="0">
                          <a:latin typeface="微软雅黑" pitchFamily="34" charset="-122"/>
                          <a:ea typeface="微软雅黑" pitchFamily="34" charset="-122"/>
                          <a:cs typeface="Times New Roman"/>
                        </a:rPr>
                        <a:t>下一代</a:t>
                      </a:r>
                      <a:r>
                        <a:rPr lang="zh-CN" sz="1600" b="1" kern="100" dirty="0">
                          <a:latin typeface="微软雅黑" pitchFamily="34" charset="-122"/>
                          <a:ea typeface="微软雅黑" pitchFamily="34" charset="-122"/>
                          <a:cs typeface="Times New Roman"/>
                        </a:rPr>
                        <a:t>先进光源核心关键技术预研究</a:t>
                      </a:r>
                      <a:endParaRPr lang="zh-CN" sz="1600" kern="100" dirty="0">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indent="0" algn="just">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14-1 X</a:t>
                      </a:r>
                      <a:r>
                        <a:rPr lang="zh-CN" sz="1600" b="1" kern="100" dirty="0">
                          <a:solidFill>
                            <a:srgbClr val="FF0000"/>
                          </a:solidFill>
                          <a:latin typeface="微软雅黑" pitchFamily="34" charset="-122"/>
                          <a:ea typeface="微软雅黑" pitchFamily="34" charset="-122"/>
                          <a:cs typeface="Times New Roman"/>
                        </a:rPr>
                        <a:t>射线自由电子激光原理和核心关键技术研究</a:t>
                      </a:r>
                      <a:endParaRPr lang="zh-CN" sz="1600" kern="100" dirty="0">
                        <a:solidFill>
                          <a:srgbClr val="FF0000"/>
                        </a:solidFill>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extLst>
                  <a:ext uri="{0D108BD9-81ED-4DB2-BD59-A6C34878D82A}">
                    <a16:rowId xmlns:a16="http://schemas.microsoft.com/office/drawing/2014/main" val="10014"/>
                  </a:ext>
                </a:extLst>
              </a:tr>
              <a:tr h="357190">
                <a:tc>
                  <a:txBody>
                    <a:bodyPr/>
                    <a:lstStyle/>
                    <a:p>
                      <a:pPr indent="0" algn="ctr">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45</a:t>
                      </a:r>
                      <a:endParaRPr lang="zh-CN" sz="1600" kern="100" dirty="0">
                        <a:solidFill>
                          <a:srgbClr val="FF0000"/>
                        </a:solidFill>
                        <a:latin typeface="微软雅黑" pitchFamily="34" charset="-122"/>
                        <a:ea typeface="微软雅黑" pitchFamily="34" charset="-122"/>
                        <a:cs typeface="Times New Roman"/>
                      </a:endParaRPr>
                    </a:p>
                  </a:txBody>
                  <a:tcPr marL="0" marR="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vMerge="1">
                  <a:txBody>
                    <a:bodyPr/>
                    <a:lstStyle/>
                    <a:p>
                      <a:endParaRPr lang="zh-CN" alt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14-2 </a:t>
                      </a:r>
                      <a:r>
                        <a:rPr lang="zh-CN" sz="1600" b="1" kern="100" dirty="0">
                          <a:solidFill>
                            <a:srgbClr val="FF0000"/>
                          </a:solidFill>
                          <a:latin typeface="微软雅黑" pitchFamily="34" charset="-122"/>
                          <a:ea typeface="微软雅黑" pitchFamily="34" charset="-122"/>
                          <a:cs typeface="Times New Roman"/>
                        </a:rPr>
                        <a:t>衍射极限同步辐射光源核心关键技术研究</a:t>
                      </a:r>
                      <a:endParaRPr lang="zh-CN" sz="1600" kern="100" dirty="0">
                        <a:solidFill>
                          <a:srgbClr val="FF0000"/>
                        </a:solidFill>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extLst>
                  <a:ext uri="{0D108BD9-81ED-4DB2-BD59-A6C34878D82A}">
                    <a16:rowId xmlns:a16="http://schemas.microsoft.com/office/drawing/2014/main" val="10015"/>
                  </a:ext>
                </a:extLst>
              </a:tr>
              <a:tr h="357190">
                <a:tc>
                  <a:txBody>
                    <a:bodyPr/>
                    <a:lstStyle/>
                    <a:p>
                      <a:pPr indent="0" algn="ctr">
                        <a:lnSpc>
                          <a:spcPct val="100000"/>
                        </a:lnSpc>
                        <a:spcAft>
                          <a:spcPts val="0"/>
                        </a:spcAft>
                      </a:pPr>
                      <a:r>
                        <a:rPr lang="en-US" sz="1600" b="1" kern="100" dirty="0">
                          <a:latin typeface="微软雅黑" pitchFamily="34" charset="-122"/>
                          <a:ea typeface="微软雅黑" pitchFamily="34" charset="-122"/>
                          <a:cs typeface="Times New Roman"/>
                        </a:rPr>
                        <a:t>46</a:t>
                      </a:r>
                      <a:endParaRPr lang="zh-CN" sz="1600" kern="100" dirty="0">
                        <a:latin typeface="微软雅黑" pitchFamily="34" charset="-122"/>
                        <a:ea typeface="微软雅黑" pitchFamily="34" charset="-122"/>
                        <a:cs typeface="Times New Roman"/>
                      </a:endParaRPr>
                    </a:p>
                  </a:txBody>
                  <a:tcPr marL="0" marR="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vMerge="1">
                  <a:txBody>
                    <a:bodyPr/>
                    <a:lstStyle/>
                    <a:p>
                      <a:endParaRPr lang="zh-CN" alt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lnSpc>
                          <a:spcPct val="100000"/>
                        </a:lnSpc>
                        <a:spcAft>
                          <a:spcPts val="0"/>
                        </a:spcAft>
                      </a:pPr>
                      <a:r>
                        <a:rPr lang="en-US" sz="1600" b="1" kern="100" dirty="0">
                          <a:latin typeface="微软雅黑" pitchFamily="34" charset="-122"/>
                          <a:ea typeface="微软雅黑" pitchFamily="34" charset="-122"/>
                          <a:cs typeface="Times New Roman"/>
                        </a:rPr>
                        <a:t>14-3 </a:t>
                      </a:r>
                      <a:r>
                        <a:rPr lang="zh-CN" sz="1600" b="1" kern="100" dirty="0">
                          <a:latin typeface="微软雅黑" pitchFamily="34" charset="-122"/>
                          <a:ea typeface="微软雅黑" pitchFamily="34" charset="-122"/>
                          <a:cs typeface="Times New Roman"/>
                        </a:rPr>
                        <a:t>能量回收型直线加速器关键技术研究</a:t>
                      </a:r>
                      <a:endParaRPr lang="zh-CN" sz="1600" kern="100" dirty="0">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extLst>
                  <a:ext uri="{0D108BD9-81ED-4DB2-BD59-A6C34878D82A}">
                    <a16:rowId xmlns:a16="http://schemas.microsoft.com/office/drawing/2014/main" val="10016"/>
                  </a:ext>
                </a:extLst>
              </a:tr>
            </a:tbl>
          </a:graphicData>
        </a:graphic>
      </p:graphicFrame>
      <p:sp>
        <p:nvSpPr>
          <p:cNvPr id="5" name="TextBox 7"/>
          <p:cNvSpPr txBox="1"/>
          <p:nvPr/>
        </p:nvSpPr>
        <p:spPr>
          <a:xfrm>
            <a:off x="380166" y="404664"/>
            <a:ext cx="6380964"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smtClean="0">
                <a:solidFill>
                  <a:srgbClr val="960000"/>
                </a:solidFill>
                <a:latin typeface="微软雅黑" panose="020B0503020204020204" pitchFamily="34" charset="-122"/>
                <a:ea typeface="微软雅黑" panose="020B0503020204020204" pitchFamily="34" charset="-122"/>
                <a:cs typeface="Times New Roman" pitchFamily="18" charset="0"/>
              </a:rPr>
              <a:t>一、专项总体情况</a:t>
            </a:r>
          </a:p>
        </p:txBody>
      </p:sp>
    </p:spTree>
    <p:extLst>
      <p:ext uri="{BB962C8B-B14F-4D97-AF65-F5344CB8AC3E}">
        <p14:creationId xmlns:p14="http://schemas.microsoft.com/office/powerpoint/2010/main" val="4837692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7"/>
          <p:cNvSpPr txBox="1"/>
          <p:nvPr/>
        </p:nvSpPr>
        <p:spPr>
          <a:xfrm>
            <a:off x="451604" y="371174"/>
            <a:ext cx="6380964"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smtClean="0">
                <a:solidFill>
                  <a:srgbClr val="960000"/>
                </a:solidFill>
                <a:latin typeface="微软雅黑" panose="020B0503020204020204" pitchFamily="34" charset="-122"/>
                <a:ea typeface="微软雅黑" panose="020B0503020204020204" pitchFamily="34" charset="-122"/>
                <a:cs typeface="Times New Roman" pitchFamily="18" charset="0"/>
              </a:rPr>
              <a:t>一、重点专项基本情况</a:t>
            </a:r>
          </a:p>
        </p:txBody>
      </p:sp>
      <p:graphicFrame>
        <p:nvGraphicFramePr>
          <p:cNvPr id="6" name="表格 5"/>
          <p:cNvGraphicFramePr>
            <a:graphicFrameLocks noGrp="1"/>
          </p:cNvGraphicFramePr>
          <p:nvPr>
            <p:extLst/>
          </p:nvPr>
        </p:nvGraphicFramePr>
        <p:xfrm>
          <a:off x="951671" y="2629174"/>
          <a:ext cx="10358509" cy="1514206"/>
        </p:xfrm>
        <a:graphic>
          <a:graphicData uri="http://schemas.openxmlformats.org/drawingml/2006/table">
            <a:tbl>
              <a:tblPr/>
              <a:tblGrid>
                <a:gridCol w="1745917">
                  <a:extLst>
                    <a:ext uri="{9D8B030D-6E8A-4147-A177-3AD203B41FA5}">
                      <a16:colId xmlns:a16="http://schemas.microsoft.com/office/drawing/2014/main" val="20000"/>
                    </a:ext>
                  </a:extLst>
                </a:gridCol>
                <a:gridCol w="1745917">
                  <a:extLst>
                    <a:ext uri="{9D8B030D-6E8A-4147-A177-3AD203B41FA5}">
                      <a16:colId xmlns:a16="http://schemas.microsoft.com/office/drawing/2014/main" val="20001"/>
                    </a:ext>
                  </a:extLst>
                </a:gridCol>
                <a:gridCol w="1619924">
                  <a:extLst>
                    <a:ext uri="{9D8B030D-6E8A-4147-A177-3AD203B41FA5}">
                      <a16:colId xmlns:a16="http://schemas.microsoft.com/office/drawing/2014/main" val="20002"/>
                    </a:ext>
                  </a:extLst>
                </a:gridCol>
                <a:gridCol w="1763916">
                  <a:extLst>
                    <a:ext uri="{9D8B030D-6E8A-4147-A177-3AD203B41FA5}">
                      <a16:colId xmlns:a16="http://schemas.microsoft.com/office/drawing/2014/main" val="20003"/>
                    </a:ext>
                  </a:extLst>
                </a:gridCol>
                <a:gridCol w="1768416">
                  <a:extLst>
                    <a:ext uri="{9D8B030D-6E8A-4147-A177-3AD203B41FA5}">
                      <a16:colId xmlns:a16="http://schemas.microsoft.com/office/drawing/2014/main" val="20004"/>
                    </a:ext>
                  </a:extLst>
                </a:gridCol>
                <a:gridCol w="1714419">
                  <a:extLst>
                    <a:ext uri="{9D8B030D-6E8A-4147-A177-3AD203B41FA5}">
                      <a16:colId xmlns:a16="http://schemas.microsoft.com/office/drawing/2014/main" val="20005"/>
                    </a:ext>
                  </a:extLst>
                </a:gridCol>
              </a:tblGrid>
              <a:tr h="0">
                <a:tc gridSpan="6">
                  <a:txBody>
                    <a:bodyPr/>
                    <a:lstStyle/>
                    <a:p>
                      <a:pPr algn="ctr" fontAlgn="ctr"/>
                      <a:r>
                        <a:rPr lang="zh-CN" altLang="en-US" sz="2000" b="1" i="0" u="none" strike="noStrike" dirty="0">
                          <a:solidFill>
                            <a:schemeClr val="bg1"/>
                          </a:solidFill>
                          <a:latin typeface="宋体"/>
                        </a:rPr>
                        <a:t>国拨</a:t>
                      </a:r>
                      <a:r>
                        <a:rPr lang="zh-CN" altLang="en-US" sz="2000" b="1" i="0" u="none" strike="noStrike" dirty="0" smtClean="0">
                          <a:solidFill>
                            <a:schemeClr val="bg1"/>
                          </a:solidFill>
                          <a:latin typeface="宋体"/>
                        </a:rPr>
                        <a:t>经费（万元）</a:t>
                      </a:r>
                      <a:endParaRPr lang="zh-CN" altLang="en-US" sz="2000" b="1" i="0" u="none" strike="noStrike" dirty="0">
                        <a:solidFill>
                          <a:schemeClr val="bg1"/>
                        </a:solidFill>
                        <a:latin typeface="宋体"/>
                      </a:endParaRPr>
                    </a:p>
                  </a:txBody>
                  <a:tcPr marL="0" marR="0" marT="108000" marB="10800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50000"/>
                      </a:schemeClr>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0"/>
                  </a:ext>
                </a:extLst>
              </a:tr>
              <a:tr h="493340">
                <a:tc>
                  <a:txBody>
                    <a:bodyPr/>
                    <a:lstStyle/>
                    <a:p>
                      <a:pPr algn="ctr" fontAlgn="ctr"/>
                      <a:r>
                        <a:rPr lang="en-US" altLang="zh-CN" sz="2000" b="1" i="0" u="none" strike="noStrike" dirty="0">
                          <a:solidFill>
                            <a:srgbClr val="000000"/>
                          </a:solidFill>
                          <a:latin typeface="宋体"/>
                        </a:rPr>
                        <a:t>2016</a:t>
                      </a:r>
                      <a:r>
                        <a:rPr lang="zh-CN" altLang="en-US" sz="2000" b="1" i="0" u="none" strike="noStrike" dirty="0">
                          <a:solidFill>
                            <a:srgbClr val="000000"/>
                          </a:solidFill>
                          <a:latin typeface="宋体"/>
                        </a:rPr>
                        <a:t>年</a:t>
                      </a:r>
                    </a:p>
                  </a:txBody>
                  <a:tcPr marL="9291" marR="9291" marT="9291"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F3F4"/>
                    </a:solidFill>
                  </a:tcPr>
                </a:tc>
                <a:tc>
                  <a:txBody>
                    <a:bodyPr/>
                    <a:lstStyle/>
                    <a:p>
                      <a:pPr algn="ctr" fontAlgn="ctr"/>
                      <a:r>
                        <a:rPr lang="en-US" altLang="zh-CN" sz="2000" b="1" i="0" u="none" strike="noStrike" dirty="0">
                          <a:solidFill>
                            <a:srgbClr val="000000"/>
                          </a:solidFill>
                          <a:latin typeface="宋体"/>
                        </a:rPr>
                        <a:t>2017</a:t>
                      </a:r>
                      <a:r>
                        <a:rPr lang="zh-CN" altLang="en-US" sz="2000" b="1" i="0" u="none" strike="noStrike" dirty="0">
                          <a:solidFill>
                            <a:srgbClr val="000000"/>
                          </a:solidFill>
                          <a:latin typeface="宋体"/>
                        </a:rPr>
                        <a:t>年</a:t>
                      </a:r>
                    </a:p>
                  </a:txBody>
                  <a:tcPr marL="9291" marR="9291" marT="9291"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F3F4"/>
                    </a:solidFill>
                  </a:tcPr>
                </a:tc>
                <a:tc>
                  <a:txBody>
                    <a:bodyPr/>
                    <a:lstStyle/>
                    <a:p>
                      <a:pPr algn="ctr" fontAlgn="ctr"/>
                      <a:r>
                        <a:rPr lang="en-US" altLang="zh-CN" sz="2000" b="1" i="0" u="none" strike="noStrike" dirty="0">
                          <a:solidFill>
                            <a:srgbClr val="000000"/>
                          </a:solidFill>
                          <a:latin typeface="宋体"/>
                        </a:rPr>
                        <a:t>2018</a:t>
                      </a:r>
                      <a:r>
                        <a:rPr lang="zh-CN" altLang="en-US" sz="2000" b="1" i="0" u="none" strike="noStrike" dirty="0">
                          <a:solidFill>
                            <a:srgbClr val="000000"/>
                          </a:solidFill>
                          <a:latin typeface="宋体"/>
                        </a:rPr>
                        <a:t>年</a:t>
                      </a:r>
                    </a:p>
                  </a:txBody>
                  <a:tcPr marL="9291" marR="9291" marT="9291"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F3F4"/>
                    </a:solidFill>
                  </a:tcPr>
                </a:tc>
                <a:tc>
                  <a:txBody>
                    <a:bodyPr/>
                    <a:lstStyle/>
                    <a:p>
                      <a:pPr algn="ctr" fontAlgn="ctr"/>
                      <a:r>
                        <a:rPr lang="en-US" altLang="zh-CN" sz="2000" b="1" i="0" u="none" strike="noStrike" dirty="0">
                          <a:solidFill>
                            <a:srgbClr val="000000"/>
                          </a:solidFill>
                          <a:latin typeface="宋体"/>
                        </a:rPr>
                        <a:t>2019</a:t>
                      </a:r>
                      <a:r>
                        <a:rPr lang="zh-CN" altLang="en-US" sz="2000" b="1" i="0" u="none" strike="noStrike" dirty="0">
                          <a:solidFill>
                            <a:srgbClr val="000000"/>
                          </a:solidFill>
                          <a:latin typeface="宋体"/>
                        </a:rPr>
                        <a:t>年</a:t>
                      </a:r>
                    </a:p>
                  </a:txBody>
                  <a:tcPr marL="9291" marR="9291" marT="9291"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F3F4"/>
                    </a:solidFill>
                  </a:tcPr>
                </a:tc>
                <a:tc>
                  <a:txBody>
                    <a:bodyPr/>
                    <a:lstStyle/>
                    <a:p>
                      <a:pPr algn="ctr" fontAlgn="ctr"/>
                      <a:r>
                        <a:rPr lang="en-US" altLang="zh-CN" sz="2000" b="1" i="0" u="none" strike="noStrike" dirty="0">
                          <a:solidFill>
                            <a:srgbClr val="000000"/>
                          </a:solidFill>
                          <a:latin typeface="宋体"/>
                        </a:rPr>
                        <a:t>2020</a:t>
                      </a:r>
                      <a:r>
                        <a:rPr lang="zh-CN" altLang="en-US" sz="2000" b="1" i="0" u="none" strike="noStrike" dirty="0">
                          <a:solidFill>
                            <a:srgbClr val="000000"/>
                          </a:solidFill>
                          <a:latin typeface="宋体"/>
                        </a:rPr>
                        <a:t>年</a:t>
                      </a:r>
                    </a:p>
                  </a:txBody>
                  <a:tcPr marL="9291" marR="9291" marT="9291"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F3F4"/>
                    </a:solidFill>
                  </a:tcPr>
                </a:tc>
                <a:tc>
                  <a:txBody>
                    <a:bodyPr/>
                    <a:lstStyle/>
                    <a:p>
                      <a:pPr algn="ctr" fontAlgn="ctr"/>
                      <a:r>
                        <a:rPr lang="zh-CN" altLang="en-US" sz="2000" b="1" i="0" u="none" strike="noStrike" dirty="0">
                          <a:solidFill>
                            <a:srgbClr val="000000"/>
                          </a:solidFill>
                          <a:latin typeface="宋体"/>
                        </a:rPr>
                        <a:t>小计</a:t>
                      </a:r>
                    </a:p>
                  </a:txBody>
                  <a:tcPr marL="9291" marR="9291" marT="9291"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F3F4"/>
                    </a:solidFill>
                  </a:tcPr>
                </a:tc>
                <a:extLst>
                  <a:ext uri="{0D108BD9-81ED-4DB2-BD59-A6C34878D82A}">
                    <a16:rowId xmlns:a16="http://schemas.microsoft.com/office/drawing/2014/main" val="10001"/>
                  </a:ext>
                </a:extLst>
              </a:tr>
              <a:tr h="500066">
                <a:tc>
                  <a:txBody>
                    <a:bodyPr/>
                    <a:lstStyle/>
                    <a:p>
                      <a:pPr algn="ctr" fontAlgn="ctr"/>
                      <a:r>
                        <a:rPr lang="en-US" altLang="zh-CN" sz="2000" b="1" i="0" u="none" strike="noStrike" dirty="0" smtClean="0">
                          <a:solidFill>
                            <a:srgbClr val="000000"/>
                          </a:solidFill>
                          <a:latin typeface="宋体"/>
                        </a:rPr>
                        <a:t>26,900.00</a:t>
                      </a:r>
                    </a:p>
                  </a:txBody>
                  <a:tcPr marL="9291" marR="9291" marT="9291"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3F9FA"/>
                    </a:solidFill>
                  </a:tcPr>
                </a:tc>
                <a:tc>
                  <a:txBody>
                    <a:bodyPr/>
                    <a:lstStyle/>
                    <a:p>
                      <a:pPr algn="ctr" fontAlgn="ctr"/>
                      <a:r>
                        <a:rPr lang="en-US" altLang="zh-CN" sz="2000" b="1" i="0" u="none" strike="noStrike" dirty="0" smtClean="0">
                          <a:solidFill>
                            <a:srgbClr val="000000"/>
                          </a:solidFill>
                          <a:latin typeface="宋体"/>
                        </a:rPr>
                        <a:t>39,600.00 </a:t>
                      </a:r>
                      <a:endParaRPr lang="en-US" altLang="zh-CN" sz="2000" b="1" i="0" u="none" strike="noStrike" dirty="0">
                        <a:solidFill>
                          <a:srgbClr val="000000"/>
                        </a:solidFill>
                        <a:latin typeface="宋体"/>
                      </a:endParaRPr>
                    </a:p>
                  </a:txBody>
                  <a:tcPr marL="9291" marR="9291" marT="9291"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3F9FA"/>
                    </a:solidFill>
                  </a:tcPr>
                </a:tc>
                <a:tc>
                  <a:txBody>
                    <a:bodyPr/>
                    <a:lstStyle/>
                    <a:p>
                      <a:pPr algn="ctr" fontAlgn="ctr"/>
                      <a:r>
                        <a:rPr lang="en-US" altLang="zh-CN" sz="2000" b="1" i="0" u="none" strike="noStrike" kern="1200" dirty="0" smtClean="0">
                          <a:solidFill>
                            <a:srgbClr val="000000"/>
                          </a:solidFill>
                          <a:latin typeface="宋体"/>
                          <a:ea typeface="+mn-ea"/>
                          <a:cs typeface="+mn-cs"/>
                        </a:rPr>
                        <a:t>43,400.00</a:t>
                      </a:r>
                    </a:p>
                  </a:txBody>
                  <a:tcPr marL="9291" marR="9291" marT="9291"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3F9FA"/>
                    </a:solidFill>
                  </a:tcPr>
                </a:tc>
                <a:tc>
                  <a:txBody>
                    <a:bodyPr/>
                    <a:lstStyle/>
                    <a:p>
                      <a:pPr algn="ctr" fontAlgn="ctr"/>
                      <a:r>
                        <a:rPr lang="en-US" altLang="zh-CN" sz="2000" b="1" i="0" u="none" strike="noStrike" dirty="0" smtClean="0">
                          <a:solidFill>
                            <a:srgbClr val="000000"/>
                          </a:solidFill>
                          <a:latin typeface="宋体"/>
                        </a:rPr>
                        <a:t>36,800.00 </a:t>
                      </a:r>
                      <a:endParaRPr lang="en-US" altLang="zh-CN" sz="2000" b="1" i="0" u="none" strike="noStrike" dirty="0">
                        <a:solidFill>
                          <a:srgbClr val="000000"/>
                        </a:solidFill>
                        <a:latin typeface="宋体"/>
                      </a:endParaRPr>
                    </a:p>
                  </a:txBody>
                  <a:tcPr marL="9291" marR="9291" marT="9291"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3F9FA"/>
                    </a:solidFill>
                  </a:tcPr>
                </a:tc>
                <a:tc>
                  <a:txBody>
                    <a:bodyPr/>
                    <a:lstStyle/>
                    <a:p>
                      <a:pPr algn="ctr" fontAlgn="ctr"/>
                      <a:r>
                        <a:rPr lang="en-US" altLang="zh-CN" sz="2000" b="1" i="0" u="none" strike="noStrike" dirty="0" smtClean="0">
                          <a:solidFill>
                            <a:srgbClr val="000000"/>
                          </a:solidFill>
                          <a:latin typeface="宋体"/>
                        </a:rPr>
                        <a:t>24,100.00 </a:t>
                      </a:r>
                      <a:endParaRPr lang="en-US" altLang="zh-CN" sz="2000" b="1" i="0" u="none" strike="noStrike" dirty="0">
                        <a:solidFill>
                          <a:srgbClr val="000000"/>
                        </a:solidFill>
                        <a:latin typeface="宋体"/>
                      </a:endParaRPr>
                    </a:p>
                  </a:txBody>
                  <a:tcPr marL="9291" marR="9291" marT="9291"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3F9FA"/>
                    </a:solidFill>
                  </a:tcPr>
                </a:tc>
                <a:tc>
                  <a:txBody>
                    <a:bodyPr/>
                    <a:lstStyle/>
                    <a:p>
                      <a:pPr algn="ctr" fontAlgn="ctr"/>
                      <a:r>
                        <a:rPr lang="en-US" altLang="zh-CN" sz="2000" b="1" i="0" u="none" strike="noStrike" dirty="0" smtClean="0">
                          <a:solidFill>
                            <a:srgbClr val="000000"/>
                          </a:solidFill>
                          <a:latin typeface="宋体"/>
                        </a:rPr>
                        <a:t>170,800.00  </a:t>
                      </a:r>
                      <a:endParaRPr lang="en-US" altLang="zh-CN" sz="2000" b="1" i="0" u="none" strike="noStrike" dirty="0">
                        <a:solidFill>
                          <a:srgbClr val="000000"/>
                        </a:solidFill>
                        <a:latin typeface="宋体"/>
                      </a:endParaRPr>
                    </a:p>
                  </a:txBody>
                  <a:tcPr marL="9291" marR="9291" marT="9291"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3F9FA"/>
                    </a:solidFill>
                  </a:tcPr>
                </a:tc>
                <a:extLst>
                  <a:ext uri="{0D108BD9-81ED-4DB2-BD59-A6C34878D82A}">
                    <a16:rowId xmlns:a16="http://schemas.microsoft.com/office/drawing/2014/main" val="10002"/>
                  </a:ext>
                </a:extLst>
              </a:tr>
            </a:tbl>
          </a:graphicData>
        </a:graphic>
      </p:graphicFrame>
      <p:sp>
        <p:nvSpPr>
          <p:cNvPr id="5" name="单圆角矩形 4"/>
          <p:cNvSpPr/>
          <p:nvPr/>
        </p:nvSpPr>
        <p:spPr>
          <a:xfrm>
            <a:off x="451604" y="1214422"/>
            <a:ext cx="4464496" cy="571504"/>
          </a:xfrm>
          <a:prstGeom prst="round1Rect">
            <a:avLst>
              <a:gd name="adj" fmla="val 0"/>
            </a:avLst>
          </a:prstGeom>
          <a:solidFill>
            <a:schemeClr val="accent3">
              <a:lumMod val="85000"/>
            </a:schemeClr>
          </a:solidFill>
          <a:ln w="19050">
            <a:noFill/>
          </a:ln>
          <a:effectLst>
            <a:outerShdw blurRad="50800" dist="76200" dir="2700000" rotWithShape="0">
              <a:srgbClr val="000000">
                <a:alpha val="40000"/>
              </a:srgbClr>
            </a:outerShdw>
          </a:effectLst>
        </p:spPr>
        <p:style>
          <a:lnRef idx="3">
            <a:schemeClr val="lt1"/>
          </a:lnRef>
          <a:fillRef idx="1">
            <a:schemeClr val="accent1"/>
          </a:fillRef>
          <a:effectRef idx="1">
            <a:schemeClr val="accent1"/>
          </a:effectRef>
          <a:fontRef idx="minor">
            <a:schemeClr val="lt1"/>
          </a:fontRef>
        </p:style>
        <p:txBody>
          <a:bodyPr rtlCol="0" anchor="ctr"/>
          <a:lstStyle/>
          <a:p>
            <a:r>
              <a:rPr lang="en-US" altLang="zh-CN" sz="2400" dirty="0" smtClean="0">
                <a:solidFill>
                  <a:srgbClr val="002060"/>
                </a:solidFill>
                <a:latin typeface="微软雅黑" panose="020B0503020204020204" pitchFamily="34" charset="-122"/>
                <a:ea typeface="微软雅黑" panose="020B0503020204020204" pitchFamily="34" charset="-122"/>
              </a:rPr>
              <a:t>5</a:t>
            </a:r>
            <a:r>
              <a:rPr lang="zh-CN" altLang="en-US" sz="2400" dirty="0" smtClean="0">
                <a:solidFill>
                  <a:srgbClr val="002060"/>
                </a:solidFill>
                <a:latin typeface="微软雅黑" panose="020B0503020204020204" pitchFamily="34" charset="-122"/>
                <a:ea typeface="微软雅黑" panose="020B0503020204020204" pitchFamily="34" charset="-122"/>
              </a:rPr>
              <a:t>、专项经费情况</a:t>
            </a:r>
            <a:endParaRPr lang="zh-CN" altLang="en-US" sz="2400" dirty="0">
              <a:solidFill>
                <a:srgbClr val="002060"/>
              </a:solidFill>
              <a:latin typeface="微软雅黑" panose="020B0503020204020204" pitchFamily="34" charset="-122"/>
              <a:ea typeface="微软雅黑" panose="020B0503020204020204" pitchFamily="34" charset="-122"/>
            </a:endParaRPr>
          </a:p>
        </p:txBody>
      </p:sp>
      <p:sp>
        <p:nvSpPr>
          <p:cNvPr id="8" name="矩形 7"/>
          <p:cNvSpPr/>
          <p:nvPr/>
        </p:nvSpPr>
        <p:spPr>
          <a:xfrm>
            <a:off x="880232" y="5095086"/>
            <a:ext cx="9429816" cy="477054"/>
          </a:xfrm>
          <a:prstGeom prst="rect">
            <a:avLst/>
          </a:prstGeom>
        </p:spPr>
        <p:txBody>
          <a:bodyPr wrap="square">
            <a:spAutoFit/>
          </a:bodyPr>
          <a:lstStyle/>
          <a:p>
            <a:pPr algn="just"/>
            <a:r>
              <a:rPr lang="zh-CN" altLang="en-US" dirty="0" smtClean="0">
                <a:latin typeface="微软雅黑" pitchFamily="34" charset="-122"/>
                <a:ea typeface="微软雅黑" pitchFamily="34" charset="-122"/>
              </a:rPr>
              <a:t>专项五年经费预算为</a:t>
            </a:r>
            <a:r>
              <a:rPr lang="en-US" altLang="zh-CN" dirty="0" smtClean="0">
                <a:latin typeface="微软雅黑" pitchFamily="34" charset="-122"/>
                <a:ea typeface="微软雅黑" pitchFamily="34" charset="-122"/>
              </a:rPr>
              <a:t>17.08</a:t>
            </a:r>
            <a:r>
              <a:rPr lang="zh-CN" altLang="en-US" dirty="0" smtClean="0">
                <a:latin typeface="微软雅黑" pitchFamily="34" charset="-122"/>
                <a:ea typeface="微软雅黑" pitchFamily="34" charset="-122"/>
              </a:rPr>
              <a:t>亿元。</a:t>
            </a:r>
            <a:endParaRPr lang="zh-CN" altLang="en-US" dirty="0">
              <a:latin typeface="微软雅黑" pitchFamily="34" charset="-122"/>
              <a:ea typeface="微软雅黑" pitchFamily="34" charset="-122"/>
            </a:endParaRPr>
          </a:p>
        </p:txBody>
      </p:sp>
    </p:spTree>
    <p:extLst>
      <p:ext uri="{BB962C8B-B14F-4D97-AF65-F5344CB8AC3E}">
        <p14:creationId xmlns:p14="http://schemas.microsoft.com/office/powerpoint/2010/main" val="7382343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矩形 1"/>
          <p:cNvSpPr>
            <a:spLocks noChangeArrowheads="1"/>
          </p:cNvSpPr>
          <p:nvPr/>
        </p:nvSpPr>
        <p:spPr bwMode="auto">
          <a:xfrm>
            <a:off x="3094810" y="1563744"/>
            <a:ext cx="7200800" cy="504000"/>
          </a:xfrm>
          <a:prstGeom prst="rect">
            <a:avLst/>
          </a:prstGeom>
          <a:solidFill>
            <a:schemeClr val="bg1">
              <a:lumMod val="85000"/>
            </a:schemeClr>
          </a:solidFill>
          <a:ln w="25400" cmpd="sng">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一</a:t>
            </a:r>
            <a:r>
              <a:rPr lang="zh-CN" altLang="en-US" sz="2400" dirty="0" smtClean="0">
                <a:solidFill>
                  <a:srgbClr val="19194D"/>
                </a:solidFill>
                <a:latin typeface="微软雅黑" pitchFamily="34" charset="-122"/>
                <a:ea typeface="微软雅黑" pitchFamily="34" charset="-122"/>
              </a:rPr>
              <a:t>、重点专项基本情况</a:t>
            </a:r>
            <a:endParaRPr lang="zh-CN" altLang="en-US" sz="2400" dirty="0">
              <a:solidFill>
                <a:srgbClr val="19194D"/>
              </a:solidFill>
              <a:latin typeface="微软雅黑" pitchFamily="34" charset="-122"/>
              <a:ea typeface="微软雅黑" pitchFamily="34" charset="-122"/>
            </a:endParaRPr>
          </a:p>
        </p:txBody>
      </p:sp>
      <p:sp>
        <p:nvSpPr>
          <p:cNvPr id="5126" name="标题 1"/>
          <p:cNvSpPr txBox="1">
            <a:spLocks noChangeArrowheads="1"/>
          </p:cNvSpPr>
          <p:nvPr/>
        </p:nvSpPr>
        <p:spPr bwMode="auto">
          <a:xfrm>
            <a:off x="737356" y="1571612"/>
            <a:ext cx="1714512" cy="714380"/>
          </a:xfrm>
          <a:prstGeom prst="rect">
            <a:avLst/>
          </a:prstGeom>
          <a:noFill/>
          <a:ln w="9525">
            <a:noFill/>
            <a:miter lim="800000"/>
            <a:headEnd/>
            <a:tailEnd/>
          </a:ln>
        </p:spPr>
        <p:txBody>
          <a:bodyPr lIns="91404" tIns="45702" rIns="91404" bIns="45702" anchor="ctr"/>
          <a:lstStyle/>
          <a:p>
            <a:pPr algn="ctr" eaLnBrk="0" hangingPunct="0"/>
            <a:r>
              <a:rPr lang="zh-CN" altLang="en-US" sz="4000" dirty="0" smtClean="0">
                <a:solidFill>
                  <a:srgbClr val="195157"/>
                </a:solidFill>
                <a:latin typeface="Times New Roman" pitchFamily="18" charset="0"/>
                <a:ea typeface="微软雅黑" pitchFamily="34" charset="-122"/>
              </a:rPr>
              <a:t>提 纲</a:t>
            </a:r>
            <a:endParaRPr lang="zh-CN" sz="4000" dirty="0">
              <a:solidFill>
                <a:srgbClr val="195157"/>
              </a:solidFill>
              <a:latin typeface="Times New Roman" pitchFamily="18" charset="0"/>
              <a:ea typeface="微软雅黑" pitchFamily="34" charset="-122"/>
            </a:endParaRPr>
          </a:p>
        </p:txBody>
      </p:sp>
      <p:sp>
        <p:nvSpPr>
          <p:cNvPr id="11" name="矩形 2"/>
          <p:cNvSpPr>
            <a:spLocks noChangeArrowheads="1"/>
          </p:cNvSpPr>
          <p:nvPr/>
        </p:nvSpPr>
        <p:spPr bwMode="auto">
          <a:xfrm>
            <a:off x="3094810" y="2254967"/>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FF0000"/>
                </a:solidFill>
                <a:latin typeface="微软雅黑" pitchFamily="34" charset="-122"/>
                <a:ea typeface="微软雅黑" pitchFamily="34" charset="-122"/>
              </a:rPr>
              <a:t>二</a:t>
            </a:r>
            <a:r>
              <a:rPr lang="zh-CN" altLang="en-US" sz="2400" dirty="0" smtClean="0">
                <a:solidFill>
                  <a:srgbClr val="FF0000"/>
                </a:solidFill>
                <a:latin typeface="微软雅黑" pitchFamily="34" charset="-122"/>
                <a:ea typeface="微软雅黑" pitchFamily="34" charset="-122"/>
              </a:rPr>
              <a:t>、</a:t>
            </a:r>
            <a:r>
              <a:rPr lang="en-US" altLang="zh-CN" sz="2400" dirty="0" smtClean="0">
                <a:solidFill>
                  <a:srgbClr val="FF0000"/>
                </a:solidFill>
                <a:latin typeface="微软雅黑" pitchFamily="34" charset="-122"/>
                <a:ea typeface="微软雅黑" pitchFamily="34" charset="-122"/>
              </a:rPr>
              <a:t>2018</a:t>
            </a:r>
            <a:r>
              <a:rPr lang="zh-CN" altLang="en-US" sz="2400" dirty="0" smtClean="0">
                <a:solidFill>
                  <a:srgbClr val="FF0000"/>
                </a:solidFill>
                <a:latin typeface="微软雅黑" pitchFamily="34" charset="-122"/>
                <a:ea typeface="微软雅黑" pitchFamily="34" charset="-122"/>
              </a:rPr>
              <a:t>年度项目部署情况</a:t>
            </a:r>
            <a:endParaRPr lang="zh-CN" altLang="en-US" sz="2400" dirty="0">
              <a:solidFill>
                <a:srgbClr val="FF0000"/>
              </a:solidFill>
              <a:latin typeface="微软雅黑" pitchFamily="34" charset="-122"/>
              <a:ea typeface="微软雅黑" pitchFamily="34" charset="-122"/>
              <a:sym typeface="Arial" pitchFamily="34" charset="0"/>
            </a:endParaRPr>
          </a:p>
        </p:txBody>
      </p:sp>
      <p:sp>
        <p:nvSpPr>
          <p:cNvPr id="6" name="矩形 2"/>
          <p:cNvSpPr>
            <a:spLocks noChangeArrowheads="1"/>
          </p:cNvSpPr>
          <p:nvPr/>
        </p:nvSpPr>
        <p:spPr bwMode="auto">
          <a:xfrm>
            <a:off x="3094810" y="2946190"/>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smtClean="0">
                <a:solidFill>
                  <a:srgbClr val="19194D"/>
                </a:solidFill>
                <a:latin typeface="微软雅黑" pitchFamily="34" charset="-122"/>
                <a:ea typeface="微软雅黑" pitchFamily="34" charset="-122"/>
              </a:rPr>
              <a:t>三、各方管理职责</a:t>
            </a:r>
            <a:endParaRPr lang="zh-CN" altLang="en-US" sz="2400" dirty="0">
              <a:solidFill>
                <a:srgbClr val="19194D"/>
              </a:solidFill>
              <a:latin typeface="微软雅黑" pitchFamily="34" charset="-122"/>
              <a:ea typeface="微软雅黑" pitchFamily="34" charset="-122"/>
              <a:sym typeface="Arial" pitchFamily="34" charset="0"/>
            </a:endParaRPr>
          </a:p>
        </p:txBody>
      </p:sp>
      <p:sp>
        <p:nvSpPr>
          <p:cNvPr id="7" name="矩形 2"/>
          <p:cNvSpPr>
            <a:spLocks noChangeArrowheads="1"/>
          </p:cNvSpPr>
          <p:nvPr/>
        </p:nvSpPr>
        <p:spPr bwMode="auto">
          <a:xfrm>
            <a:off x="3094810" y="3637413"/>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四</a:t>
            </a:r>
            <a:r>
              <a:rPr lang="zh-CN" altLang="en-US" sz="2400" dirty="0" smtClean="0">
                <a:solidFill>
                  <a:srgbClr val="19194D"/>
                </a:solidFill>
                <a:latin typeface="微软雅黑" pitchFamily="34" charset="-122"/>
                <a:ea typeface="微软雅黑" pitchFamily="34" charset="-122"/>
              </a:rPr>
              <a:t>、重点专项管理流程</a:t>
            </a:r>
            <a:endParaRPr lang="zh-CN" altLang="en-US" sz="2400" dirty="0">
              <a:solidFill>
                <a:srgbClr val="19194D"/>
              </a:solidFill>
              <a:latin typeface="微软雅黑" pitchFamily="34" charset="-122"/>
              <a:ea typeface="微软雅黑" pitchFamily="34" charset="-122"/>
              <a:sym typeface="Arial" pitchFamily="34" charset="0"/>
            </a:endParaRPr>
          </a:p>
        </p:txBody>
      </p:sp>
      <p:sp>
        <p:nvSpPr>
          <p:cNvPr id="8" name="矩形 2"/>
          <p:cNvSpPr>
            <a:spLocks noChangeArrowheads="1"/>
          </p:cNvSpPr>
          <p:nvPr/>
        </p:nvSpPr>
        <p:spPr bwMode="auto">
          <a:xfrm>
            <a:off x="3094810" y="4328636"/>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五</a:t>
            </a:r>
            <a:r>
              <a:rPr lang="zh-CN" altLang="en-US" sz="2400" dirty="0" smtClean="0">
                <a:solidFill>
                  <a:srgbClr val="19194D"/>
                </a:solidFill>
                <a:latin typeface="微软雅黑" pitchFamily="34" charset="-122"/>
                <a:ea typeface="微软雅黑" pitchFamily="34" charset="-122"/>
              </a:rPr>
              <a:t>、国家</a:t>
            </a:r>
            <a:r>
              <a:rPr lang="zh-CN" altLang="en-US" sz="2400" dirty="0">
                <a:solidFill>
                  <a:srgbClr val="19194D"/>
                </a:solidFill>
                <a:latin typeface="微软雅黑" pitchFamily="34" charset="-122"/>
                <a:ea typeface="微软雅黑" pitchFamily="34" charset="-122"/>
              </a:rPr>
              <a:t>科技</a:t>
            </a:r>
            <a:r>
              <a:rPr lang="zh-CN" altLang="en-US" sz="2400" dirty="0" smtClean="0">
                <a:solidFill>
                  <a:srgbClr val="19194D"/>
                </a:solidFill>
                <a:latin typeface="微软雅黑" pitchFamily="34" charset="-122"/>
                <a:ea typeface="微软雅黑" pitchFamily="34" charset="-122"/>
              </a:rPr>
              <a:t>计划项目执行</a:t>
            </a:r>
            <a:r>
              <a:rPr lang="zh-CN" altLang="en-US" sz="2400" dirty="0">
                <a:solidFill>
                  <a:srgbClr val="19194D"/>
                </a:solidFill>
                <a:latin typeface="微软雅黑" pitchFamily="34" charset="-122"/>
                <a:ea typeface="微软雅黑" pitchFamily="34" charset="-122"/>
              </a:rPr>
              <a:t>过程</a:t>
            </a:r>
            <a:r>
              <a:rPr lang="zh-CN" altLang="en-US" sz="2400" dirty="0" smtClean="0">
                <a:solidFill>
                  <a:srgbClr val="19194D"/>
                </a:solidFill>
                <a:latin typeface="微软雅黑" pitchFamily="34" charset="-122"/>
                <a:ea typeface="微软雅黑" pitchFamily="34" charset="-122"/>
              </a:rPr>
              <a:t>中常见的问题</a:t>
            </a:r>
            <a:endParaRPr lang="zh-CN" altLang="en-US" sz="2400" dirty="0">
              <a:solidFill>
                <a:srgbClr val="19194D"/>
              </a:solidFill>
              <a:latin typeface="微软雅黑" pitchFamily="34" charset="-122"/>
              <a:ea typeface="微软雅黑" pitchFamily="34" charset="-122"/>
            </a:endParaRPr>
          </a:p>
        </p:txBody>
      </p:sp>
      <p:sp>
        <p:nvSpPr>
          <p:cNvPr id="9" name="矩形 2"/>
          <p:cNvSpPr>
            <a:spLocks noChangeArrowheads="1"/>
          </p:cNvSpPr>
          <p:nvPr/>
        </p:nvSpPr>
        <p:spPr bwMode="auto">
          <a:xfrm>
            <a:off x="3094810" y="5019859"/>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smtClean="0">
                <a:solidFill>
                  <a:srgbClr val="19194D"/>
                </a:solidFill>
                <a:latin typeface="微软雅黑" pitchFamily="34" charset="-122"/>
                <a:ea typeface="微软雅黑" pitchFamily="34" charset="-122"/>
              </a:rPr>
              <a:t>六、关于资助标注</a:t>
            </a:r>
            <a:endParaRPr lang="zh-CN" altLang="en-US" sz="2400" spc="-100" dirty="0">
              <a:solidFill>
                <a:srgbClr val="19194D"/>
              </a:solidFill>
              <a:latin typeface="微软雅黑" pitchFamily="34" charset="-122"/>
              <a:ea typeface="微软雅黑" pitchFamily="34" charset="-122"/>
            </a:endParaRPr>
          </a:p>
        </p:txBody>
      </p:sp>
      <p:sp>
        <p:nvSpPr>
          <p:cNvPr id="13" name="矩形 2"/>
          <p:cNvSpPr>
            <a:spLocks noChangeArrowheads="1"/>
          </p:cNvSpPr>
          <p:nvPr/>
        </p:nvSpPr>
        <p:spPr bwMode="auto">
          <a:xfrm>
            <a:off x="3070870" y="5733256"/>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smtClean="0">
                <a:solidFill>
                  <a:srgbClr val="19194D"/>
                </a:solidFill>
                <a:latin typeface="微软雅黑" pitchFamily="34" charset="-122"/>
                <a:ea typeface="微软雅黑" pitchFamily="34" charset="-122"/>
              </a:rPr>
              <a:t>七、</a:t>
            </a:r>
            <a:r>
              <a:rPr lang="zh-CN" altLang="en-US" sz="2400" dirty="0">
                <a:solidFill>
                  <a:srgbClr val="19194D"/>
                </a:solidFill>
                <a:latin typeface="微软雅黑" pitchFamily="34" charset="-122"/>
                <a:ea typeface="微软雅黑" pitchFamily="34" charset="-122"/>
              </a:rPr>
              <a:t>实施方案编制</a:t>
            </a:r>
            <a:r>
              <a:rPr lang="zh-CN" altLang="en-US" sz="2400" dirty="0" smtClean="0">
                <a:solidFill>
                  <a:srgbClr val="19194D"/>
                </a:solidFill>
                <a:latin typeface="微软雅黑" pitchFamily="34" charset="-122"/>
                <a:ea typeface="微软雅黑" pitchFamily="34" charset="-122"/>
              </a:rPr>
              <a:t>要求</a:t>
            </a:r>
            <a:endParaRPr lang="zh-CN" altLang="en-US" sz="2400" dirty="0">
              <a:solidFill>
                <a:srgbClr val="19194D"/>
              </a:solidFill>
              <a:latin typeface="微软雅黑" pitchFamily="34" charset="-122"/>
              <a:ea typeface="微软雅黑" pitchFamily="34" charset="-122"/>
            </a:endParaRPr>
          </a:p>
        </p:txBody>
      </p:sp>
    </p:spTree>
    <p:extLst>
      <p:ext uri="{BB962C8B-B14F-4D97-AF65-F5344CB8AC3E}">
        <p14:creationId xmlns:p14="http://schemas.microsoft.com/office/powerpoint/2010/main" val="3833145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594480" y="1071546"/>
            <a:ext cx="6140300" cy="535810"/>
          </a:xfrm>
          <a:prstGeom prst="rect">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CN" sz="2200" dirty="0" smtClean="0">
                <a:solidFill>
                  <a:srgbClr val="960000"/>
                </a:solidFill>
                <a:latin typeface="微软雅黑" panose="020B0503020204020204" pitchFamily="34" charset="-122"/>
                <a:ea typeface="微软雅黑" panose="020B0503020204020204" pitchFamily="34" charset="-122"/>
              </a:rPr>
              <a:t>1</a:t>
            </a:r>
            <a:r>
              <a:rPr lang="zh-CN" altLang="en-US" sz="2200" dirty="0" smtClean="0">
                <a:solidFill>
                  <a:srgbClr val="960000"/>
                </a:solidFill>
                <a:latin typeface="微软雅黑" panose="020B0503020204020204" pitchFamily="34" charset="-122"/>
                <a:ea typeface="微软雅黑" panose="020B0503020204020204" pitchFamily="34" charset="-122"/>
              </a:rPr>
              <a:t>、申报受理、评审、立项情况</a:t>
            </a:r>
            <a:endParaRPr lang="zh-CN" altLang="en-US" sz="2200" dirty="0">
              <a:solidFill>
                <a:srgbClr val="960000"/>
              </a:solidFill>
              <a:latin typeface="微软雅黑" panose="020B0503020204020204" pitchFamily="34" charset="-122"/>
              <a:ea typeface="微软雅黑" panose="020B0503020204020204" pitchFamily="34" charset="-122"/>
            </a:endParaRPr>
          </a:p>
        </p:txBody>
      </p:sp>
      <p:sp>
        <p:nvSpPr>
          <p:cNvPr id="23" name="TextBox 7"/>
          <p:cNvSpPr txBox="1"/>
          <p:nvPr/>
        </p:nvSpPr>
        <p:spPr>
          <a:xfrm>
            <a:off x="666625" y="428605"/>
            <a:ext cx="6380964"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smtClean="0">
                <a:solidFill>
                  <a:srgbClr val="960000"/>
                </a:solidFill>
                <a:latin typeface="微软雅黑" panose="020B0503020204020204" pitchFamily="34" charset="-122"/>
                <a:ea typeface="微软雅黑" panose="020B0503020204020204" pitchFamily="34" charset="-122"/>
                <a:cs typeface="Times New Roman" pitchFamily="18" charset="0"/>
              </a:rPr>
              <a:t>二、</a:t>
            </a:r>
            <a:r>
              <a:rPr lang="en-US" altLang="zh-CN" dirty="0" smtClean="0">
                <a:solidFill>
                  <a:srgbClr val="960000"/>
                </a:solidFill>
                <a:latin typeface="微软雅黑" panose="020B0503020204020204" pitchFamily="34" charset="-122"/>
                <a:ea typeface="微软雅黑" panose="020B0503020204020204" pitchFamily="34" charset="-122"/>
                <a:cs typeface="Times New Roman" pitchFamily="18" charset="0"/>
              </a:rPr>
              <a:t>2018</a:t>
            </a:r>
            <a:r>
              <a:rPr lang="zh-CN" altLang="en-US" dirty="0" smtClean="0">
                <a:solidFill>
                  <a:srgbClr val="960000"/>
                </a:solidFill>
                <a:latin typeface="微软雅黑" panose="020B0503020204020204" pitchFamily="34" charset="-122"/>
                <a:ea typeface="微软雅黑" panose="020B0503020204020204" pitchFamily="34" charset="-122"/>
                <a:cs typeface="Times New Roman" pitchFamily="18" charset="0"/>
              </a:rPr>
              <a:t>年度项目部署情况</a:t>
            </a:r>
          </a:p>
        </p:txBody>
      </p:sp>
      <p:graphicFrame>
        <p:nvGraphicFramePr>
          <p:cNvPr id="5" name="图示 4"/>
          <p:cNvGraphicFramePr/>
          <p:nvPr>
            <p:extLst>
              <p:ext uri="{D42A27DB-BD31-4B8C-83A1-F6EECF244321}">
                <p14:modId xmlns:p14="http://schemas.microsoft.com/office/powerpoint/2010/main" val="1429785082"/>
              </p:ext>
            </p:extLst>
          </p:nvPr>
        </p:nvGraphicFramePr>
        <p:xfrm>
          <a:off x="380167" y="1643050"/>
          <a:ext cx="11144327" cy="49292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圆角矩形标注 7"/>
          <p:cNvSpPr/>
          <p:nvPr/>
        </p:nvSpPr>
        <p:spPr bwMode="auto">
          <a:xfrm>
            <a:off x="10167172" y="1928802"/>
            <a:ext cx="1428760" cy="1000132"/>
          </a:xfrm>
          <a:prstGeom prst="wedgeRoundRectCallout">
            <a:avLst/>
          </a:prstGeom>
          <a:solidFill>
            <a:schemeClr val="accent6">
              <a:lumMod val="20000"/>
              <a:lumOff val="80000"/>
              <a:alpha val="44000"/>
            </a:schemeClr>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zh-CN" altLang="en-US" sz="2500" b="1" i="0" u="none" strike="noStrike" cap="none" normalizeH="0" baseline="0" dirty="0" smtClean="0">
                <a:ln>
                  <a:noFill/>
                </a:ln>
                <a:solidFill>
                  <a:srgbClr val="960000"/>
                </a:solidFill>
                <a:effectLst/>
                <a:latin typeface="Arial" pitchFamily="34" charset="0"/>
                <a:ea typeface="宋体" pitchFamily="2" charset="-122"/>
              </a:rPr>
              <a:t>立项率</a:t>
            </a:r>
            <a:endParaRPr kumimoji="0" lang="en-US" altLang="zh-CN" sz="2500" b="1" i="0" u="none" strike="noStrike" cap="none" normalizeH="0" baseline="0" dirty="0" smtClean="0">
              <a:ln>
                <a:noFill/>
              </a:ln>
              <a:solidFill>
                <a:srgbClr val="960000"/>
              </a:solidFill>
              <a:effectLst/>
              <a:latin typeface="Arial" pitchFamily="34" charset="0"/>
              <a:ea typeface="宋体" pitchFamily="2" charset="-122"/>
            </a:endParaRPr>
          </a:p>
          <a:p>
            <a:pPr marL="0" marR="0" indent="0" algn="l" defTabSz="914400" rtl="0" eaLnBrk="1" fontAlgn="base" latinLnBrk="0" hangingPunct="1">
              <a:lnSpc>
                <a:spcPct val="100000"/>
              </a:lnSpc>
              <a:spcBef>
                <a:spcPct val="0"/>
              </a:spcBef>
              <a:spcAft>
                <a:spcPct val="0"/>
              </a:spcAft>
              <a:buClrTx/>
              <a:buSzTx/>
              <a:buFontTx/>
              <a:buNone/>
              <a:tabLst/>
            </a:pPr>
            <a:r>
              <a:rPr lang="en-US" altLang="zh-CN" dirty="0" smtClean="0">
                <a:solidFill>
                  <a:srgbClr val="960000"/>
                </a:solidFill>
              </a:rPr>
              <a:t>   100%</a:t>
            </a:r>
          </a:p>
        </p:txBody>
      </p:sp>
    </p:spTree>
    <p:extLst>
      <p:ext uri="{BB962C8B-B14F-4D97-AF65-F5344CB8AC3E}">
        <p14:creationId xmlns:p14="http://schemas.microsoft.com/office/powerpoint/2010/main" val="35496545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7"/>
          <p:cNvSpPr txBox="1"/>
          <p:nvPr/>
        </p:nvSpPr>
        <p:spPr>
          <a:xfrm>
            <a:off x="666625" y="428605"/>
            <a:ext cx="6380964"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smtClean="0">
                <a:solidFill>
                  <a:srgbClr val="960000"/>
                </a:solidFill>
                <a:latin typeface="微软雅黑" panose="020B0503020204020204" pitchFamily="34" charset="-122"/>
                <a:ea typeface="微软雅黑" panose="020B0503020204020204" pitchFamily="34" charset="-122"/>
                <a:cs typeface="Times New Roman" pitchFamily="18" charset="0"/>
              </a:rPr>
              <a:t>二、</a:t>
            </a:r>
            <a:r>
              <a:rPr lang="en-US" altLang="zh-CN" dirty="0" smtClean="0">
                <a:solidFill>
                  <a:srgbClr val="960000"/>
                </a:solidFill>
                <a:latin typeface="微软雅黑" panose="020B0503020204020204" pitchFamily="34" charset="-122"/>
                <a:ea typeface="微软雅黑" panose="020B0503020204020204" pitchFamily="34" charset="-122"/>
                <a:cs typeface="Times New Roman" pitchFamily="18" charset="0"/>
              </a:rPr>
              <a:t>2018</a:t>
            </a:r>
            <a:r>
              <a:rPr lang="zh-CN" altLang="en-US" dirty="0" smtClean="0">
                <a:solidFill>
                  <a:srgbClr val="960000"/>
                </a:solidFill>
                <a:latin typeface="微软雅黑" panose="020B0503020204020204" pitchFamily="34" charset="-122"/>
                <a:ea typeface="微软雅黑" panose="020B0503020204020204" pitchFamily="34" charset="-122"/>
                <a:cs typeface="Times New Roman" pitchFamily="18" charset="0"/>
              </a:rPr>
              <a:t>年度项目部署情况</a:t>
            </a:r>
          </a:p>
        </p:txBody>
      </p:sp>
      <p:sp>
        <p:nvSpPr>
          <p:cNvPr id="3" name="矩形 2"/>
          <p:cNvSpPr/>
          <p:nvPr/>
        </p:nvSpPr>
        <p:spPr>
          <a:xfrm>
            <a:off x="594480" y="1071546"/>
            <a:ext cx="6140300" cy="535810"/>
          </a:xfrm>
          <a:prstGeom prst="rect">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CN" sz="2200" dirty="0" smtClean="0">
                <a:solidFill>
                  <a:srgbClr val="960000"/>
                </a:solidFill>
                <a:latin typeface="微软雅黑" panose="020B0503020204020204" pitchFamily="34" charset="-122"/>
                <a:ea typeface="微软雅黑" panose="020B0503020204020204" pitchFamily="34" charset="-122"/>
              </a:rPr>
              <a:t>2</a:t>
            </a:r>
            <a:r>
              <a:rPr lang="zh-CN" altLang="en-US" sz="2200" dirty="0" smtClean="0">
                <a:solidFill>
                  <a:srgbClr val="960000"/>
                </a:solidFill>
                <a:latin typeface="微软雅黑" panose="020B0503020204020204" pitchFamily="34" charset="-122"/>
                <a:ea typeface="微软雅黑" panose="020B0503020204020204" pitchFamily="34" charset="-122"/>
              </a:rPr>
              <a:t>、立项项目指南分布情况</a:t>
            </a:r>
            <a:endParaRPr lang="zh-CN" altLang="en-US" sz="2200" dirty="0">
              <a:solidFill>
                <a:srgbClr val="960000"/>
              </a:solidFill>
              <a:latin typeface="微软雅黑" panose="020B0503020204020204" pitchFamily="34" charset="-122"/>
              <a:ea typeface="微软雅黑" panose="020B0503020204020204" pitchFamily="34" charset="-122"/>
            </a:endParaRPr>
          </a:p>
        </p:txBody>
      </p:sp>
      <p:graphicFrame>
        <p:nvGraphicFramePr>
          <p:cNvPr id="4" name="表格 3"/>
          <p:cNvGraphicFramePr>
            <a:graphicFrameLocks noGrp="1"/>
          </p:cNvGraphicFramePr>
          <p:nvPr>
            <p:extLst>
              <p:ext uri="{D42A27DB-BD31-4B8C-83A1-F6EECF244321}">
                <p14:modId xmlns:p14="http://schemas.microsoft.com/office/powerpoint/2010/main" val="2747955459"/>
              </p:ext>
            </p:extLst>
          </p:nvPr>
        </p:nvGraphicFramePr>
        <p:xfrm>
          <a:off x="594480" y="1607356"/>
          <a:ext cx="11128152" cy="5062004"/>
        </p:xfrm>
        <a:graphic>
          <a:graphicData uri="http://schemas.openxmlformats.org/drawingml/2006/table">
            <a:tbl>
              <a:tblPr firstRow="1" bandRow="1">
                <a:tableStyleId>{5C22544A-7EE6-4342-B048-85BDC9FD1C3A}</a:tableStyleId>
              </a:tblPr>
              <a:tblGrid>
                <a:gridCol w="4636630">
                  <a:extLst>
                    <a:ext uri="{9D8B030D-6E8A-4147-A177-3AD203B41FA5}">
                      <a16:colId xmlns:a16="http://schemas.microsoft.com/office/drawing/2014/main" val="20000"/>
                    </a:ext>
                  </a:extLst>
                </a:gridCol>
                <a:gridCol w="4650310">
                  <a:extLst>
                    <a:ext uri="{9D8B030D-6E8A-4147-A177-3AD203B41FA5}">
                      <a16:colId xmlns:a16="http://schemas.microsoft.com/office/drawing/2014/main" val="20001"/>
                    </a:ext>
                  </a:extLst>
                </a:gridCol>
                <a:gridCol w="928694">
                  <a:extLst>
                    <a:ext uri="{9D8B030D-6E8A-4147-A177-3AD203B41FA5}">
                      <a16:colId xmlns:a16="http://schemas.microsoft.com/office/drawing/2014/main" val="20002"/>
                    </a:ext>
                  </a:extLst>
                </a:gridCol>
                <a:gridCol w="912518">
                  <a:extLst>
                    <a:ext uri="{9D8B030D-6E8A-4147-A177-3AD203B41FA5}">
                      <a16:colId xmlns:a16="http://schemas.microsoft.com/office/drawing/2014/main" val="20003"/>
                    </a:ext>
                  </a:extLst>
                </a:gridCol>
              </a:tblGrid>
              <a:tr h="408312">
                <a:tc>
                  <a:txBody>
                    <a:bodyPr/>
                    <a:lstStyle/>
                    <a:p>
                      <a:pPr algn="ctr"/>
                      <a:r>
                        <a:rPr lang="zh-CN" altLang="en-US" dirty="0" smtClean="0"/>
                        <a:t>一级指南</a:t>
                      </a:r>
                      <a:endParaRPr lang="zh-CN" altLang="en-US" dirty="0"/>
                    </a:p>
                  </a:txBody>
                  <a:tcPr anchor="ctr">
                    <a:solidFill>
                      <a:schemeClr val="accent1">
                        <a:lumMod val="50000"/>
                      </a:schemeClr>
                    </a:solidFill>
                  </a:tcPr>
                </a:tc>
                <a:tc>
                  <a:txBody>
                    <a:bodyPr/>
                    <a:lstStyle/>
                    <a:p>
                      <a:pPr algn="ctr"/>
                      <a:r>
                        <a:rPr lang="zh-CN" altLang="en-US" dirty="0" smtClean="0"/>
                        <a:t>二级指南</a:t>
                      </a:r>
                      <a:endParaRPr lang="zh-CN" altLang="en-US" dirty="0"/>
                    </a:p>
                  </a:txBody>
                  <a:tcPr anchor="ctr">
                    <a:solidFill>
                      <a:schemeClr val="accent1">
                        <a:lumMod val="50000"/>
                      </a:schemeClr>
                    </a:solidFill>
                  </a:tcPr>
                </a:tc>
                <a:tc>
                  <a:txBody>
                    <a:bodyPr/>
                    <a:lstStyle/>
                    <a:p>
                      <a:pPr algn="ctr"/>
                      <a:r>
                        <a:rPr lang="zh-CN" altLang="en-US" dirty="0" smtClean="0"/>
                        <a:t>申报数</a:t>
                      </a:r>
                      <a:endParaRPr lang="zh-CN" altLang="en-US" dirty="0"/>
                    </a:p>
                  </a:txBody>
                  <a:tcPr anchor="ctr">
                    <a:solidFill>
                      <a:schemeClr val="accent1">
                        <a:lumMod val="50000"/>
                      </a:schemeClr>
                    </a:solidFill>
                  </a:tcPr>
                </a:tc>
                <a:tc>
                  <a:txBody>
                    <a:bodyPr/>
                    <a:lstStyle/>
                    <a:p>
                      <a:pPr algn="ctr"/>
                      <a:r>
                        <a:rPr lang="zh-CN" altLang="en-US" dirty="0" smtClean="0"/>
                        <a:t>立项数</a:t>
                      </a:r>
                      <a:endParaRPr lang="zh-CN" altLang="en-US" dirty="0"/>
                    </a:p>
                  </a:txBody>
                  <a:tcPr anchor="ctr">
                    <a:solidFill>
                      <a:schemeClr val="accent1">
                        <a:lumMod val="50000"/>
                      </a:schemeClr>
                    </a:solidFill>
                  </a:tcPr>
                </a:tc>
                <a:extLst>
                  <a:ext uri="{0D108BD9-81ED-4DB2-BD59-A6C34878D82A}">
                    <a16:rowId xmlns:a16="http://schemas.microsoft.com/office/drawing/2014/main" val="10000"/>
                  </a:ext>
                </a:extLst>
              </a:tr>
              <a:tr h="408312">
                <a:tc rowSpan="2">
                  <a:txBody>
                    <a:bodyPr/>
                    <a:lstStyle/>
                    <a:p>
                      <a:pPr algn="just"/>
                      <a:r>
                        <a:rPr lang="en-US" altLang="zh-CN" sz="1800" b="1" dirty="0" smtClean="0">
                          <a:latin typeface="华文仿宋" panose="02010600040101010101" pitchFamily="2" charset="-122"/>
                          <a:ea typeface="华文仿宋" panose="02010600040101010101" pitchFamily="2" charset="-122"/>
                        </a:rPr>
                        <a:t>1. Higgs</a:t>
                      </a:r>
                      <a:r>
                        <a:rPr lang="zh-CN" altLang="en-US" sz="1800" b="1" dirty="0" smtClean="0">
                          <a:latin typeface="华文仿宋" panose="02010600040101010101" pitchFamily="2" charset="-122"/>
                          <a:ea typeface="华文仿宋" panose="02010600040101010101" pitchFamily="2" charset="-122"/>
                        </a:rPr>
                        <a:t>粒子的特性研究和超出标准模型新物理寻找</a:t>
                      </a:r>
                      <a:endParaRPr lang="zh-CN" altLang="en-US" sz="1800" b="1" dirty="0">
                        <a:latin typeface="华文仿宋" panose="02010600040101010101" pitchFamily="2" charset="-122"/>
                        <a:ea typeface="华文仿宋" panose="02010600040101010101" pitchFamily="2" charset="-122"/>
                      </a:endParaRPr>
                    </a:p>
                  </a:txBody>
                  <a:tcPr anchor="ctr"/>
                </a:tc>
                <a:tc>
                  <a:txBody>
                    <a:bodyPr/>
                    <a:lstStyle/>
                    <a:p>
                      <a:pPr algn="just">
                        <a:spcAft>
                          <a:spcPts val="0"/>
                        </a:spcAft>
                      </a:pPr>
                      <a:r>
                        <a:rPr lang="en-US" sz="1800" b="1" kern="1200" dirty="0">
                          <a:solidFill>
                            <a:schemeClr val="dk1"/>
                          </a:solidFill>
                          <a:latin typeface="华文仿宋" panose="02010600040101010101" pitchFamily="2" charset="-122"/>
                          <a:ea typeface="华文仿宋" panose="02010600040101010101" pitchFamily="2" charset="-122"/>
                          <a:cs typeface="+mn-cs"/>
                        </a:rPr>
                        <a:t>1.1 CMS </a:t>
                      </a:r>
                      <a:r>
                        <a:rPr lang="zh-CN" sz="1800" b="1" kern="1200" dirty="0">
                          <a:solidFill>
                            <a:schemeClr val="dk1"/>
                          </a:solidFill>
                          <a:latin typeface="华文仿宋" panose="02010600040101010101" pitchFamily="2" charset="-122"/>
                          <a:ea typeface="华文仿宋" panose="02010600040101010101" pitchFamily="2" charset="-122"/>
                          <a:cs typeface="+mn-cs"/>
                        </a:rPr>
                        <a:t>实验</a:t>
                      </a:r>
                      <a:r>
                        <a:rPr lang="en-US" sz="1800" b="1" kern="1200" dirty="0">
                          <a:solidFill>
                            <a:schemeClr val="dk1"/>
                          </a:solidFill>
                          <a:latin typeface="华文仿宋" panose="02010600040101010101" pitchFamily="2" charset="-122"/>
                          <a:ea typeface="华文仿宋" panose="02010600040101010101" pitchFamily="2" charset="-122"/>
                          <a:cs typeface="+mn-cs"/>
                        </a:rPr>
                        <a:t>Run-2 </a:t>
                      </a:r>
                      <a:r>
                        <a:rPr lang="zh-CN" sz="1800" b="1" kern="1200" dirty="0">
                          <a:solidFill>
                            <a:schemeClr val="dk1"/>
                          </a:solidFill>
                          <a:latin typeface="华文仿宋" panose="02010600040101010101" pitchFamily="2" charset="-122"/>
                          <a:ea typeface="华文仿宋" panose="02010600040101010101" pitchFamily="2" charset="-122"/>
                          <a:cs typeface="+mn-cs"/>
                        </a:rPr>
                        <a:t>数据的物理研究</a:t>
                      </a:r>
                    </a:p>
                  </a:txBody>
                  <a:tcPr marL="68580" marR="68580" marT="0" marB="0" anchor="ctr"/>
                </a:tc>
                <a:tc>
                  <a:txBody>
                    <a:bodyPr/>
                    <a:lstStyle/>
                    <a:p>
                      <a:pPr algn="ctr"/>
                      <a:r>
                        <a:rPr lang="en-US" altLang="zh-CN" sz="1800" b="1" dirty="0" smtClean="0">
                          <a:latin typeface="华文仿宋" panose="02010600040101010101" pitchFamily="2" charset="-122"/>
                          <a:ea typeface="华文仿宋" panose="02010600040101010101" pitchFamily="2" charset="-122"/>
                        </a:rPr>
                        <a:t>1</a:t>
                      </a:r>
                      <a:endParaRPr lang="zh-CN" altLang="en-US" sz="1800" b="1" dirty="0">
                        <a:latin typeface="华文仿宋" panose="02010600040101010101" pitchFamily="2" charset="-122"/>
                        <a:ea typeface="华文仿宋" panose="02010600040101010101" pitchFamily="2" charset="-122"/>
                      </a:endParaRPr>
                    </a:p>
                  </a:txBody>
                  <a:tcPr anchor="ctr"/>
                </a:tc>
                <a:tc>
                  <a:txBody>
                    <a:bodyPr/>
                    <a:lstStyle/>
                    <a:p>
                      <a:pPr algn="ctr"/>
                      <a:r>
                        <a:rPr lang="en-US" altLang="zh-CN" sz="1800" b="1" dirty="0" smtClean="0">
                          <a:latin typeface="华文仿宋" panose="02010600040101010101" pitchFamily="2" charset="-122"/>
                          <a:ea typeface="华文仿宋" panose="02010600040101010101" pitchFamily="2" charset="-122"/>
                        </a:rPr>
                        <a:t>1</a:t>
                      </a:r>
                      <a:endParaRPr lang="zh-CN" altLang="en-US" sz="1800" b="1" dirty="0">
                        <a:latin typeface="华文仿宋" panose="02010600040101010101" pitchFamily="2" charset="-122"/>
                        <a:ea typeface="华文仿宋" panose="02010600040101010101" pitchFamily="2" charset="-122"/>
                      </a:endParaRPr>
                    </a:p>
                  </a:txBody>
                  <a:tcPr anchor="ctr"/>
                </a:tc>
                <a:extLst>
                  <a:ext uri="{0D108BD9-81ED-4DB2-BD59-A6C34878D82A}">
                    <a16:rowId xmlns:a16="http://schemas.microsoft.com/office/drawing/2014/main" val="10001"/>
                  </a:ext>
                </a:extLst>
              </a:tr>
              <a:tr h="408312">
                <a:tc vMerge="1">
                  <a:txBody>
                    <a:bodyPr/>
                    <a:lstStyle/>
                    <a:p>
                      <a:pPr algn="l"/>
                      <a:endParaRPr lang="zh-CN" altLang="en-US" sz="1800" b="1" dirty="0">
                        <a:latin typeface="华文仿宋" panose="02010600040101010101" pitchFamily="2" charset="-122"/>
                        <a:ea typeface="华文仿宋" panose="02010600040101010101" pitchFamily="2" charset="-122"/>
                      </a:endParaRPr>
                    </a:p>
                  </a:txBody>
                  <a:tcPr anchor="ctr"/>
                </a:tc>
                <a:tc>
                  <a:txBody>
                    <a:bodyPr/>
                    <a:lstStyle/>
                    <a:p>
                      <a:pPr algn="just">
                        <a:spcAft>
                          <a:spcPts val="0"/>
                        </a:spcAft>
                      </a:pPr>
                      <a:r>
                        <a:rPr lang="en-US" sz="1800" b="1" kern="1200" dirty="0">
                          <a:solidFill>
                            <a:schemeClr val="dk1"/>
                          </a:solidFill>
                          <a:latin typeface="华文仿宋" panose="02010600040101010101" pitchFamily="2" charset="-122"/>
                          <a:ea typeface="华文仿宋" panose="02010600040101010101" pitchFamily="2" charset="-122"/>
                          <a:cs typeface="+mn-cs"/>
                        </a:rPr>
                        <a:t>1.2 Atlas </a:t>
                      </a:r>
                      <a:r>
                        <a:rPr lang="zh-CN" sz="1800" b="1" kern="1200" dirty="0">
                          <a:solidFill>
                            <a:schemeClr val="dk1"/>
                          </a:solidFill>
                          <a:latin typeface="华文仿宋" panose="02010600040101010101" pitchFamily="2" charset="-122"/>
                          <a:ea typeface="华文仿宋" panose="02010600040101010101" pitchFamily="2" charset="-122"/>
                          <a:cs typeface="+mn-cs"/>
                        </a:rPr>
                        <a:t>实验</a:t>
                      </a:r>
                      <a:r>
                        <a:rPr lang="en-US" sz="1800" b="1" kern="1200" dirty="0">
                          <a:solidFill>
                            <a:schemeClr val="dk1"/>
                          </a:solidFill>
                          <a:latin typeface="华文仿宋" panose="02010600040101010101" pitchFamily="2" charset="-122"/>
                          <a:ea typeface="华文仿宋" panose="02010600040101010101" pitchFamily="2" charset="-122"/>
                          <a:cs typeface="+mn-cs"/>
                        </a:rPr>
                        <a:t>Run-2 </a:t>
                      </a:r>
                      <a:r>
                        <a:rPr lang="zh-CN" sz="1800" b="1" kern="1200" dirty="0">
                          <a:solidFill>
                            <a:schemeClr val="dk1"/>
                          </a:solidFill>
                          <a:latin typeface="华文仿宋" panose="02010600040101010101" pitchFamily="2" charset="-122"/>
                          <a:ea typeface="华文仿宋" panose="02010600040101010101" pitchFamily="2" charset="-122"/>
                          <a:cs typeface="+mn-cs"/>
                        </a:rPr>
                        <a:t>数据物理分析</a:t>
                      </a:r>
                    </a:p>
                  </a:txBody>
                  <a:tcPr marL="68580" marR="68580" marT="0" marB="0" anchor="ctr"/>
                </a:tc>
                <a:tc>
                  <a:txBody>
                    <a:bodyPr/>
                    <a:lstStyle/>
                    <a:p>
                      <a:pPr algn="ctr"/>
                      <a:r>
                        <a:rPr lang="en-US" altLang="zh-CN" sz="1800" b="1" dirty="0" smtClean="0">
                          <a:latin typeface="华文仿宋" panose="02010600040101010101" pitchFamily="2" charset="-122"/>
                          <a:ea typeface="华文仿宋" panose="02010600040101010101" pitchFamily="2" charset="-122"/>
                        </a:rPr>
                        <a:t>1</a:t>
                      </a:r>
                      <a:endParaRPr lang="zh-CN" altLang="en-US" sz="1800" b="1" dirty="0">
                        <a:latin typeface="华文仿宋" panose="02010600040101010101" pitchFamily="2" charset="-122"/>
                        <a:ea typeface="华文仿宋" panose="02010600040101010101" pitchFamily="2" charset="-122"/>
                      </a:endParaRPr>
                    </a:p>
                  </a:txBody>
                  <a:tcPr anchor="ctr"/>
                </a:tc>
                <a:tc>
                  <a:txBody>
                    <a:bodyPr/>
                    <a:lstStyle/>
                    <a:p>
                      <a:pPr algn="ctr"/>
                      <a:r>
                        <a:rPr lang="en-US" altLang="zh-CN" sz="1800" b="1" dirty="0" smtClean="0">
                          <a:latin typeface="华文仿宋" panose="02010600040101010101" pitchFamily="2" charset="-122"/>
                          <a:ea typeface="华文仿宋" panose="02010600040101010101" pitchFamily="2" charset="-122"/>
                        </a:rPr>
                        <a:t>1</a:t>
                      </a:r>
                      <a:endParaRPr lang="zh-CN" altLang="en-US" sz="1800" b="1" dirty="0">
                        <a:latin typeface="华文仿宋" panose="02010600040101010101" pitchFamily="2" charset="-122"/>
                        <a:ea typeface="华文仿宋" panose="02010600040101010101" pitchFamily="2" charset="-122"/>
                      </a:endParaRPr>
                    </a:p>
                  </a:txBody>
                  <a:tcPr anchor="ctr"/>
                </a:tc>
                <a:extLst>
                  <a:ext uri="{0D108BD9-81ED-4DB2-BD59-A6C34878D82A}">
                    <a16:rowId xmlns:a16="http://schemas.microsoft.com/office/drawing/2014/main" val="10002"/>
                  </a:ext>
                </a:extLst>
              </a:tr>
              <a:tr h="356500">
                <a:tc rowSpan="2">
                  <a:txBody>
                    <a:bodyPr/>
                    <a:lstStyle/>
                    <a:p>
                      <a:pPr algn="just"/>
                      <a:r>
                        <a:rPr lang="en-US" altLang="zh-CN" sz="1800" b="1" dirty="0" smtClean="0">
                          <a:latin typeface="华文仿宋" panose="02010600040101010101" pitchFamily="2" charset="-122"/>
                          <a:ea typeface="华文仿宋" panose="02010600040101010101" pitchFamily="2" charset="-122"/>
                        </a:rPr>
                        <a:t>2.</a:t>
                      </a:r>
                      <a:r>
                        <a:rPr lang="zh-CN" altLang="en-US" sz="1800" b="1" dirty="0" smtClean="0">
                          <a:latin typeface="华文仿宋" panose="02010600040101010101" pitchFamily="2" charset="-122"/>
                          <a:ea typeface="华文仿宋" panose="02010600040101010101" pitchFamily="2" charset="-122"/>
                        </a:rPr>
                        <a:t> 中微子属性和宇宙线本质的研究</a:t>
                      </a:r>
                    </a:p>
                  </a:txBody>
                  <a:tcPr anchor="ctr"/>
                </a:tc>
                <a:tc>
                  <a:txBody>
                    <a:bodyPr/>
                    <a:lstStyle/>
                    <a:p>
                      <a:pPr marL="0" algn="just" defTabSz="914400" rtl="0" eaLnBrk="1" latinLnBrk="0" hangingPunct="1">
                        <a:spcAft>
                          <a:spcPts val="0"/>
                        </a:spcAft>
                      </a:pPr>
                      <a:r>
                        <a:rPr lang="en-US" sz="1800" b="1" kern="1200" dirty="0">
                          <a:solidFill>
                            <a:schemeClr val="dk1"/>
                          </a:solidFill>
                          <a:latin typeface="华文仿宋" panose="02010600040101010101" pitchFamily="2" charset="-122"/>
                          <a:ea typeface="华文仿宋" panose="02010600040101010101" pitchFamily="2" charset="-122"/>
                          <a:cs typeface="+mn-cs"/>
                        </a:rPr>
                        <a:t>2.1 </a:t>
                      </a:r>
                      <a:r>
                        <a:rPr lang="zh-CN" sz="1800" b="1" kern="1200" dirty="0">
                          <a:solidFill>
                            <a:schemeClr val="dk1"/>
                          </a:solidFill>
                          <a:latin typeface="华文仿宋" panose="02010600040101010101" pitchFamily="2" charset="-122"/>
                          <a:ea typeface="华文仿宋" panose="02010600040101010101" pitchFamily="2" charset="-122"/>
                          <a:cs typeface="+mn-cs"/>
                        </a:rPr>
                        <a:t>中微子实验物理研究</a:t>
                      </a:r>
                    </a:p>
                  </a:txBody>
                  <a:tcPr marL="68580" marR="68580" marT="0" marB="0" anchor="ctr"/>
                </a:tc>
                <a:tc>
                  <a:txBody>
                    <a:bodyPr/>
                    <a:lstStyle/>
                    <a:p>
                      <a:pPr algn="ctr"/>
                      <a:r>
                        <a:rPr lang="en-US" altLang="zh-CN" sz="1800" b="1" dirty="0" smtClean="0">
                          <a:latin typeface="华文仿宋" panose="02010600040101010101" pitchFamily="2" charset="-122"/>
                          <a:ea typeface="华文仿宋" panose="02010600040101010101" pitchFamily="2" charset="-122"/>
                        </a:rPr>
                        <a:t>1</a:t>
                      </a:r>
                      <a:endParaRPr lang="zh-CN" altLang="en-US" sz="1800" b="1" dirty="0">
                        <a:latin typeface="华文仿宋" panose="02010600040101010101" pitchFamily="2" charset="-122"/>
                        <a:ea typeface="华文仿宋" panose="02010600040101010101" pitchFamily="2" charset="-122"/>
                      </a:endParaRPr>
                    </a:p>
                  </a:txBody>
                  <a:tcPr anchor="ctr"/>
                </a:tc>
                <a:tc>
                  <a:txBody>
                    <a:bodyPr/>
                    <a:lstStyle/>
                    <a:p>
                      <a:pPr algn="ctr"/>
                      <a:r>
                        <a:rPr lang="en-US" altLang="zh-CN" sz="1800" b="1" dirty="0" smtClean="0">
                          <a:latin typeface="华文仿宋" panose="02010600040101010101" pitchFamily="2" charset="-122"/>
                          <a:ea typeface="华文仿宋" panose="02010600040101010101" pitchFamily="2" charset="-122"/>
                        </a:rPr>
                        <a:t>1</a:t>
                      </a:r>
                      <a:endParaRPr lang="zh-CN" altLang="en-US" sz="1800" b="1" dirty="0">
                        <a:latin typeface="华文仿宋" panose="02010600040101010101" pitchFamily="2" charset="-122"/>
                        <a:ea typeface="华文仿宋" panose="02010600040101010101" pitchFamily="2" charset="-122"/>
                      </a:endParaRPr>
                    </a:p>
                  </a:txBody>
                  <a:tcPr anchor="ctr"/>
                </a:tc>
                <a:extLst>
                  <a:ext uri="{0D108BD9-81ED-4DB2-BD59-A6C34878D82A}">
                    <a16:rowId xmlns:a16="http://schemas.microsoft.com/office/drawing/2014/main" val="10003"/>
                  </a:ext>
                </a:extLst>
              </a:tr>
              <a:tr h="356500">
                <a:tc vMerge="1">
                  <a:txBody>
                    <a:bodyPr/>
                    <a:lstStyle/>
                    <a:p>
                      <a:endParaRPr lang="zh-CN" altLang="en-US"/>
                    </a:p>
                  </a:txBody>
                  <a:tcPr/>
                </a:tc>
                <a:tc>
                  <a:txBody>
                    <a:bodyPr/>
                    <a:lstStyle/>
                    <a:p>
                      <a:pPr marL="0" algn="just" defTabSz="914400" rtl="0" eaLnBrk="1" latinLnBrk="0" hangingPunct="1">
                        <a:spcAft>
                          <a:spcPts val="0"/>
                        </a:spcAft>
                      </a:pPr>
                      <a:r>
                        <a:rPr lang="en-US" sz="1800" b="1" kern="1200" dirty="0">
                          <a:solidFill>
                            <a:schemeClr val="dk1"/>
                          </a:solidFill>
                          <a:latin typeface="华文仿宋" panose="02010600040101010101" pitchFamily="2" charset="-122"/>
                          <a:ea typeface="华文仿宋" panose="02010600040101010101" pitchFamily="2" charset="-122"/>
                          <a:cs typeface="+mn-cs"/>
                        </a:rPr>
                        <a:t>2.2 </a:t>
                      </a:r>
                      <a:r>
                        <a:rPr lang="zh-CN" sz="1800" b="1" kern="1200" dirty="0">
                          <a:solidFill>
                            <a:schemeClr val="dk1"/>
                          </a:solidFill>
                          <a:latin typeface="华文仿宋" panose="02010600040101010101" pitchFamily="2" charset="-122"/>
                          <a:ea typeface="华文仿宋" panose="02010600040101010101" pitchFamily="2" charset="-122"/>
                          <a:cs typeface="+mn-cs"/>
                        </a:rPr>
                        <a:t>大面积宇宙线观测及本质研究</a:t>
                      </a:r>
                    </a:p>
                  </a:txBody>
                  <a:tcPr marL="68580" marR="68580" marT="0" marB="0" anchor="ctr"/>
                </a:tc>
                <a:tc>
                  <a:txBody>
                    <a:bodyPr/>
                    <a:lstStyle/>
                    <a:p>
                      <a:pPr algn="ctr"/>
                      <a:r>
                        <a:rPr lang="en-US" altLang="zh-CN" sz="1800" b="1" dirty="0" smtClean="0">
                          <a:latin typeface="华文仿宋" panose="02010600040101010101" pitchFamily="2" charset="-122"/>
                          <a:ea typeface="华文仿宋" panose="02010600040101010101" pitchFamily="2" charset="-122"/>
                        </a:rPr>
                        <a:t>1</a:t>
                      </a:r>
                      <a:endParaRPr lang="zh-CN" altLang="en-US" sz="1800" b="1" dirty="0">
                        <a:latin typeface="华文仿宋" panose="02010600040101010101" pitchFamily="2" charset="-122"/>
                        <a:ea typeface="华文仿宋" panose="02010600040101010101" pitchFamily="2" charset="-122"/>
                      </a:endParaRPr>
                    </a:p>
                  </a:txBody>
                  <a:tcPr anchor="ctr"/>
                </a:tc>
                <a:tc>
                  <a:txBody>
                    <a:bodyPr/>
                    <a:lstStyle/>
                    <a:p>
                      <a:pPr algn="ctr"/>
                      <a:r>
                        <a:rPr lang="en-US" altLang="zh-CN" sz="1800" b="1" dirty="0" smtClean="0">
                          <a:latin typeface="华文仿宋" panose="02010600040101010101" pitchFamily="2" charset="-122"/>
                          <a:ea typeface="华文仿宋" panose="02010600040101010101" pitchFamily="2" charset="-122"/>
                        </a:rPr>
                        <a:t>1</a:t>
                      </a:r>
                      <a:endParaRPr lang="zh-CN" altLang="en-US" sz="1800" b="1" dirty="0">
                        <a:latin typeface="华文仿宋" panose="02010600040101010101" pitchFamily="2" charset="-122"/>
                        <a:ea typeface="华文仿宋" panose="02010600040101010101" pitchFamily="2" charset="-122"/>
                      </a:endParaRPr>
                    </a:p>
                  </a:txBody>
                  <a:tcPr anchor="ctr"/>
                </a:tc>
                <a:extLst>
                  <a:ext uri="{0D108BD9-81ED-4DB2-BD59-A6C34878D82A}">
                    <a16:rowId xmlns:a16="http://schemas.microsoft.com/office/drawing/2014/main" val="10004"/>
                  </a:ext>
                </a:extLst>
              </a:tr>
              <a:tr h="539442">
                <a:tc>
                  <a:txBody>
                    <a:bodyPr/>
                    <a:lstStyle/>
                    <a:p>
                      <a:pPr algn="just"/>
                      <a:r>
                        <a:rPr lang="en-US" altLang="zh-CN" sz="1800" b="1" dirty="0" smtClean="0">
                          <a:latin typeface="华文仿宋" panose="02010600040101010101" pitchFamily="2" charset="-122"/>
                          <a:ea typeface="华文仿宋" panose="02010600040101010101" pitchFamily="2" charset="-122"/>
                        </a:rPr>
                        <a:t>3. </a:t>
                      </a:r>
                      <a:r>
                        <a:rPr lang="zh-CN" altLang="en-US" sz="1800" b="1" dirty="0" smtClean="0">
                          <a:latin typeface="华文仿宋" panose="02010600040101010101" pitchFamily="2" charset="-122"/>
                          <a:ea typeface="华文仿宋" panose="02010600040101010101" pitchFamily="2" charset="-122"/>
                        </a:rPr>
                        <a:t>新一代粒子加速器和探测器关键技术预研</a:t>
                      </a:r>
                    </a:p>
                  </a:txBody>
                  <a:tcPr anchor="ctr"/>
                </a:tc>
                <a:tc>
                  <a:txBody>
                    <a:bodyPr/>
                    <a:lstStyle/>
                    <a:p>
                      <a:pPr marL="0" indent="0" algn="l" defTabSz="914400" rtl="0" eaLnBrk="1" fontAlgn="ctr" latinLnBrk="0" hangingPunct="1"/>
                      <a:r>
                        <a:rPr lang="en-US" altLang="zh-CN" sz="1800" b="1" kern="1200" dirty="0" smtClean="0">
                          <a:solidFill>
                            <a:schemeClr val="dk1"/>
                          </a:solidFill>
                          <a:latin typeface="华文仿宋" panose="02010600040101010101" pitchFamily="2" charset="-122"/>
                          <a:ea typeface="华文仿宋" panose="02010600040101010101" pitchFamily="2" charset="-122"/>
                          <a:cs typeface="+mn-cs"/>
                        </a:rPr>
                        <a:t>3.1 </a:t>
                      </a:r>
                      <a:r>
                        <a:rPr lang="zh-CN" altLang="en-US" sz="1800" b="1" kern="1200" dirty="0" smtClean="0">
                          <a:solidFill>
                            <a:schemeClr val="dk1"/>
                          </a:solidFill>
                          <a:latin typeface="华文仿宋" panose="02010600040101010101" pitchFamily="2" charset="-122"/>
                          <a:ea typeface="华文仿宋" panose="02010600040101010101" pitchFamily="2" charset="-122"/>
                          <a:cs typeface="+mn-cs"/>
                        </a:rPr>
                        <a:t>高能环形正负电子对撞机关键技术验证</a:t>
                      </a:r>
                    </a:p>
                  </a:txBody>
                  <a:tcPr anchor="ctr"/>
                </a:tc>
                <a:tc>
                  <a:txBody>
                    <a:bodyPr/>
                    <a:lstStyle/>
                    <a:p>
                      <a:pPr algn="ctr"/>
                      <a:r>
                        <a:rPr lang="en-US" altLang="zh-CN" sz="1800" b="1" dirty="0" smtClean="0">
                          <a:latin typeface="华文仿宋" panose="02010600040101010101" pitchFamily="2" charset="-122"/>
                          <a:ea typeface="华文仿宋" panose="02010600040101010101" pitchFamily="2" charset="-122"/>
                        </a:rPr>
                        <a:t>1</a:t>
                      </a:r>
                      <a:endParaRPr lang="zh-CN" altLang="en-US" sz="1800" b="1" dirty="0">
                        <a:latin typeface="华文仿宋" panose="02010600040101010101" pitchFamily="2" charset="-122"/>
                        <a:ea typeface="华文仿宋" panose="02010600040101010101" pitchFamily="2" charset="-122"/>
                      </a:endParaRPr>
                    </a:p>
                  </a:txBody>
                  <a:tcPr anchor="ctr"/>
                </a:tc>
                <a:tc>
                  <a:txBody>
                    <a:bodyPr/>
                    <a:lstStyle/>
                    <a:p>
                      <a:pPr algn="ctr"/>
                      <a:r>
                        <a:rPr lang="en-US" altLang="zh-CN" sz="1800" b="1" dirty="0" smtClean="0">
                          <a:latin typeface="华文仿宋" panose="02010600040101010101" pitchFamily="2" charset="-122"/>
                          <a:ea typeface="华文仿宋" panose="02010600040101010101" pitchFamily="2" charset="-122"/>
                        </a:rPr>
                        <a:t>1</a:t>
                      </a:r>
                      <a:endParaRPr lang="zh-CN" altLang="en-US" sz="1800" b="1" dirty="0">
                        <a:latin typeface="华文仿宋" panose="02010600040101010101" pitchFamily="2" charset="-122"/>
                        <a:ea typeface="华文仿宋" panose="02010600040101010101" pitchFamily="2" charset="-122"/>
                      </a:endParaRPr>
                    </a:p>
                  </a:txBody>
                  <a:tcPr anchor="ctr"/>
                </a:tc>
                <a:extLst>
                  <a:ext uri="{0D108BD9-81ED-4DB2-BD59-A6C34878D82A}">
                    <a16:rowId xmlns:a16="http://schemas.microsoft.com/office/drawing/2014/main" val="10005"/>
                  </a:ext>
                </a:extLst>
              </a:tr>
              <a:tr h="623876">
                <a:tc>
                  <a:txBody>
                    <a:bodyPr/>
                    <a:lstStyle/>
                    <a:p>
                      <a:pPr algn="just"/>
                      <a:r>
                        <a:rPr lang="en-US" altLang="zh-CN" sz="1800" b="1" dirty="0" smtClean="0">
                          <a:latin typeface="华文仿宋" panose="02010600040101010101" pitchFamily="2" charset="-122"/>
                          <a:ea typeface="华文仿宋" panose="02010600040101010101" pitchFamily="2" charset="-122"/>
                        </a:rPr>
                        <a:t>4. </a:t>
                      </a:r>
                      <a:r>
                        <a:rPr lang="zh-CN" altLang="en-US" sz="1800" b="1" dirty="0" smtClean="0">
                          <a:latin typeface="华文仿宋" panose="02010600040101010101" pitchFamily="2" charset="-122"/>
                          <a:ea typeface="华文仿宋" panose="02010600040101010101" pitchFamily="2" charset="-122"/>
                        </a:rPr>
                        <a:t>原子核结构和性质以及高电荷态离子非平衡动力学研究</a:t>
                      </a:r>
                    </a:p>
                  </a:txBody>
                  <a:tcPr anchor="ctr"/>
                </a:tc>
                <a:tc>
                  <a:txBody>
                    <a:bodyPr/>
                    <a:lstStyle/>
                    <a:p>
                      <a:pPr marL="0" indent="0" algn="l" defTabSz="914400" rtl="0" eaLnBrk="1" latinLnBrk="0" hangingPunct="1"/>
                      <a:r>
                        <a:rPr lang="en-US" altLang="zh-CN" sz="1800" b="1" kern="1200" dirty="0" smtClean="0">
                          <a:solidFill>
                            <a:schemeClr val="dk1"/>
                          </a:solidFill>
                          <a:latin typeface="华文仿宋" panose="02010600040101010101" pitchFamily="2" charset="-122"/>
                          <a:ea typeface="华文仿宋" panose="02010600040101010101" pitchFamily="2" charset="-122"/>
                          <a:cs typeface="+mn-cs"/>
                        </a:rPr>
                        <a:t>4.1 </a:t>
                      </a:r>
                      <a:r>
                        <a:rPr lang="zh-CN" altLang="en-US" sz="1800" b="1" kern="1200" dirty="0" smtClean="0">
                          <a:solidFill>
                            <a:schemeClr val="dk1"/>
                          </a:solidFill>
                          <a:latin typeface="华文仿宋" panose="02010600040101010101" pitchFamily="2" charset="-122"/>
                          <a:ea typeface="华文仿宋" panose="02010600040101010101" pitchFamily="2" charset="-122"/>
                          <a:cs typeface="+mn-cs"/>
                        </a:rPr>
                        <a:t>高精度核物理实验研究</a:t>
                      </a:r>
                      <a:endParaRPr lang="zh-CN" altLang="en-US" sz="1800" b="1" kern="1200" dirty="0">
                        <a:solidFill>
                          <a:schemeClr val="dk1"/>
                        </a:solidFill>
                        <a:latin typeface="华文仿宋" panose="02010600040101010101" pitchFamily="2" charset="-122"/>
                        <a:ea typeface="华文仿宋" panose="02010600040101010101" pitchFamily="2" charset="-122"/>
                        <a:cs typeface="+mn-cs"/>
                      </a:endParaRPr>
                    </a:p>
                  </a:txBody>
                  <a:tcPr anchor="ctr"/>
                </a:tc>
                <a:tc>
                  <a:txBody>
                    <a:bodyPr/>
                    <a:lstStyle/>
                    <a:p>
                      <a:pPr algn="ctr"/>
                      <a:r>
                        <a:rPr lang="en-US" altLang="zh-CN" sz="1800" b="1" dirty="0" smtClean="0">
                          <a:latin typeface="华文仿宋" panose="02010600040101010101" pitchFamily="2" charset="-122"/>
                          <a:ea typeface="华文仿宋" panose="02010600040101010101" pitchFamily="2" charset="-122"/>
                        </a:rPr>
                        <a:t>1</a:t>
                      </a:r>
                      <a:endParaRPr lang="zh-CN" altLang="en-US" sz="1800" b="1" dirty="0">
                        <a:latin typeface="华文仿宋" panose="02010600040101010101" pitchFamily="2" charset="-122"/>
                        <a:ea typeface="华文仿宋" panose="02010600040101010101" pitchFamily="2" charset="-122"/>
                      </a:endParaRPr>
                    </a:p>
                  </a:txBody>
                  <a:tcPr anchor="ctr"/>
                </a:tc>
                <a:tc>
                  <a:txBody>
                    <a:bodyPr/>
                    <a:lstStyle/>
                    <a:p>
                      <a:pPr algn="ctr"/>
                      <a:r>
                        <a:rPr lang="en-US" altLang="zh-CN" sz="1800" b="1" dirty="0" smtClean="0">
                          <a:latin typeface="华文仿宋" panose="02010600040101010101" pitchFamily="2" charset="-122"/>
                          <a:ea typeface="华文仿宋" panose="02010600040101010101" pitchFamily="2" charset="-122"/>
                        </a:rPr>
                        <a:t>1</a:t>
                      </a:r>
                      <a:endParaRPr lang="zh-CN" altLang="en-US" sz="1800" b="1" dirty="0">
                        <a:latin typeface="华文仿宋" panose="02010600040101010101" pitchFamily="2" charset="-122"/>
                        <a:ea typeface="华文仿宋" panose="02010600040101010101" pitchFamily="2" charset="-122"/>
                      </a:endParaRPr>
                    </a:p>
                  </a:txBody>
                  <a:tcPr anchor="ctr"/>
                </a:tc>
                <a:extLst>
                  <a:ext uri="{0D108BD9-81ED-4DB2-BD59-A6C34878D82A}">
                    <a16:rowId xmlns:a16="http://schemas.microsoft.com/office/drawing/2014/main" val="10006"/>
                  </a:ext>
                </a:extLst>
              </a:tr>
              <a:tr h="623876">
                <a:tc>
                  <a:txBody>
                    <a:bodyPr/>
                    <a:lstStyle/>
                    <a:p>
                      <a:pPr algn="just"/>
                      <a:r>
                        <a:rPr lang="en-US" altLang="zh-CN" sz="1800" b="1" dirty="0" smtClean="0">
                          <a:latin typeface="华文仿宋" panose="02010600040101010101" pitchFamily="2" charset="-122"/>
                          <a:ea typeface="华文仿宋" panose="02010600040101010101" pitchFamily="2" charset="-122"/>
                        </a:rPr>
                        <a:t>5. </a:t>
                      </a:r>
                      <a:r>
                        <a:rPr lang="zh-CN" altLang="en-US" sz="1800" b="1" dirty="0" smtClean="0">
                          <a:latin typeface="华文仿宋" panose="02010600040101010101" pitchFamily="2" charset="-122"/>
                          <a:ea typeface="华文仿宋" panose="02010600040101010101" pitchFamily="2" charset="-122"/>
                        </a:rPr>
                        <a:t>星系组分、结构和物质循环的光学</a:t>
                      </a:r>
                      <a:r>
                        <a:rPr lang="en-US" altLang="zh-CN" sz="1800" b="1" dirty="0" smtClean="0">
                          <a:latin typeface="华文仿宋" panose="02010600040101010101" pitchFamily="2" charset="-122"/>
                          <a:ea typeface="华文仿宋" panose="02010600040101010101" pitchFamily="2" charset="-122"/>
                        </a:rPr>
                        <a:t>-</a:t>
                      </a:r>
                      <a:r>
                        <a:rPr lang="zh-CN" altLang="en-US" sz="1800" b="1" dirty="0" smtClean="0">
                          <a:latin typeface="华文仿宋" panose="02010600040101010101" pitchFamily="2" charset="-122"/>
                          <a:ea typeface="华文仿宋" panose="02010600040101010101" pitchFamily="2" charset="-122"/>
                        </a:rPr>
                        <a:t>红外观测研究</a:t>
                      </a:r>
                      <a:endParaRPr lang="zh-CN" altLang="en-US" sz="1800" b="1" dirty="0">
                        <a:latin typeface="华文仿宋" panose="02010600040101010101" pitchFamily="2" charset="-122"/>
                        <a:ea typeface="华文仿宋" panose="02010600040101010101" pitchFamily="2" charset="-122"/>
                      </a:endParaRPr>
                    </a:p>
                  </a:txBody>
                  <a:tcPr anchor="ctr"/>
                </a:tc>
                <a:tc>
                  <a:txBody>
                    <a:bodyPr/>
                    <a:lstStyle/>
                    <a:p>
                      <a:pPr marL="0" indent="0" algn="l" defTabSz="914400" rtl="0" eaLnBrk="1" latinLnBrk="0" hangingPunct="1">
                        <a:spcAft>
                          <a:spcPts val="0"/>
                        </a:spcAft>
                      </a:pPr>
                      <a:r>
                        <a:rPr lang="en-US" sz="1800" b="1" kern="1200" dirty="0">
                          <a:solidFill>
                            <a:schemeClr val="dk1"/>
                          </a:solidFill>
                          <a:latin typeface="华文仿宋" panose="02010600040101010101" pitchFamily="2" charset="-122"/>
                          <a:ea typeface="华文仿宋" panose="02010600040101010101" pitchFamily="2" charset="-122"/>
                          <a:cs typeface="+mn-cs"/>
                        </a:rPr>
                        <a:t>5.1 </a:t>
                      </a:r>
                      <a:r>
                        <a:rPr lang="zh-CN" sz="1800" b="1" kern="1200" dirty="0">
                          <a:solidFill>
                            <a:schemeClr val="dk1"/>
                          </a:solidFill>
                          <a:latin typeface="华文仿宋" panose="02010600040101010101" pitchFamily="2" charset="-122"/>
                          <a:ea typeface="华文仿宋" panose="02010600040101010101" pitchFamily="2" charset="-122"/>
                          <a:cs typeface="+mn-cs"/>
                        </a:rPr>
                        <a:t>星系结构、演化与宇宙学研究</a:t>
                      </a:r>
                    </a:p>
                  </a:txBody>
                  <a:tcPr marL="68580" marR="68580" marT="0" marB="0" anchor="ctr"/>
                </a:tc>
                <a:tc>
                  <a:txBody>
                    <a:bodyPr/>
                    <a:lstStyle/>
                    <a:p>
                      <a:pPr algn="ctr"/>
                      <a:r>
                        <a:rPr lang="en-US" altLang="zh-CN" sz="1800" b="1" dirty="0" smtClean="0">
                          <a:latin typeface="华文仿宋" panose="02010600040101010101" pitchFamily="2" charset="-122"/>
                          <a:ea typeface="华文仿宋" panose="02010600040101010101" pitchFamily="2" charset="-122"/>
                        </a:rPr>
                        <a:t>1</a:t>
                      </a:r>
                      <a:endParaRPr lang="zh-CN" altLang="en-US" sz="1800" b="1" dirty="0">
                        <a:latin typeface="华文仿宋" panose="02010600040101010101" pitchFamily="2" charset="-122"/>
                        <a:ea typeface="华文仿宋" panose="02010600040101010101" pitchFamily="2" charset="-122"/>
                      </a:endParaRPr>
                    </a:p>
                  </a:txBody>
                  <a:tcPr anchor="ctr"/>
                </a:tc>
                <a:tc>
                  <a:txBody>
                    <a:bodyPr/>
                    <a:lstStyle/>
                    <a:p>
                      <a:pPr algn="ctr"/>
                      <a:r>
                        <a:rPr lang="en-US" altLang="zh-CN" sz="1800" b="1" dirty="0" smtClean="0">
                          <a:latin typeface="华文仿宋" panose="02010600040101010101" pitchFamily="2" charset="-122"/>
                          <a:ea typeface="华文仿宋" panose="02010600040101010101" pitchFamily="2" charset="-122"/>
                        </a:rPr>
                        <a:t>1</a:t>
                      </a:r>
                      <a:endParaRPr lang="zh-CN" altLang="en-US" sz="1800" b="1" dirty="0">
                        <a:latin typeface="华文仿宋" panose="02010600040101010101" pitchFamily="2" charset="-122"/>
                        <a:ea typeface="华文仿宋" panose="02010600040101010101" pitchFamily="2" charset="-122"/>
                      </a:endParaRPr>
                    </a:p>
                  </a:txBody>
                  <a:tcPr anchor="ctr"/>
                </a:tc>
                <a:extLst>
                  <a:ext uri="{0D108BD9-81ED-4DB2-BD59-A6C34878D82A}">
                    <a16:rowId xmlns:a16="http://schemas.microsoft.com/office/drawing/2014/main" val="10007"/>
                  </a:ext>
                </a:extLst>
              </a:tr>
              <a:tr h="356500">
                <a:tc rowSpan="2">
                  <a:txBody>
                    <a:bodyPr/>
                    <a:lstStyle/>
                    <a:p>
                      <a:pPr algn="just"/>
                      <a:r>
                        <a:rPr lang="en-US" altLang="zh-CN" sz="1800" b="1" dirty="0" smtClean="0">
                          <a:latin typeface="华文仿宋" panose="02010600040101010101" pitchFamily="2" charset="-122"/>
                          <a:ea typeface="华文仿宋" panose="02010600040101010101" pitchFamily="2" charset="-122"/>
                        </a:rPr>
                        <a:t>6. </a:t>
                      </a:r>
                      <a:r>
                        <a:rPr lang="zh-CN" altLang="en-US" sz="1800" b="1" dirty="0" smtClean="0">
                          <a:latin typeface="华文仿宋" panose="02010600040101010101" pitchFamily="2" charset="-122"/>
                          <a:ea typeface="华文仿宋" panose="02010600040101010101" pitchFamily="2" charset="-122"/>
                        </a:rPr>
                        <a:t>脉冲星、中性氢和恒星形成研究</a:t>
                      </a:r>
                      <a:endParaRPr lang="zh-CN" altLang="en-US" sz="1800" b="1" dirty="0">
                        <a:latin typeface="华文仿宋" panose="02010600040101010101" pitchFamily="2" charset="-122"/>
                        <a:ea typeface="华文仿宋" panose="02010600040101010101" pitchFamily="2" charset="-122"/>
                      </a:endParaRPr>
                    </a:p>
                  </a:txBody>
                  <a:tcPr anchor="ctr"/>
                </a:tc>
                <a:tc>
                  <a:txBody>
                    <a:bodyPr/>
                    <a:lstStyle/>
                    <a:p>
                      <a:pPr marL="0" indent="0" algn="l" defTabSz="914400" rtl="0" eaLnBrk="1" latinLnBrk="0" hangingPunct="1">
                        <a:spcAft>
                          <a:spcPts val="0"/>
                        </a:spcAft>
                      </a:pPr>
                      <a:r>
                        <a:rPr lang="en-US" sz="1800" b="1" kern="1200" dirty="0">
                          <a:solidFill>
                            <a:schemeClr val="dk1"/>
                          </a:solidFill>
                          <a:latin typeface="华文仿宋" panose="02010600040101010101" pitchFamily="2" charset="-122"/>
                          <a:ea typeface="华文仿宋" panose="02010600040101010101" pitchFamily="2" charset="-122"/>
                          <a:cs typeface="+mn-cs"/>
                        </a:rPr>
                        <a:t>6.1 SKA </a:t>
                      </a:r>
                      <a:r>
                        <a:rPr lang="zh-CN" sz="1800" b="1" kern="1200" dirty="0">
                          <a:solidFill>
                            <a:schemeClr val="dk1"/>
                          </a:solidFill>
                          <a:latin typeface="华文仿宋" panose="02010600040101010101" pitchFamily="2" charset="-122"/>
                          <a:ea typeface="华文仿宋" panose="02010600040101010101" pitchFamily="2" charset="-122"/>
                          <a:cs typeface="+mn-cs"/>
                        </a:rPr>
                        <a:t>数据处理和相关科学</a:t>
                      </a:r>
                    </a:p>
                  </a:txBody>
                  <a:tcPr marL="68580" marR="68580" marT="0" marB="0" anchor="ctr"/>
                </a:tc>
                <a:tc>
                  <a:txBody>
                    <a:bodyPr/>
                    <a:lstStyle/>
                    <a:p>
                      <a:pPr algn="ctr"/>
                      <a:r>
                        <a:rPr lang="en-US" altLang="zh-CN" sz="1800" b="1" dirty="0" smtClean="0">
                          <a:latin typeface="华文仿宋" panose="02010600040101010101" pitchFamily="2" charset="-122"/>
                          <a:ea typeface="华文仿宋" panose="02010600040101010101" pitchFamily="2" charset="-122"/>
                        </a:rPr>
                        <a:t>1</a:t>
                      </a:r>
                      <a:endParaRPr lang="zh-CN" altLang="en-US" sz="1800" b="1" dirty="0">
                        <a:latin typeface="华文仿宋" panose="02010600040101010101" pitchFamily="2" charset="-122"/>
                        <a:ea typeface="华文仿宋" panose="02010600040101010101" pitchFamily="2" charset="-122"/>
                      </a:endParaRPr>
                    </a:p>
                  </a:txBody>
                  <a:tcPr anchor="ctr"/>
                </a:tc>
                <a:tc>
                  <a:txBody>
                    <a:bodyPr/>
                    <a:lstStyle/>
                    <a:p>
                      <a:pPr algn="ctr"/>
                      <a:r>
                        <a:rPr lang="en-US" altLang="zh-CN" sz="1800" b="1" dirty="0" smtClean="0">
                          <a:latin typeface="华文仿宋" panose="02010600040101010101" pitchFamily="2" charset="-122"/>
                          <a:ea typeface="华文仿宋" panose="02010600040101010101" pitchFamily="2" charset="-122"/>
                        </a:rPr>
                        <a:t>1</a:t>
                      </a:r>
                      <a:endParaRPr lang="zh-CN" altLang="en-US" sz="1800" b="1" dirty="0">
                        <a:latin typeface="华文仿宋" panose="02010600040101010101" pitchFamily="2" charset="-122"/>
                        <a:ea typeface="华文仿宋" panose="02010600040101010101" pitchFamily="2" charset="-122"/>
                      </a:endParaRPr>
                    </a:p>
                  </a:txBody>
                  <a:tcPr anchor="ctr"/>
                </a:tc>
                <a:extLst>
                  <a:ext uri="{0D108BD9-81ED-4DB2-BD59-A6C34878D82A}">
                    <a16:rowId xmlns:a16="http://schemas.microsoft.com/office/drawing/2014/main" val="10008"/>
                  </a:ext>
                </a:extLst>
              </a:tr>
              <a:tr h="356500">
                <a:tc vMerge="1">
                  <a:txBody>
                    <a:bodyPr/>
                    <a:lstStyle/>
                    <a:p>
                      <a:pPr algn="l"/>
                      <a:endParaRPr lang="zh-CN" altLang="en-US" sz="1800" b="1" dirty="0">
                        <a:latin typeface="华文仿宋" panose="02010600040101010101" pitchFamily="2" charset="-122"/>
                        <a:ea typeface="华文仿宋" panose="02010600040101010101" pitchFamily="2" charset="-122"/>
                      </a:endParaRPr>
                    </a:p>
                  </a:txBody>
                  <a:tcPr anchor="ctr"/>
                </a:tc>
                <a:tc>
                  <a:txBody>
                    <a:bodyPr/>
                    <a:lstStyle/>
                    <a:p>
                      <a:pPr marL="0" indent="0" algn="l" defTabSz="914400" rtl="0" eaLnBrk="1" latinLnBrk="0" hangingPunct="1">
                        <a:spcAft>
                          <a:spcPts val="0"/>
                        </a:spcAft>
                      </a:pPr>
                      <a:r>
                        <a:rPr lang="en-US" sz="1800" b="1" kern="1200" dirty="0">
                          <a:solidFill>
                            <a:schemeClr val="dk1"/>
                          </a:solidFill>
                          <a:latin typeface="华文仿宋" panose="02010600040101010101" pitchFamily="2" charset="-122"/>
                          <a:ea typeface="华文仿宋" panose="02010600040101010101" pitchFamily="2" charset="-122"/>
                          <a:cs typeface="+mn-cs"/>
                        </a:rPr>
                        <a:t>6.2 </a:t>
                      </a:r>
                      <a:r>
                        <a:rPr lang="zh-CN" sz="1800" b="1" kern="1200" dirty="0">
                          <a:solidFill>
                            <a:schemeClr val="dk1"/>
                          </a:solidFill>
                          <a:latin typeface="华文仿宋" panose="02010600040101010101" pitchFamily="2" charset="-122"/>
                          <a:ea typeface="华文仿宋" panose="02010600040101010101" pitchFamily="2" charset="-122"/>
                          <a:cs typeface="+mn-cs"/>
                        </a:rPr>
                        <a:t>射电技术方法前沿研究</a:t>
                      </a:r>
                    </a:p>
                  </a:txBody>
                  <a:tcPr marL="68580" marR="68580" marT="0" marB="0" anchor="ctr"/>
                </a:tc>
                <a:tc>
                  <a:txBody>
                    <a:bodyPr/>
                    <a:lstStyle/>
                    <a:p>
                      <a:pPr algn="ctr"/>
                      <a:r>
                        <a:rPr lang="en-US" altLang="zh-CN" sz="1800" b="1" dirty="0" smtClean="0">
                          <a:latin typeface="华文仿宋" panose="02010600040101010101" pitchFamily="2" charset="-122"/>
                          <a:ea typeface="华文仿宋" panose="02010600040101010101" pitchFamily="2" charset="-122"/>
                        </a:rPr>
                        <a:t>1</a:t>
                      </a:r>
                      <a:endParaRPr lang="zh-CN" altLang="en-US" sz="1800" b="1" dirty="0">
                        <a:latin typeface="华文仿宋" panose="02010600040101010101" pitchFamily="2" charset="-122"/>
                        <a:ea typeface="华文仿宋" panose="02010600040101010101" pitchFamily="2" charset="-122"/>
                      </a:endParaRPr>
                    </a:p>
                  </a:txBody>
                  <a:tcPr anchor="ctr"/>
                </a:tc>
                <a:tc>
                  <a:txBody>
                    <a:bodyPr/>
                    <a:lstStyle/>
                    <a:p>
                      <a:pPr algn="ctr"/>
                      <a:r>
                        <a:rPr lang="en-US" altLang="zh-CN" sz="1800" b="1" dirty="0" smtClean="0">
                          <a:latin typeface="华文仿宋" panose="02010600040101010101" pitchFamily="2" charset="-122"/>
                          <a:ea typeface="华文仿宋" panose="02010600040101010101" pitchFamily="2" charset="-122"/>
                        </a:rPr>
                        <a:t>1</a:t>
                      </a:r>
                      <a:endParaRPr lang="zh-CN" altLang="en-US" sz="1800" b="1" dirty="0">
                        <a:latin typeface="华文仿宋" panose="02010600040101010101" pitchFamily="2" charset="-122"/>
                        <a:ea typeface="华文仿宋" panose="02010600040101010101" pitchFamily="2" charset="-122"/>
                      </a:endParaRPr>
                    </a:p>
                  </a:txBody>
                  <a:tcPr anchor="ctr"/>
                </a:tc>
                <a:extLst>
                  <a:ext uri="{0D108BD9-81ED-4DB2-BD59-A6C34878D82A}">
                    <a16:rowId xmlns:a16="http://schemas.microsoft.com/office/drawing/2014/main" val="10009"/>
                  </a:ext>
                </a:extLst>
              </a:tr>
              <a:tr h="554426">
                <a:tc>
                  <a:txBody>
                    <a:bodyPr/>
                    <a:lstStyle/>
                    <a:p>
                      <a:pPr algn="just"/>
                      <a:r>
                        <a:rPr lang="en-US" altLang="zh-CN" sz="1800" b="1" dirty="0" smtClean="0">
                          <a:latin typeface="华文仿宋" panose="02010600040101010101" pitchFamily="2" charset="-122"/>
                          <a:ea typeface="华文仿宋" panose="02010600040101010101" pitchFamily="2" charset="-122"/>
                        </a:rPr>
                        <a:t>7.</a:t>
                      </a:r>
                      <a:r>
                        <a:rPr lang="zh-CN" altLang="en-US" sz="1800" b="1" dirty="0" smtClean="0">
                          <a:latin typeface="华文仿宋" panose="02010600040101010101" pitchFamily="2" charset="-122"/>
                          <a:ea typeface="华文仿宋" panose="02010600040101010101" pitchFamily="2" charset="-122"/>
                        </a:rPr>
                        <a:t>极强光场条件下</a:t>
                      </a:r>
                      <a:r>
                        <a:rPr lang="en-US" altLang="zh-CN" sz="1800" b="1" dirty="0" smtClean="0">
                          <a:latin typeface="华文仿宋" panose="02010600040101010101" pitchFamily="2" charset="-122"/>
                          <a:ea typeface="华文仿宋" panose="02010600040101010101" pitchFamily="2" charset="-122"/>
                        </a:rPr>
                        <a:t>QED</a:t>
                      </a:r>
                      <a:r>
                        <a:rPr lang="zh-CN" altLang="en-US" sz="1800" b="1" dirty="0" smtClean="0">
                          <a:latin typeface="华文仿宋" panose="02010600040101010101" pitchFamily="2" charset="-122"/>
                          <a:ea typeface="华文仿宋" panose="02010600040101010101" pitchFamily="2" charset="-122"/>
                        </a:rPr>
                        <a:t>效应研究</a:t>
                      </a:r>
                    </a:p>
                  </a:txBody>
                  <a:tcPr anchor="ctr"/>
                </a:tc>
                <a:tc>
                  <a:txBody>
                    <a:bodyPr/>
                    <a:lstStyle/>
                    <a:p>
                      <a:pPr marL="0" indent="0" algn="l" defTabSz="914400" rtl="0" eaLnBrk="1" fontAlgn="ctr" latinLnBrk="0" hangingPunct="1"/>
                      <a:r>
                        <a:rPr lang="en-US" altLang="zh-CN" sz="1800" b="1" kern="1200" dirty="0" smtClean="0">
                          <a:solidFill>
                            <a:schemeClr val="dk1"/>
                          </a:solidFill>
                          <a:latin typeface="华文仿宋" panose="02010600040101010101" pitchFamily="2" charset="-122"/>
                          <a:ea typeface="华文仿宋" panose="02010600040101010101" pitchFamily="2" charset="-122"/>
                          <a:cs typeface="+mn-cs"/>
                        </a:rPr>
                        <a:t>7.1 </a:t>
                      </a:r>
                      <a:r>
                        <a:rPr lang="zh-CN" altLang="en-US" sz="1800" b="1" kern="1200" dirty="0" smtClean="0">
                          <a:solidFill>
                            <a:schemeClr val="dk1"/>
                          </a:solidFill>
                          <a:latin typeface="华文仿宋" panose="02010600040101010101" pitchFamily="2" charset="-122"/>
                          <a:ea typeface="华文仿宋" panose="02010600040101010101" pitchFamily="2" charset="-122"/>
                          <a:cs typeface="+mn-cs"/>
                        </a:rPr>
                        <a:t>极强光场条件下</a:t>
                      </a:r>
                      <a:r>
                        <a:rPr lang="en-US" altLang="zh-CN" sz="1800" b="1" kern="1200" dirty="0" smtClean="0">
                          <a:solidFill>
                            <a:schemeClr val="dk1"/>
                          </a:solidFill>
                          <a:latin typeface="华文仿宋" panose="02010600040101010101" pitchFamily="2" charset="-122"/>
                          <a:ea typeface="华文仿宋" panose="02010600040101010101" pitchFamily="2" charset="-122"/>
                          <a:cs typeface="+mn-cs"/>
                        </a:rPr>
                        <a:t>QED</a:t>
                      </a:r>
                      <a:r>
                        <a:rPr lang="zh-CN" altLang="en-US" sz="1800" b="1" kern="1200" dirty="0" smtClean="0">
                          <a:solidFill>
                            <a:schemeClr val="dk1"/>
                          </a:solidFill>
                          <a:latin typeface="华文仿宋" panose="02010600040101010101" pitchFamily="2" charset="-122"/>
                          <a:ea typeface="华文仿宋" panose="02010600040101010101" pitchFamily="2" charset="-122"/>
                          <a:cs typeface="+mn-cs"/>
                        </a:rPr>
                        <a:t>效应研究</a:t>
                      </a:r>
                    </a:p>
                  </a:txBody>
                  <a:tcPr anchor="ctr"/>
                </a:tc>
                <a:tc>
                  <a:txBody>
                    <a:bodyPr/>
                    <a:lstStyle/>
                    <a:p>
                      <a:pPr algn="ctr"/>
                      <a:r>
                        <a:rPr lang="en-US" altLang="zh-CN" sz="1800" b="1" dirty="0" smtClean="0">
                          <a:latin typeface="华文仿宋" panose="02010600040101010101" pitchFamily="2" charset="-122"/>
                          <a:ea typeface="华文仿宋" panose="02010600040101010101" pitchFamily="2" charset="-122"/>
                        </a:rPr>
                        <a:t>1</a:t>
                      </a:r>
                      <a:endParaRPr lang="zh-CN" altLang="en-US" sz="1800" b="1" dirty="0">
                        <a:latin typeface="华文仿宋" panose="02010600040101010101" pitchFamily="2" charset="-122"/>
                        <a:ea typeface="华文仿宋" panose="02010600040101010101" pitchFamily="2" charset="-122"/>
                      </a:endParaRPr>
                    </a:p>
                  </a:txBody>
                  <a:tcPr anchor="ctr"/>
                </a:tc>
                <a:tc>
                  <a:txBody>
                    <a:bodyPr/>
                    <a:lstStyle/>
                    <a:p>
                      <a:pPr algn="ctr"/>
                      <a:r>
                        <a:rPr lang="en-US" altLang="zh-CN" sz="1800" b="1" dirty="0" smtClean="0">
                          <a:latin typeface="华文仿宋" panose="02010600040101010101" pitchFamily="2" charset="-122"/>
                          <a:ea typeface="华文仿宋" panose="02010600040101010101" pitchFamily="2" charset="-122"/>
                        </a:rPr>
                        <a:t>1</a:t>
                      </a:r>
                      <a:endParaRPr lang="zh-CN" altLang="en-US" sz="1800" b="1" dirty="0">
                        <a:latin typeface="华文仿宋" panose="02010600040101010101" pitchFamily="2" charset="-122"/>
                        <a:ea typeface="华文仿宋" panose="02010600040101010101" pitchFamily="2" charset="-122"/>
                      </a:endParaRPr>
                    </a:p>
                  </a:txBody>
                  <a:tcPr anchor="ctr"/>
                </a:tc>
                <a:extLst>
                  <a:ext uri="{0D108BD9-81ED-4DB2-BD59-A6C34878D82A}">
                    <a16:rowId xmlns:a16="http://schemas.microsoft.com/office/drawing/2014/main" val="10010"/>
                  </a:ext>
                </a:extLst>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表格 25"/>
          <p:cNvGraphicFramePr>
            <a:graphicFrameLocks noGrp="1"/>
          </p:cNvGraphicFramePr>
          <p:nvPr>
            <p:extLst>
              <p:ext uri="{D42A27DB-BD31-4B8C-83A1-F6EECF244321}">
                <p14:modId xmlns:p14="http://schemas.microsoft.com/office/powerpoint/2010/main" val="2976655823"/>
              </p:ext>
            </p:extLst>
          </p:nvPr>
        </p:nvGraphicFramePr>
        <p:xfrm>
          <a:off x="751608" y="1916832"/>
          <a:ext cx="10687197" cy="4395398"/>
        </p:xfrm>
        <a:graphic>
          <a:graphicData uri="http://schemas.openxmlformats.org/drawingml/2006/table">
            <a:tbl>
              <a:tblPr firstRow="1" bandRow="1">
                <a:tableStyleId>{93296810-A885-4BE3-A3E7-6D5BEEA58F35}</a:tableStyleId>
              </a:tblPr>
              <a:tblGrid>
                <a:gridCol w="633218">
                  <a:extLst>
                    <a:ext uri="{9D8B030D-6E8A-4147-A177-3AD203B41FA5}">
                      <a16:colId xmlns:a16="http://schemas.microsoft.com/office/drawing/2014/main" val="20000"/>
                    </a:ext>
                  </a:extLst>
                </a:gridCol>
                <a:gridCol w="1182729">
                  <a:extLst>
                    <a:ext uri="{9D8B030D-6E8A-4147-A177-3AD203B41FA5}">
                      <a16:colId xmlns:a16="http://schemas.microsoft.com/office/drawing/2014/main" val="20001"/>
                    </a:ext>
                  </a:extLst>
                </a:gridCol>
                <a:gridCol w="3512644">
                  <a:extLst>
                    <a:ext uri="{9D8B030D-6E8A-4147-A177-3AD203B41FA5}">
                      <a16:colId xmlns:a16="http://schemas.microsoft.com/office/drawing/2014/main" val="20002"/>
                    </a:ext>
                  </a:extLst>
                </a:gridCol>
                <a:gridCol w="1815207">
                  <a:extLst>
                    <a:ext uri="{9D8B030D-6E8A-4147-A177-3AD203B41FA5}">
                      <a16:colId xmlns:a16="http://schemas.microsoft.com/office/drawing/2014/main" val="20003"/>
                    </a:ext>
                  </a:extLst>
                </a:gridCol>
                <a:gridCol w="1152128">
                  <a:extLst>
                    <a:ext uri="{9D8B030D-6E8A-4147-A177-3AD203B41FA5}">
                      <a16:colId xmlns:a16="http://schemas.microsoft.com/office/drawing/2014/main" val="20004"/>
                    </a:ext>
                  </a:extLst>
                </a:gridCol>
                <a:gridCol w="1355601">
                  <a:extLst>
                    <a:ext uri="{9D8B030D-6E8A-4147-A177-3AD203B41FA5}">
                      <a16:colId xmlns:a16="http://schemas.microsoft.com/office/drawing/2014/main" val="20005"/>
                    </a:ext>
                  </a:extLst>
                </a:gridCol>
                <a:gridCol w="1035670">
                  <a:extLst>
                    <a:ext uri="{9D8B030D-6E8A-4147-A177-3AD203B41FA5}">
                      <a16:colId xmlns:a16="http://schemas.microsoft.com/office/drawing/2014/main" val="20006"/>
                    </a:ext>
                  </a:extLst>
                </a:gridCol>
              </a:tblGrid>
              <a:tr h="654912">
                <a:tc>
                  <a:txBody>
                    <a:bodyPr/>
                    <a:lstStyle/>
                    <a:p>
                      <a:pPr algn="ctr" fontAlgn="ctr"/>
                      <a:r>
                        <a:rPr lang="zh-CN" altLang="en-US" sz="1600" u="none" strike="noStrike" dirty="0">
                          <a:latin typeface="Times New Roman" pitchFamily="18" charset="0"/>
                          <a:cs typeface="Times New Roman" pitchFamily="18" charset="0"/>
                        </a:rPr>
                        <a:t>序号</a:t>
                      </a:r>
                      <a:endParaRPr lang="zh-CN" altLang="en-US" sz="1600" b="1" i="0" u="none" strike="noStrike" dirty="0">
                        <a:solidFill>
                          <a:srgbClr val="000000"/>
                        </a:solidFill>
                        <a:latin typeface="Times New Roman" pitchFamily="18" charset="0"/>
                        <a:ea typeface="微软雅黑" pitchFamily="34" charset="-122"/>
                        <a:cs typeface="Times New Roman" pitchFamily="18" charset="0"/>
                      </a:endParaRPr>
                    </a:p>
                  </a:txBody>
                  <a:tcPr marL="9525" marR="9525" marT="9525" marB="0" anchor="ctr"/>
                </a:tc>
                <a:tc>
                  <a:txBody>
                    <a:bodyPr/>
                    <a:lstStyle/>
                    <a:p>
                      <a:pPr algn="ctr" fontAlgn="ctr"/>
                      <a:r>
                        <a:rPr lang="zh-CN" altLang="en-US" sz="1600" u="none" strike="noStrike" dirty="0">
                          <a:latin typeface="Times New Roman" pitchFamily="18" charset="0"/>
                          <a:cs typeface="Times New Roman" pitchFamily="18" charset="0"/>
                        </a:rPr>
                        <a:t>项目编号</a:t>
                      </a:r>
                      <a:endParaRPr lang="zh-CN" altLang="en-US" sz="1600" b="1" i="0" u="none" strike="noStrike" dirty="0">
                        <a:solidFill>
                          <a:srgbClr val="000000"/>
                        </a:solidFill>
                        <a:latin typeface="Times New Roman" pitchFamily="18" charset="0"/>
                        <a:ea typeface="微软雅黑" pitchFamily="34" charset="-122"/>
                        <a:cs typeface="Times New Roman" pitchFamily="18" charset="0"/>
                      </a:endParaRPr>
                    </a:p>
                  </a:txBody>
                  <a:tcPr marL="9525" marR="9525" marT="9525" marB="0" anchor="ctr"/>
                </a:tc>
                <a:tc>
                  <a:txBody>
                    <a:bodyPr/>
                    <a:lstStyle/>
                    <a:p>
                      <a:pPr algn="ctr" fontAlgn="ctr"/>
                      <a:r>
                        <a:rPr lang="zh-CN" altLang="en-US" sz="1600" u="none" strike="noStrike" dirty="0">
                          <a:latin typeface="Times New Roman" pitchFamily="18" charset="0"/>
                          <a:cs typeface="Times New Roman" pitchFamily="18" charset="0"/>
                        </a:rPr>
                        <a:t>项目名称</a:t>
                      </a:r>
                      <a:endParaRPr lang="zh-CN" altLang="en-US" sz="1600" b="1" i="0" u="none" strike="noStrike" dirty="0">
                        <a:solidFill>
                          <a:srgbClr val="000000"/>
                        </a:solidFill>
                        <a:latin typeface="Times New Roman" pitchFamily="18" charset="0"/>
                        <a:ea typeface="微软雅黑" pitchFamily="34" charset="-122"/>
                        <a:cs typeface="Times New Roman" pitchFamily="18" charset="0"/>
                      </a:endParaRPr>
                    </a:p>
                  </a:txBody>
                  <a:tcPr marL="9525" marR="9525" marT="9525" marB="0" anchor="ctr"/>
                </a:tc>
                <a:tc>
                  <a:txBody>
                    <a:bodyPr/>
                    <a:lstStyle/>
                    <a:p>
                      <a:pPr algn="ctr" fontAlgn="ctr"/>
                      <a:r>
                        <a:rPr lang="zh-CN" altLang="en-US" sz="1600" u="none" strike="noStrike" dirty="0">
                          <a:latin typeface="Times New Roman" pitchFamily="18" charset="0"/>
                          <a:cs typeface="Times New Roman" pitchFamily="18" charset="0"/>
                        </a:rPr>
                        <a:t>项目牵头承担单位</a:t>
                      </a:r>
                      <a:endParaRPr lang="zh-CN" altLang="en-US" sz="1600" b="1" i="0" u="none" strike="noStrike" dirty="0">
                        <a:solidFill>
                          <a:srgbClr val="000000"/>
                        </a:solidFill>
                        <a:latin typeface="Times New Roman" pitchFamily="18" charset="0"/>
                        <a:ea typeface="微软雅黑" pitchFamily="34" charset="-122"/>
                        <a:cs typeface="Times New Roman" pitchFamily="18" charset="0"/>
                      </a:endParaRPr>
                    </a:p>
                  </a:txBody>
                  <a:tcPr marL="9525" marR="9525" marT="9525" marB="0" anchor="ctr"/>
                </a:tc>
                <a:tc>
                  <a:txBody>
                    <a:bodyPr/>
                    <a:lstStyle/>
                    <a:p>
                      <a:pPr algn="ctr" fontAlgn="ctr"/>
                      <a:r>
                        <a:rPr lang="zh-CN" altLang="en-US" sz="1600" u="none" strike="noStrike" dirty="0">
                          <a:latin typeface="Times New Roman" pitchFamily="18" charset="0"/>
                          <a:cs typeface="Times New Roman" pitchFamily="18" charset="0"/>
                        </a:rPr>
                        <a:t>项目</a:t>
                      </a:r>
                      <a:br>
                        <a:rPr lang="zh-CN" altLang="en-US" sz="1600" u="none" strike="noStrike" dirty="0">
                          <a:latin typeface="Times New Roman" pitchFamily="18" charset="0"/>
                          <a:cs typeface="Times New Roman" pitchFamily="18" charset="0"/>
                        </a:rPr>
                      </a:br>
                      <a:r>
                        <a:rPr lang="zh-CN" altLang="en-US" sz="1600" u="none" strike="noStrike" dirty="0">
                          <a:latin typeface="Times New Roman" pitchFamily="18" charset="0"/>
                          <a:cs typeface="Times New Roman" pitchFamily="18" charset="0"/>
                        </a:rPr>
                        <a:t>负责人</a:t>
                      </a:r>
                      <a:endParaRPr lang="zh-CN" altLang="en-US" sz="1600" b="1" i="0" u="none" strike="noStrike" dirty="0">
                        <a:solidFill>
                          <a:srgbClr val="000000"/>
                        </a:solidFill>
                        <a:latin typeface="Times New Roman" pitchFamily="18" charset="0"/>
                        <a:ea typeface="微软雅黑" pitchFamily="34" charset="-122"/>
                        <a:cs typeface="Times New Roman" pitchFamily="18" charset="0"/>
                      </a:endParaRPr>
                    </a:p>
                  </a:txBody>
                  <a:tcPr marL="9525" marR="9525" marT="9525" marB="0" anchor="ctr"/>
                </a:tc>
                <a:tc>
                  <a:txBody>
                    <a:bodyPr/>
                    <a:lstStyle/>
                    <a:p>
                      <a:pPr algn="ctr" fontAlgn="ctr"/>
                      <a:r>
                        <a:rPr lang="zh-CN" altLang="en-US" sz="1600" u="none" strike="noStrike" dirty="0">
                          <a:latin typeface="Times New Roman" pitchFamily="18" charset="0"/>
                          <a:cs typeface="Times New Roman" pitchFamily="18" charset="0"/>
                        </a:rPr>
                        <a:t>中央财政经费</a:t>
                      </a:r>
                      <a:br>
                        <a:rPr lang="zh-CN" altLang="en-US" sz="1600" u="none" strike="noStrike" dirty="0">
                          <a:latin typeface="Times New Roman" pitchFamily="18" charset="0"/>
                          <a:cs typeface="Times New Roman" pitchFamily="18" charset="0"/>
                        </a:rPr>
                      </a:br>
                      <a:r>
                        <a:rPr lang="zh-CN" altLang="en-US" sz="1600" u="none" strike="noStrike" dirty="0">
                          <a:latin typeface="Times New Roman" pitchFamily="18" charset="0"/>
                          <a:cs typeface="Times New Roman" pitchFamily="18" charset="0"/>
                        </a:rPr>
                        <a:t>（万元）</a:t>
                      </a:r>
                      <a:endParaRPr lang="zh-CN" altLang="en-US" sz="1600" b="1" i="0" u="none" strike="noStrike" dirty="0">
                        <a:solidFill>
                          <a:srgbClr val="000000"/>
                        </a:solidFill>
                        <a:latin typeface="Times New Roman" pitchFamily="18" charset="0"/>
                        <a:ea typeface="微软雅黑" pitchFamily="34" charset="-122"/>
                        <a:cs typeface="Times New Roman" pitchFamily="18" charset="0"/>
                      </a:endParaRPr>
                    </a:p>
                  </a:txBody>
                  <a:tcPr marL="9525" marR="9525" marT="9525" marB="0" anchor="ctr"/>
                </a:tc>
                <a:tc>
                  <a:txBody>
                    <a:bodyPr/>
                    <a:lstStyle/>
                    <a:p>
                      <a:pPr algn="ctr" fontAlgn="ctr"/>
                      <a:r>
                        <a:rPr lang="zh-CN" altLang="en-US" sz="1600" u="none" strike="noStrike" dirty="0" smtClean="0">
                          <a:latin typeface="Times New Roman" pitchFamily="18" charset="0"/>
                          <a:cs typeface="Times New Roman" pitchFamily="18" charset="0"/>
                        </a:rPr>
                        <a:t>实施</a:t>
                      </a:r>
                      <a:r>
                        <a:rPr lang="zh-CN" altLang="en-US" sz="1600" u="none" strike="noStrike" dirty="0">
                          <a:latin typeface="Times New Roman" pitchFamily="18" charset="0"/>
                          <a:cs typeface="Times New Roman" pitchFamily="18" charset="0"/>
                        </a:rPr>
                        <a:t>周期（年）</a:t>
                      </a:r>
                      <a:endParaRPr lang="zh-CN" altLang="en-US" sz="1600" b="1" i="0" u="none" strike="noStrike" dirty="0">
                        <a:solidFill>
                          <a:srgbClr val="000000"/>
                        </a:solidFill>
                        <a:latin typeface="Times New Roman" pitchFamily="18" charset="0"/>
                        <a:ea typeface="微软雅黑" pitchFamily="34" charset="-122"/>
                        <a:cs typeface="Times New Roman" pitchFamily="18" charset="0"/>
                      </a:endParaRPr>
                    </a:p>
                  </a:txBody>
                  <a:tcPr marL="9525" marR="9525" marT="9525" marB="0" anchor="ctr"/>
                </a:tc>
                <a:extLst>
                  <a:ext uri="{0D108BD9-81ED-4DB2-BD59-A6C34878D82A}">
                    <a16:rowId xmlns:a16="http://schemas.microsoft.com/office/drawing/2014/main" val="10000"/>
                  </a:ext>
                </a:extLst>
              </a:tr>
              <a:tr h="571504">
                <a:tc>
                  <a:txBody>
                    <a:bodyPr/>
                    <a:lstStyle/>
                    <a:p>
                      <a:pPr algn="ctr" fontAlgn="ctr">
                        <a:lnSpc>
                          <a:spcPct val="100000"/>
                        </a:lnSpc>
                        <a:spcAft>
                          <a:spcPts val="0"/>
                        </a:spcAft>
                      </a:pPr>
                      <a:r>
                        <a:rPr lang="en-US" sz="1800" b="1" kern="100" dirty="0">
                          <a:solidFill>
                            <a:srgbClr val="000000"/>
                          </a:solidFill>
                          <a:latin typeface="Times New Roman" pitchFamily="18" charset="0"/>
                          <a:ea typeface="宋体"/>
                          <a:cs typeface="Times New Roman" pitchFamily="18" charset="0"/>
                        </a:rPr>
                        <a:t>1</a:t>
                      </a:r>
                      <a:endParaRPr lang="zh-CN" sz="1800" b="1" kern="100" dirty="0">
                        <a:latin typeface="Times New Roman" pitchFamily="18" charset="0"/>
                        <a:ea typeface="宋体"/>
                        <a:cs typeface="Times New Roman" pitchFamily="18" charset="0"/>
                      </a:endParaRPr>
                    </a:p>
                  </a:txBody>
                  <a:tcPr anchor="ctr"/>
                </a:tc>
                <a:tc>
                  <a:txBody>
                    <a:bodyPr/>
                    <a:lstStyle/>
                    <a:p>
                      <a:pPr marL="0" algn="ctr" defTabSz="914400" rtl="0" eaLnBrk="1" fontAlgn="ctr" latinLnBrk="0" hangingPunct="1">
                        <a:lnSpc>
                          <a:spcPct val="100000"/>
                        </a:lnSpc>
                        <a:spcAft>
                          <a:spcPts val="0"/>
                        </a:spcAft>
                      </a:pPr>
                      <a:r>
                        <a:rPr lang="en-US" sz="1800" b="1" kern="100" dirty="0">
                          <a:solidFill>
                            <a:schemeClr val="dk1"/>
                          </a:solidFill>
                          <a:effectLst/>
                          <a:latin typeface="Times New Roman" pitchFamily="18" charset="0"/>
                          <a:ea typeface="仿宋" panose="02010609060101010101" pitchFamily="49" charset="-122"/>
                          <a:cs typeface="Times New Roman" pitchFamily="18" charset="0"/>
                        </a:rPr>
                        <a:t>2018YFA0403900</a:t>
                      </a:r>
                      <a:endParaRPr lang="zh-CN" sz="1800" b="1" kern="100" dirty="0">
                        <a:solidFill>
                          <a:schemeClr val="dk1"/>
                        </a:solidFill>
                        <a:effectLst/>
                        <a:latin typeface="Times New Roman" pitchFamily="18" charset="0"/>
                        <a:ea typeface="仿宋" panose="02010609060101010101" pitchFamily="49" charset="-122"/>
                        <a:cs typeface="Times New Roman" pitchFamily="18" charset="0"/>
                      </a:endParaRPr>
                    </a:p>
                  </a:txBody>
                  <a:tcPr marL="7145" marR="7145" marT="7145" marB="7145" anchor="ctr"/>
                </a:tc>
                <a:tc>
                  <a:txBody>
                    <a:bodyPr/>
                    <a:lstStyle/>
                    <a:p>
                      <a:pPr marL="0" algn="just" defTabSz="914400" rtl="0" eaLnBrk="1" fontAlgn="ctr" latinLnBrk="0" hangingPunct="1">
                        <a:lnSpc>
                          <a:spcPct val="100000"/>
                        </a:lnSpc>
                        <a:spcAft>
                          <a:spcPts val="0"/>
                        </a:spcAft>
                      </a:pPr>
                      <a:r>
                        <a:rPr lang="en-US" sz="1800" b="1" kern="100" dirty="0">
                          <a:solidFill>
                            <a:schemeClr val="dk1"/>
                          </a:solidFill>
                          <a:effectLst/>
                          <a:latin typeface="Times New Roman" pitchFamily="18" charset="0"/>
                          <a:ea typeface="仿宋" panose="02010609060101010101" pitchFamily="49" charset="-122"/>
                          <a:cs typeface="Times New Roman" pitchFamily="18" charset="0"/>
                        </a:rPr>
                        <a:t>CMS</a:t>
                      </a:r>
                      <a:r>
                        <a:rPr lang="zh-CN" sz="1800" b="1" kern="100" dirty="0">
                          <a:solidFill>
                            <a:schemeClr val="dk1"/>
                          </a:solidFill>
                          <a:effectLst/>
                          <a:latin typeface="Times New Roman" pitchFamily="18" charset="0"/>
                          <a:ea typeface="仿宋" panose="02010609060101010101" pitchFamily="49" charset="-122"/>
                          <a:cs typeface="Times New Roman" pitchFamily="18" charset="0"/>
                        </a:rPr>
                        <a:t>实验</a:t>
                      </a:r>
                      <a:r>
                        <a:rPr lang="en-US" sz="1800" b="1" kern="100" dirty="0">
                          <a:solidFill>
                            <a:schemeClr val="dk1"/>
                          </a:solidFill>
                          <a:effectLst/>
                          <a:latin typeface="Times New Roman" pitchFamily="18" charset="0"/>
                          <a:ea typeface="仿宋" panose="02010609060101010101" pitchFamily="49" charset="-122"/>
                          <a:cs typeface="Times New Roman" pitchFamily="18" charset="0"/>
                        </a:rPr>
                        <a:t>Run-2</a:t>
                      </a:r>
                      <a:r>
                        <a:rPr lang="zh-CN" sz="1800" b="1" kern="100" dirty="0">
                          <a:solidFill>
                            <a:schemeClr val="dk1"/>
                          </a:solidFill>
                          <a:effectLst/>
                          <a:latin typeface="Times New Roman" pitchFamily="18" charset="0"/>
                          <a:ea typeface="仿宋" panose="02010609060101010101" pitchFamily="49" charset="-122"/>
                          <a:cs typeface="Times New Roman" pitchFamily="18" charset="0"/>
                        </a:rPr>
                        <a:t>数据的物理研究</a:t>
                      </a:r>
                    </a:p>
                  </a:txBody>
                  <a:tcPr marL="7145" marR="7145" marT="7145" marB="7145" anchor="ctr"/>
                </a:tc>
                <a:tc>
                  <a:txBody>
                    <a:bodyPr/>
                    <a:lstStyle/>
                    <a:p>
                      <a:pPr algn="l">
                        <a:spcAft>
                          <a:spcPts val="0"/>
                        </a:spcAft>
                      </a:pPr>
                      <a:r>
                        <a:rPr lang="zh-CN" sz="1800" b="1" kern="100" dirty="0">
                          <a:solidFill>
                            <a:schemeClr val="dk1"/>
                          </a:solidFill>
                          <a:effectLst/>
                          <a:latin typeface="Times New Roman" pitchFamily="18" charset="0"/>
                          <a:ea typeface="仿宋" panose="02010609060101010101" pitchFamily="49" charset="-122"/>
                          <a:cs typeface="Times New Roman" pitchFamily="18" charset="0"/>
                        </a:rPr>
                        <a:t>中国科学院高能物理研究所</a:t>
                      </a:r>
                    </a:p>
                  </a:txBody>
                  <a:tcPr marL="7145" marR="7145" marT="7145" marB="7145" anchor="ctr"/>
                </a:tc>
                <a:tc>
                  <a:txBody>
                    <a:bodyPr/>
                    <a:lstStyle/>
                    <a:p>
                      <a:pPr algn="ctr">
                        <a:spcAft>
                          <a:spcPts val="0"/>
                        </a:spcAft>
                      </a:pPr>
                      <a:r>
                        <a:rPr lang="zh-CN" sz="1800" b="1" kern="100" dirty="0">
                          <a:solidFill>
                            <a:schemeClr val="dk1"/>
                          </a:solidFill>
                          <a:effectLst/>
                          <a:latin typeface="Times New Roman" pitchFamily="18" charset="0"/>
                          <a:ea typeface="仿宋" panose="02010609060101010101" pitchFamily="49" charset="-122"/>
                          <a:cs typeface="Times New Roman" pitchFamily="18" charset="0"/>
                        </a:rPr>
                        <a:t>陈国明</a:t>
                      </a:r>
                    </a:p>
                  </a:txBody>
                  <a:tcPr marL="7145" marR="7145" marT="7145" marB="7145" anchor="ctr"/>
                </a:tc>
                <a:tc>
                  <a:txBody>
                    <a:bodyPr/>
                    <a:lstStyle/>
                    <a:p>
                      <a:pPr algn="ctr" fontAlgn="ctr">
                        <a:spcAft>
                          <a:spcPts val="0"/>
                        </a:spcAft>
                      </a:pPr>
                      <a:r>
                        <a:rPr lang="en-US" sz="1800" b="1" kern="100" dirty="0">
                          <a:solidFill>
                            <a:schemeClr val="dk1"/>
                          </a:solidFill>
                          <a:effectLst/>
                          <a:latin typeface="Times New Roman" pitchFamily="18" charset="0"/>
                          <a:ea typeface="仿宋" panose="02010609060101010101" pitchFamily="49" charset="-122"/>
                          <a:cs typeface="Times New Roman" pitchFamily="18" charset="0"/>
                        </a:rPr>
                        <a:t>1857</a:t>
                      </a:r>
                      <a:endParaRPr lang="zh-CN" sz="1800" b="1" kern="100" dirty="0">
                        <a:solidFill>
                          <a:schemeClr val="dk1"/>
                        </a:solidFill>
                        <a:effectLst/>
                        <a:latin typeface="Times New Roman" pitchFamily="18" charset="0"/>
                        <a:ea typeface="仿宋" panose="02010609060101010101" pitchFamily="49" charset="-122"/>
                        <a:cs typeface="Times New Roman" pitchFamily="18" charset="0"/>
                      </a:endParaRPr>
                    </a:p>
                  </a:txBody>
                  <a:tcPr marL="9525" marR="9525" marT="9525" marB="9525" anchor="ctr"/>
                </a:tc>
                <a:tc>
                  <a:txBody>
                    <a:bodyPr/>
                    <a:lstStyle/>
                    <a:p>
                      <a:pPr marL="0" algn="ctr" defTabSz="914400" rtl="0" eaLnBrk="1" fontAlgn="ctr" latinLnBrk="0" hangingPunct="1">
                        <a:lnSpc>
                          <a:spcPct val="100000"/>
                        </a:lnSpc>
                        <a:spcAft>
                          <a:spcPts val="0"/>
                        </a:spcAft>
                      </a:pPr>
                      <a:r>
                        <a:rPr lang="en-US" altLang="en-US" sz="1800" b="1" kern="100" dirty="0">
                          <a:solidFill>
                            <a:schemeClr val="dk1"/>
                          </a:solidFill>
                          <a:effectLst/>
                          <a:latin typeface="Times New Roman" pitchFamily="18" charset="0"/>
                          <a:ea typeface="仿宋" panose="02010609060101010101" pitchFamily="49" charset="-122"/>
                          <a:cs typeface="Times New Roman" pitchFamily="18" charset="0"/>
                        </a:rPr>
                        <a:t>5</a:t>
                      </a:r>
                      <a:endParaRPr lang="zh-CN" altLang="en-US" sz="1800" b="1" kern="100" dirty="0">
                        <a:solidFill>
                          <a:schemeClr val="dk1"/>
                        </a:solidFill>
                        <a:effectLst/>
                        <a:latin typeface="Times New Roman" pitchFamily="18" charset="0"/>
                        <a:ea typeface="仿宋" panose="02010609060101010101" pitchFamily="49" charset="-122"/>
                        <a:cs typeface="Times New Roman" pitchFamily="18" charset="0"/>
                      </a:endParaRPr>
                    </a:p>
                  </a:txBody>
                  <a:tcPr anchor="ctr"/>
                </a:tc>
                <a:extLst>
                  <a:ext uri="{0D108BD9-81ED-4DB2-BD59-A6C34878D82A}">
                    <a16:rowId xmlns:a16="http://schemas.microsoft.com/office/drawing/2014/main" val="10001"/>
                  </a:ext>
                </a:extLst>
              </a:tr>
              <a:tr h="502928">
                <a:tc>
                  <a:txBody>
                    <a:bodyPr/>
                    <a:lstStyle/>
                    <a:p>
                      <a:pPr algn="ctr" fontAlgn="ctr">
                        <a:lnSpc>
                          <a:spcPct val="100000"/>
                        </a:lnSpc>
                        <a:spcAft>
                          <a:spcPts val="0"/>
                        </a:spcAft>
                      </a:pPr>
                      <a:r>
                        <a:rPr lang="en-US" sz="1800" b="1" kern="100" dirty="0">
                          <a:solidFill>
                            <a:srgbClr val="000000"/>
                          </a:solidFill>
                          <a:latin typeface="Times New Roman" pitchFamily="18" charset="0"/>
                          <a:ea typeface="宋体"/>
                          <a:cs typeface="Times New Roman" pitchFamily="18" charset="0"/>
                        </a:rPr>
                        <a:t>2</a:t>
                      </a:r>
                      <a:endParaRPr lang="zh-CN" sz="1800" b="1" kern="100" dirty="0">
                        <a:latin typeface="Times New Roman" pitchFamily="18" charset="0"/>
                        <a:ea typeface="宋体"/>
                        <a:cs typeface="Times New Roman" pitchFamily="18" charset="0"/>
                      </a:endParaRPr>
                    </a:p>
                  </a:txBody>
                  <a:tcPr anchor="ctr"/>
                </a:tc>
                <a:tc>
                  <a:txBody>
                    <a:bodyPr/>
                    <a:lstStyle/>
                    <a:p>
                      <a:pPr marL="0" algn="ctr" defTabSz="914400" rtl="0" eaLnBrk="1" fontAlgn="ctr" latinLnBrk="0" hangingPunct="1">
                        <a:lnSpc>
                          <a:spcPct val="100000"/>
                        </a:lnSpc>
                        <a:spcAft>
                          <a:spcPts val="0"/>
                        </a:spcAft>
                      </a:pPr>
                      <a:r>
                        <a:rPr lang="en-US" sz="1800" b="1" kern="100" dirty="0">
                          <a:solidFill>
                            <a:schemeClr val="dk1"/>
                          </a:solidFill>
                          <a:effectLst/>
                          <a:latin typeface="Times New Roman" pitchFamily="18" charset="0"/>
                          <a:ea typeface="仿宋" panose="02010609060101010101" pitchFamily="49" charset="-122"/>
                          <a:cs typeface="Times New Roman" pitchFamily="18" charset="0"/>
                        </a:rPr>
                        <a:t>2018YFA0404000</a:t>
                      </a:r>
                      <a:endParaRPr lang="zh-CN" sz="1800" b="1" kern="100" dirty="0">
                        <a:solidFill>
                          <a:schemeClr val="dk1"/>
                        </a:solidFill>
                        <a:effectLst/>
                        <a:latin typeface="Times New Roman" pitchFamily="18" charset="0"/>
                        <a:ea typeface="仿宋" panose="02010609060101010101" pitchFamily="49" charset="-122"/>
                        <a:cs typeface="Times New Roman" pitchFamily="18" charset="0"/>
                      </a:endParaRPr>
                    </a:p>
                  </a:txBody>
                  <a:tcPr marL="7145" marR="7145" marT="7145" marB="7145" anchor="ctr"/>
                </a:tc>
                <a:tc>
                  <a:txBody>
                    <a:bodyPr/>
                    <a:lstStyle/>
                    <a:p>
                      <a:pPr marL="0" algn="just" defTabSz="914400" rtl="0" eaLnBrk="1" fontAlgn="ctr" latinLnBrk="0" hangingPunct="1">
                        <a:lnSpc>
                          <a:spcPct val="100000"/>
                        </a:lnSpc>
                        <a:spcAft>
                          <a:spcPts val="0"/>
                        </a:spcAft>
                      </a:pPr>
                      <a:r>
                        <a:rPr lang="en-US" sz="1800" b="1" kern="100" dirty="0">
                          <a:solidFill>
                            <a:schemeClr val="dk1"/>
                          </a:solidFill>
                          <a:effectLst/>
                          <a:latin typeface="Times New Roman" pitchFamily="18" charset="0"/>
                          <a:ea typeface="仿宋" panose="02010609060101010101" pitchFamily="49" charset="-122"/>
                          <a:cs typeface="Times New Roman" pitchFamily="18" charset="0"/>
                        </a:rPr>
                        <a:t>ATLAS</a:t>
                      </a:r>
                      <a:r>
                        <a:rPr lang="zh-CN" sz="1800" b="1" kern="100" dirty="0">
                          <a:solidFill>
                            <a:schemeClr val="dk1"/>
                          </a:solidFill>
                          <a:effectLst/>
                          <a:latin typeface="Times New Roman" pitchFamily="18" charset="0"/>
                          <a:ea typeface="仿宋" panose="02010609060101010101" pitchFamily="49" charset="-122"/>
                          <a:cs typeface="Times New Roman" pitchFamily="18" charset="0"/>
                        </a:rPr>
                        <a:t>实验</a:t>
                      </a:r>
                      <a:r>
                        <a:rPr lang="en-US" sz="1800" b="1" kern="100" dirty="0">
                          <a:solidFill>
                            <a:schemeClr val="dk1"/>
                          </a:solidFill>
                          <a:effectLst/>
                          <a:latin typeface="Times New Roman" pitchFamily="18" charset="0"/>
                          <a:ea typeface="仿宋" panose="02010609060101010101" pitchFamily="49" charset="-122"/>
                          <a:cs typeface="Times New Roman" pitchFamily="18" charset="0"/>
                        </a:rPr>
                        <a:t>Run-2</a:t>
                      </a:r>
                      <a:r>
                        <a:rPr lang="zh-CN" sz="1800" b="1" kern="100" dirty="0">
                          <a:solidFill>
                            <a:schemeClr val="dk1"/>
                          </a:solidFill>
                          <a:effectLst/>
                          <a:latin typeface="Times New Roman" pitchFamily="18" charset="0"/>
                          <a:ea typeface="仿宋" panose="02010609060101010101" pitchFamily="49" charset="-122"/>
                          <a:cs typeface="Times New Roman" pitchFamily="18" charset="0"/>
                        </a:rPr>
                        <a:t>数据物理分析</a:t>
                      </a:r>
                    </a:p>
                  </a:txBody>
                  <a:tcPr marL="7145" marR="7145" marT="7145" marB="7145" anchor="ctr"/>
                </a:tc>
                <a:tc>
                  <a:txBody>
                    <a:bodyPr/>
                    <a:lstStyle/>
                    <a:p>
                      <a:pPr algn="l">
                        <a:spcAft>
                          <a:spcPts val="0"/>
                        </a:spcAft>
                      </a:pPr>
                      <a:r>
                        <a:rPr lang="zh-CN" sz="1800" b="1" kern="100" dirty="0">
                          <a:solidFill>
                            <a:schemeClr val="dk1"/>
                          </a:solidFill>
                          <a:effectLst/>
                          <a:latin typeface="Times New Roman" pitchFamily="18" charset="0"/>
                          <a:ea typeface="仿宋" panose="02010609060101010101" pitchFamily="49" charset="-122"/>
                          <a:cs typeface="Times New Roman" pitchFamily="18" charset="0"/>
                        </a:rPr>
                        <a:t>南京大学</a:t>
                      </a:r>
                    </a:p>
                  </a:txBody>
                  <a:tcPr marL="7145" marR="7145" marT="7145" marB="7145" anchor="ctr"/>
                </a:tc>
                <a:tc>
                  <a:txBody>
                    <a:bodyPr/>
                    <a:lstStyle/>
                    <a:p>
                      <a:pPr algn="ctr">
                        <a:spcAft>
                          <a:spcPts val="0"/>
                        </a:spcAft>
                      </a:pPr>
                      <a:r>
                        <a:rPr lang="zh-CN" sz="1800" b="1" kern="100" dirty="0">
                          <a:solidFill>
                            <a:schemeClr val="dk1"/>
                          </a:solidFill>
                          <a:effectLst/>
                          <a:latin typeface="Times New Roman" pitchFamily="18" charset="0"/>
                          <a:ea typeface="仿宋" panose="02010609060101010101" pitchFamily="49" charset="-122"/>
                          <a:cs typeface="Times New Roman" pitchFamily="18" charset="0"/>
                        </a:rPr>
                        <a:t>金</a:t>
                      </a:r>
                      <a:r>
                        <a:rPr lang="en-US" sz="1800" b="1" kern="100" dirty="0">
                          <a:solidFill>
                            <a:schemeClr val="dk1"/>
                          </a:solidFill>
                          <a:effectLst/>
                          <a:latin typeface="Times New Roman" pitchFamily="18" charset="0"/>
                          <a:ea typeface="仿宋" panose="02010609060101010101" pitchFamily="49" charset="-122"/>
                          <a:cs typeface="Times New Roman" pitchFamily="18" charset="0"/>
                        </a:rPr>
                        <a:t>  </a:t>
                      </a:r>
                      <a:r>
                        <a:rPr lang="en-US" sz="1800" b="1" kern="100" dirty="0" smtClean="0">
                          <a:solidFill>
                            <a:schemeClr val="dk1"/>
                          </a:solidFill>
                          <a:effectLst/>
                          <a:latin typeface="Times New Roman" pitchFamily="18" charset="0"/>
                          <a:ea typeface="仿宋" panose="02010609060101010101" pitchFamily="49" charset="-122"/>
                          <a:cs typeface="Times New Roman" pitchFamily="18" charset="0"/>
                        </a:rPr>
                        <a:t>  </a:t>
                      </a:r>
                      <a:r>
                        <a:rPr lang="zh-CN" sz="1800" b="1" kern="100" dirty="0" smtClean="0">
                          <a:solidFill>
                            <a:schemeClr val="dk1"/>
                          </a:solidFill>
                          <a:effectLst/>
                          <a:latin typeface="Times New Roman" pitchFamily="18" charset="0"/>
                          <a:ea typeface="仿宋" panose="02010609060101010101" pitchFamily="49" charset="-122"/>
                          <a:cs typeface="Times New Roman" pitchFamily="18" charset="0"/>
                        </a:rPr>
                        <a:t>山</a:t>
                      </a:r>
                      <a:endParaRPr lang="zh-CN" sz="1800" b="1" kern="100" dirty="0">
                        <a:solidFill>
                          <a:schemeClr val="dk1"/>
                        </a:solidFill>
                        <a:effectLst/>
                        <a:latin typeface="Times New Roman" pitchFamily="18" charset="0"/>
                        <a:ea typeface="仿宋" panose="02010609060101010101" pitchFamily="49" charset="-122"/>
                        <a:cs typeface="Times New Roman" pitchFamily="18" charset="0"/>
                      </a:endParaRPr>
                    </a:p>
                  </a:txBody>
                  <a:tcPr marL="7145" marR="7145" marT="7145" marB="7145" anchor="ctr"/>
                </a:tc>
                <a:tc>
                  <a:txBody>
                    <a:bodyPr/>
                    <a:lstStyle/>
                    <a:p>
                      <a:pPr algn="ctr" fontAlgn="ctr">
                        <a:spcAft>
                          <a:spcPts val="0"/>
                        </a:spcAft>
                      </a:pPr>
                      <a:r>
                        <a:rPr lang="en-US" sz="1800" b="1" kern="100" dirty="0">
                          <a:solidFill>
                            <a:schemeClr val="dk1"/>
                          </a:solidFill>
                          <a:effectLst/>
                          <a:latin typeface="Times New Roman" pitchFamily="18" charset="0"/>
                          <a:ea typeface="仿宋" panose="02010609060101010101" pitchFamily="49" charset="-122"/>
                          <a:cs typeface="Times New Roman" pitchFamily="18" charset="0"/>
                        </a:rPr>
                        <a:t>2000</a:t>
                      </a:r>
                      <a:endParaRPr lang="zh-CN" sz="1800" b="1" kern="100" dirty="0">
                        <a:solidFill>
                          <a:schemeClr val="dk1"/>
                        </a:solidFill>
                        <a:effectLst/>
                        <a:latin typeface="Times New Roman" pitchFamily="18" charset="0"/>
                        <a:ea typeface="仿宋" panose="02010609060101010101" pitchFamily="49" charset="-122"/>
                        <a:cs typeface="Times New Roman" pitchFamily="18" charset="0"/>
                      </a:endParaRPr>
                    </a:p>
                  </a:txBody>
                  <a:tcPr marL="9525" marR="9525" marT="9525" marB="9525" anchor="ctr"/>
                </a:tc>
                <a:tc>
                  <a:txBody>
                    <a:bodyPr/>
                    <a:lstStyle/>
                    <a:p>
                      <a:pPr marL="0" algn="ctr" defTabSz="914400" rtl="0" eaLnBrk="1" fontAlgn="ctr" latinLnBrk="0" hangingPunct="1">
                        <a:lnSpc>
                          <a:spcPct val="100000"/>
                        </a:lnSpc>
                        <a:spcAft>
                          <a:spcPts val="0"/>
                        </a:spcAft>
                      </a:pPr>
                      <a:r>
                        <a:rPr lang="en-US" altLang="en-US" sz="1800" b="1" kern="100" dirty="0">
                          <a:solidFill>
                            <a:schemeClr val="dk1"/>
                          </a:solidFill>
                          <a:effectLst/>
                          <a:latin typeface="Times New Roman" pitchFamily="18" charset="0"/>
                          <a:ea typeface="仿宋" panose="02010609060101010101" pitchFamily="49" charset="-122"/>
                          <a:cs typeface="Times New Roman" pitchFamily="18" charset="0"/>
                        </a:rPr>
                        <a:t>5</a:t>
                      </a:r>
                      <a:endParaRPr lang="zh-CN" altLang="en-US" sz="1800" b="1" kern="100" dirty="0">
                        <a:solidFill>
                          <a:schemeClr val="dk1"/>
                        </a:solidFill>
                        <a:effectLst/>
                        <a:latin typeface="Times New Roman" pitchFamily="18" charset="0"/>
                        <a:ea typeface="仿宋" panose="02010609060101010101" pitchFamily="49" charset="-122"/>
                        <a:cs typeface="Times New Roman" pitchFamily="18" charset="0"/>
                      </a:endParaRPr>
                    </a:p>
                  </a:txBody>
                  <a:tcPr anchor="ctr"/>
                </a:tc>
                <a:extLst>
                  <a:ext uri="{0D108BD9-81ED-4DB2-BD59-A6C34878D82A}">
                    <a16:rowId xmlns:a16="http://schemas.microsoft.com/office/drawing/2014/main" val="10002"/>
                  </a:ext>
                </a:extLst>
              </a:tr>
              <a:tr h="362914">
                <a:tc>
                  <a:txBody>
                    <a:bodyPr/>
                    <a:lstStyle/>
                    <a:p>
                      <a:pPr algn="ctr" fontAlgn="ctr">
                        <a:lnSpc>
                          <a:spcPct val="100000"/>
                        </a:lnSpc>
                        <a:spcAft>
                          <a:spcPts val="0"/>
                        </a:spcAft>
                      </a:pPr>
                      <a:r>
                        <a:rPr lang="en-US" sz="1800" b="1" kern="100">
                          <a:solidFill>
                            <a:srgbClr val="000000"/>
                          </a:solidFill>
                          <a:latin typeface="Times New Roman" pitchFamily="18" charset="0"/>
                          <a:ea typeface="宋体"/>
                          <a:cs typeface="Times New Roman" pitchFamily="18" charset="0"/>
                        </a:rPr>
                        <a:t>3</a:t>
                      </a:r>
                      <a:endParaRPr lang="zh-CN" sz="1800" b="1" kern="100">
                        <a:latin typeface="Times New Roman" pitchFamily="18" charset="0"/>
                        <a:ea typeface="宋体"/>
                        <a:cs typeface="Times New Roman" pitchFamily="18" charset="0"/>
                      </a:endParaRPr>
                    </a:p>
                  </a:txBody>
                  <a:tcPr anchor="ctr"/>
                </a:tc>
                <a:tc>
                  <a:txBody>
                    <a:bodyPr/>
                    <a:lstStyle/>
                    <a:p>
                      <a:pPr marL="0" algn="ctr" defTabSz="914400" rtl="0" eaLnBrk="1" fontAlgn="ctr" latinLnBrk="0" hangingPunct="1">
                        <a:lnSpc>
                          <a:spcPct val="100000"/>
                        </a:lnSpc>
                        <a:spcAft>
                          <a:spcPts val="0"/>
                        </a:spcAft>
                      </a:pPr>
                      <a:r>
                        <a:rPr lang="en-US" sz="1800" b="1" kern="100" dirty="0">
                          <a:solidFill>
                            <a:schemeClr val="dk1"/>
                          </a:solidFill>
                          <a:effectLst/>
                          <a:latin typeface="Times New Roman" pitchFamily="18" charset="0"/>
                          <a:ea typeface="仿宋" panose="02010609060101010101" pitchFamily="49" charset="-122"/>
                          <a:cs typeface="Times New Roman" pitchFamily="18" charset="0"/>
                        </a:rPr>
                        <a:t>2018YFA0404100</a:t>
                      </a:r>
                      <a:endParaRPr lang="zh-CN" sz="1800" b="1" kern="100" dirty="0">
                        <a:solidFill>
                          <a:schemeClr val="dk1"/>
                        </a:solidFill>
                        <a:effectLst/>
                        <a:latin typeface="Times New Roman" pitchFamily="18" charset="0"/>
                        <a:ea typeface="仿宋" panose="02010609060101010101" pitchFamily="49" charset="-122"/>
                        <a:cs typeface="Times New Roman" pitchFamily="18" charset="0"/>
                      </a:endParaRPr>
                    </a:p>
                  </a:txBody>
                  <a:tcPr marL="7145" marR="7145" marT="7145" marB="7145" anchor="ctr"/>
                </a:tc>
                <a:tc>
                  <a:txBody>
                    <a:bodyPr/>
                    <a:lstStyle/>
                    <a:p>
                      <a:pPr marL="0" algn="just" defTabSz="914400" rtl="0" eaLnBrk="1" fontAlgn="ctr" latinLnBrk="0" hangingPunct="1">
                        <a:lnSpc>
                          <a:spcPct val="100000"/>
                        </a:lnSpc>
                        <a:spcAft>
                          <a:spcPts val="0"/>
                        </a:spcAft>
                      </a:pPr>
                      <a:r>
                        <a:rPr lang="zh-CN" sz="1800" b="1" kern="100" dirty="0">
                          <a:solidFill>
                            <a:schemeClr val="dk1"/>
                          </a:solidFill>
                          <a:effectLst/>
                          <a:latin typeface="Times New Roman" pitchFamily="18" charset="0"/>
                          <a:ea typeface="仿宋" panose="02010609060101010101" pitchFamily="49" charset="-122"/>
                          <a:cs typeface="Times New Roman" pitchFamily="18" charset="0"/>
                        </a:rPr>
                        <a:t>高精度反应堆中微子与天体中微子物理研究</a:t>
                      </a:r>
                    </a:p>
                  </a:txBody>
                  <a:tcPr marL="7145" marR="7145" marT="7145" marB="7145" anchor="ctr"/>
                </a:tc>
                <a:tc>
                  <a:txBody>
                    <a:bodyPr/>
                    <a:lstStyle/>
                    <a:p>
                      <a:pPr algn="l">
                        <a:spcAft>
                          <a:spcPts val="0"/>
                        </a:spcAft>
                      </a:pPr>
                      <a:r>
                        <a:rPr lang="zh-CN" sz="1800" b="1" kern="100" dirty="0">
                          <a:solidFill>
                            <a:schemeClr val="dk1"/>
                          </a:solidFill>
                          <a:effectLst/>
                          <a:latin typeface="Times New Roman" pitchFamily="18" charset="0"/>
                          <a:ea typeface="仿宋" panose="02010609060101010101" pitchFamily="49" charset="-122"/>
                          <a:cs typeface="Times New Roman" pitchFamily="18" charset="0"/>
                        </a:rPr>
                        <a:t>中国科学院高能物理研究所</a:t>
                      </a:r>
                    </a:p>
                  </a:txBody>
                  <a:tcPr marL="7145" marR="7145" marT="7145" marB="7145" anchor="ctr"/>
                </a:tc>
                <a:tc>
                  <a:txBody>
                    <a:bodyPr/>
                    <a:lstStyle/>
                    <a:p>
                      <a:pPr algn="ctr">
                        <a:spcAft>
                          <a:spcPts val="0"/>
                        </a:spcAft>
                      </a:pPr>
                      <a:r>
                        <a:rPr lang="zh-CN" sz="1800" b="1" kern="100" dirty="0">
                          <a:solidFill>
                            <a:schemeClr val="dk1"/>
                          </a:solidFill>
                          <a:effectLst/>
                          <a:latin typeface="Times New Roman" pitchFamily="18" charset="0"/>
                          <a:ea typeface="仿宋" panose="02010609060101010101" pitchFamily="49" charset="-122"/>
                          <a:cs typeface="Times New Roman" pitchFamily="18" charset="0"/>
                        </a:rPr>
                        <a:t>曹</a:t>
                      </a:r>
                      <a:r>
                        <a:rPr lang="en-US" sz="1800" b="1" kern="100" dirty="0">
                          <a:solidFill>
                            <a:schemeClr val="dk1"/>
                          </a:solidFill>
                          <a:effectLst/>
                          <a:latin typeface="Times New Roman" pitchFamily="18" charset="0"/>
                          <a:ea typeface="仿宋" panose="02010609060101010101" pitchFamily="49" charset="-122"/>
                          <a:cs typeface="Times New Roman" pitchFamily="18" charset="0"/>
                        </a:rPr>
                        <a:t>  </a:t>
                      </a:r>
                      <a:r>
                        <a:rPr lang="en-US" sz="1800" b="1" kern="100" dirty="0" smtClean="0">
                          <a:solidFill>
                            <a:schemeClr val="dk1"/>
                          </a:solidFill>
                          <a:effectLst/>
                          <a:latin typeface="Times New Roman" pitchFamily="18" charset="0"/>
                          <a:ea typeface="仿宋" panose="02010609060101010101" pitchFamily="49" charset="-122"/>
                          <a:cs typeface="Times New Roman" pitchFamily="18" charset="0"/>
                        </a:rPr>
                        <a:t>  </a:t>
                      </a:r>
                      <a:r>
                        <a:rPr lang="zh-CN" sz="1800" b="1" kern="100" dirty="0" smtClean="0">
                          <a:solidFill>
                            <a:schemeClr val="dk1"/>
                          </a:solidFill>
                          <a:effectLst/>
                          <a:latin typeface="Times New Roman" pitchFamily="18" charset="0"/>
                          <a:ea typeface="仿宋" panose="02010609060101010101" pitchFamily="49" charset="-122"/>
                          <a:cs typeface="Times New Roman" pitchFamily="18" charset="0"/>
                        </a:rPr>
                        <a:t>俊</a:t>
                      </a:r>
                      <a:endParaRPr lang="zh-CN" sz="1800" b="1" kern="100" dirty="0">
                        <a:solidFill>
                          <a:schemeClr val="dk1"/>
                        </a:solidFill>
                        <a:effectLst/>
                        <a:latin typeface="Times New Roman" pitchFamily="18" charset="0"/>
                        <a:ea typeface="仿宋" panose="02010609060101010101" pitchFamily="49" charset="-122"/>
                        <a:cs typeface="Times New Roman" pitchFamily="18" charset="0"/>
                      </a:endParaRPr>
                    </a:p>
                  </a:txBody>
                  <a:tcPr marL="7145" marR="7145" marT="7145" marB="7145" anchor="ctr"/>
                </a:tc>
                <a:tc>
                  <a:txBody>
                    <a:bodyPr/>
                    <a:lstStyle/>
                    <a:p>
                      <a:pPr algn="ctr" fontAlgn="ctr">
                        <a:spcAft>
                          <a:spcPts val="0"/>
                        </a:spcAft>
                      </a:pPr>
                      <a:r>
                        <a:rPr lang="en-US" sz="1800" b="1" kern="100" dirty="0">
                          <a:solidFill>
                            <a:schemeClr val="dk1"/>
                          </a:solidFill>
                          <a:effectLst/>
                          <a:latin typeface="Times New Roman" pitchFamily="18" charset="0"/>
                          <a:ea typeface="仿宋" panose="02010609060101010101" pitchFamily="49" charset="-122"/>
                          <a:cs typeface="Times New Roman" pitchFamily="18" charset="0"/>
                        </a:rPr>
                        <a:t>1800</a:t>
                      </a:r>
                      <a:endParaRPr lang="zh-CN" sz="1800" b="1" kern="100" dirty="0">
                        <a:solidFill>
                          <a:schemeClr val="dk1"/>
                        </a:solidFill>
                        <a:effectLst/>
                        <a:latin typeface="Times New Roman" pitchFamily="18" charset="0"/>
                        <a:ea typeface="仿宋" panose="02010609060101010101" pitchFamily="49" charset="-122"/>
                        <a:cs typeface="Times New Roman" pitchFamily="18" charset="0"/>
                      </a:endParaRPr>
                    </a:p>
                  </a:txBody>
                  <a:tcPr marL="9525" marR="9525" marT="9525" marB="9525" anchor="ctr"/>
                </a:tc>
                <a:tc>
                  <a:txBody>
                    <a:bodyPr/>
                    <a:lstStyle/>
                    <a:p>
                      <a:pPr marL="0" algn="ctr" defTabSz="914400" rtl="0" eaLnBrk="1" fontAlgn="ctr" latinLnBrk="0" hangingPunct="1">
                        <a:lnSpc>
                          <a:spcPct val="100000"/>
                        </a:lnSpc>
                        <a:spcAft>
                          <a:spcPts val="0"/>
                        </a:spcAft>
                      </a:pPr>
                      <a:r>
                        <a:rPr lang="en-US" altLang="en-US" sz="1800" b="1" kern="100" dirty="0" smtClean="0">
                          <a:solidFill>
                            <a:schemeClr val="dk1"/>
                          </a:solidFill>
                          <a:effectLst/>
                          <a:latin typeface="Times New Roman" pitchFamily="18" charset="0"/>
                          <a:ea typeface="仿宋" panose="02010609060101010101" pitchFamily="49" charset="-122"/>
                          <a:cs typeface="Times New Roman" pitchFamily="18" charset="0"/>
                        </a:rPr>
                        <a:t>4</a:t>
                      </a:r>
                      <a:endParaRPr lang="zh-CN" altLang="en-US" sz="1800" b="1" kern="100" dirty="0">
                        <a:solidFill>
                          <a:schemeClr val="dk1"/>
                        </a:solidFill>
                        <a:effectLst/>
                        <a:latin typeface="Times New Roman" pitchFamily="18" charset="0"/>
                        <a:ea typeface="仿宋" panose="02010609060101010101" pitchFamily="49" charset="-122"/>
                        <a:cs typeface="Times New Roman" pitchFamily="18" charset="0"/>
                      </a:endParaRPr>
                    </a:p>
                  </a:txBody>
                  <a:tcPr anchor="ctr"/>
                </a:tc>
                <a:extLst>
                  <a:ext uri="{0D108BD9-81ED-4DB2-BD59-A6C34878D82A}">
                    <a16:rowId xmlns:a16="http://schemas.microsoft.com/office/drawing/2014/main" val="10003"/>
                  </a:ext>
                </a:extLst>
              </a:tr>
              <a:tr h="294338">
                <a:tc>
                  <a:txBody>
                    <a:bodyPr/>
                    <a:lstStyle/>
                    <a:p>
                      <a:pPr algn="ctr" fontAlgn="ctr">
                        <a:lnSpc>
                          <a:spcPct val="100000"/>
                        </a:lnSpc>
                        <a:spcAft>
                          <a:spcPts val="0"/>
                        </a:spcAft>
                      </a:pPr>
                      <a:r>
                        <a:rPr lang="en-US" sz="1800" b="1" kern="100">
                          <a:solidFill>
                            <a:srgbClr val="000000"/>
                          </a:solidFill>
                          <a:latin typeface="Times New Roman" pitchFamily="18" charset="0"/>
                          <a:ea typeface="宋体"/>
                          <a:cs typeface="Times New Roman" pitchFamily="18" charset="0"/>
                        </a:rPr>
                        <a:t>4</a:t>
                      </a:r>
                      <a:endParaRPr lang="zh-CN" sz="1800" b="1" kern="100">
                        <a:latin typeface="Times New Roman" pitchFamily="18" charset="0"/>
                        <a:ea typeface="宋体"/>
                        <a:cs typeface="Times New Roman" pitchFamily="18" charset="0"/>
                      </a:endParaRPr>
                    </a:p>
                  </a:txBody>
                  <a:tcPr anchor="ctr"/>
                </a:tc>
                <a:tc>
                  <a:txBody>
                    <a:bodyPr/>
                    <a:lstStyle/>
                    <a:p>
                      <a:pPr marL="0" algn="ctr" defTabSz="914400" rtl="0" eaLnBrk="1" fontAlgn="ctr" latinLnBrk="0" hangingPunct="1">
                        <a:lnSpc>
                          <a:spcPct val="100000"/>
                        </a:lnSpc>
                        <a:spcAft>
                          <a:spcPts val="0"/>
                        </a:spcAft>
                      </a:pPr>
                      <a:r>
                        <a:rPr lang="en-US" sz="1800" b="1" kern="100" dirty="0">
                          <a:solidFill>
                            <a:schemeClr val="dk1"/>
                          </a:solidFill>
                          <a:effectLst/>
                          <a:latin typeface="Times New Roman" pitchFamily="18" charset="0"/>
                          <a:ea typeface="仿宋" panose="02010609060101010101" pitchFamily="49" charset="-122"/>
                          <a:cs typeface="Times New Roman" pitchFamily="18" charset="0"/>
                        </a:rPr>
                        <a:t>2018YFA0404200</a:t>
                      </a:r>
                      <a:endParaRPr lang="zh-CN" sz="1800" b="1" kern="100" dirty="0">
                        <a:solidFill>
                          <a:schemeClr val="dk1"/>
                        </a:solidFill>
                        <a:effectLst/>
                        <a:latin typeface="Times New Roman" pitchFamily="18" charset="0"/>
                        <a:ea typeface="仿宋" panose="02010609060101010101" pitchFamily="49" charset="-122"/>
                        <a:cs typeface="Times New Roman" pitchFamily="18" charset="0"/>
                      </a:endParaRPr>
                    </a:p>
                  </a:txBody>
                  <a:tcPr marL="7145" marR="7145" marT="7145" marB="7145" anchor="ctr"/>
                </a:tc>
                <a:tc>
                  <a:txBody>
                    <a:bodyPr/>
                    <a:lstStyle/>
                    <a:p>
                      <a:pPr marL="0" algn="just" defTabSz="914400" rtl="0" eaLnBrk="1" fontAlgn="ctr" latinLnBrk="0" hangingPunct="1">
                        <a:lnSpc>
                          <a:spcPct val="100000"/>
                        </a:lnSpc>
                        <a:spcAft>
                          <a:spcPts val="0"/>
                        </a:spcAft>
                      </a:pPr>
                      <a:r>
                        <a:rPr lang="zh-CN" sz="1800" b="1" kern="100" dirty="0">
                          <a:solidFill>
                            <a:schemeClr val="dk1"/>
                          </a:solidFill>
                          <a:effectLst/>
                          <a:latin typeface="Times New Roman" pitchFamily="18" charset="0"/>
                          <a:ea typeface="仿宋" panose="02010609060101010101" pitchFamily="49" charset="-122"/>
                          <a:cs typeface="Times New Roman" pitchFamily="18" charset="0"/>
                        </a:rPr>
                        <a:t>基于高海拔宇宙线观测站</a:t>
                      </a:r>
                      <a:r>
                        <a:rPr lang="en-US" sz="1800" b="1" kern="100" dirty="0">
                          <a:solidFill>
                            <a:schemeClr val="dk1"/>
                          </a:solidFill>
                          <a:effectLst/>
                          <a:latin typeface="Times New Roman" pitchFamily="18" charset="0"/>
                          <a:ea typeface="仿宋" panose="02010609060101010101" pitchFamily="49" charset="-122"/>
                          <a:cs typeface="Times New Roman" pitchFamily="18" charset="0"/>
                        </a:rPr>
                        <a:t>LHAASO</a:t>
                      </a:r>
                      <a:r>
                        <a:rPr lang="zh-CN" sz="1800" b="1" kern="100" dirty="0">
                          <a:solidFill>
                            <a:schemeClr val="dk1"/>
                          </a:solidFill>
                          <a:effectLst/>
                          <a:latin typeface="Times New Roman" pitchFamily="18" charset="0"/>
                          <a:ea typeface="仿宋" panose="02010609060101010101" pitchFamily="49" charset="-122"/>
                          <a:cs typeface="Times New Roman" pitchFamily="18" charset="0"/>
                        </a:rPr>
                        <a:t>的科学研究</a:t>
                      </a:r>
                    </a:p>
                  </a:txBody>
                  <a:tcPr marL="7145" marR="7145" marT="7145" marB="7145" anchor="ctr"/>
                </a:tc>
                <a:tc>
                  <a:txBody>
                    <a:bodyPr/>
                    <a:lstStyle/>
                    <a:p>
                      <a:pPr algn="l">
                        <a:spcAft>
                          <a:spcPts val="0"/>
                        </a:spcAft>
                      </a:pPr>
                      <a:r>
                        <a:rPr lang="zh-CN" sz="1800" b="1" kern="100" dirty="0">
                          <a:solidFill>
                            <a:schemeClr val="dk1"/>
                          </a:solidFill>
                          <a:effectLst/>
                          <a:latin typeface="Times New Roman" pitchFamily="18" charset="0"/>
                          <a:ea typeface="仿宋" panose="02010609060101010101" pitchFamily="49" charset="-122"/>
                          <a:cs typeface="Times New Roman" pitchFamily="18" charset="0"/>
                        </a:rPr>
                        <a:t>中国科学院高能物理研究所</a:t>
                      </a:r>
                    </a:p>
                  </a:txBody>
                  <a:tcPr marL="7145" marR="7145" marT="7145" marB="7145" anchor="ctr"/>
                </a:tc>
                <a:tc>
                  <a:txBody>
                    <a:bodyPr/>
                    <a:lstStyle/>
                    <a:p>
                      <a:pPr algn="ctr">
                        <a:spcAft>
                          <a:spcPts val="0"/>
                        </a:spcAft>
                      </a:pPr>
                      <a:r>
                        <a:rPr lang="zh-CN" sz="1800" b="1" kern="100" dirty="0">
                          <a:solidFill>
                            <a:schemeClr val="dk1"/>
                          </a:solidFill>
                          <a:effectLst/>
                          <a:latin typeface="Times New Roman" pitchFamily="18" charset="0"/>
                          <a:ea typeface="仿宋" panose="02010609060101010101" pitchFamily="49" charset="-122"/>
                          <a:cs typeface="Times New Roman" pitchFamily="18" charset="0"/>
                        </a:rPr>
                        <a:t>胡红波</a:t>
                      </a:r>
                    </a:p>
                  </a:txBody>
                  <a:tcPr marL="7145" marR="7145" marT="7145" marB="7145" anchor="ctr"/>
                </a:tc>
                <a:tc>
                  <a:txBody>
                    <a:bodyPr/>
                    <a:lstStyle/>
                    <a:p>
                      <a:pPr algn="ctr" fontAlgn="ctr">
                        <a:spcAft>
                          <a:spcPts val="0"/>
                        </a:spcAft>
                      </a:pPr>
                      <a:r>
                        <a:rPr lang="en-US" sz="1800" b="1" kern="100" dirty="0">
                          <a:solidFill>
                            <a:schemeClr val="dk1"/>
                          </a:solidFill>
                          <a:effectLst/>
                          <a:latin typeface="Times New Roman" pitchFamily="18" charset="0"/>
                          <a:ea typeface="仿宋" panose="02010609060101010101" pitchFamily="49" charset="-122"/>
                          <a:cs typeface="Times New Roman" pitchFamily="18" charset="0"/>
                        </a:rPr>
                        <a:t>2101</a:t>
                      </a:r>
                      <a:endParaRPr lang="zh-CN" sz="1800" b="1" kern="100" dirty="0">
                        <a:solidFill>
                          <a:schemeClr val="dk1"/>
                        </a:solidFill>
                        <a:effectLst/>
                        <a:latin typeface="Times New Roman" pitchFamily="18" charset="0"/>
                        <a:ea typeface="仿宋" panose="02010609060101010101" pitchFamily="49" charset="-122"/>
                        <a:cs typeface="Times New Roman" pitchFamily="18" charset="0"/>
                      </a:endParaRPr>
                    </a:p>
                  </a:txBody>
                  <a:tcPr marL="9525" marR="9525" marT="9525" marB="9525" anchor="ctr"/>
                </a:tc>
                <a:tc>
                  <a:txBody>
                    <a:bodyPr/>
                    <a:lstStyle/>
                    <a:p>
                      <a:pPr marL="0" algn="ctr" defTabSz="914400" rtl="0" eaLnBrk="1" fontAlgn="ctr" latinLnBrk="0" hangingPunct="1">
                        <a:lnSpc>
                          <a:spcPct val="100000"/>
                        </a:lnSpc>
                        <a:spcAft>
                          <a:spcPts val="0"/>
                        </a:spcAft>
                      </a:pPr>
                      <a:r>
                        <a:rPr lang="en-US" altLang="en-US" sz="1800" b="1" kern="100" dirty="0">
                          <a:solidFill>
                            <a:schemeClr val="dk1"/>
                          </a:solidFill>
                          <a:effectLst/>
                          <a:latin typeface="Times New Roman" pitchFamily="18" charset="0"/>
                          <a:ea typeface="仿宋" panose="02010609060101010101" pitchFamily="49" charset="-122"/>
                          <a:cs typeface="Times New Roman" pitchFamily="18" charset="0"/>
                        </a:rPr>
                        <a:t>5</a:t>
                      </a:r>
                      <a:endParaRPr lang="zh-CN" altLang="en-US" sz="1800" b="1" kern="100" dirty="0">
                        <a:solidFill>
                          <a:schemeClr val="dk1"/>
                        </a:solidFill>
                        <a:effectLst/>
                        <a:latin typeface="Times New Roman" pitchFamily="18" charset="0"/>
                        <a:ea typeface="仿宋" panose="02010609060101010101" pitchFamily="49" charset="-122"/>
                        <a:cs typeface="Times New Roman" pitchFamily="18" charset="0"/>
                      </a:endParaRPr>
                    </a:p>
                  </a:txBody>
                  <a:tcPr anchor="ctr"/>
                </a:tc>
                <a:extLst>
                  <a:ext uri="{0D108BD9-81ED-4DB2-BD59-A6C34878D82A}">
                    <a16:rowId xmlns:a16="http://schemas.microsoft.com/office/drawing/2014/main" val="10004"/>
                  </a:ext>
                </a:extLst>
              </a:tr>
              <a:tr h="0">
                <a:tc>
                  <a:txBody>
                    <a:bodyPr/>
                    <a:lstStyle/>
                    <a:p>
                      <a:pPr algn="ctr" fontAlgn="ctr">
                        <a:lnSpc>
                          <a:spcPct val="100000"/>
                        </a:lnSpc>
                        <a:spcAft>
                          <a:spcPts val="0"/>
                        </a:spcAft>
                      </a:pPr>
                      <a:r>
                        <a:rPr lang="en-US" sz="1800" b="1" kern="100">
                          <a:solidFill>
                            <a:srgbClr val="000000"/>
                          </a:solidFill>
                          <a:latin typeface="Times New Roman" pitchFamily="18" charset="0"/>
                          <a:ea typeface="宋体"/>
                          <a:cs typeface="Times New Roman" pitchFamily="18" charset="0"/>
                        </a:rPr>
                        <a:t>5</a:t>
                      </a:r>
                      <a:endParaRPr lang="zh-CN" sz="1800" b="1" kern="100">
                        <a:latin typeface="Times New Roman" pitchFamily="18" charset="0"/>
                        <a:ea typeface="宋体"/>
                        <a:cs typeface="Times New Roman" pitchFamily="18" charset="0"/>
                      </a:endParaRPr>
                    </a:p>
                  </a:txBody>
                  <a:tcPr anchor="ctr"/>
                </a:tc>
                <a:tc>
                  <a:txBody>
                    <a:bodyPr/>
                    <a:lstStyle/>
                    <a:p>
                      <a:pPr marL="0" algn="ctr" defTabSz="914400" rtl="0" eaLnBrk="1" fontAlgn="ctr" latinLnBrk="0" hangingPunct="1">
                        <a:lnSpc>
                          <a:spcPct val="100000"/>
                        </a:lnSpc>
                        <a:spcAft>
                          <a:spcPts val="0"/>
                        </a:spcAft>
                      </a:pPr>
                      <a:r>
                        <a:rPr lang="en-US" sz="1800" b="1" kern="100" dirty="0">
                          <a:solidFill>
                            <a:schemeClr val="dk1"/>
                          </a:solidFill>
                          <a:effectLst/>
                          <a:latin typeface="Times New Roman" pitchFamily="18" charset="0"/>
                          <a:ea typeface="仿宋" panose="02010609060101010101" pitchFamily="49" charset="-122"/>
                          <a:cs typeface="Times New Roman" pitchFamily="18" charset="0"/>
                        </a:rPr>
                        <a:t>2018YFA0404300</a:t>
                      </a:r>
                      <a:endParaRPr lang="zh-CN" sz="1800" b="1" kern="100" dirty="0">
                        <a:solidFill>
                          <a:schemeClr val="dk1"/>
                        </a:solidFill>
                        <a:effectLst/>
                        <a:latin typeface="Times New Roman" pitchFamily="18" charset="0"/>
                        <a:ea typeface="仿宋" panose="02010609060101010101" pitchFamily="49" charset="-122"/>
                        <a:cs typeface="Times New Roman" pitchFamily="18" charset="0"/>
                      </a:endParaRPr>
                    </a:p>
                  </a:txBody>
                  <a:tcPr marL="7145" marR="7145" marT="7145" marB="7145" anchor="ctr"/>
                </a:tc>
                <a:tc>
                  <a:txBody>
                    <a:bodyPr/>
                    <a:lstStyle/>
                    <a:p>
                      <a:pPr marL="0" algn="just" defTabSz="914400" rtl="0" eaLnBrk="1" fontAlgn="ctr" latinLnBrk="0" hangingPunct="1">
                        <a:lnSpc>
                          <a:spcPct val="100000"/>
                        </a:lnSpc>
                        <a:spcAft>
                          <a:spcPts val="0"/>
                        </a:spcAft>
                      </a:pPr>
                      <a:r>
                        <a:rPr lang="zh-CN" sz="1800" b="1" kern="100" dirty="0">
                          <a:solidFill>
                            <a:schemeClr val="dk1"/>
                          </a:solidFill>
                          <a:effectLst/>
                          <a:latin typeface="Times New Roman" pitchFamily="18" charset="0"/>
                          <a:ea typeface="仿宋" panose="02010609060101010101" pitchFamily="49" charset="-122"/>
                          <a:cs typeface="Times New Roman" pitchFamily="18" charset="0"/>
                        </a:rPr>
                        <a:t>高能环形正负电子对撞机关键技术研发和验证</a:t>
                      </a:r>
                    </a:p>
                  </a:txBody>
                  <a:tcPr marL="7145" marR="7145" marT="7145" marB="7145" anchor="ctr"/>
                </a:tc>
                <a:tc>
                  <a:txBody>
                    <a:bodyPr/>
                    <a:lstStyle/>
                    <a:p>
                      <a:pPr algn="l">
                        <a:spcAft>
                          <a:spcPts val="0"/>
                        </a:spcAft>
                      </a:pPr>
                      <a:r>
                        <a:rPr lang="zh-CN" sz="1800" b="1" kern="100" dirty="0">
                          <a:solidFill>
                            <a:schemeClr val="dk1"/>
                          </a:solidFill>
                          <a:effectLst/>
                          <a:latin typeface="Times New Roman" pitchFamily="18" charset="0"/>
                          <a:ea typeface="仿宋" panose="02010609060101010101" pitchFamily="49" charset="-122"/>
                          <a:cs typeface="Times New Roman" pitchFamily="18" charset="0"/>
                        </a:rPr>
                        <a:t>中国科学院高能物理研究所</a:t>
                      </a:r>
                    </a:p>
                  </a:txBody>
                  <a:tcPr marL="7145" marR="7145" marT="7145" marB="7145" anchor="ctr"/>
                </a:tc>
                <a:tc>
                  <a:txBody>
                    <a:bodyPr/>
                    <a:lstStyle/>
                    <a:p>
                      <a:pPr algn="ctr">
                        <a:spcAft>
                          <a:spcPts val="0"/>
                        </a:spcAft>
                      </a:pPr>
                      <a:r>
                        <a:rPr lang="en-US" sz="1800" b="1" kern="100" dirty="0">
                          <a:solidFill>
                            <a:schemeClr val="dk1"/>
                          </a:solidFill>
                          <a:effectLst/>
                          <a:latin typeface="Times New Roman" pitchFamily="18" charset="0"/>
                          <a:ea typeface="仿宋" panose="02010609060101010101" pitchFamily="49" charset="-122"/>
                          <a:cs typeface="Times New Roman" pitchFamily="18" charset="0"/>
                        </a:rPr>
                        <a:t>Joao </a:t>
                      </a:r>
                      <a:r>
                        <a:rPr lang="en-US" sz="1800" b="1" kern="100" dirty="0" err="1">
                          <a:solidFill>
                            <a:schemeClr val="dk1"/>
                          </a:solidFill>
                          <a:effectLst/>
                          <a:latin typeface="Times New Roman" pitchFamily="18" charset="0"/>
                          <a:ea typeface="仿宋" panose="02010609060101010101" pitchFamily="49" charset="-122"/>
                          <a:cs typeface="Times New Roman" pitchFamily="18" charset="0"/>
                        </a:rPr>
                        <a:t>Guimaraes</a:t>
                      </a:r>
                      <a:r>
                        <a:rPr lang="en-US" sz="1800" b="1" kern="100" dirty="0">
                          <a:solidFill>
                            <a:schemeClr val="dk1"/>
                          </a:solidFill>
                          <a:effectLst/>
                          <a:latin typeface="Times New Roman" pitchFamily="18" charset="0"/>
                          <a:ea typeface="仿宋" panose="02010609060101010101" pitchFamily="49" charset="-122"/>
                          <a:cs typeface="Times New Roman" pitchFamily="18" charset="0"/>
                        </a:rPr>
                        <a:t> da Costa</a:t>
                      </a:r>
                      <a:endParaRPr lang="zh-CN" sz="1800" b="1" kern="100" dirty="0">
                        <a:solidFill>
                          <a:schemeClr val="dk1"/>
                        </a:solidFill>
                        <a:effectLst/>
                        <a:latin typeface="Times New Roman" pitchFamily="18" charset="0"/>
                        <a:ea typeface="仿宋" panose="02010609060101010101" pitchFamily="49" charset="-122"/>
                        <a:cs typeface="Times New Roman" pitchFamily="18" charset="0"/>
                      </a:endParaRPr>
                    </a:p>
                  </a:txBody>
                  <a:tcPr marL="7145" marR="7145" marT="7145" marB="7145" anchor="ctr"/>
                </a:tc>
                <a:tc>
                  <a:txBody>
                    <a:bodyPr/>
                    <a:lstStyle/>
                    <a:p>
                      <a:pPr algn="ctr" fontAlgn="ctr">
                        <a:spcAft>
                          <a:spcPts val="0"/>
                        </a:spcAft>
                      </a:pPr>
                      <a:r>
                        <a:rPr lang="en-US" sz="1800" b="1" kern="100" dirty="0">
                          <a:solidFill>
                            <a:schemeClr val="dk1"/>
                          </a:solidFill>
                          <a:effectLst/>
                          <a:latin typeface="Times New Roman" pitchFamily="18" charset="0"/>
                          <a:ea typeface="仿宋" panose="02010609060101010101" pitchFamily="49" charset="-122"/>
                          <a:cs typeface="Times New Roman" pitchFamily="18" charset="0"/>
                        </a:rPr>
                        <a:t>3145</a:t>
                      </a:r>
                      <a:endParaRPr lang="zh-CN" sz="1800" b="1" kern="100" dirty="0">
                        <a:solidFill>
                          <a:schemeClr val="dk1"/>
                        </a:solidFill>
                        <a:effectLst/>
                        <a:latin typeface="Times New Roman" pitchFamily="18" charset="0"/>
                        <a:ea typeface="仿宋" panose="02010609060101010101" pitchFamily="49" charset="-122"/>
                        <a:cs typeface="Times New Roman" pitchFamily="18" charset="0"/>
                      </a:endParaRPr>
                    </a:p>
                  </a:txBody>
                  <a:tcPr marL="9525" marR="9525" marT="9525" marB="9525" anchor="ctr"/>
                </a:tc>
                <a:tc>
                  <a:txBody>
                    <a:bodyPr/>
                    <a:lstStyle/>
                    <a:p>
                      <a:pPr marL="0" algn="ctr" defTabSz="914400" rtl="0" eaLnBrk="1" fontAlgn="ctr" latinLnBrk="0" hangingPunct="1">
                        <a:lnSpc>
                          <a:spcPct val="100000"/>
                        </a:lnSpc>
                        <a:spcAft>
                          <a:spcPts val="0"/>
                        </a:spcAft>
                      </a:pPr>
                      <a:r>
                        <a:rPr lang="en-US" altLang="en-US" sz="1800" b="1" kern="100" dirty="0">
                          <a:solidFill>
                            <a:schemeClr val="dk1"/>
                          </a:solidFill>
                          <a:effectLst/>
                          <a:latin typeface="Times New Roman" pitchFamily="18" charset="0"/>
                          <a:ea typeface="仿宋" panose="02010609060101010101" pitchFamily="49" charset="-122"/>
                          <a:cs typeface="Times New Roman" pitchFamily="18" charset="0"/>
                        </a:rPr>
                        <a:t>5</a:t>
                      </a:r>
                      <a:endParaRPr lang="zh-CN" altLang="en-US" sz="1800" b="1" kern="100" dirty="0">
                        <a:solidFill>
                          <a:schemeClr val="dk1"/>
                        </a:solidFill>
                        <a:effectLst/>
                        <a:latin typeface="Times New Roman" pitchFamily="18" charset="0"/>
                        <a:ea typeface="仿宋" panose="02010609060101010101" pitchFamily="49" charset="-122"/>
                        <a:cs typeface="Times New Roman" pitchFamily="18" charset="0"/>
                      </a:endParaRPr>
                    </a:p>
                  </a:txBody>
                  <a:tcPr anchor="ctr"/>
                </a:tc>
                <a:extLst>
                  <a:ext uri="{0D108BD9-81ED-4DB2-BD59-A6C34878D82A}">
                    <a16:rowId xmlns:a16="http://schemas.microsoft.com/office/drawing/2014/main" val="10005"/>
                  </a:ext>
                </a:extLst>
              </a:tr>
              <a:tr h="642942">
                <a:tc>
                  <a:txBody>
                    <a:bodyPr/>
                    <a:lstStyle/>
                    <a:p>
                      <a:pPr algn="ctr" fontAlgn="ctr">
                        <a:lnSpc>
                          <a:spcPct val="100000"/>
                        </a:lnSpc>
                        <a:spcAft>
                          <a:spcPts val="0"/>
                        </a:spcAft>
                      </a:pPr>
                      <a:r>
                        <a:rPr lang="en-US" sz="1800" b="1" kern="100">
                          <a:solidFill>
                            <a:srgbClr val="000000"/>
                          </a:solidFill>
                          <a:latin typeface="Times New Roman" pitchFamily="18" charset="0"/>
                          <a:ea typeface="宋体"/>
                          <a:cs typeface="Times New Roman" pitchFamily="18" charset="0"/>
                        </a:rPr>
                        <a:t>6</a:t>
                      </a:r>
                      <a:endParaRPr lang="zh-CN" sz="1800" b="1" kern="100">
                        <a:latin typeface="Times New Roman" pitchFamily="18" charset="0"/>
                        <a:ea typeface="宋体"/>
                        <a:cs typeface="Times New Roman" pitchFamily="18" charset="0"/>
                      </a:endParaRPr>
                    </a:p>
                  </a:txBody>
                  <a:tcPr anchor="ctr"/>
                </a:tc>
                <a:tc>
                  <a:txBody>
                    <a:bodyPr/>
                    <a:lstStyle/>
                    <a:p>
                      <a:pPr marL="0" algn="ctr" defTabSz="914400" rtl="0" eaLnBrk="1" fontAlgn="ctr" latinLnBrk="0" hangingPunct="1">
                        <a:lnSpc>
                          <a:spcPct val="100000"/>
                        </a:lnSpc>
                        <a:spcAft>
                          <a:spcPts val="0"/>
                        </a:spcAft>
                      </a:pPr>
                      <a:r>
                        <a:rPr lang="en-US" sz="1800" b="1" kern="100" dirty="0">
                          <a:solidFill>
                            <a:schemeClr val="dk1"/>
                          </a:solidFill>
                          <a:effectLst/>
                          <a:latin typeface="Times New Roman" pitchFamily="18" charset="0"/>
                          <a:ea typeface="仿宋" panose="02010609060101010101" pitchFamily="49" charset="-122"/>
                          <a:cs typeface="Times New Roman" pitchFamily="18" charset="0"/>
                        </a:rPr>
                        <a:t>2018YFA0404400</a:t>
                      </a:r>
                      <a:endParaRPr lang="zh-CN" sz="1800" b="1" kern="100" dirty="0">
                        <a:solidFill>
                          <a:schemeClr val="dk1"/>
                        </a:solidFill>
                        <a:effectLst/>
                        <a:latin typeface="Times New Roman" pitchFamily="18" charset="0"/>
                        <a:ea typeface="仿宋" panose="02010609060101010101" pitchFamily="49" charset="-122"/>
                        <a:cs typeface="Times New Roman" pitchFamily="18" charset="0"/>
                      </a:endParaRPr>
                    </a:p>
                  </a:txBody>
                  <a:tcPr marL="7145" marR="7145" marT="7145" marB="7145" anchor="ctr"/>
                </a:tc>
                <a:tc>
                  <a:txBody>
                    <a:bodyPr/>
                    <a:lstStyle/>
                    <a:p>
                      <a:pPr marL="0" algn="just" defTabSz="914400" rtl="0" eaLnBrk="1" fontAlgn="ctr" latinLnBrk="0" hangingPunct="1">
                        <a:lnSpc>
                          <a:spcPct val="100000"/>
                        </a:lnSpc>
                        <a:spcAft>
                          <a:spcPts val="0"/>
                        </a:spcAft>
                      </a:pPr>
                      <a:r>
                        <a:rPr lang="zh-CN" sz="1800" b="1" kern="100" dirty="0">
                          <a:solidFill>
                            <a:schemeClr val="dk1"/>
                          </a:solidFill>
                          <a:effectLst/>
                          <a:latin typeface="Times New Roman" pitchFamily="18" charset="0"/>
                          <a:ea typeface="仿宋" panose="02010609060101010101" pitchFamily="49" charset="-122"/>
                          <a:cs typeface="Times New Roman" pitchFamily="18" charset="0"/>
                        </a:rPr>
                        <a:t>高精度核物理实验研究</a:t>
                      </a:r>
                    </a:p>
                  </a:txBody>
                  <a:tcPr marL="7145" marR="7145" marT="7145" marB="7145" anchor="ctr"/>
                </a:tc>
                <a:tc>
                  <a:txBody>
                    <a:bodyPr/>
                    <a:lstStyle/>
                    <a:p>
                      <a:pPr algn="l">
                        <a:spcAft>
                          <a:spcPts val="0"/>
                        </a:spcAft>
                      </a:pPr>
                      <a:r>
                        <a:rPr lang="zh-CN" sz="1800" b="1" kern="100" dirty="0">
                          <a:solidFill>
                            <a:schemeClr val="dk1"/>
                          </a:solidFill>
                          <a:effectLst/>
                          <a:latin typeface="Times New Roman" pitchFamily="18" charset="0"/>
                          <a:ea typeface="仿宋" panose="02010609060101010101" pitchFamily="49" charset="-122"/>
                          <a:cs typeface="Times New Roman" pitchFamily="18" charset="0"/>
                        </a:rPr>
                        <a:t>中国科学院近代物理研究所</a:t>
                      </a:r>
                    </a:p>
                  </a:txBody>
                  <a:tcPr marL="7145" marR="7145" marT="7145" marB="7145" anchor="ctr"/>
                </a:tc>
                <a:tc>
                  <a:txBody>
                    <a:bodyPr/>
                    <a:lstStyle/>
                    <a:p>
                      <a:pPr algn="ctr">
                        <a:spcAft>
                          <a:spcPts val="0"/>
                        </a:spcAft>
                      </a:pPr>
                      <a:r>
                        <a:rPr lang="zh-CN" sz="1800" b="1" kern="100" dirty="0">
                          <a:solidFill>
                            <a:schemeClr val="dk1"/>
                          </a:solidFill>
                          <a:effectLst/>
                          <a:latin typeface="Times New Roman" pitchFamily="18" charset="0"/>
                          <a:ea typeface="仿宋" panose="02010609060101010101" pitchFamily="49" charset="-122"/>
                          <a:cs typeface="Times New Roman" pitchFamily="18" charset="0"/>
                        </a:rPr>
                        <a:t>张玉虎</a:t>
                      </a:r>
                    </a:p>
                  </a:txBody>
                  <a:tcPr marL="7145" marR="7145" marT="7145" marB="7145" anchor="ctr"/>
                </a:tc>
                <a:tc>
                  <a:txBody>
                    <a:bodyPr/>
                    <a:lstStyle/>
                    <a:p>
                      <a:pPr algn="ctr" fontAlgn="ctr">
                        <a:spcAft>
                          <a:spcPts val="0"/>
                        </a:spcAft>
                      </a:pPr>
                      <a:r>
                        <a:rPr lang="en-US" sz="1800" b="1" kern="100" dirty="0">
                          <a:solidFill>
                            <a:schemeClr val="dk1"/>
                          </a:solidFill>
                          <a:effectLst/>
                          <a:latin typeface="Times New Roman" pitchFamily="18" charset="0"/>
                          <a:ea typeface="仿宋" panose="02010609060101010101" pitchFamily="49" charset="-122"/>
                          <a:cs typeface="Times New Roman" pitchFamily="18" charset="0"/>
                        </a:rPr>
                        <a:t>4366</a:t>
                      </a:r>
                      <a:endParaRPr lang="zh-CN" sz="1800" b="1" kern="100" dirty="0">
                        <a:solidFill>
                          <a:schemeClr val="dk1"/>
                        </a:solidFill>
                        <a:effectLst/>
                        <a:latin typeface="Times New Roman" pitchFamily="18" charset="0"/>
                        <a:ea typeface="仿宋" panose="02010609060101010101" pitchFamily="49" charset="-122"/>
                        <a:cs typeface="Times New Roman" pitchFamily="18" charset="0"/>
                      </a:endParaRPr>
                    </a:p>
                  </a:txBody>
                  <a:tcPr marL="9525" marR="9525" marT="9525" marB="9525" anchor="ctr"/>
                </a:tc>
                <a:tc>
                  <a:txBody>
                    <a:bodyPr/>
                    <a:lstStyle/>
                    <a:p>
                      <a:pPr marL="0" algn="ctr" defTabSz="914400" rtl="0" eaLnBrk="1" fontAlgn="ctr" latinLnBrk="0" hangingPunct="1">
                        <a:lnSpc>
                          <a:spcPct val="100000"/>
                        </a:lnSpc>
                        <a:spcAft>
                          <a:spcPts val="0"/>
                        </a:spcAft>
                      </a:pPr>
                      <a:r>
                        <a:rPr lang="en-US" altLang="en-US" sz="1800" b="1" kern="100" dirty="0">
                          <a:solidFill>
                            <a:schemeClr val="dk1"/>
                          </a:solidFill>
                          <a:effectLst/>
                          <a:latin typeface="Times New Roman" pitchFamily="18" charset="0"/>
                          <a:ea typeface="仿宋" panose="02010609060101010101" pitchFamily="49" charset="-122"/>
                          <a:cs typeface="Times New Roman" pitchFamily="18" charset="0"/>
                        </a:rPr>
                        <a:t>5</a:t>
                      </a:r>
                      <a:endParaRPr lang="zh-CN" altLang="en-US" sz="1800" b="1" kern="100" dirty="0">
                        <a:solidFill>
                          <a:schemeClr val="dk1"/>
                        </a:solidFill>
                        <a:effectLst/>
                        <a:latin typeface="Times New Roman" pitchFamily="18" charset="0"/>
                        <a:ea typeface="仿宋" panose="02010609060101010101" pitchFamily="49" charset="-122"/>
                        <a:cs typeface="Times New Roman" pitchFamily="18" charset="0"/>
                      </a:endParaRPr>
                    </a:p>
                  </a:txBody>
                  <a:tcPr anchor="ctr"/>
                </a:tc>
                <a:extLst>
                  <a:ext uri="{0D108BD9-81ED-4DB2-BD59-A6C34878D82A}">
                    <a16:rowId xmlns:a16="http://schemas.microsoft.com/office/drawing/2014/main" val="10006"/>
                  </a:ext>
                </a:extLst>
              </a:tr>
            </a:tbl>
          </a:graphicData>
        </a:graphic>
      </p:graphicFrame>
      <p:sp>
        <p:nvSpPr>
          <p:cNvPr id="6" name="TextBox 7"/>
          <p:cNvSpPr txBox="1"/>
          <p:nvPr/>
        </p:nvSpPr>
        <p:spPr>
          <a:xfrm>
            <a:off x="666625" y="428605"/>
            <a:ext cx="6380964"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smtClean="0">
                <a:solidFill>
                  <a:srgbClr val="960000"/>
                </a:solidFill>
                <a:latin typeface="微软雅黑" panose="020B0503020204020204" pitchFamily="34" charset="-122"/>
                <a:ea typeface="微软雅黑" panose="020B0503020204020204" pitchFamily="34" charset="-122"/>
                <a:cs typeface="Times New Roman" pitchFamily="18" charset="0"/>
              </a:rPr>
              <a:t>二、</a:t>
            </a:r>
            <a:r>
              <a:rPr lang="en-US" altLang="zh-CN" dirty="0" smtClean="0">
                <a:solidFill>
                  <a:srgbClr val="960000"/>
                </a:solidFill>
                <a:latin typeface="微软雅黑" panose="020B0503020204020204" pitchFamily="34" charset="-122"/>
                <a:ea typeface="微软雅黑" panose="020B0503020204020204" pitchFamily="34" charset="-122"/>
                <a:cs typeface="Times New Roman" pitchFamily="18" charset="0"/>
              </a:rPr>
              <a:t>2018</a:t>
            </a:r>
            <a:r>
              <a:rPr lang="zh-CN" altLang="en-US" dirty="0" smtClean="0">
                <a:solidFill>
                  <a:srgbClr val="960000"/>
                </a:solidFill>
                <a:latin typeface="微软雅黑" panose="020B0503020204020204" pitchFamily="34" charset="-122"/>
                <a:ea typeface="微软雅黑" panose="020B0503020204020204" pitchFamily="34" charset="-122"/>
                <a:cs typeface="Times New Roman" pitchFamily="18" charset="0"/>
              </a:rPr>
              <a:t>年度项目部署情况</a:t>
            </a:r>
          </a:p>
        </p:txBody>
      </p:sp>
      <p:sp>
        <p:nvSpPr>
          <p:cNvPr id="8" name="矩形 7"/>
          <p:cNvSpPr/>
          <p:nvPr/>
        </p:nvSpPr>
        <p:spPr>
          <a:xfrm>
            <a:off x="808794" y="1214422"/>
            <a:ext cx="5500726" cy="535810"/>
          </a:xfrm>
          <a:prstGeom prst="rect">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200" dirty="0" smtClean="0">
                <a:solidFill>
                  <a:srgbClr val="960000"/>
                </a:solidFill>
                <a:latin typeface="微软雅黑" panose="020B0503020204020204" pitchFamily="34" charset="-122"/>
                <a:ea typeface="微软雅黑" panose="020B0503020204020204" pitchFamily="34" charset="-122"/>
              </a:rPr>
              <a:t>3</a:t>
            </a:r>
            <a:r>
              <a:rPr lang="zh-CN" altLang="en-US" sz="2200" dirty="0" smtClean="0">
                <a:solidFill>
                  <a:srgbClr val="960000"/>
                </a:solidFill>
                <a:latin typeface="微软雅黑" panose="020B0503020204020204" pitchFamily="34" charset="-122"/>
                <a:ea typeface="微软雅黑" panose="020B0503020204020204" pitchFamily="34" charset="-122"/>
              </a:rPr>
              <a:t>、立项清单</a:t>
            </a:r>
            <a:endParaRPr lang="zh-CN" altLang="en-US" sz="2200" dirty="0">
              <a:solidFill>
                <a:srgbClr val="96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5496545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表格 25"/>
          <p:cNvGraphicFramePr>
            <a:graphicFrameLocks noGrp="1"/>
          </p:cNvGraphicFramePr>
          <p:nvPr>
            <p:extLst>
              <p:ext uri="{D42A27DB-BD31-4B8C-83A1-F6EECF244321}">
                <p14:modId xmlns:p14="http://schemas.microsoft.com/office/powerpoint/2010/main" val="4015134020"/>
              </p:ext>
            </p:extLst>
          </p:nvPr>
        </p:nvGraphicFramePr>
        <p:xfrm>
          <a:off x="715170" y="1945435"/>
          <a:ext cx="10760073" cy="3178597"/>
        </p:xfrm>
        <a:graphic>
          <a:graphicData uri="http://schemas.openxmlformats.org/drawingml/2006/table">
            <a:tbl>
              <a:tblPr firstRow="1" bandRow="1">
                <a:tableStyleId>{93296810-A885-4BE3-A3E7-6D5BEEA58F35}</a:tableStyleId>
              </a:tblPr>
              <a:tblGrid>
                <a:gridCol w="637536">
                  <a:extLst>
                    <a:ext uri="{9D8B030D-6E8A-4147-A177-3AD203B41FA5}">
                      <a16:colId xmlns:a16="http://schemas.microsoft.com/office/drawing/2014/main" val="20000"/>
                    </a:ext>
                  </a:extLst>
                </a:gridCol>
                <a:gridCol w="1190794">
                  <a:extLst>
                    <a:ext uri="{9D8B030D-6E8A-4147-A177-3AD203B41FA5}">
                      <a16:colId xmlns:a16="http://schemas.microsoft.com/office/drawing/2014/main" val="20001"/>
                    </a:ext>
                  </a:extLst>
                </a:gridCol>
                <a:gridCol w="3194516">
                  <a:extLst>
                    <a:ext uri="{9D8B030D-6E8A-4147-A177-3AD203B41FA5}">
                      <a16:colId xmlns:a16="http://schemas.microsoft.com/office/drawing/2014/main" val="20002"/>
                    </a:ext>
                  </a:extLst>
                </a:gridCol>
                <a:gridCol w="2428892">
                  <a:extLst>
                    <a:ext uri="{9D8B030D-6E8A-4147-A177-3AD203B41FA5}">
                      <a16:colId xmlns:a16="http://schemas.microsoft.com/office/drawing/2014/main" val="20003"/>
                    </a:ext>
                  </a:extLst>
                </a:gridCol>
                <a:gridCol w="857256">
                  <a:extLst>
                    <a:ext uri="{9D8B030D-6E8A-4147-A177-3AD203B41FA5}">
                      <a16:colId xmlns:a16="http://schemas.microsoft.com/office/drawing/2014/main" val="20004"/>
                    </a:ext>
                  </a:extLst>
                </a:gridCol>
                <a:gridCol w="1408347">
                  <a:extLst>
                    <a:ext uri="{9D8B030D-6E8A-4147-A177-3AD203B41FA5}">
                      <a16:colId xmlns:a16="http://schemas.microsoft.com/office/drawing/2014/main" val="20005"/>
                    </a:ext>
                  </a:extLst>
                </a:gridCol>
                <a:gridCol w="1042732">
                  <a:extLst>
                    <a:ext uri="{9D8B030D-6E8A-4147-A177-3AD203B41FA5}">
                      <a16:colId xmlns:a16="http://schemas.microsoft.com/office/drawing/2014/main" val="20006"/>
                    </a:ext>
                  </a:extLst>
                </a:gridCol>
              </a:tblGrid>
              <a:tr h="677477">
                <a:tc>
                  <a:txBody>
                    <a:bodyPr/>
                    <a:lstStyle/>
                    <a:p>
                      <a:pPr algn="ctr" fontAlgn="ctr"/>
                      <a:r>
                        <a:rPr lang="zh-CN" altLang="en-US" sz="1600" u="none" strike="noStrike" dirty="0"/>
                        <a:t>序号</a:t>
                      </a:r>
                      <a:endParaRPr lang="zh-CN" altLang="en-US" sz="1600" b="1" i="0" u="none" strike="noStrike" dirty="0">
                        <a:solidFill>
                          <a:srgbClr val="000000"/>
                        </a:solidFill>
                        <a:latin typeface="微软雅黑" pitchFamily="34" charset="-122"/>
                        <a:ea typeface="微软雅黑" pitchFamily="34" charset="-122"/>
                      </a:endParaRPr>
                    </a:p>
                  </a:txBody>
                  <a:tcPr marL="9525" marR="9525" marT="9525" marB="0" anchor="ctr"/>
                </a:tc>
                <a:tc>
                  <a:txBody>
                    <a:bodyPr/>
                    <a:lstStyle/>
                    <a:p>
                      <a:pPr algn="ctr" fontAlgn="ctr"/>
                      <a:r>
                        <a:rPr lang="zh-CN" altLang="en-US" sz="1600" u="none" strike="noStrike" dirty="0"/>
                        <a:t>项目编号</a:t>
                      </a:r>
                      <a:endParaRPr lang="zh-CN" altLang="en-US" sz="1600" b="1" i="0" u="none" strike="noStrike" dirty="0">
                        <a:solidFill>
                          <a:srgbClr val="000000"/>
                        </a:solidFill>
                        <a:latin typeface="微软雅黑" pitchFamily="34" charset="-122"/>
                        <a:ea typeface="微软雅黑" pitchFamily="34" charset="-122"/>
                      </a:endParaRPr>
                    </a:p>
                  </a:txBody>
                  <a:tcPr marL="9525" marR="9525" marT="9525" marB="0" anchor="ctr"/>
                </a:tc>
                <a:tc>
                  <a:txBody>
                    <a:bodyPr/>
                    <a:lstStyle/>
                    <a:p>
                      <a:pPr algn="ctr" fontAlgn="ctr"/>
                      <a:r>
                        <a:rPr lang="zh-CN" altLang="en-US" sz="1600" u="none" strike="noStrike" dirty="0"/>
                        <a:t>项目名称</a:t>
                      </a:r>
                      <a:endParaRPr lang="zh-CN" altLang="en-US" sz="1600" b="1" i="0" u="none" strike="noStrike" dirty="0">
                        <a:solidFill>
                          <a:srgbClr val="000000"/>
                        </a:solidFill>
                        <a:latin typeface="微软雅黑" pitchFamily="34" charset="-122"/>
                        <a:ea typeface="微软雅黑" pitchFamily="34" charset="-122"/>
                      </a:endParaRPr>
                    </a:p>
                  </a:txBody>
                  <a:tcPr marL="9525" marR="9525" marT="9525" marB="0" anchor="ctr"/>
                </a:tc>
                <a:tc>
                  <a:txBody>
                    <a:bodyPr/>
                    <a:lstStyle/>
                    <a:p>
                      <a:pPr algn="ctr" fontAlgn="ctr"/>
                      <a:r>
                        <a:rPr lang="zh-CN" altLang="en-US" sz="1600" u="none" strike="noStrike" dirty="0"/>
                        <a:t>项目牵头承担单位</a:t>
                      </a:r>
                      <a:endParaRPr lang="zh-CN" altLang="en-US" sz="1600" b="1" i="0" u="none" strike="noStrike" dirty="0">
                        <a:solidFill>
                          <a:srgbClr val="000000"/>
                        </a:solidFill>
                        <a:latin typeface="微软雅黑" pitchFamily="34" charset="-122"/>
                        <a:ea typeface="微软雅黑" pitchFamily="34" charset="-122"/>
                      </a:endParaRPr>
                    </a:p>
                  </a:txBody>
                  <a:tcPr marL="9525" marR="9525" marT="9525" marB="0" anchor="ctr"/>
                </a:tc>
                <a:tc>
                  <a:txBody>
                    <a:bodyPr/>
                    <a:lstStyle/>
                    <a:p>
                      <a:pPr algn="ctr" fontAlgn="ctr"/>
                      <a:r>
                        <a:rPr lang="zh-CN" altLang="en-US" sz="1600" u="none" strike="noStrike" dirty="0"/>
                        <a:t>项目</a:t>
                      </a:r>
                      <a:br>
                        <a:rPr lang="zh-CN" altLang="en-US" sz="1600" u="none" strike="noStrike" dirty="0"/>
                      </a:br>
                      <a:r>
                        <a:rPr lang="zh-CN" altLang="en-US" sz="1600" u="none" strike="noStrike" dirty="0"/>
                        <a:t>负责人</a:t>
                      </a:r>
                      <a:endParaRPr lang="zh-CN" altLang="en-US" sz="1600" b="1" i="0" u="none" strike="noStrike" dirty="0">
                        <a:solidFill>
                          <a:srgbClr val="000000"/>
                        </a:solidFill>
                        <a:latin typeface="微软雅黑" pitchFamily="34" charset="-122"/>
                        <a:ea typeface="微软雅黑" pitchFamily="34" charset="-122"/>
                      </a:endParaRPr>
                    </a:p>
                  </a:txBody>
                  <a:tcPr marL="9525" marR="9525" marT="9525" marB="0" anchor="ctr"/>
                </a:tc>
                <a:tc>
                  <a:txBody>
                    <a:bodyPr/>
                    <a:lstStyle/>
                    <a:p>
                      <a:pPr algn="ctr" fontAlgn="ctr"/>
                      <a:r>
                        <a:rPr lang="zh-CN" altLang="en-US" sz="1600" u="none" strike="noStrike" dirty="0"/>
                        <a:t>中央财政经费</a:t>
                      </a:r>
                      <a:br>
                        <a:rPr lang="zh-CN" altLang="en-US" sz="1600" u="none" strike="noStrike" dirty="0"/>
                      </a:br>
                      <a:r>
                        <a:rPr lang="zh-CN" altLang="en-US" sz="1600" u="none" strike="noStrike" dirty="0"/>
                        <a:t>（万元）</a:t>
                      </a:r>
                      <a:endParaRPr lang="zh-CN" altLang="en-US" sz="1600" b="1" i="0" u="none" strike="noStrike" dirty="0">
                        <a:solidFill>
                          <a:srgbClr val="000000"/>
                        </a:solidFill>
                        <a:latin typeface="微软雅黑" pitchFamily="34" charset="-122"/>
                        <a:ea typeface="微软雅黑" pitchFamily="34" charset="-122"/>
                      </a:endParaRPr>
                    </a:p>
                  </a:txBody>
                  <a:tcPr marL="9525" marR="9525" marT="9525" marB="0" anchor="ctr"/>
                </a:tc>
                <a:tc>
                  <a:txBody>
                    <a:bodyPr/>
                    <a:lstStyle/>
                    <a:p>
                      <a:pPr algn="ctr" fontAlgn="ctr"/>
                      <a:r>
                        <a:rPr lang="zh-CN" altLang="en-US" sz="1600" u="none" strike="noStrike" dirty="0" smtClean="0"/>
                        <a:t>实施</a:t>
                      </a:r>
                      <a:r>
                        <a:rPr lang="zh-CN" altLang="en-US" sz="1600" u="none" strike="noStrike" dirty="0"/>
                        <a:t>周期（年）</a:t>
                      </a:r>
                      <a:endParaRPr lang="zh-CN" altLang="en-US" sz="1600" b="1" i="0" u="none" strike="noStrike" dirty="0">
                        <a:solidFill>
                          <a:srgbClr val="000000"/>
                        </a:solidFill>
                        <a:latin typeface="微软雅黑" pitchFamily="34" charset="-122"/>
                        <a:ea typeface="微软雅黑" pitchFamily="34" charset="-122"/>
                      </a:endParaRPr>
                    </a:p>
                  </a:txBody>
                  <a:tcPr marL="9525" marR="9525" marT="9525" marB="0" anchor="ctr"/>
                </a:tc>
                <a:extLst>
                  <a:ext uri="{0D108BD9-81ED-4DB2-BD59-A6C34878D82A}">
                    <a16:rowId xmlns:a16="http://schemas.microsoft.com/office/drawing/2014/main" val="10000"/>
                  </a:ext>
                </a:extLst>
              </a:tr>
              <a:tr h="625280">
                <a:tc>
                  <a:txBody>
                    <a:bodyPr/>
                    <a:lstStyle/>
                    <a:p>
                      <a:pPr marL="0" algn="ctr" defTabSz="914400" rtl="0" eaLnBrk="1" fontAlgn="ctr" latinLnBrk="0" hangingPunct="1">
                        <a:lnSpc>
                          <a:spcPct val="100000"/>
                        </a:lnSpc>
                        <a:spcAft>
                          <a:spcPts val="0"/>
                        </a:spcAft>
                      </a:pPr>
                      <a:r>
                        <a:rPr lang="en-US" sz="1800" b="1" kern="100" dirty="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rPr>
                        <a:t>7</a:t>
                      </a:r>
                      <a:endParaRPr lang="zh-CN" sz="1800" b="1" kern="100" dirty="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endParaRPr>
                    </a:p>
                  </a:txBody>
                  <a:tcPr marL="68580" marR="68580" marT="0" marB="0" anchor="ctr"/>
                </a:tc>
                <a:tc>
                  <a:txBody>
                    <a:bodyPr/>
                    <a:lstStyle/>
                    <a:p>
                      <a:pPr marL="0" algn="ctr" defTabSz="914400" rtl="0" eaLnBrk="1" fontAlgn="ctr" latinLnBrk="0" hangingPunct="1">
                        <a:lnSpc>
                          <a:spcPct val="100000"/>
                        </a:lnSpc>
                        <a:spcAft>
                          <a:spcPts val="0"/>
                        </a:spcAft>
                      </a:pPr>
                      <a:r>
                        <a:rPr lang="en-US" sz="1800" b="1" kern="100" dirty="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rPr>
                        <a:t>2018YFA0404500</a:t>
                      </a:r>
                      <a:endParaRPr lang="zh-CN" sz="1800" b="1" kern="100" dirty="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endParaRPr>
                    </a:p>
                  </a:txBody>
                  <a:tcPr marL="7145" marR="7145" marT="7145" marB="7145" anchor="ctr"/>
                </a:tc>
                <a:tc>
                  <a:txBody>
                    <a:bodyPr/>
                    <a:lstStyle/>
                    <a:p>
                      <a:pPr marL="0" algn="just" defTabSz="914400" rtl="0" eaLnBrk="1" fontAlgn="ctr" latinLnBrk="0" hangingPunct="1">
                        <a:lnSpc>
                          <a:spcPct val="100000"/>
                        </a:lnSpc>
                        <a:spcAft>
                          <a:spcPts val="0"/>
                        </a:spcAft>
                      </a:pPr>
                      <a:r>
                        <a:rPr lang="zh-CN" sz="1800" b="1" kern="100" dirty="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rPr>
                        <a:t>星系结构、演化与宇宙学研究</a:t>
                      </a:r>
                    </a:p>
                  </a:txBody>
                  <a:tcPr marL="7145" marR="7145" marT="7145" marB="7145" anchor="ctr"/>
                </a:tc>
                <a:tc>
                  <a:txBody>
                    <a:bodyPr/>
                    <a:lstStyle/>
                    <a:p>
                      <a:pPr marL="0" algn="ctr" defTabSz="914400" rtl="0" eaLnBrk="1" fontAlgn="ctr" latinLnBrk="0" hangingPunct="1">
                        <a:lnSpc>
                          <a:spcPct val="100000"/>
                        </a:lnSpc>
                        <a:spcAft>
                          <a:spcPts val="0"/>
                        </a:spcAft>
                      </a:pPr>
                      <a:r>
                        <a:rPr lang="zh-CN" sz="1800" b="1" kern="100" dirty="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rPr>
                        <a:t>中国科学院国家天文台</a:t>
                      </a:r>
                    </a:p>
                  </a:txBody>
                  <a:tcPr marL="7145" marR="7145" marT="7145" marB="7145" anchor="ctr"/>
                </a:tc>
                <a:tc>
                  <a:txBody>
                    <a:bodyPr/>
                    <a:lstStyle/>
                    <a:p>
                      <a:pPr marL="0" algn="ctr" defTabSz="914400" rtl="0" eaLnBrk="1" fontAlgn="ctr" latinLnBrk="0" hangingPunct="1">
                        <a:lnSpc>
                          <a:spcPct val="100000"/>
                        </a:lnSpc>
                        <a:spcAft>
                          <a:spcPts val="0"/>
                        </a:spcAft>
                      </a:pPr>
                      <a:r>
                        <a:rPr lang="zh-CN" sz="1800" b="1" kern="100" dirty="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rPr>
                        <a:t>毛淑德</a:t>
                      </a:r>
                    </a:p>
                  </a:txBody>
                  <a:tcPr marL="7145" marR="7145" marT="7145" marB="7145" anchor="ctr"/>
                </a:tc>
                <a:tc>
                  <a:txBody>
                    <a:bodyPr/>
                    <a:lstStyle/>
                    <a:p>
                      <a:pPr algn="ctr" fontAlgn="ctr">
                        <a:spcAft>
                          <a:spcPts val="0"/>
                        </a:spcAft>
                      </a:pPr>
                      <a:r>
                        <a:rPr lang="en-US" sz="1800" b="1" kern="100" dirty="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rPr>
                        <a:t>4754</a:t>
                      </a:r>
                      <a:endParaRPr lang="zh-CN" sz="1800" b="1" kern="100" dirty="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endParaRPr>
                    </a:p>
                  </a:txBody>
                  <a:tcPr marL="9525" marR="9525" marT="9525" marB="9525" anchor="ctr"/>
                </a:tc>
                <a:tc>
                  <a:txBody>
                    <a:bodyPr/>
                    <a:lstStyle/>
                    <a:p>
                      <a:pPr marL="0" algn="ctr" defTabSz="914400" rtl="0" eaLnBrk="1" latinLnBrk="0" hangingPunct="1">
                        <a:lnSpc>
                          <a:spcPct val="100000"/>
                        </a:lnSpc>
                        <a:spcAft>
                          <a:spcPts val="0"/>
                        </a:spcAft>
                      </a:pPr>
                      <a:r>
                        <a:rPr lang="en-US" sz="1800" b="1" kern="100" dirty="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rPr>
                        <a:t>5</a:t>
                      </a:r>
                      <a:endParaRPr lang="zh-CN" sz="1800" b="1" kern="100" dirty="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625280">
                <a:tc>
                  <a:txBody>
                    <a:bodyPr/>
                    <a:lstStyle/>
                    <a:p>
                      <a:pPr marL="0" algn="ctr" defTabSz="914400" rtl="0" eaLnBrk="1" fontAlgn="ctr" latinLnBrk="0" hangingPunct="1">
                        <a:lnSpc>
                          <a:spcPct val="100000"/>
                        </a:lnSpc>
                        <a:spcAft>
                          <a:spcPts val="0"/>
                        </a:spcAft>
                      </a:pPr>
                      <a:r>
                        <a:rPr lang="en-US" sz="1800" b="1" kern="100" dirty="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rPr>
                        <a:t>8</a:t>
                      </a:r>
                      <a:endParaRPr lang="zh-CN" sz="1800" b="1" kern="100" dirty="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endParaRPr>
                    </a:p>
                  </a:txBody>
                  <a:tcPr marL="68580" marR="68580" marT="0" marB="0" anchor="ctr"/>
                </a:tc>
                <a:tc>
                  <a:txBody>
                    <a:bodyPr/>
                    <a:lstStyle/>
                    <a:p>
                      <a:pPr marL="0" algn="ctr" defTabSz="914400" rtl="0" eaLnBrk="1" fontAlgn="ctr" latinLnBrk="0" hangingPunct="1">
                        <a:lnSpc>
                          <a:spcPct val="100000"/>
                        </a:lnSpc>
                        <a:spcAft>
                          <a:spcPts val="0"/>
                        </a:spcAft>
                      </a:pPr>
                      <a:r>
                        <a:rPr lang="en-US" sz="1800" b="1" kern="10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rPr>
                        <a:t>2018YFA0404600</a:t>
                      </a:r>
                      <a:endParaRPr lang="zh-CN" sz="1800" b="1" kern="10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endParaRPr>
                    </a:p>
                  </a:txBody>
                  <a:tcPr marL="7145" marR="7145" marT="7145" marB="7145" anchor="ctr"/>
                </a:tc>
                <a:tc>
                  <a:txBody>
                    <a:bodyPr/>
                    <a:lstStyle/>
                    <a:p>
                      <a:pPr marL="0" algn="just" defTabSz="914400" rtl="0" eaLnBrk="1" fontAlgn="ctr" latinLnBrk="0" hangingPunct="1">
                        <a:lnSpc>
                          <a:spcPct val="100000"/>
                        </a:lnSpc>
                        <a:spcAft>
                          <a:spcPts val="0"/>
                        </a:spcAft>
                      </a:pPr>
                      <a:r>
                        <a:rPr lang="en-US" sz="1800" b="1" kern="100" dirty="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rPr>
                        <a:t>SKA</a:t>
                      </a:r>
                      <a:r>
                        <a:rPr lang="zh-CN" sz="1800" b="1" kern="100" dirty="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rPr>
                        <a:t>前期数据处理系统建设和相关科学预研</a:t>
                      </a:r>
                    </a:p>
                  </a:txBody>
                  <a:tcPr marL="7145" marR="7145" marT="7145" marB="7145" anchor="ctr"/>
                </a:tc>
                <a:tc>
                  <a:txBody>
                    <a:bodyPr/>
                    <a:lstStyle/>
                    <a:p>
                      <a:pPr marL="0" algn="ctr" defTabSz="914400" rtl="0" eaLnBrk="1" fontAlgn="ctr" latinLnBrk="0" hangingPunct="1">
                        <a:lnSpc>
                          <a:spcPct val="100000"/>
                        </a:lnSpc>
                        <a:spcAft>
                          <a:spcPts val="0"/>
                        </a:spcAft>
                      </a:pPr>
                      <a:r>
                        <a:rPr lang="zh-CN" sz="1800" b="1" kern="100" dirty="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rPr>
                        <a:t>中国科学院上海天文台</a:t>
                      </a:r>
                    </a:p>
                  </a:txBody>
                  <a:tcPr marL="7145" marR="7145" marT="7145" marB="7145" anchor="ctr"/>
                </a:tc>
                <a:tc>
                  <a:txBody>
                    <a:bodyPr/>
                    <a:lstStyle/>
                    <a:p>
                      <a:pPr marL="0" algn="ctr" defTabSz="914400" rtl="0" eaLnBrk="1" fontAlgn="ctr" latinLnBrk="0" hangingPunct="1">
                        <a:lnSpc>
                          <a:spcPct val="100000"/>
                        </a:lnSpc>
                        <a:spcAft>
                          <a:spcPts val="0"/>
                        </a:spcAft>
                      </a:pPr>
                      <a:r>
                        <a:rPr lang="zh-CN" sz="1800" b="1" kern="100" dirty="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rPr>
                        <a:t>洪晓瑜</a:t>
                      </a:r>
                    </a:p>
                  </a:txBody>
                  <a:tcPr marL="7145" marR="7145" marT="7145" marB="7145" anchor="ctr"/>
                </a:tc>
                <a:tc>
                  <a:txBody>
                    <a:bodyPr/>
                    <a:lstStyle/>
                    <a:p>
                      <a:pPr algn="ctr" fontAlgn="ctr">
                        <a:spcAft>
                          <a:spcPts val="0"/>
                        </a:spcAft>
                      </a:pPr>
                      <a:r>
                        <a:rPr lang="en-US" sz="1800" b="1" kern="100" dirty="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rPr>
                        <a:t>4164</a:t>
                      </a:r>
                      <a:endParaRPr lang="zh-CN" sz="1800" b="1" kern="100" dirty="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endParaRPr>
                    </a:p>
                  </a:txBody>
                  <a:tcPr marL="9525" marR="9525" marT="9525" marB="9525" anchor="ctr"/>
                </a:tc>
                <a:tc>
                  <a:txBody>
                    <a:bodyPr/>
                    <a:lstStyle/>
                    <a:p>
                      <a:pPr marL="0" algn="ctr" defTabSz="914400" rtl="0" eaLnBrk="1" latinLnBrk="0" hangingPunct="1">
                        <a:lnSpc>
                          <a:spcPct val="100000"/>
                        </a:lnSpc>
                        <a:spcAft>
                          <a:spcPts val="0"/>
                        </a:spcAft>
                      </a:pPr>
                      <a:r>
                        <a:rPr lang="en-US" sz="1800" b="1" kern="100" dirty="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rPr>
                        <a:t>5</a:t>
                      </a:r>
                      <a:endParaRPr lang="zh-CN" sz="1800" b="1" kern="100" dirty="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625280">
                <a:tc>
                  <a:txBody>
                    <a:bodyPr/>
                    <a:lstStyle/>
                    <a:p>
                      <a:pPr marL="0" algn="ctr" defTabSz="914400" rtl="0" eaLnBrk="1" fontAlgn="ctr" latinLnBrk="0" hangingPunct="1">
                        <a:lnSpc>
                          <a:spcPct val="100000"/>
                        </a:lnSpc>
                        <a:spcAft>
                          <a:spcPts val="0"/>
                        </a:spcAft>
                      </a:pPr>
                      <a:r>
                        <a:rPr lang="en-US" sz="1800" b="1" kern="100" dirty="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rPr>
                        <a:t>9</a:t>
                      </a:r>
                      <a:endParaRPr lang="zh-CN" sz="1800" b="1" kern="100" dirty="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endParaRPr>
                    </a:p>
                  </a:txBody>
                  <a:tcPr marL="68580" marR="68580" marT="0" marB="0" anchor="ctr"/>
                </a:tc>
                <a:tc>
                  <a:txBody>
                    <a:bodyPr/>
                    <a:lstStyle/>
                    <a:p>
                      <a:pPr marL="0" algn="ctr" defTabSz="914400" rtl="0" eaLnBrk="1" fontAlgn="ctr" latinLnBrk="0" hangingPunct="1">
                        <a:lnSpc>
                          <a:spcPct val="100000"/>
                        </a:lnSpc>
                        <a:spcAft>
                          <a:spcPts val="0"/>
                        </a:spcAft>
                      </a:pPr>
                      <a:r>
                        <a:rPr lang="en-US" sz="1800" b="1" kern="10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rPr>
                        <a:t>2018YFA0404700</a:t>
                      </a:r>
                      <a:endParaRPr lang="zh-CN" sz="1800" b="1" kern="10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endParaRPr>
                    </a:p>
                  </a:txBody>
                  <a:tcPr marL="7145" marR="7145" marT="7145" marB="7145" anchor="ctr"/>
                </a:tc>
                <a:tc>
                  <a:txBody>
                    <a:bodyPr/>
                    <a:lstStyle/>
                    <a:p>
                      <a:pPr marL="0" algn="just" defTabSz="914400" rtl="0" eaLnBrk="1" fontAlgn="ctr" latinLnBrk="0" hangingPunct="1">
                        <a:lnSpc>
                          <a:spcPct val="100000"/>
                        </a:lnSpc>
                        <a:spcAft>
                          <a:spcPts val="0"/>
                        </a:spcAft>
                      </a:pPr>
                      <a:r>
                        <a:rPr lang="zh-CN" sz="1800" b="1" kern="100" dirty="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rPr>
                        <a:t>射电技术方法前沿研究</a:t>
                      </a:r>
                    </a:p>
                  </a:txBody>
                  <a:tcPr marL="7145" marR="7145" marT="7145" marB="7145" anchor="ctr"/>
                </a:tc>
                <a:tc>
                  <a:txBody>
                    <a:bodyPr/>
                    <a:lstStyle/>
                    <a:p>
                      <a:pPr marL="0" algn="ctr" defTabSz="914400" rtl="0" eaLnBrk="1" fontAlgn="ctr" latinLnBrk="0" hangingPunct="1">
                        <a:lnSpc>
                          <a:spcPct val="100000"/>
                        </a:lnSpc>
                        <a:spcAft>
                          <a:spcPts val="0"/>
                        </a:spcAft>
                      </a:pPr>
                      <a:r>
                        <a:rPr lang="zh-CN" sz="1800" b="1" kern="100" dirty="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rPr>
                        <a:t>中国科学院紫金山天文台</a:t>
                      </a:r>
                    </a:p>
                  </a:txBody>
                  <a:tcPr marL="7145" marR="7145" marT="7145" marB="7145" anchor="ctr"/>
                </a:tc>
                <a:tc>
                  <a:txBody>
                    <a:bodyPr/>
                    <a:lstStyle/>
                    <a:p>
                      <a:pPr marL="0" algn="ctr" defTabSz="914400" rtl="0" eaLnBrk="1" fontAlgn="ctr" latinLnBrk="0" hangingPunct="1">
                        <a:lnSpc>
                          <a:spcPct val="100000"/>
                        </a:lnSpc>
                        <a:spcAft>
                          <a:spcPts val="0"/>
                        </a:spcAft>
                      </a:pPr>
                      <a:r>
                        <a:rPr lang="zh-CN" sz="1800" b="1" kern="100" dirty="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rPr>
                        <a:t>任</a:t>
                      </a:r>
                      <a:r>
                        <a:rPr lang="en-US" sz="1800" b="1" kern="100" dirty="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rPr>
                        <a:t>  </a:t>
                      </a:r>
                      <a:r>
                        <a:rPr lang="en-US" sz="1800" b="1" kern="100" dirty="0" smtClean="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rPr>
                        <a:t>  </a:t>
                      </a:r>
                      <a:r>
                        <a:rPr lang="zh-CN" sz="1800" b="1" kern="100" dirty="0" smtClean="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rPr>
                        <a:t>远</a:t>
                      </a:r>
                      <a:endParaRPr lang="zh-CN" sz="1800" b="1" kern="100" dirty="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endParaRPr>
                    </a:p>
                  </a:txBody>
                  <a:tcPr marL="7145" marR="7145" marT="7145" marB="7145" anchor="ctr"/>
                </a:tc>
                <a:tc>
                  <a:txBody>
                    <a:bodyPr/>
                    <a:lstStyle/>
                    <a:p>
                      <a:pPr algn="ctr" fontAlgn="ctr">
                        <a:spcAft>
                          <a:spcPts val="0"/>
                        </a:spcAft>
                      </a:pPr>
                      <a:r>
                        <a:rPr lang="en-US" sz="1800" b="1" kern="100" dirty="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rPr>
                        <a:t>4793</a:t>
                      </a:r>
                      <a:endParaRPr lang="zh-CN" sz="1800" b="1" kern="100" dirty="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endParaRPr>
                    </a:p>
                  </a:txBody>
                  <a:tcPr marL="9525" marR="9525" marT="9525" marB="9525" anchor="ctr"/>
                </a:tc>
                <a:tc>
                  <a:txBody>
                    <a:bodyPr/>
                    <a:lstStyle/>
                    <a:p>
                      <a:pPr marL="0" algn="ctr" defTabSz="914400" rtl="0" eaLnBrk="1" latinLnBrk="0" hangingPunct="1">
                        <a:lnSpc>
                          <a:spcPct val="100000"/>
                        </a:lnSpc>
                        <a:spcAft>
                          <a:spcPts val="0"/>
                        </a:spcAft>
                      </a:pPr>
                      <a:r>
                        <a:rPr lang="en-US" sz="1800" b="1" kern="100" dirty="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rPr>
                        <a:t>5</a:t>
                      </a:r>
                      <a:endParaRPr lang="zh-CN" sz="1800" b="1" kern="100" dirty="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625280">
                <a:tc>
                  <a:txBody>
                    <a:bodyPr/>
                    <a:lstStyle/>
                    <a:p>
                      <a:pPr marL="0" algn="ctr" defTabSz="914400" rtl="0" eaLnBrk="1" fontAlgn="ctr" latinLnBrk="0" hangingPunct="1">
                        <a:lnSpc>
                          <a:spcPct val="100000"/>
                        </a:lnSpc>
                        <a:spcAft>
                          <a:spcPts val="0"/>
                        </a:spcAft>
                      </a:pPr>
                      <a:r>
                        <a:rPr lang="en-US" sz="1800" b="1" kern="100" dirty="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rPr>
                        <a:t>10</a:t>
                      </a:r>
                      <a:endParaRPr lang="zh-CN" sz="1800" b="1" kern="100" dirty="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endParaRPr>
                    </a:p>
                  </a:txBody>
                  <a:tcPr marL="68580" marR="68580" marT="0" marB="0" anchor="ctr"/>
                </a:tc>
                <a:tc>
                  <a:txBody>
                    <a:bodyPr/>
                    <a:lstStyle/>
                    <a:p>
                      <a:pPr marL="0" algn="ctr" defTabSz="914400" rtl="0" eaLnBrk="1" fontAlgn="ctr" latinLnBrk="0" hangingPunct="1">
                        <a:lnSpc>
                          <a:spcPct val="100000"/>
                        </a:lnSpc>
                        <a:spcAft>
                          <a:spcPts val="0"/>
                        </a:spcAft>
                      </a:pPr>
                      <a:r>
                        <a:rPr lang="en-US" sz="1800" b="1" kern="10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rPr>
                        <a:t>2018YFA0404800</a:t>
                      </a:r>
                      <a:endParaRPr lang="zh-CN" sz="1800" b="1" kern="10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endParaRPr>
                    </a:p>
                  </a:txBody>
                  <a:tcPr marL="7145" marR="7145" marT="7145" marB="7145" anchor="ctr"/>
                </a:tc>
                <a:tc>
                  <a:txBody>
                    <a:bodyPr/>
                    <a:lstStyle/>
                    <a:p>
                      <a:pPr marL="0" algn="just" defTabSz="914400" rtl="0" eaLnBrk="1" fontAlgn="ctr" latinLnBrk="0" hangingPunct="1">
                        <a:lnSpc>
                          <a:spcPct val="100000"/>
                        </a:lnSpc>
                        <a:spcAft>
                          <a:spcPts val="0"/>
                        </a:spcAft>
                      </a:pPr>
                      <a:r>
                        <a:rPr lang="zh-CN" sz="1800" b="1" kern="100" dirty="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rPr>
                        <a:t>极强光场条件下</a:t>
                      </a:r>
                      <a:r>
                        <a:rPr lang="en-US" sz="1800" b="1" kern="100" dirty="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rPr>
                        <a:t> QED </a:t>
                      </a:r>
                      <a:r>
                        <a:rPr lang="zh-CN" sz="1800" b="1" kern="100" dirty="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rPr>
                        <a:t>效应研究</a:t>
                      </a:r>
                    </a:p>
                  </a:txBody>
                  <a:tcPr marL="7145" marR="7145" marT="7145" marB="7145" anchor="ctr"/>
                </a:tc>
                <a:tc>
                  <a:txBody>
                    <a:bodyPr/>
                    <a:lstStyle/>
                    <a:p>
                      <a:pPr marL="0" algn="ctr" defTabSz="914400" rtl="0" eaLnBrk="1" fontAlgn="ctr" latinLnBrk="0" hangingPunct="1">
                        <a:lnSpc>
                          <a:spcPct val="100000"/>
                        </a:lnSpc>
                        <a:spcAft>
                          <a:spcPts val="0"/>
                        </a:spcAft>
                      </a:pPr>
                      <a:r>
                        <a:rPr lang="zh-CN" sz="1800" b="1" kern="100" dirty="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rPr>
                        <a:t>上海交通大学</a:t>
                      </a:r>
                    </a:p>
                  </a:txBody>
                  <a:tcPr marL="7145" marR="7145" marT="7145" marB="7145" anchor="ctr"/>
                </a:tc>
                <a:tc>
                  <a:txBody>
                    <a:bodyPr/>
                    <a:lstStyle/>
                    <a:p>
                      <a:pPr marL="0" algn="ctr" defTabSz="914400" rtl="0" eaLnBrk="1" fontAlgn="ctr" latinLnBrk="0" hangingPunct="1">
                        <a:lnSpc>
                          <a:spcPct val="100000"/>
                        </a:lnSpc>
                        <a:spcAft>
                          <a:spcPts val="0"/>
                        </a:spcAft>
                      </a:pPr>
                      <a:r>
                        <a:rPr lang="zh-CN" sz="1800" b="1" kern="100" dirty="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rPr>
                        <a:t>何</a:t>
                      </a:r>
                      <a:r>
                        <a:rPr lang="en-US" sz="1800" b="1" kern="100" dirty="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rPr>
                        <a:t>  </a:t>
                      </a:r>
                      <a:r>
                        <a:rPr lang="en-US" sz="1800" b="1" kern="100" dirty="0" smtClean="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rPr>
                        <a:t>  </a:t>
                      </a:r>
                      <a:r>
                        <a:rPr lang="zh-CN" sz="1800" b="1" kern="100" dirty="0" smtClean="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rPr>
                        <a:t>峰</a:t>
                      </a:r>
                      <a:endParaRPr lang="zh-CN" sz="1800" b="1" kern="100" dirty="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endParaRPr>
                    </a:p>
                  </a:txBody>
                  <a:tcPr marL="7145" marR="7145" marT="7145" marB="7145" anchor="ctr"/>
                </a:tc>
                <a:tc>
                  <a:txBody>
                    <a:bodyPr/>
                    <a:lstStyle/>
                    <a:p>
                      <a:pPr algn="ctr" fontAlgn="ctr">
                        <a:spcAft>
                          <a:spcPts val="0"/>
                        </a:spcAft>
                      </a:pPr>
                      <a:r>
                        <a:rPr lang="en-US" sz="1800" b="1" kern="100" dirty="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rPr>
                        <a:t>1425</a:t>
                      </a:r>
                      <a:endParaRPr lang="zh-CN" sz="1800" b="1" kern="100" dirty="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endParaRPr>
                    </a:p>
                  </a:txBody>
                  <a:tcPr marL="9525" marR="9525" marT="9525" marB="9525" anchor="ctr"/>
                </a:tc>
                <a:tc>
                  <a:txBody>
                    <a:bodyPr/>
                    <a:lstStyle/>
                    <a:p>
                      <a:pPr marL="0" algn="ctr" defTabSz="914400" rtl="0" eaLnBrk="1" latinLnBrk="0" hangingPunct="1">
                        <a:lnSpc>
                          <a:spcPct val="100000"/>
                        </a:lnSpc>
                        <a:spcAft>
                          <a:spcPts val="0"/>
                        </a:spcAft>
                      </a:pPr>
                      <a:r>
                        <a:rPr lang="en-US" sz="1800" b="1" kern="100" dirty="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rPr>
                        <a:t>5</a:t>
                      </a:r>
                      <a:endParaRPr lang="zh-CN" sz="1800" b="1" kern="100" dirty="0">
                        <a:solidFill>
                          <a:schemeClr val="dk1"/>
                        </a:solidFill>
                        <a:effectLst/>
                        <a:latin typeface="Times New Roman" panose="02020603050405020304" pitchFamily="18" charset="0"/>
                        <a:ea typeface="仿宋" panose="02010609060101010101" pitchFamily="49"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bl>
          </a:graphicData>
        </a:graphic>
      </p:graphicFrame>
      <p:sp>
        <p:nvSpPr>
          <p:cNvPr id="5" name="TextBox 7"/>
          <p:cNvSpPr txBox="1"/>
          <p:nvPr/>
        </p:nvSpPr>
        <p:spPr>
          <a:xfrm>
            <a:off x="666625" y="428605"/>
            <a:ext cx="6380964"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smtClean="0">
                <a:solidFill>
                  <a:srgbClr val="960000"/>
                </a:solidFill>
                <a:latin typeface="微软雅黑" panose="020B0503020204020204" pitchFamily="34" charset="-122"/>
                <a:ea typeface="微软雅黑" panose="020B0503020204020204" pitchFamily="34" charset="-122"/>
                <a:cs typeface="Times New Roman" pitchFamily="18" charset="0"/>
              </a:rPr>
              <a:t>二、</a:t>
            </a:r>
            <a:r>
              <a:rPr lang="en-US" altLang="zh-CN" dirty="0" smtClean="0">
                <a:solidFill>
                  <a:srgbClr val="960000"/>
                </a:solidFill>
                <a:latin typeface="微软雅黑" panose="020B0503020204020204" pitchFamily="34" charset="-122"/>
                <a:ea typeface="微软雅黑" panose="020B0503020204020204" pitchFamily="34" charset="-122"/>
                <a:cs typeface="Times New Roman" pitchFamily="18" charset="0"/>
              </a:rPr>
              <a:t>2018</a:t>
            </a:r>
            <a:r>
              <a:rPr lang="zh-CN" altLang="en-US" dirty="0" smtClean="0">
                <a:solidFill>
                  <a:srgbClr val="960000"/>
                </a:solidFill>
                <a:latin typeface="微软雅黑" panose="020B0503020204020204" pitchFamily="34" charset="-122"/>
                <a:ea typeface="微软雅黑" panose="020B0503020204020204" pitchFamily="34" charset="-122"/>
                <a:cs typeface="Times New Roman" pitchFamily="18" charset="0"/>
              </a:rPr>
              <a:t>年度项目部署情况</a:t>
            </a:r>
          </a:p>
        </p:txBody>
      </p:sp>
      <p:sp>
        <p:nvSpPr>
          <p:cNvPr id="7" name="矩形 6"/>
          <p:cNvSpPr/>
          <p:nvPr/>
        </p:nvSpPr>
        <p:spPr>
          <a:xfrm>
            <a:off x="808794" y="1214422"/>
            <a:ext cx="5502436" cy="535810"/>
          </a:xfrm>
          <a:prstGeom prst="rect">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200" dirty="0" smtClean="0">
                <a:solidFill>
                  <a:srgbClr val="960000"/>
                </a:solidFill>
                <a:latin typeface="微软雅黑" panose="020B0503020204020204" pitchFamily="34" charset="-122"/>
                <a:ea typeface="微软雅黑" panose="020B0503020204020204" pitchFamily="34" charset="-122"/>
              </a:rPr>
              <a:t>3</a:t>
            </a:r>
            <a:r>
              <a:rPr lang="zh-CN" altLang="en-US" sz="2200" dirty="0" smtClean="0">
                <a:solidFill>
                  <a:srgbClr val="960000"/>
                </a:solidFill>
                <a:latin typeface="微软雅黑" panose="020B0503020204020204" pitchFamily="34" charset="-122"/>
                <a:ea typeface="微软雅黑" panose="020B0503020204020204" pitchFamily="34" charset="-122"/>
              </a:rPr>
              <a:t>、立项清单（续）</a:t>
            </a:r>
            <a:endParaRPr lang="zh-CN" altLang="en-US" sz="2200" dirty="0">
              <a:solidFill>
                <a:srgbClr val="96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5496545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7"/>
          <p:cNvSpPr txBox="1"/>
          <p:nvPr/>
        </p:nvSpPr>
        <p:spPr>
          <a:xfrm>
            <a:off x="666625" y="428605"/>
            <a:ext cx="6380964"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smtClean="0">
                <a:solidFill>
                  <a:srgbClr val="960000"/>
                </a:solidFill>
                <a:latin typeface="微软雅黑" panose="020B0503020204020204" pitchFamily="34" charset="-122"/>
                <a:ea typeface="微软雅黑" panose="020B0503020204020204" pitchFamily="34" charset="-122"/>
                <a:cs typeface="Times New Roman" pitchFamily="18" charset="0"/>
              </a:rPr>
              <a:t>二、</a:t>
            </a:r>
            <a:r>
              <a:rPr lang="en-US" altLang="zh-CN" dirty="0" smtClean="0">
                <a:solidFill>
                  <a:srgbClr val="960000"/>
                </a:solidFill>
                <a:latin typeface="微软雅黑" panose="020B0503020204020204" pitchFamily="34" charset="-122"/>
                <a:ea typeface="微软雅黑" panose="020B0503020204020204" pitchFamily="34" charset="-122"/>
                <a:cs typeface="Times New Roman" pitchFamily="18" charset="0"/>
              </a:rPr>
              <a:t>2018</a:t>
            </a:r>
            <a:r>
              <a:rPr lang="zh-CN" altLang="en-US" dirty="0" smtClean="0">
                <a:solidFill>
                  <a:srgbClr val="960000"/>
                </a:solidFill>
                <a:latin typeface="微软雅黑" panose="020B0503020204020204" pitchFamily="34" charset="-122"/>
                <a:ea typeface="微软雅黑" panose="020B0503020204020204" pitchFamily="34" charset="-122"/>
                <a:cs typeface="Times New Roman" pitchFamily="18" charset="0"/>
              </a:rPr>
              <a:t>年度项目部署情况</a:t>
            </a:r>
          </a:p>
        </p:txBody>
      </p:sp>
      <p:sp>
        <p:nvSpPr>
          <p:cNvPr id="7" name="折角形 6"/>
          <p:cNvSpPr>
            <a:spLocks noChangeAspect="1"/>
          </p:cNvSpPr>
          <p:nvPr/>
        </p:nvSpPr>
        <p:spPr>
          <a:xfrm>
            <a:off x="737356" y="1142984"/>
            <a:ext cx="4143404" cy="545776"/>
          </a:xfrm>
          <a:prstGeom prst="foldedCorner">
            <a:avLst>
              <a:gd name="adj" fmla="val 0"/>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200" dirty="0" smtClean="0">
                <a:solidFill>
                  <a:srgbClr val="960000"/>
                </a:solidFill>
                <a:latin typeface="微软雅黑" panose="020B0503020204020204" pitchFamily="34" charset="-122"/>
                <a:ea typeface="微软雅黑" panose="020B0503020204020204" pitchFamily="34" charset="-122"/>
              </a:rPr>
              <a:t>4</a:t>
            </a:r>
            <a:r>
              <a:rPr lang="zh-CN" altLang="en-US" sz="2200" dirty="0" smtClean="0">
                <a:solidFill>
                  <a:srgbClr val="960000"/>
                </a:solidFill>
                <a:latin typeface="微软雅黑" panose="020B0503020204020204" pitchFamily="34" charset="-122"/>
                <a:ea typeface="微软雅黑" panose="020B0503020204020204" pitchFamily="34" charset="-122"/>
              </a:rPr>
              <a:t>、专项总体部署完成情况</a:t>
            </a:r>
            <a:endParaRPr lang="zh-CN" altLang="en-US" sz="2200" dirty="0">
              <a:solidFill>
                <a:srgbClr val="960000"/>
              </a:solidFill>
              <a:latin typeface="微软雅黑" panose="020B0503020204020204" pitchFamily="34" charset="-122"/>
              <a:ea typeface="微软雅黑" panose="020B0503020204020204" pitchFamily="34" charset="-122"/>
            </a:endParaRPr>
          </a:p>
        </p:txBody>
      </p:sp>
      <p:graphicFrame>
        <p:nvGraphicFramePr>
          <p:cNvPr id="8" name="表格 7"/>
          <p:cNvGraphicFramePr>
            <a:graphicFrameLocks noGrp="1"/>
          </p:cNvGraphicFramePr>
          <p:nvPr>
            <p:extLst>
              <p:ext uri="{D42A27DB-BD31-4B8C-83A1-F6EECF244321}">
                <p14:modId xmlns:p14="http://schemas.microsoft.com/office/powerpoint/2010/main" val="2014069011"/>
              </p:ext>
            </p:extLst>
          </p:nvPr>
        </p:nvGraphicFramePr>
        <p:xfrm>
          <a:off x="623311" y="2357430"/>
          <a:ext cx="10847793" cy="1213735"/>
        </p:xfrm>
        <a:graphic>
          <a:graphicData uri="http://schemas.openxmlformats.org/drawingml/2006/table">
            <a:tbl>
              <a:tblPr firstRow="1" bandRow="1">
                <a:tableStyleId>{5C22544A-7EE6-4342-B048-85BDC9FD1C3A}</a:tableStyleId>
              </a:tblPr>
              <a:tblGrid>
                <a:gridCol w="3574840">
                  <a:extLst>
                    <a:ext uri="{9D8B030D-6E8A-4147-A177-3AD203B41FA5}">
                      <a16:colId xmlns:a16="http://schemas.microsoft.com/office/drawing/2014/main" val="20000"/>
                    </a:ext>
                  </a:extLst>
                </a:gridCol>
                <a:gridCol w="2711948">
                  <a:extLst>
                    <a:ext uri="{9D8B030D-6E8A-4147-A177-3AD203B41FA5}">
                      <a16:colId xmlns:a16="http://schemas.microsoft.com/office/drawing/2014/main" val="20001"/>
                    </a:ext>
                  </a:extLst>
                </a:gridCol>
                <a:gridCol w="2218866">
                  <a:extLst>
                    <a:ext uri="{9D8B030D-6E8A-4147-A177-3AD203B41FA5}">
                      <a16:colId xmlns:a16="http://schemas.microsoft.com/office/drawing/2014/main" val="20002"/>
                    </a:ext>
                  </a:extLst>
                </a:gridCol>
                <a:gridCol w="2342139">
                  <a:extLst>
                    <a:ext uri="{9D8B030D-6E8A-4147-A177-3AD203B41FA5}">
                      <a16:colId xmlns:a16="http://schemas.microsoft.com/office/drawing/2014/main" val="20003"/>
                    </a:ext>
                  </a:extLst>
                </a:gridCol>
              </a:tblGrid>
              <a:tr h="472055">
                <a:tc>
                  <a:txBody>
                    <a:bodyPr/>
                    <a:lstStyle/>
                    <a:p>
                      <a:pPr algn="ctr"/>
                      <a:r>
                        <a:rPr lang="zh-CN" altLang="en-US" dirty="0" smtClean="0">
                          <a:solidFill>
                            <a:schemeClr val="bg1"/>
                          </a:solidFill>
                        </a:rPr>
                        <a:t>类别</a:t>
                      </a:r>
                      <a:endParaRPr lang="zh-CN" altLang="en-US" dirty="0">
                        <a:solidFill>
                          <a:schemeClr val="bg1"/>
                        </a:solidFill>
                      </a:endParaRPr>
                    </a:p>
                  </a:txBody>
                  <a:tcPr marL="121904" marR="121904"/>
                </a:tc>
                <a:tc>
                  <a:txBody>
                    <a:bodyPr/>
                    <a:lstStyle/>
                    <a:p>
                      <a:pPr algn="ctr"/>
                      <a:r>
                        <a:rPr lang="zh-CN" altLang="en-US" dirty="0" smtClean="0">
                          <a:solidFill>
                            <a:schemeClr val="bg1"/>
                          </a:solidFill>
                        </a:rPr>
                        <a:t>计划部署</a:t>
                      </a:r>
                      <a:endParaRPr lang="zh-CN" altLang="en-US" dirty="0">
                        <a:solidFill>
                          <a:schemeClr val="bg1"/>
                        </a:solidFill>
                      </a:endParaRPr>
                    </a:p>
                  </a:txBody>
                  <a:tcPr marL="121904" marR="121904"/>
                </a:tc>
                <a:tc>
                  <a:txBody>
                    <a:bodyPr/>
                    <a:lstStyle/>
                    <a:p>
                      <a:pPr algn="ctr"/>
                      <a:r>
                        <a:rPr lang="zh-CN" altLang="en-US" dirty="0" smtClean="0">
                          <a:solidFill>
                            <a:schemeClr val="bg1"/>
                          </a:solidFill>
                        </a:rPr>
                        <a:t>已部署</a:t>
                      </a:r>
                      <a:endParaRPr lang="zh-CN" altLang="en-US" dirty="0">
                        <a:solidFill>
                          <a:schemeClr val="bg1"/>
                        </a:solidFill>
                      </a:endParaRPr>
                    </a:p>
                  </a:txBody>
                  <a:tcPr marL="121904" marR="121904"/>
                </a:tc>
                <a:tc>
                  <a:txBody>
                    <a:bodyPr/>
                    <a:lstStyle/>
                    <a:p>
                      <a:pPr algn="ctr"/>
                      <a:r>
                        <a:rPr lang="zh-CN" altLang="en-US" dirty="0" smtClean="0">
                          <a:solidFill>
                            <a:schemeClr val="bg1"/>
                          </a:solidFill>
                        </a:rPr>
                        <a:t>部署完成率</a:t>
                      </a:r>
                      <a:endParaRPr lang="zh-CN" altLang="en-US" dirty="0">
                        <a:solidFill>
                          <a:schemeClr val="bg1"/>
                        </a:solidFill>
                      </a:endParaRPr>
                    </a:p>
                  </a:txBody>
                  <a:tcPr marL="121904" marR="121904"/>
                </a:tc>
                <a:extLst>
                  <a:ext uri="{0D108BD9-81ED-4DB2-BD59-A6C34878D82A}">
                    <a16:rowId xmlns:a16="http://schemas.microsoft.com/office/drawing/2014/main" val="10000"/>
                  </a:ext>
                </a:extLst>
              </a:tr>
              <a:tr h="370840">
                <a:tc>
                  <a:txBody>
                    <a:bodyPr/>
                    <a:lstStyle/>
                    <a:p>
                      <a:r>
                        <a:rPr lang="zh-CN" altLang="en-US" b="1" dirty="0" smtClean="0">
                          <a:solidFill>
                            <a:schemeClr val="tx1"/>
                          </a:solidFill>
                          <a:latin typeface="仿宋" panose="02010609060101010101" pitchFamily="49" charset="-122"/>
                          <a:ea typeface="仿宋" panose="02010609060101010101" pitchFamily="49" charset="-122"/>
                        </a:rPr>
                        <a:t>子任务数</a:t>
                      </a:r>
                      <a:endParaRPr lang="zh-CN" altLang="en-US" b="1" dirty="0">
                        <a:solidFill>
                          <a:schemeClr val="tx1"/>
                        </a:solidFill>
                        <a:latin typeface="仿宋" panose="02010609060101010101" pitchFamily="49" charset="-122"/>
                        <a:ea typeface="仿宋" panose="02010609060101010101" pitchFamily="49" charset="-122"/>
                      </a:endParaRPr>
                    </a:p>
                  </a:txBody>
                  <a:tcPr marL="121904" marR="121904"/>
                </a:tc>
                <a:tc>
                  <a:txBody>
                    <a:bodyPr/>
                    <a:lstStyle/>
                    <a:p>
                      <a:pPr algn="ctr"/>
                      <a:r>
                        <a:rPr lang="en-US" altLang="zh-CN" b="1" dirty="0" smtClean="0">
                          <a:solidFill>
                            <a:schemeClr val="tx1"/>
                          </a:solidFill>
                          <a:latin typeface="Times New Roman" panose="02020603050405020304" pitchFamily="18" charset="0"/>
                          <a:cs typeface="Times New Roman" panose="02020603050405020304" pitchFamily="18" charset="0"/>
                        </a:rPr>
                        <a:t>46</a:t>
                      </a:r>
                      <a:endParaRPr lang="zh-CN" altLang="en-US" b="1" dirty="0">
                        <a:solidFill>
                          <a:schemeClr val="tx1"/>
                        </a:solidFill>
                        <a:latin typeface="Times New Roman" panose="02020603050405020304" pitchFamily="18" charset="0"/>
                        <a:cs typeface="Times New Roman" panose="02020603050405020304" pitchFamily="18" charset="0"/>
                      </a:endParaRPr>
                    </a:p>
                  </a:txBody>
                  <a:tcPr marL="121904" marR="121904"/>
                </a:tc>
                <a:tc>
                  <a:txBody>
                    <a:bodyPr/>
                    <a:lstStyle/>
                    <a:p>
                      <a:pPr marL="0" algn="ctr" defTabSz="914400" rtl="0" eaLnBrk="1" latinLnBrk="0" hangingPunct="1"/>
                      <a:r>
                        <a:rPr lang="en-US" altLang="zh-CN" sz="1800" b="1" kern="1200" dirty="0" smtClean="0">
                          <a:solidFill>
                            <a:schemeClr val="tx1"/>
                          </a:solidFill>
                          <a:latin typeface="Times New Roman" panose="02020603050405020304" pitchFamily="18" charset="0"/>
                          <a:ea typeface="+mn-ea"/>
                          <a:cs typeface="Times New Roman" panose="02020603050405020304" pitchFamily="18" charset="0"/>
                        </a:rPr>
                        <a:t>37</a:t>
                      </a:r>
                      <a:endParaRPr lang="zh-CN" altLang="en-US" sz="1800" b="1" kern="1200" dirty="0">
                        <a:solidFill>
                          <a:schemeClr val="tx1"/>
                        </a:solidFill>
                        <a:latin typeface="Times New Roman" panose="02020603050405020304" pitchFamily="18" charset="0"/>
                        <a:ea typeface="+mn-ea"/>
                        <a:cs typeface="Times New Roman" panose="02020603050405020304" pitchFamily="18" charset="0"/>
                      </a:endParaRPr>
                    </a:p>
                  </a:txBody>
                  <a:tcPr marL="121904" marR="121904" anchor="ctr" anchorCtr="1"/>
                </a:tc>
                <a:tc>
                  <a:txBody>
                    <a:bodyPr/>
                    <a:lstStyle/>
                    <a:p>
                      <a:pPr marL="0" algn="ctr" defTabSz="914400" rtl="0" eaLnBrk="1" latinLnBrk="0" hangingPunct="1"/>
                      <a:r>
                        <a:rPr lang="en-US" altLang="zh-CN" sz="1800" b="1" kern="1200" dirty="0" smtClean="0">
                          <a:solidFill>
                            <a:schemeClr val="tx1"/>
                          </a:solidFill>
                          <a:latin typeface="Times New Roman" panose="02020603050405020304" pitchFamily="18" charset="0"/>
                          <a:ea typeface="+mn-ea"/>
                          <a:cs typeface="Times New Roman" panose="02020603050405020304" pitchFamily="18" charset="0"/>
                        </a:rPr>
                        <a:t>80.4%</a:t>
                      </a:r>
                      <a:endParaRPr lang="zh-CN" altLang="en-US" sz="1800" b="1" kern="1200" dirty="0">
                        <a:solidFill>
                          <a:schemeClr val="tx1"/>
                        </a:solidFill>
                        <a:latin typeface="Times New Roman" panose="02020603050405020304" pitchFamily="18" charset="0"/>
                        <a:ea typeface="+mn-ea"/>
                        <a:cs typeface="Times New Roman" panose="02020603050405020304" pitchFamily="18" charset="0"/>
                      </a:endParaRPr>
                    </a:p>
                  </a:txBody>
                  <a:tcPr marL="121904" marR="121904" anchor="ctr" anchorCtr="1"/>
                </a:tc>
                <a:extLst>
                  <a:ext uri="{0D108BD9-81ED-4DB2-BD59-A6C34878D82A}">
                    <a16:rowId xmlns:a16="http://schemas.microsoft.com/office/drawing/2014/main" val="10001"/>
                  </a:ext>
                </a:extLst>
              </a:tr>
              <a:tr h="370840">
                <a:tc>
                  <a:txBody>
                    <a:bodyPr/>
                    <a:lstStyle/>
                    <a:p>
                      <a:r>
                        <a:rPr lang="zh-CN" altLang="en-US" b="1" dirty="0" smtClean="0">
                          <a:solidFill>
                            <a:schemeClr val="tx1"/>
                          </a:solidFill>
                          <a:latin typeface="仿宋" panose="02010609060101010101" pitchFamily="49" charset="-122"/>
                          <a:ea typeface="仿宋" panose="02010609060101010101" pitchFamily="49" charset="-122"/>
                        </a:rPr>
                        <a:t>专项经费数（万元）</a:t>
                      </a:r>
                      <a:endParaRPr lang="zh-CN" altLang="en-US" b="1" dirty="0">
                        <a:solidFill>
                          <a:schemeClr val="tx1"/>
                        </a:solidFill>
                        <a:latin typeface="仿宋" panose="02010609060101010101" pitchFamily="49" charset="-122"/>
                        <a:ea typeface="仿宋" panose="02010609060101010101" pitchFamily="49" charset="-122"/>
                      </a:endParaRPr>
                    </a:p>
                  </a:txBody>
                  <a:tcPr marL="121904" marR="121904"/>
                </a:tc>
                <a:tc>
                  <a:txBody>
                    <a:bodyPr/>
                    <a:lstStyle/>
                    <a:p>
                      <a:pPr algn="ctr"/>
                      <a:r>
                        <a:rPr lang="en-US" altLang="zh-CN" b="1" dirty="0" smtClean="0">
                          <a:solidFill>
                            <a:schemeClr val="tx1"/>
                          </a:solidFill>
                          <a:latin typeface="Times New Roman" panose="02020603050405020304" pitchFamily="18" charset="0"/>
                          <a:cs typeface="Times New Roman" panose="02020603050405020304" pitchFamily="18" charset="0"/>
                        </a:rPr>
                        <a:t>170800</a:t>
                      </a:r>
                    </a:p>
                  </a:txBody>
                  <a:tcPr marL="121904" marR="121904"/>
                </a:tc>
                <a:tc>
                  <a:txBody>
                    <a:bodyPr/>
                    <a:lstStyle/>
                    <a:p>
                      <a:pPr marL="0" algn="ctr" defTabSz="914400" rtl="0" eaLnBrk="1" latinLnBrk="0" hangingPunct="1"/>
                      <a:r>
                        <a:rPr lang="en-US" altLang="zh-CN" sz="1800" b="1" kern="1200" dirty="0" smtClean="0">
                          <a:solidFill>
                            <a:schemeClr val="tx1"/>
                          </a:solidFill>
                          <a:latin typeface="Times New Roman" panose="02020603050405020304" pitchFamily="18" charset="0"/>
                          <a:ea typeface="+mn-ea"/>
                          <a:cs typeface="Times New Roman" panose="02020603050405020304" pitchFamily="18" charset="0"/>
                        </a:rPr>
                        <a:t>135905</a:t>
                      </a:r>
                      <a:endParaRPr lang="zh-CN" altLang="en-US" sz="1800" b="1" kern="1200" dirty="0">
                        <a:solidFill>
                          <a:schemeClr val="tx1"/>
                        </a:solidFill>
                        <a:latin typeface="Times New Roman" panose="02020603050405020304" pitchFamily="18" charset="0"/>
                        <a:ea typeface="+mn-ea"/>
                        <a:cs typeface="Times New Roman" panose="02020603050405020304" pitchFamily="18" charset="0"/>
                      </a:endParaRPr>
                    </a:p>
                  </a:txBody>
                  <a:tcPr marL="121904" marR="121904" anchor="ctr" anchorCtr="1"/>
                </a:tc>
                <a:tc>
                  <a:txBody>
                    <a:bodyPr/>
                    <a:lstStyle/>
                    <a:p>
                      <a:pPr marL="0" algn="ctr" defTabSz="914400" rtl="0" eaLnBrk="1" latinLnBrk="0" hangingPunct="1"/>
                      <a:r>
                        <a:rPr lang="en-US" altLang="zh-CN" sz="1800" b="1" kern="1200" dirty="0" smtClean="0">
                          <a:solidFill>
                            <a:schemeClr val="tx1"/>
                          </a:solidFill>
                          <a:latin typeface="Times New Roman" panose="02020603050405020304" pitchFamily="18" charset="0"/>
                          <a:ea typeface="+mn-ea"/>
                          <a:cs typeface="Times New Roman" panose="02020603050405020304" pitchFamily="18" charset="0"/>
                        </a:rPr>
                        <a:t>79.6%</a:t>
                      </a:r>
                      <a:endParaRPr lang="zh-CN" altLang="en-US" sz="1800" b="1" kern="1200" dirty="0">
                        <a:solidFill>
                          <a:schemeClr val="tx1"/>
                        </a:solidFill>
                        <a:latin typeface="Times New Roman" panose="02020603050405020304" pitchFamily="18" charset="0"/>
                        <a:ea typeface="+mn-ea"/>
                        <a:cs typeface="Times New Roman" panose="02020603050405020304" pitchFamily="18" charset="0"/>
                      </a:endParaRPr>
                    </a:p>
                  </a:txBody>
                  <a:tcPr marL="121904" marR="121904" anchor="ctr" anchorCtr="1"/>
                </a:tc>
                <a:extLst>
                  <a:ext uri="{0D108BD9-81ED-4DB2-BD59-A6C34878D82A}">
                    <a16:rowId xmlns:a16="http://schemas.microsoft.com/office/drawing/2014/main" val="10002"/>
                  </a:ext>
                </a:extLst>
              </a:tr>
            </a:tbl>
          </a:graphicData>
        </a:graphic>
      </p:graphicFrame>
      <p:sp>
        <p:nvSpPr>
          <p:cNvPr id="9" name="矩形 8"/>
          <p:cNvSpPr/>
          <p:nvPr/>
        </p:nvSpPr>
        <p:spPr>
          <a:xfrm>
            <a:off x="594480" y="1785926"/>
            <a:ext cx="4616970" cy="461665"/>
          </a:xfrm>
          <a:prstGeom prst="rect">
            <a:avLst/>
          </a:prstGeom>
        </p:spPr>
        <p:txBody>
          <a:bodyPr wrap="none">
            <a:spAutoFit/>
          </a:bodyPr>
          <a:lstStyle/>
          <a:p>
            <a:pPr algn="just" eaLnBrk="0" hangingPunct="0">
              <a:spcBef>
                <a:spcPts val="0"/>
              </a:spcBef>
              <a:spcAft>
                <a:spcPts val="600"/>
              </a:spcAft>
            </a:pPr>
            <a:r>
              <a:rPr lang="zh-CN" altLang="en-US" sz="2400" dirty="0" smtClean="0">
                <a:solidFill>
                  <a:srgbClr val="000000"/>
                </a:solidFill>
                <a:latin typeface="华文新魏" pitchFamily="2" charset="-122"/>
                <a:ea typeface="华文新魏" pitchFamily="2" charset="-122"/>
              </a:rPr>
              <a:t>（</a:t>
            </a:r>
            <a:r>
              <a:rPr lang="en-US" altLang="zh-CN" sz="2400" dirty="0" smtClean="0">
                <a:solidFill>
                  <a:srgbClr val="000000"/>
                </a:solidFill>
                <a:latin typeface="华文新魏" pitchFamily="2" charset="-122"/>
                <a:ea typeface="华文新魏" pitchFamily="2" charset="-122"/>
              </a:rPr>
              <a:t>1</a:t>
            </a:r>
            <a:r>
              <a:rPr lang="zh-CN" altLang="en-US" sz="2400" dirty="0" smtClean="0">
                <a:solidFill>
                  <a:srgbClr val="000000"/>
                </a:solidFill>
                <a:latin typeface="华文新魏" pitchFamily="2" charset="-122"/>
                <a:ea typeface="华文新魏" pitchFamily="2" charset="-122"/>
              </a:rPr>
              <a:t>）专项任务部署总体完成情况</a:t>
            </a:r>
          </a:p>
        </p:txBody>
      </p:sp>
      <p:sp>
        <p:nvSpPr>
          <p:cNvPr id="10" name="文本框 2"/>
          <p:cNvSpPr txBox="1"/>
          <p:nvPr/>
        </p:nvSpPr>
        <p:spPr>
          <a:xfrm>
            <a:off x="623311" y="4093683"/>
            <a:ext cx="10847793" cy="1692771"/>
          </a:xfrm>
          <a:prstGeom prst="rect">
            <a:avLst/>
          </a:prstGeom>
          <a:noFill/>
        </p:spPr>
        <p:txBody>
          <a:bodyPr wrap="square" rtlCol="0">
            <a:spAutoFit/>
          </a:bodyPr>
          <a:lstStyle/>
          <a:p>
            <a:pPr algn="just"/>
            <a:r>
              <a:rPr lang="zh-CN" altLang="en-US" sz="2600" dirty="0">
                <a:solidFill>
                  <a:srgbClr val="FF0000"/>
                </a:solidFill>
                <a:latin typeface="微软雅黑" pitchFamily="34" charset="-122"/>
                <a:ea typeface="微软雅黑" pitchFamily="34" charset="-122"/>
              </a:rPr>
              <a:t>通过</a:t>
            </a:r>
            <a:r>
              <a:rPr lang="en-US" altLang="zh-CN" sz="2600" dirty="0">
                <a:solidFill>
                  <a:srgbClr val="FF0000"/>
                </a:solidFill>
                <a:latin typeface="微软雅黑" pitchFamily="34" charset="-122"/>
                <a:ea typeface="微软雅黑" pitchFamily="34" charset="-122"/>
              </a:rPr>
              <a:t>2016-2018</a:t>
            </a:r>
            <a:r>
              <a:rPr lang="zh-CN" altLang="en-US" sz="2600" dirty="0">
                <a:solidFill>
                  <a:srgbClr val="FF0000"/>
                </a:solidFill>
                <a:latin typeface="微软雅黑" pitchFamily="34" charset="-122"/>
                <a:ea typeface="微软雅黑" pitchFamily="34" charset="-122"/>
              </a:rPr>
              <a:t>年三年部署，大科学装置专项围绕</a:t>
            </a:r>
            <a:r>
              <a:rPr lang="en-US" altLang="zh-CN" sz="2600" dirty="0">
                <a:solidFill>
                  <a:srgbClr val="FF0000"/>
                </a:solidFill>
                <a:latin typeface="微软雅黑" pitchFamily="34" charset="-122"/>
                <a:ea typeface="微软雅黑" pitchFamily="34" charset="-122"/>
              </a:rPr>
              <a:t>14</a:t>
            </a:r>
            <a:r>
              <a:rPr lang="zh-CN" altLang="en-US" sz="2600" dirty="0">
                <a:solidFill>
                  <a:srgbClr val="FF0000"/>
                </a:solidFill>
                <a:latin typeface="微软雅黑" pitchFamily="34" charset="-122"/>
                <a:ea typeface="微软雅黑" pitchFamily="34" charset="-122"/>
              </a:rPr>
              <a:t>项任务中的</a:t>
            </a:r>
            <a:r>
              <a:rPr lang="en-US" altLang="zh-CN" sz="2600" dirty="0">
                <a:solidFill>
                  <a:srgbClr val="FF0000"/>
                </a:solidFill>
                <a:latin typeface="微软雅黑" pitchFamily="34" charset="-122"/>
                <a:ea typeface="微软雅黑" pitchFamily="34" charset="-122"/>
              </a:rPr>
              <a:t>13</a:t>
            </a:r>
            <a:r>
              <a:rPr lang="zh-CN" altLang="en-US" sz="2600" dirty="0">
                <a:solidFill>
                  <a:srgbClr val="FF0000"/>
                </a:solidFill>
                <a:latin typeface="微软雅黑" pitchFamily="34" charset="-122"/>
                <a:ea typeface="微软雅黑" pitchFamily="34" charset="-122"/>
              </a:rPr>
              <a:t>项任务进行了部署，共立项项目</a:t>
            </a:r>
            <a:r>
              <a:rPr lang="en-US" altLang="zh-CN" sz="2600" dirty="0">
                <a:solidFill>
                  <a:srgbClr val="FF0000"/>
                </a:solidFill>
                <a:latin typeface="微软雅黑" pitchFamily="34" charset="-122"/>
                <a:ea typeface="微软雅黑" pitchFamily="34" charset="-122"/>
              </a:rPr>
              <a:t>47</a:t>
            </a:r>
            <a:r>
              <a:rPr lang="zh-CN" altLang="en-US" sz="2600" dirty="0">
                <a:solidFill>
                  <a:srgbClr val="FF0000"/>
                </a:solidFill>
                <a:latin typeface="微软雅黑" pitchFamily="34" charset="-122"/>
                <a:ea typeface="微软雅黑" pitchFamily="34" charset="-122"/>
              </a:rPr>
              <a:t>项，其中有</a:t>
            </a:r>
            <a:r>
              <a:rPr lang="en-US" altLang="zh-CN" sz="2600" dirty="0">
                <a:solidFill>
                  <a:srgbClr val="FF0000"/>
                </a:solidFill>
                <a:latin typeface="微软雅黑" pitchFamily="34" charset="-122"/>
                <a:ea typeface="微软雅黑" pitchFamily="34" charset="-122"/>
              </a:rPr>
              <a:t>7</a:t>
            </a:r>
            <a:r>
              <a:rPr lang="zh-CN" altLang="en-US" sz="2600" dirty="0">
                <a:solidFill>
                  <a:srgbClr val="FF0000"/>
                </a:solidFill>
                <a:latin typeface="微软雅黑" pitchFamily="34" charset="-122"/>
                <a:ea typeface="微软雅黑" pitchFamily="34" charset="-122"/>
              </a:rPr>
              <a:t>项任务已经完成部署，任务</a:t>
            </a:r>
            <a:r>
              <a:rPr lang="en-US" altLang="zh-CN" sz="2600" dirty="0">
                <a:solidFill>
                  <a:srgbClr val="FF0000"/>
                </a:solidFill>
                <a:latin typeface="微软雅黑" pitchFamily="34" charset="-122"/>
                <a:ea typeface="微软雅黑" pitchFamily="34" charset="-122"/>
              </a:rPr>
              <a:t>1</a:t>
            </a:r>
            <a:r>
              <a:rPr lang="zh-CN" altLang="en-US" sz="2600" dirty="0">
                <a:solidFill>
                  <a:srgbClr val="FF0000"/>
                </a:solidFill>
                <a:latin typeface="微软雅黑" pitchFamily="34" charset="-122"/>
                <a:ea typeface="微软雅黑" pitchFamily="34" charset="-122"/>
              </a:rPr>
              <a:t>尚未部署；</a:t>
            </a:r>
            <a:r>
              <a:rPr lang="en-US" altLang="zh-CN" sz="2600" dirty="0">
                <a:solidFill>
                  <a:srgbClr val="FF0000"/>
                </a:solidFill>
                <a:latin typeface="微软雅黑" pitchFamily="34" charset="-122"/>
                <a:ea typeface="微软雅黑" pitchFamily="34" charset="-122"/>
              </a:rPr>
              <a:t>46</a:t>
            </a:r>
            <a:r>
              <a:rPr lang="zh-CN" altLang="en-US" sz="2600" dirty="0">
                <a:solidFill>
                  <a:srgbClr val="FF0000"/>
                </a:solidFill>
                <a:latin typeface="微软雅黑" pitchFamily="34" charset="-122"/>
                <a:ea typeface="微软雅黑" pitchFamily="34" charset="-122"/>
              </a:rPr>
              <a:t>项子任务中有</a:t>
            </a:r>
            <a:r>
              <a:rPr lang="en-US" altLang="zh-CN" sz="2600" dirty="0">
                <a:solidFill>
                  <a:srgbClr val="FF0000"/>
                </a:solidFill>
                <a:latin typeface="微软雅黑" pitchFamily="34" charset="-122"/>
                <a:ea typeface="微软雅黑" pitchFamily="34" charset="-122"/>
              </a:rPr>
              <a:t>37</a:t>
            </a:r>
            <a:r>
              <a:rPr lang="zh-CN" altLang="en-US" sz="2600" dirty="0">
                <a:solidFill>
                  <a:srgbClr val="FF0000"/>
                </a:solidFill>
                <a:latin typeface="微软雅黑" pitchFamily="34" charset="-122"/>
                <a:ea typeface="微软雅黑" pitchFamily="34" charset="-122"/>
              </a:rPr>
              <a:t>项完成部署。任务部署率为</a:t>
            </a:r>
            <a:r>
              <a:rPr lang="en-US" altLang="zh-CN" sz="2600" dirty="0">
                <a:solidFill>
                  <a:srgbClr val="FF0000"/>
                </a:solidFill>
                <a:latin typeface="微软雅黑" pitchFamily="34" charset="-122"/>
                <a:ea typeface="微软雅黑" pitchFamily="34" charset="-122"/>
              </a:rPr>
              <a:t>80.4%</a:t>
            </a:r>
            <a:r>
              <a:rPr lang="zh-CN" altLang="en-US" sz="2600" dirty="0">
                <a:solidFill>
                  <a:srgbClr val="FF0000"/>
                </a:solidFill>
                <a:latin typeface="微软雅黑" pitchFamily="34" charset="-122"/>
                <a:ea typeface="微软雅黑" pitchFamily="34" charset="-122"/>
              </a:rPr>
              <a:t>；经费执行率</a:t>
            </a:r>
            <a:r>
              <a:rPr lang="en-US" altLang="zh-CN" sz="2600" dirty="0">
                <a:solidFill>
                  <a:srgbClr val="FF0000"/>
                </a:solidFill>
                <a:latin typeface="微软雅黑" pitchFamily="34" charset="-122"/>
                <a:ea typeface="微软雅黑" pitchFamily="34" charset="-122"/>
              </a:rPr>
              <a:t>79.6%</a:t>
            </a:r>
            <a:r>
              <a:rPr lang="zh-CN" altLang="en-US" sz="2600" dirty="0">
                <a:solidFill>
                  <a:srgbClr val="FF0000"/>
                </a:solidFill>
                <a:latin typeface="微软雅黑" pitchFamily="34" charset="-122"/>
                <a:ea typeface="微软雅黑" pitchFamily="34" charset="-122"/>
              </a:rPr>
              <a:t>。还有</a:t>
            </a:r>
            <a:r>
              <a:rPr lang="en-US" altLang="zh-CN" sz="2600" dirty="0">
                <a:solidFill>
                  <a:srgbClr val="FF0000"/>
                </a:solidFill>
                <a:latin typeface="微软雅黑" pitchFamily="34" charset="-122"/>
                <a:ea typeface="微软雅黑" pitchFamily="34" charset="-122"/>
              </a:rPr>
              <a:t>9</a:t>
            </a:r>
            <a:r>
              <a:rPr lang="zh-CN" altLang="en-US" sz="2600" dirty="0">
                <a:solidFill>
                  <a:srgbClr val="FF0000"/>
                </a:solidFill>
                <a:latin typeface="微软雅黑" pitchFamily="34" charset="-122"/>
                <a:ea typeface="微软雅黑" pitchFamily="34" charset="-122"/>
              </a:rPr>
              <a:t>项子任务和</a:t>
            </a:r>
            <a:r>
              <a:rPr lang="en-US" altLang="zh-CN" sz="2600" dirty="0">
                <a:solidFill>
                  <a:srgbClr val="FF0000"/>
                </a:solidFill>
                <a:latin typeface="微软雅黑" pitchFamily="34" charset="-122"/>
                <a:ea typeface="微软雅黑" pitchFamily="34" charset="-122"/>
              </a:rPr>
              <a:t>3.4895</a:t>
            </a:r>
            <a:r>
              <a:rPr lang="zh-CN" altLang="en-US" sz="2600" dirty="0">
                <a:solidFill>
                  <a:srgbClr val="FF0000"/>
                </a:solidFill>
                <a:latin typeface="微软雅黑" pitchFamily="34" charset="-122"/>
                <a:ea typeface="微软雅黑" pitchFamily="34" charset="-122"/>
              </a:rPr>
              <a:t>亿经费待部署。</a:t>
            </a:r>
            <a:endParaRPr lang="zh-CN" altLang="en-US" sz="2600" dirty="0">
              <a:latin typeface="华文新魏" panose="02010800040101010101" pitchFamily="2" charset="-122"/>
              <a:ea typeface="华文新魏" panose="02010800040101010101" pitchFamily="2" charset="-122"/>
            </a:endParaRPr>
          </a:p>
        </p:txBody>
      </p:sp>
    </p:spTree>
    <p:extLst>
      <p:ext uri="{BB962C8B-B14F-4D97-AF65-F5344CB8AC3E}">
        <p14:creationId xmlns:p14="http://schemas.microsoft.com/office/powerpoint/2010/main" val="18819092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7"/>
          <p:cNvSpPr txBox="1"/>
          <p:nvPr/>
        </p:nvSpPr>
        <p:spPr>
          <a:xfrm>
            <a:off x="666625" y="428605"/>
            <a:ext cx="6380964"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smtClean="0">
                <a:solidFill>
                  <a:srgbClr val="960000"/>
                </a:solidFill>
                <a:latin typeface="微软雅黑" panose="020B0503020204020204" pitchFamily="34" charset="-122"/>
                <a:ea typeface="微软雅黑" panose="020B0503020204020204" pitchFamily="34" charset="-122"/>
                <a:cs typeface="Times New Roman" pitchFamily="18" charset="0"/>
              </a:rPr>
              <a:t>二、</a:t>
            </a:r>
            <a:r>
              <a:rPr lang="en-US" altLang="zh-CN" dirty="0" smtClean="0">
                <a:solidFill>
                  <a:srgbClr val="960000"/>
                </a:solidFill>
                <a:latin typeface="微软雅黑" panose="020B0503020204020204" pitchFamily="34" charset="-122"/>
                <a:ea typeface="微软雅黑" panose="020B0503020204020204" pitchFamily="34" charset="-122"/>
                <a:cs typeface="Times New Roman" pitchFamily="18" charset="0"/>
              </a:rPr>
              <a:t>2018</a:t>
            </a:r>
            <a:r>
              <a:rPr lang="zh-CN" altLang="en-US" dirty="0" smtClean="0">
                <a:solidFill>
                  <a:srgbClr val="960000"/>
                </a:solidFill>
                <a:latin typeface="微软雅黑" panose="020B0503020204020204" pitchFamily="34" charset="-122"/>
                <a:ea typeface="微软雅黑" panose="020B0503020204020204" pitchFamily="34" charset="-122"/>
                <a:cs typeface="Times New Roman" pitchFamily="18" charset="0"/>
              </a:rPr>
              <a:t>年度项目部署情况</a:t>
            </a:r>
          </a:p>
        </p:txBody>
      </p:sp>
      <p:sp>
        <p:nvSpPr>
          <p:cNvPr id="4" name="折角形 3"/>
          <p:cNvSpPr>
            <a:spLocks noChangeAspect="1"/>
          </p:cNvSpPr>
          <p:nvPr/>
        </p:nvSpPr>
        <p:spPr>
          <a:xfrm>
            <a:off x="737356" y="1142984"/>
            <a:ext cx="4143404" cy="545776"/>
          </a:xfrm>
          <a:prstGeom prst="foldedCorner">
            <a:avLst>
              <a:gd name="adj" fmla="val 0"/>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200" dirty="0" smtClean="0">
                <a:solidFill>
                  <a:srgbClr val="960000"/>
                </a:solidFill>
                <a:latin typeface="微软雅黑" panose="020B0503020204020204" pitchFamily="34" charset="-122"/>
                <a:ea typeface="微软雅黑" panose="020B0503020204020204" pitchFamily="34" charset="-122"/>
              </a:rPr>
              <a:t>4</a:t>
            </a:r>
            <a:r>
              <a:rPr lang="zh-CN" altLang="en-US" sz="2200" dirty="0" smtClean="0">
                <a:solidFill>
                  <a:srgbClr val="960000"/>
                </a:solidFill>
                <a:latin typeface="微软雅黑" panose="020B0503020204020204" pitchFamily="34" charset="-122"/>
                <a:ea typeface="微软雅黑" panose="020B0503020204020204" pitchFamily="34" charset="-122"/>
              </a:rPr>
              <a:t>、专项总体部署完成情况</a:t>
            </a:r>
            <a:endParaRPr lang="zh-CN" altLang="en-US" sz="2200" dirty="0">
              <a:solidFill>
                <a:srgbClr val="960000"/>
              </a:solidFill>
              <a:latin typeface="微软雅黑" panose="020B0503020204020204" pitchFamily="34" charset="-122"/>
              <a:ea typeface="微软雅黑" panose="020B0503020204020204" pitchFamily="34" charset="-122"/>
            </a:endParaRPr>
          </a:p>
        </p:txBody>
      </p:sp>
      <p:graphicFrame>
        <p:nvGraphicFramePr>
          <p:cNvPr id="5" name="表格 4"/>
          <p:cNvGraphicFramePr>
            <a:graphicFrameLocks noGrp="1"/>
          </p:cNvGraphicFramePr>
          <p:nvPr>
            <p:extLst>
              <p:ext uri="{D42A27DB-BD31-4B8C-83A1-F6EECF244321}">
                <p14:modId xmlns:p14="http://schemas.microsoft.com/office/powerpoint/2010/main" val="2118523746"/>
              </p:ext>
            </p:extLst>
          </p:nvPr>
        </p:nvGraphicFramePr>
        <p:xfrm>
          <a:off x="623312" y="2234360"/>
          <a:ext cx="10847793" cy="4266474"/>
        </p:xfrm>
        <a:graphic>
          <a:graphicData uri="http://schemas.openxmlformats.org/drawingml/2006/table">
            <a:tbl>
              <a:tblPr firstRow="1" bandRow="1">
                <a:tableStyleId>{5C22544A-7EE6-4342-B048-85BDC9FD1C3A}</a:tableStyleId>
              </a:tblPr>
              <a:tblGrid>
                <a:gridCol w="767985">
                  <a:extLst>
                    <a:ext uri="{9D8B030D-6E8A-4147-A177-3AD203B41FA5}">
                      <a16:colId xmlns:a16="http://schemas.microsoft.com/office/drawing/2014/main" val="20000"/>
                    </a:ext>
                  </a:extLst>
                </a:gridCol>
                <a:gridCol w="4127921">
                  <a:extLst>
                    <a:ext uri="{9D8B030D-6E8A-4147-A177-3AD203B41FA5}">
                      <a16:colId xmlns:a16="http://schemas.microsoft.com/office/drawing/2014/main" val="20001"/>
                    </a:ext>
                  </a:extLst>
                </a:gridCol>
                <a:gridCol w="1343974">
                  <a:extLst>
                    <a:ext uri="{9D8B030D-6E8A-4147-A177-3AD203B41FA5}">
                      <a16:colId xmlns:a16="http://schemas.microsoft.com/office/drawing/2014/main" val="20002"/>
                    </a:ext>
                  </a:extLst>
                </a:gridCol>
                <a:gridCol w="1247976">
                  <a:extLst>
                    <a:ext uri="{9D8B030D-6E8A-4147-A177-3AD203B41FA5}">
                      <a16:colId xmlns:a16="http://schemas.microsoft.com/office/drawing/2014/main" val="20003"/>
                    </a:ext>
                  </a:extLst>
                </a:gridCol>
                <a:gridCol w="1151978">
                  <a:extLst>
                    <a:ext uri="{9D8B030D-6E8A-4147-A177-3AD203B41FA5}">
                      <a16:colId xmlns:a16="http://schemas.microsoft.com/office/drawing/2014/main" val="20004"/>
                    </a:ext>
                  </a:extLst>
                </a:gridCol>
                <a:gridCol w="1151978">
                  <a:extLst>
                    <a:ext uri="{9D8B030D-6E8A-4147-A177-3AD203B41FA5}">
                      <a16:colId xmlns:a16="http://schemas.microsoft.com/office/drawing/2014/main" val="20005"/>
                    </a:ext>
                  </a:extLst>
                </a:gridCol>
                <a:gridCol w="1055981">
                  <a:extLst>
                    <a:ext uri="{9D8B030D-6E8A-4147-A177-3AD203B41FA5}">
                      <a16:colId xmlns:a16="http://schemas.microsoft.com/office/drawing/2014/main" val="20006"/>
                    </a:ext>
                  </a:extLst>
                </a:gridCol>
              </a:tblGrid>
              <a:tr h="360040">
                <a:tc>
                  <a:txBody>
                    <a:bodyPr/>
                    <a:lstStyle/>
                    <a:p>
                      <a:pPr algn="ctr">
                        <a:spcAft>
                          <a:spcPts val="0"/>
                        </a:spcAft>
                      </a:pPr>
                      <a:r>
                        <a:rPr lang="zh-CN" sz="1600" kern="100" dirty="0">
                          <a:effectLst/>
                          <a:latin typeface="Times New Roman" panose="02020603050405020304" pitchFamily="18" charset="0"/>
                          <a:ea typeface="仿宋_GB2312"/>
                          <a:cs typeface="Times New Roman" panose="02020603050405020304" pitchFamily="18" charset="0"/>
                        </a:rPr>
                        <a:t>序号</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zh-CN" sz="1600" kern="100" dirty="0">
                          <a:effectLst/>
                          <a:latin typeface="Times New Roman" panose="02020603050405020304" pitchFamily="18" charset="0"/>
                          <a:ea typeface="仿宋_GB2312"/>
                          <a:cs typeface="Times New Roman" panose="02020603050405020304" pitchFamily="18" charset="0"/>
                        </a:rPr>
                        <a:t>任务名称</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zh-CN" sz="1600" kern="100" dirty="0">
                          <a:effectLst/>
                          <a:latin typeface="Times New Roman" panose="02020603050405020304" pitchFamily="18" charset="0"/>
                          <a:ea typeface="仿宋_GB2312"/>
                          <a:cs typeface="Times New Roman" panose="02020603050405020304" pitchFamily="18" charset="0"/>
                        </a:rPr>
                        <a:t>子任务数</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zh-CN" sz="1600" kern="100" dirty="0">
                          <a:effectLst/>
                          <a:latin typeface="Times New Roman" panose="02020603050405020304" pitchFamily="18" charset="0"/>
                          <a:ea typeface="仿宋_GB2312"/>
                          <a:cs typeface="Times New Roman" panose="02020603050405020304" pitchFamily="18" charset="0"/>
                        </a:rPr>
                        <a:t>已部署</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zh-CN" sz="1600" kern="100" dirty="0">
                          <a:effectLst/>
                          <a:latin typeface="Times New Roman" panose="02020603050405020304" pitchFamily="18" charset="0"/>
                          <a:ea typeface="仿宋_GB2312"/>
                          <a:cs typeface="Times New Roman" panose="02020603050405020304" pitchFamily="18" charset="0"/>
                        </a:rPr>
                        <a:t>未部署</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zh-CN" sz="1600" kern="100" dirty="0">
                          <a:effectLst/>
                          <a:latin typeface="Times New Roman" panose="02020603050405020304" pitchFamily="18" charset="0"/>
                          <a:ea typeface="仿宋_GB2312"/>
                          <a:cs typeface="Times New Roman" panose="02020603050405020304" pitchFamily="18" charset="0"/>
                        </a:rPr>
                        <a:t>完成率</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zh-CN" sz="1600" kern="100" dirty="0">
                          <a:effectLst/>
                          <a:latin typeface="Times New Roman" panose="02020603050405020304" pitchFamily="18" charset="0"/>
                          <a:ea typeface="仿宋_GB2312"/>
                          <a:cs typeface="Times New Roman" panose="02020603050405020304" pitchFamily="18" charset="0"/>
                        </a:rPr>
                        <a:t>立项数</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extLst>
                  <a:ext uri="{0D108BD9-81ED-4DB2-BD59-A6C34878D82A}">
                    <a16:rowId xmlns:a16="http://schemas.microsoft.com/office/drawing/2014/main" val="10000"/>
                  </a:ext>
                </a:extLst>
              </a:tr>
              <a:tr h="558062">
                <a:tc>
                  <a:txBody>
                    <a:bodyPr/>
                    <a:lstStyle/>
                    <a:p>
                      <a:pPr algn="ctr">
                        <a:spcAft>
                          <a:spcPts val="0"/>
                        </a:spcAft>
                      </a:pPr>
                      <a:r>
                        <a:rPr lang="en-US" sz="1800" b="1" kern="100" dirty="0">
                          <a:effectLst/>
                          <a:latin typeface="Times New Roman" panose="02020603050405020304" pitchFamily="18" charset="0"/>
                          <a:ea typeface="仿宋_GB2312"/>
                          <a:cs typeface="Times New Roman" panose="02020603050405020304" pitchFamily="18" charset="0"/>
                        </a:rPr>
                        <a:t>1</a:t>
                      </a:r>
                      <a:endParaRPr lang="zh-CN" sz="18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just">
                        <a:spcAft>
                          <a:spcPts val="0"/>
                        </a:spcAft>
                      </a:pPr>
                      <a:r>
                        <a:rPr lang="zh-CN" sz="1800" b="1" kern="100" dirty="0">
                          <a:effectLst/>
                          <a:latin typeface="仿宋" panose="02010609060101010101" pitchFamily="49" charset="-122"/>
                          <a:ea typeface="仿宋" panose="02010609060101010101" pitchFamily="49" charset="-122"/>
                          <a:cs typeface="Times New Roman" panose="02020603050405020304" pitchFamily="18" charset="0"/>
                        </a:rPr>
                        <a:t>强相互作用性质研究及奇异粒子的寻找</a:t>
                      </a:r>
                    </a:p>
                  </a:txBody>
                  <a:tcPr marL="91428" marR="91428" marT="0" marB="0" anchor="ctr"/>
                </a:tc>
                <a:tc>
                  <a:txBody>
                    <a:bodyPr/>
                    <a:lstStyle/>
                    <a:p>
                      <a:pPr indent="0" algn="ctr">
                        <a:lnSpc>
                          <a:spcPct val="100000"/>
                        </a:lnSpc>
                        <a:spcAft>
                          <a:spcPts val="0"/>
                        </a:spcAft>
                      </a:pPr>
                      <a:r>
                        <a:rPr lang="en-US"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1</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0</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1</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0</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0</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extLst>
                  <a:ext uri="{0D108BD9-81ED-4DB2-BD59-A6C34878D82A}">
                    <a16:rowId xmlns:a16="http://schemas.microsoft.com/office/drawing/2014/main" val="10001"/>
                  </a:ext>
                </a:extLst>
              </a:tr>
              <a:tr h="558062">
                <a:tc>
                  <a:txBody>
                    <a:bodyPr/>
                    <a:lstStyle/>
                    <a:p>
                      <a:pPr algn="ctr">
                        <a:spcAft>
                          <a:spcPts val="0"/>
                        </a:spcAft>
                      </a:pPr>
                      <a:r>
                        <a:rPr lang="en-US" sz="1800" b="1" kern="100">
                          <a:effectLst/>
                          <a:latin typeface="Times New Roman" panose="02020603050405020304" pitchFamily="18" charset="0"/>
                          <a:ea typeface="仿宋_GB2312"/>
                          <a:cs typeface="Times New Roman" panose="02020603050405020304" pitchFamily="18" charset="0"/>
                        </a:rPr>
                        <a:t>2</a:t>
                      </a:r>
                      <a:endParaRPr lang="zh-CN" sz="1800" b="1" kern="10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just">
                        <a:spcAft>
                          <a:spcPts val="0"/>
                        </a:spcAft>
                      </a:pPr>
                      <a:r>
                        <a:rPr lang="en-US" sz="1800" b="1" kern="100" dirty="0">
                          <a:effectLst/>
                          <a:latin typeface="仿宋" panose="02010609060101010101" pitchFamily="49" charset="-122"/>
                          <a:ea typeface="仿宋" panose="02010609060101010101" pitchFamily="49" charset="-122"/>
                          <a:cs typeface="Times New Roman" panose="02020603050405020304" pitchFamily="18" charset="0"/>
                        </a:rPr>
                        <a:t>Higgs</a:t>
                      </a:r>
                      <a:r>
                        <a:rPr lang="zh-CN" sz="1800" b="1" kern="100" dirty="0">
                          <a:effectLst/>
                          <a:latin typeface="仿宋" panose="02010609060101010101" pitchFamily="49" charset="-122"/>
                          <a:ea typeface="仿宋" panose="02010609060101010101" pitchFamily="49" charset="-122"/>
                          <a:cs typeface="Times New Roman" panose="02020603050405020304" pitchFamily="18" charset="0"/>
                        </a:rPr>
                        <a:t>粒子的特性研究和超出标准模型新物质寻找</a:t>
                      </a:r>
                    </a:p>
                  </a:txBody>
                  <a:tcPr marL="91428" marR="91428" marT="0" marB="0" anchor="ctr"/>
                </a:tc>
                <a:tc>
                  <a:txBody>
                    <a:bodyPr/>
                    <a:lstStyle/>
                    <a:p>
                      <a:pPr indent="0" algn="ctr">
                        <a:lnSpc>
                          <a:spcPct val="100000"/>
                        </a:lnSpc>
                        <a:spcAft>
                          <a:spcPts val="0"/>
                        </a:spcAft>
                      </a:pPr>
                      <a:r>
                        <a:rPr lang="en-US"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2</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smtClean="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2</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smtClean="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0</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smtClean="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100%</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smtClean="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4</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extLst>
                  <a:ext uri="{0D108BD9-81ED-4DB2-BD59-A6C34878D82A}">
                    <a16:rowId xmlns:a16="http://schemas.microsoft.com/office/drawing/2014/main" val="10002"/>
                  </a:ext>
                </a:extLst>
              </a:tr>
              <a:tr h="558062">
                <a:tc>
                  <a:txBody>
                    <a:bodyPr/>
                    <a:lstStyle/>
                    <a:p>
                      <a:pPr algn="ctr">
                        <a:spcAft>
                          <a:spcPts val="0"/>
                        </a:spcAft>
                      </a:pPr>
                      <a:r>
                        <a:rPr lang="en-US" sz="1800" b="1" kern="100">
                          <a:effectLst/>
                          <a:latin typeface="Times New Roman" panose="02020603050405020304" pitchFamily="18" charset="0"/>
                          <a:ea typeface="仿宋_GB2312"/>
                          <a:cs typeface="Times New Roman" panose="02020603050405020304" pitchFamily="18" charset="0"/>
                        </a:rPr>
                        <a:t>3</a:t>
                      </a:r>
                      <a:endParaRPr lang="zh-CN" sz="1800" b="1" kern="10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just">
                        <a:spcAft>
                          <a:spcPts val="0"/>
                        </a:spcAft>
                      </a:pPr>
                      <a:r>
                        <a:rPr lang="zh-CN" sz="1800" b="1" kern="100" dirty="0">
                          <a:effectLst/>
                          <a:latin typeface="仿宋" panose="02010609060101010101" pitchFamily="49" charset="-122"/>
                          <a:ea typeface="仿宋" panose="02010609060101010101" pitchFamily="49" charset="-122"/>
                          <a:cs typeface="Times New Roman" panose="02020603050405020304" pitchFamily="18" charset="0"/>
                        </a:rPr>
                        <a:t>中微子属性和宇宙线本质的研究</a:t>
                      </a:r>
                    </a:p>
                  </a:txBody>
                  <a:tcPr marL="91428" marR="91428" marT="0" marB="0" anchor="ctr"/>
                </a:tc>
                <a:tc>
                  <a:txBody>
                    <a:bodyPr/>
                    <a:lstStyle/>
                    <a:p>
                      <a:pPr indent="0" algn="ctr">
                        <a:lnSpc>
                          <a:spcPct val="100000"/>
                        </a:lnSpc>
                        <a:spcAft>
                          <a:spcPts val="0"/>
                        </a:spcAft>
                      </a:pPr>
                      <a:r>
                        <a:rPr lang="en-US" sz="1800" b="1" kern="10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3</a:t>
                      </a:r>
                      <a:endParaRPr lang="zh-CN" sz="1800" b="1" kern="10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smtClean="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3</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smtClean="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0</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smtClean="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100%</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smtClean="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3</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extLst>
                  <a:ext uri="{0D108BD9-81ED-4DB2-BD59-A6C34878D82A}">
                    <a16:rowId xmlns:a16="http://schemas.microsoft.com/office/drawing/2014/main" val="10003"/>
                  </a:ext>
                </a:extLst>
              </a:tr>
              <a:tr h="558062">
                <a:tc>
                  <a:txBody>
                    <a:bodyPr/>
                    <a:lstStyle/>
                    <a:p>
                      <a:pPr algn="ctr">
                        <a:spcAft>
                          <a:spcPts val="0"/>
                        </a:spcAft>
                      </a:pPr>
                      <a:r>
                        <a:rPr lang="en-US" sz="1800" b="1" kern="100">
                          <a:effectLst/>
                          <a:latin typeface="Times New Roman" panose="02020603050405020304" pitchFamily="18" charset="0"/>
                          <a:ea typeface="仿宋_GB2312"/>
                          <a:cs typeface="Times New Roman" panose="02020603050405020304" pitchFamily="18" charset="0"/>
                        </a:rPr>
                        <a:t>4</a:t>
                      </a:r>
                      <a:endParaRPr lang="zh-CN" sz="1800" b="1" kern="10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just">
                        <a:spcAft>
                          <a:spcPts val="0"/>
                        </a:spcAft>
                      </a:pPr>
                      <a:r>
                        <a:rPr lang="zh-CN" sz="1800" b="1" kern="100" dirty="0">
                          <a:effectLst/>
                          <a:latin typeface="仿宋" panose="02010609060101010101" pitchFamily="49" charset="-122"/>
                          <a:ea typeface="仿宋" panose="02010609060101010101" pitchFamily="49" charset="-122"/>
                          <a:cs typeface="Times New Roman" panose="02020603050405020304" pitchFamily="18" charset="0"/>
                        </a:rPr>
                        <a:t>暗物质直接探测</a:t>
                      </a:r>
                    </a:p>
                  </a:txBody>
                  <a:tcPr marL="91428" marR="91428" marT="0" marB="0" anchor="ctr"/>
                </a:tc>
                <a:tc>
                  <a:txBody>
                    <a:bodyPr/>
                    <a:lstStyle/>
                    <a:p>
                      <a:pPr indent="0" algn="ctr">
                        <a:lnSpc>
                          <a:spcPct val="100000"/>
                        </a:lnSpc>
                        <a:spcAft>
                          <a:spcPts val="0"/>
                        </a:spcAft>
                      </a:pPr>
                      <a:r>
                        <a:rPr lang="en-US" sz="1800" b="1" kern="10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2</a:t>
                      </a:r>
                      <a:endParaRPr lang="zh-CN" sz="1800" b="1" kern="10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2</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0</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100%</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2</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extLst>
                  <a:ext uri="{0D108BD9-81ED-4DB2-BD59-A6C34878D82A}">
                    <a16:rowId xmlns:a16="http://schemas.microsoft.com/office/drawing/2014/main" val="10004"/>
                  </a:ext>
                </a:extLst>
              </a:tr>
              <a:tr h="558062">
                <a:tc>
                  <a:txBody>
                    <a:bodyPr/>
                    <a:lstStyle/>
                    <a:p>
                      <a:pPr algn="ctr">
                        <a:spcAft>
                          <a:spcPts val="0"/>
                        </a:spcAft>
                      </a:pPr>
                      <a:r>
                        <a:rPr lang="en-US" sz="1800" b="1" kern="100">
                          <a:effectLst/>
                          <a:latin typeface="Times New Roman" panose="02020603050405020304" pitchFamily="18" charset="0"/>
                          <a:ea typeface="仿宋_GB2312"/>
                          <a:cs typeface="Times New Roman" panose="02020603050405020304" pitchFamily="18" charset="0"/>
                        </a:rPr>
                        <a:t>5</a:t>
                      </a:r>
                      <a:endParaRPr lang="zh-CN" sz="1800" b="1" kern="10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just">
                        <a:spcAft>
                          <a:spcPts val="0"/>
                        </a:spcAft>
                      </a:pPr>
                      <a:r>
                        <a:rPr lang="zh-CN" sz="1800" b="1" kern="100" dirty="0">
                          <a:effectLst/>
                          <a:latin typeface="仿宋" panose="02010609060101010101" pitchFamily="49" charset="-122"/>
                          <a:ea typeface="仿宋" panose="02010609060101010101" pitchFamily="49" charset="-122"/>
                          <a:cs typeface="Times New Roman" panose="02020603050405020304" pitchFamily="18" charset="0"/>
                        </a:rPr>
                        <a:t>新一代粒子加速器和探测器关键技术预研</a:t>
                      </a:r>
                    </a:p>
                  </a:txBody>
                  <a:tcPr marL="91428" marR="91428" marT="0" marB="0" anchor="ctr"/>
                </a:tc>
                <a:tc>
                  <a:txBody>
                    <a:bodyPr/>
                    <a:lstStyle/>
                    <a:p>
                      <a:pPr indent="0" algn="ctr">
                        <a:lnSpc>
                          <a:spcPct val="100000"/>
                        </a:lnSpc>
                        <a:spcAft>
                          <a:spcPts val="0"/>
                        </a:spcAft>
                      </a:pPr>
                      <a:r>
                        <a:rPr lang="en-US"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3</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smtClean="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2</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smtClean="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1</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smtClean="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66.7%</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smtClean="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2</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extLst>
                  <a:ext uri="{0D108BD9-81ED-4DB2-BD59-A6C34878D82A}">
                    <a16:rowId xmlns:a16="http://schemas.microsoft.com/office/drawing/2014/main" val="10005"/>
                  </a:ext>
                </a:extLst>
              </a:tr>
              <a:tr h="558062">
                <a:tc>
                  <a:txBody>
                    <a:bodyPr/>
                    <a:lstStyle/>
                    <a:p>
                      <a:pPr algn="ctr">
                        <a:spcAft>
                          <a:spcPts val="0"/>
                        </a:spcAft>
                      </a:pPr>
                      <a:r>
                        <a:rPr lang="en-US" sz="1800" b="1" kern="100">
                          <a:effectLst/>
                          <a:latin typeface="Times New Roman" panose="02020603050405020304" pitchFamily="18" charset="0"/>
                          <a:ea typeface="仿宋_GB2312"/>
                          <a:cs typeface="Times New Roman" panose="02020603050405020304" pitchFamily="18" charset="0"/>
                        </a:rPr>
                        <a:t>6</a:t>
                      </a:r>
                      <a:endParaRPr lang="zh-CN" sz="1800" b="1" kern="10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just">
                        <a:spcAft>
                          <a:spcPts val="0"/>
                        </a:spcAft>
                      </a:pPr>
                      <a:r>
                        <a:rPr lang="zh-CN" sz="1800" b="1" kern="100" dirty="0">
                          <a:effectLst/>
                          <a:latin typeface="仿宋" panose="02010609060101010101" pitchFamily="49" charset="-122"/>
                          <a:ea typeface="仿宋" panose="02010609060101010101" pitchFamily="49" charset="-122"/>
                          <a:cs typeface="Times New Roman" panose="02020603050405020304" pitchFamily="18" charset="0"/>
                        </a:rPr>
                        <a:t>原子核结构和性质以及高电荷态离子非平衡动力学研究</a:t>
                      </a:r>
                    </a:p>
                  </a:txBody>
                  <a:tcPr marL="91428" marR="91428" marT="0" marB="0" anchor="ctr"/>
                </a:tc>
                <a:tc>
                  <a:txBody>
                    <a:bodyPr/>
                    <a:lstStyle/>
                    <a:p>
                      <a:pPr indent="0" algn="ctr">
                        <a:lnSpc>
                          <a:spcPct val="100000"/>
                        </a:lnSpc>
                        <a:spcAft>
                          <a:spcPts val="0"/>
                        </a:spcAft>
                      </a:pPr>
                      <a:r>
                        <a:rPr lang="en-US"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3</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smtClean="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3</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smtClean="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0</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smtClean="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100%</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smtClean="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4</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extLst>
                  <a:ext uri="{0D108BD9-81ED-4DB2-BD59-A6C34878D82A}">
                    <a16:rowId xmlns:a16="http://schemas.microsoft.com/office/drawing/2014/main" val="10006"/>
                  </a:ext>
                </a:extLst>
              </a:tr>
              <a:tr h="558062">
                <a:tc>
                  <a:txBody>
                    <a:bodyPr/>
                    <a:lstStyle/>
                    <a:p>
                      <a:pPr algn="ctr">
                        <a:spcAft>
                          <a:spcPts val="0"/>
                        </a:spcAft>
                      </a:pPr>
                      <a:r>
                        <a:rPr lang="en-US" sz="1800" b="1" kern="100">
                          <a:effectLst/>
                          <a:latin typeface="Times New Roman" panose="02020603050405020304" pitchFamily="18" charset="0"/>
                          <a:ea typeface="仿宋_GB2312"/>
                          <a:cs typeface="Times New Roman" panose="02020603050405020304" pitchFamily="18" charset="0"/>
                        </a:rPr>
                        <a:t>7</a:t>
                      </a:r>
                      <a:endParaRPr lang="zh-CN" sz="1800" b="1" kern="10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just">
                        <a:spcAft>
                          <a:spcPts val="0"/>
                        </a:spcAft>
                      </a:pPr>
                      <a:r>
                        <a:rPr lang="zh-CN" sz="1800" b="1" kern="100" dirty="0">
                          <a:effectLst/>
                          <a:latin typeface="仿宋" panose="02010609060101010101" pitchFamily="49" charset="-122"/>
                          <a:ea typeface="仿宋" panose="02010609060101010101" pitchFamily="49" charset="-122"/>
                          <a:cs typeface="Times New Roman" panose="02020603050405020304" pitchFamily="18" charset="0"/>
                        </a:rPr>
                        <a:t>受控磁约束核聚变稳态燃烧</a:t>
                      </a:r>
                    </a:p>
                  </a:txBody>
                  <a:tcPr marL="91428" marR="91428" marT="0" marB="0" anchor="ctr"/>
                </a:tc>
                <a:tc>
                  <a:txBody>
                    <a:bodyPr/>
                    <a:lstStyle/>
                    <a:p>
                      <a:pPr indent="0" algn="ctr">
                        <a:lnSpc>
                          <a:spcPct val="100000"/>
                        </a:lnSpc>
                        <a:spcAft>
                          <a:spcPts val="0"/>
                        </a:spcAft>
                      </a:pPr>
                      <a:r>
                        <a:rPr lang="en-US" sz="1800" b="1" kern="10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3</a:t>
                      </a:r>
                      <a:endParaRPr lang="zh-CN" sz="1800" b="1" kern="10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2</a:t>
                      </a:r>
                      <a:endParaRPr lang="zh-CN" sz="1800" b="1" kern="10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1</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66.7%</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2</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extLst>
                  <a:ext uri="{0D108BD9-81ED-4DB2-BD59-A6C34878D82A}">
                    <a16:rowId xmlns:a16="http://schemas.microsoft.com/office/drawing/2014/main" val="10007"/>
                  </a:ext>
                </a:extLst>
              </a:tr>
            </a:tbl>
          </a:graphicData>
        </a:graphic>
      </p:graphicFrame>
      <p:sp>
        <p:nvSpPr>
          <p:cNvPr id="6" name="矩形 5"/>
          <p:cNvSpPr/>
          <p:nvPr/>
        </p:nvSpPr>
        <p:spPr>
          <a:xfrm>
            <a:off x="594480" y="1785926"/>
            <a:ext cx="4360489" cy="461665"/>
          </a:xfrm>
          <a:prstGeom prst="rect">
            <a:avLst/>
          </a:prstGeom>
        </p:spPr>
        <p:txBody>
          <a:bodyPr wrap="none">
            <a:spAutoFit/>
          </a:bodyPr>
          <a:lstStyle/>
          <a:p>
            <a:pPr algn="just" eaLnBrk="0" hangingPunct="0">
              <a:spcBef>
                <a:spcPts val="0"/>
              </a:spcBef>
              <a:spcAft>
                <a:spcPts val="600"/>
              </a:spcAft>
            </a:pPr>
            <a:r>
              <a:rPr lang="zh-CN" altLang="en-US" sz="2400" dirty="0" smtClean="0">
                <a:solidFill>
                  <a:srgbClr val="000000"/>
                </a:solidFill>
                <a:latin typeface="华文新魏" pitchFamily="2" charset="-122"/>
                <a:ea typeface="华文新魏" pitchFamily="2" charset="-122"/>
              </a:rPr>
              <a:t>（</a:t>
            </a:r>
            <a:r>
              <a:rPr lang="en-US" altLang="zh-CN" sz="2400" dirty="0" smtClean="0">
                <a:solidFill>
                  <a:srgbClr val="000000"/>
                </a:solidFill>
                <a:latin typeface="华文新魏" pitchFamily="2" charset="-122"/>
                <a:ea typeface="华文新魏" pitchFamily="2" charset="-122"/>
              </a:rPr>
              <a:t>2</a:t>
            </a:r>
            <a:r>
              <a:rPr lang="zh-CN" altLang="en-US" sz="2400" dirty="0" smtClean="0">
                <a:solidFill>
                  <a:srgbClr val="000000"/>
                </a:solidFill>
                <a:latin typeface="华文新魏" pitchFamily="2" charset="-122"/>
                <a:ea typeface="华文新魏" pitchFamily="2" charset="-122"/>
              </a:rPr>
              <a:t>）各任务部署完成完成情况</a:t>
            </a:r>
          </a:p>
        </p:txBody>
      </p:sp>
    </p:spTree>
    <p:extLst>
      <p:ext uri="{BB962C8B-B14F-4D97-AF65-F5344CB8AC3E}">
        <p14:creationId xmlns:p14="http://schemas.microsoft.com/office/powerpoint/2010/main" val="18819092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7"/>
          <p:cNvSpPr txBox="1"/>
          <p:nvPr/>
        </p:nvSpPr>
        <p:spPr>
          <a:xfrm>
            <a:off x="666625" y="428605"/>
            <a:ext cx="6380964"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smtClean="0">
                <a:solidFill>
                  <a:srgbClr val="960000"/>
                </a:solidFill>
                <a:latin typeface="微软雅黑" panose="020B0503020204020204" pitchFamily="34" charset="-122"/>
                <a:ea typeface="微软雅黑" panose="020B0503020204020204" pitchFamily="34" charset="-122"/>
                <a:cs typeface="Times New Roman" pitchFamily="18" charset="0"/>
              </a:rPr>
              <a:t>二、</a:t>
            </a:r>
            <a:r>
              <a:rPr lang="en-US" altLang="zh-CN" dirty="0" smtClean="0">
                <a:solidFill>
                  <a:srgbClr val="960000"/>
                </a:solidFill>
                <a:latin typeface="微软雅黑" panose="020B0503020204020204" pitchFamily="34" charset="-122"/>
                <a:ea typeface="微软雅黑" panose="020B0503020204020204" pitchFamily="34" charset="-122"/>
                <a:cs typeface="Times New Roman" pitchFamily="18" charset="0"/>
              </a:rPr>
              <a:t>2018</a:t>
            </a:r>
            <a:r>
              <a:rPr lang="zh-CN" altLang="en-US" dirty="0" smtClean="0">
                <a:solidFill>
                  <a:srgbClr val="960000"/>
                </a:solidFill>
                <a:latin typeface="微软雅黑" panose="020B0503020204020204" pitchFamily="34" charset="-122"/>
                <a:ea typeface="微软雅黑" panose="020B0503020204020204" pitchFamily="34" charset="-122"/>
                <a:cs typeface="Times New Roman" pitchFamily="18" charset="0"/>
              </a:rPr>
              <a:t>年度项目部署情况</a:t>
            </a:r>
          </a:p>
        </p:txBody>
      </p:sp>
      <p:sp>
        <p:nvSpPr>
          <p:cNvPr id="4" name="折角形 3"/>
          <p:cNvSpPr>
            <a:spLocks noChangeAspect="1"/>
          </p:cNvSpPr>
          <p:nvPr/>
        </p:nvSpPr>
        <p:spPr>
          <a:xfrm>
            <a:off x="737356" y="1142984"/>
            <a:ext cx="4143404" cy="545776"/>
          </a:xfrm>
          <a:prstGeom prst="foldedCorner">
            <a:avLst>
              <a:gd name="adj" fmla="val 0"/>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200" dirty="0" smtClean="0">
                <a:solidFill>
                  <a:srgbClr val="960000"/>
                </a:solidFill>
                <a:latin typeface="微软雅黑" panose="020B0503020204020204" pitchFamily="34" charset="-122"/>
                <a:ea typeface="微软雅黑" panose="020B0503020204020204" pitchFamily="34" charset="-122"/>
              </a:rPr>
              <a:t>4</a:t>
            </a:r>
            <a:r>
              <a:rPr lang="zh-CN" altLang="en-US" sz="2200" dirty="0" smtClean="0">
                <a:solidFill>
                  <a:srgbClr val="960000"/>
                </a:solidFill>
                <a:latin typeface="微软雅黑" panose="020B0503020204020204" pitchFamily="34" charset="-122"/>
                <a:ea typeface="微软雅黑" panose="020B0503020204020204" pitchFamily="34" charset="-122"/>
              </a:rPr>
              <a:t>、专项总体部署完成情况</a:t>
            </a:r>
            <a:endParaRPr lang="zh-CN" altLang="en-US" sz="2200" dirty="0">
              <a:solidFill>
                <a:srgbClr val="960000"/>
              </a:solidFill>
              <a:latin typeface="微软雅黑" panose="020B0503020204020204" pitchFamily="34" charset="-122"/>
              <a:ea typeface="微软雅黑" panose="020B0503020204020204" pitchFamily="34" charset="-122"/>
            </a:endParaRPr>
          </a:p>
        </p:txBody>
      </p:sp>
      <p:graphicFrame>
        <p:nvGraphicFramePr>
          <p:cNvPr id="5" name="表格 4"/>
          <p:cNvGraphicFramePr>
            <a:graphicFrameLocks noGrp="1"/>
          </p:cNvGraphicFramePr>
          <p:nvPr>
            <p:extLst>
              <p:ext uri="{D42A27DB-BD31-4B8C-83A1-F6EECF244321}">
                <p14:modId xmlns:p14="http://schemas.microsoft.com/office/powerpoint/2010/main" val="725705367"/>
              </p:ext>
            </p:extLst>
          </p:nvPr>
        </p:nvGraphicFramePr>
        <p:xfrm>
          <a:off x="623312" y="2285992"/>
          <a:ext cx="10847793" cy="4467152"/>
        </p:xfrm>
        <a:graphic>
          <a:graphicData uri="http://schemas.openxmlformats.org/drawingml/2006/table">
            <a:tbl>
              <a:tblPr firstRow="1" bandRow="1">
                <a:tableStyleId>{5C22544A-7EE6-4342-B048-85BDC9FD1C3A}</a:tableStyleId>
              </a:tblPr>
              <a:tblGrid>
                <a:gridCol w="767985">
                  <a:extLst>
                    <a:ext uri="{9D8B030D-6E8A-4147-A177-3AD203B41FA5}">
                      <a16:colId xmlns:a16="http://schemas.microsoft.com/office/drawing/2014/main" val="20000"/>
                    </a:ext>
                  </a:extLst>
                </a:gridCol>
                <a:gridCol w="4127921">
                  <a:extLst>
                    <a:ext uri="{9D8B030D-6E8A-4147-A177-3AD203B41FA5}">
                      <a16:colId xmlns:a16="http://schemas.microsoft.com/office/drawing/2014/main" val="20001"/>
                    </a:ext>
                  </a:extLst>
                </a:gridCol>
                <a:gridCol w="1343974">
                  <a:extLst>
                    <a:ext uri="{9D8B030D-6E8A-4147-A177-3AD203B41FA5}">
                      <a16:colId xmlns:a16="http://schemas.microsoft.com/office/drawing/2014/main" val="20002"/>
                    </a:ext>
                  </a:extLst>
                </a:gridCol>
                <a:gridCol w="1247976">
                  <a:extLst>
                    <a:ext uri="{9D8B030D-6E8A-4147-A177-3AD203B41FA5}">
                      <a16:colId xmlns:a16="http://schemas.microsoft.com/office/drawing/2014/main" val="20003"/>
                    </a:ext>
                  </a:extLst>
                </a:gridCol>
                <a:gridCol w="1151978">
                  <a:extLst>
                    <a:ext uri="{9D8B030D-6E8A-4147-A177-3AD203B41FA5}">
                      <a16:colId xmlns:a16="http://schemas.microsoft.com/office/drawing/2014/main" val="20004"/>
                    </a:ext>
                  </a:extLst>
                </a:gridCol>
                <a:gridCol w="1151978">
                  <a:extLst>
                    <a:ext uri="{9D8B030D-6E8A-4147-A177-3AD203B41FA5}">
                      <a16:colId xmlns:a16="http://schemas.microsoft.com/office/drawing/2014/main" val="20005"/>
                    </a:ext>
                  </a:extLst>
                </a:gridCol>
                <a:gridCol w="1055981">
                  <a:extLst>
                    <a:ext uri="{9D8B030D-6E8A-4147-A177-3AD203B41FA5}">
                      <a16:colId xmlns:a16="http://schemas.microsoft.com/office/drawing/2014/main" val="20006"/>
                    </a:ext>
                  </a:extLst>
                </a:gridCol>
              </a:tblGrid>
              <a:tr h="360040">
                <a:tc>
                  <a:txBody>
                    <a:bodyPr/>
                    <a:lstStyle/>
                    <a:p>
                      <a:pPr algn="ctr">
                        <a:spcAft>
                          <a:spcPts val="0"/>
                        </a:spcAft>
                      </a:pPr>
                      <a:r>
                        <a:rPr lang="zh-CN" sz="1600" kern="100" dirty="0">
                          <a:effectLst/>
                          <a:latin typeface="Times New Roman" panose="02020603050405020304" pitchFamily="18" charset="0"/>
                          <a:ea typeface="仿宋_GB2312"/>
                          <a:cs typeface="Times New Roman" panose="02020603050405020304" pitchFamily="18" charset="0"/>
                        </a:rPr>
                        <a:t>序号</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zh-CN" sz="1600" kern="100" dirty="0">
                          <a:effectLst/>
                          <a:latin typeface="Times New Roman" panose="02020603050405020304" pitchFamily="18" charset="0"/>
                          <a:ea typeface="仿宋_GB2312"/>
                          <a:cs typeface="Times New Roman" panose="02020603050405020304" pitchFamily="18" charset="0"/>
                        </a:rPr>
                        <a:t>任务名称</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zh-CN" sz="1600" kern="100" dirty="0">
                          <a:effectLst/>
                          <a:latin typeface="Times New Roman" panose="02020603050405020304" pitchFamily="18" charset="0"/>
                          <a:ea typeface="仿宋_GB2312"/>
                          <a:cs typeface="Times New Roman" panose="02020603050405020304" pitchFamily="18" charset="0"/>
                        </a:rPr>
                        <a:t>子任务数</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zh-CN" sz="1600" kern="100" dirty="0">
                          <a:effectLst/>
                          <a:latin typeface="Times New Roman" panose="02020603050405020304" pitchFamily="18" charset="0"/>
                          <a:ea typeface="仿宋_GB2312"/>
                          <a:cs typeface="Times New Roman" panose="02020603050405020304" pitchFamily="18" charset="0"/>
                        </a:rPr>
                        <a:t>已部署</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zh-CN" sz="1600" kern="100" dirty="0">
                          <a:effectLst/>
                          <a:latin typeface="Times New Roman" panose="02020603050405020304" pitchFamily="18" charset="0"/>
                          <a:ea typeface="仿宋_GB2312"/>
                          <a:cs typeface="Times New Roman" panose="02020603050405020304" pitchFamily="18" charset="0"/>
                        </a:rPr>
                        <a:t>未部署</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zh-CN" sz="1600" kern="100" dirty="0">
                          <a:effectLst/>
                          <a:latin typeface="Times New Roman" panose="02020603050405020304" pitchFamily="18" charset="0"/>
                          <a:ea typeface="仿宋_GB2312"/>
                          <a:cs typeface="Times New Roman" panose="02020603050405020304" pitchFamily="18" charset="0"/>
                        </a:rPr>
                        <a:t>完成率</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zh-CN" sz="1600" kern="100" dirty="0">
                          <a:effectLst/>
                          <a:latin typeface="Times New Roman" panose="02020603050405020304" pitchFamily="18" charset="0"/>
                          <a:ea typeface="仿宋_GB2312"/>
                          <a:cs typeface="Times New Roman" panose="02020603050405020304" pitchFamily="18" charset="0"/>
                        </a:rPr>
                        <a:t>立项数</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extLst>
                  <a:ext uri="{0D108BD9-81ED-4DB2-BD59-A6C34878D82A}">
                    <a16:rowId xmlns:a16="http://schemas.microsoft.com/office/drawing/2014/main" val="10000"/>
                  </a:ext>
                </a:extLst>
              </a:tr>
              <a:tr h="558062">
                <a:tc>
                  <a:txBody>
                    <a:bodyPr/>
                    <a:lstStyle/>
                    <a:p>
                      <a:pPr algn="ctr">
                        <a:spcAft>
                          <a:spcPts val="0"/>
                        </a:spcAft>
                      </a:pPr>
                      <a:r>
                        <a:rPr lang="en-US" sz="1800" b="1" kern="100" dirty="0">
                          <a:effectLst/>
                          <a:latin typeface="仿宋" panose="02010609060101010101" pitchFamily="49" charset="-122"/>
                          <a:ea typeface="仿宋" panose="02010609060101010101" pitchFamily="49" charset="-122"/>
                          <a:cs typeface="Times New Roman" panose="02020603050405020304" pitchFamily="18" charset="0"/>
                        </a:rPr>
                        <a:t>8</a:t>
                      </a:r>
                      <a:endParaRPr lang="zh-CN" sz="1800" b="1" kern="100" dirty="0">
                        <a:effectLst/>
                        <a:latin typeface="仿宋" panose="02010609060101010101" pitchFamily="49" charset="-122"/>
                        <a:ea typeface="仿宋" panose="02010609060101010101" pitchFamily="49" charset="-122"/>
                        <a:cs typeface="Times New Roman" panose="02020603050405020304" pitchFamily="18" charset="0"/>
                      </a:endParaRPr>
                    </a:p>
                  </a:txBody>
                  <a:tcPr marL="91428" marR="91428" marT="0" marB="0" anchor="ctr"/>
                </a:tc>
                <a:tc>
                  <a:txBody>
                    <a:bodyPr/>
                    <a:lstStyle/>
                    <a:p>
                      <a:pPr algn="just">
                        <a:spcAft>
                          <a:spcPts val="0"/>
                        </a:spcAft>
                      </a:pPr>
                      <a:r>
                        <a:rPr lang="zh-CN" sz="1800" b="1" kern="100" dirty="0">
                          <a:effectLst/>
                          <a:latin typeface="仿宋" panose="02010609060101010101" pitchFamily="49" charset="-122"/>
                          <a:ea typeface="仿宋" panose="02010609060101010101" pitchFamily="49" charset="-122"/>
                          <a:cs typeface="Times New Roman" panose="02020603050405020304" pitchFamily="18" charset="0"/>
                        </a:rPr>
                        <a:t>星系组分、结构和物质循环的光学</a:t>
                      </a:r>
                      <a:r>
                        <a:rPr lang="en-US" sz="1800" b="1" kern="100" dirty="0">
                          <a:effectLst/>
                          <a:latin typeface="仿宋" panose="02010609060101010101" pitchFamily="49" charset="-122"/>
                          <a:ea typeface="仿宋" panose="02010609060101010101" pitchFamily="49" charset="-122"/>
                          <a:cs typeface="Times New Roman" panose="02020603050405020304" pitchFamily="18" charset="0"/>
                        </a:rPr>
                        <a:t>-</a:t>
                      </a:r>
                      <a:r>
                        <a:rPr lang="zh-CN" sz="1800" b="1" kern="100" dirty="0">
                          <a:effectLst/>
                          <a:latin typeface="仿宋" panose="02010609060101010101" pitchFamily="49" charset="-122"/>
                          <a:ea typeface="仿宋" panose="02010609060101010101" pitchFamily="49" charset="-122"/>
                          <a:cs typeface="Times New Roman" panose="02020603050405020304" pitchFamily="18" charset="0"/>
                        </a:rPr>
                        <a:t>红外观预测研究</a:t>
                      </a:r>
                    </a:p>
                  </a:txBody>
                  <a:tcPr marL="91428" marR="91428" marT="0" marB="0" anchor="ctr"/>
                </a:tc>
                <a:tc>
                  <a:txBody>
                    <a:bodyPr/>
                    <a:lstStyle/>
                    <a:p>
                      <a:pPr indent="0" algn="ctr">
                        <a:lnSpc>
                          <a:spcPct val="100000"/>
                        </a:lnSpc>
                        <a:spcAft>
                          <a:spcPts val="0"/>
                        </a:spcAft>
                      </a:pPr>
                      <a:r>
                        <a:rPr lang="en-US"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4</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smtClean="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3</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smtClean="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1</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smtClean="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75%</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smtClean="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3</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extLst>
                  <a:ext uri="{0D108BD9-81ED-4DB2-BD59-A6C34878D82A}">
                    <a16:rowId xmlns:a16="http://schemas.microsoft.com/office/drawing/2014/main" val="10001"/>
                  </a:ext>
                </a:extLst>
              </a:tr>
              <a:tr h="558062">
                <a:tc>
                  <a:txBody>
                    <a:bodyPr/>
                    <a:lstStyle/>
                    <a:p>
                      <a:pPr algn="ctr">
                        <a:spcAft>
                          <a:spcPts val="0"/>
                        </a:spcAft>
                      </a:pPr>
                      <a:r>
                        <a:rPr lang="en-US" sz="1800" b="1" kern="100">
                          <a:effectLst/>
                          <a:latin typeface="仿宋" panose="02010609060101010101" pitchFamily="49" charset="-122"/>
                          <a:ea typeface="仿宋" panose="02010609060101010101" pitchFamily="49" charset="-122"/>
                          <a:cs typeface="Times New Roman" panose="02020603050405020304" pitchFamily="18" charset="0"/>
                        </a:rPr>
                        <a:t>9</a:t>
                      </a:r>
                      <a:endParaRPr lang="zh-CN" sz="1800" b="1" kern="100">
                        <a:effectLst/>
                        <a:latin typeface="仿宋" panose="02010609060101010101" pitchFamily="49" charset="-122"/>
                        <a:ea typeface="仿宋" panose="02010609060101010101" pitchFamily="49" charset="-122"/>
                        <a:cs typeface="Times New Roman" panose="02020603050405020304" pitchFamily="18" charset="0"/>
                      </a:endParaRPr>
                    </a:p>
                  </a:txBody>
                  <a:tcPr marL="91428" marR="91428" marT="0" marB="0" anchor="ctr"/>
                </a:tc>
                <a:tc>
                  <a:txBody>
                    <a:bodyPr/>
                    <a:lstStyle/>
                    <a:p>
                      <a:pPr algn="just">
                        <a:spcAft>
                          <a:spcPts val="0"/>
                        </a:spcAft>
                      </a:pPr>
                      <a:r>
                        <a:rPr lang="zh-CN" sz="1800" b="1" kern="100" dirty="0">
                          <a:effectLst/>
                          <a:latin typeface="仿宋" panose="02010609060101010101" pitchFamily="49" charset="-122"/>
                          <a:ea typeface="仿宋" panose="02010609060101010101" pitchFamily="49" charset="-122"/>
                          <a:cs typeface="Times New Roman" panose="02020603050405020304" pitchFamily="18" charset="0"/>
                        </a:rPr>
                        <a:t>脉冲星、中性氢和恒星形成研究</a:t>
                      </a:r>
                    </a:p>
                  </a:txBody>
                  <a:tcPr marL="91428" marR="91428" marT="0" marB="0" anchor="ctr"/>
                </a:tc>
                <a:tc>
                  <a:txBody>
                    <a:bodyPr/>
                    <a:lstStyle/>
                    <a:p>
                      <a:pPr indent="0" algn="ctr">
                        <a:lnSpc>
                          <a:spcPct val="100000"/>
                        </a:lnSpc>
                        <a:spcAft>
                          <a:spcPts val="0"/>
                        </a:spcAft>
                      </a:pPr>
                      <a:r>
                        <a:rPr lang="en-US" sz="1800" b="1" kern="10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4</a:t>
                      </a:r>
                      <a:endParaRPr lang="zh-CN" sz="1800" b="1" kern="10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smtClean="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4</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smtClean="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0</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smtClean="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100%</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smtClean="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4</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extLst>
                  <a:ext uri="{0D108BD9-81ED-4DB2-BD59-A6C34878D82A}">
                    <a16:rowId xmlns:a16="http://schemas.microsoft.com/office/drawing/2014/main" val="10002"/>
                  </a:ext>
                </a:extLst>
              </a:tr>
              <a:tr h="558062">
                <a:tc>
                  <a:txBody>
                    <a:bodyPr/>
                    <a:lstStyle/>
                    <a:p>
                      <a:pPr algn="ctr">
                        <a:spcAft>
                          <a:spcPts val="0"/>
                        </a:spcAft>
                      </a:pPr>
                      <a:r>
                        <a:rPr lang="en-US" sz="1800" b="1" kern="100">
                          <a:effectLst/>
                          <a:latin typeface="仿宋" panose="02010609060101010101" pitchFamily="49" charset="-122"/>
                          <a:ea typeface="仿宋" panose="02010609060101010101" pitchFamily="49" charset="-122"/>
                          <a:cs typeface="Times New Roman" panose="02020603050405020304" pitchFamily="18" charset="0"/>
                        </a:rPr>
                        <a:t>10</a:t>
                      </a:r>
                      <a:endParaRPr lang="zh-CN" sz="1800" b="1" kern="100">
                        <a:effectLst/>
                        <a:latin typeface="仿宋" panose="02010609060101010101" pitchFamily="49" charset="-122"/>
                        <a:ea typeface="仿宋" panose="02010609060101010101" pitchFamily="49" charset="-122"/>
                        <a:cs typeface="Times New Roman" panose="02020603050405020304" pitchFamily="18" charset="0"/>
                      </a:endParaRPr>
                    </a:p>
                  </a:txBody>
                  <a:tcPr marL="91428" marR="91428" marT="0" marB="0" anchor="ctr"/>
                </a:tc>
                <a:tc>
                  <a:txBody>
                    <a:bodyPr/>
                    <a:lstStyle/>
                    <a:p>
                      <a:pPr algn="just">
                        <a:spcAft>
                          <a:spcPts val="0"/>
                        </a:spcAft>
                      </a:pPr>
                      <a:r>
                        <a:rPr lang="zh-CN" sz="1800" b="1" kern="100" dirty="0">
                          <a:effectLst/>
                          <a:latin typeface="仿宋" panose="02010609060101010101" pitchFamily="49" charset="-122"/>
                          <a:ea typeface="仿宋" panose="02010609060101010101" pitchFamily="49" charset="-122"/>
                          <a:cs typeface="Times New Roman" panose="02020603050405020304" pitchFamily="18" charset="0"/>
                        </a:rPr>
                        <a:t>复杂体系的多自由度及多尺度综合研究</a:t>
                      </a:r>
                    </a:p>
                  </a:txBody>
                  <a:tcPr marL="91428" marR="91428" marT="0" marB="0" anchor="ctr"/>
                </a:tc>
                <a:tc>
                  <a:txBody>
                    <a:bodyPr/>
                    <a:lstStyle/>
                    <a:p>
                      <a:pPr indent="0" algn="ctr">
                        <a:lnSpc>
                          <a:spcPct val="100000"/>
                        </a:lnSpc>
                        <a:spcAft>
                          <a:spcPts val="0"/>
                        </a:spcAft>
                      </a:pPr>
                      <a:r>
                        <a:rPr lang="en-US"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5</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5</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0</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100%</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6</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extLst>
                  <a:ext uri="{0D108BD9-81ED-4DB2-BD59-A6C34878D82A}">
                    <a16:rowId xmlns:a16="http://schemas.microsoft.com/office/drawing/2014/main" val="10003"/>
                  </a:ext>
                </a:extLst>
              </a:tr>
              <a:tr h="558062">
                <a:tc>
                  <a:txBody>
                    <a:bodyPr/>
                    <a:lstStyle/>
                    <a:p>
                      <a:pPr algn="ctr">
                        <a:spcAft>
                          <a:spcPts val="0"/>
                        </a:spcAft>
                      </a:pPr>
                      <a:r>
                        <a:rPr lang="en-US" sz="1800" b="1" kern="100">
                          <a:effectLst/>
                          <a:latin typeface="仿宋" panose="02010609060101010101" pitchFamily="49" charset="-122"/>
                          <a:ea typeface="仿宋" panose="02010609060101010101" pitchFamily="49" charset="-122"/>
                          <a:cs typeface="Times New Roman" panose="02020603050405020304" pitchFamily="18" charset="0"/>
                        </a:rPr>
                        <a:t>11</a:t>
                      </a:r>
                      <a:endParaRPr lang="zh-CN" sz="1800" b="1" kern="100">
                        <a:effectLst/>
                        <a:latin typeface="仿宋" panose="02010609060101010101" pitchFamily="49" charset="-122"/>
                        <a:ea typeface="仿宋" panose="02010609060101010101" pitchFamily="49" charset="-122"/>
                        <a:cs typeface="Times New Roman" panose="02020603050405020304" pitchFamily="18" charset="0"/>
                      </a:endParaRPr>
                    </a:p>
                  </a:txBody>
                  <a:tcPr marL="91428" marR="91428" marT="0" marB="0" anchor="ctr"/>
                </a:tc>
                <a:tc>
                  <a:txBody>
                    <a:bodyPr/>
                    <a:lstStyle/>
                    <a:p>
                      <a:pPr algn="just">
                        <a:spcAft>
                          <a:spcPts val="0"/>
                        </a:spcAft>
                      </a:pPr>
                      <a:r>
                        <a:rPr lang="zh-CN" sz="1800" b="1" kern="100" dirty="0">
                          <a:effectLst/>
                          <a:latin typeface="仿宋" panose="02010609060101010101" pitchFamily="49" charset="-122"/>
                          <a:ea typeface="仿宋" panose="02010609060101010101" pitchFamily="49" charset="-122"/>
                          <a:cs typeface="Times New Roman" panose="02020603050405020304" pitchFamily="18" charset="0"/>
                        </a:rPr>
                        <a:t>高温高压高密度极端物理研究</a:t>
                      </a:r>
                    </a:p>
                  </a:txBody>
                  <a:tcPr marL="91428" marR="91428" marT="0" marB="0" anchor="ctr"/>
                </a:tc>
                <a:tc>
                  <a:txBody>
                    <a:bodyPr/>
                    <a:lstStyle/>
                    <a:p>
                      <a:pPr indent="0" algn="ctr">
                        <a:lnSpc>
                          <a:spcPct val="100000"/>
                        </a:lnSpc>
                        <a:spcAft>
                          <a:spcPts val="0"/>
                        </a:spcAft>
                      </a:pPr>
                      <a:r>
                        <a:rPr lang="en-US" sz="1800" b="1" kern="10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4</a:t>
                      </a:r>
                      <a:endParaRPr lang="zh-CN" sz="1800" b="1" kern="10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smtClean="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4</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smtClean="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0</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smtClean="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100%</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smtClean="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4</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extLst>
                  <a:ext uri="{0D108BD9-81ED-4DB2-BD59-A6C34878D82A}">
                    <a16:rowId xmlns:a16="http://schemas.microsoft.com/office/drawing/2014/main" val="10004"/>
                  </a:ext>
                </a:extLst>
              </a:tr>
              <a:tr h="558062">
                <a:tc>
                  <a:txBody>
                    <a:bodyPr/>
                    <a:lstStyle/>
                    <a:p>
                      <a:pPr algn="ctr">
                        <a:spcAft>
                          <a:spcPts val="0"/>
                        </a:spcAft>
                      </a:pPr>
                      <a:r>
                        <a:rPr lang="en-US" sz="1800" b="1" kern="100">
                          <a:effectLst/>
                          <a:latin typeface="仿宋" panose="02010609060101010101" pitchFamily="49" charset="-122"/>
                          <a:ea typeface="仿宋" panose="02010609060101010101" pitchFamily="49" charset="-122"/>
                          <a:cs typeface="Times New Roman" panose="02020603050405020304" pitchFamily="18" charset="0"/>
                        </a:rPr>
                        <a:t>12</a:t>
                      </a:r>
                      <a:endParaRPr lang="zh-CN" sz="1800" b="1" kern="100">
                        <a:effectLst/>
                        <a:latin typeface="仿宋" panose="02010609060101010101" pitchFamily="49" charset="-122"/>
                        <a:ea typeface="仿宋" panose="02010609060101010101" pitchFamily="49" charset="-122"/>
                        <a:cs typeface="Times New Roman" panose="02020603050405020304" pitchFamily="18" charset="0"/>
                      </a:endParaRPr>
                    </a:p>
                  </a:txBody>
                  <a:tcPr marL="91428" marR="91428" marT="0" marB="0" anchor="ctr"/>
                </a:tc>
                <a:tc>
                  <a:txBody>
                    <a:bodyPr/>
                    <a:lstStyle/>
                    <a:p>
                      <a:pPr algn="just">
                        <a:spcAft>
                          <a:spcPts val="0"/>
                        </a:spcAft>
                      </a:pPr>
                      <a:r>
                        <a:rPr lang="zh-CN" sz="1800" b="1" kern="100" dirty="0">
                          <a:effectLst/>
                          <a:latin typeface="仿宋" panose="02010609060101010101" pitchFamily="49" charset="-122"/>
                          <a:ea typeface="仿宋" panose="02010609060101010101" pitchFamily="49" charset="-122"/>
                          <a:cs typeface="Times New Roman" panose="02020603050405020304" pitchFamily="18" charset="0"/>
                        </a:rPr>
                        <a:t>复杂湍流机理研究</a:t>
                      </a:r>
                    </a:p>
                  </a:txBody>
                  <a:tcPr marL="91428" marR="91428" marT="0" marB="0" anchor="ctr"/>
                </a:tc>
                <a:tc>
                  <a:txBody>
                    <a:bodyPr/>
                    <a:lstStyle/>
                    <a:p>
                      <a:pPr indent="0" algn="ctr">
                        <a:lnSpc>
                          <a:spcPct val="100000"/>
                        </a:lnSpc>
                        <a:spcAft>
                          <a:spcPts val="0"/>
                        </a:spcAft>
                      </a:pPr>
                      <a:r>
                        <a:rPr lang="en-US"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4</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1</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3</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25%</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1</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extLst>
                  <a:ext uri="{0D108BD9-81ED-4DB2-BD59-A6C34878D82A}">
                    <a16:rowId xmlns:a16="http://schemas.microsoft.com/office/drawing/2014/main" val="10005"/>
                  </a:ext>
                </a:extLst>
              </a:tr>
              <a:tr h="558062">
                <a:tc>
                  <a:txBody>
                    <a:bodyPr/>
                    <a:lstStyle/>
                    <a:p>
                      <a:pPr algn="ctr">
                        <a:spcAft>
                          <a:spcPts val="0"/>
                        </a:spcAft>
                      </a:pPr>
                      <a:r>
                        <a:rPr lang="en-US" sz="1800" b="1" kern="100">
                          <a:effectLst/>
                          <a:latin typeface="仿宋" panose="02010609060101010101" pitchFamily="49" charset="-122"/>
                          <a:ea typeface="仿宋" panose="02010609060101010101" pitchFamily="49" charset="-122"/>
                          <a:cs typeface="Times New Roman" panose="02020603050405020304" pitchFamily="18" charset="0"/>
                        </a:rPr>
                        <a:t>13</a:t>
                      </a:r>
                      <a:endParaRPr lang="zh-CN" sz="1800" b="1" kern="100">
                        <a:effectLst/>
                        <a:latin typeface="仿宋" panose="02010609060101010101" pitchFamily="49" charset="-122"/>
                        <a:ea typeface="仿宋" panose="02010609060101010101" pitchFamily="49" charset="-122"/>
                        <a:cs typeface="Times New Roman" panose="02020603050405020304" pitchFamily="18" charset="0"/>
                      </a:endParaRPr>
                    </a:p>
                  </a:txBody>
                  <a:tcPr marL="91428" marR="91428" marT="0" marB="0" anchor="ctr"/>
                </a:tc>
                <a:tc>
                  <a:txBody>
                    <a:bodyPr/>
                    <a:lstStyle/>
                    <a:p>
                      <a:pPr algn="just">
                        <a:spcAft>
                          <a:spcPts val="0"/>
                        </a:spcAft>
                      </a:pPr>
                      <a:r>
                        <a:rPr lang="zh-CN" sz="1800" b="1" kern="100" dirty="0">
                          <a:effectLst/>
                          <a:latin typeface="仿宋" panose="02010609060101010101" pitchFamily="49" charset="-122"/>
                          <a:ea typeface="仿宋" panose="02010609060101010101" pitchFamily="49" charset="-122"/>
                          <a:cs typeface="Times New Roman" panose="02020603050405020304" pitchFamily="18" charset="0"/>
                        </a:rPr>
                        <a:t>多学科应用平台型装置上先进实验技术和实验方法研究</a:t>
                      </a:r>
                    </a:p>
                  </a:txBody>
                  <a:tcPr marL="91428" marR="91428" marT="0" marB="0" anchor="ctr"/>
                </a:tc>
                <a:tc>
                  <a:txBody>
                    <a:bodyPr/>
                    <a:lstStyle/>
                    <a:p>
                      <a:pPr indent="0" algn="ctr">
                        <a:lnSpc>
                          <a:spcPct val="100000"/>
                        </a:lnSpc>
                        <a:spcAft>
                          <a:spcPts val="0"/>
                        </a:spcAft>
                      </a:pPr>
                      <a:r>
                        <a:rPr lang="en-US" sz="1800" b="1" kern="10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5</a:t>
                      </a:r>
                      <a:endParaRPr lang="zh-CN" sz="1800" b="1" kern="10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4</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1</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80%</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10</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extLst>
                  <a:ext uri="{0D108BD9-81ED-4DB2-BD59-A6C34878D82A}">
                    <a16:rowId xmlns:a16="http://schemas.microsoft.com/office/drawing/2014/main" val="10006"/>
                  </a:ext>
                </a:extLst>
              </a:tr>
              <a:tr h="279031">
                <a:tc>
                  <a:txBody>
                    <a:bodyPr/>
                    <a:lstStyle/>
                    <a:p>
                      <a:pPr algn="ctr">
                        <a:spcAft>
                          <a:spcPts val="0"/>
                        </a:spcAft>
                      </a:pPr>
                      <a:r>
                        <a:rPr lang="en-US" sz="1800" b="1" kern="100">
                          <a:effectLst/>
                          <a:latin typeface="仿宋" panose="02010609060101010101" pitchFamily="49" charset="-122"/>
                          <a:ea typeface="仿宋" panose="02010609060101010101" pitchFamily="49" charset="-122"/>
                          <a:cs typeface="Times New Roman" panose="02020603050405020304" pitchFamily="18" charset="0"/>
                        </a:rPr>
                        <a:t>14</a:t>
                      </a:r>
                      <a:endParaRPr lang="zh-CN" sz="1800" b="1" kern="100">
                        <a:effectLst/>
                        <a:latin typeface="仿宋" panose="02010609060101010101" pitchFamily="49" charset="-122"/>
                        <a:ea typeface="仿宋" panose="02010609060101010101" pitchFamily="49" charset="-122"/>
                        <a:cs typeface="Times New Roman" panose="02020603050405020304" pitchFamily="18" charset="0"/>
                      </a:endParaRPr>
                    </a:p>
                  </a:txBody>
                  <a:tcPr marL="91428" marR="91428" marT="0" marB="0" anchor="ctr"/>
                </a:tc>
                <a:tc>
                  <a:txBody>
                    <a:bodyPr/>
                    <a:lstStyle/>
                    <a:p>
                      <a:pPr algn="just">
                        <a:spcAft>
                          <a:spcPts val="0"/>
                        </a:spcAft>
                      </a:pPr>
                      <a:r>
                        <a:rPr lang="zh-CN" sz="1800" b="1" kern="100" dirty="0">
                          <a:effectLst/>
                          <a:latin typeface="仿宋" panose="02010609060101010101" pitchFamily="49" charset="-122"/>
                          <a:ea typeface="仿宋" panose="02010609060101010101" pitchFamily="49" charset="-122"/>
                          <a:cs typeface="Times New Roman" panose="02020603050405020304" pitchFamily="18" charset="0"/>
                        </a:rPr>
                        <a:t>下一代先进光源核心关键技术预研究</a:t>
                      </a:r>
                    </a:p>
                  </a:txBody>
                  <a:tcPr marL="91428" marR="91428" marT="0" marB="0" anchor="ctr"/>
                </a:tc>
                <a:tc>
                  <a:txBody>
                    <a:bodyPr/>
                    <a:lstStyle/>
                    <a:p>
                      <a:pPr indent="0" algn="ctr">
                        <a:lnSpc>
                          <a:spcPct val="100000"/>
                        </a:lnSpc>
                        <a:spcAft>
                          <a:spcPts val="0"/>
                        </a:spcAft>
                      </a:pPr>
                      <a:r>
                        <a:rPr lang="en-US"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3</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2</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1</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66.7%</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2</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extLst>
                  <a:ext uri="{0D108BD9-81ED-4DB2-BD59-A6C34878D82A}">
                    <a16:rowId xmlns:a16="http://schemas.microsoft.com/office/drawing/2014/main" val="10007"/>
                  </a:ext>
                </a:extLst>
              </a:tr>
              <a:tr h="412420">
                <a:tc>
                  <a:txBody>
                    <a:bodyPr/>
                    <a:lstStyle/>
                    <a:p>
                      <a:pPr algn="ctr">
                        <a:spcAft>
                          <a:spcPts val="0"/>
                        </a:spcAft>
                      </a:pPr>
                      <a:r>
                        <a:rPr lang="zh-CN" sz="1800" b="1" kern="100">
                          <a:effectLst/>
                          <a:latin typeface="仿宋" panose="02010609060101010101" pitchFamily="49" charset="-122"/>
                          <a:ea typeface="仿宋" panose="02010609060101010101" pitchFamily="49" charset="-122"/>
                          <a:cs typeface="Times New Roman" panose="02020603050405020304" pitchFamily="18" charset="0"/>
                        </a:rPr>
                        <a:t>合计</a:t>
                      </a:r>
                    </a:p>
                  </a:txBody>
                  <a:tcPr marL="91428" marR="91428" marT="0" marB="0" anchor="ctr"/>
                </a:tc>
                <a:tc>
                  <a:txBody>
                    <a:bodyPr/>
                    <a:lstStyle/>
                    <a:p>
                      <a:pPr algn="ctr">
                        <a:spcAft>
                          <a:spcPts val="0"/>
                        </a:spcAft>
                      </a:pPr>
                      <a:r>
                        <a:rPr lang="en-US" sz="1800" b="1" kern="100" dirty="0">
                          <a:effectLst/>
                          <a:latin typeface="仿宋" panose="02010609060101010101" pitchFamily="49" charset="-122"/>
                          <a:ea typeface="仿宋" panose="02010609060101010101" pitchFamily="49" charset="-122"/>
                          <a:cs typeface="Times New Roman" panose="02020603050405020304" pitchFamily="18" charset="0"/>
                        </a:rPr>
                        <a:t>14</a:t>
                      </a:r>
                      <a:r>
                        <a:rPr lang="zh-CN" sz="1800" b="1" kern="100" dirty="0">
                          <a:effectLst/>
                          <a:latin typeface="仿宋" panose="02010609060101010101" pitchFamily="49" charset="-122"/>
                          <a:ea typeface="仿宋" panose="02010609060101010101" pitchFamily="49" charset="-122"/>
                          <a:cs typeface="Times New Roman" panose="02020603050405020304" pitchFamily="18" charset="0"/>
                        </a:rPr>
                        <a:t>项任务</a:t>
                      </a:r>
                    </a:p>
                  </a:txBody>
                  <a:tcPr marL="91428" marR="91428" marT="0" marB="0" anchor="ctr"/>
                </a:tc>
                <a:tc>
                  <a:txBody>
                    <a:bodyPr/>
                    <a:lstStyle/>
                    <a:p>
                      <a:pPr indent="0" algn="ctr">
                        <a:lnSpc>
                          <a:spcPct val="100000"/>
                        </a:lnSpc>
                        <a:spcAft>
                          <a:spcPts val="0"/>
                        </a:spcAft>
                      </a:pPr>
                      <a:r>
                        <a:rPr lang="en-US"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46</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smtClean="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37</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smtClean="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9</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61.5%</a:t>
                      </a:r>
                      <a:endParaRPr lang="zh-CN" sz="1800" b="1" kern="10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tc>
                  <a:txBody>
                    <a:bodyPr/>
                    <a:lstStyle/>
                    <a:p>
                      <a:pPr indent="0" algn="ctr">
                        <a:lnSpc>
                          <a:spcPct val="100000"/>
                        </a:lnSpc>
                        <a:spcAft>
                          <a:spcPts val="0"/>
                        </a:spcAft>
                      </a:pPr>
                      <a:r>
                        <a:rPr lang="en-US" sz="1800" b="1" kern="100" dirty="0" smtClean="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47</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extLst>
                  <a:ext uri="{0D108BD9-81ED-4DB2-BD59-A6C34878D82A}">
                    <a16:rowId xmlns:a16="http://schemas.microsoft.com/office/drawing/2014/main" val="10008"/>
                  </a:ext>
                </a:extLst>
              </a:tr>
            </a:tbl>
          </a:graphicData>
        </a:graphic>
      </p:graphicFrame>
      <p:sp>
        <p:nvSpPr>
          <p:cNvPr id="6" name="矩形 5"/>
          <p:cNvSpPr/>
          <p:nvPr/>
        </p:nvSpPr>
        <p:spPr>
          <a:xfrm>
            <a:off x="594480" y="1785926"/>
            <a:ext cx="3744936" cy="461665"/>
          </a:xfrm>
          <a:prstGeom prst="rect">
            <a:avLst/>
          </a:prstGeom>
        </p:spPr>
        <p:txBody>
          <a:bodyPr wrap="none">
            <a:spAutoFit/>
          </a:bodyPr>
          <a:lstStyle/>
          <a:p>
            <a:pPr algn="just" eaLnBrk="0" hangingPunct="0">
              <a:spcBef>
                <a:spcPts val="0"/>
              </a:spcBef>
              <a:spcAft>
                <a:spcPts val="600"/>
              </a:spcAft>
            </a:pPr>
            <a:r>
              <a:rPr lang="zh-CN" altLang="en-US" sz="2400" dirty="0" smtClean="0">
                <a:solidFill>
                  <a:srgbClr val="000000"/>
                </a:solidFill>
                <a:latin typeface="华文新魏" pitchFamily="2" charset="-122"/>
                <a:ea typeface="华文新魏" pitchFamily="2" charset="-122"/>
              </a:rPr>
              <a:t>（</a:t>
            </a:r>
            <a:r>
              <a:rPr lang="en-US" altLang="zh-CN" sz="2400" dirty="0" smtClean="0">
                <a:solidFill>
                  <a:srgbClr val="000000"/>
                </a:solidFill>
                <a:latin typeface="华文新魏" pitchFamily="2" charset="-122"/>
                <a:ea typeface="华文新魏" pitchFamily="2" charset="-122"/>
              </a:rPr>
              <a:t>2</a:t>
            </a:r>
            <a:r>
              <a:rPr lang="zh-CN" altLang="en-US" sz="2400" dirty="0" smtClean="0">
                <a:solidFill>
                  <a:srgbClr val="000000"/>
                </a:solidFill>
                <a:latin typeface="华文新魏" pitchFamily="2" charset="-122"/>
                <a:ea typeface="华文新魏" pitchFamily="2" charset="-122"/>
              </a:rPr>
              <a:t>）各任务部署完成情况</a:t>
            </a:r>
          </a:p>
        </p:txBody>
      </p:sp>
    </p:spTree>
    <p:extLst>
      <p:ext uri="{BB962C8B-B14F-4D97-AF65-F5344CB8AC3E}">
        <p14:creationId xmlns:p14="http://schemas.microsoft.com/office/powerpoint/2010/main" val="18819092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矩形 1"/>
          <p:cNvSpPr>
            <a:spLocks noChangeArrowheads="1"/>
          </p:cNvSpPr>
          <p:nvPr/>
        </p:nvSpPr>
        <p:spPr bwMode="auto">
          <a:xfrm>
            <a:off x="3094810" y="1563744"/>
            <a:ext cx="7200800" cy="504000"/>
          </a:xfrm>
          <a:prstGeom prst="rect">
            <a:avLst/>
          </a:prstGeom>
          <a:solidFill>
            <a:schemeClr val="bg1">
              <a:lumMod val="85000"/>
            </a:schemeClr>
          </a:solidFill>
          <a:ln w="25400" cmpd="sng">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一</a:t>
            </a:r>
            <a:r>
              <a:rPr lang="zh-CN" altLang="en-US" sz="2400" dirty="0" smtClean="0">
                <a:solidFill>
                  <a:srgbClr val="19194D"/>
                </a:solidFill>
                <a:latin typeface="微软雅黑" pitchFamily="34" charset="-122"/>
                <a:ea typeface="微软雅黑" pitchFamily="34" charset="-122"/>
              </a:rPr>
              <a:t>、重点专项基本情况</a:t>
            </a:r>
            <a:endParaRPr lang="zh-CN" altLang="en-US" sz="2400" dirty="0">
              <a:solidFill>
                <a:srgbClr val="19194D"/>
              </a:solidFill>
              <a:latin typeface="微软雅黑" pitchFamily="34" charset="-122"/>
              <a:ea typeface="微软雅黑" pitchFamily="34" charset="-122"/>
            </a:endParaRPr>
          </a:p>
        </p:txBody>
      </p:sp>
      <p:sp>
        <p:nvSpPr>
          <p:cNvPr id="5126" name="标题 1"/>
          <p:cNvSpPr txBox="1">
            <a:spLocks noChangeArrowheads="1"/>
          </p:cNvSpPr>
          <p:nvPr/>
        </p:nvSpPr>
        <p:spPr bwMode="auto">
          <a:xfrm>
            <a:off x="737356" y="1571612"/>
            <a:ext cx="1714512" cy="714380"/>
          </a:xfrm>
          <a:prstGeom prst="rect">
            <a:avLst/>
          </a:prstGeom>
          <a:noFill/>
          <a:ln w="9525">
            <a:noFill/>
            <a:miter lim="800000"/>
            <a:headEnd/>
            <a:tailEnd/>
          </a:ln>
        </p:spPr>
        <p:txBody>
          <a:bodyPr lIns="91404" tIns="45702" rIns="91404" bIns="45702" anchor="ctr"/>
          <a:lstStyle/>
          <a:p>
            <a:pPr algn="ctr" eaLnBrk="0" hangingPunct="0"/>
            <a:r>
              <a:rPr lang="zh-CN" altLang="en-US" sz="4000" dirty="0" smtClean="0">
                <a:solidFill>
                  <a:srgbClr val="195157"/>
                </a:solidFill>
                <a:latin typeface="Times New Roman" pitchFamily="18" charset="0"/>
                <a:ea typeface="微软雅黑" pitchFamily="34" charset="-122"/>
              </a:rPr>
              <a:t>提 纲</a:t>
            </a:r>
            <a:endParaRPr lang="zh-CN" sz="4000" dirty="0">
              <a:solidFill>
                <a:srgbClr val="195157"/>
              </a:solidFill>
              <a:latin typeface="Times New Roman" pitchFamily="18" charset="0"/>
              <a:ea typeface="微软雅黑" pitchFamily="34" charset="-122"/>
            </a:endParaRPr>
          </a:p>
        </p:txBody>
      </p:sp>
      <p:sp>
        <p:nvSpPr>
          <p:cNvPr id="11" name="矩形 2"/>
          <p:cNvSpPr>
            <a:spLocks noChangeArrowheads="1"/>
          </p:cNvSpPr>
          <p:nvPr/>
        </p:nvSpPr>
        <p:spPr bwMode="auto">
          <a:xfrm>
            <a:off x="3094810" y="2254967"/>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二</a:t>
            </a:r>
            <a:r>
              <a:rPr lang="zh-CN" altLang="en-US" sz="2400" dirty="0" smtClean="0">
                <a:solidFill>
                  <a:srgbClr val="19194D"/>
                </a:solidFill>
                <a:latin typeface="微软雅黑" pitchFamily="34" charset="-122"/>
                <a:ea typeface="微软雅黑" pitchFamily="34" charset="-122"/>
              </a:rPr>
              <a:t>、</a:t>
            </a:r>
            <a:r>
              <a:rPr lang="en-US" altLang="zh-CN" sz="2400" dirty="0" smtClean="0">
                <a:solidFill>
                  <a:srgbClr val="19194D"/>
                </a:solidFill>
                <a:latin typeface="微软雅黑" pitchFamily="34" charset="-122"/>
                <a:ea typeface="微软雅黑" pitchFamily="34" charset="-122"/>
              </a:rPr>
              <a:t>2018</a:t>
            </a:r>
            <a:r>
              <a:rPr lang="zh-CN" altLang="en-US" sz="2400" dirty="0" smtClean="0">
                <a:solidFill>
                  <a:srgbClr val="19194D"/>
                </a:solidFill>
                <a:latin typeface="微软雅黑" pitchFamily="34" charset="-122"/>
                <a:ea typeface="微软雅黑" pitchFamily="34" charset="-122"/>
              </a:rPr>
              <a:t>年度项目部署情况</a:t>
            </a:r>
            <a:endParaRPr lang="zh-CN" altLang="en-US" sz="2400" dirty="0">
              <a:solidFill>
                <a:srgbClr val="19194D"/>
              </a:solidFill>
              <a:latin typeface="微软雅黑" pitchFamily="34" charset="-122"/>
              <a:ea typeface="微软雅黑" pitchFamily="34" charset="-122"/>
              <a:sym typeface="Arial" pitchFamily="34" charset="0"/>
            </a:endParaRPr>
          </a:p>
        </p:txBody>
      </p:sp>
      <p:sp>
        <p:nvSpPr>
          <p:cNvPr id="6" name="矩形 2"/>
          <p:cNvSpPr>
            <a:spLocks noChangeArrowheads="1"/>
          </p:cNvSpPr>
          <p:nvPr/>
        </p:nvSpPr>
        <p:spPr bwMode="auto">
          <a:xfrm>
            <a:off x="3094810" y="2946190"/>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smtClean="0">
                <a:solidFill>
                  <a:srgbClr val="19194D"/>
                </a:solidFill>
                <a:latin typeface="微软雅黑" pitchFamily="34" charset="-122"/>
                <a:ea typeface="微软雅黑" pitchFamily="34" charset="-122"/>
              </a:rPr>
              <a:t>三、各方管理职责</a:t>
            </a:r>
            <a:endParaRPr lang="zh-CN" altLang="en-US" sz="2400" dirty="0">
              <a:solidFill>
                <a:srgbClr val="19194D"/>
              </a:solidFill>
              <a:latin typeface="微软雅黑" pitchFamily="34" charset="-122"/>
              <a:ea typeface="微软雅黑" pitchFamily="34" charset="-122"/>
              <a:sym typeface="Arial" pitchFamily="34" charset="0"/>
            </a:endParaRPr>
          </a:p>
        </p:txBody>
      </p:sp>
      <p:sp>
        <p:nvSpPr>
          <p:cNvPr id="7" name="矩形 2"/>
          <p:cNvSpPr>
            <a:spLocks noChangeArrowheads="1"/>
          </p:cNvSpPr>
          <p:nvPr/>
        </p:nvSpPr>
        <p:spPr bwMode="auto">
          <a:xfrm>
            <a:off x="3094810" y="3637413"/>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四</a:t>
            </a:r>
            <a:r>
              <a:rPr lang="zh-CN" altLang="en-US" sz="2400" dirty="0" smtClean="0">
                <a:solidFill>
                  <a:srgbClr val="19194D"/>
                </a:solidFill>
                <a:latin typeface="微软雅黑" pitchFamily="34" charset="-122"/>
                <a:ea typeface="微软雅黑" pitchFamily="34" charset="-122"/>
              </a:rPr>
              <a:t>、重点专项管理流程</a:t>
            </a:r>
            <a:endParaRPr lang="zh-CN" altLang="en-US" sz="2400" dirty="0">
              <a:solidFill>
                <a:srgbClr val="19194D"/>
              </a:solidFill>
              <a:latin typeface="微软雅黑" pitchFamily="34" charset="-122"/>
              <a:ea typeface="微软雅黑" pitchFamily="34" charset="-122"/>
              <a:sym typeface="Arial" pitchFamily="34" charset="0"/>
            </a:endParaRPr>
          </a:p>
        </p:txBody>
      </p:sp>
      <p:sp>
        <p:nvSpPr>
          <p:cNvPr id="8" name="矩形 2"/>
          <p:cNvSpPr>
            <a:spLocks noChangeArrowheads="1"/>
          </p:cNvSpPr>
          <p:nvPr/>
        </p:nvSpPr>
        <p:spPr bwMode="auto">
          <a:xfrm>
            <a:off x="3094810" y="4328636"/>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五</a:t>
            </a:r>
            <a:r>
              <a:rPr lang="zh-CN" altLang="en-US" sz="2400" dirty="0" smtClean="0">
                <a:solidFill>
                  <a:srgbClr val="19194D"/>
                </a:solidFill>
                <a:latin typeface="微软雅黑" pitchFamily="34" charset="-122"/>
                <a:ea typeface="微软雅黑" pitchFamily="34" charset="-122"/>
              </a:rPr>
              <a:t>、国家</a:t>
            </a:r>
            <a:r>
              <a:rPr lang="zh-CN" altLang="en-US" sz="2400" dirty="0">
                <a:solidFill>
                  <a:srgbClr val="19194D"/>
                </a:solidFill>
                <a:latin typeface="微软雅黑" pitchFamily="34" charset="-122"/>
                <a:ea typeface="微软雅黑" pitchFamily="34" charset="-122"/>
              </a:rPr>
              <a:t>科技</a:t>
            </a:r>
            <a:r>
              <a:rPr lang="zh-CN" altLang="en-US" sz="2400" dirty="0" smtClean="0">
                <a:solidFill>
                  <a:srgbClr val="19194D"/>
                </a:solidFill>
                <a:latin typeface="微软雅黑" pitchFamily="34" charset="-122"/>
                <a:ea typeface="微软雅黑" pitchFamily="34" charset="-122"/>
              </a:rPr>
              <a:t>计划项目执行</a:t>
            </a:r>
            <a:r>
              <a:rPr lang="zh-CN" altLang="en-US" sz="2400" dirty="0">
                <a:solidFill>
                  <a:srgbClr val="19194D"/>
                </a:solidFill>
                <a:latin typeface="微软雅黑" pitchFamily="34" charset="-122"/>
                <a:ea typeface="微软雅黑" pitchFamily="34" charset="-122"/>
              </a:rPr>
              <a:t>过程</a:t>
            </a:r>
            <a:r>
              <a:rPr lang="zh-CN" altLang="en-US" sz="2400" dirty="0" smtClean="0">
                <a:solidFill>
                  <a:srgbClr val="19194D"/>
                </a:solidFill>
                <a:latin typeface="微软雅黑" pitchFamily="34" charset="-122"/>
                <a:ea typeface="微软雅黑" pitchFamily="34" charset="-122"/>
              </a:rPr>
              <a:t>中常见的问题</a:t>
            </a:r>
            <a:endParaRPr lang="zh-CN" altLang="en-US" sz="2400" dirty="0">
              <a:solidFill>
                <a:srgbClr val="19194D"/>
              </a:solidFill>
              <a:latin typeface="微软雅黑" pitchFamily="34" charset="-122"/>
              <a:ea typeface="微软雅黑" pitchFamily="34" charset="-122"/>
            </a:endParaRPr>
          </a:p>
        </p:txBody>
      </p:sp>
      <p:sp>
        <p:nvSpPr>
          <p:cNvPr id="9" name="矩形 2"/>
          <p:cNvSpPr>
            <a:spLocks noChangeArrowheads="1"/>
          </p:cNvSpPr>
          <p:nvPr/>
        </p:nvSpPr>
        <p:spPr bwMode="auto">
          <a:xfrm>
            <a:off x="3094810" y="5013176"/>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六</a:t>
            </a:r>
            <a:r>
              <a:rPr lang="zh-CN" altLang="en-US" sz="2400" dirty="0" smtClean="0">
                <a:solidFill>
                  <a:srgbClr val="19194D"/>
                </a:solidFill>
                <a:latin typeface="微软雅黑" pitchFamily="34" charset="-122"/>
                <a:ea typeface="微软雅黑" pitchFamily="34" charset="-122"/>
              </a:rPr>
              <a:t>、关于资助标注</a:t>
            </a:r>
            <a:endParaRPr lang="zh-CN" altLang="en-US" sz="2400" dirty="0">
              <a:solidFill>
                <a:srgbClr val="19194D"/>
              </a:solidFill>
              <a:latin typeface="微软雅黑" pitchFamily="34" charset="-122"/>
              <a:ea typeface="微软雅黑" pitchFamily="34" charset="-122"/>
            </a:endParaRPr>
          </a:p>
        </p:txBody>
      </p:sp>
      <p:sp>
        <p:nvSpPr>
          <p:cNvPr id="10" name="矩形 2"/>
          <p:cNvSpPr>
            <a:spLocks noChangeArrowheads="1"/>
          </p:cNvSpPr>
          <p:nvPr/>
        </p:nvSpPr>
        <p:spPr bwMode="auto">
          <a:xfrm>
            <a:off x="3070870" y="5733256"/>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smtClean="0">
                <a:solidFill>
                  <a:srgbClr val="19194D"/>
                </a:solidFill>
                <a:latin typeface="微软雅黑" pitchFamily="34" charset="-122"/>
                <a:ea typeface="微软雅黑" pitchFamily="34" charset="-122"/>
              </a:rPr>
              <a:t>七、</a:t>
            </a:r>
            <a:r>
              <a:rPr lang="zh-CN" altLang="en-US" sz="2400" dirty="0">
                <a:solidFill>
                  <a:srgbClr val="19194D"/>
                </a:solidFill>
                <a:latin typeface="微软雅黑" pitchFamily="34" charset="-122"/>
                <a:ea typeface="微软雅黑" pitchFamily="34" charset="-122"/>
              </a:rPr>
              <a:t>实施方案编制</a:t>
            </a:r>
            <a:r>
              <a:rPr lang="zh-CN" altLang="en-US" sz="2400" dirty="0" smtClean="0">
                <a:solidFill>
                  <a:srgbClr val="19194D"/>
                </a:solidFill>
                <a:latin typeface="微软雅黑" pitchFamily="34" charset="-122"/>
                <a:ea typeface="微软雅黑" pitchFamily="34" charset="-122"/>
              </a:rPr>
              <a:t>要求</a:t>
            </a:r>
            <a:endParaRPr lang="zh-CN" altLang="en-US" sz="2400" dirty="0">
              <a:solidFill>
                <a:srgbClr val="19194D"/>
              </a:solidFill>
              <a:latin typeface="微软雅黑" pitchFamily="34" charset="-122"/>
              <a:ea typeface="微软雅黑" pitchFamily="34" charset="-122"/>
            </a:endParaRPr>
          </a:p>
        </p:txBody>
      </p:sp>
    </p:spTree>
    <p:extLst>
      <p:ext uri="{BB962C8B-B14F-4D97-AF65-F5344CB8AC3E}">
        <p14:creationId xmlns:p14="http://schemas.microsoft.com/office/powerpoint/2010/main" val="33427343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7"/>
          <p:cNvSpPr txBox="1"/>
          <p:nvPr/>
        </p:nvSpPr>
        <p:spPr>
          <a:xfrm>
            <a:off x="666625" y="428605"/>
            <a:ext cx="6380964"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smtClean="0">
                <a:solidFill>
                  <a:srgbClr val="960000"/>
                </a:solidFill>
                <a:latin typeface="微软雅黑" panose="020B0503020204020204" pitchFamily="34" charset="-122"/>
                <a:ea typeface="微软雅黑" panose="020B0503020204020204" pitchFamily="34" charset="-122"/>
                <a:cs typeface="Times New Roman" pitchFamily="18" charset="0"/>
              </a:rPr>
              <a:t>二、</a:t>
            </a:r>
            <a:r>
              <a:rPr lang="en-US" altLang="zh-CN" dirty="0" smtClean="0">
                <a:solidFill>
                  <a:srgbClr val="960000"/>
                </a:solidFill>
                <a:latin typeface="微软雅黑" panose="020B0503020204020204" pitchFamily="34" charset="-122"/>
                <a:ea typeface="微软雅黑" panose="020B0503020204020204" pitchFamily="34" charset="-122"/>
                <a:cs typeface="Times New Roman" pitchFamily="18" charset="0"/>
              </a:rPr>
              <a:t>2018</a:t>
            </a:r>
            <a:r>
              <a:rPr lang="zh-CN" altLang="en-US" dirty="0" smtClean="0">
                <a:solidFill>
                  <a:srgbClr val="960000"/>
                </a:solidFill>
                <a:latin typeface="微软雅黑" panose="020B0503020204020204" pitchFamily="34" charset="-122"/>
                <a:ea typeface="微软雅黑" panose="020B0503020204020204" pitchFamily="34" charset="-122"/>
                <a:cs typeface="Times New Roman" pitchFamily="18" charset="0"/>
              </a:rPr>
              <a:t>年度项目部署情况</a:t>
            </a:r>
          </a:p>
        </p:txBody>
      </p:sp>
      <p:sp>
        <p:nvSpPr>
          <p:cNvPr id="4" name="折角形 3"/>
          <p:cNvSpPr>
            <a:spLocks noChangeAspect="1"/>
          </p:cNvSpPr>
          <p:nvPr/>
        </p:nvSpPr>
        <p:spPr>
          <a:xfrm>
            <a:off x="737356" y="1142984"/>
            <a:ext cx="4143404" cy="545776"/>
          </a:xfrm>
          <a:prstGeom prst="foldedCorner">
            <a:avLst>
              <a:gd name="adj" fmla="val 0"/>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200" dirty="0" smtClean="0">
                <a:solidFill>
                  <a:srgbClr val="960000"/>
                </a:solidFill>
                <a:latin typeface="微软雅黑" panose="020B0503020204020204" pitchFamily="34" charset="-122"/>
                <a:ea typeface="微软雅黑" panose="020B0503020204020204" pitchFamily="34" charset="-122"/>
              </a:rPr>
              <a:t>4</a:t>
            </a:r>
            <a:r>
              <a:rPr lang="zh-CN" altLang="en-US" sz="2200" dirty="0" smtClean="0">
                <a:solidFill>
                  <a:srgbClr val="960000"/>
                </a:solidFill>
                <a:latin typeface="微软雅黑" panose="020B0503020204020204" pitchFamily="34" charset="-122"/>
                <a:ea typeface="微软雅黑" panose="020B0503020204020204" pitchFamily="34" charset="-122"/>
              </a:rPr>
              <a:t>、专项总体部署完成情况</a:t>
            </a:r>
            <a:endParaRPr lang="zh-CN" altLang="en-US" sz="2200" dirty="0">
              <a:solidFill>
                <a:srgbClr val="960000"/>
              </a:solidFill>
              <a:latin typeface="微软雅黑" panose="020B0503020204020204" pitchFamily="34" charset="-122"/>
              <a:ea typeface="微软雅黑" panose="020B0503020204020204" pitchFamily="34" charset="-122"/>
            </a:endParaRPr>
          </a:p>
        </p:txBody>
      </p:sp>
      <p:graphicFrame>
        <p:nvGraphicFramePr>
          <p:cNvPr id="5" name="表格 4"/>
          <p:cNvGraphicFramePr>
            <a:graphicFrameLocks noGrp="1"/>
          </p:cNvGraphicFramePr>
          <p:nvPr>
            <p:extLst>
              <p:ext uri="{D42A27DB-BD31-4B8C-83A1-F6EECF244321}">
                <p14:modId xmlns:p14="http://schemas.microsoft.com/office/powerpoint/2010/main" val="4169212223"/>
              </p:ext>
            </p:extLst>
          </p:nvPr>
        </p:nvGraphicFramePr>
        <p:xfrm>
          <a:off x="623312" y="2305798"/>
          <a:ext cx="10847793" cy="4266474"/>
        </p:xfrm>
        <a:graphic>
          <a:graphicData uri="http://schemas.openxmlformats.org/drawingml/2006/table">
            <a:tbl>
              <a:tblPr firstRow="1" bandRow="1">
                <a:tableStyleId>{5C22544A-7EE6-4342-B048-85BDC9FD1C3A}</a:tableStyleId>
              </a:tblPr>
              <a:tblGrid>
                <a:gridCol w="767985">
                  <a:extLst>
                    <a:ext uri="{9D8B030D-6E8A-4147-A177-3AD203B41FA5}">
                      <a16:colId xmlns:a16="http://schemas.microsoft.com/office/drawing/2014/main" val="20000"/>
                    </a:ext>
                  </a:extLst>
                </a:gridCol>
                <a:gridCol w="4127921">
                  <a:extLst>
                    <a:ext uri="{9D8B030D-6E8A-4147-A177-3AD203B41FA5}">
                      <a16:colId xmlns:a16="http://schemas.microsoft.com/office/drawing/2014/main" val="20001"/>
                    </a:ext>
                  </a:extLst>
                </a:gridCol>
                <a:gridCol w="1343974">
                  <a:extLst>
                    <a:ext uri="{9D8B030D-6E8A-4147-A177-3AD203B41FA5}">
                      <a16:colId xmlns:a16="http://schemas.microsoft.com/office/drawing/2014/main" val="20002"/>
                    </a:ext>
                  </a:extLst>
                </a:gridCol>
                <a:gridCol w="1247976">
                  <a:extLst>
                    <a:ext uri="{9D8B030D-6E8A-4147-A177-3AD203B41FA5}">
                      <a16:colId xmlns:a16="http://schemas.microsoft.com/office/drawing/2014/main" val="20003"/>
                    </a:ext>
                  </a:extLst>
                </a:gridCol>
                <a:gridCol w="1151978">
                  <a:extLst>
                    <a:ext uri="{9D8B030D-6E8A-4147-A177-3AD203B41FA5}">
                      <a16:colId xmlns:a16="http://schemas.microsoft.com/office/drawing/2014/main" val="20004"/>
                    </a:ext>
                  </a:extLst>
                </a:gridCol>
                <a:gridCol w="1151978">
                  <a:extLst>
                    <a:ext uri="{9D8B030D-6E8A-4147-A177-3AD203B41FA5}">
                      <a16:colId xmlns:a16="http://schemas.microsoft.com/office/drawing/2014/main" val="20005"/>
                    </a:ext>
                  </a:extLst>
                </a:gridCol>
                <a:gridCol w="1055981">
                  <a:extLst>
                    <a:ext uri="{9D8B030D-6E8A-4147-A177-3AD203B41FA5}">
                      <a16:colId xmlns:a16="http://schemas.microsoft.com/office/drawing/2014/main" val="20006"/>
                    </a:ext>
                  </a:extLst>
                </a:gridCol>
              </a:tblGrid>
              <a:tr h="360040">
                <a:tc>
                  <a:txBody>
                    <a:bodyPr/>
                    <a:lstStyle/>
                    <a:p>
                      <a:pPr algn="ctr">
                        <a:spcAft>
                          <a:spcPts val="0"/>
                        </a:spcAft>
                      </a:pPr>
                      <a:r>
                        <a:rPr lang="zh-CN" sz="1600" kern="100" dirty="0">
                          <a:effectLst/>
                          <a:latin typeface="Times New Roman" panose="02020603050405020304" pitchFamily="18" charset="0"/>
                          <a:ea typeface="仿宋_GB2312"/>
                          <a:cs typeface="Times New Roman" panose="02020603050405020304" pitchFamily="18" charset="0"/>
                        </a:rPr>
                        <a:t>序号</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zh-CN" sz="1600" kern="100" dirty="0">
                          <a:effectLst/>
                          <a:latin typeface="Times New Roman" panose="02020603050405020304" pitchFamily="18" charset="0"/>
                          <a:ea typeface="仿宋_GB2312"/>
                          <a:cs typeface="Times New Roman" panose="02020603050405020304" pitchFamily="18" charset="0"/>
                        </a:rPr>
                        <a:t>任务名称</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zh-CN" altLang="en-US" sz="1600" kern="100" dirty="0" smtClean="0">
                          <a:effectLst/>
                          <a:latin typeface="Times New Roman" panose="02020603050405020304" pitchFamily="18" charset="0"/>
                          <a:ea typeface="仿宋_GB2312"/>
                          <a:cs typeface="Times New Roman" panose="02020603050405020304" pitchFamily="18" charset="0"/>
                        </a:rPr>
                        <a:t>经费</a:t>
                      </a:r>
                      <a:r>
                        <a:rPr lang="zh-CN" sz="1600" kern="100" dirty="0" smtClean="0">
                          <a:effectLst/>
                          <a:latin typeface="Times New Roman" panose="02020603050405020304" pitchFamily="18" charset="0"/>
                          <a:ea typeface="仿宋_GB2312"/>
                          <a:cs typeface="Times New Roman" panose="02020603050405020304" pitchFamily="18" charset="0"/>
                        </a:rPr>
                        <a:t>数</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zh-CN" sz="1600" kern="100" dirty="0">
                          <a:effectLst/>
                          <a:latin typeface="Times New Roman" panose="02020603050405020304" pitchFamily="18" charset="0"/>
                          <a:ea typeface="仿宋_GB2312"/>
                          <a:cs typeface="Times New Roman" panose="02020603050405020304" pitchFamily="18" charset="0"/>
                        </a:rPr>
                        <a:t>已部署</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zh-CN" sz="1600" kern="100" dirty="0">
                          <a:effectLst/>
                          <a:latin typeface="Times New Roman" panose="02020603050405020304" pitchFamily="18" charset="0"/>
                          <a:ea typeface="仿宋_GB2312"/>
                          <a:cs typeface="Times New Roman" panose="02020603050405020304" pitchFamily="18" charset="0"/>
                        </a:rPr>
                        <a:t>未部署</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zh-CN" altLang="en-US" sz="1600" kern="100" dirty="0" smtClean="0">
                          <a:effectLst/>
                          <a:latin typeface="Times New Roman" panose="02020603050405020304" pitchFamily="18" charset="0"/>
                          <a:ea typeface="仿宋_GB2312"/>
                          <a:cs typeface="Times New Roman" panose="02020603050405020304" pitchFamily="18" charset="0"/>
                        </a:rPr>
                        <a:t>执行</a:t>
                      </a:r>
                      <a:r>
                        <a:rPr lang="zh-CN" sz="1600" kern="100" dirty="0" smtClean="0">
                          <a:effectLst/>
                          <a:latin typeface="Times New Roman" panose="02020603050405020304" pitchFamily="18" charset="0"/>
                          <a:ea typeface="仿宋_GB2312"/>
                          <a:cs typeface="Times New Roman" panose="02020603050405020304" pitchFamily="18" charset="0"/>
                        </a:rPr>
                        <a:t>率</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zh-CN" sz="1600" kern="100" dirty="0">
                          <a:effectLst/>
                          <a:latin typeface="Times New Roman" panose="02020603050405020304" pitchFamily="18" charset="0"/>
                          <a:ea typeface="仿宋_GB2312"/>
                          <a:cs typeface="Times New Roman" panose="02020603050405020304" pitchFamily="18" charset="0"/>
                        </a:rPr>
                        <a:t>立项数</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extLst>
                  <a:ext uri="{0D108BD9-81ED-4DB2-BD59-A6C34878D82A}">
                    <a16:rowId xmlns:a16="http://schemas.microsoft.com/office/drawing/2014/main" val="10000"/>
                  </a:ext>
                </a:extLst>
              </a:tr>
              <a:tr h="558062">
                <a:tc>
                  <a:txBody>
                    <a:bodyPr/>
                    <a:lstStyle/>
                    <a:p>
                      <a:pPr algn="ctr">
                        <a:spcAft>
                          <a:spcPts val="0"/>
                        </a:spcAft>
                      </a:pPr>
                      <a:r>
                        <a:rPr lang="en-US" sz="1800" b="1" kern="100" dirty="0">
                          <a:effectLst/>
                          <a:latin typeface="Times New Roman" panose="02020603050405020304" pitchFamily="18" charset="0"/>
                          <a:ea typeface="仿宋_GB2312"/>
                          <a:cs typeface="Times New Roman" panose="02020603050405020304" pitchFamily="18" charset="0"/>
                        </a:rPr>
                        <a:t>1</a:t>
                      </a:r>
                      <a:endParaRPr lang="zh-CN" sz="18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just">
                        <a:spcAft>
                          <a:spcPts val="0"/>
                        </a:spcAft>
                      </a:pPr>
                      <a:r>
                        <a:rPr lang="zh-CN" sz="1800" b="1" kern="100" dirty="0">
                          <a:effectLst/>
                          <a:latin typeface="仿宋" panose="02010609060101010101" pitchFamily="49" charset="-122"/>
                          <a:ea typeface="仿宋" panose="02010609060101010101" pitchFamily="49" charset="-122"/>
                          <a:cs typeface="Times New Roman" panose="02020603050405020304" pitchFamily="18" charset="0"/>
                        </a:rPr>
                        <a:t>强相互作用性质研究及奇异粒子的寻找</a:t>
                      </a:r>
                    </a:p>
                  </a:txBody>
                  <a:tcPr marL="91428" marR="91428" marT="0" marB="0" anchor="ctr"/>
                </a:tc>
                <a:tc>
                  <a:txBody>
                    <a:bodyPr/>
                    <a:lstStyle/>
                    <a:p>
                      <a:pPr algn="ctr">
                        <a:spcAft>
                          <a:spcPts val="0"/>
                        </a:spcAft>
                      </a:pPr>
                      <a:r>
                        <a:rPr lang="en-US" sz="1800" b="1" kern="100" dirty="0">
                          <a:effectLst/>
                          <a:latin typeface="Times New Roman" panose="02020603050405020304" pitchFamily="18" charset="0"/>
                          <a:ea typeface="仿宋_GB2312"/>
                          <a:cs typeface="Times New Roman" panose="02020603050405020304" pitchFamily="18" charset="0"/>
                        </a:rPr>
                        <a:t>6700</a:t>
                      </a:r>
                      <a:endParaRPr lang="zh-CN" sz="18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en-US" sz="1800" b="1" kern="100">
                          <a:effectLst/>
                          <a:latin typeface="Times New Roman" panose="02020603050405020304" pitchFamily="18" charset="0"/>
                          <a:ea typeface="仿宋_GB2312"/>
                          <a:cs typeface="Times New Roman" panose="02020603050405020304" pitchFamily="18" charset="0"/>
                        </a:rPr>
                        <a:t>0</a:t>
                      </a:r>
                      <a:endParaRPr lang="zh-CN" sz="1800" b="1" kern="10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en-US" sz="1800" b="1" kern="100" dirty="0">
                          <a:effectLst/>
                          <a:latin typeface="Times New Roman" panose="02020603050405020304" pitchFamily="18" charset="0"/>
                          <a:ea typeface="仿宋_GB2312"/>
                          <a:cs typeface="Times New Roman" panose="02020603050405020304" pitchFamily="18" charset="0"/>
                        </a:rPr>
                        <a:t>6700</a:t>
                      </a:r>
                      <a:endParaRPr lang="zh-CN" sz="18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marL="0" algn="ctr" defTabSz="914400" rtl="0" eaLnBrk="1" latinLnBrk="0" hangingPunct="1">
                        <a:spcAft>
                          <a:spcPts val="0"/>
                        </a:spcAft>
                      </a:pPr>
                      <a:r>
                        <a:rPr lang="en-US" sz="1800" b="1" kern="100" dirty="0">
                          <a:solidFill>
                            <a:schemeClr val="dk1"/>
                          </a:solidFill>
                          <a:effectLst/>
                          <a:latin typeface="Times New Roman" panose="02020603050405020304" pitchFamily="18" charset="0"/>
                          <a:ea typeface="仿宋_GB2312"/>
                          <a:cs typeface="Times New Roman" panose="02020603050405020304" pitchFamily="18" charset="0"/>
                        </a:rPr>
                        <a:t>0.0%</a:t>
                      </a:r>
                      <a:endParaRPr lang="zh-CN" sz="1800" b="1" kern="100" dirty="0">
                        <a:solidFill>
                          <a:schemeClr val="dk1"/>
                        </a:solidFill>
                        <a:effectLst/>
                        <a:latin typeface="Times New Roman" panose="02020603050405020304" pitchFamily="18" charset="0"/>
                        <a:ea typeface="仿宋_GB2312"/>
                        <a:cs typeface="Times New Roman" panose="02020603050405020304" pitchFamily="18" charset="0"/>
                      </a:endParaRPr>
                    </a:p>
                  </a:txBody>
                  <a:tcPr marL="91428" marR="91428" marT="0" marB="0" anchor="ctr"/>
                </a:tc>
                <a:tc>
                  <a:txBody>
                    <a:bodyPr/>
                    <a:lstStyle/>
                    <a:p>
                      <a:pPr indent="0" algn="ctr">
                        <a:lnSpc>
                          <a:spcPct val="100000"/>
                        </a:lnSpc>
                        <a:spcAft>
                          <a:spcPts val="0"/>
                        </a:spcAft>
                      </a:pPr>
                      <a:r>
                        <a:rPr lang="en-US"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0</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extLst>
                  <a:ext uri="{0D108BD9-81ED-4DB2-BD59-A6C34878D82A}">
                    <a16:rowId xmlns:a16="http://schemas.microsoft.com/office/drawing/2014/main" val="10001"/>
                  </a:ext>
                </a:extLst>
              </a:tr>
              <a:tr h="558062">
                <a:tc>
                  <a:txBody>
                    <a:bodyPr/>
                    <a:lstStyle/>
                    <a:p>
                      <a:pPr algn="ctr">
                        <a:spcAft>
                          <a:spcPts val="0"/>
                        </a:spcAft>
                      </a:pPr>
                      <a:r>
                        <a:rPr lang="en-US" sz="1800" b="1" kern="100">
                          <a:effectLst/>
                          <a:latin typeface="Times New Roman" panose="02020603050405020304" pitchFamily="18" charset="0"/>
                          <a:ea typeface="仿宋_GB2312"/>
                          <a:cs typeface="Times New Roman" panose="02020603050405020304" pitchFamily="18" charset="0"/>
                        </a:rPr>
                        <a:t>2</a:t>
                      </a:r>
                      <a:endParaRPr lang="zh-CN" sz="1800" b="1" kern="10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just">
                        <a:spcAft>
                          <a:spcPts val="0"/>
                        </a:spcAft>
                      </a:pPr>
                      <a:r>
                        <a:rPr lang="en-US" sz="1800" b="1" kern="100" dirty="0">
                          <a:effectLst/>
                          <a:latin typeface="仿宋" panose="02010609060101010101" pitchFamily="49" charset="-122"/>
                          <a:ea typeface="仿宋" panose="02010609060101010101" pitchFamily="49" charset="-122"/>
                          <a:cs typeface="Times New Roman" panose="02020603050405020304" pitchFamily="18" charset="0"/>
                        </a:rPr>
                        <a:t>Higgs</a:t>
                      </a:r>
                      <a:r>
                        <a:rPr lang="zh-CN" sz="1800" b="1" kern="100" dirty="0">
                          <a:effectLst/>
                          <a:latin typeface="仿宋" panose="02010609060101010101" pitchFamily="49" charset="-122"/>
                          <a:ea typeface="仿宋" panose="02010609060101010101" pitchFamily="49" charset="-122"/>
                          <a:cs typeface="Times New Roman" panose="02020603050405020304" pitchFamily="18" charset="0"/>
                        </a:rPr>
                        <a:t>粒子的特性研究和超出标准模型新物质寻找</a:t>
                      </a:r>
                    </a:p>
                  </a:txBody>
                  <a:tcPr marL="91428" marR="91428" marT="0" marB="0" anchor="ctr"/>
                </a:tc>
                <a:tc>
                  <a:txBody>
                    <a:bodyPr/>
                    <a:lstStyle/>
                    <a:p>
                      <a:pPr algn="ctr">
                        <a:spcAft>
                          <a:spcPts val="0"/>
                        </a:spcAft>
                      </a:pPr>
                      <a:r>
                        <a:rPr lang="en-US" sz="1800" b="1" kern="100" dirty="0">
                          <a:effectLst/>
                          <a:latin typeface="Times New Roman" panose="02020603050405020304" pitchFamily="18" charset="0"/>
                          <a:ea typeface="仿宋_GB2312"/>
                          <a:cs typeface="Times New Roman" panose="02020603050405020304" pitchFamily="18" charset="0"/>
                        </a:rPr>
                        <a:t>8500</a:t>
                      </a:r>
                      <a:endParaRPr lang="zh-CN" sz="18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en-US" sz="1800" b="1" kern="100" dirty="0" smtClean="0">
                          <a:effectLst/>
                          <a:latin typeface="Times New Roman" panose="02020603050405020304" pitchFamily="18" charset="0"/>
                          <a:ea typeface="仿宋_GB2312"/>
                          <a:cs typeface="Times New Roman" panose="02020603050405020304" pitchFamily="18" charset="0"/>
                        </a:rPr>
                        <a:t>9109</a:t>
                      </a:r>
                      <a:endParaRPr lang="zh-CN" sz="18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marL="0" algn="ctr" defTabSz="914400" rtl="0" eaLnBrk="1" latinLnBrk="0" hangingPunct="1">
                        <a:spcAft>
                          <a:spcPts val="0"/>
                        </a:spcAft>
                      </a:pPr>
                      <a:r>
                        <a:rPr lang="en-US" altLang="zh-CN" sz="1800" b="1" kern="100" dirty="0" smtClean="0">
                          <a:solidFill>
                            <a:schemeClr val="dk1"/>
                          </a:solidFill>
                          <a:effectLst/>
                          <a:latin typeface="Times New Roman" panose="02020603050405020304" pitchFamily="18" charset="0"/>
                          <a:ea typeface="仿宋_GB2312"/>
                          <a:cs typeface="Times New Roman" panose="02020603050405020304" pitchFamily="18" charset="0"/>
                        </a:rPr>
                        <a:t>-609</a:t>
                      </a:r>
                      <a:endParaRPr lang="zh-CN" sz="1800" b="1" kern="100" dirty="0">
                        <a:solidFill>
                          <a:schemeClr val="dk1"/>
                        </a:solidFill>
                        <a:effectLst/>
                        <a:latin typeface="Times New Roman" panose="02020603050405020304" pitchFamily="18" charset="0"/>
                        <a:ea typeface="仿宋_GB2312"/>
                        <a:cs typeface="Times New Roman" panose="02020603050405020304" pitchFamily="18" charset="0"/>
                      </a:endParaRPr>
                    </a:p>
                  </a:txBody>
                  <a:tcPr marL="91428" marR="91428" marT="0" marB="0" anchor="ctr"/>
                </a:tc>
                <a:tc>
                  <a:txBody>
                    <a:bodyPr/>
                    <a:lstStyle/>
                    <a:p>
                      <a:pPr marL="0" algn="ctr" defTabSz="914400" rtl="0" eaLnBrk="1" latinLnBrk="0" hangingPunct="1">
                        <a:spcAft>
                          <a:spcPts val="0"/>
                        </a:spcAft>
                      </a:pPr>
                      <a:r>
                        <a:rPr lang="en-US" altLang="zh-CN" sz="1800" b="1" kern="100" dirty="0" smtClean="0">
                          <a:solidFill>
                            <a:schemeClr val="dk1"/>
                          </a:solidFill>
                          <a:effectLst/>
                          <a:latin typeface="Times New Roman" panose="02020603050405020304" pitchFamily="18" charset="0"/>
                          <a:ea typeface="仿宋_GB2312"/>
                          <a:cs typeface="Times New Roman" panose="02020603050405020304" pitchFamily="18" charset="0"/>
                        </a:rPr>
                        <a:t>107.2%</a:t>
                      </a:r>
                      <a:endParaRPr lang="zh-CN" sz="1800" b="1" kern="100" dirty="0">
                        <a:solidFill>
                          <a:schemeClr val="dk1"/>
                        </a:solidFill>
                        <a:effectLst/>
                        <a:latin typeface="Times New Roman" panose="02020603050405020304" pitchFamily="18" charset="0"/>
                        <a:ea typeface="仿宋_GB2312"/>
                        <a:cs typeface="Times New Roman" panose="02020603050405020304" pitchFamily="18" charset="0"/>
                      </a:endParaRPr>
                    </a:p>
                  </a:txBody>
                  <a:tcPr marL="91428" marR="91428" marT="0" marB="0" anchor="ctr"/>
                </a:tc>
                <a:tc>
                  <a:txBody>
                    <a:bodyPr/>
                    <a:lstStyle/>
                    <a:p>
                      <a:pPr indent="0" algn="ctr">
                        <a:lnSpc>
                          <a:spcPct val="100000"/>
                        </a:lnSpc>
                        <a:spcAft>
                          <a:spcPts val="0"/>
                        </a:spcAft>
                      </a:pPr>
                      <a:r>
                        <a:rPr lang="en-US" sz="1800" b="1" kern="100" dirty="0" smtClean="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4</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extLst>
                  <a:ext uri="{0D108BD9-81ED-4DB2-BD59-A6C34878D82A}">
                    <a16:rowId xmlns:a16="http://schemas.microsoft.com/office/drawing/2014/main" val="10002"/>
                  </a:ext>
                </a:extLst>
              </a:tr>
              <a:tr h="558062">
                <a:tc>
                  <a:txBody>
                    <a:bodyPr/>
                    <a:lstStyle/>
                    <a:p>
                      <a:pPr algn="ctr">
                        <a:spcAft>
                          <a:spcPts val="0"/>
                        </a:spcAft>
                      </a:pPr>
                      <a:r>
                        <a:rPr lang="en-US" sz="1800" b="1" kern="100">
                          <a:effectLst/>
                          <a:latin typeface="Times New Roman" panose="02020603050405020304" pitchFamily="18" charset="0"/>
                          <a:ea typeface="仿宋_GB2312"/>
                          <a:cs typeface="Times New Roman" panose="02020603050405020304" pitchFamily="18" charset="0"/>
                        </a:rPr>
                        <a:t>3</a:t>
                      </a:r>
                      <a:endParaRPr lang="zh-CN" sz="1800" b="1" kern="10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just">
                        <a:spcAft>
                          <a:spcPts val="0"/>
                        </a:spcAft>
                      </a:pPr>
                      <a:r>
                        <a:rPr lang="zh-CN" sz="1800" b="1" kern="100" dirty="0">
                          <a:effectLst/>
                          <a:latin typeface="仿宋" panose="02010609060101010101" pitchFamily="49" charset="-122"/>
                          <a:ea typeface="仿宋" panose="02010609060101010101" pitchFamily="49" charset="-122"/>
                          <a:cs typeface="Times New Roman" panose="02020603050405020304" pitchFamily="18" charset="0"/>
                        </a:rPr>
                        <a:t>中微子属性和宇宙线本质的研究</a:t>
                      </a:r>
                    </a:p>
                  </a:txBody>
                  <a:tcPr marL="91428" marR="91428" marT="0" marB="0" anchor="ctr"/>
                </a:tc>
                <a:tc>
                  <a:txBody>
                    <a:bodyPr/>
                    <a:lstStyle/>
                    <a:p>
                      <a:pPr algn="ctr">
                        <a:spcAft>
                          <a:spcPts val="0"/>
                        </a:spcAft>
                      </a:pPr>
                      <a:r>
                        <a:rPr lang="en-US" sz="1800" b="1" kern="100" dirty="0">
                          <a:effectLst/>
                          <a:latin typeface="Times New Roman" panose="02020603050405020304" pitchFamily="18" charset="0"/>
                          <a:ea typeface="仿宋_GB2312"/>
                          <a:cs typeface="Times New Roman" panose="02020603050405020304" pitchFamily="18" charset="0"/>
                        </a:rPr>
                        <a:t>7500</a:t>
                      </a:r>
                      <a:endParaRPr lang="zh-CN" sz="18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en-US" sz="1800" b="1" kern="100" dirty="0" smtClean="0">
                          <a:effectLst/>
                          <a:latin typeface="Times New Roman" panose="02020603050405020304" pitchFamily="18" charset="0"/>
                          <a:ea typeface="仿宋_GB2312"/>
                          <a:cs typeface="Times New Roman" panose="02020603050405020304" pitchFamily="18" charset="0"/>
                        </a:rPr>
                        <a:t>7501</a:t>
                      </a:r>
                      <a:endParaRPr lang="zh-CN" sz="18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en-US" altLang="zh-CN" sz="1800" b="1" kern="100" dirty="0" smtClean="0">
                          <a:effectLst/>
                          <a:latin typeface="Calibri" panose="020F0502020204030204" pitchFamily="34" charset="0"/>
                          <a:ea typeface="宋体" panose="02010600030101010101" pitchFamily="2" charset="-122"/>
                          <a:cs typeface="Times New Roman" panose="02020603050405020304" pitchFamily="18" charset="0"/>
                        </a:rPr>
                        <a:t>-1</a:t>
                      </a:r>
                      <a:endParaRPr lang="zh-CN" sz="18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marL="0" algn="ctr" defTabSz="914400" rtl="0" eaLnBrk="1" latinLnBrk="0" hangingPunct="1">
                        <a:spcAft>
                          <a:spcPts val="0"/>
                        </a:spcAft>
                      </a:pPr>
                      <a:r>
                        <a:rPr lang="en-US" altLang="zh-CN" sz="1800" b="1" kern="100" dirty="0" smtClean="0">
                          <a:solidFill>
                            <a:schemeClr val="dk1"/>
                          </a:solidFill>
                          <a:effectLst/>
                          <a:latin typeface="Times New Roman" panose="02020603050405020304" pitchFamily="18" charset="0"/>
                          <a:ea typeface="仿宋_GB2312"/>
                          <a:cs typeface="Times New Roman" panose="02020603050405020304" pitchFamily="18" charset="0"/>
                        </a:rPr>
                        <a:t>100.0%</a:t>
                      </a:r>
                      <a:endParaRPr lang="zh-CN" sz="1800" b="1" kern="100" dirty="0">
                        <a:solidFill>
                          <a:schemeClr val="dk1"/>
                        </a:solidFill>
                        <a:effectLst/>
                        <a:latin typeface="Times New Roman" panose="02020603050405020304" pitchFamily="18" charset="0"/>
                        <a:ea typeface="仿宋_GB2312"/>
                        <a:cs typeface="Times New Roman" panose="02020603050405020304" pitchFamily="18" charset="0"/>
                      </a:endParaRPr>
                    </a:p>
                  </a:txBody>
                  <a:tcPr marL="91428" marR="91428" marT="0" marB="0" anchor="ctr"/>
                </a:tc>
                <a:tc>
                  <a:txBody>
                    <a:bodyPr/>
                    <a:lstStyle/>
                    <a:p>
                      <a:pPr indent="0" algn="ctr">
                        <a:lnSpc>
                          <a:spcPct val="100000"/>
                        </a:lnSpc>
                        <a:spcAft>
                          <a:spcPts val="0"/>
                        </a:spcAft>
                      </a:pPr>
                      <a:r>
                        <a:rPr lang="en-US" sz="1800" b="1" kern="100" dirty="0" smtClean="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3</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extLst>
                  <a:ext uri="{0D108BD9-81ED-4DB2-BD59-A6C34878D82A}">
                    <a16:rowId xmlns:a16="http://schemas.microsoft.com/office/drawing/2014/main" val="10003"/>
                  </a:ext>
                </a:extLst>
              </a:tr>
              <a:tr h="558062">
                <a:tc>
                  <a:txBody>
                    <a:bodyPr/>
                    <a:lstStyle/>
                    <a:p>
                      <a:pPr algn="ctr">
                        <a:spcAft>
                          <a:spcPts val="0"/>
                        </a:spcAft>
                      </a:pPr>
                      <a:r>
                        <a:rPr lang="en-US" sz="1800" b="1" kern="100">
                          <a:effectLst/>
                          <a:latin typeface="Times New Roman" panose="02020603050405020304" pitchFamily="18" charset="0"/>
                          <a:ea typeface="仿宋_GB2312"/>
                          <a:cs typeface="Times New Roman" panose="02020603050405020304" pitchFamily="18" charset="0"/>
                        </a:rPr>
                        <a:t>4</a:t>
                      </a:r>
                      <a:endParaRPr lang="zh-CN" sz="1800" b="1" kern="10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just">
                        <a:spcAft>
                          <a:spcPts val="0"/>
                        </a:spcAft>
                      </a:pPr>
                      <a:r>
                        <a:rPr lang="zh-CN" sz="1800" b="1" kern="100" dirty="0">
                          <a:effectLst/>
                          <a:latin typeface="仿宋" panose="02010609060101010101" pitchFamily="49" charset="-122"/>
                          <a:ea typeface="仿宋" panose="02010609060101010101" pitchFamily="49" charset="-122"/>
                          <a:cs typeface="Times New Roman" panose="02020603050405020304" pitchFamily="18" charset="0"/>
                        </a:rPr>
                        <a:t>暗物质直接探测</a:t>
                      </a:r>
                    </a:p>
                  </a:txBody>
                  <a:tcPr marL="91428" marR="91428" marT="0" marB="0" anchor="ctr"/>
                </a:tc>
                <a:tc>
                  <a:txBody>
                    <a:bodyPr/>
                    <a:lstStyle/>
                    <a:p>
                      <a:pPr algn="ctr">
                        <a:spcAft>
                          <a:spcPts val="0"/>
                        </a:spcAft>
                      </a:pPr>
                      <a:r>
                        <a:rPr lang="en-US" sz="1800" b="1" kern="100">
                          <a:effectLst/>
                          <a:latin typeface="Times New Roman" panose="02020603050405020304" pitchFamily="18" charset="0"/>
                          <a:ea typeface="仿宋_GB2312"/>
                          <a:cs typeface="Times New Roman" panose="02020603050405020304" pitchFamily="18" charset="0"/>
                        </a:rPr>
                        <a:t>6000</a:t>
                      </a:r>
                      <a:endParaRPr lang="zh-CN" sz="1800" b="1" kern="10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en-US" sz="1800" b="1" kern="100" dirty="0">
                          <a:effectLst/>
                          <a:latin typeface="Times New Roman" panose="02020603050405020304" pitchFamily="18" charset="0"/>
                          <a:ea typeface="仿宋_GB2312"/>
                          <a:cs typeface="Times New Roman" panose="02020603050405020304" pitchFamily="18" charset="0"/>
                        </a:rPr>
                        <a:t>6220</a:t>
                      </a:r>
                      <a:endParaRPr lang="zh-CN" sz="18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en-US" sz="1800" b="1" kern="100" dirty="0">
                          <a:effectLst/>
                          <a:latin typeface="Times New Roman" panose="02020603050405020304" pitchFamily="18" charset="0"/>
                          <a:ea typeface="仿宋_GB2312"/>
                          <a:cs typeface="Times New Roman" panose="02020603050405020304" pitchFamily="18" charset="0"/>
                        </a:rPr>
                        <a:t>-220</a:t>
                      </a:r>
                      <a:endParaRPr lang="zh-CN" sz="18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marL="0" algn="ctr" defTabSz="914400" rtl="0" eaLnBrk="1" latinLnBrk="0" hangingPunct="1">
                        <a:spcAft>
                          <a:spcPts val="0"/>
                        </a:spcAft>
                      </a:pPr>
                      <a:r>
                        <a:rPr lang="en-US" sz="1800" b="1" kern="100" dirty="0">
                          <a:solidFill>
                            <a:schemeClr val="dk1"/>
                          </a:solidFill>
                          <a:effectLst/>
                          <a:latin typeface="Times New Roman" panose="02020603050405020304" pitchFamily="18" charset="0"/>
                          <a:ea typeface="仿宋_GB2312"/>
                          <a:cs typeface="Times New Roman" panose="02020603050405020304" pitchFamily="18" charset="0"/>
                        </a:rPr>
                        <a:t>103.7%</a:t>
                      </a:r>
                      <a:endParaRPr lang="zh-CN" sz="1800" b="1" kern="100" dirty="0">
                        <a:solidFill>
                          <a:schemeClr val="dk1"/>
                        </a:solidFill>
                        <a:effectLst/>
                        <a:latin typeface="Times New Roman" panose="02020603050405020304" pitchFamily="18" charset="0"/>
                        <a:ea typeface="仿宋_GB2312"/>
                        <a:cs typeface="Times New Roman" panose="02020603050405020304" pitchFamily="18" charset="0"/>
                      </a:endParaRPr>
                    </a:p>
                  </a:txBody>
                  <a:tcPr marL="91428" marR="91428" marT="0" marB="0" anchor="ctr"/>
                </a:tc>
                <a:tc>
                  <a:txBody>
                    <a:bodyPr/>
                    <a:lstStyle/>
                    <a:p>
                      <a:pPr indent="0" algn="ctr">
                        <a:lnSpc>
                          <a:spcPct val="100000"/>
                        </a:lnSpc>
                        <a:spcAft>
                          <a:spcPts val="0"/>
                        </a:spcAft>
                      </a:pPr>
                      <a:r>
                        <a:rPr lang="en-US"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2</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extLst>
                  <a:ext uri="{0D108BD9-81ED-4DB2-BD59-A6C34878D82A}">
                    <a16:rowId xmlns:a16="http://schemas.microsoft.com/office/drawing/2014/main" val="10004"/>
                  </a:ext>
                </a:extLst>
              </a:tr>
              <a:tr h="558062">
                <a:tc>
                  <a:txBody>
                    <a:bodyPr/>
                    <a:lstStyle/>
                    <a:p>
                      <a:pPr algn="ctr">
                        <a:spcAft>
                          <a:spcPts val="0"/>
                        </a:spcAft>
                      </a:pPr>
                      <a:r>
                        <a:rPr lang="en-US" sz="1800" b="1" kern="100">
                          <a:effectLst/>
                          <a:latin typeface="Times New Roman" panose="02020603050405020304" pitchFamily="18" charset="0"/>
                          <a:ea typeface="仿宋_GB2312"/>
                          <a:cs typeface="Times New Roman" panose="02020603050405020304" pitchFamily="18" charset="0"/>
                        </a:rPr>
                        <a:t>5</a:t>
                      </a:r>
                      <a:endParaRPr lang="zh-CN" sz="1800" b="1" kern="10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just">
                        <a:spcAft>
                          <a:spcPts val="0"/>
                        </a:spcAft>
                      </a:pPr>
                      <a:r>
                        <a:rPr lang="zh-CN" sz="1800" b="1" kern="100" dirty="0">
                          <a:effectLst/>
                          <a:latin typeface="仿宋" panose="02010609060101010101" pitchFamily="49" charset="-122"/>
                          <a:ea typeface="仿宋" panose="02010609060101010101" pitchFamily="49" charset="-122"/>
                          <a:cs typeface="Times New Roman" panose="02020603050405020304" pitchFamily="18" charset="0"/>
                        </a:rPr>
                        <a:t>新一代粒子加速器和探测器关键技术预研</a:t>
                      </a:r>
                    </a:p>
                  </a:txBody>
                  <a:tcPr marL="91428" marR="91428" marT="0" marB="0" anchor="ctr"/>
                </a:tc>
                <a:tc>
                  <a:txBody>
                    <a:bodyPr/>
                    <a:lstStyle/>
                    <a:p>
                      <a:pPr algn="ctr">
                        <a:spcAft>
                          <a:spcPts val="0"/>
                        </a:spcAft>
                      </a:pPr>
                      <a:r>
                        <a:rPr lang="en-US" sz="1800" b="1" kern="100">
                          <a:effectLst/>
                          <a:latin typeface="Times New Roman" panose="02020603050405020304" pitchFamily="18" charset="0"/>
                          <a:ea typeface="仿宋_GB2312"/>
                          <a:cs typeface="Times New Roman" panose="02020603050405020304" pitchFamily="18" charset="0"/>
                        </a:rPr>
                        <a:t>12800</a:t>
                      </a:r>
                      <a:endParaRPr lang="zh-CN" sz="1800" b="1" kern="10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en-US" sz="1800" b="1" kern="100" dirty="0" smtClean="0">
                          <a:effectLst/>
                          <a:latin typeface="Times New Roman" panose="02020603050405020304" pitchFamily="18" charset="0"/>
                          <a:ea typeface="仿宋_GB2312"/>
                          <a:cs typeface="Times New Roman" panose="02020603050405020304" pitchFamily="18" charset="0"/>
                        </a:rPr>
                        <a:t>6745</a:t>
                      </a:r>
                      <a:endParaRPr lang="zh-CN" sz="18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en-US" sz="1800" b="1" kern="100" dirty="0" smtClean="0">
                          <a:effectLst/>
                          <a:latin typeface="Times New Roman" panose="02020603050405020304" pitchFamily="18" charset="0"/>
                          <a:ea typeface="仿宋_GB2312"/>
                          <a:cs typeface="Times New Roman" panose="02020603050405020304" pitchFamily="18" charset="0"/>
                        </a:rPr>
                        <a:t>6055</a:t>
                      </a:r>
                      <a:endParaRPr lang="zh-CN" sz="18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marL="0" algn="ctr" defTabSz="914400" rtl="0" eaLnBrk="1" latinLnBrk="0" hangingPunct="1">
                        <a:spcAft>
                          <a:spcPts val="0"/>
                        </a:spcAft>
                      </a:pPr>
                      <a:r>
                        <a:rPr lang="en-US" altLang="zh-CN" sz="1800" b="1" kern="100" dirty="0" smtClean="0">
                          <a:solidFill>
                            <a:schemeClr val="dk1"/>
                          </a:solidFill>
                          <a:effectLst/>
                          <a:latin typeface="Times New Roman" panose="02020603050405020304" pitchFamily="18" charset="0"/>
                          <a:ea typeface="仿宋_GB2312"/>
                          <a:cs typeface="Times New Roman" panose="02020603050405020304" pitchFamily="18" charset="0"/>
                        </a:rPr>
                        <a:t>52.7%</a:t>
                      </a:r>
                      <a:endParaRPr lang="zh-CN" sz="1800" b="1" kern="100" dirty="0">
                        <a:solidFill>
                          <a:schemeClr val="dk1"/>
                        </a:solidFill>
                        <a:effectLst/>
                        <a:latin typeface="Times New Roman" panose="02020603050405020304" pitchFamily="18" charset="0"/>
                        <a:ea typeface="仿宋_GB2312"/>
                        <a:cs typeface="Times New Roman" panose="02020603050405020304" pitchFamily="18" charset="0"/>
                      </a:endParaRPr>
                    </a:p>
                  </a:txBody>
                  <a:tcPr marL="91428" marR="91428" marT="0" marB="0" anchor="ctr"/>
                </a:tc>
                <a:tc>
                  <a:txBody>
                    <a:bodyPr/>
                    <a:lstStyle/>
                    <a:p>
                      <a:pPr indent="0" algn="ctr">
                        <a:lnSpc>
                          <a:spcPct val="100000"/>
                        </a:lnSpc>
                        <a:spcAft>
                          <a:spcPts val="0"/>
                        </a:spcAft>
                      </a:pPr>
                      <a:r>
                        <a:rPr lang="en-US" sz="1800" b="1" kern="100" dirty="0" smtClean="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2</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extLst>
                  <a:ext uri="{0D108BD9-81ED-4DB2-BD59-A6C34878D82A}">
                    <a16:rowId xmlns:a16="http://schemas.microsoft.com/office/drawing/2014/main" val="10005"/>
                  </a:ext>
                </a:extLst>
              </a:tr>
              <a:tr h="558062">
                <a:tc>
                  <a:txBody>
                    <a:bodyPr/>
                    <a:lstStyle/>
                    <a:p>
                      <a:pPr algn="ctr">
                        <a:spcAft>
                          <a:spcPts val="0"/>
                        </a:spcAft>
                      </a:pPr>
                      <a:r>
                        <a:rPr lang="en-US" sz="1800" b="1" kern="100">
                          <a:effectLst/>
                          <a:latin typeface="Times New Roman" panose="02020603050405020304" pitchFamily="18" charset="0"/>
                          <a:ea typeface="仿宋_GB2312"/>
                          <a:cs typeface="Times New Roman" panose="02020603050405020304" pitchFamily="18" charset="0"/>
                        </a:rPr>
                        <a:t>6</a:t>
                      </a:r>
                      <a:endParaRPr lang="zh-CN" sz="1800" b="1" kern="10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just">
                        <a:spcAft>
                          <a:spcPts val="0"/>
                        </a:spcAft>
                      </a:pPr>
                      <a:r>
                        <a:rPr lang="zh-CN" sz="1800" b="1" kern="100" dirty="0">
                          <a:effectLst/>
                          <a:latin typeface="仿宋" panose="02010609060101010101" pitchFamily="49" charset="-122"/>
                          <a:ea typeface="仿宋" panose="02010609060101010101" pitchFamily="49" charset="-122"/>
                          <a:cs typeface="Times New Roman" panose="02020603050405020304" pitchFamily="18" charset="0"/>
                        </a:rPr>
                        <a:t>原子核结构和性质以及高电荷态离子非平衡动力学研究</a:t>
                      </a:r>
                    </a:p>
                  </a:txBody>
                  <a:tcPr marL="91428" marR="91428" marT="0" marB="0" anchor="ctr"/>
                </a:tc>
                <a:tc>
                  <a:txBody>
                    <a:bodyPr/>
                    <a:lstStyle/>
                    <a:p>
                      <a:pPr algn="ctr">
                        <a:spcAft>
                          <a:spcPts val="0"/>
                        </a:spcAft>
                      </a:pPr>
                      <a:r>
                        <a:rPr lang="en-US" sz="1800" b="1" kern="100">
                          <a:effectLst/>
                          <a:latin typeface="Times New Roman" panose="02020603050405020304" pitchFamily="18" charset="0"/>
                          <a:ea typeface="仿宋_GB2312"/>
                          <a:cs typeface="Times New Roman" panose="02020603050405020304" pitchFamily="18" charset="0"/>
                        </a:rPr>
                        <a:t>13900</a:t>
                      </a:r>
                      <a:endParaRPr lang="zh-CN" sz="1800" b="1" kern="10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en-US" sz="1800" b="1" kern="100" dirty="0" smtClean="0">
                          <a:effectLst/>
                          <a:latin typeface="Times New Roman" panose="02020603050405020304" pitchFamily="18" charset="0"/>
                          <a:ea typeface="仿宋_GB2312"/>
                          <a:cs typeface="Times New Roman" panose="02020603050405020304" pitchFamily="18" charset="0"/>
                        </a:rPr>
                        <a:t>13174</a:t>
                      </a:r>
                      <a:endParaRPr lang="zh-CN" sz="18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en-US" sz="1800" b="1" kern="100" dirty="0" smtClean="0">
                          <a:effectLst/>
                          <a:latin typeface="Times New Roman" panose="02020603050405020304" pitchFamily="18" charset="0"/>
                          <a:ea typeface="仿宋_GB2312"/>
                          <a:cs typeface="Times New Roman" panose="02020603050405020304" pitchFamily="18" charset="0"/>
                        </a:rPr>
                        <a:t>726</a:t>
                      </a:r>
                      <a:endParaRPr lang="zh-CN" sz="18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marL="0" algn="ctr" defTabSz="914400" rtl="0" eaLnBrk="1" latinLnBrk="0" hangingPunct="1">
                        <a:spcAft>
                          <a:spcPts val="0"/>
                        </a:spcAft>
                      </a:pPr>
                      <a:r>
                        <a:rPr lang="en-US" altLang="zh-CN" sz="1800" b="1" kern="100" dirty="0" smtClean="0">
                          <a:solidFill>
                            <a:schemeClr val="dk1"/>
                          </a:solidFill>
                          <a:effectLst/>
                          <a:latin typeface="Times New Roman" panose="02020603050405020304" pitchFamily="18" charset="0"/>
                          <a:ea typeface="仿宋_GB2312"/>
                          <a:cs typeface="Times New Roman" panose="02020603050405020304" pitchFamily="18" charset="0"/>
                        </a:rPr>
                        <a:t>94.8%</a:t>
                      </a:r>
                      <a:endParaRPr lang="zh-CN" sz="1800" b="1" kern="100" dirty="0">
                        <a:solidFill>
                          <a:schemeClr val="dk1"/>
                        </a:solidFill>
                        <a:effectLst/>
                        <a:latin typeface="Times New Roman" panose="02020603050405020304" pitchFamily="18" charset="0"/>
                        <a:ea typeface="仿宋_GB2312"/>
                        <a:cs typeface="Times New Roman" panose="02020603050405020304" pitchFamily="18" charset="0"/>
                      </a:endParaRPr>
                    </a:p>
                  </a:txBody>
                  <a:tcPr marL="91428" marR="91428" marT="0" marB="0" anchor="ctr"/>
                </a:tc>
                <a:tc>
                  <a:txBody>
                    <a:bodyPr/>
                    <a:lstStyle/>
                    <a:p>
                      <a:pPr indent="0" algn="ctr">
                        <a:lnSpc>
                          <a:spcPct val="100000"/>
                        </a:lnSpc>
                        <a:spcAft>
                          <a:spcPts val="0"/>
                        </a:spcAft>
                      </a:pPr>
                      <a:r>
                        <a:rPr lang="en-US" sz="1800" b="1" kern="100" dirty="0" smtClean="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4</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extLst>
                  <a:ext uri="{0D108BD9-81ED-4DB2-BD59-A6C34878D82A}">
                    <a16:rowId xmlns:a16="http://schemas.microsoft.com/office/drawing/2014/main" val="10006"/>
                  </a:ext>
                </a:extLst>
              </a:tr>
              <a:tr h="558062">
                <a:tc>
                  <a:txBody>
                    <a:bodyPr/>
                    <a:lstStyle/>
                    <a:p>
                      <a:pPr algn="ctr">
                        <a:spcAft>
                          <a:spcPts val="0"/>
                        </a:spcAft>
                      </a:pPr>
                      <a:r>
                        <a:rPr lang="en-US" sz="1800" b="1" kern="100">
                          <a:effectLst/>
                          <a:latin typeface="Times New Roman" panose="02020603050405020304" pitchFamily="18" charset="0"/>
                          <a:ea typeface="仿宋_GB2312"/>
                          <a:cs typeface="Times New Roman" panose="02020603050405020304" pitchFamily="18" charset="0"/>
                        </a:rPr>
                        <a:t>7</a:t>
                      </a:r>
                      <a:endParaRPr lang="zh-CN" sz="1800" b="1" kern="10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just">
                        <a:spcAft>
                          <a:spcPts val="0"/>
                        </a:spcAft>
                      </a:pPr>
                      <a:r>
                        <a:rPr lang="zh-CN" sz="1800" b="1" kern="100" dirty="0">
                          <a:effectLst/>
                          <a:latin typeface="仿宋" panose="02010609060101010101" pitchFamily="49" charset="-122"/>
                          <a:ea typeface="仿宋" panose="02010609060101010101" pitchFamily="49" charset="-122"/>
                          <a:cs typeface="Times New Roman" panose="02020603050405020304" pitchFamily="18" charset="0"/>
                        </a:rPr>
                        <a:t>受控磁约束核聚变稳态燃烧</a:t>
                      </a:r>
                    </a:p>
                  </a:txBody>
                  <a:tcPr marL="91428" marR="91428" marT="0" marB="0" anchor="ctr"/>
                </a:tc>
                <a:tc>
                  <a:txBody>
                    <a:bodyPr/>
                    <a:lstStyle/>
                    <a:p>
                      <a:pPr algn="ctr">
                        <a:spcAft>
                          <a:spcPts val="0"/>
                        </a:spcAft>
                      </a:pPr>
                      <a:r>
                        <a:rPr lang="en-US" sz="1800" b="1" kern="100">
                          <a:effectLst/>
                          <a:latin typeface="Times New Roman" panose="02020603050405020304" pitchFamily="18" charset="0"/>
                          <a:ea typeface="仿宋_GB2312"/>
                          <a:cs typeface="Times New Roman" panose="02020603050405020304" pitchFamily="18" charset="0"/>
                        </a:rPr>
                        <a:t>12358</a:t>
                      </a:r>
                      <a:endParaRPr lang="zh-CN" sz="1800" b="1" kern="10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en-US" sz="1800" b="1" kern="100">
                          <a:effectLst/>
                          <a:latin typeface="Times New Roman" panose="02020603050405020304" pitchFamily="18" charset="0"/>
                          <a:ea typeface="仿宋_GB2312"/>
                          <a:cs typeface="Times New Roman" panose="02020603050405020304" pitchFamily="18" charset="0"/>
                        </a:rPr>
                        <a:t>7924</a:t>
                      </a:r>
                      <a:endParaRPr lang="zh-CN" sz="1800" b="1" kern="10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en-US" sz="1800" b="1" kern="100">
                          <a:effectLst/>
                          <a:latin typeface="Times New Roman" panose="02020603050405020304" pitchFamily="18" charset="0"/>
                          <a:ea typeface="仿宋_GB2312"/>
                          <a:cs typeface="Times New Roman" panose="02020603050405020304" pitchFamily="18" charset="0"/>
                        </a:rPr>
                        <a:t>4434</a:t>
                      </a:r>
                      <a:endParaRPr lang="zh-CN" sz="1800" b="1" kern="10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marL="0" algn="ctr" defTabSz="914400" rtl="0" eaLnBrk="1" latinLnBrk="0" hangingPunct="1">
                        <a:spcAft>
                          <a:spcPts val="0"/>
                        </a:spcAft>
                      </a:pPr>
                      <a:r>
                        <a:rPr lang="en-US" sz="1800" b="1" kern="100" dirty="0">
                          <a:solidFill>
                            <a:schemeClr val="dk1"/>
                          </a:solidFill>
                          <a:effectLst/>
                          <a:latin typeface="Times New Roman" panose="02020603050405020304" pitchFamily="18" charset="0"/>
                          <a:ea typeface="仿宋_GB2312"/>
                          <a:cs typeface="Times New Roman" panose="02020603050405020304" pitchFamily="18" charset="0"/>
                        </a:rPr>
                        <a:t>64.1%</a:t>
                      </a:r>
                      <a:endParaRPr lang="zh-CN" sz="1800" b="1" kern="100" dirty="0">
                        <a:solidFill>
                          <a:schemeClr val="dk1"/>
                        </a:solidFill>
                        <a:effectLst/>
                        <a:latin typeface="Times New Roman" panose="02020603050405020304" pitchFamily="18" charset="0"/>
                        <a:ea typeface="仿宋_GB2312"/>
                        <a:cs typeface="Times New Roman" panose="02020603050405020304" pitchFamily="18" charset="0"/>
                      </a:endParaRPr>
                    </a:p>
                  </a:txBody>
                  <a:tcPr marL="91428" marR="91428" marT="0" marB="0" anchor="ctr"/>
                </a:tc>
                <a:tc>
                  <a:txBody>
                    <a:bodyPr/>
                    <a:lstStyle/>
                    <a:p>
                      <a:pPr indent="0" algn="ctr">
                        <a:lnSpc>
                          <a:spcPct val="100000"/>
                        </a:lnSpc>
                        <a:spcAft>
                          <a:spcPts val="0"/>
                        </a:spcAft>
                      </a:pPr>
                      <a:r>
                        <a:rPr lang="en-US"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2</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extLst>
                  <a:ext uri="{0D108BD9-81ED-4DB2-BD59-A6C34878D82A}">
                    <a16:rowId xmlns:a16="http://schemas.microsoft.com/office/drawing/2014/main" val="10007"/>
                  </a:ext>
                </a:extLst>
              </a:tr>
            </a:tbl>
          </a:graphicData>
        </a:graphic>
      </p:graphicFrame>
      <p:sp>
        <p:nvSpPr>
          <p:cNvPr id="6" name="矩形 5"/>
          <p:cNvSpPr/>
          <p:nvPr/>
        </p:nvSpPr>
        <p:spPr>
          <a:xfrm>
            <a:off x="594480" y="1785926"/>
            <a:ext cx="3744936" cy="461665"/>
          </a:xfrm>
          <a:prstGeom prst="rect">
            <a:avLst/>
          </a:prstGeom>
        </p:spPr>
        <p:txBody>
          <a:bodyPr wrap="none">
            <a:spAutoFit/>
          </a:bodyPr>
          <a:lstStyle/>
          <a:p>
            <a:pPr algn="just" eaLnBrk="0" hangingPunct="0">
              <a:spcBef>
                <a:spcPts val="0"/>
              </a:spcBef>
              <a:spcAft>
                <a:spcPts val="600"/>
              </a:spcAft>
            </a:pPr>
            <a:r>
              <a:rPr lang="zh-CN" altLang="en-US" sz="2400" dirty="0" smtClean="0">
                <a:solidFill>
                  <a:srgbClr val="000000"/>
                </a:solidFill>
                <a:latin typeface="华文新魏" pitchFamily="2" charset="-122"/>
                <a:ea typeface="华文新魏" pitchFamily="2" charset="-122"/>
              </a:rPr>
              <a:t>（</a:t>
            </a:r>
            <a:r>
              <a:rPr lang="en-US" altLang="zh-CN" sz="2400" dirty="0" smtClean="0">
                <a:solidFill>
                  <a:srgbClr val="000000"/>
                </a:solidFill>
                <a:latin typeface="华文新魏" pitchFamily="2" charset="-122"/>
                <a:ea typeface="华文新魏" pitchFamily="2" charset="-122"/>
              </a:rPr>
              <a:t>3</a:t>
            </a:r>
            <a:r>
              <a:rPr lang="zh-CN" altLang="en-US" sz="2400" dirty="0" smtClean="0">
                <a:solidFill>
                  <a:srgbClr val="000000"/>
                </a:solidFill>
                <a:latin typeface="华文新魏" pitchFamily="2" charset="-122"/>
                <a:ea typeface="华文新魏" pitchFamily="2" charset="-122"/>
              </a:rPr>
              <a:t>）各任务经费执行情况</a:t>
            </a:r>
          </a:p>
        </p:txBody>
      </p:sp>
    </p:spTree>
    <p:extLst>
      <p:ext uri="{BB962C8B-B14F-4D97-AF65-F5344CB8AC3E}">
        <p14:creationId xmlns:p14="http://schemas.microsoft.com/office/powerpoint/2010/main" val="18819092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7"/>
          <p:cNvSpPr txBox="1"/>
          <p:nvPr/>
        </p:nvSpPr>
        <p:spPr>
          <a:xfrm>
            <a:off x="666625" y="428605"/>
            <a:ext cx="6380964"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smtClean="0">
                <a:solidFill>
                  <a:srgbClr val="960000"/>
                </a:solidFill>
                <a:latin typeface="微软雅黑" panose="020B0503020204020204" pitchFamily="34" charset="-122"/>
                <a:ea typeface="微软雅黑" panose="020B0503020204020204" pitchFamily="34" charset="-122"/>
                <a:cs typeface="Times New Roman" pitchFamily="18" charset="0"/>
              </a:rPr>
              <a:t>二、</a:t>
            </a:r>
            <a:r>
              <a:rPr lang="en-US" altLang="zh-CN" dirty="0" smtClean="0">
                <a:solidFill>
                  <a:srgbClr val="960000"/>
                </a:solidFill>
                <a:latin typeface="微软雅黑" panose="020B0503020204020204" pitchFamily="34" charset="-122"/>
                <a:ea typeface="微软雅黑" panose="020B0503020204020204" pitchFamily="34" charset="-122"/>
                <a:cs typeface="Times New Roman" pitchFamily="18" charset="0"/>
              </a:rPr>
              <a:t>2018</a:t>
            </a:r>
            <a:r>
              <a:rPr lang="zh-CN" altLang="en-US" dirty="0" smtClean="0">
                <a:solidFill>
                  <a:srgbClr val="960000"/>
                </a:solidFill>
                <a:latin typeface="微软雅黑" panose="020B0503020204020204" pitchFamily="34" charset="-122"/>
                <a:ea typeface="微软雅黑" panose="020B0503020204020204" pitchFamily="34" charset="-122"/>
                <a:cs typeface="Times New Roman" pitchFamily="18" charset="0"/>
              </a:rPr>
              <a:t>年度项目部署情况</a:t>
            </a:r>
          </a:p>
        </p:txBody>
      </p:sp>
      <p:sp>
        <p:nvSpPr>
          <p:cNvPr id="4" name="折角形 3"/>
          <p:cNvSpPr>
            <a:spLocks noChangeAspect="1"/>
          </p:cNvSpPr>
          <p:nvPr/>
        </p:nvSpPr>
        <p:spPr>
          <a:xfrm>
            <a:off x="737356" y="1142984"/>
            <a:ext cx="4143404" cy="545776"/>
          </a:xfrm>
          <a:prstGeom prst="foldedCorner">
            <a:avLst>
              <a:gd name="adj" fmla="val 0"/>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200" dirty="0" smtClean="0">
                <a:solidFill>
                  <a:srgbClr val="960000"/>
                </a:solidFill>
                <a:latin typeface="微软雅黑" panose="020B0503020204020204" pitchFamily="34" charset="-122"/>
                <a:ea typeface="微软雅黑" panose="020B0503020204020204" pitchFamily="34" charset="-122"/>
              </a:rPr>
              <a:t>4</a:t>
            </a:r>
            <a:r>
              <a:rPr lang="zh-CN" altLang="en-US" sz="2200" dirty="0" smtClean="0">
                <a:solidFill>
                  <a:srgbClr val="960000"/>
                </a:solidFill>
                <a:latin typeface="微软雅黑" panose="020B0503020204020204" pitchFamily="34" charset="-122"/>
                <a:ea typeface="微软雅黑" panose="020B0503020204020204" pitchFamily="34" charset="-122"/>
              </a:rPr>
              <a:t>、专项总体部署完成情况</a:t>
            </a:r>
            <a:endParaRPr lang="zh-CN" altLang="en-US" sz="2200" dirty="0">
              <a:solidFill>
                <a:srgbClr val="960000"/>
              </a:solidFill>
              <a:latin typeface="微软雅黑" panose="020B0503020204020204" pitchFamily="34" charset="-122"/>
              <a:ea typeface="微软雅黑" panose="020B0503020204020204" pitchFamily="34" charset="-122"/>
            </a:endParaRPr>
          </a:p>
        </p:txBody>
      </p:sp>
      <p:graphicFrame>
        <p:nvGraphicFramePr>
          <p:cNvPr id="5" name="表格 4"/>
          <p:cNvGraphicFramePr>
            <a:graphicFrameLocks noGrp="1"/>
          </p:cNvGraphicFramePr>
          <p:nvPr>
            <p:extLst>
              <p:ext uri="{D42A27DB-BD31-4B8C-83A1-F6EECF244321}">
                <p14:modId xmlns:p14="http://schemas.microsoft.com/office/powerpoint/2010/main" val="902871612"/>
              </p:ext>
            </p:extLst>
          </p:nvPr>
        </p:nvGraphicFramePr>
        <p:xfrm>
          <a:off x="623312" y="2285992"/>
          <a:ext cx="10847793" cy="4467152"/>
        </p:xfrm>
        <a:graphic>
          <a:graphicData uri="http://schemas.openxmlformats.org/drawingml/2006/table">
            <a:tbl>
              <a:tblPr firstRow="1" bandRow="1">
                <a:tableStyleId>{5C22544A-7EE6-4342-B048-85BDC9FD1C3A}</a:tableStyleId>
              </a:tblPr>
              <a:tblGrid>
                <a:gridCol w="767985">
                  <a:extLst>
                    <a:ext uri="{9D8B030D-6E8A-4147-A177-3AD203B41FA5}">
                      <a16:colId xmlns:a16="http://schemas.microsoft.com/office/drawing/2014/main" val="20000"/>
                    </a:ext>
                  </a:extLst>
                </a:gridCol>
                <a:gridCol w="4127921">
                  <a:extLst>
                    <a:ext uri="{9D8B030D-6E8A-4147-A177-3AD203B41FA5}">
                      <a16:colId xmlns:a16="http://schemas.microsoft.com/office/drawing/2014/main" val="20001"/>
                    </a:ext>
                  </a:extLst>
                </a:gridCol>
                <a:gridCol w="1343974">
                  <a:extLst>
                    <a:ext uri="{9D8B030D-6E8A-4147-A177-3AD203B41FA5}">
                      <a16:colId xmlns:a16="http://schemas.microsoft.com/office/drawing/2014/main" val="20002"/>
                    </a:ext>
                  </a:extLst>
                </a:gridCol>
                <a:gridCol w="1247976">
                  <a:extLst>
                    <a:ext uri="{9D8B030D-6E8A-4147-A177-3AD203B41FA5}">
                      <a16:colId xmlns:a16="http://schemas.microsoft.com/office/drawing/2014/main" val="20003"/>
                    </a:ext>
                  </a:extLst>
                </a:gridCol>
                <a:gridCol w="1151978">
                  <a:extLst>
                    <a:ext uri="{9D8B030D-6E8A-4147-A177-3AD203B41FA5}">
                      <a16:colId xmlns:a16="http://schemas.microsoft.com/office/drawing/2014/main" val="20004"/>
                    </a:ext>
                  </a:extLst>
                </a:gridCol>
                <a:gridCol w="1151978">
                  <a:extLst>
                    <a:ext uri="{9D8B030D-6E8A-4147-A177-3AD203B41FA5}">
                      <a16:colId xmlns:a16="http://schemas.microsoft.com/office/drawing/2014/main" val="20005"/>
                    </a:ext>
                  </a:extLst>
                </a:gridCol>
                <a:gridCol w="1055981">
                  <a:extLst>
                    <a:ext uri="{9D8B030D-6E8A-4147-A177-3AD203B41FA5}">
                      <a16:colId xmlns:a16="http://schemas.microsoft.com/office/drawing/2014/main" val="20006"/>
                    </a:ext>
                  </a:extLst>
                </a:gridCol>
              </a:tblGrid>
              <a:tr h="360040">
                <a:tc>
                  <a:txBody>
                    <a:bodyPr/>
                    <a:lstStyle/>
                    <a:p>
                      <a:pPr algn="ctr">
                        <a:spcAft>
                          <a:spcPts val="0"/>
                        </a:spcAft>
                      </a:pPr>
                      <a:r>
                        <a:rPr lang="zh-CN" sz="1600" kern="100" dirty="0">
                          <a:effectLst/>
                          <a:latin typeface="Times New Roman" panose="02020603050405020304" pitchFamily="18" charset="0"/>
                          <a:ea typeface="仿宋_GB2312"/>
                          <a:cs typeface="Times New Roman" panose="02020603050405020304" pitchFamily="18" charset="0"/>
                        </a:rPr>
                        <a:t>序号</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zh-CN" sz="1600" kern="100" dirty="0">
                          <a:effectLst/>
                          <a:latin typeface="Times New Roman" panose="02020603050405020304" pitchFamily="18" charset="0"/>
                          <a:ea typeface="仿宋_GB2312"/>
                          <a:cs typeface="Times New Roman" panose="02020603050405020304" pitchFamily="18" charset="0"/>
                        </a:rPr>
                        <a:t>任务名称</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zh-CN" altLang="en-US" sz="1600" kern="100" dirty="0" smtClean="0">
                          <a:effectLst/>
                          <a:latin typeface="Times New Roman" panose="02020603050405020304" pitchFamily="18" charset="0"/>
                          <a:ea typeface="仿宋_GB2312"/>
                          <a:cs typeface="Times New Roman" panose="02020603050405020304" pitchFamily="18" charset="0"/>
                        </a:rPr>
                        <a:t>经费</a:t>
                      </a:r>
                      <a:r>
                        <a:rPr lang="zh-CN" sz="1600" kern="100" dirty="0" smtClean="0">
                          <a:effectLst/>
                          <a:latin typeface="Times New Roman" panose="02020603050405020304" pitchFamily="18" charset="0"/>
                          <a:ea typeface="仿宋_GB2312"/>
                          <a:cs typeface="Times New Roman" panose="02020603050405020304" pitchFamily="18" charset="0"/>
                        </a:rPr>
                        <a:t>数</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zh-CN" sz="1600" kern="100" dirty="0">
                          <a:effectLst/>
                          <a:latin typeface="Times New Roman" panose="02020603050405020304" pitchFamily="18" charset="0"/>
                          <a:ea typeface="仿宋_GB2312"/>
                          <a:cs typeface="Times New Roman" panose="02020603050405020304" pitchFamily="18" charset="0"/>
                        </a:rPr>
                        <a:t>已部署</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zh-CN" sz="1600" kern="100" dirty="0">
                          <a:effectLst/>
                          <a:latin typeface="Times New Roman" panose="02020603050405020304" pitchFamily="18" charset="0"/>
                          <a:ea typeface="仿宋_GB2312"/>
                          <a:cs typeface="Times New Roman" panose="02020603050405020304" pitchFamily="18" charset="0"/>
                        </a:rPr>
                        <a:t>未部署</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zh-CN" altLang="en-US" sz="1600" kern="100" dirty="0" smtClean="0">
                          <a:effectLst/>
                          <a:latin typeface="Times New Roman" panose="02020603050405020304" pitchFamily="18" charset="0"/>
                          <a:ea typeface="仿宋_GB2312"/>
                          <a:cs typeface="Times New Roman" panose="02020603050405020304" pitchFamily="18" charset="0"/>
                        </a:rPr>
                        <a:t>执行</a:t>
                      </a:r>
                      <a:r>
                        <a:rPr lang="zh-CN" sz="1600" kern="100" dirty="0" smtClean="0">
                          <a:effectLst/>
                          <a:latin typeface="Times New Roman" panose="02020603050405020304" pitchFamily="18" charset="0"/>
                          <a:ea typeface="仿宋_GB2312"/>
                          <a:cs typeface="Times New Roman" panose="02020603050405020304" pitchFamily="18" charset="0"/>
                        </a:rPr>
                        <a:t>率</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zh-CN" sz="1600" kern="100" dirty="0">
                          <a:effectLst/>
                          <a:latin typeface="Times New Roman" panose="02020603050405020304" pitchFamily="18" charset="0"/>
                          <a:ea typeface="仿宋_GB2312"/>
                          <a:cs typeface="Times New Roman" panose="02020603050405020304" pitchFamily="18" charset="0"/>
                        </a:rPr>
                        <a:t>立项数</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extLst>
                  <a:ext uri="{0D108BD9-81ED-4DB2-BD59-A6C34878D82A}">
                    <a16:rowId xmlns:a16="http://schemas.microsoft.com/office/drawing/2014/main" val="10000"/>
                  </a:ext>
                </a:extLst>
              </a:tr>
              <a:tr h="558062">
                <a:tc>
                  <a:txBody>
                    <a:bodyPr/>
                    <a:lstStyle/>
                    <a:p>
                      <a:pPr algn="ctr">
                        <a:spcAft>
                          <a:spcPts val="0"/>
                        </a:spcAft>
                      </a:pPr>
                      <a:r>
                        <a:rPr lang="en-US" sz="1800" b="1" kern="100" dirty="0">
                          <a:effectLst/>
                          <a:latin typeface="仿宋" panose="02010609060101010101" pitchFamily="49" charset="-122"/>
                          <a:ea typeface="仿宋" panose="02010609060101010101" pitchFamily="49" charset="-122"/>
                          <a:cs typeface="Times New Roman" panose="02020603050405020304" pitchFamily="18" charset="0"/>
                        </a:rPr>
                        <a:t>8</a:t>
                      </a:r>
                      <a:endParaRPr lang="zh-CN" sz="1800" b="1" kern="100" dirty="0">
                        <a:effectLst/>
                        <a:latin typeface="仿宋" panose="02010609060101010101" pitchFamily="49" charset="-122"/>
                        <a:ea typeface="仿宋" panose="02010609060101010101" pitchFamily="49" charset="-122"/>
                        <a:cs typeface="Times New Roman" panose="02020603050405020304" pitchFamily="18" charset="0"/>
                      </a:endParaRPr>
                    </a:p>
                  </a:txBody>
                  <a:tcPr marL="91428" marR="91428" marT="0" marB="0" anchor="ctr"/>
                </a:tc>
                <a:tc>
                  <a:txBody>
                    <a:bodyPr/>
                    <a:lstStyle/>
                    <a:p>
                      <a:pPr algn="just">
                        <a:spcAft>
                          <a:spcPts val="0"/>
                        </a:spcAft>
                      </a:pPr>
                      <a:r>
                        <a:rPr lang="zh-CN" sz="1800" b="1" kern="100" dirty="0">
                          <a:effectLst/>
                          <a:latin typeface="仿宋" panose="02010609060101010101" pitchFamily="49" charset="-122"/>
                          <a:ea typeface="仿宋" panose="02010609060101010101" pitchFamily="49" charset="-122"/>
                          <a:cs typeface="Times New Roman" panose="02020603050405020304" pitchFamily="18" charset="0"/>
                        </a:rPr>
                        <a:t>星系组分、结构和物质循环的光学</a:t>
                      </a:r>
                      <a:r>
                        <a:rPr lang="en-US" sz="1800" b="1" kern="100" dirty="0">
                          <a:effectLst/>
                          <a:latin typeface="仿宋" panose="02010609060101010101" pitchFamily="49" charset="-122"/>
                          <a:ea typeface="仿宋" panose="02010609060101010101" pitchFamily="49" charset="-122"/>
                          <a:cs typeface="Times New Roman" panose="02020603050405020304" pitchFamily="18" charset="0"/>
                        </a:rPr>
                        <a:t>-</a:t>
                      </a:r>
                      <a:r>
                        <a:rPr lang="zh-CN" sz="1800" b="1" kern="100" dirty="0">
                          <a:effectLst/>
                          <a:latin typeface="仿宋" panose="02010609060101010101" pitchFamily="49" charset="-122"/>
                          <a:ea typeface="仿宋" panose="02010609060101010101" pitchFamily="49" charset="-122"/>
                          <a:cs typeface="Times New Roman" panose="02020603050405020304" pitchFamily="18" charset="0"/>
                        </a:rPr>
                        <a:t>红外观预测研究</a:t>
                      </a:r>
                    </a:p>
                  </a:txBody>
                  <a:tcPr marL="91428" marR="91428" marT="0" marB="0" anchor="ctr"/>
                </a:tc>
                <a:tc>
                  <a:txBody>
                    <a:bodyPr/>
                    <a:lstStyle/>
                    <a:p>
                      <a:pPr algn="ctr">
                        <a:spcAft>
                          <a:spcPts val="0"/>
                        </a:spcAft>
                      </a:pPr>
                      <a:r>
                        <a:rPr lang="en-US" sz="1800" b="1" kern="100" dirty="0">
                          <a:effectLst/>
                          <a:latin typeface="Times New Roman" panose="02020603050405020304" pitchFamily="18" charset="0"/>
                          <a:ea typeface="仿宋_GB2312"/>
                          <a:cs typeface="Times New Roman" panose="02020603050405020304" pitchFamily="18" charset="0"/>
                        </a:rPr>
                        <a:t>18900</a:t>
                      </a:r>
                      <a:endParaRPr lang="zh-CN" sz="18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en-US" sz="1800" b="1" kern="100" dirty="0" smtClean="0">
                          <a:effectLst/>
                          <a:latin typeface="Times New Roman" panose="02020603050405020304" pitchFamily="18" charset="0"/>
                          <a:ea typeface="仿宋_GB2312"/>
                          <a:cs typeface="Times New Roman" panose="02020603050405020304" pitchFamily="18" charset="0"/>
                        </a:rPr>
                        <a:t>13306</a:t>
                      </a:r>
                      <a:endParaRPr lang="zh-CN" sz="18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en-US" sz="1800" b="1" kern="100" dirty="0" smtClean="0">
                          <a:effectLst/>
                          <a:latin typeface="Times New Roman" panose="02020603050405020304" pitchFamily="18" charset="0"/>
                          <a:ea typeface="仿宋_GB2312"/>
                          <a:cs typeface="Times New Roman" panose="02020603050405020304" pitchFamily="18" charset="0"/>
                        </a:rPr>
                        <a:t>5594</a:t>
                      </a:r>
                      <a:endParaRPr lang="zh-CN" sz="18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marL="0" algn="ctr" defTabSz="914400" rtl="0" eaLnBrk="1" latinLnBrk="0" hangingPunct="1">
                        <a:spcAft>
                          <a:spcPts val="0"/>
                        </a:spcAft>
                      </a:pPr>
                      <a:r>
                        <a:rPr lang="en-US" altLang="zh-CN" sz="1800" b="1" kern="100" dirty="0" smtClean="0">
                          <a:solidFill>
                            <a:schemeClr val="dk1"/>
                          </a:solidFill>
                          <a:effectLst/>
                          <a:latin typeface="Times New Roman" panose="02020603050405020304" pitchFamily="18" charset="0"/>
                          <a:ea typeface="仿宋_GB2312"/>
                          <a:cs typeface="Times New Roman" panose="02020603050405020304" pitchFamily="18" charset="0"/>
                        </a:rPr>
                        <a:t>70.4%</a:t>
                      </a:r>
                      <a:endParaRPr lang="zh-CN" sz="1800" b="1" kern="100" dirty="0">
                        <a:solidFill>
                          <a:schemeClr val="dk1"/>
                        </a:solidFill>
                        <a:effectLst/>
                        <a:latin typeface="Times New Roman" panose="02020603050405020304" pitchFamily="18" charset="0"/>
                        <a:ea typeface="仿宋_GB2312"/>
                        <a:cs typeface="Times New Roman" panose="02020603050405020304" pitchFamily="18" charset="0"/>
                      </a:endParaRPr>
                    </a:p>
                  </a:txBody>
                  <a:tcPr marL="91428" marR="91428" marT="0" marB="0" anchor="ctr"/>
                </a:tc>
                <a:tc>
                  <a:txBody>
                    <a:bodyPr/>
                    <a:lstStyle/>
                    <a:p>
                      <a:pPr indent="0" algn="ctr">
                        <a:lnSpc>
                          <a:spcPct val="100000"/>
                        </a:lnSpc>
                        <a:spcAft>
                          <a:spcPts val="0"/>
                        </a:spcAft>
                      </a:pPr>
                      <a:r>
                        <a:rPr lang="en-US" sz="1800" b="1" kern="100" dirty="0" smtClean="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3</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extLst>
                  <a:ext uri="{0D108BD9-81ED-4DB2-BD59-A6C34878D82A}">
                    <a16:rowId xmlns:a16="http://schemas.microsoft.com/office/drawing/2014/main" val="10001"/>
                  </a:ext>
                </a:extLst>
              </a:tr>
              <a:tr h="558062">
                <a:tc>
                  <a:txBody>
                    <a:bodyPr/>
                    <a:lstStyle/>
                    <a:p>
                      <a:pPr algn="ctr">
                        <a:spcAft>
                          <a:spcPts val="0"/>
                        </a:spcAft>
                      </a:pPr>
                      <a:r>
                        <a:rPr lang="en-US" sz="1800" b="1" kern="100">
                          <a:effectLst/>
                          <a:latin typeface="仿宋" panose="02010609060101010101" pitchFamily="49" charset="-122"/>
                          <a:ea typeface="仿宋" panose="02010609060101010101" pitchFamily="49" charset="-122"/>
                          <a:cs typeface="Times New Roman" panose="02020603050405020304" pitchFamily="18" charset="0"/>
                        </a:rPr>
                        <a:t>9</a:t>
                      </a:r>
                      <a:endParaRPr lang="zh-CN" sz="1800" b="1" kern="100">
                        <a:effectLst/>
                        <a:latin typeface="仿宋" panose="02010609060101010101" pitchFamily="49" charset="-122"/>
                        <a:ea typeface="仿宋" panose="02010609060101010101" pitchFamily="49" charset="-122"/>
                        <a:cs typeface="Times New Roman" panose="02020603050405020304" pitchFamily="18" charset="0"/>
                      </a:endParaRPr>
                    </a:p>
                  </a:txBody>
                  <a:tcPr marL="91428" marR="91428" marT="0" marB="0" anchor="ctr"/>
                </a:tc>
                <a:tc>
                  <a:txBody>
                    <a:bodyPr/>
                    <a:lstStyle/>
                    <a:p>
                      <a:pPr algn="just">
                        <a:spcAft>
                          <a:spcPts val="0"/>
                        </a:spcAft>
                      </a:pPr>
                      <a:r>
                        <a:rPr lang="zh-CN" sz="1800" b="1" kern="100" dirty="0">
                          <a:effectLst/>
                          <a:latin typeface="仿宋" panose="02010609060101010101" pitchFamily="49" charset="-122"/>
                          <a:ea typeface="仿宋" panose="02010609060101010101" pitchFamily="49" charset="-122"/>
                          <a:cs typeface="Times New Roman" panose="02020603050405020304" pitchFamily="18" charset="0"/>
                        </a:rPr>
                        <a:t>脉冲星、中性氢和恒星形成研究</a:t>
                      </a:r>
                    </a:p>
                  </a:txBody>
                  <a:tcPr marL="91428" marR="91428" marT="0" marB="0" anchor="ctr"/>
                </a:tc>
                <a:tc>
                  <a:txBody>
                    <a:bodyPr/>
                    <a:lstStyle/>
                    <a:p>
                      <a:pPr algn="ctr">
                        <a:spcAft>
                          <a:spcPts val="0"/>
                        </a:spcAft>
                      </a:pPr>
                      <a:r>
                        <a:rPr lang="en-US" sz="1800" b="1" kern="100" dirty="0">
                          <a:effectLst/>
                          <a:latin typeface="Times New Roman" panose="02020603050405020304" pitchFamily="18" charset="0"/>
                          <a:ea typeface="仿宋_GB2312"/>
                          <a:cs typeface="Times New Roman" panose="02020603050405020304" pitchFamily="18" charset="0"/>
                        </a:rPr>
                        <a:t>17800</a:t>
                      </a:r>
                      <a:endParaRPr lang="zh-CN" sz="18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en-US" sz="1800" b="1" kern="100" dirty="0" smtClean="0">
                          <a:effectLst/>
                          <a:latin typeface="Times New Roman" panose="02020603050405020304" pitchFamily="18" charset="0"/>
                          <a:ea typeface="仿宋_GB2312"/>
                          <a:cs typeface="Times New Roman" panose="02020603050405020304" pitchFamily="18" charset="0"/>
                        </a:rPr>
                        <a:t>16150</a:t>
                      </a:r>
                      <a:endParaRPr lang="zh-CN" sz="18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en-US" sz="1800" b="1" kern="100" dirty="0" smtClean="0">
                          <a:effectLst/>
                          <a:latin typeface="Times New Roman" panose="02020603050405020304" pitchFamily="18" charset="0"/>
                          <a:ea typeface="仿宋_GB2312"/>
                          <a:cs typeface="Times New Roman" panose="02020603050405020304" pitchFamily="18" charset="0"/>
                        </a:rPr>
                        <a:t>1650</a:t>
                      </a:r>
                      <a:endParaRPr lang="zh-CN" sz="18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marL="0" algn="ctr" defTabSz="914400" rtl="0" eaLnBrk="1" latinLnBrk="0" hangingPunct="1">
                        <a:spcAft>
                          <a:spcPts val="0"/>
                        </a:spcAft>
                      </a:pPr>
                      <a:r>
                        <a:rPr lang="en-US" altLang="zh-CN" sz="1800" b="1" kern="100" dirty="0" smtClean="0">
                          <a:solidFill>
                            <a:schemeClr val="dk1"/>
                          </a:solidFill>
                          <a:effectLst/>
                          <a:latin typeface="Times New Roman" panose="02020603050405020304" pitchFamily="18" charset="0"/>
                          <a:ea typeface="仿宋_GB2312"/>
                          <a:cs typeface="Times New Roman" panose="02020603050405020304" pitchFamily="18" charset="0"/>
                        </a:rPr>
                        <a:t>90.7%</a:t>
                      </a:r>
                      <a:endParaRPr lang="zh-CN" sz="1800" b="1" kern="100" dirty="0">
                        <a:solidFill>
                          <a:schemeClr val="dk1"/>
                        </a:solidFill>
                        <a:effectLst/>
                        <a:latin typeface="Times New Roman" panose="02020603050405020304" pitchFamily="18" charset="0"/>
                        <a:ea typeface="仿宋_GB2312"/>
                        <a:cs typeface="Times New Roman" panose="02020603050405020304" pitchFamily="18" charset="0"/>
                      </a:endParaRPr>
                    </a:p>
                  </a:txBody>
                  <a:tcPr marL="91428" marR="91428" marT="0" marB="0" anchor="ctr"/>
                </a:tc>
                <a:tc>
                  <a:txBody>
                    <a:bodyPr/>
                    <a:lstStyle/>
                    <a:p>
                      <a:pPr indent="0" algn="ctr">
                        <a:lnSpc>
                          <a:spcPct val="100000"/>
                        </a:lnSpc>
                        <a:spcAft>
                          <a:spcPts val="0"/>
                        </a:spcAft>
                      </a:pPr>
                      <a:r>
                        <a:rPr lang="en-US" sz="1800" b="1" kern="100" dirty="0" smtClean="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4</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extLst>
                  <a:ext uri="{0D108BD9-81ED-4DB2-BD59-A6C34878D82A}">
                    <a16:rowId xmlns:a16="http://schemas.microsoft.com/office/drawing/2014/main" val="10002"/>
                  </a:ext>
                </a:extLst>
              </a:tr>
              <a:tr h="558062">
                <a:tc>
                  <a:txBody>
                    <a:bodyPr/>
                    <a:lstStyle/>
                    <a:p>
                      <a:pPr algn="ctr">
                        <a:spcAft>
                          <a:spcPts val="0"/>
                        </a:spcAft>
                      </a:pPr>
                      <a:r>
                        <a:rPr lang="en-US" sz="1800" b="1" kern="100">
                          <a:effectLst/>
                          <a:latin typeface="仿宋" panose="02010609060101010101" pitchFamily="49" charset="-122"/>
                          <a:ea typeface="仿宋" panose="02010609060101010101" pitchFamily="49" charset="-122"/>
                          <a:cs typeface="Times New Roman" panose="02020603050405020304" pitchFamily="18" charset="0"/>
                        </a:rPr>
                        <a:t>10</a:t>
                      </a:r>
                      <a:endParaRPr lang="zh-CN" sz="1800" b="1" kern="100">
                        <a:effectLst/>
                        <a:latin typeface="仿宋" panose="02010609060101010101" pitchFamily="49" charset="-122"/>
                        <a:ea typeface="仿宋" panose="02010609060101010101" pitchFamily="49" charset="-122"/>
                        <a:cs typeface="Times New Roman" panose="02020603050405020304" pitchFamily="18" charset="0"/>
                      </a:endParaRPr>
                    </a:p>
                  </a:txBody>
                  <a:tcPr marL="91428" marR="91428" marT="0" marB="0" anchor="ctr"/>
                </a:tc>
                <a:tc>
                  <a:txBody>
                    <a:bodyPr/>
                    <a:lstStyle/>
                    <a:p>
                      <a:pPr algn="just">
                        <a:spcAft>
                          <a:spcPts val="0"/>
                        </a:spcAft>
                      </a:pPr>
                      <a:r>
                        <a:rPr lang="zh-CN" sz="1800" b="1" kern="100" dirty="0">
                          <a:effectLst/>
                          <a:latin typeface="仿宋" panose="02010609060101010101" pitchFamily="49" charset="-122"/>
                          <a:ea typeface="仿宋" panose="02010609060101010101" pitchFamily="49" charset="-122"/>
                          <a:cs typeface="Times New Roman" panose="02020603050405020304" pitchFamily="18" charset="0"/>
                        </a:rPr>
                        <a:t>复杂体系的多自由度及多尺度综合研究</a:t>
                      </a:r>
                    </a:p>
                  </a:txBody>
                  <a:tcPr marL="91428" marR="91428" marT="0" marB="0" anchor="ctr"/>
                </a:tc>
                <a:tc>
                  <a:txBody>
                    <a:bodyPr/>
                    <a:lstStyle/>
                    <a:p>
                      <a:pPr algn="ctr">
                        <a:spcAft>
                          <a:spcPts val="0"/>
                        </a:spcAft>
                      </a:pPr>
                      <a:r>
                        <a:rPr lang="en-US" sz="1800" b="1" kern="100" dirty="0">
                          <a:effectLst/>
                          <a:latin typeface="Times New Roman" panose="02020603050405020304" pitchFamily="18" charset="0"/>
                          <a:ea typeface="仿宋_GB2312"/>
                          <a:cs typeface="Times New Roman" panose="02020603050405020304" pitchFamily="18" charset="0"/>
                        </a:rPr>
                        <a:t>15800</a:t>
                      </a:r>
                      <a:endParaRPr lang="zh-CN" sz="18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en-US" sz="1800" b="1" kern="100" dirty="0">
                          <a:effectLst/>
                          <a:latin typeface="Times New Roman" panose="02020603050405020304" pitchFamily="18" charset="0"/>
                          <a:ea typeface="仿宋_GB2312"/>
                          <a:cs typeface="Times New Roman" panose="02020603050405020304" pitchFamily="18" charset="0"/>
                        </a:rPr>
                        <a:t>15540</a:t>
                      </a:r>
                      <a:endParaRPr lang="zh-CN" sz="18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en-US" sz="1800" b="1" kern="100" dirty="0">
                          <a:effectLst/>
                          <a:latin typeface="Times New Roman" panose="02020603050405020304" pitchFamily="18" charset="0"/>
                          <a:ea typeface="仿宋_GB2312"/>
                          <a:cs typeface="Times New Roman" panose="02020603050405020304" pitchFamily="18" charset="0"/>
                        </a:rPr>
                        <a:t>260</a:t>
                      </a:r>
                      <a:endParaRPr lang="zh-CN" sz="18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en-US" sz="1800" b="1" kern="100" dirty="0">
                          <a:effectLst/>
                          <a:latin typeface="Times New Roman" panose="02020603050405020304" pitchFamily="18" charset="0"/>
                          <a:ea typeface="仿宋_GB2312"/>
                          <a:cs typeface="Times New Roman" panose="02020603050405020304" pitchFamily="18" charset="0"/>
                        </a:rPr>
                        <a:t>98.4%</a:t>
                      </a:r>
                      <a:endParaRPr lang="zh-CN" sz="18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indent="0" algn="ctr">
                        <a:lnSpc>
                          <a:spcPct val="100000"/>
                        </a:lnSpc>
                        <a:spcAft>
                          <a:spcPts val="0"/>
                        </a:spcAft>
                      </a:pPr>
                      <a:r>
                        <a:rPr lang="en-US"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6</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extLst>
                  <a:ext uri="{0D108BD9-81ED-4DB2-BD59-A6C34878D82A}">
                    <a16:rowId xmlns:a16="http://schemas.microsoft.com/office/drawing/2014/main" val="10003"/>
                  </a:ext>
                </a:extLst>
              </a:tr>
              <a:tr h="558062">
                <a:tc>
                  <a:txBody>
                    <a:bodyPr/>
                    <a:lstStyle/>
                    <a:p>
                      <a:pPr algn="ctr">
                        <a:spcAft>
                          <a:spcPts val="0"/>
                        </a:spcAft>
                      </a:pPr>
                      <a:r>
                        <a:rPr lang="en-US" sz="1800" b="1" kern="100">
                          <a:effectLst/>
                          <a:latin typeface="仿宋" panose="02010609060101010101" pitchFamily="49" charset="-122"/>
                          <a:ea typeface="仿宋" panose="02010609060101010101" pitchFamily="49" charset="-122"/>
                          <a:cs typeface="Times New Roman" panose="02020603050405020304" pitchFamily="18" charset="0"/>
                        </a:rPr>
                        <a:t>11</a:t>
                      </a:r>
                      <a:endParaRPr lang="zh-CN" sz="1800" b="1" kern="100">
                        <a:effectLst/>
                        <a:latin typeface="仿宋" panose="02010609060101010101" pitchFamily="49" charset="-122"/>
                        <a:ea typeface="仿宋" panose="02010609060101010101" pitchFamily="49" charset="-122"/>
                        <a:cs typeface="Times New Roman" panose="02020603050405020304" pitchFamily="18" charset="0"/>
                      </a:endParaRPr>
                    </a:p>
                  </a:txBody>
                  <a:tcPr marL="91428" marR="91428" marT="0" marB="0" anchor="ctr"/>
                </a:tc>
                <a:tc>
                  <a:txBody>
                    <a:bodyPr/>
                    <a:lstStyle/>
                    <a:p>
                      <a:pPr algn="just">
                        <a:spcAft>
                          <a:spcPts val="0"/>
                        </a:spcAft>
                      </a:pPr>
                      <a:r>
                        <a:rPr lang="zh-CN" sz="1800" b="1" kern="100" dirty="0">
                          <a:effectLst/>
                          <a:latin typeface="仿宋" panose="02010609060101010101" pitchFamily="49" charset="-122"/>
                          <a:ea typeface="仿宋" panose="02010609060101010101" pitchFamily="49" charset="-122"/>
                          <a:cs typeface="Times New Roman" panose="02020603050405020304" pitchFamily="18" charset="0"/>
                        </a:rPr>
                        <a:t>高温高压高密度极端物理研究</a:t>
                      </a:r>
                    </a:p>
                  </a:txBody>
                  <a:tcPr marL="91428" marR="91428" marT="0" marB="0" anchor="ctr"/>
                </a:tc>
                <a:tc>
                  <a:txBody>
                    <a:bodyPr/>
                    <a:lstStyle/>
                    <a:p>
                      <a:pPr algn="ctr">
                        <a:spcAft>
                          <a:spcPts val="0"/>
                        </a:spcAft>
                      </a:pPr>
                      <a:r>
                        <a:rPr lang="en-US" sz="1800" b="1" kern="100" dirty="0">
                          <a:effectLst/>
                          <a:latin typeface="Times New Roman" panose="02020603050405020304" pitchFamily="18" charset="0"/>
                          <a:ea typeface="仿宋_GB2312"/>
                          <a:cs typeface="Times New Roman" panose="02020603050405020304" pitchFamily="18" charset="0"/>
                        </a:rPr>
                        <a:t>8000</a:t>
                      </a:r>
                      <a:endParaRPr lang="zh-CN" sz="18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en-US" sz="1800" b="1" kern="100" dirty="0" smtClean="0">
                          <a:effectLst/>
                          <a:latin typeface="Times New Roman" panose="02020603050405020304" pitchFamily="18" charset="0"/>
                          <a:ea typeface="仿宋_GB2312"/>
                          <a:cs typeface="Times New Roman" panose="02020603050405020304" pitchFamily="18" charset="0"/>
                        </a:rPr>
                        <a:t>7516</a:t>
                      </a:r>
                      <a:endParaRPr lang="zh-CN" sz="18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en-US" sz="1800" b="1" kern="100" dirty="0" smtClean="0">
                          <a:effectLst/>
                          <a:latin typeface="Times New Roman" panose="02020603050405020304" pitchFamily="18" charset="0"/>
                          <a:ea typeface="仿宋_GB2312"/>
                          <a:cs typeface="Times New Roman" panose="02020603050405020304" pitchFamily="18" charset="0"/>
                        </a:rPr>
                        <a:t>484</a:t>
                      </a:r>
                      <a:endParaRPr lang="zh-CN" sz="18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marL="0" algn="ctr" defTabSz="914400" rtl="0" eaLnBrk="1" latinLnBrk="0" hangingPunct="1">
                        <a:spcAft>
                          <a:spcPts val="0"/>
                        </a:spcAft>
                      </a:pPr>
                      <a:r>
                        <a:rPr lang="en-US" altLang="zh-CN" sz="1800" b="1" kern="100" dirty="0" smtClean="0">
                          <a:solidFill>
                            <a:schemeClr val="dk1"/>
                          </a:solidFill>
                          <a:effectLst/>
                          <a:latin typeface="Times New Roman" panose="02020603050405020304" pitchFamily="18" charset="0"/>
                          <a:ea typeface="仿宋_GB2312"/>
                          <a:cs typeface="Times New Roman" panose="02020603050405020304" pitchFamily="18" charset="0"/>
                        </a:rPr>
                        <a:t>93.9%</a:t>
                      </a:r>
                      <a:endParaRPr lang="zh-CN" sz="1800" b="1" kern="100" dirty="0">
                        <a:solidFill>
                          <a:schemeClr val="dk1"/>
                        </a:solidFill>
                        <a:effectLst/>
                        <a:latin typeface="Times New Roman" panose="02020603050405020304" pitchFamily="18" charset="0"/>
                        <a:ea typeface="仿宋_GB2312"/>
                        <a:cs typeface="Times New Roman" panose="02020603050405020304" pitchFamily="18" charset="0"/>
                      </a:endParaRPr>
                    </a:p>
                  </a:txBody>
                  <a:tcPr marL="91428" marR="91428" marT="0" marB="0" anchor="ctr"/>
                </a:tc>
                <a:tc>
                  <a:txBody>
                    <a:bodyPr/>
                    <a:lstStyle/>
                    <a:p>
                      <a:pPr indent="0" algn="ctr">
                        <a:lnSpc>
                          <a:spcPct val="100000"/>
                        </a:lnSpc>
                        <a:spcAft>
                          <a:spcPts val="0"/>
                        </a:spcAft>
                      </a:pPr>
                      <a:r>
                        <a:rPr lang="en-US" sz="1800" b="1" kern="100" dirty="0" smtClean="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4</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extLst>
                  <a:ext uri="{0D108BD9-81ED-4DB2-BD59-A6C34878D82A}">
                    <a16:rowId xmlns:a16="http://schemas.microsoft.com/office/drawing/2014/main" val="10004"/>
                  </a:ext>
                </a:extLst>
              </a:tr>
              <a:tr h="558062">
                <a:tc>
                  <a:txBody>
                    <a:bodyPr/>
                    <a:lstStyle/>
                    <a:p>
                      <a:pPr algn="ctr">
                        <a:spcAft>
                          <a:spcPts val="0"/>
                        </a:spcAft>
                      </a:pPr>
                      <a:r>
                        <a:rPr lang="en-US" sz="1800" b="1" kern="100">
                          <a:effectLst/>
                          <a:latin typeface="仿宋" panose="02010609060101010101" pitchFamily="49" charset="-122"/>
                          <a:ea typeface="仿宋" panose="02010609060101010101" pitchFamily="49" charset="-122"/>
                          <a:cs typeface="Times New Roman" panose="02020603050405020304" pitchFamily="18" charset="0"/>
                        </a:rPr>
                        <a:t>12</a:t>
                      </a:r>
                      <a:endParaRPr lang="zh-CN" sz="1800" b="1" kern="100">
                        <a:effectLst/>
                        <a:latin typeface="仿宋" panose="02010609060101010101" pitchFamily="49" charset="-122"/>
                        <a:ea typeface="仿宋" panose="02010609060101010101" pitchFamily="49" charset="-122"/>
                        <a:cs typeface="Times New Roman" panose="02020603050405020304" pitchFamily="18" charset="0"/>
                      </a:endParaRPr>
                    </a:p>
                  </a:txBody>
                  <a:tcPr marL="91428" marR="91428" marT="0" marB="0" anchor="ctr"/>
                </a:tc>
                <a:tc>
                  <a:txBody>
                    <a:bodyPr/>
                    <a:lstStyle/>
                    <a:p>
                      <a:pPr algn="just">
                        <a:spcAft>
                          <a:spcPts val="0"/>
                        </a:spcAft>
                      </a:pPr>
                      <a:r>
                        <a:rPr lang="zh-CN" sz="1800" b="1" kern="100" dirty="0">
                          <a:effectLst/>
                          <a:latin typeface="仿宋" panose="02010609060101010101" pitchFamily="49" charset="-122"/>
                          <a:ea typeface="仿宋" panose="02010609060101010101" pitchFamily="49" charset="-122"/>
                          <a:cs typeface="Times New Roman" panose="02020603050405020304" pitchFamily="18" charset="0"/>
                        </a:rPr>
                        <a:t>复杂湍流机理研究</a:t>
                      </a:r>
                    </a:p>
                  </a:txBody>
                  <a:tcPr marL="91428" marR="91428" marT="0" marB="0" anchor="ctr"/>
                </a:tc>
                <a:tc>
                  <a:txBody>
                    <a:bodyPr/>
                    <a:lstStyle/>
                    <a:p>
                      <a:pPr algn="ctr">
                        <a:spcAft>
                          <a:spcPts val="0"/>
                        </a:spcAft>
                      </a:pPr>
                      <a:r>
                        <a:rPr lang="en-US" sz="1800" b="1" kern="100" dirty="0">
                          <a:effectLst/>
                          <a:latin typeface="Times New Roman" panose="02020603050405020304" pitchFamily="18" charset="0"/>
                          <a:ea typeface="仿宋_GB2312"/>
                          <a:cs typeface="Times New Roman" panose="02020603050405020304" pitchFamily="18" charset="0"/>
                        </a:rPr>
                        <a:t>11430</a:t>
                      </a:r>
                      <a:endParaRPr lang="zh-CN" sz="18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en-US" sz="1800" b="1" kern="100" dirty="0">
                          <a:effectLst/>
                          <a:latin typeface="Times New Roman" panose="02020603050405020304" pitchFamily="18" charset="0"/>
                          <a:ea typeface="仿宋_GB2312"/>
                          <a:cs typeface="Times New Roman" panose="02020603050405020304" pitchFamily="18" charset="0"/>
                        </a:rPr>
                        <a:t>3000</a:t>
                      </a:r>
                      <a:endParaRPr lang="zh-CN" sz="18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en-US" sz="1800" b="1" kern="100" dirty="0">
                          <a:effectLst/>
                          <a:latin typeface="Times New Roman" panose="02020603050405020304" pitchFamily="18" charset="0"/>
                          <a:ea typeface="仿宋_GB2312"/>
                          <a:cs typeface="Times New Roman" panose="02020603050405020304" pitchFamily="18" charset="0"/>
                        </a:rPr>
                        <a:t>8430</a:t>
                      </a:r>
                      <a:endParaRPr lang="zh-CN" sz="18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marL="0" algn="ctr" defTabSz="914400" rtl="0" eaLnBrk="1" latinLnBrk="0" hangingPunct="1">
                        <a:spcAft>
                          <a:spcPts val="0"/>
                        </a:spcAft>
                      </a:pPr>
                      <a:r>
                        <a:rPr lang="en-US" sz="1800" b="1" kern="100" dirty="0">
                          <a:solidFill>
                            <a:schemeClr val="dk1"/>
                          </a:solidFill>
                          <a:effectLst/>
                          <a:latin typeface="Times New Roman" panose="02020603050405020304" pitchFamily="18" charset="0"/>
                          <a:ea typeface="仿宋_GB2312"/>
                          <a:cs typeface="Times New Roman" panose="02020603050405020304" pitchFamily="18" charset="0"/>
                        </a:rPr>
                        <a:t>26.2%</a:t>
                      </a:r>
                      <a:endParaRPr lang="zh-CN" sz="1800" b="1" kern="100" dirty="0">
                        <a:solidFill>
                          <a:schemeClr val="dk1"/>
                        </a:solidFill>
                        <a:effectLst/>
                        <a:latin typeface="Times New Roman" panose="02020603050405020304" pitchFamily="18" charset="0"/>
                        <a:ea typeface="仿宋_GB2312"/>
                        <a:cs typeface="Times New Roman" panose="02020603050405020304" pitchFamily="18" charset="0"/>
                      </a:endParaRPr>
                    </a:p>
                  </a:txBody>
                  <a:tcPr marL="91428" marR="91428" marT="0" marB="0" anchor="ctr"/>
                </a:tc>
                <a:tc>
                  <a:txBody>
                    <a:bodyPr/>
                    <a:lstStyle/>
                    <a:p>
                      <a:pPr indent="0" algn="ctr">
                        <a:lnSpc>
                          <a:spcPct val="100000"/>
                        </a:lnSpc>
                        <a:spcAft>
                          <a:spcPts val="0"/>
                        </a:spcAft>
                      </a:pPr>
                      <a:r>
                        <a:rPr lang="en-US"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1</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extLst>
                  <a:ext uri="{0D108BD9-81ED-4DB2-BD59-A6C34878D82A}">
                    <a16:rowId xmlns:a16="http://schemas.microsoft.com/office/drawing/2014/main" val="10005"/>
                  </a:ext>
                </a:extLst>
              </a:tr>
              <a:tr h="558062">
                <a:tc>
                  <a:txBody>
                    <a:bodyPr/>
                    <a:lstStyle/>
                    <a:p>
                      <a:pPr algn="ctr">
                        <a:spcAft>
                          <a:spcPts val="0"/>
                        </a:spcAft>
                      </a:pPr>
                      <a:r>
                        <a:rPr lang="en-US" sz="1800" b="1" kern="100">
                          <a:effectLst/>
                          <a:latin typeface="仿宋" panose="02010609060101010101" pitchFamily="49" charset="-122"/>
                          <a:ea typeface="仿宋" panose="02010609060101010101" pitchFamily="49" charset="-122"/>
                          <a:cs typeface="Times New Roman" panose="02020603050405020304" pitchFamily="18" charset="0"/>
                        </a:rPr>
                        <a:t>13</a:t>
                      </a:r>
                      <a:endParaRPr lang="zh-CN" sz="1800" b="1" kern="100">
                        <a:effectLst/>
                        <a:latin typeface="仿宋" panose="02010609060101010101" pitchFamily="49" charset="-122"/>
                        <a:ea typeface="仿宋" panose="02010609060101010101" pitchFamily="49" charset="-122"/>
                        <a:cs typeface="Times New Roman" panose="02020603050405020304" pitchFamily="18" charset="0"/>
                      </a:endParaRPr>
                    </a:p>
                  </a:txBody>
                  <a:tcPr marL="91428" marR="91428" marT="0" marB="0" anchor="ctr"/>
                </a:tc>
                <a:tc>
                  <a:txBody>
                    <a:bodyPr/>
                    <a:lstStyle/>
                    <a:p>
                      <a:pPr algn="just">
                        <a:spcAft>
                          <a:spcPts val="0"/>
                        </a:spcAft>
                      </a:pPr>
                      <a:r>
                        <a:rPr lang="zh-CN" sz="1800" b="1" kern="100" dirty="0">
                          <a:effectLst/>
                          <a:latin typeface="仿宋" panose="02010609060101010101" pitchFamily="49" charset="-122"/>
                          <a:ea typeface="仿宋" panose="02010609060101010101" pitchFamily="49" charset="-122"/>
                          <a:cs typeface="Times New Roman" panose="02020603050405020304" pitchFamily="18" charset="0"/>
                        </a:rPr>
                        <a:t>多学科应用平台型装置上先进实验技术和实验方法研究</a:t>
                      </a:r>
                    </a:p>
                  </a:txBody>
                  <a:tcPr marL="91428" marR="91428" marT="0" marB="0" anchor="ctr"/>
                </a:tc>
                <a:tc>
                  <a:txBody>
                    <a:bodyPr/>
                    <a:lstStyle/>
                    <a:p>
                      <a:pPr algn="ctr">
                        <a:spcAft>
                          <a:spcPts val="0"/>
                        </a:spcAft>
                      </a:pPr>
                      <a:r>
                        <a:rPr lang="en-US" sz="1800" b="1" kern="100">
                          <a:effectLst/>
                          <a:latin typeface="Times New Roman" panose="02020603050405020304" pitchFamily="18" charset="0"/>
                          <a:ea typeface="仿宋_GB2312"/>
                          <a:cs typeface="Times New Roman" panose="02020603050405020304" pitchFamily="18" charset="0"/>
                        </a:rPr>
                        <a:t>21600</a:t>
                      </a:r>
                      <a:endParaRPr lang="zh-CN" sz="1800" b="1" kern="10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en-US" sz="1800" b="1" kern="100">
                          <a:effectLst/>
                          <a:latin typeface="Times New Roman" panose="02020603050405020304" pitchFamily="18" charset="0"/>
                          <a:ea typeface="仿宋_GB2312"/>
                          <a:cs typeface="Times New Roman" panose="02020603050405020304" pitchFamily="18" charset="0"/>
                        </a:rPr>
                        <a:t>23220</a:t>
                      </a:r>
                      <a:endParaRPr lang="zh-CN" sz="1800" b="1" kern="10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en-US" sz="1800" b="1" kern="100" dirty="0">
                          <a:effectLst/>
                          <a:latin typeface="Times New Roman" panose="02020603050405020304" pitchFamily="18" charset="0"/>
                          <a:ea typeface="仿宋_GB2312"/>
                          <a:cs typeface="Times New Roman" panose="02020603050405020304" pitchFamily="18" charset="0"/>
                        </a:rPr>
                        <a:t>-1620</a:t>
                      </a:r>
                      <a:endParaRPr lang="zh-CN" sz="18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en-US" sz="1800" b="1" kern="100" dirty="0">
                          <a:effectLst/>
                          <a:latin typeface="Times New Roman" panose="02020603050405020304" pitchFamily="18" charset="0"/>
                          <a:ea typeface="仿宋_GB2312"/>
                          <a:cs typeface="Times New Roman" panose="02020603050405020304" pitchFamily="18" charset="0"/>
                        </a:rPr>
                        <a:t>107.5%</a:t>
                      </a:r>
                      <a:endParaRPr lang="zh-CN" sz="18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indent="0" algn="ctr">
                        <a:lnSpc>
                          <a:spcPct val="100000"/>
                        </a:lnSpc>
                        <a:spcAft>
                          <a:spcPts val="0"/>
                        </a:spcAft>
                      </a:pPr>
                      <a:r>
                        <a:rPr lang="en-US"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10</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extLst>
                  <a:ext uri="{0D108BD9-81ED-4DB2-BD59-A6C34878D82A}">
                    <a16:rowId xmlns:a16="http://schemas.microsoft.com/office/drawing/2014/main" val="10006"/>
                  </a:ext>
                </a:extLst>
              </a:tr>
              <a:tr h="279031">
                <a:tc>
                  <a:txBody>
                    <a:bodyPr/>
                    <a:lstStyle/>
                    <a:p>
                      <a:pPr algn="ctr">
                        <a:spcAft>
                          <a:spcPts val="0"/>
                        </a:spcAft>
                      </a:pPr>
                      <a:r>
                        <a:rPr lang="en-US" sz="1800" b="1" kern="100">
                          <a:effectLst/>
                          <a:latin typeface="仿宋" panose="02010609060101010101" pitchFamily="49" charset="-122"/>
                          <a:ea typeface="仿宋" panose="02010609060101010101" pitchFamily="49" charset="-122"/>
                          <a:cs typeface="Times New Roman" panose="02020603050405020304" pitchFamily="18" charset="0"/>
                        </a:rPr>
                        <a:t>14</a:t>
                      </a:r>
                      <a:endParaRPr lang="zh-CN" sz="1800" b="1" kern="100">
                        <a:effectLst/>
                        <a:latin typeface="仿宋" panose="02010609060101010101" pitchFamily="49" charset="-122"/>
                        <a:ea typeface="仿宋" panose="02010609060101010101" pitchFamily="49" charset="-122"/>
                        <a:cs typeface="Times New Roman" panose="02020603050405020304" pitchFamily="18" charset="0"/>
                      </a:endParaRPr>
                    </a:p>
                  </a:txBody>
                  <a:tcPr marL="91428" marR="91428" marT="0" marB="0" anchor="ctr"/>
                </a:tc>
                <a:tc>
                  <a:txBody>
                    <a:bodyPr/>
                    <a:lstStyle/>
                    <a:p>
                      <a:pPr algn="just">
                        <a:spcAft>
                          <a:spcPts val="0"/>
                        </a:spcAft>
                      </a:pPr>
                      <a:r>
                        <a:rPr lang="zh-CN" sz="1800" b="1" kern="100" dirty="0">
                          <a:effectLst/>
                          <a:latin typeface="仿宋" panose="02010609060101010101" pitchFamily="49" charset="-122"/>
                          <a:ea typeface="仿宋" panose="02010609060101010101" pitchFamily="49" charset="-122"/>
                          <a:cs typeface="Times New Roman" panose="02020603050405020304" pitchFamily="18" charset="0"/>
                        </a:rPr>
                        <a:t>下一代先进光源核心关键技术预研究</a:t>
                      </a:r>
                    </a:p>
                  </a:txBody>
                  <a:tcPr marL="91428" marR="91428" marT="0" marB="0" anchor="ctr"/>
                </a:tc>
                <a:tc>
                  <a:txBody>
                    <a:bodyPr/>
                    <a:lstStyle/>
                    <a:p>
                      <a:pPr algn="ctr">
                        <a:spcAft>
                          <a:spcPts val="0"/>
                        </a:spcAft>
                      </a:pPr>
                      <a:r>
                        <a:rPr lang="en-US" sz="1800" b="1" kern="100">
                          <a:effectLst/>
                          <a:latin typeface="Times New Roman" panose="02020603050405020304" pitchFamily="18" charset="0"/>
                          <a:ea typeface="仿宋_GB2312"/>
                          <a:cs typeface="Times New Roman" panose="02020603050405020304" pitchFamily="18" charset="0"/>
                        </a:rPr>
                        <a:t>9500</a:t>
                      </a:r>
                      <a:endParaRPr lang="zh-CN" sz="1800" b="1" kern="10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en-US" sz="1800" b="1" kern="100">
                          <a:effectLst/>
                          <a:latin typeface="Times New Roman" panose="02020603050405020304" pitchFamily="18" charset="0"/>
                          <a:ea typeface="仿宋_GB2312"/>
                          <a:cs typeface="Times New Roman" panose="02020603050405020304" pitchFamily="18" charset="0"/>
                        </a:rPr>
                        <a:t>6500</a:t>
                      </a:r>
                      <a:endParaRPr lang="zh-CN" sz="1800" b="1" kern="10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en-US" sz="1800" b="1" kern="100">
                          <a:effectLst/>
                          <a:latin typeface="Times New Roman" panose="02020603050405020304" pitchFamily="18" charset="0"/>
                          <a:ea typeface="仿宋_GB2312"/>
                          <a:cs typeface="Times New Roman" panose="02020603050405020304" pitchFamily="18" charset="0"/>
                        </a:rPr>
                        <a:t>3000</a:t>
                      </a:r>
                      <a:endParaRPr lang="zh-CN" sz="1800" b="1" kern="10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en-US" sz="1800" b="1" kern="100" dirty="0">
                          <a:effectLst/>
                          <a:latin typeface="Times New Roman" panose="02020603050405020304" pitchFamily="18" charset="0"/>
                          <a:ea typeface="仿宋_GB2312"/>
                          <a:cs typeface="Times New Roman" panose="02020603050405020304" pitchFamily="18" charset="0"/>
                        </a:rPr>
                        <a:t>68.4%</a:t>
                      </a:r>
                      <a:endParaRPr lang="zh-CN" sz="18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indent="0" algn="ctr">
                        <a:lnSpc>
                          <a:spcPct val="100000"/>
                        </a:lnSpc>
                        <a:spcAft>
                          <a:spcPts val="0"/>
                        </a:spcAft>
                      </a:pPr>
                      <a:r>
                        <a:rPr lang="en-US"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2</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extLst>
                  <a:ext uri="{0D108BD9-81ED-4DB2-BD59-A6C34878D82A}">
                    <a16:rowId xmlns:a16="http://schemas.microsoft.com/office/drawing/2014/main" val="10007"/>
                  </a:ext>
                </a:extLst>
              </a:tr>
              <a:tr h="412420">
                <a:tc>
                  <a:txBody>
                    <a:bodyPr/>
                    <a:lstStyle/>
                    <a:p>
                      <a:pPr algn="ctr">
                        <a:spcAft>
                          <a:spcPts val="0"/>
                        </a:spcAft>
                      </a:pPr>
                      <a:r>
                        <a:rPr lang="zh-CN" sz="1800" b="1" kern="100">
                          <a:effectLst/>
                          <a:latin typeface="仿宋" panose="02010609060101010101" pitchFamily="49" charset="-122"/>
                          <a:ea typeface="仿宋" panose="02010609060101010101" pitchFamily="49" charset="-122"/>
                          <a:cs typeface="Times New Roman" panose="02020603050405020304" pitchFamily="18" charset="0"/>
                        </a:rPr>
                        <a:t>合计</a:t>
                      </a:r>
                    </a:p>
                  </a:txBody>
                  <a:tcPr marL="91428" marR="91428" marT="0" marB="0" anchor="ctr"/>
                </a:tc>
                <a:tc>
                  <a:txBody>
                    <a:bodyPr/>
                    <a:lstStyle/>
                    <a:p>
                      <a:pPr algn="ctr">
                        <a:spcAft>
                          <a:spcPts val="0"/>
                        </a:spcAft>
                      </a:pPr>
                      <a:r>
                        <a:rPr lang="en-US" sz="1800" b="1" kern="100" dirty="0">
                          <a:effectLst/>
                          <a:latin typeface="仿宋" panose="02010609060101010101" pitchFamily="49" charset="-122"/>
                          <a:ea typeface="仿宋" panose="02010609060101010101" pitchFamily="49" charset="-122"/>
                          <a:cs typeface="Times New Roman" panose="02020603050405020304" pitchFamily="18" charset="0"/>
                        </a:rPr>
                        <a:t>14</a:t>
                      </a:r>
                      <a:r>
                        <a:rPr lang="zh-CN" sz="1800" b="1" kern="100" dirty="0">
                          <a:effectLst/>
                          <a:latin typeface="仿宋" panose="02010609060101010101" pitchFamily="49" charset="-122"/>
                          <a:ea typeface="仿宋" panose="02010609060101010101" pitchFamily="49" charset="-122"/>
                          <a:cs typeface="Times New Roman" panose="02020603050405020304" pitchFamily="18" charset="0"/>
                        </a:rPr>
                        <a:t>项任务</a:t>
                      </a:r>
                    </a:p>
                  </a:txBody>
                  <a:tcPr marL="91428" marR="91428" marT="0" marB="0" anchor="ctr"/>
                </a:tc>
                <a:tc>
                  <a:txBody>
                    <a:bodyPr/>
                    <a:lstStyle/>
                    <a:p>
                      <a:pPr algn="ctr">
                        <a:spcAft>
                          <a:spcPts val="0"/>
                        </a:spcAft>
                      </a:pPr>
                      <a:r>
                        <a:rPr lang="en-US" sz="1800" b="1" kern="100">
                          <a:effectLst/>
                          <a:latin typeface="Times New Roman" panose="02020603050405020304" pitchFamily="18" charset="0"/>
                          <a:ea typeface="仿宋_GB2312"/>
                          <a:cs typeface="Times New Roman" panose="02020603050405020304" pitchFamily="18" charset="0"/>
                        </a:rPr>
                        <a:t>170788</a:t>
                      </a:r>
                      <a:endParaRPr lang="zh-CN" sz="1800" b="1" kern="10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en-US" sz="1800" b="1" kern="100" dirty="0" smtClean="0">
                          <a:effectLst/>
                          <a:latin typeface="Times New Roman" panose="02020603050405020304" pitchFamily="18" charset="0"/>
                          <a:ea typeface="仿宋_GB2312"/>
                          <a:cs typeface="Times New Roman" panose="02020603050405020304" pitchFamily="18" charset="0"/>
                        </a:rPr>
                        <a:t>135905</a:t>
                      </a:r>
                      <a:endParaRPr lang="zh-CN" sz="18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en-US" sz="1800" b="1" kern="100" dirty="0" smtClean="0">
                          <a:effectLst/>
                          <a:latin typeface="Times New Roman" panose="02020603050405020304" pitchFamily="18" charset="0"/>
                          <a:ea typeface="仿宋_GB2312"/>
                          <a:cs typeface="Times New Roman" panose="02020603050405020304" pitchFamily="18" charset="0"/>
                        </a:rPr>
                        <a:t>34895</a:t>
                      </a:r>
                      <a:endParaRPr lang="zh-CN" sz="18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algn="ctr">
                        <a:spcAft>
                          <a:spcPts val="0"/>
                        </a:spcAft>
                      </a:pPr>
                      <a:r>
                        <a:rPr lang="en-US" sz="1800" b="1" kern="100" dirty="0" smtClean="0">
                          <a:effectLst/>
                          <a:latin typeface="Times New Roman" panose="02020603050405020304" pitchFamily="18" charset="0"/>
                          <a:ea typeface="仿宋_GB2312"/>
                          <a:cs typeface="Times New Roman" panose="02020603050405020304" pitchFamily="18" charset="0"/>
                        </a:rPr>
                        <a:t>79.6%</a:t>
                      </a:r>
                      <a:endParaRPr lang="zh-CN" sz="1800" b="1"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91428" marR="91428" marT="0" marB="0" anchor="ctr"/>
                </a:tc>
                <a:tc>
                  <a:txBody>
                    <a:bodyPr/>
                    <a:lstStyle/>
                    <a:p>
                      <a:pPr indent="0" algn="ctr">
                        <a:lnSpc>
                          <a:spcPct val="100000"/>
                        </a:lnSpc>
                        <a:spcAft>
                          <a:spcPts val="0"/>
                        </a:spcAft>
                      </a:pPr>
                      <a:r>
                        <a:rPr lang="en-US" sz="1800" b="1" kern="100" dirty="0" smtClean="0">
                          <a:solidFill>
                            <a:schemeClr val="dk1"/>
                          </a:solidFill>
                          <a:effectLst/>
                          <a:latin typeface="仿宋" panose="02010609060101010101" pitchFamily="49" charset="-122"/>
                          <a:ea typeface="仿宋" panose="02010609060101010101" pitchFamily="49" charset="-122"/>
                          <a:cs typeface="Times New Roman" panose="02020603050405020304" pitchFamily="18" charset="0"/>
                        </a:rPr>
                        <a:t>47</a:t>
                      </a:r>
                      <a:endParaRPr lang="zh-CN" sz="1800" b="1" kern="100" dirty="0">
                        <a:solidFill>
                          <a:schemeClr val="dk1"/>
                        </a:solidFill>
                        <a:effectLst/>
                        <a:latin typeface="仿宋" panose="02010609060101010101" pitchFamily="49" charset="-122"/>
                        <a:ea typeface="仿宋" panose="02010609060101010101" pitchFamily="49" charset="-122"/>
                        <a:cs typeface="Times New Roman" panose="02020603050405020304" pitchFamily="18" charset="0"/>
                      </a:endParaRPr>
                    </a:p>
                  </a:txBody>
                  <a:tcPr marL="0" marR="0" marT="36000" marB="36000" anchor="ctr"/>
                </a:tc>
                <a:extLst>
                  <a:ext uri="{0D108BD9-81ED-4DB2-BD59-A6C34878D82A}">
                    <a16:rowId xmlns:a16="http://schemas.microsoft.com/office/drawing/2014/main" val="10008"/>
                  </a:ext>
                </a:extLst>
              </a:tr>
            </a:tbl>
          </a:graphicData>
        </a:graphic>
      </p:graphicFrame>
      <p:sp>
        <p:nvSpPr>
          <p:cNvPr id="6" name="矩形 5"/>
          <p:cNvSpPr/>
          <p:nvPr/>
        </p:nvSpPr>
        <p:spPr>
          <a:xfrm>
            <a:off x="594480" y="1785926"/>
            <a:ext cx="3744936" cy="461665"/>
          </a:xfrm>
          <a:prstGeom prst="rect">
            <a:avLst/>
          </a:prstGeom>
        </p:spPr>
        <p:txBody>
          <a:bodyPr wrap="none">
            <a:spAutoFit/>
          </a:bodyPr>
          <a:lstStyle/>
          <a:p>
            <a:pPr algn="just" eaLnBrk="0" hangingPunct="0">
              <a:spcBef>
                <a:spcPts val="0"/>
              </a:spcBef>
              <a:spcAft>
                <a:spcPts val="600"/>
              </a:spcAft>
            </a:pPr>
            <a:r>
              <a:rPr lang="zh-CN" altLang="en-US" sz="2400" dirty="0" smtClean="0">
                <a:solidFill>
                  <a:srgbClr val="000000"/>
                </a:solidFill>
                <a:latin typeface="华文新魏" pitchFamily="2" charset="-122"/>
                <a:ea typeface="华文新魏" pitchFamily="2" charset="-122"/>
              </a:rPr>
              <a:t>（</a:t>
            </a:r>
            <a:r>
              <a:rPr lang="en-US" altLang="zh-CN" sz="2400" dirty="0" smtClean="0">
                <a:solidFill>
                  <a:srgbClr val="000000"/>
                </a:solidFill>
                <a:latin typeface="华文新魏" pitchFamily="2" charset="-122"/>
                <a:ea typeface="华文新魏" pitchFamily="2" charset="-122"/>
              </a:rPr>
              <a:t>3</a:t>
            </a:r>
            <a:r>
              <a:rPr lang="zh-CN" altLang="en-US" sz="2400" dirty="0" smtClean="0">
                <a:solidFill>
                  <a:srgbClr val="000000"/>
                </a:solidFill>
                <a:latin typeface="华文新魏" pitchFamily="2" charset="-122"/>
                <a:ea typeface="华文新魏" pitchFamily="2" charset="-122"/>
              </a:rPr>
              <a:t>）各任务经费执行情况</a:t>
            </a:r>
          </a:p>
        </p:txBody>
      </p:sp>
    </p:spTree>
    <p:extLst>
      <p:ext uri="{BB962C8B-B14F-4D97-AF65-F5344CB8AC3E}">
        <p14:creationId xmlns:p14="http://schemas.microsoft.com/office/powerpoint/2010/main" val="18819092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矩形 1"/>
          <p:cNvSpPr>
            <a:spLocks noChangeArrowheads="1"/>
          </p:cNvSpPr>
          <p:nvPr/>
        </p:nvSpPr>
        <p:spPr bwMode="auto">
          <a:xfrm>
            <a:off x="3094810" y="1563744"/>
            <a:ext cx="7200800" cy="504000"/>
          </a:xfrm>
          <a:prstGeom prst="rect">
            <a:avLst/>
          </a:prstGeom>
          <a:solidFill>
            <a:schemeClr val="bg1">
              <a:lumMod val="85000"/>
            </a:schemeClr>
          </a:solidFill>
          <a:ln w="25400" cmpd="sng">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一</a:t>
            </a:r>
            <a:r>
              <a:rPr lang="zh-CN" altLang="en-US" sz="2400" dirty="0" smtClean="0">
                <a:solidFill>
                  <a:srgbClr val="19194D"/>
                </a:solidFill>
                <a:latin typeface="微软雅黑" pitchFamily="34" charset="-122"/>
                <a:ea typeface="微软雅黑" pitchFamily="34" charset="-122"/>
              </a:rPr>
              <a:t>、重点专项基本情况</a:t>
            </a:r>
            <a:endParaRPr lang="zh-CN" altLang="en-US" sz="2400" dirty="0">
              <a:solidFill>
                <a:srgbClr val="19194D"/>
              </a:solidFill>
              <a:latin typeface="微软雅黑" pitchFamily="34" charset="-122"/>
              <a:ea typeface="微软雅黑" pitchFamily="34" charset="-122"/>
            </a:endParaRPr>
          </a:p>
        </p:txBody>
      </p:sp>
      <p:sp>
        <p:nvSpPr>
          <p:cNvPr id="5126" name="标题 1"/>
          <p:cNvSpPr txBox="1">
            <a:spLocks noChangeArrowheads="1"/>
          </p:cNvSpPr>
          <p:nvPr/>
        </p:nvSpPr>
        <p:spPr bwMode="auto">
          <a:xfrm>
            <a:off x="737356" y="1571612"/>
            <a:ext cx="1714512" cy="714380"/>
          </a:xfrm>
          <a:prstGeom prst="rect">
            <a:avLst/>
          </a:prstGeom>
          <a:noFill/>
          <a:ln w="9525">
            <a:noFill/>
            <a:miter lim="800000"/>
            <a:headEnd/>
            <a:tailEnd/>
          </a:ln>
        </p:spPr>
        <p:txBody>
          <a:bodyPr lIns="91404" tIns="45702" rIns="91404" bIns="45702" anchor="ctr"/>
          <a:lstStyle/>
          <a:p>
            <a:pPr algn="ctr" eaLnBrk="0" hangingPunct="0"/>
            <a:r>
              <a:rPr lang="zh-CN" altLang="en-US" sz="4000" dirty="0" smtClean="0">
                <a:solidFill>
                  <a:srgbClr val="195157"/>
                </a:solidFill>
                <a:latin typeface="Times New Roman" pitchFamily="18" charset="0"/>
                <a:ea typeface="微软雅黑" pitchFamily="34" charset="-122"/>
              </a:rPr>
              <a:t>提 纲</a:t>
            </a:r>
            <a:endParaRPr lang="zh-CN" sz="4000" dirty="0">
              <a:solidFill>
                <a:srgbClr val="195157"/>
              </a:solidFill>
              <a:latin typeface="Times New Roman" pitchFamily="18" charset="0"/>
              <a:ea typeface="微软雅黑" pitchFamily="34" charset="-122"/>
            </a:endParaRPr>
          </a:p>
        </p:txBody>
      </p:sp>
      <p:sp>
        <p:nvSpPr>
          <p:cNvPr id="11" name="矩形 2"/>
          <p:cNvSpPr>
            <a:spLocks noChangeArrowheads="1"/>
          </p:cNvSpPr>
          <p:nvPr/>
        </p:nvSpPr>
        <p:spPr bwMode="auto">
          <a:xfrm>
            <a:off x="3094810" y="2254967"/>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二</a:t>
            </a:r>
            <a:r>
              <a:rPr lang="zh-CN" altLang="en-US" sz="2400" dirty="0" smtClean="0">
                <a:solidFill>
                  <a:srgbClr val="19194D"/>
                </a:solidFill>
                <a:latin typeface="微软雅黑" pitchFamily="34" charset="-122"/>
                <a:ea typeface="微软雅黑" pitchFamily="34" charset="-122"/>
              </a:rPr>
              <a:t>、</a:t>
            </a:r>
            <a:r>
              <a:rPr lang="en-US" altLang="zh-CN" sz="2400" dirty="0" smtClean="0">
                <a:solidFill>
                  <a:srgbClr val="19194D"/>
                </a:solidFill>
                <a:latin typeface="微软雅黑" pitchFamily="34" charset="-122"/>
                <a:ea typeface="微软雅黑" pitchFamily="34" charset="-122"/>
              </a:rPr>
              <a:t>2018</a:t>
            </a:r>
            <a:r>
              <a:rPr lang="zh-CN" altLang="en-US" sz="2400" dirty="0" smtClean="0">
                <a:solidFill>
                  <a:srgbClr val="19194D"/>
                </a:solidFill>
                <a:latin typeface="微软雅黑" pitchFamily="34" charset="-122"/>
                <a:ea typeface="微软雅黑" pitchFamily="34" charset="-122"/>
              </a:rPr>
              <a:t>年度项目部署情况</a:t>
            </a:r>
            <a:endParaRPr lang="zh-CN" altLang="en-US" sz="2400" dirty="0">
              <a:solidFill>
                <a:srgbClr val="19194D"/>
              </a:solidFill>
              <a:latin typeface="微软雅黑" pitchFamily="34" charset="-122"/>
              <a:ea typeface="微软雅黑" pitchFamily="34" charset="-122"/>
              <a:sym typeface="Arial" pitchFamily="34" charset="0"/>
            </a:endParaRPr>
          </a:p>
        </p:txBody>
      </p:sp>
      <p:sp>
        <p:nvSpPr>
          <p:cNvPr id="6" name="矩形 2"/>
          <p:cNvSpPr>
            <a:spLocks noChangeArrowheads="1"/>
          </p:cNvSpPr>
          <p:nvPr/>
        </p:nvSpPr>
        <p:spPr bwMode="auto">
          <a:xfrm>
            <a:off x="3094810" y="2946190"/>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smtClean="0">
                <a:solidFill>
                  <a:srgbClr val="FF0000"/>
                </a:solidFill>
                <a:latin typeface="微软雅黑" pitchFamily="34" charset="-122"/>
                <a:ea typeface="微软雅黑" pitchFamily="34" charset="-122"/>
              </a:rPr>
              <a:t>三、各方管理职责</a:t>
            </a:r>
            <a:endParaRPr lang="zh-CN" altLang="en-US" sz="2400" dirty="0">
              <a:solidFill>
                <a:srgbClr val="FF0000"/>
              </a:solidFill>
              <a:latin typeface="微软雅黑" pitchFamily="34" charset="-122"/>
              <a:ea typeface="微软雅黑" pitchFamily="34" charset="-122"/>
              <a:sym typeface="Arial" pitchFamily="34" charset="0"/>
            </a:endParaRPr>
          </a:p>
        </p:txBody>
      </p:sp>
      <p:sp>
        <p:nvSpPr>
          <p:cNvPr id="7" name="矩形 2"/>
          <p:cNvSpPr>
            <a:spLocks noChangeArrowheads="1"/>
          </p:cNvSpPr>
          <p:nvPr/>
        </p:nvSpPr>
        <p:spPr bwMode="auto">
          <a:xfrm>
            <a:off x="3094810" y="3637413"/>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四</a:t>
            </a:r>
            <a:r>
              <a:rPr lang="zh-CN" altLang="en-US" sz="2400" dirty="0" smtClean="0">
                <a:solidFill>
                  <a:srgbClr val="19194D"/>
                </a:solidFill>
                <a:latin typeface="微软雅黑" pitchFamily="34" charset="-122"/>
                <a:ea typeface="微软雅黑" pitchFamily="34" charset="-122"/>
              </a:rPr>
              <a:t>、重点专项管理流程</a:t>
            </a:r>
            <a:endParaRPr lang="zh-CN" altLang="en-US" sz="2400" dirty="0">
              <a:solidFill>
                <a:srgbClr val="19194D"/>
              </a:solidFill>
              <a:latin typeface="微软雅黑" pitchFamily="34" charset="-122"/>
              <a:ea typeface="微软雅黑" pitchFamily="34" charset="-122"/>
              <a:sym typeface="Arial" pitchFamily="34" charset="0"/>
            </a:endParaRPr>
          </a:p>
        </p:txBody>
      </p:sp>
      <p:sp>
        <p:nvSpPr>
          <p:cNvPr id="8" name="矩形 2"/>
          <p:cNvSpPr>
            <a:spLocks noChangeArrowheads="1"/>
          </p:cNvSpPr>
          <p:nvPr/>
        </p:nvSpPr>
        <p:spPr bwMode="auto">
          <a:xfrm>
            <a:off x="3094810" y="4328636"/>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五</a:t>
            </a:r>
            <a:r>
              <a:rPr lang="zh-CN" altLang="en-US" sz="2400" dirty="0" smtClean="0">
                <a:solidFill>
                  <a:srgbClr val="19194D"/>
                </a:solidFill>
                <a:latin typeface="微软雅黑" pitchFamily="34" charset="-122"/>
                <a:ea typeface="微软雅黑" pitchFamily="34" charset="-122"/>
              </a:rPr>
              <a:t>、国家</a:t>
            </a:r>
            <a:r>
              <a:rPr lang="zh-CN" altLang="en-US" sz="2400" dirty="0">
                <a:solidFill>
                  <a:srgbClr val="19194D"/>
                </a:solidFill>
                <a:latin typeface="微软雅黑" pitchFamily="34" charset="-122"/>
                <a:ea typeface="微软雅黑" pitchFamily="34" charset="-122"/>
              </a:rPr>
              <a:t>科技</a:t>
            </a:r>
            <a:r>
              <a:rPr lang="zh-CN" altLang="en-US" sz="2400" dirty="0" smtClean="0">
                <a:solidFill>
                  <a:srgbClr val="19194D"/>
                </a:solidFill>
                <a:latin typeface="微软雅黑" pitchFamily="34" charset="-122"/>
                <a:ea typeface="微软雅黑" pitchFamily="34" charset="-122"/>
              </a:rPr>
              <a:t>计划项目执行</a:t>
            </a:r>
            <a:r>
              <a:rPr lang="zh-CN" altLang="en-US" sz="2400" dirty="0">
                <a:solidFill>
                  <a:srgbClr val="19194D"/>
                </a:solidFill>
                <a:latin typeface="微软雅黑" pitchFamily="34" charset="-122"/>
                <a:ea typeface="微软雅黑" pitchFamily="34" charset="-122"/>
              </a:rPr>
              <a:t>过程</a:t>
            </a:r>
            <a:r>
              <a:rPr lang="zh-CN" altLang="en-US" sz="2400" dirty="0" smtClean="0">
                <a:solidFill>
                  <a:srgbClr val="19194D"/>
                </a:solidFill>
                <a:latin typeface="微软雅黑" pitchFamily="34" charset="-122"/>
                <a:ea typeface="微软雅黑" pitchFamily="34" charset="-122"/>
              </a:rPr>
              <a:t>中常见的问题</a:t>
            </a:r>
            <a:endParaRPr lang="zh-CN" altLang="en-US" sz="2400" dirty="0">
              <a:solidFill>
                <a:srgbClr val="19194D"/>
              </a:solidFill>
              <a:latin typeface="微软雅黑" pitchFamily="34" charset="-122"/>
              <a:ea typeface="微软雅黑" pitchFamily="34" charset="-122"/>
            </a:endParaRPr>
          </a:p>
        </p:txBody>
      </p:sp>
      <p:sp>
        <p:nvSpPr>
          <p:cNvPr id="9" name="矩形 2"/>
          <p:cNvSpPr>
            <a:spLocks noChangeArrowheads="1"/>
          </p:cNvSpPr>
          <p:nvPr/>
        </p:nvSpPr>
        <p:spPr bwMode="auto">
          <a:xfrm>
            <a:off x="3094810" y="5019859"/>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smtClean="0">
                <a:solidFill>
                  <a:srgbClr val="19194D"/>
                </a:solidFill>
                <a:latin typeface="微软雅黑" pitchFamily="34" charset="-122"/>
                <a:ea typeface="微软雅黑" pitchFamily="34" charset="-122"/>
              </a:rPr>
              <a:t>六、关于资助标注</a:t>
            </a:r>
            <a:endParaRPr lang="zh-CN" altLang="en-US" sz="2400" spc="-100" dirty="0">
              <a:solidFill>
                <a:srgbClr val="19194D"/>
              </a:solidFill>
              <a:latin typeface="微软雅黑" pitchFamily="34" charset="-122"/>
              <a:ea typeface="微软雅黑" pitchFamily="34" charset="-122"/>
            </a:endParaRPr>
          </a:p>
        </p:txBody>
      </p:sp>
      <p:sp>
        <p:nvSpPr>
          <p:cNvPr id="13" name="矩形 2"/>
          <p:cNvSpPr>
            <a:spLocks noChangeArrowheads="1"/>
          </p:cNvSpPr>
          <p:nvPr/>
        </p:nvSpPr>
        <p:spPr bwMode="auto">
          <a:xfrm>
            <a:off x="3070870" y="5733256"/>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smtClean="0">
                <a:solidFill>
                  <a:srgbClr val="19194D"/>
                </a:solidFill>
                <a:latin typeface="微软雅黑" pitchFamily="34" charset="-122"/>
                <a:ea typeface="微软雅黑" pitchFamily="34" charset="-122"/>
              </a:rPr>
              <a:t>七、</a:t>
            </a:r>
            <a:r>
              <a:rPr lang="zh-CN" altLang="en-US" sz="2400" dirty="0">
                <a:solidFill>
                  <a:srgbClr val="19194D"/>
                </a:solidFill>
                <a:latin typeface="微软雅黑" pitchFamily="34" charset="-122"/>
                <a:ea typeface="微软雅黑" pitchFamily="34" charset="-122"/>
              </a:rPr>
              <a:t>实施方案编制</a:t>
            </a:r>
            <a:r>
              <a:rPr lang="zh-CN" altLang="en-US" sz="2400" dirty="0" smtClean="0">
                <a:solidFill>
                  <a:srgbClr val="19194D"/>
                </a:solidFill>
                <a:latin typeface="微软雅黑" pitchFamily="34" charset="-122"/>
                <a:ea typeface="微软雅黑" pitchFamily="34" charset="-122"/>
              </a:rPr>
              <a:t>要求</a:t>
            </a:r>
            <a:endParaRPr lang="zh-CN" altLang="en-US" sz="2400" dirty="0">
              <a:solidFill>
                <a:srgbClr val="19194D"/>
              </a:solidFill>
              <a:latin typeface="微软雅黑" pitchFamily="34" charset="-122"/>
              <a:ea typeface="微软雅黑" pitchFamily="34" charset="-122"/>
            </a:endParaRPr>
          </a:p>
        </p:txBody>
      </p:sp>
    </p:spTree>
    <p:extLst>
      <p:ext uri="{BB962C8B-B14F-4D97-AF65-F5344CB8AC3E}">
        <p14:creationId xmlns:p14="http://schemas.microsoft.com/office/powerpoint/2010/main" val="25732591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灯片编号占位符 4"/>
          <p:cNvSpPr>
            <a:spLocks noChangeArrowheads="1"/>
          </p:cNvSpPr>
          <p:nvPr/>
        </p:nvSpPr>
        <p:spPr bwMode="auto">
          <a:xfrm>
            <a:off x="11279188" y="6376988"/>
            <a:ext cx="72866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zh-CN" altLang="zh-CN" sz="1800" b="0">
                <a:solidFill>
                  <a:srgbClr val="898989"/>
                </a:solidFill>
                <a:latin typeface="Calibri" panose="020F0502020204030204" pitchFamily="34" charset="0"/>
                <a:sym typeface="Calibri" panose="020F0502020204030204" pitchFamily="34" charset="0"/>
              </a:rPr>
              <a:t>*</a:t>
            </a:r>
            <a:endParaRPr lang="zh-CN" altLang="zh-CN" sz="2500"/>
          </a:p>
        </p:txBody>
      </p:sp>
      <p:sp>
        <p:nvSpPr>
          <p:cNvPr id="23555" name="椭圆 3"/>
          <p:cNvSpPr>
            <a:spLocks noChangeArrowheads="1"/>
          </p:cNvSpPr>
          <p:nvPr/>
        </p:nvSpPr>
        <p:spPr bwMode="auto">
          <a:xfrm>
            <a:off x="917575" y="1952625"/>
            <a:ext cx="628650" cy="628650"/>
          </a:xfrm>
          <a:prstGeom prst="ellipse">
            <a:avLst/>
          </a:prstGeom>
          <a:solidFill>
            <a:srgbClr val="3C8C9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r>
              <a:rPr lang="en-US" altLang="zh-CN" sz="20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1</a:t>
            </a:r>
            <a:endParaRPr lang="zh-CN" altLang="en-US" sz="2500"/>
          </a:p>
        </p:txBody>
      </p:sp>
      <p:sp>
        <p:nvSpPr>
          <p:cNvPr id="23556" name="椭圆 5"/>
          <p:cNvSpPr>
            <a:spLocks noChangeArrowheads="1"/>
          </p:cNvSpPr>
          <p:nvPr/>
        </p:nvSpPr>
        <p:spPr bwMode="auto">
          <a:xfrm>
            <a:off x="917575" y="3132138"/>
            <a:ext cx="628650" cy="628650"/>
          </a:xfrm>
          <a:prstGeom prst="ellipse">
            <a:avLst/>
          </a:prstGeom>
          <a:solidFill>
            <a:srgbClr val="3C8C9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r>
              <a:rPr lang="en-US" altLang="zh-CN" sz="20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a:t>
            </a:r>
            <a:endParaRPr lang="zh-CN" altLang="en-US" sz="2500"/>
          </a:p>
        </p:txBody>
      </p:sp>
      <p:sp>
        <p:nvSpPr>
          <p:cNvPr id="23557" name="椭圆 9"/>
          <p:cNvSpPr>
            <a:spLocks noChangeArrowheads="1"/>
          </p:cNvSpPr>
          <p:nvPr/>
        </p:nvSpPr>
        <p:spPr bwMode="auto">
          <a:xfrm>
            <a:off x="917575" y="4356100"/>
            <a:ext cx="628650" cy="628650"/>
          </a:xfrm>
          <a:prstGeom prst="ellipse">
            <a:avLst/>
          </a:prstGeom>
          <a:solidFill>
            <a:srgbClr val="3C8C9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r>
              <a:rPr lang="en-US" altLang="zh-CN" sz="20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3</a:t>
            </a:r>
            <a:endParaRPr lang="zh-CN" altLang="en-US" sz="2500"/>
          </a:p>
        </p:txBody>
      </p:sp>
      <p:sp>
        <p:nvSpPr>
          <p:cNvPr id="23558" name="TextBox 7"/>
          <p:cNvSpPr>
            <a:spLocks noChangeArrowheads="1"/>
          </p:cNvSpPr>
          <p:nvPr/>
        </p:nvSpPr>
        <p:spPr bwMode="auto">
          <a:xfrm>
            <a:off x="666750" y="428625"/>
            <a:ext cx="6380163"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ts val="3000"/>
              </a:lnSpc>
              <a:spcBef>
                <a:spcPts val="600"/>
              </a:spcBef>
              <a:spcAft>
                <a:spcPts val="600"/>
              </a:spcAft>
            </a:pPr>
            <a:r>
              <a:rPr lang="zh-CN" altLang="en-US" sz="2500" dirty="0">
                <a:solidFill>
                  <a:srgbClr val="960000"/>
                </a:solidFill>
                <a:latin typeface="微软雅黑" panose="020B0503020204020204" pitchFamily="34" charset="-122"/>
                <a:ea typeface="微软雅黑" panose="020B0503020204020204" pitchFamily="34" charset="-122"/>
                <a:sym typeface="Times New Roman" panose="02020603050405020304" pitchFamily="18" charset="0"/>
              </a:rPr>
              <a:t>三</a:t>
            </a:r>
            <a:r>
              <a:rPr lang="zh-CN" altLang="en-US" sz="2500" dirty="0" smtClean="0">
                <a:solidFill>
                  <a:srgbClr val="960000"/>
                </a:solidFill>
                <a:latin typeface="微软雅黑" panose="020B0503020204020204" pitchFamily="34" charset="-122"/>
                <a:ea typeface="微软雅黑" panose="020B0503020204020204" pitchFamily="34" charset="-122"/>
                <a:sym typeface="Times New Roman" panose="02020603050405020304" pitchFamily="18" charset="0"/>
              </a:rPr>
              <a:t>、各方管理职责</a:t>
            </a:r>
            <a:endParaRPr lang="zh-CN" altLang="en-US" sz="2500" dirty="0"/>
          </a:p>
        </p:txBody>
      </p:sp>
      <p:sp>
        <p:nvSpPr>
          <p:cNvPr id="23559" name="矩形 1"/>
          <p:cNvSpPr>
            <a:spLocks noChangeArrowheads="1"/>
          </p:cNvSpPr>
          <p:nvPr/>
        </p:nvSpPr>
        <p:spPr bwMode="auto">
          <a:xfrm>
            <a:off x="1731963" y="1812925"/>
            <a:ext cx="3711272"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500" b="0" dirty="0" smtClean="0">
                <a:solidFill>
                  <a:srgbClr val="800000"/>
                </a:solidFill>
                <a:latin typeface="微软雅黑" panose="020B0503020204020204" pitchFamily="34" charset="-122"/>
                <a:ea typeface="微软雅黑" panose="020B0503020204020204" pitchFamily="34" charset="-122"/>
                <a:sym typeface="Times New Roman" panose="02020603050405020304" pitchFamily="18" charset="0"/>
              </a:rPr>
              <a:t>强化节点管理和分类评价</a:t>
            </a:r>
            <a:endParaRPr lang="zh-CN" altLang="en-US" sz="2500" dirty="0"/>
          </a:p>
        </p:txBody>
      </p:sp>
      <p:sp>
        <p:nvSpPr>
          <p:cNvPr id="23560" name="矩形 2"/>
          <p:cNvSpPr>
            <a:spLocks noChangeArrowheads="1"/>
          </p:cNvSpPr>
          <p:nvPr/>
        </p:nvSpPr>
        <p:spPr bwMode="auto">
          <a:xfrm>
            <a:off x="1762125" y="2303463"/>
            <a:ext cx="843753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000" b="0" dirty="0" smtClean="0">
                <a:solidFill>
                  <a:srgbClr val="3C5064"/>
                </a:solidFill>
                <a:latin typeface="微软雅黑" panose="020B0503020204020204" pitchFamily="34" charset="-122"/>
                <a:ea typeface="微软雅黑" panose="020B0503020204020204" pitchFamily="34" charset="-122"/>
                <a:sym typeface="Times New Roman" panose="02020603050405020304" pitchFamily="18" charset="0"/>
              </a:rPr>
              <a:t>针对不同</a:t>
            </a:r>
            <a:r>
              <a:rPr lang="zh-CN" altLang="en-US" sz="2000" b="0" dirty="0">
                <a:solidFill>
                  <a:srgbClr val="3C5064"/>
                </a:solidFill>
                <a:latin typeface="微软雅黑" panose="020B0503020204020204" pitchFamily="34" charset="-122"/>
                <a:ea typeface="微软雅黑" panose="020B0503020204020204" pitchFamily="34" charset="-122"/>
                <a:sym typeface="Times New Roman" panose="02020603050405020304" pitchFamily="18" charset="0"/>
              </a:rPr>
              <a:t>类型项目实施</a:t>
            </a:r>
            <a:r>
              <a:rPr lang="zh-CN" altLang="en-US" sz="2000" b="0" dirty="0" smtClean="0">
                <a:solidFill>
                  <a:srgbClr val="3C5064"/>
                </a:solidFill>
                <a:latin typeface="微软雅黑" panose="020B0503020204020204" pitchFamily="34" charset="-122"/>
                <a:ea typeface="微软雅黑" panose="020B0503020204020204" pitchFamily="34" charset="-122"/>
                <a:sym typeface="Times New Roman" panose="02020603050405020304" pitchFamily="18" charset="0"/>
              </a:rPr>
              <a:t>分类管理与评价，强化节点精准管理和全流程精细服务；</a:t>
            </a:r>
            <a:endParaRPr lang="zh-CN" altLang="en-US" sz="2000" dirty="0"/>
          </a:p>
        </p:txBody>
      </p:sp>
      <p:sp>
        <p:nvSpPr>
          <p:cNvPr id="23561" name="矩形 12"/>
          <p:cNvSpPr>
            <a:spLocks noChangeArrowheads="1"/>
          </p:cNvSpPr>
          <p:nvPr/>
        </p:nvSpPr>
        <p:spPr bwMode="auto">
          <a:xfrm>
            <a:off x="1763712" y="3492500"/>
            <a:ext cx="843594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000" b="0" dirty="0">
                <a:solidFill>
                  <a:srgbClr val="3C5064"/>
                </a:solidFill>
                <a:latin typeface="微软雅黑" panose="020B0503020204020204" pitchFamily="34" charset="-122"/>
                <a:ea typeface="微软雅黑" panose="020B0503020204020204" pitchFamily="34" charset="-122"/>
                <a:sym typeface="Times New Roman" panose="02020603050405020304" pitchFamily="18" charset="0"/>
              </a:rPr>
              <a:t>在关键节点严格控制各项研究内容的进度和研究质量，确保项目目标的实现；</a:t>
            </a:r>
            <a:endParaRPr lang="zh-CN" altLang="en-US" sz="2000" dirty="0"/>
          </a:p>
        </p:txBody>
      </p:sp>
      <p:sp>
        <p:nvSpPr>
          <p:cNvPr id="23562" name="矩形 6"/>
          <p:cNvSpPr>
            <a:spLocks noChangeArrowheads="1"/>
          </p:cNvSpPr>
          <p:nvPr/>
        </p:nvSpPr>
        <p:spPr bwMode="auto">
          <a:xfrm>
            <a:off x="1762125" y="2894013"/>
            <a:ext cx="21082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500" b="0">
                <a:solidFill>
                  <a:srgbClr val="800000"/>
                </a:solidFill>
                <a:latin typeface="微软雅黑" panose="020B0503020204020204" pitchFamily="34" charset="-122"/>
                <a:ea typeface="微软雅黑" panose="020B0503020204020204" pitchFamily="34" charset="-122"/>
                <a:sym typeface="Times New Roman" panose="02020603050405020304" pitchFamily="18" charset="0"/>
              </a:rPr>
              <a:t>强化目标管理</a:t>
            </a:r>
            <a:endParaRPr lang="zh-CN" altLang="en-US" sz="2500"/>
          </a:p>
        </p:txBody>
      </p:sp>
      <p:sp>
        <p:nvSpPr>
          <p:cNvPr id="23563" name="椭圆 15"/>
          <p:cNvSpPr>
            <a:spLocks noChangeArrowheads="1"/>
          </p:cNvSpPr>
          <p:nvPr/>
        </p:nvSpPr>
        <p:spPr bwMode="auto">
          <a:xfrm>
            <a:off x="917575" y="5508625"/>
            <a:ext cx="628650" cy="628650"/>
          </a:xfrm>
          <a:prstGeom prst="ellipse">
            <a:avLst/>
          </a:prstGeom>
          <a:solidFill>
            <a:srgbClr val="3C8C9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r>
              <a:rPr lang="en-US" altLang="zh-CN" sz="20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4</a:t>
            </a:r>
            <a:endParaRPr lang="zh-CN" altLang="en-US" sz="2500"/>
          </a:p>
        </p:txBody>
      </p:sp>
      <p:grpSp>
        <p:nvGrpSpPr>
          <p:cNvPr id="23564" name="Group 12"/>
          <p:cNvGrpSpPr>
            <a:grpSpLocks/>
          </p:cNvGrpSpPr>
          <p:nvPr/>
        </p:nvGrpSpPr>
        <p:grpSpPr bwMode="auto">
          <a:xfrm>
            <a:off x="1731963" y="2298700"/>
            <a:ext cx="4722812" cy="3495675"/>
            <a:chOff x="0" y="0"/>
            <a:chExt cx="4508016" cy="3495117"/>
          </a:xfrm>
        </p:grpSpPr>
        <p:sp>
          <p:nvSpPr>
            <p:cNvPr id="23565" name="直接连接符 14"/>
            <p:cNvSpPr>
              <a:spLocks noChangeShapeType="1"/>
            </p:cNvSpPr>
            <p:nvPr/>
          </p:nvSpPr>
          <p:spPr bwMode="auto">
            <a:xfrm>
              <a:off x="0" y="0"/>
              <a:ext cx="4508016" cy="1"/>
            </a:xfrm>
            <a:prstGeom prst="line">
              <a:avLst/>
            </a:prstGeom>
            <a:noFill/>
            <a:ln w="9525" cmpd="sng">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3566" name="直接连接符 24"/>
            <p:cNvSpPr>
              <a:spLocks noChangeShapeType="1"/>
            </p:cNvSpPr>
            <p:nvPr/>
          </p:nvSpPr>
          <p:spPr bwMode="auto">
            <a:xfrm flipV="1">
              <a:off x="0" y="2355121"/>
              <a:ext cx="4508016" cy="5364"/>
            </a:xfrm>
            <a:prstGeom prst="line">
              <a:avLst/>
            </a:prstGeom>
            <a:noFill/>
            <a:ln w="9525" cmpd="sng">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3567" name="直接连接符 25"/>
            <p:cNvSpPr>
              <a:spLocks noChangeShapeType="1"/>
            </p:cNvSpPr>
            <p:nvPr/>
          </p:nvSpPr>
          <p:spPr bwMode="auto">
            <a:xfrm flipV="1">
              <a:off x="0" y="1117762"/>
              <a:ext cx="4508016" cy="1091"/>
            </a:xfrm>
            <a:prstGeom prst="line">
              <a:avLst/>
            </a:prstGeom>
            <a:noFill/>
            <a:ln w="9525" cmpd="sng">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3568" name="直接连接符 17"/>
            <p:cNvSpPr>
              <a:spLocks noChangeShapeType="1"/>
            </p:cNvSpPr>
            <p:nvPr/>
          </p:nvSpPr>
          <p:spPr bwMode="auto">
            <a:xfrm flipV="1">
              <a:off x="0" y="3494026"/>
              <a:ext cx="4508016" cy="1091"/>
            </a:xfrm>
            <a:prstGeom prst="line">
              <a:avLst/>
            </a:prstGeom>
            <a:noFill/>
            <a:ln w="9525" cmpd="sng">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23569" name="矩形 18"/>
          <p:cNvSpPr>
            <a:spLocks noChangeArrowheads="1"/>
          </p:cNvSpPr>
          <p:nvPr/>
        </p:nvSpPr>
        <p:spPr bwMode="auto">
          <a:xfrm>
            <a:off x="1762125" y="5868988"/>
            <a:ext cx="843753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000" b="0" dirty="0">
                <a:solidFill>
                  <a:srgbClr val="3C5064"/>
                </a:solidFill>
                <a:latin typeface="微软雅黑" panose="020B0503020204020204" pitchFamily="34" charset="-122"/>
                <a:ea typeface="微软雅黑" panose="020B0503020204020204" pitchFamily="34" charset="-122"/>
                <a:cs typeface="Times New Roman" pitchFamily="18" charset="0"/>
              </a:rPr>
              <a:t>组建专项总体专家组，建立责任专家跟踪机制，在过程管理的各个环节充分发挥专家的作用，确保项目目标的实现。</a:t>
            </a:r>
            <a:endParaRPr lang="zh-CN" altLang="en-US" sz="2000" dirty="0"/>
          </a:p>
        </p:txBody>
      </p:sp>
      <p:sp>
        <p:nvSpPr>
          <p:cNvPr id="23570" name="矩形 19"/>
          <p:cNvSpPr>
            <a:spLocks noChangeArrowheads="1"/>
          </p:cNvSpPr>
          <p:nvPr/>
        </p:nvSpPr>
        <p:spPr bwMode="auto">
          <a:xfrm>
            <a:off x="1762125" y="5284012"/>
            <a:ext cx="21082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500" b="0" dirty="0">
                <a:solidFill>
                  <a:srgbClr val="800000"/>
                </a:solidFill>
                <a:latin typeface="微软雅黑" panose="020B0503020204020204" pitchFamily="34" charset="-122"/>
                <a:ea typeface="微软雅黑" panose="020B0503020204020204" pitchFamily="34" charset="-122"/>
                <a:sym typeface="Times New Roman" panose="02020603050405020304" pitchFamily="18" charset="0"/>
              </a:rPr>
              <a:t>发挥专家作用</a:t>
            </a:r>
            <a:endParaRPr lang="zh-CN" altLang="en-US" sz="2500" dirty="0"/>
          </a:p>
        </p:txBody>
      </p:sp>
      <p:sp>
        <p:nvSpPr>
          <p:cNvPr id="23571" name="矩形 7"/>
          <p:cNvSpPr>
            <a:spLocks noChangeArrowheads="1"/>
          </p:cNvSpPr>
          <p:nvPr/>
        </p:nvSpPr>
        <p:spPr bwMode="auto">
          <a:xfrm>
            <a:off x="1754188" y="4117975"/>
            <a:ext cx="21082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500" b="0">
                <a:solidFill>
                  <a:srgbClr val="800000"/>
                </a:solidFill>
                <a:latin typeface="微软雅黑" panose="020B0503020204020204" pitchFamily="34" charset="-122"/>
                <a:ea typeface="微软雅黑" panose="020B0503020204020204" pitchFamily="34" charset="-122"/>
                <a:sym typeface="Times New Roman" panose="02020603050405020304" pitchFamily="18" charset="0"/>
              </a:rPr>
              <a:t>加强动态调整</a:t>
            </a:r>
            <a:endParaRPr lang="zh-CN" altLang="en-US" sz="2500"/>
          </a:p>
        </p:txBody>
      </p:sp>
      <p:sp>
        <p:nvSpPr>
          <p:cNvPr id="23572" name="矩形 20"/>
          <p:cNvSpPr>
            <a:spLocks noChangeArrowheads="1"/>
          </p:cNvSpPr>
          <p:nvPr/>
        </p:nvSpPr>
        <p:spPr bwMode="auto">
          <a:xfrm>
            <a:off x="1762125" y="4692650"/>
            <a:ext cx="843753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000" b="0" dirty="0" smtClean="0">
                <a:solidFill>
                  <a:srgbClr val="3C5064"/>
                </a:solidFill>
                <a:latin typeface="微软雅黑" panose="020B0503020204020204" pitchFamily="34" charset="-122"/>
                <a:ea typeface="微软雅黑" panose="020B0503020204020204" pitchFamily="34" charset="-122"/>
                <a:cs typeface="Times New Roman" pitchFamily="18" charset="0"/>
              </a:rPr>
              <a:t>尊重科学发展规律，</a:t>
            </a:r>
            <a:r>
              <a:rPr lang="zh-CN" altLang="en-US" sz="2000" b="0" dirty="0">
                <a:solidFill>
                  <a:srgbClr val="3C5064"/>
                </a:solidFill>
                <a:latin typeface="微软雅黑" panose="020B0503020204020204" pitchFamily="34" charset="-122"/>
                <a:ea typeface="微软雅黑" panose="020B0503020204020204" pitchFamily="34" charset="-122"/>
                <a:cs typeface="Times New Roman" pitchFamily="18" charset="0"/>
              </a:rPr>
              <a:t>根据研发现状以及目标实现的需要，进行必要的调整，甚至终止或撤销；</a:t>
            </a:r>
            <a:endParaRPr lang="zh-CN" altLang="en-US" sz="2000" dirty="0"/>
          </a:p>
        </p:txBody>
      </p:sp>
      <p:sp>
        <p:nvSpPr>
          <p:cNvPr id="23573" name="折角形 21"/>
          <p:cNvSpPr>
            <a:spLocks noChangeAspect="1" noChangeArrowheads="1"/>
          </p:cNvSpPr>
          <p:nvPr/>
        </p:nvSpPr>
        <p:spPr bwMode="auto">
          <a:xfrm>
            <a:off x="917575" y="1160463"/>
            <a:ext cx="3521075" cy="539750"/>
          </a:xfrm>
          <a:prstGeom prst="foldedCorner">
            <a:avLst>
              <a:gd name="adj" fmla="val 0"/>
            </a:avLst>
          </a:prstGeom>
          <a:solidFill>
            <a:srgbClr val="3C5064"/>
          </a:solidFill>
          <a:ln w="19050" cap="flat" cmpd="sng">
            <a:solidFill>
              <a:srgbClr val="FFFFFF"/>
            </a:solidFill>
            <a:round/>
            <a:headEnd/>
            <a:tailEnd/>
          </a:ln>
        </p:spPr>
        <p:txBody>
          <a:bodyPr tIns="0" bIns="0" anchor="ctr"/>
          <a:lstStyle/>
          <a:p>
            <a:pPr>
              <a:lnSpc>
                <a:spcPts val="3000"/>
              </a:lnSpc>
            </a:pPr>
            <a:r>
              <a:rPr lang="en-US" altLang="zh-CN" sz="2200" dirty="0" smtClean="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1. </a:t>
            </a:r>
            <a:r>
              <a:rPr lang="zh-CN" altLang="en-US" sz="2200" dirty="0" smtClean="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管理</a:t>
            </a:r>
            <a:r>
              <a:rPr lang="zh-CN" altLang="en-US" sz="2200" dirty="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基本原则</a:t>
            </a:r>
            <a:endParaRPr lang="zh-CN" altLang="en-US" sz="2500" dirty="0"/>
          </a:p>
        </p:txBody>
      </p:sp>
    </p:spTree>
    <p:extLst>
      <p:ext uri="{BB962C8B-B14F-4D97-AF65-F5344CB8AC3E}">
        <p14:creationId xmlns:p14="http://schemas.microsoft.com/office/powerpoint/2010/main" val="40408814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bwMode="auto">
          <a:xfrm>
            <a:off x="1380298" y="2285992"/>
            <a:ext cx="9358378" cy="4500594"/>
          </a:xfrm>
          <a:prstGeom prst="rect">
            <a:avLst/>
          </a:prstGeom>
          <a:noFill/>
          <a:ln w="9525" cap="flat" cmpd="sng" algn="ctr">
            <a:solidFill>
              <a:schemeClr val="bg1">
                <a:lumMod val="65000"/>
              </a:schemeClr>
            </a:solidFill>
            <a:prstDash val="solid"/>
            <a:round/>
            <a:headEnd type="none" w="med" len="med"/>
            <a:tailEnd type="none" w="med" len="med"/>
          </a:ln>
          <a:effectLst/>
        </p:spPr>
        <p:txBody>
          <a:bodyPr vert="horz" wrap="square" lIns="216000" tIns="45720" rIns="216000" bIns="45720" numCol="1" rtlCol="0" anchor="ctr" anchorCtr="0" compatLnSpc="1">
            <a:prstTxWarp prst="textNoShape">
              <a:avLst/>
            </a:prstTxWarp>
          </a:bodyPr>
          <a:lstStyle/>
          <a:p>
            <a:pPr marL="457200" indent="-457200">
              <a:lnSpc>
                <a:spcPts val="1800"/>
              </a:lnSpc>
              <a:spcBef>
                <a:spcPts val="600"/>
              </a:spcBef>
              <a:spcAft>
                <a:spcPts val="600"/>
              </a:spcAft>
              <a:buFont typeface="Wingdings" pitchFamily="2" charset="2"/>
              <a:buChar char="p"/>
            </a:pPr>
            <a:r>
              <a:rPr lang="zh-CN" altLang="en-US" sz="1800" b="0" kern="0" dirty="0" smtClean="0">
                <a:solidFill>
                  <a:srgbClr val="002060"/>
                </a:solidFill>
                <a:latin typeface="微软雅黑" pitchFamily="34" charset="-122"/>
                <a:ea typeface="微软雅黑" pitchFamily="34" charset="-122"/>
              </a:rPr>
              <a:t>专业机构根据国家重点研发计划相关管理规定和任务委托协议，开展具体项目管理工作，对实现任务目标负责。</a:t>
            </a:r>
            <a:endParaRPr lang="en-US" altLang="zh-CN" sz="1800" b="0" kern="0" dirty="0" smtClean="0">
              <a:solidFill>
                <a:srgbClr val="002060"/>
              </a:solidFill>
              <a:latin typeface="微软雅黑" pitchFamily="34" charset="-122"/>
              <a:ea typeface="微软雅黑" pitchFamily="34" charset="-122"/>
            </a:endParaRPr>
          </a:p>
          <a:p>
            <a:pPr marL="457200" indent="-457200">
              <a:lnSpc>
                <a:spcPts val="1800"/>
              </a:lnSpc>
              <a:spcBef>
                <a:spcPts val="600"/>
              </a:spcBef>
              <a:spcAft>
                <a:spcPts val="600"/>
              </a:spcAft>
              <a:buAutoNum type="arabicPeriod"/>
            </a:pPr>
            <a:r>
              <a:rPr lang="zh-CN" altLang="en-US" sz="1800" b="0" dirty="0">
                <a:solidFill>
                  <a:srgbClr val="002060"/>
                </a:solidFill>
                <a:latin typeface="微软雅黑" pitchFamily="34" charset="-122"/>
                <a:ea typeface="微软雅黑" pitchFamily="34" charset="-122"/>
              </a:rPr>
              <a:t>组织编报重点专项概算；</a:t>
            </a:r>
            <a:endParaRPr lang="en-US" altLang="zh-CN" sz="1800" b="0" dirty="0" smtClean="0">
              <a:solidFill>
                <a:srgbClr val="002060"/>
              </a:solidFill>
              <a:latin typeface="微软雅黑" pitchFamily="34" charset="-122"/>
              <a:ea typeface="微软雅黑" pitchFamily="34" charset="-122"/>
            </a:endParaRPr>
          </a:p>
          <a:p>
            <a:pPr marL="457200" indent="-457200">
              <a:lnSpc>
                <a:spcPts val="1800"/>
              </a:lnSpc>
              <a:spcBef>
                <a:spcPts val="600"/>
              </a:spcBef>
              <a:spcAft>
                <a:spcPts val="600"/>
              </a:spcAft>
              <a:buFontTx/>
              <a:buAutoNum type="arabicPeriod"/>
            </a:pPr>
            <a:r>
              <a:rPr lang="zh-CN" altLang="en-US" sz="1800" b="0" dirty="0">
                <a:solidFill>
                  <a:srgbClr val="002060"/>
                </a:solidFill>
                <a:latin typeface="微软雅黑" pitchFamily="34" charset="-122"/>
                <a:ea typeface="微软雅黑" pitchFamily="34" charset="-122"/>
              </a:rPr>
              <a:t>参与编制重点专项年度项目申报指南；</a:t>
            </a:r>
            <a:endParaRPr lang="en-US" altLang="zh-CN" sz="1800" b="0" dirty="0" smtClean="0">
              <a:solidFill>
                <a:srgbClr val="002060"/>
              </a:solidFill>
              <a:latin typeface="微软雅黑" pitchFamily="34" charset="-122"/>
              <a:ea typeface="微软雅黑" pitchFamily="34" charset="-122"/>
            </a:endParaRPr>
          </a:p>
          <a:p>
            <a:pPr marL="457200" indent="-457200">
              <a:lnSpc>
                <a:spcPts val="1800"/>
              </a:lnSpc>
              <a:spcBef>
                <a:spcPts val="600"/>
              </a:spcBef>
              <a:spcAft>
                <a:spcPts val="600"/>
              </a:spcAft>
              <a:buAutoNum type="arabicPeriod"/>
            </a:pPr>
            <a:r>
              <a:rPr lang="zh-CN" altLang="en-US" sz="1800" b="0" dirty="0">
                <a:solidFill>
                  <a:srgbClr val="002060"/>
                </a:solidFill>
                <a:latin typeface="微软雅黑" pitchFamily="34" charset="-122"/>
                <a:ea typeface="微软雅黑" pitchFamily="34" charset="-122"/>
              </a:rPr>
              <a:t>负责项目申报受理、形式审查、评审、公示、发布立项通知、与项目牵头单位签订项目任务书等立项工作；</a:t>
            </a:r>
            <a:endParaRPr lang="zh-CN" altLang="en-US" sz="1800" b="0" dirty="0" smtClean="0">
              <a:solidFill>
                <a:srgbClr val="002060"/>
              </a:solidFill>
              <a:latin typeface="微软雅黑" pitchFamily="34" charset="-122"/>
              <a:ea typeface="微软雅黑" pitchFamily="34" charset="-122"/>
            </a:endParaRPr>
          </a:p>
          <a:p>
            <a:pPr marL="457200" indent="-457200">
              <a:lnSpc>
                <a:spcPts val="1800"/>
              </a:lnSpc>
              <a:spcBef>
                <a:spcPts val="600"/>
              </a:spcBef>
              <a:spcAft>
                <a:spcPts val="600"/>
              </a:spcAft>
              <a:buAutoNum type="arabicPeriod"/>
            </a:pPr>
            <a:r>
              <a:rPr lang="zh-CN" altLang="en-US" sz="1800" b="0" dirty="0">
                <a:solidFill>
                  <a:srgbClr val="002060"/>
                </a:solidFill>
                <a:latin typeface="微软雅黑" pitchFamily="34" charset="-122"/>
                <a:ea typeface="微软雅黑" pitchFamily="34" charset="-122"/>
              </a:rPr>
              <a:t>负责项目资金拨付、年度和中期检查、验收、按程序对项目进行动态调整等管理和服务工作；</a:t>
            </a:r>
            <a:endParaRPr lang="zh-CN" altLang="en-US" sz="1800" b="0" dirty="0" smtClean="0">
              <a:solidFill>
                <a:srgbClr val="002060"/>
              </a:solidFill>
              <a:latin typeface="微软雅黑" pitchFamily="34" charset="-122"/>
              <a:ea typeface="微软雅黑" pitchFamily="34" charset="-122"/>
            </a:endParaRPr>
          </a:p>
          <a:p>
            <a:pPr marL="457200" indent="-457200">
              <a:lnSpc>
                <a:spcPts val="1800"/>
              </a:lnSpc>
              <a:spcBef>
                <a:spcPts val="600"/>
              </a:spcBef>
              <a:spcAft>
                <a:spcPts val="600"/>
              </a:spcAft>
              <a:buAutoNum type="arabicPeriod"/>
            </a:pPr>
            <a:r>
              <a:rPr lang="zh-CN" altLang="en-US" sz="1800" b="0" dirty="0">
                <a:solidFill>
                  <a:srgbClr val="002060"/>
                </a:solidFill>
                <a:latin typeface="微软雅黑" pitchFamily="34" charset="-122"/>
                <a:ea typeface="微软雅黑" pitchFamily="34" charset="-122"/>
              </a:rPr>
              <a:t>加强重点专项下设项目间的统筹协调，整体推进重点专项的组织实施；</a:t>
            </a:r>
            <a:endParaRPr lang="zh-CN" altLang="en-US" sz="1800" b="0" dirty="0" smtClean="0">
              <a:solidFill>
                <a:srgbClr val="002060"/>
              </a:solidFill>
              <a:latin typeface="微软雅黑" pitchFamily="34" charset="-122"/>
              <a:ea typeface="微软雅黑" pitchFamily="34" charset="-122"/>
            </a:endParaRPr>
          </a:p>
          <a:p>
            <a:pPr marL="457200" indent="-457200">
              <a:lnSpc>
                <a:spcPts val="1800"/>
              </a:lnSpc>
              <a:spcBef>
                <a:spcPts val="600"/>
              </a:spcBef>
              <a:spcAft>
                <a:spcPts val="600"/>
              </a:spcAft>
              <a:buAutoNum type="arabicPeriod"/>
            </a:pPr>
            <a:r>
              <a:rPr lang="zh-CN" altLang="en-US" sz="1800" b="0" dirty="0">
                <a:solidFill>
                  <a:srgbClr val="002060"/>
                </a:solidFill>
                <a:latin typeface="微软雅黑" pitchFamily="34" charset="-122"/>
                <a:ea typeface="微软雅黑" pitchFamily="34" charset="-122"/>
              </a:rPr>
              <a:t>按要求报告重点专项及其项目实施情况和重大事项，接受监督；</a:t>
            </a:r>
            <a:endParaRPr lang="zh-CN" altLang="en-US" sz="1800" b="0" dirty="0" smtClean="0">
              <a:solidFill>
                <a:srgbClr val="002060"/>
              </a:solidFill>
              <a:latin typeface="微软雅黑" pitchFamily="34" charset="-122"/>
              <a:ea typeface="微软雅黑" pitchFamily="34" charset="-122"/>
            </a:endParaRPr>
          </a:p>
          <a:p>
            <a:pPr marL="457200" indent="-457200">
              <a:lnSpc>
                <a:spcPts val="1800"/>
              </a:lnSpc>
              <a:spcBef>
                <a:spcPts val="600"/>
              </a:spcBef>
              <a:spcAft>
                <a:spcPts val="600"/>
              </a:spcAft>
              <a:buAutoNum type="arabicPeriod"/>
            </a:pPr>
            <a:r>
              <a:rPr lang="zh-CN" altLang="en-US" sz="1800" b="0" dirty="0">
                <a:solidFill>
                  <a:srgbClr val="002060"/>
                </a:solidFill>
                <a:latin typeface="微软雅黑" pitchFamily="34" charset="-122"/>
                <a:ea typeface="微软雅黑" pitchFamily="34" charset="-122"/>
              </a:rPr>
              <a:t>负责项目验收后的后续管理工作，对项目相关资料进行归档保存，促进项目成果的转化应用和信息</a:t>
            </a:r>
            <a:r>
              <a:rPr lang="zh-CN" altLang="en-US" sz="1800" b="0" dirty="0" smtClean="0">
                <a:solidFill>
                  <a:srgbClr val="002060"/>
                </a:solidFill>
                <a:latin typeface="微软雅黑" pitchFamily="34" charset="-122"/>
                <a:ea typeface="微软雅黑" pitchFamily="34" charset="-122"/>
              </a:rPr>
              <a:t>共享；</a:t>
            </a:r>
          </a:p>
          <a:p>
            <a:pPr marL="457200" indent="-457200">
              <a:lnSpc>
                <a:spcPts val="1800"/>
              </a:lnSpc>
              <a:spcBef>
                <a:spcPts val="600"/>
              </a:spcBef>
              <a:spcAft>
                <a:spcPts val="600"/>
              </a:spcAft>
              <a:buAutoNum type="arabicPeriod"/>
            </a:pPr>
            <a:r>
              <a:rPr lang="zh-CN" altLang="en-US" sz="1800" b="0" dirty="0">
                <a:solidFill>
                  <a:srgbClr val="002060"/>
                </a:solidFill>
                <a:latin typeface="微软雅黑" pitchFamily="34" charset="-122"/>
                <a:ea typeface="微软雅黑" pitchFamily="34" charset="-122"/>
              </a:rPr>
              <a:t>按照公开、公平、公正和利益回避的原则，充分发挥专家作用，支撑具体项目管理工作</a:t>
            </a:r>
            <a:r>
              <a:rPr lang="zh-CN" altLang="en-US" sz="2000" b="0" dirty="0" smtClean="0">
                <a:solidFill>
                  <a:srgbClr val="002060"/>
                </a:solidFill>
                <a:latin typeface="微软雅黑" pitchFamily="34" charset="-122"/>
                <a:ea typeface="微软雅黑" pitchFamily="34" charset="-122"/>
              </a:rPr>
              <a:t>。</a:t>
            </a:r>
            <a:endParaRPr lang="en-US" altLang="zh-CN" sz="2000" b="0" dirty="0" smtClean="0">
              <a:solidFill>
                <a:srgbClr val="002060"/>
              </a:solidFill>
              <a:latin typeface="微软雅黑" pitchFamily="34" charset="-122"/>
              <a:ea typeface="微软雅黑" pitchFamily="34" charset="-122"/>
            </a:endParaRPr>
          </a:p>
        </p:txBody>
      </p:sp>
      <p:sp>
        <p:nvSpPr>
          <p:cNvPr id="6" name="矩形 5"/>
          <p:cNvSpPr/>
          <p:nvPr/>
        </p:nvSpPr>
        <p:spPr>
          <a:xfrm>
            <a:off x="3352784" y="1423036"/>
            <a:ext cx="7171578" cy="720080"/>
          </a:xfrm>
          <a:prstGeom prst="rect">
            <a:avLst/>
          </a:prstGeom>
          <a:solidFill>
            <a:schemeClr val="accent1">
              <a:lumMod val="50000"/>
            </a:schemeClr>
          </a:solidFill>
          <a:ln w="3175">
            <a:solidFill>
              <a:schemeClr val="accent1">
                <a:lumMod val="50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lnSpc>
                <a:spcPct val="125000"/>
              </a:lnSpc>
            </a:pPr>
            <a:r>
              <a:rPr lang="zh-CN" altLang="en-US" sz="2400" dirty="0" smtClean="0">
                <a:solidFill>
                  <a:srgbClr val="FFFFFF"/>
                </a:solidFill>
                <a:latin typeface="微软雅黑" panose="020B0503020204020204" pitchFamily="34" charset="-122"/>
                <a:ea typeface="微软雅黑" panose="020B0503020204020204" pitchFamily="34" charset="-122"/>
              </a:rPr>
              <a:t>项目管理专业机构（以下简称专业机构）主要职责</a:t>
            </a:r>
            <a:endParaRPr lang="en-US" altLang="zh-CN" sz="2400" dirty="0" smtClean="0">
              <a:solidFill>
                <a:srgbClr val="FFFFFF"/>
              </a:solidFill>
              <a:latin typeface="微软雅黑" panose="020B0503020204020204" pitchFamily="34" charset="-122"/>
              <a:ea typeface="微软雅黑" panose="020B0503020204020204" pitchFamily="34" charset="-122"/>
            </a:endParaRPr>
          </a:p>
        </p:txBody>
      </p:sp>
      <p:sp>
        <p:nvSpPr>
          <p:cNvPr id="9" name="折角形 8"/>
          <p:cNvSpPr>
            <a:spLocks noChangeAspect="1"/>
          </p:cNvSpPr>
          <p:nvPr/>
        </p:nvSpPr>
        <p:spPr>
          <a:xfrm>
            <a:off x="916896" y="1088800"/>
            <a:ext cx="2313946" cy="540000"/>
          </a:xfrm>
          <a:prstGeom prst="foldedCorner">
            <a:avLst>
              <a:gd name="adj" fmla="val 0"/>
            </a:avLst>
          </a:prstGeom>
          <a:solidFill>
            <a:srgbClr val="3C5064"/>
          </a:solidFill>
          <a:ln w="19050"/>
          <a:effectLst>
            <a:outerShdw blurRad="50800" dist="76200" dir="2700000" rotWithShape="0">
              <a:srgbClr val="000000">
                <a:alpha val="40000"/>
              </a:srgbClr>
            </a:outerShdw>
          </a:effectLst>
        </p:spPr>
        <p:style>
          <a:lnRef idx="3">
            <a:schemeClr val="lt1"/>
          </a:lnRef>
          <a:fillRef idx="1">
            <a:schemeClr val="accent1"/>
          </a:fillRef>
          <a:effectRef idx="1">
            <a:schemeClr val="accent1"/>
          </a:effectRef>
          <a:fontRef idx="minor">
            <a:schemeClr val="lt1"/>
          </a:fontRef>
        </p:style>
        <p:txBody>
          <a:bodyPr tIns="0" bIns="0" rtlCol="0" anchor="ctr"/>
          <a:lstStyle/>
          <a:p>
            <a:pPr algn="ctr">
              <a:lnSpc>
                <a:spcPts val="3000"/>
              </a:lnSpc>
            </a:pPr>
            <a:r>
              <a:rPr lang="en-US" altLang="zh-CN" sz="2200" b="1" dirty="0" smtClean="0">
                <a:solidFill>
                  <a:srgbClr val="FFFFFF"/>
                </a:solidFill>
                <a:latin typeface="微软雅黑" panose="020B0503020204020204" pitchFamily="34" charset="-122"/>
                <a:ea typeface="微软雅黑" panose="020B0503020204020204" pitchFamily="34" charset="-122"/>
              </a:rPr>
              <a:t>2.</a:t>
            </a:r>
            <a:r>
              <a:rPr lang="zh-CN" altLang="en-US" sz="2200" b="1" dirty="0" smtClean="0">
                <a:solidFill>
                  <a:srgbClr val="FFFFFF"/>
                </a:solidFill>
                <a:latin typeface="微软雅黑" panose="020B0503020204020204" pitchFamily="34" charset="-122"/>
                <a:ea typeface="微软雅黑" panose="020B0503020204020204" pitchFamily="34" charset="-122"/>
              </a:rPr>
              <a:t>各方管理职责</a:t>
            </a:r>
            <a:endParaRPr lang="zh-CN" altLang="en-US" sz="2200" b="1" dirty="0">
              <a:solidFill>
                <a:srgbClr val="FFFFFF"/>
              </a:solidFill>
              <a:latin typeface="微软雅黑" panose="020B0503020204020204" pitchFamily="34" charset="-122"/>
              <a:ea typeface="微软雅黑" panose="020B0503020204020204" pitchFamily="34" charset="-122"/>
            </a:endParaRPr>
          </a:p>
        </p:txBody>
      </p:sp>
      <p:sp>
        <p:nvSpPr>
          <p:cNvPr id="10" name="TextBox 7"/>
          <p:cNvSpPr txBox="1"/>
          <p:nvPr/>
        </p:nvSpPr>
        <p:spPr>
          <a:xfrm>
            <a:off x="666625" y="428605"/>
            <a:ext cx="6380964"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smtClean="0">
                <a:solidFill>
                  <a:srgbClr val="960000"/>
                </a:solidFill>
                <a:latin typeface="微软雅黑" panose="020B0503020204020204" pitchFamily="34" charset="-122"/>
                <a:ea typeface="微软雅黑" panose="020B0503020204020204" pitchFamily="34" charset="-122"/>
                <a:cs typeface="Times New Roman" pitchFamily="18" charset="0"/>
              </a:rPr>
              <a:t>三、各方管理职责</a:t>
            </a:r>
          </a:p>
        </p:txBody>
      </p:sp>
    </p:spTree>
    <p:extLst>
      <p:ext uri="{BB962C8B-B14F-4D97-AF65-F5344CB8AC3E}">
        <p14:creationId xmlns:p14="http://schemas.microsoft.com/office/powerpoint/2010/main" val="31721657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1594612" y="1280160"/>
            <a:ext cx="7171578" cy="720080"/>
          </a:xfrm>
          <a:prstGeom prst="rect">
            <a:avLst/>
          </a:prstGeom>
          <a:solidFill>
            <a:schemeClr val="accent1">
              <a:lumMod val="50000"/>
            </a:schemeClr>
          </a:solidFill>
          <a:ln w="3175">
            <a:solidFill>
              <a:schemeClr val="accent1">
                <a:lumMod val="50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lnSpc>
                <a:spcPct val="125000"/>
              </a:lnSpc>
            </a:pPr>
            <a:r>
              <a:rPr lang="zh-CN" altLang="en-US" sz="2400" dirty="0" smtClean="0">
                <a:solidFill>
                  <a:srgbClr val="FFFFFF"/>
                </a:solidFill>
                <a:latin typeface="微软雅黑" panose="020B0503020204020204" pitchFamily="34" charset="-122"/>
                <a:ea typeface="微软雅黑" panose="020B0503020204020204" pitchFamily="34" charset="-122"/>
              </a:rPr>
              <a:t>专项管理办公室（以下简称专项办）主要职责</a:t>
            </a:r>
            <a:endParaRPr lang="en-US" altLang="zh-CN" sz="2400" dirty="0" smtClean="0">
              <a:solidFill>
                <a:srgbClr val="FFFFFF"/>
              </a:solidFill>
              <a:latin typeface="微软雅黑" panose="020B0503020204020204" pitchFamily="34" charset="-122"/>
              <a:ea typeface="微软雅黑" panose="020B0503020204020204" pitchFamily="34" charset="-122"/>
            </a:endParaRPr>
          </a:p>
        </p:txBody>
      </p:sp>
      <p:sp>
        <p:nvSpPr>
          <p:cNvPr id="8" name="矩形 7"/>
          <p:cNvSpPr/>
          <p:nvPr/>
        </p:nvSpPr>
        <p:spPr bwMode="auto">
          <a:xfrm>
            <a:off x="882130" y="2143116"/>
            <a:ext cx="10428050" cy="4143404"/>
          </a:xfrm>
          <a:prstGeom prst="rect">
            <a:avLst/>
          </a:prstGeom>
          <a:noFill/>
          <a:ln w="9525" cap="flat" cmpd="sng" algn="ctr">
            <a:solidFill>
              <a:schemeClr val="bg1">
                <a:lumMod val="65000"/>
              </a:schemeClr>
            </a:solidFill>
            <a:prstDash val="solid"/>
            <a:round/>
            <a:headEnd type="none" w="med" len="med"/>
            <a:tailEnd type="none" w="med" len="med"/>
          </a:ln>
          <a:effectLst/>
        </p:spPr>
        <p:txBody>
          <a:bodyPr vert="horz" wrap="square" lIns="216000" tIns="45720" rIns="216000" bIns="45720" numCol="1" rtlCol="0" anchor="ctr" anchorCtr="0" compatLnSpc="1">
            <a:prstTxWarp prst="textNoShape">
              <a:avLst/>
            </a:prstTxWarp>
          </a:bodyPr>
          <a:lstStyle/>
          <a:p>
            <a:pPr marL="432000" lvl="1" indent="-432000">
              <a:lnSpc>
                <a:spcPct val="125000"/>
              </a:lnSpc>
              <a:spcBef>
                <a:spcPts val="600"/>
              </a:spcBef>
              <a:spcAft>
                <a:spcPts val="1200"/>
              </a:spcAft>
              <a:buFont typeface="Wingdings" pitchFamily="2" charset="2"/>
              <a:buChar char="p"/>
            </a:pPr>
            <a:r>
              <a:rPr lang="zh-CN" altLang="en-US" sz="2400" b="0" dirty="0" smtClean="0">
                <a:solidFill>
                  <a:schemeClr val="accent6">
                    <a:lumMod val="50000"/>
                  </a:schemeClr>
                </a:solidFill>
                <a:latin typeface="微软雅黑" pitchFamily="34" charset="-122"/>
                <a:ea typeface="微软雅黑" pitchFamily="34" charset="-122"/>
              </a:rPr>
              <a:t>每个重点专项成立专项管理办公室（专项办）</a:t>
            </a:r>
            <a:r>
              <a:rPr lang="en-US" altLang="zh-CN" sz="2400" b="0" dirty="0" smtClean="0">
                <a:solidFill>
                  <a:schemeClr val="accent6">
                    <a:lumMod val="50000"/>
                  </a:schemeClr>
                </a:solidFill>
                <a:latin typeface="微软雅黑" pitchFamily="34" charset="-122"/>
                <a:ea typeface="微软雅黑" pitchFamily="34" charset="-122"/>
              </a:rPr>
              <a:t>,</a:t>
            </a:r>
            <a:r>
              <a:rPr lang="zh-CN" altLang="en-US" sz="2400" b="0" dirty="0" smtClean="0">
                <a:solidFill>
                  <a:schemeClr val="accent6">
                    <a:lumMod val="50000"/>
                  </a:schemeClr>
                </a:solidFill>
                <a:latin typeface="微软雅黑" pitchFamily="34" charset="-122"/>
                <a:ea typeface="微软雅黑" pitchFamily="34" charset="-122"/>
              </a:rPr>
              <a:t>专项办是专项项目过程管理的责任主体。</a:t>
            </a:r>
            <a:r>
              <a:rPr lang="zh-CN" altLang="en-US" sz="2400" b="0" kern="0" dirty="0" smtClean="0">
                <a:solidFill>
                  <a:srgbClr val="002060"/>
                </a:solidFill>
                <a:latin typeface="微软雅黑" pitchFamily="34" charset="-122"/>
                <a:ea typeface="微软雅黑" pitchFamily="34" charset="-122"/>
              </a:rPr>
              <a:t>专项办由主任、副主任、专项主管和相关管理人员组成。</a:t>
            </a:r>
            <a:endParaRPr lang="en-US" altLang="zh-CN" sz="2400" b="0" dirty="0" smtClean="0">
              <a:solidFill>
                <a:schemeClr val="accent6">
                  <a:lumMod val="50000"/>
                </a:schemeClr>
              </a:solidFill>
              <a:latin typeface="微软雅黑" pitchFamily="34" charset="-122"/>
              <a:ea typeface="微软雅黑" pitchFamily="34" charset="-122"/>
            </a:endParaRPr>
          </a:p>
          <a:p>
            <a:pPr marL="457200" indent="-457200">
              <a:lnSpc>
                <a:spcPts val="3500"/>
              </a:lnSpc>
              <a:buAutoNum type="arabicPeriod"/>
            </a:pPr>
            <a:r>
              <a:rPr lang="zh-CN" altLang="en-US" sz="2400" b="0" dirty="0" smtClean="0">
                <a:solidFill>
                  <a:schemeClr val="accent6">
                    <a:lumMod val="50000"/>
                  </a:schemeClr>
                </a:solidFill>
                <a:latin typeface="微软雅黑" pitchFamily="34" charset="-122"/>
                <a:ea typeface="微软雅黑" pitchFamily="34" charset="-122"/>
              </a:rPr>
              <a:t>负责专项的组织实施、项目管理、任务目标实现以及与专项相关的支撑服务工作。</a:t>
            </a:r>
          </a:p>
          <a:p>
            <a:pPr marL="457200" indent="-457200">
              <a:lnSpc>
                <a:spcPts val="3500"/>
              </a:lnSpc>
              <a:buAutoNum type="arabicPeriod"/>
            </a:pPr>
            <a:r>
              <a:rPr lang="zh-CN" altLang="en-US" sz="2400" b="0" dirty="0" smtClean="0">
                <a:solidFill>
                  <a:schemeClr val="accent6">
                    <a:lumMod val="50000"/>
                  </a:schemeClr>
                </a:solidFill>
                <a:latin typeface="微软雅黑" pitchFamily="34" charset="-122"/>
                <a:ea typeface="微软雅黑" pitchFamily="34" charset="-122"/>
              </a:rPr>
              <a:t>专项办实行主任负责制。</a:t>
            </a:r>
          </a:p>
          <a:p>
            <a:pPr marL="457200" indent="-457200">
              <a:lnSpc>
                <a:spcPts val="3500"/>
              </a:lnSpc>
              <a:buAutoNum type="arabicPeriod"/>
            </a:pPr>
            <a:r>
              <a:rPr lang="zh-CN" altLang="en-US" sz="2400" b="0" dirty="0" smtClean="0">
                <a:solidFill>
                  <a:schemeClr val="accent6">
                    <a:lumMod val="50000"/>
                  </a:schemeClr>
                </a:solidFill>
                <a:latin typeface="微软雅黑" pitchFamily="34" charset="-122"/>
                <a:ea typeface="微软雅黑" pitchFamily="34" charset="-122"/>
              </a:rPr>
              <a:t>专项办对每个项目建立管理档案，对项目实施及管理情况进行客观、准确的记录。</a:t>
            </a:r>
          </a:p>
        </p:txBody>
      </p:sp>
      <p:sp>
        <p:nvSpPr>
          <p:cNvPr id="9" name="TextBox 7"/>
          <p:cNvSpPr txBox="1"/>
          <p:nvPr/>
        </p:nvSpPr>
        <p:spPr>
          <a:xfrm>
            <a:off x="666625" y="428605"/>
            <a:ext cx="6380964"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smtClean="0">
                <a:solidFill>
                  <a:srgbClr val="960000"/>
                </a:solidFill>
                <a:latin typeface="微软雅黑" panose="020B0503020204020204" pitchFamily="34" charset="-122"/>
                <a:ea typeface="微软雅黑" panose="020B0503020204020204" pitchFamily="34" charset="-122"/>
                <a:cs typeface="Times New Roman" pitchFamily="18" charset="0"/>
              </a:rPr>
              <a:t>三、各方管理职责</a:t>
            </a:r>
          </a:p>
        </p:txBody>
      </p:sp>
    </p:spTree>
    <p:extLst>
      <p:ext uri="{BB962C8B-B14F-4D97-AF65-F5344CB8AC3E}">
        <p14:creationId xmlns:p14="http://schemas.microsoft.com/office/powerpoint/2010/main" val="31721657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bwMode="auto">
          <a:xfrm>
            <a:off x="882130" y="2143116"/>
            <a:ext cx="10428050" cy="4572008"/>
          </a:xfrm>
          <a:prstGeom prst="rect">
            <a:avLst/>
          </a:prstGeom>
          <a:noFill/>
          <a:ln w="9525" cap="flat" cmpd="sng" algn="ctr">
            <a:solidFill>
              <a:schemeClr val="bg1">
                <a:lumMod val="65000"/>
              </a:schemeClr>
            </a:solidFill>
            <a:prstDash val="solid"/>
            <a:round/>
            <a:headEnd type="none" w="med" len="med"/>
            <a:tailEnd type="none" w="med" len="med"/>
          </a:ln>
          <a:effectLst/>
        </p:spPr>
        <p:txBody>
          <a:bodyPr vert="horz" wrap="square" lIns="216000" tIns="45720" rIns="216000" bIns="45720" numCol="1" rtlCol="0" anchor="ctr" anchorCtr="0" compatLnSpc="1">
            <a:prstTxWarp prst="textNoShape">
              <a:avLst/>
            </a:prstTxWarp>
          </a:bodyPr>
          <a:lstStyle/>
          <a:p>
            <a:pPr marL="457200" indent="-457200">
              <a:spcBef>
                <a:spcPts val="600"/>
              </a:spcBef>
              <a:spcAft>
                <a:spcPts val="600"/>
              </a:spcAft>
              <a:buFont typeface="Wingdings" pitchFamily="2" charset="2"/>
              <a:buChar char="p"/>
            </a:pPr>
            <a:r>
              <a:rPr lang="zh-CN" altLang="en-US" sz="2400" b="0" dirty="0" smtClean="0">
                <a:solidFill>
                  <a:schemeClr val="accent6">
                    <a:lumMod val="50000"/>
                  </a:schemeClr>
                </a:solidFill>
                <a:latin typeface="微软雅黑" pitchFamily="34" charset="-122"/>
                <a:ea typeface="微软雅黑" pitchFamily="34" charset="-122"/>
              </a:rPr>
              <a:t>每个重点专项设立总体专家组，总体专家组协助专项办开展过程管理工作，负责专项实施过程中的技术把关。  </a:t>
            </a:r>
            <a:endParaRPr lang="en-US" altLang="zh-CN" sz="2400" b="0" dirty="0" smtClean="0">
              <a:solidFill>
                <a:schemeClr val="accent6">
                  <a:lumMod val="50000"/>
                </a:schemeClr>
              </a:solidFill>
              <a:latin typeface="微软雅黑" pitchFamily="34" charset="-122"/>
              <a:ea typeface="微软雅黑" pitchFamily="34" charset="-122"/>
            </a:endParaRPr>
          </a:p>
          <a:p>
            <a:pPr marL="457200" indent="-457200">
              <a:lnSpc>
                <a:spcPts val="3500"/>
              </a:lnSpc>
              <a:buAutoNum type="arabicPeriod"/>
            </a:pPr>
            <a:r>
              <a:rPr lang="zh-CN" altLang="en-US" sz="2400" b="0" kern="0" dirty="0" smtClean="0">
                <a:solidFill>
                  <a:schemeClr val="accent2">
                    <a:lumMod val="50000"/>
                  </a:schemeClr>
                </a:solidFill>
                <a:latin typeface="微软雅黑" pitchFamily="34" charset="-122"/>
                <a:ea typeface="微软雅黑" pitchFamily="34" charset="-122"/>
              </a:rPr>
              <a:t>协助专项办负责总体任务的落实</a:t>
            </a:r>
            <a:r>
              <a:rPr lang="zh-CN" altLang="en-US" sz="2400" b="0" dirty="0" smtClean="0">
                <a:solidFill>
                  <a:schemeClr val="accent6">
                    <a:lumMod val="50000"/>
                  </a:schemeClr>
                </a:solidFill>
                <a:latin typeface="微软雅黑" pitchFamily="34" charset="-122"/>
                <a:ea typeface="微软雅黑" pitchFamily="34" charset="-122"/>
              </a:rPr>
              <a:t>；</a:t>
            </a:r>
            <a:endParaRPr lang="en-US" altLang="zh-CN" sz="2400" b="0" dirty="0" smtClean="0">
              <a:solidFill>
                <a:schemeClr val="accent6">
                  <a:lumMod val="50000"/>
                </a:schemeClr>
              </a:solidFill>
              <a:latin typeface="微软雅黑" pitchFamily="34" charset="-122"/>
              <a:ea typeface="微软雅黑" pitchFamily="34" charset="-122"/>
            </a:endParaRPr>
          </a:p>
          <a:p>
            <a:pPr marL="457200" indent="-457200">
              <a:lnSpc>
                <a:spcPts val="3500"/>
              </a:lnSpc>
              <a:buAutoNum type="arabicPeriod"/>
            </a:pPr>
            <a:r>
              <a:rPr lang="zh-CN" altLang="en-US" sz="2400" b="0" kern="0" dirty="0" smtClean="0">
                <a:solidFill>
                  <a:schemeClr val="accent2">
                    <a:lumMod val="50000"/>
                  </a:schemeClr>
                </a:solidFill>
                <a:latin typeface="微软雅黑" pitchFamily="34" charset="-122"/>
                <a:ea typeface="微软雅黑" pitchFamily="34" charset="-122"/>
              </a:rPr>
              <a:t>参与专项年度计划的编制工作</a:t>
            </a:r>
            <a:r>
              <a:rPr lang="zh-CN" altLang="en-US" sz="2400" b="0" dirty="0" smtClean="0">
                <a:solidFill>
                  <a:schemeClr val="accent6">
                    <a:lumMod val="50000"/>
                  </a:schemeClr>
                </a:solidFill>
                <a:latin typeface="微软雅黑" pitchFamily="34" charset="-122"/>
                <a:ea typeface="微软雅黑" pitchFamily="34" charset="-122"/>
              </a:rPr>
              <a:t>；</a:t>
            </a:r>
            <a:endParaRPr lang="en-US" altLang="zh-CN" sz="2400" b="0" dirty="0" smtClean="0">
              <a:solidFill>
                <a:schemeClr val="accent6">
                  <a:lumMod val="50000"/>
                </a:schemeClr>
              </a:solidFill>
              <a:latin typeface="微软雅黑" pitchFamily="34" charset="-122"/>
              <a:ea typeface="微软雅黑" pitchFamily="34" charset="-122"/>
            </a:endParaRPr>
          </a:p>
          <a:p>
            <a:pPr marL="457200" indent="-457200">
              <a:lnSpc>
                <a:spcPts val="3500"/>
              </a:lnSpc>
              <a:buAutoNum type="arabicPeriod"/>
            </a:pPr>
            <a:r>
              <a:rPr lang="zh-CN" altLang="en-US" sz="2400" b="0" kern="0" dirty="0" smtClean="0">
                <a:solidFill>
                  <a:schemeClr val="accent2">
                    <a:lumMod val="50000"/>
                  </a:schemeClr>
                </a:solidFill>
                <a:latin typeface="微软雅黑" pitchFamily="34" charset="-122"/>
                <a:ea typeface="微软雅黑" pitchFamily="34" charset="-122"/>
              </a:rPr>
              <a:t>参与项目任务书的审核工作</a:t>
            </a:r>
            <a:r>
              <a:rPr lang="zh-CN" altLang="en-US" sz="2400" b="0" dirty="0" smtClean="0">
                <a:solidFill>
                  <a:schemeClr val="accent6">
                    <a:lumMod val="50000"/>
                  </a:schemeClr>
                </a:solidFill>
                <a:latin typeface="微软雅黑" pitchFamily="34" charset="-122"/>
                <a:ea typeface="微软雅黑" pitchFamily="34" charset="-122"/>
              </a:rPr>
              <a:t>；</a:t>
            </a:r>
            <a:endParaRPr lang="en-US" altLang="zh-CN" sz="2400" b="0" dirty="0" smtClean="0">
              <a:solidFill>
                <a:schemeClr val="accent6">
                  <a:lumMod val="50000"/>
                </a:schemeClr>
              </a:solidFill>
              <a:latin typeface="微软雅黑" pitchFamily="34" charset="-122"/>
              <a:ea typeface="微软雅黑" pitchFamily="34" charset="-122"/>
            </a:endParaRPr>
          </a:p>
          <a:p>
            <a:pPr marL="457200" indent="-457200">
              <a:lnSpc>
                <a:spcPts val="3500"/>
              </a:lnSpc>
              <a:buAutoNum type="arabicPeriod"/>
            </a:pPr>
            <a:r>
              <a:rPr lang="zh-CN" altLang="en-US" sz="2400" b="0" kern="0" dirty="0" smtClean="0">
                <a:solidFill>
                  <a:schemeClr val="accent2">
                    <a:lumMod val="50000"/>
                  </a:schemeClr>
                </a:solidFill>
                <a:latin typeface="微软雅黑" pitchFamily="34" charset="-122"/>
                <a:ea typeface="微软雅黑" pitchFamily="34" charset="-122"/>
              </a:rPr>
              <a:t>参与项目的检查和验收</a:t>
            </a:r>
            <a:r>
              <a:rPr lang="zh-CN" altLang="en-US" sz="2400" b="0" dirty="0" smtClean="0">
                <a:solidFill>
                  <a:schemeClr val="accent6">
                    <a:lumMod val="50000"/>
                  </a:schemeClr>
                </a:solidFill>
                <a:latin typeface="微软雅黑" pitchFamily="34" charset="-122"/>
                <a:ea typeface="微软雅黑" pitchFamily="34" charset="-122"/>
              </a:rPr>
              <a:t>；</a:t>
            </a:r>
            <a:endParaRPr lang="en-US" altLang="zh-CN" sz="2400" b="0" dirty="0" smtClean="0">
              <a:solidFill>
                <a:schemeClr val="accent6">
                  <a:lumMod val="50000"/>
                </a:schemeClr>
              </a:solidFill>
              <a:latin typeface="微软雅黑" pitchFamily="34" charset="-122"/>
              <a:ea typeface="微软雅黑" pitchFamily="34" charset="-122"/>
            </a:endParaRPr>
          </a:p>
          <a:p>
            <a:pPr marL="457200" indent="-457200">
              <a:lnSpc>
                <a:spcPts val="3500"/>
              </a:lnSpc>
              <a:buAutoNum type="arabicPeriod"/>
            </a:pPr>
            <a:r>
              <a:rPr lang="zh-CN" altLang="en-US" sz="2400" b="0" kern="0" dirty="0" smtClean="0">
                <a:solidFill>
                  <a:schemeClr val="accent2">
                    <a:lumMod val="50000"/>
                  </a:schemeClr>
                </a:solidFill>
                <a:latin typeface="微软雅黑" pitchFamily="34" charset="-122"/>
                <a:ea typeface="微软雅黑" pitchFamily="34" charset="-122"/>
              </a:rPr>
              <a:t>跟踪了解项目的执行情况，对所负责技术方向的项目任务内容、技术指标和经费安排等调整工作提出意见和建议</a:t>
            </a:r>
            <a:r>
              <a:rPr lang="zh-CN" altLang="en-US" sz="2400" b="0" dirty="0" smtClean="0">
                <a:solidFill>
                  <a:schemeClr val="accent6">
                    <a:lumMod val="50000"/>
                  </a:schemeClr>
                </a:solidFill>
                <a:latin typeface="微软雅黑" pitchFamily="34" charset="-122"/>
                <a:ea typeface="微软雅黑" pitchFamily="34" charset="-122"/>
              </a:rPr>
              <a:t>；</a:t>
            </a:r>
            <a:endParaRPr lang="en-US" altLang="zh-CN" sz="2400" b="0" dirty="0" smtClean="0">
              <a:solidFill>
                <a:schemeClr val="accent6">
                  <a:lumMod val="50000"/>
                </a:schemeClr>
              </a:solidFill>
              <a:latin typeface="微软雅黑" pitchFamily="34" charset="-122"/>
              <a:ea typeface="微软雅黑" pitchFamily="34" charset="-122"/>
            </a:endParaRPr>
          </a:p>
          <a:p>
            <a:pPr marL="457200" indent="-457200">
              <a:lnSpc>
                <a:spcPts val="3500"/>
              </a:lnSpc>
              <a:buAutoNum type="arabicPeriod"/>
            </a:pPr>
            <a:r>
              <a:rPr lang="zh-CN" altLang="en-US" sz="2400" b="0" kern="0" dirty="0" smtClean="0">
                <a:solidFill>
                  <a:schemeClr val="accent2">
                    <a:lumMod val="50000"/>
                  </a:schemeClr>
                </a:solidFill>
                <a:latin typeface="微软雅黑" pitchFamily="34" charset="-122"/>
                <a:ea typeface="微软雅黑" pitchFamily="34" charset="-122"/>
              </a:rPr>
              <a:t>参与专项年度报告编制工作；</a:t>
            </a:r>
            <a:endParaRPr lang="en-US" altLang="zh-CN" sz="2400" b="0" kern="0" dirty="0" smtClean="0">
              <a:solidFill>
                <a:schemeClr val="accent2">
                  <a:lumMod val="50000"/>
                </a:schemeClr>
              </a:solidFill>
              <a:latin typeface="微软雅黑" pitchFamily="34" charset="-122"/>
              <a:ea typeface="微软雅黑" pitchFamily="34" charset="-122"/>
            </a:endParaRPr>
          </a:p>
          <a:p>
            <a:pPr marL="457200" indent="-457200">
              <a:lnSpc>
                <a:spcPts val="3500"/>
              </a:lnSpc>
              <a:buAutoNum type="arabicPeriod"/>
            </a:pPr>
            <a:r>
              <a:rPr lang="zh-CN" altLang="en-US" sz="2400" b="0" kern="0" dirty="0" smtClean="0">
                <a:solidFill>
                  <a:schemeClr val="accent2">
                    <a:lumMod val="50000"/>
                  </a:schemeClr>
                </a:solidFill>
                <a:latin typeface="微软雅黑" pitchFamily="34" charset="-122"/>
                <a:ea typeface="微软雅黑" pitchFamily="34" charset="-122"/>
              </a:rPr>
              <a:t>承担专项办委托的其他工作</a:t>
            </a:r>
            <a:r>
              <a:rPr lang="zh-CN" altLang="en-US" sz="2400" b="0" dirty="0" smtClean="0">
                <a:solidFill>
                  <a:schemeClr val="accent6">
                    <a:lumMod val="50000"/>
                  </a:schemeClr>
                </a:solidFill>
                <a:latin typeface="微软雅黑" pitchFamily="34" charset="-122"/>
                <a:ea typeface="微软雅黑" pitchFamily="34" charset="-122"/>
              </a:rPr>
              <a:t>。</a:t>
            </a:r>
          </a:p>
        </p:txBody>
      </p:sp>
      <p:sp>
        <p:nvSpPr>
          <p:cNvPr id="6" name="矩形 5"/>
          <p:cNvSpPr/>
          <p:nvPr/>
        </p:nvSpPr>
        <p:spPr>
          <a:xfrm>
            <a:off x="1709710" y="1294985"/>
            <a:ext cx="4242620" cy="720080"/>
          </a:xfrm>
          <a:prstGeom prst="rect">
            <a:avLst/>
          </a:prstGeom>
          <a:solidFill>
            <a:schemeClr val="accent1">
              <a:lumMod val="50000"/>
            </a:schemeClr>
          </a:solidFill>
          <a:ln w="3175">
            <a:solidFill>
              <a:schemeClr val="accent1">
                <a:lumMod val="50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lvl="0" algn="ctr">
              <a:lnSpc>
                <a:spcPct val="125000"/>
              </a:lnSpc>
            </a:pPr>
            <a:r>
              <a:rPr lang="zh-CN" altLang="en-US" sz="2400" dirty="0" smtClean="0">
                <a:solidFill>
                  <a:srgbClr val="FFFFFF"/>
                </a:solidFill>
                <a:latin typeface="微软雅黑" panose="020B0503020204020204" pitchFamily="34" charset="-122"/>
                <a:ea typeface="微软雅黑" panose="020B0503020204020204" pitchFamily="34" charset="-122"/>
              </a:rPr>
              <a:t>重点专项总体专家组主要职责</a:t>
            </a:r>
            <a:endParaRPr lang="en-US" altLang="zh-CN" sz="2400" dirty="0" smtClean="0">
              <a:solidFill>
                <a:srgbClr val="FFFFFF"/>
              </a:solidFill>
              <a:latin typeface="微软雅黑" panose="020B0503020204020204" pitchFamily="34" charset="-122"/>
              <a:ea typeface="微软雅黑" panose="020B0503020204020204" pitchFamily="34" charset="-122"/>
            </a:endParaRPr>
          </a:p>
        </p:txBody>
      </p:sp>
      <p:sp>
        <p:nvSpPr>
          <p:cNvPr id="8" name="TextBox 7"/>
          <p:cNvSpPr txBox="1"/>
          <p:nvPr/>
        </p:nvSpPr>
        <p:spPr>
          <a:xfrm>
            <a:off x="666625" y="428605"/>
            <a:ext cx="6380964"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smtClean="0">
                <a:solidFill>
                  <a:srgbClr val="960000"/>
                </a:solidFill>
                <a:latin typeface="微软雅黑" panose="020B0503020204020204" pitchFamily="34" charset="-122"/>
                <a:ea typeface="微软雅黑" panose="020B0503020204020204" pitchFamily="34" charset="-122"/>
                <a:cs typeface="Times New Roman" pitchFamily="18" charset="0"/>
              </a:rPr>
              <a:t>三、各方管理职责</a:t>
            </a:r>
          </a:p>
        </p:txBody>
      </p:sp>
    </p:spTree>
    <p:extLst>
      <p:ext uri="{BB962C8B-B14F-4D97-AF65-F5344CB8AC3E}">
        <p14:creationId xmlns:p14="http://schemas.microsoft.com/office/powerpoint/2010/main" val="31721657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bwMode="auto">
          <a:xfrm>
            <a:off x="882130" y="2285992"/>
            <a:ext cx="10428050" cy="4143404"/>
          </a:xfrm>
          <a:prstGeom prst="rect">
            <a:avLst/>
          </a:prstGeom>
          <a:noFill/>
          <a:ln w="9525" cap="flat" cmpd="sng" algn="ctr">
            <a:solidFill>
              <a:schemeClr val="bg1">
                <a:lumMod val="65000"/>
              </a:schemeClr>
            </a:solidFill>
            <a:prstDash val="solid"/>
            <a:round/>
            <a:headEnd type="none" w="med" len="med"/>
            <a:tailEnd type="none" w="med" len="med"/>
          </a:ln>
          <a:effectLst/>
        </p:spPr>
        <p:txBody>
          <a:bodyPr vert="horz" wrap="square" lIns="216000" tIns="45720" rIns="216000" bIns="45720" numCol="1" rtlCol="0" anchor="ctr" anchorCtr="0" compatLnSpc="1">
            <a:prstTxWarp prst="textNoShape">
              <a:avLst/>
            </a:prstTxWarp>
          </a:bodyPr>
          <a:lstStyle/>
          <a:p>
            <a:pPr marL="432000" indent="-432000">
              <a:lnSpc>
                <a:spcPct val="125000"/>
              </a:lnSpc>
              <a:spcBef>
                <a:spcPts val="600"/>
              </a:spcBef>
              <a:spcAft>
                <a:spcPts val="1200"/>
              </a:spcAft>
              <a:buFont typeface="Wingdings" pitchFamily="2" charset="2"/>
              <a:buChar char="p"/>
            </a:pPr>
            <a:r>
              <a:rPr lang="zh-CN" altLang="en-US" sz="2400" b="0" dirty="0" smtClean="0">
                <a:solidFill>
                  <a:schemeClr val="accent6">
                    <a:lumMod val="50000"/>
                  </a:schemeClr>
                </a:solidFill>
                <a:latin typeface="微软雅黑" pitchFamily="34" charset="-122"/>
                <a:ea typeface="微软雅黑" pitchFamily="34" charset="-122"/>
              </a:rPr>
              <a:t>项目牵头承担单位负责项目的具体组织实施工作，强化法人责任。 </a:t>
            </a:r>
            <a:endParaRPr lang="en-US" altLang="zh-CN" sz="2400" b="0" dirty="0" smtClean="0">
              <a:solidFill>
                <a:schemeClr val="accent6">
                  <a:lumMod val="50000"/>
                </a:schemeClr>
              </a:solidFill>
              <a:latin typeface="微软雅黑" pitchFamily="34" charset="-122"/>
              <a:ea typeface="微软雅黑" pitchFamily="34" charset="-122"/>
            </a:endParaRPr>
          </a:p>
          <a:p>
            <a:pPr marL="457200" indent="-457200">
              <a:lnSpc>
                <a:spcPts val="3500"/>
              </a:lnSpc>
              <a:buAutoNum type="arabicPeriod"/>
            </a:pPr>
            <a:r>
              <a:rPr lang="zh-CN" altLang="en-US" sz="2400" b="0" dirty="0" smtClean="0">
                <a:solidFill>
                  <a:schemeClr val="accent6">
                    <a:lumMod val="50000"/>
                  </a:schemeClr>
                </a:solidFill>
                <a:latin typeface="微软雅黑" pitchFamily="34" charset="-122"/>
                <a:ea typeface="微软雅黑" pitchFamily="34" charset="-122"/>
              </a:rPr>
              <a:t>按照签订的项目任务书组织实施项目，履行任务书各项条款，落实配套条件，完成项目研发任务和目标；</a:t>
            </a:r>
            <a:endParaRPr lang="en-US" altLang="zh-CN" sz="2400" b="0" dirty="0" smtClean="0">
              <a:solidFill>
                <a:schemeClr val="accent6">
                  <a:lumMod val="50000"/>
                </a:schemeClr>
              </a:solidFill>
              <a:latin typeface="微软雅黑" pitchFamily="34" charset="-122"/>
              <a:ea typeface="微软雅黑" pitchFamily="34" charset="-122"/>
            </a:endParaRPr>
          </a:p>
          <a:p>
            <a:pPr marL="457200" indent="-457200">
              <a:lnSpc>
                <a:spcPts val="3500"/>
              </a:lnSpc>
              <a:buAutoNum type="arabicPeriod"/>
            </a:pPr>
            <a:r>
              <a:rPr lang="zh-CN" altLang="en-US" sz="2400" b="0" dirty="0" smtClean="0">
                <a:solidFill>
                  <a:schemeClr val="accent6">
                    <a:lumMod val="50000"/>
                  </a:schemeClr>
                </a:solidFill>
                <a:latin typeface="微软雅黑" pitchFamily="34" charset="-122"/>
                <a:ea typeface="微软雅黑" pitchFamily="34" charset="-122"/>
              </a:rPr>
              <a:t>严格执行国家重点研发计划各项管理规定，建立健全科研、财务、诚信等内部管理制度，落实国家激励科研人员的政策措施；</a:t>
            </a:r>
            <a:endParaRPr lang="en-US" altLang="zh-CN" sz="2400" b="0" dirty="0" smtClean="0">
              <a:solidFill>
                <a:schemeClr val="accent6">
                  <a:lumMod val="50000"/>
                </a:schemeClr>
              </a:solidFill>
              <a:latin typeface="微软雅黑" pitchFamily="34" charset="-122"/>
              <a:ea typeface="微软雅黑" pitchFamily="34" charset="-122"/>
            </a:endParaRPr>
          </a:p>
          <a:p>
            <a:pPr marL="457200" indent="-457200">
              <a:lnSpc>
                <a:spcPts val="3500"/>
              </a:lnSpc>
              <a:buAutoNum type="arabicPeriod"/>
            </a:pPr>
            <a:r>
              <a:rPr lang="zh-CN" altLang="en-US" sz="2400" b="0" dirty="0" smtClean="0">
                <a:solidFill>
                  <a:schemeClr val="accent6">
                    <a:lumMod val="50000"/>
                  </a:schemeClr>
                </a:solidFill>
                <a:latin typeface="微软雅黑" pitchFamily="34" charset="-122"/>
                <a:ea typeface="微软雅黑" pitchFamily="34" charset="-122"/>
              </a:rPr>
              <a:t>按要求及时编报项目执行情况报告、信息报表、科技报告等；</a:t>
            </a:r>
            <a:endParaRPr lang="en-US" altLang="zh-CN" sz="2400" b="0" dirty="0" smtClean="0">
              <a:solidFill>
                <a:schemeClr val="accent6">
                  <a:lumMod val="50000"/>
                </a:schemeClr>
              </a:solidFill>
              <a:latin typeface="微软雅黑" pitchFamily="34" charset="-122"/>
              <a:ea typeface="微软雅黑" pitchFamily="34" charset="-122"/>
            </a:endParaRPr>
          </a:p>
          <a:p>
            <a:pPr marL="457200" indent="-457200">
              <a:lnSpc>
                <a:spcPts val="3500"/>
              </a:lnSpc>
              <a:buAutoNum type="arabicPeriod"/>
            </a:pPr>
            <a:r>
              <a:rPr lang="zh-CN" altLang="en-US" sz="2400" b="0" dirty="0" smtClean="0">
                <a:solidFill>
                  <a:schemeClr val="accent6">
                    <a:lumMod val="50000"/>
                  </a:schemeClr>
                </a:solidFill>
                <a:latin typeface="微软雅黑" pitchFamily="34" charset="-122"/>
                <a:ea typeface="微软雅黑" pitchFamily="34" charset="-122"/>
              </a:rPr>
              <a:t>及时报告项目执行中出现的重大事项，按程序报批需要调整的事项；</a:t>
            </a:r>
            <a:endParaRPr lang="en-US" altLang="zh-CN" sz="2400" b="0" dirty="0" smtClean="0">
              <a:solidFill>
                <a:schemeClr val="accent6">
                  <a:lumMod val="50000"/>
                </a:schemeClr>
              </a:solidFill>
              <a:latin typeface="微软雅黑" pitchFamily="34" charset="-122"/>
              <a:ea typeface="微软雅黑" pitchFamily="34" charset="-122"/>
            </a:endParaRPr>
          </a:p>
          <a:p>
            <a:pPr marL="457200" indent="-457200">
              <a:lnSpc>
                <a:spcPts val="3500"/>
              </a:lnSpc>
              <a:buAutoNum type="arabicPeriod"/>
            </a:pPr>
            <a:r>
              <a:rPr lang="zh-CN" altLang="en-US" sz="2400" b="0" dirty="0" smtClean="0">
                <a:solidFill>
                  <a:schemeClr val="accent6">
                    <a:lumMod val="50000"/>
                  </a:schemeClr>
                </a:solidFill>
                <a:latin typeface="微软雅黑" pitchFamily="34" charset="-122"/>
                <a:ea typeface="微软雅黑" pitchFamily="34" charset="-122"/>
              </a:rPr>
              <a:t>接受指导、检查并配合做好监督、评估和验收等工作；</a:t>
            </a:r>
            <a:endParaRPr lang="en-US" altLang="zh-CN" sz="2400" b="0" dirty="0" smtClean="0">
              <a:solidFill>
                <a:schemeClr val="accent6">
                  <a:lumMod val="50000"/>
                </a:schemeClr>
              </a:solidFill>
              <a:latin typeface="微软雅黑" pitchFamily="34" charset="-122"/>
              <a:ea typeface="微软雅黑" pitchFamily="34" charset="-122"/>
            </a:endParaRPr>
          </a:p>
          <a:p>
            <a:pPr marL="457200" indent="-457200">
              <a:lnSpc>
                <a:spcPts val="3500"/>
              </a:lnSpc>
              <a:buAutoNum type="arabicPeriod"/>
            </a:pPr>
            <a:r>
              <a:rPr lang="zh-CN" altLang="en-US" sz="2400" b="0" dirty="0" smtClean="0">
                <a:solidFill>
                  <a:schemeClr val="accent6">
                    <a:lumMod val="50000"/>
                  </a:schemeClr>
                </a:solidFill>
                <a:latin typeface="微软雅黑" pitchFamily="34" charset="-122"/>
                <a:ea typeface="微软雅黑" pitchFamily="34" charset="-122"/>
              </a:rPr>
              <a:t>履行保密、知识产权保护等责任和义务，推动项目成果转化应用。</a:t>
            </a:r>
          </a:p>
        </p:txBody>
      </p:sp>
      <p:sp>
        <p:nvSpPr>
          <p:cNvPr id="6" name="矩形 5"/>
          <p:cNvSpPr/>
          <p:nvPr/>
        </p:nvSpPr>
        <p:spPr>
          <a:xfrm>
            <a:off x="1709710" y="1294985"/>
            <a:ext cx="4040833" cy="720080"/>
          </a:xfrm>
          <a:prstGeom prst="rect">
            <a:avLst/>
          </a:prstGeom>
          <a:solidFill>
            <a:schemeClr val="accent1">
              <a:lumMod val="50000"/>
            </a:schemeClr>
          </a:solidFill>
          <a:ln w="3175">
            <a:solidFill>
              <a:schemeClr val="accent1">
                <a:lumMod val="50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lvl="0" algn="ctr">
              <a:lnSpc>
                <a:spcPct val="125000"/>
              </a:lnSpc>
            </a:pPr>
            <a:r>
              <a:rPr lang="zh-CN" altLang="en-US" sz="2400" dirty="0" smtClean="0">
                <a:solidFill>
                  <a:srgbClr val="FFFFFF"/>
                </a:solidFill>
                <a:latin typeface="微软雅黑" panose="020B0503020204020204" pitchFamily="34" charset="-122"/>
                <a:ea typeface="微软雅黑" panose="020B0503020204020204" pitchFamily="34" charset="-122"/>
              </a:rPr>
              <a:t>项目牵头承担单位主要职责</a:t>
            </a:r>
            <a:endParaRPr lang="en-US" altLang="zh-CN" sz="2400" dirty="0" smtClean="0">
              <a:solidFill>
                <a:srgbClr val="FFFFFF"/>
              </a:solidFill>
              <a:latin typeface="微软雅黑" panose="020B0503020204020204" pitchFamily="34" charset="-122"/>
              <a:ea typeface="微软雅黑" panose="020B0503020204020204" pitchFamily="34" charset="-122"/>
            </a:endParaRPr>
          </a:p>
        </p:txBody>
      </p:sp>
      <p:sp>
        <p:nvSpPr>
          <p:cNvPr id="8" name="TextBox 7"/>
          <p:cNvSpPr txBox="1"/>
          <p:nvPr/>
        </p:nvSpPr>
        <p:spPr>
          <a:xfrm>
            <a:off x="666625" y="428605"/>
            <a:ext cx="6380964"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smtClean="0">
                <a:solidFill>
                  <a:srgbClr val="960000"/>
                </a:solidFill>
                <a:latin typeface="微软雅黑" panose="020B0503020204020204" pitchFamily="34" charset="-122"/>
                <a:ea typeface="微软雅黑" panose="020B0503020204020204" pitchFamily="34" charset="-122"/>
                <a:cs typeface="Times New Roman" pitchFamily="18" charset="0"/>
              </a:rPr>
              <a:t>三、各方管理职责</a:t>
            </a:r>
          </a:p>
        </p:txBody>
      </p:sp>
    </p:spTree>
    <p:extLst>
      <p:ext uri="{BB962C8B-B14F-4D97-AF65-F5344CB8AC3E}">
        <p14:creationId xmlns:p14="http://schemas.microsoft.com/office/powerpoint/2010/main" val="31721657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bwMode="auto">
          <a:xfrm>
            <a:off x="3114061" y="2348880"/>
            <a:ext cx="7643866" cy="2928958"/>
          </a:xfrm>
          <a:prstGeom prst="rect">
            <a:avLst/>
          </a:prstGeom>
          <a:noFill/>
          <a:ln w="9525" cap="flat" cmpd="sng" algn="ctr">
            <a:solidFill>
              <a:schemeClr val="bg1">
                <a:lumMod val="65000"/>
              </a:schemeClr>
            </a:solidFill>
            <a:prstDash val="solid"/>
            <a:round/>
            <a:headEnd type="none" w="med" len="med"/>
            <a:tailEnd type="none" w="med" len="med"/>
          </a:ln>
          <a:effectLst/>
        </p:spPr>
        <p:txBody>
          <a:bodyPr vert="horz" wrap="square" lIns="216000" tIns="45720" rIns="216000" bIns="45720" numCol="1" rtlCol="0" anchor="ctr" anchorCtr="0" compatLnSpc="1">
            <a:prstTxWarp prst="textNoShape">
              <a:avLst/>
            </a:prstTxWarp>
          </a:bodyPr>
          <a:lstStyle/>
          <a:p>
            <a:pPr marL="432000" indent="-457200">
              <a:lnSpc>
                <a:spcPct val="125000"/>
              </a:lnSpc>
              <a:spcBef>
                <a:spcPts val="600"/>
              </a:spcBef>
              <a:spcAft>
                <a:spcPts val="1200"/>
              </a:spcAft>
              <a:buFont typeface="Wingdings" pitchFamily="2" charset="2"/>
              <a:buChar char="p"/>
            </a:pPr>
            <a:r>
              <a:rPr lang="zh-CN" altLang="en-US" sz="2400" b="0" dirty="0" smtClean="0">
                <a:solidFill>
                  <a:schemeClr val="accent6">
                    <a:lumMod val="50000"/>
                  </a:schemeClr>
                </a:solidFill>
                <a:latin typeface="微软雅黑" pitchFamily="34" charset="-122"/>
                <a:ea typeface="微软雅黑" pitchFamily="34" charset="-122"/>
              </a:rPr>
              <a:t>项目负责人对项目目标的完成负直接责任。</a:t>
            </a:r>
            <a:endParaRPr lang="en-US" altLang="zh-CN" sz="2400" b="0" dirty="0" smtClean="0">
              <a:solidFill>
                <a:schemeClr val="accent6">
                  <a:lumMod val="50000"/>
                </a:schemeClr>
              </a:solidFill>
              <a:latin typeface="微软雅黑" pitchFamily="34" charset="-122"/>
              <a:ea typeface="微软雅黑" pitchFamily="34" charset="-122"/>
            </a:endParaRPr>
          </a:p>
          <a:p>
            <a:pPr marL="432000" indent="-457200">
              <a:lnSpc>
                <a:spcPct val="125000"/>
              </a:lnSpc>
              <a:spcBef>
                <a:spcPts val="600"/>
              </a:spcBef>
              <a:spcAft>
                <a:spcPts val="1200"/>
              </a:spcAft>
              <a:buFont typeface="Wingdings" pitchFamily="2" charset="2"/>
              <a:buChar char="p"/>
            </a:pPr>
            <a:r>
              <a:rPr lang="zh-CN" altLang="en-US" sz="2400" b="0" dirty="0" smtClean="0">
                <a:solidFill>
                  <a:schemeClr val="accent6">
                    <a:lumMod val="50000"/>
                  </a:schemeClr>
                </a:solidFill>
                <a:latin typeface="微软雅黑" pitchFamily="34" charset="-122"/>
                <a:ea typeface="微软雅黑" pitchFamily="34" charset="-122"/>
              </a:rPr>
              <a:t>负责项目、课题研发任务的具体组织实施和协调沟通，同时确保高质量完成项目任务，</a:t>
            </a:r>
            <a:endParaRPr lang="en-US" altLang="zh-CN" sz="2400" b="0" dirty="0" smtClean="0">
              <a:solidFill>
                <a:schemeClr val="accent6">
                  <a:lumMod val="50000"/>
                </a:schemeClr>
              </a:solidFill>
              <a:latin typeface="微软雅黑" pitchFamily="34" charset="-122"/>
              <a:ea typeface="微软雅黑" pitchFamily="34" charset="-122"/>
            </a:endParaRPr>
          </a:p>
          <a:p>
            <a:pPr marL="432000" indent="-457200">
              <a:lnSpc>
                <a:spcPct val="125000"/>
              </a:lnSpc>
              <a:spcBef>
                <a:spcPts val="600"/>
              </a:spcBef>
              <a:spcAft>
                <a:spcPts val="1200"/>
              </a:spcAft>
              <a:buFont typeface="Wingdings" pitchFamily="2" charset="2"/>
              <a:buChar char="p"/>
            </a:pPr>
            <a:r>
              <a:rPr lang="zh-CN" altLang="en-US" sz="2400" b="0" dirty="0" smtClean="0">
                <a:solidFill>
                  <a:schemeClr val="accent6">
                    <a:lumMod val="50000"/>
                  </a:schemeClr>
                </a:solidFill>
                <a:latin typeface="微软雅黑" pitchFamily="34" charset="-122"/>
                <a:ea typeface="微软雅黑" pitchFamily="34" charset="-122"/>
              </a:rPr>
              <a:t>应主动承担项目负责人的相应义务，积极推动项目成果的宣传和转移转化。</a:t>
            </a:r>
            <a:endParaRPr lang="zh-CN" altLang="zh-CN" sz="2400" b="0" dirty="0">
              <a:solidFill>
                <a:schemeClr val="accent6">
                  <a:lumMod val="50000"/>
                </a:schemeClr>
              </a:solidFill>
              <a:latin typeface="微软雅黑" pitchFamily="34" charset="-122"/>
              <a:ea typeface="微软雅黑" pitchFamily="34" charset="-122"/>
              <a:sym typeface="+mn-ea"/>
            </a:endParaRPr>
          </a:p>
        </p:txBody>
      </p:sp>
      <p:sp>
        <p:nvSpPr>
          <p:cNvPr id="8" name="矩形 7"/>
          <p:cNvSpPr/>
          <p:nvPr/>
        </p:nvSpPr>
        <p:spPr>
          <a:xfrm>
            <a:off x="879092" y="2996952"/>
            <a:ext cx="1759730" cy="1347297"/>
          </a:xfrm>
          <a:prstGeom prst="rect">
            <a:avLst/>
          </a:prstGeom>
          <a:solidFill>
            <a:schemeClr val="accent6">
              <a:lumMod val="50000"/>
            </a:schemeClr>
          </a:solidFill>
          <a:ln w="3175">
            <a:solidFill>
              <a:schemeClr val="accent6">
                <a:lumMod val="50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lvl="0" algn="ctr">
              <a:lnSpc>
                <a:spcPct val="125000"/>
              </a:lnSpc>
            </a:pPr>
            <a:r>
              <a:rPr lang="zh-CN" altLang="en-US" sz="2400" dirty="0" smtClean="0">
                <a:solidFill>
                  <a:srgbClr val="FFFFFF"/>
                </a:solidFill>
                <a:latin typeface="微软雅黑" panose="020B0503020204020204" pitchFamily="34" charset="-122"/>
                <a:ea typeface="微软雅黑" panose="020B0503020204020204" pitchFamily="34" charset="-122"/>
              </a:rPr>
              <a:t>项目负责人</a:t>
            </a:r>
            <a:endParaRPr lang="en-US" altLang="zh-CN" sz="2400" dirty="0" smtClean="0">
              <a:solidFill>
                <a:srgbClr val="FFFFFF"/>
              </a:solidFill>
              <a:latin typeface="微软雅黑" panose="020B0503020204020204" pitchFamily="34" charset="-122"/>
              <a:ea typeface="微软雅黑" panose="020B0503020204020204" pitchFamily="34" charset="-122"/>
            </a:endParaRPr>
          </a:p>
          <a:p>
            <a:pPr lvl="0" algn="ctr">
              <a:lnSpc>
                <a:spcPct val="125000"/>
              </a:lnSpc>
            </a:pPr>
            <a:r>
              <a:rPr lang="zh-CN" altLang="en-US" sz="2400" dirty="0">
                <a:solidFill>
                  <a:srgbClr val="FFFFFF"/>
                </a:solidFill>
                <a:latin typeface="微软雅黑" panose="020B0503020204020204" pitchFamily="34" charset="-122"/>
                <a:ea typeface="微软雅黑" panose="020B0503020204020204" pitchFamily="34" charset="-122"/>
              </a:rPr>
              <a:t>主要职责</a:t>
            </a:r>
          </a:p>
        </p:txBody>
      </p:sp>
      <p:sp>
        <p:nvSpPr>
          <p:cNvPr id="7" name="TextBox 7"/>
          <p:cNvSpPr txBox="1"/>
          <p:nvPr/>
        </p:nvSpPr>
        <p:spPr>
          <a:xfrm>
            <a:off x="666625" y="428605"/>
            <a:ext cx="6380964"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smtClean="0">
                <a:solidFill>
                  <a:srgbClr val="960000"/>
                </a:solidFill>
                <a:latin typeface="微软雅黑" panose="020B0503020204020204" pitchFamily="34" charset="-122"/>
                <a:ea typeface="微软雅黑" panose="020B0503020204020204" pitchFamily="34" charset="-122"/>
                <a:cs typeface="Times New Roman" pitchFamily="18" charset="0"/>
              </a:rPr>
              <a:t>三、各方管理职责</a:t>
            </a:r>
          </a:p>
        </p:txBody>
      </p:sp>
    </p:spTree>
    <p:extLst>
      <p:ext uri="{BB962C8B-B14F-4D97-AF65-F5344CB8AC3E}">
        <p14:creationId xmlns:p14="http://schemas.microsoft.com/office/powerpoint/2010/main" val="16858117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bwMode="auto">
          <a:xfrm>
            <a:off x="2782838" y="1196752"/>
            <a:ext cx="8064896" cy="5544616"/>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432000" lvl="1" indent="-432000">
              <a:lnSpc>
                <a:spcPct val="120000"/>
              </a:lnSpc>
              <a:buFont typeface="+mj-lt"/>
              <a:buAutoNum type="arabicPeriod"/>
            </a:pPr>
            <a:r>
              <a:rPr lang="zh-CN" altLang="en-US" sz="2100" b="0" dirty="0" smtClean="0">
                <a:solidFill>
                  <a:srgbClr val="002060"/>
                </a:solidFill>
                <a:latin typeface="微软雅黑" panose="020B0503020204020204" pitchFamily="34" charset="-122"/>
                <a:ea typeface="微软雅黑" panose="020B0503020204020204" pitchFamily="34" charset="-122"/>
                <a:sym typeface="+mn-ea"/>
              </a:rPr>
              <a:t>编写</a:t>
            </a:r>
            <a:r>
              <a:rPr lang="zh-CN" altLang="en-US" sz="2100" b="0" dirty="0">
                <a:solidFill>
                  <a:srgbClr val="002060"/>
                </a:solidFill>
                <a:latin typeface="微软雅黑" panose="020B0503020204020204" pitchFamily="34" charset="-122"/>
                <a:ea typeface="微软雅黑" panose="020B0503020204020204" pitchFamily="34" charset="-122"/>
                <a:sym typeface="+mn-ea"/>
              </a:rPr>
              <a:t>和签订项目任务书，审核课题任务书；</a:t>
            </a:r>
          </a:p>
          <a:p>
            <a:pPr marL="432000" lvl="1" indent="-432000">
              <a:lnSpc>
                <a:spcPct val="120000"/>
              </a:lnSpc>
              <a:buFont typeface="+mj-lt"/>
              <a:buAutoNum type="arabicPeriod"/>
            </a:pPr>
            <a:r>
              <a:rPr lang="zh-CN" altLang="en-US" sz="2100" b="0" dirty="0">
                <a:solidFill>
                  <a:srgbClr val="002060"/>
                </a:solidFill>
                <a:latin typeface="微软雅黑" panose="020B0503020204020204" pitchFamily="34" charset="-122"/>
                <a:ea typeface="微软雅黑" panose="020B0503020204020204" pitchFamily="34" charset="-122"/>
                <a:sym typeface="+mn-ea"/>
              </a:rPr>
              <a:t>依托项目牵头承担单位，成立项目办及项目专家组；</a:t>
            </a:r>
          </a:p>
          <a:p>
            <a:pPr marL="432000" lvl="1" indent="-432000">
              <a:lnSpc>
                <a:spcPct val="120000"/>
              </a:lnSpc>
              <a:buFont typeface="+mj-lt"/>
              <a:buAutoNum type="arabicPeriod"/>
            </a:pPr>
            <a:r>
              <a:rPr lang="zh-CN" altLang="en-US" sz="2100" b="0" dirty="0">
                <a:solidFill>
                  <a:srgbClr val="002060"/>
                </a:solidFill>
                <a:latin typeface="微软雅黑" panose="020B0503020204020204" pitchFamily="34" charset="-122"/>
                <a:ea typeface="微软雅黑" panose="020B0503020204020204" pitchFamily="34" charset="-122"/>
                <a:sym typeface="+mn-ea"/>
              </a:rPr>
              <a:t>制定项目研究计划，把握项目的学术方向和研究重点；</a:t>
            </a:r>
          </a:p>
          <a:p>
            <a:pPr marL="432000" lvl="1" indent="-432000">
              <a:lnSpc>
                <a:spcPct val="120000"/>
              </a:lnSpc>
              <a:buFont typeface="+mj-lt"/>
              <a:buAutoNum type="arabicPeriod"/>
            </a:pPr>
            <a:r>
              <a:rPr lang="zh-CN" altLang="en-US" sz="2100" b="0" dirty="0">
                <a:solidFill>
                  <a:srgbClr val="002060"/>
                </a:solidFill>
                <a:latin typeface="微软雅黑" panose="020B0503020204020204" pitchFamily="34" charset="-122"/>
                <a:ea typeface="微软雅黑" panose="020B0503020204020204" pitchFamily="34" charset="-122"/>
                <a:sym typeface="+mn-ea"/>
              </a:rPr>
              <a:t>开展课题间的学术、技术交流及集成，推动数据共享；</a:t>
            </a:r>
          </a:p>
          <a:p>
            <a:pPr marL="432000" lvl="1" indent="-432000">
              <a:lnSpc>
                <a:spcPct val="120000"/>
              </a:lnSpc>
              <a:buFont typeface="+mj-lt"/>
              <a:buAutoNum type="arabicPeriod"/>
            </a:pPr>
            <a:r>
              <a:rPr lang="zh-CN" altLang="en-US" sz="2100" b="0" dirty="0">
                <a:solidFill>
                  <a:srgbClr val="002060"/>
                </a:solidFill>
                <a:latin typeface="微软雅黑" panose="020B0503020204020204" pitchFamily="34" charset="-122"/>
                <a:ea typeface="微软雅黑" panose="020B0503020204020204" pitchFamily="34" charset="-122"/>
                <a:sym typeface="+mn-ea"/>
              </a:rPr>
              <a:t>审核课题上报的年度总结、技术报告等资料，编报项目信息、成果等进展报告；</a:t>
            </a:r>
          </a:p>
          <a:p>
            <a:pPr marL="432000" lvl="1" indent="-432000">
              <a:lnSpc>
                <a:spcPct val="120000"/>
              </a:lnSpc>
              <a:buFont typeface="+mj-lt"/>
              <a:buAutoNum type="arabicPeriod"/>
            </a:pPr>
            <a:r>
              <a:rPr lang="zh-CN" altLang="en-US" sz="2100" b="0" dirty="0">
                <a:solidFill>
                  <a:srgbClr val="002060"/>
                </a:solidFill>
                <a:latin typeface="微软雅黑" panose="020B0503020204020204" pitchFamily="34" charset="-122"/>
                <a:ea typeface="微软雅黑" panose="020B0503020204020204" pitchFamily="34" charset="-122"/>
                <a:sym typeface="+mn-ea"/>
              </a:rPr>
              <a:t>编制项目宣传计划和方案，提升专项的影响力；</a:t>
            </a:r>
            <a:endParaRPr lang="en-US" altLang="zh-CN" sz="2100" b="0" dirty="0">
              <a:solidFill>
                <a:srgbClr val="002060"/>
              </a:solidFill>
              <a:latin typeface="微软雅黑" panose="020B0503020204020204" pitchFamily="34" charset="-122"/>
              <a:ea typeface="微软雅黑" panose="020B0503020204020204" pitchFamily="34" charset="-122"/>
              <a:sym typeface="+mn-ea"/>
            </a:endParaRPr>
          </a:p>
          <a:p>
            <a:pPr marL="432000" lvl="1" indent="-432000">
              <a:lnSpc>
                <a:spcPct val="120000"/>
              </a:lnSpc>
              <a:buFont typeface="+mj-lt"/>
              <a:buAutoNum type="arabicPeriod"/>
            </a:pPr>
            <a:r>
              <a:rPr lang="zh-CN" altLang="en-US" sz="2100" b="0" dirty="0">
                <a:solidFill>
                  <a:srgbClr val="002060"/>
                </a:solidFill>
                <a:latin typeface="微软雅黑" panose="020B0503020204020204" pitchFamily="34" charset="-122"/>
                <a:ea typeface="微软雅黑" panose="020B0503020204020204" pitchFamily="34" charset="-122"/>
                <a:sym typeface="+mn-ea"/>
              </a:rPr>
              <a:t>编制项目（课题）实施管理制度，制定经费外拨流程审批制度；</a:t>
            </a:r>
          </a:p>
          <a:p>
            <a:pPr marL="432000" lvl="1" indent="-432000">
              <a:lnSpc>
                <a:spcPct val="120000"/>
              </a:lnSpc>
              <a:buFont typeface="+mj-lt"/>
              <a:buAutoNum type="arabicPeriod"/>
            </a:pPr>
            <a:r>
              <a:rPr lang="zh-CN" altLang="en-US" sz="2100" b="0" spc="-100" dirty="0">
                <a:solidFill>
                  <a:srgbClr val="002060"/>
                </a:solidFill>
                <a:latin typeface="微软雅黑" panose="020B0503020204020204" pitchFamily="34" charset="-122"/>
                <a:ea typeface="微软雅黑" panose="020B0503020204020204" pitchFamily="34" charset="-122"/>
                <a:sym typeface="+mn-ea"/>
              </a:rPr>
              <a:t>提出项目（课题）重大调整建议，包括研究目标、内容、人员和经费等调整或</a:t>
            </a:r>
            <a:r>
              <a:rPr lang="zh-CN" altLang="en-US" sz="2100" b="0" spc="-100" dirty="0" smtClean="0">
                <a:solidFill>
                  <a:srgbClr val="002060"/>
                </a:solidFill>
                <a:latin typeface="微软雅黑" panose="020B0503020204020204" pitchFamily="34" charset="-122"/>
                <a:ea typeface="微软雅黑" panose="020B0503020204020204" pitchFamily="34" charset="-122"/>
                <a:sym typeface="+mn-ea"/>
              </a:rPr>
              <a:t>变更；</a:t>
            </a:r>
            <a:endParaRPr lang="zh-CN" altLang="en-US" sz="2100" b="0" spc="-100" dirty="0">
              <a:solidFill>
                <a:srgbClr val="002060"/>
              </a:solidFill>
              <a:latin typeface="微软雅黑" panose="020B0503020204020204" pitchFamily="34" charset="-122"/>
              <a:ea typeface="微软雅黑" panose="020B0503020204020204" pitchFamily="34" charset="-122"/>
              <a:sym typeface="+mn-ea"/>
            </a:endParaRPr>
          </a:p>
          <a:p>
            <a:pPr marL="432000" lvl="1" indent="-432000">
              <a:lnSpc>
                <a:spcPct val="120000"/>
              </a:lnSpc>
              <a:buFont typeface="+mj-lt"/>
              <a:buAutoNum type="arabicPeriod"/>
            </a:pPr>
            <a:r>
              <a:rPr lang="zh-CN" altLang="en-US" sz="2100" b="0" dirty="0">
                <a:solidFill>
                  <a:srgbClr val="002060"/>
                </a:solidFill>
                <a:latin typeface="微软雅黑" panose="020B0503020204020204" pitchFamily="34" charset="-122"/>
                <a:ea typeface="微软雅黑" panose="020B0503020204020204" pitchFamily="34" charset="-122"/>
                <a:sym typeface="+mn-ea"/>
              </a:rPr>
              <a:t>编写项目中期检查和年度总结报告，配合完成课题中期检查和验收工作；</a:t>
            </a:r>
          </a:p>
          <a:p>
            <a:pPr marL="432000" lvl="1" indent="-432000">
              <a:lnSpc>
                <a:spcPct val="120000"/>
              </a:lnSpc>
              <a:buFont typeface="+mj-lt"/>
              <a:buAutoNum type="arabicPeriod"/>
            </a:pPr>
            <a:r>
              <a:rPr lang="zh-CN" altLang="en-US" sz="2100" b="0" dirty="0">
                <a:solidFill>
                  <a:srgbClr val="002060"/>
                </a:solidFill>
                <a:latin typeface="微软雅黑" panose="020B0503020204020204" pitchFamily="34" charset="-122"/>
                <a:ea typeface="微软雅黑" panose="020B0503020204020204" pitchFamily="34" charset="-122"/>
                <a:sym typeface="+mn-ea"/>
              </a:rPr>
              <a:t>配合完成专项办组织的项目检查和验收等工作；</a:t>
            </a:r>
          </a:p>
          <a:p>
            <a:pPr marL="432000" lvl="1" indent="-432000">
              <a:lnSpc>
                <a:spcPct val="120000"/>
              </a:lnSpc>
              <a:buFont typeface="+mj-lt"/>
              <a:buAutoNum type="arabicPeriod"/>
            </a:pPr>
            <a:r>
              <a:rPr lang="zh-CN" altLang="en-US" sz="2100" b="0" dirty="0">
                <a:solidFill>
                  <a:srgbClr val="002060"/>
                </a:solidFill>
                <a:latin typeface="微软雅黑" panose="020B0503020204020204" pitchFamily="34" charset="-122"/>
                <a:ea typeface="微软雅黑" panose="020B0503020204020204" pitchFamily="34" charset="-122"/>
                <a:sym typeface="+mn-ea"/>
              </a:rPr>
              <a:t>完成专项办委托的其他工作。</a:t>
            </a:r>
          </a:p>
        </p:txBody>
      </p:sp>
      <p:sp>
        <p:nvSpPr>
          <p:cNvPr id="6" name="矩形 5"/>
          <p:cNvSpPr/>
          <p:nvPr/>
        </p:nvSpPr>
        <p:spPr>
          <a:xfrm>
            <a:off x="666624" y="2996952"/>
            <a:ext cx="1759730" cy="1347297"/>
          </a:xfrm>
          <a:prstGeom prst="rect">
            <a:avLst/>
          </a:prstGeom>
          <a:solidFill>
            <a:schemeClr val="accent6">
              <a:lumMod val="50000"/>
            </a:schemeClr>
          </a:solidFill>
          <a:ln w="3175">
            <a:solidFill>
              <a:schemeClr val="accent6">
                <a:lumMod val="50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lvl="0" algn="ctr">
              <a:lnSpc>
                <a:spcPct val="125000"/>
              </a:lnSpc>
            </a:pPr>
            <a:r>
              <a:rPr lang="zh-CN" altLang="en-US" sz="2400" dirty="0" smtClean="0">
                <a:solidFill>
                  <a:srgbClr val="FFFFFF"/>
                </a:solidFill>
                <a:latin typeface="微软雅黑" panose="020B0503020204020204" pitchFamily="34" charset="-122"/>
                <a:ea typeface="微软雅黑" panose="020B0503020204020204" pitchFamily="34" charset="-122"/>
              </a:rPr>
              <a:t>项目负责人</a:t>
            </a:r>
            <a:endParaRPr lang="en-US" altLang="zh-CN" sz="2400" dirty="0" smtClean="0">
              <a:solidFill>
                <a:srgbClr val="FFFFFF"/>
              </a:solidFill>
              <a:latin typeface="微软雅黑" panose="020B0503020204020204" pitchFamily="34" charset="-122"/>
              <a:ea typeface="微软雅黑" panose="020B0503020204020204" pitchFamily="34" charset="-122"/>
            </a:endParaRPr>
          </a:p>
          <a:p>
            <a:pPr lvl="0" algn="ctr">
              <a:lnSpc>
                <a:spcPct val="125000"/>
              </a:lnSpc>
            </a:pPr>
            <a:r>
              <a:rPr lang="zh-CN" altLang="en-US" sz="2400" dirty="0">
                <a:solidFill>
                  <a:srgbClr val="FFFFFF"/>
                </a:solidFill>
                <a:latin typeface="微软雅黑" panose="020B0503020204020204" pitchFamily="34" charset="-122"/>
                <a:ea typeface="微软雅黑" panose="020B0503020204020204" pitchFamily="34" charset="-122"/>
              </a:rPr>
              <a:t>具体</a:t>
            </a:r>
            <a:r>
              <a:rPr lang="zh-CN" altLang="en-US" sz="2400" dirty="0" smtClean="0">
                <a:solidFill>
                  <a:srgbClr val="FFFFFF"/>
                </a:solidFill>
                <a:latin typeface="微软雅黑" panose="020B0503020204020204" pitchFamily="34" charset="-122"/>
                <a:ea typeface="微软雅黑" panose="020B0503020204020204" pitchFamily="34" charset="-122"/>
              </a:rPr>
              <a:t>要求</a:t>
            </a:r>
          </a:p>
        </p:txBody>
      </p:sp>
      <p:sp>
        <p:nvSpPr>
          <p:cNvPr id="8" name="TextBox 7"/>
          <p:cNvSpPr txBox="1"/>
          <p:nvPr/>
        </p:nvSpPr>
        <p:spPr>
          <a:xfrm>
            <a:off x="666625" y="428605"/>
            <a:ext cx="6380964"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smtClean="0">
                <a:solidFill>
                  <a:srgbClr val="960000"/>
                </a:solidFill>
                <a:latin typeface="微软雅黑" panose="020B0503020204020204" pitchFamily="34" charset="-122"/>
                <a:ea typeface="微软雅黑" panose="020B0503020204020204" pitchFamily="34" charset="-122"/>
                <a:cs typeface="Times New Roman" pitchFamily="18" charset="0"/>
              </a:rPr>
              <a:t>三、各方管理职责</a:t>
            </a:r>
          </a:p>
        </p:txBody>
      </p:sp>
    </p:spTree>
    <p:extLst>
      <p:ext uri="{BB962C8B-B14F-4D97-AF65-F5344CB8AC3E}">
        <p14:creationId xmlns:p14="http://schemas.microsoft.com/office/powerpoint/2010/main" val="1553655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矩形 1"/>
          <p:cNvSpPr>
            <a:spLocks noChangeArrowheads="1"/>
          </p:cNvSpPr>
          <p:nvPr/>
        </p:nvSpPr>
        <p:spPr bwMode="auto">
          <a:xfrm>
            <a:off x="3094810" y="1563744"/>
            <a:ext cx="7200800" cy="504000"/>
          </a:xfrm>
          <a:prstGeom prst="rect">
            <a:avLst/>
          </a:prstGeom>
          <a:solidFill>
            <a:schemeClr val="bg1">
              <a:lumMod val="85000"/>
            </a:schemeClr>
          </a:solidFill>
          <a:ln w="25400" cmpd="sng">
            <a:noFill/>
            <a:miter lim="800000"/>
            <a:headEnd/>
            <a:tailEnd/>
          </a:ln>
        </p:spPr>
        <p:txBody>
          <a:bodyPr lIns="252000" anchor="ctr"/>
          <a:lstStyle/>
          <a:p>
            <a:r>
              <a:rPr lang="zh-CN" altLang="en-US" sz="2400" dirty="0">
                <a:solidFill>
                  <a:srgbClr val="FF0000"/>
                </a:solidFill>
                <a:latin typeface="微软雅黑" pitchFamily="34" charset="-122"/>
                <a:ea typeface="微软雅黑" pitchFamily="34" charset="-122"/>
              </a:rPr>
              <a:t>一</a:t>
            </a:r>
            <a:r>
              <a:rPr lang="zh-CN" altLang="en-US" sz="2400" dirty="0" smtClean="0">
                <a:solidFill>
                  <a:srgbClr val="FF0000"/>
                </a:solidFill>
                <a:latin typeface="微软雅黑" pitchFamily="34" charset="-122"/>
                <a:ea typeface="微软雅黑" pitchFamily="34" charset="-122"/>
              </a:rPr>
              <a:t>、重点专项基本情况</a:t>
            </a:r>
            <a:endParaRPr lang="zh-CN" altLang="en-US" sz="2400" dirty="0">
              <a:solidFill>
                <a:srgbClr val="FF0000"/>
              </a:solidFill>
              <a:latin typeface="微软雅黑" pitchFamily="34" charset="-122"/>
              <a:ea typeface="微软雅黑" pitchFamily="34" charset="-122"/>
            </a:endParaRPr>
          </a:p>
        </p:txBody>
      </p:sp>
      <p:sp>
        <p:nvSpPr>
          <p:cNvPr id="5126" name="标题 1"/>
          <p:cNvSpPr txBox="1">
            <a:spLocks noChangeArrowheads="1"/>
          </p:cNvSpPr>
          <p:nvPr/>
        </p:nvSpPr>
        <p:spPr bwMode="auto">
          <a:xfrm>
            <a:off x="737356" y="1571612"/>
            <a:ext cx="1714512" cy="714380"/>
          </a:xfrm>
          <a:prstGeom prst="rect">
            <a:avLst/>
          </a:prstGeom>
          <a:noFill/>
          <a:ln w="9525">
            <a:noFill/>
            <a:miter lim="800000"/>
            <a:headEnd/>
            <a:tailEnd/>
          </a:ln>
        </p:spPr>
        <p:txBody>
          <a:bodyPr lIns="91404" tIns="45702" rIns="91404" bIns="45702" anchor="ctr"/>
          <a:lstStyle/>
          <a:p>
            <a:pPr algn="ctr" eaLnBrk="0" hangingPunct="0"/>
            <a:r>
              <a:rPr lang="zh-CN" altLang="en-US" sz="4000" dirty="0" smtClean="0">
                <a:solidFill>
                  <a:srgbClr val="195157"/>
                </a:solidFill>
                <a:latin typeface="Times New Roman" pitchFamily="18" charset="0"/>
                <a:ea typeface="微软雅黑" pitchFamily="34" charset="-122"/>
              </a:rPr>
              <a:t>提 纲</a:t>
            </a:r>
            <a:endParaRPr lang="zh-CN" sz="4000" dirty="0">
              <a:solidFill>
                <a:srgbClr val="195157"/>
              </a:solidFill>
              <a:latin typeface="Times New Roman" pitchFamily="18" charset="0"/>
              <a:ea typeface="微软雅黑" pitchFamily="34" charset="-122"/>
            </a:endParaRPr>
          </a:p>
        </p:txBody>
      </p:sp>
      <p:sp>
        <p:nvSpPr>
          <p:cNvPr id="11" name="矩形 2"/>
          <p:cNvSpPr>
            <a:spLocks noChangeArrowheads="1"/>
          </p:cNvSpPr>
          <p:nvPr/>
        </p:nvSpPr>
        <p:spPr bwMode="auto">
          <a:xfrm>
            <a:off x="3094810" y="2254967"/>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二</a:t>
            </a:r>
            <a:r>
              <a:rPr lang="zh-CN" altLang="en-US" sz="2400" dirty="0" smtClean="0">
                <a:solidFill>
                  <a:srgbClr val="19194D"/>
                </a:solidFill>
                <a:latin typeface="微软雅黑" pitchFamily="34" charset="-122"/>
                <a:ea typeface="微软雅黑" pitchFamily="34" charset="-122"/>
              </a:rPr>
              <a:t>、</a:t>
            </a:r>
            <a:r>
              <a:rPr lang="en-US" altLang="zh-CN" sz="2400" dirty="0" smtClean="0">
                <a:solidFill>
                  <a:srgbClr val="19194D"/>
                </a:solidFill>
                <a:latin typeface="微软雅黑" pitchFamily="34" charset="-122"/>
                <a:ea typeface="微软雅黑" pitchFamily="34" charset="-122"/>
              </a:rPr>
              <a:t>2017</a:t>
            </a:r>
            <a:r>
              <a:rPr lang="zh-CN" altLang="en-US" sz="2400" dirty="0" smtClean="0">
                <a:solidFill>
                  <a:srgbClr val="19194D"/>
                </a:solidFill>
                <a:latin typeface="微软雅黑" pitchFamily="34" charset="-122"/>
                <a:ea typeface="微软雅黑" pitchFamily="34" charset="-122"/>
              </a:rPr>
              <a:t>年度项目部署情况</a:t>
            </a:r>
            <a:endParaRPr lang="zh-CN" altLang="en-US" sz="2400" dirty="0">
              <a:solidFill>
                <a:srgbClr val="19194D"/>
              </a:solidFill>
              <a:latin typeface="微软雅黑" pitchFamily="34" charset="-122"/>
              <a:ea typeface="微软雅黑" pitchFamily="34" charset="-122"/>
              <a:sym typeface="Arial" pitchFamily="34" charset="0"/>
            </a:endParaRPr>
          </a:p>
        </p:txBody>
      </p:sp>
      <p:sp>
        <p:nvSpPr>
          <p:cNvPr id="6" name="矩形 2"/>
          <p:cNvSpPr>
            <a:spLocks noChangeArrowheads="1"/>
          </p:cNvSpPr>
          <p:nvPr/>
        </p:nvSpPr>
        <p:spPr bwMode="auto">
          <a:xfrm>
            <a:off x="3094810" y="2946190"/>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smtClean="0">
                <a:solidFill>
                  <a:srgbClr val="19194D"/>
                </a:solidFill>
                <a:latin typeface="微软雅黑" pitchFamily="34" charset="-122"/>
                <a:ea typeface="微软雅黑" pitchFamily="34" charset="-122"/>
              </a:rPr>
              <a:t>三、各方管理职责</a:t>
            </a:r>
            <a:endParaRPr lang="zh-CN" altLang="en-US" sz="2400" dirty="0">
              <a:solidFill>
                <a:srgbClr val="19194D"/>
              </a:solidFill>
              <a:latin typeface="微软雅黑" pitchFamily="34" charset="-122"/>
              <a:ea typeface="微软雅黑" pitchFamily="34" charset="-122"/>
              <a:sym typeface="Arial" pitchFamily="34" charset="0"/>
            </a:endParaRPr>
          </a:p>
        </p:txBody>
      </p:sp>
      <p:sp>
        <p:nvSpPr>
          <p:cNvPr id="7" name="矩形 2"/>
          <p:cNvSpPr>
            <a:spLocks noChangeArrowheads="1"/>
          </p:cNvSpPr>
          <p:nvPr/>
        </p:nvSpPr>
        <p:spPr bwMode="auto">
          <a:xfrm>
            <a:off x="3094810" y="3637413"/>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四</a:t>
            </a:r>
            <a:r>
              <a:rPr lang="zh-CN" altLang="en-US" sz="2400" dirty="0" smtClean="0">
                <a:solidFill>
                  <a:srgbClr val="19194D"/>
                </a:solidFill>
                <a:latin typeface="微软雅黑" pitchFamily="34" charset="-122"/>
                <a:ea typeface="微软雅黑" pitchFamily="34" charset="-122"/>
              </a:rPr>
              <a:t>、重点专项管理流程</a:t>
            </a:r>
            <a:endParaRPr lang="zh-CN" altLang="en-US" sz="2400" dirty="0">
              <a:solidFill>
                <a:srgbClr val="19194D"/>
              </a:solidFill>
              <a:latin typeface="微软雅黑" pitchFamily="34" charset="-122"/>
              <a:ea typeface="微软雅黑" pitchFamily="34" charset="-122"/>
              <a:sym typeface="Arial" pitchFamily="34" charset="0"/>
            </a:endParaRPr>
          </a:p>
        </p:txBody>
      </p:sp>
      <p:sp>
        <p:nvSpPr>
          <p:cNvPr id="8" name="矩形 2"/>
          <p:cNvSpPr>
            <a:spLocks noChangeArrowheads="1"/>
          </p:cNvSpPr>
          <p:nvPr/>
        </p:nvSpPr>
        <p:spPr bwMode="auto">
          <a:xfrm>
            <a:off x="3094810" y="4328636"/>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五</a:t>
            </a:r>
            <a:r>
              <a:rPr lang="zh-CN" altLang="en-US" sz="2400" dirty="0" smtClean="0">
                <a:solidFill>
                  <a:srgbClr val="19194D"/>
                </a:solidFill>
                <a:latin typeface="微软雅黑" pitchFamily="34" charset="-122"/>
                <a:ea typeface="微软雅黑" pitchFamily="34" charset="-122"/>
              </a:rPr>
              <a:t>、国家</a:t>
            </a:r>
            <a:r>
              <a:rPr lang="zh-CN" altLang="en-US" sz="2400" dirty="0">
                <a:solidFill>
                  <a:srgbClr val="19194D"/>
                </a:solidFill>
                <a:latin typeface="微软雅黑" pitchFamily="34" charset="-122"/>
                <a:ea typeface="微软雅黑" pitchFamily="34" charset="-122"/>
              </a:rPr>
              <a:t>科技</a:t>
            </a:r>
            <a:r>
              <a:rPr lang="zh-CN" altLang="en-US" sz="2400" dirty="0" smtClean="0">
                <a:solidFill>
                  <a:srgbClr val="19194D"/>
                </a:solidFill>
                <a:latin typeface="微软雅黑" pitchFamily="34" charset="-122"/>
                <a:ea typeface="微软雅黑" pitchFamily="34" charset="-122"/>
              </a:rPr>
              <a:t>计划项目执行</a:t>
            </a:r>
            <a:r>
              <a:rPr lang="zh-CN" altLang="en-US" sz="2400" dirty="0">
                <a:solidFill>
                  <a:srgbClr val="19194D"/>
                </a:solidFill>
                <a:latin typeface="微软雅黑" pitchFamily="34" charset="-122"/>
                <a:ea typeface="微软雅黑" pitchFamily="34" charset="-122"/>
              </a:rPr>
              <a:t>过程</a:t>
            </a:r>
            <a:r>
              <a:rPr lang="zh-CN" altLang="en-US" sz="2400" dirty="0" smtClean="0">
                <a:solidFill>
                  <a:srgbClr val="19194D"/>
                </a:solidFill>
                <a:latin typeface="微软雅黑" pitchFamily="34" charset="-122"/>
                <a:ea typeface="微软雅黑" pitchFamily="34" charset="-122"/>
              </a:rPr>
              <a:t>中常见的问题</a:t>
            </a:r>
            <a:endParaRPr lang="zh-CN" altLang="en-US" sz="2400" dirty="0">
              <a:solidFill>
                <a:srgbClr val="19194D"/>
              </a:solidFill>
              <a:latin typeface="微软雅黑" pitchFamily="34" charset="-122"/>
              <a:ea typeface="微软雅黑" pitchFamily="34" charset="-122"/>
            </a:endParaRPr>
          </a:p>
        </p:txBody>
      </p:sp>
      <p:sp>
        <p:nvSpPr>
          <p:cNvPr id="9" name="矩形 2"/>
          <p:cNvSpPr>
            <a:spLocks noChangeArrowheads="1"/>
          </p:cNvSpPr>
          <p:nvPr/>
        </p:nvSpPr>
        <p:spPr bwMode="auto">
          <a:xfrm>
            <a:off x="3094810" y="5019859"/>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smtClean="0">
                <a:solidFill>
                  <a:srgbClr val="19194D"/>
                </a:solidFill>
                <a:latin typeface="微软雅黑" pitchFamily="34" charset="-122"/>
                <a:ea typeface="微软雅黑" pitchFamily="34" charset="-122"/>
              </a:rPr>
              <a:t>六、关于资助标注</a:t>
            </a:r>
            <a:endParaRPr lang="zh-CN" altLang="en-US" sz="2400" spc="-100" dirty="0">
              <a:solidFill>
                <a:srgbClr val="19194D"/>
              </a:solidFill>
              <a:latin typeface="微软雅黑" pitchFamily="34" charset="-122"/>
              <a:ea typeface="微软雅黑" pitchFamily="34" charset="-122"/>
            </a:endParaRPr>
          </a:p>
        </p:txBody>
      </p:sp>
      <p:sp>
        <p:nvSpPr>
          <p:cNvPr id="13" name="矩形 2"/>
          <p:cNvSpPr>
            <a:spLocks noChangeArrowheads="1"/>
          </p:cNvSpPr>
          <p:nvPr/>
        </p:nvSpPr>
        <p:spPr bwMode="auto">
          <a:xfrm>
            <a:off x="3070870" y="5733256"/>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smtClean="0">
                <a:solidFill>
                  <a:srgbClr val="19194D"/>
                </a:solidFill>
                <a:latin typeface="微软雅黑" pitchFamily="34" charset="-122"/>
                <a:ea typeface="微软雅黑" pitchFamily="34" charset="-122"/>
              </a:rPr>
              <a:t>七、</a:t>
            </a:r>
            <a:r>
              <a:rPr lang="zh-CN" altLang="en-US" sz="2400" dirty="0">
                <a:solidFill>
                  <a:srgbClr val="19194D"/>
                </a:solidFill>
                <a:latin typeface="微软雅黑" pitchFamily="34" charset="-122"/>
                <a:ea typeface="微软雅黑" pitchFamily="34" charset="-122"/>
              </a:rPr>
              <a:t>实施方案编制</a:t>
            </a:r>
            <a:r>
              <a:rPr lang="zh-CN" altLang="en-US" sz="2400" dirty="0" smtClean="0">
                <a:solidFill>
                  <a:srgbClr val="19194D"/>
                </a:solidFill>
                <a:latin typeface="微软雅黑" pitchFamily="34" charset="-122"/>
                <a:ea typeface="微软雅黑" pitchFamily="34" charset="-122"/>
              </a:rPr>
              <a:t>要求</a:t>
            </a:r>
            <a:endParaRPr lang="zh-CN" altLang="en-US" sz="2400" dirty="0">
              <a:solidFill>
                <a:srgbClr val="19194D"/>
              </a:solidFill>
              <a:latin typeface="微软雅黑" pitchFamily="34" charset="-122"/>
              <a:ea typeface="微软雅黑" pitchFamily="34" charset="-122"/>
            </a:endParaRPr>
          </a:p>
        </p:txBody>
      </p:sp>
    </p:spTree>
    <p:extLst>
      <p:ext uri="{BB962C8B-B14F-4D97-AF65-F5344CB8AC3E}">
        <p14:creationId xmlns:p14="http://schemas.microsoft.com/office/powerpoint/2010/main" val="5191006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矩形 1"/>
          <p:cNvSpPr>
            <a:spLocks noChangeArrowheads="1"/>
          </p:cNvSpPr>
          <p:nvPr/>
        </p:nvSpPr>
        <p:spPr bwMode="auto">
          <a:xfrm>
            <a:off x="3094810" y="1563744"/>
            <a:ext cx="7200800" cy="504000"/>
          </a:xfrm>
          <a:prstGeom prst="rect">
            <a:avLst/>
          </a:prstGeom>
          <a:solidFill>
            <a:schemeClr val="bg1">
              <a:lumMod val="85000"/>
            </a:schemeClr>
          </a:solidFill>
          <a:ln w="25400" cmpd="sng">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一</a:t>
            </a:r>
            <a:r>
              <a:rPr lang="zh-CN" altLang="en-US" sz="2400" dirty="0" smtClean="0">
                <a:solidFill>
                  <a:srgbClr val="19194D"/>
                </a:solidFill>
                <a:latin typeface="微软雅黑" pitchFamily="34" charset="-122"/>
                <a:ea typeface="微软雅黑" pitchFamily="34" charset="-122"/>
              </a:rPr>
              <a:t>、重点专项基本情况</a:t>
            </a:r>
            <a:endParaRPr lang="zh-CN" altLang="en-US" sz="2400" dirty="0">
              <a:solidFill>
                <a:srgbClr val="19194D"/>
              </a:solidFill>
              <a:latin typeface="微软雅黑" pitchFamily="34" charset="-122"/>
              <a:ea typeface="微软雅黑" pitchFamily="34" charset="-122"/>
            </a:endParaRPr>
          </a:p>
        </p:txBody>
      </p:sp>
      <p:sp>
        <p:nvSpPr>
          <p:cNvPr id="5126" name="标题 1"/>
          <p:cNvSpPr txBox="1">
            <a:spLocks noChangeArrowheads="1"/>
          </p:cNvSpPr>
          <p:nvPr/>
        </p:nvSpPr>
        <p:spPr bwMode="auto">
          <a:xfrm>
            <a:off x="737356" y="1571612"/>
            <a:ext cx="1714512" cy="714380"/>
          </a:xfrm>
          <a:prstGeom prst="rect">
            <a:avLst/>
          </a:prstGeom>
          <a:noFill/>
          <a:ln w="9525">
            <a:noFill/>
            <a:miter lim="800000"/>
            <a:headEnd/>
            <a:tailEnd/>
          </a:ln>
        </p:spPr>
        <p:txBody>
          <a:bodyPr lIns="91404" tIns="45702" rIns="91404" bIns="45702" anchor="ctr"/>
          <a:lstStyle/>
          <a:p>
            <a:pPr algn="ctr" eaLnBrk="0" hangingPunct="0"/>
            <a:r>
              <a:rPr lang="zh-CN" altLang="en-US" sz="4000" dirty="0" smtClean="0">
                <a:solidFill>
                  <a:srgbClr val="195157"/>
                </a:solidFill>
                <a:latin typeface="Times New Roman" pitchFamily="18" charset="0"/>
                <a:ea typeface="微软雅黑" pitchFamily="34" charset="-122"/>
              </a:rPr>
              <a:t>提 纲</a:t>
            </a:r>
            <a:endParaRPr lang="zh-CN" sz="4000" dirty="0">
              <a:solidFill>
                <a:srgbClr val="195157"/>
              </a:solidFill>
              <a:latin typeface="Times New Roman" pitchFamily="18" charset="0"/>
              <a:ea typeface="微软雅黑" pitchFamily="34" charset="-122"/>
            </a:endParaRPr>
          </a:p>
        </p:txBody>
      </p:sp>
      <p:sp>
        <p:nvSpPr>
          <p:cNvPr id="11" name="矩形 2"/>
          <p:cNvSpPr>
            <a:spLocks noChangeArrowheads="1"/>
          </p:cNvSpPr>
          <p:nvPr/>
        </p:nvSpPr>
        <p:spPr bwMode="auto">
          <a:xfrm>
            <a:off x="3094810" y="2254967"/>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二</a:t>
            </a:r>
            <a:r>
              <a:rPr lang="zh-CN" altLang="en-US" sz="2400" dirty="0" smtClean="0">
                <a:solidFill>
                  <a:srgbClr val="19194D"/>
                </a:solidFill>
                <a:latin typeface="微软雅黑" pitchFamily="34" charset="-122"/>
                <a:ea typeface="微软雅黑" pitchFamily="34" charset="-122"/>
              </a:rPr>
              <a:t>、</a:t>
            </a:r>
            <a:r>
              <a:rPr lang="en-US" altLang="zh-CN" sz="2400" dirty="0" smtClean="0">
                <a:solidFill>
                  <a:srgbClr val="19194D"/>
                </a:solidFill>
                <a:latin typeface="微软雅黑" pitchFamily="34" charset="-122"/>
                <a:ea typeface="微软雅黑" pitchFamily="34" charset="-122"/>
              </a:rPr>
              <a:t>2017</a:t>
            </a:r>
            <a:r>
              <a:rPr lang="zh-CN" altLang="en-US" sz="2400" dirty="0" smtClean="0">
                <a:solidFill>
                  <a:srgbClr val="19194D"/>
                </a:solidFill>
                <a:latin typeface="微软雅黑" pitchFamily="34" charset="-122"/>
                <a:ea typeface="微软雅黑" pitchFamily="34" charset="-122"/>
              </a:rPr>
              <a:t>年度项目部署情况</a:t>
            </a:r>
            <a:endParaRPr lang="zh-CN" altLang="en-US" sz="2400" dirty="0">
              <a:solidFill>
                <a:srgbClr val="19194D"/>
              </a:solidFill>
              <a:latin typeface="微软雅黑" pitchFamily="34" charset="-122"/>
              <a:ea typeface="微软雅黑" pitchFamily="34" charset="-122"/>
              <a:sym typeface="Arial" pitchFamily="34" charset="0"/>
            </a:endParaRPr>
          </a:p>
        </p:txBody>
      </p:sp>
      <p:sp>
        <p:nvSpPr>
          <p:cNvPr id="6" name="矩形 2"/>
          <p:cNvSpPr>
            <a:spLocks noChangeArrowheads="1"/>
          </p:cNvSpPr>
          <p:nvPr/>
        </p:nvSpPr>
        <p:spPr bwMode="auto">
          <a:xfrm>
            <a:off x="3094810" y="2946190"/>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smtClean="0">
                <a:solidFill>
                  <a:srgbClr val="19194D"/>
                </a:solidFill>
                <a:latin typeface="微软雅黑" pitchFamily="34" charset="-122"/>
                <a:ea typeface="微软雅黑" pitchFamily="34" charset="-122"/>
              </a:rPr>
              <a:t>三、各方管理职责</a:t>
            </a:r>
            <a:endParaRPr lang="zh-CN" altLang="en-US" sz="2400" dirty="0">
              <a:solidFill>
                <a:srgbClr val="19194D"/>
              </a:solidFill>
              <a:latin typeface="微软雅黑" pitchFamily="34" charset="-122"/>
              <a:ea typeface="微软雅黑" pitchFamily="34" charset="-122"/>
              <a:sym typeface="Arial" pitchFamily="34" charset="0"/>
            </a:endParaRPr>
          </a:p>
        </p:txBody>
      </p:sp>
      <p:sp>
        <p:nvSpPr>
          <p:cNvPr id="7" name="矩形 2"/>
          <p:cNvSpPr>
            <a:spLocks noChangeArrowheads="1"/>
          </p:cNvSpPr>
          <p:nvPr/>
        </p:nvSpPr>
        <p:spPr bwMode="auto">
          <a:xfrm>
            <a:off x="3094810" y="3637413"/>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FF0000"/>
                </a:solidFill>
                <a:latin typeface="微软雅黑" pitchFamily="34" charset="-122"/>
                <a:ea typeface="微软雅黑" pitchFamily="34" charset="-122"/>
              </a:rPr>
              <a:t>四</a:t>
            </a:r>
            <a:r>
              <a:rPr lang="zh-CN" altLang="en-US" sz="2400" dirty="0" smtClean="0">
                <a:solidFill>
                  <a:srgbClr val="FF0000"/>
                </a:solidFill>
                <a:latin typeface="微软雅黑" pitchFamily="34" charset="-122"/>
                <a:ea typeface="微软雅黑" pitchFamily="34" charset="-122"/>
              </a:rPr>
              <a:t>、重点专项管理流程</a:t>
            </a:r>
            <a:endParaRPr lang="zh-CN" altLang="en-US" sz="2400" dirty="0">
              <a:solidFill>
                <a:srgbClr val="FF0000"/>
              </a:solidFill>
              <a:latin typeface="微软雅黑" pitchFamily="34" charset="-122"/>
              <a:ea typeface="微软雅黑" pitchFamily="34" charset="-122"/>
              <a:sym typeface="Arial" pitchFamily="34" charset="0"/>
            </a:endParaRPr>
          </a:p>
        </p:txBody>
      </p:sp>
      <p:sp>
        <p:nvSpPr>
          <p:cNvPr id="8" name="矩形 2"/>
          <p:cNvSpPr>
            <a:spLocks noChangeArrowheads="1"/>
          </p:cNvSpPr>
          <p:nvPr/>
        </p:nvSpPr>
        <p:spPr bwMode="auto">
          <a:xfrm>
            <a:off x="3094810" y="4328636"/>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五</a:t>
            </a:r>
            <a:r>
              <a:rPr lang="zh-CN" altLang="en-US" sz="2400" dirty="0" smtClean="0">
                <a:solidFill>
                  <a:srgbClr val="19194D"/>
                </a:solidFill>
                <a:latin typeface="微软雅黑" pitchFamily="34" charset="-122"/>
                <a:ea typeface="微软雅黑" pitchFamily="34" charset="-122"/>
              </a:rPr>
              <a:t>、国家</a:t>
            </a:r>
            <a:r>
              <a:rPr lang="zh-CN" altLang="en-US" sz="2400" dirty="0">
                <a:solidFill>
                  <a:srgbClr val="19194D"/>
                </a:solidFill>
                <a:latin typeface="微软雅黑" pitchFamily="34" charset="-122"/>
                <a:ea typeface="微软雅黑" pitchFamily="34" charset="-122"/>
              </a:rPr>
              <a:t>科技</a:t>
            </a:r>
            <a:r>
              <a:rPr lang="zh-CN" altLang="en-US" sz="2400" dirty="0" smtClean="0">
                <a:solidFill>
                  <a:srgbClr val="19194D"/>
                </a:solidFill>
                <a:latin typeface="微软雅黑" pitchFamily="34" charset="-122"/>
                <a:ea typeface="微软雅黑" pitchFamily="34" charset="-122"/>
              </a:rPr>
              <a:t>计划项目执行</a:t>
            </a:r>
            <a:r>
              <a:rPr lang="zh-CN" altLang="en-US" sz="2400" dirty="0">
                <a:solidFill>
                  <a:srgbClr val="19194D"/>
                </a:solidFill>
                <a:latin typeface="微软雅黑" pitchFamily="34" charset="-122"/>
                <a:ea typeface="微软雅黑" pitchFamily="34" charset="-122"/>
              </a:rPr>
              <a:t>过程</a:t>
            </a:r>
            <a:r>
              <a:rPr lang="zh-CN" altLang="en-US" sz="2400" dirty="0" smtClean="0">
                <a:solidFill>
                  <a:srgbClr val="19194D"/>
                </a:solidFill>
                <a:latin typeface="微软雅黑" pitchFamily="34" charset="-122"/>
                <a:ea typeface="微软雅黑" pitchFamily="34" charset="-122"/>
              </a:rPr>
              <a:t>中常见的问题</a:t>
            </a:r>
            <a:endParaRPr lang="zh-CN" altLang="en-US" sz="2400" dirty="0">
              <a:solidFill>
                <a:srgbClr val="19194D"/>
              </a:solidFill>
              <a:latin typeface="微软雅黑" pitchFamily="34" charset="-122"/>
              <a:ea typeface="微软雅黑" pitchFamily="34" charset="-122"/>
            </a:endParaRPr>
          </a:p>
        </p:txBody>
      </p:sp>
      <p:sp>
        <p:nvSpPr>
          <p:cNvPr id="9" name="矩形 2"/>
          <p:cNvSpPr>
            <a:spLocks noChangeArrowheads="1"/>
          </p:cNvSpPr>
          <p:nvPr/>
        </p:nvSpPr>
        <p:spPr bwMode="auto">
          <a:xfrm>
            <a:off x="3094810" y="5019859"/>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smtClean="0">
                <a:solidFill>
                  <a:srgbClr val="19194D"/>
                </a:solidFill>
                <a:latin typeface="微软雅黑" pitchFamily="34" charset="-122"/>
                <a:ea typeface="微软雅黑" pitchFamily="34" charset="-122"/>
              </a:rPr>
              <a:t>六、关于资助标注</a:t>
            </a:r>
            <a:endParaRPr lang="zh-CN" altLang="en-US" sz="2400" spc="-100" dirty="0">
              <a:solidFill>
                <a:srgbClr val="19194D"/>
              </a:solidFill>
              <a:latin typeface="微软雅黑" pitchFamily="34" charset="-122"/>
              <a:ea typeface="微软雅黑" pitchFamily="34" charset="-122"/>
            </a:endParaRPr>
          </a:p>
        </p:txBody>
      </p:sp>
      <p:sp>
        <p:nvSpPr>
          <p:cNvPr id="13" name="矩形 2"/>
          <p:cNvSpPr>
            <a:spLocks noChangeArrowheads="1"/>
          </p:cNvSpPr>
          <p:nvPr/>
        </p:nvSpPr>
        <p:spPr bwMode="auto">
          <a:xfrm>
            <a:off x="3070870" y="5733256"/>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smtClean="0">
                <a:solidFill>
                  <a:srgbClr val="19194D"/>
                </a:solidFill>
                <a:latin typeface="微软雅黑" pitchFamily="34" charset="-122"/>
                <a:ea typeface="微软雅黑" pitchFamily="34" charset="-122"/>
              </a:rPr>
              <a:t>七、</a:t>
            </a:r>
            <a:r>
              <a:rPr lang="zh-CN" altLang="en-US" sz="2400" dirty="0">
                <a:solidFill>
                  <a:srgbClr val="19194D"/>
                </a:solidFill>
                <a:latin typeface="微软雅黑" pitchFamily="34" charset="-122"/>
                <a:ea typeface="微软雅黑" pitchFamily="34" charset="-122"/>
              </a:rPr>
              <a:t>实施方案编制</a:t>
            </a:r>
            <a:r>
              <a:rPr lang="zh-CN" altLang="en-US" sz="2400" dirty="0" smtClean="0">
                <a:solidFill>
                  <a:srgbClr val="19194D"/>
                </a:solidFill>
                <a:latin typeface="微软雅黑" pitchFamily="34" charset="-122"/>
                <a:ea typeface="微软雅黑" pitchFamily="34" charset="-122"/>
              </a:rPr>
              <a:t>要求</a:t>
            </a:r>
            <a:endParaRPr lang="zh-CN" altLang="en-US" sz="2400" dirty="0">
              <a:solidFill>
                <a:srgbClr val="19194D"/>
              </a:solidFill>
              <a:latin typeface="微软雅黑" pitchFamily="34" charset="-122"/>
              <a:ea typeface="微软雅黑" pitchFamily="34" charset="-122"/>
            </a:endParaRPr>
          </a:p>
        </p:txBody>
      </p:sp>
    </p:spTree>
    <p:extLst>
      <p:ext uri="{BB962C8B-B14F-4D97-AF65-F5344CB8AC3E}">
        <p14:creationId xmlns:p14="http://schemas.microsoft.com/office/powerpoint/2010/main" val="40548374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7"/>
          <p:cNvSpPr txBox="1"/>
          <p:nvPr/>
        </p:nvSpPr>
        <p:spPr>
          <a:xfrm>
            <a:off x="666625" y="428605"/>
            <a:ext cx="6380964"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smtClean="0">
                <a:solidFill>
                  <a:srgbClr val="960000"/>
                </a:solidFill>
                <a:latin typeface="微软雅黑" panose="020B0503020204020204" pitchFamily="34" charset="-122"/>
                <a:ea typeface="微软雅黑" panose="020B0503020204020204" pitchFamily="34" charset="-122"/>
                <a:cs typeface="Times New Roman" pitchFamily="18" charset="0"/>
              </a:rPr>
              <a:t>四、重点专项管理流程</a:t>
            </a:r>
          </a:p>
        </p:txBody>
      </p:sp>
      <p:sp>
        <p:nvSpPr>
          <p:cNvPr id="169985" name="Rectangle 1"/>
          <p:cNvSpPr>
            <a:spLocks noChangeArrowheads="1"/>
          </p:cNvSpPr>
          <p:nvPr/>
        </p:nvSpPr>
        <p:spPr bwMode="auto">
          <a:xfrm>
            <a:off x="1198517" y="1844824"/>
            <a:ext cx="9793088" cy="1821213"/>
          </a:xfrm>
          <a:prstGeom prst="rect">
            <a:avLst/>
          </a:prstGeom>
          <a:solidFill>
            <a:schemeClr val="bg1">
              <a:lumMod val="95000"/>
            </a:schemeClr>
          </a:solidFill>
          <a:ln w="9525">
            <a:solidFill>
              <a:schemeClr val="bg1">
                <a:lumMod val="50000"/>
              </a:schemeClr>
            </a:solidFill>
          </a:ln>
        </p:spPr>
        <p:txBody>
          <a:bodyPr wrap="square" lIns="360000" tIns="216000" rIns="288000" bIns="216000" rtlCol="0">
            <a:spAutoFit/>
          </a:bodyPr>
          <a:lstStyle/>
          <a:p>
            <a:pPr algn="just">
              <a:lnSpc>
                <a:spcPct val="125000"/>
              </a:lnSpc>
              <a:spcBef>
                <a:spcPts val="600"/>
              </a:spcBef>
              <a:spcAft>
                <a:spcPts val="1200"/>
              </a:spcAft>
              <a:buSzPct val="100000"/>
            </a:pPr>
            <a:r>
              <a:rPr lang="zh-CN" altLang="en-US" sz="2400" b="0" dirty="0">
                <a:solidFill>
                  <a:srgbClr val="FF0000"/>
                </a:solidFill>
                <a:latin typeface="微软雅黑" pitchFamily="34" charset="-122"/>
                <a:ea typeface="微软雅黑" pitchFamily="34" charset="-122"/>
              </a:rPr>
              <a:t>专项办应对专项内的不同类型项目实施精准化过程管理，加强项目实施的协调互动和整体推进；对于项目执行中取得的重大进展及成果及时向社会公布。</a:t>
            </a:r>
          </a:p>
        </p:txBody>
      </p:sp>
      <p:sp>
        <p:nvSpPr>
          <p:cNvPr id="2" name="矩形 1"/>
          <p:cNvSpPr/>
          <p:nvPr/>
        </p:nvSpPr>
        <p:spPr>
          <a:xfrm>
            <a:off x="1201915" y="4157684"/>
            <a:ext cx="9789835" cy="1359548"/>
          </a:xfrm>
          <a:prstGeom prst="rect">
            <a:avLst/>
          </a:prstGeom>
          <a:solidFill>
            <a:schemeClr val="bg1">
              <a:lumMod val="95000"/>
            </a:schemeClr>
          </a:solidFill>
          <a:ln w="9525">
            <a:solidFill>
              <a:schemeClr val="bg1">
                <a:lumMod val="50000"/>
              </a:schemeClr>
            </a:solidFill>
          </a:ln>
        </p:spPr>
        <p:txBody>
          <a:bodyPr wrap="square" lIns="360000" tIns="216000" rIns="288000" bIns="216000" rtlCol="0">
            <a:spAutoFit/>
          </a:bodyPr>
          <a:lstStyle/>
          <a:p>
            <a:pPr algn="just">
              <a:lnSpc>
                <a:spcPct val="125000"/>
              </a:lnSpc>
              <a:spcBef>
                <a:spcPts val="600"/>
              </a:spcBef>
              <a:spcAft>
                <a:spcPts val="1200"/>
              </a:spcAft>
              <a:buSzPct val="100000"/>
            </a:pPr>
            <a:r>
              <a:rPr lang="zh-CN" altLang="en-US" sz="2400" b="0" dirty="0">
                <a:solidFill>
                  <a:srgbClr val="000046"/>
                </a:solidFill>
                <a:latin typeface="微软雅黑" pitchFamily="34" charset="-122"/>
                <a:ea typeface="微软雅黑" pitchFamily="34" charset="-122"/>
              </a:rPr>
              <a:t>项目</a:t>
            </a:r>
            <a:r>
              <a:rPr lang="zh-CN" altLang="en-US" sz="2400" b="0" dirty="0" smtClean="0">
                <a:solidFill>
                  <a:srgbClr val="000046"/>
                </a:solidFill>
                <a:latin typeface="微软雅黑" pitchFamily="34" charset="-122"/>
                <a:ea typeface="微软雅黑" pitchFamily="34" charset="-122"/>
              </a:rPr>
              <a:t>的组织实施主要包括项目启动部署、年度报告、年度</a:t>
            </a:r>
            <a:r>
              <a:rPr lang="zh-CN" altLang="en-US" sz="2400" b="0" dirty="0">
                <a:solidFill>
                  <a:srgbClr val="000046"/>
                </a:solidFill>
                <a:latin typeface="微软雅黑" pitchFamily="34" charset="-122"/>
                <a:ea typeface="微软雅黑" pitchFamily="34" charset="-122"/>
              </a:rPr>
              <a:t>预算执行</a:t>
            </a:r>
            <a:r>
              <a:rPr lang="zh-CN" altLang="en-US" sz="2400" b="0" dirty="0" smtClean="0">
                <a:solidFill>
                  <a:srgbClr val="000046"/>
                </a:solidFill>
                <a:latin typeface="微软雅黑" pitchFamily="34" charset="-122"/>
                <a:ea typeface="微软雅黑" pitchFamily="34" charset="-122"/>
              </a:rPr>
              <a:t>、项目</a:t>
            </a:r>
            <a:r>
              <a:rPr lang="zh-CN" altLang="en-US" sz="2400" b="0" dirty="0">
                <a:solidFill>
                  <a:srgbClr val="000046"/>
                </a:solidFill>
                <a:latin typeface="微软雅黑" pitchFamily="34" charset="-122"/>
                <a:ea typeface="微软雅黑" pitchFamily="34" charset="-122"/>
              </a:rPr>
              <a:t>检查</a:t>
            </a:r>
            <a:r>
              <a:rPr lang="zh-CN" altLang="en-US" sz="2400" b="0" dirty="0" smtClean="0">
                <a:solidFill>
                  <a:srgbClr val="000046"/>
                </a:solidFill>
                <a:latin typeface="微软雅黑" pitchFamily="34" charset="-122"/>
                <a:ea typeface="微软雅黑" pitchFamily="34" charset="-122"/>
              </a:rPr>
              <a:t>、评估评测、项目调整</a:t>
            </a:r>
            <a:r>
              <a:rPr lang="zh-CN" altLang="en-US" sz="2400" b="0" dirty="0">
                <a:solidFill>
                  <a:srgbClr val="000046"/>
                </a:solidFill>
                <a:latin typeface="微软雅黑" pitchFamily="34" charset="-122"/>
                <a:ea typeface="微软雅黑" pitchFamily="34" charset="-122"/>
              </a:rPr>
              <a:t>、项目验收和成果管理等环节</a:t>
            </a:r>
            <a:r>
              <a:rPr lang="zh-CN" altLang="en-US" sz="2400" b="0" dirty="0" smtClean="0">
                <a:solidFill>
                  <a:srgbClr val="000046"/>
                </a:solidFill>
                <a:latin typeface="微软雅黑" pitchFamily="34" charset="-122"/>
                <a:ea typeface="微软雅黑" pitchFamily="34" charset="-122"/>
              </a:rPr>
              <a:t>。</a:t>
            </a:r>
            <a:endParaRPr lang="zh-CN" altLang="en-US" sz="2400" b="0" dirty="0">
              <a:solidFill>
                <a:srgbClr val="000046"/>
              </a:solidFill>
              <a:latin typeface="微软雅黑" pitchFamily="34" charset="-122"/>
              <a:ea typeface="微软雅黑" pitchFamily="34" charset="-122"/>
            </a:endParaRPr>
          </a:p>
        </p:txBody>
      </p:sp>
    </p:spTree>
    <p:extLst>
      <p:ext uri="{BB962C8B-B14F-4D97-AF65-F5344CB8AC3E}">
        <p14:creationId xmlns:p14="http://schemas.microsoft.com/office/powerpoint/2010/main" val="34294423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7"/>
          <p:cNvSpPr txBox="1"/>
          <p:nvPr/>
        </p:nvSpPr>
        <p:spPr>
          <a:xfrm>
            <a:off x="666625" y="428605"/>
            <a:ext cx="6380964"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a:solidFill>
                  <a:srgbClr val="960000"/>
                </a:solidFill>
                <a:latin typeface="微软雅黑" panose="020B0503020204020204" pitchFamily="34" charset="-122"/>
                <a:ea typeface="微软雅黑" panose="020B0503020204020204" pitchFamily="34" charset="-122"/>
                <a:cs typeface="Times New Roman" pitchFamily="18" charset="0"/>
              </a:rPr>
              <a:t>四、重点专项管理流程</a:t>
            </a:r>
          </a:p>
        </p:txBody>
      </p:sp>
      <p:sp>
        <p:nvSpPr>
          <p:cNvPr id="12" name="矩形 11"/>
          <p:cNvSpPr/>
          <p:nvPr/>
        </p:nvSpPr>
        <p:spPr>
          <a:xfrm>
            <a:off x="4237818" y="1750805"/>
            <a:ext cx="7434494" cy="5016758"/>
          </a:xfrm>
          <a:prstGeom prst="rect">
            <a:avLst/>
          </a:prstGeom>
          <a:ln>
            <a:solidFill>
              <a:schemeClr val="accent1">
                <a:lumMod val="75000"/>
              </a:schemeClr>
            </a:solidFill>
          </a:ln>
        </p:spPr>
        <p:txBody>
          <a:bodyPr wrap="square">
            <a:spAutoFit/>
          </a:bodyPr>
          <a:lstStyle/>
          <a:p>
            <a:pPr marL="342900" indent="-342900">
              <a:lnSpc>
                <a:spcPts val="3800"/>
              </a:lnSpc>
              <a:spcAft>
                <a:spcPts val="600"/>
              </a:spcAft>
            </a:pPr>
            <a:r>
              <a:rPr lang="zh-CN" altLang="en-US" sz="2000" b="0" dirty="0">
                <a:solidFill>
                  <a:srgbClr val="002060"/>
                </a:solidFill>
                <a:latin typeface="微软雅黑" pitchFamily="34" charset="-122"/>
                <a:ea typeface="微软雅黑" pitchFamily="34" charset="-122"/>
              </a:rPr>
              <a:t>召开</a:t>
            </a:r>
            <a:r>
              <a:rPr lang="zh-CN" altLang="en-US" sz="2000" b="0" dirty="0" smtClean="0">
                <a:solidFill>
                  <a:srgbClr val="002060"/>
                </a:solidFill>
                <a:latin typeface="微软雅黑" pitchFamily="34" charset="-122"/>
                <a:ea typeface="微软雅黑" pitchFamily="34" charset="-122"/>
              </a:rPr>
              <a:t>项目启动会议</a:t>
            </a:r>
            <a:endParaRPr lang="zh-CN" altLang="en-US" sz="2000" b="0" dirty="0">
              <a:solidFill>
                <a:srgbClr val="002060"/>
              </a:solidFill>
              <a:latin typeface="微软雅黑" pitchFamily="34" charset="-122"/>
              <a:ea typeface="微软雅黑" pitchFamily="34" charset="-122"/>
            </a:endParaRPr>
          </a:p>
          <a:p>
            <a:pPr marL="342900" indent="-342900">
              <a:lnSpc>
                <a:spcPts val="3800"/>
              </a:lnSpc>
              <a:spcAft>
                <a:spcPts val="600"/>
              </a:spcAft>
              <a:buFont typeface="Wingdings" pitchFamily="2" charset="2"/>
              <a:buChar char="Ø"/>
            </a:pPr>
            <a:r>
              <a:rPr lang="zh-CN" altLang="en-US" sz="2000" b="0" dirty="0" smtClean="0">
                <a:solidFill>
                  <a:srgbClr val="002060"/>
                </a:solidFill>
                <a:latin typeface="微软雅黑" pitchFamily="34" charset="-122"/>
                <a:ea typeface="微软雅黑" pitchFamily="34" charset="-122"/>
              </a:rPr>
              <a:t>进一步明确科学目标</a:t>
            </a:r>
            <a:endParaRPr lang="en-US" altLang="zh-CN" sz="2000" b="0" dirty="0" smtClean="0">
              <a:solidFill>
                <a:srgbClr val="002060"/>
              </a:solidFill>
              <a:latin typeface="微软雅黑" pitchFamily="34" charset="-122"/>
              <a:ea typeface="微软雅黑" pitchFamily="34" charset="-122"/>
            </a:endParaRPr>
          </a:p>
          <a:p>
            <a:pPr marL="342900" indent="-342900">
              <a:lnSpc>
                <a:spcPts val="3800"/>
              </a:lnSpc>
              <a:spcAft>
                <a:spcPts val="600"/>
              </a:spcAft>
              <a:buFont typeface="Wingdings" pitchFamily="2" charset="2"/>
              <a:buChar char="Ø"/>
            </a:pPr>
            <a:r>
              <a:rPr lang="zh-CN" altLang="en-US" sz="2000" b="0" dirty="0" smtClean="0">
                <a:solidFill>
                  <a:srgbClr val="002060"/>
                </a:solidFill>
                <a:latin typeface="微软雅黑" pitchFamily="34" charset="-122"/>
                <a:ea typeface="微软雅黑" pitchFamily="34" charset="-122"/>
              </a:rPr>
              <a:t>进一步细化、分解研究任务，明确各课题及其责任分工。</a:t>
            </a:r>
            <a:endParaRPr lang="zh-CN" altLang="en-US" sz="2000" b="0" dirty="0">
              <a:solidFill>
                <a:srgbClr val="002060"/>
              </a:solidFill>
              <a:latin typeface="微软雅黑" pitchFamily="34" charset="-122"/>
              <a:ea typeface="微软雅黑" pitchFamily="34" charset="-122"/>
            </a:endParaRPr>
          </a:p>
          <a:p>
            <a:pPr marL="342900" indent="-342900">
              <a:lnSpc>
                <a:spcPts val="3800"/>
              </a:lnSpc>
              <a:spcAft>
                <a:spcPts val="600"/>
              </a:spcAft>
              <a:buFont typeface="Wingdings" pitchFamily="2" charset="2"/>
              <a:buChar char="Ø"/>
            </a:pPr>
            <a:r>
              <a:rPr lang="zh-CN" altLang="en-US" sz="2000" b="0" dirty="0" smtClean="0">
                <a:solidFill>
                  <a:srgbClr val="002060"/>
                </a:solidFill>
                <a:latin typeface="微软雅黑" pitchFamily="34" charset="-122"/>
                <a:ea typeface="微软雅黑" pitchFamily="34" charset="-122"/>
              </a:rPr>
              <a:t>建立项目</a:t>
            </a:r>
            <a:r>
              <a:rPr lang="zh-CN" altLang="en-US" sz="2000" b="0" dirty="0">
                <a:solidFill>
                  <a:srgbClr val="002060"/>
                </a:solidFill>
                <a:latin typeface="微软雅黑" pitchFamily="34" charset="-122"/>
                <a:ea typeface="微软雅黑" pitchFamily="34" charset="-122"/>
              </a:rPr>
              <a:t>内部管理</a:t>
            </a:r>
            <a:r>
              <a:rPr lang="zh-CN" altLang="en-US" sz="2000" b="0" dirty="0" smtClean="0">
                <a:solidFill>
                  <a:srgbClr val="002060"/>
                </a:solidFill>
                <a:latin typeface="微软雅黑" pitchFamily="34" charset="-122"/>
                <a:ea typeface="微软雅黑" pitchFamily="34" charset="-122"/>
              </a:rPr>
              <a:t>制度：项目及经费管理办法、</a:t>
            </a:r>
            <a:r>
              <a:rPr lang="zh-CN" altLang="en-US" sz="2000" b="0" dirty="0">
                <a:solidFill>
                  <a:srgbClr val="002060"/>
                </a:solidFill>
                <a:latin typeface="微软雅黑" pitchFamily="34" charset="-122"/>
                <a:ea typeface="微软雅黑" pitchFamily="34" charset="-122"/>
              </a:rPr>
              <a:t>内部学术</a:t>
            </a:r>
            <a:r>
              <a:rPr lang="zh-CN" altLang="en-US" sz="2000" b="0" dirty="0" smtClean="0">
                <a:solidFill>
                  <a:srgbClr val="002060"/>
                </a:solidFill>
                <a:latin typeface="微软雅黑" pitchFamily="34" charset="-122"/>
                <a:ea typeface="微软雅黑" pitchFamily="34" charset="-122"/>
              </a:rPr>
              <a:t>交流机制、数据共享机制、</a:t>
            </a:r>
            <a:r>
              <a:rPr lang="zh-CN" altLang="en-US" sz="2000" b="0" dirty="0">
                <a:solidFill>
                  <a:srgbClr val="002060"/>
                </a:solidFill>
                <a:latin typeface="微软雅黑" pitchFamily="34" charset="-122"/>
                <a:ea typeface="微软雅黑" pitchFamily="34" charset="-122"/>
              </a:rPr>
              <a:t>科普</a:t>
            </a:r>
            <a:r>
              <a:rPr lang="zh-CN" altLang="en-US" sz="2000" b="0" dirty="0" smtClean="0">
                <a:solidFill>
                  <a:srgbClr val="002060"/>
                </a:solidFill>
                <a:latin typeface="微软雅黑" pitchFamily="34" charset="-122"/>
                <a:ea typeface="微软雅黑" pitchFamily="34" charset="-122"/>
              </a:rPr>
              <a:t>宣传办法</a:t>
            </a:r>
            <a:r>
              <a:rPr lang="zh-CN" altLang="en-US" sz="2000" b="0" dirty="0">
                <a:solidFill>
                  <a:srgbClr val="002060"/>
                </a:solidFill>
                <a:latin typeface="微软雅黑" pitchFamily="34" charset="-122"/>
                <a:ea typeface="微软雅黑" pitchFamily="34" charset="-122"/>
              </a:rPr>
              <a:t>等</a:t>
            </a:r>
            <a:endParaRPr lang="en-US" altLang="zh-CN" sz="2000" b="0" dirty="0">
              <a:solidFill>
                <a:srgbClr val="002060"/>
              </a:solidFill>
              <a:latin typeface="微软雅黑" pitchFamily="34" charset="-122"/>
              <a:ea typeface="微软雅黑" pitchFamily="34" charset="-122"/>
            </a:endParaRPr>
          </a:p>
          <a:p>
            <a:pPr marL="342900" indent="-342900">
              <a:lnSpc>
                <a:spcPts val="3800"/>
              </a:lnSpc>
              <a:spcAft>
                <a:spcPts val="600"/>
              </a:spcAft>
              <a:buFont typeface="Wingdings" pitchFamily="2" charset="2"/>
              <a:buChar char="Ø"/>
            </a:pPr>
            <a:r>
              <a:rPr lang="zh-CN" altLang="en-US" sz="2000" b="0" dirty="0" smtClean="0">
                <a:solidFill>
                  <a:srgbClr val="002060"/>
                </a:solidFill>
                <a:latin typeface="微软雅黑" pitchFamily="34" charset="-122"/>
                <a:ea typeface="微软雅黑" pitchFamily="34" charset="-122"/>
              </a:rPr>
              <a:t>组建项目专家组</a:t>
            </a:r>
            <a:endParaRPr lang="en-US" altLang="zh-CN" sz="2000" b="0" dirty="0" smtClean="0">
              <a:solidFill>
                <a:srgbClr val="002060"/>
              </a:solidFill>
              <a:latin typeface="微软雅黑" pitchFamily="34" charset="-122"/>
              <a:ea typeface="微软雅黑" pitchFamily="34" charset="-122"/>
            </a:endParaRPr>
          </a:p>
          <a:p>
            <a:pPr marL="342900" indent="-342900">
              <a:lnSpc>
                <a:spcPts val="3800"/>
              </a:lnSpc>
              <a:spcAft>
                <a:spcPts val="600"/>
              </a:spcAft>
              <a:buFont typeface="Wingdings" pitchFamily="2" charset="2"/>
              <a:buChar char="Ø"/>
            </a:pPr>
            <a:r>
              <a:rPr lang="zh-CN" altLang="en-US" sz="2000" b="0" dirty="0" smtClean="0">
                <a:solidFill>
                  <a:srgbClr val="002060"/>
                </a:solidFill>
                <a:latin typeface="微软雅黑" pitchFamily="34" charset="-122"/>
                <a:ea typeface="微软雅黑" pitchFamily="34" charset="-122"/>
              </a:rPr>
              <a:t>设立项目管理办公室</a:t>
            </a:r>
            <a:endParaRPr lang="en-US" altLang="zh-CN" sz="2000" b="0" dirty="0" smtClean="0">
              <a:solidFill>
                <a:srgbClr val="002060"/>
              </a:solidFill>
              <a:latin typeface="微软雅黑" pitchFamily="34" charset="-122"/>
              <a:ea typeface="微软雅黑" pitchFamily="34" charset="-122"/>
            </a:endParaRPr>
          </a:p>
          <a:p>
            <a:pPr marL="342900" indent="-342900">
              <a:lnSpc>
                <a:spcPts val="3800"/>
              </a:lnSpc>
              <a:spcAft>
                <a:spcPts val="600"/>
              </a:spcAft>
              <a:buFont typeface="Wingdings" pitchFamily="2" charset="2"/>
              <a:buChar char="Ø"/>
            </a:pPr>
            <a:r>
              <a:rPr lang="zh-CN" altLang="en-US" sz="2000" b="0" dirty="0" smtClean="0">
                <a:solidFill>
                  <a:srgbClr val="002060"/>
                </a:solidFill>
                <a:latin typeface="微软雅黑" pitchFamily="34" charset="-122"/>
                <a:ea typeface="微软雅黑" pitchFamily="34" charset="-122"/>
              </a:rPr>
              <a:t>工作快讯</a:t>
            </a:r>
            <a:r>
              <a:rPr lang="zh-CN" altLang="en-US" sz="2000" b="0" dirty="0">
                <a:solidFill>
                  <a:srgbClr val="002060"/>
                </a:solidFill>
                <a:latin typeface="微软雅黑" pitchFamily="34" charset="-122"/>
                <a:ea typeface="微软雅黑" pitchFamily="34" charset="-122"/>
              </a:rPr>
              <a:t>和项目简报</a:t>
            </a:r>
            <a:r>
              <a:rPr lang="zh-CN" altLang="en-US" sz="2000" b="0" dirty="0" smtClean="0">
                <a:solidFill>
                  <a:srgbClr val="002060"/>
                </a:solidFill>
                <a:latin typeface="微软雅黑" pitchFamily="34" charset="-122"/>
                <a:ea typeface="微软雅黑" pitchFamily="34" charset="-122"/>
              </a:rPr>
              <a:t>制度</a:t>
            </a:r>
            <a:endParaRPr lang="en-US" altLang="zh-CN" sz="2000" b="0" dirty="0" smtClean="0">
              <a:solidFill>
                <a:srgbClr val="002060"/>
              </a:solidFill>
              <a:latin typeface="微软雅黑" pitchFamily="34" charset="-122"/>
              <a:ea typeface="微软雅黑" pitchFamily="34" charset="-122"/>
            </a:endParaRPr>
          </a:p>
          <a:p>
            <a:pPr marL="342900" indent="-342900">
              <a:lnSpc>
                <a:spcPts val="3800"/>
              </a:lnSpc>
              <a:spcAft>
                <a:spcPts val="600"/>
              </a:spcAft>
              <a:buFont typeface="Wingdings" pitchFamily="2" charset="2"/>
              <a:buChar char="Ø"/>
            </a:pPr>
            <a:r>
              <a:rPr lang="zh-CN" altLang="en-US" sz="2000" b="0" dirty="0">
                <a:solidFill>
                  <a:srgbClr val="002060"/>
                </a:solidFill>
                <a:latin typeface="微软雅黑" pitchFamily="34" charset="-122"/>
                <a:ea typeface="微软雅黑" pitchFamily="34" charset="-122"/>
              </a:rPr>
              <a:t>编制</a:t>
            </a:r>
            <a:r>
              <a:rPr lang="zh-CN" altLang="en-US" sz="2000" b="0" dirty="0" smtClean="0">
                <a:solidFill>
                  <a:srgbClr val="002060"/>
                </a:solidFill>
                <a:latin typeface="微软雅黑" pitchFamily="34" charset="-122"/>
                <a:ea typeface="微软雅黑" pitchFamily="34" charset="-122"/>
              </a:rPr>
              <a:t>项目组织实施方案</a:t>
            </a:r>
            <a:endParaRPr lang="zh-CN" altLang="en-US" sz="2000" dirty="0">
              <a:solidFill>
                <a:srgbClr val="FF0000"/>
              </a:solidFill>
              <a:ea typeface="黑体" pitchFamily="49" charset="-122"/>
            </a:endParaRPr>
          </a:p>
        </p:txBody>
      </p:sp>
      <p:sp>
        <p:nvSpPr>
          <p:cNvPr id="15" name="TextBox 14"/>
          <p:cNvSpPr txBox="1"/>
          <p:nvPr/>
        </p:nvSpPr>
        <p:spPr>
          <a:xfrm>
            <a:off x="4237818" y="1196752"/>
            <a:ext cx="3672408" cy="523220"/>
          </a:xfrm>
          <a:prstGeom prst="rect">
            <a:avLst/>
          </a:prstGeom>
          <a:noFill/>
          <a:ln>
            <a:solidFill>
              <a:schemeClr val="accent1">
                <a:lumMod val="75000"/>
              </a:schemeClr>
            </a:solidFill>
          </a:ln>
        </p:spPr>
        <p:txBody>
          <a:bodyPr wrap="square" rtlCol="0">
            <a:spAutoFit/>
          </a:bodyPr>
          <a:lstStyle/>
          <a:p>
            <a:r>
              <a:rPr lang="zh-CN" altLang="en-US" sz="2800" dirty="0" smtClean="0">
                <a:solidFill>
                  <a:srgbClr val="FF0000"/>
                </a:solidFill>
                <a:ea typeface="黑体" pitchFamily="49" charset="-122"/>
              </a:rPr>
              <a:t>项目启动部署</a:t>
            </a:r>
            <a:endParaRPr lang="zh-CN" altLang="en-US" sz="2800" dirty="0">
              <a:solidFill>
                <a:srgbClr val="FF0000"/>
              </a:solidFill>
              <a:ea typeface="黑体" pitchFamily="49" charset="-122"/>
            </a:endParaRPr>
          </a:p>
        </p:txBody>
      </p:sp>
      <p:grpSp>
        <p:nvGrpSpPr>
          <p:cNvPr id="2" name="组合 15"/>
          <p:cNvGrpSpPr/>
          <p:nvPr/>
        </p:nvGrpSpPr>
        <p:grpSpPr>
          <a:xfrm>
            <a:off x="1017177" y="1500174"/>
            <a:ext cx="2243601" cy="504058"/>
            <a:chOff x="1017177" y="1500174"/>
            <a:chExt cx="2243601" cy="504058"/>
          </a:xfrm>
        </p:grpSpPr>
        <p:sp>
          <p:nvSpPr>
            <p:cNvPr id="5" name="等腰三角形 4">
              <a:extLst>
                <a:ext uri="{FF2B5EF4-FFF2-40B4-BE49-F238E27FC236}">
                  <a16:creationId xmlns:a16="http://schemas.microsoft.com/office/drawing/2014/main" id="{7890FEE0-D659-4215-8EAE-3CD3B10BB8AD}"/>
                </a:ext>
              </a:extLst>
            </p:cNvPr>
            <p:cNvSpPr/>
            <p:nvPr/>
          </p:nvSpPr>
          <p:spPr bwMode="auto">
            <a:xfrm rot="5400000">
              <a:off x="2807322" y="1550777"/>
              <a:ext cx="504057" cy="402854"/>
            </a:xfrm>
            <a:prstGeom prst="triangle">
              <a:avLst/>
            </a:prstGeom>
            <a:solidFill>
              <a:schemeClr val="accent1">
                <a:lumMod val="50000"/>
              </a:schemeClr>
            </a:solidFill>
            <a:ln w="19050">
              <a:no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tIns="0" bIns="0" rtlCol="0" anchor="ctr"/>
            <a:lstStyle/>
            <a:p>
              <a:pPr algn="ctr"/>
              <a:endParaRPr lang="zh-CN" altLang="en-US" sz="2000">
                <a:solidFill>
                  <a:srgbClr val="FFFFFF"/>
                </a:solidFill>
                <a:latin typeface="微软雅黑" panose="020B0503020204020204" pitchFamily="34" charset="-122"/>
                <a:ea typeface="微软雅黑" panose="020B0503020204020204" pitchFamily="34" charset="-122"/>
              </a:endParaRPr>
            </a:p>
          </p:txBody>
        </p:sp>
        <p:sp>
          <p:nvSpPr>
            <p:cNvPr id="6" name="矩形 5">
              <a:extLst>
                <a:ext uri="{FF2B5EF4-FFF2-40B4-BE49-F238E27FC236}">
                  <a16:creationId xmlns:a16="http://schemas.microsoft.com/office/drawing/2014/main" id="{51F78621-798A-49BD-9119-EABEB9153982}"/>
                </a:ext>
              </a:extLst>
            </p:cNvPr>
            <p:cNvSpPr/>
            <p:nvPr/>
          </p:nvSpPr>
          <p:spPr>
            <a:xfrm>
              <a:off x="1017177" y="1500174"/>
              <a:ext cx="1840747" cy="504000"/>
            </a:xfrm>
            <a:prstGeom prst="rect">
              <a:avLst/>
            </a:prstGeom>
            <a:solidFill>
              <a:schemeClr val="accent1">
                <a:lumMod val="50000"/>
              </a:schemeClr>
            </a:solidFill>
            <a:ln w="3175">
              <a:solidFill>
                <a:schemeClr val="accent1">
                  <a:lumMod val="50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smtClean="0">
                  <a:solidFill>
                    <a:schemeClr val="bg1"/>
                  </a:solidFill>
                  <a:latin typeface="微软雅黑" panose="020B0503020204020204" pitchFamily="34" charset="-122"/>
                  <a:ea typeface="微软雅黑" panose="020B0503020204020204" pitchFamily="34" charset="-122"/>
                </a:rPr>
                <a:t>项目启动部署</a:t>
              </a:r>
              <a:endParaRPr lang="zh-CN" altLang="en-US" sz="2000" dirty="0">
                <a:solidFill>
                  <a:schemeClr val="bg1"/>
                </a:solidFill>
                <a:latin typeface="微软雅黑" panose="020B0503020204020204" pitchFamily="34" charset="-122"/>
                <a:ea typeface="微软雅黑" panose="020B0503020204020204" pitchFamily="34" charset="-122"/>
              </a:endParaRPr>
            </a:p>
          </p:txBody>
        </p:sp>
      </p:grpSp>
      <p:sp>
        <p:nvSpPr>
          <p:cNvPr id="7" name="矩形 6">
            <a:extLst>
              <a:ext uri="{FF2B5EF4-FFF2-40B4-BE49-F238E27FC236}">
                <a16:creationId xmlns:a16="http://schemas.microsoft.com/office/drawing/2014/main" id="{BDB1FE00-7CFF-48E4-B4EE-E6557BC83D83}"/>
              </a:ext>
            </a:extLst>
          </p:cNvPr>
          <p:cNvSpPr/>
          <p:nvPr/>
        </p:nvSpPr>
        <p:spPr>
          <a:xfrm>
            <a:off x="1017177" y="3464071"/>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smtClean="0">
                <a:solidFill>
                  <a:schemeClr val="tx1">
                    <a:lumMod val="50000"/>
                    <a:lumOff val="50000"/>
                  </a:schemeClr>
                </a:solidFill>
                <a:latin typeface="微软雅黑" panose="020B0503020204020204" pitchFamily="34" charset="-122"/>
                <a:ea typeface="微软雅黑" panose="020B0503020204020204" pitchFamily="34" charset="-122"/>
              </a:rPr>
              <a:t>项目中期检查</a:t>
            </a:r>
            <a:endPar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9" name="矩形 8">
            <a:extLst>
              <a:ext uri="{FF2B5EF4-FFF2-40B4-BE49-F238E27FC236}">
                <a16:creationId xmlns:a16="http://schemas.microsoft.com/office/drawing/2014/main" id="{56C4AB24-BD8A-4F01-9385-642D04FAF382}"/>
              </a:ext>
            </a:extLst>
          </p:cNvPr>
          <p:cNvSpPr/>
          <p:nvPr/>
        </p:nvSpPr>
        <p:spPr>
          <a:xfrm>
            <a:off x="1017177" y="4118683"/>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项目调整</a:t>
            </a:r>
          </a:p>
        </p:txBody>
      </p:sp>
      <p:sp>
        <p:nvSpPr>
          <p:cNvPr id="10" name="矩形 9">
            <a:extLst>
              <a:ext uri="{FF2B5EF4-FFF2-40B4-BE49-F238E27FC236}">
                <a16:creationId xmlns:a16="http://schemas.microsoft.com/office/drawing/2014/main" id="{89B16E09-025F-4252-84C8-4650D95EA702}"/>
              </a:ext>
            </a:extLst>
          </p:cNvPr>
          <p:cNvSpPr/>
          <p:nvPr/>
        </p:nvSpPr>
        <p:spPr>
          <a:xfrm>
            <a:off x="1017177" y="2154845"/>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smtClean="0">
                <a:solidFill>
                  <a:schemeClr val="tx1">
                    <a:lumMod val="50000"/>
                    <a:lumOff val="50000"/>
                  </a:schemeClr>
                </a:solidFill>
                <a:latin typeface="微软雅黑" panose="020B0503020204020204" pitchFamily="34" charset="-122"/>
                <a:ea typeface="微软雅黑" panose="020B0503020204020204" pitchFamily="34" charset="-122"/>
              </a:rPr>
              <a:t>年度报告</a:t>
            </a:r>
            <a:endPar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1" name="矩形 10">
            <a:extLst>
              <a:ext uri="{FF2B5EF4-FFF2-40B4-BE49-F238E27FC236}">
                <a16:creationId xmlns:a16="http://schemas.microsoft.com/office/drawing/2014/main" id="{4E7300F4-F522-48B7-ACF0-2958E6B34765}"/>
              </a:ext>
            </a:extLst>
          </p:cNvPr>
          <p:cNvSpPr/>
          <p:nvPr/>
        </p:nvSpPr>
        <p:spPr>
          <a:xfrm>
            <a:off x="1017177" y="4801891"/>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项目验收</a:t>
            </a:r>
          </a:p>
        </p:txBody>
      </p:sp>
      <p:sp>
        <p:nvSpPr>
          <p:cNvPr id="13" name="矩形 12">
            <a:extLst>
              <a:ext uri="{FF2B5EF4-FFF2-40B4-BE49-F238E27FC236}">
                <a16:creationId xmlns:a16="http://schemas.microsoft.com/office/drawing/2014/main" id="{CB32A9DE-27D0-4364-8B85-E4514085F774}"/>
              </a:ext>
            </a:extLst>
          </p:cNvPr>
          <p:cNvSpPr/>
          <p:nvPr/>
        </p:nvSpPr>
        <p:spPr>
          <a:xfrm>
            <a:off x="1017177" y="5485099"/>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成果管理</a:t>
            </a:r>
          </a:p>
        </p:txBody>
      </p:sp>
      <p:sp>
        <p:nvSpPr>
          <p:cNvPr id="14" name="矩形 13">
            <a:extLst>
              <a:ext uri="{FF2B5EF4-FFF2-40B4-BE49-F238E27FC236}">
                <a16:creationId xmlns:a16="http://schemas.microsoft.com/office/drawing/2014/main" id="{89B16E09-025F-4252-84C8-4650D95EA702}"/>
              </a:ext>
            </a:extLst>
          </p:cNvPr>
          <p:cNvSpPr/>
          <p:nvPr/>
        </p:nvSpPr>
        <p:spPr>
          <a:xfrm>
            <a:off x="1017177" y="2809458"/>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smtClean="0">
                <a:solidFill>
                  <a:schemeClr val="tx1">
                    <a:lumMod val="50000"/>
                    <a:lumOff val="50000"/>
                  </a:schemeClr>
                </a:solidFill>
                <a:latin typeface="微软雅黑" panose="020B0503020204020204" pitchFamily="34" charset="-122"/>
                <a:ea typeface="微软雅黑" panose="020B0503020204020204" pitchFamily="34" charset="-122"/>
              </a:rPr>
              <a:t>年度预算执行</a:t>
            </a:r>
            <a:endPar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7"/>
          <p:cNvSpPr txBox="1"/>
          <p:nvPr/>
        </p:nvSpPr>
        <p:spPr>
          <a:xfrm>
            <a:off x="666625" y="428605"/>
            <a:ext cx="6380964"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a:solidFill>
                  <a:srgbClr val="960000"/>
                </a:solidFill>
                <a:latin typeface="微软雅黑" panose="020B0503020204020204" pitchFamily="34" charset="-122"/>
                <a:ea typeface="微软雅黑" panose="020B0503020204020204" pitchFamily="34" charset="-122"/>
                <a:cs typeface="Times New Roman" pitchFamily="18" charset="0"/>
              </a:rPr>
              <a:t>四、重点专项管理流程</a:t>
            </a:r>
          </a:p>
        </p:txBody>
      </p:sp>
      <p:sp>
        <p:nvSpPr>
          <p:cNvPr id="24" name="TextBox 23"/>
          <p:cNvSpPr txBox="1"/>
          <p:nvPr/>
        </p:nvSpPr>
        <p:spPr>
          <a:xfrm>
            <a:off x="3718942" y="2103946"/>
            <a:ext cx="6948296" cy="4591202"/>
          </a:xfrm>
          <a:prstGeom prst="rect">
            <a:avLst/>
          </a:prstGeom>
          <a:noFill/>
          <a:ln w="9525">
            <a:solidFill>
              <a:srgbClr val="3C5064"/>
            </a:solidFill>
          </a:ln>
        </p:spPr>
        <p:txBody>
          <a:bodyPr wrap="square" lIns="288000" tIns="216000" rIns="360000" bIns="216000" rtlCol="0">
            <a:spAutoFit/>
          </a:bodyPr>
          <a:lstStyle/>
          <a:p>
            <a:pPr marL="342900" indent="-342900" algn="just">
              <a:lnSpc>
                <a:spcPts val="3200"/>
              </a:lnSpc>
              <a:spcBef>
                <a:spcPts val="600"/>
              </a:spcBef>
              <a:spcAft>
                <a:spcPts val="1200"/>
              </a:spcAft>
              <a:buClr>
                <a:srgbClr val="00B050"/>
              </a:buClr>
              <a:buFont typeface="Arial" panose="020B0604020202020204" pitchFamily="34" charset="0"/>
              <a:buChar char="•"/>
            </a:pPr>
            <a:r>
              <a:rPr lang="zh-CN" altLang="en-US" sz="2400" b="0" dirty="0" smtClean="0">
                <a:solidFill>
                  <a:srgbClr val="3C5064"/>
                </a:solidFill>
                <a:latin typeface="微软雅黑" panose="020B0503020204020204" pitchFamily="34" charset="-122"/>
                <a:ea typeface="微软雅黑" panose="020B0503020204020204" pitchFamily="34" charset="-122"/>
                <a:cs typeface="Times New Roman" pitchFamily="18" charset="0"/>
              </a:rPr>
              <a:t>项目应在每个年度结束后，对照项目任务书及其年度计划，进行年度总结。</a:t>
            </a:r>
            <a:endParaRPr lang="en-US" altLang="zh-CN" sz="2400" b="0" dirty="0" smtClean="0">
              <a:solidFill>
                <a:srgbClr val="3C5064"/>
              </a:solidFill>
              <a:latin typeface="微软雅黑" panose="020B0503020204020204" pitchFamily="34" charset="-122"/>
              <a:ea typeface="微软雅黑" panose="020B0503020204020204" pitchFamily="34" charset="-122"/>
              <a:cs typeface="Times New Roman" pitchFamily="18" charset="0"/>
            </a:endParaRPr>
          </a:p>
          <a:p>
            <a:pPr marL="342900" indent="-342900" algn="just">
              <a:lnSpc>
                <a:spcPts val="3200"/>
              </a:lnSpc>
              <a:spcBef>
                <a:spcPts val="600"/>
              </a:spcBef>
              <a:spcAft>
                <a:spcPts val="1200"/>
              </a:spcAft>
              <a:buClr>
                <a:srgbClr val="00B050"/>
              </a:buClr>
              <a:buFont typeface="Arial" panose="020B0604020202020204" pitchFamily="34" charset="0"/>
              <a:buChar char="•"/>
            </a:pPr>
            <a:r>
              <a:rPr lang="zh-CN" altLang="en-US" sz="2400" b="0" dirty="0" smtClean="0">
                <a:solidFill>
                  <a:srgbClr val="3C5064"/>
                </a:solidFill>
                <a:latin typeface="微软雅黑" panose="020B0503020204020204" pitchFamily="34" charset="-122"/>
                <a:ea typeface="微软雅黑" panose="020B0503020204020204" pitchFamily="34" charset="-122"/>
                <a:cs typeface="Times New Roman" pitchFamily="18" charset="0"/>
              </a:rPr>
              <a:t>并在此基础上，按照</a:t>
            </a:r>
            <a:r>
              <a:rPr lang="zh-CN" altLang="en-US" sz="2400" b="0" dirty="0">
                <a:solidFill>
                  <a:srgbClr val="3C5064"/>
                </a:solidFill>
                <a:latin typeface="微软雅黑" panose="020B0503020204020204" pitchFamily="34" charset="-122"/>
                <a:ea typeface="微软雅黑" panose="020B0503020204020204" pitchFamily="34" charset="-122"/>
                <a:cs typeface="Times New Roman" pitchFamily="18" charset="0"/>
              </a:rPr>
              <a:t>科技报告制度要求，于每年</a:t>
            </a:r>
            <a:r>
              <a:rPr lang="en-US" altLang="zh-CN" sz="2400" b="0" dirty="0">
                <a:solidFill>
                  <a:srgbClr val="3C5064"/>
                </a:solidFill>
                <a:latin typeface="微软雅黑" panose="020B0503020204020204" pitchFamily="34" charset="-122"/>
                <a:ea typeface="微软雅黑" panose="020B0503020204020204" pitchFamily="34" charset="-122"/>
                <a:cs typeface="Times New Roman" pitchFamily="18" charset="0"/>
              </a:rPr>
              <a:t>11 </a:t>
            </a:r>
            <a:r>
              <a:rPr lang="zh-CN" altLang="en-US" sz="2400" b="0" dirty="0">
                <a:solidFill>
                  <a:srgbClr val="3C5064"/>
                </a:solidFill>
                <a:latin typeface="微软雅黑" panose="020B0503020204020204" pitchFamily="34" charset="-122"/>
                <a:ea typeface="微软雅黑" panose="020B0503020204020204" pitchFamily="34" charset="-122"/>
                <a:cs typeface="Times New Roman" pitchFamily="18" charset="0"/>
              </a:rPr>
              <a:t>月底前，通过信息系统向专业机构报送项目年度执行情况报告。项目执行不足</a:t>
            </a:r>
            <a:r>
              <a:rPr lang="en-US" altLang="zh-CN" sz="2400" b="0" dirty="0">
                <a:solidFill>
                  <a:srgbClr val="3C5064"/>
                </a:solidFill>
                <a:latin typeface="微软雅黑" panose="020B0503020204020204" pitchFamily="34" charset="-122"/>
                <a:ea typeface="微软雅黑" panose="020B0503020204020204" pitchFamily="34" charset="-122"/>
                <a:cs typeface="Times New Roman" pitchFamily="18" charset="0"/>
              </a:rPr>
              <a:t>3 </a:t>
            </a:r>
            <a:r>
              <a:rPr lang="zh-CN" altLang="en-US" sz="2400" b="0" dirty="0">
                <a:solidFill>
                  <a:srgbClr val="3C5064"/>
                </a:solidFill>
                <a:latin typeface="微软雅黑" panose="020B0503020204020204" pitchFamily="34" charset="-122"/>
                <a:ea typeface="微软雅黑" panose="020B0503020204020204" pitchFamily="34" charset="-122"/>
                <a:cs typeface="Times New Roman" pitchFamily="18" charset="0"/>
              </a:rPr>
              <a:t>个月的，可在下一年度一并上报。</a:t>
            </a:r>
            <a:endParaRPr lang="en-US" altLang="zh-CN" sz="2400" b="0" dirty="0">
              <a:solidFill>
                <a:srgbClr val="3C5064"/>
              </a:solidFill>
              <a:latin typeface="微软雅黑" panose="020B0503020204020204" pitchFamily="34" charset="-122"/>
              <a:ea typeface="微软雅黑" panose="020B0503020204020204" pitchFamily="34" charset="-122"/>
              <a:cs typeface="Times New Roman" pitchFamily="18" charset="0"/>
            </a:endParaRPr>
          </a:p>
          <a:p>
            <a:pPr marL="342900" indent="-342900" algn="just">
              <a:lnSpc>
                <a:spcPts val="3200"/>
              </a:lnSpc>
              <a:spcBef>
                <a:spcPts val="600"/>
              </a:spcBef>
              <a:spcAft>
                <a:spcPts val="1200"/>
              </a:spcAft>
              <a:buClr>
                <a:srgbClr val="00B050"/>
              </a:buClr>
              <a:buFont typeface="Arial" panose="020B0604020202020204" pitchFamily="34" charset="0"/>
              <a:buChar char="•"/>
            </a:pPr>
            <a:r>
              <a:rPr lang="zh-CN" altLang="en-US" sz="2400" b="0" dirty="0">
                <a:solidFill>
                  <a:srgbClr val="3C5064"/>
                </a:solidFill>
                <a:latin typeface="微软雅黑" panose="020B0503020204020204" pitchFamily="34" charset="-122"/>
                <a:ea typeface="微软雅黑" panose="020B0503020204020204" pitchFamily="34" charset="-122"/>
                <a:cs typeface="Times New Roman" pitchFamily="18" charset="0"/>
              </a:rPr>
              <a:t>年度报告需对照项目任务书报告该年度项目总体执行情况、</a:t>
            </a:r>
            <a:r>
              <a:rPr lang="zh-CN" altLang="en-US" sz="2400" b="0" dirty="0">
                <a:solidFill>
                  <a:srgbClr val="960000"/>
                </a:solidFill>
                <a:latin typeface="微软雅黑" panose="020B0503020204020204" pitchFamily="34" charset="-122"/>
                <a:ea typeface="微软雅黑" panose="020B0503020204020204" pitchFamily="34" charset="-122"/>
                <a:cs typeface="Times New Roman" pitchFamily="18" charset="0"/>
              </a:rPr>
              <a:t>主要</a:t>
            </a:r>
            <a:r>
              <a:rPr lang="zh-CN" altLang="en-US" sz="2400" b="0" dirty="0" smtClean="0">
                <a:solidFill>
                  <a:srgbClr val="960000"/>
                </a:solidFill>
                <a:latin typeface="微软雅黑" panose="020B0503020204020204" pitchFamily="34" charset="-122"/>
                <a:ea typeface="微软雅黑" panose="020B0503020204020204" pitchFamily="34" charset="-122"/>
                <a:cs typeface="Times New Roman" pitchFamily="18" charset="0"/>
              </a:rPr>
              <a:t>进展、</a:t>
            </a:r>
            <a:r>
              <a:rPr lang="zh-CN" altLang="en-US" sz="2400" b="0" dirty="0" smtClean="0">
                <a:solidFill>
                  <a:srgbClr val="3C5064"/>
                </a:solidFill>
                <a:latin typeface="微软雅黑" panose="020B0503020204020204" pitchFamily="34" charset="-122"/>
                <a:ea typeface="微软雅黑" panose="020B0503020204020204" pitchFamily="34" charset="-122"/>
                <a:cs typeface="Times New Roman" pitchFamily="18" charset="0"/>
              </a:rPr>
              <a:t>存在的问题以及</a:t>
            </a:r>
            <a:r>
              <a:rPr lang="zh-CN" altLang="en-US" sz="2400" b="0" dirty="0">
                <a:solidFill>
                  <a:srgbClr val="3C5064"/>
                </a:solidFill>
                <a:latin typeface="微软雅黑" panose="020B0503020204020204" pitchFamily="34" charset="-122"/>
                <a:ea typeface="微软雅黑" panose="020B0503020204020204" pitchFamily="34" charset="-122"/>
                <a:cs typeface="Times New Roman" pitchFamily="18" charset="0"/>
              </a:rPr>
              <a:t>建议等。</a:t>
            </a:r>
            <a:endParaRPr lang="en-US" altLang="zh-CN" sz="2400" b="0" dirty="0">
              <a:solidFill>
                <a:srgbClr val="3C5064"/>
              </a:solidFill>
              <a:latin typeface="微软雅黑" panose="020B0503020204020204" pitchFamily="34" charset="-122"/>
              <a:ea typeface="微软雅黑" panose="020B0503020204020204" pitchFamily="34" charset="-122"/>
              <a:cs typeface="Times New Roman" pitchFamily="18" charset="0"/>
            </a:endParaRPr>
          </a:p>
        </p:txBody>
      </p:sp>
      <p:grpSp>
        <p:nvGrpSpPr>
          <p:cNvPr id="2" name="组合 29"/>
          <p:cNvGrpSpPr/>
          <p:nvPr/>
        </p:nvGrpSpPr>
        <p:grpSpPr>
          <a:xfrm>
            <a:off x="1017177" y="2151415"/>
            <a:ext cx="2254951" cy="504057"/>
            <a:chOff x="1023108" y="2143116"/>
            <a:chExt cx="2254951" cy="504057"/>
          </a:xfrm>
        </p:grpSpPr>
        <p:sp>
          <p:nvSpPr>
            <p:cNvPr id="18" name="等腰三角形 17">
              <a:extLst>
                <a:ext uri="{FF2B5EF4-FFF2-40B4-BE49-F238E27FC236}">
                  <a16:creationId xmlns:a16="http://schemas.microsoft.com/office/drawing/2014/main" id="{18A97CA4-A231-4A89-AA9C-0C1775C54645}"/>
                </a:ext>
              </a:extLst>
            </p:cNvPr>
            <p:cNvSpPr/>
            <p:nvPr/>
          </p:nvSpPr>
          <p:spPr bwMode="auto">
            <a:xfrm rot="5400000">
              <a:off x="2824603" y="2193718"/>
              <a:ext cx="504057" cy="402854"/>
            </a:xfrm>
            <a:prstGeom prst="triangle">
              <a:avLst/>
            </a:prstGeom>
            <a:solidFill>
              <a:schemeClr val="accent1">
                <a:lumMod val="50000"/>
              </a:schemeClr>
            </a:solidFill>
            <a:ln w="19050">
              <a:no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tIns="0" bIns="0" rtlCol="0" anchor="ctr"/>
            <a:lstStyle/>
            <a:p>
              <a:pPr algn="ctr"/>
              <a:endParaRPr lang="zh-CN" altLang="en-US" sz="2000">
                <a:solidFill>
                  <a:srgbClr val="FFFFFF"/>
                </a:solidFill>
                <a:latin typeface="微软雅黑" panose="020B0503020204020204" pitchFamily="34" charset="-122"/>
                <a:ea typeface="微软雅黑" panose="020B0503020204020204" pitchFamily="34" charset="-122"/>
              </a:endParaRPr>
            </a:p>
          </p:txBody>
        </p:sp>
        <p:sp>
          <p:nvSpPr>
            <p:cNvPr id="25" name="矩形 24">
              <a:extLst>
                <a:ext uri="{FF2B5EF4-FFF2-40B4-BE49-F238E27FC236}">
                  <a16:creationId xmlns:a16="http://schemas.microsoft.com/office/drawing/2014/main" id="{D84F869D-CF7F-44B8-8E6B-9B6350A6EB23}"/>
                </a:ext>
              </a:extLst>
            </p:cNvPr>
            <p:cNvSpPr/>
            <p:nvPr/>
          </p:nvSpPr>
          <p:spPr>
            <a:xfrm>
              <a:off x="1023108" y="2143173"/>
              <a:ext cx="1840747" cy="504000"/>
            </a:xfrm>
            <a:prstGeom prst="rect">
              <a:avLst/>
            </a:prstGeom>
            <a:solidFill>
              <a:schemeClr val="accent1">
                <a:lumMod val="50000"/>
              </a:schemeClr>
            </a:solidFill>
            <a:ln w="3175">
              <a:solidFill>
                <a:schemeClr val="accent1">
                  <a:lumMod val="50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rgbClr val="FFFFFF"/>
                  </a:solidFill>
                  <a:latin typeface="微软雅黑" panose="020B0503020204020204" pitchFamily="34" charset="-122"/>
                  <a:ea typeface="微软雅黑" panose="020B0503020204020204" pitchFamily="34" charset="-122"/>
                </a:rPr>
                <a:t>年度报告</a:t>
              </a:r>
            </a:p>
          </p:txBody>
        </p:sp>
      </p:grpSp>
      <p:sp>
        <p:nvSpPr>
          <p:cNvPr id="14" name="矩形 13">
            <a:extLst>
              <a:ext uri="{FF2B5EF4-FFF2-40B4-BE49-F238E27FC236}">
                <a16:creationId xmlns:a16="http://schemas.microsoft.com/office/drawing/2014/main" id="{BDB1FE00-7CFF-48E4-B4EE-E6557BC83D83}"/>
              </a:ext>
            </a:extLst>
          </p:cNvPr>
          <p:cNvSpPr/>
          <p:nvPr/>
        </p:nvSpPr>
        <p:spPr>
          <a:xfrm>
            <a:off x="1017177" y="3461822"/>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项目检查</a:t>
            </a:r>
          </a:p>
        </p:txBody>
      </p:sp>
      <p:sp>
        <p:nvSpPr>
          <p:cNvPr id="16" name="矩形 15">
            <a:extLst>
              <a:ext uri="{FF2B5EF4-FFF2-40B4-BE49-F238E27FC236}">
                <a16:creationId xmlns:a16="http://schemas.microsoft.com/office/drawing/2014/main" id="{56C4AB24-BD8A-4F01-9385-642D04FAF382}"/>
              </a:ext>
            </a:extLst>
          </p:cNvPr>
          <p:cNvSpPr/>
          <p:nvPr/>
        </p:nvSpPr>
        <p:spPr>
          <a:xfrm>
            <a:off x="1017177" y="4099455"/>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项目调整</a:t>
            </a:r>
          </a:p>
        </p:txBody>
      </p:sp>
      <p:sp>
        <p:nvSpPr>
          <p:cNvPr id="17" name="矩形 16">
            <a:extLst>
              <a:ext uri="{FF2B5EF4-FFF2-40B4-BE49-F238E27FC236}">
                <a16:creationId xmlns:a16="http://schemas.microsoft.com/office/drawing/2014/main" id="{89B16E09-025F-4252-84C8-4650D95EA702}"/>
              </a:ext>
            </a:extLst>
          </p:cNvPr>
          <p:cNvSpPr/>
          <p:nvPr/>
        </p:nvSpPr>
        <p:spPr>
          <a:xfrm>
            <a:off x="1017177" y="1496240"/>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smtClean="0">
                <a:solidFill>
                  <a:schemeClr val="tx1">
                    <a:lumMod val="50000"/>
                    <a:lumOff val="50000"/>
                  </a:schemeClr>
                </a:solidFill>
                <a:latin typeface="微软雅黑" panose="020B0503020204020204" pitchFamily="34" charset="-122"/>
                <a:ea typeface="微软雅黑" panose="020B0503020204020204" pitchFamily="34" charset="-122"/>
              </a:rPr>
              <a:t>项目启动部署</a:t>
            </a:r>
            <a:endPar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9" name="矩形 18">
            <a:extLst>
              <a:ext uri="{FF2B5EF4-FFF2-40B4-BE49-F238E27FC236}">
                <a16:creationId xmlns:a16="http://schemas.microsoft.com/office/drawing/2014/main" id="{4E7300F4-F522-48B7-ACF0-2958E6B34765}"/>
              </a:ext>
            </a:extLst>
          </p:cNvPr>
          <p:cNvSpPr/>
          <p:nvPr/>
        </p:nvSpPr>
        <p:spPr>
          <a:xfrm>
            <a:off x="1017176" y="4789714"/>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项目验收</a:t>
            </a:r>
          </a:p>
        </p:txBody>
      </p:sp>
      <p:sp>
        <p:nvSpPr>
          <p:cNvPr id="28" name="矩形 27">
            <a:extLst>
              <a:ext uri="{FF2B5EF4-FFF2-40B4-BE49-F238E27FC236}">
                <a16:creationId xmlns:a16="http://schemas.microsoft.com/office/drawing/2014/main" id="{CB32A9DE-27D0-4364-8B85-E4514085F774}"/>
              </a:ext>
            </a:extLst>
          </p:cNvPr>
          <p:cNvSpPr/>
          <p:nvPr/>
        </p:nvSpPr>
        <p:spPr>
          <a:xfrm>
            <a:off x="1003264" y="5503982"/>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成果管理</a:t>
            </a:r>
          </a:p>
        </p:txBody>
      </p:sp>
      <p:sp>
        <p:nvSpPr>
          <p:cNvPr id="29" name="矩形 28">
            <a:extLst>
              <a:ext uri="{FF2B5EF4-FFF2-40B4-BE49-F238E27FC236}">
                <a16:creationId xmlns:a16="http://schemas.microsoft.com/office/drawing/2014/main" id="{89B16E09-025F-4252-84C8-4650D95EA702}"/>
              </a:ext>
            </a:extLst>
          </p:cNvPr>
          <p:cNvSpPr/>
          <p:nvPr/>
        </p:nvSpPr>
        <p:spPr>
          <a:xfrm>
            <a:off x="1017177" y="2806647"/>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smtClean="0">
                <a:solidFill>
                  <a:schemeClr val="tx1">
                    <a:lumMod val="50000"/>
                    <a:lumOff val="50000"/>
                  </a:schemeClr>
                </a:solidFill>
                <a:latin typeface="微软雅黑" panose="020B0503020204020204" pitchFamily="34" charset="-122"/>
                <a:ea typeface="微软雅黑" panose="020B0503020204020204" pitchFamily="34" charset="-122"/>
              </a:rPr>
              <a:t>年度预算执行</a:t>
            </a:r>
            <a:endPar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7"/>
          <p:cNvSpPr txBox="1"/>
          <p:nvPr/>
        </p:nvSpPr>
        <p:spPr>
          <a:xfrm>
            <a:off x="666625" y="428605"/>
            <a:ext cx="6380964"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a:solidFill>
                  <a:srgbClr val="960000"/>
                </a:solidFill>
                <a:latin typeface="微软雅黑" panose="020B0503020204020204" pitchFamily="34" charset="-122"/>
                <a:ea typeface="微软雅黑" panose="020B0503020204020204" pitchFamily="34" charset="-122"/>
                <a:cs typeface="Times New Roman" pitchFamily="18" charset="0"/>
              </a:rPr>
              <a:t>四、重点专项管理流程</a:t>
            </a:r>
          </a:p>
        </p:txBody>
      </p:sp>
      <p:sp>
        <p:nvSpPr>
          <p:cNvPr id="8" name="TextBox 7"/>
          <p:cNvSpPr txBox="1"/>
          <p:nvPr/>
        </p:nvSpPr>
        <p:spPr>
          <a:xfrm>
            <a:off x="3880628" y="1285860"/>
            <a:ext cx="6572296" cy="5471819"/>
          </a:xfrm>
          <a:prstGeom prst="rect">
            <a:avLst/>
          </a:prstGeom>
          <a:noFill/>
          <a:ln w="9525">
            <a:solidFill>
              <a:schemeClr val="bg1">
                <a:lumMod val="65000"/>
              </a:schemeClr>
            </a:solidFill>
          </a:ln>
        </p:spPr>
        <p:txBody>
          <a:bodyPr wrap="square" lIns="360000" tIns="288000" rIns="288000" bIns="216000" rtlCol="0">
            <a:spAutoFit/>
          </a:bodyPr>
          <a:lstStyle/>
          <a:p>
            <a:pPr marL="432000" indent="-457200" algn="just">
              <a:lnSpc>
                <a:spcPct val="125000"/>
              </a:lnSpc>
              <a:spcBef>
                <a:spcPts val="0"/>
              </a:spcBef>
              <a:spcAft>
                <a:spcPts val="1800"/>
              </a:spcAft>
              <a:buFont typeface="Wingdings" pitchFamily="2" charset="2"/>
              <a:buChar char="p"/>
            </a:pPr>
            <a:r>
              <a:rPr lang="zh-CN" altLang="en-US" sz="2600" b="0" dirty="0">
                <a:solidFill>
                  <a:srgbClr val="002060"/>
                </a:solidFill>
                <a:latin typeface="微软雅黑" pitchFamily="34" charset="-122"/>
                <a:ea typeface="微软雅黑" pitchFamily="34" charset="-122"/>
              </a:rPr>
              <a:t>年度预算执行包括年度预算安排及年度拨款工作。</a:t>
            </a:r>
            <a:endParaRPr lang="en-US" altLang="zh-CN" sz="2600" b="0" dirty="0">
              <a:solidFill>
                <a:srgbClr val="002060"/>
              </a:solidFill>
              <a:latin typeface="微软雅黑" pitchFamily="34" charset="-122"/>
              <a:ea typeface="微软雅黑" pitchFamily="34" charset="-122"/>
            </a:endParaRPr>
          </a:p>
          <a:p>
            <a:pPr marL="432000" indent="-457200" algn="just">
              <a:lnSpc>
                <a:spcPct val="125000"/>
              </a:lnSpc>
              <a:spcBef>
                <a:spcPts val="0"/>
              </a:spcBef>
              <a:spcAft>
                <a:spcPts val="1800"/>
              </a:spcAft>
              <a:buFont typeface="Wingdings" pitchFamily="2" charset="2"/>
              <a:buChar char="p"/>
            </a:pPr>
            <a:r>
              <a:rPr lang="zh-CN" altLang="en-US" sz="2600" b="0" dirty="0">
                <a:solidFill>
                  <a:srgbClr val="002060"/>
                </a:solidFill>
                <a:latin typeface="微软雅黑" pitchFamily="34" charset="-122"/>
                <a:ea typeface="微软雅黑" pitchFamily="34" charset="-122"/>
              </a:rPr>
              <a:t>专项办依据项目年度预算安排及</a:t>
            </a:r>
            <a:r>
              <a:rPr lang="zh-CN" altLang="en-US" sz="2600" b="0" dirty="0">
                <a:solidFill>
                  <a:srgbClr val="960000"/>
                </a:solidFill>
                <a:latin typeface="微软雅黑" pitchFamily="34" charset="-122"/>
                <a:ea typeface="微软雅黑" pitchFamily="34" charset="-122"/>
              </a:rPr>
              <a:t>年度执行情况</a:t>
            </a:r>
            <a:r>
              <a:rPr lang="zh-CN" altLang="en-US" sz="2600" b="0" dirty="0">
                <a:solidFill>
                  <a:srgbClr val="002060"/>
                </a:solidFill>
                <a:latin typeface="微软雅黑" pitchFamily="34" charset="-122"/>
                <a:ea typeface="微软雅黑" pitchFamily="34" charset="-122"/>
              </a:rPr>
              <a:t>确定年度拨款额度</a:t>
            </a:r>
            <a:r>
              <a:rPr lang="zh-CN" altLang="en-US" sz="2600" b="0" dirty="0" smtClean="0">
                <a:solidFill>
                  <a:srgbClr val="002060"/>
                </a:solidFill>
                <a:latin typeface="微软雅黑" pitchFamily="34" charset="-122"/>
                <a:ea typeface="微软雅黑" pitchFamily="34" charset="-122"/>
              </a:rPr>
              <a:t>。</a:t>
            </a:r>
            <a:endParaRPr lang="en-US" altLang="zh-CN" sz="2600" b="0" dirty="0" smtClean="0">
              <a:solidFill>
                <a:srgbClr val="002060"/>
              </a:solidFill>
              <a:latin typeface="微软雅黑" pitchFamily="34" charset="-122"/>
              <a:ea typeface="微软雅黑" pitchFamily="34" charset="-122"/>
            </a:endParaRPr>
          </a:p>
          <a:p>
            <a:pPr marL="432000" indent="-457200" algn="just">
              <a:lnSpc>
                <a:spcPct val="125000"/>
              </a:lnSpc>
              <a:spcBef>
                <a:spcPts val="0"/>
              </a:spcBef>
              <a:spcAft>
                <a:spcPts val="1800"/>
              </a:spcAft>
              <a:buFont typeface="Wingdings" pitchFamily="2" charset="2"/>
              <a:buChar char="p"/>
            </a:pPr>
            <a:r>
              <a:rPr lang="zh-CN" altLang="en-US" sz="2600" b="0" dirty="0" smtClean="0">
                <a:solidFill>
                  <a:srgbClr val="002060"/>
                </a:solidFill>
                <a:latin typeface="微软雅黑" pitchFamily="34" charset="-122"/>
                <a:ea typeface="微软雅黑" pitchFamily="34" charset="-122"/>
              </a:rPr>
              <a:t>项目牵头承担单位应当在每年的</a:t>
            </a:r>
            <a:r>
              <a:rPr lang="en-US" altLang="zh-CN" sz="2600" b="0" dirty="0" smtClean="0">
                <a:solidFill>
                  <a:srgbClr val="960000"/>
                </a:solidFill>
                <a:latin typeface="微软雅黑" pitchFamily="34" charset="-122"/>
                <a:ea typeface="微软雅黑" pitchFamily="34" charset="-122"/>
              </a:rPr>
              <a:t>4</a:t>
            </a:r>
            <a:r>
              <a:rPr lang="zh-CN" altLang="en-US" sz="2600" b="0" dirty="0" smtClean="0">
                <a:solidFill>
                  <a:srgbClr val="960000"/>
                </a:solidFill>
                <a:latin typeface="微软雅黑" pitchFamily="34" charset="-122"/>
                <a:ea typeface="微软雅黑" pitchFamily="34" charset="-122"/>
              </a:rPr>
              <a:t>月</a:t>
            </a:r>
            <a:r>
              <a:rPr lang="en-US" altLang="zh-CN" sz="2600" b="0" dirty="0" smtClean="0">
                <a:solidFill>
                  <a:srgbClr val="960000"/>
                </a:solidFill>
                <a:latin typeface="微软雅黑" pitchFamily="34" charset="-122"/>
                <a:ea typeface="微软雅黑" pitchFamily="34" charset="-122"/>
              </a:rPr>
              <a:t>20</a:t>
            </a:r>
            <a:r>
              <a:rPr lang="zh-CN" altLang="en-US" sz="2600" b="0" dirty="0" smtClean="0">
                <a:solidFill>
                  <a:srgbClr val="960000"/>
                </a:solidFill>
                <a:latin typeface="微软雅黑" pitchFamily="34" charset="-122"/>
                <a:ea typeface="微软雅黑" pitchFamily="34" charset="-122"/>
              </a:rPr>
              <a:t>日</a:t>
            </a:r>
            <a:r>
              <a:rPr lang="zh-CN" altLang="en-US" sz="2600" b="0" dirty="0" smtClean="0">
                <a:solidFill>
                  <a:srgbClr val="002060"/>
                </a:solidFill>
                <a:latin typeface="微软雅黑" pitchFamily="34" charset="-122"/>
                <a:ea typeface="微软雅黑" pitchFamily="34" charset="-122"/>
              </a:rPr>
              <a:t>前，审核课题上年度收支情况，汇总形成项目年度财务决算报告，并报送专业机构。决算报告应当真实、完整，账表一致。</a:t>
            </a:r>
            <a:endParaRPr lang="en-US" altLang="zh-CN" sz="2600" b="0" dirty="0">
              <a:solidFill>
                <a:srgbClr val="002060"/>
              </a:solidFill>
              <a:latin typeface="微软雅黑" pitchFamily="34" charset="-122"/>
              <a:ea typeface="微软雅黑" pitchFamily="34" charset="-122"/>
            </a:endParaRPr>
          </a:p>
        </p:txBody>
      </p:sp>
      <p:grpSp>
        <p:nvGrpSpPr>
          <p:cNvPr id="2" name="组合 20"/>
          <p:cNvGrpSpPr/>
          <p:nvPr/>
        </p:nvGrpSpPr>
        <p:grpSpPr>
          <a:xfrm>
            <a:off x="1017177" y="2786058"/>
            <a:ext cx="2254951" cy="504057"/>
            <a:chOff x="1023108" y="2786058"/>
            <a:chExt cx="2254951" cy="504057"/>
          </a:xfrm>
        </p:grpSpPr>
        <p:sp>
          <p:nvSpPr>
            <p:cNvPr id="12" name="等腰三角形 11">
              <a:extLst>
                <a:ext uri="{FF2B5EF4-FFF2-40B4-BE49-F238E27FC236}">
                  <a16:creationId xmlns:a16="http://schemas.microsoft.com/office/drawing/2014/main" id="{18A97CA4-A231-4A89-AA9C-0C1775C54645}"/>
                </a:ext>
              </a:extLst>
            </p:cNvPr>
            <p:cNvSpPr/>
            <p:nvPr/>
          </p:nvSpPr>
          <p:spPr bwMode="auto">
            <a:xfrm rot="5400000">
              <a:off x="2824603" y="2836660"/>
              <a:ext cx="504057" cy="402854"/>
            </a:xfrm>
            <a:prstGeom prst="triangle">
              <a:avLst/>
            </a:prstGeom>
            <a:solidFill>
              <a:schemeClr val="accent1">
                <a:lumMod val="50000"/>
              </a:schemeClr>
            </a:solidFill>
            <a:ln w="19050">
              <a:no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tIns="0" bIns="0" rtlCol="0" anchor="ctr"/>
            <a:lstStyle/>
            <a:p>
              <a:pPr algn="ctr"/>
              <a:endParaRPr lang="zh-CN" altLang="en-US" sz="2000">
                <a:solidFill>
                  <a:srgbClr val="FFFFFF"/>
                </a:solidFill>
                <a:latin typeface="微软雅黑" panose="020B0503020204020204" pitchFamily="34" charset="-122"/>
                <a:ea typeface="微软雅黑" panose="020B0503020204020204" pitchFamily="34" charset="-122"/>
              </a:endParaRPr>
            </a:p>
          </p:txBody>
        </p:sp>
        <p:sp>
          <p:nvSpPr>
            <p:cNvPr id="13" name="矩形 12">
              <a:extLst>
                <a:ext uri="{FF2B5EF4-FFF2-40B4-BE49-F238E27FC236}">
                  <a16:creationId xmlns:a16="http://schemas.microsoft.com/office/drawing/2014/main" id="{D84F869D-CF7F-44B8-8E6B-9B6350A6EB23}"/>
                </a:ext>
              </a:extLst>
            </p:cNvPr>
            <p:cNvSpPr/>
            <p:nvPr/>
          </p:nvSpPr>
          <p:spPr>
            <a:xfrm>
              <a:off x="1023108" y="2786115"/>
              <a:ext cx="1840747" cy="504000"/>
            </a:xfrm>
            <a:prstGeom prst="rect">
              <a:avLst/>
            </a:prstGeom>
            <a:solidFill>
              <a:schemeClr val="accent1">
                <a:lumMod val="50000"/>
              </a:schemeClr>
            </a:solidFill>
            <a:ln w="3175">
              <a:solidFill>
                <a:schemeClr val="accent1">
                  <a:lumMod val="50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smtClean="0">
                  <a:solidFill>
                    <a:srgbClr val="FFFFFF"/>
                  </a:solidFill>
                  <a:latin typeface="微软雅黑" panose="020B0503020204020204" pitchFamily="34" charset="-122"/>
                  <a:ea typeface="微软雅黑" panose="020B0503020204020204" pitchFamily="34" charset="-122"/>
                </a:rPr>
                <a:t>年度预算执行</a:t>
              </a:r>
            </a:p>
          </p:txBody>
        </p:sp>
      </p:grpSp>
      <p:sp>
        <p:nvSpPr>
          <p:cNvPr id="14" name="矩形 13">
            <a:extLst>
              <a:ext uri="{FF2B5EF4-FFF2-40B4-BE49-F238E27FC236}">
                <a16:creationId xmlns:a16="http://schemas.microsoft.com/office/drawing/2014/main" id="{BDB1FE00-7CFF-48E4-B4EE-E6557BC83D83}"/>
              </a:ext>
            </a:extLst>
          </p:cNvPr>
          <p:cNvSpPr/>
          <p:nvPr/>
        </p:nvSpPr>
        <p:spPr>
          <a:xfrm>
            <a:off x="1017177" y="3453178"/>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项目检查</a:t>
            </a:r>
          </a:p>
        </p:txBody>
      </p:sp>
      <p:sp>
        <p:nvSpPr>
          <p:cNvPr id="16" name="矩形 15">
            <a:extLst>
              <a:ext uri="{FF2B5EF4-FFF2-40B4-BE49-F238E27FC236}">
                <a16:creationId xmlns:a16="http://schemas.microsoft.com/office/drawing/2014/main" id="{56C4AB24-BD8A-4F01-9385-642D04FAF382}"/>
              </a:ext>
            </a:extLst>
          </p:cNvPr>
          <p:cNvSpPr/>
          <p:nvPr/>
        </p:nvSpPr>
        <p:spPr>
          <a:xfrm>
            <a:off x="1017176" y="4187182"/>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项目调整</a:t>
            </a:r>
          </a:p>
        </p:txBody>
      </p:sp>
      <p:sp>
        <p:nvSpPr>
          <p:cNvPr id="17" name="矩形 16">
            <a:extLst>
              <a:ext uri="{FF2B5EF4-FFF2-40B4-BE49-F238E27FC236}">
                <a16:creationId xmlns:a16="http://schemas.microsoft.com/office/drawing/2014/main" id="{89B16E09-025F-4252-84C8-4650D95EA702}"/>
              </a:ext>
            </a:extLst>
          </p:cNvPr>
          <p:cNvSpPr/>
          <p:nvPr/>
        </p:nvSpPr>
        <p:spPr>
          <a:xfrm>
            <a:off x="1017177" y="1496240"/>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smtClean="0">
                <a:solidFill>
                  <a:schemeClr val="tx1">
                    <a:lumMod val="50000"/>
                    <a:lumOff val="50000"/>
                  </a:schemeClr>
                </a:solidFill>
                <a:latin typeface="微软雅黑" panose="020B0503020204020204" pitchFamily="34" charset="-122"/>
                <a:ea typeface="微软雅黑" panose="020B0503020204020204" pitchFamily="34" charset="-122"/>
              </a:rPr>
              <a:t>项目启动部署</a:t>
            </a:r>
            <a:endPar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8" name="矩形 17">
            <a:extLst>
              <a:ext uri="{FF2B5EF4-FFF2-40B4-BE49-F238E27FC236}">
                <a16:creationId xmlns:a16="http://schemas.microsoft.com/office/drawing/2014/main" id="{4E7300F4-F522-48B7-ACF0-2958E6B34765}"/>
              </a:ext>
            </a:extLst>
          </p:cNvPr>
          <p:cNvSpPr/>
          <p:nvPr/>
        </p:nvSpPr>
        <p:spPr>
          <a:xfrm>
            <a:off x="1017175" y="4882852"/>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项目验收</a:t>
            </a:r>
          </a:p>
        </p:txBody>
      </p:sp>
      <p:sp>
        <p:nvSpPr>
          <p:cNvPr id="19" name="矩形 18">
            <a:extLst>
              <a:ext uri="{FF2B5EF4-FFF2-40B4-BE49-F238E27FC236}">
                <a16:creationId xmlns:a16="http://schemas.microsoft.com/office/drawing/2014/main" id="{CB32A9DE-27D0-4364-8B85-E4514085F774}"/>
              </a:ext>
            </a:extLst>
          </p:cNvPr>
          <p:cNvSpPr/>
          <p:nvPr/>
        </p:nvSpPr>
        <p:spPr>
          <a:xfrm>
            <a:off x="1017175" y="5640120"/>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成果管理</a:t>
            </a:r>
          </a:p>
        </p:txBody>
      </p:sp>
      <p:sp>
        <p:nvSpPr>
          <p:cNvPr id="20" name="矩形 19">
            <a:extLst>
              <a:ext uri="{FF2B5EF4-FFF2-40B4-BE49-F238E27FC236}">
                <a16:creationId xmlns:a16="http://schemas.microsoft.com/office/drawing/2014/main" id="{89B16E09-025F-4252-84C8-4650D95EA702}"/>
              </a:ext>
            </a:extLst>
          </p:cNvPr>
          <p:cNvSpPr/>
          <p:nvPr/>
        </p:nvSpPr>
        <p:spPr>
          <a:xfrm>
            <a:off x="1017177" y="2143116"/>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smtClean="0">
                <a:solidFill>
                  <a:schemeClr val="tx1">
                    <a:lumMod val="50000"/>
                    <a:lumOff val="50000"/>
                  </a:schemeClr>
                </a:solidFill>
                <a:latin typeface="微软雅黑" panose="020B0503020204020204" pitchFamily="34" charset="-122"/>
                <a:ea typeface="微软雅黑" panose="020B0503020204020204" pitchFamily="34" charset="-122"/>
              </a:rPr>
              <a:t>年度报告</a:t>
            </a:r>
            <a:endPar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7"/>
          <p:cNvSpPr txBox="1"/>
          <p:nvPr/>
        </p:nvSpPr>
        <p:spPr>
          <a:xfrm>
            <a:off x="666625" y="428605"/>
            <a:ext cx="6380964"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a:solidFill>
                  <a:srgbClr val="960000"/>
                </a:solidFill>
                <a:latin typeface="微软雅黑" panose="020B0503020204020204" pitchFamily="34" charset="-122"/>
                <a:ea typeface="微软雅黑" panose="020B0503020204020204" pitchFamily="34" charset="-122"/>
                <a:cs typeface="Times New Roman" pitchFamily="18" charset="0"/>
              </a:rPr>
              <a:t>四、重点专项管理流程</a:t>
            </a:r>
          </a:p>
        </p:txBody>
      </p:sp>
      <p:sp>
        <p:nvSpPr>
          <p:cNvPr id="24" name="TextBox 23"/>
          <p:cNvSpPr txBox="1"/>
          <p:nvPr/>
        </p:nvSpPr>
        <p:spPr>
          <a:xfrm>
            <a:off x="3666314" y="1496240"/>
            <a:ext cx="6948296" cy="1872509"/>
          </a:xfrm>
          <a:prstGeom prst="rect">
            <a:avLst/>
          </a:prstGeom>
          <a:noFill/>
          <a:ln w="9525">
            <a:solidFill>
              <a:srgbClr val="3C5064"/>
            </a:solidFill>
          </a:ln>
        </p:spPr>
        <p:txBody>
          <a:bodyPr wrap="square" lIns="288000" tIns="216000" rIns="360000" bIns="216000" rtlCol="0">
            <a:spAutoFit/>
          </a:bodyPr>
          <a:lstStyle/>
          <a:p>
            <a:pPr marL="342900" indent="-342900" algn="just">
              <a:lnSpc>
                <a:spcPts val="2800"/>
              </a:lnSpc>
              <a:spcBef>
                <a:spcPts val="600"/>
              </a:spcBef>
              <a:spcAft>
                <a:spcPts val="600"/>
              </a:spcAft>
              <a:buClr>
                <a:srgbClr val="00B050"/>
              </a:buClr>
              <a:buFont typeface="Arial" panose="020B0604020202020204" pitchFamily="34" charset="0"/>
              <a:buChar char="•"/>
            </a:pPr>
            <a:r>
              <a:rPr lang="zh-CN" altLang="en-US" sz="2400" b="0" dirty="0">
                <a:solidFill>
                  <a:srgbClr val="3C5064"/>
                </a:solidFill>
                <a:latin typeface="微软雅黑" panose="020B0503020204020204" pitchFamily="34" charset="-122"/>
                <a:ea typeface="微软雅黑" panose="020B0503020204020204" pitchFamily="34" charset="-122"/>
                <a:cs typeface="Times New Roman" pitchFamily="18" charset="0"/>
              </a:rPr>
              <a:t>执行周期在</a:t>
            </a:r>
            <a:r>
              <a:rPr lang="en-US" altLang="zh-CN" sz="2400" b="0" dirty="0" smtClean="0">
                <a:solidFill>
                  <a:srgbClr val="3C5064"/>
                </a:solidFill>
                <a:latin typeface="微软雅黑" panose="020B0503020204020204" pitchFamily="34" charset="-122"/>
                <a:ea typeface="微软雅黑" panose="020B0503020204020204" pitchFamily="34" charset="-122"/>
                <a:cs typeface="Times New Roman" pitchFamily="18" charset="0"/>
              </a:rPr>
              <a:t>3</a:t>
            </a:r>
            <a:r>
              <a:rPr lang="zh-CN" altLang="en-US" sz="2400" b="0" dirty="0" smtClean="0">
                <a:solidFill>
                  <a:srgbClr val="3C5064"/>
                </a:solidFill>
                <a:latin typeface="微软雅黑" panose="020B0503020204020204" pitchFamily="34" charset="-122"/>
                <a:ea typeface="微软雅黑" panose="020B0503020204020204" pitchFamily="34" charset="-122"/>
                <a:cs typeface="Times New Roman" pitchFamily="18" charset="0"/>
              </a:rPr>
              <a:t>年</a:t>
            </a:r>
            <a:r>
              <a:rPr lang="zh-CN" altLang="en-US" sz="2400" b="0" dirty="0">
                <a:solidFill>
                  <a:srgbClr val="3C5064"/>
                </a:solidFill>
                <a:latin typeface="微软雅黑" panose="020B0503020204020204" pitchFamily="34" charset="-122"/>
                <a:ea typeface="微软雅黑" panose="020B0503020204020204" pitchFamily="34" charset="-122"/>
                <a:cs typeface="Times New Roman" pitchFamily="18" charset="0"/>
              </a:rPr>
              <a:t>及以上的项目，在项目实施中期，专业机构应对项目执行情况进行中期检查，对项目能否完成预定任务目标做出判断，并形成中期执行情况报告。</a:t>
            </a:r>
            <a:endParaRPr lang="en-US" altLang="zh-CN" sz="2400" b="0" dirty="0">
              <a:solidFill>
                <a:srgbClr val="3C5064"/>
              </a:solidFill>
              <a:latin typeface="微软雅黑" panose="020B0503020204020204" pitchFamily="34" charset="-122"/>
              <a:ea typeface="微软雅黑" panose="020B0503020204020204" pitchFamily="34" charset="-122"/>
              <a:cs typeface="Times New Roman" pitchFamily="18" charset="0"/>
            </a:endParaRPr>
          </a:p>
        </p:txBody>
      </p:sp>
      <p:sp>
        <p:nvSpPr>
          <p:cNvPr id="19" name="TextBox 18"/>
          <p:cNvSpPr txBox="1"/>
          <p:nvPr/>
        </p:nvSpPr>
        <p:spPr>
          <a:xfrm>
            <a:off x="3666314" y="3571898"/>
            <a:ext cx="6948296" cy="1154364"/>
          </a:xfrm>
          <a:prstGeom prst="rect">
            <a:avLst/>
          </a:prstGeom>
          <a:noFill/>
          <a:ln w="9525">
            <a:solidFill>
              <a:srgbClr val="3C5064"/>
            </a:solidFill>
          </a:ln>
        </p:spPr>
        <p:txBody>
          <a:bodyPr wrap="square" lIns="288000" tIns="216000" rIns="360000" bIns="216000" rtlCol="0">
            <a:spAutoFit/>
          </a:bodyPr>
          <a:lstStyle/>
          <a:p>
            <a:pPr marL="342900" indent="-342900" algn="just">
              <a:lnSpc>
                <a:spcPts val="2800"/>
              </a:lnSpc>
              <a:spcBef>
                <a:spcPts val="600"/>
              </a:spcBef>
              <a:spcAft>
                <a:spcPts val="600"/>
              </a:spcAft>
              <a:buClr>
                <a:srgbClr val="00B050"/>
              </a:buClr>
              <a:buFont typeface="Arial" panose="020B0604020202020204" pitchFamily="34" charset="0"/>
              <a:buChar char="•"/>
            </a:pPr>
            <a:r>
              <a:rPr lang="zh-CN" altLang="en-US" sz="2400" b="0" dirty="0">
                <a:solidFill>
                  <a:srgbClr val="3C5064"/>
                </a:solidFill>
                <a:latin typeface="微软雅黑" panose="020B0503020204020204" pitchFamily="34" charset="-122"/>
                <a:ea typeface="微软雅黑" panose="020B0503020204020204" pitchFamily="34" charset="-122"/>
                <a:cs typeface="Times New Roman" pitchFamily="18" charset="0"/>
              </a:rPr>
              <a:t>具有明确应用示范目标的项目，专业机构应邀请有关部门和地方共同开展中期检查工作。</a:t>
            </a:r>
          </a:p>
        </p:txBody>
      </p:sp>
      <p:sp>
        <p:nvSpPr>
          <p:cNvPr id="15" name="矩形 14">
            <a:extLst>
              <a:ext uri="{FF2B5EF4-FFF2-40B4-BE49-F238E27FC236}">
                <a16:creationId xmlns:a16="http://schemas.microsoft.com/office/drawing/2014/main" id="{BDB1FE00-7CFF-48E4-B4EE-E6557BC83D83}"/>
              </a:ext>
            </a:extLst>
          </p:cNvPr>
          <p:cNvSpPr/>
          <p:nvPr/>
        </p:nvSpPr>
        <p:spPr>
          <a:xfrm>
            <a:off x="1017177" y="2806590"/>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smtClean="0">
                <a:solidFill>
                  <a:schemeClr val="tx1">
                    <a:lumMod val="50000"/>
                    <a:lumOff val="50000"/>
                  </a:schemeClr>
                </a:solidFill>
                <a:latin typeface="微软雅黑" panose="020B0503020204020204" pitchFamily="34" charset="-122"/>
                <a:ea typeface="微软雅黑" panose="020B0503020204020204" pitchFamily="34" charset="-122"/>
              </a:rPr>
              <a:t>年度预算执行</a:t>
            </a:r>
            <a:endPar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0" name="矩形 19">
            <a:extLst>
              <a:ext uri="{FF2B5EF4-FFF2-40B4-BE49-F238E27FC236}">
                <a16:creationId xmlns:a16="http://schemas.microsoft.com/office/drawing/2014/main" id="{56C4AB24-BD8A-4F01-9385-642D04FAF382}"/>
              </a:ext>
            </a:extLst>
          </p:cNvPr>
          <p:cNvSpPr/>
          <p:nvPr/>
        </p:nvSpPr>
        <p:spPr>
          <a:xfrm>
            <a:off x="1017176" y="4149080"/>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项目调整</a:t>
            </a:r>
          </a:p>
        </p:txBody>
      </p:sp>
      <p:sp>
        <p:nvSpPr>
          <p:cNvPr id="21" name="矩形 20">
            <a:extLst>
              <a:ext uri="{FF2B5EF4-FFF2-40B4-BE49-F238E27FC236}">
                <a16:creationId xmlns:a16="http://schemas.microsoft.com/office/drawing/2014/main" id="{89B16E09-025F-4252-84C8-4650D95EA702}"/>
              </a:ext>
            </a:extLst>
          </p:cNvPr>
          <p:cNvSpPr/>
          <p:nvPr/>
        </p:nvSpPr>
        <p:spPr>
          <a:xfrm>
            <a:off x="1017177" y="1496240"/>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smtClean="0">
                <a:solidFill>
                  <a:schemeClr val="tx1">
                    <a:lumMod val="50000"/>
                    <a:lumOff val="50000"/>
                  </a:schemeClr>
                </a:solidFill>
                <a:latin typeface="微软雅黑" panose="020B0503020204020204" pitchFamily="34" charset="-122"/>
                <a:ea typeface="微软雅黑" panose="020B0503020204020204" pitchFamily="34" charset="-122"/>
              </a:rPr>
              <a:t>项目启动部署</a:t>
            </a:r>
            <a:endPar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2" name="矩形 21">
            <a:extLst>
              <a:ext uri="{FF2B5EF4-FFF2-40B4-BE49-F238E27FC236}">
                <a16:creationId xmlns:a16="http://schemas.microsoft.com/office/drawing/2014/main" id="{4E7300F4-F522-48B7-ACF0-2958E6B34765}"/>
              </a:ext>
            </a:extLst>
          </p:cNvPr>
          <p:cNvSpPr/>
          <p:nvPr/>
        </p:nvSpPr>
        <p:spPr>
          <a:xfrm>
            <a:off x="1017176" y="4863801"/>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项目验收</a:t>
            </a:r>
          </a:p>
        </p:txBody>
      </p:sp>
      <p:sp>
        <p:nvSpPr>
          <p:cNvPr id="23" name="矩形 22">
            <a:extLst>
              <a:ext uri="{FF2B5EF4-FFF2-40B4-BE49-F238E27FC236}">
                <a16:creationId xmlns:a16="http://schemas.microsoft.com/office/drawing/2014/main" id="{CB32A9DE-27D0-4364-8B85-E4514085F774}"/>
              </a:ext>
            </a:extLst>
          </p:cNvPr>
          <p:cNvSpPr/>
          <p:nvPr/>
        </p:nvSpPr>
        <p:spPr>
          <a:xfrm>
            <a:off x="1017175" y="5578522"/>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成果管理</a:t>
            </a:r>
          </a:p>
        </p:txBody>
      </p:sp>
      <p:sp>
        <p:nvSpPr>
          <p:cNvPr id="25" name="矩形 24">
            <a:extLst>
              <a:ext uri="{FF2B5EF4-FFF2-40B4-BE49-F238E27FC236}">
                <a16:creationId xmlns:a16="http://schemas.microsoft.com/office/drawing/2014/main" id="{89B16E09-025F-4252-84C8-4650D95EA702}"/>
              </a:ext>
            </a:extLst>
          </p:cNvPr>
          <p:cNvSpPr/>
          <p:nvPr/>
        </p:nvSpPr>
        <p:spPr>
          <a:xfrm>
            <a:off x="1017177" y="2151415"/>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smtClean="0">
                <a:solidFill>
                  <a:schemeClr val="tx1">
                    <a:lumMod val="50000"/>
                    <a:lumOff val="50000"/>
                  </a:schemeClr>
                </a:solidFill>
                <a:latin typeface="微软雅黑" panose="020B0503020204020204" pitchFamily="34" charset="-122"/>
                <a:ea typeface="微软雅黑" panose="020B0503020204020204" pitchFamily="34" charset="-122"/>
              </a:rPr>
              <a:t>年度报告</a:t>
            </a:r>
            <a:endPar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nvGrpSpPr>
          <p:cNvPr id="2" name="组合 27"/>
          <p:cNvGrpSpPr/>
          <p:nvPr/>
        </p:nvGrpSpPr>
        <p:grpSpPr>
          <a:xfrm>
            <a:off x="1017177" y="3461765"/>
            <a:ext cx="2254951" cy="504057"/>
            <a:chOff x="1023108" y="3425008"/>
            <a:chExt cx="2254951" cy="504057"/>
          </a:xfrm>
        </p:grpSpPr>
        <p:sp>
          <p:nvSpPr>
            <p:cNvPr id="26" name="等腰三角形 25">
              <a:extLst>
                <a:ext uri="{FF2B5EF4-FFF2-40B4-BE49-F238E27FC236}">
                  <a16:creationId xmlns:a16="http://schemas.microsoft.com/office/drawing/2014/main" id="{18A97CA4-A231-4A89-AA9C-0C1775C54645}"/>
                </a:ext>
              </a:extLst>
            </p:cNvPr>
            <p:cNvSpPr/>
            <p:nvPr/>
          </p:nvSpPr>
          <p:spPr bwMode="auto">
            <a:xfrm rot="5400000">
              <a:off x="2824603" y="3475610"/>
              <a:ext cx="504057" cy="402854"/>
            </a:xfrm>
            <a:prstGeom prst="triangle">
              <a:avLst/>
            </a:prstGeom>
            <a:solidFill>
              <a:schemeClr val="accent1">
                <a:lumMod val="50000"/>
              </a:schemeClr>
            </a:solidFill>
            <a:ln w="19050">
              <a:no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tIns="0" bIns="0" rtlCol="0" anchor="ctr"/>
            <a:lstStyle/>
            <a:p>
              <a:pPr algn="ctr"/>
              <a:endParaRPr lang="zh-CN" altLang="en-US" sz="2000">
                <a:solidFill>
                  <a:srgbClr val="FFFFFF"/>
                </a:solidFill>
                <a:latin typeface="微软雅黑" panose="020B0503020204020204" pitchFamily="34" charset="-122"/>
                <a:ea typeface="微软雅黑" panose="020B0503020204020204" pitchFamily="34" charset="-122"/>
              </a:endParaRPr>
            </a:p>
          </p:txBody>
        </p:sp>
        <p:sp>
          <p:nvSpPr>
            <p:cNvPr id="27" name="矩形 26">
              <a:extLst>
                <a:ext uri="{FF2B5EF4-FFF2-40B4-BE49-F238E27FC236}">
                  <a16:creationId xmlns:a16="http://schemas.microsoft.com/office/drawing/2014/main" id="{D84F869D-CF7F-44B8-8E6B-9B6350A6EB23}"/>
                </a:ext>
              </a:extLst>
            </p:cNvPr>
            <p:cNvSpPr/>
            <p:nvPr/>
          </p:nvSpPr>
          <p:spPr>
            <a:xfrm>
              <a:off x="1023108" y="3425065"/>
              <a:ext cx="1840747" cy="504000"/>
            </a:xfrm>
            <a:prstGeom prst="rect">
              <a:avLst/>
            </a:prstGeom>
            <a:solidFill>
              <a:schemeClr val="accent1">
                <a:lumMod val="50000"/>
              </a:schemeClr>
            </a:solidFill>
            <a:ln w="3175">
              <a:solidFill>
                <a:schemeClr val="accent1">
                  <a:lumMod val="50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smtClean="0">
                  <a:solidFill>
                    <a:srgbClr val="FFFFFF"/>
                  </a:solidFill>
                  <a:latin typeface="微软雅黑" panose="020B0503020204020204" pitchFamily="34" charset="-122"/>
                  <a:ea typeface="微软雅黑" panose="020B0503020204020204" pitchFamily="34" charset="-122"/>
                </a:rPr>
                <a:t>项目检查</a:t>
              </a:r>
            </a:p>
          </p:txBody>
        </p:sp>
      </p:grpSp>
      <p:sp>
        <p:nvSpPr>
          <p:cNvPr id="17" name="TextBox 18"/>
          <p:cNvSpPr txBox="1"/>
          <p:nvPr/>
        </p:nvSpPr>
        <p:spPr>
          <a:xfrm>
            <a:off x="3666314" y="4929411"/>
            <a:ext cx="6948296" cy="1513437"/>
          </a:xfrm>
          <a:prstGeom prst="rect">
            <a:avLst/>
          </a:prstGeom>
          <a:noFill/>
          <a:ln w="9525">
            <a:solidFill>
              <a:srgbClr val="3C5064"/>
            </a:solidFill>
          </a:ln>
        </p:spPr>
        <p:txBody>
          <a:bodyPr wrap="square" lIns="288000" tIns="216000" rIns="360000" bIns="216000" rtlCol="0">
            <a:spAutoFit/>
          </a:bodyPr>
          <a:lstStyle/>
          <a:p>
            <a:pPr marL="342900" indent="-342900" algn="just">
              <a:lnSpc>
                <a:spcPts val="2800"/>
              </a:lnSpc>
              <a:spcBef>
                <a:spcPts val="600"/>
              </a:spcBef>
              <a:spcAft>
                <a:spcPts val="600"/>
              </a:spcAft>
              <a:buClr>
                <a:srgbClr val="00B050"/>
              </a:buClr>
              <a:buFont typeface="Arial" panose="020B0604020202020204" pitchFamily="34" charset="0"/>
              <a:buChar char="•"/>
            </a:pPr>
            <a:r>
              <a:rPr lang="zh-CN" altLang="en-US" sz="2400" b="0" dirty="0" smtClean="0">
                <a:solidFill>
                  <a:srgbClr val="3C5064"/>
                </a:solidFill>
                <a:latin typeface="微软雅黑" panose="020B0503020204020204" pitchFamily="34" charset="-122"/>
                <a:ea typeface="微软雅黑" panose="020B0503020204020204" pitchFamily="34" charset="-122"/>
                <a:cs typeface="Times New Roman" pitchFamily="18" charset="0"/>
              </a:rPr>
              <a:t>两个阶段：中期总结（由项目牵头单位和负责人组织，针对课题）；中期检查（由专项办组织，针对项目）</a:t>
            </a:r>
            <a:endParaRPr lang="zh-CN" altLang="en-US" sz="2400" b="0" dirty="0">
              <a:solidFill>
                <a:srgbClr val="3C5064"/>
              </a:solidFill>
              <a:latin typeface="微软雅黑" panose="020B0503020204020204" pitchFamily="34" charset="-122"/>
              <a:ea typeface="微软雅黑" panose="020B0503020204020204" pitchFamily="34" charset="-122"/>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7"/>
          <p:cNvSpPr txBox="1"/>
          <p:nvPr/>
        </p:nvSpPr>
        <p:spPr>
          <a:xfrm>
            <a:off x="666625" y="428605"/>
            <a:ext cx="6380964"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a:solidFill>
                  <a:srgbClr val="960000"/>
                </a:solidFill>
                <a:latin typeface="微软雅黑" panose="020B0503020204020204" pitchFamily="34" charset="-122"/>
                <a:ea typeface="微软雅黑" panose="020B0503020204020204" pitchFamily="34" charset="-122"/>
                <a:cs typeface="Times New Roman" pitchFamily="18" charset="0"/>
              </a:rPr>
              <a:t>四、重点专项管理流程</a:t>
            </a:r>
          </a:p>
        </p:txBody>
      </p:sp>
      <p:sp>
        <p:nvSpPr>
          <p:cNvPr id="169985" name="Rectangle 1"/>
          <p:cNvSpPr>
            <a:spLocks noChangeArrowheads="1"/>
          </p:cNvSpPr>
          <p:nvPr/>
        </p:nvSpPr>
        <p:spPr bwMode="auto">
          <a:xfrm>
            <a:off x="5401471" y="1183472"/>
            <a:ext cx="5922611" cy="4486880"/>
          </a:xfrm>
          <a:prstGeom prst="roundRect">
            <a:avLst>
              <a:gd name="adj" fmla="val 5440"/>
            </a:avLst>
          </a:prstGeom>
          <a:solidFill>
            <a:schemeClr val="bg1">
              <a:lumMod val="95000"/>
            </a:schemeClr>
          </a:solidFill>
          <a:ln w="9525">
            <a:solidFill>
              <a:schemeClr val="bg1">
                <a:lumMod val="50000"/>
              </a:schemeClr>
            </a:solidFill>
          </a:ln>
        </p:spPr>
        <p:txBody>
          <a:bodyPr wrap="square" lIns="216000" tIns="216000" rIns="216000" bIns="216000" rtlCol="0">
            <a:spAutoFit/>
          </a:bodyPr>
          <a:lstStyle/>
          <a:p>
            <a:pPr marL="342900" indent="-342900" algn="just">
              <a:lnSpc>
                <a:spcPct val="125000"/>
              </a:lnSpc>
              <a:spcBef>
                <a:spcPts val="600"/>
              </a:spcBef>
              <a:spcAft>
                <a:spcPts val="1200"/>
              </a:spcAft>
              <a:buSzPct val="100000"/>
              <a:buFont typeface="微软雅黑" panose="020B0503020204020204" pitchFamily="34" charset="-122"/>
              <a:buChar char="•"/>
            </a:pPr>
            <a:r>
              <a:rPr lang="zh-CN" altLang="en-US" sz="2000" b="0" dirty="0" smtClean="0">
                <a:solidFill>
                  <a:srgbClr val="000046"/>
                </a:solidFill>
                <a:latin typeface="微软雅黑" pitchFamily="34" charset="-122"/>
                <a:ea typeface="微软雅黑" pitchFamily="34" charset="-122"/>
              </a:rPr>
              <a:t>项目层面的重大事项调整，</a:t>
            </a:r>
            <a:r>
              <a:rPr lang="zh-CN" altLang="en-US" sz="2000" b="0" dirty="0">
                <a:solidFill>
                  <a:srgbClr val="000046"/>
                </a:solidFill>
                <a:latin typeface="微软雅黑" pitchFamily="34" charset="-122"/>
                <a:ea typeface="微软雅黑" pitchFamily="34" charset="-122"/>
              </a:rPr>
              <a:t>由项目牵头单位提出书面申请，专业机构研究形成意见，或由专业机构直接提出意见，报科技部审核后，由专业机构批复调整</a:t>
            </a:r>
            <a:r>
              <a:rPr lang="zh-CN" altLang="en-US" sz="2000" b="0" dirty="0" smtClean="0">
                <a:solidFill>
                  <a:srgbClr val="000046"/>
                </a:solidFill>
                <a:latin typeface="微软雅黑" pitchFamily="34" charset="-122"/>
                <a:ea typeface="微软雅黑" pitchFamily="34" charset="-122"/>
              </a:rPr>
              <a:t>；</a:t>
            </a:r>
            <a:endParaRPr lang="en-US" altLang="zh-CN" sz="2000" b="0" dirty="0">
              <a:solidFill>
                <a:srgbClr val="000046"/>
              </a:solidFill>
              <a:latin typeface="微软雅黑" pitchFamily="34" charset="-122"/>
              <a:ea typeface="微软雅黑" pitchFamily="34" charset="-122"/>
            </a:endParaRPr>
          </a:p>
          <a:p>
            <a:pPr marL="342900" indent="-342900" algn="just">
              <a:lnSpc>
                <a:spcPct val="125000"/>
              </a:lnSpc>
              <a:spcBef>
                <a:spcPts val="600"/>
              </a:spcBef>
              <a:spcAft>
                <a:spcPts val="1200"/>
              </a:spcAft>
              <a:buSzPct val="100000"/>
              <a:buFont typeface="微软雅黑" panose="020B0503020204020204" pitchFamily="34" charset="-122"/>
              <a:buChar char="•"/>
            </a:pPr>
            <a:r>
              <a:rPr lang="zh-CN" altLang="en-US" sz="2000" b="0" dirty="0" smtClean="0">
                <a:solidFill>
                  <a:srgbClr val="000046"/>
                </a:solidFill>
                <a:latin typeface="微软雅黑" pitchFamily="34" charset="-122"/>
                <a:ea typeface="微软雅黑" pitchFamily="34" charset="-122"/>
              </a:rPr>
              <a:t>课题层面的重要事项调整，</a:t>
            </a:r>
            <a:r>
              <a:rPr lang="zh-CN" altLang="en-US" sz="2000" b="0" dirty="0">
                <a:solidFill>
                  <a:srgbClr val="000046"/>
                </a:solidFill>
                <a:latin typeface="微软雅黑" pitchFamily="34" charset="-122"/>
                <a:ea typeface="微软雅黑" pitchFamily="34" charset="-122"/>
              </a:rPr>
              <a:t>由项目牵头单位提出书面申请，专业机构研究审核批复，并报科技部备案</a:t>
            </a:r>
            <a:r>
              <a:rPr lang="zh-CN" altLang="en-US" sz="2000" b="0" dirty="0" smtClean="0">
                <a:solidFill>
                  <a:srgbClr val="000046"/>
                </a:solidFill>
                <a:latin typeface="微软雅黑" pitchFamily="34" charset="-122"/>
                <a:ea typeface="微软雅黑" pitchFamily="34" charset="-122"/>
              </a:rPr>
              <a:t>；</a:t>
            </a:r>
            <a:endParaRPr lang="en-US" altLang="zh-CN" sz="2000" b="0" dirty="0">
              <a:solidFill>
                <a:srgbClr val="000046"/>
              </a:solidFill>
              <a:latin typeface="微软雅黑" pitchFamily="34" charset="-122"/>
              <a:ea typeface="微软雅黑" pitchFamily="34" charset="-122"/>
            </a:endParaRPr>
          </a:p>
          <a:p>
            <a:pPr marL="342900" indent="-342900" algn="just">
              <a:lnSpc>
                <a:spcPct val="125000"/>
              </a:lnSpc>
              <a:spcBef>
                <a:spcPts val="600"/>
              </a:spcBef>
              <a:spcAft>
                <a:spcPts val="1200"/>
              </a:spcAft>
              <a:buSzPct val="100000"/>
              <a:buFont typeface="微软雅黑" panose="020B0503020204020204" pitchFamily="34" charset="-122"/>
              <a:buChar char="•"/>
            </a:pPr>
            <a:r>
              <a:rPr lang="zh-CN" altLang="en-US" sz="2000" b="0" dirty="0">
                <a:solidFill>
                  <a:srgbClr val="000046"/>
                </a:solidFill>
                <a:latin typeface="微软雅黑" pitchFamily="34" charset="-122"/>
                <a:ea typeface="微软雅黑" pitchFamily="34" charset="-122"/>
              </a:rPr>
              <a:t>其他</a:t>
            </a:r>
            <a:r>
              <a:rPr lang="zh-CN" altLang="en-US" sz="2000" b="0" dirty="0">
                <a:solidFill>
                  <a:srgbClr val="FF0000"/>
                </a:solidFill>
                <a:latin typeface="微软雅黑" pitchFamily="34" charset="-122"/>
                <a:ea typeface="微软雅黑" pitchFamily="34" charset="-122"/>
              </a:rPr>
              <a:t>一般性</a:t>
            </a:r>
            <a:r>
              <a:rPr lang="zh-CN" altLang="en-US" sz="2000" b="0" dirty="0">
                <a:solidFill>
                  <a:srgbClr val="000046"/>
                </a:solidFill>
                <a:latin typeface="微软雅黑" pitchFamily="34" charset="-122"/>
                <a:ea typeface="微软雅黑" pitchFamily="34" charset="-122"/>
              </a:rPr>
              <a:t>调整事项，专业机构可委托项目牵头单位负责，并做好指导和管理工作。</a:t>
            </a:r>
            <a:endParaRPr lang="en-US" altLang="zh-CN" sz="2000" b="0" dirty="0">
              <a:solidFill>
                <a:srgbClr val="000046"/>
              </a:solidFill>
              <a:latin typeface="微软雅黑" pitchFamily="34" charset="-122"/>
              <a:ea typeface="微软雅黑" pitchFamily="34" charset="-122"/>
            </a:endParaRPr>
          </a:p>
        </p:txBody>
      </p:sp>
      <p:sp>
        <p:nvSpPr>
          <p:cNvPr id="35" name="等腰三角形 34"/>
          <p:cNvSpPr/>
          <p:nvPr/>
        </p:nvSpPr>
        <p:spPr bwMode="auto">
          <a:xfrm rot="5400000">
            <a:off x="4939058" y="4308562"/>
            <a:ext cx="468025" cy="402854"/>
          </a:xfrm>
          <a:prstGeom prst="triangle">
            <a:avLst/>
          </a:prstGeom>
          <a:solidFill>
            <a:schemeClr val="accent1">
              <a:lumMod val="50000"/>
            </a:schemeClr>
          </a:solidFill>
          <a:ln w="19050">
            <a:no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tIns="0" bIns="0" rtlCol="0" anchor="ctr"/>
          <a:lstStyle/>
          <a:p>
            <a:pPr algn="ctr"/>
            <a:endParaRPr lang="zh-CN" altLang="en-US" sz="2000">
              <a:solidFill>
                <a:srgbClr val="FFFFFF"/>
              </a:solidFill>
              <a:latin typeface="微软雅黑" panose="020B0503020204020204" pitchFamily="34" charset="-122"/>
              <a:ea typeface="微软雅黑" panose="020B0503020204020204" pitchFamily="34" charset="-122"/>
            </a:endParaRPr>
          </a:p>
        </p:txBody>
      </p:sp>
      <p:sp>
        <p:nvSpPr>
          <p:cNvPr id="41" name="矩形 40"/>
          <p:cNvSpPr/>
          <p:nvPr/>
        </p:nvSpPr>
        <p:spPr>
          <a:xfrm>
            <a:off x="3315461" y="4275975"/>
            <a:ext cx="1656183" cy="468024"/>
          </a:xfrm>
          <a:prstGeom prst="rect">
            <a:avLst/>
          </a:prstGeom>
          <a:solidFill>
            <a:schemeClr val="accent1">
              <a:lumMod val="50000"/>
            </a:schemeClr>
          </a:solidFill>
          <a:ln w="3175">
            <a:solidFill>
              <a:schemeClr val="accent1">
                <a:lumMod val="50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rgbClr val="FFFFFF"/>
                </a:solidFill>
                <a:latin typeface="微软雅黑" panose="020B0503020204020204" pitchFamily="34" charset="-122"/>
                <a:ea typeface="微软雅黑" panose="020B0503020204020204" pitchFamily="34" charset="-122"/>
              </a:rPr>
              <a:t>调整</a:t>
            </a:r>
          </a:p>
        </p:txBody>
      </p:sp>
      <p:sp>
        <p:nvSpPr>
          <p:cNvPr id="43" name="矩形 42"/>
          <p:cNvSpPr/>
          <p:nvPr/>
        </p:nvSpPr>
        <p:spPr>
          <a:xfrm>
            <a:off x="3315460" y="5389868"/>
            <a:ext cx="1656183" cy="468024"/>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撤销或终止</a:t>
            </a:r>
          </a:p>
        </p:txBody>
      </p:sp>
      <p:sp>
        <p:nvSpPr>
          <p:cNvPr id="2" name="左大括号 1"/>
          <p:cNvSpPr/>
          <p:nvPr/>
        </p:nvSpPr>
        <p:spPr bwMode="auto">
          <a:xfrm>
            <a:off x="2955420" y="4469494"/>
            <a:ext cx="221875" cy="1154385"/>
          </a:xfrm>
          <a:prstGeom prst="leftBrace">
            <a:avLst/>
          </a:prstGeom>
          <a:noFill/>
          <a:ln w="38100"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500" b="1" i="0" u="none" strike="noStrike" cap="none" normalizeH="0" baseline="0">
              <a:ln>
                <a:noFill/>
              </a:ln>
              <a:solidFill>
                <a:schemeClr val="tx1"/>
              </a:solidFill>
              <a:effectLst/>
              <a:latin typeface="Arial" pitchFamily="34" charset="0"/>
              <a:ea typeface="宋体" pitchFamily="2" charset="-122"/>
            </a:endParaRPr>
          </a:p>
        </p:txBody>
      </p:sp>
      <p:sp>
        <p:nvSpPr>
          <p:cNvPr id="17" name="矩形 16">
            <a:extLst>
              <a:ext uri="{FF2B5EF4-FFF2-40B4-BE49-F238E27FC236}">
                <a16:creationId xmlns:a16="http://schemas.microsoft.com/office/drawing/2014/main" id="{BDB1FE00-7CFF-48E4-B4EE-E6557BC83D83}"/>
              </a:ext>
            </a:extLst>
          </p:cNvPr>
          <p:cNvSpPr/>
          <p:nvPr/>
        </p:nvSpPr>
        <p:spPr>
          <a:xfrm>
            <a:off x="1017177" y="2806606"/>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smtClean="0">
                <a:solidFill>
                  <a:schemeClr val="tx1">
                    <a:lumMod val="50000"/>
                    <a:lumOff val="50000"/>
                  </a:schemeClr>
                </a:solidFill>
                <a:latin typeface="微软雅黑" panose="020B0503020204020204" pitchFamily="34" charset="-122"/>
                <a:ea typeface="微软雅黑" panose="020B0503020204020204" pitchFamily="34" charset="-122"/>
              </a:rPr>
              <a:t>年度预算执行</a:t>
            </a:r>
            <a:endPar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3" name="矩形 22">
            <a:extLst>
              <a:ext uri="{FF2B5EF4-FFF2-40B4-BE49-F238E27FC236}">
                <a16:creationId xmlns:a16="http://schemas.microsoft.com/office/drawing/2014/main" id="{35B6B308-B454-41AD-8F1D-A0C3D5913643}"/>
              </a:ext>
            </a:extLst>
          </p:cNvPr>
          <p:cNvSpPr/>
          <p:nvPr/>
        </p:nvSpPr>
        <p:spPr>
          <a:xfrm>
            <a:off x="1017177" y="3461789"/>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smtClean="0">
                <a:solidFill>
                  <a:schemeClr val="tx1">
                    <a:lumMod val="50000"/>
                    <a:lumOff val="50000"/>
                  </a:schemeClr>
                </a:solidFill>
                <a:latin typeface="微软雅黑" panose="020B0503020204020204" pitchFamily="34" charset="-122"/>
                <a:ea typeface="微软雅黑" panose="020B0503020204020204" pitchFamily="34" charset="-122"/>
              </a:rPr>
              <a:t>项目检查</a:t>
            </a:r>
            <a:endPar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5" name="矩形 24">
            <a:extLst>
              <a:ext uri="{FF2B5EF4-FFF2-40B4-BE49-F238E27FC236}">
                <a16:creationId xmlns:a16="http://schemas.microsoft.com/office/drawing/2014/main" id="{89B16E09-025F-4252-84C8-4650D95EA702}"/>
              </a:ext>
            </a:extLst>
          </p:cNvPr>
          <p:cNvSpPr/>
          <p:nvPr/>
        </p:nvSpPr>
        <p:spPr>
          <a:xfrm>
            <a:off x="1017177" y="1496240"/>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smtClean="0">
                <a:solidFill>
                  <a:schemeClr val="tx1">
                    <a:lumMod val="50000"/>
                    <a:lumOff val="50000"/>
                  </a:schemeClr>
                </a:solidFill>
                <a:latin typeface="微软雅黑" panose="020B0503020204020204" pitchFamily="34" charset="-122"/>
                <a:ea typeface="微软雅黑" panose="020B0503020204020204" pitchFamily="34" charset="-122"/>
              </a:rPr>
              <a:t>项目启动部署</a:t>
            </a:r>
            <a:endPar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6" name="矩形 25">
            <a:extLst>
              <a:ext uri="{FF2B5EF4-FFF2-40B4-BE49-F238E27FC236}">
                <a16:creationId xmlns:a16="http://schemas.microsoft.com/office/drawing/2014/main" id="{4E7300F4-F522-48B7-ACF0-2958E6B34765}"/>
              </a:ext>
            </a:extLst>
          </p:cNvPr>
          <p:cNvSpPr/>
          <p:nvPr/>
        </p:nvSpPr>
        <p:spPr>
          <a:xfrm>
            <a:off x="1017177" y="5427338"/>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项目验收</a:t>
            </a:r>
          </a:p>
        </p:txBody>
      </p:sp>
      <p:sp>
        <p:nvSpPr>
          <p:cNvPr id="27" name="矩形 26">
            <a:extLst>
              <a:ext uri="{FF2B5EF4-FFF2-40B4-BE49-F238E27FC236}">
                <a16:creationId xmlns:a16="http://schemas.microsoft.com/office/drawing/2014/main" id="{CB32A9DE-27D0-4364-8B85-E4514085F774}"/>
              </a:ext>
            </a:extLst>
          </p:cNvPr>
          <p:cNvSpPr/>
          <p:nvPr/>
        </p:nvSpPr>
        <p:spPr>
          <a:xfrm>
            <a:off x="1017177" y="6082522"/>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成果管理</a:t>
            </a:r>
          </a:p>
        </p:txBody>
      </p:sp>
      <p:sp>
        <p:nvSpPr>
          <p:cNvPr id="28" name="矩形 27">
            <a:extLst>
              <a:ext uri="{FF2B5EF4-FFF2-40B4-BE49-F238E27FC236}">
                <a16:creationId xmlns:a16="http://schemas.microsoft.com/office/drawing/2014/main" id="{89B16E09-025F-4252-84C8-4650D95EA702}"/>
              </a:ext>
            </a:extLst>
          </p:cNvPr>
          <p:cNvSpPr/>
          <p:nvPr/>
        </p:nvSpPr>
        <p:spPr>
          <a:xfrm>
            <a:off x="1017177" y="2151423"/>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smtClean="0">
                <a:solidFill>
                  <a:schemeClr val="tx1">
                    <a:lumMod val="50000"/>
                    <a:lumOff val="50000"/>
                  </a:schemeClr>
                </a:solidFill>
                <a:latin typeface="微软雅黑" panose="020B0503020204020204" pitchFamily="34" charset="-122"/>
                <a:ea typeface="微软雅黑" panose="020B0503020204020204" pitchFamily="34" charset="-122"/>
              </a:rPr>
              <a:t>年度报告</a:t>
            </a:r>
            <a:endPar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1" name="矩形 30">
            <a:extLst>
              <a:ext uri="{FF2B5EF4-FFF2-40B4-BE49-F238E27FC236}">
                <a16:creationId xmlns:a16="http://schemas.microsoft.com/office/drawing/2014/main" id="{D84F869D-CF7F-44B8-8E6B-9B6350A6EB23}"/>
              </a:ext>
            </a:extLst>
          </p:cNvPr>
          <p:cNvSpPr/>
          <p:nvPr/>
        </p:nvSpPr>
        <p:spPr>
          <a:xfrm>
            <a:off x="1017177" y="4772155"/>
            <a:ext cx="1840747" cy="504000"/>
          </a:xfrm>
          <a:prstGeom prst="rect">
            <a:avLst/>
          </a:prstGeom>
          <a:solidFill>
            <a:schemeClr val="accent1">
              <a:lumMod val="50000"/>
            </a:schemeClr>
          </a:solidFill>
          <a:ln w="3175">
            <a:solidFill>
              <a:schemeClr val="accent1">
                <a:lumMod val="50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smtClean="0">
                <a:solidFill>
                  <a:srgbClr val="FFFFFF"/>
                </a:solidFill>
                <a:latin typeface="微软雅黑" panose="020B0503020204020204" pitchFamily="34" charset="-122"/>
                <a:ea typeface="微软雅黑" panose="020B0503020204020204" pitchFamily="34" charset="-122"/>
              </a:rPr>
              <a:t>项目调整</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7"/>
          <p:cNvSpPr txBox="1"/>
          <p:nvPr/>
        </p:nvSpPr>
        <p:spPr>
          <a:xfrm>
            <a:off x="666625" y="428605"/>
            <a:ext cx="6380964"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a:solidFill>
                  <a:srgbClr val="960000"/>
                </a:solidFill>
                <a:latin typeface="微软雅黑" panose="020B0503020204020204" pitchFamily="34" charset="-122"/>
                <a:ea typeface="微软雅黑" panose="020B0503020204020204" pitchFamily="34" charset="-122"/>
                <a:cs typeface="Times New Roman" pitchFamily="18" charset="0"/>
              </a:rPr>
              <a:t>四、重点专项管理流程</a:t>
            </a:r>
          </a:p>
        </p:txBody>
      </p:sp>
      <p:sp>
        <p:nvSpPr>
          <p:cNvPr id="169985" name="Rectangle 1"/>
          <p:cNvSpPr>
            <a:spLocks noChangeArrowheads="1"/>
          </p:cNvSpPr>
          <p:nvPr/>
        </p:nvSpPr>
        <p:spPr bwMode="auto">
          <a:xfrm>
            <a:off x="5138964" y="2132856"/>
            <a:ext cx="6500858" cy="4553821"/>
          </a:xfrm>
          <a:prstGeom prst="rect">
            <a:avLst/>
          </a:prstGeom>
          <a:noFill/>
          <a:ln w="9525">
            <a:noFill/>
          </a:ln>
        </p:spPr>
        <p:txBody>
          <a:bodyPr wrap="square" lIns="360000" tIns="216000" rIns="288000" bIns="216000" rtlCol="0">
            <a:spAutoFit/>
          </a:bodyPr>
          <a:lstStyle/>
          <a:p>
            <a:pPr marL="457200" lvl="0" indent="-457200" algn="just">
              <a:lnSpc>
                <a:spcPct val="120000"/>
              </a:lnSpc>
              <a:spcBef>
                <a:spcPts val="600"/>
              </a:spcBef>
              <a:spcAft>
                <a:spcPts val="1200"/>
              </a:spcAft>
              <a:buFont typeface="+mj-lt"/>
              <a:buAutoNum type="arabicPeriod"/>
            </a:pPr>
            <a:r>
              <a:rPr lang="zh-CN" altLang="en-US" sz="1800" b="0" dirty="0">
                <a:solidFill>
                  <a:srgbClr val="000046"/>
                </a:solidFill>
                <a:latin typeface="微软雅黑" pitchFamily="34" charset="-122"/>
                <a:ea typeface="微软雅黑" pitchFamily="34" charset="-122"/>
              </a:rPr>
              <a:t>经实践证明，项目技术路线不合理、不可行，或项目无法实现任务书规定的进度且无改进办法；</a:t>
            </a:r>
            <a:endParaRPr lang="en-US" altLang="zh-CN" sz="1800" b="0" dirty="0">
              <a:solidFill>
                <a:srgbClr val="000046"/>
              </a:solidFill>
              <a:latin typeface="微软雅黑" pitchFamily="34" charset="-122"/>
              <a:ea typeface="微软雅黑" pitchFamily="34" charset="-122"/>
            </a:endParaRPr>
          </a:p>
          <a:p>
            <a:pPr marL="457200" lvl="0" indent="-457200" algn="just">
              <a:lnSpc>
                <a:spcPct val="120000"/>
              </a:lnSpc>
              <a:spcBef>
                <a:spcPts val="600"/>
              </a:spcBef>
              <a:spcAft>
                <a:spcPts val="1200"/>
              </a:spcAft>
              <a:buFont typeface="+mj-lt"/>
              <a:buAutoNum type="arabicPeriod"/>
            </a:pPr>
            <a:r>
              <a:rPr lang="zh-CN" altLang="en-US" sz="1800" b="0" dirty="0">
                <a:solidFill>
                  <a:srgbClr val="000046"/>
                </a:solidFill>
                <a:latin typeface="微软雅黑" pitchFamily="34" charset="-122"/>
                <a:ea typeface="微软雅黑" pitchFamily="34" charset="-122"/>
              </a:rPr>
              <a:t>项目执行中出现严重的知识产权纠纷；</a:t>
            </a:r>
            <a:endParaRPr lang="en-US" altLang="zh-CN" sz="1800" b="0" dirty="0">
              <a:solidFill>
                <a:srgbClr val="000046"/>
              </a:solidFill>
              <a:latin typeface="微软雅黑" pitchFamily="34" charset="-122"/>
              <a:ea typeface="微软雅黑" pitchFamily="34" charset="-122"/>
            </a:endParaRPr>
          </a:p>
          <a:p>
            <a:pPr marL="457200" lvl="0" indent="-457200" algn="just">
              <a:lnSpc>
                <a:spcPct val="120000"/>
              </a:lnSpc>
              <a:spcBef>
                <a:spcPts val="600"/>
              </a:spcBef>
              <a:spcAft>
                <a:spcPts val="1200"/>
              </a:spcAft>
              <a:buFont typeface="+mj-lt"/>
              <a:buAutoNum type="arabicPeriod"/>
            </a:pPr>
            <a:r>
              <a:rPr lang="zh-CN" altLang="en-US" sz="1800" b="0" dirty="0">
                <a:solidFill>
                  <a:srgbClr val="000046"/>
                </a:solidFill>
                <a:latin typeface="微软雅黑" pitchFamily="34" charset="-122"/>
                <a:ea typeface="微软雅黑" pitchFamily="34" charset="-122"/>
              </a:rPr>
              <a:t>完成项目任务所需的资金、原材料、人员、支撑条件等未落实或发生改变导致研究无法正常进行；</a:t>
            </a:r>
            <a:endParaRPr lang="en-US" altLang="zh-CN" sz="1800" b="0" dirty="0">
              <a:solidFill>
                <a:srgbClr val="000046"/>
              </a:solidFill>
              <a:latin typeface="微软雅黑" pitchFamily="34" charset="-122"/>
              <a:ea typeface="微软雅黑" pitchFamily="34" charset="-122"/>
            </a:endParaRPr>
          </a:p>
          <a:p>
            <a:pPr marL="457200" lvl="0" indent="-457200" algn="just">
              <a:lnSpc>
                <a:spcPct val="120000"/>
              </a:lnSpc>
              <a:spcBef>
                <a:spcPts val="600"/>
              </a:spcBef>
              <a:spcAft>
                <a:spcPts val="1200"/>
              </a:spcAft>
              <a:buFont typeface="+mj-lt"/>
              <a:buAutoNum type="arabicPeriod"/>
            </a:pPr>
            <a:r>
              <a:rPr lang="zh-CN" altLang="en-US" sz="1800" b="0" dirty="0">
                <a:solidFill>
                  <a:srgbClr val="000046"/>
                </a:solidFill>
                <a:latin typeface="微软雅黑" pitchFamily="34" charset="-122"/>
                <a:ea typeface="微软雅黑" pitchFamily="34" charset="-122"/>
              </a:rPr>
              <a:t>组织管理不力或者发生重大问题导致项目无法进行；</a:t>
            </a:r>
            <a:endParaRPr lang="en-US" altLang="zh-CN" sz="1800" b="0" dirty="0">
              <a:solidFill>
                <a:srgbClr val="000046"/>
              </a:solidFill>
              <a:latin typeface="微软雅黑" pitchFamily="34" charset="-122"/>
              <a:ea typeface="微软雅黑" pitchFamily="34" charset="-122"/>
            </a:endParaRPr>
          </a:p>
          <a:p>
            <a:pPr marL="457200" lvl="0" indent="-457200" algn="just">
              <a:lnSpc>
                <a:spcPct val="120000"/>
              </a:lnSpc>
              <a:spcBef>
                <a:spcPts val="600"/>
              </a:spcBef>
              <a:spcAft>
                <a:spcPts val="1200"/>
              </a:spcAft>
              <a:buFont typeface="+mj-lt"/>
              <a:buAutoNum type="arabicPeriod"/>
            </a:pPr>
            <a:r>
              <a:rPr lang="zh-CN" altLang="en-US" sz="1800" b="0" dirty="0">
                <a:solidFill>
                  <a:srgbClr val="000046"/>
                </a:solidFill>
                <a:latin typeface="微软雅黑" pitchFamily="34" charset="-122"/>
                <a:ea typeface="微软雅黑" pitchFamily="34" charset="-122"/>
              </a:rPr>
              <a:t>项目实施过程中出现严重违规违纪行为，严重科研不端行为，不按规定进行整改或拒绝整改；</a:t>
            </a:r>
            <a:endParaRPr lang="en-US" altLang="zh-CN" sz="1800" b="0" dirty="0">
              <a:solidFill>
                <a:srgbClr val="000046"/>
              </a:solidFill>
              <a:latin typeface="微软雅黑" pitchFamily="34" charset="-122"/>
              <a:ea typeface="微软雅黑" pitchFamily="34" charset="-122"/>
            </a:endParaRPr>
          </a:p>
          <a:p>
            <a:pPr marL="457200" lvl="0" indent="-457200" algn="just">
              <a:lnSpc>
                <a:spcPct val="120000"/>
              </a:lnSpc>
              <a:spcBef>
                <a:spcPts val="600"/>
              </a:spcBef>
              <a:spcAft>
                <a:spcPts val="1200"/>
              </a:spcAft>
              <a:buFont typeface="+mj-lt"/>
              <a:buAutoNum type="arabicPeriod"/>
            </a:pPr>
            <a:r>
              <a:rPr lang="zh-CN" altLang="en-US" sz="1800" b="0" dirty="0">
                <a:solidFill>
                  <a:srgbClr val="000046"/>
                </a:solidFill>
                <a:latin typeface="微软雅黑" pitchFamily="34" charset="-122"/>
                <a:ea typeface="微软雅黑" pitchFamily="34" charset="-122"/>
              </a:rPr>
              <a:t>项目任务书规定其它可以撤销或终止的情况。</a:t>
            </a:r>
          </a:p>
        </p:txBody>
      </p:sp>
      <p:sp>
        <p:nvSpPr>
          <p:cNvPr id="3" name="矩形 2"/>
          <p:cNvSpPr/>
          <p:nvPr/>
        </p:nvSpPr>
        <p:spPr>
          <a:xfrm>
            <a:off x="3380562" y="1347038"/>
            <a:ext cx="8143932" cy="785818"/>
          </a:xfrm>
          <a:prstGeom prst="rect">
            <a:avLst/>
          </a:prstGeom>
          <a:noFill/>
          <a:ln>
            <a:solidFill>
              <a:srgbClr val="960000"/>
            </a:solidFill>
          </a:ln>
        </p:spPr>
        <p:txBody>
          <a:bodyPr wrap="square" lIns="216000" tIns="108000" rIns="216000" bIns="144000" anchor="ctr">
            <a:noAutofit/>
          </a:bodyPr>
          <a:lstStyle/>
          <a:p>
            <a:pPr lvl="0" algn="ctr">
              <a:lnSpc>
                <a:spcPct val="125000"/>
              </a:lnSpc>
              <a:spcBef>
                <a:spcPts val="600"/>
              </a:spcBef>
              <a:spcAft>
                <a:spcPts val="1200"/>
              </a:spcAft>
            </a:pPr>
            <a:r>
              <a:rPr lang="zh-CN" altLang="en-US" sz="2400" dirty="0">
                <a:solidFill>
                  <a:srgbClr val="960000"/>
                </a:solidFill>
                <a:latin typeface="微软雅黑" pitchFamily="34" charset="-122"/>
                <a:ea typeface="微软雅黑" pitchFamily="34" charset="-122"/>
              </a:rPr>
              <a:t>项目执行过程中，如遇下列情况之一的，应予撤销或终止</a:t>
            </a:r>
            <a:endParaRPr lang="en-US" altLang="zh-CN" sz="2400" dirty="0">
              <a:solidFill>
                <a:srgbClr val="960000"/>
              </a:solidFill>
              <a:latin typeface="微软雅黑" pitchFamily="34" charset="-122"/>
              <a:ea typeface="微软雅黑" pitchFamily="34" charset="-122"/>
            </a:endParaRPr>
          </a:p>
        </p:txBody>
      </p:sp>
      <p:sp>
        <p:nvSpPr>
          <p:cNvPr id="27" name="等腰三角形 26"/>
          <p:cNvSpPr/>
          <p:nvPr/>
        </p:nvSpPr>
        <p:spPr bwMode="auto">
          <a:xfrm rot="5400000">
            <a:off x="4935572" y="5422452"/>
            <a:ext cx="468025" cy="402854"/>
          </a:xfrm>
          <a:prstGeom prst="triangle">
            <a:avLst/>
          </a:prstGeom>
          <a:solidFill>
            <a:schemeClr val="accent1">
              <a:lumMod val="50000"/>
            </a:schemeClr>
          </a:solidFill>
          <a:ln w="19050">
            <a:no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tIns="0" bIns="0" rtlCol="0" anchor="ctr"/>
          <a:lstStyle/>
          <a:p>
            <a:pPr algn="ctr"/>
            <a:endParaRPr lang="zh-CN" altLang="en-US" sz="2000">
              <a:solidFill>
                <a:srgbClr val="FFFFFF"/>
              </a:solidFill>
              <a:latin typeface="微软雅黑" panose="020B0503020204020204" pitchFamily="34" charset="-122"/>
              <a:ea typeface="微软雅黑" panose="020B0503020204020204" pitchFamily="34" charset="-122"/>
            </a:endParaRPr>
          </a:p>
        </p:txBody>
      </p:sp>
      <p:sp>
        <p:nvSpPr>
          <p:cNvPr id="28" name="矩形 27"/>
          <p:cNvSpPr/>
          <p:nvPr/>
        </p:nvSpPr>
        <p:spPr>
          <a:xfrm>
            <a:off x="3311975" y="4275973"/>
            <a:ext cx="1656183" cy="468024"/>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调整</a:t>
            </a:r>
          </a:p>
        </p:txBody>
      </p:sp>
      <p:sp>
        <p:nvSpPr>
          <p:cNvPr id="30" name="矩形 29"/>
          <p:cNvSpPr/>
          <p:nvPr/>
        </p:nvSpPr>
        <p:spPr>
          <a:xfrm>
            <a:off x="3311974" y="5389866"/>
            <a:ext cx="1656183" cy="468024"/>
          </a:xfrm>
          <a:prstGeom prst="rect">
            <a:avLst/>
          </a:prstGeom>
          <a:solidFill>
            <a:schemeClr val="accent1">
              <a:lumMod val="50000"/>
            </a:schemeClr>
          </a:solidFill>
          <a:ln w="3175">
            <a:solidFill>
              <a:schemeClr val="accent1">
                <a:lumMod val="50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rgbClr val="FFFFFF"/>
                </a:solidFill>
                <a:latin typeface="微软雅黑" panose="020B0503020204020204" pitchFamily="34" charset="-122"/>
                <a:ea typeface="微软雅黑" panose="020B0503020204020204" pitchFamily="34" charset="-122"/>
              </a:rPr>
              <a:t>撤销或终止</a:t>
            </a:r>
          </a:p>
        </p:txBody>
      </p:sp>
      <p:sp>
        <p:nvSpPr>
          <p:cNvPr id="31" name="左大括号 30"/>
          <p:cNvSpPr/>
          <p:nvPr/>
        </p:nvSpPr>
        <p:spPr bwMode="auto">
          <a:xfrm>
            <a:off x="2951934" y="4469492"/>
            <a:ext cx="221875" cy="1154385"/>
          </a:xfrm>
          <a:prstGeom prst="leftBrace">
            <a:avLst/>
          </a:prstGeom>
          <a:noFill/>
          <a:ln w="38100"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500" b="1" i="0" u="none" strike="noStrike" cap="none" normalizeH="0" baseline="0">
              <a:ln>
                <a:noFill/>
              </a:ln>
              <a:solidFill>
                <a:schemeClr val="tx1"/>
              </a:solidFill>
              <a:effectLst/>
              <a:latin typeface="Arial" pitchFamily="34" charset="0"/>
              <a:ea typeface="宋体" pitchFamily="2" charset="-122"/>
            </a:endParaRPr>
          </a:p>
        </p:txBody>
      </p:sp>
      <p:sp>
        <p:nvSpPr>
          <p:cNvPr id="16" name="矩形 15">
            <a:extLst>
              <a:ext uri="{FF2B5EF4-FFF2-40B4-BE49-F238E27FC236}">
                <a16:creationId xmlns:a16="http://schemas.microsoft.com/office/drawing/2014/main" id="{BDB1FE00-7CFF-48E4-B4EE-E6557BC83D83}"/>
              </a:ext>
            </a:extLst>
          </p:cNvPr>
          <p:cNvSpPr/>
          <p:nvPr/>
        </p:nvSpPr>
        <p:spPr>
          <a:xfrm>
            <a:off x="1017177" y="2806606"/>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smtClean="0">
                <a:solidFill>
                  <a:schemeClr val="tx1">
                    <a:lumMod val="50000"/>
                    <a:lumOff val="50000"/>
                  </a:schemeClr>
                </a:solidFill>
                <a:latin typeface="微软雅黑" panose="020B0503020204020204" pitchFamily="34" charset="-122"/>
                <a:ea typeface="微软雅黑" panose="020B0503020204020204" pitchFamily="34" charset="-122"/>
              </a:rPr>
              <a:t>年度预算执行</a:t>
            </a:r>
            <a:endPar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9" name="矩形 18">
            <a:extLst>
              <a:ext uri="{FF2B5EF4-FFF2-40B4-BE49-F238E27FC236}">
                <a16:creationId xmlns:a16="http://schemas.microsoft.com/office/drawing/2014/main" id="{35B6B308-B454-41AD-8F1D-A0C3D5913643}"/>
              </a:ext>
            </a:extLst>
          </p:cNvPr>
          <p:cNvSpPr/>
          <p:nvPr/>
        </p:nvSpPr>
        <p:spPr>
          <a:xfrm>
            <a:off x="1017177" y="3461789"/>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smtClean="0">
                <a:solidFill>
                  <a:schemeClr val="tx1">
                    <a:lumMod val="50000"/>
                    <a:lumOff val="50000"/>
                  </a:schemeClr>
                </a:solidFill>
                <a:latin typeface="微软雅黑" panose="020B0503020204020204" pitchFamily="34" charset="-122"/>
                <a:ea typeface="微软雅黑" panose="020B0503020204020204" pitchFamily="34" charset="-122"/>
              </a:rPr>
              <a:t>项目检查</a:t>
            </a:r>
            <a:endPar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6" name="矩形 25">
            <a:extLst>
              <a:ext uri="{FF2B5EF4-FFF2-40B4-BE49-F238E27FC236}">
                <a16:creationId xmlns:a16="http://schemas.microsoft.com/office/drawing/2014/main" id="{89B16E09-025F-4252-84C8-4650D95EA702}"/>
              </a:ext>
            </a:extLst>
          </p:cNvPr>
          <p:cNvSpPr/>
          <p:nvPr/>
        </p:nvSpPr>
        <p:spPr>
          <a:xfrm>
            <a:off x="1017177" y="1496240"/>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smtClean="0">
                <a:solidFill>
                  <a:schemeClr val="tx1">
                    <a:lumMod val="50000"/>
                    <a:lumOff val="50000"/>
                  </a:schemeClr>
                </a:solidFill>
                <a:latin typeface="微软雅黑" panose="020B0503020204020204" pitchFamily="34" charset="-122"/>
                <a:ea typeface="微软雅黑" panose="020B0503020204020204" pitchFamily="34" charset="-122"/>
              </a:rPr>
              <a:t>项目启动部署</a:t>
            </a:r>
            <a:endPar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9" name="矩形 28">
            <a:extLst>
              <a:ext uri="{FF2B5EF4-FFF2-40B4-BE49-F238E27FC236}">
                <a16:creationId xmlns:a16="http://schemas.microsoft.com/office/drawing/2014/main" id="{4E7300F4-F522-48B7-ACF0-2958E6B34765}"/>
              </a:ext>
            </a:extLst>
          </p:cNvPr>
          <p:cNvSpPr/>
          <p:nvPr/>
        </p:nvSpPr>
        <p:spPr>
          <a:xfrm>
            <a:off x="1017177" y="5427338"/>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项目验收</a:t>
            </a:r>
          </a:p>
        </p:txBody>
      </p:sp>
      <p:sp>
        <p:nvSpPr>
          <p:cNvPr id="32" name="矩形 31">
            <a:extLst>
              <a:ext uri="{FF2B5EF4-FFF2-40B4-BE49-F238E27FC236}">
                <a16:creationId xmlns:a16="http://schemas.microsoft.com/office/drawing/2014/main" id="{CB32A9DE-27D0-4364-8B85-E4514085F774}"/>
              </a:ext>
            </a:extLst>
          </p:cNvPr>
          <p:cNvSpPr/>
          <p:nvPr/>
        </p:nvSpPr>
        <p:spPr>
          <a:xfrm>
            <a:off x="1017177" y="6082522"/>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成果管理</a:t>
            </a:r>
          </a:p>
        </p:txBody>
      </p:sp>
      <p:sp>
        <p:nvSpPr>
          <p:cNvPr id="33" name="矩形 32">
            <a:extLst>
              <a:ext uri="{FF2B5EF4-FFF2-40B4-BE49-F238E27FC236}">
                <a16:creationId xmlns:a16="http://schemas.microsoft.com/office/drawing/2014/main" id="{89B16E09-025F-4252-84C8-4650D95EA702}"/>
              </a:ext>
            </a:extLst>
          </p:cNvPr>
          <p:cNvSpPr/>
          <p:nvPr/>
        </p:nvSpPr>
        <p:spPr>
          <a:xfrm>
            <a:off x="1017177" y="2151423"/>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smtClean="0">
                <a:solidFill>
                  <a:schemeClr val="tx1">
                    <a:lumMod val="50000"/>
                    <a:lumOff val="50000"/>
                  </a:schemeClr>
                </a:solidFill>
                <a:latin typeface="微软雅黑" panose="020B0503020204020204" pitchFamily="34" charset="-122"/>
                <a:ea typeface="微软雅黑" panose="020B0503020204020204" pitchFamily="34" charset="-122"/>
              </a:rPr>
              <a:t>年度报告</a:t>
            </a:r>
            <a:endPar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4" name="矩形 33">
            <a:extLst>
              <a:ext uri="{FF2B5EF4-FFF2-40B4-BE49-F238E27FC236}">
                <a16:creationId xmlns:a16="http://schemas.microsoft.com/office/drawing/2014/main" id="{D84F869D-CF7F-44B8-8E6B-9B6350A6EB23}"/>
              </a:ext>
            </a:extLst>
          </p:cNvPr>
          <p:cNvSpPr/>
          <p:nvPr/>
        </p:nvSpPr>
        <p:spPr>
          <a:xfrm>
            <a:off x="1017177" y="4772155"/>
            <a:ext cx="1840747" cy="504000"/>
          </a:xfrm>
          <a:prstGeom prst="rect">
            <a:avLst/>
          </a:prstGeom>
          <a:solidFill>
            <a:schemeClr val="accent1">
              <a:lumMod val="50000"/>
            </a:schemeClr>
          </a:solidFill>
          <a:ln w="3175">
            <a:solidFill>
              <a:schemeClr val="accent1">
                <a:lumMod val="50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smtClean="0">
                <a:solidFill>
                  <a:srgbClr val="FFFFFF"/>
                </a:solidFill>
                <a:latin typeface="微软雅黑" panose="020B0503020204020204" pitchFamily="34" charset="-122"/>
                <a:ea typeface="微软雅黑" panose="020B0503020204020204" pitchFamily="34" charset="-122"/>
              </a:rPr>
              <a:t>项目调整</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7"/>
          <p:cNvSpPr txBox="1"/>
          <p:nvPr/>
        </p:nvSpPr>
        <p:spPr>
          <a:xfrm>
            <a:off x="666625" y="428605"/>
            <a:ext cx="6380964"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a:solidFill>
                  <a:srgbClr val="960000"/>
                </a:solidFill>
                <a:latin typeface="微软雅黑" panose="020B0503020204020204" pitchFamily="34" charset="-122"/>
                <a:ea typeface="微软雅黑" panose="020B0503020204020204" pitchFamily="34" charset="-122"/>
                <a:cs typeface="Times New Roman" pitchFamily="18" charset="0"/>
              </a:rPr>
              <a:t>四、重点专项管理流程</a:t>
            </a:r>
          </a:p>
        </p:txBody>
      </p:sp>
      <p:sp>
        <p:nvSpPr>
          <p:cNvPr id="169985" name="Rectangle 1"/>
          <p:cNvSpPr>
            <a:spLocks noChangeArrowheads="1"/>
          </p:cNvSpPr>
          <p:nvPr/>
        </p:nvSpPr>
        <p:spPr bwMode="auto">
          <a:xfrm>
            <a:off x="4237818" y="1282518"/>
            <a:ext cx="5929354" cy="626150"/>
          </a:xfrm>
          <a:prstGeom prst="roundRect">
            <a:avLst>
              <a:gd name="adj" fmla="val 6645"/>
            </a:avLst>
          </a:prstGeom>
          <a:solidFill>
            <a:schemeClr val="bg1">
              <a:lumMod val="95000"/>
            </a:schemeClr>
          </a:solidFill>
          <a:ln w="9525">
            <a:solidFill>
              <a:schemeClr val="accent1">
                <a:lumMod val="75000"/>
              </a:schemeClr>
            </a:solidFill>
          </a:ln>
        </p:spPr>
        <p:txBody>
          <a:bodyPr wrap="square" lIns="216000" tIns="108000" rIns="216000" bIns="108000" rtlCol="0">
            <a:spAutoFit/>
          </a:bodyPr>
          <a:lstStyle/>
          <a:p>
            <a:pPr algn="just">
              <a:lnSpc>
                <a:spcPct val="125000"/>
              </a:lnSpc>
              <a:spcBef>
                <a:spcPts val="0"/>
              </a:spcBef>
              <a:spcAft>
                <a:spcPts val="1200"/>
              </a:spcAft>
            </a:pPr>
            <a:r>
              <a:rPr lang="zh-CN" altLang="en-US" sz="2000" b="0" dirty="0">
                <a:solidFill>
                  <a:srgbClr val="000046"/>
                </a:solidFill>
                <a:latin typeface="微软雅黑" pitchFamily="34" charset="-122"/>
                <a:ea typeface="微软雅黑" pitchFamily="34" charset="-122"/>
              </a:rPr>
              <a:t>专项办组织开展项目验收工作；</a:t>
            </a:r>
            <a:endParaRPr lang="en-US" altLang="zh-CN" sz="2000" b="0" dirty="0">
              <a:solidFill>
                <a:srgbClr val="000046"/>
              </a:solidFill>
              <a:latin typeface="微软雅黑" pitchFamily="34" charset="-122"/>
              <a:ea typeface="微软雅黑" pitchFamily="34" charset="-122"/>
            </a:endParaRPr>
          </a:p>
        </p:txBody>
      </p:sp>
      <p:sp>
        <p:nvSpPr>
          <p:cNvPr id="11" name="Rectangle 1"/>
          <p:cNvSpPr>
            <a:spLocks noChangeArrowheads="1"/>
          </p:cNvSpPr>
          <p:nvPr/>
        </p:nvSpPr>
        <p:spPr bwMode="auto">
          <a:xfrm>
            <a:off x="4237818" y="3537827"/>
            <a:ext cx="5929354" cy="1025754"/>
          </a:xfrm>
          <a:prstGeom prst="roundRect">
            <a:avLst>
              <a:gd name="adj" fmla="val 6645"/>
            </a:avLst>
          </a:prstGeom>
          <a:solidFill>
            <a:schemeClr val="bg1">
              <a:lumMod val="95000"/>
            </a:schemeClr>
          </a:solidFill>
          <a:ln w="9525">
            <a:solidFill>
              <a:schemeClr val="accent1">
                <a:lumMod val="75000"/>
              </a:schemeClr>
            </a:solidFill>
          </a:ln>
        </p:spPr>
        <p:txBody>
          <a:bodyPr wrap="square" lIns="216000" tIns="108000" rIns="216000" bIns="108000" rtlCol="0">
            <a:spAutoFit/>
          </a:bodyPr>
          <a:lstStyle/>
          <a:p>
            <a:pPr algn="just">
              <a:lnSpc>
                <a:spcPct val="125000"/>
              </a:lnSpc>
              <a:spcBef>
                <a:spcPts val="0"/>
              </a:spcBef>
              <a:spcAft>
                <a:spcPts val="1200"/>
              </a:spcAft>
            </a:pPr>
            <a:r>
              <a:rPr lang="zh-CN" altLang="en-US" sz="2000" b="0" dirty="0">
                <a:solidFill>
                  <a:srgbClr val="000046"/>
                </a:solidFill>
                <a:latin typeface="微软雅黑" pitchFamily="34" charset="-122"/>
                <a:ea typeface="微软雅黑" pitchFamily="34" charset="-122"/>
              </a:rPr>
              <a:t>项目日常管理、检查评估情况、年度报告等均纳入项目验收的考核范围；</a:t>
            </a:r>
            <a:endParaRPr lang="en-US" altLang="zh-CN" sz="2000" b="0" dirty="0">
              <a:solidFill>
                <a:srgbClr val="000046"/>
              </a:solidFill>
              <a:latin typeface="微软雅黑" pitchFamily="34" charset="-122"/>
              <a:ea typeface="微软雅黑" pitchFamily="34" charset="-122"/>
            </a:endParaRPr>
          </a:p>
        </p:txBody>
      </p:sp>
      <p:sp>
        <p:nvSpPr>
          <p:cNvPr id="12" name="Rectangle 1"/>
          <p:cNvSpPr>
            <a:spLocks noChangeArrowheads="1"/>
          </p:cNvSpPr>
          <p:nvPr/>
        </p:nvSpPr>
        <p:spPr bwMode="auto">
          <a:xfrm>
            <a:off x="4245763" y="5760770"/>
            <a:ext cx="5929354" cy="1025754"/>
          </a:xfrm>
          <a:prstGeom prst="roundRect">
            <a:avLst>
              <a:gd name="adj" fmla="val 6645"/>
            </a:avLst>
          </a:prstGeom>
          <a:solidFill>
            <a:schemeClr val="bg1">
              <a:lumMod val="95000"/>
            </a:schemeClr>
          </a:solidFill>
          <a:ln w="9525">
            <a:solidFill>
              <a:schemeClr val="accent1">
                <a:lumMod val="75000"/>
              </a:schemeClr>
            </a:solidFill>
          </a:ln>
        </p:spPr>
        <p:txBody>
          <a:bodyPr wrap="square" lIns="216000" tIns="108000" rIns="216000" bIns="108000" rtlCol="0">
            <a:spAutoFit/>
          </a:bodyPr>
          <a:lstStyle/>
          <a:p>
            <a:pPr algn="just">
              <a:spcBef>
                <a:spcPts val="0"/>
              </a:spcBef>
              <a:spcAft>
                <a:spcPts val="1200"/>
              </a:spcAft>
            </a:pPr>
            <a:r>
              <a:rPr lang="zh-CN" altLang="en-US" sz="2000" b="0" dirty="0">
                <a:solidFill>
                  <a:srgbClr val="000046"/>
                </a:solidFill>
                <a:latin typeface="微软雅黑" pitchFamily="34" charset="-122"/>
                <a:ea typeface="微软雅黑" pitchFamily="34" charset="-122"/>
              </a:rPr>
              <a:t>项目验收包含业务验收和财务</a:t>
            </a:r>
            <a:r>
              <a:rPr lang="zh-CN" altLang="en-US" sz="2000" b="0" dirty="0" smtClean="0">
                <a:solidFill>
                  <a:srgbClr val="000046"/>
                </a:solidFill>
                <a:latin typeface="微软雅黑" pitchFamily="34" charset="-122"/>
                <a:ea typeface="微软雅黑" pitchFamily="34" charset="-122"/>
              </a:rPr>
              <a:t>验收（一起进行）；</a:t>
            </a:r>
            <a:endParaRPr lang="en-US" altLang="zh-CN" sz="2000" b="0" dirty="0">
              <a:solidFill>
                <a:srgbClr val="000046"/>
              </a:solidFill>
              <a:latin typeface="微软雅黑" pitchFamily="34" charset="-122"/>
              <a:ea typeface="微软雅黑" pitchFamily="34" charset="-122"/>
            </a:endParaRPr>
          </a:p>
          <a:p>
            <a:pPr algn="just">
              <a:spcBef>
                <a:spcPts val="0"/>
              </a:spcBef>
              <a:spcAft>
                <a:spcPts val="1200"/>
              </a:spcAft>
            </a:pPr>
            <a:r>
              <a:rPr lang="zh-CN" altLang="en-US" sz="2000" b="0" dirty="0">
                <a:solidFill>
                  <a:srgbClr val="000046"/>
                </a:solidFill>
                <a:latin typeface="微软雅黑" pitchFamily="34" charset="-122"/>
                <a:ea typeface="微软雅黑" pitchFamily="34" charset="-122"/>
              </a:rPr>
              <a:t>项目验收结论向社会公开。</a:t>
            </a:r>
          </a:p>
        </p:txBody>
      </p:sp>
      <p:sp>
        <p:nvSpPr>
          <p:cNvPr id="14" name="Rectangle 1">
            <a:extLst>
              <a:ext uri="{FF2B5EF4-FFF2-40B4-BE49-F238E27FC236}">
                <a16:creationId xmlns:a16="http://schemas.microsoft.com/office/drawing/2014/main" id="{FD4E6E01-0655-40B1-97EA-3A9DC4221707}"/>
              </a:ext>
            </a:extLst>
          </p:cNvPr>
          <p:cNvSpPr>
            <a:spLocks noChangeArrowheads="1"/>
          </p:cNvSpPr>
          <p:nvPr/>
        </p:nvSpPr>
        <p:spPr bwMode="auto">
          <a:xfrm>
            <a:off x="4237818" y="2026752"/>
            <a:ext cx="5929354" cy="1425357"/>
          </a:xfrm>
          <a:prstGeom prst="roundRect">
            <a:avLst>
              <a:gd name="adj" fmla="val 6645"/>
            </a:avLst>
          </a:prstGeom>
          <a:solidFill>
            <a:schemeClr val="bg1">
              <a:lumMod val="95000"/>
            </a:schemeClr>
          </a:solidFill>
          <a:ln w="9525">
            <a:solidFill>
              <a:schemeClr val="accent1">
                <a:lumMod val="75000"/>
              </a:schemeClr>
            </a:solidFill>
          </a:ln>
        </p:spPr>
        <p:txBody>
          <a:bodyPr wrap="square" lIns="216000" tIns="108000" rIns="216000" bIns="108000" rtlCol="0">
            <a:spAutoFit/>
          </a:bodyPr>
          <a:lstStyle/>
          <a:p>
            <a:pPr algn="just">
              <a:lnSpc>
                <a:spcPct val="125000"/>
              </a:lnSpc>
              <a:spcBef>
                <a:spcPts val="0"/>
              </a:spcBef>
              <a:spcAft>
                <a:spcPts val="1200"/>
              </a:spcAft>
            </a:pPr>
            <a:r>
              <a:rPr lang="zh-CN" altLang="en-US" sz="2000" b="0" dirty="0">
                <a:solidFill>
                  <a:srgbClr val="000046"/>
                </a:solidFill>
                <a:latin typeface="微软雅黑" pitchFamily="34" charset="-122"/>
                <a:ea typeface="微软雅黑" pitchFamily="34" charset="-122"/>
              </a:rPr>
              <a:t>项目牵头单位在</a:t>
            </a:r>
            <a:r>
              <a:rPr lang="en-US" altLang="zh-CN" sz="2000" b="0" dirty="0">
                <a:solidFill>
                  <a:srgbClr val="FF0000"/>
                </a:solidFill>
                <a:latin typeface="微软雅黑" pitchFamily="34" charset="-122"/>
                <a:ea typeface="微软雅黑" pitchFamily="34" charset="-122"/>
              </a:rPr>
              <a:t>3</a:t>
            </a:r>
            <a:r>
              <a:rPr lang="zh-CN" altLang="en-US" sz="2000" b="0" dirty="0">
                <a:solidFill>
                  <a:srgbClr val="FF0000"/>
                </a:solidFill>
                <a:latin typeface="微软雅黑" pitchFamily="34" charset="-122"/>
                <a:ea typeface="微软雅黑" pitchFamily="34" charset="-122"/>
              </a:rPr>
              <a:t>个月</a:t>
            </a:r>
            <a:r>
              <a:rPr lang="zh-CN" altLang="en-US" sz="2000" b="0" dirty="0">
                <a:solidFill>
                  <a:srgbClr val="000046"/>
                </a:solidFill>
                <a:latin typeface="微软雅黑" pitchFamily="34" charset="-122"/>
                <a:ea typeface="微软雅黑" pitchFamily="34" charset="-122"/>
              </a:rPr>
              <a:t>内</a:t>
            </a:r>
            <a:r>
              <a:rPr lang="zh-CN" altLang="en-US" sz="2000" b="0" dirty="0" smtClean="0">
                <a:solidFill>
                  <a:srgbClr val="000046"/>
                </a:solidFill>
                <a:latin typeface="微软雅黑" pitchFamily="34" charset="-122"/>
                <a:ea typeface="微软雅黑" pitchFamily="34" charset="-122"/>
              </a:rPr>
              <a:t>完成课题验收及验收</a:t>
            </a:r>
            <a:r>
              <a:rPr lang="zh-CN" altLang="en-US" sz="2000" b="0" dirty="0">
                <a:solidFill>
                  <a:srgbClr val="000046"/>
                </a:solidFill>
                <a:latin typeface="微软雅黑" pitchFamily="34" charset="-122"/>
                <a:ea typeface="微软雅黑" pitchFamily="34" charset="-122"/>
              </a:rPr>
              <a:t>准备并通过信息系统提交验收材料，</a:t>
            </a:r>
            <a:r>
              <a:rPr lang="zh-CN" altLang="en-US" sz="2000" b="0" dirty="0" smtClean="0">
                <a:solidFill>
                  <a:srgbClr val="000046"/>
                </a:solidFill>
                <a:latin typeface="微软雅黑" pitchFamily="34" charset="-122"/>
                <a:ea typeface="微软雅黑" pitchFamily="34" charset="-122"/>
              </a:rPr>
              <a:t>专业机构在此</a:t>
            </a:r>
            <a:r>
              <a:rPr lang="zh-CN" altLang="en-US" sz="2000" b="0" dirty="0">
                <a:solidFill>
                  <a:srgbClr val="000046"/>
                </a:solidFill>
                <a:latin typeface="微软雅黑" pitchFamily="34" charset="-122"/>
                <a:ea typeface="微软雅黑" pitchFamily="34" charset="-122"/>
              </a:rPr>
              <a:t>基础上于</a:t>
            </a:r>
            <a:r>
              <a:rPr lang="en-US" altLang="zh-CN" sz="2000" b="0" dirty="0">
                <a:solidFill>
                  <a:srgbClr val="FF0000"/>
                </a:solidFill>
                <a:latin typeface="微软雅黑" pitchFamily="34" charset="-122"/>
                <a:ea typeface="微软雅黑" pitchFamily="34" charset="-122"/>
              </a:rPr>
              <a:t>6</a:t>
            </a:r>
            <a:r>
              <a:rPr lang="zh-CN" altLang="en-US" sz="2000" b="0" dirty="0">
                <a:solidFill>
                  <a:srgbClr val="FF0000"/>
                </a:solidFill>
                <a:latin typeface="微软雅黑" pitchFamily="34" charset="-122"/>
                <a:ea typeface="微软雅黑" pitchFamily="34" charset="-122"/>
              </a:rPr>
              <a:t>个月</a:t>
            </a:r>
            <a:r>
              <a:rPr lang="zh-CN" altLang="en-US" sz="2000" b="0" dirty="0">
                <a:solidFill>
                  <a:srgbClr val="000046"/>
                </a:solidFill>
                <a:latin typeface="微软雅黑" pitchFamily="34" charset="-122"/>
                <a:ea typeface="微软雅黑" pitchFamily="34" charset="-122"/>
              </a:rPr>
              <a:t>内完成项目</a:t>
            </a:r>
            <a:r>
              <a:rPr lang="zh-CN" altLang="en-US" sz="2000" b="0" dirty="0" smtClean="0">
                <a:solidFill>
                  <a:srgbClr val="000046"/>
                </a:solidFill>
                <a:latin typeface="微软雅黑" pitchFamily="34" charset="-122"/>
                <a:ea typeface="微软雅黑" pitchFamily="34" charset="-122"/>
              </a:rPr>
              <a:t>验收；</a:t>
            </a:r>
            <a:endParaRPr lang="en-US" altLang="zh-CN" sz="2000" b="0" dirty="0">
              <a:solidFill>
                <a:srgbClr val="000046"/>
              </a:solidFill>
              <a:latin typeface="微软雅黑" pitchFamily="34" charset="-122"/>
              <a:ea typeface="微软雅黑" pitchFamily="34" charset="-122"/>
            </a:endParaRPr>
          </a:p>
        </p:txBody>
      </p:sp>
      <p:sp>
        <p:nvSpPr>
          <p:cNvPr id="15" name="Rectangle 1">
            <a:extLst>
              <a:ext uri="{FF2B5EF4-FFF2-40B4-BE49-F238E27FC236}">
                <a16:creationId xmlns:a16="http://schemas.microsoft.com/office/drawing/2014/main" id="{BFFB320C-D3E9-4999-AC51-3CCEB44F5099}"/>
              </a:ext>
            </a:extLst>
          </p:cNvPr>
          <p:cNvSpPr>
            <a:spLocks noChangeArrowheads="1"/>
          </p:cNvSpPr>
          <p:nvPr/>
        </p:nvSpPr>
        <p:spPr bwMode="auto">
          <a:xfrm>
            <a:off x="4245763" y="4649299"/>
            <a:ext cx="5929354" cy="1025754"/>
          </a:xfrm>
          <a:prstGeom prst="roundRect">
            <a:avLst>
              <a:gd name="adj" fmla="val 6645"/>
            </a:avLst>
          </a:prstGeom>
          <a:solidFill>
            <a:schemeClr val="bg1">
              <a:lumMod val="95000"/>
            </a:schemeClr>
          </a:solidFill>
          <a:ln w="9525">
            <a:solidFill>
              <a:schemeClr val="accent1">
                <a:lumMod val="75000"/>
              </a:schemeClr>
            </a:solidFill>
          </a:ln>
        </p:spPr>
        <p:txBody>
          <a:bodyPr wrap="square" lIns="216000" tIns="108000" rIns="216000" bIns="108000" rtlCol="0">
            <a:spAutoFit/>
          </a:bodyPr>
          <a:lstStyle/>
          <a:p>
            <a:pPr algn="just">
              <a:lnSpc>
                <a:spcPct val="125000"/>
              </a:lnSpc>
              <a:spcBef>
                <a:spcPts val="0"/>
              </a:spcBef>
              <a:spcAft>
                <a:spcPts val="1200"/>
              </a:spcAft>
            </a:pPr>
            <a:r>
              <a:rPr lang="zh-CN" altLang="en-US" sz="2000" b="0" dirty="0">
                <a:solidFill>
                  <a:srgbClr val="000046"/>
                </a:solidFill>
                <a:latin typeface="微软雅黑" pitchFamily="34" charset="-122"/>
                <a:ea typeface="微软雅黑" pitchFamily="34" charset="-122"/>
              </a:rPr>
              <a:t>验收结论包括通过验收、不通过验收和结题三种情况；</a:t>
            </a:r>
            <a:endParaRPr lang="en-US" altLang="zh-CN" sz="2000" b="0" dirty="0">
              <a:solidFill>
                <a:srgbClr val="000046"/>
              </a:solidFill>
              <a:latin typeface="微软雅黑" pitchFamily="34" charset="-122"/>
              <a:ea typeface="微软雅黑" pitchFamily="34" charset="-122"/>
            </a:endParaRPr>
          </a:p>
        </p:txBody>
      </p:sp>
      <p:grpSp>
        <p:nvGrpSpPr>
          <p:cNvPr id="2" name="组合 18"/>
          <p:cNvGrpSpPr/>
          <p:nvPr/>
        </p:nvGrpSpPr>
        <p:grpSpPr>
          <a:xfrm>
            <a:off x="1017177" y="5436000"/>
            <a:ext cx="2243601" cy="504058"/>
            <a:chOff x="1017177" y="4915480"/>
            <a:chExt cx="2243601" cy="504058"/>
          </a:xfrm>
        </p:grpSpPr>
        <p:sp>
          <p:nvSpPr>
            <p:cNvPr id="16" name="等腰三角形 15">
              <a:extLst>
                <a:ext uri="{FF2B5EF4-FFF2-40B4-BE49-F238E27FC236}">
                  <a16:creationId xmlns:a16="http://schemas.microsoft.com/office/drawing/2014/main" id="{756292F6-098D-47DF-8955-8FF32B404AE0}"/>
                </a:ext>
              </a:extLst>
            </p:cNvPr>
            <p:cNvSpPr/>
            <p:nvPr/>
          </p:nvSpPr>
          <p:spPr bwMode="auto">
            <a:xfrm rot="5400000">
              <a:off x="2807322" y="4966083"/>
              <a:ext cx="504057" cy="402854"/>
            </a:xfrm>
            <a:prstGeom prst="triangle">
              <a:avLst/>
            </a:prstGeom>
            <a:solidFill>
              <a:schemeClr val="accent1">
                <a:lumMod val="50000"/>
              </a:schemeClr>
            </a:solidFill>
            <a:ln w="19050">
              <a:no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tIns="0" bIns="0" rtlCol="0" anchor="ctr"/>
            <a:lstStyle/>
            <a:p>
              <a:pPr algn="ctr"/>
              <a:endParaRPr lang="zh-CN" altLang="en-US" sz="2000">
                <a:solidFill>
                  <a:srgbClr val="FFFFFF"/>
                </a:solidFill>
                <a:latin typeface="微软雅黑" panose="020B0503020204020204" pitchFamily="34" charset="-122"/>
                <a:ea typeface="微软雅黑" panose="020B0503020204020204" pitchFamily="34" charset="-122"/>
              </a:endParaRPr>
            </a:p>
          </p:txBody>
        </p:sp>
        <p:sp>
          <p:nvSpPr>
            <p:cNvPr id="30" name="矩形 29">
              <a:extLst>
                <a:ext uri="{FF2B5EF4-FFF2-40B4-BE49-F238E27FC236}">
                  <a16:creationId xmlns:a16="http://schemas.microsoft.com/office/drawing/2014/main" id="{BD5AB23E-791F-4DBD-9552-030763AA3832}"/>
                </a:ext>
              </a:extLst>
            </p:cNvPr>
            <p:cNvSpPr/>
            <p:nvPr/>
          </p:nvSpPr>
          <p:spPr>
            <a:xfrm>
              <a:off x="1017177" y="4915480"/>
              <a:ext cx="1840747" cy="504000"/>
            </a:xfrm>
            <a:prstGeom prst="rect">
              <a:avLst/>
            </a:prstGeom>
            <a:solidFill>
              <a:schemeClr val="accent1">
                <a:lumMod val="50000"/>
              </a:schemeClr>
            </a:solidFill>
            <a:ln w="3175">
              <a:solidFill>
                <a:schemeClr val="accent1">
                  <a:lumMod val="50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rgbClr val="FFFFFF"/>
                  </a:solidFill>
                  <a:latin typeface="微软雅黑" panose="020B0503020204020204" pitchFamily="34" charset="-122"/>
                  <a:ea typeface="微软雅黑" panose="020B0503020204020204" pitchFamily="34" charset="-122"/>
                </a:rPr>
                <a:t>项目验收</a:t>
              </a:r>
            </a:p>
          </p:txBody>
        </p:sp>
      </p:grpSp>
      <p:sp>
        <p:nvSpPr>
          <p:cNvPr id="20" name="矩形 19">
            <a:extLst>
              <a:ext uri="{FF2B5EF4-FFF2-40B4-BE49-F238E27FC236}">
                <a16:creationId xmlns:a16="http://schemas.microsoft.com/office/drawing/2014/main" id="{BDB1FE00-7CFF-48E4-B4EE-E6557BC83D83}"/>
              </a:ext>
            </a:extLst>
          </p:cNvPr>
          <p:cNvSpPr/>
          <p:nvPr/>
        </p:nvSpPr>
        <p:spPr>
          <a:xfrm>
            <a:off x="1017177" y="2786058"/>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smtClean="0">
                <a:solidFill>
                  <a:schemeClr val="tx1">
                    <a:lumMod val="50000"/>
                    <a:lumOff val="50000"/>
                  </a:schemeClr>
                </a:solidFill>
                <a:latin typeface="微软雅黑" panose="020B0503020204020204" pitchFamily="34" charset="-122"/>
                <a:ea typeface="微软雅黑" panose="020B0503020204020204" pitchFamily="34" charset="-122"/>
              </a:rPr>
              <a:t>年度预算执行</a:t>
            </a:r>
            <a:endPar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1" name="矩形 20">
            <a:extLst>
              <a:ext uri="{FF2B5EF4-FFF2-40B4-BE49-F238E27FC236}">
                <a16:creationId xmlns:a16="http://schemas.microsoft.com/office/drawing/2014/main" id="{35B6B308-B454-41AD-8F1D-A0C3D5913643}"/>
              </a:ext>
            </a:extLst>
          </p:cNvPr>
          <p:cNvSpPr/>
          <p:nvPr/>
        </p:nvSpPr>
        <p:spPr>
          <a:xfrm>
            <a:off x="1017177" y="3452400"/>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smtClean="0">
                <a:solidFill>
                  <a:schemeClr val="tx1">
                    <a:lumMod val="50000"/>
                    <a:lumOff val="50000"/>
                  </a:schemeClr>
                </a:solidFill>
                <a:latin typeface="微软雅黑" panose="020B0503020204020204" pitchFamily="34" charset="-122"/>
                <a:ea typeface="微软雅黑" panose="020B0503020204020204" pitchFamily="34" charset="-122"/>
              </a:rPr>
              <a:t>项目检查</a:t>
            </a:r>
            <a:endPar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3" name="矩形 22">
            <a:extLst>
              <a:ext uri="{FF2B5EF4-FFF2-40B4-BE49-F238E27FC236}">
                <a16:creationId xmlns:a16="http://schemas.microsoft.com/office/drawing/2014/main" id="{89B16E09-025F-4252-84C8-4650D95EA702}"/>
              </a:ext>
            </a:extLst>
          </p:cNvPr>
          <p:cNvSpPr/>
          <p:nvPr/>
        </p:nvSpPr>
        <p:spPr>
          <a:xfrm>
            <a:off x="1017177" y="1496240"/>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smtClean="0">
                <a:solidFill>
                  <a:schemeClr val="tx1">
                    <a:lumMod val="50000"/>
                    <a:lumOff val="50000"/>
                  </a:schemeClr>
                </a:solidFill>
                <a:latin typeface="微软雅黑" panose="020B0503020204020204" pitchFamily="34" charset="-122"/>
                <a:ea typeface="微软雅黑" panose="020B0503020204020204" pitchFamily="34" charset="-122"/>
              </a:rPr>
              <a:t>项目启动部署</a:t>
            </a:r>
            <a:endPar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4" name="矩形 23">
            <a:extLst>
              <a:ext uri="{FF2B5EF4-FFF2-40B4-BE49-F238E27FC236}">
                <a16:creationId xmlns:a16="http://schemas.microsoft.com/office/drawing/2014/main" id="{4E7300F4-F522-48B7-ACF0-2958E6B34765}"/>
              </a:ext>
            </a:extLst>
          </p:cNvPr>
          <p:cNvSpPr/>
          <p:nvPr/>
        </p:nvSpPr>
        <p:spPr>
          <a:xfrm>
            <a:off x="1017177" y="4780800"/>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项目验收</a:t>
            </a:r>
          </a:p>
        </p:txBody>
      </p:sp>
      <p:sp>
        <p:nvSpPr>
          <p:cNvPr id="26" name="矩形 25">
            <a:extLst>
              <a:ext uri="{FF2B5EF4-FFF2-40B4-BE49-F238E27FC236}">
                <a16:creationId xmlns:a16="http://schemas.microsoft.com/office/drawing/2014/main" id="{CB32A9DE-27D0-4364-8B85-E4514085F774}"/>
              </a:ext>
            </a:extLst>
          </p:cNvPr>
          <p:cNvSpPr/>
          <p:nvPr/>
        </p:nvSpPr>
        <p:spPr>
          <a:xfrm>
            <a:off x="1017177" y="6082522"/>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成果管理</a:t>
            </a:r>
          </a:p>
        </p:txBody>
      </p:sp>
      <p:sp>
        <p:nvSpPr>
          <p:cNvPr id="27" name="矩形 26">
            <a:extLst>
              <a:ext uri="{FF2B5EF4-FFF2-40B4-BE49-F238E27FC236}">
                <a16:creationId xmlns:a16="http://schemas.microsoft.com/office/drawing/2014/main" id="{89B16E09-025F-4252-84C8-4650D95EA702}"/>
              </a:ext>
            </a:extLst>
          </p:cNvPr>
          <p:cNvSpPr/>
          <p:nvPr/>
        </p:nvSpPr>
        <p:spPr>
          <a:xfrm>
            <a:off x="1017177" y="2143116"/>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smtClean="0">
                <a:solidFill>
                  <a:schemeClr val="tx1">
                    <a:lumMod val="50000"/>
                    <a:lumOff val="50000"/>
                  </a:schemeClr>
                </a:solidFill>
                <a:latin typeface="微软雅黑" panose="020B0503020204020204" pitchFamily="34" charset="-122"/>
                <a:ea typeface="微软雅黑" panose="020B0503020204020204" pitchFamily="34" charset="-122"/>
              </a:rPr>
              <a:t>年度报告</a:t>
            </a:r>
            <a:endPar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4180454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7"/>
          <p:cNvSpPr txBox="1"/>
          <p:nvPr/>
        </p:nvSpPr>
        <p:spPr>
          <a:xfrm>
            <a:off x="666625" y="428605"/>
            <a:ext cx="6380964"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a:solidFill>
                  <a:srgbClr val="960000"/>
                </a:solidFill>
                <a:latin typeface="微软雅黑" panose="020B0503020204020204" pitchFamily="34" charset="-122"/>
                <a:ea typeface="微软雅黑" panose="020B0503020204020204" pitchFamily="34" charset="-122"/>
                <a:cs typeface="Times New Roman" pitchFamily="18" charset="0"/>
              </a:rPr>
              <a:t>四、重点专项管理流程</a:t>
            </a:r>
          </a:p>
        </p:txBody>
      </p:sp>
      <p:sp>
        <p:nvSpPr>
          <p:cNvPr id="169985" name="Rectangle 1"/>
          <p:cNvSpPr>
            <a:spLocks noChangeArrowheads="1"/>
          </p:cNvSpPr>
          <p:nvPr/>
        </p:nvSpPr>
        <p:spPr bwMode="auto">
          <a:xfrm>
            <a:off x="4094942" y="3377512"/>
            <a:ext cx="6264696" cy="989257"/>
          </a:xfrm>
          <a:prstGeom prst="roundRect">
            <a:avLst>
              <a:gd name="adj" fmla="val 6645"/>
            </a:avLst>
          </a:prstGeom>
          <a:solidFill>
            <a:schemeClr val="bg1">
              <a:lumMod val="95000"/>
            </a:schemeClr>
          </a:solidFill>
          <a:ln w="9525">
            <a:solidFill>
              <a:schemeClr val="accent1">
                <a:lumMod val="75000"/>
              </a:schemeClr>
            </a:solidFill>
          </a:ln>
        </p:spPr>
        <p:txBody>
          <a:bodyPr wrap="square" lIns="216000" tIns="108000" rIns="216000" bIns="108000" rtlCol="0">
            <a:spAutoFit/>
          </a:bodyPr>
          <a:lstStyle/>
          <a:p>
            <a:pPr algn="just">
              <a:lnSpc>
                <a:spcPct val="125000"/>
              </a:lnSpc>
              <a:spcBef>
                <a:spcPts val="0"/>
              </a:spcBef>
              <a:spcAft>
                <a:spcPts val="1800"/>
              </a:spcAft>
            </a:pPr>
            <a:r>
              <a:rPr lang="zh-CN" altLang="en-US" sz="2000" b="0" dirty="0">
                <a:solidFill>
                  <a:srgbClr val="000046"/>
                </a:solidFill>
                <a:latin typeface="微软雅黑" pitchFamily="34" charset="-122"/>
                <a:ea typeface="微软雅黑" pitchFamily="34" charset="-122"/>
              </a:rPr>
              <a:t>项目形成的知识产权的归属、使用和转移，按照国家有关法律、法规和政策执行。</a:t>
            </a:r>
            <a:endParaRPr lang="en-US" altLang="zh-CN" sz="2000" b="0" dirty="0">
              <a:solidFill>
                <a:srgbClr val="000046"/>
              </a:solidFill>
              <a:latin typeface="微软雅黑" pitchFamily="34" charset="-122"/>
              <a:ea typeface="微软雅黑" pitchFamily="34" charset="-122"/>
            </a:endParaRPr>
          </a:p>
        </p:txBody>
      </p:sp>
      <p:sp>
        <p:nvSpPr>
          <p:cNvPr id="19" name="Rectangle 1"/>
          <p:cNvSpPr>
            <a:spLocks noChangeArrowheads="1"/>
          </p:cNvSpPr>
          <p:nvPr/>
        </p:nvSpPr>
        <p:spPr bwMode="auto">
          <a:xfrm>
            <a:off x="4094942" y="4490584"/>
            <a:ext cx="6264696" cy="2224564"/>
          </a:xfrm>
          <a:prstGeom prst="roundRect">
            <a:avLst>
              <a:gd name="adj" fmla="val 6645"/>
            </a:avLst>
          </a:prstGeom>
          <a:solidFill>
            <a:schemeClr val="bg1">
              <a:lumMod val="95000"/>
            </a:schemeClr>
          </a:solidFill>
          <a:ln w="9525">
            <a:solidFill>
              <a:schemeClr val="accent1">
                <a:lumMod val="75000"/>
              </a:schemeClr>
            </a:solidFill>
          </a:ln>
        </p:spPr>
        <p:txBody>
          <a:bodyPr wrap="square" lIns="216000" tIns="108000" rIns="216000" bIns="108000" rtlCol="0">
            <a:spAutoFit/>
          </a:bodyPr>
          <a:lstStyle/>
          <a:p>
            <a:pPr algn="just">
              <a:lnSpc>
                <a:spcPct val="125000"/>
              </a:lnSpc>
              <a:spcBef>
                <a:spcPts val="0"/>
              </a:spcBef>
              <a:spcAft>
                <a:spcPts val="1800"/>
              </a:spcAft>
            </a:pPr>
            <a:r>
              <a:rPr lang="zh-CN" altLang="en-US" sz="2000" b="0" dirty="0">
                <a:solidFill>
                  <a:srgbClr val="000046"/>
                </a:solidFill>
                <a:latin typeface="微软雅黑" pitchFamily="34" charset="-122"/>
                <a:ea typeface="微软雅黑" pitchFamily="34" charset="-122"/>
              </a:rPr>
              <a:t>依法取得知识产权的单位应当积极应用和有序扩散项目成果，传播和普及科学知识，促进技术交易和成果转化，并落实支持成果转化的科研人员激励政策；对于项目执行中取得的重大进展及成果及时向社会公布。</a:t>
            </a:r>
            <a:endParaRPr lang="en-US" altLang="zh-CN" sz="2000" b="0" dirty="0">
              <a:solidFill>
                <a:srgbClr val="000046"/>
              </a:solidFill>
              <a:latin typeface="微软雅黑" pitchFamily="34" charset="-122"/>
              <a:ea typeface="微软雅黑" pitchFamily="34" charset="-122"/>
            </a:endParaRPr>
          </a:p>
        </p:txBody>
      </p:sp>
      <p:sp>
        <p:nvSpPr>
          <p:cNvPr id="20" name="Rectangle 1">
            <a:extLst>
              <a:ext uri="{FF2B5EF4-FFF2-40B4-BE49-F238E27FC236}">
                <a16:creationId xmlns:a16="http://schemas.microsoft.com/office/drawing/2014/main" id="{B252BD73-E15B-4E59-BA49-97C2187612C9}"/>
              </a:ext>
            </a:extLst>
          </p:cNvPr>
          <p:cNvSpPr>
            <a:spLocks noChangeArrowheads="1"/>
          </p:cNvSpPr>
          <p:nvPr/>
        </p:nvSpPr>
        <p:spPr bwMode="auto">
          <a:xfrm>
            <a:off x="4094942" y="1428736"/>
            <a:ext cx="6264696" cy="1824961"/>
          </a:xfrm>
          <a:prstGeom prst="roundRect">
            <a:avLst>
              <a:gd name="adj" fmla="val 6645"/>
            </a:avLst>
          </a:prstGeom>
          <a:solidFill>
            <a:schemeClr val="bg1">
              <a:lumMod val="95000"/>
            </a:schemeClr>
          </a:solidFill>
          <a:ln w="9525">
            <a:solidFill>
              <a:schemeClr val="accent1">
                <a:lumMod val="75000"/>
              </a:schemeClr>
            </a:solidFill>
          </a:ln>
        </p:spPr>
        <p:txBody>
          <a:bodyPr wrap="square" lIns="216000" tIns="108000" rIns="216000" bIns="108000" rtlCol="0">
            <a:spAutoFit/>
          </a:bodyPr>
          <a:lstStyle/>
          <a:p>
            <a:pPr algn="just">
              <a:lnSpc>
                <a:spcPct val="125000"/>
              </a:lnSpc>
              <a:spcBef>
                <a:spcPts val="0"/>
              </a:spcBef>
              <a:spcAft>
                <a:spcPts val="1800"/>
              </a:spcAft>
            </a:pPr>
            <a:r>
              <a:rPr lang="zh-CN" altLang="en-US" sz="2000" b="0" dirty="0" smtClean="0">
                <a:solidFill>
                  <a:srgbClr val="19194D"/>
                </a:solidFill>
                <a:latin typeface="微软雅黑" pitchFamily="34" charset="-122"/>
                <a:ea typeface="微软雅黑" pitchFamily="34" charset="-122"/>
              </a:rPr>
              <a:t>研究成果应标注“国家重点研发计划资助”</a:t>
            </a:r>
            <a:r>
              <a:rPr lang="zh-CN" altLang="en-US" sz="2000" b="0" dirty="0" smtClean="0">
                <a:solidFill>
                  <a:srgbClr val="19194D"/>
                </a:solidFill>
                <a:latin typeface="微软雅黑" pitchFamily="34" charset="-122"/>
                <a:ea typeface="微软雅黑" pitchFamily="34" charset="-122"/>
              </a:rPr>
              <a:t>字样，</a:t>
            </a:r>
            <a:r>
              <a:rPr lang="zh-CN" altLang="en-US" sz="2000" b="0" dirty="0" smtClean="0">
                <a:solidFill>
                  <a:srgbClr val="19194D"/>
                </a:solidFill>
                <a:latin typeface="微软雅黑" pitchFamily="34" charset="-122"/>
                <a:ea typeface="微软雅黑" pitchFamily="34" charset="-122"/>
              </a:rPr>
              <a:t>英文标注“</a:t>
            </a:r>
            <a:r>
              <a:rPr lang="en-US" altLang="zh-CN" sz="2000" b="0" dirty="0" smtClean="0">
                <a:solidFill>
                  <a:srgbClr val="19194D"/>
                </a:solidFill>
                <a:latin typeface="微软雅黑" pitchFamily="34" charset="-122"/>
                <a:ea typeface="微软雅黑" pitchFamily="34" charset="-122"/>
              </a:rPr>
              <a:t>National Key R&amp;D Program of China</a:t>
            </a:r>
            <a:r>
              <a:rPr lang="zh-CN" altLang="en-US" sz="2000" b="0" dirty="0" smtClean="0">
                <a:solidFill>
                  <a:srgbClr val="19194D"/>
                </a:solidFill>
                <a:latin typeface="微软雅黑" pitchFamily="34" charset="-122"/>
                <a:ea typeface="微软雅黑" pitchFamily="34" charset="-122"/>
              </a:rPr>
              <a:t>”。</a:t>
            </a:r>
            <a:r>
              <a:rPr lang="zh-CN" altLang="en-US" sz="2000" b="0" dirty="0" smtClean="0">
                <a:solidFill>
                  <a:srgbClr val="960000"/>
                </a:solidFill>
                <a:latin typeface="微软雅黑" pitchFamily="34" charset="-122"/>
                <a:ea typeface="微软雅黑" pitchFamily="34" charset="-122"/>
              </a:rPr>
              <a:t>第一</a:t>
            </a:r>
            <a:r>
              <a:rPr lang="zh-CN" altLang="en-US" sz="2000" b="0" dirty="0">
                <a:solidFill>
                  <a:srgbClr val="960000"/>
                </a:solidFill>
                <a:latin typeface="微软雅黑" pitchFamily="34" charset="-122"/>
                <a:ea typeface="微软雅黑" pitchFamily="34" charset="-122"/>
              </a:rPr>
              <a:t>标注</a:t>
            </a:r>
            <a:r>
              <a:rPr lang="zh-CN" altLang="en-US" sz="2000" b="0" dirty="0">
                <a:solidFill>
                  <a:srgbClr val="000046"/>
                </a:solidFill>
                <a:latin typeface="微软雅黑" pitchFamily="34" charset="-122"/>
                <a:ea typeface="微软雅黑" pitchFamily="34" charset="-122"/>
              </a:rPr>
              <a:t>的成果作为验收或评估的确认依据。</a:t>
            </a:r>
            <a:endParaRPr lang="en-US" altLang="zh-CN" sz="2000" b="0" dirty="0">
              <a:solidFill>
                <a:srgbClr val="000046"/>
              </a:solidFill>
              <a:latin typeface="微软雅黑" pitchFamily="34" charset="-122"/>
              <a:ea typeface="微软雅黑" pitchFamily="34" charset="-122"/>
            </a:endParaRPr>
          </a:p>
        </p:txBody>
      </p:sp>
      <p:grpSp>
        <p:nvGrpSpPr>
          <p:cNvPr id="2" name="组合 14"/>
          <p:cNvGrpSpPr/>
          <p:nvPr/>
        </p:nvGrpSpPr>
        <p:grpSpPr>
          <a:xfrm>
            <a:off x="1017177" y="6072206"/>
            <a:ext cx="2243601" cy="504058"/>
            <a:chOff x="1017177" y="4915480"/>
            <a:chExt cx="2243601" cy="504058"/>
          </a:xfrm>
        </p:grpSpPr>
        <p:sp>
          <p:nvSpPr>
            <p:cNvPr id="16" name="等腰三角形 15">
              <a:extLst>
                <a:ext uri="{FF2B5EF4-FFF2-40B4-BE49-F238E27FC236}">
                  <a16:creationId xmlns:a16="http://schemas.microsoft.com/office/drawing/2014/main" id="{756292F6-098D-47DF-8955-8FF32B404AE0}"/>
                </a:ext>
              </a:extLst>
            </p:cNvPr>
            <p:cNvSpPr/>
            <p:nvPr/>
          </p:nvSpPr>
          <p:spPr bwMode="auto">
            <a:xfrm rot="5400000">
              <a:off x="2807322" y="4966083"/>
              <a:ext cx="504057" cy="402854"/>
            </a:xfrm>
            <a:prstGeom prst="triangle">
              <a:avLst/>
            </a:prstGeom>
            <a:solidFill>
              <a:schemeClr val="accent1">
                <a:lumMod val="50000"/>
              </a:schemeClr>
            </a:solidFill>
            <a:ln w="19050">
              <a:no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tIns="0" bIns="0" rtlCol="0" anchor="ctr"/>
            <a:lstStyle/>
            <a:p>
              <a:pPr algn="ctr"/>
              <a:endParaRPr lang="zh-CN" altLang="en-US" sz="2000">
                <a:solidFill>
                  <a:srgbClr val="FFFFFF"/>
                </a:solidFill>
                <a:latin typeface="微软雅黑" panose="020B0503020204020204" pitchFamily="34" charset="-122"/>
                <a:ea typeface="微软雅黑" panose="020B0503020204020204" pitchFamily="34" charset="-122"/>
              </a:endParaRPr>
            </a:p>
          </p:txBody>
        </p:sp>
        <p:sp>
          <p:nvSpPr>
            <p:cNvPr id="17" name="矩形 16">
              <a:extLst>
                <a:ext uri="{FF2B5EF4-FFF2-40B4-BE49-F238E27FC236}">
                  <a16:creationId xmlns:a16="http://schemas.microsoft.com/office/drawing/2014/main" id="{BD5AB23E-791F-4DBD-9552-030763AA3832}"/>
                </a:ext>
              </a:extLst>
            </p:cNvPr>
            <p:cNvSpPr/>
            <p:nvPr/>
          </p:nvSpPr>
          <p:spPr>
            <a:xfrm>
              <a:off x="1017177" y="4915480"/>
              <a:ext cx="1840747" cy="504000"/>
            </a:xfrm>
            <a:prstGeom prst="rect">
              <a:avLst/>
            </a:prstGeom>
            <a:solidFill>
              <a:schemeClr val="accent1">
                <a:lumMod val="50000"/>
              </a:schemeClr>
            </a:solidFill>
            <a:ln w="3175">
              <a:solidFill>
                <a:schemeClr val="accent1">
                  <a:lumMod val="50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smtClean="0">
                  <a:solidFill>
                    <a:srgbClr val="FFFFFF"/>
                  </a:solidFill>
                  <a:latin typeface="微软雅黑" panose="020B0503020204020204" pitchFamily="34" charset="-122"/>
                  <a:ea typeface="微软雅黑" panose="020B0503020204020204" pitchFamily="34" charset="-122"/>
                </a:rPr>
                <a:t>成果管理</a:t>
              </a:r>
              <a:endParaRPr lang="zh-CN" altLang="en-US" sz="2000" dirty="0">
                <a:solidFill>
                  <a:srgbClr val="FFFFFF"/>
                </a:solidFill>
                <a:latin typeface="微软雅黑" panose="020B0503020204020204" pitchFamily="34" charset="-122"/>
                <a:ea typeface="微软雅黑" panose="020B0503020204020204" pitchFamily="34" charset="-122"/>
              </a:endParaRPr>
            </a:p>
          </p:txBody>
        </p:sp>
      </p:grpSp>
      <p:sp>
        <p:nvSpPr>
          <p:cNvPr id="18" name="矩形 17">
            <a:extLst>
              <a:ext uri="{FF2B5EF4-FFF2-40B4-BE49-F238E27FC236}">
                <a16:creationId xmlns:a16="http://schemas.microsoft.com/office/drawing/2014/main" id="{BDB1FE00-7CFF-48E4-B4EE-E6557BC83D83}"/>
              </a:ext>
            </a:extLst>
          </p:cNvPr>
          <p:cNvSpPr/>
          <p:nvPr/>
        </p:nvSpPr>
        <p:spPr>
          <a:xfrm>
            <a:off x="1017177" y="2803658"/>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smtClean="0">
                <a:solidFill>
                  <a:schemeClr val="tx1">
                    <a:lumMod val="50000"/>
                    <a:lumOff val="50000"/>
                  </a:schemeClr>
                </a:solidFill>
                <a:latin typeface="微软雅黑" panose="020B0503020204020204" pitchFamily="34" charset="-122"/>
                <a:ea typeface="微软雅黑" panose="020B0503020204020204" pitchFamily="34" charset="-122"/>
              </a:rPr>
              <a:t>年度预算执行</a:t>
            </a:r>
            <a:endPar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1" name="矩形 20">
            <a:extLst>
              <a:ext uri="{FF2B5EF4-FFF2-40B4-BE49-F238E27FC236}">
                <a16:creationId xmlns:a16="http://schemas.microsoft.com/office/drawing/2014/main" id="{35B6B308-B454-41AD-8F1D-A0C3D5913643}"/>
              </a:ext>
            </a:extLst>
          </p:cNvPr>
          <p:cNvSpPr/>
          <p:nvPr/>
        </p:nvSpPr>
        <p:spPr>
          <a:xfrm>
            <a:off x="1017177" y="3457367"/>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smtClean="0">
                <a:solidFill>
                  <a:schemeClr val="tx1">
                    <a:lumMod val="50000"/>
                    <a:lumOff val="50000"/>
                  </a:schemeClr>
                </a:solidFill>
                <a:latin typeface="微软雅黑" panose="020B0503020204020204" pitchFamily="34" charset="-122"/>
                <a:ea typeface="微软雅黑" panose="020B0503020204020204" pitchFamily="34" charset="-122"/>
              </a:rPr>
              <a:t>项目检查</a:t>
            </a:r>
            <a:endPar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1" name="矩形 30">
            <a:extLst>
              <a:ext uri="{FF2B5EF4-FFF2-40B4-BE49-F238E27FC236}">
                <a16:creationId xmlns:a16="http://schemas.microsoft.com/office/drawing/2014/main" id="{89B16E09-025F-4252-84C8-4650D95EA702}"/>
              </a:ext>
            </a:extLst>
          </p:cNvPr>
          <p:cNvSpPr/>
          <p:nvPr/>
        </p:nvSpPr>
        <p:spPr>
          <a:xfrm>
            <a:off x="1017177" y="1496240"/>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smtClean="0">
                <a:solidFill>
                  <a:schemeClr val="tx1">
                    <a:lumMod val="50000"/>
                    <a:lumOff val="50000"/>
                  </a:schemeClr>
                </a:solidFill>
                <a:latin typeface="微软雅黑" panose="020B0503020204020204" pitchFamily="34" charset="-122"/>
                <a:ea typeface="微软雅黑" panose="020B0503020204020204" pitchFamily="34" charset="-122"/>
              </a:rPr>
              <a:t>项目启动部署</a:t>
            </a:r>
            <a:endPar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2" name="矩形 31">
            <a:extLst>
              <a:ext uri="{FF2B5EF4-FFF2-40B4-BE49-F238E27FC236}">
                <a16:creationId xmlns:a16="http://schemas.microsoft.com/office/drawing/2014/main" id="{4E7300F4-F522-48B7-ACF0-2958E6B34765}"/>
              </a:ext>
            </a:extLst>
          </p:cNvPr>
          <p:cNvSpPr/>
          <p:nvPr/>
        </p:nvSpPr>
        <p:spPr>
          <a:xfrm>
            <a:off x="1017177" y="4764785"/>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smtClean="0">
                <a:solidFill>
                  <a:schemeClr val="tx1">
                    <a:lumMod val="50000"/>
                    <a:lumOff val="50000"/>
                  </a:schemeClr>
                </a:solidFill>
                <a:latin typeface="微软雅黑" panose="020B0503020204020204" pitchFamily="34" charset="-122"/>
                <a:ea typeface="微软雅黑" panose="020B0503020204020204" pitchFamily="34" charset="-122"/>
              </a:rPr>
              <a:t>项目调整</a:t>
            </a:r>
            <a:endPar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3" name="矩形 32">
            <a:extLst>
              <a:ext uri="{FF2B5EF4-FFF2-40B4-BE49-F238E27FC236}">
                <a16:creationId xmlns:a16="http://schemas.microsoft.com/office/drawing/2014/main" id="{CB32A9DE-27D0-4364-8B85-E4514085F774}"/>
              </a:ext>
            </a:extLst>
          </p:cNvPr>
          <p:cNvSpPr/>
          <p:nvPr/>
        </p:nvSpPr>
        <p:spPr>
          <a:xfrm>
            <a:off x="1017177" y="5418494"/>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smtClean="0">
                <a:solidFill>
                  <a:schemeClr val="tx1">
                    <a:lumMod val="50000"/>
                    <a:lumOff val="50000"/>
                  </a:schemeClr>
                </a:solidFill>
                <a:latin typeface="微软雅黑" panose="020B0503020204020204" pitchFamily="34" charset="-122"/>
                <a:ea typeface="微软雅黑" panose="020B0503020204020204" pitchFamily="34" charset="-122"/>
              </a:rPr>
              <a:t>项目验收</a:t>
            </a:r>
            <a:endPar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4" name="矩形 33">
            <a:extLst>
              <a:ext uri="{FF2B5EF4-FFF2-40B4-BE49-F238E27FC236}">
                <a16:creationId xmlns:a16="http://schemas.microsoft.com/office/drawing/2014/main" id="{89B16E09-025F-4252-84C8-4650D95EA702}"/>
              </a:ext>
            </a:extLst>
          </p:cNvPr>
          <p:cNvSpPr/>
          <p:nvPr/>
        </p:nvSpPr>
        <p:spPr>
          <a:xfrm>
            <a:off x="1017177" y="2149949"/>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smtClean="0">
                <a:solidFill>
                  <a:schemeClr val="tx1">
                    <a:lumMod val="50000"/>
                    <a:lumOff val="50000"/>
                  </a:schemeClr>
                </a:solidFill>
                <a:latin typeface="微软雅黑" panose="020B0503020204020204" pitchFamily="34" charset="-122"/>
                <a:ea typeface="微软雅黑" panose="020B0503020204020204" pitchFamily="34" charset="-122"/>
              </a:rPr>
              <a:t>年度报告</a:t>
            </a:r>
            <a:endPar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705735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7"/>
          <p:cNvSpPr txBox="1"/>
          <p:nvPr/>
        </p:nvSpPr>
        <p:spPr>
          <a:xfrm>
            <a:off x="452207" y="594492"/>
            <a:ext cx="6380964"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smtClean="0">
                <a:solidFill>
                  <a:srgbClr val="960000"/>
                </a:solidFill>
                <a:latin typeface="微软雅黑" panose="020B0503020204020204" pitchFamily="34" charset="-122"/>
                <a:ea typeface="微软雅黑" panose="020B0503020204020204" pitchFamily="34" charset="-122"/>
                <a:cs typeface="Times New Roman" pitchFamily="18" charset="0"/>
              </a:rPr>
              <a:t>一、专项总体情况</a:t>
            </a:r>
          </a:p>
        </p:txBody>
      </p:sp>
      <p:sp>
        <p:nvSpPr>
          <p:cNvPr id="7" name="矩形 6"/>
          <p:cNvSpPr/>
          <p:nvPr/>
        </p:nvSpPr>
        <p:spPr>
          <a:xfrm>
            <a:off x="451604" y="2071678"/>
            <a:ext cx="11358642" cy="4616648"/>
          </a:xfrm>
          <a:prstGeom prst="rect">
            <a:avLst/>
          </a:prstGeom>
        </p:spPr>
        <p:txBody>
          <a:bodyPr wrap="square">
            <a:spAutoFit/>
          </a:bodyPr>
          <a:lstStyle/>
          <a:p>
            <a:pPr>
              <a:lnSpc>
                <a:spcPct val="150000"/>
              </a:lnSpc>
            </a:pPr>
            <a:r>
              <a:rPr lang="zh-CN" altLang="zh-CN" sz="2800" dirty="0" smtClean="0">
                <a:latin typeface="微软雅黑" pitchFamily="34" charset="-122"/>
                <a:ea typeface="微软雅黑" pitchFamily="34" charset="-122"/>
              </a:rPr>
              <a:t>属于</a:t>
            </a:r>
            <a:r>
              <a:rPr lang="zh-CN" altLang="zh-CN" sz="2800" dirty="0">
                <a:latin typeface="微软雅黑" pitchFamily="34" charset="-122"/>
                <a:ea typeface="微软雅黑" pitchFamily="34" charset="-122"/>
              </a:rPr>
              <a:t>战略性前瞻性重大科学问题领域，旨在加强</a:t>
            </a:r>
            <a:r>
              <a:rPr lang="zh-CN" altLang="en-US" sz="2800" dirty="0">
                <a:solidFill>
                  <a:srgbClr val="990000"/>
                </a:solidFill>
                <a:latin typeface="微软雅黑" pitchFamily="34" charset="-122"/>
                <a:ea typeface="微软雅黑" pitchFamily="34" charset="-122"/>
              </a:rPr>
              <a:t>前瞻性、战略性、基础性</a:t>
            </a:r>
            <a:r>
              <a:rPr lang="zh-CN" altLang="zh-CN" sz="2800" dirty="0">
                <a:latin typeface="微软雅黑" pitchFamily="34" charset="-122"/>
                <a:ea typeface="微软雅黑" pitchFamily="34" charset="-122"/>
              </a:rPr>
              <a:t>部署</a:t>
            </a:r>
            <a:r>
              <a:rPr lang="zh-CN" altLang="zh-CN" sz="2800" dirty="0" smtClean="0">
                <a:latin typeface="微软雅黑" pitchFamily="34" charset="-122"/>
                <a:ea typeface="微软雅黑" pitchFamily="34" charset="-122"/>
              </a:rPr>
              <a:t>，</a:t>
            </a:r>
            <a:r>
              <a:rPr lang="zh-CN" altLang="en-US" sz="2800" dirty="0" smtClean="0">
                <a:latin typeface="微软雅黑" pitchFamily="34" charset="-122"/>
                <a:ea typeface="微软雅黑" pitchFamily="34" charset="-122"/>
              </a:rPr>
              <a:t>重点支持：一是基于专用型大科学装置开展的科学前沿探索研究</a:t>
            </a:r>
            <a:r>
              <a:rPr lang="zh-CN" altLang="en-US" sz="2800" dirty="0">
                <a:latin typeface="微软雅黑" pitchFamily="34" charset="-122"/>
                <a:ea typeface="微软雅黑" pitchFamily="34" charset="-122"/>
              </a:rPr>
              <a:t>；二是基于平台型</a:t>
            </a:r>
            <a:r>
              <a:rPr lang="zh-CN" altLang="en-US" sz="2800" dirty="0" smtClean="0">
                <a:latin typeface="微软雅黑" pitchFamily="34" charset="-122"/>
                <a:ea typeface="微软雅黑" pitchFamily="34" charset="-122"/>
              </a:rPr>
              <a:t>装置开展的</a:t>
            </a:r>
            <a:r>
              <a:rPr lang="zh-CN" altLang="en-US" sz="2800" dirty="0">
                <a:latin typeface="微软雅黑" pitchFamily="34" charset="-122"/>
                <a:ea typeface="微软雅黑" pitchFamily="34" charset="-122"/>
              </a:rPr>
              <a:t>多自由度多尺度复杂体系、高温高压高密度极端物理、复杂湍流机理等前沿</a:t>
            </a:r>
            <a:r>
              <a:rPr lang="zh-CN" altLang="en-US" sz="2800" dirty="0" smtClean="0">
                <a:latin typeface="微软雅黑" pitchFamily="34" charset="-122"/>
                <a:ea typeface="微软雅黑" pitchFamily="34" charset="-122"/>
              </a:rPr>
              <a:t>研究；三</a:t>
            </a:r>
            <a:r>
              <a:rPr lang="zh-CN" altLang="en-US" sz="2800" dirty="0">
                <a:latin typeface="微软雅黑" pitchFamily="34" charset="-122"/>
                <a:ea typeface="微软雅黑" pitchFamily="34" charset="-122"/>
              </a:rPr>
              <a:t>是</a:t>
            </a:r>
            <a:r>
              <a:rPr lang="zh-CN" altLang="en-US" sz="2800" dirty="0" smtClean="0">
                <a:latin typeface="微软雅黑" pitchFamily="34" charset="-122"/>
                <a:ea typeface="微软雅黑" pitchFamily="34" charset="-122"/>
              </a:rPr>
              <a:t>基于平台型大科学装置开展的支撑其他学科发展的先进关键技术、方法和平台研究；四是适度开展服务于大科学装置的技术升级和能力提升交易及新一代大科学装置的预研</a:t>
            </a:r>
            <a:r>
              <a:rPr lang="zh-CN" altLang="zh-CN" sz="2800" dirty="0" smtClean="0">
                <a:latin typeface="微软雅黑" pitchFamily="34" charset="-122"/>
                <a:ea typeface="微软雅黑" pitchFamily="34" charset="-122"/>
              </a:rPr>
              <a:t>。</a:t>
            </a:r>
            <a:endParaRPr lang="zh-CN" altLang="en-US" sz="2800" dirty="0">
              <a:latin typeface="微软雅黑" pitchFamily="34" charset="-122"/>
              <a:ea typeface="微软雅黑" pitchFamily="34" charset="-122"/>
            </a:endParaRPr>
          </a:p>
        </p:txBody>
      </p:sp>
      <p:sp>
        <p:nvSpPr>
          <p:cNvPr id="10" name="单圆角矩形 9"/>
          <p:cNvSpPr/>
          <p:nvPr/>
        </p:nvSpPr>
        <p:spPr>
          <a:xfrm>
            <a:off x="451604" y="1214422"/>
            <a:ext cx="4464496" cy="571504"/>
          </a:xfrm>
          <a:prstGeom prst="round1Rect">
            <a:avLst>
              <a:gd name="adj" fmla="val 0"/>
            </a:avLst>
          </a:prstGeom>
          <a:solidFill>
            <a:schemeClr val="accent3">
              <a:lumMod val="85000"/>
            </a:schemeClr>
          </a:solidFill>
          <a:ln w="19050">
            <a:noFill/>
          </a:ln>
          <a:effectLst>
            <a:outerShdw blurRad="50800" dist="76200" dir="2700000" rotWithShape="0">
              <a:srgbClr val="000000">
                <a:alpha val="40000"/>
              </a:srgbClr>
            </a:outerShdw>
          </a:effectLst>
        </p:spPr>
        <p:style>
          <a:lnRef idx="3">
            <a:schemeClr val="lt1"/>
          </a:lnRef>
          <a:fillRef idx="1">
            <a:schemeClr val="accent1"/>
          </a:fillRef>
          <a:effectRef idx="1">
            <a:schemeClr val="accent1"/>
          </a:effectRef>
          <a:fontRef idx="minor">
            <a:schemeClr val="lt1"/>
          </a:fontRef>
        </p:style>
        <p:txBody>
          <a:bodyPr rtlCol="0" anchor="ctr"/>
          <a:lstStyle/>
          <a:p>
            <a:r>
              <a:rPr lang="en-US" altLang="zh-CN" sz="2400" dirty="0" smtClean="0">
                <a:solidFill>
                  <a:srgbClr val="002060"/>
                </a:solidFill>
                <a:latin typeface="微软雅黑" panose="020B0503020204020204" pitchFamily="34" charset="-122"/>
                <a:ea typeface="微软雅黑" panose="020B0503020204020204" pitchFamily="34" charset="-122"/>
              </a:rPr>
              <a:t>1</a:t>
            </a:r>
            <a:r>
              <a:rPr lang="zh-CN" altLang="en-US" sz="2400" dirty="0" smtClean="0">
                <a:solidFill>
                  <a:srgbClr val="002060"/>
                </a:solidFill>
                <a:latin typeface="微软雅黑" panose="020B0503020204020204" pitchFamily="34" charset="-122"/>
                <a:ea typeface="微软雅黑" panose="020B0503020204020204" pitchFamily="34" charset="-122"/>
              </a:rPr>
              <a:t>、专项定位</a:t>
            </a:r>
            <a:endParaRPr lang="zh-CN" altLang="en-US" sz="2400" dirty="0">
              <a:solidFill>
                <a:srgbClr val="00206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13055107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7"/>
          <p:cNvSpPr txBox="1"/>
          <p:nvPr/>
        </p:nvSpPr>
        <p:spPr>
          <a:xfrm>
            <a:off x="666625" y="428605"/>
            <a:ext cx="6380964"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a:solidFill>
                  <a:srgbClr val="960000"/>
                </a:solidFill>
                <a:latin typeface="微软雅黑" panose="020B0503020204020204" pitchFamily="34" charset="-122"/>
                <a:ea typeface="微软雅黑" panose="020B0503020204020204" pitchFamily="34" charset="-122"/>
                <a:cs typeface="Times New Roman" pitchFamily="18" charset="0"/>
              </a:rPr>
              <a:t>四、重点专项管理流程</a:t>
            </a:r>
          </a:p>
        </p:txBody>
      </p:sp>
      <p:grpSp>
        <p:nvGrpSpPr>
          <p:cNvPr id="2" name="组合 14"/>
          <p:cNvGrpSpPr/>
          <p:nvPr/>
        </p:nvGrpSpPr>
        <p:grpSpPr>
          <a:xfrm>
            <a:off x="1017177" y="6072206"/>
            <a:ext cx="2243601" cy="504058"/>
            <a:chOff x="1017177" y="4915480"/>
            <a:chExt cx="2243601" cy="504058"/>
          </a:xfrm>
        </p:grpSpPr>
        <p:sp>
          <p:nvSpPr>
            <p:cNvPr id="16" name="等腰三角形 15">
              <a:extLst>
                <a:ext uri="{FF2B5EF4-FFF2-40B4-BE49-F238E27FC236}">
                  <a16:creationId xmlns:a16="http://schemas.microsoft.com/office/drawing/2014/main" id="{756292F6-098D-47DF-8955-8FF32B404AE0}"/>
                </a:ext>
              </a:extLst>
            </p:cNvPr>
            <p:cNvSpPr/>
            <p:nvPr/>
          </p:nvSpPr>
          <p:spPr bwMode="auto">
            <a:xfrm rot="5400000">
              <a:off x="2807322" y="4966083"/>
              <a:ext cx="504057" cy="402854"/>
            </a:xfrm>
            <a:prstGeom prst="triangle">
              <a:avLst/>
            </a:prstGeom>
            <a:solidFill>
              <a:schemeClr val="accent1">
                <a:lumMod val="50000"/>
              </a:schemeClr>
            </a:solidFill>
            <a:ln w="19050">
              <a:no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tIns="0" bIns="0" rtlCol="0" anchor="ctr"/>
            <a:lstStyle/>
            <a:p>
              <a:pPr algn="ctr"/>
              <a:endParaRPr lang="zh-CN" altLang="en-US" sz="2000">
                <a:solidFill>
                  <a:srgbClr val="FFFFFF"/>
                </a:solidFill>
                <a:latin typeface="微软雅黑" panose="020B0503020204020204" pitchFamily="34" charset="-122"/>
                <a:ea typeface="微软雅黑" panose="020B0503020204020204" pitchFamily="34" charset="-122"/>
              </a:endParaRPr>
            </a:p>
          </p:txBody>
        </p:sp>
        <p:sp>
          <p:nvSpPr>
            <p:cNvPr id="17" name="矩形 16">
              <a:extLst>
                <a:ext uri="{FF2B5EF4-FFF2-40B4-BE49-F238E27FC236}">
                  <a16:creationId xmlns:a16="http://schemas.microsoft.com/office/drawing/2014/main" id="{BD5AB23E-791F-4DBD-9552-030763AA3832}"/>
                </a:ext>
              </a:extLst>
            </p:cNvPr>
            <p:cNvSpPr/>
            <p:nvPr/>
          </p:nvSpPr>
          <p:spPr>
            <a:xfrm>
              <a:off x="1017177" y="4915480"/>
              <a:ext cx="1840747" cy="504000"/>
            </a:xfrm>
            <a:prstGeom prst="rect">
              <a:avLst/>
            </a:prstGeom>
            <a:solidFill>
              <a:schemeClr val="accent1">
                <a:lumMod val="50000"/>
              </a:schemeClr>
            </a:solidFill>
            <a:ln w="3175">
              <a:solidFill>
                <a:schemeClr val="accent1">
                  <a:lumMod val="50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smtClean="0">
                  <a:solidFill>
                    <a:srgbClr val="FFFFFF"/>
                  </a:solidFill>
                  <a:latin typeface="微软雅黑" panose="020B0503020204020204" pitchFamily="34" charset="-122"/>
                  <a:ea typeface="微软雅黑" panose="020B0503020204020204" pitchFamily="34" charset="-122"/>
                </a:rPr>
                <a:t>成果管理</a:t>
              </a:r>
              <a:endParaRPr lang="zh-CN" altLang="en-US" sz="2000" dirty="0">
                <a:solidFill>
                  <a:srgbClr val="FFFFFF"/>
                </a:solidFill>
                <a:latin typeface="微软雅黑" panose="020B0503020204020204" pitchFamily="34" charset="-122"/>
                <a:ea typeface="微软雅黑" panose="020B0503020204020204" pitchFamily="34" charset="-122"/>
              </a:endParaRPr>
            </a:p>
          </p:txBody>
        </p:sp>
      </p:grpSp>
      <p:sp>
        <p:nvSpPr>
          <p:cNvPr id="18" name="矩形 17">
            <a:extLst>
              <a:ext uri="{FF2B5EF4-FFF2-40B4-BE49-F238E27FC236}">
                <a16:creationId xmlns:a16="http://schemas.microsoft.com/office/drawing/2014/main" id="{BDB1FE00-7CFF-48E4-B4EE-E6557BC83D83}"/>
              </a:ext>
            </a:extLst>
          </p:cNvPr>
          <p:cNvSpPr/>
          <p:nvPr/>
        </p:nvSpPr>
        <p:spPr>
          <a:xfrm>
            <a:off x="1017177" y="2803658"/>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smtClean="0">
                <a:solidFill>
                  <a:schemeClr val="tx1">
                    <a:lumMod val="50000"/>
                    <a:lumOff val="50000"/>
                  </a:schemeClr>
                </a:solidFill>
                <a:latin typeface="微软雅黑" panose="020B0503020204020204" pitchFamily="34" charset="-122"/>
                <a:ea typeface="微软雅黑" panose="020B0503020204020204" pitchFamily="34" charset="-122"/>
              </a:rPr>
              <a:t>年度预算执行</a:t>
            </a:r>
            <a:endPar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1" name="矩形 20">
            <a:extLst>
              <a:ext uri="{FF2B5EF4-FFF2-40B4-BE49-F238E27FC236}">
                <a16:creationId xmlns:a16="http://schemas.microsoft.com/office/drawing/2014/main" id="{35B6B308-B454-41AD-8F1D-A0C3D5913643}"/>
              </a:ext>
            </a:extLst>
          </p:cNvPr>
          <p:cNvSpPr/>
          <p:nvPr/>
        </p:nvSpPr>
        <p:spPr>
          <a:xfrm>
            <a:off x="1017177" y="3457367"/>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smtClean="0">
                <a:solidFill>
                  <a:schemeClr val="tx1">
                    <a:lumMod val="50000"/>
                    <a:lumOff val="50000"/>
                  </a:schemeClr>
                </a:solidFill>
                <a:latin typeface="微软雅黑" panose="020B0503020204020204" pitchFamily="34" charset="-122"/>
                <a:ea typeface="微软雅黑" panose="020B0503020204020204" pitchFamily="34" charset="-122"/>
              </a:rPr>
              <a:t>项目检查</a:t>
            </a:r>
            <a:endPar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1" name="矩形 30">
            <a:extLst>
              <a:ext uri="{FF2B5EF4-FFF2-40B4-BE49-F238E27FC236}">
                <a16:creationId xmlns:a16="http://schemas.microsoft.com/office/drawing/2014/main" id="{89B16E09-025F-4252-84C8-4650D95EA702}"/>
              </a:ext>
            </a:extLst>
          </p:cNvPr>
          <p:cNvSpPr/>
          <p:nvPr/>
        </p:nvSpPr>
        <p:spPr>
          <a:xfrm>
            <a:off x="1017177" y="1496240"/>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smtClean="0">
                <a:solidFill>
                  <a:schemeClr val="tx1">
                    <a:lumMod val="50000"/>
                    <a:lumOff val="50000"/>
                  </a:schemeClr>
                </a:solidFill>
                <a:latin typeface="微软雅黑" panose="020B0503020204020204" pitchFamily="34" charset="-122"/>
                <a:ea typeface="微软雅黑" panose="020B0503020204020204" pitchFamily="34" charset="-122"/>
              </a:rPr>
              <a:t>项目启动部署</a:t>
            </a:r>
            <a:endPar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2" name="矩形 31">
            <a:extLst>
              <a:ext uri="{FF2B5EF4-FFF2-40B4-BE49-F238E27FC236}">
                <a16:creationId xmlns:a16="http://schemas.microsoft.com/office/drawing/2014/main" id="{4E7300F4-F522-48B7-ACF0-2958E6B34765}"/>
              </a:ext>
            </a:extLst>
          </p:cNvPr>
          <p:cNvSpPr/>
          <p:nvPr/>
        </p:nvSpPr>
        <p:spPr>
          <a:xfrm>
            <a:off x="1017177" y="4764785"/>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smtClean="0">
                <a:solidFill>
                  <a:schemeClr val="tx1">
                    <a:lumMod val="50000"/>
                    <a:lumOff val="50000"/>
                  </a:schemeClr>
                </a:solidFill>
                <a:latin typeface="微软雅黑" panose="020B0503020204020204" pitchFamily="34" charset="-122"/>
                <a:ea typeface="微软雅黑" panose="020B0503020204020204" pitchFamily="34" charset="-122"/>
              </a:rPr>
              <a:t>项目调整</a:t>
            </a:r>
            <a:endPar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3" name="矩形 32">
            <a:extLst>
              <a:ext uri="{FF2B5EF4-FFF2-40B4-BE49-F238E27FC236}">
                <a16:creationId xmlns:a16="http://schemas.microsoft.com/office/drawing/2014/main" id="{CB32A9DE-27D0-4364-8B85-E4514085F774}"/>
              </a:ext>
            </a:extLst>
          </p:cNvPr>
          <p:cNvSpPr/>
          <p:nvPr/>
        </p:nvSpPr>
        <p:spPr>
          <a:xfrm>
            <a:off x="1017177" y="5418494"/>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smtClean="0">
                <a:solidFill>
                  <a:schemeClr val="tx1">
                    <a:lumMod val="50000"/>
                    <a:lumOff val="50000"/>
                  </a:schemeClr>
                </a:solidFill>
                <a:latin typeface="微软雅黑" panose="020B0503020204020204" pitchFamily="34" charset="-122"/>
                <a:ea typeface="微软雅黑" panose="020B0503020204020204" pitchFamily="34" charset="-122"/>
              </a:rPr>
              <a:t>项目验收</a:t>
            </a:r>
            <a:endPar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4" name="矩形 33">
            <a:extLst>
              <a:ext uri="{FF2B5EF4-FFF2-40B4-BE49-F238E27FC236}">
                <a16:creationId xmlns:a16="http://schemas.microsoft.com/office/drawing/2014/main" id="{89B16E09-025F-4252-84C8-4650D95EA702}"/>
              </a:ext>
            </a:extLst>
          </p:cNvPr>
          <p:cNvSpPr/>
          <p:nvPr/>
        </p:nvSpPr>
        <p:spPr>
          <a:xfrm>
            <a:off x="1017177" y="2149949"/>
            <a:ext cx="1840747" cy="504000"/>
          </a:xfrm>
          <a:prstGeom prst="rect">
            <a:avLst/>
          </a:prstGeom>
          <a:solidFill>
            <a:schemeClr val="bg1">
              <a:lumMod val="95000"/>
            </a:schemeClr>
          </a:solidFill>
          <a:ln w="3175">
            <a:solidFill>
              <a:schemeClr val="bg1">
                <a:lumMod val="95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zh-CN" altLang="en-US" sz="2000" dirty="0" smtClean="0">
                <a:solidFill>
                  <a:schemeClr val="tx1">
                    <a:lumMod val="50000"/>
                    <a:lumOff val="50000"/>
                  </a:schemeClr>
                </a:solidFill>
                <a:latin typeface="微软雅黑" panose="020B0503020204020204" pitchFamily="34" charset="-122"/>
                <a:ea typeface="微软雅黑" panose="020B0503020204020204" pitchFamily="34" charset="-122"/>
              </a:rPr>
              <a:t>年度报告</a:t>
            </a:r>
            <a:endPar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5" name="Rectangle 1"/>
          <p:cNvSpPr>
            <a:spLocks noChangeArrowheads="1"/>
          </p:cNvSpPr>
          <p:nvPr/>
        </p:nvSpPr>
        <p:spPr bwMode="auto">
          <a:xfrm>
            <a:off x="4094163" y="5935663"/>
            <a:ext cx="7113587" cy="588962"/>
          </a:xfrm>
          <a:prstGeom prst="roundRect">
            <a:avLst>
              <a:gd name="adj" fmla="val 6644"/>
            </a:avLst>
          </a:prstGeom>
          <a:solidFill>
            <a:srgbClr val="F2F2F2"/>
          </a:solidFill>
          <a:ln w="9525" cmpd="sng">
            <a:solidFill>
              <a:srgbClr val="71BEC4"/>
            </a:solidFill>
            <a:round/>
            <a:headEnd/>
            <a:tailEnd/>
          </a:ln>
        </p:spPr>
        <p:txBody>
          <a:bodyPr lIns="216000" tIns="108000" rIns="216000" bIns="108000">
            <a:spAutoFit/>
          </a:bodyPr>
          <a:lstStyle/>
          <a:p>
            <a:pPr algn="just">
              <a:lnSpc>
                <a:spcPct val="125000"/>
              </a:lnSpc>
              <a:spcAft>
                <a:spcPts val="1800"/>
              </a:spcAft>
            </a:pPr>
            <a:r>
              <a:rPr lang="zh-CN" altLang="en-US" sz="2000" b="0">
                <a:solidFill>
                  <a:srgbClr val="FF0000"/>
                </a:solidFill>
                <a:latin typeface="微软雅黑" panose="020B0503020204020204" pitchFamily="34" charset="-122"/>
                <a:ea typeface="微软雅黑" panose="020B0503020204020204" pitchFamily="34" charset="-122"/>
                <a:sym typeface="微软雅黑" panose="020B0503020204020204" pitchFamily="34" charset="-122"/>
              </a:rPr>
              <a:t>请大家将项目的重要进展及时告知专项办！！！</a:t>
            </a:r>
            <a:endParaRPr lang="en-US" altLang="zh-CN" sz="2500"/>
          </a:p>
        </p:txBody>
      </p:sp>
      <p:sp>
        <p:nvSpPr>
          <p:cNvPr id="22" name="Rectangle 1"/>
          <p:cNvSpPr>
            <a:spLocks noChangeArrowheads="1"/>
          </p:cNvSpPr>
          <p:nvPr/>
        </p:nvSpPr>
        <p:spPr bwMode="auto">
          <a:xfrm>
            <a:off x="4078288" y="2852738"/>
            <a:ext cx="7113587" cy="2944812"/>
          </a:xfrm>
          <a:prstGeom prst="roundRect">
            <a:avLst>
              <a:gd name="adj" fmla="val 6644"/>
            </a:avLst>
          </a:prstGeom>
          <a:solidFill>
            <a:srgbClr val="F2F2F2"/>
          </a:solidFill>
          <a:ln w="9525" cmpd="sng">
            <a:solidFill>
              <a:srgbClr val="71BEC4"/>
            </a:solidFill>
            <a:round/>
            <a:headEnd/>
            <a:tailEnd/>
          </a:ln>
        </p:spPr>
        <p:txBody>
          <a:bodyPr lIns="216000" tIns="108000" rIns="216000" bIns="108000">
            <a:spAutoFit/>
          </a:bodyPr>
          <a:lstStyle/>
          <a:p>
            <a:pPr algn="just"/>
            <a:r>
              <a:rPr lang="zh-CN" altLang="en-US" sz="2000" b="0" dirty="0">
                <a:solidFill>
                  <a:srgbClr val="000046"/>
                </a:solidFill>
                <a:latin typeface="微软雅黑" panose="020B0503020204020204" pitchFamily="34" charset="-122"/>
                <a:ea typeface="微软雅黑" panose="020B0503020204020204" pitchFamily="34" charset="-122"/>
                <a:sym typeface="微软雅黑" panose="020B0503020204020204" pitchFamily="34" charset="-122"/>
              </a:rPr>
              <a:t>成果宣传：</a:t>
            </a:r>
          </a:p>
          <a:p>
            <a:pPr algn="just">
              <a:lnSpc>
                <a:spcPct val="150000"/>
              </a:lnSpc>
            </a:pPr>
            <a:r>
              <a:rPr lang="en-US" altLang="zh-CN" sz="2000" b="0" dirty="0">
                <a:solidFill>
                  <a:srgbClr val="000046"/>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2000" b="0" dirty="0">
                <a:solidFill>
                  <a:srgbClr val="FF0000"/>
                </a:solidFill>
                <a:latin typeface="微软雅黑" panose="020B0503020204020204" pitchFamily="34" charset="-122"/>
                <a:ea typeface="微软雅黑" panose="020B0503020204020204" pitchFamily="34" charset="-122"/>
                <a:sym typeface="微软雅黑" panose="020B0503020204020204" pitchFamily="34" charset="-122"/>
              </a:rPr>
              <a:t>科技部信息专报（重大成果，发表前）</a:t>
            </a:r>
          </a:p>
          <a:p>
            <a:pPr algn="just">
              <a:lnSpc>
                <a:spcPct val="150000"/>
              </a:lnSpc>
            </a:pPr>
            <a:r>
              <a:rPr lang="en-US" altLang="zh-CN" sz="2000" b="0" dirty="0">
                <a:solidFill>
                  <a:srgbClr val="000046"/>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2000" b="0" dirty="0">
                <a:solidFill>
                  <a:srgbClr val="000046"/>
                </a:solidFill>
                <a:latin typeface="微软雅黑" panose="020B0503020204020204" pitchFamily="34" charset="-122"/>
                <a:ea typeface="微软雅黑" panose="020B0503020204020204" pitchFamily="34" charset="-122"/>
                <a:sym typeface="微软雅黑" panose="020B0503020204020204" pitchFamily="34" charset="-122"/>
              </a:rPr>
              <a:t>科技部网站科技动态、锐科技</a:t>
            </a:r>
          </a:p>
          <a:p>
            <a:pPr algn="just">
              <a:lnSpc>
                <a:spcPct val="150000"/>
              </a:lnSpc>
            </a:pPr>
            <a:r>
              <a:rPr lang="en-US" altLang="zh-CN" sz="2000" b="0" dirty="0">
                <a:solidFill>
                  <a:srgbClr val="000046"/>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2000" b="0" dirty="0">
                <a:solidFill>
                  <a:srgbClr val="000046"/>
                </a:solidFill>
                <a:latin typeface="微软雅黑" panose="020B0503020204020204" pitchFamily="34" charset="-122"/>
                <a:ea typeface="微软雅黑" panose="020B0503020204020204" pitchFamily="34" charset="-122"/>
                <a:sym typeface="微软雅黑" panose="020B0503020204020204" pitchFamily="34" charset="-122"/>
              </a:rPr>
              <a:t> 重点专项工作简报</a:t>
            </a:r>
          </a:p>
          <a:p>
            <a:pPr algn="just">
              <a:lnSpc>
                <a:spcPct val="150000"/>
              </a:lnSpc>
            </a:pPr>
            <a:r>
              <a:rPr lang="en-US" altLang="zh-CN" sz="2000" b="0" dirty="0">
                <a:solidFill>
                  <a:srgbClr val="000046"/>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2000" b="0" dirty="0">
                <a:solidFill>
                  <a:srgbClr val="000046"/>
                </a:solidFill>
                <a:latin typeface="微软雅黑" panose="020B0503020204020204" pitchFamily="34" charset="-122"/>
                <a:ea typeface="微软雅黑" panose="020B0503020204020204" pitchFamily="34" charset="-122"/>
                <a:sym typeface="微软雅黑" panose="020B0503020204020204" pitchFamily="34" charset="-122"/>
              </a:rPr>
              <a:t>中国基础科学</a:t>
            </a:r>
            <a:r>
              <a:rPr lang="en-US" altLang="zh-CN" sz="2000" b="0" dirty="0" smtClean="0">
                <a:solidFill>
                  <a:srgbClr val="000046"/>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000" b="0" dirty="0" smtClean="0">
                <a:solidFill>
                  <a:srgbClr val="000046"/>
                </a:solidFill>
                <a:latin typeface="微软雅黑" panose="020B0503020204020204" pitchFamily="34" charset="-122"/>
                <a:ea typeface="微软雅黑" panose="020B0503020204020204" pitchFamily="34" charset="-122"/>
                <a:sym typeface="微软雅黑" panose="020B0503020204020204" pitchFamily="34" charset="-122"/>
              </a:rPr>
              <a:t>和</a:t>
            </a:r>
            <a:r>
              <a:rPr lang="en-US" altLang="zh-CN" sz="2000" b="0" dirty="0" smtClean="0">
                <a:solidFill>
                  <a:srgbClr val="000046"/>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000" b="0" dirty="0" smtClean="0">
                <a:solidFill>
                  <a:srgbClr val="000046"/>
                </a:solidFill>
                <a:latin typeface="微软雅黑" panose="020B0503020204020204" pitchFamily="34" charset="-122"/>
                <a:ea typeface="微软雅黑" panose="020B0503020204020204" pitchFamily="34" charset="-122"/>
                <a:sym typeface="微软雅黑" panose="020B0503020204020204" pitchFamily="34" charset="-122"/>
              </a:rPr>
              <a:t>科学前沿</a:t>
            </a:r>
            <a:r>
              <a:rPr lang="en-US" altLang="zh-CN" sz="2000" b="0" dirty="0" smtClean="0">
                <a:solidFill>
                  <a:srgbClr val="000046"/>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000" b="0" dirty="0" smtClean="0">
                <a:solidFill>
                  <a:srgbClr val="000046"/>
                </a:solidFill>
                <a:latin typeface="微软雅黑" panose="020B0503020204020204" pitchFamily="34" charset="-122"/>
                <a:ea typeface="微软雅黑" panose="020B0503020204020204" pitchFamily="34" charset="-122"/>
                <a:sym typeface="微软雅黑" panose="020B0503020204020204" pitchFamily="34" charset="-122"/>
              </a:rPr>
              <a:t>杂志</a:t>
            </a:r>
            <a:endParaRPr lang="zh-CN" altLang="en-US" sz="2000" b="0" dirty="0">
              <a:solidFill>
                <a:srgbClr val="000046"/>
              </a:solidFill>
              <a:latin typeface="微软雅黑" panose="020B0503020204020204" pitchFamily="34" charset="-122"/>
              <a:ea typeface="微软雅黑" panose="020B0503020204020204" pitchFamily="34" charset="-122"/>
              <a:sym typeface="微软雅黑" panose="020B0503020204020204" pitchFamily="34" charset="-122"/>
            </a:endParaRPr>
          </a:p>
          <a:p>
            <a:pPr algn="just">
              <a:lnSpc>
                <a:spcPct val="150000"/>
              </a:lnSpc>
            </a:pPr>
            <a:r>
              <a:rPr lang="zh-CN" altLang="en-US" sz="2000" b="0" dirty="0">
                <a:solidFill>
                  <a:srgbClr val="000046"/>
                </a:solidFill>
                <a:latin typeface="微软雅黑" panose="020B0503020204020204" pitchFamily="34" charset="-122"/>
                <a:ea typeface="微软雅黑" panose="020B0503020204020204" pitchFamily="34" charset="-122"/>
                <a:sym typeface="微软雅黑" panose="020B0503020204020204" pitchFamily="34" charset="-122"/>
              </a:rPr>
              <a:t>             媒体报道</a:t>
            </a:r>
            <a:endParaRPr lang="en-US" altLang="zh-CN" sz="2500" dirty="0"/>
          </a:p>
        </p:txBody>
      </p:sp>
    </p:spTree>
    <p:extLst>
      <p:ext uri="{BB962C8B-B14F-4D97-AF65-F5344CB8AC3E}">
        <p14:creationId xmlns:p14="http://schemas.microsoft.com/office/powerpoint/2010/main" val="7242596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矩形 1"/>
          <p:cNvSpPr>
            <a:spLocks noChangeArrowheads="1"/>
          </p:cNvSpPr>
          <p:nvPr/>
        </p:nvSpPr>
        <p:spPr bwMode="auto">
          <a:xfrm>
            <a:off x="3094810" y="1563744"/>
            <a:ext cx="7200800" cy="504000"/>
          </a:xfrm>
          <a:prstGeom prst="rect">
            <a:avLst/>
          </a:prstGeom>
          <a:solidFill>
            <a:schemeClr val="bg1">
              <a:lumMod val="85000"/>
            </a:schemeClr>
          </a:solidFill>
          <a:ln w="25400" cmpd="sng">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一</a:t>
            </a:r>
            <a:r>
              <a:rPr lang="zh-CN" altLang="en-US" sz="2400" dirty="0" smtClean="0">
                <a:solidFill>
                  <a:srgbClr val="19194D"/>
                </a:solidFill>
                <a:latin typeface="微软雅黑" pitchFamily="34" charset="-122"/>
                <a:ea typeface="微软雅黑" pitchFamily="34" charset="-122"/>
              </a:rPr>
              <a:t>、重点专项基本情况</a:t>
            </a:r>
            <a:endParaRPr lang="zh-CN" altLang="en-US" sz="2400" dirty="0">
              <a:solidFill>
                <a:srgbClr val="19194D"/>
              </a:solidFill>
              <a:latin typeface="微软雅黑" pitchFamily="34" charset="-122"/>
              <a:ea typeface="微软雅黑" pitchFamily="34" charset="-122"/>
            </a:endParaRPr>
          </a:p>
        </p:txBody>
      </p:sp>
      <p:sp>
        <p:nvSpPr>
          <p:cNvPr id="5126" name="标题 1"/>
          <p:cNvSpPr txBox="1">
            <a:spLocks noChangeArrowheads="1"/>
          </p:cNvSpPr>
          <p:nvPr/>
        </p:nvSpPr>
        <p:spPr bwMode="auto">
          <a:xfrm>
            <a:off x="737356" y="1571612"/>
            <a:ext cx="1714512" cy="714380"/>
          </a:xfrm>
          <a:prstGeom prst="rect">
            <a:avLst/>
          </a:prstGeom>
          <a:noFill/>
          <a:ln w="9525">
            <a:noFill/>
            <a:miter lim="800000"/>
            <a:headEnd/>
            <a:tailEnd/>
          </a:ln>
        </p:spPr>
        <p:txBody>
          <a:bodyPr lIns="91404" tIns="45702" rIns="91404" bIns="45702" anchor="ctr"/>
          <a:lstStyle/>
          <a:p>
            <a:pPr algn="ctr" eaLnBrk="0" hangingPunct="0"/>
            <a:r>
              <a:rPr lang="zh-CN" altLang="en-US" sz="4000" dirty="0" smtClean="0">
                <a:solidFill>
                  <a:srgbClr val="195157"/>
                </a:solidFill>
                <a:latin typeface="Times New Roman" pitchFamily="18" charset="0"/>
                <a:ea typeface="微软雅黑" pitchFamily="34" charset="-122"/>
              </a:rPr>
              <a:t>提 纲</a:t>
            </a:r>
            <a:endParaRPr lang="zh-CN" sz="4000" dirty="0">
              <a:solidFill>
                <a:srgbClr val="195157"/>
              </a:solidFill>
              <a:latin typeface="Times New Roman" pitchFamily="18" charset="0"/>
              <a:ea typeface="微软雅黑" pitchFamily="34" charset="-122"/>
            </a:endParaRPr>
          </a:p>
        </p:txBody>
      </p:sp>
      <p:sp>
        <p:nvSpPr>
          <p:cNvPr id="11" name="矩形 2"/>
          <p:cNvSpPr>
            <a:spLocks noChangeArrowheads="1"/>
          </p:cNvSpPr>
          <p:nvPr/>
        </p:nvSpPr>
        <p:spPr bwMode="auto">
          <a:xfrm>
            <a:off x="3094810" y="2254967"/>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二</a:t>
            </a:r>
            <a:r>
              <a:rPr lang="zh-CN" altLang="en-US" sz="2400" dirty="0" smtClean="0">
                <a:solidFill>
                  <a:srgbClr val="19194D"/>
                </a:solidFill>
                <a:latin typeface="微软雅黑" pitchFamily="34" charset="-122"/>
                <a:ea typeface="微软雅黑" pitchFamily="34" charset="-122"/>
              </a:rPr>
              <a:t>、</a:t>
            </a:r>
            <a:r>
              <a:rPr lang="en-US" altLang="zh-CN" sz="2400" dirty="0" smtClean="0">
                <a:solidFill>
                  <a:srgbClr val="19194D"/>
                </a:solidFill>
                <a:latin typeface="微软雅黑" pitchFamily="34" charset="-122"/>
                <a:ea typeface="微软雅黑" pitchFamily="34" charset="-122"/>
              </a:rPr>
              <a:t>2017</a:t>
            </a:r>
            <a:r>
              <a:rPr lang="zh-CN" altLang="en-US" sz="2400" dirty="0" smtClean="0">
                <a:solidFill>
                  <a:srgbClr val="19194D"/>
                </a:solidFill>
                <a:latin typeface="微软雅黑" pitchFamily="34" charset="-122"/>
                <a:ea typeface="微软雅黑" pitchFamily="34" charset="-122"/>
              </a:rPr>
              <a:t>年度项目部署情况</a:t>
            </a:r>
            <a:endParaRPr lang="zh-CN" altLang="en-US" sz="2400" dirty="0">
              <a:solidFill>
                <a:srgbClr val="19194D"/>
              </a:solidFill>
              <a:latin typeface="微软雅黑" pitchFamily="34" charset="-122"/>
              <a:ea typeface="微软雅黑" pitchFamily="34" charset="-122"/>
              <a:sym typeface="Arial" pitchFamily="34" charset="0"/>
            </a:endParaRPr>
          </a:p>
        </p:txBody>
      </p:sp>
      <p:sp>
        <p:nvSpPr>
          <p:cNvPr id="6" name="矩形 2"/>
          <p:cNvSpPr>
            <a:spLocks noChangeArrowheads="1"/>
          </p:cNvSpPr>
          <p:nvPr/>
        </p:nvSpPr>
        <p:spPr bwMode="auto">
          <a:xfrm>
            <a:off x="3094810" y="2946190"/>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smtClean="0">
                <a:solidFill>
                  <a:srgbClr val="19194D"/>
                </a:solidFill>
                <a:latin typeface="微软雅黑" pitchFamily="34" charset="-122"/>
                <a:ea typeface="微软雅黑" pitchFamily="34" charset="-122"/>
              </a:rPr>
              <a:t>三、各方管理职责</a:t>
            </a:r>
            <a:endParaRPr lang="zh-CN" altLang="en-US" sz="2400" dirty="0">
              <a:solidFill>
                <a:srgbClr val="19194D"/>
              </a:solidFill>
              <a:latin typeface="微软雅黑" pitchFamily="34" charset="-122"/>
              <a:ea typeface="微软雅黑" pitchFamily="34" charset="-122"/>
              <a:sym typeface="Arial" pitchFamily="34" charset="0"/>
            </a:endParaRPr>
          </a:p>
        </p:txBody>
      </p:sp>
      <p:sp>
        <p:nvSpPr>
          <p:cNvPr id="7" name="矩形 2"/>
          <p:cNvSpPr>
            <a:spLocks noChangeArrowheads="1"/>
          </p:cNvSpPr>
          <p:nvPr/>
        </p:nvSpPr>
        <p:spPr bwMode="auto">
          <a:xfrm>
            <a:off x="3094810" y="3637413"/>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四</a:t>
            </a:r>
            <a:r>
              <a:rPr lang="zh-CN" altLang="en-US" sz="2400" dirty="0" smtClean="0">
                <a:solidFill>
                  <a:srgbClr val="19194D"/>
                </a:solidFill>
                <a:latin typeface="微软雅黑" pitchFamily="34" charset="-122"/>
                <a:ea typeface="微软雅黑" pitchFamily="34" charset="-122"/>
              </a:rPr>
              <a:t>、重点专项管理流程</a:t>
            </a:r>
            <a:endParaRPr lang="zh-CN" altLang="en-US" sz="2400" dirty="0">
              <a:solidFill>
                <a:srgbClr val="19194D"/>
              </a:solidFill>
              <a:latin typeface="微软雅黑" pitchFamily="34" charset="-122"/>
              <a:ea typeface="微软雅黑" pitchFamily="34" charset="-122"/>
              <a:sym typeface="Arial" pitchFamily="34" charset="0"/>
            </a:endParaRPr>
          </a:p>
        </p:txBody>
      </p:sp>
      <p:sp>
        <p:nvSpPr>
          <p:cNvPr id="8" name="矩形 2"/>
          <p:cNvSpPr>
            <a:spLocks noChangeArrowheads="1"/>
          </p:cNvSpPr>
          <p:nvPr/>
        </p:nvSpPr>
        <p:spPr bwMode="auto">
          <a:xfrm>
            <a:off x="3094810" y="4328636"/>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FF0000"/>
                </a:solidFill>
                <a:latin typeface="微软雅黑" pitchFamily="34" charset="-122"/>
                <a:ea typeface="微软雅黑" pitchFamily="34" charset="-122"/>
              </a:rPr>
              <a:t>五</a:t>
            </a:r>
            <a:r>
              <a:rPr lang="zh-CN" altLang="en-US" sz="2400" dirty="0" smtClean="0">
                <a:solidFill>
                  <a:srgbClr val="FF0000"/>
                </a:solidFill>
                <a:latin typeface="微软雅黑" pitchFamily="34" charset="-122"/>
                <a:ea typeface="微软雅黑" pitchFamily="34" charset="-122"/>
              </a:rPr>
              <a:t>、国家</a:t>
            </a:r>
            <a:r>
              <a:rPr lang="zh-CN" altLang="en-US" sz="2400" dirty="0">
                <a:solidFill>
                  <a:srgbClr val="FF0000"/>
                </a:solidFill>
                <a:latin typeface="微软雅黑" pitchFamily="34" charset="-122"/>
                <a:ea typeface="微软雅黑" pitchFamily="34" charset="-122"/>
              </a:rPr>
              <a:t>科技</a:t>
            </a:r>
            <a:r>
              <a:rPr lang="zh-CN" altLang="en-US" sz="2400" dirty="0" smtClean="0">
                <a:solidFill>
                  <a:srgbClr val="FF0000"/>
                </a:solidFill>
                <a:latin typeface="微软雅黑" pitchFamily="34" charset="-122"/>
                <a:ea typeface="微软雅黑" pitchFamily="34" charset="-122"/>
              </a:rPr>
              <a:t>计划项目执行</a:t>
            </a:r>
            <a:r>
              <a:rPr lang="zh-CN" altLang="en-US" sz="2400" dirty="0">
                <a:solidFill>
                  <a:srgbClr val="FF0000"/>
                </a:solidFill>
                <a:latin typeface="微软雅黑" pitchFamily="34" charset="-122"/>
                <a:ea typeface="微软雅黑" pitchFamily="34" charset="-122"/>
              </a:rPr>
              <a:t>过程</a:t>
            </a:r>
            <a:r>
              <a:rPr lang="zh-CN" altLang="en-US" sz="2400" dirty="0" smtClean="0">
                <a:solidFill>
                  <a:srgbClr val="FF0000"/>
                </a:solidFill>
                <a:latin typeface="微软雅黑" pitchFamily="34" charset="-122"/>
                <a:ea typeface="微软雅黑" pitchFamily="34" charset="-122"/>
              </a:rPr>
              <a:t>中常见的问题</a:t>
            </a:r>
            <a:endParaRPr lang="zh-CN" altLang="en-US" sz="2400" dirty="0">
              <a:solidFill>
                <a:srgbClr val="FF0000"/>
              </a:solidFill>
              <a:latin typeface="微软雅黑" pitchFamily="34" charset="-122"/>
              <a:ea typeface="微软雅黑" pitchFamily="34" charset="-122"/>
            </a:endParaRPr>
          </a:p>
        </p:txBody>
      </p:sp>
      <p:sp>
        <p:nvSpPr>
          <p:cNvPr id="9" name="矩形 2"/>
          <p:cNvSpPr>
            <a:spLocks noChangeArrowheads="1"/>
          </p:cNvSpPr>
          <p:nvPr/>
        </p:nvSpPr>
        <p:spPr bwMode="auto">
          <a:xfrm>
            <a:off x="3094810" y="5019859"/>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smtClean="0">
                <a:solidFill>
                  <a:srgbClr val="19194D"/>
                </a:solidFill>
                <a:latin typeface="微软雅黑" pitchFamily="34" charset="-122"/>
                <a:ea typeface="微软雅黑" pitchFamily="34" charset="-122"/>
              </a:rPr>
              <a:t>六、关于资助标注</a:t>
            </a:r>
            <a:endParaRPr lang="zh-CN" altLang="en-US" sz="2400" spc="-100" dirty="0">
              <a:solidFill>
                <a:srgbClr val="19194D"/>
              </a:solidFill>
              <a:latin typeface="微软雅黑" pitchFamily="34" charset="-122"/>
              <a:ea typeface="微软雅黑" pitchFamily="34" charset="-122"/>
            </a:endParaRPr>
          </a:p>
        </p:txBody>
      </p:sp>
      <p:sp>
        <p:nvSpPr>
          <p:cNvPr id="13" name="矩形 2"/>
          <p:cNvSpPr>
            <a:spLocks noChangeArrowheads="1"/>
          </p:cNvSpPr>
          <p:nvPr/>
        </p:nvSpPr>
        <p:spPr bwMode="auto">
          <a:xfrm>
            <a:off x="3070870" y="5733256"/>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smtClean="0">
                <a:solidFill>
                  <a:srgbClr val="19194D"/>
                </a:solidFill>
                <a:latin typeface="微软雅黑" pitchFamily="34" charset="-122"/>
                <a:ea typeface="微软雅黑" pitchFamily="34" charset="-122"/>
              </a:rPr>
              <a:t>七、</a:t>
            </a:r>
            <a:r>
              <a:rPr lang="zh-CN" altLang="en-US" sz="2400" dirty="0">
                <a:solidFill>
                  <a:srgbClr val="19194D"/>
                </a:solidFill>
                <a:latin typeface="微软雅黑" pitchFamily="34" charset="-122"/>
                <a:ea typeface="微软雅黑" pitchFamily="34" charset="-122"/>
              </a:rPr>
              <a:t>实施方案编制</a:t>
            </a:r>
            <a:r>
              <a:rPr lang="zh-CN" altLang="en-US" sz="2400" dirty="0" smtClean="0">
                <a:solidFill>
                  <a:srgbClr val="19194D"/>
                </a:solidFill>
                <a:latin typeface="微软雅黑" pitchFamily="34" charset="-122"/>
                <a:ea typeface="微软雅黑" pitchFamily="34" charset="-122"/>
              </a:rPr>
              <a:t>要求</a:t>
            </a:r>
            <a:endParaRPr lang="zh-CN" altLang="en-US" sz="2400" dirty="0">
              <a:solidFill>
                <a:srgbClr val="19194D"/>
              </a:solidFill>
              <a:latin typeface="微软雅黑" pitchFamily="34" charset="-122"/>
              <a:ea typeface="微软雅黑" pitchFamily="34" charset="-122"/>
            </a:endParaRPr>
          </a:p>
        </p:txBody>
      </p:sp>
    </p:spTree>
    <p:extLst>
      <p:ext uri="{BB962C8B-B14F-4D97-AF65-F5344CB8AC3E}">
        <p14:creationId xmlns:p14="http://schemas.microsoft.com/office/powerpoint/2010/main" val="113252712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7"/>
          <p:cNvSpPr txBox="1"/>
          <p:nvPr/>
        </p:nvSpPr>
        <p:spPr>
          <a:xfrm>
            <a:off x="666624" y="428605"/>
            <a:ext cx="8164886"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a:solidFill>
                  <a:srgbClr val="960000"/>
                </a:solidFill>
                <a:latin typeface="微软雅黑" panose="020B0503020204020204" pitchFamily="34" charset="-122"/>
                <a:ea typeface="微软雅黑" panose="020B0503020204020204" pitchFamily="34" charset="-122"/>
                <a:cs typeface="Times New Roman" pitchFamily="18" charset="0"/>
              </a:rPr>
              <a:t>五、国家科技计划项目执行过程中常见的问题</a:t>
            </a:r>
          </a:p>
        </p:txBody>
      </p:sp>
      <p:sp>
        <p:nvSpPr>
          <p:cNvPr id="4" name="文本框 3"/>
          <p:cNvSpPr txBox="1"/>
          <p:nvPr/>
        </p:nvSpPr>
        <p:spPr>
          <a:xfrm>
            <a:off x="406574" y="1161952"/>
            <a:ext cx="11377264" cy="5593839"/>
          </a:xfrm>
          <a:prstGeom prst="rect">
            <a:avLst/>
          </a:prstGeom>
          <a:noFill/>
        </p:spPr>
        <p:txBody>
          <a:bodyPr wrap="square" rtlCol="0">
            <a:spAutoFit/>
          </a:bodyPr>
          <a:lstStyle/>
          <a:p>
            <a:pPr marL="342900" indent="-342900">
              <a:lnSpc>
                <a:spcPct val="130000"/>
              </a:lnSpc>
              <a:buFont typeface="Wingdings" panose="05000000000000000000" pitchFamily="2" charset="2"/>
              <a:buChar char="ü"/>
            </a:pPr>
            <a:r>
              <a:rPr lang="zh-CN" altLang="en-US" dirty="0" smtClean="0"/>
              <a:t>目标（问题）导向型基础研究：不同于自由探索研究和工程化项目</a:t>
            </a:r>
            <a:endParaRPr lang="en-US" altLang="zh-CN" dirty="0" smtClean="0"/>
          </a:p>
          <a:p>
            <a:pPr marL="342900" indent="-342900">
              <a:lnSpc>
                <a:spcPct val="130000"/>
              </a:lnSpc>
              <a:buFont typeface="Wingdings" panose="05000000000000000000" pitchFamily="2" charset="2"/>
              <a:buChar char="ü"/>
            </a:pPr>
            <a:r>
              <a:rPr lang="zh-CN" altLang="en-US" dirty="0" smtClean="0"/>
              <a:t>工程管理理念纳入项目管理而不是工程化项目</a:t>
            </a:r>
            <a:endParaRPr lang="en-US" altLang="zh-CN" dirty="0" smtClean="0"/>
          </a:p>
          <a:p>
            <a:pPr marL="342900" indent="-342900">
              <a:lnSpc>
                <a:spcPct val="130000"/>
              </a:lnSpc>
              <a:buFont typeface="Wingdings" panose="05000000000000000000" pitchFamily="2" charset="2"/>
              <a:buChar char="ü"/>
            </a:pPr>
            <a:r>
              <a:rPr lang="zh-CN" altLang="en-US" dirty="0" smtClean="0"/>
              <a:t>项目是一个有机整体：项目</a:t>
            </a:r>
            <a:r>
              <a:rPr lang="en-US" altLang="zh-CN" dirty="0" smtClean="0"/>
              <a:t>-</a:t>
            </a:r>
            <a:r>
              <a:rPr lang="zh-CN" altLang="en-US" dirty="0" smtClean="0"/>
              <a:t>课题</a:t>
            </a:r>
            <a:r>
              <a:rPr lang="en-US" altLang="zh-CN" dirty="0" smtClean="0"/>
              <a:t>-</a:t>
            </a:r>
            <a:r>
              <a:rPr lang="zh-CN" altLang="en-US" dirty="0" smtClean="0"/>
              <a:t>团队而不是团队</a:t>
            </a:r>
            <a:r>
              <a:rPr lang="en-US" altLang="zh-CN" dirty="0" smtClean="0"/>
              <a:t>-</a:t>
            </a:r>
            <a:r>
              <a:rPr lang="zh-CN" altLang="en-US" dirty="0" smtClean="0"/>
              <a:t>课题</a:t>
            </a:r>
            <a:r>
              <a:rPr lang="en-US" altLang="zh-CN" dirty="0" smtClean="0"/>
              <a:t>-</a:t>
            </a:r>
            <a:r>
              <a:rPr lang="zh-CN" altLang="en-US" dirty="0" smtClean="0"/>
              <a:t>项目、珍珠与项链</a:t>
            </a:r>
            <a:endParaRPr lang="en-US" altLang="zh-CN" dirty="0" smtClean="0"/>
          </a:p>
          <a:p>
            <a:pPr marL="342900" indent="-342900">
              <a:lnSpc>
                <a:spcPct val="130000"/>
              </a:lnSpc>
              <a:buFont typeface="Wingdings" panose="05000000000000000000" pitchFamily="2" charset="2"/>
              <a:buChar char="ü"/>
            </a:pPr>
            <a:r>
              <a:rPr lang="zh-CN" altLang="en-US" dirty="0"/>
              <a:t>强化项目内和项目间的交流</a:t>
            </a:r>
            <a:endParaRPr lang="en-US" altLang="zh-CN" dirty="0"/>
          </a:p>
          <a:p>
            <a:pPr marL="342900" indent="-342900">
              <a:lnSpc>
                <a:spcPct val="130000"/>
              </a:lnSpc>
              <a:buFont typeface="Wingdings" panose="05000000000000000000" pitchFamily="2" charset="2"/>
              <a:buChar char="ü"/>
            </a:pPr>
            <a:r>
              <a:rPr lang="zh-CN" altLang="en-US" dirty="0" smtClean="0"/>
              <a:t>强化</a:t>
            </a:r>
            <a:r>
              <a:rPr lang="zh-CN" altLang="en-US" dirty="0"/>
              <a:t>项目牵头单位和项目负责人的主体责任</a:t>
            </a:r>
            <a:endParaRPr lang="en-US" altLang="zh-CN" dirty="0"/>
          </a:p>
          <a:p>
            <a:pPr marL="342900" indent="-342900">
              <a:lnSpc>
                <a:spcPct val="130000"/>
              </a:lnSpc>
              <a:buFont typeface="Wingdings" panose="05000000000000000000" pitchFamily="2" charset="2"/>
              <a:buChar char="ü"/>
            </a:pPr>
            <a:r>
              <a:rPr lang="zh-CN" altLang="en-US" dirty="0"/>
              <a:t>完善内控管理制度</a:t>
            </a:r>
          </a:p>
          <a:p>
            <a:pPr marL="342900" indent="-342900">
              <a:lnSpc>
                <a:spcPct val="130000"/>
              </a:lnSpc>
              <a:buFont typeface="Wingdings" panose="05000000000000000000" pitchFamily="2" charset="2"/>
              <a:buChar char="ü"/>
            </a:pPr>
            <a:r>
              <a:rPr lang="zh-CN" altLang="en-US" dirty="0" smtClean="0"/>
              <a:t>鼓励合作不等于任务外包（向预算外单位拨款问题）</a:t>
            </a:r>
            <a:endParaRPr lang="en-US" altLang="zh-CN" dirty="0" smtClean="0"/>
          </a:p>
          <a:p>
            <a:pPr marL="342900" indent="-342900">
              <a:lnSpc>
                <a:spcPct val="130000"/>
              </a:lnSpc>
              <a:buFont typeface="Wingdings" panose="05000000000000000000" pitchFamily="2" charset="2"/>
              <a:buChar char="ü"/>
            </a:pPr>
            <a:r>
              <a:rPr lang="zh-CN" altLang="en-US" dirty="0" smtClean="0"/>
              <a:t>及时拨款和科学合理执行经费</a:t>
            </a:r>
            <a:endParaRPr lang="en-US" altLang="zh-CN" dirty="0" smtClean="0"/>
          </a:p>
          <a:p>
            <a:pPr marL="342900" indent="-342900">
              <a:lnSpc>
                <a:spcPct val="130000"/>
              </a:lnSpc>
              <a:buFont typeface="Wingdings" panose="05000000000000000000" pitchFamily="2" charset="2"/>
              <a:buChar char="ü"/>
            </a:pPr>
            <a:r>
              <a:rPr lang="zh-CN" altLang="en-US" dirty="0" smtClean="0"/>
              <a:t>重大事项应及时报告并履行相应报批程序</a:t>
            </a:r>
            <a:endParaRPr lang="en-US" altLang="zh-CN" dirty="0" smtClean="0"/>
          </a:p>
          <a:p>
            <a:pPr marL="342900" indent="-342900">
              <a:lnSpc>
                <a:spcPct val="130000"/>
              </a:lnSpc>
              <a:buFont typeface="Wingdings" panose="05000000000000000000" pitchFamily="2" charset="2"/>
              <a:buChar char="ü"/>
            </a:pPr>
            <a:r>
              <a:rPr lang="zh-CN" altLang="en-US" dirty="0" smtClean="0"/>
              <a:t>按时提交年度决算报告、年度执行报告、年度科技报告</a:t>
            </a:r>
            <a:endParaRPr lang="en-US" altLang="zh-CN" dirty="0" smtClean="0"/>
          </a:p>
          <a:p>
            <a:pPr marL="342900" indent="-342900">
              <a:lnSpc>
                <a:spcPct val="130000"/>
              </a:lnSpc>
              <a:buFont typeface="Wingdings" panose="05000000000000000000" pitchFamily="2" charset="2"/>
              <a:buChar char="ü"/>
            </a:pPr>
            <a:r>
              <a:rPr lang="zh-CN" altLang="en-US" dirty="0" smtClean="0"/>
              <a:t>强化科普宣传、扩大专项和项目影响力</a:t>
            </a:r>
            <a:endParaRPr lang="en-US" altLang="zh-CN" dirty="0" smtClean="0"/>
          </a:p>
        </p:txBody>
      </p:sp>
    </p:spTree>
    <p:extLst>
      <p:ext uri="{BB962C8B-B14F-4D97-AF65-F5344CB8AC3E}">
        <p14:creationId xmlns:p14="http://schemas.microsoft.com/office/powerpoint/2010/main" val="22864312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矩形 1"/>
          <p:cNvSpPr>
            <a:spLocks noChangeArrowheads="1"/>
          </p:cNvSpPr>
          <p:nvPr/>
        </p:nvSpPr>
        <p:spPr bwMode="auto">
          <a:xfrm>
            <a:off x="3094810" y="1563744"/>
            <a:ext cx="7200800" cy="504000"/>
          </a:xfrm>
          <a:prstGeom prst="rect">
            <a:avLst/>
          </a:prstGeom>
          <a:solidFill>
            <a:schemeClr val="bg1">
              <a:lumMod val="85000"/>
            </a:schemeClr>
          </a:solidFill>
          <a:ln w="25400" cmpd="sng">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一</a:t>
            </a:r>
            <a:r>
              <a:rPr lang="zh-CN" altLang="en-US" sz="2400" dirty="0" smtClean="0">
                <a:solidFill>
                  <a:srgbClr val="19194D"/>
                </a:solidFill>
                <a:latin typeface="微软雅黑" pitchFamily="34" charset="-122"/>
                <a:ea typeface="微软雅黑" pitchFamily="34" charset="-122"/>
              </a:rPr>
              <a:t>、重点专项基本情况</a:t>
            </a:r>
            <a:endParaRPr lang="zh-CN" altLang="en-US" sz="2400" dirty="0">
              <a:solidFill>
                <a:srgbClr val="19194D"/>
              </a:solidFill>
              <a:latin typeface="微软雅黑" pitchFamily="34" charset="-122"/>
              <a:ea typeface="微软雅黑" pitchFamily="34" charset="-122"/>
            </a:endParaRPr>
          </a:p>
        </p:txBody>
      </p:sp>
      <p:sp>
        <p:nvSpPr>
          <p:cNvPr id="5126" name="标题 1"/>
          <p:cNvSpPr txBox="1">
            <a:spLocks noChangeArrowheads="1"/>
          </p:cNvSpPr>
          <p:nvPr/>
        </p:nvSpPr>
        <p:spPr bwMode="auto">
          <a:xfrm>
            <a:off x="737356" y="1571612"/>
            <a:ext cx="1714512" cy="714380"/>
          </a:xfrm>
          <a:prstGeom prst="rect">
            <a:avLst/>
          </a:prstGeom>
          <a:noFill/>
          <a:ln w="9525">
            <a:noFill/>
            <a:miter lim="800000"/>
            <a:headEnd/>
            <a:tailEnd/>
          </a:ln>
        </p:spPr>
        <p:txBody>
          <a:bodyPr lIns="91404" tIns="45702" rIns="91404" bIns="45702" anchor="ctr"/>
          <a:lstStyle/>
          <a:p>
            <a:pPr algn="ctr" eaLnBrk="0" hangingPunct="0"/>
            <a:r>
              <a:rPr lang="zh-CN" altLang="en-US" sz="4000" dirty="0" smtClean="0">
                <a:solidFill>
                  <a:srgbClr val="195157"/>
                </a:solidFill>
                <a:latin typeface="Times New Roman" pitchFamily="18" charset="0"/>
                <a:ea typeface="微软雅黑" pitchFamily="34" charset="-122"/>
              </a:rPr>
              <a:t>提 纲</a:t>
            </a:r>
            <a:endParaRPr lang="zh-CN" sz="4000" dirty="0">
              <a:solidFill>
                <a:srgbClr val="195157"/>
              </a:solidFill>
              <a:latin typeface="Times New Roman" pitchFamily="18" charset="0"/>
              <a:ea typeface="微软雅黑" pitchFamily="34" charset="-122"/>
            </a:endParaRPr>
          </a:p>
        </p:txBody>
      </p:sp>
      <p:sp>
        <p:nvSpPr>
          <p:cNvPr id="11" name="矩形 2"/>
          <p:cNvSpPr>
            <a:spLocks noChangeArrowheads="1"/>
          </p:cNvSpPr>
          <p:nvPr/>
        </p:nvSpPr>
        <p:spPr bwMode="auto">
          <a:xfrm>
            <a:off x="3094810" y="2254967"/>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二</a:t>
            </a:r>
            <a:r>
              <a:rPr lang="zh-CN" altLang="en-US" sz="2400" dirty="0" smtClean="0">
                <a:solidFill>
                  <a:srgbClr val="19194D"/>
                </a:solidFill>
                <a:latin typeface="微软雅黑" pitchFamily="34" charset="-122"/>
                <a:ea typeface="微软雅黑" pitchFamily="34" charset="-122"/>
              </a:rPr>
              <a:t>、</a:t>
            </a:r>
            <a:r>
              <a:rPr lang="en-US" altLang="zh-CN" sz="2400" dirty="0" smtClean="0">
                <a:solidFill>
                  <a:srgbClr val="19194D"/>
                </a:solidFill>
                <a:latin typeface="微软雅黑" pitchFamily="34" charset="-122"/>
                <a:ea typeface="微软雅黑" pitchFamily="34" charset="-122"/>
              </a:rPr>
              <a:t>2017</a:t>
            </a:r>
            <a:r>
              <a:rPr lang="zh-CN" altLang="en-US" sz="2400" dirty="0" smtClean="0">
                <a:solidFill>
                  <a:srgbClr val="19194D"/>
                </a:solidFill>
                <a:latin typeface="微软雅黑" pitchFamily="34" charset="-122"/>
                <a:ea typeface="微软雅黑" pitchFamily="34" charset="-122"/>
              </a:rPr>
              <a:t>年度项目部署情况</a:t>
            </a:r>
            <a:endParaRPr lang="zh-CN" altLang="en-US" sz="2400" dirty="0">
              <a:solidFill>
                <a:srgbClr val="19194D"/>
              </a:solidFill>
              <a:latin typeface="微软雅黑" pitchFamily="34" charset="-122"/>
              <a:ea typeface="微软雅黑" pitchFamily="34" charset="-122"/>
              <a:sym typeface="Arial" pitchFamily="34" charset="0"/>
            </a:endParaRPr>
          </a:p>
        </p:txBody>
      </p:sp>
      <p:sp>
        <p:nvSpPr>
          <p:cNvPr id="6" name="矩形 2"/>
          <p:cNvSpPr>
            <a:spLocks noChangeArrowheads="1"/>
          </p:cNvSpPr>
          <p:nvPr/>
        </p:nvSpPr>
        <p:spPr bwMode="auto">
          <a:xfrm>
            <a:off x="3094810" y="2946190"/>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smtClean="0">
                <a:solidFill>
                  <a:srgbClr val="19194D"/>
                </a:solidFill>
                <a:latin typeface="微软雅黑" pitchFamily="34" charset="-122"/>
                <a:ea typeface="微软雅黑" pitchFamily="34" charset="-122"/>
              </a:rPr>
              <a:t>三、各方管理职责</a:t>
            </a:r>
            <a:endParaRPr lang="zh-CN" altLang="en-US" sz="2400" dirty="0">
              <a:solidFill>
                <a:srgbClr val="19194D"/>
              </a:solidFill>
              <a:latin typeface="微软雅黑" pitchFamily="34" charset="-122"/>
              <a:ea typeface="微软雅黑" pitchFamily="34" charset="-122"/>
              <a:sym typeface="Arial" pitchFamily="34" charset="0"/>
            </a:endParaRPr>
          </a:p>
        </p:txBody>
      </p:sp>
      <p:sp>
        <p:nvSpPr>
          <p:cNvPr id="7" name="矩形 2"/>
          <p:cNvSpPr>
            <a:spLocks noChangeArrowheads="1"/>
          </p:cNvSpPr>
          <p:nvPr/>
        </p:nvSpPr>
        <p:spPr bwMode="auto">
          <a:xfrm>
            <a:off x="3094810" y="3637413"/>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四</a:t>
            </a:r>
            <a:r>
              <a:rPr lang="zh-CN" altLang="en-US" sz="2400" dirty="0" smtClean="0">
                <a:solidFill>
                  <a:srgbClr val="19194D"/>
                </a:solidFill>
                <a:latin typeface="微软雅黑" pitchFamily="34" charset="-122"/>
                <a:ea typeface="微软雅黑" pitchFamily="34" charset="-122"/>
              </a:rPr>
              <a:t>、重点专项管理流程</a:t>
            </a:r>
            <a:endParaRPr lang="zh-CN" altLang="en-US" sz="2400" dirty="0">
              <a:solidFill>
                <a:srgbClr val="19194D"/>
              </a:solidFill>
              <a:latin typeface="微软雅黑" pitchFamily="34" charset="-122"/>
              <a:ea typeface="微软雅黑" pitchFamily="34" charset="-122"/>
              <a:sym typeface="Arial" pitchFamily="34" charset="0"/>
            </a:endParaRPr>
          </a:p>
        </p:txBody>
      </p:sp>
      <p:sp>
        <p:nvSpPr>
          <p:cNvPr id="8" name="矩形 2"/>
          <p:cNvSpPr>
            <a:spLocks noChangeArrowheads="1"/>
          </p:cNvSpPr>
          <p:nvPr/>
        </p:nvSpPr>
        <p:spPr bwMode="auto">
          <a:xfrm>
            <a:off x="3094810" y="4328636"/>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五</a:t>
            </a:r>
            <a:r>
              <a:rPr lang="zh-CN" altLang="en-US" sz="2400" dirty="0" smtClean="0">
                <a:solidFill>
                  <a:srgbClr val="19194D"/>
                </a:solidFill>
                <a:latin typeface="微软雅黑" pitchFamily="34" charset="-122"/>
                <a:ea typeface="微软雅黑" pitchFamily="34" charset="-122"/>
              </a:rPr>
              <a:t>、国家</a:t>
            </a:r>
            <a:r>
              <a:rPr lang="zh-CN" altLang="en-US" sz="2400" dirty="0">
                <a:solidFill>
                  <a:srgbClr val="19194D"/>
                </a:solidFill>
                <a:latin typeface="微软雅黑" pitchFamily="34" charset="-122"/>
                <a:ea typeface="微软雅黑" pitchFamily="34" charset="-122"/>
              </a:rPr>
              <a:t>科技</a:t>
            </a:r>
            <a:r>
              <a:rPr lang="zh-CN" altLang="en-US" sz="2400" dirty="0" smtClean="0">
                <a:solidFill>
                  <a:srgbClr val="19194D"/>
                </a:solidFill>
                <a:latin typeface="微软雅黑" pitchFamily="34" charset="-122"/>
                <a:ea typeface="微软雅黑" pitchFamily="34" charset="-122"/>
              </a:rPr>
              <a:t>计划项目执行</a:t>
            </a:r>
            <a:r>
              <a:rPr lang="zh-CN" altLang="en-US" sz="2400" dirty="0">
                <a:solidFill>
                  <a:srgbClr val="19194D"/>
                </a:solidFill>
                <a:latin typeface="微软雅黑" pitchFamily="34" charset="-122"/>
                <a:ea typeface="微软雅黑" pitchFamily="34" charset="-122"/>
              </a:rPr>
              <a:t>过程</a:t>
            </a:r>
            <a:r>
              <a:rPr lang="zh-CN" altLang="en-US" sz="2400" dirty="0" smtClean="0">
                <a:solidFill>
                  <a:srgbClr val="19194D"/>
                </a:solidFill>
                <a:latin typeface="微软雅黑" pitchFamily="34" charset="-122"/>
                <a:ea typeface="微软雅黑" pitchFamily="34" charset="-122"/>
              </a:rPr>
              <a:t>中常见的问题</a:t>
            </a:r>
            <a:endParaRPr lang="zh-CN" altLang="en-US" sz="2400" dirty="0">
              <a:solidFill>
                <a:srgbClr val="19194D"/>
              </a:solidFill>
              <a:latin typeface="微软雅黑" pitchFamily="34" charset="-122"/>
              <a:ea typeface="微软雅黑" pitchFamily="34" charset="-122"/>
            </a:endParaRPr>
          </a:p>
        </p:txBody>
      </p:sp>
      <p:sp>
        <p:nvSpPr>
          <p:cNvPr id="9" name="矩形 2"/>
          <p:cNvSpPr>
            <a:spLocks noChangeArrowheads="1"/>
          </p:cNvSpPr>
          <p:nvPr/>
        </p:nvSpPr>
        <p:spPr bwMode="auto">
          <a:xfrm>
            <a:off x="3094810" y="5019859"/>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smtClean="0">
                <a:solidFill>
                  <a:srgbClr val="FF0000"/>
                </a:solidFill>
                <a:latin typeface="微软雅黑" pitchFamily="34" charset="-122"/>
                <a:ea typeface="微软雅黑" pitchFamily="34" charset="-122"/>
              </a:rPr>
              <a:t>六、关于资助标注</a:t>
            </a:r>
            <a:endParaRPr lang="zh-CN" altLang="en-US" sz="2400" spc="-100" dirty="0">
              <a:solidFill>
                <a:srgbClr val="FF0000"/>
              </a:solidFill>
              <a:latin typeface="微软雅黑" pitchFamily="34" charset="-122"/>
              <a:ea typeface="微软雅黑" pitchFamily="34" charset="-122"/>
            </a:endParaRPr>
          </a:p>
        </p:txBody>
      </p:sp>
      <p:sp>
        <p:nvSpPr>
          <p:cNvPr id="13" name="矩形 2"/>
          <p:cNvSpPr>
            <a:spLocks noChangeArrowheads="1"/>
          </p:cNvSpPr>
          <p:nvPr/>
        </p:nvSpPr>
        <p:spPr bwMode="auto">
          <a:xfrm>
            <a:off x="3070870" y="5733256"/>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smtClean="0">
                <a:solidFill>
                  <a:srgbClr val="19194D"/>
                </a:solidFill>
                <a:latin typeface="微软雅黑" pitchFamily="34" charset="-122"/>
                <a:ea typeface="微软雅黑" pitchFamily="34" charset="-122"/>
              </a:rPr>
              <a:t>七、</a:t>
            </a:r>
            <a:r>
              <a:rPr lang="zh-CN" altLang="en-US" sz="2400" dirty="0">
                <a:solidFill>
                  <a:srgbClr val="19194D"/>
                </a:solidFill>
                <a:latin typeface="微软雅黑" pitchFamily="34" charset="-122"/>
                <a:ea typeface="微软雅黑" pitchFamily="34" charset="-122"/>
              </a:rPr>
              <a:t>实施方案编制</a:t>
            </a:r>
            <a:r>
              <a:rPr lang="zh-CN" altLang="en-US" sz="2400" dirty="0" smtClean="0">
                <a:solidFill>
                  <a:srgbClr val="19194D"/>
                </a:solidFill>
                <a:latin typeface="微软雅黑" pitchFamily="34" charset="-122"/>
                <a:ea typeface="微软雅黑" pitchFamily="34" charset="-122"/>
              </a:rPr>
              <a:t>要求</a:t>
            </a:r>
            <a:endParaRPr lang="zh-CN" altLang="en-US" sz="2400" dirty="0">
              <a:solidFill>
                <a:srgbClr val="19194D"/>
              </a:solidFill>
              <a:latin typeface="微软雅黑" pitchFamily="34" charset="-122"/>
              <a:ea typeface="微软雅黑" pitchFamily="34" charset="-122"/>
            </a:endParaRPr>
          </a:p>
        </p:txBody>
      </p:sp>
    </p:spTree>
    <p:extLst>
      <p:ext uri="{BB962C8B-B14F-4D97-AF65-F5344CB8AC3E}">
        <p14:creationId xmlns:p14="http://schemas.microsoft.com/office/powerpoint/2010/main" val="203337809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7"/>
          <p:cNvSpPr txBox="1"/>
          <p:nvPr/>
        </p:nvSpPr>
        <p:spPr>
          <a:xfrm>
            <a:off x="666624" y="428605"/>
            <a:ext cx="8164886"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a:solidFill>
                  <a:srgbClr val="960000"/>
                </a:solidFill>
                <a:latin typeface="微软雅黑" panose="020B0503020204020204" pitchFamily="34" charset="-122"/>
                <a:ea typeface="微软雅黑" panose="020B0503020204020204" pitchFamily="34" charset="-122"/>
                <a:cs typeface="Times New Roman" pitchFamily="18" charset="0"/>
              </a:rPr>
              <a:t>六</a:t>
            </a:r>
            <a:r>
              <a:rPr lang="zh-CN" altLang="en-US" dirty="0" smtClean="0">
                <a:solidFill>
                  <a:srgbClr val="960000"/>
                </a:solidFill>
                <a:latin typeface="微软雅黑" panose="020B0503020204020204" pitchFamily="34" charset="-122"/>
                <a:ea typeface="微软雅黑" panose="020B0503020204020204" pitchFamily="34" charset="-122"/>
                <a:cs typeface="Times New Roman" pitchFamily="18" charset="0"/>
              </a:rPr>
              <a:t>、关于资助标注</a:t>
            </a:r>
            <a:endParaRPr lang="zh-CN" altLang="en-US" dirty="0">
              <a:solidFill>
                <a:srgbClr val="960000"/>
              </a:solidFill>
              <a:latin typeface="微软雅黑" panose="020B0503020204020204" pitchFamily="34" charset="-122"/>
              <a:ea typeface="微软雅黑" panose="020B0503020204020204" pitchFamily="34" charset="-122"/>
              <a:cs typeface="Times New Roman" pitchFamily="18" charset="0"/>
            </a:endParaRPr>
          </a:p>
        </p:txBody>
      </p:sp>
      <p:sp>
        <p:nvSpPr>
          <p:cNvPr id="2" name="矩形 1"/>
          <p:cNvSpPr/>
          <p:nvPr/>
        </p:nvSpPr>
        <p:spPr>
          <a:xfrm>
            <a:off x="2692141" y="1607793"/>
            <a:ext cx="8392838" cy="3785652"/>
          </a:xfrm>
          <a:prstGeom prst="rect">
            <a:avLst/>
          </a:prstGeom>
        </p:spPr>
        <p:txBody>
          <a:bodyPr wrap="square">
            <a:spAutoFit/>
          </a:bodyPr>
          <a:lstStyle/>
          <a:p>
            <a:pPr marL="457200" indent="-457200" eaLnBrk="1" hangingPunct="1">
              <a:lnSpc>
                <a:spcPct val="150000"/>
              </a:lnSpc>
              <a:buClr>
                <a:srgbClr val="FF0000"/>
              </a:buClr>
              <a:buFont typeface="+mj-lt"/>
              <a:buAutoNum type="arabicPeriod"/>
            </a:pPr>
            <a:r>
              <a:rPr lang="zh-CN" altLang="en-US" sz="2000" dirty="0" smtClean="0">
                <a:solidFill>
                  <a:srgbClr val="002060"/>
                </a:solidFill>
                <a:latin typeface="微软雅黑" panose="020B0503020204020204" pitchFamily="34" charset="-122"/>
                <a:ea typeface="微软雅黑" panose="020B0503020204020204" pitchFamily="34" charset="-122"/>
              </a:rPr>
              <a:t>国家</a:t>
            </a:r>
            <a:r>
              <a:rPr lang="zh-CN" altLang="en-US" sz="2000" dirty="0">
                <a:solidFill>
                  <a:srgbClr val="002060"/>
                </a:solidFill>
                <a:latin typeface="微软雅黑" panose="020B0503020204020204" pitchFamily="34" charset="-122"/>
                <a:ea typeface="微软雅黑" panose="020B0503020204020204" pitchFamily="34" charset="-122"/>
              </a:rPr>
              <a:t>重点研发</a:t>
            </a:r>
            <a:r>
              <a:rPr lang="zh-CN" altLang="en-US" sz="2000" dirty="0" smtClean="0">
                <a:solidFill>
                  <a:srgbClr val="002060"/>
                </a:solidFill>
                <a:latin typeface="微软雅黑" panose="020B0503020204020204" pitchFamily="34" charset="-122"/>
                <a:ea typeface="微软雅黑" panose="020B0503020204020204" pitchFamily="34" charset="-122"/>
              </a:rPr>
              <a:t>计划的英文表示“</a:t>
            </a:r>
            <a:r>
              <a:rPr lang="en-US" altLang="zh-CN" sz="2000" dirty="0">
                <a:solidFill>
                  <a:srgbClr val="002060"/>
                </a:solidFill>
                <a:latin typeface="微软雅黑" panose="020B0503020204020204" pitchFamily="34" charset="-122"/>
                <a:ea typeface="微软雅黑" panose="020B0503020204020204" pitchFamily="34" charset="-122"/>
              </a:rPr>
              <a:t>National Key R&amp;D Program of China</a:t>
            </a:r>
            <a:r>
              <a:rPr lang="en-US" altLang="zh-CN" sz="2000" dirty="0" smtClean="0">
                <a:solidFill>
                  <a:srgbClr val="002060"/>
                </a:solidFill>
                <a:latin typeface="微软雅黑" panose="020B0503020204020204" pitchFamily="34" charset="-122"/>
                <a:ea typeface="微软雅黑" panose="020B0503020204020204" pitchFamily="34" charset="-122"/>
              </a:rPr>
              <a:t>”</a:t>
            </a:r>
            <a:r>
              <a:rPr lang="zh-CN" altLang="en-US" sz="2000" dirty="0" smtClean="0">
                <a:solidFill>
                  <a:srgbClr val="002060"/>
                </a:solidFill>
                <a:latin typeface="微软雅黑" panose="020B0503020204020204" pitchFamily="34" charset="-122"/>
                <a:ea typeface="微软雅黑" panose="020B0503020204020204" pitchFamily="34" charset="-122"/>
              </a:rPr>
              <a:t>；</a:t>
            </a:r>
            <a:endParaRPr lang="en-US" altLang="zh-CN" sz="2000" dirty="0" smtClean="0">
              <a:solidFill>
                <a:srgbClr val="002060"/>
              </a:solidFill>
              <a:latin typeface="微软雅黑" panose="020B0503020204020204" pitchFamily="34" charset="-122"/>
              <a:ea typeface="微软雅黑" panose="020B0503020204020204" pitchFamily="34" charset="-122"/>
            </a:endParaRPr>
          </a:p>
          <a:p>
            <a:pPr marL="457200" indent="-457200">
              <a:lnSpc>
                <a:spcPct val="150000"/>
              </a:lnSpc>
              <a:buClr>
                <a:srgbClr val="FF0000"/>
              </a:buClr>
              <a:buFont typeface="+mj-lt"/>
              <a:buAutoNum type="arabicPeriod"/>
            </a:pPr>
            <a:r>
              <a:rPr lang="zh-CN" altLang="en-US" sz="2000" dirty="0" smtClean="0">
                <a:solidFill>
                  <a:srgbClr val="002060"/>
                </a:solidFill>
                <a:latin typeface="微软雅黑" panose="020B0503020204020204" pitchFamily="34" charset="-122"/>
                <a:ea typeface="微软雅黑" panose="020B0503020204020204" pitchFamily="34" charset="-122"/>
              </a:rPr>
              <a:t>第一</a:t>
            </a:r>
            <a:r>
              <a:rPr lang="zh-CN" altLang="en-US" sz="2000" dirty="0">
                <a:solidFill>
                  <a:srgbClr val="002060"/>
                </a:solidFill>
                <a:latin typeface="微软雅黑" panose="020B0503020204020204" pitchFamily="34" charset="-122"/>
                <a:ea typeface="微软雅黑" panose="020B0503020204020204" pitchFamily="34" charset="-122"/>
              </a:rPr>
              <a:t>标注的成果作为验收或评估的确认</a:t>
            </a:r>
            <a:r>
              <a:rPr lang="zh-CN" altLang="en-US" sz="2000" dirty="0" smtClean="0">
                <a:solidFill>
                  <a:srgbClr val="002060"/>
                </a:solidFill>
                <a:latin typeface="微软雅黑" panose="020B0503020204020204" pitchFamily="34" charset="-122"/>
                <a:ea typeface="微软雅黑" panose="020B0503020204020204" pitchFamily="34" charset="-122"/>
              </a:rPr>
              <a:t>依据；</a:t>
            </a:r>
            <a:endParaRPr lang="zh-CN" altLang="en-US" sz="2000" dirty="0">
              <a:solidFill>
                <a:srgbClr val="002060"/>
              </a:solidFill>
              <a:latin typeface="微软雅黑" panose="020B0503020204020204" pitchFamily="34" charset="-122"/>
              <a:ea typeface="微软雅黑" panose="020B0503020204020204" pitchFamily="34" charset="-122"/>
            </a:endParaRPr>
          </a:p>
          <a:p>
            <a:pPr marL="457200" indent="-457200" eaLnBrk="1" hangingPunct="1">
              <a:lnSpc>
                <a:spcPct val="150000"/>
              </a:lnSpc>
              <a:buClr>
                <a:srgbClr val="FF0000"/>
              </a:buClr>
              <a:buFont typeface="+mj-lt"/>
              <a:buAutoNum type="arabicPeriod"/>
            </a:pPr>
            <a:r>
              <a:rPr lang="zh-CN" altLang="en-US" sz="2000" dirty="0" smtClean="0">
                <a:solidFill>
                  <a:srgbClr val="002060"/>
                </a:solidFill>
                <a:latin typeface="微软雅黑" panose="020B0503020204020204" pitchFamily="34" charset="-122"/>
                <a:ea typeface="微软雅黑" panose="020B0503020204020204" pitchFamily="34" charset="-122"/>
              </a:rPr>
              <a:t>标注原则：</a:t>
            </a:r>
            <a:endParaRPr lang="en-US" altLang="zh-CN" sz="2000" dirty="0" smtClean="0">
              <a:solidFill>
                <a:srgbClr val="002060"/>
              </a:solidFill>
              <a:latin typeface="微软雅黑" panose="020B0503020204020204" pitchFamily="34" charset="-122"/>
              <a:ea typeface="微软雅黑" panose="020B0503020204020204" pitchFamily="34" charset="-122"/>
            </a:endParaRPr>
          </a:p>
          <a:p>
            <a:pPr marL="457200" indent="-457200" eaLnBrk="1" hangingPunct="1">
              <a:lnSpc>
                <a:spcPct val="150000"/>
              </a:lnSpc>
              <a:buClr>
                <a:srgbClr val="FF0000"/>
              </a:buClr>
              <a:buFont typeface="Wingdings" panose="05000000000000000000" pitchFamily="2" charset="2"/>
              <a:buChar char="ü"/>
            </a:pPr>
            <a:r>
              <a:rPr lang="zh-CN" altLang="en-US" sz="2000" dirty="0" smtClean="0">
                <a:solidFill>
                  <a:srgbClr val="002060"/>
                </a:solidFill>
                <a:latin typeface="微软雅黑" panose="020B0503020204020204" pitchFamily="34" charset="-122"/>
                <a:ea typeface="微软雅黑" panose="020B0503020204020204" pitchFamily="34" charset="-122"/>
              </a:rPr>
              <a:t>项目执行期内完成的</a:t>
            </a:r>
            <a:endParaRPr lang="en-US" altLang="zh-CN" sz="2000" dirty="0" smtClean="0">
              <a:solidFill>
                <a:srgbClr val="002060"/>
              </a:solidFill>
              <a:latin typeface="微软雅黑" panose="020B0503020204020204" pitchFamily="34" charset="-122"/>
              <a:ea typeface="微软雅黑" panose="020B0503020204020204" pitchFamily="34" charset="-122"/>
            </a:endParaRPr>
          </a:p>
          <a:p>
            <a:pPr marL="457200" indent="-457200" eaLnBrk="1" hangingPunct="1">
              <a:lnSpc>
                <a:spcPct val="150000"/>
              </a:lnSpc>
              <a:buClr>
                <a:srgbClr val="FF0000"/>
              </a:buClr>
              <a:buFont typeface="Wingdings" panose="05000000000000000000" pitchFamily="2" charset="2"/>
              <a:buChar char="ü"/>
            </a:pPr>
            <a:r>
              <a:rPr lang="zh-CN" altLang="en-US" sz="2000" dirty="0" smtClean="0">
                <a:solidFill>
                  <a:srgbClr val="002060"/>
                </a:solidFill>
                <a:latin typeface="微软雅黑" panose="020B0503020204020204" pitchFamily="34" charset="-122"/>
                <a:ea typeface="微软雅黑" panose="020B0503020204020204" pitchFamily="34" charset="-122"/>
              </a:rPr>
              <a:t>项目资助完成的：项目做出第一贡献的进行第一标注</a:t>
            </a:r>
            <a:endParaRPr lang="en-US" altLang="zh-CN" sz="2000" dirty="0" smtClean="0">
              <a:solidFill>
                <a:srgbClr val="002060"/>
              </a:solidFill>
              <a:latin typeface="微软雅黑" panose="020B0503020204020204" pitchFamily="34" charset="-122"/>
              <a:ea typeface="微软雅黑" panose="020B0503020204020204" pitchFamily="34" charset="-122"/>
            </a:endParaRPr>
          </a:p>
          <a:p>
            <a:pPr marL="457200" indent="-457200" eaLnBrk="1" hangingPunct="1">
              <a:lnSpc>
                <a:spcPct val="150000"/>
              </a:lnSpc>
              <a:buClr>
                <a:srgbClr val="FF0000"/>
              </a:buClr>
              <a:buFont typeface="Wingdings" panose="05000000000000000000" pitchFamily="2" charset="2"/>
              <a:buChar char="ü"/>
            </a:pPr>
            <a:r>
              <a:rPr lang="zh-CN" altLang="en-US" sz="2000" dirty="0" smtClean="0">
                <a:solidFill>
                  <a:srgbClr val="002060"/>
                </a:solidFill>
                <a:latin typeface="微软雅黑" panose="020B0503020204020204" pitchFamily="34" charset="-122"/>
                <a:ea typeface="微软雅黑" panose="020B0503020204020204" pitchFamily="34" charset="-122"/>
              </a:rPr>
              <a:t>项目研究团队完成的</a:t>
            </a:r>
            <a:endParaRPr lang="en-US" altLang="zh-CN" sz="2000" dirty="0" smtClean="0">
              <a:solidFill>
                <a:srgbClr val="002060"/>
              </a:solidFill>
              <a:latin typeface="微软雅黑" panose="020B0503020204020204" pitchFamily="34" charset="-122"/>
              <a:ea typeface="微软雅黑" panose="020B0503020204020204" pitchFamily="34" charset="-122"/>
            </a:endParaRPr>
          </a:p>
          <a:p>
            <a:pPr marL="457200" indent="-457200" eaLnBrk="1" hangingPunct="1">
              <a:lnSpc>
                <a:spcPct val="150000"/>
              </a:lnSpc>
              <a:buClr>
                <a:srgbClr val="FF0000"/>
              </a:buClr>
              <a:buFont typeface="Wingdings" panose="05000000000000000000" pitchFamily="2" charset="2"/>
              <a:buChar char="ü"/>
            </a:pPr>
            <a:r>
              <a:rPr lang="zh-CN" altLang="en-US" sz="2000" dirty="0" smtClean="0">
                <a:solidFill>
                  <a:srgbClr val="002060"/>
                </a:solidFill>
                <a:latin typeface="微软雅黑" panose="020B0503020204020204" pitchFamily="34" charset="-122"/>
                <a:ea typeface="微软雅黑" panose="020B0503020204020204" pitchFamily="34" charset="-122"/>
              </a:rPr>
              <a:t>与项目内容和目标相关的</a:t>
            </a:r>
            <a:endParaRPr lang="zh-CN" altLang="en-US" sz="2000" dirty="0">
              <a:solidFill>
                <a:srgbClr val="002060"/>
              </a:solidFill>
              <a:latin typeface="微软雅黑" panose="020B0503020204020204" pitchFamily="34" charset="-122"/>
              <a:ea typeface="微软雅黑" panose="020B0503020204020204" pitchFamily="34" charset="-122"/>
            </a:endParaRPr>
          </a:p>
        </p:txBody>
      </p:sp>
      <p:sp>
        <p:nvSpPr>
          <p:cNvPr id="8" name="矩形 7"/>
          <p:cNvSpPr/>
          <p:nvPr/>
        </p:nvSpPr>
        <p:spPr>
          <a:xfrm>
            <a:off x="666624" y="2996952"/>
            <a:ext cx="1759730" cy="1347297"/>
          </a:xfrm>
          <a:prstGeom prst="rect">
            <a:avLst/>
          </a:prstGeom>
          <a:solidFill>
            <a:schemeClr val="accent6">
              <a:lumMod val="50000"/>
            </a:schemeClr>
          </a:solidFill>
          <a:ln w="3175">
            <a:solidFill>
              <a:schemeClr val="accent6">
                <a:lumMod val="50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lvl="0" algn="ctr">
              <a:lnSpc>
                <a:spcPct val="125000"/>
              </a:lnSpc>
            </a:pPr>
            <a:r>
              <a:rPr lang="zh-CN" altLang="en-US" sz="2400" dirty="0" smtClean="0">
                <a:solidFill>
                  <a:srgbClr val="FFFFFF"/>
                </a:solidFill>
                <a:latin typeface="微软雅黑" panose="020B0503020204020204" pitchFamily="34" charset="-122"/>
                <a:ea typeface="微软雅黑" panose="020B0503020204020204" pitchFamily="34" charset="-122"/>
              </a:rPr>
              <a:t>几点说明</a:t>
            </a:r>
          </a:p>
        </p:txBody>
      </p:sp>
    </p:spTree>
    <p:extLst>
      <p:ext uri="{BB962C8B-B14F-4D97-AF65-F5344CB8AC3E}">
        <p14:creationId xmlns:p14="http://schemas.microsoft.com/office/powerpoint/2010/main" val="207052770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矩形 1"/>
          <p:cNvSpPr>
            <a:spLocks noChangeArrowheads="1"/>
          </p:cNvSpPr>
          <p:nvPr/>
        </p:nvSpPr>
        <p:spPr bwMode="auto">
          <a:xfrm>
            <a:off x="3094810" y="1563744"/>
            <a:ext cx="7200800" cy="504000"/>
          </a:xfrm>
          <a:prstGeom prst="rect">
            <a:avLst/>
          </a:prstGeom>
          <a:solidFill>
            <a:schemeClr val="bg1">
              <a:lumMod val="85000"/>
            </a:schemeClr>
          </a:solidFill>
          <a:ln w="25400" cmpd="sng">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一</a:t>
            </a:r>
            <a:r>
              <a:rPr lang="zh-CN" altLang="en-US" sz="2400" dirty="0" smtClean="0">
                <a:solidFill>
                  <a:srgbClr val="19194D"/>
                </a:solidFill>
                <a:latin typeface="微软雅黑" pitchFamily="34" charset="-122"/>
                <a:ea typeface="微软雅黑" pitchFamily="34" charset="-122"/>
              </a:rPr>
              <a:t>、重点专项基本情况</a:t>
            </a:r>
            <a:endParaRPr lang="zh-CN" altLang="en-US" sz="2400" dirty="0">
              <a:solidFill>
                <a:srgbClr val="19194D"/>
              </a:solidFill>
              <a:latin typeface="微软雅黑" pitchFamily="34" charset="-122"/>
              <a:ea typeface="微软雅黑" pitchFamily="34" charset="-122"/>
            </a:endParaRPr>
          </a:p>
        </p:txBody>
      </p:sp>
      <p:sp>
        <p:nvSpPr>
          <p:cNvPr id="5126" name="标题 1"/>
          <p:cNvSpPr txBox="1">
            <a:spLocks noChangeArrowheads="1"/>
          </p:cNvSpPr>
          <p:nvPr/>
        </p:nvSpPr>
        <p:spPr bwMode="auto">
          <a:xfrm>
            <a:off x="737356" y="1571612"/>
            <a:ext cx="1714512" cy="714380"/>
          </a:xfrm>
          <a:prstGeom prst="rect">
            <a:avLst/>
          </a:prstGeom>
          <a:noFill/>
          <a:ln w="9525">
            <a:noFill/>
            <a:miter lim="800000"/>
            <a:headEnd/>
            <a:tailEnd/>
          </a:ln>
        </p:spPr>
        <p:txBody>
          <a:bodyPr lIns="91404" tIns="45702" rIns="91404" bIns="45702" anchor="ctr"/>
          <a:lstStyle/>
          <a:p>
            <a:pPr algn="ctr" eaLnBrk="0" hangingPunct="0"/>
            <a:r>
              <a:rPr lang="zh-CN" altLang="en-US" sz="4000" dirty="0" smtClean="0">
                <a:solidFill>
                  <a:srgbClr val="195157"/>
                </a:solidFill>
                <a:latin typeface="Times New Roman" pitchFamily="18" charset="0"/>
                <a:ea typeface="微软雅黑" pitchFamily="34" charset="-122"/>
              </a:rPr>
              <a:t>提 纲</a:t>
            </a:r>
            <a:endParaRPr lang="zh-CN" sz="4000" dirty="0">
              <a:solidFill>
                <a:srgbClr val="195157"/>
              </a:solidFill>
              <a:latin typeface="Times New Roman" pitchFamily="18" charset="0"/>
              <a:ea typeface="微软雅黑" pitchFamily="34" charset="-122"/>
            </a:endParaRPr>
          </a:p>
        </p:txBody>
      </p:sp>
      <p:sp>
        <p:nvSpPr>
          <p:cNvPr id="11" name="矩形 2"/>
          <p:cNvSpPr>
            <a:spLocks noChangeArrowheads="1"/>
          </p:cNvSpPr>
          <p:nvPr/>
        </p:nvSpPr>
        <p:spPr bwMode="auto">
          <a:xfrm>
            <a:off x="3094810" y="2254967"/>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二</a:t>
            </a:r>
            <a:r>
              <a:rPr lang="zh-CN" altLang="en-US" sz="2400" dirty="0" smtClean="0">
                <a:solidFill>
                  <a:srgbClr val="19194D"/>
                </a:solidFill>
                <a:latin typeface="微软雅黑" pitchFamily="34" charset="-122"/>
                <a:ea typeface="微软雅黑" pitchFamily="34" charset="-122"/>
              </a:rPr>
              <a:t>、</a:t>
            </a:r>
            <a:r>
              <a:rPr lang="en-US" altLang="zh-CN" sz="2400" dirty="0" smtClean="0">
                <a:solidFill>
                  <a:srgbClr val="19194D"/>
                </a:solidFill>
                <a:latin typeface="微软雅黑" pitchFamily="34" charset="-122"/>
                <a:ea typeface="微软雅黑" pitchFamily="34" charset="-122"/>
              </a:rPr>
              <a:t>2017</a:t>
            </a:r>
            <a:r>
              <a:rPr lang="zh-CN" altLang="en-US" sz="2400" dirty="0" smtClean="0">
                <a:solidFill>
                  <a:srgbClr val="19194D"/>
                </a:solidFill>
                <a:latin typeface="微软雅黑" pitchFamily="34" charset="-122"/>
                <a:ea typeface="微软雅黑" pitchFamily="34" charset="-122"/>
              </a:rPr>
              <a:t>年度项目部署情况</a:t>
            </a:r>
            <a:endParaRPr lang="zh-CN" altLang="en-US" sz="2400" dirty="0">
              <a:solidFill>
                <a:srgbClr val="19194D"/>
              </a:solidFill>
              <a:latin typeface="微软雅黑" pitchFamily="34" charset="-122"/>
              <a:ea typeface="微软雅黑" pitchFamily="34" charset="-122"/>
              <a:sym typeface="Arial" pitchFamily="34" charset="0"/>
            </a:endParaRPr>
          </a:p>
        </p:txBody>
      </p:sp>
      <p:sp>
        <p:nvSpPr>
          <p:cNvPr id="6" name="矩形 2"/>
          <p:cNvSpPr>
            <a:spLocks noChangeArrowheads="1"/>
          </p:cNvSpPr>
          <p:nvPr/>
        </p:nvSpPr>
        <p:spPr bwMode="auto">
          <a:xfrm>
            <a:off x="3094810" y="2946190"/>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smtClean="0">
                <a:solidFill>
                  <a:srgbClr val="19194D"/>
                </a:solidFill>
                <a:latin typeface="微软雅黑" pitchFamily="34" charset="-122"/>
                <a:ea typeface="微软雅黑" pitchFamily="34" charset="-122"/>
              </a:rPr>
              <a:t>三、各方管理职责</a:t>
            </a:r>
            <a:endParaRPr lang="zh-CN" altLang="en-US" sz="2400" dirty="0">
              <a:solidFill>
                <a:srgbClr val="19194D"/>
              </a:solidFill>
              <a:latin typeface="微软雅黑" pitchFamily="34" charset="-122"/>
              <a:ea typeface="微软雅黑" pitchFamily="34" charset="-122"/>
              <a:sym typeface="Arial" pitchFamily="34" charset="0"/>
            </a:endParaRPr>
          </a:p>
        </p:txBody>
      </p:sp>
      <p:sp>
        <p:nvSpPr>
          <p:cNvPr id="7" name="矩形 2"/>
          <p:cNvSpPr>
            <a:spLocks noChangeArrowheads="1"/>
          </p:cNvSpPr>
          <p:nvPr/>
        </p:nvSpPr>
        <p:spPr bwMode="auto">
          <a:xfrm>
            <a:off x="3094810" y="3637413"/>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四</a:t>
            </a:r>
            <a:r>
              <a:rPr lang="zh-CN" altLang="en-US" sz="2400" dirty="0" smtClean="0">
                <a:solidFill>
                  <a:srgbClr val="19194D"/>
                </a:solidFill>
                <a:latin typeface="微软雅黑" pitchFamily="34" charset="-122"/>
                <a:ea typeface="微软雅黑" pitchFamily="34" charset="-122"/>
              </a:rPr>
              <a:t>、重点专项管理流程</a:t>
            </a:r>
            <a:endParaRPr lang="zh-CN" altLang="en-US" sz="2400" dirty="0">
              <a:solidFill>
                <a:srgbClr val="19194D"/>
              </a:solidFill>
              <a:latin typeface="微软雅黑" pitchFamily="34" charset="-122"/>
              <a:ea typeface="微软雅黑" pitchFamily="34" charset="-122"/>
              <a:sym typeface="Arial" pitchFamily="34" charset="0"/>
            </a:endParaRPr>
          </a:p>
        </p:txBody>
      </p:sp>
      <p:sp>
        <p:nvSpPr>
          <p:cNvPr id="8" name="矩形 2"/>
          <p:cNvSpPr>
            <a:spLocks noChangeArrowheads="1"/>
          </p:cNvSpPr>
          <p:nvPr/>
        </p:nvSpPr>
        <p:spPr bwMode="auto">
          <a:xfrm>
            <a:off x="3094810" y="4328636"/>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a:solidFill>
                  <a:srgbClr val="19194D"/>
                </a:solidFill>
                <a:latin typeface="微软雅黑" pitchFamily="34" charset="-122"/>
                <a:ea typeface="微软雅黑" pitchFamily="34" charset="-122"/>
              </a:rPr>
              <a:t>五</a:t>
            </a:r>
            <a:r>
              <a:rPr lang="zh-CN" altLang="en-US" sz="2400" dirty="0" smtClean="0">
                <a:solidFill>
                  <a:srgbClr val="19194D"/>
                </a:solidFill>
                <a:latin typeface="微软雅黑" pitchFamily="34" charset="-122"/>
                <a:ea typeface="微软雅黑" pitchFamily="34" charset="-122"/>
              </a:rPr>
              <a:t>、国家</a:t>
            </a:r>
            <a:r>
              <a:rPr lang="zh-CN" altLang="en-US" sz="2400" dirty="0">
                <a:solidFill>
                  <a:srgbClr val="19194D"/>
                </a:solidFill>
                <a:latin typeface="微软雅黑" pitchFamily="34" charset="-122"/>
                <a:ea typeface="微软雅黑" pitchFamily="34" charset="-122"/>
              </a:rPr>
              <a:t>科技</a:t>
            </a:r>
            <a:r>
              <a:rPr lang="zh-CN" altLang="en-US" sz="2400" dirty="0" smtClean="0">
                <a:solidFill>
                  <a:srgbClr val="19194D"/>
                </a:solidFill>
                <a:latin typeface="微软雅黑" pitchFamily="34" charset="-122"/>
                <a:ea typeface="微软雅黑" pitchFamily="34" charset="-122"/>
              </a:rPr>
              <a:t>计划项目执行</a:t>
            </a:r>
            <a:r>
              <a:rPr lang="zh-CN" altLang="en-US" sz="2400" dirty="0">
                <a:solidFill>
                  <a:srgbClr val="19194D"/>
                </a:solidFill>
                <a:latin typeface="微软雅黑" pitchFamily="34" charset="-122"/>
                <a:ea typeface="微软雅黑" pitchFamily="34" charset="-122"/>
              </a:rPr>
              <a:t>过程</a:t>
            </a:r>
            <a:r>
              <a:rPr lang="zh-CN" altLang="en-US" sz="2400" dirty="0" smtClean="0">
                <a:solidFill>
                  <a:srgbClr val="19194D"/>
                </a:solidFill>
                <a:latin typeface="微软雅黑" pitchFamily="34" charset="-122"/>
                <a:ea typeface="微软雅黑" pitchFamily="34" charset="-122"/>
              </a:rPr>
              <a:t>中常见的问题</a:t>
            </a:r>
            <a:endParaRPr lang="zh-CN" altLang="en-US" sz="2400" dirty="0">
              <a:solidFill>
                <a:srgbClr val="19194D"/>
              </a:solidFill>
              <a:latin typeface="微软雅黑" pitchFamily="34" charset="-122"/>
              <a:ea typeface="微软雅黑" pitchFamily="34" charset="-122"/>
            </a:endParaRPr>
          </a:p>
        </p:txBody>
      </p:sp>
      <p:sp>
        <p:nvSpPr>
          <p:cNvPr id="9" name="矩形 2"/>
          <p:cNvSpPr>
            <a:spLocks noChangeArrowheads="1"/>
          </p:cNvSpPr>
          <p:nvPr/>
        </p:nvSpPr>
        <p:spPr bwMode="auto">
          <a:xfrm>
            <a:off x="3094810" y="5019859"/>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smtClean="0">
                <a:solidFill>
                  <a:srgbClr val="19194D"/>
                </a:solidFill>
                <a:latin typeface="微软雅黑" pitchFamily="34" charset="-122"/>
                <a:ea typeface="微软雅黑" pitchFamily="34" charset="-122"/>
              </a:rPr>
              <a:t>六、关于资助标注</a:t>
            </a:r>
            <a:endParaRPr lang="zh-CN" altLang="en-US" sz="2400" spc="-100" dirty="0">
              <a:solidFill>
                <a:srgbClr val="19194D"/>
              </a:solidFill>
              <a:latin typeface="微软雅黑" pitchFamily="34" charset="-122"/>
              <a:ea typeface="微软雅黑" pitchFamily="34" charset="-122"/>
            </a:endParaRPr>
          </a:p>
        </p:txBody>
      </p:sp>
      <p:sp>
        <p:nvSpPr>
          <p:cNvPr id="13" name="矩形 2"/>
          <p:cNvSpPr>
            <a:spLocks noChangeArrowheads="1"/>
          </p:cNvSpPr>
          <p:nvPr/>
        </p:nvSpPr>
        <p:spPr bwMode="auto">
          <a:xfrm>
            <a:off x="3070870" y="5733256"/>
            <a:ext cx="7200800" cy="504000"/>
          </a:xfrm>
          <a:prstGeom prst="rect">
            <a:avLst/>
          </a:prstGeom>
          <a:solidFill>
            <a:schemeClr val="accent3">
              <a:lumMod val="85000"/>
            </a:schemeClr>
          </a:solidFill>
          <a:ln w="9525">
            <a:noFill/>
            <a:miter lim="800000"/>
            <a:headEnd/>
            <a:tailEnd/>
          </a:ln>
        </p:spPr>
        <p:txBody>
          <a:bodyPr lIns="252000" anchor="ctr"/>
          <a:lstStyle/>
          <a:p>
            <a:r>
              <a:rPr lang="zh-CN" altLang="en-US" sz="2400" dirty="0" smtClean="0">
                <a:solidFill>
                  <a:srgbClr val="FF0000"/>
                </a:solidFill>
                <a:latin typeface="微软雅黑" pitchFamily="34" charset="-122"/>
                <a:ea typeface="微软雅黑" pitchFamily="34" charset="-122"/>
              </a:rPr>
              <a:t>七、</a:t>
            </a:r>
            <a:r>
              <a:rPr lang="zh-CN" altLang="en-US" sz="2400" dirty="0">
                <a:solidFill>
                  <a:srgbClr val="FF0000"/>
                </a:solidFill>
                <a:latin typeface="微软雅黑" pitchFamily="34" charset="-122"/>
                <a:ea typeface="微软雅黑" pitchFamily="34" charset="-122"/>
              </a:rPr>
              <a:t>实施方案编制</a:t>
            </a:r>
            <a:r>
              <a:rPr lang="zh-CN" altLang="en-US" sz="2400" dirty="0" smtClean="0">
                <a:solidFill>
                  <a:srgbClr val="FF0000"/>
                </a:solidFill>
                <a:latin typeface="微软雅黑" pitchFamily="34" charset="-122"/>
                <a:ea typeface="微软雅黑" pitchFamily="34" charset="-122"/>
              </a:rPr>
              <a:t>要求</a:t>
            </a:r>
            <a:endParaRPr lang="zh-CN" altLang="en-US" sz="2400" dirty="0">
              <a:solidFill>
                <a:srgbClr val="FF0000"/>
              </a:solidFill>
              <a:latin typeface="微软雅黑" pitchFamily="34" charset="-122"/>
              <a:ea typeface="微软雅黑" pitchFamily="34" charset="-122"/>
            </a:endParaRPr>
          </a:p>
        </p:txBody>
      </p:sp>
    </p:spTree>
    <p:extLst>
      <p:ext uri="{BB962C8B-B14F-4D97-AF65-F5344CB8AC3E}">
        <p14:creationId xmlns:p14="http://schemas.microsoft.com/office/powerpoint/2010/main" val="160211190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14811" y="967638"/>
            <a:ext cx="10368199" cy="5016117"/>
          </a:xfrm>
          <a:prstGeom prst="rect">
            <a:avLst/>
          </a:prstGeom>
        </p:spPr>
        <p:txBody>
          <a:bodyPr>
            <a:spAutoFit/>
          </a:bodyPr>
          <a:lstStyle/>
          <a:p>
            <a:pPr marL="380962" indent="-380962" fontAlgn="auto">
              <a:lnSpc>
                <a:spcPct val="150000"/>
              </a:lnSpc>
              <a:spcBef>
                <a:spcPts val="0"/>
              </a:spcBef>
              <a:spcAft>
                <a:spcPts val="0"/>
              </a:spcAft>
              <a:buClr>
                <a:srgbClr val="FF0000"/>
              </a:buClr>
              <a:buFont typeface="Wingdings" pitchFamily="2" charset="2"/>
              <a:buChar char="l"/>
              <a:defRPr/>
            </a:pPr>
            <a:r>
              <a:rPr lang="zh-CN" altLang="zh-CN" sz="2133" dirty="0">
                <a:solidFill>
                  <a:srgbClr val="FF0000"/>
                </a:solidFill>
                <a:latin typeface="微软雅黑" pitchFamily="34" charset="-122"/>
                <a:ea typeface="微软雅黑" pitchFamily="34" charset="-122"/>
              </a:rPr>
              <a:t>建立完整技术指标体系，明确核心指标</a:t>
            </a:r>
            <a:endParaRPr lang="en-US" altLang="zh-CN" sz="2133" dirty="0">
              <a:solidFill>
                <a:srgbClr val="002060"/>
              </a:solidFill>
              <a:latin typeface="微软雅黑" pitchFamily="34" charset="-122"/>
              <a:ea typeface="微软雅黑" pitchFamily="34" charset="-122"/>
            </a:endParaRPr>
          </a:p>
          <a:p>
            <a:pPr fontAlgn="auto">
              <a:lnSpc>
                <a:spcPct val="150000"/>
              </a:lnSpc>
              <a:spcBef>
                <a:spcPts val="0"/>
              </a:spcBef>
              <a:spcAft>
                <a:spcPts val="0"/>
              </a:spcAft>
              <a:buClr>
                <a:srgbClr val="FF0000"/>
              </a:buClr>
              <a:defRPr/>
            </a:pPr>
            <a:r>
              <a:rPr lang="en-US" altLang="zh-CN" sz="2133" dirty="0">
                <a:solidFill>
                  <a:srgbClr val="002060"/>
                </a:solidFill>
                <a:latin typeface="微软雅黑" pitchFamily="34" charset="-122"/>
                <a:ea typeface="微软雅黑" pitchFamily="34" charset="-122"/>
              </a:rPr>
              <a:t>     </a:t>
            </a:r>
            <a:r>
              <a:rPr lang="zh-CN" altLang="zh-CN" sz="2133" dirty="0">
                <a:solidFill>
                  <a:srgbClr val="002060"/>
                </a:solidFill>
                <a:latin typeface="微软雅黑" pitchFamily="34" charset="-122"/>
                <a:ea typeface="微软雅黑" pitchFamily="34" charset="-122"/>
              </a:rPr>
              <a:t>重大共性关键技术、应用示范类项目技术指标要细化到研究基本单元；基础前沿类项目需明确具体的项目科学目标，准确凝练需解决的所有关键技术问题或科学问题。</a:t>
            </a:r>
            <a:endParaRPr lang="en-US" altLang="zh-CN" sz="2133" dirty="0">
              <a:solidFill>
                <a:srgbClr val="002060"/>
              </a:solidFill>
              <a:latin typeface="微软雅黑" pitchFamily="34" charset="-122"/>
              <a:ea typeface="微软雅黑" pitchFamily="34" charset="-122"/>
            </a:endParaRPr>
          </a:p>
          <a:p>
            <a:pPr fontAlgn="auto">
              <a:lnSpc>
                <a:spcPct val="150000"/>
              </a:lnSpc>
              <a:spcBef>
                <a:spcPts val="0"/>
              </a:spcBef>
              <a:spcAft>
                <a:spcPts val="0"/>
              </a:spcAft>
              <a:buClr>
                <a:srgbClr val="FF0000"/>
              </a:buClr>
              <a:defRPr/>
            </a:pPr>
            <a:endParaRPr lang="zh-CN" altLang="zh-CN" sz="2133" dirty="0">
              <a:solidFill>
                <a:srgbClr val="002060"/>
              </a:solidFill>
              <a:latin typeface="微软雅黑" pitchFamily="34" charset="-122"/>
              <a:ea typeface="微软雅黑" pitchFamily="34" charset="-122"/>
            </a:endParaRPr>
          </a:p>
          <a:p>
            <a:pPr marL="380962" indent="-380962" fontAlgn="auto">
              <a:lnSpc>
                <a:spcPct val="150000"/>
              </a:lnSpc>
              <a:spcBef>
                <a:spcPts val="0"/>
              </a:spcBef>
              <a:spcAft>
                <a:spcPts val="0"/>
              </a:spcAft>
              <a:buClr>
                <a:srgbClr val="FF0000"/>
              </a:buClr>
              <a:buFont typeface="Wingdings" pitchFamily="2" charset="2"/>
              <a:buChar char="l"/>
              <a:defRPr/>
            </a:pPr>
            <a:r>
              <a:rPr lang="zh-CN" altLang="zh-CN" sz="2133" dirty="0">
                <a:solidFill>
                  <a:srgbClr val="FF0000"/>
                </a:solidFill>
                <a:latin typeface="微软雅黑" pitchFamily="34" charset="-122"/>
                <a:ea typeface="微软雅黑" pitchFamily="34" charset="-122"/>
              </a:rPr>
              <a:t>确立明确、清晰的任务（课题）接口关系</a:t>
            </a:r>
            <a:endParaRPr lang="en-US" altLang="zh-CN" sz="2133" dirty="0">
              <a:solidFill>
                <a:srgbClr val="002060"/>
              </a:solidFill>
              <a:latin typeface="微软雅黑" pitchFamily="34" charset="-122"/>
              <a:ea typeface="微软雅黑" pitchFamily="34" charset="-122"/>
            </a:endParaRPr>
          </a:p>
          <a:p>
            <a:pPr fontAlgn="auto">
              <a:lnSpc>
                <a:spcPct val="150000"/>
              </a:lnSpc>
              <a:spcBef>
                <a:spcPts val="0"/>
              </a:spcBef>
              <a:spcAft>
                <a:spcPts val="0"/>
              </a:spcAft>
              <a:buClr>
                <a:srgbClr val="FF0000"/>
              </a:buClr>
              <a:defRPr/>
            </a:pPr>
            <a:r>
              <a:rPr lang="en-US" altLang="zh-CN" sz="2133" dirty="0">
                <a:solidFill>
                  <a:srgbClr val="002060"/>
                </a:solidFill>
                <a:latin typeface="微软雅黑" pitchFamily="34" charset="-122"/>
                <a:ea typeface="微软雅黑" pitchFamily="34" charset="-122"/>
              </a:rPr>
              <a:t>     </a:t>
            </a:r>
            <a:r>
              <a:rPr lang="zh-CN" altLang="zh-CN" sz="2133" dirty="0">
                <a:solidFill>
                  <a:srgbClr val="002060"/>
                </a:solidFill>
                <a:latin typeface="微软雅黑" pitchFamily="34" charset="-122"/>
                <a:ea typeface="微软雅黑" pitchFamily="34" charset="-122"/>
              </a:rPr>
              <a:t>围绕总目标，合理进行任务分解，体现项目整体性和一体化组织实施的要求。</a:t>
            </a:r>
            <a:endParaRPr lang="en-US" altLang="zh-CN" sz="2133" dirty="0">
              <a:solidFill>
                <a:srgbClr val="002060"/>
              </a:solidFill>
              <a:latin typeface="微软雅黑" pitchFamily="34" charset="-122"/>
              <a:ea typeface="微软雅黑" pitchFamily="34" charset="-122"/>
            </a:endParaRPr>
          </a:p>
          <a:p>
            <a:pPr fontAlgn="auto">
              <a:lnSpc>
                <a:spcPct val="150000"/>
              </a:lnSpc>
              <a:spcBef>
                <a:spcPts val="0"/>
              </a:spcBef>
              <a:spcAft>
                <a:spcPts val="0"/>
              </a:spcAft>
              <a:buClr>
                <a:srgbClr val="FF0000"/>
              </a:buClr>
              <a:defRPr/>
            </a:pPr>
            <a:endParaRPr lang="zh-CN" altLang="zh-CN" sz="2133" dirty="0">
              <a:solidFill>
                <a:srgbClr val="002060"/>
              </a:solidFill>
              <a:latin typeface="微软雅黑" pitchFamily="34" charset="-122"/>
              <a:ea typeface="微软雅黑" pitchFamily="34" charset="-122"/>
            </a:endParaRPr>
          </a:p>
          <a:p>
            <a:pPr marL="380962" indent="-380962" fontAlgn="auto">
              <a:lnSpc>
                <a:spcPct val="150000"/>
              </a:lnSpc>
              <a:spcBef>
                <a:spcPts val="0"/>
              </a:spcBef>
              <a:spcAft>
                <a:spcPts val="0"/>
              </a:spcAft>
              <a:buClr>
                <a:srgbClr val="FF0000"/>
              </a:buClr>
              <a:buFont typeface="Wingdings" pitchFamily="2" charset="2"/>
              <a:buChar char="l"/>
              <a:defRPr/>
            </a:pPr>
            <a:r>
              <a:rPr lang="zh-CN" altLang="zh-CN" sz="2133" dirty="0">
                <a:solidFill>
                  <a:srgbClr val="FF0000"/>
                </a:solidFill>
                <a:latin typeface="微软雅黑" pitchFamily="34" charset="-122"/>
                <a:ea typeface="微软雅黑" pitchFamily="34" charset="-122"/>
              </a:rPr>
              <a:t>拟定项目详细的技术路线，制定合理的进度计划，设置关键节点</a:t>
            </a:r>
            <a:endParaRPr lang="en-US" altLang="zh-CN" sz="2133" dirty="0">
              <a:solidFill>
                <a:srgbClr val="002060"/>
              </a:solidFill>
              <a:latin typeface="微软雅黑" pitchFamily="34" charset="-122"/>
              <a:ea typeface="微软雅黑" pitchFamily="34" charset="-122"/>
            </a:endParaRPr>
          </a:p>
          <a:p>
            <a:pPr fontAlgn="auto">
              <a:lnSpc>
                <a:spcPct val="150000"/>
              </a:lnSpc>
              <a:spcBef>
                <a:spcPts val="0"/>
              </a:spcBef>
              <a:spcAft>
                <a:spcPts val="0"/>
              </a:spcAft>
              <a:buClr>
                <a:srgbClr val="FF0000"/>
              </a:buClr>
              <a:defRPr/>
            </a:pPr>
            <a:r>
              <a:rPr lang="en-US" altLang="zh-CN" sz="2133" dirty="0">
                <a:solidFill>
                  <a:srgbClr val="002060"/>
                </a:solidFill>
                <a:latin typeface="微软雅黑" pitchFamily="34" charset="-122"/>
                <a:ea typeface="微软雅黑" pitchFamily="34" charset="-122"/>
              </a:rPr>
              <a:t>     </a:t>
            </a:r>
            <a:r>
              <a:rPr lang="zh-CN" altLang="zh-CN" sz="2133" dirty="0">
                <a:solidFill>
                  <a:srgbClr val="002060"/>
                </a:solidFill>
                <a:latin typeface="微软雅黑" pitchFamily="34" charset="-122"/>
                <a:ea typeface="微软雅黑" pitchFamily="34" charset="-122"/>
              </a:rPr>
              <a:t>结合标志性成果，确定阶段考核的主要方式、方法。按照总体进度要求，各项目应对各课题研究进展提出明确要求。</a:t>
            </a:r>
          </a:p>
        </p:txBody>
      </p:sp>
      <p:sp>
        <p:nvSpPr>
          <p:cNvPr id="3" name="文本框 70"/>
          <p:cNvSpPr txBox="1"/>
          <p:nvPr/>
        </p:nvSpPr>
        <p:spPr>
          <a:xfrm>
            <a:off x="334390" y="68172"/>
            <a:ext cx="3384552" cy="454292"/>
          </a:xfrm>
          <a:prstGeom prst="rect">
            <a:avLst/>
          </a:prstGeom>
          <a:noFill/>
        </p:spPr>
        <p:txBody>
          <a:bodyPr wrap="square">
            <a:spAutoFit/>
          </a:bodyPr>
          <a:lstStyle/>
          <a:p>
            <a:pPr fontAlgn="auto">
              <a:spcBef>
                <a:spcPts val="0"/>
              </a:spcBef>
              <a:spcAft>
                <a:spcPts val="0"/>
              </a:spcAft>
              <a:defRPr/>
            </a:pPr>
            <a:r>
              <a:rPr lang="zh-CN" altLang="en-US" sz="2352" dirty="0" smtClean="0">
                <a:solidFill>
                  <a:srgbClr val="112F70"/>
                </a:solidFill>
                <a:latin typeface="微软雅黑" charset="0"/>
                <a:ea typeface="微软雅黑" charset="0"/>
                <a:sym typeface="+mn-ea"/>
              </a:rPr>
              <a:t>七、实施</a:t>
            </a:r>
            <a:r>
              <a:rPr lang="zh-CN" altLang="en-US" sz="2352" dirty="0">
                <a:solidFill>
                  <a:srgbClr val="112F70"/>
                </a:solidFill>
                <a:latin typeface="微软雅黑" charset="0"/>
                <a:ea typeface="微软雅黑" charset="0"/>
                <a:sym typeface="+mn-ea"/>
              </a:rPr>
              <a:t>方案编制要求</a:t>
            </a:r>
          </a:p>
        </p:txBody>
      </p:sp>
      <p:sp>
        <p:nvSpPr>
          <p:cNvPr id="4" name="矩形 3"/>
          <p:cNvSpPr/>
          <p:nvPr/>
        </p:nvSpPr>
        <p:spPr>
          <a:xfrm>
            <a:off x="143915" y="68172"/>
            <a:ext cx="116402" cy="463490"/>
          </a:xfrm>
          <a:prstGeom prst="rect">
            <a:avLst/>
          </a:prstGeom>
          <a:solidFill>
            <a:srgbClr val="112F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00"/>
          </a:p>
        </p:txBody>
      </p:sp>
      <p:sp>
        <p:nvSpPr>
          <p:cNvPr id="5" name="矩形 4"/>
          <p:cNvSpPr/>
          <p:nvPr/>
        </p:nvSpPr>
        <p:spPr>
          <a:xfrm>
            <a:off x="281481" y="68172"/>
            <a:ext cx="95237" cy="463490"/>
          </a:xfrm>
          <a:prstGeom prst="rect">
            <a:avLst/>
          </a:prstGeom>
          <a:solidFill>
            <a:srgbClr val="112F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00"/>
          </a:p>
        </p:txBody>
      </p:sp>
    </p:spTree>
    <p:extLst>
      <p:ext uri="{BB962C8B-B14F-4D97-AF65-F5344CB8AC3E}">
        <p14:creationId xmlns:p14="http://schemas.microsoft.com/office/powerpoint/2010/main" val="3448261527"/>
      </p:ext>
    </p:extLst>
  </p:cSld>
  <p:clrMapOvr>
    <a:masterClrMapping/>
  </p:clrMapOvr>
  <p:transition spd="slow"/>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12166" y="1151763"/>
            <a:ext cx="10558674" cy="4523739"/>
          </a:xfrm>
          <a:prstGeom prst="rect">
            <a:avLst/>
          </a:prstGeom>
        </p:spPr>
        <p:txBody>
          <a:bodyPr>
            <a:spAutoFit/>
          </a:bodyPr>
          <a:lstStyle/>
          <a:p>
            <a:pPr marL="380962" indent="-380962" fontAlgn="auto">
              <a:lnSpc>
                <a:spcPct val="150000"/>
              </a:lnSpc>
              <a:spcBef>
                <a:spcPts val="0"/>
              </a:spcBef>
              <a:spcAft>
                <a:spcPts val="0"/>
              </a:spcAft>
              <a:buClr>
                <a:srgbClr val="FF0000"/>
              </a:buClr>
              <a:buFont typeface="Wingdings" pitchFamily="2" charset="2"/>
              <a:buChar char="l"/>
              <a:defRPr/>
            </a:pPr>
            <a:r>
              <a:rPr lang="zh-CN" altLang="zh-CN" sz="2133" dirty="0">
                <a:solidFill>
                  <a:srgbClr val="FF0000"/>
                </a:solidFill>
                <a:latin typeface="微软雅黑" pitchFamily="34" charset="-122"/>
                <a:ea typeface="微软雅黑" pitchFamily="34" charset="-122"/>
              </a:rPr>
              <a:t>明确项目成果形态</a:t>
            </a:r>
            <a:endParaRPr lang="en-US" altLang="zh-CN" sz="2133" dirty="0">
              <a:solidFill>
                <a:srgbClr val="FF0000"/>
              </a:solidFill>
              <a:latin typeface="微软雅黑" pitchFamily="34" charset="-122"/>
              <a:ea typeface="微软雅黑" pitchFamily="34" charset="-122"/>
            </a:endParaRPr>
          </a:p>
          <a:p>
            <a:pPr fontAlgn="auto">
              <a:lnSpc>
                <a:spcPct val="150000"/>
              </a:lnSpc>
              <a:spcBef>
                <a:spcPts val="0"/>
              </a:spcBef>
              <a:spcAft>
                <a:spcPts val="0"/>
              </a:spcAft>
              <a:buClr>
                <a:srgbClr val="FF0000"/>
              </a:buClr>
              <a:defRPr/>
            </a:pPr>
            <a:r>
              <a:rPr lang="en-US" altLang="zh-CN" sz="2133" dirty="0">
                <a:solidFill>
                  <a:srgbClr val="002060"/>
                </a:solidFill>
                <a:latin typeface="微软雅黑" pitchFamily="34" charset="-122"/>
                <a:ea typeface="微软雅黑" pitchFamily="34" charset="-122"/>
              </a:rPr>
              <a:t>       </a:t>
            </a:r>
            <a:r>
              <a:rPr lang="zh-CN" altLang="zh-CN" sz="2133" dirty="0">
                <a:solidFill>
                  <a:srgbClr val="002060"/>
                </a:solidFill>
                <a:latin typeface="微软雅黑" pitchFamily="34" charset="-122"/>
                <a:ea typeface="微软雅黑" pitchFamily="34" charset="-122"/>
              </a:rPr>
              <a:t>提出包括成果形式、技术指标、技术成熟度、成果测试等在内的完整的成果状态表述，建立相应的检查或考核办法，确保项目阶段目标和总体目标的实现。基础研究类项目可参照上述要求执行，实现项目科学目标。</a:t>
            </a:r>
            <a:endParaRPr lang="en-US" altLang="zh-CN" sz="2133" dirty="0">
              <a:solidFill>
                <a:srgbClr val="002060"/>
              </a:solidFill>
              <a:latin typeface="微软雅黑" pitchFamily="34" charset="-122"/>
              <a:ea typeface="微软雅黑" pitchFamily="34" charset="-122"/>
            </a:endParaRPr>
          </a:p>
          <a:p>
            <a:pPr marL="380962" indent="-380962" fontAlgn="auto">
              <a:lnSpc>
                <a:spcPct val="150000"/>
              </a:lnSpc>
              <a:spcBef>
                <a:spcPts val="0"/>
              </a:spcBef>
              <a:spcAft>
                <a:spcPts val="0"/>
              </a:spcAft>
              <a:buClr>
                <a:srgbClr val="FF0000"/>
              </a:buClr>
              <a:buFont typeface="Wingdings" pitchFamily="2" charset="2"/>
              <a:buChar char="l"/>
              <a:defRPr/>
            </a:pPr>
            <a:endParaRPr lang="zh-CN" altLang="zh-CN" sz="2133" dirty="0">
              <a:solidFill>
                <a:srgbClr val="002060"/>
              </a:solidFill>
              <a:latin typeface="微软雅黑" pitchFamily="34" charset="-122"/>
              <a:ea typeface="微软雅黑" pitchFamily="34" charset="-122"/>
            </a:endParaRPr>
          </a:p>
          <a:p>
            <a:pPr marL="380962" indent="-380962" fontAlgn="auto">
              <a:lnSpc>
                <a:spcPct val="150000"/>
              </a:lnSpc>
              <a:spcBef>
                <a:spcPts val="0"/>
              </a:spcBef>
              <a:spcAft>
                <a:spcPts val="0"/>
              </a:spcAft>
              <a:buClr>
                <a:srgbClr val="FF0000"/>
              </a:buClr>
              <a:buFont typeface="Wingdings" pitchFamily="2" charset="2"/>
              <a:buChar char="l"/>
              <a:defRPr/>
            </a:pPr>
            <a:r>
              <a:rPr lang="zh-CN" altLang="zh-CN" sz="2133" dirty="0">
                <a:solidFill>
                  <a:srgbClr val="FF0000"/>
                </a:solidFill>
                <a:latin typeface="微软雅黑" pitchFamily="34" charset="-122"/>
                <a:ea typeface="微软雅黑" pitchFamily="34" charset="-122"/>
              </a:rPr>
              <a:t>结合项目特点，建立有权威、执行力高、操作性强的项目实施组织管理机制</a:t>
            </a:r>
          </a:p>
          <a:p>
            <a:pPr fontAlgn="auto">
              <a:lnSpc>
                <a:spcPct val="150000"/>
              </a:lnSpc>
              <a:spcBef>
                <a:spcPts val="0"/>
              </a:spcBef>
              <a:spcAft>
                <a:spcPts val="0"/>
              </a:spcAft>
              <a:buClr>
                <a:srgbClr val="FF0000"/>
              </a:buClr>
              <a:defRPr/>
            </a:pPr>
            <a:r>
              <a:rPr lang="en-US" altLang="zh-CN" sz="2133" dirty="0">
                <a:solidFill>
                  <a:srgbClr val="002060"/>
                </a:solidFill>
                <a:latin typeface="微软雅黑" pitchFamily="34" charset="-122"/>
                <a:ea typeface="微软雅黑" pitchFamily="34" charset="-122"/>
              </a:rPr>
              <a:t>       </a:t>
            </a:r>
            <a:r>
              <a:rPr lang="zh-CN" altLang="zh-CN" sz="2133" dirty="0">
                <a:solidFill>
                  <a:srgbClr val="002060"/>
                </a:solidFill>
                <a:latin typeface="微软雅黑" pitchFamily="34" charset="-122"/>
                <a:ea typeface="微软雅黑" pitchFamily="34" charset="-122"/>
              </a:rPr>
              <a:t>对实施过程中的政策、管理、技术和知识产权等风险进行充分的分析和预判，制定针对性的措施与办法；加强实施过程中的交流和检查，保证经费、人员的合理调度与使用。</a:t>
            </a:r>
          </a:p>
        </p:txBody>
      </p:sp>
      <p:sp>
        <p:nvSpPr>
          <p:cNvPr id="3" name="文本框 70"/>
          <p:cNvSpPr txBox="1"/>
          <p:nvPr/>
        </p:nvSpPr>
        <p:spPr>
          <a:xfrm>
            <a:off x="334390" y="68172"/>
            <a:ext cx="3456560" cy="454292"/>
          </a:xfrm>
          <a:prstGeom prst="rect">
            <a:avLst/>
          </a:prstGeom>
          <a:noFill/>
        </p:spPr>
        <p:txBody>
          <a:bodyPr wrap="square">
            <a:spAutoFit/>
          </a:bodyPr>
          <a:lstStyle/>
          <a:p>
            <a:pPr fontAlgn="auto">
              <a:spcBef>
                <a:spcPts val="0"/>
              </a:spcBef>
              <a:spcAft>
                <a:spcPts val="0"/>
              </a:spcAft>
              <a:defRPr/>
            </a:pPr>
            <a:r>
              <a:rPr lang="zh-CN" altLang="en-US" sz="2352" dirty="0" smtClean="0">
                <a:solidFill>
                  <a:srgbClr val="112F70"/>
                </a:solidFill>
                <a:latin typeface="微软雅黑" charset="0"/>
                <a:ea typeface="微软雅黑" charset="0"/>
                <a:sym typeface="+mn-ea"/>
              </a:rPr>
              <a:t>七、实施</a:t>
            </a:r>
            <a:r>
              <a:rPr lang="zh-CN" altLang="en-US" sz="2352" dirty="0">
                <a:solidFill>
                  <a:srgbClr val="112F70"/>
                </a:solidFill>
                <a:latin typeface="微软雅黑" charset="0"/>
                <a:ea typeface="微软雅黑" charset="0"/>
                <a:sym typeface="+mn-ea"/>
              </a:rPr>
              <a:t>方案编制要求</a:t>
            </a:r>
          </a:p>
        </p:txBody>
      </p:sp>
      <p:sp>
        <p:nvSpPr>
          <p:cNvPr id="4" name="矩形 3"/>
          <p:cNvSpPr/>
          <p:nvPr/>
        </p:nvSpPr>
        <p:spPr>
          <a:xfrm>
            <a:off x="143915" y="68172"/>
            <a:ext cx="116402" cy="463490"/>
          </a:xfrm>
          <a:prstGeom prst="rect">
            <a:avLst/>
          </a:prstGeom>
          <a:solidFill>
            <a:srgbClr val="112F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00"/>
          </a:p>
        </p:txBody>
      </p:sp>
      <p:sp>
        <p:nvSpPr>
          <p:cNvPr id="5" name="矩形 4"/>
          <p:cNvSpPr/>
          <p:nvPr/>
        </p:nvSpPr>
        <p:spPr>
          <a:xfrm>
            <a:off x="281481" y="68172"/>
            <a:ext cx="95237" cy="463490"/>
          </a:xfrm>
          <a:prstGeom prst="rect">
            <a:avLst/>
          </a:prstGeom>
          <a:solidFill>
            <a:srgbClr val="112F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00"/>
          </a:p>
        </p:txBody>
      </p:sp>
    </p:spTree>
    <p:extLst>
      <p:ext uri="{BB962C8B-B14F-4D97-AF65-F5344CB8AC3E}">
        <p14:creationId xmlns:p14="http://schemas.microsoft.com/office/powerpoint/2010/main" val="2887553030"/>
      </p:ext>
    </p:extLst>
  </p:cSld>
  <p:clrMapOvr>
    <a:masterClrMapping/>
  </p:clrMapOvr>
  <p:transition spd="slow"/>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12166" y="1151763"/>
            <a:ext cx="10558674" cy="4278031"/>
          </a:xfrm>
          <a:prstGeom prst="rect">
            <a:avLst/>
          </a:prstGeom>
        </p:spPr>
        <p:txBody>
          <a:bodyPr>
            <a:spAutoFit/>
          </a:bodyPr>
          <a:lstStyle/>
          <a:p>
            <a:pPr algn="ctr" fontAlgn="auto">
              <a:lnSpc>
                <a:spcPct val="150000"/>
              </a:lnSpc>
              <a:spcBef>
                <a:spcPts val="0"/>
              </a:spcBef>
              <a:spcAft>
                <a:spcPts val="0"/>
              </a:spcAft>
              <a:buClr>
                <a:srgbClr val="FF0000"/>
              </a:buClr>
              <a:defRPr/>
            </a:pPr>
            <a:r>
              <a:rPr lang="zh-CN" altLang="en-US" sz="2133" dirty="0" smtClean="0">
                <a:solidFill>
                  <a:srgbClr val="002060"/>
                </a:solidFill>
                <a:latin typeface="微软雅黑" pitchFamily="34" charset="-122"/>
                <a:ea typeface="微软雅黑" pitchFamily="34" charset="-122"/>
              </a:rPr>
              <a:t>项目实施方案（提纲）</a:t>
            </a:r>
            <a:endParaRPr lang="en-US" altLang="zh-CN" sz="2133" dirty="0" smtClean="0">
              <a:solidFill>
                <a:srgbClr val="002060"/>
              </a:solidFill>
              <a:latin typeface="微软雅黑" pitchFamily="34" charset="-122"/>
              <a:ea typeface="微软雅黑" pitchFamily="34" charset="-122"/>
            </a:endParaRPr>
          </a:p>
          <a:p>
            <a:pPr fontAlgn="auto">
              <a:lnSpc>
                <a:spcPct val="150000"/>
              </a:lnSpc>
              <a:spcBef>
                <a:spcPts val="0"/>
              </a:spcBef>
              <a:spcAft>
                <a:spcPts val="0"/>
              </a:spcAft>
              <a:buClr>
                <a:srgbClr val="FF0000"/>
              </a:buClr>
              <a:defRPr/>
            </a:pPr>
            <a:r>
              <a:rPr lang="zh-CN" altLang="en-US" sz="2000" dirty="0" smtClean="0">
                <a:solidFill>
                  <a:srgbClr val="002060"/>
                </a:solidFill>
                <a:latin typeface="微软雅黑" pitchFamily="34" charset="-122"/>
                <a:ea typeface="微软雅黑" pitchFamily="34" charset="-122"/>
              </a:rPr>
              <a:t>一、项目概要</a:t>
            </a:r>
            <a:endParaRPr lang="en-US" altLang="zh-CN" sz="2000" dirty="0" smtClean="0">
              <a:solidFill>
                <a:srgbClr val="002060"/>
              </a:solidFill>
              <a:latin typeface="微软雅黑" pitchFamily="34" charset="-122"/>
              <a:ea typeface="微软雅黑" pitchFamily="34" charset="-122"/>
            </a:endParaRPr>
          </a:p>
          <a:p>
            <a:pPr fontAlgn="auto">
              <a:lnSpc>
                <a:spcPct val="150000"/>
              </a:lnSpc>
              <a:spcBef>
                <a:spcPts val="0"/>
              </a:spcBef>
              <a:spcAft>
                <a:spcPts val="0"/>
              </a:spcAft>
              <a:buClr>
                <a:srgbClr val="FF0000"/>
              </a:buClr>
              <a:defRPr/>
            </a:pPr>
            <a:r>
              <a:rPr lang="zh-CN" altLang="en-US" sz="2000" dirty="0" smtClean="0">
                <a:solidFill>
                  <a:srgbClr val="002060"/>
                </a:solidFill>
                <a:latin typeface="微软雅黑" pitchFamily="34" charset="-122"/>
                <a:ea typeface="微软雅黑" pitchFamily="34" charset="-122"/>
              </a:rPr>
              <a:t>（同项目任务书）</a:t>
            </a:r>
            <a:endParaRPr lang="en-US" altLang="zh-CN" sz="2000" dirty="0" smtClean="0">
              <a:solidFill>
                <a:srgbClr val="002060"/>
              </a:solidFill>
              <a:latin typeface="微软雅黑" pitchFamily="34" charset="-122"/>
              <a:ea typeface="微软雅黑" pitchFamily="34" charset="-122"/>
            </a:endParaRPr>
          </a:p>
          <a:p>
            <a:pPr fontAlgn="auto">
              <a:lnSpc>
                <a:spcPct val="150000"/>
              </a:lnSpc>
              <a:spcBef>
                <a:spcPts val="0"/>
              </a:spcBef>
              <a:spcAft>
                <a:spcPts val="0"/>
              </a:spcAft>
              <a:buClr>
                <a:srgbClr val="FF0000"/>
              </a:buClr>
              <a:defRPr/>
            </a:pPr>
            <a:r>
              <a:rPr lang="zh-CN" altLang="en-US" sz="2000" dirty="0" smtClean="0">
                <a:solidFill>
                  <a:srgbClr val="002060"/>
                </a:solidFill>
                <a:latin typeface="微软雅黑" pitchFamily="34" charset="-122"/>
                <a:ea typeface="微软雅黑" pitchFamily="34" charset="-122"/>
              </a:rPr>
              <a:t>二、项目任务（课题）分解及主要研究工作</a:t>
            </a:r>
            <a:endParaRPr lang="en-US" altLang="zh-CN" sz="2000" dirty="0" smtClean="0">
              <a:solidFill>
                <a:srgbClr val="002060"/>
              </a:solidFill>
              <a:latin typeface="微软雅黑" pitchFamily="34" charset="-122"/>
              <a:ea typeface="微软雅黑" pitchFamily="34" charset="-122"/>
            </a:endParaRPr>
          </a:p>
          <a:p>
            <a:pPr fontAlgn="auto">
              <a:lnSpc>
                <a:spcPct val="150000"/>
              </a:lnSpc>
              <a:spcBef>
                <a:spcPts val="0"/>
              </a:spcBef>
              <a:spcAft>
                <a:spcPts val="0"/>
              </a:spcAft>
              <a:buClr>
                <a:srgbClr val="FF0000"/>
              </a:buClr>
              <a:defRPr/>
            </a:pPr>
            <a:r>
              <a:rPr lang="zh-CN" altLang="en-US" sz="2000" dirty="0" smtClean="0">
                <a:solidFill>
                  <a:srgbClr val="002060"/>
                </a:solidFill>
                <a:latin typeface="微软雅黑" pitchFamily="34" charset="-122"/>
                <a:ea typeface="微软雅黑" pitchFamily="34" charset="-122"/>
              </a:rPr>
              <a:t>（同项目任务书）</a:t>
            </a:r>
            <a:endParaRPr lang="en-US" altLang="zh-CN" sz="2000" dirty="0" smtClean="0">
              <a:solidFill>
                <a:srgbClr val="002060"/>
              </a:solidFill>
              <a:latin typeface="微软雅黑" pitchFamily="34" charset="-122"/>
              <a:ea typeface="微软雅黑" pitchFamily="34" charset="-122"/>
            </a:endParaRPr>
          </a:p>
          <a:p>
            <a:pPr fontAlgn="auto">
              <a:lnSpc>
                <a:spcPct val="150000"/>
              </a:lnSpc>
              <a:spcBef>
                <a:spcPts val="0"/>
              </a:spcBef>
              <a:spcAft>
                <a:spcPts val="0"/>
              </a:spcAft>
              <a:buClr>
                <a:srgbClr val="FF0000"/>
              </a:buClr>
              <a:defRPr/>
            </a:pPr>
            <a:r>
              <a:rPr lang="zh-CN" altLang="en-US" sz="2000" dirty="0" smtClean="0">
                <a:solidFill>
                  <a:srgbClr val="002060"/>
                </a:solidFill>
                <a:latin typeface="微软雅黑" pitchFamily="34" charset="-122"/>
                <a:ea typeface="微软雅黑" pitchFamily="34" charset="-122"/>
              </a:rPr>
              <a:t>三、项目实施关键节点与具体实施计划</a:t>
            </a:r>
            <a:endParaRPr lang="en-US" altLang="zh-CN" sz="2000" dirty="0" smtClean="0">
              <a:solidFill>
                <a:srgbClr val="002060"/>
              </a:solidFill>
              <a:latin typeface="微软雅黑" pitchFamily="34" charset="-122"/>
              <a:ea typeface="微软雅黑" pitchFamily="34" charset="-122"/>
            </a:endParaRPr>
          </a:p>
          <a:p>
            <a:pPr marL="342900" indent="-342900" fontAlgn="auto">
              <a:lnSpc>
                <a:spcPct val="150000"/>
              </a:lnSpc>
              <a:spcBef>
                <a:spcPts val="0"/>
              </a:spcBef>
              <a:spcAft>
                <a:spcPts val="0"/>
              </a:spcAft>
              <a:buClr>
                <a:srgbClr val="FF0000"/>
              </a:buClr>
              <a:buFont typeface="Wingdings" panose="05000000000000000000" pitchFamily="2" charset="2"/>
              <a:buChar char="Ø"/>
              <a:defRPr/>
            </a:pPr>
            <a:r>
              <a:rPr lang="zh-CN" altLang="en-US" sz="2000" dirty="0" smtClean="0">
                <a:solidFill>
                  <a:srgbClr val="002060"/>
                </a:solidFill>
                <a:latin typeface="微软雅黑" pitchFamily="34" charset="-122"/>
                <a:ea typeface="微软雅黑" pitchFamily="34" charset="-122"/>
              </a:rPr>
              <a:t>以图表表述项目的总体实施技术路线和项目的各主要单元的分工借口。</a:t>
            </a:r>
            <a:endParaRPr lang="en-US" altLang="zh-CN" sz="2000" dirty="0" smtClean="0">
              <a:solidFill>
                <a:srgbClr val="002060"/>
              </a:solidFill>
              <a:latin typeface="微软雅黑" pitchFamily="34" charset="-122"/>
              <a:ea typeface="微软雅黑" pitchFamily="34" charset="-122"/>
            </a:endParaRPr>
          </a:p>
          <a:p>
            <a:pPr marL="342900" indent="-342900" fontAlgn="auto">
              <a:lnSpc>
                <a:spcPct val="150000"/>
              </a:lnSpc>
              <a:spcBef>
                <a:spcPts val="0"/>
              </a:spcBef>
              <a:spcAft>
                <a:spcPts val="0"/>
              </a:spcAft>
              <a:buClr>
                <a:srgbClr val="FF0000"/>
              </a:buClr>
              <a:buFont typeface="Wingdings" panose="05000000000000000000" pitchFamily="2" charset="2"/>
              <a:buChar char="Ø"/>
              <a:defRPr/>
            </a:pPr>
            <a:r>
              <a:rPr lang="zh-CN" altLang="en-US" sz="2000" dirty="0" smtClean="0">
                <a:solidFill>
                  <a:srgbClr val="002060"/>
                </a:solidFill>
                <a:latin typeface="微软雅黑" pitchFamily="34" charset="-122"/>
                <a:ea typeface="微软雅黑" pitchFamily="34" charset="-122"/>
              </a:rPr>
              <a:t>以文字表述项目阶段目标、考核方式、项目实现路径或步骤，以及对应时间节点。</a:t>
            </a:r>
            <a:endParaRPr lang="en-US" altLang="zh-CN" sz="2000" dirty="0" smtClean="0">
              <a:solidFill>
                <a:srgbClr val="002060"/>
              </a:solidFill>
              <a:latin typeface="微软雅黑" pitchFamily="34" charset="-122"/>
              <a:ea typeface="微软雅黑" pitchFamily="34" charset="-122"/>
            </a:endParaRPr>
          </a:p>
          <a:p>
            <a:pPr marL="342900" indent="-342900" fontAlgn="auto">
              <a:lnSpc>
                <a:spcPct val="150000"/>
              </a:lnSpc>
              <a:spcBef>
                <a:spcPts val="0"/>
              </a:spcBef>
              <a:spcAft>
                <a:spcPts val="0"/>
              </a:spcAft>
              <a:buClr>
                <a:srgbClr val="FF0000"/>
              </a:buClr>
              <a:buFont typeface="Wingdings" panose="05000000000000000000" pitchFamily="2" charset="2"/>
              <a:buChar char="Ø"/>
              <a:defRPr/>
            </a:pPr>
            <a:r>
              <a:rPr lang="zh-CN" altLang="en-US" sz="2000" dirty="0" smtClean="0">
                <a:solidFill>
                  <a:srgbClr val="002060"/>
                </a:solidFill>
                <a:latin typeface="微软雅黑" pitchFamily="34" charset="-122"/>
                <a:ea typeface="微软雅黑" pitchFamily="34" charset="-122"/>
              </a:rPr>
              <a:t>结合研究进度明确项目经费安排及自筹经费落实方案。</a:t>
            </a:r>
            <a:endParaRPr lang="en-US" altLang="zh-CN" sz="2000" dirty="0" smtClean="0">
              <a:solidFill>
                <a:srgbClr val="002060"/>
              </a:solidFill>
              <a:latin typeface="微软雅黑" pitchFamily="34" charset="-122"/>
              <a:ea typeface="微软雅黑" pitchFamily="34" charset="-122"/>
            </a:endParaRPr>
          </a:p>
        </p:txBody>
      </p:sp>
      <p:sp>
        <p:nvSpPr>
          <p:cNvPr id="3" name="文本框 70"/>
          <p:cNvSpPr txBox="1"/>
          <p:nvPr/>
        </p:nvSpPr>
        <p:spPr>
          <a:xfrm>
            <a:off x="334390" y="68172"/>
            <a:ext cx="3456560" cy="454292"/>
          </a:xfrm>
          <a:prstGeom prst="rect">
            <a:avLst/>
          </a:prstGeom>
          <a:noFill/>
        </p:spPr>
        <p:txBody>
          <a:bodyPr wrap="square">
            <a:spAutoFit/>
          </a:bodyPr>
          <a:lstStyle/>
          <a:p>
            <a:pPr fontAlgn="auto">
              <a:spcBef>
                <a:spcPts val="0"/>
              </a:spcBef>
              <a:spcAft>
                <a:spcPts val="0"/>
              </a:spcAft>
              <a:defRPr/>
            </a:pPr>
            <a:r>
              <a:rPr lang="zh-CN" altLang="en-US" sz="2352" dirty="0" smtClean="0">
                <a:solidFill>
                  <a:srgbClr val="112F70"/>
                </a:solidFill>
                <a:latin typeface="微软雅黑" charset="0"/>
                <a:ea typeface="微软雅黑" charset="0"/>
                <a:sym typeface="+mn-ea"/>
              </a:rPr>
              <a:t>七、实施</a:t>
            </a:r>
            <a:r>
              <a:rPr lang="zh-CN" altLang="en-US" sz="2352" dirty="0">
                <a:solidFill>
                  <a:srgbClr val="112F70"/>
                </a:solidFill>
                <a:latin typeface="微软雅黑" charset="0"/>
                <a:ea typeface="微软雅黑" charset="0"/>
                <a:sym typeface="+mn-ea"/>
              </a:rPr>
              <a:t>方案编制要求</a:t>
            </a:r>
          </a:p>
        </p:txBody>
      </p:sp>
      <p:sp>
        <p:nvSpPr>
          <p:cNvPr id="4" name="矩形 3"/>
          <p:cNvSpPr/>
          <p:nvPr/>
        </p:nvSpPr>
        <p:spPr>
          <a:xfrm>
            <a:off x="143915" y="68172"/>
            <a:ext cx="116402" cy="463490"/>
          </a:xfrm>
          <a:prstGeom prst="rect">
            <a:avLst/>
          </a:prstGeom>
          <a:solidFill>
            <a:srgbClr val="112F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00"/>
          </a:p>
        </p:txBody>
      </p:sp>
      <p:sp>
        <p:nvSpPr>
          <p:cNvPr id="5" name="矩形 4"/>
          <p:cNvSpPr/>
          <p:nvPr/>
        </p:nvSpPr>
        <p:spPr>
          <a:xfrm>
            <a:off x="281481" y="68172"/>
            <a:ext cx="95237" cy="463490"/>
          </a:xfrm>
          <a:prstGeom prst="rect">
            <a:avLst/>
          </a:prstGeom>
          <a:solidFill>
            <a:srgbClr val="112F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00"/>
          </a:p>
        </p:txBody>
      </p:sp>
    </p:spTree>
    <p:extLst>
      <p:ext uri="{BB962C8B-B14F-4D97-AF65-F5344CB8AC3E}">
        <p14:creationId xmlns:p14="http://schemas.microsoft.com/office/powerpoint/2010/main" val="2040589055"/>
      </p:ext>
    </p:extLst>
  </p:cSld>
  <p:clrMapOvr>
    <a:masterClrMapping/>
  </p:clrMapOvr>
  <p:transition spd="slow"/>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12166" y="1151763"/>
            <a:ext cx="10558674" cy="3354701"/>
          </a:xfrm>
          <a:prstGeom prst="rect">
            <a:avLst/>
          </a:prstGeom>
        </p:spPr>
        <p:txBody>
          <a:bodyPr>
            <a:spAutoFit/>
          </a:bodyPr>
          <a:lstStyle/>
          <a:p>
            <a:pPr algn="ctr" fontAlgn="auto">
              <a:lnSpc>
                <a:spcPct val="150000"/>
              </a:lnSpc>
              <a:spcBef>
                <a:spcPts val="0"/>
              </a:spcBef>
              <a:spcAft>
                <a:spcPts val="0"/>
              </a:spcAft>
              <a:buClr>
                <a:srgbClr val="FF0000"/>
              </a:buClr>
              <a:defRPr/>
            </a:pPr>
            <a:r>
              <a:rPr lang="zh-CN" altLang="en-US" sz="2133" dirty="0" smtClean="0">
                <a:solidFill>
                  <a:srgbClr val="002060"/>
                </a:solidFill>
                <a:latin typeface="微软雅黑" pitchFamily="34" charset="-122"/>
                <a:ea typeface="微软雅黑" pitchFamily="34" charset="-122"/>
              </a:rPr>
              <a:t>项目实施方案（提纲）</a:t>
            </a:r>
            <a:endParaRPr lang="en-US" altLang="zh-CN" sz="2133" dirty="0" smtClean="0">
              <a:solidFill>
                <a:srgbClr val="002060"/>
              </a:solidFill>
              <a:latin typeface="微软雅黑" pitchFamily="34" charset="-122"/>
              <a:ea typeface="微软雅黑" pitchFamily="34" charset="-122"/>
            </a:endParaRPr>
          </a:p>
          <a:p>
            <a:pPr fontAlgn="auto">
              <a:lnSpc>
                <a:spcPct val="150000"/>
              </a:lnSpc>
              <a:spcBef>
                <a:spcPts val="0"/>
              </a:spcBef>
              <a:spcAft>
                <a:spcPts val="0"/>
              </a:spcAft>
              <a:buClr>
                <a:srgbClr val="FF0000"/>
              </a:buClr>
              <a:defRPr/>
            </a:pPr>
            <a:r>
              <a:rPr lang="zh-CN" altLang="en-US" sz="2000" dirty="0" smtClean="0">
                <a:solidFill>
                  <a:srgbClr val="002060"/>
                </a:solidFill>
                <a:latin typeface="微软雅黑" pitchFamily="34" charset="-122"/>
                <a:ea typeface="微软雅黑" pitchFamily="34" charset="-122"/>
              </a:rPr>
              <a:t>四、项目组织管理机制</a:t>
            </a:r>
            <a:endParaRPr lang="en-US" altLang="zh-CN" sz="2000" dirty="0" smtClean="0">
              <a:solidFill>
                <a:srgbClr val="002060"/>
              </a:solidFill>
              <a:latin typeface="微软雅黑" pitchFamily="34" charset="-122"/>
              <a:ea typeface="微软雅黑" pitchFamily="34" charset="-122"/>
            </a:endParaRPr>
          </a:p>
          <a:p>
            <a:pPr marL="342900" indent="-342900" fontAlgn="auto">
              <a:lnSpc>
                <a:spcPct val="150000"/>
              </a:lnSpc>
              <a:spcBef>
                <a:spcPts val="0"/>
              </a:spcBef>
              <a:spcAft>
                <a:spcPts val="0"/>
              </a:spcAft>
              <a:buClr>
                <a:srgbClr val="FF0000"/>
              </a:buClr>
              <a:buFont typeface="Wingdings" panose="05000000000000000000" pitchFamily="2" charset="2"/>
              <a:buChar char="Ø"/>
              <a:defRPr/>
            </a:pPr>
            <a:r>
              <a:rPr lang="zh-CN" altLang="en-US" sz="2000" dirty="0" smtClean="0">
                <a:solidFill>
                  <a:srgbClr val="002060"/>
                </a:solidFill>
                <a:latin typeface="微软雅黑" pitchFamily="34" charset="-122"/>
                <a:ea typeface="微软雅黑" pitchFamily="34" charset="-122"/>
              </a:rPr>
              <a:t>项目内部管理机构和管理制度</a:t>
            </a:r>
            <a:endParaRPr lang="en-US" altLang="zh-CN" sz="2000" dirty="0" smtClean="0">
              <a:solidFill>
                <a:srgbClr val="002060"/>
              </a:solidFill>
              <a:latin typeface="微软雅黑" pitchFamily="34" charset="-122"/>
              <a:ea typeface="微软雅黑" pitchFamily="34" charset="-122"/>
            </a:endParaRPr>
          </a:p>
          <a:p>
            <a:pPr marL="342900" indent="-342900" fontAlgn="auto">
              <a:lnSpc>
                <a:spcPct val="150000"/>
              </a:lnSpc>
              <a:spcBef>
                <a:spcPts val="0"/>
              </a:spcBef>
              <a:spcAft>
                <a:spcPts val="0"/>
              </a:spcAft>
              <a:buClr>
                <a:srgbClr val="FF0000"/>
              </a:buClr>
              <a:buFont typeface="Wingdings" panose="05000000000000000000" pitchFamily="2" charset="2"/>
              <a:buChar char="Ø"/>
              <a:defRPr/>
            </a:pPr>
            <a:r>
              <a:rPr lang="zh-CN" altLang="en-US" sz="2000" dirty="0" smtClean="0">
                <a:solidFill>
                  <a:srgbClr val="002060"/>
                </a:solidFill>
                <a:latin typeface="微软雅黑" pitchFamily="34" charset="-122"/>
                <a:ea typeface="微软雅黑" pitchFamily="34" charset="-122"/>
              </a:rPr>
              <a:t>项目</a:t>
            </a:r>
            <a:r>
              <a:rPr lang="en-US" altLang="zh-CN" sz="2000" dirty="0" smtClean="0">
                <a:solidFill>
                  <a:srgbClr val="002060"/>
                </a:solidFill>
                <a:latin typeface="微软雅黑" pitchFamily="34" charset="-122"/>
                <a:ea typeface="微软雅黑" pitchFamily="34" charset="-122"/>
              </a:rPr>
              <a:t>/</a:t>
            </a:r>
            <a:r>
              <a:rPr lang="zh-CN" altLang="en-US" sz="2000" dirty="0" smtClean="0">
                <a:solidFill>
                  <a:srgbClr val="002060"/>
                </a:solidFill>
                <a:latin typeface="微软雅黑" pitchFamily="34" charset="-122"/>
                <a:ea typeface="微软雅黑" pitchFamily="34" charset="-122"/>
              </a:rPr>
              <a:t>课题交流及检查机制</a:t>
            </a:r>
            <a:endParaRPr lang="en-US" altLang="zh-CN" sz="2000" dirty="0" smtClean="0">
              <a:solidFill>
                <a:srgbClr val="002060"/>
              </a:solidFill>
              <a:latin typeface="微软雅黑" pitchFamily="34" charset="-122"/>
              <a:ea typeface="微软雅黑" pitchFamily="34" charset="-122"/>
            </a:endParaRPr>
          </a:p>
          <a:p>
            <a:pPr marL="342900" indent="-342900" fontAlgn="auto">
              <a:lnSpc>
                <a:spcPct val="150000"/>
              </a:lnSpc>
              <a:spcBef>
                <a:spcPts val="0"/>
              </a:spcBef>
              <a:spcAft>
                <a:spcPts val="0"/>
              </a:spcAft>
              <a:buClr>
                <a:srgbClr val="FF0000"/>
              </a:buClr>
              <a:buFont typeface="Wingdings" panose="05000000000000000000" pitchFamily="2" charset="2"/>
              <a:buChar char="Ø"/>
              <a:defRPr/>
            </a:pPr>
            <a:r>
              <a:rPr lang="zh-CN" altLang="en-US" sz="2000" dirty="0" smtClean="0">
                <a:solidFill>
                  <a:srgbClr val="002060"/>
                </a:solidFill>
                <a:latin typeface="微软雅黑" pitchFamily="34" charset="-122"/>
                <a:ea typeface="微软雅黑" pitchFamily="34" charset="-122"/>
              </a:rPr>
              <a:t>风险应对及措施。</a:t>
            </a:r>
            <a:endParaRPr lang="en-US" altLang="zh-CN" sz="2000" dirty="0" smtClean="0">
              <a:solidFill>
                <a:srgbClr val="002060"/>
              </a:solidFill>
              <a:latin typeface="微软雅黑" pitchFamily="34" charset="-122"/>
              <a:ea typeface="微软雅黑" pitchFamily="34" charset="-122"/>
            </a:endParaRPr>
          </a:p>
          <a:p>
            <a:pPr fontAlgn="auto">
              <a:lnSpc>
                <a:spcPct val="150000"/>
              </a:lnSpc>
              <a:spcBef>
                <a:spcPts val="0"/>
              </a:spcBef>
              <a:spcAft>
                <a:spcPts val="0"/>
              </a:spcAft>
              <a:buClr>
                <a:srgbClr val="FF0000"/>
              </a:buClr>
              <a:defRPr/>
            </a:pPr>
            <a:r>
              <a:rPr lang="zh-CN" altLang="en-US" sz="2000" dirty="0" smtClean="0">
                <a:solidFill>
                  <a:srgbClr val="002060"/>
                </a:solidFill>
                <a:latin typeface="微软雅黑" pitchFamily="34" charset="-122"/>
                <a:ea typeface="微软雅黑" pitchFamily="34" charset="-122"/>
              </a:rPr>
              <a:t>五、项目成果呈现形式及测试方法</a:t>
            </a:r>
            <a:endParaRPr lang="en-US" altLang="zh-CN" sz="2000" dirty="0" smtClean="0">
              <a:solidFill>
                <a:srgbClr val="002060"/>
              </a:solidFill>
              <a:latin typeface="微软雅黑" pitchFamily="34" charset="-122"/>
              <a:ea typeface="微软雅黑" pitchFamily="34" charset="-122"/>
            </a:endParaRPr>
          </a:p>
          <a:p>
            <a:pPr marL="342900" indent="-342900" fontAlgn="auto">
              <a:lnSpc>
                <a:spcPct val="150000"/>
              </a:lnSpc>
              <a:spcBef>
                <a:spcPts val="0"/>
              </a:spcBef>
              <a:spcAft>
                <a:spcPts val="0"/>
              </a:spcAft>
              <a:buClr>
                <a:srgbClr val="FF0000"/>
              </a:buClr>
              <a:buFont typeface="Wingdings" panose="05000000000000000000" pitchFamily="2" charset="2"/>
              <a:buChar char="Ø"/>
              <a:defRPr/>
            </a:pPr>
            <a:r>
              <a:rPr lang="zh-CN" altLang="en-US" sz="2000" dirty="0" smtClean="0">
                <a:solidFill>
                  <a:srgbClr val="002060"/>
                </a:solidFill>
                <a:latin typeface="微软雅黑" pitchFamily="34" charset="-122"/>
                <a:ea typeface="微软雅黑" pitchFamily="34" charset="-122"/>
              </a:rPr>
              <a:t>项目成果最终交付形式、定量指标的测试与检验方法等。</a:t>
            </a:r>
            <a:endParaRPr lang="en-US" altLang="zh-CN" sz="2000" dirty="0" smtClean="0">
              <a:solidFill>
                <a:srgbClr val="002060"/>
              </a:solidFill>
              <a:latin typeface="微软雅黑" pitchFamily="34" charset="-122"/>
              <a:ea typeface="微软雅黑" pitchFamily="34" charset="-122"/>
            </a:endParaRPr>
          </a:p>
        </p:txBody>
      </p:sp>
      <p:sp>
        <p:nvSpPr>
          <p:cNvPr id="3" name="文本框 70"/>
          <p:cNvSpPr txBox="1"/>
          <p:nvPr/>
        </p:nvSpPr>
        <p:spPr>
          <a:xfrm>
            <a:off x="334390" y="68172"/>
            <a:ext cx="3456560" cy="454292"/>
          </a:xfrm>
          <a:prstGeom prst="rect">
            <a:avLst/>
          </a:prstGeom>
          <a:noFill/>
        </p:spPr>
        <p:txBody>
          <a:bodyPr wrap="square">
            <a:spAutoFit/>
          </a:bodyPr>
          <a:lstStyle/>
          <a:p>
            <a:pPr fontAlgn="auto">
              <a:spcBef>
                <a:spcPts val="0"/>
              </a:spcBef>
              <a:spcAft>
                <a:spcPts val="0"/>
              </a:spcAft>
              <a:defRPr/>
            </a:pPr>
            <a:r>
              <a:rPr lang="zh-CN" altLang="en-US" sz="2352" dirty="0" smtClean="0">
                <a:solidFill>
                  <a:srgbClr val="112F70"/>
                </a:solidFill>
                <a:latin typeface="微软雅黑" charset="0"/>
                <a:ea typeface="微软雅黑" charset="0"/>
                <a:sym typeface="+mn-ea"/>
              </a:rPr>
              <a:t>七、实施</a:t>
            </a:r>
            <a:r>
              <a:rPr lang="zh-CN" altLang="en-US" sz="2352" dirty="0">
                <a:solidFill>
                  <a:srgbClr val="112F70"/>
                </a:solidFill>
                <a:latin typeface="微软雅黑" charset="0"/>
                <a:ea typeface="微软雅黑" charset="0"/>
                <a:sym typeface="+mn-ea"/>
              </a:rPr>
              <a:t>方案编制要求</a:t>
            </a:r>
          </a:p>
        </p:txBody>
      </p:sp>
      <p:sp>
        <p:nvSpPr>
          <p:cNvPr id="4" name="矩形 3"/>
          <p:cNvSpPr/>
          <p:nvPr/>
        </p:nvSpPr>
        <p:spPr>
          <a:xfrm>
            <a:off x="143915" y="68172"/>
            <a:ext cx="116402" cy="463490"/>
          </a:xfrm>
          <a:prstGeom prst="rect">
            <a:avLst/>
          </a:prstGeom>
          <a:solidFill>
            <a:srgbClr val="112F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00"/>
          </a:p>
        </p:txBody>
      </p:sp>
      <p:sp>
        <p:nvSpPr>
          <p:cNvPr id="5" name="矩形 4"/>
          <p:cNvSpPr/>
          <p:nvPr/>
        </p:nvSpPr>
        <p:spPr>
          <a:xfrm>
            <a:off x="281481" y="68172"/>
            <a:ext cx="95237" cy="463490"/>
          </a:xfrm>
          <a:prstGeom prst="rect">
            <a:avLst/>
          </a:prstGeom>
          <a:solidFill>
            <a:srgbClr val="112F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00"/>
          </a:p>
        </p:txBody>
      </p:sp>
    </p:spTree>
    <p:extLst>
      <p:ext uri="{BB962C8B-B14F-4D97-AF65-F5344CB8AC3E}">
        <p14:creationId xmlns:p14="http://schemas.microsoft.com/office/powerpoint/2010/main" val="185980605"/>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内容占位符 4"/>
          <p:cNvGraphicFramePr>
            <a:graphicFrameLocks/>
          </p:cNvGraphicFramePr>
          <p:nvPr>
            <p:extLst/>
          </p:nvPr>
        </p:nvGraphicFramePr>
        <p:xfrm>
          <a:off x="451604" y="1500174"/>
          <a:ext cx="11430080" cy="52149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单圆角矩形 9"/>
          <p:cNvSpPr/>
          <p:nvPr/>
        </p:nvSpPr>
        <p:spPr>
          <a:xfrm>
            <a:off x="451604" y="1214422"/>
            <a:ext cx="4464496" cy="571504"/>
          </a:xfrm>
          <a:prstGeom prst="round1Rect">
            <a:avLst>
              <a:gd name="adj" fmla="val 0"/>
            </a:avLst>
          </a:prstGeom>
          <a:solidFill>
            <a:schemeClr val="accent3">
              <a:lumMod val="85000"/>
            </a:schemeClr>
          </a:solidFill>
          <a:ln w="19050">
            <a:noFill/>
          </a:ln>
          <a:effectLst>
            <a:outerShdw blurRad="50800" dist="76200" dir="2700000" rotWithShape="0">
              <a:srgbClr val="000000">
                <a:alpha val="40000"/>
              </a:srgbClr>
            </a:outerShdw>
          </a:effectLst>
        </p:spPr>
        <p:style>
          <a:lnRef idx="3">
            <a:schemeClr val="lt1"/>
          </a:lnRef>
          <a:fillRef idx="1">
            <a:schemeClr val="accent1"/>
          </a:fillRef>
          <a:effectRef idx="1">
            <a:schemeClr val="accent1"/>
          </a:effectRef>
          <a:fontRef idx="minor">
            <a:schemeClr val="lt1"/>
          </a:fontRef>
        </p:style>
        <p:txBody>
          <a:bodyPr rtlCol="0" anchor="ctr"/>
          <a:lstStyle/>
          <a:p>
            <a:r>
              <a:rPr lang="en-US" altLang="zh-CN" sz="2400" dirty="0" smtClean="0">
                <a:solidFill>
                  <a:srgbClr val="002060"/>
                </a:solidFill>
                <a:latin typeface="微软雅黑" pitchFamily="34" charset="-122"/>
                <a:ea typeface="微软雅黑" pitchFamily="34" charset="-122"/>
              </a:rPr>
              <a:t>2</a:t>
            </a:r>
            <a:r>
              <a:rPr lang="zh-CN" altLang="en-US" sz="2400" dirty="0" smtClean="0">
                <a:solidFill>
                  <a:srgbClr val="002060"/>
                </a:solidFill>
                <a:latin typeface="微软雅黑" pitchFamily="34" charset="-122"/>
                <a:ea typeface="微软雅黑" pitchFamily="34" charset="-122"/>
              </a:rPr>
              <a:t>、专项目标</a:t>
            </a:r>
            <a:endParaRPr lang="zh-CN" altLang="en-US" sz="2400" dirty="0">
              <a:solidFill>
                <a:srgbClr val="002060"/>
              </a:solidFill>
              <a:latin typeface="微软雅黑" pitchFamily="34" charset="-122"/>
              <a:ea typeface="微软雅黑" pitchFamily="34" charset="-122"/>
            </a:endParaRPr>
          </a:p>
        </p:txBody>
      </p:sp>
      <p:sp>
        <p:nvSpPr>
          <p:cNvPr id="5" name="TextBox 7"/>
          <p:cNvSpPr txBox="1"/>
          <p:nvPr/>
        </p:nvSpPr>
        <p:spPr>
          <a:xfrm>
            <a:off x="334566" y="476672"/>
            <a:ext cx="6380964"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smtClean="0">
                <a:solidFill>
                  <a:srgbClr val="960000"/>
                </a:solidFill>
                <a:latin typeface="微软雅黑" pitchFamily="34" charset="-122"/>
                <a:ea typeface="微软雅黑" pitchFamily="34" charset="-122"/>
                <a:cs typeface="Times New Roman" pitchFamily="18" charset="0"/>
              </a:rPr>
              <a:t>一、专项总体情况</a:t>
            </a:r>
          </a:p>
        </p:txBody>
      </p:sp>
    </p:spTree>
    <p:extLst>
      <p:ext uri="{BB962C8B-B14F-4D97-AF65-F5344CB8AC3E}">
        <p14:creationId xmlns:p14="http://schemas.microsoft.com/office/powerpoint/2010/main" val="336229600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7"/>
          <p:cNvSpPr txBox="1"/>
          <p:nvPr/>
        </p:nvSpPr>
        <p:spPr>
          <a:xfrm>
            <a:off x="666624" y="428605"/>
            <a:ext cx="8164886"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smtClean="0">
                <a:solidFill>
                  <a:srgbClr val="960000"/>
                </a:solidFill>
                <a:latin typeface="微软雅黑" panose="020B0503020204020204" pitchFamily="34" charset="-122"/>
                <a:ea typeface="微软雅黑" panose="020B0503020204020204" pitchFamily="34" charset="-122"/>
                <a:cs typeface="Times New Roman" pitchFamily="18" charset="0"/>
              </a:rPr>
              <a:t>几</a:t>
            </a:r>
            <a:r>
              <a:rPr lang="zh-CN" altLang="en-US" dirty="0">
                <a:solidFill>
                  <a:srgbClr val="960000"/>
                </a:solidFill>
                <a:latin typeface="微软雅黑" panose="020B0503020204020204" pitchFamily="34" charset="-122"/>
                <a:ea typeface="微软雅黑" panose="020B0503020204020204" pitchFamily="34" charset="-122"/>
                <a:cs typeface="Times New Roman" pitchFamily="18" charset="0"/>
              </a:rPr>
              <a:t>个重要文件</a:t>
            </a:r>
          </a:p>
        </p:txBody>
      </p:sp>
      <p:sp>
        <p:nvSpPr>
          <p:cNvPr id="2049" name="Rectangle 1"/>
          <p:cNvSpPr>
            <a:spLocks noChangeArrowheads="1"/>
          </p:cNvSpPr>
          <p:nvPr/>
        </p:nvSpPr>
        <p:spPr bwMode="auto">
          <a:xfrm>
            <a:off x="838622" y="1217849"/>
            <a:ext cx="10584000" cy="51284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49263" algn="just" eaLnBrk="0" hangingPunct="0">
              <a:lnSpc>
                <a:spcPts val="3600"/>
              </a:lnSpc>
            </a:pPr>
            <a:r>
              <a:rPr lang="en-US" altLang="zh-CN" sz="2400" b="0" dirty="0">
                <a:solidFill>
                  <a:srgbClr val="000000"/>
                </a:solidFill>
                <a:latin typeface="微软雅黑" pitchFamily="34" charset="-122"/>
                <a:ea typeface="微软雅黑" pitchFamily="34" charset="-122"/>
                <a:cs typeface="Times New Roman" pitchFamily="18" charset="0"/>
              </a:rPr>
              <a:t>1</a:t>
            </a:r>
            <a:r>
              <a:rPr lang="zh-CN" altLang="en-US" sz="2400" b="0" dirty="0">
                <a:solidFill>
                  <a:srgbClr val="000000"/>
                </a:solidFill>
                <a:latin typeface="微软雅黑" pitchFamily="34" charset="-122"/>
                <a:ea typeface="微软雅黑" pitchFamily="34" charset="-122"/>
                <a:cs typeface="Times New Roman" pitchFamily="18" charset="0"/>
              </a:rPr>
              <a:t>、</a:t>
            </a:r>
            <a:r>
              <a:rPr lang="zh-CN" altLang="en-US" sz="2400" b="0" dirty="0">
                <a:solidFill>
                  <a:srgbClr val="FF0000"/>
                </a:solidFill>
                <a:latin typeface="微软雅黑" pitchFamily="34" charset="-122"/>
                <a:ea typeface="微软雅黑" pitchFamily="34" charset="-122"/>
                <a:cs typeface="Times New Roman" pitchFamily="18" charset="0"/>
              </a:rPr>
              <a:t>中办发</a:t>
            </a:r>
            <a:r>
              <a:rPr lang="en-US" altLang="zh-CN" sz="2400" b="0" dirty="0">
                <a:solidFill>
                  <a:srgbClr val="FF0000"/>
                </a:solidFill>
                <a:latin typeface="微软雅黑" pitchFamily="34" charset="-122"/>
                <a:ea typeface="微软雅黑" pitchFamily="34" charset="-122"/>
                <a:cs typeface="Times New Roman" pitchFamily="18" charset="0"/>
              </a:rPr>
              <a:t>[2016]50</a:t>
            </a:r>
            <a:r>
              <a:rPr lang="zh-CN" altLang="en-US" sz="2400" b="0" dirty="0">
                <a:solidFill>
                  <a:srgbClr val="FF0000"/>
                </a:solidFill>
                <a:latin typeface="微软雅黑" pitchFamily="34" charset="-122"/>
                <a:ea typeface="微软雅黑" pitchFamily="34" charset="-122"/>
                <a:cs typeface="Times New Roman" pitchFamily="18" charset="0"/>
              </a:rPr>
              <a:t>号 </a:t>
            </a:r>
            <a:r>
              <a:rPr lang="zh-CN" altLang="en-US" sz="2400" b="0" dirty="0">
                <a:latin typeface="微软雅黑" pitchFamily="34" charset="-122"/>
                <a:ea typeface="微软雅黑" pitchFamily="34" charset="-122"/>
              </a:rPr>
              <a:t>关于进一步完善中央财政科研项目资金管理等政策的若干意见（中办、国办）</a:t>
            </a:r>
            <a:endParaRPr lang="en-US" altLang="zh-CN" sz="2400" b="0" dirty="0">
              <a:solidFill>
                <a:srgbClr val="000000"/>
              </a:solidFill>
              <a:latin typeface="微软雅黑" pitchFamily="34" charset="-122"/>
              <a:ea typeface="微软雅黑" pitchFamily="34" charset="-122"/>
              <a:cs typeface="Times New Roman" pitchFamily="18" charset="0"/>
            </a:endParaRPr>
          </a:p>
          <a:p>
            <a:pPr indent="449263" algn="just" eaLnBrk="0" hangingPunct="0">
              <a:lnSpc>
                <a:spcPts val="3600"/>
              </a:lnSpc>
            </a:pPr>
            <a:r>
              <a:rPr lang="en-US" altLang="zh-CN" sz="2400" b="0" dirty="0">
                <a:solidFill>
                  <a:srgbClr val="000000"/>
                </a:solidFill>
                <a:latin typeface="微软雅黑" pitchFamily="34" charset="-122"/>
                <a:ea typeface="微软雅黑" pitchFamily="34" charset="-122"/>
                <a:cs typeface="Times New Roman" pitchFamily="18" charset="0"/>
              </a:rPr>
              <a:t>2</a:t>
            </a:r>
            <a:r>
              <a:rPr lang="zh-CN" altLang="en-US" sz="2400" b="0" dirty="0">
                <a:solidFill>
                  <a:srgbClr val="000000"/>
                </a:solidFill>
                <a:latin typeface="微软雅黑" pitchFamily="34" charset="-122"/>
                <a:ea typeface="微软雅黑" pitchFamily="34" charset="-122"/>
                <a:cs typeface="Times New Roman" pitchFamily="18" charset="0"/>
              </a:rPr>
              <a:t>、</a:t>
            </a:r>
            <a:r>
              <a:rPr lang="zh-CN" altLang="en-US" sz="2400" b="0" dirty="0">
                <a:solidFill>
                  <a:srgbClr val="FF0000"/>
                </a:solidFill>
                <a:latin typeface="微软雅黑" pitchFamily="34" charset="-122"/>
                <a:ea typeface="微软雅黑" pitchFamily="34" charset="-122"/>
                <a:cs typeface="Times New Roman" pitchFamily="18" charset="0"/>
              </a:rPr>
              <a:t>国发</a:t>
            </a:r>
            <a:r>
              <a:rPr lang="en-US" altLang="zh-CN" sz="2400" b="0" dirty="0">
                <a:solidFill>
                  <a:srgbClr val="FF0000"/>
                </a:solidFill>
                <a:latin typeface="微软雅黑" pitchFamily="34" charset="-122"/>
                <a:ea typeface="微软雅黑" pitchFamily="34" charset="-122"/>
                <a:cs typeface="Times New Roman" pitchFamily="18" charset="0"/>
              </a:rPr>
              <a:t>[2014]11</a:t>
            </a:r>
            <a:r>
              <a:rPr lang="zh-CN" altLang="en-US" sz="2400" b="0" dirty="0">
                <a:solidFill>
                  <a:srgbClr val="FF0000"/>
                </a:solidFill>
                <a:latin typeface="微软雅黑" pitchFamily="34" charset="-122"/>
                <a:ea typeface="微软雅黑" pitchFamily="34" charset="-122"/>
                <a:cs typeface="Times New Roman" pitchFamily="18" charset="0"/>
              </a:rPr>
              <a:t>号  </a:t>
            </a:r>
            <a:r>
              <a:rPr lang="zh-CN" altLang="en-US" sz="2400" b="0" dirty="0">
                <a:latin typeface="微软雅黑" pitchFamily="34" charset="-122"/>
                <a:ea typeface="微软雅黑" pitchFamily="34" charset="-122"/>
              </a:rPr>
              <a:t>关于改进加强中央财政科研项目和资金管理的若干意见（国务院）</a:t>
            </a:r>
            <a:endParaRPr lang="en-US" altLang="zh-CN" sz="2400" b="0" dirty="0">
              <a:solidFill>
                <a:srgbClr val="000000"/>
              </a:solidFill>
              <a:latin typeface="微软雅黑" pitchFamily="34" charset="-122"/>
              <a:ea typeface="微软雅黑" pitchFamily="34" charset="-122"/>
              <a:cs typeface="Times New Roman" pitchFamily="18" charset="0"/>
            </a:endParaRPr>
          </a:p>
          <a:p>
            <a:pPr indent="449263" algn="just" eaLnBrk="0" hangingPunct="0">
              <a:lnSpc>
                <a:spcPts val="3600"/>
              </a:lnSpc>
            </a:pPr>
            <a:r>
              <a:rPr lang="en-US" altLang="zh-CN" sz="2400" b="0" dirty="0">
                <a:solidFill>
                  <a:srgbClr val="000000"/>
                </a:solidFill>
                <a:latin typeface="微软雅黑" pitchFamily="34" charset="-122"/>
                <a:ea typeface="微软雅黑" pitchFamily="34" charset="-122"/>
                <a:cs typeface="Times New Roman" pitchFamily="18" charset="0"/>
              </a:rPr>
              <a:t>3</a:t>
            </a:r>
            <a:r>
              <a:rPr lang="zh-CN" altLang="en-US" sz="2400" b="0" dirty="0">
                <a:solidFill>
                  <a:srgbClr val="000000"/>
                </a:solidFill>
                <a:latin typeface="微软雅黑" pitchFamily="34" charset="-122"/>
                <a:ea typeface="微软雅黑" pitchFamily="34" charset="-122"/>
                <a:cs typeface="Times New Roman" pitchFamily="18" charset="0"/>
              </a:rPr>
              <a:t>、</a:t>
            </a:r>
            <a:r>
              <a:rPr lang="zh-CN" altLang="en-US" sz="2400" b="0" dirty="0">
                <a:solidFill>
                  <a:srgbClr val="FF0000"/>
                </a:solidFill>
                <a:latin typeface="微软雅黑" pitchFamily="34" charset="-122"/>
                <a:ea typeface="微软雅黑" pitchFamily="34" charset="-122"/>
                <a:cs typeface="Times New Roman" pitchFamily="18" charset="0"/>
              </a:rPr>
              <a:t>国发</a:t>
            </a:r>
            <a:r>
              <a:rPr lang="en-US" altLang="zh-CN" sz="2400" b="0" dirty="0">
                <a:solidFill>
                  <a:srgbClr val="FF0000"/>
                </a:solidFill>
                <a:latin typeface="微软雅黑" pitchFamily="34" charset="-122"/>
                <a:ea typeface="微软雅黑" pitchFamily="34" charset="-122"/>
                <a:cs typeface="Times New Roman" pitchFamily="18" charset="0"/>
              </a:rPr>
              <a:t>[2014]64</a:t>
            </a:r>
            <a:r>
              <a:rPr lang="zh-CN" altLang="en-US" sz="2400" b="0" dirty="0">
                <a:solidFill>
                  <a:srgbClr val="FF0000"/>
                </a:solidFill>
                <a:latin typeface="微软雅黑" pitchFamily="34" charset="-122"/>
                <a:ea typeface="微软雅黑" pitchFamily="34" charset="-122"/>
                <a:cs typeface="Times New Roman" pitchFamily="18" charset="0"/>
              </a:rPr>
              <a:t>号  </a:t>
            </a:r>
            <a:r>
              <a:rPr lang="zh-CN" altLang="en-US" sz="2400" b="0" dirty="0">
                <a:latin typeface="微软雅黑" pitchFamily="34" charset="-122"/>
                <a:ea typeface="微软雅黑" pitchFamily="34" charset="-122"/>
              </a:rPr>
              <a:t>关于深化中央财政科技计划（专项、基金等）管理改革方案的通知（国务院）</a:t>
            </a:r>
          </a:p>
          <a:p>
            <a:pPr indent="449263" algn="just" eaLnBrk="0" hangingPunct="0">
              <a:lnSpc>
                <a:spcPts val="3600"/>
              </a:lnSpc>
            </a:pPr>
            <a:r>
              <a:rPr lang="en-US" altLang="zh-CN" sz="2400" b="0" dirty="0">
                <a:solidFill>
                  <a:srgbClr val="000000"/>
                </a:solidFill>
                <a:latin typeface="微软雅黑" pitchFamily="34" charset="-122"/>
                <a:ea typeface="微软雅黑" pitchFamily="34" charset="-122"/>
                <a:cs typeface="Times New Roman" pitchFamily="18" charset="0"/>
              </a:rPr>
              <a:t>4</a:t>
            </a:r>
            <a:r>
              <a:rPr lang="zh-CN" altLang="en-US" sz="2400" b="0" dirty="0">
                <a:solidFill>
                  <a:srgbClr val="000000"/>
                </a:solidFill>
                <a:latin typeface="微软雅黑" pitchFamily="34" charset="-122"/>
                <a:ea typeface="微软雅黑" pitchFamily="34" charset="-122"/>
                <a:cs typeface="Times New Roman" pitchFamily="18" charset="0"/>
              </a:rPr>
              <a:t>、</a:t>
            </a:r>
            <a:r>
              <a:rPr lang="zh-CN" altLang="en-US" sz="2400" b="0" dirty="0">
                <a:solidFill>
                  <a:srgbClr val="FF0000"/>
                </a:solidFill>
                <a:latin typeface="微软雅黑" pitchFamily="34" charset="-122"/>
                <a:ea typeface="微软雅黑" pitchFamily="34" charset="-122"/>
                <a:cs typeface="Times New Roman" pitchFamily="18" charset="0"/>
              </a:rPr>
              <a:t>国科发资</a:t>
            </a:r>
            <a:r>
              <a:rPr lang="en-US" altLang="zh-CN" sz="2400" b="0" dirty="0">
                <a:solidFill>
                  <a:srgbClr val="FF0000"/>
                </a:solidFill>
                <a:latin typeface="微软雅黑" pitchFamily="34" charset="-122"/>
                <a:ea typeface="微软雅黑" pitchFamily="34" charset="-122"/>
                <a:cs typeface="Times New Roman" pitchFamily="18" charset="0"/>
              </a:rPr>
              <a:t>[2017]152</a:t>
            </a:r>
            <a:r>
              <a:rPr lang="zh-CN" altLang="en-US" sz="2400" b="0" dirty="0">
                <a:solidFill>
                  <a:srgbClr val="FF0000"/>
                </a:solidFill>
                <a:latin typeface="微软雅黑" pitchFamily="34" charset="-122"/>
                <a:ea typeface="微软雅黑" pitchFamily="34" charset="-122"/>
                <a:cs typeface="Times New Roman" pitchFamily="18" charset="0"/>
              </a:rPr>
              <a:t>号  </a:t>
            </a:r>
            <a:r>
              <a:rPr lang="zh-CN" altLang="en-US" sz="2400" b="0" dirty="0">
                <a:latin typeface="微软雅黑" pitchFamily="34" charset="-122"/>
                <a:ea typeface="微软雅黑" pitchFamily="34" charset="-122"/>
              </a:rPr>
              <a:t>关于印发</a:t>
            </a:r>
            <a:r>
              <a:rPr lang="en-US" altLang="zh-CN" sz="2400" b="0" dirty="0">
                <a:latin typeface="微软雅黑" pitchFamily="34" charset="-122"/>
                <a:ea typeface="微软雅黑" pitchFamily="34" charset="-122"/>
              </a:rPr>
              <a:t>《</a:t>
            </a:r>
            <a:r>
              <a:rPr lang="zh-CN" altLang="en-US" sz="2400" b="0" dirty="0">
                <a:latin typeface="微软雅黑" pitchFamily="34" charset="-122"/>
                <a:ea typeface="微软雅黑" pitchFamily="34" charset="-122"/>
              </a:rPr>
              <a:t>国家重点研发计划管理暂行办法</a:t>
            </a:r>
            <a:r>
              <a:rPr lang="en-US" altLang="zh-CN" sz="2400" b="0" dirty="0">
                <a:latin typeface="微软雅黑" pitchFamily="34" charset="-122"/>
                <a:ea typeface="微软雅黑" pitchFamily="34" charset="-122"/>
              </a:rPr>
              <a:t>》</a:t>
            </a:r>
            <a:r>
              <a:rPr lang="zh-CN" altLang="en-US" sz="2400" b="0" dirty="0">
                <a:latin typeface="微软雅黑" pitchFamily="34" charset="-122"/>
                <a:ea typeface="微软雅黑" pitchFamily="34" charset="-122"/>
              </a:rPr>
              <a:t>的通知（财政部 科技部）</a:t>
            </a:r>
            <a:endParaRPr lang="en-US" altLang="zh-CN" sz="2400" b="0" dirty="0">
              <a:solidFill>
                <a:srgbClr val="000000"/>
              </a:solidFill>
              <a:latin typeface="微软雅黑" pitchFamily="34" charset="-122"/>
              <a:ea typeface="微软雅黑" pitchFamily="34" charset="-122"/>
              <a:cs typeface="Times New Roman" pitchFamily="18" charset="0"/>
            </a:endParaRPr>
          </a:p>
          <a:p>
            <a:pPr indent="449263" algn="just" eaLnBrk="0" hangingPunct="0">
              <a:lnSpc>
                <a:spcPts val="3600"/>
              </a:lnSpc>
            </a:pPr>
            <a:r>
              <a:rPr lang="en-US" altLang="zh-CN" sz="2400" b="0" dirty="0">
                <a:solidFill>
                  <a:srgbClr val="000000"/>
                </a:solidFill>
                <a:latin typeface="微软雅黑" pitchFamily="34" charset="-122"/>
                <a:ea typeface="微软雅黑" pitchFamily="34" charset="-122"/>
                <a:cs typeface="Times New Roman" pitchFamily="18" charset="0"/>
              </a:rPr>
              <a:t>5</a:t>
            </a:r>
            <a:r>
              <a:rPr lang="zh-CN" altLang="en-US" sz="2400" b="0" dirty="0">
                <a:solidFill>
                  <a:srgbClr val="000000"/>
                </a:solidFill>
                <a:latin typeface="微软雅黑" pitchFamily="34" charset="-122"/>
                <a:ea typeface="微软雅黑" pitchFamily="34" charset="-122"/>
                <a:cs typeface="Times New Roman" pitchFamily="18" charset="0"/>
              </a:rPr>
              <a:t>、</a:t>
            </a:r>
            <a:r>
              <a:rPr lang="zh-CN" altLang="en-US" sz="2400" b="0" dirty="0">
                <a:solidFill>
                  <a:srgbClr val="FF0000"/>
                </a:solidFill>
                <a:latin typeface="微软雅黑" pitchFamily="34" charset="-122"/>
                <a:ea typeface="微软雅黑" pitchFamily="34" charset="-122"/>
                <a:cs typeface="Times New Roman" pitchFamily="18" charset="0"/>
              </a:rPr>
              <a:t>财教科</a:t>
            </a:r>
            <a:r>
              <a:rPr lang="en-US" altLang="zh-CN" sz="2400" b="0" dirty="0">
                <a:solidFill>
                  <a:srgbClr val="FF0000"/>
                </a:solidFill>
                <a:latin typeface="微软雅黑" pitchFamily="34" charset="-122"/>
                <a:ea typeface="微软雅黑" pitchFamily="34" charset="-122"/>
                <a:cs typeface="Times New Roman" pitchFamily="18" charset="0"/>
              </a:rPr>
              <a:t>[2016]113</a:t>
            </a:r>
            <a:r>
              <a:rPr lang="zh-CN" altLang="en-US" sz="2400" b="0" dirty="0">
                <a:solidFill>
                  <a:srgbClr val="FF0000"/>
                </a:solidFill>
                <a:latin typeface="微软雅黑" pitchFamily="34" charset="-122"/>
                <a:ea typeface="微软雅黑" pitchFamily="34" charset="-122"/>
                <a:cs typeface="Times New Roman" pitchFamily="18" charset="0"/>
              </a:rPr>
              <a:t>号  </a:t>
            </a:r>
            <a:r>
              <a:rPr lang="zh-CN" altLang="en-US" sz="2400" b="0" dirty="0">
                <a:latin typeface="微软雅黑" pitchFamily="34" charset="-122"/>
                <a:ea typeface="微软雅黑" pitchFamily="34" charset="-122"/>
              </a:rPr>
              <a:t>关于印发</a:t>
            </a:r>
            <a:r>
              <a:rPr lang="en-US" altLang="zh-CN" sz="2400" b="0" dirty="0">
                <a:latin typeface="微软雅黑" pitchFamily="34" charset="-122"/>
                <a:ea typeface="微软雅黑" pitchFamily="34" charset="-122"/>
              </a:rPr>
              <a:t>《</a:t>
            </a:r>
            <a:r>
              <a:rPr lang="zh-CN" altLang="en-US" sz="2400" b="0" dirty="0">
                <a:latin typeface="微软雅黑" pitchFamily="34" charset="-122"/>
                <a:ea typeface="微软雅黑" pitchFamily="34" charset="-122"/>
              </a:rPr>
              <a:t>国家重点研发计划资金管理办法</a:t>
            </a:r>
            <a:r>
              <a:rPr lang="en-US" altLang="zh-CN" sz="2400" b="0" dirty="0">
                <a:latin typeface="微软雅黑" pitchFamily="34" charset="-122"/>
                <a:ea typeface="微软雅黑" pitchFamily="34" charset="-122"/>
              </a:rPr>
              <a:t>》</a:t>
            </a:r>
            <a:r>
              <a:rPr lang="zh-CN" altLang="en-US" sz="2400" b="0" dirty="0">
                <a:latin typeface="微软雅黑" pitchFamily="34" charset="-122"/>
                <a:ea typeface="微软雅黑" pitchFamily="34" charset="-122"/>
              </a:rPr>
              <a:t>的通知（财政部 科技部）</a:t>
            </a:r>
          </a:p>
          <a:p>
            <a:pPr indent="449263" algn="just" eaLnBrk="0" hangingPunct="0">
              <a:lnSpc>
                <a:spcPts val="3600"/>
              </a:lnSpc>
            </a:pPr>
            <a:endParaRPr lang="en-US" altLang="zh-CN" sz="2400" b="0" dirty="0">
              <a:solidFill>
                <a:srgbClr val="000000"/>
              </a:solidFill>
              <a:latin typeface="微软雅黑" panose="020B0503020204020204" pitchFamily="34" charset="-122"/>
              <a:ea typeface="微软雅黑" panose="020B0503020204020204" pitchFamily="34" charset="-122"/>
              <a:cs typeface="Times New Roman" pitchFamily="18" charset="0"/>
            </a:endParaRPr>
          </a:p>
        </p:txBody>
      </p:sp>
    </p:spTree>
    <p:extLst>
      <p:ext uri="{BB962C8B-B14F-4D97-AF65-F5344CB8AC3E}">
        <p14:creationId xmlns:p14="http://schemas.microsoft.com/office/powerpoint/2010/main" val="38765639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7"/>
          <p:cNvSpPr txBox="1"/>
          <p:nvPr/>
        </p:nvSpPr>
        <p:spPr>
          <a:xfrm>
            <a:off x="666624" y="428605"/>
            <a:ext cx="8164886"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smtClean="0">
                <a:solidFill>
                  <a:srgbClr val="960000"/>
                </a:solidFill>
                <a:latin typeface="微软雅黑" panose="020B0503020204020204" pitchFamily="34" charset="-122"/>
                <a:ea typeface="微软雅黑" panose="020B0503020204020204" pitchFamily="34" charset="-122"/>
                <a:cs typeface="Times New Roman" pitchFamily="18" charset="0"/>
              </a:rPr>
              <a:t>几</a:t>
            </a:r>
            <a:r>
              <a:rPr lang="zh-CN" altLang="en-US" dirty="0">
                <a:solidFill>
                  <a:srgbClr val="960000"/>
                </a:solidFill>
                <a:latin typeface="微软雅黑" panose="020B0503020204020204" pitchFamily="34" charset="-122"/>
                <a:ea typeface="微软雅黑" panose="020B0503020204020204" pitchFamily="34" charset="-122"/>
                <a:cs typeface="Times New Roman" pitchFamily="18" charset="0"/>
              </a:rPr>
              <a:t>个重要文件</a:t>
            </a:r>
          </a:p>
        </p:txBody>
      </p:sp>
      <p:sp>
        <p:nvSpPr>
          <p:cNvPr id="2049" name="Rectangle 1"/>
          <p:cNvSpPr>
            <a:spLocks noChangeArrowheads="1"/>
          </p:cNvSpPr>
          <p:nvPr/>
        </p:nvSpPr>
        <p:spPr bwMode="auto">
          <a:xfrm>
            <a:off x="688232" y="1484784"/>
            <a:ext cx="10584000" cy="32817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49263" algn="just" eaLnBrk="0" hangingPunct="0">
              <a:lnSpc>
                <a:spcPts val="3600"/>
              </a:lnSpc>
            </a:pPr>
            <a:r>
              <a:rPr lang="en-US" altLang="zh-CN" sz="2400" b="0" dirty="0">
                <a:solidFill>
                  <a:srgbClr val="000000"/>
                </a:solidFill>
                <a:latin typeface="微软雅黑" panose="020B0503020204020204" pitchFamily="34" charset="-122"/>
                <a:ea typeface="微软雅黑" panose="020B0503020204020204" pitchFamily="34" charset="-122"/>
                <a:cs typeface="Times New Roman" pitchFamily="18" charset="0"/>
              </a:rPr>
              <a:t>6</a:t>
            </a:r>
            <a:r>
              <a:rPr lang="zh-CN" altLang="en-US" sz="2400" b="0" dirty="0">
                <a:solidFill>
                  <a:srgbClr val="000000"/>
                </a:solidFill>
                <a:latin typeface="微软雅黑" panose="020B0503020204020204" pitchFamily="34" charset="-122"/>
                <a:ea typeface="微软雅黑" panose="020B0503020204020204" pitchFamily="34" charset="-122"/>
                <a:cs typeface="Times New Roman" pitchFamily="18" charset="0"/>
              </a:rPr>
              <a:t>、国发</a:t>
            </a:r>
            <a:r>
              <a:rPr lang="en-US" altLang="zh-CN" sz="2400" b="0" dirty="0">
                <a:solidFill>
                  <a:srgbClr val="000000"/>
                </a:solidFill>
                <a:latin typeface="微软雅黑" panose="020B0503020204020204" pitchFamily="34" charset="-122"/>
                <a:ea typeface="微软雅黑" panose="020B0503020204020204" pitchFamily="34" charset="-122"/>
                <a:cs typeface="Times New Roman" pitchFamily="18" charset="0"/>
              </a:rPr>
              <a:t>〔2018〕25</a:t>
            </a:r>
            <a:r>
              <a:rPr lang="zh-CN" altLang="en-US" sz="2400" b="0" dirty="0">
                <a:solidFill>
                  <a:srgbClr val="000000"/>
                </a:solidFill>
                <a:latin typeface="微软雅黑" panose="020B0503020204020204" pitchFamily="34" charset="-122"/>
                <a:ea typeface="微软雅黑" panose="020B0503020204020204" pitchFamily="34" charset="-122"/>
                <a:cs typeface="Times New Roman" pitchFamily="18" charset="0"/>
              </a:rPr>
              <a:t>号  国务院关于优化科研管理提升科研绩效若干措施的通知</a:t>
            </a:r>
          </a:p>
          <a:p>
            <a:pPr indent="449263" algn="just" eaLnBrk="0" hangingPunct="0">
              <a:lnSpc>
                <a:spcPts val="3600"/>
              </a:lnSpc>
            </a:pPr>
            <a:r>
              <a:rPr lang="en-US" altLang="zh-CN" sz="2400" b="0" dirty="0">
                <a:solidFill>
                  <a:srgbClr val="000000"/>
                </a:solidFill>
                <a:latin typeface="微软雅黑" panose="020B0503020204020204" pitchFamily="34" charset="-122"/>
                <a:ea typeface="微软雅黑" panose="020B0503020204020204" pitchFamily="34" charset="-122"/>
                <a:cs typeface="Times New Roman" pitchFamily="18" charset="0"/>
              </a:rPr>
              <a:t>7</a:t>
            </a:r>
            <a:r>
              <a:rPr lang="zh-CN" altLang="en-US" sz="2400" b="0" dirty="0">
                <a:solidFill>
                  <a:srgbClr val="000000"/>
                </a:solidFill>
                <a:latin typeface="微软雅黑" panose="020B0503020204020204" pitchFamily="34" charset="-122"/>
                <a:ea typeface="微软雅黑" panose="020B0503020204020204" pitchFamily="34" charset="-122"/>
                <a:cs typeface="Times New Roman" pitchFamily="18" charset="0"/>
              </a:rPr>
              <a:t>、中共中央办公厅、国务院办公厅印发</a:t>
            </a:r>
            <a:r>
              <a:rPr lang="en-US" altLang="zh-CN" sz="2400" b="0" dirty="0">
                <a:solidFill>
                  <a:srgbClr val="000000"/>
                </a:solidFill>
                <a:latin typeface="微软雅黑" panose="020B0503020204020204" pitchFamily="34" charset="-122"/>
                <a:ea typeface="微软雅黑" panose="020B0503020204020204" pitchFamily="34" charset="-122"/>
                <a:cs typeface="Times New Roman" pitchFamily="18" charset="0"/>
              </a:rPr>
              <a:t>《</a:t>
            </a:r>
            <a:r>
              <a:rPr lang="zh-CN" altLang="en-US" sz="2400" b="0" dirty="0">
                <a:solidFill>
                  <a:srgbClr val="000000"/>
                </a:solidFill>
                <a:latin typeface="微软雅黑" panose="020B0503020204020204" pitchFamily="34" charset="-122"/>
                <a:ea typeface="微软雅黑" panose="020B0503020204020204" pitchFamily="34" charset="-122"/>
                <a:cs typeface="Times New Roman" pitchFamily="18" charset="0"/>
              </a:rPr>
              <a:t>关于深化项目评审、人才评价、机构评估改革的意见</a:t>
            </a:r>
            <a:r>
              <a:rPr lang="en-US" altLang="zh-CN" sz="2400" b="0" dirty="0">
                <a:solidFill>
                  <a:srgbClr val="000000"/>
                </a:solidFill>
                <a:latin typeface="微软雅黑" panose="020B0503020204020204" pitchFamily="34" charset="-122"/>
                <a:ea typeface="微软雅黑" panose="020B0503020204020204" pitchFamily="34" charset="-122"/>
                <a:cs typeface="Times New Roman" pitchFamily="18" charset="0"/>
              </a:rPr>
              <a:t>》</a:t>
            </a:r>
          </a:p>
          <a:p>
            <a:pPr indent="449263" algn="just" eaLnBrk="0" hangingPunct="0">
              <a:lnSpc>
                <a:spcPts val="3600"/>
              </a:lnSpc>
            </a:pPr>
            <a:r>
              <a:rPr lang="en-US" altLang="zh-CN" sz="2400" b="0" dirty="0">
                <a:solidFill>
                  <a:srgbClr val="000000"/>
                </a:solidFill>
                <a:latin typeface="微软雅黑" panose="020B0503020204020204" pitchFamily="34" charset="-122"/>
                <a:ea typeface="微软雅黑" panose="020B0503020204020204" pitchFamily="34" charset="-122"/>
                <a:cs typeface="Times New Roman" pitchFamily="18" charset="0"/>
              </a:rPr>
              <a:t>8</a:t>
            </a:r>
            <a:r>
              <a:rPr lang="zh-CN" altLang="en-US" sz="2400" b="0" dirty="0">
                <a:solidFill>
                  <a:srgbClr val="000000"/>
                </a:solidFill>
                <a:latin typeface="微软雅黑" panose="020B0503020204020204" pitchFamily="34" charset="-122"/>
                <a:ea typeface="微软雅黑" panose="020B0503020204020204" pitchFamily="34" charset="-122"/>
                <a:cs typeface="Times New Roman" pitchFamily="18" charset="0"/>
              </a:rPr>
              <a:t>、中共中央办公厅、国务院办公厅印发</a:t>
            </a:r>
            <a:r>
              <a:rPr lang="en-US" altLang="zh-CN" sz="2400" b="0" dirty="0">
                <a:solidFill>
                  <a:srgbClr val="000000"/>
                </a:solidFill>
                <a:latin typeface="微软雅黑" panose="020B0503020204020204" pitchFamily="34" charset="-122"/>
                <a:ea typeface="微软雅黑" panose="020B0503020204020204" pitchFamily="34" charset="-122"/>
                <a:cs typeface="Times New Roman" pitchFamily="18" charset="0"/>
              </a:rPr>
              <a:t>《</a:t>
            </a:r>
            <a:r>
              <a:rPr lang="zh-CN" altLang="en-US" sz="2400" b="0" dirty="0">
                <a:solidFill>
                  <a:srgbClr val="000000"/>
                </a:solidFill>
                <a:latin typeface="微软雅黑" panose="020B0503020204020204" pitchFamily="34" charset="-122"/>
                <a:ea typeface="微软雅黑" panose="020B0503020204020204" pitchFamily="34" charset="-122"/>
                <a:cs typeface="Times New Roman" pitchFamily="18" charset="0"/>
              </a:rPr>
              <a:t>关于进一步加强科研诚信建设的若干意见</a:t>
            </a:r>
            <a:r>
              <a:rPr lang="en-US" altLang="zh-CN" sz="2400" b="0" dirty="0">
                <a:solidFill>
                  <a:srgbClr val="000000"/>
                </a:solidFill>
                <a:latin typeface="微软雅黑" panose="020B0503020204020204" pitchFamily="34" charset="-122"/>
                <a:ea typeface="微软雅黑" panose="020B0503020204020204" pitchFamily="34" charset="-122"/>
                <a:cs typeface="Times New Roman" pitchFamily="18" charset="0"/>
              </a:rPr>
              <a:t>》</a:t>
            </a:r>
          </a:p>
          <a:p>
            <a:pPr indent="449263" algn="just" eaLnBrk="0" hangingPunct="0">
              <a:lnSpc>
                <a:spcPts val="3600"/>
              </a:lnSpc>
            </a:pPr>
            <a:endParaRPr lang="en-US" altLang="zh-CN" sz="2400" b="0" dirty="0">
              <a:solidFill>
                <a:srgbClr val="000000"/>
              </a:solidFill>
              <a:latin typeface="微软雅黑" panose="020B0503020204020204" pitchFamily="34" charset="-122"/>
              <a:ea typeface="微软雅黑" panose="020B0503020204020204" pitchFamily="34" charset="-122"/>
              <a:cs typeface="Times New Roman" pitchFamily="18" charset="0"/>
            </a:endParaRPr>
          </a:p>
        </p:txBody>
      </p:sp>
    </p:spTree>
    <p:extLst>
      <p:ext uri="{BB962C8B-B14F-4D97-AF65-F5344CB8AC3E}">
        <p14:creationId xmlns:p14="http://schemas.microsoft.com/office/powerpoint/2010/main" val="14765901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3502918" y="2060848"/>
            <a:ext cx="5184576" cy="2977738"/>
          </a:xfrm>
          <a:prstGeom prst="rect">
            <a:avLst/>
          </a:prstGeom>
          <a:noFill/>
        </p:spPr>
        <p:txBody>
          <a:bodyPr wrap="square" rtlCol="0">
            <a:spAutoFit/>
          </a:bodyPr>
          <a:lstStyle/>
          <a:p>
            <a:pPr>
              <a:lnSpc>
                <a:spcPct val="150000"/>
              </a:lnSpc>
            </a:pPr>
            <a:r>
              <a:rPr lang="zh-CN" altLang="en-US" dirty="0" smtClean="0"/>
              <a:t>专项工作人员：</a:t>
            </a:r>
            <a:endParaRPr lang="en-US" altLang="zh-CN" dirty="0" smtClean="0"/>
          </a:p>
          <a:p>
            <a:pPr>
              <a:lnSpc>
                <a:spcPct val="150000"/>
              </a:lnSpc>
            </a:pPr>
            <a:r>
              <a:rPr lang="en-US" altLang="zh-CN" dirty="0"/>
              <a:t> </a:t>
            </a:r>
            <a:r>
              <a:rPr lang="en-US" altLang="zh-CN" dirty="0" smtClean="0"/>
              <a:t>      </a:t>
            </a:r>
          </a:p>
          <a:p>
            <a:pPr>
              <a:lnSpc>
                <a:spcPct val="150000"/>
              </a:lnSpc>
            </a:pPr>
            <a:r>
              <a:rPr lang="en-US" altLang="zh-CN" dirty="0"/>
              <a:t> </a:t>
            </a:r>
            <a:r>
              <a:rPr lang="en-US" altLang="zh-CN" dirty="0" smtClean="0"/>
              <a:t>      </a:t>
            </a:r>
            <a:r>
              <a:rPr lang="zh-CN" altLang="en-US" dirty="0" smtClean="0"/>
              <a:t>墨宏山    </a:t>
            </a:r>
            <a:r>
              <a:rPr lang="en-US" altLang="zh-CN" dirty="0" smtClean="0"/>
              <a:t>13716280322</a:t>
            </a:r>
          </a:p>
          <a:p>
            <a:pPr>
              <a:lnSpc>
                <a:spcPct val="150000"/>
              </a:lnSpc>
            </a:pPr>
            <a:r>
              <a:rPr lang="en-US" altLang="zh-CN" dirty="0"/>
              <a:t> </a:t>
            </a:r>
            <a:r>
              <a:rPr lang="en-US" altLang="zh-CN" dirty="0" smtClean="0"/>
              <a:t>      </a:t>
            </a:r>
            <a:r>
              <a:rPr lang="zh-CN" altLang="en-US" dirty="0" smtClean="0"/>
              <a:t>张    月    </a:t>
            </a:r>
            <a:r>
              <a:rPr lang="en-US" altLang="zh-CN" dirty="0" smtClean="0"/>
              <a:t>18810988156</a:t>
            </a:r>
          </a:p>
          <a:p>
            <a:pPr>
              <a:lnSpc>
                <a:spcPct val="150000"/>
              </a:lnSpc>
            </a:pPr>
            <a:r>
              <a:rPr lang="en-US" altLang="zh-CN" dirty="0"/>
              <a:t> </a:t>
            </a:r>
            <a:r>
              <a:rPr lang="en-US" altLang="zh-CN" dirty="0" smtClean="0"/>
              <a:t>      </a:t>
            </a:r>
            <a:r>
              <a:rPr lang="zh-CN" altLang="en-US" dirty="0" smtClean="0"/>
              <a:t>谢锦园    </a:t>
            </a:r>
            <a:r>
              <a:rPr lang="en-US" altLang="zh-CN" dirty="0" smtClean="0"/>
              <a:t>15805197559</a:t>
            </a:r>
            <a:endParaRPr lang="zh-CN" altLang="en-US" dirty="0"/>
          </a:p>
        </p:txBody>
      </p:sp>
    </p:spTree>
    <p:extLst>
      <p:ext uri="{BB962C8B-B14F-4D97-AF65-F5344CB8AC3E}">
        <p14:creationId xmlns:p14="http://schemas.microsoft.com/office/powerpoint/2010/main" val="1578526308"/>
      </p:ext>
    </p:extLst>
  </p:cSld>
  <p:clrMapOvr>
    <a:masterClrMapping/>
  </p:clrMapOvr>
  <p:transition advTm="406"/>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86894" y="2780928"/>
            <a:ext cx="5904656" cy="1446550"/>
          </a:xfrm>
          <a:prstGeom prst="rect">
            <a:avLst/>
          </a:prstGeom>
        </p:spPr>
        <p:txBody>
          <a:bodyPr wrap="square">
            <a:spAutoFit/>
          </a:bodyPr>
          <a:lstStyle/>
          <a:p>
            <a:pPr algn="ctr">
              <a:spcAft>
                <a:spcPts val="1800"/>
              </a:spcAft>
            </a:pPr>
            <a:r>
              <a:rPr lang="zh-CN" altLang="en-US" sz="8800" dirty="0" smtClean="0">
                <a:solidFill>
                  <a:srgbClr val="760000"/>
                </a:solidFill>
                <a:latin typeface="华文中宋" panose="02010600040101010101" pitchFamily="2" charset="-122"/>
                <a:ea typeface="华文中宋" panose="02010600040101010101" pitchFamily="2" charset="-122"/>
              </a:rPr>
              <a:t>谢谢！</a:t>
            </a:r>
            <a:endParaRPr lang="zh-CN" altLang="en-US" sz="8800" dirty="0">
              <a:solidFill>
                <a:srgbClr val="760000"/>
              </a:solidFill>
              <a:latin typeface="华文中宋" panose="02010600040101010101" pitchFamily="2" charset="-122"/>
              <a:ea typeface="华文中宋" panose="02010600040101010101" pitchFamily="2" charset="-122"/>
            </a:endParaRPr>
          </a:p>
        </p:txBody>
      </p:sp>
    </p:spTree>
    <p:extLst>
      <p:ext uri="{BB962C8B-B14F-4D97-AF65-F5344CB8AC3E}">
        <p14:creationId xmlns:p14="http://schemas.microsoft.com/office/powerpoint/2010/main" val="498738062"/>
      </p:ext>
    </p:extLst>
  </p:cSld>
  <p:clrMapOvr>
    <a:masterClrMapping/>
  </p:clrMapOvr>
  <p:transition advTm="406"/>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圆角矩形 9"/>
          <p:cNvSpPr/>
          <p:nvPr/>
        </p:nvSpPr>
        <p:spPr>
          <a:xfrm>
            <a:off x="165852" y="1840697"/>
            <a:ext cx="11906018" cy="4874451"/>
          </a:xfrm>
          <a:prstGeom prst="roundRect">
            <a:avLst/>
          </a:prstGeom>
          <a:noFill/>
          <a:ln w="381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Bef>
                <a:spcPts val="0"/>
              </a:spcBef>
              <a:spcAft>
                <a:spcPts val="600"/>
              </a:spcAft>
              <a:buFont typeface="Wingdings" pitchFamily="2" charset="2"/>
              <a:buChar char="Ø"/>
            </a:pPr>
            <a:r>
              <a:rPr lang="en-US" altLang="zh-CN" sz="2400" b="1" dirty="0" smtClean="0">
                <a:solidFill>
                  <a:srgbClr val="3120D0"/>
                </a:solidFill>
                <a:latin typeface="微软雅黑" pitchFamily="34" charset="-122"/>
                <a:ea typeface="微软雅黑" pitchFamily="34" charset="-122"/>
              </a:rPr>
              <a:t>1.</a:t>
            </a:r>
            <a:r>
              <a:rPr lang="zh-CN" altLang="en-US" sz="2400" dirty="0" smtClean="0">
                <a:solidFill>
                  <a:srgbClr val="3120D0"/>
                </a:solidFill>
                <a:latin typeface="微软雅黑" pitchFamily="34" charset="-122"/>
                <a:ea typeface="微软雅黑" pitchFamily="34" charset="-122"/>
              </a:rPr>
              <a:t>基于专用型大科学装置的重大科学前沿研究</a:t>
            </a:r>
            <a:endParaRPr lang="en-US" altLang="zh-CN" sz="2400" dirty="0" smtClean="0">
              <a:solidFill>
                <a:srgbClr val="3120D0"/>
              </a:solidFill>
              <a:latin typeface="微软雅黑" pitchFamily="34" charset="-122"/>
              <a:ea typeface="微软雅黑" pitchFamily="34" charset="-122"/>
            </a:endParaRPr>
          </a:p>
          <a:p>
            <a:pPr indent="558000" algn="just">
              <a:spcBef>
                <a:spcPts val="0"/>
              </a:spcBef>
              <a:spcAft>
                <a:spcPts val="600"/>
              </a:spcAft>
            </a:pPr>
            <a:r>
              <a:rPr lang="zh-CN" altLang="en-US" sz="2200" b="0" dirty="0" smtClean="0">
                <a:solidFill>
                  <a:schemeClr val="tx1"/>
                </a:solidFill>
                <a:latin typeface="微软雅黑" pitchFamily="34" charset="-122"/>
                <a:ea typeface="微软雅黑" pitchFamily="34" charset="-122"/>
              </a:rPr>
              <a:t>依托正负电子对撞机、</a:t>
            </a:r>
            <a:r>
              <a:rPr lang="en-US" altLang="zh-CN" sz="2200" b="0" dirty="0" smtClean="0">
                <a:solidFill>
                  <a:schemeClr val="tx1"/>
                </a:solidFill>
                <a:latin typeface="微软雅黑" pitchFamily="34" charset="-122"/>
                <a:ea typeface="微软雅黑" pitchFamily="34" charset="-122"/>
              </a:rPr>
              <a:t>LAMOST</a:t>
            </a:r>
            <a:r>
              <a:rPr lang="zh-CN" altLang="en-US" sz="2200" b="0" dirty="0" smtClean="0">
                <a:solidFill>
                  <a:schemeClr val="tx1"/>
                </a:solidFill>
                <a:latin typeface="微软雅黑" pitchFamily="34" charset="-122"/>
                <a:ea typeface="微软雅黑" pitchFamily="34" charset="-122"/>
              </a:rPr>
              <a:t>和</a:t>
            </a:r>
            <a:r>
              <a:rPr lang="en-US" altLang="zh-CN" sz="2200" b="0" dirty="0" smtClean="0">
                <a:solidFill>
                  <a:schemeClr val="tx1"/>
                </a:solidFill>
                <a:latin typeface="微软雅黑" pitchFamily="34" charset="-122"/>
                <a:ea typeface="微软雅黑" pitchFamily="34" charset="-122"/>
              </a:rPr>
              <a:t>FAST</a:t>
            </a:r>
            <a:r>
              <a:rPr lang="zh-CN" altLang="en-US" sz="2200" b="0" dirty="0" smtClean="0">
                <a:solidFill>
                  <a:schemeClr val="tx1"/>
                </a:solidFill>
                <a:latin typeface="微软雅黑" pitchFamily="34" charset="-122"/>
                <a:ea typeface="微软雅黑" pitchFamily="34" charset="-122"/>
              </a:rPr>
              <a:t>等专用型大科学装置，重点在粒子物理、核物理和天文学领域，布局重大科学前沿研究</a:t>
            </a:r>
            <a:r>
              <a:rPr lang="zh-CN" altLang="en-US" sz="2200" b="1" dirty="0" smtClean="0">
                <a:solidFill>
                  <a:schemeClr val="tx1"/>
                </a:solidFill>
                <a:latin typeface="微软雅黑" pitchFamily="34" charset="-122"/>
                <a:ea typeface="微软雅黑" pitchFamily="34" charset="-122"/>
              </a:rPr>
              <a:t>。</a:t>
            </a:r>
            <a:endParaRPr lang="en-US" altLang="zh-CN" sz="2200" b="1" dirty="0" smtClean="0">
              <a:solidFill>
                <a:schemeClr val="tx1"/>
              </a:solidFill>
              <a:latin typeface="微软雅黑" pitchFamily="34" charset="-122"/>
              <a:ea typeface="微软雅黑" pitchFamily="34" charset="-122"/>
            </a:endParaRPr>
          </a:p>
          <a:p>
            <a:pPr algn="just">
              <a:spcBef>
                <a:spcPts val="0"/>
              </a:spcBef>
              <a:spcAft>
                <a:spcPts val="600"/>
              </a:spcAft>
              <a:buFont typeface="Wingdings" pitchFamily="2" charset="2"/>
              <a:buChar char="Ø"/>
            </a:pPr>
            <a:r>
              <a:rPr lang="en-US" altLang="zh-CN" sz="2400" dirty="0" smtClean="0">
                <a:solidFill>
                  <a:srgbClr val="3120D0"/>
                </a:solidFill>
                <a:latin typeface="微软雅黑" pitchFamily="34" charset="-122"/>
                <a:ea typeface="微软雅黑" pitchFamily="34" charset="-122"/>
              </a:rPr>
              <a:t>2.</a:t>
            </a:r>
            <a:r>
              <a:rPr lang="zh-CN" altLang="en-US" sz="2400" dirty="0" smtClean="0">
                <a:solidFill>
                  <a:srgbClr val="3120D0"/>
                </a:solidFill>
                <a:latin typeface="微软雅黑" pitchFamily="34" charset="-122"/>
                <a:ea typeface="微软雅黑" pitchFamily="34" charset="-122"/>
              </a:rPr>
              <a:t>基于平台型装置的学科前沿研究</a:t>
            </a:r>
            <a:endParaRPr lang="en-US" altLang="zh-CN" sz="2400" dirty="0" smtClean="0">
              <a:solidFill>
                <a:srgbClr val="3120D0"/>
              </a:solidFill>
              <a:latin typeface="微软雅黑" pitchFamily="34" charset="-122"/>
              <a:ea typeface="微软雅黑" pitchFamily="34" charset="-122"/>
            </a:endParaRPr>
          </a:p>
          <a:p>
            <a:pPr algn="just">
              <a:spcBef>
                <a:spcPts val="0"/>
              </a:spcBef>
              <a:spcAft>
                <a:spcPts val="600"/>
              </a:spcAft>
            </a:pPr>
            <a:r>
              <a:rPr lang="zh-CN" altLang="en-US" sz="2400" b="0" dirty="0" smtClean="0">
                <a:solidFill>
                  <a:schemeClr val="tx1"/>
                </a:solidFill>
                <a:latin typeface="微软雅黑" pitchFamily="34" charset="-122"/>
                <a:ea typeface="微软雅黑" pitchFamily="34" charset="-122"/>
              </a:rPr>
              <a:t>       依托先进光源、中子源、强磁场</a:t>
            </a:r>
            <a:r>
              <a:rPr lang="zh-CN" altLang="en-US" sz="2400" b="0" dirty="0">
                <a:solidFill>
                  <a:schemeClr val="tx1"/>
                </a:solidFill>
                <a:latin typeface="微软雅黑" pitchFamily="34" charset="-122"/>
                <a:ea typeface="微软雅黑" pitchFamily="34" charset="-122"/>
              </a:rPr>
              <a:t>、强激光</a:t>
            </a:r>
            <a:r>
              <a:rPr lang="zh-CN" altLang="en-US" sz="2400" b="0" dirty="0" smtClean="0">
                <a:solidFill>
                  <a:schemeClr val="tx1"/>
                </a:solidFill>
                <a:latin typeface="微软雅黑" pitchFamily="34" charset="-122"/>
                <a:ea typeface="微软雅黑" pitchFamily="34" charset="-122"/>
              </a:rPr>
              <a:t>、先进风洞等平台型</a:t>
            </a:r>
            <a:r>
              <a:rPr lang="zh-CN" altLang="en-US" sz="2400" b="0" dirty="0">
                <a:solidFill>
                  <a:schemeClr val="tx1"/>
                </a:solidFill>
                <a:latin typeface="微软雅黑" pitchFamily="34" charset="-122"/>
                <a:ea typeface="微软雅黑" pitchFamily="34" charset="-122"/>
              </a:rPr>
              <a:t>大科学装置，开展多自由度多尺度复杂体系、高温高压高密度极端物理、复杂湍流机理等前沿研究</a:t>
            </a:r>
            <a:r>
              <a:rPr lang="zh-CN" altLang="en-US" sz="2400" dirty="0" smtClean="0">
                <a:solidFill>
                  <a:schemeClr val="tx1"/>
                </a:solidFill>
                <a:latin typeface="微软雅黑" pitchFamily="34" charset="-122"/>
                <a:ea typeface="微软雅黑" pitchFamily="34" charset="-122"/>
              </a:rPr>
              <a:t>。</a:t>
            </a:r>
            <a:endParaRPr lang="en-US" altLang="zh-CN" sz="2400" dirty="0">
              <a:solidFill>
                <a:schemeClr val="tx1"/>
              </a:solidFill>
              <a:latin typeface="微软雅黑" pitchFamily="34" charset="-122"/>
              <a:ea typeface="微软雅黑" pitchFamily="34" charset="-122"/>
            </a:endParaRPr>
          </a:p>
          <a:p>
            <a:pPr algn="just">
              <a:spcBef>
                <a:spcPts val="0"/>
              </a:spcBef>
              <a:spcAft>
                <a:spcPts val="600"/>
              </a:spcAft>
              <a:buFont typeface="Wingdings" pitchFamily="2" charset="2"/>
              <a:buChar char="Ø"/>
            </a:pPr>
            <a:r>
              <a:rPr lang="en-US" altLang="zh-CN" sz="2400" dirty="0" smtClean="0">
                <a:solidFill>
                  <a:srgbClr val="3120D0"/>
                </a:solidFill>
                <a:latin typeface="微软雅黑" pitchFamily="34" charset="-122"/>
                <a:ea typeface="微软雅黑" pitchFamily="34" charset="-122"/>
              </a:rPr>
              <a:t>3.</a:t>
            </a:r>
            <a:r>
              <a:rPr lang="zh-CN" altLang="en-US" sz="2400" dirty="0" smtClean="0">
                <a:solidFill>
                  <a:srgbClr val="3120D0"/>
                </a:solidFill>
                <a:latin typeface="微软雅黑" pitchFamily="34" charset="-122"/>
                <a:ea typeface="微软雅黑" pitchFamily="34" charset="-122"/>
              </a:rPr>
              <a:t>基于大科学装置的先进实验技术</a:t>
            </a:r>
            <a:r>
              <a:rPr lang="zh-CN" altLang="en-US" sz="2400" dirty="0">
                <a:solidFill>
                  <a:srgbClr val="3120D0"/>
                </a:solidFill>
                <a:latin typeface="微软雅黑" pitchFamily="34" charset="-122"/>
                <a:ea typeface="微软雅黑" pitchFamily="34" charset="-122"/>
              </a:rPr>
              <a:t>、</a:t>
            </a:r>
            <a:r>
              <a:rPr lang="zh-CN" altLang="en-US" sz="2400" dirty="0" smtClean="0">
                <a:solidFill>
                  <a:srgbClr val="3120D0"/>
                </a:solidFill>
                <a:latin typeface="微软雅黑" pitchFamily="34" charset="-122"/>
                <a:ea typeface="微软雅黑" pitchFamily="34" charset="-122"/>
              </a:rPr>
              <a:t>方法研究和平台研制</a:t>
            </a:r>
          </a:p>
          <a:p>
            <a:pPr indent="558000" algn="just">
              <a:spcBef>
                <a:spcPts val="0"/>
              </a:spcBef>
              <a:spcAft>
                <a:spcPts val="600"/>
              </a:spcAft>
            </a:pPr>
            <a:r>
              <a:rPr lang="zh-CN" altLang="en-US" sz="2200" b="0" dirty="0" smtClean="0">
                <a:solidFill>
                  <a:schemeClr val="tx1"/>
                </a:solidFill>
                <a:latin typeface="微软雅黑" pitchFamily="34" charset="-122"/>
                <a:ea typeface="微软雅黑" pitchFamily="34" charset="-122"/>
              </a:rPr>
              <a:t>依托先进光源、中子源、强磁场、强激光、先进风洞等平台型装置，以提升对相关领域的支撑能力为目标，重点对先进实验技术和方法的研究与实现进行布局。</a:t>
            </a:r>
            <a:endParaRPr lang="en-US" altLang="zh-CN" sz="2200" b="0" dirty="0" smtClean="0">
              <a:solidFill>
                <a:schemeClr val="tx1"/>
              </a:solidFill>
              <a:latin typeface="微软雅黑" pitchFamily="34" charset="-122"/>
              <a:ea typeface="微软雅黑" pitchFamily="34" charset="-122"/>
            </a:endParaRPr>
          </a:p>
          <a:p>
            <a:pPr algn="just">
              <a:spcBef>
                <a:spcPts val="0"/>
              </a:spcBef>
              <a:spcAft>
                <a:spcPts val="600"/>
              </a:spcAft>
              <a:buFont typeface="Wingdings" pitchFamily="2" charset="2"/>
              <a:buChar char="Ø"/>
            </a:pPr>
            <a:r>
              <a:rPr lang="en-US" altLang="zh-CN" sz="2400" dirty="0" smtClean="0">
                <a:solidFill>
                  <a:srgbClr val="3120D0"/>
                </a:solidFill>
                <a:latin typeface="微软雅黑" pitchFamily="34" charset="-122"/>
                <a:ea typeface="微软雅黑" pitchFamily="34" charset="-122"/>
              </a:rPr>
              <a:t>4.大科</a:t>
            </a:r>
            <a:r>
              <a:rPr lang="zh-CN" altLang="en-US" sz="2400" dirty="0" smtClean="0">
                <a:solidFill>
                  <a:srgbClr val="3120D0"/>
                </a:solidFill>
                <a:latin typeface="微软雅黑" pitchFamily="34" charset="-122"/>
                <a:ea typeface="微软雅黑" pitchFamily="34" charset="-122"/>
              </a:rPr>
              <a:t>学装置技术升级和能力提升以及新一代大科学装置预研</a:t>
            </a:r>
            <a:endParaRPr lang="en-US" altLang="zh-CN" sz="2400" dirty="0" smtClean="0">
              <a:solidFill>
                <a:srgbClr val="3120D0"/>
              </a:solidFill>
              <a:latin typeface="微软雅黑" pitchFamily="34" charset="-122"/>
              <a:ea typeface="微软雅黑" pitchFamily="34" charset="-122"/>
            </a:endParaRPr>
          </a:p>
          <a:p>
            <a:pPr indent="558000" algn="just">
              <a:spcBef>
                <a:spcPts val="0"/>
              </a:spcBef>
              <a:spcAft>
                <a:spcPts val="600"/>
              </a:spcAft>
            </a:pPr>
            <a:r>
              <a:rPr lang="zh-CN" altLang="en-US" sz="2200" b="0" dirty="0" smtClean="0">
                <a:solidFill>
                  <a:schemeClr val="tx1"/>
                </a:solidFill>
                <a:latin typeface="微软雅黑" pitchFamily="34" charset="-122"/>
                <a:ea typeface="微软雅黑" pitchFamily="34" charset="-122"/>
              </a:rPr>
              <a:t>围绕粒子物理、核聚变物理、天文学等学科领域对大科学装置的需求，重点围绕大型强子对撞机、核聚变装置EA</a:t>
            </a:r>
            <a:r>
              <a:rPr lang="en-US" altLang="zh-CN" sz="2200" b="0" dirty="0" err="1" smtClean="0">
                <a:solidFill>
                  <a:schemeClr val="tx1"/>
                </a:solidFill>
                <a:latin typeface="微软雅黑" pitchFamily="34" charset="-122"/>
                <a:ea typeface="微软雅黑" pitchFamily="34" charset="-122"/>
              </a:rPr>
              <a:t>ST的升</a:t>
            </a:r>
            <a:r>
              <a:rPr lang="zh-CN" altLang="en-US" sz="2200" b="0" dirty="0" smtClean="0">
                <a:solidFill>
                  <a:schemeClr val="tx1"/>
                </a:solidFill>
                <a:latin typeface="微软雅黑" pitchFamily="34" charset="-122"/>
                <a:ea typeface="微软雅黑" pitchFamily="34" charset="-122"/>
              </a:rPr>
              <a:t>级和能力</a:t>
            </a:r>
            <a:r>
              <a:rPr lang="zh-CN" altLang="en-US" sz="2200" b="0" dirty="0">
                <a:solidFill>
                  <a:schemeClr val="tx1"/>
                </a:solidFill>
                <a:latin typeface="微软雅黑" pitchFamily="34" charset="-122"/>
                <a:ea typeface="微软雅黑" pitchFamily="34" charset="-122"/>
              </a:rPr>
              <a:t>提升以及新一代加速器装置、天文探测装置和新一代</a:t>
            </a:r>
            <a:r>
              <a:rPr lang="zh-CN" altLang="en-US" sz="2200" b="0" dirty="0" smtClean="0">
                <a:solidFill>
                  <a:schemeClr val="tx1"/>
                </a:solidFill>
                <a:latin typeface="微软雅黑" pitchFamily="34" charset="-122"/>
                <a:ea typeface="微软雅黑" pitchFamily="34" charset="-122"/>
              </a:rPr>
              <a:t>光源预研等</a:t>
            </a:r>
            <a:r>
              <a:rPr lang="zh-CN" altLang="en-US" sz="2200" b="0" dirty="0">
                <a:solidFill>
                  <a:schemeClr val="tx1"/>
                </a:solidFill>
                <a:latin typeface="微软雅黑" pitchFamily="34" charset="-122"/>
                <a:ea typeface="微软雅黑" pitchFamily="34" charset="-122"/>
              </a:rPr>
              <a:t>进行</a:t>
            </a:r>
            <a:r>
              <a:rPr lang="zh-CN" altLang="en-US" sz="2200" b="0" dirty="0" smtClean="0">
                <a:solidFill>
                  <a:schemeClr val="tx1"/>
                </a:solidFill>
                <a:latin typeface="微软雅黑" pitchFamily="34" charset="-122"/>
                <a:ea typeface="微软雅黑" pitchFamily="34" charset="-122"/>
              </a:rPr>
              <a:t>布局。</a:t>
            </a:r>
            <a:endParaRPr lang="en-US" altLang="zh-CN" sz="2200" b="0" dirty="0" smtClean="0">
              <a:solidFill>
                <a:schemeClr val="tx1"/>
              </a:solidFill>
              <a:latin typeface="微软雅黑" pitchFamily="34" charset="-122"/>
              <a:ea typeface="微软雅黑" pitchFamily="34" charset="-122"/>
            </a:endParaRPr>
          </a:p>
        </p:txBody>
      </p:sp>
      <p:sp>
        <p:nvSpPr>
          <p:cNvPr id="9" name="TextBox 7"/>
          <p:cNvSpPr txBox="1"/>
          <p:nvPr/>
        </p:nvSpPr>
        <p:spPr>
          <a:xfrm>
            <a:off x="334566" y="332656"/>
            <a:ext cx="6380964"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smtClean="0">
                <a:solidFill>
                  <a:srgbClr val="960000"/>
                </a:solidFill>
                <a:latin typeface="微软雅黑" panose="020B0503020204020204" pitchFamily="34" charset="-122"/>
                <a:ea typeface="微软雅黑" panose="020B0503020204020204" pitchFamily="34" charset="-122"/>
                <a:cs typeface="Times New Roman" pitchFamily="18" charset="0"/>
              </a:rPr>
              <a:t>一、专项总体情况</a:t>
            </a:r>
          </a:p>
        </p:txBody>
      </p:sp>
      <p:sp>
        <p:nvSpPr>
          <p:cNvPr id="12" name="单圆角矩形 11"/>
          <p:cNvSpPr/>
          <p:nvPr/>
        </p:nvSpPr>
        <p:spPr>
          <a:xfrm>
            <a:off x="451604" y="1112824"/>
            <a:ext cx="4464496" cy="571504"/>
          </a:xfrm>
          <a:prstGeom prst="round1Rect">
            <a:avLst>
              <a:gd name="adj" fmla="val 0"/>
            </a:avLst>
          </a:prstGeom>
          <a:solidFill>
            <a:schemeClr val="accent3">
              <a:lumMod val="85000"/>
            </a:schemeClr>
          </a:solidFill>
          <a:ln w="19050">
            <a:noFill/>
          </a:ln>
          <a:effectLst>
            <a:outerShdw blurRad="50800" dist="76200" dir="2700000" rotWithShape="0">
              <a:srgbClr val="000000">
                <a:alpha val="40000"/>
              </a:srgbClr>
            </a:outerShdw>
          </a:effectLst>
        </p:spPr>
        <p:style>
          <a:lnRef idx="3">
            <a:schemeClr val="lt1"/>
          </a:lnRef>
          <a:fillRef idx="1">
            <a:schemeClr val="accent1"/>
          </a:fillRef>
          <a:effectRef idx="1">
            <a:schemeClr val="accent1"/>
          </a:effectRef>
          <a:fontRef idx="minor">
            <a:schemeClr val="lt1"/>
          </a:fontRef>
        </p:style>
        <p:txBody>
          <a:bodyPr rtlCol="0" anchor="ctr"/>
          <a:lstStyle/>
          <a:p>
            <a:r>
              <a:rPr lang="en-US" altLang="zh-CN" sz="2400" dirty="0" smtClean="0">
                <a:solidFill>
                  <a:srgbClr val="002060"/>
                </a:solidFill>
                <a:latin typeface="微软雅黑" panose="020B0503020204020204" pitchFamily="34" charset="-122"/>
                <a:ea typeface="微软雅黑" panose="020B0503020204020204" pitchFamily="34" charset="-122"/>
              </a:rPr>
              <a:t>3</a:t>
            </a:r>
            <a:r>
              <a:rPr lang="zh-CN" altLang="en-US" sz="2400" dirty="0" smtClean="0">
                <a:solidFill>
                  <a:srgbClr val="002060"/>
                </a:solidFill>
                <a:latin typeface="微软雅黑" panose="020B0503020204020204" pitchFamily="34" charset="-122"/>
                <a:ea typeface="微软雅黑" panose="020B0503020204020204" pitchFamily="34" charset="-122"/>
              </a:rPr>
              <a:t>、专项任务布局</a:t>
            </a:r>
            <a:endParaRPr lang="zh-CN" altLang="en-US" sz="2400" dirty="0">
              <a:solidFill>
                <a:srgbClr val="00206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1529206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单圆角矩形 6"/>
          <p:cNvSpPr/>
          <p:nvPr/>
        </p:nvSpPr>
        <p:spPr>
          <a:xfrm>
            <a:off x="451604" y="1141852"/>
            <a:ext cx="4464496" cy="571504"/>
          </a:xfrm>
          <a:prstGeom prst="round1Rect">
            <a:avLst>
              <a:gd name="adj" fmla="val 0"/>
            </a:avLst>
          </a:prstGeom>
          <a:solidFill>
            <a:schemeClr val="accent3">
              <a:lumMod val="85000"/>
            </a:schemeClr>
          </a:solidFill>
          <a:ln w="19050">
            <a:noFill/>
          </a:ln>
          <a:effectLst>
            <a:outerShdw blurRad="50800" dist="76200" dir="2700000" rotWithShape="0">
              <a:srgbClr val="000000">
                <a:alpha val="40000"/>
              </a:srgbClr>
            </a:outerShdw>
          </a:effectLst>
        </p:spPr>
        <p:style>
          <a:lnRef idx="3">
            <a:schemeClr val="lt1"/>
          </a:lnRef>
          <a:fillRef idx="1">
            <a:schemeClr val="accent1"/>
          </a:fillRef>
          <a:effectRef idx="1">
            <a:schemeClr val="accent1"/>
          </a:effectRef>
          <a:fontRef idx="minor">
            <a:schemeClr val="lt1"/>
          </a:fontRef>
        </p:style>
        <p:txBody>
          <a:bodyPr rtlCol="0" anchor="ctr"/>
          <a:lstStyle/>
          <a:p>
            <a:r>
              <a:rPr lang="en-US" altLang="zh-CN" sz="2400" dirty="0" smtClean="0">
                <a:solidFill>
                  <a:srgbClr val="002060"/>
                </a:solidFill>
                <a:latin typeface="微软雅黑" panose="020B0503020204020204" pitchFamily="34" charset="-122"/>
                <a:ea typeface="微软雅黑" panose="020B0503020204020204" pitchFamily="34" charset="-122"/>
              </a:rPr>
              <a:t>4</a:t>
            </a:r>
            <a:r>
              <a:rPr lang="zh-CN" altLang="en-US" sz="2400" dirty="0" smtClean="0">
                <a:solidFill>
                  <a:srgbClr val="002060"/>
                </a:solidFill>
                <a:latin typeface="微软雅黑" panose="020B0503020204020204" pitchFamily="34" charset="-122"/>
                <a:ea typeface="微软雅黑" panose="020B0503020204020204" pitchFamily="34" charset="-122"/>
              </a:rPr>
              <a:t>、专项总体部署</a:t>
            </a:r>
            <a:endParaRPr lang="zh-CN" altLang="en-US" sz="2400" dirty="0">
              <a:solidFill>
                <a:srgbClr val="002060"/>
              </a:solidFill>
              <a:latin typeface="微软雅黑" panose="020B0503020204020204" pitchFamily="34" charset="-122"/>
              <a:ea typeface="微软雅黑" panose="020B0503020204020204" pitchFamily="34" charset="-122"/>
            </a:endParaRPr>
          </a:p>
        </p:txBody>
      </p:sp>
      <p:sp>
        <p:nvSpPr>
          <p:cNvPr id="8" name="文本占位符 2"/>
          <p:cNvSpPr txBox="1">
            <a:spLocks/>
          </p:cNvSpPr>
          <p:nvPr/>
        </p:nvSpPr>
        <p:spPr>
          <a:xfrm>
            <a:off x="808794" y="1855100"/>
            <a:ext cx="9929882" cy="3929090"/>
          </a:xfrm>
          <a:prstGeom prst="rect">
            <a:avLst/>
          </a:prstGeom>
        </p:spPr>
        <p:txBody>
          <a:bodyPr>
            <a:noAutofit/>
          </a:bodyPr>
          <a:lstStyle/>
          <a:p>
            <a:pPr marL="342900" marR="0" lvl="0" indent="-342900" algn="l" defTabSz="914400" rtl="0" eaLnBrk="0" fontAlgn="base" latinLnBrk="0" hangingPunct="0">
              <a:lnSpc>
                <a:spcPct val="110000"/>
              </a:lnSpc>
              <a:spcBef>
                <a:spcPts val="0"/>
              </a:spcBef>
              <a:spcAft>
                <a:spcPts val="600"/>
              </a:spcAft>
              <a:buClrTx/>
              <a:buSzTx/>
              <a:buFont typeface="Wingdings" panose="05000000000000000000" pitchFamily="2" charset="2"/>
              <a:buChar char="p"/>
              <a:tabLst/>
              <a:defRPr/>
            </a:pPr>
            <a:r>
              <a:rPr kumimoji="0" lang="zh-CN" altLang="en-US" sz="2400" i="0" u="none" strike="noStrike" kern="0" cap="none" spc="0" normalizeH="0" baseline="0" noProof="0" dirty="0" smtClean="0">
                <a:ln>
                  <a:noFill/>
                </a:ln>
                <a:solidFill>
                  <a:schemeClr val="tx1"/>
                </a:solidFill>
                <a:effectLst/>
                <a:uLnTx/>
                <a:uFillTx/>
                <a:latin typeface="微软雅黑" pitchFamily="34" charset="-122"/>
                <a:ea typeface="微软雅黑" pitchFamily="34" charset="-122"/>
              </a:rPr>
              <a:t>基于专用型</a:t>
            </a:r>
            <a:r>
              <a:rPr lang="zh-CN" altLang="en-US" sz="2400" kern="0" dirty="0" smtClean="0">
                <a:latin typeface="微软雅黑" pitchFamily="34" charset="-122"/>
                <a:ea typeface="微软雅黑" pitchFamily="34" charset="-122"/>
              </a:rPr>
              <a:t>大</a:t>
            </a:r>
            <a:r>
              <a:rPr lang="zh-CN" altLang="en-US" sz="2400" kern="0" dirty="0">
                <a:latin typeface="微软雅黑" pitchFamily="34" charset="-122"/>
                <a:ea typeface="微软雅黑" pitchFamily="34" charset="-122"/>
              </a:rPr>
              <a:t>科学</a:t>
            </a:r>
            <a:r>
              <a:rPr kumimoji="0" lang="zh-CN" altLang="en-US" sz="2400" i="0" u="none" strike="noStrike" kern="0" cap="none" spc="0" normalizeH="0" baseline="0" noProof="0" dirty="0" smtClean="0">
                <a:ln>
                  <a:noFill/>
                </a:ln>
                <a:solidFill>
                  <a:schemeClr val="tx1"/>
                </a:solidFill>
                <a:effectLst/>
                <a:uLnTx/>
                <a:uFillTx/>
                <a:latin typeface="微软雅黑" pitchFamily="34" charset="-122"/>
                <a:ea typeface="微软雅黑" pitchFamily="34" charset="-122"/>
              </a:rPr>
              <a:t>装置的重大科学前沿研究</a:t>
            </a:r>
            <a:endParaRPr kumimoji="0" lang="en-US" altLang="zh-CN" sz="2400" i="0" u="none" strike="noStrike" kern="0" cap="none" spc="0" normalizeH="0" baseline="0" noProof="0" dirty="0" smtClean="0">
              <a:ln>
                <a:noFill/>
              </a:ln>
              <a:solidFill>
                <a:schemeClr val="tx1"/>
              </a:solidFill>
              <a:effectLst/>
              <a:uLnTx/>
              <a:uFillTx/>
              <a:latin typeface="微软雅黑" pitchFamily="34" charset="-122"/>
              <a:ea typeface="微软雅黑" pitchFamily="34" charset="-122"/>
            </a:endParaRPr>
          </a:p>
          <a:p>
            <a:pPr marL="342900" indent="-342900" eaLnBrk="0" hangingPunct="0">
              <a:lnSpc>
                <a:spcPct val="110000"/>
              </a:lnSpc>
              <a:spcBef>
                <a:spcPts val="0"/>
              </a:spcBef>
              <a:spcAft>
                <a:spcPts val="600"/>
              </a:spcAft>
              <a:buFontTx/>
              <a:buChar char="•"/>
              <a:defRPr/>
            </a:pPr>
            <a:r>
              <a:rPr kumimoji="0" lang="en-US" altLang="zh-CN" sz="2400" i="0" u="none" strike="noStrike" kern="0" cap="none" spc="0" normalizeH="0" baseline="0" noProof="0" dirty="0" smtClean="0">
                <a:ln>
                  <a:noFill/>
                </a:ln>
                <a:solidFill>
                  <a:srgbClr val="3120D0"/>
                </a:solidFill>
                <a:effectLst/>
                <a:uLnTx/>
                <a:uFillTx/>
                <a:latin typeface="微软雅黑" pitchFamily="34" charset="-122"/>
                <a:ea typeface="微软雅黑" pitchFamily="34" charset="-122"/>
              </a:rPr>
              <a:t>      </a:t>
            </a:r>
            <a:r>
              <a:rPr kumimoji="0" lang="en-US" altLang="zh-CN" sz="2400" i="0" u="none" strike="noStrike" kern="0" cap="none" spc="0" normalizeH="0" baseline="0" noProof="0" dirty="0" smtClean="0">
                <a:ln>
                  <a:noFill/>
                </a:ln>
                <a:solidFill>
                  <a:schemeClr val="tx1"/>
                </a:solidFill>
                <a:effectLst/>
                <a:uLnTx/>
                <a:uFillTx/>
                <a:latin typeface="微软雅黑" pitchFamily="34" charset="-122"/>
                <a:ea typeface="微软雅黑" pitchFamily="34" charset="-122"/>
              </a:rPr>
              <a:t>  </a:t>
            </a:r>
            <a:r>
              <a:rPr kumimoji="0" lang="zh-CN" altLang="zh-CN" sz="2400" i="0" u="none" strike="noStrike" kern="0" cap="none" spc="0" normalizeH="0" baseline="0" noProof="0" dirty="0" smtClean="0">
                <a:ln>
                  <a:noFill/>
                </a:ln>
                <a:solidFill>
                  <a:srgbClr val="3120D0"/>
                </a:solidFill>
                <a:effectLst/>
                <a:uLnTx/>
                <a:uFillTx/>
                <a:latin typeface="微软雅黑" pitchFamily="34" charset="-122"/>
                <a:ea typeface="微软雅黑" pitchFamily="34" charset="-122"/>
              </a:rPr>
              <a:t>共部署</a:t>
            </a:r>
            <a:r>
              <a:rPr kumimoji="0" lang="en-US" altLang="zh-CN" sz="2400" i="0" u="none" strike="noStrike" kern="0" cap="none" spc="0" normalizeH="0" baseline="0" noProof="0" dirty="0" smtClean="0">
                <a:ln>
                  <a:noFill/>
                </a:ln>
                <a:solidFill>
                  <a:srgbClr val="3120D0"/>
                </a:solidFill>
                <a:effectLst/>
                <a:uLnTx/>
                <a:uFillTx/>
                <a:latin typeface="微软雅黑" pitchFamily="34" charset="-122"/>
                <a:ea typeface="微软雅黑" pitchFamily="34" charset="-122"/>
              </a:rPr>
              <a:t>7</a:t>
            </a:r>
            <a:r>
              <a:rPr kumimoji="0" lang="zh-CN" altLang="en-US" sz="2400" i="0" u="none" strike="noStrike" kern="0" cap="none" spc="0" normalizeH="0" baseline="0" noProof="0" dirty="0" smtClean="0">
                <a:ln>
                  <a:noFill/>
                </a:ln>
                <a:solidFill>
                  <a:srgbClr val="3120D0"/>
                </a:solidFill>
                <a:effectLst/>
                <a:uLnTx/>
                <a:uFillTx/>
                <a:latin typeface="微软雅黑" pitchFamily="34" charset="-122"/>
                <a:ea typeface="微软雅黑" pitchFamily="34" charset="-122"/>
              </a:rPr>
              <a:t>项</a:t>
            </a:r>
            <a:r>
              <a:rPr kumimoji="0" lang="zh-CN" altLang="zh-CN" sz="2400" i="0" u="none" strike="noStrike" kern="0" cap="none" spc="0" normalizeH="0" baseline="0" noProof="0" dirty="0" smtClean="0">
                <a:ln>
                  <a:noFill/>
                </a:ln>
                <a:solidFill>
                  <a:srgbClr val="3120D0"/>
                </a:solidFill>
                <a:effectLst/>
                <a:uLnTx/>
                <a:uFillTx/>
                <a:latin typeface="微软雅黑" pitchFamily="34" charset="-122"/>
                <a:ea typeface="微软雅黑" pitchFamily="34" charset="-122"/>
              </a:rPr>
              <a:t>任务</a:t>
            </a:r>
            <a:r>
              <a:rPr kumimoji="0" lang="zh-CN" altLang="en-US" sz="2400" i="0" u="none" strike="noStrike" kern="0" cap="none" spc="0" normalizeH="0" baseline="0" noProof="0" dirty="0" smtClean="0">
                <a:ln>
                  <a:noFill/>
                </a:ln>
                <a:solidFill>
                  <a:srgbClr val="3120D0"/>
                </a:solidFill>
                <a:effectLst/>
                <a:uLnTx/>
                <a:uFillTx/>
                <a:latin typeface="微软雅黑" pitchFamily="34" charset="-122"/>
                <a:ea typeface="微软雅黑" pitchFamily="34" charset="-122"/>
              </a:rPr>
              <a:t>（任务</a:t>
            </a:r>
            <a:r>
              <a:rPr lang="en-US" altLang="zh-CN" sz="2400" kern="0" dirty="0" smtClean="0">
                <a:solidFill>
                  <a:srgbClr val="3120D0"/>
                </a:solidFill>
                <a:latin typeface="微软雅黑" pitchFamily="34" charset="-122"/>
                <a:ea typeface="微软雅黑" pitchFamily="34" charset="-122"/>
              </a:rPr>
              <a:t>1—4</a:t>
            </a:r>
            <a:r>
              <a:rPr lang="zh-CN" altLang="en-US" sz="2400" kern="0" dirty="0" smtClean="0">
                <a:solidFill>
                  <a:srgbClr val="3120D0"/>
                </a:solidFill>
                <a:latin typeface="微软雅黑" pitchFamily="34" charset="-122"/>
                <a:ea typeface="微软雅黑" pitchFamily="34" charset="-122"/>
              </a:rPr>
              <a:t>和</a:t>
            </a:r>
            <a:r>
              <a:rPr lang="en-US" altLang="zh-CN" sz="2400" kern="0" dirty="0" smtClean="0">
                <a:solidFill>
                  <a:srgbClr val="3120D0"/>
                </a:solidFill>
                <a:latin typeface="微软雅黑" pitchFamily="34" charset="-122"/>
                <a:ea typeface="微软雅黑" pitchFamily="34" charset="-122"/>
              </a:rPr>
              <a:t>6</a:t>
            </a:r>
            <a:r>
              <a:rPr lang="zh-CN" altLang="en-US" sz="2400" kern="0" dirty="0" smtClean="0">
                <a:solidFill>
                  <a:srgbClr val="3120D0"/>
                </a:solidFill>
                <a:latin typeface="微软雅黑" pitchFamily="34" charset="-122"/>
                <a:ea typeface="微软雅黑" pitchFamily="34" charset="-122"/>
              </a:rPr>
              <a:t>、</a:t>
            </a:r>
            <a:r>
              <a:rPr lang="en-US" altLang="zh-CN" sz="2400" kern="0" dirty="0" smtClean="0">
                <a:solidFill>
                  <a:srgbClr val="3120D0"/>
                </a:solidFill>
                <a:latin typeface="微软雅黑" pitchFamily="34" charset="-122"/>
                <a:ea typeface="微软雅黑" pitchFamily="34" charset="-122"/>
              </a:rPr>
              <a:t>8</a:t>
            </a:r>
            <a:r>
              <a:rPr lang="zh-CN" altLang="en-US" sz="2400" kern="0" dirty="0" smtClean="0">
                <a:solidFill>
                  <a:srgbClr val="3120D0"/>
                </a:solidFill>
                <a:latin typeface="微软雅黑" pitchFamily="34" charset="-122"/>
                <a:ea typeface="微软雅黑" pitchFamily="34" charset="-122"/>
              </a:rPr>
              <a:t>、</a:t>
            </a:r>
            <a:r>
              <a:rPr lang="en-US" altLang="zh-CN" sz="2400" kern="0" dirty="0" smtClean="0">
                <a:solidFill>
                  <a:srgbClr val="3120D0"/>
                </a:solidFill>
                <a:latin typeface="微软雅黑" pitchFamily="34" charset="-122"/>
                <a:ea typeface="微软雅黑" pitchFamily="34" charset="-122"/>
              </a:rPr>
              <a:t>9</a:t>
            </a:r>
            <a:r>
              <a:rPr kumimoji="0" lang="zh-CN" altLang="en-US" sz="2400" i="0" u="none" strike="noStrike" kern="0" cap="none" spc="0" normalizeH="0" baseline="0" noProof="0" dirty="0" smtClean="0">
                <a:ln>
                  <a:noFill/>
                </a:ln>
                <a:solidFill>
                  <a:srgbClr val="3120D0"/>
                </a:solidFill>
                <a:effectLst/>
                <a:uLnTx/>
                <a:uFillTx/>
                <a:latin typeface="微软雅黑" pitchFamily="34" charset="-122"/>
                <a:ea typeface="微软雅黑" pitchFamily="34" charset="-122"/>
              </a:rPr>
              <a:t>）</a:t>
            </a:r>
            <a:r>
              <a:rPr kumimoji="0" lang="zh-CN" altLang="zh-CN" sz="2400" i="0" u="none" strike="noStrike" kern="0" cap="none" spc="0" normalizeH="0" baseline="0" noProof="0" dirty="0" smtClean="0">
                <a:ln>
                  <a:noFill/>
                </a:ln>
                <a:solidFill>
                  <a:srgbClr val="3120D0"/>
                </a:solidFill>
                <a:effectLst/>
                <a:uLnTx/>
                <a:uFillTx/>
                <a:latin typeface="微软雅黑" pitchFamily="34" charset="-122"/>
                <a:ea typeface="微软雅黑" pitchFamily="34" charset="-122"/>
              </a:rPr>
              <a:t>，</a:t>
            </a:r>
            <a:r>
              <a:rPr kumimoji="0" lang="en-US" altLang="zh-CN" sz="2400" i="0" u="none" strike="noStrike" kern="0" cap="none" spc="0" normalizeH="0" baseline="0" noProof="0" dirty="0" smtClean="0">
                <a:ln>
                  <a:noFill/>
                </a:ln>
                <a:solidFill>
                  <a:srgbClr val="3120D0"/>
                </a:solidFill>
                <a:effectLst/>
                <a:uLnTx/>
                <a:uFillTx/>
                <a:latin typeface="微软雅黑" pitchFamily="34" charset="-122"/>
                <a:ea typeface="微软雅黑" pitchFamily="34" charset="-122"/>
              </a:rPr>
              <a:t>16</a:t>
            </a:r>
            <a:r>
              <a:rPr kumimoji="0" lang="zh-CN" altLang="en-US" sz="2400" i="0" u="none" strike="noStrike" kern="0" cap="none" spc="0" normalizeH="0" baseline="0" noProof="0" dirty="0" smtClean="0">
                <a:ln>
                  <a:noFill/>
                </a:ln>
                <a:solidFill>
                  <a:srgbClr val="3120D0"/>
                </a:solidFill>
                <a:effectLst/>
                <a:uLnTx/>
                <a:uFillTx/>
                <a:latin typeface="微软雅黑" pitchFamily="34" charset="-122"/>
                <a:ea typeface="微软雅黑" pitchFamily="34" charset="-122"/>
              </a:rPr>
              <a:t>项</a:t>
            </a:r>
            <a:r>
              <a:rPr kumimoji="0" lang="zh-CN" altLang="zh-CN" sz="2400" i="0" u="none" strike="noStrike" kern="0" cap="none" spc="0" normalizeH="0" baseline="0" noProof="0" dirty="0" smtClean="0">
                <a:ln>
                  <a:noFill/>
                </a:ln>
                <a:solidFill>
                  <a:srgbClr val="3120D0"/>
                </a:solidFill>
                <a:effectLst/>
                <a:uLnTx/>
                <a:uFillTx/>
                <a:latin typeface="微软雅黑" pitchFamily="34" charset="-122"/>
                <a:ea typeface="微软雅黑" pitchFamily="34" charset="-122"/>
              </a:rPr>
              <a:t>子任务</a:t>
            </a:r>
            <a:endParaRPr kumimoji="0" lang="en-US" altLang="zh-CN" sz="2400" i="0" u="none" strike="noStrike" kern="0" cap="none" spc="0" normalizeH="0" baseline="0" noProof="0" dirty="0" smtClean="0">
              <a:ln>
                <a:noFill/>
              </a:ln>
              <a:solidFill>
                <a:srgbClr val="3120D0"/>
              </a:solidFill>
              <a:effectLst/>
              <a:uLnTx/>
              <a:uFillTx/>
              <a:latin typeface="微软雅黑" pitchFamily="34" charset="-122"/>
              <a:ea typeface="微软雅黑" pitchFamily="34" charset="-122"/>
            </a:endParaRPr>
          </a:p>
          <a:p>
            <a:pPr marL="342900" marR="0" lvl="0" indent="-342900" algn="l" defTabSz="914400" rtl="0" eaLnBrk="0" fontAlgn="base" latinLnBrk="0" hangingPunct="0">
              <a:lnSpc>
                <a:spcPct val="110000"/>
              </a:lnSpc>
              <a:spcBef>
                <a:spcPts val="0"/>
              </a:spcBef>
              <a:spcAft>
                <a:spcPts val="600"/>
              </a:spcAft>
              <a:buClrTx/>
              <a:buSzTx/>
              <a:buFont typeface="Wingdings" panose="05000000000000000000" pitchFamily="2" charset="2"/>
              <a:buChar char="p"/>
              <a:tabLst/>
              <a:defRPr/>
            </a:pPr>
            <a:r>
              <a:rPr kumimoji="0" lang="zh-CN" altLang="en-US" sz="2400" i="0" u="none" strike="noStrike" kern="0" cap="none" spc="0" normalizeH="0" baseline="0" noProof="0" dirty="0" smtClean="0">
                <a:ln>
                  <a:noFill/>
                </a:ln>
                <a:solidFill>
                  <a:schemeClr val="tx1"/>
                </a:solidFill>
                <a:effectLst/>
                <a:uLnTx/>
                <a:uFillTx/>
                <a:latin typeface="微软雅黑" pitchFamily="34" charset="-122"/>
                <a:ea typeface="微软雅黑" pitchFamily="34" charset="-122"/>
              </a:rPr>
              <a:t>基于平台型大科学装置的学科前沿研究</a:t>
            </a:r>
            <a:endParaRPr kumimoji="0" lang="en-US" altLang="zh-CN" sz="2400" i="0" u="none" strike="noStrike" kern="0" cap="none" spc="0" normalizeH="0" baseline="0" noProof="0" dirty="0" smtClean="0">
              <a:ln>
                <a:noFill/>
              </a:ln>
              <a:solidFill>
                <a:schemeClr val="tx1"/>
              </a:solidFill>
              <a:effectLst/>
              <a:uLnTx/>
              <a:uFillTx/>
              <a:latin typeface="微软雅黑" pitchFamily="34" charset="-122"/>
              <a:ea typeface="微软雅黑" pitchFamily="34" charset="-122"/>
            </a:endParaRPr>
          </a:p>
          <a:p>
            <a:pPr marL="342900" marR="0" lvl="0" indent="-342900" defTabSz="914400" eaLnBrk="0" latinLnBrk="0" hangingPunct="0">
              <a:lnSpc>
                <a:spcPct val="110000"/>
              </a:lnSpc>
              <a:spcBef>
                <a:spcPts val="0"/>
              </a:spcBef>
              <a:spcAft>
                <a:spcPts val="600"/>
              </a:spcAft>
              <a:buClrTx/>
              <a:buSzTx/>
              <a:buFontTx/>
              <a:buChar char="•"/>
              <a:tabLst/>
              <a:defRPr/>
            </a:pPr>
            <a:r>
              <a:rPr lang="zh-CN" altLang="en-US" sz="2400" kern="0" dirty="0" smtClean="0">
                <a:solidFill>
                  <a:srgbClr val="3120D0"/>
                </a:solidFill>
                <a:latin typeface="微软雅黑" pitchFamily="34" charset="-122"/>
                <a:ea typeface="微软雅黑" pitchFamily="34" charset="-122"/>
              </a:rPr>
              <a:t>        共部署</a:t>
            </a:r>
            <a:r>
              <a:rPr lang="en-US" altLang="zh-CN" sz="2400" kern="0" dirty="0" smtClean="0">
                <a:solidFill>
                  <a:srgbClr val="3120D0"/>
                </a:solidFill>
                <a:latin typeface="微软雅黑" pitchFamily="34" charset="-122"/>
                <a:ea typeface="微软雅黑" pitchFamily="34" charset="-122"/>
              </a:rPr>
              <a:t>3</a:t>
            </a:r>
            <a:r>
              <a:rPr lang="zh-CN" altLang="en-US" sz="2400" kern="0" dirty="0" smtClean="0">
                <a:solidFill>
                  <a:srgbClr val="3120D0"/>
                </a:solidFill>
                <a:latin typeface="微软雅黑" pitchFamily="34" charset="-122"/>
                <a:ea typeface="微软雅黑" pitchFamily="34" charset="-122"/>
              </a:rPr>
              <a:t>项任务（任务</a:t>
            </a:r>
            <a:r>
              <a:rPr lang="en-US" altLang="zh-CN" sz="2400" kern="0" dirty="0" smtClean="0">
                <a:solidFill>
                  <a:srgbClr val="3120D0"/>
                </a:solidFill>
                <a:latin typeface="微软雅黑" pitchFamily="34" charset="-122"/>
                <a:ea typeface="微软雅黑" pitchFamily="34" charset="-122"/>
              </a:rPr>
              <a:t>10—12</a:t>
            </a:r>
            <a:r>
              <a:rPr lang="zh-CN" altLang="en-US" sz="2400" kern="0" dirty="0" smtClean="0">
                <a:solidFill>
                  <a:srgbClr val="3120D0"/>
                </a:solidFill>
                <a:latin typeface="微软雅黑" pitchFamily="34" charset="-122"/>
                <a:ea typeface="微软雅黑" pitchFamily="34" charset="-122"/>
              </a:rPr>
              <a:t>），</a:t>
            </a:r>
            <a:r>
              <a:rPr lang="en-US" altLang="zh-CN" sz="2400" kern="0" dirty="0" smtClean="0">
                <a:solidFill>
                  <a:srgbClr val="3120D0"/>
                </a:solidFill>
                <a:latin typeface="微软雅黑" pitchFamily="34" charset="-122"/>
                <a:ea typeface="微软雅黑" pitchFamily="34" charset="-122"/>
              </a:rPr>
              <a:t>13</a:t>
            </a:r>
            <a:r>
              <a:rPr lang="zh-CN" altLang="en-US" sz="2400" kern="0" dirty="0" smtClean="0">
                <a:solidFill>
                  <a:srgbClr val="3120D0"/>
                </a:solidFill>
                <a:latin typeface="微软雅黑" pitchFamily="34" charset="-122"/>
                <a:ea typeface="微软雅黑" pitchFamily="34" charset="-122"/>
              </a:rPr>
              <a:t>项子任务</a:t>
            </a:r>
            <a:endParaRPr lang="en-US" altLang="zh-CN" sz="2400" kern="0" dirty="0">
              <a:solidFill>
                <a:srgbClr val="3120D0"/>
              </a:solidFill>
              <a:latin typeface="微软雅黑" pitchFamily="34" charset="-122"/>
              <a:ea typeface="微软雅黑" pitchFamily="34" charset="-122"/>
            </a:endParaRPr>
          </a:p>
          <a:p>
            <a:pPr marL="342900" marR="0" lvl="0" indent="-342900" algn="l" defTabSz="914400" rtl="0" eaLnBrk="0" fontAlgn="base" latinLnBrk="0" hangingPunct="0">
              <a:lnSpc>
                <a:spcPct val="110000"/>
              </a:lnSpc>
              <a:spcBef>
                <a:spcPts val="0"/>
              </a:spcBef>
              <a:spcAft>
                <a:spcPts val="600"/>
              </a:spcAft>
              <a:buClrTx/>
              <a:buSzTx/>
              <a:buFont typeface="Wingdings" panose="05000000000000000000" pitchFamily="2" charset="2"/>
              <a:buChar char="p"/>
              <a:tabLst/>
              <a:defRPr/>
            </a:pPr>
            <a:r>
              <a:rPr kumimoji="0" lang="zh-CN" altLang="en-US" sz="2400" i="0" u="none" strike="noStrike" kern="0" cap="none" spc="0" normalizeH="0" baseline="0" noProof="0" dirty="0" smtClean="0">
                <a:ln>
                  <a:noFill/>
                </a:ln>
                <a:solidFill>
                  <a:schemeClr val="tx1"/>
                </a:solidFill>
                <a:effectLst/>
                <a:uLnTx/>
                <a:uFillTx/>
                <a:latin typeface="微软雅黑" pitchFamily="34" charset="-122"/>
                <a:ea typeface="微软雅黑" pitchFamily="34" charset="-122"/>
              </a:rPr>
              <a:t>基于平台型大科学装置的先进实验技术和方法研究</a:t>
            </a:r>
            <a:endParaRPr kumimoji="0" lang="en-US" altLang="zh-CN" sz="2400" i="0" u="none" strike="noStrike" kern="0" cap="none" spc="0" normalizeH="0" baseline="0" noProof="0" dirty="0" smtClean="0">
              <a:ln>
                <a:noFill/>
              </a:ln>
              <a:solidFill>
                <a:schemeClr val="tx1"/>
              </a:solidFill>
              <a:effectLst/>
              <a:uLnTx/>
              <a:uFillTx/>
              <a:latin typeface="微软雅黑" pitchFamily="34" charset="-122"/>
              <a:ea typeface="微软雅黑" pitchFamily="34" charset="-122"/>
            </a:endParaRPr>
          </a:p>
          <a:p>
            <a:pPr marL="342900" indent="-342900" eaLnBrk="0" hangingPunct="0">
              <a:lnSpc>
                <a:spcPct val="110000"/>
              </a:lnSpc>
              <a:spcBef>
                <a:spcPts val="0"/>
              </a:spcBef>
              <a:spcAft>
                <a:spcPts val="600"/>
              </a:spcAft>
              <a:buFontTx/>
              <a:buChar char="•"/>
              <a:defRPr/>
            </a:pPr>
            <a:r>
              <a:rPr kumimoji="0" lang="en-US" altLang="zh-CN" sz="2400" i="0" u="none" strike="noStrike" kern="0" cap="none" spc="0" normalizeH="0" baseline="0" noProof="0" dirty="0" smtClean="0">
                <a:ln>
                  <a:noFill/>
                </a:ln>
                <a:solidFill>
                  <a:srgbClr val="3120D0"/>
                </a:solidFill>
                <a:effectLst/>
                <a:uLnTx/>
                <a:uFillTx/>
                <a:latin typeface="微软雅黑" pitchFamily="34" charset="-122"/>
                <a:ea typeface="微软雅黑" pitchFamily="34" charset="-122"/>
              </a:rPr>
              <a:t>        </a:t>
            </a:r>
            <a:r>
              <a:rPr kumimoji="0" lang="zh-CN" altLang="zh-CN" sz="2400" i="0" u="none" strike="noStrike" kern="0" cap="none" spc="0" normalizeH="0" baseline="0" noProof="0" dirty="0" smtClean="0">
                <a:ln>
                  <a:noFill/>
                </a:ln>
                <a:solidFill>
                  <a:srgbClr val="3120D0"/>
                </a:solidFill>
                <a:effectLst/>
                <a:uLnTx/>
                <a:uFillTx/>
                <a:latin typeface="微软雅黑" pitchFamily="34" charset="-122"/>
                <a:ea typeface="微软雅黑" pitchFamily="34" charset="-122"/>
              </a:rPr>
              <a:t>共部署</a:t>
            </a:r>
            <a:r>
              <a:rPr kumimoji="0" lang="en-US" altLang="zh-CN" sz="2400" i="0" u="none" strike="noStrike" kern="0" cap="none" spc="0" normalizeH="0" baseline="0" noProof="0" dirty="0" smtClean="0">
                <a:ln>
                  <a:noFill/>
                </a:ln>
                <a:solidFill>
                  <a:srgbClr val="3120D0"/>
                </a:solidFill>
                <a:effectLst/>
                <a:uLnTx/>
                <a:uFillTx/>
                <a:latin typeface="微软雅黑" pitchFamily="34" charset="-122"/>
                <a:ea typeface="微软雅黑" pitchFamily="34" charset="-122"/>
              </a:rPr>
              <a:t>1</a:t>
            </a:r>
            <a:r>
              <a:rPr kumimoji="0" lang="zh-CN" altLang="en-US" sz="2400" i="0" u="none" strike="noStrike" kern="0" cap="none" spc="0" normalizeH="0" baseline="0" noProof="0" dirty="0" smtClean="0">
                <a:ln>
                  <a:noFill/>
                </a:ln>
                <a:solidFill>
                  <a:srgbClr val="3120D0"/>
                </a:solidFill>
                <a:effectLst/>
                <a:uLnTx/>
                <a:uFillTx/>
                <a:latin typeface="微软雅黑" pitchFamily="34" charset="-122"/>
                <a:ea typeface="微软雅黑" pitchFamily="34" charset="-122"/>
              </a:rPr>
              <a:t>项</a:t>
            </a:r>
            <a:r>
              <a:rPr kumimoji="0" lang="zh-CN" altLang="zh-CN" sz="2400" i="0" u="none" strike="noStrike" kern="0" cap="none" spc="0" normalizeH="0" baseline="0" noProof="0" dirty="0" smtClean="0">
                <a:ln>
                  <a:noFill/>
                </a:ln>
                <a:solidFill>
                  <a:srgbClr val="3120D0"/>
                </a:solidFill>
                <a:effectLst/>
                <a:uLnTx/>
                <a:uFillTx/>
                <a:latin typeface="微软雅黑" pitchFamily="34" charset="-122"/>
                <a:ea typeface="微软雅黑" pitchFamily="34" charset="-122"/>
              </a:rPr>
              <a:t>任务</a:t>
            </a:r>
            <a:r>
              <a:rPr lang="zh-CN" altLang="en-US" sz="2400" kern="0" dirty="0" smtClean="0">
                <a:solidFill>
                  <a:srgbClr val="3120D0"/>
                </a:solidFill>
                <a:latin typeface="微软雅黑" pitchFamily="34" charset="-122"/>
                <a:ea typeface="微软雅黑" pitchFamily="34" charset="-122"/>
              </a:rPr>
              <a:t>（任务</a:t>
            </a:r>
            <a:r>
              <a:rPr lang="en-US" altLang="zh-CN" sz="2400" kern="0" dirty="0" smtClean="0">
                <a:solidFill>
                  <a:srgbClr val="3120D0"/>
                </a:solidFill>
                <a:latin typeface="微软雅黑" pitchFamily="34" charset="-122"/>
                <a:ea typeface="微软雅黑" pitchFamily="34" charset="-122"/>
              </a:rPr>
              <a:t>13</a:t>
            </a:r>
            <a:r>
              <a:rPr kumimoji="0" lang="zh-CN" altLang="en-US" sz="2400" i="0" u="none" strike="noStrike" kern="0" cap="none" spc="0" normalizeH="0" baseline="0" noProof="0" dirty="0" smtClean="0">
                <a:ln>
                  <a:noFill/>
                </a:ln>
                <a:solidFill>
                  <a:srgbClr val="3120D0"/>
                </a:solidFill>
                <a:effectLst/>
                <a:uLnTx/>
                <a:uFillTx/>
                <a:latin typeface="微软雅黑" pitchFamily="34" charset="-122"/>
                <a:ea typeface="微软雅黑" pitchFamily="34" charset="-122"/>
              </a:rPr>
              <a:t>）</a:t>
            </a:r>
            <a:r>
              <a:rPr kumimoji="0" lang="zh-CN" altLang="zh-CN" sz="2400" i="0" u="none" strike="noStrike" kern="0" cap="none" spc="0" normalizeH="0" baseline="0" noProof="0" dirty="0" smtClean="0">
                <a:ln>
                  <a:noFill/>
                </a:ln>
                <a:solidFill>
                  <a:srgbClr val="3120D0"/>
                </a:solidFill>
                <a:effectLst/>
                <a:uLnTx/>
                <a:uFillTx/>
                <a:latin typeface="微软雅黑" pitchFamily="34" charset="-122"/>
                <a:ea typeface="微软雅黑" pitchFamily="34" charset="-122"/>
              </a:rPr>
              <a:t>，</a:t>
            </a:r>
            <a:r>
              <a:rPr kumimoji="0" lang="en-US" altLang="zh-CN" sz="2400" i="0" u="none" strike="noStrike" kern="0" cap="none" spc="0" normalizeH="0" baseline="0" noProof="0" dirty="0" smtClean="0">
                <a:ln>
                  <a:noFill/>
                </a:ln>
                <a:solidFill>
                  <a:srgbClr val="3120D0"/>
                </a:solidFill>
                <a:effectLst/>
                <a:uLnTx/>
                <a:uFillTx/>
                <a:latin typeface="微软雅黑" pitchFamily="34" charset="-122"/>
                <a:ea typeface="微软雅黑" pitchFamily="34" charset="-122"/>
              </a:rPr>
              <a:t>5</a:t>
            </a:r>
            <a:r>
              <a:rPr kumimoji="0" lang="zh-CN" altLang="en-US" sz="2400" i="0" u="none" strike="noStrike" kern="0" cap="none" spc="0" normalizeH="0" baseline="0" noProof="0" dirty="0" smtClean="0">
                <a:ln>
                  <a:noFill/>
                </a:ln>
                <a:solidFill>
                  <a:srgbClr val="3120D0"/>
                </a:solidFill>
                <a:effectLst/>
                <a:uLnTx/>
                <a:uFillTx/>
                <a:latin typeface="微软雅黑" pitchFamily="34" charset="-122"/>
                <a:ea typeface="微软雅黑" pitchFamily="34" charset="-122"/>
              </a:rPr>
              <a:t>项</a:t>
            </a:r>
            <a:r>
              <a:rPr kumimoji="0" lang="zh-CN" altLang="zh-CN" sz="2400" i="0" u="none" strike="noStrike" kern="0" cap="none" spc="0" normalizeH="0" baseline="0" noProof="0" dirty="0" smtClean="0">
                <a:ln>
                  <a:noFill/>
                </a:ln>
                <a:solidFill>
                  <a:srgbClr val="3120D0"/>
                </a:solidFill>
                <a:effectLst/>
                <a:uLnTx/>
                <a:uFillTx/>
                <a:latin typeface="微软雅黑" pitchFamily="34" charset="-122"/>
                <a:ea typeface="微软雅黑" pitchFamily="34" charset="-122"/>
              </a:rPr>
              <a:t>子任务</a:t>
            </a:r>
            <a:endParaRPr kumimoji="0" lang="en-US" altLang="zh-CN" sz="2400" i="0" u="none" strike="noStrike" kern="0" cap="none" spc="0" normalizeH="0" baseline="0" noProof="0" dirty="0" smtClean="0">
              <a:ln>
                <a:noFill/>
              </a:ln>
              <a:solidFill>
                <a:srgbClr val="3120D0"/>
              </a:solidFill>
              <a:effectLst/>
              <a:uLnTx/>
              <a:uFillTx/>
              <a:latin typeface="微软雅黑" pitchFamily="34" charset="-122"/>
              <a:ea typeface="微软雅黑" pitchFamily="34" charset="-122"/>
            </a:endParaRPr>
          </a:p>
          <a:p>
            <a:pPr marL="342900" marR="0" lvl="0" indent="-342900" algn="l" defTabSz="914400" rtl="0" eaLnBrk="0" fontAlgn="base" latinLnBrk="0" hangingPunct="0">
              <a:lnSpc>
                <a:spcPct val="110000"/>
              </a:lnSpc>
              <a:spcBef>
                <a:spcPts val="0"/>
              </a:spcBef>
              <a:spcAft>
                <a:spcPts val="600"/>
              </a:spcAft>
              <a:buClrTx/>
              <a:buSzTx/>
              <a:buFont typeface="Wingdings" panose="05000000000000000000" pitchFamily="2" charset="2"/>
              <a:buChar char="p"/>
              <a:tabLst/>
              <a:defRPr/>
            </a:pPr>
            <a:r>
              <a:rPr lang="zh-CN" altLang="en-US" sz="2400" kern="0" dirty="0">
                <a:latin typeface="微软雅黑" pitchFamily="34" charset="-122"/>
                <a:ea typeface="微软雅黑" pitchFamily="34" charset="-122"/>
              </a:rPr>
              <a:t>大</a:t>
            </a:r>
            <a:r>
              <a:rPr lang="zh-CN" altLang="en-US" sz="2400" kern="0" dirty="0" smtClean="0">
                <a:latin typeface="微软雅黑" pitchFamily="34" charset="-122"/>
                <a:ea typeface="微软雅黑" pitchFamily="34" charset="-122"/>
              </a:rPr>
              <a:t>科学装置技术升级和能力提升和新一代大科学装置预研</a:t>
            </a:r>
            <a:endParaRPr kumimoji="0" lang="en-US" altLang="zh-CN" sz="2400" i="0" u="none" strike="noStrike" kern="0" cap="none" spc="0" normalizeH="0" baseline="0" noProof="0" dirty="0" smtClean="0">
              <a:ln>
                <a:noFill/>
              </a:ln>
              <a:solidFill>
                <a:schemeClr val="tx1"/>
              </a:solidFill>
              <a:effectLst/>
              <a:uLnTx/>
              <a:uFillTx/>
              <a:latin typeface="微软雅黑" pitchFamily="34" charset="-122"/>
              <a:ea typeface="微软雅黑" pitchFamily="34" charset="-122"/>
            </a:endParaRPr>
          </a:p>
          <a:p>
            <a:pPr marL="342900" indent="-342900" eaLnBrk="0" hangingPunct="0">
              <a:lnSpc>
                <a:spcPct val="110000"/>
              </a:lnSpc>
              <a:spcBef>
                <a:spcPts val="0"/>
              </a:spcBef>
              <a:spcAft>
                <a:spcPts val="600"/>
              </a:spcAft>
              <a:buFontTx/>
              <a:buChar char="•"/>
              <a:defRPr/>
            </a:pPr>
            <a:r>
              <a:rPr kumimoji="0" lang="en-US" altLang="zh-CN" sz="2400" i="0" u="none" strike="noStrike" kern="0" cap="none" spc="0" normalizeH="0" baseline="0" noProof="0" dirty="0" smtClean="0">
                <a:ln>
                  <a:noFill/>
                </a:ln>
                <a:solidFill>
                  <a:srgbClr val="3120D0"/>
                </a:solidFill>
                <a:effectLst/>
                <a:uLnTx/>
                <a:uFillTx/>
                <a:latin typeface="微软雅黑" pitchFamily="34" charset="-122"/>
                <a:ea typeface="微软雅黑" pitchFamily="34" charset="-122"/>
              </a:rPr>
              <a:t>        </a:t>
            </a:r>
            <a:r>
              <a:rPr kumimoji="0" lang="zh-CN" altLang="en-US" sz="2400" i="0" u="none" strike="noStrike" kern="0" cap="none" spc="0" normalizeH="0" baseline="0" noProof="0" dirty="0" smtClean="0">
                <a:ln>
                  <a:noFill/>
                </a:ln>
                <a:solidFill>
                  <a:srgbClr val="3120D0"/>
                </a:solidFill>
                <a:effectLst/>
                <a:uLnTx/>
                <a:uFillTx/>
                <a:latin typeface="微软雅黑" pitchFamily="34" charset="-122"/>
                <a:ea typeface="微软雅黑" pitchFamily="34" charset="-122"/>
              </a:rPr>
              <a:t>能力提升部署</a:t>
            </a:r>
            <a:r>
              <a:rPr kumimoji="0" lang="en-US" altLang="zh-CN" sz="2400" i="0" u="none" strike="noStrike" kern="0" cap="none" spc="0" normalizeH="0" baseline="0" noProof="0" dirty="0" smtClean="0">
                <a:ln>
                  <a:noFill/>
                </a:ln>
                <a:solidFill>
                  <a:srgbClr val="3120D0"/>
                </a:solidFill>
                <a:effectLst/>
                <a:uLnTx/>
                <a:uFillTx/>
                <a:latin typeface="微软雅黑" pitchFamily="34" charset="-122"/>
                <a:ea typeface="微软雅黑" pitchFamily="34" charset="-122"/>
              </a:rPr>
              <a:t>1</a:t>
            </a:r>
            <a:r>
              <a:rPr kumimoji="0" lang="zh-CN" altLang="en-US" sz="2400" i="0" u="none" strike="noStrike" kern="0" cap="none" spc="0" normalizeH="0" baseline="0" noProof="0" dirty="0" smtClean="0">
                <a:ln>
                  <a:noFill/>
                </a:ln>
                <a:solidFill>
                  <a:srgbClr val="3120D0"/>
                </a:solidFill>
                <a:effectLst/>
                <a:uLnTx/>
                <a:uFillTx/>
                <a:latin typeface="微软雅黑" pitchFamily="34" charset="-122"/>
                <a:ea typeface="微软雅黑" pitchFamily="34" charset="-122"/>
              </a:rPr>
              <a:t>项任务（任务</a:t>
            </a:r>
            <a:r>
              <a:rPr kumimoji="0" lang="en-US" altLang="zh-CN" sz="2400" i="0" u="none" strike="noStrike" kern="0" cap="none" spc="0" normalizeH="0" baseline="0" noProof="0" dirty="0" smtClean="0">
                <a:ln>
                  <a:noFill/>
                </a:ln>
                <a:solidFill>
                  <a:srgbClr val="3120D0"/>
                </a:solidFill>
                <a:effectLst/>
                <a:uLnTx/>
                <a:uFillTx/>
                <a:latin typeface="微软雅黑" pitchFamily="34" charset="-122"/>
                <a:ea typeface="微软雅黑" pitchFamily="34" charset="-122"/>
              </a:rPr>
              <a:t>7</a:t>
            </a:r>
            <a:r>
              <a:rPr kumimoji="0" lang="zh-CN" altLang="en-US" sz="2400" i="0" u="none" strike="noStrike" kern="0" cap="none" spc="0" normalizeH="0" baseline="0" noProof="0" dirty="0" smtClean="0">
                <a:ln>
                  <a:noFill/>
                </a:ln>
                <a:solidFill>
                  <a:srgbClr val="3120D0"/>
                </a:solidFill>
                <a:effectLst/>
                <a:uLnTx/>
                <a:uFillTx/>
                <a:latin typeface="微软雅黑" pitchFamily="34" charset="-122"/>
                <a:ea typeface="微软雅黑" pitchFamily="34" charset="-122"/>
              </a:rPr>
              <a:t>），</a:t>
            </a:r>
            <a:r>
              <a:rPr kumimoji="0" lang="en-US" altLang="zh-CN" sz="2400" i="0" u="none" strike="noStrike" kern="0" cap="none" spc="0" normalizeH="0" baseline="0" noProof="0" dirty="0" smtClean="0">
                <a:ln>
                  <a:noFill/>
                </a:ln>
                <a:solidFill>
                  <a:srgbClr val="3120D0"/>
                </a:solidFill>
                <a:effectLst/>
                <a:uLnTx/>
                <a:uFillTx/>
                <a:latin typeface="微软雅黑" pitchFamily="34" charset="-122"/>
                <a:ea typeface="微软雅黑" pitchFamily="34" charset="-122"/>
              </a:rPr>
              <a:t>4</a:t>
            </a:r>
            <a:r>
              <a:rPr kumimoji="0" lang="zh-CN" altLang="en-US" sz="2400" i="0" u="none" strike="noStrike" kern="0" cap="none" spc="0" normalizeH="0" baseline="0" noProof="0" dirty="0" smtClean="0">
                <a:ln>
                  <a:noFill/>
                </a:ln>
                <a:solidFill>
                  <a:srgbClr val="3120D0"/>
                </a:solidFill>
                <a:effectLst/>
                <a:uLnTx/>
                <a:uFillTx/>
                <a:latin typeface="微软雅黑" pitchFamily="34" charset="-122"/>
                <a:ea typeface="微软雅黑" pitchFamily="34" charset="-122"/>
              </a:rPr>
              <a:t>项子任务</a:t>
            </a:r>
            <a:endParaRPr kumimoji="0" lang="en-US" altLang="zh-CN" sz="2400" i="0" u="none" strike="noStrike" kern="0" cap="none" spc="0" normalizeH="0" baseline="0" noProof="0" dirty="0" smtClean="0">
              <a:ln>
                <a:noFill/>
              </a:ln>
              <a:solidFill>
                <a:srgbClr val="3120D0"/>
              </a:solidFill>
              <a:effectLst/>
              <a:uLnTx/>
              <a:uFillTx/>
              <a:latin typeface="微软雅黑" pitchFamily="34" charset="-122"/>
              <a:ea typeface="微软雅黑" pitchFamily="34" charset="-122"/>
            </a:endParaRPr>
          </a:p>
          <a:p>
            <a:pPr marL="342900" indent="-342900" eaLnBrk="0" hangingPunct="0">
              <a:lnSpc>
                <a:spcPct val="110000"/>
              </a:lnSpc>
              <a:spcBef>
                <a:spcPts val="0"/>
              </a:spcBef>
              <a:spcAft>
                <a:spcPts val="600"/>
              </a:spcAft>
              <a:buFontTx/>
              <a:buChar char="•"/>
              <a:defRPr/>
            </a:pPr>
            <a:r>
              <a:rPr lang="en-US" altLang="zh-CN" sz="2400" kern="0" dirty="0">
                <a:solidFill>
                  <a:srgbClr val="3120D0"/>
                </a:solidFill>
                <a:latin typeface="微软雅黑" pitchFamily="34" charset="-122"/>
                <a:ea typeface="微软雅黑" pitchFamily="34" charset="-122"/>
              </a:rPr>
              <a:t> </a:t>
            </a:r>
            <a:r>
              <a:rPr lang="en-US" altLang="zh-CN" sz="2400" kern="0" dirty="0" smtClean="0">
                <a:solidFill>
                  <a:srgbClr val="3120D0"/>
                </a:solidFill>
                <a:latin typeface="微软雅黑" pitchFamily="34" charset="-122"/>
                <a:ea typeface="微软雅黑" pitchFamily="34" charset="-122"/>
              </a:rPr>
              <a:t>       </a:t>
            </a:r>
            <a:r>
              <a:rPr kumimoji="0" lang="zh-CN" altLang="en-US" sz="2400" i="0" u="none" strike="noStrike" kern="0" cap="none" spc="0" normalizeH="0" baseline="0" noProof="0" dirty="0" smtClean="0">
                <a:ln>
                  <a:noFill/>
                </a:ln>
                <a:solidFill>
                  <a:srgbClr val="3120D0"/>
                </a:solidFill>
                <a:effectLst/>
                <a:uLnTx/>
                <a:uFillTx/>
                <a:latin typeface="微软雅黑" pitchFamily="34" charset="-122"/>
                <a:ea typeface="微软雅黑" pitchFamily="34" charset="-122"/>
              </a:rPr>
              <a:t>预研</a:t>
            </a:r>
            <a:r>
              <a:rPr kumimoji="0" lang="zh-CN" altLang="zh-CN" sz="2400" i="0" u="none" strike="noStrike" kern="0" cap="none" spc="0" normalizeH="0" baseline="0" noProof="0" dirty="0" smtClean="0">
                <a:ln>
                  <a:noFill/>
                </a:ln>
                <a:solidFill>
                  <a:srgbClr val="3120D0"/>
                </a:solidFill>
                <a:effectLst/>
                <a:uLnTx/>
                <a:uFillTx/>
                <a:latin typeface="微软雅黑" pitchFamily="34" charset="-122"/>
                <a:ea typeface="微软雅黑" pitchFamily="34" charset="-122"/>
              </a:rPr>
              <a:t>共部署</a:t>
            </a:r>
            <a:r>
              <a:rPr kumimoji="0" lang="en-US" altLang="zh-CN" sz="2400" i="0" u="none" strike="noStrike" kern="0" cap="none" spc="0" normalizeH="0" baseline="0" noProof="0" dirty="0" smtClean="0">
                <a:ln>
                  <a:noFill/>
                </a:ln>
                <a:solidFill>
                  <a:srgbClr val="3120D0"/>
                </a:solidFill>
                <a:effectLst/>
                <a:uLnTx/>
                <a:uFillTx/>
                <a:latin typeface="微软雅黑" pitchFamily="34" charset="-122"/>
                <a:ea typeface="微软雅黑" pitchFamily="34" charset="-122"/>
              </a:rPr>
              <a:t>2</a:t>
            </a:r>
            <a:r>
              <a:rPr kumimoji="0" lang="zh-CN" altLang="en-US" sz="2400" i="0" u="none" strike="noStrike" kern="0" cap="none" spc="0" normalizeH="0" baseline="0" noProof="0" dirty="0" smtClean="0">
                <a:ln>
                  <a:noFill/>
                </a:ln>
                <a:solidFill>
                  <a:srgbClr val="3120D0"/>
                </a:solidFill>
                <a:effectLst/>
                <a:uLnTx/>
                <a:uFillTx/>
                <a:latin typeface="微软雅黑" pitchFamily="34" charset="-122"/>
                <a:ea typeface="微软雅黑" pitchFamily="34" charset="-122"/>
              </a:rPr>
              <a:t>项</a:t>
            </a:r>
            <a:r>
              <a:rPr kumimoji="0" lang="zh-CN" altLang="zh-CN" sz="2400" i="0" u="none" strike="noStrike" kern="0" cap="none" spc="0" normalizeH="0" baseline="0" noProof="0" dirty="0" smtClean="0">
                <a:ln>
                  <a:noFill/>
                </a:ln>
                <a:solidFill>
                  <a:srgbClr val="3120D0"/>
                </a:solidFill>
                <a:effectLst/>
                <a:uLnTx/>
                <a:uFillTx/>
                <a:latin typeface="微软雅黑" pitchFamily="34" charset="-122"/>
                <a:ea typeface="微软雅黑" pitchFamily="34" charset="-122"/>
              </a:rPr>
              <a:t>任务</a:t>
            </a:r>
            <a:r>
              <a:rPr lang="zh-CN" altLang="en-US" sz="2400" kern="0" dirty="0" smtClean="0">
                <a:solidFill>
                  <a:srgbClr val="3120D0"/>
                </a:solidFill>
                <a:latin typeface="微软雅黑" pitchFamily="34" charset="-122"/>
                <a:ea typeface="微软雅黑" pitchFamily="34" charset="-122"/>
              </a:rPr>
              <a:t>（任务</a:t>
            </a:r>
            <a:r>
              <a:rPr lang="en-US" altLang="zh-CN" sz="2400" kern="0" dirty="0" smtClean="0">
                <a:solidFill>
                  <a:srgbClr val="3120D0"/>
                </a:solidFill>
                <a:latin typeface="微软雅黑" pitchFamily="34" charset="-122"/>
                <a:ea typeface="微软雅黑" pitchFamily="34" charset="-122"/>
              </a:rPr>
              <a:t>5</a:t>
            </a:r>
            <a:r>
              <a:rPr lang="zh-CN" altLang="en-US" sz="2400" kern="0" dirty="0" smtClean="0">
                <a:solidFill>
                  <a:srgbClr val="3120D0"/>
                </a:solidFill>
                <a:latin typeface="微软雅黑" pitchFamily="34" charset="-122"/>
                <a:ea typeface="微软雅黑" pitchFamily="34" charset="-122"/>
              </a:rPr>
              <a:t>、</a:t>
            </a:r>
            <a:r>
              <a:rPr lang="en-US" altLang="zh-CN" sz="2400" kern="0" dirty="0" smtClean="0">
                <a:solidFill>
                  <a:srgbClr val="3120D0"/>
                </a:solidFill>
                <a:latin typeface="微软雅黑" pitchFamily="34" charset="-122"/>
                <a:ea typeface="微软雅黑" pitchFamily="34" charset="-122"/>
              </a:rPr>
              <a:t>14</a:t>
            </a:r>
            <a:r>
              <a:rPr kumimoji="0" lang="zh-CN" altLang="en-US" sz="2400" i="0" u="none" strike="noStrike" kern="0" cap="none" spc="0" normalizeH="0" baseline="0" noProof="0" dirty="0" smtClean="0">
                <a:ln>
                  <a:noFill/>
                </a:ln>
                <a:solidFill>
                  <a:srgbClr val="3120D0"/>
                </a:solidFill>
                <a:effectLst/>
                <a:uLnTx/>
                <a:uFillTx/>
                <a:latin typeface="微软雅黑" pitchFamily="34" charset="-122"/>
                <a:ea typeface="微软雅黑" pitchFamily="34" charset="-122"/>
              </a:rPr>
              <a:t>）</a:t>
            </a:r>
            <a:r>
              <a:rPr kumimoji="0" lang="zh-CN" altLang="zh-CN" sz="2400" i="0" u="none" strike="noStrike" kern="0" cap="none" spc="0" normalizeH="0" baseline="0" noProof="0" dirty="0" smtClean="0">
                <a:ln>
                  <a:noFill/>
                </a:ln>
                <a:solidFill>
                  <a:srgbClr val="3120D0"/>
                </a:solidFill>
                <a:effectLst/>
                <a:uLnTx/>
                <a:uFillTx/>
                <a:latin typeface="微软雅黑" pitchFamily="34" charset="-122"/>
                <a:ea typeface="微软雅黑" pitchFamily="34" charset="-122"/>
              </a:rPr>
              <a:t>，</a:t>
            </a:r>
            <a:r>
              <a:rPr kumimoji="0" lang="en-US" altLang="zh-CN" sz="2400" i="0" u="none" strike="noStrike" kern="0" cap="none" spc="0" normalizeH="0" baseline="0" noProof="0" dirty="0" smtClean="0">
                <a:ln>
                  <a:noFill/>
                </a:ln>
                <a:solidFill>
                  <a:srgbClr val="3120D0"/>
                </a:solidFill>
                <a:effectLst/>
                <a:uLnTx/>
                <a:uFillTx/>
                <a:latin typeface="微软雅黑" pitchFamily="34" charset="-122"/>
                <a:ea typeface="微软雅黑" pitchFamily="34" charset="-122"/>
              </a:rPr>
              <a:t>8</a:t>
            </a:r>
            <a:r>
              <a:rPr kumimoji="0" lang="zh-CN" altLang="en-US" sz="2400" i="0" u="none" strike="noStrike" kern="0" cap="none" spc="0" normalizeH="0" baseline="0" noProof="0" dirty="0" smtClean="0">
                <a:ln>
                  <a:noFill/>
                </a:ln>
                <a:solidFill>
                  <a:srgbClr val="3120D0"/>
                </a:solidFill>
                <a:effectLst/>
                <a:uLnTx/>
                <a:uFillTx/>
                <a:latin typeface="微软雅黑" pitchFamily="34" charset="-122"/>
                <a:ea typeface="微软雅黑" pitchFamily="34" charset="-122"/>
              </a:rPr>
              <a:t>项</a:t>
            </a:r>
            <a:r>
              <a:rPr kumimoji="0" lang="zh-CN" altLang="zh-CN" sz="2400" i="0" u="none" strike="noStrike" kern="0" cap="none" spc="0" normalizeH="0" baseline="0" noProof="0" dirty="0" smtClean="0">
                <a:ln>
                  <a:noFill/>
                </a:ln>
                <a:solidFill>
                  <a:srgbClr val="3120D0"/>
                </a:solidFill>
                <a:effectLst/>
                <a:uLnTx/>
                <a:uFillTx/>
                <a:latin typeface="微软雅黑" pitchFamily="34" charset="-122"/>
                <a:ea typeface="微软雅黑" pitchFamily="34" charset="-122"/>
              </a:rPr>
              <a:t>子任务</a:t>
            </a:r>
            <a:endParaRPr kumimoji="0" lang="en-US" altLang="zh-CN" sz="2400" i="0" u="none" strike="noStrike" kern="0" cap="none" spc="0" normalizeH="0" baseline="0" noProof="0" dirty="0" smtClean="0">
              <a:ln>
                <a:noFill/>
              </a:ln>
              <a:solidFill>
                <a:srgbClr val="3120D0"/>
              </a:solidFill>
              <a:effectLst/>
              <a:uLnTx/>
              <a:uFillTx/>
              <a:latin typeface="微软雅黑" pitchFamily="34" charset="-122"/>
              <a:ea typeface="微软雅黑" pitchFamily="34" charset="-122"/>
            </a:endParaRPr>
          </a:p>
        </p:txBody>
      </p:sp>
      <p:sp>
        <p:nvSpPr>
          <p:cNvPr id="6" name="矩形 5"/>
          <p:cNvSpPr/>
          <p:nvPr/>
        </p:nvSpPr>
        <p:spPr>
          <a:xfrm>
            <a:off x="1283545" y="6239546"/>
            <a:ext cx="9429816" cy="477054"/>
          </a:xfrm>
          <a:prstGeom prst="rect">
            <a:avLst/>
          </a:prstGeom>
        </p:spPr>
        <p:txBody>
          <a:bodyPr wrap="square">
            <a:spAutoFit/>
          </a:bodyPr>
          <a:lstStyle/>
          <a:p>
            <a:pPr algn="just"/>
            <a:r>
              <a:rPr lang="zh-CN" altLang="en-US" dirty="0" smtClean="0">
                <a:latin typeface="微软雅黑" pitchFamily="34" charset="-122"/>
                <a:ea typeface="微软雅黑" pitchFamily="34" charset="-122"/>
              </a:rPr>
              <a:t>按四个重点支持方向，共部署</a:t>
            </a:r>
            <a:r>
              <a:rPr lang="en-US" altLang="zh-CN" dirty="0" smtClean="0">
                <a:latin typeface="微软雅黑" pitchFamily="34" charset="-122"/>
                <a:ea typeface="微软雅黑" pitchFamily="34" charset="-122"/>
              </a:rPr>
              <a:t>14</a:t>
            </a:r>
            <a:r>
              <a:rPr lang="zh-CN" altLang="en-US" dirty="0" smtClean="0">
                <a:latin typeface="微软雅黑" pitchFamily="34" charset="-122"/>
                <a:ea typeface="微软雅黑" pitchFamily="34" charset="-122"/>
              </a:rPr>
              <a:t>项任务，</a:t>
            </a:r>
            <a:r>
              <a:rPr lang="en-US" dirty="0" smtClean="0">
                <a:latin typeface="微软雅黑" pitchFamily="34" charset="-122"/>
                <a:ea typeface="微软雅黑" pitchFamily="34" charset="-122"/>
              </a:rPr>
              <a:t>46</a:t>
            </a:r>
            <a:r>
              <a:rPr lang="zh-CN" altLang="en-US" dirty="0" smtClean="0">
                <a:latin typeface="微软雅黑" pitchFamily="34" charset="-122"/>
                <a:ea typeface="微软雅黑" pitchFamily="34" charset="-122"/>
              </a:rPr>
              <a:t>项子任务。</a:t>
            </a:r>
            <a:endParaRPr lang="zh-CN" altLang="en-US" dirty="0">
              <a:latin typeface="微软雅黑" pitchFamily="34" charset="-122"/>
              <a:ea typeface="微软雅黑" pitchFamily="34" charset="-122"/>
            </a:endParaRPr>
          </a:p>
        </p:txBody>
      </p:sp>
      <p:sp>
        <p:nvSpPr>
          <p:cNvPr id="9" name="TextBox 7"/>
          <p:cNvSpPr txBox="1"/>
          <p:nvPr/>
        </p:nvSpPr>
        <p:spPr>
          <a:xfrm>
            <a:off x="334566" y="391684"/>
            <a:ext cx="6380964"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smtClean="0">
                <a:solidFill>
                  <a:srgbClr val="960000"/>
                </a:solidFill>
                <a:latin typeface="微软雅黑" panose="020B0503020204020204" pitchFamily="34" charset="-122"/>
                <a:ea typeface="微软雅黑" panose="020B0503020204020204" pitchFamily="34" charset="-122"/>
                <a:cs typeface="Times New Roman" pitchFamily="18" charset="0"/>
              </a:rPr>
              <a:t>一、专项总体情况</a:t>
            </a:r>
          </a:p>
        </p:txBody>
      </p:sp>
    </p:spTree>
    <p:extLst>
      <p:ext uri="{BB962C8B-B14F-4D97-AF65-F5344CB8AC3E}">
        <p14:creationId xmlns:p14="http://schemas.microsoft.com/office/powerpoint/2010/main" val="27632743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格 13"/>
          <p:cNvGraphicFramePr>
            <a:graphicFrameLocks noGrp="1"/>
          </p:cNvGraphicFramePr>
          <p:nvPr>
            <p:extLst/>
          </p:nvPr>
        </p:nvGraphicFramePr>
        <p:xfrm>
          <a:off x="478582" y="1558138"/>
          <a:ext cx="11331663" cy="4942696"/>
        </p:xfrm>
        <a:graphic>
          <a:graphicData uri="http://schemas.openxmlformats.org/drawingml/2006/table">
            <a:tbl>
              <a:tblPr/>
              <a:tblGrid>
                <a:gridCol w="825601">
                  <a:extLst>
                    <a:ext uri="{9D8B030D-6E8A-4147-A177-3AD203B41FA5}">
                      <a16:colId xmlns:a16="http://schemas.microsoft.com/office/drawing/2014/main" val="20000"/>
                    </a:ext>
                  </a:extLst>
                </a:gridCol>
                <a:gridCol w="4543163">
                  <a:extLst>
                    <a:ext uri="{9D8B030D-6E8A-4147-A177-3AD203B41FA5}">
                      <a16:colId xmlns:a16="http://schemas.microsoft.com/office/drawing/2014/main" val="20001"/>
                    </a:ext>
                  </a:extLst>
                </a:gridCol>
                <a:gridCol w="5962899">
                  <a:extLst>
                    <a:ext uri="{9D8B030D-6E8A-4147-A177-3AD203B41FA5}">
                      <a16:colId xmlns:a16="http://schemas.microsoft.com/office/drawing/2014/main" val="20002"/>
                    </a:ext>
                  </a:extLst>
                </a:gridCol>
              </a:tblGrid>
              <a:tr h="142876">
                <a:tc>
                  <a:txBody>
                    <a:bodyPr/>
                    <a:lstStyle/>
                    <a:p>
                      <a:pPr marL="0" indent="0" algn="ctr" defTabSz="914400" rtl="0" eaLnBrk="1" latinLnBrk="0" hangingPunct="1">
                        <a:lnSpc>
                          <a:spcPct val="100000"/>
                        </a:lnSpc>
                        <a:spcAft>
                          <a:spcPts val="0"/>
                        </a:spcAft>
                      </a:pPr>
                      <a:r>
                        <a:rPr lang="zh-CN" altLang="en-US" sz="1600" b="1" kern="1200" dirty="0" smtClean="0">
                          <a:solidFill>
                            <a:schemeClr val="lt1"/>
                          </a:solidFill>
                          <a:latin typeface="微软雅黑" pitchFamily="34" charset="-122"/>
                          <a:ea typeface="微软雅黑" pitchFamily="34" charset="-122"/>
                          <a:cs typeface="+mn-cs"/>
                        </a:rPr>
                        <a:t>序号</a:t>
                      </a:r>
                    </a:p>
                  </a:txBody>
                  <a:tcPr marL="53467" marR="53467"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marL="0" indent="0" algn="ctr" defTabSz="914400" rtl="0" eaLnBrk="1" latinLnBrk="0" hangingPunct="1">
                        <a:lnSpc>
                          <a:spcPct val="100000"/>
                        </a:lnSpc>
                        <a:spcAft>
                          <a:spcPts val="0"/>
                        </a:spcAft>
                      </a:pPr>
                      <a:r>
                        <a:rPr lang="zh-CN" altLang="en-US" sz="1600" b="1" kern="1200" dirty="0" smtClean="0">
                          <a:solidFill>
                            <a:schemeClr val="lt1"/>
                          </a:solidFill>
                          <a:latin typeface="微软雅黑" pitchFamily="34" charset="-122"/>
                          <a:ea typeface="微软雅黑" pitchFamily="34" charset="-122"/>
                          <a:cs typeface="+mn-cs"/>
                        </a:rPr>
                        <a:t>任务名称</a:t>
                      </a:r>
                    </a:p>
                  </a:txBody>
                  <a:tcPr marL="53467" marR="53467"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marL="0" indent="0" algn="ctr" defTabSz="914400" rtl="0" eaLnBrk="1" latinLnBrk="0" hangingPunct="1">
                        <a:lnSpc>
                          <a:spcPct val="100000"/>
                        </a:lnSpc>
                        <a:spcAft>
                          <a:spcPts val="0"/>
                        </a:spcAft>
                      </a:pPr>
                      <a:r>
                        <a:rPr lang="zh-CN" altLang="en-US" sz="1600" b="1" kern="1200" dirty="0" smtClean="0">
                          <a:solidFill>
                            <a:schemeClr val="lt1"/>
                          </a:solidFill>
                          <a:latin typeface="微软雅黑" pitchFamily="34" charset="-122"/>
                          <a:ea typeface="微软雅黑" pitchFamily="34" charset="-122"/>
                          <a:cs typeface="+mn-cs"/>
                        </a:rPr>
                        <a:t>子任务名称</a:t>
                      </a:r>
                    </a:p>
                  </a:txBody>
                  <a:tcPr marL="53467" marR="53467"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0000"/>
                  </a:ext>
                </a:extLst>
              </a:tr>
              <a:tr h="225746">
                <a:tc>
                  <a:txBody>
                    <a:bodyPr/>
                    <a:lstStyle/>
                    <a:p>
                      <a:pPr indent="0" algn="ctr">
                        <a:lnSpc>
                          <a:spcPct val="100000"/>
                        </a:lnSpc>
                        <a:spcAft>
                          <a:spcPts val="0"/>
                        </a:spcAft>
                      </a:pPr>
                      <a:r>
                        <a:rPr lang="en-US" sz="1600" b="1" kern="100" dirty="0">
                          <a:latin typeface="微软雅黑" pitchFamily="34" charset="-122"/>
                          <a:ea typeface="微软雅黑" pitchFamily="34" charset="-122"/>
                          <a:cs typeface="Times New Roman"/>
                        </a:rPr>
                        <a:t>1</a:t>
                      </a:r>
                      <a:endParaRPr lang="zh-CN" sz="1600" kern="100" dirty="0">
                        <a:latin typeface="微软雅黑" pitchFamily="34" charset="-122"/>
                        <a:ea typeface="微软雅黑" pitchFamily="34" charset="-122"/>
                        <a:cs typeface="Times New Roman"/>
                      </a:endParaRPr>
                    </a:p>
                  </a:txBody>
                  <a:tcPr marL="53467" marR="53467"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a:txBody>
                    <a:bodyPr/>
                    <a:lstStyle/>
                    <a:p>
                      <a:pPr indent="0" algn="just">
                        <a:lnSpc>
                          <a:spcPct val="100000"/>
                        </a:lnSpc>
                        <a:spcAft>
                          <a:spcPts val="0"/>
                        </a:spcAft>
                      </a:pPr>
                      <a:r>
                        <a:rPr lang="en-US" sz="1600" b="1" kern="100" dirty="0" smtClean="0">
                          <a:latin typeface="微软雅黑" pitchFamily="34" charset="-122"/>
                          <a:ea typeface="微软雅黑" pitchFamily="34" charset="-122"/>
                          <a:cs typeface="Times New Roman"/>
                        </a:rPr>
                        <a:t>1 </a:t>
                      </a:r>
                      <a:r>
                        <a:rPr lang="zh-CN" sz="1600" b="1" kern="100" dirty="0" smtClean="0">
                          <a:latin typeface="微软雅黑" pitchFamily="34" charset="-122"/>
                          <a:ea typeface="微软雅黑" pitchFamily="34" charset="-122"/>
                          <a:cs typeface="Times New Roman"/>
                        </a:rPr>
                        <a:t>强相</a:t>
                      </a:r>
                      <a:r>
                        <a:rPr lang="zh-CN" sz="1600" b="1" kern="100" dirty="0">
                          <a:latin typeface="微软雅黑" pitchFamily="34" charset="-122"/>
                          <a:ea typeface="微软雅黑" pitchFamily="34" charset="-122"/>
                          <a:cs typeface="Times New Roman"/>
                        </a:rPr>
                        <a:t>互作用性质研究及奇异粒子的寻找</a:t>
                      </a:r>
                      <a:endParaRPr lang="zh-CN" sz="1600" kern="100" dirty="0">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a:txBody>
                    <a:bodyPr/>
                    <a:lstStyle/>
                    <a:p>
                      <a:pPr indent="0" algn="just">
                        <a:lnSpc>
                          <a:spcPct val="100000"/>
                        </a:lnSpc>
                        <a:spcAft>
                          <a:spcPts val="0"/>
                        </a:spcAft>
                      </a:pPr>
                      <a:r>
                        <a:rPr lang="en-US" sz="1600" b="1" kern="100" dirty="0">
                          <a:latin typeface="微软雅黑" pitchFamily="34" charset="-122"/>
                          <a:ea typeface="微软雅黑" pitchFamily="34" charset="-122"/>
                          <a:cs typeface="Times New Roman"/>
                        </a:rPr>
                        <a:t>1-1 </a:t>
                      </a:r>
                      <a:r>
                        <a:rPr lang="zh-CN" sz="1600" b="1" kern="100" dirty="0">
                          <a:latin typeface="微软雅黑" pitchFamily="34" charset="-122"/>
                          <a:ea typeface="微软雅黑" pitchFamily="34" charset="-122"/>
                          <a:cs typeface="Times New Roman"/>
                        </a:rPr>
                        <a:t>强相互作用性质研究及奇异粒子的寻找</a:t>
                      </a:r>
                      <a:endParaRPr lang="zh-CN" sz="1600" kern="100" dirty="0">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extLst>
                  <a:ext uri="{0D108BD9-81ED-4DB2-BD59-A6C34878D82A}">
                    <a16:rowId xmlns:a16="http://schemas.microsoft.com/office/drawing/2014/main" val="10001"/>
                  </a:ext>
                </a:extLst>
              </a:tr>
              <a:tr h="285156">
                <a:tc>
                  <a:txBody>
                    <a:bodyPr/>
                    <a:lstStyle/>
                    <a:p>
                      <a:pPr indent="0" algn="ctr">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2</a:t>
                      </a:r>
                      <a:endParaRPr lang="zh-CN" sz="1600" kern="100" dirty="0">
                        <a:solidFill>
                          <a:srgbClr val="FF0000"/>
                        </a:solidFill>
                        <a:latin typeface="微软雅黑" pitchFamily="34" charset="-122"/>
                        <a:ea typeface="微软雅黑" pitchFamily="34" charset="-122"/>
                        <a:cs typeface="Times New Roman"/>
                      </a:endParaRPr>
                    </a:p>
                  </a:txBody>
                  <a:tcPr marL="53467" marR="53467"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rowSpan="2">
                  <a:txBody>
                    <a:bodyPr/>
                    <a:lstStyle/>
                    <a:p>
                      <a:pPr indent="0" algn="just">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2 Higgs</a:t>
                      </a:r>
                      <a:r>
                        <a:rPr lang="zh-CN" sz="1600" b="1" kern="100" dirty="0">
                          <a:solidFill>
                            <a:srgbClr val="FF0000"/>
                          </a:solidFill>
                          <a:latin typeface="微软雅黑" pitchFamily="34" charset="-122"/>
                          <a:ea typeface="微软雅黑" pitchFamily="34" charset="-122"/>
                          <a:cs typeface="Times New Roman"/>
                        </a:rPr>
                        <a:t>粒子的特性研究和超出标准模型新物质寻找</a:t>
                      </a:r>
                      <a:endParaRPr lang="zh-CN" sz="1600" kern="100" dirty="0">
                        <a:solidFill>
                          <a:srgbClr val="FF0000"/>
                        </a:solidFill>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indent="0" algn="just">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2-1 Higgs</a:t>
                      </a:r>
                      <a:r>
                        <a:rPr lang="zh-CN" sz="1600" b="1" kern="100" dirty="0">
                          <a:solidFill>
                            <a:srgbClr val="FF0000"/>
                          </a:solidFill>
                          <a:latin typeface="微软雅黑" pitchFamily="34" charset="-122"/>
                          <a:ea typeface="微软雅黑" pitchFamily="34" charset="-122"/>
                          <a:cs typeface="Times New Roman"/>
                        </a:rPr>
                        <a:t>物理研究和新物理寻找</a:t>
                      </a:r>
                      <a:endParaRPr lang="zh-CN" sz="1600" kern="100" dirty="0">
                        <a:solidFill>
                          <a:srgbClr val="FF0000"/>
                        </a:solidFill>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extLst>
                  <a:ext uri="{0D108BD9-81ED-4DB2-BD59-A6C34878D82A}">
                    <a16:rowId xmlns:a16="http://schemas.microsoft.com/office/drawing/2014/main" val="10002"/>
                  </a:ext>
                </a:extLst>
              </a:tr>
              <a:tr h="202126">
                <a:tc>
                  <a:txBody>
                    <a:bodyPr/>
                    <a:lstStyle/>
                    <a:p>
                      <a:pPr indent="0" algn="ctr">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3</a:t>
                      </a:r>
                      <a:endParaRPr lang="zh-CN" sz="1600" kern="100" dirty="0">
                        <a:solidFill>
                          <a:srgbClr val="FF0000"/>
                        </a:solidFill>
                        <a:latin typeface="微软雅黑" pitchFamily="34" charset="-122"/>
                        <a:ea typeface="微软雅黑" pitchFamily="34" charset="-122"/>
                        <a:cs typeface="Times New Roman"/>
                      </a:endParaRPr>
                    </a:p>
                  </a:txBody>
                  <a:tcPr marL="53467" marR="53467"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vMerge="1">
                  <a:txBody>
                    <a:bodyPr/>
                    <a:lstStyle/>
                    <a:p>
                      <a:endParaRPr lang="zh-CN" altLang="en-US"/>
                    </a:p>
                  </a:txBody>
                  <a:tcPr/>
                </a:tc>
                <a:tc>
                  <a:txBody>
                    <a:bodyPr/>
                    <a:lstStyle/>
                    <a:p>
                      <a:pPr indent="0" algn="just">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2-2 LHC</a:t>
                      </a:r>
                      <a:r>
                        <a:rPr lang="zh-CN" sz="1600" b="1" kern="100" dirty="0">
                          <a:solidFill>
                            <a:srgbClr val="FF0000"/>
                          </a:solidFill>
                          <a:latin typeface="微软雅黑" pitchFamily="34" charset="-122"/>
                          <a:ea typeface="微软雅黑" pitchFamily="34" charset="-122"/>
                          <a:cs typeface="Times New Roman"/>
                        </a:rPr>
                        <a:t>实验探测器升级</a:t>
                      </a:r>
                      <a:endParaRPr lang="zh-CN" sz="1600" kern="100" dirty="0">
                        <a:solidFill>
                          <a:srgbClr val="FF0000"/>
                        </a:solidFill>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extLst>
                  <a:ext uri="{0D108BD9-81ED-4DB2-BD59-A6C34878D82A}">
                    <a16:rowId xmlns:a16="http://schemas.microsoft.com/office/drawing/2014/main" val="10003"/>
                  </a:ext>
                </a:extLst>
              </a:tr>
              <a:tr h="285156">
                <a:tc>
                  <a:txBody>
                    <a:bodyPr/>
                    <a:lstStyle/>
                    <a:p>
                      <a:pPr indent="0" algn="ctr">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4</a:t>
                      </a:r>
                      <a:endParaRPr lang="zh-CN" sz="1600" kern="100" dirty="0">
                        <a:solidFill>
                          <a:srgbClr val="FF0000"/>
                        </a:solidFill>
                        <a:latin typeface="微软雅黑" pitchFamily="34" charset="-122"/>
                        <a:ea typeface="微软雅黑" pitchFamily="34" charset="-122"/>
                        <a:cs typeface="Times New Roman"/>
                      </a:endParaRPr>
                    </a:p>
                  </a:txBody>
                  <a:tcPr marL="53467" marR="53467"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rowSpan="3">
                  <a:txBody>
                    <a:bodyPr/>
                    <a:lstStyle/>
                    <a:p>
                      <a:pPr indent="0" algn="just">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3 </a:t>
                      </a:r>
                      <a:r>
                        <a:rPr lang="zh-CN" sz="1600" b="1" kern="100" dirty="0">
                          <a:solidFill>
                            <a:srgbClr val="FF0000"/>
                          </a:solidFill>
                          <a:latin typeface="微软雅黑" pitchFamily="34" charset="-122"/>
                          <a:ea typeface="微软雅黑" pitchFamily="34" charset="-122"/>
                          <a:cs typeface="Times New Roman"/>
                        </a:rPr>
                        <a:t>中微子属性和宇宙线本质的研究</a:t>
                      </a:r>
                      <a:endParaRPr lang="zh-CN" sz="1600" kern="100" dirty="0">
                        <a:solidFill>
                          <a:srgbClr val="FF0000"/>
                        </a:solidFill>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a:txBody>
                    <a:bodyPr/>
                    <a:lstStyle/>
                    <a:p>
                      <a:pPr indent="0" algn="just">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3-1 </a:t>
                      </a:r>
                      <a:r>
                        <a:rPr lang="zh-CN" sz="1600" b="1" kern="100" dirty="0">
                          <a:solidFill>
                            <a:srgbClr val="FF0000"/>
                          </a:solidFill>
                          <a:latin typeface="微软雅黑" pitchFamily="34" charset="-122"/>
                          <a:ea typeface="微软雅黑" pitchFamily="34" charset="-122"/>
                          <a:cs typeface="Times New Roman"/>
                        </a:rPr>
                        <a:t>中微子特性研究</a:t>
                      </a:r>
                      <a:endParaRPr lang="zh-CN" sz="1600" kern="100" dirty="0">
                        <a:solidFill>
                          <a:srgbClr val="FF0000"/>
                        </a:solidFill>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extLst>
                  <a:ext uri="{0D108BD9-81ED-4DB2-BD59-A6C34878D82A}">
                    <a16:rowId xmlns:a16="http://schemas.microsoft.com/office/drawing/2014/main" val="10004"/>
                  </a:ext>
                </a:extLst>
              </a:tr>
              <a:tr h="178364">
                <a:tc>
                  <a:txBody>
                    <a:bodyPr/>
                    <a:lstStyle/>
                    <a:p>
                      <a:pPr indent="0" algn="ctr">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5</a:t>
                      </a:r>
                      <a:endParaRPr lang="zh-CN" sz="1600" kern="100" dirty="0">
                        <a:solidFill>
                          <a:srgbClr val="FF0000"/>
                        </a:solidFill>
                        <a:latin typeface="微软雅黑" pitchFamily="34" charset="-122"/>
                        <a:ea typeface="微软雅黑" pitchFamily="34" charset="-122"/>
                        <a:cs typeface="Times New Roman"/>
                      </a:endParaRPr>
                    </a:p>
                  </a:txBody>
                  <a:tcPr marL="53467" marR="53467"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vMerge="1">
                  <a:txBody>
                    <a:bodyPr/>
                    <a:lstStyle/>
                    <a:p>
                      <a:endParaRPr lang="zh-CN" altLang="en-US"/>
                    </a:p>
                  </a:txBody>
                  <a:tcPr/>
                </a:tc>
                <a:tc>
                  <a:txBody>
                    <a:bodyPr/>
                    <a:lstStyle/>
                    <a:p>
                      <a:pPr indent="0" algn="just">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3-2 </a:t>
                      </a:r>
                      <a:r>
                        <a:rPr lang="zh-CN" sz="1600" b="1" kern="100" dirty="0">
                          <a:solidFill>
                            <a:srgbClr val="FF0000"/>
                          </a:solidFill>
                          <a:latin typeface="微软雅黑" pitchFamily="34" charset="-122"/>
                          <a:ea typeface="微软雅黑" pitchFamily="34" charset="-122"/>
                          <a:cs typeface="Times New Roman"/>
                        </a:rPr>
                        <a:t>大面积宇宙线观测及宇宙线本质研究</a:t>
                      </a:r>
                      <a:endParaRPr lang="zh-CN" sz="1600" kern="100" dirty="0">
                        <a:solidFill>
                          <a:srgbClr val="FF0000"/>
                        </a:solidFill>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extLst>
                  <a:ext uri="{0D108BD9-81ED-4DB2-BD59-A6C34878D82A}">
                    <a16:rowId xmlns:a16="http://schemas.microsoft.com/office/drawing/2014/main" val="10005"/>
                  </a:ext>
                </a:extLst>
              </a:tr>
              <a:tr h="189938">
                <a:tc>
                  <a:txBody>
                    <a:bodyPr/>
                    <a:lstStyle/>
                    <a:p>
                      <a:pPr indent="0" algn="ctr">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6</a:t>
                      </a:r>
                      <a:endParaRPr lang="zh-CN" sz="1600" kern="100" dirty="0">
                        <a:solidFill>
                          <a:srgbClr val="FF0000"/>
                        </a:solidFill>
                        <a:latin typeface="微软雅黑" pitchFamily="34" charset="-122"/>
                        <a:ea typeface="微软雅黑" pitchFamily="34" charset="-122"/>
                        <a:cs typeface="Times New Roman"/>
                      </a:endParaRPr>
                    </a:p>
                  </a:txBody>
                  <a:tcPr marL="53467" marR="53467"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vMerge="1">
                  <a:txBody>
                    <a:bodyPr/>
                    <a:lstStyle/>
                    <a:p>
                      <a:endParaRPr lang="zh-CN" altLang="en-US"/>
                    </a:p>
                  </a:txBody>
                  <a:tcPr/>
                </a:tc>
                <a:tc>
                  <a:txBody>
                    <a:bodyPr/>
                    <a:lstStyle/>
                    <a:p>
                      <a:pPr indent="0" algn="just">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3-3 </a:t>
                      </a:r>
                      <a:r>
                        <a:rPr lang="zh-CN" sz="1600" b="1" kern="100" dirty="0">
                          <a:solidFill>
                            <a:srgbClr val="FF0000"/>
                          </a:solidFill>
                          <a:latin typeface="微软雅黑" pitchFamily="34" charset="-122"/>
                          <a:ea typeface="微软雅黑" pitchFamily="34" charset="-122"/>
                          <a:cs typeface="Times New Roman"/>
                        </a:rPr>
                        <a:t>空间间接探测暗物质粒子</a:t>
                      </a:r>
                      <a:endParaRPr lang="zh-CN" sz="1600" kern="100" dirty="0">
                        <a:solidFill>
                          <a:srgbClr val="FF0000"/>
                        </a:solidFill>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extLst>
                  <a:ext uri="{0D108BD9-81ED-4DB2-BD59-A6C34878D82A}">
                    <a16:rowId xmlns:a16="http://schemas.microsoft.com/office/drawing/2014/main" val="10006"/>
                  </a:ext>
                </a:extLst>
              </a:tr>
              <a:tr h="0">
                <a:tc>
                  <a:txBody>
                    <a:bodyPr/>
                    <a:lstStyle/>
                    <a:p>
                      <a:pPr indent="0" algn="ctr">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7</a:t>
                      </a:r>
                      <a:endParaRPr lang="zh-CN" sz="1600" kern="100" dirty="0">
                        <a:solidFill>
                          <a:srgbClr val="FF0000"/>
                        </a:solidFill>
                        <a:latin typeface="微软雅黑" pitchFamily="34" charset="-122"/>
                        <a:ea typeface="微软雅黑" pitchFamily="34" charset="-122"/>
                        <a:cs typeface="Times New Roman"/>
                      </a:endParaRPr>
                    </a:p>
                  </a:txBody>
                  <a:tcPr marL="53467" marR="53467"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rowSpan="2">
                  <a:txBody>
                    <a:bodyPr/>
                    <a:lstStyle/>
                    <a:p>
                      <a:pPr indent="0" algn="just">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4 </a:t>
                      </a:r>
                      <a:r>
                        <a:rPr lang="zh-CN" sz="1600" b="1" kern="100" dirty="0">
                          <a:solidFill>
                            <a:srgbClr val="FF0000"/>
                          </a:solidFill>
                          <a:latin typeface="微软雅黑" pitchFamily="34" charset="-122"/>
                          <a:ea typeface="微软雅黑" pitchFamily="34" charset="-122"/>
                          <a:cs typeface="Times New Roman"/>
                        </a:rPr>
                        <a:t>暗物质直接探测</a:t>
                      </a:r>
                      <a:endParaRPr lang="zh-CN" sz="1600" kern="100" dirty="0">
                        <a:solidFill>
                          <a:srgbClr val="FF0000"/>
                        </a:solidFill>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indent="0" algn="just">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4-1 </a:t>
                      </a:r>
                      <a:r>
                        <a:rPr lang="zh-CN" sz="1600" b="1" kern="100" dirty="0">
                          <a:solidFill>
                            <a:srgbClr val="FF0000"/>
                          </a:solidFill>
                          <a:latin typeface="微软雅黑" pitchFamily="34" charset="-122"/>
                          <a:ea typeface="微软雅黑" pitchFamily="34" charset="-122"/>
                          <a:cs typeface="Times New Roman"/>
                        </a:rPr>
                        <a:t>利用氙和氩在高质量区直接探测暗物质</a:t>
                      </a:r>
                      <a:endParaRPr lang="zh-CN" sz="1600" kern="100" dirty="0">
                        <a:solidFill>
                          <a:srgbClr val="FF0000"/>
                        </a:solidFill>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extLst>
                  <a:ext uri="{0D108BD9-81ED-4DB2-BD59-A6C34878D82A}">
                    <a16:rowId xmlns:a16="http://schemas.microsoft.com/office/drawing/2014/main" val="10007"/>
                  </a:ext>
                </a:extLst>
              </a:tr>
              <a:tr h="355536">
                <a:tc>
                  <a:txBody>
                    <a:bodyPr/>
                    <a:lstStyle/>
                    <a:p>
                      <a:pPr indent="0" algn="ctr">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8</a:t>
                      </a:r>
                      <a:endParaRPr lang="zh-CN" sz="1600" kern="100" dirty="0">
                        <a:solidFill>
                          <a:srgbClr val="FF0000"/>
                        </a:solidFill>
                        <a:latin typeface="微软雅黑" pitchFamily="34" charset="-122"/>
                        <a:ea typeface="微软雅黑" pitchFamily="34" charset="-122"/>
                        <a:cs typeface="Times New Roman"/>
                      </a:endParaRPr>
                    </a:p>
                  </a:txBody>
                  <a:tcPr marL="53467" marR="53467"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vMerge="1">
                  <a:txBody>
                    <a:bodyPr/>
                    <a:lstStyle/>
                    <a:p>
                      <a:endParaRPr lang="zh-CN" altLang="en-US"/>
                    </a:p>
                  </a:txBody>
                  <a:tcPr/>
                </a:tc>
                <a:tc>
                  <a:txBody>
                    <a:bodyPr/>
                    <a:lstStyle/>
                    <a:p>
                      <a:pPr indent="0" algn="just">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4-2 </a:t>
                      </a:r>
                      <a:r>
                        <a:rPr lang="zh-CN" sz="1600" b="1" kern="100" dirty="0">
                          <a:solidFill>
                            <a:srgbClr val="FF0000"/>
                          </a:solidFill>
                          <a:latin typeface="微软雅黑" pitchFamily="34" charset="-122"/>
                          <a:ea typeface="微软雅黑" pitchFamily="34" charset="-122"/>
                          <a:cs typeface="Times New Roman"/>
                        </a:rPr>
                        <a:t>利用高纯锗在低质量区直接探测暗物质</a:t>
                      </a:r>
                      <a:endParaRPr lang="zh-CN" sz="1600" kern="100" dirty="0">
                        <a:solidFill>
                          <a:srgbClr val="FF0000"/>
                        </a:solidFill>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extLst>
                  <a:ext uri="{0D108BD9-81ED-4DB2-BD59-A6C34878D82A}">
                    <a16:rowId xmlns:a16="http://schemas.microsoft.com/office/drawing/2014/main" val="10008"/>
                  </a:ext>
                </a:extLst>
              </a:tr>
              <a:tr h="285156">
                <a:tc>
                  <a:txBody>
                    <a:bodyPr/>
                    <a:lstStyle/>
                    <a:p>
                      <a:pPr indent="0" algn="ctr">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9</a:t>
                      </a:r>
                      <a:endParaRPr lang="zh-CN" sz="1600" kern="100" dirty="0">
                        <a:solidFill>
                          <a:srgbClr val="FF0000"/>
                        </a:solidFill>
                        <a:latin typeface="微软雅黑" pitchFamily="34" charset="-122"/>
                        <a:ea typeface="微软雅黑" pitchFamily="34" charset="-122"/>
                        <a:cs typeface="Times New Roman"/>
                      </a:endParaRPr>
                    </a:p>
                  </a:txBody>
                  <a:tcPr marL="53467" marR="53467"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rowSpan="3">
                  <a:txBody>
                    <a:bodyPr/>
                    <a:lstStyle/>
                    <a:p>
                      <a:pPr indent="0" algn="just">
                        <a:lnSpc>
                          <a:spcPct val="100000"/>
                        </a:lnSpc>
                        <a:spcAft>
                          <a:spcPts val="0"/>
                        </a:spcAft>
                      </a:pPr>
                      <a:r>
                        <a:rPr lang="en-US" sz="1600" b="1" kern="100" dirty="0">
                          <a:latin typeface="微软雅黑" pitchFamily="34" charset="-122"/>
                          <a:ea typeface="微软雅黑" pitchFamily="34" charset="-122"/>
                          <a:cs typeface="Times New Roman"/>
                        </a:rPr>
                        <a:t>5 </a:t>
                      </a:r>
                      <a:r>
                        <a:rPr lang="zh-CN" sz="1600" b="1" kern="100" dirty="0">
                          <a:latin typeface="微软雅黑" pitchFamily="34" charset="-122"/>
                          <a:ea typeface="微软雅黑" pitchFamily="34" charset="-122"/>
                          <a:cs typeface="Times New Roman"/>
                        </a:rPr>
                        <a:t>新一代粒子加速器和探测器关键技术预研</a:t>
                      </a:r>
                      <a:endParaRPr lang="zh-CN" sz="1600" kern="100" dirty="0">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a:txBody>
                    <a:bodyPr/>
                    <a:lstStyle/>
                    <a:p>
                      <a:pPr indent="0" algn="just">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5-1 </a:t>
                      </a:r>
                      <a:r>
                        <a:rPr lang="zh-CN" sz="1600" b="1" kern="100" dirty="0">
                          <a:solidFill>
                            <a:srgbClr val="FF0000"/>
                          </a:solidFill>
                          <a:latin typeface="微软雅黑" pitchFamily="34" charset="-122"/>
                          <a:ea typeface="微软雅黑" pitchFamily="34" charset="-122"/>
                          <a:cs typeface="Times New Roman"/>
                        </a:rPr>
                        <a:t>高能环形正负电子对撞机预先研究</a:t>
                      </a:r>
                      <a:endParaRPr lang="zh-CN" sz="1600" kern="100" dirty="0">
                        <a:solidFill>
                          <a:srgbClr val="FF0000"/>
                        </a:solidFill>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extLst>
                  <a:ext uri="{0D108BD9-81ED-4DB2-BD59-A6C34878D82A}">
                    <a16:rowId xmlns:a16="http://schemas.microsoft.com/office/drawing/2014/main" val="10009"/>
                  </a:ext>
                </a:extLst>
              </a:tr>
              <a:tr h="286348">
                <a:tc>
                  <a:txBody>
                    <a:bodyPr/>
                    <a:lstStyle/>
                    <a:p>
                      <a:pPr indent="0" algn="ctr">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10</a:t>
                      </a:r>
                      <a:endParaRPr lang="zh-CN" sz="1600" kern="100" dirty="0">
                        <a:solidFill>
                          <a:srgbClr val="FF0000"/>
                        </a:solidFill>
                        <a:latin typeface="微软雅黑" pitchFamily="34" charset="-122"/>
                        <a:ea typeface="微软雅黑" pitchFamily="34" charset="-122"/>
                        <a:cs typeface="Times New Roman"/>
                      </a:endParaRPr>
                    </a:p>
                  </a:txBody>
                  <a:tcPr marL="53467" marR="53467"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vMerge="1">
                  <a:txBody>
                    <a:bodyPr/>
                    <a:lstStyle/>
                    <a:p>
                      <a:endParaRPr lang="zh-CN" altLang="en-US"/>
                    </a:p>
                  </a:txBody>
                  <a:tcPr/>
                </a:tc>
                <a:tc>
                  <a:txBody>
                    <a:bodyPr/>
                    <a:lstStyle/>
                    <a:p>
                      <a:pPr indent="0" algn="just">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5-2 </a:t>
                      </a:r>
                      <a:r>
                        <a:rPr lang="zh-CN" sz="1600" b="1" kern="100" dirty="0">
                          <a:solidFill>
                            <a:srgbClr val="FF0000"/>
                          </a:solidFill>
                          <a:latin typeface="微软雅黑" pitchFamily="34" charset="-122"/>
                          <a:ea typeface="微软雅黑" pitchFamily="34" charset="-122"/>
                          <a:cs typeface="Times New Roman"/>
                        </a:rPr>
                        <a:t>高能环形正负电子对撞机关键技术验证</a:t>
                      </a:r>
                      <a:endParaRPr lang="zh-CN" sz="1600" kern="100" dirty="0">
                        <a:solidFill>
                          <a:srgbClr val="FF0000"/>
                        </a:solidFill>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extLst>
                  <a:ext uri="{0D108BD9-81ED-4DB2-BD59-A6C34878D82A}">
                    <a16:rowId xmlns:a16="http://schemas.microsoft.com/office/drawing/2014/main" val="10010"/>
                  </a:ext>
                </a:extLst>
              </a:tr>
              <a:tr h="357190">
                <a:tc>
                  <a:txBody>
                    <a:bodyPr/>
                    <a:lstStyle/>
                    <a:p>
                      <a:pPr indent="0" algn="ctr">
                        <a:lnSpc>
                          <a:spcPct val="100000"/>
                        </a:lnSpc>
                        <a:spcAft>
                          <a:spcPts val="0"/>
                        </a:spcAft>
                      </a:pPr>
                      <a:r>
                        <a:rPr lang="en-US" sz="1600" b="1" kern="100" dirty="0">
                          <a:latin typeface="微软雅黑" pitchFamily="34" charset="-122"/>
                          <a:ea typeface="微软雅黑" pitchFamily="34" charset="-122"/>
                          <a:cs typeface="Times New Roman"/>
                        </a:rPr>
                        <a:t>11</a:t>
                      </a:r>
                      <a:endParaRPr lang="zh-CN" sz="1600" kern="100" dirty="0">
                        <a:latin typeface="微软雅黑" pitchFamily="34" charset="-122"/>
                        <a:ea typeface="微软雅黑" pitchFamily="34" charset="-122"/>
                        <a:cs typeface="Times New Roman"/>
                      </a:endParaRPr>
                    </a:p>
                  </a:txBody>
                  <a:tcPr marL="53467" marR="53467"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vMerge="1">
                  <a:txBody>
                    <a:bodyPr/>
                    <a:lstStyle/>
                    <a:p>
                      <a:endParaRPr lang="zh-CN" altLang="en-US"/>
                    </a:p>
                  </a:txBody>
                  <a:tcPr/>
                </a:tc>
                <a:tc>
                  <a:txBody>
                    <a:bodyPr/>
                    <a:lstStyle/>
                    <a:p>
                      <a:pPr indent="0" algn="just">
                        <a:lnSpc>
                          <a:spcPct val="100000"/>
                        </a:lnSpc>
                        <a:spcAft>
                          <a:spcPts val="0"/>
                        </a:spcAft>
                      </a:pPr>
                      <a:r>
                        <a:rPr lang="en-US" sz="1600" b="1" kern="100" dirty="0" smtClean="0">
                          <a:latin typeface="微软雅黑" pitchFamily="34" charset="-122"/>
                          <a:ea typeface="微软雅黑" pitchFamily="34" charset="-122"/>
                          <a:cs typeface="Times New Roman"/>
                        </a:rPr>
                        <a:t>5-3 </a:t>
                      </a:r>
                      <a:r>
                        <a:rPr lang="zh-CN" sz="1600" b="1" kern="100" dirty="0">
                          <a:latin typeface="微软雅黑" pitchFamily="34" charset="-122"/>
                          <a:ea typeface="微软雅黑" pitchFamily="34" charset="-122"/>
                          <a:cs typeface="Times New Roman"/>
                        </a:rPr>
                        <a:t>下一代强流重离子加速器关键核心技术</a:t>
                      </a:r>
                      <a:r>
                        <a:rPr lang="zh-CN" sz="1600" b="1" kern="100" dirty="0" smtClean="0">
                          <a:latin typeface="微软雅黑" pitchFamily="34" charset="-122"/>
                          <a:ea typeface="微软雅黑" pitchFamily="34" charset="-122"/>
                          <a:cs typeface="Times New Roman"/>
                        </a:rPr>
                        <a:t>和束流</a:t>
                      </a:r>
                      <a:r>
                        <a:rPr lang="zh-CN" sz="1600" b="1" kern="100" dirty="0">
                          <a:latin typeface="微软雅黑" pitchFamily="34" charset="-122"/>
                          <a:ea typeface="微软雅黑" pitchFamily="34" charset="-122"/>
                          <a:cs typeface="Times New Roman"/>
                        </a:rPr>
                        <a:t>物理预研</a:t>
                      </a:r>
                      <a:endParaRPr lang="zh-CN" sz="1600" kern="100" dirty="0">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extLst>
                  <a:ext uri="{0D108BD9-81ED-4DB2-BD59-A6C34878D82A}">
                    <a16:rowId xmlns:a16="http://schemas.microsoft.com/office/drawing/2014/main" val="10011"/>
                  </a:ext>
                </a:extLst>
              </a:tr>
              <a:tr h="357190">
                <a:tc>
                  <a:txBody>
                    <a:bodyPr/>
                    <a:lstStyle/>
                    <a:p>
                      <a:pPr indent="0" algn="ctr">
                        <a:lnSpc>
                          <a:spcPct val="100000"/>
                        </a:lnSpc>
                        <a:spcAft>
                          <a:spcPts val="0"/>
                        </a:spcAft>
                      </a:pPr>
                      <a:r>
                        <a:rPr lang="en-US" altLang="zh-CN" sz="1600" b="1" kern="100" dirty="0" smtClean="0">
                          <a:solidFill>
                            <a:srgbClr val="FF0000"/>
                          </a:solidFill>
                          <a:latin typeface="微软雅黑" pitchFamily="34" charset="-122"/>
                          <a:ea typeface="微软雅黑" pitchFamily="34" charset="-122"/>
                          <a:cs typeface="Times New Roman"/>
                        </a:rPr>
                        <a:t>12</a:t>
                      </a:r>
                      <a:endParaRPr lang="zh-CN" sz="1600" b="1" kern="100" dirty="0">
                        <a:solidFill>
                          <a:srgbClr val="FF0000"/>
                        </a:solidFill>
                        <a:latin typeface="微软雅黑" pitchFamily="34" charset="-122"/>
                        <a:ea typeface="微软雅黑" pitchFamily="34" charset="-122"/>
                        <a:cs typeface="Times New Roman"/>
                      </a:endParaRPr>
                    </a:p>
                  </a:txBody>
                  <a:tcPr marL="53467" marR="53467"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rowSpan="3">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b="1" kern="100" dirty="0" smtClean="0">
                          <a:solidFill>
                            <a:srgbClr val="FF0000"/>
                          </a:solidFill>
                          <a:latin typeface="微软雅黑" pitchFamily="34" charset="-122"/>
                          <a:ea typeface="微软雅黑" pitchFamily="34" charset="-122"/>
                          <a:cs typeface="Times New Roman"/>
                        </a:rPr>
                        <a:t>6 </a:t>
                      </a:r>
                      <a:r>
                        <a:rPr lang="zh-CN" altLang="en-US" sz="1600" b="1" kern="100" dirty="0" smtClean="0">
                          <a:solidFill>
                            <a:srgbClr val="FF0000"/>
                          </a:solidFill>
                          <a:latin typeface="微软雅黑" pitchFamily="34" charset="-122"/>
                          <a:ea typeface="微软雅黑" pitchFamily="34" charset="-122"/>
                          <a:cs typeface="Times New Roman"/>
                        </a:rPr>
                        <a:t>原子核结构和性质以及高电荷态离子非平衡动力学研究</a:t>
                      </a:r>
                      <a:endParaRPr lang="zh-CN" altLang="en-US" sz="1600" kern="100" dirty="0" smtClean="0">
                        <a:solidFill>
                          <a:srgbClr val="FF0000"/>
                        </a:solidFill>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marL="0" indent="0" algn="just" defTabSz="914400" rtl="0" eaLnBrk="1" latinLnBrk="0" hangingPunct="1">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6-1 </a:t>
                      </a:r>
                      <a:r>
                        <a:rPr lang="zh-CN" sz="1600" b="1" kern="100" dirty="0">
                          <a:solidFill>
                            <a:srgbClr val="FF0000"/>
                          </a:solidFill>
                          <a:latin typeface="微软雅黑" pitchFamily="34" charset="-122"/>
                          <a:ea typeface="微软雅黑" pitchFamily="34" charset="-122"/>
                          <a:cs typeface="Times New Roman"/>
                        </a:rPr>
                        <a:t>高精度核物理实验研究</a:t>
                      </a: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extLst>
                  <a:ext uri="{0D108BD9-81ED-4DB2-BD59-A6C34878D82A}">
                    <a16:rowId xmlns:a16="http://schemas.microsoft.com/office/drawing/2014/main" val="10012"/>
                  </a:ext>
                </a:extLst>
              </a:tr>
              <a:tr h="357190">
                <a:tc>
                  <a:txBody>
                    <a:bodyPr/>
                    <a:lstStyle/>
                    <a:p>
                      <a:pPr indent="0" algn="ctr">
                        <a:lnSpc>
                          <a:spcPct val="100000"/>
                        </a:lnSpc>
                        <a:spcAft>
                          <a:spcPts val="0"/>
                        </a:spcAft>
                      </a:pPr>
                      <a:r>
                        <a:rPr lang="en-US" altLang="zh-CN" sz="1600" b="1" kern="100" dirty="0" smtClean="0">
                          <a:solidFill>
                            <a:srgbClr val="FF0000"/>
                          </a:solidFill>
                          <a:latin typeface="微软雅黑" pitchFamily="34" charset="-122"/>
                          <a:ea typeface="微软雅黑" pitchFamily="34" charset="-122"/>
                          <a:cs typeface="Times New Roman"/>
                        </a:rPr>
                        <a:t>13</a:t>
                      </a:r>
                      <a:endParaRPr lang="zh-CN" sz="1600" b="1" kern="100" dirty="0">
                        <a:solidFill>
                          <a:srgbClr val="FF0000"/>
                        </a:solidFill>
                        <a:latin typeface="微软雅黑" pitchFamily="34" charset="-122"/>
                        <a:ea typeface="微软雅黑" pitchFamily="34" charset="-122"/>
                        <a:cs typeface="Times New Roman"/>
                      </a:endParaRPr>
                    </a:p>
                  </a:txBody>
                  <a:tcPr marL="53467" marR="53467"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vMerge="1">
                  <a:txBody>
                    <a:bodyPr/>
                    <a:lstStyle/>
                    <a:p>
                      <a:pPr indent="0" algn="just">
                        <a:lnSpc>
                          <a:spcPct val="100000"/>
                        </a:lnSpc>
                        <a:spcAft>
                          <a:spcPts val="0"/>
                        </a:spcAft>
                      </a:pPr>
                      <a:endParaRPr lang="zh-CN" sz="1600" kern="100" dirty="0">
                        <a:latin typeface="仿宋"/>
                        <a:cs typeface="Times New Roman"/>
                      </a:endParaRPr>
                    </a:p>
                  </a:txBody>
                  <a:tcPr marL="53467" marR="53467" marT="46800" marB="468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defTabSz="914400" rtl="0" eaLnBrk="1" latinLnBrk="0" hangingPunct="1">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6-2 </a:t>
                      </a:r>
                      <a:r>
                        <a:rPr lang="zh-CN" sz="1600" b="1" kern="100" dirty="0">
                          <a:solidFill>
                            <a:srgbClr val="FF0000"/>
                          </a:solidFill>
                          <a:latin typeface="微软雅黑" pitchFamily="34" charset="-122"/>
                          <a:ea typeface="微软雅黑" pitchFamily="34" charset="-122"/>
                          <a:cs typeface="Times New Roman"/>
                        </a:rPr>
                        <a:t>天体环境中关键核过程研究</a:t>
                      </a: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extLst>
                  <a:ext uri="{0D108BD9-81ED-4DB2-BD59-A6C34878D82A}">
                    <a16:rowId xmlns:a16="http://schemas.microsoft.com/office/drawing/2014/main" val="10013"/>
                  </a:ext>
                </a:extLst>
              </a:tr>
              <a:tr h="357190">
                <a:tc>
                  <a:txBody>
                    <a:bodyPr/>
                    <a:lstStyle/>
                    <a:p>
                      <a:pPr indent="0" algn="ctr">
                        <a:lnSpc>
                          <a:spcPct val="100000"/>
                        </a:lnSpc>
                        <a:spcAft>
                          <a:spcPts val="0"/>
                        </a:spcAft>
                      </a:pPr>
                      <a:r>
                        <a:rPr lang="en-US" altLang="zh-CN" sz="1600" b="1" kern="100" dirty="0" smtClean="0">
                          <a:solidFill>
                            <a:srgbClr val="FF0000"/>
                          </a:solidFill>
                          <a:latin typeface="微软雅黑" pitchFamily="34" charset="-122"/>
                          <a:ea typeface="微软雅黑" pitchFamily="34" charset="-122"/>
                          <a:cs typeface="Times New Roman"/>
                        </a:rPr>
                        <a:t>14</a:t>
                      </a:r>
                      <a:endParaRPr lang="zh-CN" sz="1600" b="1" kern="100" dirty="0">
                        <a:solidFill>
                          <a:srgbClr val="FF0000"/>
                        </a:solidFill>
                        <a:latin typeface="微软雅黑" pitchFamily="34" charset="-122"/>
                        <a:ea typeface="微软雅黑" pitchFamily="34" charset="-122"/>
                        <a:cs typeface="Times New Roman"/>
                      </a:endParaRPr>
                    </a:p>
                  </a:txBody>
                  <a:tcPr marL="53467" marR="53467"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vMerge="1">
                  <a:txBody>
                    <a:bodyPr/>
                    <a:lstStyle/>
                    <a:p>
                      <a:pPr indent="0" algn="just">
                        <a:lnSpc>
                          <a:spcPct val="100000"/>
                        </a:lnSpc>
                        <a:spcAft>
                          <a:spcPts val="0"/>
                        </a:spcAft>
                      </a:pPr>
                      <a:endParaRPr lang="zh-CN" sz="1600" kern="100" dirty="0">
                        <a:latin typeface="仿宋"/>
                        <a:cs typeface="Times New Roman"/>
                      </a:endParaRPr>
                    </a:p>
                  </a:txBody>
                  <a:tcPr marL="53467" marR="53467" marT="46800" marB="468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defTabSz="914400" rtl="0" eaLnBrk="1" latinLnBrk="0" hangingPunct="1">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6-3 </a:t>
                      </a:r>
                      <a:r>
                        <a:rPr lang="zh-CN" sz="1600" b="1" kern="100" dirty="0">
                          <a:solidFill>
                            <a:srgbClr val="FF0000"/>
                          </a:solidFill>
                          <a:latin typeface="微软雅黑" pitchFamily="34" charset="-122"/>
                          <a:ea typeface="微软雅黑" pitchFamily="34" charset="-122"/>
                          <a:cs typeface="Times New Roman"/>
                        </a:rPr>
                        <a:t>高电荷态离子非平衡动力学时空演化研究</a:t>
                      </a: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extLst>
                  <a:ext uri="{0D108BD9-81ED-4DB2-BD59-A6C34878D82A}">
                    <a16:rowId xmlns:a16="http://schemas.microsoft.com/office/drawing/2014/main" val="10014"/>
                  </a:ext>
                </a:extLst>
              </a:tr>
            </a:tbl>
          </a:graphicData>
        </a:graphic>
      </p:graphicFrame>
      <p:sp>
        <p:nvSpPr>
          <p:cNvPr id="18" name="TextBox 17"/>
          <p:cNvSpPr txBox="1"/>
          <p:nvPr/>
        </p:nvSpPr>
        <p:spPr>
          <a:xfrm>
            <a:off x="360755" y="1096473"/>
            <a:ext cx="2357454" cy="461665"/>
          </a:xfrm>
          <a:prstGeom prst="rect">
            <a:avLst/>
          </a:prstGeom>
          <a:noFill/>
          <a:ln>
            <a:noFill/>
          </a:ln>
        </p:spPr>
        <p:txBody>
          <a:bodyPr wrap="square" rtlCol="0">
            <a:spAutoFit/>
          </a:bodyPr>
          <a:lstStyle/>
          <a:p>
            <a:r>
              <a:rPr lang="zh-CN" altLang="en-US" sz="2400" dirty="0" smtClean="0">
                <a:solidFill>
                  <a:srgbClr val="002060"/>
                </a:solidFill>
                <a:latin typeface="黑体" pitchFamily="49" charset="-122"/>
                <a:ea typeface="黑体" pitchFamily="49" charset="-122"/>
              </a:rPr>
              <a:t>专项任务分解</a:t>
            </a:r>
            <a:endParaRPr lang="zh-CN" altLang="en-US" sz="2400" dirty="0">
              <a:solidFill>
                <a:srgbClr val="002060"/>
              </a:solidFill>
              <a:latin typeface="黑体" pitchFamily="49" charset="-122"/>
              <a:ea typeface="黑体" pitchFamily="49" charset="-122"/>
            </a:endParaRPr>
          </a:p>
        </p:txBody>
      </p:sp>
      <p:sp>
        <p:nvSpPr>
          <p:cNvPr id="19" name="TextBox 7"/>
          <p:cNvSpPr txBox="1"/>
          <p:nvPr/>
        </p:nvSpPr>
        <p:spPr>
          <a:xfrm>
            <a:off x="380166" y="343502"/>
            <a:ext cx="6380964"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smtClean="0">
                <a:solidFill>
                  <a:srgbClr val="960000"/>
                </a:solidFill>
                <a:latin typeface="微软雅黑" panose="020B0503020204020204" pitchFamily="34" charset="-122"/>
                <a:ea typeface="微软雅黑" panose="020B0503020204020204" pitchFamily="34" charset="-122"/>
                <a:cs typeface="Times New Roman" pitchFamily="18" charset="0"/>
              </a:rPr>
              <a:t>一、专项总体情况</a:t>
            </a:r>
          </a:p>
        </p:txBody>
      </p:sp>
    </p:spTree>
    <p:extLst>
      <p:ext uri="{BB962C8B-B14F-4D97-AF65-F5344CB8AC3E}">
        <p14:creationId xmlns:p14="http://schemas.microsoft.com/office/powerpoint/2010/main" val="12803073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a:graphicFrameLocks noGrp="1"/>
          </p:cNvGraphicFramePr>
          <p:nvPr>
            <p:extLst/>
          </p:nvPr>
        </p:nvGraphicFramePr>
        <p:xfrm>
          <a:off x="380166" y="1142984"/>
          <a:ext cx="11430080" cy="5369280"/>
        </p:xfrm>
        <a:graphic>
          <a:graphicData uri="http://schemas.openxmlformats.org/drawingml/2006/table">
            <a:tbl>
              <a:tblPr/>
              <a:tblGrid>
                <a:gridCol w="846671">
                  <a:extLst>
                    <a:ext uri="{9D8B030D-6E8A-4147-A177-3AD203B41FA5}">
                      <a16:colId xmlns:a16="http://schemas.microsoft.com/office/drawing/2014/main" val="20000"/>
                    </a:ext>
                  </a:extLst>
                </a:gridCol>
                <a:gridCol w="4374475">
                  <a:extLst>
                    <a:ext uri="{9D8B030D-6E8A-4147-A177-3AD203B41FA5}">
                      <a16:colId xmlns:a16="http://schemas.microsoft.com/office/drawing/2014/main" val="20001"/>
                    </a:ext>
                  </a:extLst>
                </a:gridCol>
                <a:gridCol w="6208934">
                  <a:extLst>
                    <a:ext uri="{9D8B030D-6E8A-4147-A177-3AD203B41FA5}">
                      <a16:colId xmlns:a16="http://schemas.microsoft.com/office/drawing/2014/main" val="20002"/>
                    </a:ext>
                  </a:extLst>
                </a:gridCol>
              </a:tblGrid>
              <a:tr h="0">
                <a:tc>
                  <a:txBody>
                    <a:bodyPr/>
                    <a:lstStyle/>
                    <a:p>
                      <a:pPr marL="0" indent="0" algn="ctr" defTabSz="914400" rtl="0" eaLnBrk="1" latinLnBrk="0" hangingPunct="1">
                        <a:lnSpc>
                          <a:spcPct val="100000"/>
                        </a:lnSpc>
                        <a:spcAft>
                          <a:spcPts val="0"/>
                        </a:spcAft>
                      </a:pPr>
                      <a:r>
                        <a:rPr lang="zh-CN" altLang="en-US" sz="1600" b="1" kern="1200" dirty="0">
                          <a:solidFill>
                            <a:schemeClr val="lt1"/>
                          </a:solidFill>
                          <a:latin typeface="微软雅黑" pitchFamily="34" charset="-122"/>
                          <a:ea typeface="微软雅黑" pitchFamily="34" charset="-122"/>
                          <a:cs typeface="+mn-cs"/>
                        </a:rPr>
                        <a:t>序号</a:t>
                      </a:r>
                    </a:p>
                  </a:txBody>
                  <a:tcPr marL="53467" marR="53467"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marL="0" indent="0" algn="ctr" defTabSz="914400" rtl="0" eaLnBrk="1" latinLnBrk="0" hangingPunct="1">
                        <a:lnSpc>
                          <a:spcPct val="100000"/>
                        </a:lnSpc>
                        <a:spcAft>
                          <a:spcPts val="0"/>
                        </a:spcAft>
                      </a:pPr>
                      <a:r>
                        <a:rPr lang="zh-CN" altLang="en-US" sz="1600" b="1" kern="1200" dirty="0">
                          <a:solidFill>
                            <a:schemeClr val="lt1"/>
                          </a:solidFill>
                          <a:latin typeface="微软雅黑" pitchFamily="34" charset="-122"/>
                          <a:ea typeface="微软雅黑" pitchFamily="34" charset="-122"/>
                          <a:cs typeface="+mn-cs"/>
                        </a:rPr>
                        <a:t>任务名称</a:t>
                      </a:r>
                    </a:p>
                  </a:txBody>
                  <a:tcPr marL="53467" marR="53467"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c>
                  <a:txBody>
                    <a:bodyPr/>
                    <a:lstStyle/>
                    <a:p>
                      <a:pPr marL="0" indent="0" algn="ctr" defTabSz="914400" rtl="0" eaLnBrk="1" latinLnBrk="0" hangingPunct="1">
                        <a:lnSpc>
                          <a:spcPct val="100000"/>
                        </a:lnSpc>
                        <a:spcAft>
                          <a:spcPts val="0"/>
                        </a:spcAft>
                      </a:pPr>
                      <a:r>
                        <a:rPr lang="zh-CN" altLang="en-US" sz="1600" b="1" kern="1200" dirty="0">
                          <a:solidFill>
                            <a:schemeClr val="lt1"/>
                          </a:solidFill>
                          <a:latin typeface="微软雅黑" pitchFamily="34" charset="-122"/>
                          <a:ea typeface="微软雅黑" pitchFamily="34" charset="-122"/>
                          <a:cs typeface="+mn-cs"/>
                        </a:rPr>
                        <a:t>子任务名称</a:t>
                      </a:r>
                    </a:p>
                  </a:txBody>
                  <a:tcPr marL="53467" marR="53467"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0000"/>
                  </a:ext>
                </a:extLst>
              </a:tr>
              <a:tr h="0">
                <a:tc>
                  <a:txBody>
                    <a:bodyPr/>
                    <a:lstStyle/>
                    <a:p>
                      <a:pPr indent="0" algn="ctr">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15</a:t>
                      </a:r>
                      <a:endParaRPr lang="zh-CN" sz="1600" kern="100" dirty="0">
                        <a:solidFill>
                          <a:srgbClr val="FF0000"/>
                        </a:solidFill>
                        <a:latin typeface="微软雅黑" pitchFamily="34" charset="-122"/>
                        <a:ea typeface="微软雅黑" pitchFamily="34" charset="-122"/>
                        <a:cs typeface="Times New Roman"/>
                      </a:endParaRPr>
                    </a:p>
                  </a:txBody>
                  <a:tcPr marL="37625" marR="37625"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rowSpan="3">
                  <a:txBody>
                    <a:bodyPr/>
                    <a:lstStyle/>
                    <a:p>
                      <a:pPr indent="0" algn="just">
                        <a:lnSpc>
                          <a:spcPct val="100000"/>
                        </a:lnSpc>
                        <a:spcAft>
                          <a:spcPts val="0"/>
                        </a:spcAft>
                      </a:pPr>
                      <a:r>
                        <a:rPr lang="en-US" sz="1600" b="1" kern="100" dirty="0">
                          <a:latin typeface="微软雅黑" pitchFamily="34" charset="-122"/>
                          <a:ea typeface="微软雅黑" pitchFamily="34" charset="-122"/>
                          <a:cs typeface="Times New Roman"/>
                        </a:rPr>
                        <a:t>7 </a:t>
                      </a:r>
                      <a:r>
                        <a:rPr lang="zh-CN" sz="1600" b="1" kern="100" dirty="0">
                          <a:latin typeface="微软雅黑" pitchFamily="34" charset="-122"/>
                          <a:ea typeface="微软雅黑" pitchFamily="34" charset="-122"/>
                          <a:cs typeface="Times New Roman"/>
                        </a:rPr>
                        <a:t>受控磁约束核聚变稳态燃烧</a:t>
                      </a:r>
                      <a:endParaRPr lang="zh-CN" sz="1600" kern="100" dirty="0">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a:txBody>
                    <a:bodyPr/>
                    <a:lstStyle/>
                    <a:p>
                      <a:pPr indent="0" algn="just">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7-1 </a:t>
                      </a:r>
                      <a:r>
                        <a:rPr lang="zh-CN" sz="1600" b="1" kern="100" dirty="0">
                          <a:solidFill>
                            <a:srgbClr val="FF0000"/>
                          </a:solidFill>
                          <a:latin typeface="微软雅黑" pitchFamily="34" charset="-122"/>
                          <a:ea typeface="微软雅黑" pitchFamily="34" charset="-122"/>
                          <a:cs typeface="Times New Roman"/>
                        </a:rPr>
                        <a:t>高密度下加热及电流驱动效率和协同效应研究</a:t>
                      </a:r>
                      <a:endParaRPr lang="zh-CN" sz="1600" kern="100" dirty="0">
                        <a:solidFill>
                          <a:srgbClr val="FF0000"/>
                        </a:solidFill>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extLst>
                  <a:ext uri="{0D108BD9-81ED-4DB2-BD59-A6C34878D82A}">
                    <a16:rowId xmlns:a16="http://schemas.microsoft.com/office/drawing/2014/main" val="10001"/>
                  </a:ext>
                </a:extLst>
              </a:tr>
              <a:tr h="0">
                <a:tc>
                  <a:txBody>
                    <a:bodyPr/>
                    <a:lstStyle/>
                    <a:p>
                      <a:pPr indent="0" algn="ctr">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16</a:t>
                      </a:r>
                      <a:endParaRPr lang="zh-CN" sz="1600" kern="100" dirty="0">
                        <a:solidFill>
                          <a:srgbClr val="FF0000"/>
                        </a:solidFill>
                        <a:latin typeface="微软雅黑" pitchFamily="34" charset="-122"/>
                        <a:ea typeface="微软雅黑" pitchFamily="34" charset="-122"/>
                        <a:cs typeface="Times New Roman"/>
                      </a:endParaRPr>
                    </a:p>
                  </a:txBody>
                  <a:tcPr marL="37625" marR="37625"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vMerge="1">
                  <a:txBody>
                    <a:bodyPr/>
                    <a:lstStyle/>
                    <a:p>
                      <a:endParaRPr lang="zh-CN" altLang="en-US"/>
                    </a:p>
                  </a:txBody>
                  <a:tcPr/>
                </a:tc>
                <a:tc>
                  <a:txBody>
                    <a:bodyPr/>
                    <a:lstStyle/>
                    <a:p>
                      <a:pPr indent="0" algn="just">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7-2 </a:t>
                      </a:r>
                      <a:r>
                        <a:rPr lang="zh-CN" sz="1600" b="1" kern="100" dirty="0">
                          <a:solidFill>
                            <a:srgbClr val="FF0000"/>
                          </a:solidFill>
                          <a:latin typeface="微软雅黑" pitchFamily="34" charset="-122"/>
                          <a:ea typeface="微软雅黑" pitchFamily="34" charset="-122"/>
                          <a:cs typeface="Times New Roman"/>
                        </a:rPr>
                        <a:t>长脉冲、高功率运行模式下钨偏滤器基础物理研究</a:t>
                      </a:r>
                      <a:endParaRPr lang="zh-CN" sz="1600" kern="100" dirty="0">
                        <a:solidFill>
                          <a:srgbClr val="FF0000"/>
                        </a:solidFill>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extLst>
                  <a:ext uri="{0D108BD9-81ED-4DB2-BD59-A6C34878D82A}">
                    <a16:rowId xmlns:a16="http://schemas.microsoft.com/office/drawing/2014/main" val="10002"/>
                  </a:ext>
                </a:extLst>
              </a:tr>
              <a:tr h="0">
                <a:tc>
                  <a:txBody>
                    <a:bodyPr/>
                    <a:lstStyle/>
                    <a:p>
                      <a:pPr indent="0" algn="ctr">
                        <a:lnSpc>
                          <a:spcPct val="100000"/>
                        </a:lnSpc>
                        <a:spcAft>
                          <a:spcPts val="0"/>
                        </a:spcAft>
                      </a:pPr>
                      <a:r>
                        <a:rPr lang="en-US" sz="1600" b="1" kern="100" dirty="0">
                          <a:latin typeface="微软雅黑" pitchFamily="34" charset="-122"/>
                          <a:ea typeface="微软雅黑" pitchFamily="34" charset="-122"/>
                          <a:cs typeface="Times New Roman"/>
                        </a:rPr>
                        <a:t>17</a:t>
                      </a:r>
                      <a:endParaRPr lang="zh-CN" sz="1600" kern="100" dirty="0">
                        <a:latin typeface="微软雅黑" pitchFamily="34" charset="-122"/>
                        <a:ea typeface="微软雅黑" pitchFamily="34" charset="-122"/>
                        <a:cs typeface="Times New Roman"/>
                      </a:endParaRPr>
                    </a:p>
                  </a:txBody>
                  <a:tcPr marL="37625" marR="37625"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vMerge="1">
                  <a:txBody>
                    <a:bodyPr/>
                    <a:lstStyle/>
                    <a:p>
                      <a:endParaRPr lang="zh-CN" altLang="en-US"/>
                    </a:p>
                  </a:txBody>
                  <a:tcPr/>
                </a:tc>
                <a:tc>
                  <a:txBody>
                    <a:bodyPr/>
                    <a:lstStyle/>
                    <a:p>
                      <a:pPr indent="0" algn="just">
                        <a:lnSpc>
                          <a:spcPct val="100000"/>
                        </a:lnSpc>
                        <a:spcAft>
                          <a:spcPts val="0"/>
                        </a:spcAft>
                      </a:pPr>
                      <a:r>
                        <a:rPr lang="en-US" sz="1600" b="1" kern="100" dirty="0">
                          <a:latin typeface="微软雅黑" pitchFamily="34" charset="-122"/>
                          <a:ea typeface="微软雅黑" pitchFamily="34" charset="-122"/>
                          <a:cs typeface="Times New Roman"/>
                        </a:rPr>
                        <a:t>7-3 </a:t>
                      </a:r>
                      <a:r>
                        <a:rPr lang="zh-CN" sz="1600" b="1" kern="100" dirty="0">
                          <a:latin typeface="微软雅黑" pitchFamily="34" charset="-122"/>
                          <a:ea typeface="微软雅黑" pitchFamily="34" charset="-122"/>
                          <a:cs typeface="Times New Roman"/>
                        </a:rPr>
                        <a:t>低杂波控制边界局域模的物理机制研究</a:t>
                      </a:r>
                      <a:endParaRPr lang="zh-CN" sz="1600" kern="100" dirty="0">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extLst>
                  <a:ext uri="{0D108BD9-81ED-4DB2-BD59-A6C34878D82A}">
                    <a16:rowId xmlns:a16="http://schemas.microsoft.com/office/drawing/2014/main" val="10003"/>
                  </a:ext>
                </a:extLst>
              </a:tr>
              <a:tr h="0">
                <a:tc>
                  <a:txBody>
                    <a:bodyPr/>
                    <a:lstStyle/>
                    <a:p>
                      <a:pPr indent="0" algn="ctr">
                        <a:lnSpc>
                          <a:spcPct val="100000"/>
                        </a:lnSpc>
                        <a:spcAft>
                          <a:spcPts val="0"/>
                        </a:spcAft>
                      </a:pPr>
                      <a:r>
                        <a:rPr lang="en-US" sz="1600" b="1" kern="100" dirty="0">
                          <a:latin typeface="微软雅黑" pitchFamily="34" charset="-122"/>
                          <a:ea typeface="微软雅黑" pitchFamily="34" charset="-122"/>
                          <a:cs typeface="Times New Roman"/>
                        </a:rPr>
                        <a:t>18</a:t>
                      </a:r>
                      <a:endParaRPr lang="zh-CN" sz="1600" kern="100" dirty="0">
                        <a:latin typeface="微软雅黑" pitchFamily="34" charset="-122"/>
                        <a:ea typeface="微软雅黑" pitchFamily="34" charset="-122"/>
                        <a:cs typeface="Times New Roman"/>
                      </a:endParaRPr>
                    </a:p>
                  </a:txBody>
                  <a:tcPr marL="37625" marR="37625"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rowSpan="4">
                  <a:txBody>
                    <a:bodyPr/>
                    <a:lstStyle/>
                    <a:p>
                      <a:pPr indent="0" algn="just">
                        <a:lnSpc>
                          <a:spcPct val="100000"/>
                        </a:lnSpc>
                        <a:spcAft>
                          <a:spcPts val="0"/>
                        </a:spcAft>
                      </a:pPr>
                      <a:r>
                        <a:rPr lang="en-US" sz="1600" b="1" kern="100" dirty="0">
                          <a:latin typeface="微软雅黑" pitchFamily="34" charset="-122"/>
                          <a:ea typeface="微软雅黑" pitchFamily="34" charset="-122"/>
                          <a:cs typeface="Times New Roman"/>
                        </a:rPr>
                        <a:t>8 </a:t>
                      </a:r>
                      <a:r>
                        <a:rPr lang="zh-CN" sz="1600" b="1" kern="100" dirty="0">
                          <a:latin typeface="微软雅黑" pitchFamily="34" charset="-122"/>
                          <a:ea typeface="微软雅黑" pitchFamily="34" charset="-122"/>
                          <a:cs typeface="Times New Roman"/>
                        </a:rPr>
                        <a:t>星系组分、结构和物质循环的光学</a:t>
                      </a:r>
                      <a:r>
                        <a:rPr lang="en-US" sz="1600" b="1" kern="100" dirty="0">
                          <a:latin typeface="微软雅黑" pitchFamily="34" charset="-122"/>
                          <a:ea typeface="微软雅黑" pitchFamily="34" charset="-122"/>
                          <a:cs typeface="Times New Roman"/>
                        </a:rPr>
                        <a:t>-</a:t>
                      </a:r>
                      <a:r>
                        <a:rPr lang="zh-CN" sz="1600" b="1" kern="100" dirty="0">
                          <a:latin typeface="微软雅黑" pitchFamily="34" charset="-122"/>
                          <a:ea typeface="微软雅黑" pitchFamily="34" charset="-122"/>
                          <a:cs typeface="Times New Roman"/>
                        </a:rPr>
                        <a:t>红外观预测研究</a:t>
                      </a:r>
                      <a:endParaRPr lang="zh-CN" sz="1600" kern="100" dirty="0">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indent="0" algn="just">
                        <a:lnSpc>
                          <a:spcPct val="100000"/>
                        </a:lnSpc>
                        <a:spcAft>
                          <a:spcPts val="0"/>
                        </a:spcAft>
                      </a:pPr>
                      <a:r>
                        <a:rPr lang="en-US" sz="1600" b="1" kern="100" dirty="0">
                          <a:latin typeface="微软雅黑" pitchFamily="34" charset="-122"/>
                          <a:ea typeface="微软雅黑" pitchFamily="34" charset="-122"/>
                          <a:cs typeface="Times New Roman"/>
                        </a:rPr>
                        <a:t>8-1 </a:t>
                      </a:r>
                      <a:r>
                        <a:rPr lang="zh-CN" sz="1600" b="1" kern="100" dirty="0">
                          <a:latin typeface="微软雅黑" pitchFamily="34" charset="-122"/>
                          <a:ea typeface="微软雅黑" pitchFamily="34" charset="-122"/>
                          <a:cs typeface="Times New Roman"/>
                        </a:rPr>
                        <a:t>基于</a:t>
                      </a:r>
                      <a:r>
                        <a:rPr lang="en-US" sz="1600" b="1" kern="100" dirty="0">
                          <a:latin typeface="微软雅黑" pitchFamily="34" charset="-122"/>
                          <a:ea typeface="微软雅黑" pitchFamily="34" charset="-122"/>
                          <a:cs typeface="Times New Roman"/>
                        </a:rPr>
                        <a:t>LAMOST</a:t>
                      </a:r>
                      <a:r>
                        <a:rPr lang="zh-CN" sz="1600" b="1" kern="100" dirty="0">
                          <a:latin typeface="微软雅黑" pitchFamily="34" charset="-122"/>
                          <a:ea typeface="微软雅黑" pitchFamily="34" charset="-122"/>
                          <a:cs typeface="Times New Roman"/>
                        </a:rPr>
                        <a:t>海量光谱数据的银河系和恒星与太阳活动研究</a:t>
                      </a:r>
                      <a:endParaRPr lang="zh-CN" sz="1600" kern="100" dirty="0">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extLst>
                  <a:ext uri="{0D108BD9-81ED-4DB2-BD59-A6C34878D82A}">
                    <a16:rowId xmlns:a16="http://schemas.microsoft.com/office/drawing/2014/main" val="10004"/>
                  </a:ext>
                </a:extLst>
              </a:tr>
              <a:tr h="0">
                <a:tc>
                  <a:txBody>
                    <a:bodyPr/>
                    <a:lstStyle/>
                    <a:p>
                      <a:pPr indent="0" algn="ctr">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19</a:t>
                      </a:r>
                      <a:endParaRPr lang="zh-CN" sz="1600" kern="100" dirty="0">
                        <a:solidFill>
                          <a:srgbClr val="FF0000"/>
                        </a:solidFill>
                        <a:latin typeface="微软雅黑" pitchFamily="34" charset="-122"/>
                        <a:ea typeface="微软雅黑" pitchFamily="34" charset="-122"/>
                        <a:cs typeface="Times New Roman"/>
                      </a:endParaRPr>
                    </a:p>
                  </a:txBody>
                  <a:tcPr marL="37625" marR="37625"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vMerge="1">
                  <a:txBody>
                    <a:bodyPr/>
                    <a:lstStyle/>
                    <a:p>
                      <a:endParaRPr lang="zh-CN" altLang="en-US"/>
                    </a:p>
                  </a:txBody>
                  <a:tcPr/>
                </a:tc>
                <a:tc>
                  <a:txBody>
                    <a:bodyPr/>
                    <a:lstStyle/>
                    <a:p>
                      <a:pPr indent="0" algn="just">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8-2 </a:t>
                      </a:r>
                      <a:r>
                        <a:rPr lang="zh-CN" sz="1600" b="1" kern="100" dirty="0">
                          <a:solidFill>
                            <a:srgbClr val="FF0000"/>
                          </a:solidFill>
                          <a:latin typeface="微软雅黑" pitchFamily="34" charset="-122"/>
                          <a:ea typeface="微软雅黑" pitchFamily="34" charset="-122"/>
                          <a:cs typeface="Times New Roman"/>
                        </a:rPr>
                        <a:t>黑洞与星系协同演化及其宇宙学效应研究</a:t>
                      </a:r>
                      <a:endParaRPr lang="zh-CN" sz="1600" kern="100" dirty="0">
                        <a:solidFill>
                          <a:srgbClr val="FF0000"/>
                        </a:solidFill>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extLst>
                  <a:ext uri="{0D108BD9-81ED-4DB2-BD59-A6C34878D82A}">
                    <a16:rowId xmlns:a16="http://schemas.microsoft.com/office/drawing/2014/main" val="10005"/>
                  </a:ext>
                </a:extLst>
              </a:tr>
              <a:tr h="0">
                <a:tc>
                  <a:txBody>
                    <a:bodyPr/>
                    <a:lstStyle/>
                    <a:p>
                      <a:pPr indent="0" algn="ctr">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20</a:t>
                      </a:r>
                      <a:endParaRPr lang="zh-CN" sz="1600" kern="100" dirty="0">
                        <a:solidFill>
                          <a:srgbClr val="FF0000"/>
                        </a:solidFill>
                        <a:latin typeface="微软雅黑" pitchFamily="34" charset="-122"/>
                        <a:ea typeface="微软雅黑" pitchFamily="34" charset="-122"/>
                        <a:cs typeface="Times New Roman"/>
                      </a:endParaRPr>
                    </a:p>
                  </a:txBody>
                  <a:tcPr marL="37625" marR="37625"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vMerge="1">
                  <a:txBody>
                    <a:bodyPr/>
                    <a:lstStyle/>
                    <a:p>
                      <a:endParaRPr lang="zh-CN" altLang="en-US"/>
                    </a:p>
                  </a:txBody>
                  <a:tcPr/>
                </a:tc>
                <a:tc>
                  <a:txBody>
                    <a:bodyPr/>
                    <a:lstStyle/>
                    <a:p>
                      <a:pPr indent="0" algn="just">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8-3 </a:t>
                      </a:r>
                      <a:r>
                        <a:rPr lang="zh-CN" sz="1600" b="1" kern="100" dirty="0">
                          <a:solidFill>
                            <a:srgbClr val="FF0000"/>
                          </a:solidFill>
                          <a:latin typeface="微软雅黑" pitchFamily="34" charset="-122"/>
                          <a:ea typeface="微软雅黑" pitchFamily="34" charset="-122"/>
                          <a:cs typeface="Times New Roman"/>
                        </a:rPr>
                        <a:t>星系结构与宇宙学研究</a:t>
                      </a:r>
                      <a:endParaRPr lang="zh-CN" sz="1600" kern="100" dirty="0">
                        <a:solidFill>
                          <a:srgbClr val="FF0000"/>
                        </a:solidFill>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extLst>
                  <a:ext uri="{0D108BD9-81ED-4DB2-BD59-A6C34878D82A}">
                    <a16:rowId xmlns:a16="http://schemas.microsoft.com/office/drawing/2014/main" val="10006"/>
                  </a:ext>
                </a:extLst>
              </a:tr>
              <a:tr h="0">
                <a:tc>
                  <a:txBody>
                    <a:bodyPr/>
                    <a:lstStyle/>
                    <a:p>
                      <a:pPr indent="0" algn="ctr">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21</a:t>
                      </a:r>
                      <a:endParaRPr lang="zh-CN" sz="1600" kern="100" dirty="0">
                        <a:solidFill>
                          <a:srgbClr val="FF0000"/>
                        </a:solidFill>
                        <a:latin typeface="微软雅黑" pitchFamily="34" charset="-122"/>
                        <a:ea typeface="微软雅黑" pitchFamily="34" charset="-122"/>
                        <a:cs typeface="Times New Roman"/>
                      </a:endParaRPr>
                    </a:p>
                  </a:txBody>
                  <a:tcPr marL="37625" marR="37625"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vMerge="1">
                  <a:txBody>
                    <a:bodyPr/>
                    <a:lstStyle/>
                    <a:p>
                      <a:endParaRPr lang="zh-CN" altLang="en-US"/>
                    </a:p>
                  </a:txBody>
                  <a:tcPr/>
                </a:tc>
                <a:tc>
                  <a:txBody>
                    <a:bodyPr/>
                    <a:lstStyle/>
                    <a:p>
                      <a:pPr indent="0" algn="just">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8-4 </a:t>
                      </a:r>
                      <a:r>
                        <a:rPr lang="zh-CN" sz="1600" b="1" kern="100" dirty="0">
                          <a:solidFill>
                            <a:srgbClr val="FF0000"/>
                          </a:solidFill>
                          <a:latin typeface="微软雅黑" pitchFamily="34" charset="-122"/>
                          <a:ea typeface="微软雅黑" pitchFamily="34" charset="-122"/>
                          <a:cs typeface="Times New Roman"/>
                        </a:rPr>
                        <a:t>致密天体观测研究</a:t>
                      </a:r>
                      <a:endParaRPr lang="zh-CN" sz="1600" kern="100" dirty="0">
                        <a:solidFill>
                          <a:srgbClr val="FF0000"/>
                        </a:solidFill>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extLst>
                  <a:ext uri="{0D108BD9-81ED-4DB2-BD59-A6C34878D82A}">
                    <a16:rowId xmlns:a16="http://schemas.microsoft.com/office/drawing/2014/main" val="10007"/>
                  </a:ext>
                </a:extLst>
              </a:tr>
              <a:tr h="0">
                <a:tc>
                  <a:txBody>
                    <a:bodyPr/>
                    <a:lstStyle/>
                    <a:p>
                      <a:pPr indent="0" algn="ctr">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22</a:t>
                      </a:r>
                      <a:endParaRPr lang="zh-CN" sz="1600" kern="100" dirty="0">
                        <a:solidFill>
                          <a:srgbClr val="FF0000"/>
                        </a:solidFill>
                        <a:latin typeface="微软雅黑" pitchFamily="34" charset="-122"/>
                        <a:ea typeface="微软雅黑" pitchFamily="34" charset="-122"/>
                        <a:cs typeface="Times New Roman"/>
                      </a:endParaRPr>
                    </a:p>
                  </a:txBody>
                  <a:tcPr marL="37625" marR="37625"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rowSpan="4">
                  <a:txBody>
                    <a:bodyPr/>
                    <a:lstStyle/>
                    <a:p>
                      <a:pPr indent="0" algn="just">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9 </a:t>
                      </a:r>
                      <a:r>
                        <a:rPr lang="zh-CN" sz="1600" b="1" kern="100" dirty="0">
                          <a:solidFill>
                            <a:srgbClr val="FF0000"/>
                          </a:solidFill>
                          <a:latin typeface="微软雅黑" pitchFamily="34" charset="-122"/>
                          <a:ea typeface="微软雅黑" pitchFamily="34" charset="-122"/>
                          <a:cs typeface="Times New Roman"/>
                        </a:rPr>
                        <a:t>脉冲星、中性氢和恒星形成研究</a:t>
                      </a:r>
                      <a:endParaRPr lang="zh-CN" sz="1600" kern="100" dirty="0">
                        <a:solidFill>
                          <a:srgbClr val="FF0000"/>
                        </a:solidFill>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a:txBody>
                    <a:bodyPr/>
                    <a:lstStyle/>
                    <a:p>
                      <a:pPr indent="0" algn="just">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9-1 </a:t>
                      </a:r>
                      <a:r>
                        <a:rPr lang="zh-CN" sz="1600" b="1" kern="100" dirty="0">
                          <a:solidFill>
                            <a:srgbClr val="FF0000"/>
                          </a:solidFill>
                          <a:latin typeface="微软雅黑" pitchFamily="34" charset="-122"/>
                          <a:ea typeface="微软雅黑" pitchFamily="34" charset="-122"/>
                          <a:cs typeface="Times New Roman"/>
                        </a:rPr>
                        <a:t>基于</a:t>
                      </a:r>
                      <a:r>
                        <a:rPr lang="en-US" sz="1600" b="1" kern="100" dirty="0">
                          <a:solidFill>
                            <a:srgbClr val="FF0000"/>
                          </a:solidFill>
                          <a:latin typeface="微软雅黑" pitchFamily="34" charset="-122"/>
                          <a:ea typeface="微软雅黑" pitchFamily="34" charset="-122"/>
                          <a:cs typeface="Times New Roman"/>
                        </a:rPr>
                        <a:t>FAST</a:t>
                      </a:r>
                      <a:r>
                        <a:rPr lang="zh-CN" sz="1600" b="1" kern="100" dirty="0">
                          <a:solidFill>
                            <a:srgbClr val="FF0000"/>
                          </a:solidFill>
                          <a:latin typeface="微软雅黑" pitchFamily="34" charset="-122"/>
                          <a:ea typeface="微软雅黑" pitchFamily="34" charset="-122"/>
                          <a:cs typeface="Times New Roman"/>
                        </a:rPr>
                        <a:t>的脉冲星和中性氢研究</a:t>
                      </a:r>
                      <a:endParaRPr lang="zh-CN" sz="1600" kern="100" dirty="0">
                        <a:solidFill>
                          <a:srgbClr val="FF0000"/>
                        </a:solidFill>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extLst>
                  <a:ext uri="{0D108BD9-81ED-4DB2-BD59-A6C34878D82A}">
                    <a16:rowId xmlns:a16="http://schemas.microsoft.com/office/drawing/2014/main" val="10008"/>
                  </a:ext>
                </a:extLst>
              </a:tr>
              <a:tr h="0">
                <a:tc>
                  <a:txBody>
                    <a:bodyPr/>
                    <a:lstStyle/>
                    <a:p>
                      <a:pPr indent="0" algn="ctr">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23</a:t>
                      </a:r>
                      <a:endParaRPr lang="zh-CN" sz="1600" kern="100" dirty="0">
                        <a:solidFill>
                          <a:srgbClr val="FF0000"/>
                        </a:solidFill>
                        <a:latin typeface="微软雅黑" pitchFamily="34" charset="-122"/>
                        <a:ea typeface="微软雅黑" pitchFamily="34" charset="-122"/>
                        <a:cs typeface="Times New Roman"/>
                      </a:endParaRPr>
                    </a:p>
                  </a:txBody>
                  <a:tcPr marL="37625" marR="37625"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vMerge="1">
                  <a:txBody>
                    <a:bodyPr/>
                    <a:lstStyle/>
                    <a:p>
                      <a:endParaRPr lang="zh-CN" altLang="en-US"/>
                    </a:p>
                  </a:txBody>
                  <a:tcPr/>
                </a:tc>
                <a:tc>
                  <a:txBody>
                    <a:bodyPr/>
                    <a:lstStyle/>
                    <a:p>
                      <a:pPr indent="0" algn="just">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9-2 SKA</a:t>
                      </a:r>
                      <a:r>
                        <a:rPr lang="zh-CN" sz="1600" b="1" kern="100" dirty="0">
                          <a:solidFill>
                            <a:srgbClr val="FF0000"/>
                          </a:solidFill>
                          <a:latin typeface="微软雅黑" pitchFamily="34" charset="-122"/>
                          <a:ea typeface="微软雅黑" pitchFamily="34" charset="-122"/>
                          <a:cs typeface="Times New Roman"/>
                        </a:rPr>
                        <a:t>数据处理和相关科学</a:t>
                      </a:r>
                      <a:endParaRPr lang="zh-CN" sz="1600" kern="100" dirty="0">
                        <a:solidFill>
                          <a:srgbClr val="FF0000"/>
                        </a:solidFill>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extLst>
                  <a:ext uri="{0D108BD9-81ED-4DB2-BD59-A6C34878D82A}">
                    <a16:rowId xmlns:a16="http://schemas.microsoft.com/office/drawing/2014/main" val="10009"/>
                  </a:ext>
                </a:extLst>
              </a:tr>
              <a:tr h="0">
                <a:tc>
                  <a:txBody>
                    <a:bodyPr/>
                    <a:lstStyle/>
                    <a:p>
                      <a:pPr indent="0" algn="ctr">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24</a:t>
                      </a:r>
                      <a:endParaRPr lang="zh-CN" sz="1600" kern="100" dirty="0">
                        <a:solidFill>
                          <a:srgbClr val="FF0000"/>
                        </a:solidFill>
                        <a:latin typeface="微软雅黑" pitchFamily="34" charset="-122"/>
                        <a:ea typeface="微软雅黑" pitchFamily="34" charset="-122"/>
                        <a:cs typeface="Times New Roman"/>
                      </a:endParaRPr>
                    </a:p>
                  </a:txBody>
                  <a:tcPr marL="37625" marR="37625"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vMerge="1">
                  <a:txBody>
                    <a:bodyPr/>
                    <a:lstStyle/>
                    <a:p>
                      <a:endParaRPr lang="zh-CN" altLang="en-US"/>
                    </a:p>
                  </a:txBody>
                  <a:tcPr/>
                </a:tc>
                <a:tc>
                  <a:txBody>
                    <a:bodyPr/>
                    <a:lstStyle/>
                    <a:p>
                      <a:pPr indent="0" algn="just">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9-3 </a:t>
                      </a:r>
                      <a:r>
                        <a:rPr lang="zh-CN" sz="1600" b="1" kern="100" dirty="0">
                          <a:solidFill>
                            <a:srgbClr val="FF0000"/>
                          </a:solidFill>
                          <a:latin typeface="微软雅黑" pitchFamily="34" charset="-122"/>
                          <a:ea typeface="微软雅黑" pitchFamily="34" charset="-122"/>
                          <a:cs typeface="Times New Roman"/>
                        </a:rPr>
                        <a:t>恒星形成与星际介质射电观测与研究</a:t>
                      </a:r>
                      <a:endParaRPr lang="zh-CN" sz="1600" kern="100" dirty="0">
                        <a:solidFill>
                          <a:srgbClr val="FF0000"/>
                        </a:solidFill>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extLst>
                  <a:ext uri="{0D108BD9-81ED-4DB2-BD59-A6C34878D82A}">
                    <a16:rowId xmlns:a16="http://schemas.microsoft.com/office/drawing/2014/main" val="10010"/>
                  </a:ext>
                </a:extLst>
              </a:tr>
              <a:tr h="0">
                <a:tc>
                  <a:txBody>
                    <a:bodyPr/>
                    <a:lstStyle/>
                    <a:p>
                      <a:pPr indent="0" algn="ctr">
                        <a:lnSpc>
                          <a:spcPct val="100000"/>
                        </a:lnSpc>
                        <a:spcAft>
                          <a:spcPts val="0"/>
                        </a:spcAft>
                      </a:pPr>
                      <a:r>
                        <a:rPr lang="en-US" sz="1600" b="1" kern="100" dirty="0">
                          <a:latin typeface="微软雅黑" pitchFamily="34" charset="-122"/>
                          <a:ea typeface="微软雅黑" pitchFamily="34" charset="-122"/>
                          <a:cs typeface="Times New Roman"/>
                        </a:rPr>
                        <a:t>25</a:t>
                      </a:r>
                      <a:endParaRPr lang="zh-CN" sz="1600" kern="100" dirty="0">
                        <a:latin typeface="微软雅黑" pitchFamily="34" charset="-122"/>
                        <a:ea typeface="微软雅黑" pitchFamily="34" charset="-122"/>
                        <a:cs typeface="Times New Roman"/>
                      </a:endParaRPr>
                    </a:p>
                  </a:txBody>
                  <a:tcPr marL="37625" marR="37625"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vMerge="1">
                  <a:txBody>
                    <a:bodyPr/>
                    <a:lstStyle/>
                    <a:p>
                      <a:endParaRPr lang="zh-CN" altLang="en-US"/>
                    </a:p>
                  </a:txBody>
                  <a:tcPr/>
                </a:tc>
                <a:tc>
                  <a:txBody>
                    <a:bodyPr/>
                    <a:lstStyle/>
                    <a:p>
                      <a:pPr indent="0" algn="just">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9-4 </a:t>
                      </a:r>
                      <a:r>
                        <a:rPr lang="zh-CN" sz="1600" b="1" kern="100" dirty="0">
                          <a:solidFill>
                            <a:srgbClr val="FF0000"/>
                          </a:solidFill>
                          <a:latin typeface="微软雅黑" pitchFamily="34" charset="-122"/>
                          <a:ea typeface="微软雅黑" pitchFamily="34" charset="-122"/>
                          <a:cs typeface="Times New Roman"/>
                        </a:rPr>
                        <a:t>大型先进射电望远镜（阵列）关键技术与方法研究</a:t>
                      </a:r>
                      <a:endParaRPr lang="zh-CN" sz="1600" kern="100" dirty="0">
                        <a:solidFill>
                          <a:srgbClr val="FF0000"/>
                        </a:solidFill>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extLst>
                  <a:ext uri="{0D108BD9-81ED-4DB2-BD59-A6C34878D82A}">
                    <a16:rowId xmlns:a16="http://schemas.microsoft.com/office/drawing/2014/main" val="10011"/>
                  </a:ext>
                </a:extLst>
              </a:tr>
              <a:tr h="0">
                <a:tc>
                  <a:txBody>
                    <a:bodyPr/>
                    <a:lstStyle/>
                    <a:p>
                      <a:pPr indent="0" algn="ctr">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26</a:t>
                      </a:r>
                      <a:endParaRPr lang="zh-CN" sz="1600" kern="100" dirty="0">
                        <a:solidFill>
                          <a:srgbClr val="FF0000"/>
                        </a:solidFill>
                        <a:latin typeface="微软雅黑" pitchFamily="34" charset="-122"/>
                        <a:ea typeface="微软雅黑" pitchFamily="34" charset="-122"/>
                        <a:cs typeface="Times New Roman"/>
                      </a:endParaRPr>
                    </a:p>
                  </a:txBody>
                  <a:tcPr marL="37625" marR="37625"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rowSpan="5">
                  <a:txBody>
                    <a:bodyPr/>
                    <a:lstStyle/>
                    <a:p>
                      <a:pPr indent="0" algn="just">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10 </a:t>
                      </a:r>
                      <a:r>
                        <a:rPr lang="zh-CN" sz="1600" b="1" kern="100" dirty="0">
                          <a:solidFill>
                            <a:srgbClr val="FF0000"/>
                          </a:solidFill>
                          <a:latin typeface="微软雅黑" pitchFamily="34" charset="-122"/>
                          <a:ea typeface="微软雅黑" pitchFamily="34" charset="-122"/>
                          <a:cs typeface="Times New Roman"/>
                        </a:rPr>
                        <a:t>复杂体系的多自由度及多尺度综合研究</a:t>
                      </a:r>
                      <a:endParaRPr lang="zh-CN" sz="1600" kern="100" dirty="0">
                        <a:solidFill>
                          <a:srgbClr val="FF0000"/>
                        </a:solidFill>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indent="0" algn="just">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10-1 </a:t>
                      </a:r>
                      <a:r>
                        <a:rPr lang="zh-CN" sz="1600" b="1" kern="100" dirty="0">
                          <a:solidFill>
                            <a:srgbClr val="FF0000"/>
                          </a:solidFill>
                          <a:latin typeface="微软雅黑" pitchFamily="34" charset="-122"/>
                          <a:ea typeface="微软雅黑" pitchFamily="34" charset="-122"/>
                          <a:cs typeface="Times New Roman"/>
                        </a:rPr>
                        <a:t>量子功能材料及异质结构的多自由度调控与相关特性研究</a:t>
                      </a:r>
                      <a:endParaRPr lang="zh-CN" sz="1600" kern="100" dirty="0">
                        <a:solidFill>
                          <a:srgbClr val="FF0000"/>
                        </a:solidFill>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extLst>
                  <a:ext uri="{0D108BD9-81ED-4DB2-BD59-A6C34878D82A}">
                    <a16:rowId xmlns:a16="http://schemas.microsoft.com/office/drawing/2014/main" val="10012"/>
                  </a:ext>
                </a:extLst>
              </a:tr>
              <a:tr h="0">
                <a:tc>
                  <a:txBody>
                    <a:bodyPr/>
                    <a:lstStyle/>
                    <a:p>
                      <a:pPr indent="0" algn="ctr">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27</a:t>
                      </a:r>
                      <a:endParaRPr lang="zh-CN" sz="1600" kern="100" dirty="0">
                        <a:solidFill>
                          <a:srgbClr val="FF0000"/>
                        </a:solidFill>
                        <a:latin typeface="微软雅黑" pitchFamily="34" charset="-122"/>
                        <a:ea typeface="微软雅黑" pitchFamily="34" charset="-122"/>
                        <a:cs typeface="Times New Roman"/>
                      </a:endParaRPr>
                    </a:p>
                  </a:txBody>
                  <a:tcPr marL="37625" marR="37625"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vMerge="1">
                  <a:txBody>
                    <a:bodyPr/>
                    <a:lstStyle/>
                    <a:p>
                      <a:endParaRPr lang="zh-CN" altLang="en-US"/>
                    </a:p>
                  </a:txBody>
                  <a:tcPr/>
                </a:tc>
                <a:tc>
                  <a:txBody>
                    <a:bodyPr/>
                    <a:lstStyle/>
                    <a:p>
                      <a:pPr indent="0" algn="just">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10-2 </a:t>
                      </a:r>
                      <a:r>
                        <a:rPr lang="zh-CN" sz="1600" b="1" kern="100" dirty="0">
                          <a:solidFill>
                            <a:srgbClr val="FF0000"/>
                          </a:solidFill>
                          <a:latin typeface="微软雅黑" pitchFamily="34" charset="-122"/>
                          <a:ea typeface="微软雅黑" pitchFamily="34" charset="-122"/>
                          <a:cs typeface="Times New Roman"/>
                        </a:rPr>
                        <a:t>面向生物学和医学科学的多尺度成像方法及研究</a:t>
                      </a:r>
                      <a:endParaRPr lang="zh-CN" sz="1600" kern="100" dirty="0">
                        <a:solidFill>
                          <a:srgbClr val="FF0000"/>
                        </a:solidFill>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extLst>
                  <a:ext uri="{0D108BD9-81ED-4DB2-BD59-A6C34878D82A}">
                    <a16:rowId xmlns:a16="http://schemas.microsoft.com/office/drawing/2014/main" val="10013"/>
                  </a:ext>
                </a:extLst>
              </a:tr>
              <a:tr h="0">
                <a:tc>
                  <a:txBody>
                    <a:bodyPr/>
                    <a:lstStyle/>
                    <a:p>
                      <a:pPr indent="0" algn="ctr">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28</a:t>
                      </a:r>
                      <a:endParaRPr lang="zh-CN" sz="1600" kern="100" dirty="0">
                        <a:solidFill>
                          <a:srgbClr val="FF0000"/>
                        </a:solidFill>
                        <a:latin typeface="微软雅黑" pitchFamily="34" charset="-122"/>
                        <a:ea typeface="微软雅黑" pitchFamily="34" charset="-122"/>
                        <a:cs typeface="Times New Roman"/>
                      </a:endParaRPr>
                    </a:p>
                  </a:txBody>
                  <a:tcPr marL="37625" marR="37625"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vMerge="1">
                  <a:txBody>
                    <a:bodyPr/>
                    <a:lstStyle/>
                    <a:p>
                      <a:endParaRPr lang="zh-CN" altLang="en-US"/>
                    </a:p>
                  </a:txBody>
                  <a:tcPr/>
                </a:tc>
                <a:tc>
                  <a:txBody>
                    <a:bodyPr/>
                    <a:lstStyle/>
                    <a:p>
                      <a:pPr indent="0" algn="just">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10-3 </a:t>
                      </a:r>
                      <a:r>
                        <a:rPr lang="zh-CN" sz="1600" b="1" kern="100" dirty="0">
                          <a:solidFill>
                            <a:srgbClr val="FF0000"/>
                          </a:solidFill>
                          <a:latin typeface="微软雅黑" pitchFamily="34" charset="-122"/>
                          <a:ea typeface="微软雅黑" pitchFamily="34" charset="-122"/>
                          <a:cs typeface="Times New Roman"/>
                        </a:rPr>
                        <a:t>清洁能源材料的研究</a:t>
                      </a:r>
                      <a:endParaRPr lang="zh-CN" sz="1600" kern="100" dirty="0">
                        <a:solidFill>
                          <a:srgbClr val="FF0000"/>
                        </a:solidFill>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extLst>
                  <a:ext uri="{0D108BD9-81ED-4DB2-BD59-A6C34878D82A}">
                    <a16:rowId xmlns:a16="http://schemas.microsoft.com/office/drawing/2014/main" val="10014"/>
                  </a:ext>
                </a:extLst>
              </a:tr>
              <a:tr h="0">
                <a:tc>
                  <a:txBody>
                    <a:bodyPr/>
                    <a:lstStyle/>
                    <a:p>
                      <a:pPr indent="0" algn="ctr">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29</a:t>
                      </a:r>
                      <a:endParaRPr lang="zh-CN" sz="1600" kern="100" dirty="0">
                        <a:solidFill>
                          <a:srgbClr val="FF0000"/>
                        </a:solidFill>
                        <a:latin typeface="微软雅黑" pitchFamily="34" charset="-122"/>
                        <a:ea typeface="微软雅黑" pitchFamily="34" charset="-122"/>
                        <a:cs typeface="Times New Roman"/>
                      </a:endParaRPr>
                    </a:p>
                  </a:txBody>
                  <a:tcPr marL="37625" marR="37625"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vMerge="1">
                  <a:txBody>
                    <a:bodyPr/>
                    <a:lstStyle/>
                    <a:p>
                      <a:endParaRPr lang="zh-CN" altLang="en-US"/>
                    </a:p>
                  </a:txBody>
                  <a:tcPr/>
                </a:tc>
                <a:tc>
                  <a:txBody>
                    <a:bodyPr/>
                    <a:lstStyle/>
                    <a:p>
                      <a:pPr indent="0" algn="just">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10-4 </a:t>
                      </a:r>
                      <a:r>
                        <a:rPr lang="zh-CN" sz="1600" b="1" kern="100" dirty="0">
                          <a:solidFill>
                            <a:srgbClr val="FF0000"/>
                          </a:solidFill>
                          <a:latin typeface="微软雅黑" pitchFamily="34" charset="-122"/>
                          <a:ea typeface="微软雅黑" pitchFamily="34" charset="-122"/>
                          <a:cs typeface="Times New Roman"/>
                        </a:rPr>
                        <a:t>基于大科学装置联通的先进高通量材料表征技术研究</a:t>
                      </a:r>
                      <a:endParaRPr lang="zh-CN" sz="1600" kern="100" dirty="0">
                        <a:solidFill>
                          <a:srgbClr val="FF0000"/>
                        </a:solidFill>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extLst>
                  <a:ext uri="{0D108BD9-81ED-4DB2-BD59-A6C34878D82A}">
                    <a16:rowId xmlns:a16="http://schemas.microsoft.com/office/drawing/2014/main" val="10015"/>
                  </a:ext>
                </a:extLst>
              </a:tr>
              <a:tr h="0">
                <a:tc>
                  <a:txBody>
                    <a:bodyPr/>
                    <a:lstStyle/>
                    <a:p>
                      <a:pPr indent="0" algn="ctr">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30</a:t>
                      </a:r>
                      <a:endParaRPr lang="zh-CN" sz="1600" kern="100" dirty="0">
                        <a:solidFill>
                          <a:srgbClr val="FF0000"/>
                        </a:solidFill>
                        <a:latin typeface="微软雅黑" pitchFamily="34" charset="-122"/>
                        <a:ea typeface="微软雅黑" pitchFamily="34" charset="-122"/>
                        <a:cs typeface="Times New Roman"/>
                      </a:endParaRPr>
                    </a:p>
                  </a:txBody>
                  <a:tcPr marL="37625" marR="37625"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vMerge="1">
                  <a:txBody>
                    <a:bodyPr/>
                    <a:lstStyle/>
                    <a:p>
                      <a:endParaRPr lang="zh-CN" altLang="en-US"/>
                    </a:p>
                  </a:txBody>
                  <a:tcPr/>
                </a:tc>
                <a:tc>
                  <a:txBody>
                    <a:bodyPr/>
                    <a:lstStyle/>
                    <a:p>
                      <a:pPr indent="0" algn="just">
                        <a:lnSpc>
                          <a:spcPct val="100000"/>
                        </a:lnSpc>
                        <a:spcAft>
                          <a:spcPts val="0"/>
                        </a:spcAft>
                      </a:pPr>
                      <a:r>
                        <a:rPr lang="en-US" sz="1600" b="1" kern="100" dirty="0">
                          <a:solidFill>
                            <a:srgbClr val="FF0000"/>
                          </a:solidFill>
                          <a:latin typeface="微软雅黑" pitchFamily="34" charset="-122"/>
                          <a:ea typeface="微软雅黑" pitchFamily="34" charset="-122"/>
                          <a:cs typeface="Times New Roman"/>
                        </a:rPr>
                        <a:t>10-5 </a:t>
                      </a:r>
                      <a:r>
                        <a:rPr lang="zh-CN" sz="1600" b="1" kern="100" dirty="0">
                          <a:solidFill>
                            <a:srgbClr val="FF0000"/>
                          </a:solidFill>
                          <a:latin typeface="微软雅黑" pitchFamily="34" charset="-122"/>
                          <a:ea typeface="微软雅黑" pitchFamily="34" charset="-122"/>
                          <a:cs typeface="Times New Roman"/>
                        </a:rPr>
                        <a:t>复杂流体中新型材料的合成与催化反应过程的实时跟踪研究</a:t>
                      </a:r>
                      <a:endParaRPr lang="zh-CN" sz="1600" kern="100" dirty="0">
                        <a:solidFill>
                          <a:srgbClr val="FF0000"/>
                        </a:solidFill>
                        <a:latin typeface="微软雅黑" pitchFamily="34" charset="-122"/>
                        <a:ea typeface="微软雅黑" pitchFamily="34" charset="-122"/>
                        <a:cs typeface="Times New Roman"/>
                      </a:endParaRPr>
                    </a:p>
                  </a:txBody>
                  <a:tcPr marL="90000" marR="9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extLst>
                  <a:ext uri="{0D108BD9-81ED-4DB2-BD59-A6C34878D82A}">
                    <a16:rowId xmlns:a16="http://schemas.microsoft.com/office/drawing/2014/main" val="10016"/>
                  </a:ext>
                </a:extLst>
              </a:tr>
            </a:tbl>
          </a:graphicData>
        </a:graphic>
      </p:graphicFrame>
      <p:sp>
        <p:nvSpPr>
          <p:cNvPr id="8" name="TextBox 7"/>
          <p:cNvSpPr txBox="1"/>
          <p:nvPr/>
        </p:nvSpPr>
        <p:spPr>
          <a:xfrm>
            <a:off x="380166" y="476672"/>
            <a:ext cx="6380964" cy="477054"/>
          </a:xfrm>
          <a:prstGeom prst="rect">
            <a:avLst/>
          </a:prstGeom>
          <a:noFill/>
        </p:spPr>
        <p:txBody>
          <a:bodyPr wrap="square" rtlCol="0">
            <a:spAutoFit/>
          </a:bodyPr>
          <a:lstStyle/>
          <a:p>
            <a:pPr eaLnBrk="0" hangingPunct="0">
              <a:lnSpc>
                <a:spcPts val="3000"/>
              </a:lnSpc>
              <a:spcBef>
                <a:spcPts val="600"/>
              </a:spcBef>
              <a:spcAft>
                <a:spcPts val="600"/>
              </a:spcAft>
            </a:pPr>
            <a:r>
              <a:rPr lang="zh-CN" altLang="en-US" dirty="0" smtClean="0">
                <a:solidFill>
                  <a:srgbClr val="960000"/>
                </a:solidFill>
                <a:latin typeface="微软雅黑" panose="020B0503020204020204" pitchFamily="34" charset="-122"/>
                <a:ea typeface="微软雅黑" panose="020B0503020204020204" pitchFamily="34" charset="-122"/>
                <a:cs typeface="Times New Roman" pitchFamily="18" charset="0"/>
              </a:rPr>
              <a:t>一、专项总体情况</a:t>
            </a:r>
          </a:p>
        </p:txBody>
      </p:sp>
    </p:spTree>
    <p:extLst>
      <p:ext uri="{BB962C8B-B14F-4D97-AF65-F5344CB8AC3E}">
        <p14:creationId xmlns:p14="http://schemas.microsoft.com/office/powerpoint/2010/main" val="22023856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模板-高技术中心-交通处">
  <a:themeElements>
    <a:clrScheme name="1_模板-高技术中心-交通处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模板-高技术中心-交通处">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2500" b="1" i="0" u="none" strike="noStrike" cap="none" normalizeH="0" baseline="0" smtClean="0">
            <a:ln>
              <a:noFill/>
            </a:ln>
            <a:solidFill>
              <a:schemeClr val="tx1"/>
            </a:solidFill>
            <a:effectLst/>
            <a:latin typeface="Arial"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2500" b="1" i="0" u="none" strike="noStrike" cap="none" normalizeH="0" baseline="0" smtClean="0">
            <a:ln>
              <a:noFill/>
            </a:ln>
            <a:solidFill>
              <a:schemeClr val="tx1"/>
            </a:solidFill>
            <a:effectLst/>
            <a:latin typeface="Arial" pitchFamily="34" charset="0"/>
            <a:ea typeface="宋体" pitchFamily="2" charset="-122"/>
          </a:defRPr>
        </a:defPPr>
      </a:lstStyle>
    </a:lnDef>
  </a:objectDefaults>
  <a:extraClrSchemeLst>
    <a:extraClrScheme>
      <a:clrScheme name="1_模板-高技术中心-交通处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模板-高技术中心-交通处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模板-高技术中心-交通处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模板-高技术中心-交通处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模板-高技术中心-交通处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模板-高技术中心-交通处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模板-高技术中心-交通处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模板-高技术中心-交通处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模板-高技术中心-交通处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模板-高技术中心-交通处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模板-高技术中心-交通处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模板-高技术中心-交通处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10235</TotalTime>
  <Pages>0</Pages>
  <Words>5781</Words>
  <Characters>0</Characters>
  <Application>Microsoft Office PowerPoint</Application>
  <DocSecurity>0</DocSecurity>
  <PresentationFormat>自定义</PresentationFormat>
  <Lines>0</Lines>
  <Paragraphs>935</Paragraphs>
  <Slides>53</Slides>
  <Notes>23</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53</vt:i4>
      </vt:variant>
    </vt:vector>
  </HeadingPairs>
  <TitlesOfParts>
    <vt:vector size="67" baseType="lpstr">
      <vt:lpstr>仿宋</vt:lpstr>
      <vt:lpstr>仿宋_GB2312</vt:lpstr>
      <vt:lpstr>黑体</vt:lpstr>
      <vt:lpstr>华文仿宋</vt:lpstr>
      <vt:lpstr>华文行楷</vt:lpstr>
      <vt:lpstr>华文新魏</vt:lpstr>
      <vt:lpstr>华文中宋</vt:lpstr>
      <vt:lpstr>宋体</vt:lpstr>
      <vt:lpstr>微软雅黑</vt:lpstr>
      <vt:lpstr>Arial</vt:lpstr>
      <vt:lpstr>Calibri</vt:lpstr>
      <vt:lpstr>Times New Roman</vt:lpstr>
      <vt:lpstr>Wingdings</vt:lpstr>
      <vt:lpstr>1_模板-高技术中心-交通处</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WwW.YlmF.CoM</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雨林木风</dc:creator>
  <cp:lastModifiedBy>Xie Jinyuan</cp:lastModifiedBy>
  <cp:revision>1912</cp:revision>
  <cp:lastPrinted>2016-08-31T05:57:22Z</cp:lastPrinted>
  <dcterms:created xsi:type="dcterms:W3CDTF">2011-08-05T02:52:27Z</dcterms:created>
  <dcterms:modified xsi:type="dcterms:W3CDTF">2018-07-31T02:34:38Z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2052-6.6.0.2671</vt:lpwstr>
  </property>
</Properties>
</file>