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Lst>
  <p:notesMasterIdLst>
    <p:notesMasterId r:id="rId26"/>
  </p:notesMasterIdLst>
  <p:handoutMasterIdLst>
    <p:handoutMasterId r:id="rId27"/>
  </p:handoutMasterIdLst>
  <p:sldIdLst>
    <p:sldId id="906" r:id="rId2"/>
    <p:sldId id="1129" r:id="rId3"/>
    <p:sldId id="1193" r:id="rId4"/>
    <p:sldId id="1194" r:id="rId5"/>
    <p:sldId id="1195" r:id="rId6"/>
    <p:sldId id="1196" r:id="rId7"/>
    <p:sldId id="1198" r:id="rId8"/>
    <p:sldId id="1199" r:id="rId9"/>
    <p:sldId id="1200" r:id="rId10"/>
    <p:sldId id="1201" r:id="rId11"/>
    <p:sldId id="1243" r:id="rId12"/>
    <p:sldId id="1226" r:id="rId13"/>
    <p:sldId id="1246" r:id="rId14"/>
    <p:sldId id="1227" r:id="rId15"/>
    <p:sldId id="1244" r:id="rId16"/>
    <p:sldId id="1228" r:id="rId17"/>
    <p:sldId id="1229" r:id="rId18"/>
    <p:sldId id="1230" r:id="rId19"/>
    <p:sldId id="1231" r:id="rId20"/>
    <p:sldId id="1232" r:id="rId21"/>
    <p:sldId id="1202" r:id="rId22"/>
    <p:sldId id="1245" r:id="rId23"/>
    <p:sldId id="1233" r:id="rId24"/>
    <p:sldId id="1162" r:id="rId25"/>
  </p:sldIdLst>
  <p:sldSz cx="12190413" cy="6858000"/>
  <p:notesSz cx="6761163" cy="9942513"/>
  <p:defaultTextStyle>
    <a:defPPr>
      <a:defRPr lang="zh-CN"/>
    </a:defPPr>
    <a:lvl1pPr algn="l" rtl="0" fontAlgn="base">
      <a:spcBef>
        <a:spcPct val="0"/>
      </a:spcBef>
      <a:spcAft>
        <a:spcPct val="0"/>
      </a:spcAft>
      <a:defRPr sz="2500" b="1"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sz="2500" b="1"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sz="2500" b="1"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sz="2500" b="1"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sz="2500" b="1" kern="1200">
        <a:solidFill>
          <a:schemeClr val="tx1"/>
        </a:solidFill>
        <a:latin typeface="Arial" pitchFamily="34" charset="0"/>
        <a:ea typeface="宋体" pitchFamily="2" charset="-122"/>
        <a:cs typeface="+mn-cs"/>
      </a:defRPr>
    </a:lvl5pPr>
    <a:lvl6pPr marL="2286000" algn="l" defTabSz="914400" rtl="0" eaLnBrk="1" latinLnBrk="0" hangingPunct="1">
      <a:defRPr sz="2500" b="1" kern="1200">
        <a:solidFill>
          <a:schemeClr val="tx1"/>
        </a:solidFill>
        <a:latin typeface="Arial" pitchFamily="34" charset="0"/>
        <a:ea typeface="宋体" pitchFamily="2" charset="-122"/>
        <a:cs typeface="+mn-cs"/>
      </a:defRPr>
    </a:lvl6pPr>
    <a:lvl7pPr marL="2743200" algn="l" defTabSz="914400" rtl="0" eaLnBrk="1" latinLnBrk="0" hangingPunct="1">
      <a:defRPr sz="2500" b="1" kern="1200">
        <a:solidFill>
          <a:schemeClr val="tx1"/>
        </a:solidFill>
        <a:latin typeface="Arial" pitchFamily="34" charset="0"/>
        <a:ea typeface="宋体" pitchFamily="2" charset="-122"/>
        <a:cs typeface="+mn-cs"/>
      </a:defRPr>
    </a:lvl7pPr>
    <a:lvl8pPr marL="3200400" algn="l" defTabSz="914400" rtl="0" eaLnBrk="1" latinLnBrk="0" hangingPunct="1">
      <a:defRPr sz="2500" b="1" kern="1200">
        <a:solidFill>
          <a:schemeClr val="tx1"/>
        </a:solidFill>
        <a:latin typeface="Arial" pitchFamily="34" charset="0"/>
        <a:ea typeface="宋体" pitchFamily="2" charset="-122"/>
        <a:cs typeface="+mn-cs"/>
      </a:defRPr>
    </a:lvl8pPr>
    <a:lvl9pPr marL="3657600" algn="l" defTabSz="914400" rtl="0" eaLnBrk="1" latinLnBrk="0" hangingPunct="1">
      <a:defRPr sz="2500" b="1"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15" userDrawn="1">
          <p15:clr>
            <a:srgbClr val="A4A3A4"/>
          </p15:clr>
        </p15:guide>
        <p15:guide id="2" orient="horz" pos="754" userDrawn="1">
          <p15:clr>
            <a:srgbClr val="A4A3A4"/>
          </p15:clr>
        </p15:guide>
        <p15:guide id="3" pos="3840" userDrawn="1">
          <p15:clr>
            <a:srgbClr val="A4A3A4"/>
          </p15:clr>
        </p15:guide>
        <p15:guide id="4" pos="437">
          <p15:clr>
            <a:srgbClr val="A4A3A4"/>
          </p15:clr>
        </p15:guide>
        <p15:guide id="5" pos="72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641E"/>
    <a:srgbClr val="960000"/>
    <a:srgbClr val="C5CD57"/>
    <a:srgbClr val="818828"/>
    <a:srgbClr val="C2F0E7"/>
    <a:srgbClr val="A8EADD"/>
    <a:srgbClr val="86E2D0"/>
    <a:srgbClr val="2FC3A7"/>
    <a:srgbClr val="06B2D4"/>
    <a:srgbClr val="024E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87" autoAdjust="0"/>
    <p:restoredTop sz="88510" autoAdjust="0"/>
  </p:normalViewPr>
  <p:slideViewPr>
    <p:cSldViewPr>
      <p:cViewPr varScale="1">
        <p:scale>
          <a:sx n="83" d="100"/>
          <a:sy n="83" d="100"/>
        </p:scale>
        <p:origin x="472" y="200"/>
      </p:cViewPr>
      <p:guideLst>
        <p:guide orient="horz" pos="2115"/>
        <p:guide orient="horz" pos="754"/>
        <p:guide pos="3840"/>
        <p:guide pos="437"/>
        <p:guide pos="7241"/>
      </p:guideLst>
    </p:cSldViewPr>
  </p:slideViewPr>
  <p:outlineViewPr>
    <p:cViewPr>
      <p:scale>
        <a:sx n="33" d="100"/>
        <a:sy n="33" d="100"/>
      </p:scale>
      <p:origin x="0" y="2707"/>
    </p:cViewPr>
  </p:outlineViewPr>
  <p:notesTextViewPr>
    <p:cViewPr>
      <p:scale>
        <a:sx n="100" d="100"/>
        <a:sy n="100" d="100"/>
      </p:scale>
      <p:origin x="0" y="0"/>
    </p:cViewPr>
  </p:notesTextViewPr>
  <p:sorterViewPr>
    <p:cViewPr>
      <p:scale>
        <a:sx n="66" d="100"/>
        <a:sy n="66" d="100"/>
      </p:scale>
      <p:origin x="0" y="17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29837" cy="497125"/>
          </a:xfrm>
          <a:prstGeom prst="rect">
            <a:avLst/>
          </a:prstGeom>
        </p:spPr>
        <p:txBody>
          <a:bodyPr vert="horz" lIns="91416" tIns="45706" rIns="91416" bIns="45706" rtlCol="0"/>
          <a:lstStyle>
            <a:lvl1pPr algn="l">
              <a:defRPr sz="1200"/>
            </a:lvl1pPr>
          </a:lstStyle>
          <a:p>
            <a:endParaRPr lang="zh-CN" altLang="en-US"/>
          </a:p>
        </p:txBody>
      </p:sp>
      <p:sp>
        <p:nvSpPr>
          <p:cNvPr id="3" name="日期占位符 2"/>
          <p:cNvSpPr>
            <a:spLocks noGrp="1"/>
          </p:cNvSpPr>
          <p:nvPr>
            <p:ph type="dt" sz="quarter" idx="1"/>
          </p:nvPr>
        </p:nvSpPr>
        <p:spPr>
          <a:xfrm>
            <a:off x="3829761" y="0"/>
            <a:ext cx="2929837" cy="497125"/>
          </a:xfrm>
          <a:prstGeom prst="rect">
            <a:avLst/>
          </a:prstGeom>
        </p:spPr>
        <p:txBody>
          <a:bodyPr vert="horz" lIns="91416" tIns="45706" rIns="91416" bIns="45706" rtlCol="0"/>
          <a:lstStyle>
            <a:lvl1pPr algn="r">
              <a:defRPr sz="1200"/>
            </a:lvl1pPr>
          </a:lstStyle>
          <a:p>
            <a:fld id="{E8A39B03-DB13-4F30-A8A5-A389E5FBE94E}" type="datetimeFigureOut">
              <a:rPr lang="zh-CN" altLang="en-US" smtClean="0"/>
              <a:pPr/>
              <a:t>2018/11/28</a:t>
            </a:fld>
            <a:endParaRPr lang="zh-CN" altLang="en-US"/>
          </a:p>
        </p:txBody>
      </p:sp>
      <p:sp>
        <p:nvSpPr>
          <p:cNvPr id="4" name="页脚占位符 3"/>
          <p:cNvSpPr>
            <a:spLocks noGrp="1"/>
          </p:cNvSpPr>
          <p:nvPr>
            <p:ph type="ftr" sz="quarter" idx="2"/>
          </p:nvPr>
        </p:nvSpPr>
        <p:spPr>
          <a:xfrm>
            <a:off x="1" y="9443663"/>
            <a:ext cx="2929837" cy="497125"/>
          </a:xfrm>
          <a:prstGeom prst="rect">
            <a:avLst/>
          </a:prstGeom>
        </p:spPr>
        <p:txBody>
          <a:bodyPr vert="horz" lIns="91416" tIns="45706" rIns="91416" bIns="45706"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29761" y="9443663"/>
            <a:ext cx="2929837" cy="497125"/>
          </a:xfrm>
          <a:prstGeom prst="rect">
            <a:avLst/>
          </a:prstGeom>
        </p:spPr>
        <p:txBody>
          <a:bodyPr vert="horz" lIns="91416" tIns="45706" rIns="91416" bIns="45706" rtlCol="0" anchor="b"/>
          <a:lstStyle>
            <a:lvl1pPr algn="r">
              <a:defRPr sz="1200"/>
            </a:lvl1pPr>
          </a:lstStyle>
          <a:p>
            <a:fld id="{5AD4CF34-DD10-44CB-8392-272685D625BB}" type="slidenum">
              <a:rPr lang="zh-CN" altLang="en-US" smtClean="0"/>
              <a:pPr/>
              <a:t>‹#›</a:t>
            </a:fld>
            <a:endParaRPr lang="zh-CN" altLang="en-US"/>
          </a:p>
        </p:txBody>
      </p:sp>
    </p:spTree>
    <p:extLst>
      <p:ext uri="{BB962C8B-B14F-4D97-AF65-F5344CB8AC3E}">
        <p14:creationId xmlns:p14="http://schemas.microsoft.com/office/powerpoint/2010/main" val="4140214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28273" cy="497125"/>
          </a:xfrm>
          <a:prstGeom prst="rect">
            <a:avLst/>
          </a:prstGeom>
          <a:noFill/>
          <a:ln w="9525">
            <a:noFill/>
            <a:miter lim="800000"/>
            <a:headEnd/>
            <a:tailEnd/>
          </a:ln>
          <a:effectLst/>
        </p:spPr>
        <p:txBody>
          <a:bodyPr vert="horz" wrap="square" lIns="91416" tIns="45706" rIns="91416" bIns="45706" numCol="1" anchor="t" anchorCtr="0" compatLnSpc="1">
            <a:prstTxWarp prst="textNoShape">
              <a:avLst/>
            </a:prstTxWarp>
          </a:bodyPr>
          <a:lstStyle>
            <a:lvl1pPr eaLnBrk="0" hangingPunct="0">
              <a:defRPr sz="1200" b="0"/>
            </a:lvl1pPr>
          </a:lstStyle>
          <a:p>
            <a:endParaRPr lang="zh-CN" altLang="en-US"/>
          </a:p>
        </p:txBody>
      </p:sp>
      <p:sp>
        <p:nvSpPr>
          <p:cNvPr id="3075" name="Rectangle 3"/>
          <p:cNvSpPr>
            <a:spLocks noGrp="1" noChangeArrowheads="1"/>
          </p:cNvSpPr>
          <p:nvPr>
            <p:ph type="dt" idx="1"/>
          </p:nvPr>
        </p:nvSpPr>
        <p:spPr bwMode="auto">
          <a:xfrm>
            <a:off x="3828196" y="0"/>
            <a:ext cx="2931403" cy="497125"/>
          </a:xfrm>
          <a:prstGeom prst="rect">
            <a:avLst/>
          </a:prstGeom>
          <a:noFill/>
          <a:ln w="9525">
            <a:noFill/>
            <a:miter lim="800000"/>
            <a:headEnd/>
            <a:tailEnd/>
          </a:ln>
          <a:effectLst/>
        </p:spPr>
        <p:txBody>
          <a:bodyPr vert="horz" wrap="square" lIns="91416" tIns="45706" rIns="91416" bIns="45706" numCol="1" anchor="t" anchorCtr="0" compatLnSpc="1">
            <a:prstTxWarp prst="textNoShape">
              <a:avLst/>
            </a:prstTxWarp>
          </a:bodyPr>
          <a:lstStyle>
            <a:lvl1pPr algn="r" eaLnBrk="0" hangingPunct="0">
              <a:defRPr sz="1200" b="0"/>
            </a:lvl1pPr>
          </a:lstStyle>
          <a:p>
            <a:fld id="{9C0B681F-3500-411F-9F0E-F68C3979C30D}" type="datetimeFigureOut">
              <a:rPr lang="zh-CN" altLang="en-US"/>
              <a:pPr/>
              <a:t>2018/11/28</a:t>
            </a:fld>
            <a:endParaRPr lang="en-US"/>
          </a:p>
        </p:txBody>
      </p:sp>
      <p:sp>
        <p:nvSpPr>
          <p:cNvPr id="3076" name="Rectangle 4"/>
          <p:cNvSpPr>
            <a:spLocks noGrp="1" noRot="1" noChangeAspect="1" noChangeArrowheads="1"/>
          </p:cNvSpPr>
          <p:nvPr>
            <p:ph type="sldImg" idx="2"/>
          </p:nvPr>
        </p:nvSpPr>
        <p:spPr bwMode="auto">
          <a:xfrm>
            <a:off x="69850" y="747713"/>
            <a:ext cx="6621463" cy="3725862"/>
          </a:xfrm>
          <a:prstGeom prst="rect">
            <a:avLst/>
          </a:prstGeom>
          <a:noFill/>
          <a:ln w="9525">
            <a:noFill/>
            <a:miter lim="800000"/>
            <a:headEnd/>
            <a:tailEnd/>
          </a:ln>
          <a:effectLst/>
        </p:spPr>
      </p:sp>
      <p:sp>
        <p:nvSpPr>
          <p:cNvPr id="3077" name="Rectangle 5"/>
          <p:cNvSpPr>
            <a:spLocks noGrp="1" noRot="1" noChangeArrowheads="1"/>
          </p:cNvSpPr>
          <p:nvPr>
            <p:ph type="body" sz="quarter" idx="3"/>
          </p:nvPr>
        </p:nvSpPr>
        <p:spPr bwMode="auto">
          <a:xfrm>
            <a:off x="676117" y="4722697"/>
            <a:ext cx="5408930" cy="4474130"/>
          </a:xfrm>
          <a:prstGeom prst="rect">
            <a:avLst/>
          </a:prstGeom>
          <a:noFill/>
          <a:ln w="9525">
            <a:noFill/>
            <a:miter lim="800000"/>
            <a:headEnd/>
            <a:tailEnd/>
          </a:ln>
          <a:effectLst/>
        </p:spPr>
        <p:txBody>
          <a:bodyPr vert="horz" wrap="square" lIns="91416" tIns="45706" rIns="91416" bIns="45706" numCol="1" anchor="ctr"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1" y="9443663"/>
            <a:ext cx="2928273" cy="497125"/>
          </a:xfrm>
          <a:prstGeom prst="rect">
            <a:avLst/>
          </a:prstGeom>
          <a:noFill/>
          <a:ln w="9525">
            <a:noFill/>
            <a:miter lim="800000"/>
            <a:headEnd/>
            <a:tailEnd/>
          </a:ln>
          <a:effectLst/>
        </p:spPr>
        <p:txBody>
          <a:bodyPr vert="horz" wrap="square" lIns="91416" tIns="45706" rIns="91416" bIns="45706" numCol="1" anchor="b" anchorCtr="0" compatLnSpc="1">
            <a:prstTxWarp prst="textNoShape">
              <a:avLst/>
            </a:prstTxWarp>
          </a:bodyPr>
          <a:lstStyle>
            <a:lvl1pPr eaLnBrk="0" hangingPunct="0">
              <a:defRPr sz="1200" b="0"/>
            </a:lvl1pPr>
          </a:lstStyle>
          <a:p>
            <a:endParaRPr lang="en-US"/>
          </a:p>
        </p:txBody>
      </p:sp>
      <p:sp>
        <p:nvSpPr>
          <p:cNvPr id="3079" name="Rectangle 7"/>
          <p:cNvSpPr>
            <a:spLocks noGrp="1" noChangeArrowheads="1"/>
          </p:cNvSpPr>
          <p:nvPr>
            <p:ph type="sldNum" sz="quarter" idx="5"/>
          </p:nvPr>
        </p:nvSpPr>
        <p:spPr bwMode="auto">
          <a:xfrm>
            <a:off x="3828196" y="9443663"/>
            <a:ext cx="2931403" cy="497125"/>
          </a:xfrm>
          <a:prstGeom prst="rect">
            <a:avLst/>
          </a:prstGeom>
          <a:noFill/>
          <a:ln w="9525">
            <a:noFill/>
            <a:miter lim="800000"/>
            <a:headEnd/>
            <a:tailEnd/>
          </a:ln>
          <a:effectLst/>
        </p:spPr>
        <p:txBody>
          <a:bodyPr vert="horz" wrap="square" lIns="91416" tIns="45706" rIns="91416" bIns="45706" numCol="1" anchor="b" anchorCtr="0" compatLnSpc="1">
            <a:prstTxWarp prst="textNoShape">
              <a:avLst/>
            </a:prstTxWarp>
          </a:bodyPr>
          <a:lstStyle>
            <a:lvl1pPr algn="r" eaLnBrk="0" hangingPunct="0">
              <a:defRPr sz="1200" b="0"/>
            </a:lvl1pPr>
          </a:lstStyle>
          <a:p>
            <a:fld id="{3260C29B-71A1-4D33-A4C9-6E14932129A0}" type="slidenum">
              <a:rPr lang="zh-CN" altLang="en-US"/>
              <a:pPr/>
              <a:t>‹#›</a:t>
            </a:fld>
            <a:endParaRPr lang="en-US"/>
          </a:p>
        </p:txBody>
      </p:sp>
    </p:spTree>
    <p:extLst>
      <p:ext uri="{BB962C8B-B14F-4D97-AF65-F5344CB8AC3E}">
        <p14:creationId xmlns:p14="http://schemas.microsoft.com/office/powerpoint/2010/main" val="185830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a:t>
            </a:fld>
            <a:endParaRPr lang="en-US"/>
          </a:p>
        </p:txBody>
      </p:sp>
    </p:spTree>
    <p:extLst>
      <p:ext uri="{BB962C8B-B14F-4D97-AF65-F5344CB8AC3E}">
        <p14:creationId xmlns:p14="http://schemas.microsoft.com/office/powerpoint/2010/main" val="4157445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2</a:t>
            </a:fld>
            <a:endParaRPr lang="en-US"/>
          </a:p>
        </p:txBody>
      </p:sp>
    </p:spTree>
    <p:extLst>
      <p:ext uri="{BB962C8B-B14F-4D97-AF65-F5344CB8AC3E}">
        <p14:creationId xmlns:p14="http://schemas.microsoft.com/office/powerpoint/2010/main" val="1248254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defTabSz="908822">
              <a:defRPr/>
            </a:pPr>
            <a:endParaRPr lang="zh-CN" altLang="en-US" b="0" dirty="0">
              <a:solidFill>
                <a:srgbClr val="000046"/>
              </a:solidFill>
              <a:latin typeface="微软雅黑" pitchFamily="34" charset="-122"/>
              <a:ea typeface="微软雅黑" pitchFamily="34" charset="-122"/>
            </a:endParaRPr>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3</a:t>
            </a:fld>
            <a:endParaRPr lang="en-US"/>
          </a:p>
        </p:txBody>
      </p:sp>
    </p:spTree>
    <p:extLst>
      <p:ext uri="{BB962C8B-B14F-4D97-AF65-F5344CB8AC3E}">
        <p14:creationId xmlns:p14="http://schemas.microsoft.com/office/powerpoint/2010/main" val="3762321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defTabSz="908822">
              <a:defRPr/>
            </a:pPr>
            <a:endParaRPr lang="zh-CN" altLang="en-US" b="0" dirty="0">
              <a:solidFill>
                <a:srgbClr val="000046"/>
              </a:solidFill>
              <a:latin typeface="微软雅黑" pitchFamily="34" charset="-122"/>
              <a:ea typeface="微软雅黑" pitchFamily="34" charset="-122"/>
            </a:endParaRPr>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5</a:t>
            </a:fld>
            <a:endParaRPr lang="en-US"/>
          </a:p>
        </p:txBody>
      </p:sp>
    </p:spTree>
    <p:extLst>
      <p:ext uri="{BB962C8B-B14F-4D97-AF65-F5344CB8AC3E}">
        <p14:creationId xmlns:p14="http://schemas.microsoft.com/office/powerpoint/2010/main" val="3469571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12</a:t>
            </a:fld>
            <a:endParaRPr lang="en-US"/>
          </a:p>
        </p:txBody>
      </p:sp>
    </p:spTree>
    <p:extLst>
      <p:ext uri="{BB962C8B-B14F-4D97-AF65-F5344CB8AC3E}">
        <p14:creationId xmlns:p14="http://schemas.microsoft.com/office/powerpoint/2010/main" val="1930461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13</a:t>
            </a:fld>
            <a:endParaRPr lang="en-US"/>
          </a:p>
        </p:txBody>
      </p:sp>
    </p:spTree>
    <p:extLst>
      <p:ext uri="{BB962C8B-B14F-4D97-AF65-F5344CB8AC3E}">
        <p14:creationId xmlns:p14="http://schemas.microsoft.com/office/powerpoint/2010/main" val="1520765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14</a:t>
            </a:fld>
            <a:endParaRPr lang="en-US"/>
          </a:p>
        </p:txBody>
      </p:sp>
    </p:spTree>
    <p:extLst>
      <p:ext uri="{BB962C8B-B14F-4D97-AF65-F5344CB8AC3E}">
        <p14:creationId xmlns:p14="http://schemas.microsoft.com/office/powerpoint/2010/main" val="4002289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9850" y="747713"/>
            <a:ext cx="6621463" cy="3725862"/>
          </a:xfrm>
        </p:spPr>
      </p:sp>
      <p:sp>
        <p:nvSpPr>
          <p:cNvPr id="3" name="备注占位符 2"/>
          <p:cNvSpPr>
            <a:spLocks noGrp="1"/>
          </p:cNvSpPr>
          <p:nvPr>
            <p:ph type="body" idx="1"/>
          </p:nvPr>
        </p:nvSpPr>
        <p:spPr/>
        <p:txBody>
          <a:bodyPr>
            <a:normAutofit/>
          </a:bodyPr>
          <a:lstStyle/>
          <a:p>
            <a:pPr lvl="0"/>
            <a:endParaRPr lang="zh-CN" altLang="en-US" dirty="0"/>
          </a:p>
        </p:txBody>
      </p:sp>
      <p:sp>
        <p:nvSpPr>
          <p:cNvPr id="4" name="灯片编号占位符 3"/>
          <p:cNvSpPr>
            <a:spLocks noGrp="1"/>
          </p:cNvSpPr>
          <p:nvPr>
            <p:ph type="sldNum" sz="quarter" idx="10"/>
          </p:nvPr>
        </p:nvSpPr>
        <p:spPr/>
        <p:txBody>
          <a:bodyPr/>
          <a:lstStyle/>
          <a:p>
            <a:fld id="{3260C29B-71A1-4D33-A4C9-6E14932129A0}" type="slidenum">
              <a:rPr lang="zh-CN" altLang="en-US" smtClean="0"/>
              <a:pPr/>
              <a:t>16</a:t>
            </a:fld>
            <a:endParaRPr lang="en-US"/>
          </a:p>
        </p:txBody>
      </p:sp>
    </p:spTree>
    <p:extLst>
      <p:ext uri="{BB962C8B-B14F-4D97-AF65-F5344CB8AC3E}">
        <p14:creationId xmlns:p14="http://schemas.microsoft.com/office/powerpoint/2010/main" val="2836865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64516" name="灯片编号占位符 3"/>
          <p:cNvSpPr>
            <a:spLocks noGrp="1"/>
          </p:cNvSpPr>
          <p:nvPr>
            <p:ph type="sldNum" sz="quarter" idx="5"/>
          </p:nvPr>
        </p:nvSpPr>
        <p:spPr bwMode="auto">
          <a:ln>
            <a:miter lim="800000"/>
            <a:headEnd/>
            <a:tailEnd/>
          </a:ln>
        </p:spPr>
        <p:txBody>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fld id="{300BDE01-960A-426E-A725-B417430B40D4}" type="slidenum">
              <a:rPr lang="zh-CN" altLang="en-US"/>
              <a:pPr eaLnBrk="1" hangingPunct="1"/>
              <a:t>17</a:t>
            </a:fld>
            <a:endParaRPr lang="zh-CN" altLang="en-US"/>
          </a:p>
        </p:txBody>
      </p:sp>
    </p:spTree>
    <p:extLst>
      <p:ext uri="{BB962C8B-B14F-4D97-AF65-F5344CB8AC3E}">
        <p14:creationId xmlns:p14="http://schemas.microsoft.com/office/powerpoint/2010/main" val="2071833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795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8" name="灯片编号占位符 4"/>
          <p:cNvSpPr txBox="1">
            <a:spLocks/>
          </p:cNvSpPr>
          <p:nvPr userDrawn="1"/>
        </p:nvSpPr>
        <p:spPr>
          <a:xfrm>
            <a:off x="11279782" y="6376243"/>
            <a:ext cx="727867"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D447205E-B5AF-420F-9205-14CD5B2048A0}" type="slidenum">
              <a:rPr lang="zh-CN" altLang="en-US" sz="1800" b="0" smtClean="0">
                <a:solidFill>
                  <a:prstClr val="black">
                    <a:tint val="75000"/>
                  </a:prstClr>
                </a:solidFill>
                <a:latin typeface="Calibri"/>
              </a:rPr>
              <a:pPr fontAlgn="auto">
                <a:spcBef>
                  <a:spcPts val="0"/>
                </a:spcBef>
                <a:spcAft>
                  <a:spcPts val="0"/>
                </a:spcAft>
              </a:pPr>
              <a:t>‹#›</a:t>
            </a:fld>
            <a:endParaRPr lang="zh-CN" altLang="en-US" sz="1800" b="0">
              <a:solidFill>
                <a:prstClr val="black">
                  <a:tint val="75000"/>
                </a:prstClr>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664205"/>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extBox 14"/>
          <p:cNvSpPr>
            <a:spLocks/>
          </p:cNvSpPr>
          <p:nvPr/>
        </p:nvSpPr>
        <p:spPr bwMode="auto">
          <a:xfrm>
            <a:off x="-33861" y="-12700"/>
            <a:ext cx="12247556" cy="477054"/>
          </a:xfrm>
          <a:custGeom>
            <a:avLst/>
            <a:gdLst/>
            <a:ahLst/>
            <a:cxnLst>
              <a:cxn ang="0">
                <a:pos x="39756" y="0"/>
              </a:cxn>
              <a:cxn ang="0">
                <a:pos x="9203634" y="29818"/>
              </a:cxn>
              <a:cxn ang="0">
                <a:pos x="9183756" y="1443719"/>
              </a:cxn>
              <a:cxn ang="0">
                <a:pos x="0" y="1433780"/>
              </a:cxn>
              <a:cxn ang="0">
                <a:pos x="39756" y="0"/>
              </a:cxn>
            </a:cxnLst>
            <a:rect l="0" t="0" r="r" b="b"/>
            <a:pathLst>
              <a:path w="9203634" h="1443719">
                <a:moveTo>
                  <a:pt x="39756" y="0"/>
                </a:moveTo>
                <a:lnTo>
                  <a:pt x="9203634" y="29818"/>
                </a:lnTo>
                <a:lnTo>
                  <a:pt x="9183756" y="1443719"/>
                </a:lnTo>
                <a:lnTo>
                  <a:pt x="0" y="1433780"/>
                </a:lnTo>
                <a:lnTo>
                  <a:pt x="39756" y="0"/>
                </a:lnTo>
                <a:close/>
              </a:path>
            </a:pathLst>
          </a:custGeom>
          <a:gradFill rotWithShape="1">
            <a:gsLst>
              <a:gs pos="0">
                <a:srgbClr val="6EA8FF">
                  <a:alpha val="0"/>
                </a:srgbClr>
              </a:gs>
              <a:gs pos="11000">
                <a:srgbClr val="6EA8FF">
                  <a:alpha val="0"/>
                </a:srgbClr>
              </a:gs>
              <a:gs pos="100000">
                <a:srgbClr val="DAEDEF">
                  <a:alpha val="0"/>
                </a:srgbClr>
              </a:gs>
            </a:gsLst>
            <a:lin ang="5400000" scaled="1"/>
          </a:gradFill>
          <a:ln w="9525">
            <a:noFill/>
            <a:round/>
            <a:headEnd/>
            <a:tailEnd/>
          </a:ln>
        </p:spPr>
        <p:txBody>
          <a:bodyPr>
            <a:spAutoFit/>
          </a:bodyPr>
          <a:lstStyle/>
          <a:p>
            <a:endParaRPr lang="zh-CN" altLang="en-US"/>
          </a:p>
        </p:txBody>
      </p:sp>
      <p:sp>
        <p:nvSpPr>
          <p:cNvPr id="1027" name="Line 8"/>
          <p:cNvSpPr>
            <a:spLocks noChangeShapeType="1"/>
          </p:cNvSpPr>
          <p:nvPr/>
        </p:nvSpPr>
        <p:spPr bwMode="auto">
          <a:xfrm>
            <a:off x="431744" y="1052513"/>
            <a:ext cx="8641226" cy="0"/>
          </a:xfrm>
          <a:prstGeom prst="line">
            <a:avLst/>
          </a:prstGeom>
          <a:noFill/>
          <a:ln w="38100" cmpd="thickThin">
            <a:solidFill>
              <a:srgbClr val="9ED3D7"/>
            </a:solidFill>
            <a:round/>
            <a:headEnd/>
            <a:tailEnd/>
          </a:ln>
        </p:spPr>
        <p:txBody>
          <a:bodyPr/>
          <a:lstStyle/>
          <a:p>
            <a:endParaRPr lang="zh-CN" altLang="en-US"/>
          </a:p>
        </p:txBody>
      </p:sp>
      <p:sp>
        <p:nvSpPr>
          <p:cNvPr id="1029" name="Rectangle 3"/>
          <p:cNvSpPr>
            <a:spLocks noGrp="1" noChangeArrowheads="1"/>
          </p:cNvSpPr>
          <p:nvPr>
            <p:ph type="body" idx="1"/>
          </p:nvPr>
        </p:nvSpPr>
        <p:spPr bwMode="auto">
          <a:xfrm>
            <a:off x="609521" y="1600201"/>
            <a:ext cx="1097137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1030" name="日期占位符 3"/>
          <p:cNvSpPr>
            <a:spLocks noGrp="1" noChangeArrowheads="1"/>
          </p:cNvSpPr>
          <p:nvPr>
            <p:ph type="dt" sz="half" idx="2"/>
          </p:nvPr>
        </p:nvSpPr>
        <p:spPr bwMode="auto">
          <a:xfrm>
            <a:off x="4450771" y="6316663"/>
            <a:ext cx="1837028"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pic>
        <p:nvPicPr>
          <p:cNvPr id="7" name="图片 6" descr="QQ图片20140714151506.jpg"/>
          <p:cNvPicPr>
            <a:picLocks noChangeAspect="1"/>
          </p:cNvPicPr>
          <p:nvPr/>
        </p:nvPicPr>
        <p:blipFill>
          <a:blip r:embed="rId5"/>
          <a:stretch>
            <a:fillRect/>
          </a:stretch>
        </p:blipFill>
        <p:spPr>
          <a:xfrm>
            <a:off x="10210941" y="188640"/>
            <a:ext cx="943456" cy="566772"/>
          </a:xfrm>
          <a:prstGeom prst="rect">
            <a:avLst/>
          </a:prstGeom>
          <a:effectLst/>
        </p:spPr>
      </p:pic>
      <p:sp>
        <p:nvSpPr>
          <p:cNvPr id="8" name="TextBox 7"/>
          <p:cNvSpPr txBox="1"/>
          <p:nvPr/>
        </p:nvSpPr>
        <p:spPr>
          <a:xfrm>
            <a:off x="9551590" y="764704"/>
            <a:ext cx="2262158" cy="369332"/>
          </a:xfrm>
          <a:prstGeom prst="rect">
            <a:avLst/>
          </a:prstGeom>
          <a:noFill/>
        </p:spPr>
        <p:txBody>
          <a:bodyPr wrap="none" rtlCol="0">
            <a:spAutoFit/>
          </a:bodyPr>
          <a:lstStyle/>
          <a:p>
            <a:r>
              <a:rPr lang="zh-CN" altLang="en-US" sz="1800" b="0" dirty="0">
                <a:solidFill>
                  <a:schemeClr val="accent6"/>
                </a:solidFill>
                <a:latin typeface="华文行楷" panose="02010800040101010101" pitchFamily="2" charset="-122"/>
                <a:ea typeface="华文行楷" panose="02010800040101010101" pitchFamily="2" charset="-122"/>
              </a:rPr>
              <a:t>高技术研究发展中心</a:t>
            </a:r>
          </a:p>
        </p:txBody>
      </p:sp>
    </p:spTree>
  </p:cSld>
  <p:clrMap bg1="lt1" tx1="dk1" bg2="lt2" tx2="dk2" accent1="accent1" accent2="accent2" accent3="accent3" accent4="accent4" accent5="accent5" accent6="accent6" hlink="hlink" folHlink="folHlink"/>
  <p:sldLayoutIdLst>
    <p:sldLayoutId id="2147483773" r:id="rId1"/>
    <p:sldLayoutId id="2147483772" r:id="rId2"/>
    <p:sldLayoutId id="2147483774" r:id="rId3"/>
  </p:sldLayoutIdLst>
  <p:hf hdr="0" ftr="0" dt="0"/>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pitchFamily="34" charset="0"/>
          <a:ea typeface="宋体" pitchFamily="2" charset="-122"/>
        </a:defRPr>
      </a:lvl2pPr>
      <a:lvl3pPr algn="l" rtl="0" eaLnBrk="0" fontAlgn="base" hangingPunct="0">
        <a:spcBef>
          <a:spcPct val="0"/>
        </a:spcBef>
        <a:spcAft>
          <a:spcPct val="0"/>
        </a:spcAft>
        <a:defRPr sz="3000">
          <a:solidFill>
            <a:schemeClr val="tx2"/>
          </a:solidFill>
          <a:latin typeface="Arial" pitchFamily="34" charset="0"/>
          <a:ea typeface="宋体" pitchFamily="2" charset="-122"/>
        </a:defRPr>
      </a:lvl3pPr>
      <a:lvl4pPr algn="l" rtl="0" eaLnBrk="0" fontAlgn="base" hangingPunct="0">
        <a:spcBef>
          <a:spcPct val="0"/>
        </a:spcBef>
        <a:spcAft>
          <a:spcPct val="0"/>
        </a:spcAft>
        <a:defRPr sz="3000">
          <a:solidFill>
            <a:schemeClr val="tx2"/>
          </a:solidFill>
          <a:latin typeface="Arial" pitchFamily="34" charset="0"/>
          <a:ea typeface="宋体" pitchFamily="2" charset="-122"/>
        </a:defRPr>
      </a:lvl4pPr>
      <a:lvl5pPr algn="l" rtl="0" eaLnBrk="0" fontAlgn="base" hangingPunct="0">
        <a:spcBef>
          <a:spcPct val="0"/>
        </a:spcBef>
        <a:spcAft>
          <a:spcPct val="0"/>
        </a:spcAft>
        <a:defRPr sz="3000">
          <a:solidFill>
            <a:schemeClr val="tx2"/>
          </a:solidFill>
          <a:latin typeface="Arial" pitchFamily="34" charset="0"/>
          <a:ea typeface="宋体" pitchFamily="2" charset="-122"/>
        </a:defRPr>
      </a:lvl5pPr>
      <a:lvl6pPr marL="457200" algn="l" rtl="0" eaLnBrk="0" fontAlgn="base" hangingPunct="0">
        <a:spcBef>
          <a:spcPct val="0"/>
        </a:spcBef>
        <a:spcAft>
          <a:spcPct val="0"/>
        </a:spcAft>
        <a:defRPr sz="3000">
          <a:solidFill>
            <a:schemeClr val="tx2"/>
          </a:solidFill>
          <a:latin typeface="Arial" pitchFamily="34" charset="0"/>
          <a:ea typeface="宋体" pitchFamily="2" charset="-122"/>
        </a:defRPr>
      </a:lvl6pPr>
      <a:lvl7pPr marL="914400" algn="l" rtl="0" eaLnBrk="0" fontAlgn="base" hangingPunct="0">
        <a:spcBef>
          <a:spcPct val="0"/>
        </a:spcBef>
        <a:spcAft>
          <a:spcPct val="0"/>
        </a:spcAft>
        <a:defRPr sz="3000">
          <a:solidFill>
            <a:schemeClr val="tx2"/>
          </a:solidFill>
          <a:latin typeface="Arial" pitchFamily="34" charset="0"/>
          <a:ea typeface="宋体" pitchFamily="2" charset="-122"/>
        </a:defRPr>
      </a:lvl7pPr>
      <a:lvl8pPr marL="1371600" algn="l" rtl="0" eaLnBrk="0" fontAlgn="base" hangingPunct="0">
        <a:spcBef>
          <a:spcPct val="0"/>
        </a:spcBef>
        <a:spcAft>
          <a:spcPct val="0"/>
        </a:spcAft>
        <a:defRPr sz="3000">
          <a:solidFill>
            <a:schemeClr val="tx2"/>
          </a:solidFill>
          <a:latin typeface="Arial" pitchFamily="34" charset="0"/>
          <a:ea typeface="宋体" pitchFamily="2" charset="-122"/>
        </a:defRPr>
      </a:lvl8pPr>
      <a:lvl9pPr marL="1828800" algn="l" rtl="0" eaLnBrk="0" fontAlgn="base" hangingPunct="0">
        <a:spcBef>
          <a:spcPct val="0"/>
        </a:spcBef>
        <a:spcAft>
          <a:spcPct val="0"/>
        </a:spcAft>
        <a:defRPr sz="30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3"/>
          <p:cNvSpPr txBox="1">
            <a:spLocks noChangeArrowheads="1"/>
          </p:cNvSpPr>
          <p:nvPr/>
        </p:nvSpPr>
        <p:spPr bwMode="auto">
          <a:xfrm>
            <a:off x="1179045" y="2132856"/>
            <a:ext cx="9215502" cy="1581202"/>
          </a:xfrm>
          <a:prstGeom prst="rect">
            <a:avLst/>
          </a:prstGeom>
          <a:noFill/>
          <a:ln w="9525">
            <a:noFill/>
            <a:miter lim="800000"/>
            <a:headEnd/>
            <a:tailEnd/>
          </a:ln>
          <a:effectLst/>
        </p:spPr>
        <p:txBody>
          <a:bodyPr wrap="square" lIns="102870" tIns="51435" rIns="102870" bIns="51435">
            <a:spAutoFit/>
          </a:bodyPr>
          <a:lstStyle/>
          <a:p>
            <a:pPr algn="ctr">
              <a:lnSpc>
                <a:spcPct val="120000"/>
              </a:lnSpc>
              <a:defRPr/>
            </a:pPr>
            <a:r>
              <a:rPr lang="zh-CN" altLang="en-US" sz="4000" spc="100" dirty="0">
                <a:solidFill>
                  <a:srgbClr val="141242"/>
                </a:solidFill>
                <a:latin typeface="Times New Roman" pitchFamily="18" charset="0"/>
                <a:ea typeface="华文中宋" pitchFamily="2" charset="-122"/>
                <a:cs typeface="Times New Roman" pitchFamily="18" charset="0"/>
              </a:rPr>
              <a:t>国家重点研发计划</a:t>
            </a:r>
            <a:r>
              <a:rPr lang="en-US" altLang="zh-CN" sz="4000" spc="100" dirty="0">
                <a:solidFill>
                  <a:srgbClr val="141242"/>
                </a:solidFill>
                <a:latin typeface="Times New Roman" pitchFamily="18" charset="0"/>
                <a:ea typeface="华文中宋" pitchFamily="2" charset="-122"/>
                <a:cs typeface="Times New Roman" pitchFamily="18" charset="0"/>
              </a:rPr>
              <a:t>2018</a:t>
            </a:r>
            <a:r>
              <a:rPr lang="zh-CN" altLang="en-US" sz="4000" spc="100" dirty="0">
                <a:solidFill>
                  <a:srgbClr val="141242"/>
                </a:solidFill>
                <a:latin typeface="华文中宋" pitchFamily="2" charset="-122"/>
                <a:ea typeface="华文中宋" pitchFamily="2" charset="-122"/>
                <a:cs typeface="Times New Roman" panose="02020603050405020304" pitchFamily="18" charset="0"/>
              </a:rPr>
              <a:t>年度项目</a:t>
            </a:r>
            <a:endParaRPr lang="en-US" altLang="zh-CN" sz="4000" spc="100" dirty="0">
              <a:solidFill>
                <a:srgbClr val="141242"/>
              </a:solidFill>
              <a:latin typeface="华文中宋" pitchFamily="2" charset="-122"/>
              <a:ea typeface="华文中宋" pitchFamily="2" charset="-122"/>
              <a:cs typeface="Times New Roman" panose="02020603050405020304" pitchFamily="18" charset="0"/>
            </a:endParaRPr>
          </a:p>
          <a:p>
            <a:pPr algn="ctr">
              <a:lnSpc>
                <a:spcPct val="120000"/>
              </a:lnSpc>
              <a:defRPr/>
            </a:pPr>
            <a:r>
              <a:rPr lang="zh-CN" altLang="en-US" sz="4000" spc="100" dirty="0">
                <a:solidFill>
                  <a:srgbClr val="141242"/>
                </a:solidFill>
                <a:latin typeface="华文中宋" pitchFamily="2" charset="-122"/>
                <a:ea typeface="华文中宋" pitchFamily="2" charset="-122"/>
                <a:cs typeface="Times New Roman" panose="02020603050405020304" pitchFamily="18" charset="0"/>
              </a:rPr>
              <a:t>实施部署动员会</a:t>
            </a:r>
            <a:endParaRPr lang="en-US" altLang="zh-CN" sz="4000" spc="100" dirty="0">
              <a:solidFill>
                <a:srgbClr val="141242"/>
              </a:solidFill>
              <a:latin typeface="华文中宋" pitchFamily="2" charset="-122"/>
              <a:ea typeface="华文中宋" pitchFamily="2" charset="-122"/>
              <a:cs typeface="Times New Roman" panose="02020603050405020304" pitchFamily="18" charset="0"/>
            </a:endParaRPr>
          </a:p>
        </p:txBody>
      </p:sp>
      <p:sp>
        <p:nvSpPr>
          <p:cNvPr id="12" name="TextBox 11"/>
          <p:cNvSpPr txBox="1">
            <a:spLocks noChangeArrowheads="1"/>
          </p:cNvSpPr>
          <p:nvPr/>
        </p:nvSpPr>
        <p:spPr bwMode="auto">
          <a:xfrm>
            <a:off x="4562660" y="5373216"/>
            <a:ext cx="2448272" cy="584006"/>
          </a:xfrm>
          <a:prstGeom prst="rect">
            <a:avLst/>
          </a:prstGeom>
          <a:noFill/>
          <a:ln w="9525">
            <a:noFill/>
            <a:miter lim="800000"/>
            <a:headEnd/>
            <a:tailEnd/>
          </a:ln>
          <a:effectLst/>
        </p:spPr>
        <p:txBody>
          <a:bodyPr wrap="square" lIns="102870" tIns="51435" rIns="102870" bIns="51435">
            <a:spAutoFit/>
          </a:bodyPr>
          <a:lstStyle/>
          <a:p>
            <a:pPr algn="ctr">
              <a:lnSpc>
                <a:spcPct val="130000"/>
              </a:lnSpc>
              <a:defRPr/>
            </a:pPr>
            <a:r>
              <a:rPr lang="en-US" altLang="zh-CN" sz="2400" dirty="0">
                <a:solidFill>
                  <a:srgbClr val="141242"/>
                </a:solidFill>
                <a:latin typeface="Times New Roman" panose="02020603050405020304" pitchFamily="18" charset="0"/>
                <a:ea typeface="微软雅黑" pitchFamily="34" charset="-122"/>
                <a:cs typeface="Times New Roman" panose="02020603050405020304" pitchFamily="18" charset="0"/>
              </a:rPr>
              <a:t>2018</a:t>
            </a:r>
            <a:r>
              <a:rPr lang="zh-CN" altLang="en-US" sz="2400" dirty="0">
                <a:solidFill>
                  <a:srgbClr val="141242"/>
                </a:solidFill>
                <a:latin typeface="Times New Roman" panose="02020603050405020304" pitchFamily="18" charset="0"/>
                <a:ea typeface="微软雅黑" pitchFamily="34" charset="-122"/>
                <a:cs typeface="Times New Roman" panose="02020603050405020304" pitchFamily="18" charset="0"/>
              </a:rPr>
              <a:t>年</a:t>
            </a:r>
            <a:r>
              <a:rPr lang="en-US" altLang="zh-CN" sz="2400" dirty="0">
                <a:solidFill>
                  <a:srgbClr val="141242"/>
                </a:solidFill>
                <a:latin typeface="Times New Roman" panose="02020603050405020304" pitchFamily="18" charset="0"/>
                <a:ea typeface="微软雅黑" pitchFamily="34" charset="-122"/>
                <a:cs typeface="Times New Roman" panose="02020603050405020304" pitchFamily="18" charset="0"/>
              </a:rPr>
              <a:t>7</a:t>
            </a:r>
            <a:r>
              <a:rPr lang="zh-CN" altLang="en-US" sz="2400" dirty="0">
                <a:solidFill>
                  <a:srgbClr val="141242"/>
                </a:solidFill>
                <a:latin typeface="Times New Roman" panose="02020603050405020304" pitchFamily="18" charset="0"/>
                <a:ea typeface="微软雅黑" pitchFamily="34" charset="-122"/>
                <a:cs typeface="Times New Roman" panose="02020603050405020304" pitchFamily="18" charset="0"/>
              </a:rPr>
              <a:t>月</a:t>
            </a:r>
            <a:r>
              <a:rPr lang="en-US" altLang="zh-CN" sz="2400" dirty="0">
                <a:solidFill>
                  <a:srgbClr val="141242"/>
                </a:solidFill>
                <a:latin typeface="Times New Roman" panose="02020603050405020304" pitchFamily="18" charset="0"/>
                <a:ea typeface="微软雅黑" pitchFamily="34" charset="-122"/>
                <a:cs typeface="Times New Roman" panose="02020603050405020304" pitchFamily="18" charset="0"/>
              </a:rPr>
              <a:t>26</a:t>
            </a:r>
            <a:r>
              <a:rPr lang="zh-CN" altLang="en-US" sz="2400" dirty="0">
                <a:solidFill>
                  <a:srgbClr val="141242"/>
                </a:solidFill>
                <a:latin typeface="Times New Roman" panose="02020603050405020304" pitchFamily="18" charset="0"/>
                <a:ea typeface="微软雅黑" pitchFamily="34" charset="-122"/>
                <a:cs typeface="Times New Roman" panose="02020603050405020304" pitchFamily="18" charset="0"/>
              </a:rPr>
              <a:t>日</a:t>
            </a:r>
            <a:endParaRPr lang="en-US" altLang="zh-CN" sz="2400" dirty="0">
              <a:solidFill>
                <a:srgbClr val="141242"/>
              </a:solidFill>
              <a:latin typeface="Times New Roman" panose="02020603050405020304" pitchFamily="18" charset="0"/>
              <a:ea typeface="微软雅黑" pitchFamily="34" charset="-122"/>
              <a:cs typeface="Times New Roman" panose="02020603050405020304" pitchFamily="18" charset="0"/>
            </a:endParaRPr>
          </a:p>
        </p:txBody>
      </p:sp>
      <p:sp>
        <p:nvSpPr>
          <p:cNvPr id="4" name="矩形 3"/>
          <p:cNvSpPr/>
          <p:nvPr/>
        </p:nvSpPr>
        <p:spPr>
          <a:xfrm>
            <a:off x="2809058" y="4221088"/>
            <a:ext cx="5955476" cy="540725"/>
          </a:xfrm>
          <a:prstGeom prst="rect">
            <a:avLst/>
          </a:prstGeom>
        </p:spPr>
        <p:txBody>
          <a:bodyPr wrap="square">
            <a:spAutoFit/>
          </a:bodyPr>
          <a:lstStyle/>
          <a:p>
            <a:pPr algn="ctr">
              <a:lnSpc>
                <a:spcPct val="120000"/>
              </a:lnSpc>
              <a:defRPr/>
            </a:pPr>
            <a:r>
              <a:rPr lang="zh-CN" altLang="en-US" sz="2800" dirty="0">
                <a:ln w="0"/>
                <a:solidFill>
                  <a:srgbClr val="FF0000"/>
                </a:solidFill>
                <a:effectLst>
                  <a:outerShdw blurRad="38100" dist="25400" dir="5400000" algn="ctr" rotWithShape="0">
                    <a:srgbClr val="6E747A">
                      <a:alpha val="43000"/>
                    </a:srgbClr>
                  </a:outerShdw>
                </a:effectLst>
                <a:latin typeface="黑体" panose="02010609060101010101" pitchFamily="49" charset="-122"/>
                <a:ea typeface="黑体" panose="02010609060101010101" pitchFamily="49" charset="-122"/>
              </a:rPr>
              <a:t>大科学装置前沿研究重点专项</a:t>
            </a:r>
          </a:p>
        </p:txBody>
      </p:sp>
    </p:spTree>
    <p:extLst>
      <p:ext uri="{BB962C8B-B14F-4D97-AF65-F5344CB8AC3E}">
        <p14:creationId xmlns:p14="http://schemas.microsoft.com/office/powerpoint/2010/main" val="425086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4094942" y="3377512"/>
            <a:ext cx="6264696" cy="989257"/>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800"/>
              </a:spcAft>
            </a:pPr>
            <a:r>
              <a:rPr lang="zh-CN" altLang="en-US" sz="2000" b="0" dirty="0">
                <a:solidFill>
                  <a:srgbClr val="000046"/>
                </a:solidFill>
                <a:latin typeface="微软雅黑" pitchFamily="34" charset="-122"/>
                <a:ea typeface="微软雅黑" pitchFamily="34" charset="-122"/>
              </a:rPr>
              <a:t>项目形成的知识产权的归属、使用和转移，按照国家有关法律、法规和政策执行。</a:t>
            </a:r>
            <a:endParaRPr lang="en-US" altLang="zh-CN" sz="2000" b="0" dirty="0">
              <a:solidFill>
                <a:srgbClr val="000046"/>
              </a:solidFill>
              <a:latin typeface="微软雅黑" pitchFamily="34" charset="-122"/>
              <a:ea typeface="微软雅黑" pitchFamily="34" charset="-122"/>
            </a:endParaRPr>
          </a:p>
        </p:txBody>
      </p:sp>
      <p:sp>
        <p:nvSpPr>
          <p:cNvPr id="19" name="Rectangle 1"/>
          <p:cNvSpPr>
            <a:spLocks noChangeArrowheads="1"/>
          </p:cNvSpPr>
          <p:nvPr/>
        </p:nvSpPr>
        <p:spPr bwMode="auto">
          <a:xfrm>
            <a:off x="4094942" y="4490584"/>
            <a:ext cx="6264696" cy="222456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800"/>
              </a:spcAft>
            </a:pPr>
            <a:r>
              <a:rPr lang="zh-CN" altLang="en-US" sz="2000" b="0" dirty="0">
                <a:solidFill>
                  <a:srgbClr val="000046"/>
                </a:solidFill>
                <a:latin typeface="微软雅黑" pitchFamily="34" charset="-122"/>
                <a:ea typeface="微软雅黑" pitchFamily="34" charset="-122"/>
              </a:rPr>
              <a:t>依法取得知识产权的单位应当积极应用和有序扩散项目成果，传播和普及科学知识，促进技术交易和成果转化，并落实支持成果转化的科研人员激励政策；对于项目执行中取得的重大进展及成果及时向社会公布。</a:t>
            </a:r>
            <a:endParaRPr lang="en-US" altLang="zh-CN" sz="2000" b="0" dirty="0">
              <a:solidFill>
                <a:srgbClr val="000046"/>
              </a:solidFill>
              <a:latin typeface="微软雅黑" pitchFamily="34" charset="-122"/>
              <a:ea typeface="微软雅黑" pitchFamily="34" charset="-122"/>
            </a:endParaRPr>
          </a:p>
        </p:txBody>
      </p:sp>
      <p:sp>
        <p:nvSpPr>
          <p:cNvPr id="20" name="Rectangle 1">
            <a:extLst>
              <a:ext uri="{FF2B5EF4-FFF2-40B4-BE49-F238E27FC236}">
                <a16:creationId xmlns:a16="http://schemas.microsoft.com/office/drawing/2014/main" id="{B252BD73-E15B-4E59-BA49-97C2187612C9}"/>
              </a:ext>
            </a:extLst>
          </p:cNvPr>
          <p:cNvSpPr>
            <a:spLocks noChangeArrowheads="1"/>
          </p:cNvSpPr>
          <p:nvPr/>
        </p:nvSpPr>
        <p:spPr bwMode="auto">
          <a:xfrm>
            <a:off x="4094942" y="1428736"/>
            <a:ext cx="6264696" cy="1824961"/>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800"/>
              </a:spcAft>
            </a:pPr>
            <a:r>
              <a:rPr lang="zh-CN" altLang="en-US" sz="2000" b="0" dirty="0">
                <a:solidFill>
                  <a:srgbClr val="19194D"/>
                </a:solidFill>
                <a:latin typeface="微软雅黑" pitchFamily="34" charset="-122"/>
                <a:ea typeface="微软雅黑" pitchFamily="34" charset="-122"/>
              </a:rPr>
              <a:t>研究成果应标注“国家重点研发计划资助”字样，英文标注“</a:t>
            </a:r>
            <a:r>
              <a:rPr lang="en-US" altLang="zh-CN" sz="2000" b="0" dirty="0">
                <a:solidFill>
                  <a:srgbClr val="19194D"/>
                </a:solidFill>
                <a:latin typeface="微软雅黑" pitchFamily="34" charset="-122"/>
                <a:ea typeface="微软雅黑" pitchFamily="34" charset="-122"/>
              </a:rPr>
              <a:t>National Key R&amp;D Program of China</a:t>
            </a:r>
            <a:r>
              <a:rPr lang="zh-CN" altLang="en-US" sz="2000" b="0" dirty="0">
                <a:solidFill>
                  <a:srgbClr val="19194D"/>
                </a:solidFill>
                <a:latin typeface="微软雅黑" pitchFamily="34" charset="-122"/>
                <a:ea typeface="微软雅黑" pitchFamily="34" charset="-122"/>
              </a:rPr>
              <a:t>”。</a:t>
            </a:r>
            <a:r>
              <a:rPr lang="zh-CN" altLang="en-US" sz="2000" b="0" dirty="0">
                <a:solidFill>
                  <a:srgbClr val="960000"/>
                </a:solidFill>
                <a:latin typeface="微软雅黑" pitchFamily="34" charset="-122"/>
                <a:ea typeface="微软雅黑" pitchFamily="34" charset="-122"/>
              </a:rPr>
              <a:t>第一标注</a:t>
            </a:r>
            <a:r>
              <a:rPr lang="zh-CN" altLang="en-US" sz="2000" b="0" dirty="0">
                <a:solidFill>
                  <a:srgbClr val="000046"/>
                </a:solidFill>
                <a:latin typeface="微软雅黑" pitchFamily="34" charset="-122"/>
                <a:ea typeface="微软雅黑" pitchFamily="34" charset="-122"/>
              </a:rPr>
              <a:t>的成果作为验收或评估的确认依据。</a:t>
            </a:r>
            <a:endParaRPr lang="en-US" altLang="zh-CN" sz="2000" b="0" dirty="0">
              <a:solidFill>
                <a:srgbClr val="000046"/>
              </a:solidFill>
              <a:latin typeface="微软雅黑" pitchFamily="34" charset="-122"/>
              <a:ea typeface="微软雅黑" pitchFamily="34" charset="-122"/>
            </a:endParaRPr>
          </a:p>
        </p:txBody>
      </p:sp>
      <p:grpSp>
        <p:nvGrpSpPr>
          <p:cNvPr id="2" name="组合 14"/>
          <p:cNvGrpSpPr/>
          <p:nvPr/>
        </p:nvGrpSpPr>
        <p:grpSpPr>
          <a:xfrm>
            <a:off x="1017177" y="6072206"/>
            <a:ext cx="2243601" cy="504058"/>
            <a:chOff x="1017177" y="4915480"/>
            <a:chExt cx="2243601" cy="504058"/>
          </a:xfrm>
        </p:grpSpPr>
        <p:sp>
          <p:nvSpPr>
            <p:cNvPr id="16" name="等腰三角形 15">
              <a:extLst>
                <a:ext uri="{FF2B5EF4-FFF2-40B4-BE49-F238E27FC236}">
                  <a16:creationId xmlns:a16="http://schemas.microsoft.com/office/drawing/2014/main" id="{756292F6-098D-47DF-8955-8FF32B404AE0}"/>
                </a:ext>
              </a:extLst>
            </p:cNvPr>
            <p:cNvSpPr/>
            <p:nvPr/>
          </p:nvSpPr>
          <p:spPr bwMode="auto">
            <a:xfrm rot="5400000">
              <a:off x="2807322" y="4966083"/>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id="{BD5AB23E-791F-4DBD-9552-030763AA3832}"/>
                </a:ext>
              </a:extLst>
            </p:cNvPr>
            <p:cNvSpPr/>
            <p:nvPr/>
          </p:nvSpPr>
          <p:spPr>
            <a:xfrm>
              <a:off x="1017177" y="4915480"/>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成果管理</a:t>
              </a:r>
            </a:p>
          </p:txBody>
        </p:sp>
      </p:grpSp>
      <p:sp>
        <p:nvSpPr>
          <p:cNvPr id="18" name="矩形 17">
            <a:extLst>
              <a:ext uri="{FF2B5EF4-FFF2-40B4-BE49-F238E27FC236}">
                <a16:creationId xmlns:a16="http://schemas.microsoft.com/office/drawing/2014/main" id="{BDB1FE00-7CFF-48E4-B4EE-E6557BC83D83}"/>
              </a:ext>
            </a:extLst>
          </p:cNvPr>
          <p:cNvSpPr/>
          <p:nvPr/>
        </p:nvSpPr>
        <p:spPr>
          <a:xfrm>
            <a:off x="1017177" y="28036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
        <p:nvSpPr>
          <p:cNvPr id="21" name="矩形 20">
            <a:extLst>
              <a:ext uri="{FF2B5EF4-FFF2-40B4-BE49-F238E27FC236}">
                <a16:creationId xmlns:a16="http://schemas.microsoft.com/office/drawing/2014/main" id="{35B6B308-B454-41AD-8F1D-A0C3D5913643}"/>
              </a:ext>
            </a:extLst>
          </p:cNvPr>
          <p:cNvSpPr/>
          <p:nvPr/>
        </p:nvSpPr>
        <p:spPr>
          <a:xfrm>
            <a:off x="1017177" y="3457367"/>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31" name="矩形 30">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32" name="矩形 31">
            <a:extLst>
              <a:ext uri="{FF2B5EF4-FFF2-40B4-BE49-F238E27FC236}">
                <a16:creationId xmlns:a16="http://schemas.microsoft.com/office/drawing/2014/main" id="{4E7300F4-F522-48B7-ACF0-2958E6B34765}"/>
              </a:ext>
            </a:extLst>
          </p:cNvPr>
          <p:cNvSpPr/>
          <p:nvPr/>
        </p:nvSpPr>
        <p:spPr>
          <a:xfrm>
            <a:off x="1017177" y="476478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33" name="矩形 32">
            <a:extLst>
              <a:ext uri="{FF2B5EF4-FFF2-40B4-BE49-F238E27FC236}">
                <a16:creationId xmlns:a16="http://schemas.microsoft.com/office/drawing/2014/main" id="{CB32A9DE-27D0-4364-8B85-E4514085F774}"/>
              </a:ext>
            </a:extLst>
          </p:cNvPr>
          <p:cNvSpPr/>
          <p:nvPr/>
        </p:nvSpPr>
        <p:spPr>
          <a:xfrm>
            <a:off x="1017177" y="5418494"/>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34" name="矩形 33">
            <a:extLst>
              <a:ext uri="{FF2B5EF4-FFF2-40B4-BE49-F238E27FC236}">
                <a16:creationId xmlns:a16="http://schemas.microsoft.com/office/drawing/2014/main" id="{89B16E09-025F-4252-84C8-4650D95EA702}"/>
              </a:ext>
            </a:extLst>
          </p:cNvPr>
          <p:cNvSpPr/>
          <p:nvPr/>
        </p:nvSpPr>
        <p:spPr>
          <a:xfrm>
            <a:off x="1017177" y="214994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Tree>
    <p:extLst>
      <p:ext uri="{BB962C8B-B14F-4D97-AF65-F5344CB8AC3E}">
        <p14:creationId xmlns:p14="http://schemas.microsoft.com/office/powerpoint/2010/main" val="70573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grpSp>
        <p:nvGrpSpPr>
          <p:cNvPr id="2" name="组合 14"/>
          <p:cNvGrpSpPr/>
          <p:nvPr/>
        </p:nvGrpSpPr>
        <p:grpSpPr>
          <a:xfrm>
            <a:off x="1017177" y="6072206"/>
            <a:ext cx="2243601" cy="504058"/>
            <a:chOff x="1017177" y="4915480"/>
            <a:chExt cx="2243601" cy="504058"/>
          </a:xfrm>
        </p:grpSpPr>
        <p:sp>
          <p:nvSpPr>
            <p:cNvPr id="16" name="等腰三角形 15">
              <a:extLst>
                <a:ext uri="{FF2B5EF4-FFF2-40B4-BE49-F238E27FC236}">
                  <a16:creationId xmlns:a16="http://schemas.microsoft.com/office/drawing/2014/main" id="{756292F6-098D-47DF-8955-8FF32B404AE0}"/>
                </a:ext>
              </a:extLst>
            </p:cNvPr>
            <p:cNvSpPr/>
            <p:nvPr/>
          </p:nvSpPr>
          <p:spPr bwMode="auto">
            <a:xfrm rot="5400000">
              <a:off x="2807322" y="4966083"/>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id="{BD5AB23E-791F-4DBD-9552-030763AA3832}"/>
                </a:ext>
              </a:extLst>
            </p:cNvPr>
            <p:cNvSpPr/>
            <p:nvPr/>
          </p:nvSpPr>
          <p:spPr>
            <a:xfrm>
              <a:off x="1017177" y="4915480"/>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成果管理</a:t>
              </a:r>
            </a:p>
          </p:txBody>
        </p:sp>
      </p:grpSp>
      <p:sp>
        <p:nvSpPr>
          <p:cNvPr id="18" name="矩形 17">
            <a:extLst>
              <a:ext uri="{FF2B5EF4-FFF2-40B4-BE49-F238E27FC236}">
                <a16:creationId xmlns:a16="http://schemas.microsoft.com/office/drawing/2014/main" id="{BDB1FE00-7CFF-48E4-B4EE-E6557BC83D83}"/>
              </a:ext>
            </a:extLst>
          </p:cNvPr>
          <p:cNvSpPr/>
          <p:nvPr/>
        </p:nvSpPr>
        <p:spPr>
          <a:xfrm>
            <a:off x="1017177" y="28036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
        <p:nvSpPr>
          <p:cNvPr id="21" name="矩形 20">
            <a:extLst>
              <a:ext uri="{FF2B5EF4-FFF2-40B4-BE49-F238E27FC236}">
                <a16:creationId xmlns:a16="http://schemas.microsoft.com/office/drawing/2014/main" id="{35B6B308-B454-41AD-8F1D-A0C3D5913643}"/>
              </a:ext>
            </a:extLst>
          </p:cNvPr>
          <p:cNvSpPr/>
          <p:nvPr/>
        </p:nvSpPr>
        <p:spPr>
          <a:xfrm>
            <a:off x="1017177" y="3457367"/>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31" name="矩形 30">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32" name="矩形 31">
            <a:extLst>
              <a:ext uri="{FF2B5EF4-FFF2-40B4-BE49-F238E27FC236}">
                <a16:creationId xmlns:a16="http://schemas.microsoft.com/office/drawing/2014/main" id="{4E7300F4-F522-48B7-ACF0-2958E6B34765}"/>
              </a:ext>
            </a:extLst>
          </p:cNvPr>
          <p:cNvSpPr/>
          <p:nvPr/>
        </p:nvSpPr>
        <p:spPr>
          <a:xfrm>
            <a:off x="1017177" y="476478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33" name="矩形 32">
            <a:extLst>
              <a:ext uri="{FF2B5EF4-FFF2-40B4-BE49-F238E27FC236}">
                <a16:creationId xmlns:a16="http://schemas.microsoft.com/office/drawing/2014/main" id="{CB32A9DE-27D0-4364-8B85-E4514085F774}"/>
              </a:ext>
            </a:extLst>
          </p:cNvPr>
          <p:cNvSpPr/>
          <p:nvPr/>
        </p:nvSpPr>
        <p:spPr>
          <a:xfrm>
            <a:off x="1017177" y="5418494"/>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34" name="矩形 33">
            <a:extLst>
              <a:ext uri="{FF2B5EF4-FFF2-40B4-BE49-F238E27FC236}">
                <a16:creationId xmlns:a16="http://schemas.microsoft.com/office/drawing/2014/main" id="{89B16E09-025F-4252-84C8-4650D95EA702}"/>
              </a:ext>
            </a:extLst>
          </p:cNvPr>
          <p:cNvSpPr/>
          <p:nvPr/>
        </p:nvSpPr>
        <p:spPr>
          <a:xfrm>
            <a:off x="1017177" y="214994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
        <p:nvSpPr>
          <p:cNvPr id="15" name="Rectangle 1"/>
          <p:cNvSpPr>
            <a:spLocks noChangeArrowheads="1"/>
          </p:cNvSpPr>
          <p:nvPr/>
        </p:nvSpPr>
        <p:spPr bwMode="auto">
          <a:xfrm>
            <a:off x="4094163" y="5935663"/>
            <a:ext cx="7113587" cy="588962"/>
          </a:xfrm>
          <a:prstGeom prst="roundRect">
            <a:avLst>
              <a:gd name="adj" fmla="val 6644"/>
            </a:avLst>
          </a:prstGeom>
          <a:solidFill>
            <a:srgbClr val="F2F2F2"/>
          </a:solidFill>
          <a:ln w="9525" cmpd="sng">
            <a:solidFill>
              <a:srgbClr val="71BEC4"/>
            </a:solidFill>
            <a:round/>
            <a:headEnd/>
            <a:tailEnd/>
          </a:ln>
        </p:spPr>
        <p:txBody>
          <a:bodyPr lIns="216000" tIns="108000" rIns="216000" bIns="108000">
            <a:spAutoFit/>
          </a:bodyPr>
          <a:lstStyle/>
          <a:p>
            <a:pPr algn="just">
              <a:lnSpc>
                <a:spcPct val="125000"/>
              </a:lnSpc>
              <a:spcAft>
                <a:spcPts val="1800"/>
              </a:spcAft>
            </a:pPr>
            <a:r>
              <a:rPr lang="zh-CN" altLang="en-US" sz="2000" b="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请大家将项目的重要进展及时告知专项办！！！</a:t>
            </a:r>
            <a:endParaRPr lang="en-US" altLang="zh-CN" sz="2500"/>
          </a:p>
        </p:txBody>
      </p:sp>
      <p:sp>
        <p:nvSpPr>
          <p:cNvPr id="22" name="Rectangle 1"/>
          <p:cNvSpPr>
            <a:spLocks noChangeArrowheads="1"/>
          </p:cNvSpPr>
          <p:nvPr/>
        </p:nvSpPr>
        <p:spPr bwMode="auto">
          <a:xfrm>
            <a:off x="4078288" y="2852738"/>
            <a:ext cx="7113587" cy="2944812"/>
          </a:xfrm>
          <a:prstGeom prst="roundRect">
            <a:avLst>
              <a:gd name="adj" fmla="val 6644"/>
            </a:avLst>
          </a:prstGeom>
          <a:solidFill>
            <a:srgbClr val="F2F2F2"/>
          </a:solidFill>
          <a:ln w="9525" cmpd="sng">
            <a:solidFill>
              <a:srgbClr val="71BEC4"/>
            </a:solidFill>
            <a:round/>
            <a:headEnd/>
            <a:tailEnd/>
          </a:ln>
        </p:spPr>
        <p:txBody>
          <a:bodyPr lIns="216000" tIns="108000" rIns="216000" bIns="108000">
            <a:spAutoFit/>
          </a:bodyPr>
          <a:lstStyle/>
          <a:p>
            <a:pPr algn="just"/>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成果宣传：</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科技部信息专报（重大成果，发表前）</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科技部网站科技动态、锐科技</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重点专项工作简报</a:t>
            </a:r>
          </a:p>
          <a:p>
            <a:pPr algn="just">
              <a:lnSpc>
                <a:spcPct val="150000"/>
              </a:lnSpc>
            </a:pP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中国基础科学</a:t>
            </a: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科学前沿</a:t>
            </a:r>
            <a:r>
              <a:rPr lang="en-US" altLang="zh-CN"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杂志</a:t>
            </a:r>
          </a:p>
          <a:p>
            <a:pPr algn="just">
              <a:lnSpc>
                <a:spcPct val="150000"/>
              </a:lnSpc>
            </a:pPr>
            <a:r>
              <a:rPr lang="zh-CN" altLang="en-US" sz="2000" b="0" dirty="0">
                <a:solidFill>
                  <a:srgbClr val="000046"/>
                </a:solidFill>
                <a:latin typeface="微软雅黑" panose="020B0503020204020204" pitchFamily="34" charset="-122"/>
                <a:ea typeface="微软雅黑" panose="020B0503020204020204" pitchFamily="34" charset="-122"/>
                <a:sym typeface="微软雅黑" panose="020B0503020204020204" pitchFamily="34" charset="-122"/>
              </a:rPr>
              <a:t>             媒体报道</a:t>
            </a:r>
            <a:endParaRPr lang="en-US" altLang="zh-CN" sz="2500" dirty="0"/>
          </a:p>
        </p:txBody>
      </p:sp>
    </p:spTree>
    <p:extLst>
      <p:ext uri="{BB962C8B-B14F-4D97-AF65-F5344CB8AC3E}">
        <p14:creationId xmlns:p14="http://schemas.microsoft.com/office/powerpoint/2010/main" val="724259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一、重点专项基本情况</a:t>
            </a: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en-US" altLang="zh-CN" sz="2400" dirty="0">
                <a:solidFill>
                  <a:srgbClr val="19194D"/>
                </a:solidFill>
                <a:latin typeface="微软雅黑" pitchFamily="34" charset="-122"/>
                <a:ea typeface="微软雅黑" pitchFamily="34" charset="-122"/>
              </a:rPr>
              <a:t>2017</a:t>
            </a:r>
            <a:r>
              <a:rPr lang="zh-CN" altLang="en-US" sz="2400" dirty="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五、国家科技计划项目执行过程中常见的问题</a:t>
            </a: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七、实施方案编制要求</a:t>
            </a:r>
          </a:p>
        </p:txBody>
      </p:sp>
    </p:spTree>
    <p:extLst>
      <p:ext uri="{BB962C8B-B14F-4D97-AF65-F5344CB8AC3E}">
        <p14:creationId xmlns:p14="http://schemas.microsoft.com/office/powerpoint/2010/main" val="113252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五、国家科技计划项目执行过程中常见的问题</a:t>
            </a:r>
          </a:p>
        </p:txBody>
      </p:sp>
      <p:sp>
        <p:nvSpPr>
          <p:cNvPr id="4" name="文本框 3"/>
          <p:cNvSpPr txBox="1"/>
          <p:nvPr/>
        </p:nvSpPr>
        <p:spPr>
          <a:xfrm>
            <a:off x="406574" y="1161952"/>
            <a:ext cx="11377264" cy="5593839"/>
          </a:xfrm>
          <a:prstGeom prst="rect">
            <a:avLst/>
          </a:prstGeom>
          <a:noFill/>
        </p:spPr>
        <p:txBody>
          <a:bodyPr wrap="square" rtlCol="0">
            <a:spAutoFit/>
          </a:bodyPr>
          <a:lstStyle/>
          <a:p>
            <a:pPr marL="342900" indent="-342900">
              <a:lnSpc>
                <a:spcPct val="130000"/>
              </a:lnSpc>
              <a:buFont typeface="Wingdings" panose="05000000000000000000" pitchFamily="2" charset="2"/>
              <a:buChar char="ü"/>
            </a:pPr>
            <a:r>
              <a:rPr lang="zh-CN" altLang="en-US" dirty="0"/>
              <a:t>目标（问题）导向型基础研究：不同于自由探索研究和工程化项目</a:t>
            </a:r>
            <a:endParaRPr lang="en-US" altLang="zh-CN" dirty="0"/>
          </a:p>
          <a:p>
            <a:pPr marL="342900" indent="-342900">
              <a:lnSpc>
                <a:spcPct val="130000"/>
              </a:lnSpc>
              <a:buFont typeface="Wingdings" panose="05000000000000000000" pitchFamily="2" charset="2"/>
              <a:buChar char="ü"/>
            </a:pPr>
            <a:r>
              <a:rPr lang="zh-CN" altLang="en-US" dirty="0"/>
              <a:t>工程管理理念纳入项目管理而不是工程化项目</a:t>
            </a:r>
            <a:endParaRPr lang="en-US" altLang="zh-CN" dirty="0"/>
          </a:p>
          <a:p>
            <a:pPr marL="342900" indent="-342900">
              <a:lnSpc>
                <a:spcPct val="130000"/>
              </a:lnSpc>
              <a:buFont typeface="Wingdings" panose="05000000000000000000" pitchFamily="2" charset="2"/>
              <a:buChar char="ü"/>
            </a:pPr>
            <a:r>
              <a:rPr lang="zh-CN" altLang="en-US" dirty="0"/>
              <a:t>项目是一个有机整体：项目</a:t>
            </a:r>
            <a:r>
              <a:rPr lang="en-US" altLang="zh-CN" dirty="0"/>
              <a:t>-</a:t>
            </a:r>
            <a:r>
              <a:rPr lang="zh-CN" altLang="en-US" dirty="0"/>
              <a:t>课题</a:t>
            </a:r>
            <a:r>
              <a:rPr lang="en-US" altLang="zh-CN" dirty="0"/>
              <a:t>-</a:t>
            </a:r>
            <a:r>
              <a:rPr lang="zh-CN" altLang="en-US" dirty="0"/>
              <a:t>团队而不是团队</a:t>
            </a:r>
            <a:r>
              <a:rPr lang="en-US" altLang="zh-CN" dirty="0"/>
              <a:t>-</a:t>
            </a:r>
            <a:r>
              <a:rPr lang="zh-CN" altLang="en-US" dirty="0"/>
              <a:t>课题</a:t>
            </a:r>
            <a:r>
              <a:rPr lang="en-US" altLang="zh-CN" dirty="0"/>
              <a:t>-</a:t>
            </a:r>
            <a:r>
              <a:rPr lang="zh-CN" altLang="en-US" dirty="0"/>
              <a:t>项目、珍珠与项链</a:t>
            </a:r>
            <a:endParaRPr lang="en-US" altLang="zh-CN" dirty="0"/>
          </a:p>
          <a:p>
            <a:pPr marL="342900" indent="-342900">
              <a:lnSpc>
                <a:spcPct val="130000"/>
              </a:lnSpc>
              <a:buFont typeface="Wingdings" panose="05000000000000000000" pitchFamily="2" charset="2"/>
              <a:buChar char="ü"/>
            </a:pPr>
            <a:r>
              <a:rPr lang="zh-CN" altLang="en-US" dirty="0"/>
              <a:t>强化项目内和项目间的交流</a:t>
            </a:r>
            <a:endParaRPr lang="en-US" altLang="zh-CN" dirty="0"/>
          </a:p>
          <a:p>
            <a:pPr marL="342900" indent="-342900">
              <a:lnSpc>
                <a:spcPct val="130000"/>
              </a:lnSpc>
              <a:buFont typeface="Wingdings" panose="05000000000000000000" pitchFamily="2" charset="2"/>
              <a:buChar char="ü"/>
            </a:pPr>
            <a:r>
              <a:rPr lang="zh-CN" altLang="en-US" dirty="0"/>
              <a:t>强化项目牵头单位和项目负责人的主体责任</a:t>
            </a:r>
            <a:endParaRPr lang="en-US" altLang="zh-CN" dirty="0"/>
          </a:p>
          <a:p>
            <a:pPr marL="342900" indent="-342900">
              <a:lnSpc>
                <a:spcPct val="130000"/>
              </a:lnSpc>
              <a:buFont typeface="Wingdings" panose="05000000000000000000" pitchFamily="2" charset="2"/>
              <a:buChar char="ü"/>
            </a:pPr>
            <a:r>
              <a:rPr lang="zh-CN" altLang="en-US" dirty="0"/>
              <a:t>完善内控管理制度</a:t>
            </a:r>
          </a:p>
          <a:p>
            <a:pPr marL="342900" indent="-342900">
              <a:lnSpc>
                <a:spcPct val="130000"/>
              </a:lnSpc>
              <a:buFont typeface="Wingdings" panose="05000000000000000000" pitchFamily="2" charset="2"/>
              <a:buChar char="ü"/>
            </a:pPr>
            <a:r>
              <a:rPr lang="zh-CN" altLang="en-US" dirty="0"/>
              <a:t>鼓励合作不等于任务外包（向预算外单位拨款问题）</a:t>
            </a:r>
            <a:endParaRPr lang="en-US" altLang="zh-CN" dirty="0"/>
          </a:p>
          <a:p>
            <a:pPr marL="342900" indent="-342900">
              <a:lnSpc>
                <a:spcPct val="130000"/>
              </a:lnSpc>
              <a:buFont typeface="Wingdings" panose="05000000000000000000" pitchFamily="2" charset="2"/>
              <a:buChar char="ü"/>
            </a:pPr>
            <a:r>
              <a:rPr lang="zh-CN" altLang="en-US" dirty="0"/>
              <a:t>及时拨款和科学合理执行经费</a:t>
            </a:r>
            <a:endParaRPr lang="en-US" altLang="zh-CN" dirty="0"/>
          </a:p>
          <a:p>
            <a:pPr marL="342900" indent="-342900">
              <a:lnSpc>
                <a:spcPct val="130000"/>
              </a:lnSpc>
              <a:buFont typeface="Wingdings" panose="05000000000000000000" pitchFamily="2" charset="2"/>
              <a:buChar char="ü"/>
            </a:pPr>
            <a:r>
              <a:rPr lang="zh-CN" altLang="en-US" dirty="0"/>
              <a:t>重大事项应及时报告并履行相应报批程序</a:t>
            </a:r>
            <a:endParaRPr lang="en-US" altLang="zh-CN" dirty="0"/>
          </a:p>
          <a:p>
            <a:pPr marL="342900" indent="-342900">
              <a:lnSpc>
                <a:spcPct val="130000"/>
              </a:lnSpc>
              <a:buFont typeface="Wingdings" panose="05000000000000000000" pitchFamily="2" charset="2"/>
              <a:buChar char="ü"/>
            </a:pPr>
            <a:r>
              <a:rPr lang="zh-CN" altLang="en-US" dirty="0"/>
              <a:t>按时提交年度决算报告、年度执行报告、年度科技报告</a:t>
            </a:r>
            <a:endParaRPr lang="en-US" altLang="zh-CN" dirty="0"/>
          </a:p>
          <a:p>
            <a:pPr marL="342900" indent="-342900">
              <a:lnSpc>
                <a:spcPct val="130000"/>
              </a:lnSpc>
              <a:buFont typeface="Wingdings" panose="05000000000000000000" pitchFamily="2" charset="2"/>
              <a:buChar char="ü"/>
            </a:pPr>
            <a:r>
              <a:rPr lang="zh-CN" altLang="en-US" dirty="0"/>
              <a:t>强化科普宣传、扩大专项和项目影响力</a:t>
            </a:r>
            <a:endParaRPr lang="en-US" altLang="zh-CN" dirty="0"/>
          </a:p>
        </p:txBody>
      </p:sp>
    </p:spTree>
    <p:extLst>
      <p:ext uri="{BB962C8B-B14F-4D97-AF65-F5344CB8AC3E}">
        <p14:creationId xmlns:p14="http://schemas.microsoft.com/office/powerpoint/2010/main" val="2286431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一、重点专项基本情况</a:t>
            </a: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en-US" altLang="zh-CN" sz="2400" dirty="0">
                <a:solidFill>
                  <a:srgbClr val="19194D"/>
                </a:solidFill>
                <a:latin typeface="微软雅黑" pitchFamily="34" charset="-122"/>
                <a:ea typeface="微软雅黑" pitchFamily="34" charset="-122"/>
              </a:rPr>
              <a:t>2017</a:t>
            </a:r>
            <a:r>
              <a:rPr lang="zh-CN" altLang="en-US" sz="2400" dirty="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五、国家科技计划项目执行过程中常见的问题</a:t>
            </a: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六、关于资助标注</a:t>
            </a:r>
            <a:endParaRPr lang="zh-CN" altLang="en-US" sz="2400" spc="-100" dirty="0">
              <a:solidFill>
                <a:srgbClr val="FF0000"/>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七、实施方案编制要求</a:t>
            </a:r>
          </a:p>
        </p:txBody>
      </p:sp>
    </p:spTree>
    <p:extLst>
      <p:ext uri="{BB962C8B-B14F-4D97-AF65-F5344CB8AC3E}">
        <p14:creationId xmlns:p14="http://schemas.microsoft.com/office/powerpoint/2010/main" val="203337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六、关于资助标注</a:t>
            </a:r>
          </a:p>
        </p:txBody>
      </p:sp>
      <p:sp>
        <p:nvSpPr>
          <p:cNvPr id="2" name="矩形 1"/>
          <p:cNvSpPr/>
          <p:nvPr/>
        </p:nvSpPr>
        <p:spPr>
          <a:xfrm>
            <a:off x="2692141" y="1607793"/>
            <a:ext cx="8392838" cy="3785652"/>
          </a:xfrm>
          <a:prstGeom prst="rect">
            <a:avLst/>
          </a:prstGeom>
        </p:spPr>
        <p:txBody>
          <a:bodyPr wrap="square">
            <a:spAutoFit/>
          </a:bodyPr>
          <a:lstStyle/>
          <a:p>
            <a:pPr marL="457200" indent="-457200" eaLnBrk="1" hangingPunct="1">
              <a:lnSpc>
                <a:spcPct val="150000"/>
              </a:lnSpc>
              <a:buClr>
                <a:srgbClr val="FF0000"/>
              </a:buClr>
              <a:buFont typeface="+mj-lt"/>
              <a:buAutoNum type="arabicPeriod"/>
            </a:pPr>
            <a:r>
              <a:rPr lang="zh-CN" altLang="en-US" sz="2000" dirty="0">
                <a:solidFill>
                  <a:srgbClr val="002060"/>
                </a:solidFill>
                <a:latin typeface="微软雅黑" panose="020B0503020204020204" pitchFamily="34" charset="-122"/>
                <a:ea typeface="微软雅黑" panose="020B0503020204020204" pitchFamily="34" charset="-122"/>
              </a:rPr>
              <a:t>国家重点研发计划的英文表示“</a:t>
            </a:r>
            <a:r>
              <a:rPr lang="en-US" altLang="zh-CN" sz="2000" dirty="0">
                <a:solidFill>
                  <a:srgbClr val="002060"/>
                </a:solidFill>
                <a:latin typeface="微软雅黑" panose="020B0503020204020204" pitchFamily="34" charset="-122"/>
                <a:ea typeface="微软雅黑" panose="020B0503020204020204" pitchFamily="34" charset="-122"/>
              </a:rPr>
              <a:t>National Key R&amp;D Program of China”</a:t>
            </a:r>
            <a:r>
              <a:rPr lang="zh-CN" altLang="en-US" sz="2000" dirty="0">
                <a:solidFill>
                  <a:srgbClr val="002060"/>
                </a:solidFill>
                <a:latin typeface="微软雅黑" panose="020B0503020204020204" pitchFamily="34" charset="-122"/>
                <a:ea typeface="微软雅黑" panose="020B0503020204020204" pitchFamily="34" charset="-122"/>
              </a:rPr>
              <a:t>；</a:t>
            </a:r>
            <a:endParaRPr lang="en-US" altLang="zh-CN" sz="2000" dirty="0">
              <a:solidFill>
                <a:srgbClr val="002060"/>
              </a:solidFill>
              <a:latin typeface="微软雅黑" panose="020B0503020204020204" pitchFamily="34" charset="-122"/>
              <a:ea typeface="微软雅黑" panose="020B0503020204020204" pitchFamily="34" charset="-122"/>
            </a:endParaRPr>
          </a:p>
          <a:p>
            <a:pPr marL="457200" indent="-457200">
              <a:lnSpc>
                <a:spcPct val="150000"/>
              </a:lnSpc>
              <a:buClr>
                <a:srgbClr val="FF0000"/>
              </a:buClr>
              <a:buFont typeface="+mj-lt"/>
              <a:buAutoNum type="arabicPeriod"/>
            </a:pPr>
            <a:r>
              <a:rPr lang="zh-CN" altLang="en-US" sz="2000" dirty="0">
                <a:solidFill>
                  <a:srgbClr val="002060"/>
                </a:solidFill>
                <a:latin typeface="微软雅黑" panose="020B0503020204020204" pitchFamily="34" charset="-122"/>
                <a:ea typeface="微软雅黑" panose="020B0503020204020204" pitchFamily="34" charset="-122"/>
              </a:rPr>
              <a:t>第一标注的成果作为验收或评估的确认依据；</a:t>
            </a:r>
          </a:p>
          <a:p>
            <a:pPr marL="457200" indent="-457200" eaLnBrk="1" hangingPunct="1">
              <a:lnSpc>
                <a:spcPct val="150000"/>
              </a:lnSpc>
              <a:buClr>
                <a:srgbClr val="FF0000"/>
              </a:buClr>
              <a:buFont typeface="+mj-lt"/>
              <a:buAutoNum type="arabicPeriod"/>
            </a:pPr>
            <a:r>
              <a:rPr lang="zh-CN" altLang="en-US" sz="2000" dirty="0">
                <a:solidFill>
                  <a:srgbClr val="002060"/>
                </a:solidFill>
                <a:latin typeface="微软雅黑" panose="020B0503020204020204" pitchFamily="34" charset="-122"/>
                <a:ea typeface="微软雅黑" panose="020B0503020204020204" pitchFamily="34" charset="-122"/>
              </a:rPr>
              <a:t>标注原则：</a:t>
            </a:r>
            <a:endParaRPr lang="en-US" altLang="zh-CN" sz="2000" dirty="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a:solidFill>
                  <a:srgbClr val="002060"/>
                </a:solidFill>
                <a:latin typeface="微软雅黑" panose="020B0503020204020204" pitchFamily="34" charset="-122"/>
                <a:ea typeface="微软雅黑" panose="020B0503020204020204" pitchFamily="34" charset="-122"/>
              </a:rPr>
              <a:t>项目执行期内完成的</a:t>
            </a:r>
            <a:endParaRPr lang="en-US" altLang="zh-CN" sz="2000" dirty="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a:solidFill>
                  <a:srgbClr val="002060"/>
                </a:solidFill>
                <a:latin typeface="微软雅黑" panose="020B0503020204020204" pitchFamily="34" charset="-122"/>
                <a:ea typeface="微软雅黑" panose="020B0503020204020204" pitchFamily="34" charset="-122"/>
              </a:rPr>
              <a:t>项目资助完成的：项目做出第一贡献的进行第一标注</a:t>
            </a:r>
            <a:endParaRPr lang="en-US" altLang="zh-CN" sz="2000" dirty="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a:solidFill>
                  <a:srgbClr val="002060"/>
                </a:solidFill>
                <a:latin typeface="微软雅黑" panose="020B0503020204020204" pitchFamily="34" charset="-122"/>
                <a:ea typeface="微软雅黑" panose="020B0503020204020204" pitchFamily="34" charset="-122"/>
              </a:rPr>
              <a:t>项目研究团队完成的</a:t>
            </a:r>
            <a:endParaRPr lang="en-US" altLang="zh-CN" sz="2000" dirty="0">
              <a:solidFill>
                <a:srgbClr val="002060"/>
              </a:solidFill>
              <a:latin typeface="微软雅黑" panose="020B0503020204020204" pitchFamily="34" charset="-122"/>
              <a:ea typeface="微软雅黑" panose="020B0503020204020204" pitchFamily="34" charset="-122"/>
            </a:endParaRPr>
          </a:p>
          <a:p>
            <a:pPr marL="457200" indent="-457200" eaLnBrk="1" hangingPunct="1">
              <a:lnSpc>
                <a:spcPct val="150000"/>
              </a:lnSpc>
              <a:buClr>
                <a:srgbClr val="FF0000"/>
              </a:buClr>
              <a:buFont typeface="Wingdings" panose="05000000000000000000" pitchFamily="2" charset="2"/>
              <a:buChar char="ü"/>
            </a:pPr>
            <a:r>
              <a:rPr lang="zh-CN" altLang="en-US" sz="2000" dirty="0">
                <a:solidFill>
                  <a:srgbClr val="002060"/>
                </a:solidFill>
                <a:latin typeface="微软雅黑" panose="020B0503020204020204" pitchFamily="34" charset="-122"/>
                <a:ea typeface="微软雅黑" panose="020B0503020204020204" pitchFamily="34" charset="-122"/>
              </a:rPr>
              <a:t>与项目内容和目标相关的</a:t>
            </a:r>
          </a:p>
        </p:txBody>
      </p:sp>
      <p:sp>
        <p:nvSpPr>
          <p:cNvPr id="8" name="矩形 7"/>
          <p:cNvSpPr/>
          <p:nvPr/>
        </p:nvSpPr>
        <p:spPr>
          <a:xfrm>
            <a:off x="666624" y="2996952"/>
            <a:ext cx="1759730" cy="1347297"/>
          </a:xfrm>
          <a:prstGeom prst="rect">
            <a:avLst/>
          </a:prstGeom>
          <a:solidFill>
            <a:schemeClr val="accent6">
              <a:lumMod val="50000"/>
            </a:schemeClr>
          </a:solidFill>
          <a:ln w="3175">
            <a:solidFill>
              <a:schemeClr val="accent6">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lvl="0" algn="ctr">
              <a:lnSpc>
                <a:spcPct val="125000"/>
              </a:lnSpc>
            </a:pPr>
            <a:r>
              <a:rPr lang="zh-CN" altLang="en-US" sz="2400" dirty="0">
                <a:solidFill>
                  <a:srgbClr val="FFFFFF"/>
                </a:solidFill>
                <a:latin typeface="微软雅黑" panose="020B0503020204020204" pitchFamily="34" charset="-122"/>
                <a:ea typeface="微软雅黑" panose="020B0503020204020204" pitchFamily="34" charset="-122"/>
              </a:rPr>
              <a:t>几点说明</a:t>
            </a:r>
          </a:p>
        </p:txBody>
      </p:sp>
    </p:spTree>
    <p:extLst>
      <p:ext uri="{BB962C8B-B14F-4D97-AF65-F5344CB8AC3E}">
        <p14:creationId xmlns:p14="http://schemas.microsoft.com/office/powerpoint/2010/main" val="207052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一、重点专项基本情况</a:t>
            </a: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en-US" altLang="zh-CN" sz="2400" dirty="0">
                <a:solidFill>
                  <a:srgbClr val="19194D"/>
                </a:solidFill>
                <a:latin typeface="微软雅黑" pitchFamily="34" charset="-122"/>
                <a:ea typeface="微软雅黑" pitchFamily="34" charset="-122"/>
              </a:rPr>
              <a:t>2017</a:t>
            </a:r>
            <a:r>
              <a:rPr lang="zh-CN" altLang="en-US" sz="2400" dirty="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五、国家科技计划项目执行过程中常见的问题</a:t>
            </a:r>
          </a:p>
        </p:txBody>
      </p:sp>
      <p:sp>
        <p:nvSpPr>
          <p:cNvPr id="9" name="矩形 2"/>
          <p:cNvSpPr>
            <a:spLocks noChangeArrowheads="1"/>
          </p:cNvSpPr>
          <p:nvPr/>
        </p:nvSpPr>
        <p:spPr bwMode="auto">
          <a:xfrm>
            <a:off x="3094810" y="5019859"/>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六、关于资助标注</a:t>
            </a:r>
            <a:endParaRPr lang="zh-CN" altLang="en-US" sz="2400" spc="-100" dirty="0">
              <a:solidFill>
                <a:srgbClr val="19194D"/>
              </a:solidFill>
              <a:latin typeface="微软雅黑" pitchFamily="34" charset="-122"/>
              <a:ea typeface="微软雅黑" pitchFamily="34" charset="-122"/>
            </a:endParaRPr>
          </a:p>
        </p:txBody>
      </p:sp>
      <p:sp>
        <p:nvSpPr>
          <p:cNvPr id="13"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FF0000"/>
                </a:solidFill>
                <a:latin typeface="微软雅黑" pitchFamily="34" charset="-122"/>
                <a:ea typeface="微软雅黑" pitchFamily="34" charset="-122"/>
              </a:rPr>
              <a:t>七、实施方案编制要求</a:t>
            </a:r>
          </a:p>
        </p:txBody>
      </p:sp>
    </p:spTree>
    <p:extLst>
      <p:ext uri="{BB962C8B-B14F-4D97-AF65-F5344CB8AC3E}">
        <p14:creationId xmlns:p14="http://schemas.microsoft.com/office/powerpoint/2010/main" val="160211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4811" y="967638"/>
            <a:ext cx="10368199" cy="5016117"/>
          </a:xfrm>
          <a:prstGeom prst="rect">
            <a:avLst/>
          </a:prstGeom>
        </p:spPr>
        <p:txBody>
          <a:bodyPr>
            <a:spAutoFit/>
          </a:bodyPr>
          <a:lstStyle/>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建立完整技术指标体系，明确核心指标</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重大共性关键技术、应用示范类项目技术指标要细化到研究基本单元；基础前沿类项目需明确具体的项目科学目标，准确凝练需解决的所有关键技术问题或科学问题。</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endParaRPr lang="zh-CN"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确立明确、清晰的任务（课题）接口关系</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围绕总目标，合理进行任务分解，体现项目整体性和一体化组织实施的要求。</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endParaRPr lang="zh-CN"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拟定项目详细的技术路线，制定合理的进度计划，设置关键节点</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结合标志性成果，确定阶段考核的主要方式、方法。按照总体进度要求，各项目应对各课题研究进展提出明确要求。</a:t>
            </a:r>
          </a:p>
        </p:txBody>
      </p:sp>
      <p:sp>
        <p:nvSpPr>
          <p:cNvPr id="3" name="文本框 70"/>
          <p:cNvSpPr txBox="1"/>
          <p:nvPr/>
        </p:nvSpPr>
        <p:spPr>
          <a:xfrm>
            <a:off x="334390" y="68172"/>
            <a:ext cx="3384552" cy="454292"/>
          </a:xfrm>
          <a:prstGeom prst="rect">
            <a:avLst/>
          </a:prstGeom>
          <a:noFill/>
        </p:spPr>
        <p:txBody>
          <a:bodyPr wrap="square">
            <a:spAutoFit/>
          </a:bodyPr>
          <a:lstStyle/>
          <a:p>
            <a:pPr fontAlgn="auto">
              <a:spcBef>
                <a:spcPts val="0"/>
              </a:spcBef>
              <a:spcAft>
                <a:spcPts val="0"/>
              </a:spcAft>
              <a:defRPr/>
            </a:pPr>
            <a:r>
              <a:rPr lang="zh-CN" altLang="en-US" sz="2352" dirty="0">
                <a:solidFill>
                  <a:srgbClr val="112F70"/>
                </a:solidFill>
                <a:latin typeface="微软雅黑" charset="0"/>
                <a:ea typeface="微软雅黑" charset="0"/>
                <a:sym typeface="+mn-ea"/>
              </a:rPr>
              <a:t>七、实施方案编制要求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344826152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2166" y="1151763"/>
            <a:ext cx="10558674" cy="4523739"/>
          </a:xfrm>
          <a:prstGeom prst="rect">
            <a:avLst/>
          </a:prstGeom>
        </p:spPr>
        <p:txBody>
          <a:bodyPr>
            <a:spAutoFit/>
          </a:bodyPr>
          <a:lstStyle/>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明确项目成果形态</a:t>
            </a:r>
            <a:endParaRPr lang="en-US" altLang="zh-CN" sz="2133" dirty="0">
              <a:solidFill>
                <a:srgbClr val="FF000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提出包括成果形式、技术指标、技术成熟度、成果测试等在内的完整的成果状态表述，建立相应的检查或考核办法，确保项目阶段目标和总体目标的实现。基础研究类项目可参照上述要求执行，实现项目科学目标。</a:t>
            </a:r>
            <a:endParaRPr lang="en-US"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endParaRPr lang="zh-CN" altLang="zh-CN" sz="2133" dirty="0">
              <a:solidFill>
                <a:srgbClr val="002060"/>
              </a:solidFill>
              <a:latin typeface="微软雅黑" pitchFamily="34" charset="-122"/>
              <a:ea typeface="微软雅黑" pitchFamily="34" charset="-122"/>
            </a:endParaRPr>
          </a:p>
          <a:p>
            <a:pPr marL="380962" indent="-380962" fontAlgn="auto">
              <a:lnSpc>
                <a:spcPct val="150000"/>
              </a:lnSpc>
              <a:spcBef>
                <a:spcPts val="0"/>
              </a:spcBef>
              <a:spcAft>
                <a:spcPts val="0"/>
              </a:spcAft>
              <a:buClr>
                <a:srgbClr val="FF0000"/>
              </a:buClr>
              <a:buFont typeface="Wingdings" pitchFamily="2" charset="2"/>
              <a:buChar char="l"/>
              <a:defRPr/>
            </a:pPr>
            <a:r>
              <a:rPr lang="zh-CN" altLang="zh-CN" sz="2133" dirty="0">
                <a:solidFill>
                  <a:srgbClr val="FF0000"/>
                </a:solidFill>
                <a:latin typeface="微软雅黑" pitchFamily="34" charset="-122"/>
                <a:ea typeface="微软雅黑" pitchFamily="34" charset="-122"/>
              </a:rPr>
              <a:t>结合项目特点，建立有权威、执行力高、操作性强的项目实施组织管理机制</a:t>
            </a:r>
          </a:p>
          <a:p>
            <a:pPr fontAlgn="auto">
              <a:lnSpc>
                <a:spcPct val="150000"/>
              </a:lnSpc>
              <a:spcBef>
                <a:spcPts val="0"/>
              </a:spcBef>
              <a:spcAft>
                <a:spcPts val="0"/>
              </a:spcAft>
              <a:buClr>
                <a:srgbClr val="FF0000"/>
              </a:buClr>
              <a:defRPr/>
            </a:pPr>
            <a:r>
              <a:rPr lang="en-US" altLang="zh-CN" sz="2133" dirty="0">
                <a:solidFill>
                  <a:srgbClr val="002060"/>
                </a:solidFill>
                <a:latin typeface="微软雅黑" pitchFamily="34" charset="-122"/>
                <a:ea typeface="微软雅黑" pitchFamily="34" charset="-122"/>
              </a:rPr>
              <a:t>       </a:t>
            </a:r>
            <a:r>
              <a:rPr lang="zh-CN" altLang="zh-CN" sz="2133" dirty="0">
                <a:solidFill>
                  <a:srgbClr val="002060"/>
                </a:solidFill>
                <a:latin typeface="微软雅黑" pitchFamily="34" charset="-122"/>
                <a:ea typeface="微软雅黑" pitchFamily="34" charset="-122"/>
              </a:rPr>
              <a:t>对实施过程中的政策、管理、技术和知识产权等风险进行充分的分析和预判，制定针对性的措施与办法；加强实施过程中的交流和检查，保证经费、人员的合理调度与使用。</a:t>
            </a:r>
          </a:p>
        </p:txBody>
      </p:sp>
      <p:sp>
        <p:nvSpPr>
          <p:cNvPr id="3" name="文本框 70"/>
          <p:cNvSpPr txBox="1"/>
          <p:nvPr/>
        </p:nvSpPr>
        <p:spPr>
          <a:xfrm>
            <a:off x="334390" y="68172"/>
            <a:ext cx="3456560" cy="454292"/>
          </a:xfrm>
          <a:prstGeom prst="rect">
            <a:avLst/>
          </a:prstGeom>
          <a:noFill/>
        </p:spPr>
        <p:txBody>
          <a:bodyPr wrap="square">
            <a:spAutoFit/>
          </a:bodyPr>
          <a:lstStyle/>
          <a:p>
            <a:pPr fontAlgn="auto">
              <a:spcBef>
                <a:spcPts val="0"/>
              </a:spcBef>
              <a:spcAft>
                <a:spcPts val="0"/>
              </a:spcAft>
              <a:defRPr/>
            </a:pPr>
            <a:r>
              <a:rPr lang="zh-CN" altLang="en-US" sz="2352" dirty="0">
                <a:solidFill>
                  <a:srgbClr val="112F70"/>
                </a:solidFill>
                <a:latin typeface="微软雅黑" charset="0"/>
                <a:ea typeface="微软雅黑" charset="0"/>
                <a:sym typeface="+mn-ea"/>
              </a:rPr>
              <a:t>七、实施方案编制要求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288755303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2166" y="1151763"/>
            <a:ext cx="10558674" cy="4278031"/>
          </a:xfrm>
          <a:prstGeom prst="rect">
            <a:avLst/>
          </a:prstGeom>
        </p:spPr>
        <p:txBody>
          <a:bodyPr>
            <a:spAutoFit/>
          </a:bodyPr>
          <a:lstStyle/>
          <a:p>
            <a:pPr algn="ctr" fontAlgn="auto">
              <a:lnSpc>
                <a:spcPct val="150000"/>
              </a:lnSpc>
              <a:spcBef>
                <a:spcPts val="0"/>
              </a:spcBef>
              <a:spcAft>
                <a:spcPts val="0"/>
              </a:spcAft>
              <a:buClr>
                <a:srgbClr val="FF0000"/>
              </a:buClr>
              <a:defRPr/>
            </a:pPr>
            <a:r>
              <a:rPr lang="zh-CN" altLang="en-US" sz="2133" dirty="0">
                <a:solidFill>
                  <a:srgbClr val="002060"/>
                </a:solidFill>
                <a:latin typeface="微软雅黑" pitchFamily="34" charset="-122"/>
                <a:ea typeface="微软雅黑" pitchFamily="34" charset="-122"/>
              </a:rPr>
              <a:t>项目实施方案（提纲）</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一、项目概要</a:t>
            </a:r>
            <a:endParaRPr lang="en-US" altLang="zh-CN" sz="2000"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（同项目任务书）</a:t>
            </a:r>
            <a:endParaRPr lang="en-US" altLang="zh-CN" sz="2000"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二、项目任务（课题）分解及主要研究工作</a:t>
            </a:r>
            <a:endParaRPr lang="en-US" altLang="zh-CN" sz="2000"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（同项目任务书）</a:t>
            </a:r>
            <a:endParaRPr lang="en-US" altLang="zh-CN" sz="2000"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三、项目实施关键节点与具体实施计划</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以图表表述项目的总体实施技术路线和项目的各主要单元的分工借口。</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以文字表述项目阶段目标、考核方式、项目实现路径或步骤，以及对应时间节点。</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结合研究进度明确项目经费安排及自筹经费落实方案。</a:t>
            </a:r>
            <a:endParaRPr lang="en-US" altLang="zh-CN" sz="2000" dirty="0">
              <a:solidFill>
                <a:srgbClr val="002060"/>
              </a:solidFill>
              <a:latin typeface="微软雅黑" pitchFamily="34" charset="-122"/>
              <a:ea typeface="微软雅黑" pitchFamily="34" charset="-122"/>
            </a:endParaRPr>
          </a:p>
        </p:txBody>
      </p:sp>
      <p:sp>
        <p:nvSpPr>
          <p:cNvPr id="3" name="文本框 70"/>
          <p:cNvSpPr txBox="1"/>
          <p:nvPr/>
        </p:nvSpPr>
        <p:spPr>
          <a:xfrm>
            <a:off x="334390" y="68172"/>
            <a:ext cx="3456560" cy="454292"/>
          </a:xfrm>
          <a:prstGeom prst="rect">
            <a:avLst/>
          </a:prstGeom>
          <a:noFill/>
        </p:spPr>
        <p:txBody>
          <a:bodyPr wrap="square">
            <a:spAutoFit/>
          </a:bodyPr>
          <a:lstStyle/>
          <a:p>
            <a:pPr fontAlgn="auto">
              <a:spcBef>
                <a:spcPts val="0"/>
              </a:spcBef>
              <a:spcAft>
                <a:spcPts val="0"/>
              </a:spcAft>
              <a:defRPr/>
            </a:pPr>
            <a:r>
              <a:rPr lang="zh-CN" altLang="en-US" sz="2352" dirty="0">
                <a:solidFill>
                  <a:srgbClr val="112F70"/>
                </a:solidFill>
                <a:latin typeface="微软雅黑" charset="0"/>
                <a:ea typeface="微软雅黑" charset="0"/>
                <a:sym typeface="+mn-ea"/>
              </a:rPr>
              <a:t>七、实施方案编制要求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204058905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1"/>
          <p:cNvSpPr>
            <a:spLocks noChangeArrowheads="1"/>
          </p:cNvSpPr>
          <p:nvPr/>
        </p:nvSpPr>
        <p:spPr bwMode="auto">
          <a:xfrm>
            <a:off x="3094810" y="1563744"/>
            <a:ext cx="7200800" cy="504000"/>
          </a:xfrm>
          <a:prstGeom prst="rect">
            <a:avLst/>
          </a:prstGeom>
          <a:solidFill>
            <a:schemeClr val="bg1">
              <a:lumMod val="85000"/>
            </a:schemeClr>
          </a:solidFill>
          <a:ln w="25400" cmpd="sng">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一、重点专项基本情况</a:t>
            </a:r>
          </a:p>
        </p:txBody>
      </p:sp>
      <p:sp>
        <p:nvSpPr>
          <p:cNvPr id="5126" name="标题 1"/>
          <p:cNvSpPr txBox="1">
            <a:spLocks noChangeArrowheads="1"/>
          </p:cNvSpPr>
          <p:nvPr/>
        </p:nvSpPr>
        <p:spPr bwMode="auto">
          <a:xfrm>
            <a:off x="737356" y="1571612"/>
            <a:ext cx="1714512" cy="714380"/>
          </a:xfrm>
          <a:prstGeom prst="rect">
            <a:avLst/>
          </a:prstGeom>
          <a:noFill/>
          <a:ln w="9525">
            <a:noFill/>
            <a:miter lim="800000"/>
            <a:headEnd/>
            <a:tailEnd/>
          </a:ln>
        </p:spPr>
        <p:txBody>
          <a:bodyPr lIns="91404" tIns="45702" rIns="91404" bIns="45702" anchor="ctr"/>
          <a:lstStyle/>
          <a:p>
            <a:pPr algn="ctr" eaLnBrk="0" hangingPunct="0"/>
            <a:r>
              <a:rPr lang="zh-CN" altLang="en-US" sz="4000" dirty="0">
                <a:solidFill>
                  <a:srgbClr val="195157"/>
                </a:solidFill>
                <a:latin typeface="Times New Roman" pitchFamily="18" charset="0"/>
                <a:ea typeface="微软雅黑" pitchFamily="34" charset="-122"/>
              </a:rPr>
              <a:t>提 纲</a:t>
            </a:r>
            <a:endParaRPr lang="zh-CN" sz="4000" dirty="0">
              <a:solidFill>
                <a:srgbClr val="195157"/>
              </a:solidFill>
              <a:latin typeface="Times New Roman" pitchFamily="18" charset="0"/>
              <a:ea typeface="微软雅黑" pitchFamily="34" charset="-122"/>
            </a:endParaRPr>
          </a:p>
        </p:txBody>
      </p:sp>
      <p:sp>
        <p:nvSpPr>
          <p:cNvPr id="11" name="矩形 2"/>
          <p:cNvSpPr>
            <a:spLocks noChangeArrowheads="1"/>
          </p:cNvSpPr>
          <p:nvPr/>
        </p:nvSpPr>
        <p:spPr bwMode="auto">
          <a:xfrm>
            <a:off x="3094810" y="2254967"/>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二、</a:t>
            </a:r>
            <a:r>
              <a:rPr lang="en-US" altLang="zh-CN" sz="2400" dirty="0">
                <a:solidFill>
                  <a:srgbClr val="19194D"/>
                </a:solidFill>
                <a:latin typeface="微软雅黑" pitchFamily="34" charset="-122"/>
                <a:ea typeface="微软雅黑" pitchFamily="34" charset="-122"/>
              </a:rPr>
              <a:t>2018</a:t>
            </a:r>
            <a:r>
              <a:rPr lang="zh-CN" altLang="en-US" sz="2400" dirty="0">
                <a:solidFill>
                  <a:srgbClr val="19194D"/>
                </a:solidFill>
                <a:latin typeface="微软雅黑" pitchFamily="34" charset="-122"/>
                <a:ea typeface="微软雅黑" pitchFamily="34" charset="-122"/>
              </a:rPr>
              <a:t>年度项目部署情况</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6" name="矩形 2"/>
          <p:cNvSpPr>
            <a:spLocks noChangeArrowheads="1"/>
          </p:cNvSpPr>
          <p:nvPr/>
        </p:nvSpPr>
        <p:spPr bwMode="auto">
          <a:xfrm>
            <a:off x="3094810" y="2946190"/>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三、各方管理职责</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7" name="矩形 2"/>
          <p:cNvSpPr>
            <a:spLocks noChangeArrowheads="1"/>
          </p:cNvSpPr>
          <p:nvPr/>
        </p:nvSpPr>
        <p:spPr bwMode="auto">
          <a:xfrm>
            <a:off x="3094810" y="3637413"/>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四、重点专项管理流程</a:t>
            </a:r>
            <a:endParaRPr lang="zh-CN" altLang="en-US" sz="2400" dirty="0">
              <a:solidFill>
                <a:srgbClr val="19194D"/>
              </a:solidFill>
              <a:latin typeface="微软雅黑" pitchFamily="34" charset="-122"/>
              <a:ea typeface="微软雅黑" pitchFamily="34" charset="-122"/>
              <a:sym typeface="Arial" pitchFamily="34" charset="0"/>
            </a:endParaRPr>
          </a:p>
        </p:txBody>
      </p:sp>
      <p:sp>
        <p:nvSpPr>
          <p:cNvPr id="8" name="矩形 2"/>
          <p:cNvSpPr>
            <a:spLocks noChangeArrowheads="1"/>
          </p:cNvSpPr>
          <p:nvPr/>
        </p:nvSpPr>
        <p:spPr bwMode="auto">
          <a:xfrm>
            <a:off x="3094810" y="432863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五、国家科技计划项目执行过程中常见的问题</a:t>
            </a:r>
          </a:p>
        </p:txBody>
      </p:sp>
      <p:sp>
        <p:nvSpPr>
          <p:cNvPr id="9" name="矩形 2"/>
          <p:cNvSpPr>
            <a:spLocks noChangeArrowheads="1"/>
          </p:cNvSpPr>
          <p:nvPr/>
        </p:nvSpPr>
        <p:spPr bwMode="auto">
          <a:xfrm>
            <a:off x="3094810" y="501317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六、关于资助标注</a:t>
            </a:r>
          </a:p>
        </p:txBody>
      </p:sp>
      <p:sp>
        <p:nvSpPr>
          <p:cNvPr id="10" name="矩形 2"/>
          <p:cNvSpPr>
            <a:spLocks noChangeArrowheads="1"/>
          </p:cNvSpPr>
          <p:nvPr/>
        </p:nvSpPr>
        <p:spPr bwMode="auto">
          <a:xfrm>
            <a:off x="3070870" y="5733256"/>
            <a:ext cx="7200800" cy="504000"/>
          </a:xfrm>
          <a:prstGeom prst="rect">
            <a:avLst/>
          </a:prstGeom>
          <a:solidFill>
            <a:schemeClr val="accent3">
              <a:lumMod val="85000"/>
            </a:schemeClr>
          </a:solidFill>
          <a:ln w="9525">
            <a:noFill/>
            <a:miter lim="800000"/>
            <a:headEnd/>
            <a:tailEnd/>
          </a:ln>
        </p:spPr>
        <p:txBody>
          <a:bodyPr lIns="252000" anchor="ctr"/>
          <a:lstStyle/>
          <a:p>
            <a:r>
              <a:rPr lang="zh-CN" altLang="en-US" sz="2400" dirty="0">
                <a:solidFill>
                  <a:srgbClr val="19194D"/>
                </a:solidFill>
                <a:latin typeface="微软雅黑" pitchFamily="34" charset="-122"/>
                <a:ea typeface="微软雅黑" pitchFamily="34" charset="-122"/>
              </a:rPr>
              <a:t>七、实施方案编制要求</a:t>
            </a:r>
          </a:p>
        </p:txBody>
      </p:sp>
    </p:spTree>
    <p:extLst>
      <p:ext uri="{BB962C8B-B14F-4D97-AF65-F5344CB8AC3E}">
        <p14:creationId xmlns:p14="http://schemas.microsoft.com/office/powerpoint/2010/main" val="3342734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2166" y="1151763"/>
            <a:ext cx="10558674" cy="3354701"/>
          </a:xfrm>
          <a:prstGeom prst="rect">
            <a:avLst/>
          </a:prstGeom>
        </p:spPr>
        <p:txBody>
          <a:bodyPr>
            <a:spAutoFit/>
          </a:bodyPr>
          <a:lstStyle/>
          <a:p>
            <a:pPr algn="ctr" fontAlgn="auto">
              <a:lnSpc>
                <a:spcPct val="150000"/>
              </a:lnSpc>
              <a:spcBef>
                <a:spcPts val="0"/>
              </a:spcBef>
              <a:spcAft>
                <a:spcPts val="0"/>
              </a:spcAft>
              <a:buClr>
                <a:srgbClr val="FF0000"/>
              </a:buClr>
              <a:defRPr/>
            </a:pPr>
            <a:r>
              <a:rPr lang="zh-CN" altLang="en-US" sz="2133" dirty="0">
                <a:solidFill>
                  <a:srgbClr val="002060"/>
                </a:solidFill>
                <a:latin typeface="微软雅黑" pitchFamily="34" charset="-122"/>
                <a:ea typeface="微软雅黑" pitchFamily="34" charset="-122"/>
              </a:rPr>
              <a:t>项目实施方案（提纲）</a:t>
            </a:r>
            <a:endParaRPr lang="en-US" altLang="zh-CN" sz="2133"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四、项目组织管理机制</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项目内部管理机构和管理制度</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项目</a:t>
            </a:r>
            <a:r>
              <a:rPr lang="en-US" altLang="zh-CN" sz="2000" dirty="0">
                <a:solidFill>
                  <a:srgbClr val="002060"/>
                </a:solidFill>
                <a:latin typeface="微软雅黑" pitchFamily="34" charset="-122"/>
                <a:ea typeface="微软雅黑" pitchFamily="34" charset="-122"/>
              </a:rPr>
              <a:t>/</a:t>
            </a:r>
            <a:r>
              <a:rPr lang="zh-CN" altLang="en-US" sz="2000" dirty="0">
                <a:solidFill>
                  <a:srgbClr val="002060"/>
                </a:solidFill>
                <a:latin typeface="微软雅黑" pitchFamily="34" charset="-122"/>
                <a:ea typeface="微软雅黑" pitchFamily="34" charset="-122"/>
              </a:rPr>
              <a:t>课题交流及检查机制</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风险应对及措施。</a:t>
            </a:r>
            <a:endParaRPr lang="en-US" altLang="zh-CN" sz="2000" dirty="0">
              <a:solidFill>
                <a:srgbClr val="002060"/>
              </a:solidFill>
              <a:latin typeface="微软雅黑" pitchFamily="34" charset="-122"/>
              <a:ea typeface="微软雅黑" pitchFamily="34" charset="-122"/>
            </a:endParaRPr>
          </a:p>
          <a:p>
            <a:pPr fontAlgn="auto">
              <a:lnSpc>
                <a:spcPct val="150000"/>
              </a:lnSpc>
              <a:spcBef>
                <a:spcPts val="0"/>
              </a:spcBef>
              <a:spcAft>
                <a:spcPts val="0"/>
              </a:spcAft>
              <a:buClr>
                <a:srgbClr val="FF0000"/>
              </a:buClr>
              <a:defRPr/>
            </a:pPr>
            <a:r>
              <a:rPr lang="zh-CN" altLang="en-US" sz="2000" dirty="0">
                <a:solidFill>
                  <a:srgbClr val="002060"/>
                </a:solidFill>
                <a:latin typeface="微软雅黑" pitchFamily="34" charset="-122"/>
                <a:ea typeface="微软雅黑" pitchFamily="34" charset="-122"/>
              </a:rPr>
              <a:t>五、项目成果呈现形式及测试方法</a:t>
            </a:r>
            <a:endParaRPr lang="en-US" altLang="zh-CN" sz="2000" dirty="0">
              <a:solidFill>
                <a:srgbClr val="002060"/>
              </a:solidFill>
              <a:latin typeface="微软雅黑" pitchFamily="34" charset="-122"/>
              <a:ea typeface="微软雅黑" pitchFamily="34" charset="-122"/>
            </a:endParaRPr>
          </a:p>
          <a:p>
            <a:pPr marL="342900" indent="-342900" fontAlgn="auto">
              <a:lnSpc>
                <a:spcPct val="150000"/>
              </a:lnSpc>
              <a:spcBef>
                <a:spcPts val="0"/>
              </a:spcBef>
              <a:spcAft>
                <a:spcPts val="0"/>
              </a:spcAft>
              <a:buClr>
                <a:srgbClr val="FF0000"/>
              </a:buClr>
              <a:buFont typeface="Wingdings" panose="05000000000000000000" pitchFamily="2" charset="2"/>
              <a:buChar char="Ø"/>
              <a:defRPr/>
            </a:pPr>
            <a:r>
              <a:rPr lang="zh-CN" altLang="en-US" sz="2000" dirty="0">
                <a:solidFill>
                  <a:srgbClr val="002060"/>
                </a:solidFill>
                <a:latin typeface="微软雅黑" pitchFamily="34" charset="-122"/>
                <a:ea typeface="微软雅黑" pitchFamily="34" charset="-122"/>
              </a:rPr>
              <a:t>项目成果最终交付形式、定量指标的测试与检验方法等。</a:t>
            </a:r>
            <a:endParaRPr lang="en-US" altLang="zh-CN" sz="2000" dirty="0">
              <a:solidFill>
                <a:srgbClr val="002060"/>
              </a:solidFill>
              <a:latin typeface="微软雅黑" pitchFamily="34" charset="-122"/>
              <a:ea typeface="微软雅黑" pitchFamily="34" charset="-122"/>
            </a:endParaRPr>
          </a:p>
        </p:txBody>
      </p:sp>
      <p:sp>
        <p:nvSpPr>
          <p:cNvPr id="3" name="文本框 70"/>
          <p:cNvSpPr txBox="1"/>
          <p:nvPr/>
        </p:nvSpPr>
        <p:spPr>
          <a:xfrm>
            <a:off x="334390" y="68172"/>
            <a:ext cx="3456560" cy="454292"/>
          </a:xfrm>
          <a:prstGeom prst="rect">
            <a:avLst/>
          </a:prstGeom>
          <a:noFill/>
        </p:spPr>
        <p:txBody>
          <a:bodyPr wrap="square">
            <a:spAutoFit/>
          </a:bodyPr>
          <a:lstStyle/>
          <a:p>
            <a:pPr fontAlgn="auto">
              <a:spcBef>
                <a:spcPts val="0"/>
              </a:spcBef>
              <a:spcAft>
                <a:spcPts val="0"/>
              </a:spcAft>
              <a:defRPr/>
            </a:pPr>
            <a:r>
              <a:rPr lang="zh-CN" altLang="en-US" sz="2352" dirty="0">
                <a:solidFill>
                  <a:srgbClr val="112F70"/>
                </a:solidFill>
                <a:latin typeface="微软雅黑" charset="0"/>
                <a:ea typeface="微软雅黑" charset="0"/>
                <a:sym typeface="+mn-ea"/>
              </a:rPr>
              <a:t>七、实施方案编制要求</a:t>
            </a:r>
          </a:p>
        </p:txBody>
      </p:sp>
      <p:sp>
        <p:nvSpPr>
          <p:cNvPr id="4" name="矩形 3"/>
          <p:cNvSpPr/>
          <p:nvPr/>
        </p:nvSpPr>
        <p:spPr>
          <a:xfrm>
            <a:off x="143915" y="68172"/>
            <a:ext cx="116402"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
        <p:nvSpPr>
          <p:cNvPr id="5" name="矩形 4"/>
          <p:cNvSpPr/>
          <p:nvPr/>
        </p:nvSpPr>
        <p:spPr>
          <a:xfrm>
            <a:off x="281481" y="68172"/>
            <a:ext cx="95237" cy="46349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00"/>
          </a:p>
        </p:txBody>
      </p:sp>
    </p:spTree>
    <p:extLst>
      <p:ext uri="{BB962C8B-B14F-4D97-AF65-F5344CB8AC3E}">
        <p14:creationId xmlns:p14="http://schemas.microsoft.com/office/powerpoint/2010/main" val="18598060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几个重要文件</a:t>
            </a:r>
          </a:p>
        </p:txBody>
      </p:sp>
      <p:sp>
        <p:nvSpPr>
          <p:cNvPr id="2049" name="Rectangle 1"/>
          <p:cNvSpPr>
            <a:spLocks noChangeArrowheads="1"/>
          </p:cNvSpPr>
          <p:nvPr/>
        </p:nvSpPr>
        <p:spPr bwMode="auto">
          <a:xfrm>
            <a:off x="838622" y="1217849"/>
            <a:ext cx="10584000" cy="51284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1</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中办发</a:t>
            </a:r>
            <a:r>
              <a:rPr lang="en-US" altLang="zh-CN" sz="2400" b="0" dirty="0">
                <a:solidFill>
                  <a:srgbClr val="FF0000"/>
                </a:solidFill>
                <a:latin typeface="微软雅黑" pitchFamily="34" charset="-122"/>
                <a:ea typeface="微软雅黑" pitchFamily="34" charset="-122"/>
                <a:cs typeface="Times New Roman" pitchFamily="18" charset="0"/>
              </a:rPr>
              <a:t>[2016]50</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关于进一步完善中央财政科研项目资金管理等政策的若干意见（中办、国办）</a:t>
            </a:r>
            <a:endParaRPr lang="en-US" altLang="zh-CN" sz="2400" b="0" dirty="0">
              <a:solidFill>
                <a:srgbClr val="000000"/>
              </a:solidFill>
              <a:latin typeface="微软雅黑" pitchFamily="34" charset="-122"/>
              <a:ea typeface="微软雅黑" pitchFamily="34" charset="-122"/>
              <a:cs typeface="Times New Roman" pitchFamily="18" charset="0"/>
            </a:endParaRP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2</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国发</a:t>
            </a:r>
            <a:r>
              <a:rPr lang="en-US" altLang="zh-CN" sz="2400" b="0" dirty="0">
                <a:solidFill>
                  <a:srgbClr val="FF0000"/>
                </a:solidFill>
                <a:latin typeface="微软雅黑" pitchFamily="34" charset="-122"/>
                <a:ea typeface="微软雅黑" pitchFamily="34" charset="-122"/>
                <a:cs typeface="Times New Roman" pitchFamily="18" charset="0"/>
              </a:rPr>
              <a:t>[2014]11</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关于改进加强中央财政科研项目和资金管理的若干意见（国务院）</a:t>
            </a:r>
            <a:endParaRPr lang="en-US" altLang="zh-CN" sz="2400" b="0" dirty="0">
              <a:solidFill>
                <a:srgbClr val="000000"/>
              </a:solidFill>
              <a:latin typeface="微软雅黑" pitchFamily="34" charset="-122"/>
              <a:ea typeface="微软雅黑" pitchFamily="34" charset="-122"/>
              <a:cs typeface="Times New Roman" pitchFamily="18" charset="0"/>
            </a:endParaRP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3</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国发</a:t>
            </a:r>
            <a:r>
              <a:rPr lang="en-US" altLang="zh-CN" sz="2400" b="0" dirty="0">
                <a:solidFill>
                  <a:srgbClr val="FF0000"/>
                </a:solidFill>
                <a:latin typeface="微软雅黑" pitchFamily="34" charset="-122"/>
                <a:ea typeface="微软雅黑" pitchFamily="34" charset="-122"/>
                <a:cs typeface="Times New Roman" pitchFamily="18" charset="0"/>
              </a:rPr>
              <a:t>[2014]64</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关于深化中央财政科技计划（专项、基金等）管理改革方案的通知（国务院）</a:t>
            </a: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4</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国科发资</a:t>
            </a:r>
            <a:r>
              <a:rPr lang="en-US" altLang="zh-CN" sz="2400" b="0" dirty="0">
                <a:solidFill>
                  <a:srgbClr val="FF0000"/>
                </a:solidFill>
                <a:latin typeface="微软雅黑" pitchFamily="34" charset="-122"/>
                <a:ea typeface="微软雅黑" pitchFamily="34" charset="-122"/>
                <a:cs typeface="Times New Roman" pitchFamily="18" charset="0"/>
              </a:rPr>
              <a:t>[2017]152</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关于印发</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国家重点研发计划管理暂行办法</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的通知（财政部 科技部）</a:t>
            </a:r>
            <a:endParaRPr lang="en-US" altLang="zh-CN" sz="2400" b="0" dirty="0">
              <a:solidFill>
                <a:srgbClr val="000000"/>
              </a:solidFill>
              <a:latin typeface="微软雅黑" pitchFamily="34" charset="-122"/>
              <a:ea typeface="微软雅黑" pitchFamily="34" charset="-122"/>
              <a:cs typeface="Times New Roman" pitchFamily="18" charset="0"/>
            </a:endParaRPr>
          </a:p>
          <a:p>
            <a:pPr indent="449263" algn="just" eaLnBrk="0" hangingPunct="0">
              <a:lnSpc>
                <a:spcPts val="3600"/>
              </a:lnSpc>
            </a:pPr>
            <a:r>
              <a:rPr lang="en-US" altLang="zh-CN" sz="2400" b="0" dirty="0">
                <a:solidFill>
                  <a:srgbClr val="000000"/>
                </a:solidFill>
                <a:latin typeface="微软雅黑" pitchFamily="34" charset="-122"/>
                <a:ea typeface="微软雅黑" pitchFamily="34" charset="-122"/>
                <a:cs typeface="Times New Roman" pitchFamily="18" charset="0"/>
              </a:rPr>
              <a:t>5</a:t>
            </a:r>
            <a:r>
              <a:rPr lang="zh-CN" altLang="en-US" sz="2400" b="0" dirty="0">
                <a:solidFill>
                  <a:srgbClr val="000000"/>
                </a:solidFill>
                <a:latin typeface="微软雅黑" pitchFamily="34" charset="-122"/>
                <a:ea typeface="微软雅黑" pitchFamily="34" charset="-122"/>
                <a:cs typeface="Times New Roman" pitchFamily="18" charset="0"/>
              </a:rPr>
              <a:t>、</a:t>
            </a:r>
            <a:r>
              <a:rPr lang="zh-CN" altLang="en-US" sz="2400" b="0" dirty="0">
                <a:solidFill>
                  <a:srgbClr val="FF0000"/>
                </a:solidFill>
                <a:latin typeface="微软雅黑" pitchFamily="34" charset="-122"/>
                <a:ea typeface="微软雅黑" pitchFamily="34" charset="-122"/>
                <a:cs typeface="Times New Roman" pitchFamily="18" charset="0"/>
              </a:rPr>
              <a:t>财教科</a:t>
            </a:r>
            <a:r>
              <a:rPr lang="en-US" altLang="zh-CN" sz="2400" b="0" dirty="0">
                <a:solidFill>
                  <a:srgbClr val="FF0000"/>
                </a:solidFill>
                <a:latin typeface="微软雅黑" pitchFamily="34" charset="-122"/>
                <a:ea typeface="微软雅黑" pitchFamily="34" charset="-122"/>
                <a:cs typeface="Times New Roman" pitchFamily="18" charset="0"/>
              </a:rPr>
              <a:t>[2016]113</a:t>
            </a:r>
            <a:r>
              <a:rPr lang="zh-CN" altLang="en-US" sz="2400" b="0" dirty="0">
                <a:solidFill>
                  <a:srgbClr val="FF0000"/>
                </a:solidFill>
                <a:latin typeface="微软雅黑" pitchFamily="34" charset="-122"/>
                <a:ea typeface="微软雅黑" pitchFamily="34" charset="-122"/>
                <a:cs typeface="Times New Roman" pitchFamily="18" charset="0"/>
              </a:rPr>
              <a:t>号  </a:t>
            </a:r>
            <a:r>
              <a:rPr lang="zh-CN" altLang="en-US" sz="2400" b="0" dirty="0">
                <a:latin typeface="微软雅黑" pitchFamily="34" charset="-122"/>
                <a:ea typeface="微软雅黑" pitchFamily="34" charset="-122"/>
              </a:rPr>
              <a:t>关于印发</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国家重点研发计划资金管理办法</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的通知（财政部 科技部）</a:t>
            </a:r>
          </a:p>
          <a:p>
            <a:pPr indent="449263" algn="just" eaLnBrk="0" hangingPunct="0">
              <a:lnSpc>
                <a:spcPts val="3600"/>
              </a:lnSpc>
            </a:pPr>
            <a:endPar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endParaRPr>
          </a:p>
        </p:txBody>
      </p:sp>
    </p:spTree>
    <p:extLst>
      <p:ext uri="{BB962C8B-B14F-4D97-AF65-F5344CB8AC3E}">
        <p14:creationId xmlns:p14="http://schemas.microsoft.com/office/powerpoint/2010/main" val="3876563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66624" y="428605"/>
            <a:ext cx="8164886"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几个重要文件</a:t>
            </a:r>
          </a:p>
        </p:txBody>
      </p:sp>
      <p:sp>
        <p:nvSpPr>
          <p:cNvPr id="2049" name="Rectangle 1"/>
          <p:cNvSpPr>
            <a:spLocks noChangeArrowheads="1"/>
          </p:cNvSpPr>
          <p:nvPr/>
        </p:nvSpPr>
        <p:spPr bwMode="auto">
          <a:xfrm>
            <a:off x="688232" y="1484784"/>
            <a:ext cx="10584000" cy="32817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eaLnBrk="0" hangingPunct="0">
              <a:lnSpc>
                <a:spcPts val="3600"/>
              </a:lnSpc>
            </a:pP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6</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、国发</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〔2018〕25</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号  国务院关于优化科研管理提升科研绩效若干措施的通知</a:t>
            </a:r>
          </a:p>
          <a:p>
            <a:pPr indent="449263" algn="just" eaLnBrk="0" hangingPunct="0">
              <a:lnSpc>
                <a:spcPts val="3600"/>
              </a:lnSpc>
            </a:pP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7</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、中共中央办公厅、国务院办公厅印发</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关于深化项目评审、人才评价、机构评估改革的意见</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p>
          <a:p>
            <a:pPr indent="449263" algn="just" eaLnBrk="0" hangingPunct="0">
              <a:lnSpc>
                <a:spcPts val="3600"/>
              </a:lnSpc>
            </a:pP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8</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、中共中央办公厅、国务院办公厅印发</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r>
              <a:rPr lang="zh-CN" altLang="en-US" sz="2400" b="0" dirty="0">
                <a:solidFill>
                  <a:srgbClr val="000000"/>
                </a:solidFill>
                <a:latin typeface="微软雅黑" panose="020B0503020204020204" pitchFamily="34" charset="-122"/>
                <a:ea typeface="微软雅黑" panose="020B0503020204020204" pitchFamily="34" charset="-122"/>
                <a:cs typeface="Times New Roman" pitchFamily="18" charset="0"/>
              </a:rPr>
              <a:t>关于进一步加强科研诚信建设的若干意见</a:t>
            </a:r>
            <a:r>
              <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rPr>
              <a:t>》</a:t>
            </a:r>
          </a:p>
          <a:p>
            <a:pPr indent="449263" algn="just" eaLnBrk="0" hangingPunct="0">
              <a:lnSpc>
                <a:spcPts val="3600"/>
              </a:lnSpc>
            </a:pPr>
            <a:endParaRPr lang="en-US" altLang="zh-CN" sz="2400" b="0" dirty="0">
              <a:solidFill>
                <a:srgbClr val="000000"/>
              </a:solidFill>
              <a:latin typeface="微软雅黑" panose="020B0503020204020204" pitchFamily="34" charset="-122"/>
              <a:ea typeface="微软雅黑" panose="020B0503020204020204" pitchFamily="34" charset="-122"/>
              <a:cs typeface="Times New Roman" pitchFamily="18" charset="0"/>
            </a:endParaRPr>
          </a:p>
        </p:txBody>
      </p:sp>
    </p:spTree>
    <p:extLst>
      <p:ext uri="{BB962C8B-B14F-4D97-AF65-F5344CB8AC3E}">
        <p14:creationId xmlns:p14="http://schemas.microsoft.com/office/powerpoint/2010/main" val="1476590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502918" y="2060848"/>
            <a:ext cx="5184576" cy="2977738"/>
          </a:xfrm>
          <a:prstGeom prst="rect">
            <a:avLst/>
          </a:prstGeom>
          <a:noFill/>
        </p:spPr>
        <p:txBody>
          <a:bodyPr wrap="square" rtlCol="0">
            <a:spAutoFit/>
          </a:bodyPr>
          <a:lstStyle/>
          <a:p>
            <a:pPr>
              <a:lnSpc>
                <a:spcPct val="150000"/>
              </a:lnSpc>
            </a:pPr>
            <a:r>
              <a:rPr lang="zh-CN" altLang="en-US" dirty="0"/>
              <a:t>专项工作人员：</a:t>
            </a:r>
            <a:endParaRPr lang="en-US" altLang="zh-CN" dirty="0"/>
          </a:p>
          <a:p>
            <a:pPr>
              <a:lnSpc>
                <a:spcPct val="150000"/>
              </a:lnSpc>
            </a:pPr>
            <a:r>
              <a:rPr lang="en-US" altLang="zh-CN" dirty="0"/>
              <a:t>       </a:t>
            </a:r>
          </a:p>
          <a:p>
            <a:pPr>
              <a:lnSpc>
                <a:spcPct val="150000"/>
              </a:lnSpc>
            </a:pPr>
            <a:r>
              <a:rPr lang="en-US" altLang="zh-CN" dirty="0"/>
              <a:t>       </a:t>
            </a:r>
            <a:r>
              <a:rPr lang="zh-CN" altLang="en-US" dirty="0"/>
              <a:t>墨宏山    </a:t>
            </a:r>
            <a:r>
              <a:rPr lang="en-US" altLang="zh-CN" dirty="0"/>
              <a:t>13716280322</a:t>
            </a:r>
          </a:p>
          <a:p>
            <a:pPr>
              <a:lnSpc>
                <a:spcPct val="150000"/>
              </a:lnSpc>
            </a:pPr>
            <a:r>
              <a:rPr lang="en-US" altLang="zh-CN" dirty="0"/>
              <a:t>       </a:t>
            </a:r>
            <a:r>
              <a:rPr lang="zh-CN" altLang="en-US" dirty="0"/>
              <a:t>张    月    </a:t>
            </a:r>
            <a:r>
              <a:rPr lang="en-US" altLang="zh-CN" dirty="0"/>
              <a:t>18810988156</a:t>
            </a:r>
          </a:p>
          <a:p>
            <a:pPr>
              <a:lnSpc>
                <a:spcPct val="150000"/>
              </a:lnSpc>
            </a:pPr>
            <a:r>
              <a:rPr lang="en-US" altLang="zh-CN" dirty="0"/>
              <a:t>       </a:t>
            </a:r>
            <a:r>
              <a:rPr lang="zh-CN" altLang="en-US" dirty="0"/>
              <a:t>谢锦园    </a:t>
            </a:r>
            <a:r>
              <a:rPr lang="en-US" altLang="zh-CN" dirty="0"/>
              <a:t>15805197559</a:t>
            </a:r>
            <a:endParaRPr lang="zh-CN" altLang="en-US" dirty="0"/>
          </a:p>
        </p:txBody>
      </p:sp>
    </p:spTree>
    <p:extLst>
      <p:ext uri="{BB962C8B-B14F-4D97-AF65-F5344CB8AC3E}">
        <p14:creationId xmlns:p14="http://schemas.microsoft.com/office/powerpoint/2010/main" val="1578526308"/>
      </p:ext>
    </p:extLst>
  </p:cSld>
  <p:clrMapOvr>
    <a:masterClrMapping/>
  </p:clrMapOvr>
  <p:transition advTm="406"/>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86894" y="2780928"/>
            <a:ext cx="5904656" cy="1446550"/>
          </a:xfrm>
          <a:prstGeom prst="rect">
            <a:avLst/>
          </a:prstGeom>
        </p:spPr>
        <p:txBody>
          <a:bodyPr wrap="square">
            <a:spAutoFit/>
          </a:bodyPr>
          <a:lstStyle/>
          <a:p>
            <a:pPr algn="ctr">
              <a:spcAft>
                <a:spcPts val="1800"/>
              </a:spcAft>
            </a:pPr>
            <a:r>
              <a:rPr lang="zh-CN" altLang="en-US" sz="8800" dirty="0">
                <a:solidFill>
                  <a:srgbClr val="760000"/>
                </a:solidFill>
                <a:latin typeface="华文中宋" panose="02010600040101010101" pitchFamily="2" charset="-122"/>
                <a:ea typeface="华文中宋" panose="02010600040101010101" pitchFamily="2" charset="-122"/>
              </a:rPr>
              <a:t>谢谢！</a:t>
            </a:r>
          </a:p>
        </p:txBody>
      </p:sp>
    </p:spTree>
    <p:extLst>
      <p:ext uri="{BB962C8B-B14F-4D97-AF65-F5344CB8AC3E}">
        <p14:creationId xmlns:p14="http://schemas.microsoft.com/office/powerpoint/2010/main" val="498738062"/>
      </p:ext>
    </p:extLst>
  </p:cSld>
  <p:clrMapOvr>
    <a:masterClrMapping/>
  </p:clrMapOvr>
  <p:transition advTm="40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2" name="矩形 11"/>
          <p:cNvSpPr/>
          <p:nvPr/>
        </p:nvSpPr>
        <p:spPr>
          <a:xfrm>
            <a:off x="4237818" y="1750805"/>
            <a:ext cx="7434494" cy="5016758"/>
          </a:xfrm>
          <a:prstGeom prst="rect">
            <a:avLst/>
          </a:prstGeom>
          <a:ln>
            <a:solidFill>
              <a:schemeClr val="accent1">
                <a:lumMod val="75000"/>
              </a:schemeClr>
            </a:solidFill>
          </a:ln>
        </p:spPr>
        <p:txBody>
          <a:bodyPr wrap="square">
            <a:spAutoFit/>
          </a:bodyPr>
          <a:lstStyle/>
          <a:p>
            <a:pPr marL="342900" indent="-342900">
              <a:lnSpc>
                <a:spcPts val="3800"/>
              </a:lnSpc>
              <a:spcAft>
                <a:spcPts val="600"/>
              </a:spcAft>
            </a:pPr>
            <a:r>
              <a:rPr lang="zh-CN" altLang="en-US" sz="2000" b="0" dirty="0">
                <a:solidFill>
                  <a:srgbClr val="002060"/>
                </a:solidFill>
                <a:latin typeface="微软雅黑" pitchFamily="34" charset="-122"/>
                <a:ea typeface="微软雅黑" pitchFamily="34" charset="-122"/>
              </a:rPr>
              <a:t>召开项目启动会议</a:t>
            </a: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进一步明确科学目标</a:t>
            </a:r>
            <a:endParaRPr lang="en-US" altLang="zh-CN"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进一步细化、分解研究任务，明确各课题及其责任分工。</a:t>
            </a: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建立项目内部管理制度：项目及经费管理办法、内部学术交流机制、数据共享机制、科普宣传办法等</a:t>
            </a:r>
            <a:endParaRPr lang="en-US" altLang="zh-CN"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组建项目专家组</a:t>
            </a:r>
            <a:endParaRPr lang="en-US" altLang="zh-CN"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设立项目管理办公室</a:t>
            </a:r>
            <a:endParaRPr lang="en-US" altLang="zh-CN"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工作快讯和项目简报制度</a:t>
            </a:r>
            <a:endParaRPr lang="en-US" altLang="zh-CN" sz="2000" b="0" dirty="0">
              <a:solidFill>
                <a:srgbClr val="002060"/>
              </a:solidFill>
              <a:latin typeface="微软雅黑" pitchFamily="34" charset="-122"/>
              <a:ea typeface="微软雅黑" pitchFamily="34" charset="-122"/>
            </a:endParaRPr>
          </a:p>
          <a:p>
            <a:pPr marL="342900" indent="-342900">
              <a:lnSpc>
                <a:spcPts val="3800"/>
              </a:lnSpc>
              <a:spcAft>
                <a:spcPts val="600"/>
              </a:spcAft>
              <a:buFont typeface="Wingdings" pitchFamily="2" charset="2"/>
              <a:buChar char="Ø"/>
            </a:pPr>
            <a:r>
              <a:rPr lang="zh-CN" altLang="en-US" sz="2000" b="0" dirty="0">
                <a:solidFill>
                  <a:srgbClr val="002060"/>
                </a:solidFill>
                <a:latin typeface="微软雅黑" pitchFamily="34" charset="-122"/>
                <a:ea typeface="微软雅黑" pitchFamily="34" charset="-122"/>
              </a:rPr>
              <a:t>编制项目组织实施方案</a:t>
            </a:r>
            <a:endParaRPr lang="zh-CN" altLang="en-US" sz="2000" dirty="0">
              <a:solidFill>
                <a:srgbClr val="FF0000"/>
              </a:solidFill>
              <a:ea typeface="黑体" pitchFamily="49" charset="-122"/>
            </a:endParaRPr>
          </a:p>
        </p:txBody>
      </p:sp>
      <p:sp>
        <p:nvSpPr>
          <p:cNvPr id="15" name="TextBox 14"/>
          <p:cNvSpPr txBox="1"/>
          <p:nvPr/>
        </p:nvSpPr>
        <p:spPr>
          <a:xfrm>
            <a:off x="4237818" y="1196752"/>
            <a:ext cx="3672408" cy="523220"/>
          </a:xfrm>
          <a:prstGeom prst="rect">
            <a:avLst/>
          </a:prstGeom>
          <a:noFill/>
          <a:ln>
            <a:solidFill>
              <a:schemeClr val="accent1">
                <a:lumMod val="75000"/>
              </a:schemeClr>
            </a:solidFill>
          </a:ln>
        </p:spPr>
        <p:txBody>
          <a:bodyPr wrap="square" rtlCol="0">
            <a:spAutoFit/>
          </a:bodyPr>
          <a:lstStyle/>
          <a:p>
            <a:r>
              <a:rPr lang="zh-CN" altLang="en-US" sz="2800" dirty="0">
                <a:solidFill>
                  <a:srgbClr val="FF0000"/>
                </a:solidFill>
                <a:ea typeface="黑体" pitchFamily="49" charset="-122"/>
              </a:rPr>
              <a:t>项目启动部署</a:t>
            </a:r>
          </a:p>
        </p:txBody>
      </p:sp>
      <p:grpSp>
        <p:nvGrpSpPr>
          <p:cNvPr id="2" name="组合 15"/>
          <p:cNvGrpSpPr/>
          <p:nvPr/>
        </p:nvGrpSpPr>
        <p:grpSpPr>
          <a:xfrm>
            <a:off x="1017177" y="1500174"/>
            <a:ext cx="2243601" cy="504058"/>
            <a:chOff x="1017177" y="1500174"/>
            <a:chExt cx="2243601" cy="504058"/>
          </a:xfrm>
        </p:grpSpPr>
        <p:sp>
          <p:nvSpPr>
            <p:cNvPr id="5" name="等腰三角形 4">
              <a:extLst>
                <a:ext uri="{FF2B5EF4-FFF2-40B4-BE49-F238E27FC236}">
                  <a16:creationId xmlns:a16="http://schemas.microsoft.com/office/drawing/2014/main" id="{7890FEE0-D659-4215-8EAE-3CD3B10BB8AD}"/>
                </a:ext>
              </a:extLst>
            </p:cNvPr>
            <p:cNvSpPr/>
            <p:nvPr/>
          </p:nvSpPr>
          <p:spPr bwMode="auto">
            <a:xfrm rot="5400000">
              <a:off x="2807322" y="1550777"/>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51F78621-798A-49BD-9119-EABEB9153982}"/>
                </a:ext>
              </a:extLst>
            </p:cNvPr>
            <p:cNvSpPr/>
            <p:nvPr/>
          </p:nvSpPr>
          <p:spPr>
            <a:xfrm>
              <a:off x="1017177" y="1500174"/>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bg1"/>
                  </a:solidFill>
                  <a:latin typeface="微软雅黑" panose="020B0503020204020204" pitchFamily="34" charset="-122"/>
                  <a:ea typeface="微软雅黑" panose="020B0503020204020204" pitchFamily="34" charset="-122"/>
                </a:rPr>
                <a:t>项目启动部署</a:t>
              </a:r>
            </a:p>
          </p:txBody>
        </p:sp>
      </p:grpSp>
      <p:sp>
        <p:nvSpPr>
          <p:cNvPr id="7" name="矩形 6">
            <a:extLst>
              <a:ext uri="{FF2B5EF4-FFF2-40B4-BE49-F238E27FC236}">
                <a16:creationId xmlns:a16="http://schemas.microsoft.com/office/drawing/2014/main" id="{BDB1FE00-7CFF-48E4-B4EE-E6557BC83D83}"/>
              </a:ext>
            </a:extLst>
          </p:cNvPr>
          <p:cNvSpPr/>
          <p:nvPr/>
        </p:nvSpPr>
        <p:spPr>
          <a:xfrm>
            <a:off x="1017177" y="3464071"/>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项目中期检查</a:t>
            </a:r>
          </a:p>
        </p:txBody>
      </p:sp>
      <p:sp>
        <p:nvSpPr>
          <p:cNvPr id="9" name="矩形 8">
            <a:extLst>
              <a:ext uri="{FF2B5EF4-FFF2-40B4-BE49-F238E27FC236}">
                <a16:creationId xmlns:a16="http://schemas.microsoft.com/office/drawing/2014/main" id="{56C4AB24-BD8A-4F01-9385-642D04FAF382}"/>
              </a:ext>
            </a:extLst>
          </p:cNvPr>
          <p:cNvSpPr/>
          <p:nvPr/>
        </p:nvSpPr>
        <p:spPr>
          <a:xfrm>
            <a:off x="1017177" y="4118683"/>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10" name="矩形 9">
            <a:extLst>
              <a:ext uri="{FF2B5EF4-FFF2-40B4-BE49-F238E27FC236}">
                <a16:creationId xmlns:a16="http://schemas.microsoft.com/office/drawing/2014/main" id="{89B16E09-025F-4252-84C8-4650D95EA702}"/>
              </a:ext>
            </a:extLst>
          </p:cNvPr>
          <p:cNvSpPr/>
          <p:nvPr/>
        </p:nvSpPr>
        <p:spPr>
          <a:xfrm>
            <a:off x="1017177" y="215484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
        <p:nvSpPr>
          <p:cNvPr id="11" name="矩形 10">
            <a:extLst>
              <a:ext uri="{FF2B5EF4-FFF2-40B4-BE49-F238E27FC236}">
                <a16:creationId xmlns:a16="http://schemas.microsoft.com/office/drawing/2014/main" id="{4E7300F4-F522-48B7-ACF0-2958E6B34765}"/>
              </a:ext>
            </a:extLst>
          </p:cNvPr>
          <p:cNvSpPr/>
          <p:nvPr/>
        </p:nvSpPr>
        <p:spPr>
          <a:xfrm>
            <a:off x="1017177" y="4801891"/>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13" name="矩形 12">
            <a:extLst>
              <a:ext uri="{FF2B5EF4-FFF2-40B4-BE49-F238E27FC236}">
                <a16:creationId xmlns:a16="http://schemas.microsoft.com/office/drawing/2014/main" id="{CB32A9DE-27D0-4364-8B85-E4514085F774}"/>
              </a:ext>
            </a:extLst>
          </p:cNvPr>
          <p:cNvSpPr/>
          <p:nvPr/>
        </p:nvSpPr>
        <p:spPr>
          <a:xfrm>
            <a:off x="1017177" y="548509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14" name="矩形 13">
            <a:extLst>
              <a:ext uri="{FF2B5EF4-FFF2-40B4-BE49-F238E27FC236}">
                <a16:creationId xmlns:a16="http://schemas.microsoft.com/office/drawing/2014/main" id="{89B16E09-025F-4252-84C8-4650D95EA702}"/>
              </a:ext>
            </a:extLst>
          </p:cNvPr>
          <p:cNvSpPr/>
          <p:nvPr/>
        </p:nvSpPr>
        <p:spPr>
          <a:xfrm>
            <a:off x="1017177" y="28094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24" name="TextBox 23"/>
          <p:cNvSpPr txBox="1"/>
          <p:nvPr/>
        </p:nvSpPr>
        <p:spPr>
          <a:xfrm>
            <a:off x="3718942" y="2103946"/>
            <a:ext cx="6948296" cy="4591202"/>
          </a:xfrm>
          <a:prstGeom prst="rect">
            <a:avLst/>
          </a:prstGeom>
          <a:noFill/>
          <a:ln w="9525">
            <a:solidFill>
              <a:srgbClr val="3C5064"/>
            </a:solidFill>
          </a:ln>
        </p:spPr>
        <p:txBody>
          <a:bodyPr wrap="square" lIns="288000" tIns="216000" rIns="360000" bIns="216000" rtlCol="0">
            <a:spAutoFit/>
          </a:bodyPr>
          <a:lstStyle/>
          <a:p>
            <a:pPr marL="342900" indent="-342900" algn="just">
              <a:lnSpc>
                <a:spcPts val="3200"/>
              </a:lnSpc>
              <a:spcBef>
                <a:spcPts val="600"/>
              </a:spcBef>
              <a:spcAft>
                <a:spcPts val="12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项目应在每个年度结束后，对照项目任务书及其年度计划，进行年度总结。</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a:p>
            <a:pPr marL="342900" indent="-342900" algn="just">
              <a:lnSpc>
                <a:spcPts val="3200"/>
              </a:lnSpc>
              <a:spcBef>
                <a:spcPts val="600"/>
              </a:spcBef>
              <a:spcAft>
                <a:spcPts val="12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并在此基础上，按照科技报告制度要求，于每年</a:t>
            </a:r>
            <a:r>
              <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rPr>
              <a:t>11 </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月底前，通过信息系统向专业机构报送项目年度执行情况报告。项目执行不足</a:t>
            </a:r>
            <a:r>
              <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rPr>
              <a:t>3 </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个月的，可在下一年度一并上报。</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a:p>
            <a:pPr marL="342900" indent="-342900" algn="just">
              <a:lnSpc>
                <a:spcPts val="3200"/>
              </a:lnSpc>
              <a:spcBef>
                <a:spcPts val="600"/>
              </a:spcBef>
              <a:spcAft>
                <a:spcPts val="12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年度报告需对照项目任务书报告该年度项目总体执行情况、</a:t>
            </a:r>
            <a:r>
              <a:rPr lang="zh-CN" altLang="en-US" sz="2400" b="0" dirty="0">
                <a:solidFill>
                  <a:srgbClr val="960000"/>
                </a:solidFill>
                <a:latin typeface="微软雅黑" panose="020B0503020204020204" pitchFamily="34" charset="-122"/>
                <a:ea typeface="微软雅黑" panose="020B0503020204020204" pitchFamily="34" charset="-122"/>
                <a:cs typeface="Times New Roman" pitchFamily="18" charset="0"/>
              </a:rPr>
              <a:t>主要进展、</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存在的问题以及建议等。</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p:txBody>
      </p:sp>
      <p:grpSp>
        <p:nvGrpSpPr>
          <p:cNvPr id="2" name="组合 29"/>
          <p:cNvGrpSpPr/>
          <p:nvPr/>
        </p:nvGrpSpPr>
        <p:grpSpPr>
          <a:xfrm>
            <a:off x="1017177" y="2151415"/>
            <a:ext cx="2254951" cy="504057"/>
            <a:chOff x="1023108" y="2143116"/>
            <a:chExt cx="2254951" cy="504057"/>
          </a:xfrm>
        </p:grpSpPr>
        <p:sp>
          <p:nvSpPr>
            <p:cNvPr id="18" name="等腰三角形 17">
              <a:extLst>
                <a:ext uri="{FF2B5EF4-FFF2-40B4-BE49-F238E27FC236}">
                  <a16:creationId xmlns:a16="http://schemas.microsoft.com/office/drawing/2014/main" id="{18A97CA4-A231-4A89-AA9C-0C1775C54645}"/>
                </a:ext>
              </a:extLst>
            </p:cNvPr>
            <p:cNvSpPr/>
            <p:nvPr/>
          </p:nvSpPr>
          <p:spPr bwMode="auto">
            <a:xfrm rot="5400000">
              <a:off x="2824603" y="2193718"/>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5" name="矩形 24">
              <a:extLst>
                <a:ext uri="{FF2B5EF4-FFF2-40B4-BE49-F238E27FC236}">
                  <a16:creationId xmlns:a16="http://schemas.microsoft.com/office/drawing/2014/main" id="{D84F869D-CF7F-44B8-8E6B-9B6350A6EB23}"/>
                </a:ext>
              </a:extLst>
            </p:cNvPr>
            <p:cNvSpPr/>
            <p:nvPr/>
          </p:nvSpPr>
          <p:spPr>
            <a:xfrm>
              <a:off x="1023108" y="2143173"/>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年度报告</a:t>
              </a:r>
            </a:p>
          </p:txBody>
        </p:sp>
      </p:grpSp>
      <p:sp>
        <p:nvSpPr>
          <p:cNvPr id="14" name="矩形 13">
            <a:extLst>
              <a:ext uri="{FF2B5EF4-FFF2-40B4-BE49-F238E27FC236}">
                <a16:creationId xmlns:a16="http://schemas.microsoft.com/office/drawing/2014/main" id="{BDB1FE00-7CFF-48E4-B4EE-E6557BC83D83}"/>
              </a:ext>
            </a:extLst>
          </p:cNvPr>
          <p:cNvSpPr/>
          <p:nvPr/>
        </p:nvSpPr>
        <p:spPr>
          <a:xfrm>
            <a:off x="1017177" y="34618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16" name="矩形 15">
            <a:extLst>
              <a:ext uri="{FF2B5EF4-FFF2-40B4-BE49-F238E27FC236}">
                <a16:creationId xmlns:a16="http://schemas.microsoft.com/office/drawing/2014/main" id="{56C4AB24-BD8A-4F01-9385-642D04FAF382}"/>
              </a:ext>
            </a:extLst>
          </p:cNvPr>
          <p:cNvSpPr/>
          <p:nvPr/>
        </p:nvSpPr>
        <p:spPr>
          <a:xfrm>
            <a:off x="1017177" y="409945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17" name="矩形 16">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19" name="矩形 18">
            <a:extLst>
              <a:ext uri="{FF2B5EF4-FFF2-40B4-BE49-F238E27FC236}">
                <a16:creationId xmlns:a16="http://schemas.microsoft.com/office/drawing/2014/main" id="{4E7300F4-F522-48B7-ACF0-2958E6B34765}"/>
              </a:ext>
            </a:extLst>
          </p:cNvPr>
          <p:cNvSpPr/>
          <p:nvPr/>
        </p:nvSpPr>
        <p:spPr>
          <a:xfrm>
            <a:off x="1017176" y="4789714"/>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8" name="矩形 27">
            <a:extLst>
              <a:ext uri="{FF2B5EF4-FFF2-40B4-BE49-F238E27FC236}">
                <a16:creationId xmlns:a16="http://schemas.microsoft.com/office/drawing/2014/main" id="{CB32A9DE-27D0-4364-8B85-E4514085F774}"/>
              </a:ext>
            </a:extLst>
          </p:cNvPr>
          <p:cNvSpPr/>
          <p:nvPr/>
        </p:nvSpPr>
        <p:spPr>
          <a:xfrm>
            <a:off x="1003264" y="550398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9" name="矩形 28">
            <a:extLst>
              <a:ext uri="{FF2B5EF4-FFF2-40B4-BE49-F238E27FC236}">
                <a16:creationId xmlns:a16="http://schemas.microsoft.com/office/drawing/2014/main" id="{89B16E09-025F-4252-84C8-4650D95EA702}"/>
              </a:ext>
            </a:extLst>
          </p:cNvPr>
          <p:cNvSpPr/>
          <p:nvPr/>
        </p:nvSpPr>
        <p:spPr>
          <a:xfrm>
            <a:off x="1017177" y="2806647"/>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8" name="TextBox 7"/>
          <p:cNvSpPr txBox="1"/>
          <p:nvPr/>
        </p:nvSpPr>
        <p:spPr>
          <a:xfrm>
            <a:off x="3880628" y="1285860"/>
            <a:ext cx="6572296" cy="5471819"/>
          </a:xfrm>
          <a:prstGeom prst="rect">
            <a:avLst/>
          </a:prstGeom>
          <a:noFill/>
          <a:ln w="9525">
            <a:solidFill>
              <a:schemeClr val="bg1">
                <a:lumMod val="65000"/>
              </a:schemeClr>
            </a:solidFill>
          </a:ln>
        </p:spPr>
        <p:txBody>
          <a:bodyPr wrap="square" lIns="360000" tIns="288000" rIns="288000" bIns="216000" rtlCol="0">
            <a:spAutoFit/>
          </a:bodyPr>
          <a:lstStyle/>
          <a:p>
            <a:pPr marL="432000" indent="-457200" algn="just">
              <a:lnSpc>
                <a:spcPct val="125000"/>
              </a:lnSpc>
              <a:spcBef>
                <a:spcPts val="0"/>
              </a:spcBef>
              <a:spcAft>
                <a:spcPts val="1800"/>
              </a:spcAft>
              <a:buFont typeface="Wingdings" pitchFamily="2" charset="2"/>
              <a:buChar char="p"/>
            </a:pPr>
            <a:r>
              <a:rPr lang="zh-CN" altLang="en-US" sz="2600" b="0" dirty="0">
                <a:solidFill>
                  <a:srgbClr val="002060"/>
                </a:solidFill>
                <a:latin typeface="微软雅黑" pitchFamily="34" charset="-122"/>
                <a:ea typeface="微软雅黑" pitchFamily="34" charset="-122"/>
              </a:rPr>
              <a:t>年度预算执行包括年度预算安排及年度拨款工作。</a:t>
            </a:r>
            <a:endParaRPr lang="en-US" altLang="zh-CN" sz="2600" b="0" dirty="0">
              <a:solidFill>
                <a:srgbClr val="002060"/>
              </a:solidFill>
              <a:latin typeface="微软雅黑" pitchFamily="34" charset="-122"/>
              <a:ea typeface="微软雅黑" pitchFamily="34" charset="-122"/>
            </a:endParaRPr>
          </a:p>
          <a:p>
            <a:pPr marL="432000" indent="-457200" algn="just">
              <a:lnSpc>
                <a:spcPct val="125000"/>
              </a:lnSpc>
              <a:spcBef>
                <a:spcPts val="0"/>
              </a:spcBef>
              <a:spcAft>
                <a:spcPts val="1800"/>
              </a:spcAft>
              <a:buFont typeface="Wingdings" pitchFamily="2" charset="2"/>
              <a:buChar char="p"/>
            </a:pPr>
            <a:r>
              <a:rPr lang="zh-CN" altLang="en-US" sz="2600" b="0" dirty="0">
                <a:solidFill>
                  <a:srgbClr val="002060"/>
                </a:solidFill>
                <a:latin typeface="微软雅黑" pitchFamily="34" charset="-122"/>
                <a:ea typeface="微软雅黑" pitchFamily="34" charset="-122"/>
              </a:rPr>
              <a:t>专项办依据项目年度预算安排及</a:t>
            </a:r>
            <a:r>
              <a:rPr lang="zh-CN" altLang="en-US" sz="2600" b="0" dirty="0">
                <a:solidFill>
                  <a:srgbClr val="960000"/>
                </a:solidFill>
                <a:latin typeface="微软雅黑" pitchFamily="34" charset="-122"/>
                <a:ea typeface="微软雅黑" pitchFamily="34" charset="-122"/>
              </a:rPr>
              <a:t>年度执行情况</a:t>
            </a:r>
            <a:r>
              <a:rPr lang="zh-CN" altLang="en-US" sz="2600" b="0" dirty="0">
                <a:solidFill>
                  <a:srgbClr val="002060"/>
                </a:solidFill>
                <a:latin typeface="微软雅黑" pitchFamily="34" charset="-122"/>
                <a:ea typeface="微软雅黑" pitchFamily="34" charset="-122"/>
              </a:rPr>
              <a:t>确定年度拨款额度。</a:t>
            </a:r>
            <a:endParaRPr lang="en-US" altLang="zh-CN" sz="2600" b="0" dirty="0">
              <a:solidFill>
                <a:srgbClr val="002060"/>
              </a:solidFill>
              <a:latin typeface="微软雅黑" pitchFamily="34" charset="-122"/>
              <a:ea typeface="微软雅黑" pitchFamily="34" charset="-122"/>
            </a:endParaRPr>
          </a:p>
          <a:p>
            <a:pPr marL="432000" indent="-457200" algn="just">
              <a:lnSpc>
                <a:spcPct val="125000"/>
              </a:lnSpc>
              <a:spcBef>
                <a:spcPts val="0"/>
              </a:spcBef>
              <a:spcAft>
                <a:spcPts val="1800"/>
              </a:spcAft>
              <a:buFont typeface="Wingdings" pitchFamily="2" charset="2"/>
              <a:buChar char="p"/>
            </a:pPr>
            <a:r>
              <a:rPr lang="zh-CN" altLang="en-US" sz="2600" b="0" dirty="0">
                <a:solidFill>
                  <a:srgbClr val="002060"/>
                </a:solidFill>
                <a:latin typeface="微软雅黑" pitchFamily="34" charset="-122"/>
                <a:ea typeface="微软雅黑" pitchFamily="34" charset="-122"/>
              </a:rPr>
              <a:t>项目牵头承担单位应当在每年的</a:t>
            </a:r>
            <a:r>
              <a:rPr lang="en-US" altLang="zh-CN" sz="2600" b="0" dirty="0">
                <a:solidFill>
                  <a:srgbClr val="960000"/>
                </a:solidFill>
                <a:latin typeface="微软雅黑" pitchFamily="34" charset="-122"/>
                <a:ea typeface="微软雅黑" pitchFamily="34" charset="-122"/>
              </a:rPr>
              <a:t>4</a:t>
            </a:r>
            <a:r>
              <a:rPr lang="zh-CN" altLang="en-US" sz="2600" b="0" dirty="0">
                <a:solidFill>
                  <a:srgbClr val="960000"/>
                </a:solidFill>
                <a:latin typeface="微软雅黑" pitchFamily="34" charset="-122"/>
                <a:ea typeface="微软雅黑" pitchFamily="34" charset="-122"/>
              </a:rPr>
              <a:t>月</a:t>
            </a:r>
            <a:r>
              <a:rPr lang="en-US" altLang="zh-CN" sz="2600" b="0" dirty="0">
                <a:solidFill>
                  <a:srgbClr val="960000"/>
                </a:solidFill>
                <a:latin typeface="微软雅黑" pitchFamily="34" charset="-122"/>
                <a:ea typeface="微软雅黑" pitchFamily="34" charset="-122"/>
              </a:rPr>
              <a:t>20</a:t>
            </a:r>
            <a:r>
              <a:rPr lang="zh-CN" altLang="en-US" sz="2600" b="0" dirty="0">
                <a:solidFill>
                  <a:srgbClr val="960000"/>
                </a:solidFill>
                <a:latin typeface="微软雅黑" pitchFamily="34" charset="-122"/>
                <a:ea typeface="微软雅黑" pitchFamily="34" charset="-122"/>
              </a:rPr>
              <a:t>日</a:t>
            </a:r>
            <a:r>
              <a:rPr lang="zh-CN" altLang="en-US" sz="2600" b="0" dirty="0">
                <a:solidFill>
                  <a:srgbClr val="002060"/>
                </a:solidFill>
                <a:latin typeface="微软雅黑" pitchFamily="34" charset="-122"/>
                <a:ea typeface="微软雅黑" pitchFamily="34" charset="-122"/>
              </a:rPr>
              <a:t>前，审核课题上年度收支情况，汇总形成项目年度财务决算报告，并报送专业机构。决算报告应当真实、完整，账表一致。</a:t>
            </a:r>
            <a:endParaRPr lang="en-US" altLang="zh-CN" sz="2600" b="0" dirty="0">
              <a:solidFill>
                <a:srgbClr val="002060"/>
              </a:solidFill>
              <a:latin typeface="微软雅黑" pitchFamily="34" charset="-122"/>
              <a:ea typeface="微软雅黑" pitchFamily="34" charset="-122"/>
            </a:endParaRPr>
          </a:p>
        </p:txBody>
      </p:sp>
      <p:grpSp>
        <p:nvGrpSpPr>
          <p:cNvPr id="2" name="组合 20"/>
          <p:cNvGrpSpPr/>
          <p:nvPr/>
        </p:nvGrpSpPr>
        <p:grpSpPr>
          <a:xfrm>
            <a:off x="1017177" y="2786058"/>
            <a:ext cx="2254951" cy="504057"/>
            <a:chOff x="1023108" y="2786058"/>
            <a:chExt cx="2254951" cy="504057"/>
          </a:xfrm>
        </p:grpSpPr>
        <p:sp>
          <p:nvSpPr>
            <p:cNvPr id="12" name="等腰三角形 11">
              <a:extLst>
                <a:ext uri="{FF2B5EF4-FFF2-40B4-BE49-F238E27FC236}">
                  <a16:creationId xmlns:a16="http://schemas.microsoft.com/office/drawing/2014/main" id="{18A97CA4-A231-4A89-AA9C-0C1775C54645}"/>
                </a:ext>
              </a:extLst>
            </p:cNvPr>
            <p:cNvSpPr/>
            <p:nvPr/>
          </p:nvSpPr>
          <p:spPr bwMode="auto">
            <a:xfrm rot="5400000">
              <a:off x="2824603" y="2836660"/>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13" name="矩形 12">
              <a:extLst>
                <a:ext uri="{FF2B5EF4-FFF2-40B4-BE49-F238E27FC236}">
                  <a16:creationId xmlns:a16="http://schemas.microsoft.com/office/drawing/2014/main" id="{D84F869D-CF7F-44B8-8E6B-9B6350A6EB23}"/>
                </a:ext>
              </a:extLst>
            </p:cNvPr>
            <p:cNvSpPr/>
            <p:nvPr/>
          </p:nvSpPr>
          <p:spPr>
            <a:xfrm>
              <a:off x="1023108" y="278611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年度预算执行</a:t>
              </a:r>
            </a:p>
          </p:txBody>
        </p:sp>
      </p:grpSp>
      <p:sp>
        <p:nvSpPr>
          <p:cNvPr id="14" name="矩形 13">
            <a:extLst>
              <a:ext uri="{FF2B5EF4-FFF2-40B4-BE49-F238E27FC236}">
                <a16:creationId xmlns:a16="http://schemas.microsoft.com/office/drawing/2014/main" id="{BDB1FE00-7CFF-48E4-B4EE-E6557BC83D83}"/>
              </a:ext>
            </a:extLst>
          </p:cNvPr>
          <p:cNvSpPr/>
          <p:nvPr/>
        </p:nvSpPr>
        <p:spPr>
          <a:xfrm>
            <a:off x="1017177" y="345317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16" name="矩形 15">
            <a:extLst>
              <a:ext uri="{FF2B5EF4-FFF2-40B4-BE49-F238E27FC236}">
                <a16:creationId xmlns:a16="http://schemas.microsoft.com/office/drawing/2014/main" id="{56C4AB24-BD8A-4F01-9385-642D04FAF382}"/>
              </a:ext>
            </a:extLst>
          </p:cNvPr>
          <p:cNvSpPr/>
          <p:nvPr/>
        </p:nvSpPr>
        <p:spPr>
          <a:xfrm>
            <a:off x="1017176" y="418718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17" name="矩形 16">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18" name="矩形 17">
            <a:extLst>
              <a:ext uri="{FF2B5EF4-FFF2-40B4-BE49-F238E27FC236}">
                <a16:creationId xmlns:a16="http://schemas.microsoft.com/office/drawing/2014/main" id="{4E7300F4-F522-48B7-ACF0-2958E6B34765}"/>
              </a:ext>
            </a:extLst>
          </p:cNvPr>
          <p:cNvSpPr/>
          <p:nvPr/>
        </p:nvSpPr>
        <p:spPr>
          <a:xfrm>
            <a:off x="1017175" y="488285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19" name="矩形 18">
            <a:extLst>
              <a:ext uri="{FF2B5EF4-FFF2-40B4-BE49-F238E27FC236}">
                <a16:creationId xmlns:a16="http://schemas.microsoft.com/office/drawing/2014/main" id="{CB32A9DE-27D0-4364-8B85-E4514085F774}"/>
              </a:ext>
            </a:extLst>
          </p:cNvPr>
          <p:cNvSpPr/>
          <p:nvPr/>
        </p:nvSpPr>
        <p:spPr>
          <a:xfrm>
            <a:off x="1017175" y="564012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0" name="矩形 19">
            <a:extLst>
              <a:ext uri="{FF2B5EF4-FFF2-40B4-BE49-F238E27FC236}">
                <a16:creationId xmlns:a16="http://schemas.microsoft.com/office/drawing/2014/main" id="{89B16E09-025F-4252-84C8-4650D95EA702}"/>
              </a:ext>
            </a:extLst>
          </p:cNvPr>
          <p:cNvSpPr/>
          <p:nvPr/>
        </p:nvSpPr>
        <p:spPr>
          <a:xfrm>
            <a:off x="1017177" y="214311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24" name="TextBox 23"/>
          <p:cNvSpPr txBox="1"/>
          <p:nvPr/>
        </p:nvSpPr>
        <p:spPr>
          <a:xfrm>
            <a:off x="3666314" y="1496240"/>
            <a:ext cx="6948296" cy="1872509"/>
          </a:xfrm>
          <a:prstGeom prst="rect">
            <a:avLst/>
          </a:prstGeom>
          <a:noFill/>
          <a:ln w="9525">
            <a:solidFill>
              <a:srgbClr val="3C5064"/>
            </a:solidFill>
          </a:ln>
        </p:spPr>
        <p:txBody>
          <a:bodyPr wrap="square" lIns="288000" tIns="216000" rIns="360000" bIns="216000" rtlCol="0">
            <a:spAutoFit/>
          </a:bodyPr>
          <a:lstStyle/>
          <a:p>
            <a:pPr marL="342900" indent="-342900" algn="just">
              <a:lnSpc>
                <a:spcPts val="2800"/>
              </a:lnSpc>
              <a:spcBef>
                <a:spcPts val="600"/>
              </a:spcBef>
              <a:spcAft>
                <a:spcPts val="6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执行周期在</a:t>
            </a:r>
            <a:r>
              <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rPr>
              <a:t>3</a:t>
            </a: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年及以上的项目，在项目实施中期，专业机构应对项目执行情况进行中期检查，对项目能否完成预定任务目标做出判断，并形成中期执行情况报告。</a:t>
            </a:r>
            <a:endParaRPr lang="en-US" altLang="zh-CN" sz="2400" b="0" dirty="0">
              <a:solidFill>
                <a:srgbClr val="3C5064"/>
              </a:solidFill>
              <a:latin typeface="微软雅黑" panose="020B0503020204020204" pitchFamily="34" charset="-122"/>
              <a:ea typeface="微软雅黑" panose="020B0503020204020204" pitchFamily="34" charset="-122"/>
              <a:cs typeface="Times New Roman" pitchFamily="18" charset="0"/>
            </a:endParaRPr>
          </a:p>
        </p:txBody>
      </p:sp>
      <p:sp>
        <p:nvSpPr>
          <p:cNvPr id="19" name="TextBox 18"/>
          <p:cNvSpPr txBox="1"/>
          <p:nvPr/>
        </p:nvSpPr>
        <p:spPr>
          <a:xfrm>
            <a:off x="3666314" y="3571898"/>
            <a:ext cx="6948296" cy="1154364"/>
          </a:xfrm>
          <a:prstGeom prst="rect">
            <a:avLst/>
          </a:prstGeom>
          <a:noFill/>
          <a:ln w="9525">
            <a:solidFill>
              <a:srgbClr val="3C5064"/>
            </a:solidFill>
          </a:ln>
        </p:spPr>
        <p:txBody>
          <a:bodyPr wrap="square" lIns="288000" tIns="216000" rIns="360000" bIns="216000" rtlCol="0">
            <a:spAutoFit/>
          </a:bodyPr>
          <a:lstStyle/>
          <a:p>
            <a:pPr marL="342900" indent="-342900" algn="just">
              <a:lnSpc>
                <a:spcPts val="2800"/>
              </a:lnSpc>
              <a:spcBef>
                <a:spcPts val="600"/>
              </a:spcBef>
              <a:spcAft>
                <a:spcPts val="6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具有明确应用示范目标的项目，专业机构应邀请有关部门和地方共同开展中期检查工作。</a:t>
            </a:r>
          </a:p>
        </p:txBody>
      </p:sp>
      <p:sp>
        <p:nvSpPr>
          <p:cNvPr id="15" name="矩形 14">
            <a:extLst>
              <a:ext uri="{FF2B5EF4-FFF2-40B4-BE49-F238E27FC236}">
                <a16:creationId xmlns:a16="http://schemas.microsoft.com/office/drawing/2014/main" id="{BDB1FE00-7CFF-48E4-B4EE-E6557BC83D83}"/>
              </a:ext>
            </a:extLst>
          </p:cNvPr>
          <p:cNvSpPr/>
          <p:nvPr/>
        </p:nvSpPr>
        <p:spPr>
          <a:xfrm>
            <a:off x="1017177" y="280659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
        <p:nvSpPr>
          <p:cNvPr id="20" name="矩形 19">
            <a:extLst>
              <a:ext uri="{FF2B5EF4-FFF2-40B4-BE49-F238E27FC236}">
                <a16:creationId xmlns:a16="http://schemas.microsoft.com/office/drawing/2014/main" id="{56C4AB24-BD8A-4F01-9385-642D04FAF382}"/>
              </a:ext>
            </a:extLst>
          </p:cNvPr>
          <p:cNvSpPr/>
          <p:nvPr/>
        </p:nvSpPr>
        <p:spPr>
          <a:xfrm>
            <a:off x="1017176" y="414908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项目调整</a:t>
            </a:r>
          </a:p>
        </p:txBody>
      </p:sp>
      <p:sp>
        <p:nvSpPr>
          <p:cNvPr id="21" name="矩形 20">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22" name="矩形 21">
            <a:extLst>
              <a:ext uri="{FF2B5EF4-FFF2-40B4-BE49-F238E27FC236}">
                <a16:creationId xmlns:a16="http://schemas.microsoft.com/office/drawing/2014/main" id="{4E7300F4-F522-48B7-ACF0-2958E6B34765}"/>
              </a:ext>
            </a:extLst>
          </p:cNvPr>
          <p:cNvSpPr/>
          <p:nvPr/>
        </p:nvSpPr>
        <p:spPr>
          <a:xfrm>
            <a:off x="1017176" y="4863801"/>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3" name="矩形 22">
            <a:extLst>
              <a:ext uri="{FF2B5EF4-FFF2-40B4-BE49-F238E27FC236}">
                <a16:creationId xmlns:a16="http://schemas.microsoft.com/office/drawing/2014/main" id="{CB32A9DE-27D0-4364-8B85-E4514085F774}"/>
              </a:ext>
            </a:extLst>
          </p:cNvPr>
          <p:cNvSpPr/>
          <p:nvPr/>
        </p:nvSpPr>
        <p:spPr>
          <a:xfrm>
            <a:off x="1017175" y="5578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5" name="矩形 24">
            <a:extLst>
              <a:ext uri="{FF2B5EF4-FFF2-40B4-BE49-F238E27FC236}">
                <a16:creationId xmlns:a16="http://schemas.microsoft.com/office/drawing/2014/main" id="{89B16E09-025F-4252-84C8-4650D95EA702}"/>
              </a:ext>
            </a:extLst>
          </p:cNvPr>
          <p:cNvSpPr/>
          <p:nvPr/>
        </p:nvSpPr>
        <p:spPr>
          <a:xfrm>
            <a:off x="1017177" y="2151415"/>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grpSp>
        <p:nvGrpSpPr>
          <p:cNvPr id="2" name="组合 27"/>
          <p:cNvGrpSpPr/>
          <p:nvPr/>
        </p:nvGrpSpPr>
        <p:grpSpPr>
          <a:xfrm>
            <a:off x="1017177" y="3461765"/>
            <a:ext cx="2254951" cy="504057"/>
            <a:chOff x="1023108" y="3425008"/>
            <a:chExt cx="2254951" cy="504057"/>
          </a:xfrm>
        </p:grpSpPr>
        <p:sp>
          <p:nvSpPr>
            <p:cNvPr id="26" name="等腰三角形 25">
              <a:extLst>
                <a:ext uri="{FF2B5EF4-FFF2-40B4-BE49-F238E27FC236}">
                  <a16:creationId xmlns:a16="http://schemas.microsoft.com/office/drawing/2014/main" id="{18A97CA4-A231-4A89-AA9C-0C1775C54645}"/>
                </a:ext>
              </a:extLst>
            </p:cNvPr>
            <p:cNvSpPr/>
            <p:nvPr/>
          </p:nvSpPr>
          <p:spPr bwMode="auto">
            <a:xfrm rot="5400000">
              <a:off x="2824603" y="3475610"/>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7" name="矩形 26">
              <a:extLst>
                <a:ext uri="{FF2B5EF4-FFF2-40B4-BE49-F238E27FC236}">
                  <a16:creationId xmlns:a16="http://schemas.microsoft.com/office/drawing/2014/main" id="{D84F869D-CF7F-44B8-8E6B-9B6350A6EB23}"/>
                </a:ext>
              </a:extLst>
            </p:cNvPr>
            <p:cNvSpPr/>
            <p:nvPr/>
          </p:nvSpPr>
          <p:spPr>
            <a:xfrm>
              <a:off x="1023108" y="342506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项目检查</a:t>
              </a:r>
            </a:p>
          </p:txBody>
        </p:sp>
      </p:grpSp>
      <p:sp>
        <p:nvSpPr>
          <p:cNvPr id="17" name="TextBox 18"/>
          <p:cNvSpPr txBox="1"/>
          <p:nvPr/>
        </p:nvSpPr>
        <p:spPr>
          <a:xfrm>
            <a:off x="3666314" y="4929411"/>
            <a:ext cx="6948296" cy="1513437"/>
          </a:xfrm>
          <a:prstGeom prst="rect">
            <a:avLst/>
          </a:prstGeom>
          <a:noFill/>
          <a:ln w="9525">
            <a:solidFill>
              <a:srgbClr val="3C5064"/>
            </a:solidFill>
          </a:ln>
        </p:spPr>
        <p:txBody>
          <a:bodyPr wrap="square" lIns="288000" tIns="216000" rIns="360000" bIns="216000" rtlCol="0">
            <a:spAutoFit/>
          </a:bodyPr>
          <a:lstStyle/>
          <a:p>
            <a:pPr marL="342900" indent="-342900" algn="just">
              <a:lnSpc>
                <a:spcPts val="2800"/>
              </a:lnSpc>
              <a:spcBef>
                <a:spcPts val="600"/>
              </a:spcBef>
              <a:spcAft>
                <a:spcPts val="600"/>
              </a:spcAft>
              <a:buClr>
                <a:srgbClr val="00B050"/>
              </a:buClr>
              <a:buFont typeface="Arial" panose="020B0604020202020204" pitchFamily="34" charset="0"/>
              <a:buChar char="•"/>
            </a:pPr>
            <a:r>
              <a:rPr lang="zh-CN" altLang="en-US" sz="2400" b="0" dirty="0">
                <a:solidFill>
                  <a:srgbClr val="3C5064"/>
                </a:solidFill>
                <a:latin typeface="微软雅黑" panose="020B0503020204020204" pitchFamily="34" charset="-122"/>
                <a:ea typeface="微软雅黑" panose="020B0503020204020204" pitchFamily="34" charset="-122"/>
                <a:cs typeface="Times New Roman" pitchFamily="18" charset="0"/>
              </a:rPr>
              <a:t>两个阶段：中期总结（由项目牵头单位和负责人组织，针对课题）；中期检查（由专项办组织，针对项目）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5401471" y="1183472"/>
            <a:ext cx="5922611" cy="4486880"/>
          </a:xfrm>
          <a:prstGeom prst="roundRect">
            <a:avLst>
              <a:gd name="adj" fmla="val 5440"/>
            </a:avLst>
          </a:prstGeom>
          <a:solidFill>
            <a:schemeClr val="bg1">
              <a:lumMod val="95000"/>
            </a:schemeClr>
          </a:solidFill>
          <a:ln w="9525">
            <a:solidFill>
              <a:schemeClr val="bg1">
                <a:lumMod val="50000"/>
              </a:schemeClr>
            </a:solidFill>
          </a:ln>
        </p:spPr>
        <p:txBody>
          <a:bodyPr wrap="square" lIns="216000" tIns="216000" rIns="216000" bIns="216000" rtlCol="0">
            <a:spAutoFit/>
          </a:bodyPr>
          <a:lstStyle/>
          <a:p>
            <a:pPr marL="342900" indent="-342900" algn="just">
              <a:lnSpc>
                <a:spcPct val="125000"/>
              </a:lnSpc>
              <a:spcBef>
                <a:spcPts val="600"/>
              </a:spcBef>
              <a:spcAft>
                <a:spcPts val="1200"/>
              </a:spcAft>
              <a:buSzPct val="100000"/>
              <a:buFont typeface="微软雅黑" panose="020B0503020204020204" pitchFamily="34" charset="-122"/>
              <a:buChar char="•"/>
            </a:pPr>
            <a:r>
              <a:rPr lang="zh-CN" altLang="en-US" sz="2000" b="0" dirty="0">
                <a:solidFill>
                  <a:srgbClr val="000046"/>
                </a:solidFill>
                <a:latin typeface="微软雅黑" pitchFamily="34" charset="-122"/>
                <a:ea typeface="微软雅黑" pitchFamily="34" charset="-122"/>
              </a:rPr>
              <a:t>项目层面的重大事项调整，由项目牵头单位提出书面申请，专业机构研究形成意见，或由专业机构直接提出意见，报科技部审核后，由专业机构批复调整；</a:t>
            </a:r>
            <a:endParaRPr lang="en-US" altLang="zh-CN" sz="2000" b="0" dirty="0">
              <a:solidFill>
                <a:srgbClr val="000046"/>
              </a:solidFill>
              <a:latin typeface="微软雅黑" pitchFamily="34" charset="-122"/>
              <a:ea typeface="微软雅黑" pitchFamily="34" charset="-122"/>
            </a:endParaRPr>
          </a:p>
          <a:p>
            <a:pPr marL="342900" indent="-342900" algn="just">
              <a:lnSpc>
                <a:spcPct val="125000"/>
              </a:lnSpc>
              <a:spcBef>
                <a:spcPts val="600"/>
              </a:spcBef>
              <a:spcAft>
                <a:spcPts val="1200"/>
              </a:spcAft>
              <a:buSzPct val="100000"/>
              <a:buFont typeface="微软雅黑" panose="020B0503020204020204" pitchFamily="34" charset="-122"/>
              <a:buChar char="•"/>
            </a:pPr>
            <a:r>
              <a:rPr lang="zh-CN" altLang="en-US" sz="2000" b="0" dirty="0">
                <a:solidFill>
                  <a:srgbClr val="000046"/>
                </a:solidFill>
                <a:latin typeface="微软雅黑" pitchFamily="34" charset="-122"/>
                <a:ea typeface="微软雅黑" pitchFamily="34" charset="-122"/>
              </a:rPr>
              <a:t>课题层面的重要事项调整，由项目牵头单位提出书面申请，专业机构研究审核批复，并报科技部备案；</a:t>
            </a:r>
            <a:endParaRPr lang="en-US" altLang="zh-CN" sz="2000" b="0" dirty="0">
              <a:solidFill>
                <a:srgbClr val="000046"/>
              </a:solidFill>
              <a:latin typeface="微软雅黑" pitchFamily="34" charset="-122"/>
              <a:ea typeface="微软雅黑" pitchFamily="34" charset="-122"/>
            </a:endParaRPr>
          </a:p>
          <a:p>
            <a:pPr marL="342900" indent="-342900" algn="just">
              <a:lnSpc>
                <a:spcPct val="125000"/>
              </a:lnSpc>
              <a:spcBef>
                <a:spcPts val="600"/>
              </a:spcBef>
              <a:spcAft>
                <a:spcPts val="1200"/>
              </a:spcAft>
              <a:buSzPct val="100000"/>
              <a:buFont typeface="微软雅黑" panose="020B0503020204020204" pitchFamily="34" charset="-122"/>
              <a:buChar char="•"/>
            </a:pPr>
            <a:r>
              <a:rPr lang="zh-CN" altLang="en-US" sz="2000" b="0" dirty="0">
                <a:solidFill>
                  <a:srgbClr val="000046"/>
                </a:solidFill>
                <a:latin typeface="微软雅黑" pitchFamily="34" charset="-122"/>
                <a:ea typeface="微软雅黑" pitchFamily="34" charset="-122"/>
              </a:rPr>
              <a:t>其他</a:t>
            </a:r>
            <a:r>
              <a:rPr lang="zh-CN" altLang="en-US" sz="2000" b="0" dirty="0">
                <a:solidFill>
                  <a:srgbClr val="FF0000"/>
                </a:solidFill>
                <a:latin typeface="微软雅黑" pitchFamily="34" charset="-122"/>
                <a:ea typeface="微软雅黑" pitchFamily="34" charset="-122"/>
              </a:rPr>
              <a:t>一般性</a:t>
            </a:r>
            <a:r>
              <a:rPr lang="zh-CN" altLang="en-US" sz="2000" b="0" dirty="0">
                <a:solidFill>
                  <a:srgbClr val="000046"/>
                </a:solidFill>
                <a:latin typeface="微软雅黑" pitchFamily="34" charset="-122"/>
                <a:ea typeface="微软雅黑" pitchFamily="34" charset="-122"/>
              </a:rPr>
              <a:t>调整事项，专业机构可委托项目牵头单位负责，并做好指导和管理工作。</a:t>
            </a:r>
            <a:endParaRPr lang="en-US" altLang="zh-CN" sz="2000" b="0" dirty="0">
              <a:solidFill>
                <a:srgbClr val="000046"/>
              </a:solidFill>
              <a:latin typeface="微软雅黑" pitchFamily="34" charset="-122"/>
              <a:ea typeface="微软雅黑" pitchFamily="34" charset="-122"/>
            </a:endParaRPr>
          </a:p>
        </p:txBody>
      </p:sp>
      <p:sp>
        <p:nvSpPr>
          <p:cNvPr id="35" name="等腰三角形 34"/>
          <p:cNvSpPr/>
          <p:nvPr/>
        </p:nvSpPr>
        <p:spPr bwMode="auto">
          <a:xfrm rot="5400000">
            <a:off x="4939058" y="4308562"/>
            <a:ext cx="468025"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41" name="矩形 40"/>
          <p:cNvSpPr/>
          <p:nvPr/>
        </p:nvSpPr>
        <p:spPr>
          <a:xfrm>
            <a:off x="3315461" y="4275975"/>
            <a:ext cx="1656183" cy="468024"/>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调整</a:t>
            </a:r>
          </a:p>
        </p:txBody>
      </p:sp>
      <p:sp>
        <p:nvSpPr>
          <p:cNvPr id="43" name="矩形 42"/>
          <p:cNvSpPr/>
          <p:nvPr/>
        </p:nvSpPr>
        <p:spPr>
          <a:xfrm>
            <a:off x="3315460" y="5389868"/>
            <a:ext cx="1656183" cy="468024"/>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撤销或终止</a:t>
            </a:r>
          </a:p>
        </p:txBody>
      </p:sp>
      <p:sp>
        <p:nvSpPr>
          <p:cNvPr id="2" name="左大括号 1"/>
          <p:cNvSpPr/>
          <p:nvPr/>
        </p:nvSpPr>
        <p:spPr bwMode="auto">
          <a:xfrm>
            <a:off x="2955420" y="4469494"/>
            <a:ext cx="221875" cy="1154385"/>
          </a:xfrm>
          <a:prstGeom prst="leftBrace">
            <a:avLst/>
          </a:prstGeom>
          <a:noFill/>
          <a:ln w="381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500" b="1" i="0" u="none" strike="noStrike" cap="none" normalizeH="0" baseline="0">
              <a:ln>
                <a:noFill/>
              </a:ln>
              <a:solidFill>
                <a:schemeClr val="tx1"/>
              </a:solidFill>
              <a:effectLst/>
              <a:latin typeface="Arial" pitchFamily="34" charset="0"/>
              <a:ea typeface="宋体" pitchFamily="2" charset="-122"/>
            </a:endParaRPr>
          </a:p>
        </p:txBody>
      </p:sp>
      <p:sp>
        <p:nvSpPr>
          <p:cNvPr id="17" name="矩形 16">
            <a:extLst>
              <a:ext uri="{FF2B5EF4-FFF2-40B4-BE49-F238E27FC236}">
                <a16:creationId xmlns:a16="http://schemas.microsoft.com/office/drawing/2014/main" id="{BDB1FE00-7CFF-48E4-B4EE-E6557BC83D83}"/>
              </a:ext>
            </a:extLst>
          </p:cNvPr>
          <p:cNvSpPr/>
          <p:nvPr/>
        </p:nvSpPr>
        <p:spPr>
          <a:xfrm>
            <a:off x="1017177" y="280660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
        <p:nvSpPr>
          <p:cNvPr id="23" name="矩形 22">
            <a:extLst>
              <a:ext uri="{FF2B5EF4-FFF2-40B4-BE49-F238E27FC236}">
                <a16:creationId xmlns:a16="http://schemas.microsoft.com/office/drawing/2014/main" id="{35B6B308-B454-41AD-8F1D-A0C3D5913643}"/>
              </a:ext>
            </a:extLst>
          </p:cNvPr>
          <p:cNvSpPr/>
          <p:nvPr/>
        </p:nvSpPr>
        <p:spPr>
          <a:xfrm>
            <a:off x="1017177" y="346178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25" name="矩形 24">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26" name="矩形 25">
            <a:extLst>
              <a:ext uri="{FF2B5EF4-FFF2-40B4-BE49-F238E27FC236}">
                <a16:creationId xmlns:a16="http://schemas.microsoft.com/office/drawing/2014/main" id="{4E7300F4-F522-48B7-ACF0-2958E6B34765}"/>
              </a:ext>
            </a:extLst>
          </p:cNvPr>
          <p:cNvSpPr/>
          <p:nvPr/>
        </p:nvSpPr>
        <p:spPr>
          <a:xfrm>
            <a:off x="1017177" y="542733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7" name="矩形 26">
            <a:extLst>
              <a:ext uri="{FF2B5EF4-FFF2-40B4-BE49-F238E27FC236}">
                <a16:creationId xmlns:a16="http://schemas.microsoft.com/office/drawing/2014/main" id="{CB32A9DE-27D0-4364-8B85-E4514085F774}"/>
              </a:ext>
            </a:extLst>
          </p:cNvPr>
          <p:cNvSpPr/>
          <p:nvPr/>
        </p:nvSpPr>
        <p:spPr>
          <a:xfrm>
            <a:off x="1017177" y="6082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8" name="矩形 27">
            <a:extLst>
              <a:ext uri="{FF2B5EF4-FFF2-40B4-BE49-F238E27FC236}">
                <a16:creationId xmlns:a16="http://schemas.microsoft.com/office/drawing/2014/main" id="{89B16E09-025F-4252-84C8-4650D95EA702}"/>
              </a:ext>
            </a:extLst>
          </p:cNvPr>
          <p:cNvSpPr/>
          <p:nvPr/>
        </p:nvSpPr>
        <p:spPr>
          <a:xfrm>
            <a:off x="1017177" y="2151423"/>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
        <p:nvSpPr>
          <p:cNvPr id="31" name="矩形 30">
            <a:extLst>
              <a:ext uri="{FF2B5EF4-FFF2-40B4-BE49-F238E27FC236}">
                <a16:creationId xmlns:a16="http://schemas.microsoft.com/office/drawing/2014/main" id="{D84F869D-CF7F-44B8-8E6B-9B6350A6EB23}"/>
              </a:ext>
            </a:extLst>
          </p:cNvPr>
          <p:cNvSpPr/>
          <p:nvPr/>
        </p:nvSpPr>
        <p:spPr>
          <a:xfrm>
            <a:off x="1017177" y="477215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项目调整</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5138964" y="2132856"/>
            <a:ext cx="6500858" cy="4553821"/>
          </a:xfrm>
          <a:prstGeom prst="rect">
            <a:avLst/>
          </a:prstGeom>
          <a:noFill/>
          <a:ln w="9525">
            <a:noFill/>
          </a:ln>
        </p:spPr>
        <p:txBody>
          <a:bodyPr wrap="square" lIns="360000" tIns="216000" rIns="288000" bIns="216000" rtlCol="0">
            <a:spAutoFit/>
          </a:bodyPr>
          <a:lstStyle/>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经实践证明，项目技术路线不合理、不可行，或项目无法实现任务书规定的进度且无改进办法；</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项目执行中出现严重的知识产权纠纷；</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完成项目任务所需的资金、原材料、人员、支撑条件等未落实或发生改变导致研究无法正常进行；</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组织管理不力或者发生重大问题导致项目无法进行；</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项目实施过程中出现严重违规违纪行为，严重科研不端行为，不按规定进行整改或拒绝整改；</a:t>
            </a:r>
            <a:endParaRPr lang="en-US" altLang="zh-CN" sz="1800" b="0" dirty="0">
              <a:solidFill>
                <a:srgbClr val="000046"/>
              </a:solidFill>
              <a:latin typeface="微软雅黑" pitchFamily="34" charset="-122"/>
              <a:ea typeface="微软雅黑" pitchFamily="34" charset="-122"/>
            </a:endParaRPr>
          </a:p>
          <a:p>
            <a:pPr marL="457200" lvl="0" indent="-457200" algn="just">
              <a:lnSpc>
                <a:spcPct val="120000"/>
              </a:lnSpc>
              <a:spcBef>
                <a:spcPts val="600"/>
              </a:spcBef>
              <a:spcAft>
                <a:spcPts val="1200"/>
              </a:spcAft>
              <a:buFont typeface="+mj-lt"/>
              <a:buAutoNum type="arabicPeriod"/>
            </a:pPr>
            <a:r>
              <a:rPr lang="zh-CN" altLang="en-US" sz="1800" b="0" dirty="0">
                <a:solidFill>
                  <a:srgbClr val="000046"/>
                </a:solidFill>
                <a:latin typeface="微软雅黑" pitchFamily="34" charset="-122"/>
                <a:ea typeface="微软雅黑" pitchFamily="34" charset="-122"/>
              </a:rPr>
              <a:t>项目任务书规定其它可以撤销或终止的情况。</a:t>
            </a:r>
          </a:p>
        </p:txBody>
      </p:sp>
      <p:sp>
        <p:nvSpPr>
          <p:cNvPr id="3" name="矩形 2"/>
          <p:cNvSpPr/>
          <p:nvPr/>
        </p:nvSpPr>
        <p:spPr>
          <a:xfrm>
            <a:off x="3380562" y="1347038"/>
            <a:ext cx="8143932" cy="785818"/>
          </a:xfrm>
          <a:prstGeom prst="rect">
            <a:avLst/>
          </a:prstGeom>
          <a:noFill/>
          <a:ln>
            <a:solidFill>
              <a:srgbClr val="960000"/>
            </a:solidFill>
          </a:ln>
        </p:spPr>
        <p:txBody>
          <a:bodyPr wrap="square" lIns="216000" tIns="108000" rIns="216000" bIns="144000" anchor="ctr">
            <a:noAutofit/>
          </a:bodyPr>
          <a:lstStyle/>
          <a:p>
            <a:pPr lvl="0" algn="ctr">
              <a:lnSpc>
                <a:spcPct val="125000"/>
              </a:lnSpc>
              <a:spcBef>
                <a:spcPts val="600"/>
              </a:spcBef>
              <a:spcAft>
                <a:spcPts val="1200"/>
              </a:spcAft>
            </a:pPr>
            <a:r>
              <a:rPr lang="zh-CN" altLang="en-US" sz="2400" dirty="0">
                <a:solidFill>
                  <a:srgbClr val="960000"/>
                </a:solidFill>
                <a:latin typeface="微软雅黑" pitchFamily="34" charset="-122"/>
                <a:ea typeface="微软雅黑" pitchFamily="34" charset="-122"/>
              </a:rPr>
              <a:t>项目执行过程中，如遇下列情况之一的，应予撤销或终止</a:t>
            </a:r>
            <a:endParaRPr lang="en-US" altLang="zh-CN" sz="2400" dirty="0">
              <a:solidFill>
                <a:srgbClr val="960000"/>
              </a:solidFill>
              <a:latin typeface="微软雅黑" pitchFamily="34" charset="-122"/>
              <a:ea typeface="微软雅黑" pitchFamily="34" charset="-122"/>
            </a:endParaRPr>
          </a:p>
        </p:txBody>
      </p:sp>
      <p:sp>
        <p:nvSpPr>
          <p:cNvPr id="27" name="等腰三角形 26"/>
          <p:cNvSpPr/>
          <p:nvPr/>
        </p:nvSpPr>
        <p:spPr bwMode="auto">
          <a:xfrm rot="5400000">
            <a:off x="4935572" y="5422452"/>
            <a:ext cx="468025"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8" name="矩形 27"/>
          <p:cNvSpPr/>
          <p:nvPr/>
        </p:nvSpPr>
        <p:spPr>
          <a:xfrm>
            <a:off x="3311975" y="4275973"/>
            <a:ext cx="1656183" cy="468024"/>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调整</a:t>
            </a:r>
          </a:p>
        </p:txBody>
      </p:sp>
      <p:sp>
        <p:nvSpPr>
          <p:cNvPr id="30" name="矩形 29"/>
          <p:cNvSpPr/>
          <p:nvPr/>
        </p:nvSpPr>
        <p:spPr>
          <a:xfrm>
            <a:off x="3311974" y="5389866"/>
            <a:ext cx="1656183" cy="468024"/>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撤销或终止</a:t>
            </a:r>
          </a:p>
        </p:txBody>
      </p:sp>
      <p:sp>
        <p:nvSpPr>
          <p:cNvPr id="31" name="左大括号 30"/>
          <p:cNvSpPr/>
          <p:nvPr/>
        </p:nvSpPr>
        <p:spPr bwMode="auto">
          <a:xfrm>
            <a:off x="2951934" y="4469492"/>
            <a:ext cx="221875" cy="1154385"/>
          </a:xfrm>
          <a:prstGeom prst="leftBrace">
            <a:avLst/>
          </a:prstGeom>
          <a:noFill/>
          <a:ln w="381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2500" b="1" i="0" u="none" strike="noStrike" cap="none" normalizeH="0" baseline="0">
              <a:ln>
                <a:noFill/>
              </a:ln>
              <a:solidFill>
                <a:schemeClr val="tx1"/>
              </a:solidFill>
              <a:effectLst/>
              <a:latin typeface="Arial" pitchFamily="34" charset="0"/>
              <a:ea typeface="宋体" pitchFamily="2" charset="-122"/>
            </a:endParaRPr>
          </a:p>
        </p:txBody>
      </p:sp>
      <p:sp>
        <p:nvSpPr>
          <p:cNvPr id="16" name="矩形 15">
            <a:extLst>
              <a:ext uri="{FF2B5EF4-FFF2-40B4-BE49-F238E27FC236}">
                <a16:creationId xmlns:a16="http://schemas.microsoft.com/office/drawing/2014/main" id="{BDB1FE00-7CFF-48E4-B4EE-E6557BC83D83}"/>
              </a:ext>
            </a:extLst>
          </p:cNvPr>
          <p:cNvSpPr/>
          <p:nvPr/>
        </p:nvSpPr>
        <p:spPr>
          <a:xfrm>
            <a:off x="1017177" y="280660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
        <p:nvSpPr>
          <p:cNvPr id="19" name="矩形 18">
            <a:extLst>
              <a:ext uri="{FF2B5EF4-FFF2-40B4-BE49-F238E27FC236}">
                <a16:creationId xmlns:a16="http://schemas.microsoft.com/office/drawing/2014/main" id="{35B6B308-B454-41AD-8F1D-A0C3D5913643}"/>
              </a:ext>
            </a:extLst>
          </p:cNvPr>
          <p:cNvSpPr/>
          <p:nvPr/>
        </p:nvSpPr>
        <p:spPr>
          <a:xfrm>
            <a:off x="1017177" y="3461789"/>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26" name="矩形 25">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29" name="矩形 28">
            <a:extLst>
              <a:ext uri="{FF2B5EF4-FFF2-40B4-BE49-F238E27FC236}">
                <a16:creationId xmlns:a16="http://schemas.microsoft.com/office/drawing/2014/main" id="{4E7300F4-F522-48B7-ACF0-2958E6B34765}"/>
              </a:ext>
            </a:extLst>
          </p:cNvPr>
          <p:cNvSpPr/>
          <p:nvPr/>
        </p:nvSpPr>
        <p:spPr>
          <a:xfrm>
            <a:off x="1017177" y="542733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32" name="矩形 31">
            <a:extLst>
              <a:ext uri="{FF2B5EF4-FFF2-40B4-BE49-F238E27FC236}">
                <a16:creationId xmlns:a16="http://schemas.microsoft.com/office/drawing/2014/main" id="{CB32A9DE-27D0-4364-8B85-E4514085F774}"/>
              </a:ext>
            </a:extLst>
          </p:cNvPr>
          <p:cNvSpPr/>
          <p:nvPr/>
        </p:nvSpPr>
        <p:spPr>
          <a:xfrm>
            <a:off x="1017177" y="6082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33" name="矩形 32">
            <a:extLst>
              <a:ext uri="{FF2B5EF4-FFF2-40B4-BE49-F238E27FC236}">
                <a16:creationId xmlns:a16="http://schemas.microsoft.com/office/drawing/2014/main" id="{89B16E09-025F-4252-84C8-4650D95EA702}"/>
              </a:ext>
            </a:extLst>
          </p:cNvPr>
          <p:cNvSpPr/>
          <p:nvPr/>
        </p:nvSpPr>
        <p:spPr>
          <a:xfrm>
            <a:off x="1017177" y="2151423"/>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
        <p:nvSpPr>
          <p:cNvPr id="34" name="矩形 33">
            <a:extLst>
              <a:ext uri="{FF2B5EF4-FFF2-40B4-BE49-F238E27FC236}">
                <a16:creationId xmlns:a16="http://schemas.microsoft.com/office/drawing/2014/main" id="{D84F869D-CF7F-44B8-8E6B-9B6350A6EB23}"/>
              </a:ext>
            </a:extLst>
          </p:cNvPr>
          <p:cNvSpPr/>
          <p:nvPr/>
        </p:nvSpPr>
        <p:spPr>
          <a:xfrm>
            <a:off x="1017177" y="4772155"/>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项目调整</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666625" y="428605"/>
            <a:ext cx="6380964" cy="477054"/>
          </a:xfrm>
          <a:prstGeom prst="rect">
            <a:avLst/>
          </a:prstGeom>
          <a:noFill/>
        </p:spPr>
        <p:txBody>
          <a:bodyPr wrap="square" rtlCol="0">
            <a:spAutoFit/>
          </a:bodyPr>
          <a:lstStyle/>
          <a:p>
            <a:pPr eaLnBrk="0" hangingPunct="0">
              <a:lnSpc>
                <a:spcPts val="3000"/>
              </a:lnSpc>
              <a:spcBef>
                <a:spcPts val="600"/>
              </a:spcBef>
              <a:spcAft>
                <a:spcPts val="600"/>
              </a:spcAft>
            </a:pPr>
            <a:r>
              <a:rPr lang="zh-CN" altLang="en-US" dirty="0">
                <a:solidFill>
                  <a:srgbClr val="960000"/>
                </a:solidFill>
                <a:latin typeface="微软雅黑" panose="020B0503020204020204" pitchFamily="34" charset="-122"/>
                <a:ea typeface="微软雅黑" panose="020B0503020204020204" pitchFamily="34" charset="-122"/>
                <a:cs typeface="Times New Roman" pitchFamily="18" charset="0"/>
              </a:rPr>
              <a:t>四、重点专项管理流程</a:t>
            </a:r>
          </a:p>
        </p:txBody>
      </p:sp>
      <p:sp>
        <p:nvSpPr>
          <p:cNvPr id="169985" name="Rectangle 1"/>
          <p:cNvSpPr>
            <a:spLocks noChangeArrowheads="1"/>
          </p:cNvSpPr>
          <p:nvPr/>
        </p:nvSpPr>
        <p:spPr bwMode="auto">
          <a:xfrm>
            <a:off x="4237818" y="1282518"/>
            <a:ext cx="5929354" cy="626150"/>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专项办组织开展项目验收工作；</a:t>
            </a:r>
            <a:endParaRPr lang="en-US" altLang="zh-CN" sz="2000" b="0" dirty="0">
              <a:solidFill>
                <a:srgbClr val="000046"/>
              </a:solidFill>
              <a:latin typeface="微软雅黑" pitchFamily="34" charset="-122"/>
              <a:ea typeface="微软雅黑" pitchFamily="34" charset="-122"/>
            </a:endParaRPr>
          </a:p>
        </p:txBody>
      </p:sp>
      <p:sp>
        <p:nvSpPr>
          <p:cNvPr id="11" name="Rectangle 1"/>
          <p:cNvSpPr>
            <a:spLocks noChangeArrowheads="1"/>
          </p:cNvSpPr>
          <p:nvPr/>
        </p:nvSpPr>
        <p:spPr bwMode="auto">
          <a:xfrm>
            <a:off x="4237818" y="3537827"/>
            <a:ext cx="5929354" cy="102575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项目日常管理、检查评估情况、年度报告等均纳入项目验收的考核范围；</a:t>
            </a:r>
            <a:endParaRPr lang="en-US" altLang="zh-CN" sz="2000" b="0" dirty="0">
              <a:solidFill>
                <a:srgbClr val="000046"/>
              </a:solidFill>
              <a:latin typeface="微软雅黑" pitchFamily="34" charset="-122"/>
              <a:ea typeface="微软雅黑" pitchFamily="34" charset="-122"/>
            </a:endParaRPr>
          </a:p>
        </p:txBody>
      </p:sp>
      <p:sp>
        <p:nvSpPr>
          <p:cNvPr id="12" name="Rectangle 1"/>
          <p:cNvSpPr>
            <a:spLocks noChangeArrowheads="1"/>
          </p:cNvSpPr>
          <p:nvPr/>
        </p:nvSpPr>
        <p:spPr bwMode="auto">
          <a:xfrm>
            <a:off x="4245763" y="5760770"/>
            <a:ext cx="5929354" cy="102575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spcBef>
                <a:spcPts val="0"/>
              </a:spcBef>
              <a:spcAft>
                <a:spcPts val="1200"/>
              </a:spcAft>
            </a:pPr>
            <a:r>
              <a:rPr lang="zh-CN" altLang="en-US" sz="2000" b="0" dirty="0">
                <a:solidFill>
                  <a:srgbClr val="000046"/>
                </a:solidFill>
                <a:latin typeface="微软雅黑" pitchFamily="34" charset="-122"/>
                <a:ea typeface="微软雅黑" pitchFamily="34" charset="-122"/>
              </a:rPr>
              <a:t>项目验收包含业务验收和财务验收（一起进行）；</a:t>
            </a:r>
            <a:endParaRPr lang="en-US" altLang="zh-CN" sz="2000" b="0" dirty="0">
              <a:solidFill>
                <a:srgbClr val="000046"/>
              </a:solidFill>
              <a:latin typeface="微软雅黑" pitchFamily="34" charset="-122"/>
              <a:ea typeface="微软雅黑" pitchFamily="34" charset="-122"/>
            </a:endParaRPr>
          </a:p>
          <a:p>
            <a:pPr algn="just">
              <a:spcBef>
                <a:spcPts val="0"/>
              </a:spcBef>
              <a:spcAft>
                <a:spcPts val="1200"/>
              </a:spcAft>
            </a:pPr>
            <a:r>
              <a:rPr lang="zh-CN" altLang="en-US" sz="2000" b="0" dirty="0">
                <a:solidFill>
                  <a:srgbClr val="000046"/>
                </a:solidFill>
                <a:latin typeface="微软雅黑" pitchFamily="34" charset="-122"/>
                <a:ea typeface="微软雅黑" pitchFamily="34" charset="-122"/>
              </a:rPr>
              <a:t>项目验收结论向社会公开。</a:t>
            </a:r>
          </a:p>
        </p:txBody>
      </p:sp>
      <p:sp>
        <p:nvSpPr>
          <p:cNvPr id="14" name="Rectangle 1">
            <a:extLst>
              <a:ext uri="{FF2B5EF4-FFF2-40B4-BE49-F238E27FC236}">
                <a16:creationId xmlns:a16="http://schemas.microsoft.com/office/drawing/2014/main" id="{FD4E6E01-0655-40B1-97EA-3A9DC4221707}"/>
              </a:ext>
            </a:extLst>
          </p:cNvPr>
          <p:cNvSpPr>
            <a:spLocks noChangeArrowheads="1"/>
          </p:cNvSpPr>
          <p:nvPr/>
        </p:nvSpPr>
        <p:spPr bwMode="auto">
          <a:xfrm>
            <a:off x="4237818" y="2026752"/>
            <a:ext cx="5929354" cy="1425357"/>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项目牵头单位在</a:t>
            </a:r>
            <a:r>
              <a:rPr lang="en-US" altLang="zh-CN" sz="2000" b="0" dirty="0">
                <a:solidFill>
                  <a:srgbClr val="FF0000"/>
                </a:solidFill>
                <a:latin typeface="微软雅黑" pitchFamily="34" charset="-122"/>
                <a:ea typeface="微软雅黑" pitchFamily="34" charset="-122"/>
              </a:rPr>
              <a:t>3</a:t>
            </a:r>
            <a:r>
              <a:rPr lang="zh-CN" altLang="en-US" sz="2000" b="0" dirty="0">
                <a:solidFill>
                  <a:srgbClr val="FF0000"/>
                </a:solidFill>
                <a:latin typeface="微软雅黑" pitchFamily="34" charset="-122"/>
                <a:ea typeface="微软雅黑" pitchFamily="34" charset="-122"/>
              </a:rPr>
              <a:t>个月</a:t>
            </a:r>
            <a:r>
              <a:rPr lang="zh-CN" altLang="en-US" sz="2000" b="0" dirty="0">
                <a:solidFill>
                  <a:srgbClr val="000046"/>
                </a:solidFill>
                <a:latin typeface="微软雅黑" pitchFamily="34" charset="-122"/>
                <a:ea typeface="微软雅黑" pitchFamily="34" charset="-122"/>
              </a:rPr>
              <a:t>内完成课题验收及验收准备并通过信息系统提交验收材料，专业机构在此基础上于</a:t>
            </a:r>
            <a:r>
              <a:rPr lang="en-US" altLang="zh-CN" sz="2000" b="0" dirty="0">
                <a:solidFill>
                  <a:srgbClr val="FF0000"/>
                </a:solidFill>
                <a:latin typeface="微软雅黑" pitchFamily="34" charset="-122"/>
                <a:ea typeface="微软雅黑" pitchFamily="34" charset="-122"/>
              </a:rPr>
              <a:t>6</a:t>
            </a:r>
            <a:r>
              <a:rPr lang="zh-CN" altLang="en-US" sz="2000" b="0" dirty="0">
                <a:solidFill>
                  <a:srgbClr val="FF0000"/>
                </a:solidFill>
                <a:latin typeface="微软雅黑" pitchFamily="34" charset="-122"/>
                <a:ea typeface="微软雅黑" pitchFamily="34" charset="-122"/>
              </a:rPr>
              <a:t>个月</a:t>
            </a:r>
            <a:r>
              <a:rPr lang="zh-CN" altLang="en-US" sz="2000" b="0" dirty="0">
                <a:solidFill>
                  <a:srgbClr val="000046"/>
                </a:solidFill>
                <a:latin typeface="微软雅黑" pitchFamily="34" charset="-122"/>
                <a:ea typeface="微软雅黑" pitchFamily="34" charset="-122"/>
              </a:rPr>
              <a:t>内完成项目验收；</a:t>
            </a:r>
            <a:endParaRPr lang="en-US" altLang="zh-CN" sz="2000" b="0" dirty="0">
              <a:solidFill>
                <a:srgbClr val="000046"/>
              </a:solidFill>
              <a:latin typeface="微软雅黑" pitchFamily="34" charset="-122"/>
              <a:ea typeface="微软雅黑" pitchFamily="34" charset="-122"/>
            </a:endParaRPr>
          </a:p>
        </p:txBody>
      </p:sp>
      <p:sp>
        <p:nvSpPr>
          <p:cNvPr id="15" name="Rectangle 1">
            <a:extLst>
              <a:ext uri="{FF2B5EF4-FFF2-40B4-BE49-F238E27FC236}">
                <a16:creationId xmlns:a16="http://schemas.microsoft.com/office/drawing/2014/main" id="{BFFB320C-D3E9-4999-AC51-3CCEB44F5099}"/>
              </a:ext>
            </a:extLst>
          </p:cNvPr>
          <p:cNvSpPr>
            <a:spLocks noChangeArrowheads="1"/>
          </p:cNvSpPr>
          <p:nvPr/>
        </p:nvSpPr>
        <p:spPr bwMode="auto">
          <a:xfrm>
            <a:off x="4245763" y="4649299"/>
            <a:ext cx="5929354" cy="1025754"/>
          </a:xfrm>
          <a:prstGeom prst="roundRect">
            <a:avLst>
              <a:gd name="adj" fmla="val 6645"/>
            </a:avLst>
          </a:prstGeom>
          <a:solidFill>
            <a:schemeClr val="bg1">
              <a:lumMod val="95000"/>
            </a:schemeClr>
          </a:solidFill>
          <a:ln w="9525">
            <a:solidFill>
              <a:schemeClr val="accent1">
                <a:lumMod val="75000"/>
              </a:schemeClr>
            </a:solidFill>
          </a:ln>
        </p:spPr>
        <p:txBody>
          <a:bodyPr wrap="square" lIns="216000" tIns="108000" rIns="216000" bIns="108000" rtlCol="0">
            <a:spAutoFit/>
          </a:bodyPr>
          <a:lstStyle/>
          <a:p>
            <a:pPr algn="just">
              <a:lnSpc>
                <a:spcPct val="125000"/>
              </a:lnSpc>
              <a:spcBef>
                <a:spcPts val="0"/>
              </a:spcBef>
              <a:spcAft>
                <a:spcPts val="1200"/>
              </a:spcAft>
            </a:pPr>
            <a:r>
              <a:rPr lang="zh-CN" altLang="en-US" sz="2000" b="0" dirty="0">
                <a:solidFill>
                  <a:srgbClr val="000046"/>
                </a:solidFill>
                <a:latin typeface="微软雅黑" pitchFamily="34" charset="-122"/>
                <a:ea typeface="微软雅黑" pitchFamily="34" charset="-122"/>
              </a:rPr>
              <a:t>验收结论包括通过验收、不通过验收和结题三种情况；</a:t>
            </a:r>
            <a:endParaRPr lang="en-US" altLang="zh-CN" sz="2000" b="0" dirty="0">
              <a:solidFill>
                <a:srgbClr val="000046"/>
              </a:solidFill>
              <a:latin typeface="微软雅黑" pitchFamily="34" charset="-122"/>
              <a:ea typeface="微软雅黑" pitchFamily="34" charset="-122"/>
            </a:endParaRPr>
          </a:p>
        </p:txBody>
      </p:sp>
      <p:grpSp>
        <p:nvGrpSpPr>
          <p:cNvPr id="2" name="组合 18"/>
          <p:cNvGrpSpPr/>
          <p:nvPr/>
        </p:nvGrpSpPr>
        <p:grpSpPr>
          <a:xfrm>
            <a:off x="1017177" y="5436000"/>
            <a:ext cx="2243601" cy="504058"/>
            <a:chOff x="1017177" y="4915480"/>
            <a:chExt cx="2243601" cy="504058"/>
          </a:xfrm>
        </p:grpSpPr>
        <p:sp>
          <p:nvSpPr>
            <p:cNvPr id="16" name="等腰三角形 15">
              <a:extLst>
                <a:ext uri="{FF2B5EF4-FFF2-40B4-BE49-F238E27FC236}">
                  <a16:creationId xmlns:a16="http://schemas.microsoft.com/office/drawing/2014/main" id="{756292F6-098D-47DF-8955-8FF32B404AE0}"/>
                </a:ext>
              </a:extLst>
            </p:cNvPr>
            <p:cNvSpPr/>
            <p:nvPr/>
          </p:nvSpPr>
          <p:spPr bwMode="auto">
            <a:xfrm rot="5400000">
              <a:off x="2807322" y="4966083"/>
              <a:ext cx="504057" cy="402854"/>
            </a:xfrm>
            <a:prstGeom prst="triangle">
              <a:avLst/>
            </a:prstGeom>
            <a:solidFill>
              <a:schemeClr val="accent1">
                <a:lumMod val="50000"/>
              </a:schemeClr>
            </a:solidFill>
            <a:ln w="19050">
              <a:no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tIns="0" bIns="0"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30" name="矩形 29">
              <a:extLst>
                <a:ext uri="{FF2B5EF4-FFF2-40B4-BE49-F238E27FC236}">
                  <a16:creationId xmlns:a16="http://schemas.microsoft.com/office/drawing/2014/main" id="{BD5AB23E-791F-4DBD-9552-030763AA3832}"/>
                </a:ext>
              </a:extLst>
            </p:cNvPr>
            <p:cNvSpPr/>
            <p:nvPr/>
          </p:nvSpPr>
          <p:spPr>
            <a:xfrm>
              <a:off x="1017177" y="4915480"/>
              <a:ext cx="1840747" cy="504000"/>
            </a:xfrm>
            <a:prstGeom prst="rect">
              <a:avLst/>
            </a:prstGeom>
            <a:solidFill>
              <a:schemeClr val="accent1">
                <a:lumMod val="50000"/>
              </a:schemeClr>
            </a:solidFill>
            <a:ln w="3175">
              <a:solidFill>
                <a:schemeClr val="accent1">
                  <a:lumMod val="50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rgbClr val="FFFFFF"/>
                  </a:solidFill>
                  <a:latin typeface="微软雅黑" panose="020B0503020204020204" pitchFamily="34" charset="-122"/>
                  <a:ea typeface="微软雅黑" panose="020B0503020204020204" pitchFamily="34" charset="-122"/>
                </a:rPr>
                <a:t>项目验收</a:t>
              </a:r>
            </a:p>
          </p:txBody>
        </p:sp>
      </p:grpSp>
      <p:sp>
        <p:nvSpPr>
          <p:cNvPr id="20" name="矩形 19">
            <a:extLst>
              <a:ext uri="{FF2B5EF4-FFF2-40B4-BE49-F238E27FC236}">
                <a16:creationId xmlns:a16="http://schemas.microsoft.com/office/drawing/2014/main" id="{BDB1FE00-7CFF-48E4-B4EE-E6557BC83D83}"/>
              </a:ext>
            </a:extLst>
          </p:cNvPr>
          <p:cNvSpPr/>
          <p:nvPr/>
        </p:nvSpPr>
        <p:spPr>
          <a:xfrm>
            <a:off x="1017177" y="2786058"/>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年度预算执行</a:t>
            </a:r>
          </a:p>
        </p:txBody>
      </p:sp>
      <p:sp>
        <p:nvSpPr>
          <p:cNvPr id="21" name="矩形 20">
            <a:extLst>
              <a:ext uri="{FF2B5EF4-FFF2-40B4-BE49-F238E27FC236}">
                <a16:creationId xmlns:a16="http://schemas.microsoft.com/office/drawing/2014/main" id="{35B6B308-B454-41AD-8F1D-A0C3D5913643}"/>
              </a:ext>
            </a:extLst>
          </p:cNvPr>
          <p:cNvSpPr/>
          <p:nvPr/>
        </p:nvSpPr>
        <p:spPr>
          <a:xfrm>
            <a:off x="1017177" y="345240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项目检查</a:t>
            </a:r>
          </a:p>
        </p:txBody>
      </p:sp>
      <p:sp>
        <p:nvSpPr>
          <p:cNvPr id="23" name="矩形 22">
            <a:extLst>
              <a:ext uri="{FF2B5EF4-FFF2-40B4-BE49-F238E27FC236}">
                <a16:creationId xmlns:a16="http://schemas.microsoft.com/office/drawing/2014/main" id="{89B16E09-025F-4252-84C8-4650D95EA702}"/>
              </a:ext>
            </a:extLst>
          </p:cNvPr>
          <p:cNvSpPr/>
          <p:nvPr/>
        </p:nvSpPr>
        <p:spPr>
          <a:xfrm>
            <a:off x="1017177" y="149624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项目启动部署</a:t>
            </a:r>
          </a:p>
        </p:txBody>
      </p:sp>
      <p:sp>
        <p:nvSpPr>
          <p:cNvPr id="24" name="矩形 23">
            <a:extLst>
              <a:ext uri="{FF2B5EF4-FFF2-40B4-BE49-F238E27FC236}">
                <a16:creationId xmlns:a16="http://schemas.microsoft.com/office/drawing/2014/main" id="{4E7300F4-F522-48B7-ACF0-2958E6B34765}"/>
              </a:ext>
            </a:extLst>
          </p:cNvPr>
          <p:cNvSpPr/>
          <p:nvPr/>
        </p:nvSpPr>
        <p:spPr>
          <a:xfrm>
            <a:off x="1017177" y="4780800"/>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项目验收</a:t>
            </a:r>
          </a:p>
        </p:txBody>
      </p:sp>
      <p:sp>
        <p:nvSpPr>
          <p:cNvPr id="26" name="矩形 25">
            <a:extLst>
              <a:ext uri="{FF2B5EF4-FFF2-40B4-BE49-F238E27FC236}">
                <a16:creationId xmlns:a16="http://schemas.microsoft.com/office/drawing/2014/main" id="{CB32A9DE-27D0-4364-8B85-E4514085F774}"/>
              </a:ext>
            </a:extLst>
          </p:cNvPr>
          <p:cNvSpPr/>
          <p:nvPr/>
        </p:nvSpPr>
        <p:spPr>
          <a:xfrm>
            <a:off x="1017177" y="6082522"/>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成果管理</a:t>
            </a:r>
          </a:p>
        </p:txBody>
      </p:sp>
      <p:sp>
        <p:nvSpPr>
          <p:cNvPr id="27" name="矩形 26">
            <a:extLst>
              <a:ext uri="{FF2B5EF4-FFF2-40B4-BE49-F238E27FC236}">
                <a16:creationId xmlns:a16="http://schemas.microsoft.com/office/drawing/2014/main" id="{89B16E09-025F-4252-84C8-4650D95EA702}"/>
              </a:ext>
            </a:extLst>
          </p:cNvPr>
          <p:cNvSpPr/>
          <p:nvPr/>
        </p:nvSpPr>
        <p:spPr>
          <a:xfrm>
            <a:off x="1017177" y="2143116"/>
            <a:ext cx="1840747" cy="504000"/>
          </a:xfrm>
          <a:prstGeom prst="rect">
            <a:avLst/>
          </a:prstGeom>
          <a:solidFill>
            <a:schemeClr val="bg1">
              <a:lumMod val="95000"/>
            </a:schemeClr>
          </a:solidFill>
          <a:ln w="3175">
            <a:solidFill>
              <a:schemeClr val="bg1">
                <a:lumMod val="95000"/>
              </a:schemeClr>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0" tIns="0" rIns="0" bIns="0" rtlCol="0" anchor="ct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rPr>
              <a:t>年度报告</a:t>
            </a:r>
          </a:p>
        </p:txBody>
      </p:sp>
    </p:spTree>
    <p:extLst>
      <p:ext uri="{BB962C8B-B14F-4D97-AF65-F5344CB8AC3E}">
        <p14:creationId xmlns:p14="http://schemas.microsoft.com/office/powerpoint/2010/main" val="3418045452"/>
      </p:ext>
    </p:extLst>
  </p:cSld>
  <p:clrMapOvr>
    <a:masterClrMapping/>
  </p:clrMapOvr>
</p:sld>
</file>

<file path=ppt/theme/theme1.xml><?xml version="1.0" encoding="utf-8"?>
<a:theme xmlns:a="http://schemas.openxmlformats.org/drawingml/2006/main" name="1_模板-高技术中心-交通处">
  <a:themeElements>
    <a:clrScheme name="1_模板-高技术中心-交通处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模板-高技术中心-交通处">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2500" b="1"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2500" b="1"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1_模板-高技术中心-交通处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模板-高技术中心-交通处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模板-高技术中心-交通处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模板-高技术中心-交通处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模板-高技术中心-交通处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模板-高技术中心-交通处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模板-高技术中心-交通处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模板-高技术中心-交通处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模板-高技术中心-交通处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模板-高技术中心-交通处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模板-高技术中心-交通处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模板-高技术中心-交通处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10243</TotalTime>
  <Pages>0</Pages>
  <Words>2100</Words>
  <Characters>0</Characters>
  <Application>Microsoft Macintosh PowerPoint</Application>
  <DocSecurity>0</DocSecurity>
  <PresentationFormat>Custom</PresentationFormat>
  <Lines>0</Lines>
  <Paragraphs>235</Paragraphs>
  <Slides>24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微软雅黑</vt:lpstr>
      <vt:lpstr>黑体</vt:lpstr>
      <vt:lpstr>华文行楷</vt:lpstr>
      <vt:lpstr>华文中宋</vt:lpstr>
      <vt:lpstr>Arial</vt:lpstr>
      <vt:lpstr>Calibri</vt:lpstr>
      <vt:lpstr>Times New Roman</vt:lpstr>
      <vt:lpstr>Wingdings</vt:lpstr>
      <vt:lpstr>1_模板-高技术中心-交通处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WwW.YlmF.CoM</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雨林木风</dc:creator>
  <cp:lastModifiedBy>zhijun liang</cp:lastModifiedBy>
  <cp:revision>1913</cp:revision>
  <cp:lastPrinted>2016-08-31T05:57:22Z</cp:lastPrinted>
  <dcterms:created xsi:type="dcterms:W3CDTF">2011-08-05T02:52:27Z</dcterms:created>
  <dcterms:modified xsi:type="dcterms:W3CDTF">2018-11-28T05:43:40Z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2052-6.6.0.2671</vt:lpwstr>
  </property>
</Properties>
</file>