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  <p:sldMasterId id="2147484034" r:id="rId2"/>
  </p:sldMasterIdLst>
  <p:notesMasterIdLst>
    <p:notesMasterId r:id="rId47"/>
  </p:notesMasterIdLst>
  <p:handoutMasterIdLst>
    <p:handoutMasterId r:id="rId48"/>
  </p:handoutMasterIdLst>
  <p:sldIdLst>
    <p:sldId id="256" r:id="rId3"/>
    <p:sldId id="376" r:id="rId4"/>
    <p:sldId id="378" r:id="rId5"/>
    <p:sldId id="379" r:id="rId6"/>
    <p:sldId id="519" r:id="rId7"/>
    <p:sldId id="524" r:id="rId8"/>
    <p:sldId id="490" r:id="rId9"/>
    <p:sldId id="489" r:id="rId10"/>
    <p:sldId id="491" r:id="rId11"/>
    <p:sldId id="492" r:id="rId12"/>
    <p:sldId id="493" r:id="rId13"/>
    <p:sldId id="496" r:id="rId14"/>
    <p:sldId id="497" r:id="rId15"/>
    <p:sldId id="526" r:id="rId16"/>
    <p:sldId id="495" r:id="rId17"/>
    <p:sldId id="532" r:id="rId18"/>
    <p:sldId id="504" r:id="rId19"/>
    <p:sldId id="502" r:id="rId20"/>
    <p:sldId id="501" r:id="rId21"/>
    <p:sldId id="510" r:id="rId22"/>
    <p:sldId id="533" r:id="rId23"/>
    <p:sldId id="505" r:id="rId24"/>
    <p:sldId id="508" r:id="rId25"/>
    <p:sldId id="507" r:id="rId26"/>
    <p:sldId id="503" r:id="rId27"/>
    <p:sldId id="529" r:id="rId28"/>
    <p:sldId id="530" r:id="rId29"/>
    <p:sldId id="544" r:id="rId30"/>
    <p:sldId id="551" r:id="rId31"/>
    <p:sldId id="525" r:id="rId32"/>
    <p:sldId id="549" r:id="rId33"/>
    <p:sldId id="550" r:id="rId34"/>
    <p:sldId id="534" r:id="rId35"/>
    <p:sldId id="535" r:id="rId36"/>
    <p:sldId id="536" r:id="rId37"/>
    <p:sldId id="543" r:id="rId38"/>
    <p:sldId id="342" r:id="rId39"/>
    <p:sldId id="537" r:id="rId40"/>
    <p:sldId id="538" r:id="rId41"/>
    <p:sldId id="545" r:id="rId42"/>
    <p:sldId id="540" r:id="rId43"/>
    <p:sldId id="546" r:id="rId44"/>
    <p:sldId id="542" r:id="rId45"/>
    <p:sldId id="547" r:id="rId46"/>
  </p:sldIdLst>
  <p:sldSz cx="9906000" cy="6858000" type="A4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3300"/>
    <a:srgbClr val="ECEAE8"/>
    <a:srgbClr val="0066FF"/>
    <a:srgbClr val="D7D2CD"/>
    <a:srgbClr val="CC6600"/>
    <a:srgbClr val="33CC33"/>
    <a:srgbClr val="CCFF33"/>
    <a:srgbClr val="00CC99"/>
    <a:srgbClr val="D9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6" autoAdjust="0"/>
    <p:restoredTop sz="94660"/>
  </p:normalViewPr>
  <p:slideViewPr>
    <p:cSldViewPr>
      <p:cViewPr varScale="1">
        <p:scale>
          <a:sx n="87" d="100"/>
          <a:sy n="87" d="100"/>
        </p:scale>
        <p:origin x="1219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696251B-E3CD-444A-8443-500F1EEBB357}" type="datetimeFigureOut">
              <a:rPr lang="zh-CN" altLang="en-US" smtClean="0"/>
              <a:pPr/>
              <a:t>2019/8/17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3BE64FD-93E2-49AB-BE3B-0488D6F1E7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052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4043C98-F04B-4501-8EE4-9051667E23C3}" type="datetimeFigureOut">
              <a:rPr lang="zh-CN" altLang="en-US" smtClean="0"/>
              <a:pPr/>
              <a:t>2019/8/17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/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6B528B7-37FB-467C-A867-B448BA326A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09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DADB-DA52-4DEA-853F-BC8154ED232F}" type="slidenum">
              <a:rPr lang="zh-CN" altLang="en-US" sz="1400" smtClean="0"/>
              <a:pPr/>
              <a:t>‹#›</a:t>
            </a:fld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30438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5A2-FA26-4E6C-B410-B03B9BCBF4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59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1542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697" y="1300787"/>
            <a:ext cx="706060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697" y="3886202"/>
            <a:ext cx="706060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DADB-DA52-4DEA-853F-BC8154ED232F}" type="slidenum">
              <a:rPr lang="zh-CN" altLang="en-US" sz="1400" smtClean="0"/>
              <a:pPr/>
              <a:t>‹#›</a:t>
            </a:fld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647516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8420609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7295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828565"/>
            <a:ext cx="8410799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2" y="3657459"/>
            <a:ext cx="8410799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1E27-AA4C-4853-8A68-5A9543FA85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586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4148647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014912" y="2367094"/>
            <a:ext cx="4148138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80924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392" y="2371018"/>
            <a:ext cx="3959698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742442" y="3051014"/>
            <a:ext cx="4148647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7094" y="2371018"/>
            <a:ext cx="396646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014913" y="3051014"/>
            <a:ext cx="4148139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3203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8655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5428-B0DB-46AA-9A9D-A37CEDDA95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325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609600"/>
            <a:ext cx="3197747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125926" y="609602"/>
            <a:ext cx="5037632" cy="51815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2" y="2632852"/>
            <a:ext cx="3197748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690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728B-7E2C-4FAF-B6BD-D4B01CCC15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715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609600"/>
            <a:ext cx="4473753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21293" y="609601"/>
            <a:ext cx="325633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2632854"/>
            <a:ext cx="4473738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6360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58" y="4289374"/>
            <a:ext cx="8421101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2605" y="698261"/>
            <a:ext cx="7980807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5108728"/>
            <a:ext cx="8421117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01018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609601"/>
            <a:ext cx="8421117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204821"/>
            <a:ext cx="8421117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4762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872589"/>
            <a:ext cx="7558486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610032"/>
            <a:ext cx="7111243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372798"/>
            <a:ext cx="8421117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  <p:sp>
        <p:nvSpPr>
          <p:cNvPr id="11" name="TextBox 10"/>
          <p:cNvSpPr txBox="1"/>
          <p:nvPr/>
        </p:nvSpPr>
        <p:spPr>
          <a:xfrm>
            <a:off x="799095" y="887859"/>
            <a:ext cx="592462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4308" y="3120015"/>
            <a:ext cx="59977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8622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2138723"/>
            <a:ext cx="8421117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662335"/>
            <a:ext cx="8421117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20704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42443" y="609600"/>
            <a:ext cx="8421117" cy="16050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42442" y="2367093"/>
            <a:ext cx="268041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42442" y="2943357"/>
            <a:ext cx="268041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7567" y="2367093"/>
            <a:ext cx="267436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08597" y="2943357"/>
            <a:ext cx="268397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5" y="2367093"/>
            <a:ext cx="268525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78305" y="2943357"/>
            <a:ext cx="2685254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22507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42443" y="610772"/>
            <a:ext cx="8421117" cy="16039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42442" y="4204820"/>
            <a:ext cx="267833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42442" y="2367093"/>
            <a:ext cx="2678333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42442" y="4781082"/>
            <a:ext cx="2678333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9742" y="4204820"/>
            <a:ext cx="268273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608595" y="2367093"/>
            <a:ext cx="268397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08595" y="4781082"/>
            <a:ext cx="268397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6" y="4204820"/>
            <a:ext cx="268180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478305" y="2367093"/>
            <a:ext cx="268525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78203" y="4781080"/>
            <a:ext cx="2685356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0508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42443" y="2367095"/>
            <a:ext cx="8421117" cy="342410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362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609603"/>
            <a:ext cx="2074578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42443" y="609603"/>
            <a:ext cx="6222713" cy="51815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5926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1E27-AA4C-4853-8A68-5A9543FA85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09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7545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74B1-7CA4-4A73-8A77-A18DA38912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2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5428-B0DB-46AA-9A9D-A37CEDDA95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57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273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0940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800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906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3" y="2367095"/>
            <a:ext cx="842111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8974" y="588327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43" y="5883277"/>
            <a:ext cx="5421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636" y="5883277"/>
            <a:ext cx="620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1344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1.emf"/><Relationship Id="rId7" Type="http://schemas.openxmlformats.org/officeDocument/2006/relationships/image" Target="../media/image49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1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30.png"/><Relationship Id="rId7" Type="http://schemas.openxmlformats.org/officeDocument/2006/relationships/image" Target="../media/image57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4" Type="http://schemas.openxmlformats.org/officeDocument/2006/relationships/image" Target="../media/image4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7" Type="http://schemas.openxmlformats.org/officeDocument/2006/relationships/image" Target="../media/image7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7" Type="http://schemas.openxmlformats.org/officeDocument/2006/relationships/image" Target="../media/image49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0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430.png"/><Relationship Id="rId7" Type="http://schemas.openxmlformats.org/officeDocument/2006/relationships/image" Target="../media/image49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0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10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10" Type="http://schemas.openxmlformats.org/officeDocument/2006/relationships/image" Target="../media/image30.emf"/><Relationship Id="rId4" Type="http://schemas.openxmlformats.org/officeDocument/2006/relationships/image" Target="../media/image25.emf"/><Relationship Id="rId9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12" Type="http://schemas.openxmlformats.org/officeDocument/2006/relationships/image" Target="../media/image7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emf"/><Relationship Id="rId11" Type="http://schemas.openxmlformats.org/officeDocument/2006/relationships/image" Target="../media/image34.emf"/><Relationship Id="rId5" Type="http://schemas.openxmlformats.org/officeDocument/2006/relationships/image" Target="../media/image26.emf"/><Relationship Id="rId10" Type="http://schemas.openxmlformats.org/officeDocument/2006/relationships/image" Target="../media/image33.emf"/><Relationship Id="rId4" Type="http://schemas.openxmlformats.org/officeDocument/2006/relationships/image" Target="../media/image25.emf"/><Relationship Id="rId9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89.png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17" Type="http://schemas.openxmlformats.org/officeDocument/2006/relationships/image" Target="../media/image74.png"/><Relationship Id="rId2" Type="http://schemas.openxmlformats.org/officeDocument/2006/relationships/image" Target="../media/image23.emf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5" Type="http://schemas.openxmlformats.org/officeDocument/2006/relationships/image" Target="../media/image91.png"/><Relationship Id="rId10" Type="http://schemas.openxmlformats.org/officeDocument/2006/relationships/image" Target="../media/image34.emf"/><Relationship Id="rId4" Type="http://schemas.openxmlformats.org/officeDocument/2006/relationships/image" Target="../media/image25.emf"/><Relationship Id="rId9" Type="http://schemas.openxmlformats.org/officeDocument/2006/relationships/image" Target="../media/image33.emf"/><Relationship Id="rId1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94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3.png"/><Relationship Id="rId5" Type="http://schemas.openxmlformats.org/officeDocument/2006/relationships/image" Target="../media/image88.png"/><Relationship Id="rId4" Type="http://schemas.openxmlformats.org/officeDocument/2006/relationships/image" Target="../media/image3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6.png"/><Relationship Id="rId5" Type="http://schemas.openxmlformats.org/officeDocument/2006/relationships/image" Target="../media/image88.png"/><Relationship Id="rId4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54.png"/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1.emf"/><Relationship Id="rId7" Type="http://schemas.openxmlformats.org/officeDocument/2006/relationships/image" Target="../media/image49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2480" y="1772816"/>
            <a:ext cx="9361040" cy="864096"/>
          </a:xfr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zh-CN" b="1" dirty="0"/>
              <a:t>Exotics in QCD sum rules</a:t>
            </a:r>
            <a:endParaRPr lang="zh-CN" altLang="zh-CN" b="1" cap="none" dirty="0">
              <a:solidFill>
                <a:srgbClr val="0000FF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4487" y="3861048"/>
            <a:ext cx="9217025" cy="1224136"/>
          </a:xfrm>
        </p:spPr>
        <p:txBody>
          <a:bodyPr>
            <a:normAutofit/>
          </a:bodyPr>
          <a:lstStyle/>
          <a:p>
            <a:pPr>
              <a:buClr>
                <a:schemeClr val="tx1">
                  <a:alpha val="100000"/>
                </a:schemeClr>
              </a:buClr>
              <a:buSzPct val="75000"/>
              <a:buFont typeface="Wingdings"/>
            </a:pPr>
            <a:r>
              <a:rPr lang="en-US" altLang="zh-CN" sz="3200" b="1" cap="none" dirty="0">
                <a:solidFill>
                  <a:schemeClr val="tx1"/>
                </a:solidFill>
              </a:rPr>
              <a:t>Hua-Xing Chen</a:t>
            </a:r>
          </a:p>
          <a:p>
            <a:pPr>
              <a:buClr>
                <a:schemeClr val="tx1">
                  <a:alpha val="100000"/>
                </a:schemeClr>
              </a:buClr>
              <a:buSzPct val="75000"/>
              <a:buFont typeface="Wingdings"/>
            </a:pPr>
            <a:r>
              <a:rPr lang="en-US" altLang="zh-CN" sz="2000" b="1" cap="none" dirty="0">
                <a:solidFill>
                  <a:schemeClr val="tx1"/>
                </a:solidFill>
              </a:rPr>
              <a:t>Beihang University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61312" y="63813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b="1" dirty="0"/>
              <a:t>Guilin 2019/08/17</a:t>
            </a:r>
            <a:endParaRPr lang="zh-CN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1838652" y="5373216"/>
            <a:ext cx="6228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Collaborators: Wei Chen, Xiang Liu, Shi-Lin Zhu</a:t>
            </a:r>
            <a:endParaRPr lang="zh-CN" altLang="en-US" sz="2400" b="1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E617CCD-3CC0-477A-A0BB-3084CCBF2FEB}"/>
              </a:ext>
            </a:extLst>
          </p:cNvPr>
          <p:cNvSpPr/>
          <p:nvPr/>
        </p:nvSpPr>
        <p:spPr>
          <a:xfrm>
            <a:off x="1779269" y="764704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CMR9"/>
              </a:rPr>
              <a:t>BaBar</a:t>
            </a:r>
            <a:r>
              <a:rPr lang="en-US" altLang="zh-CN" sz="2400" b="1" dirty="0">
                <a:latin typeface="CMR9"/>
              </a:rPr>
              <a:t>, PRD</a:t>
            </a:r>
            <a:r>
              <a:rPr lang="en-US" altLang="zh-CN" sz="2400" b="1" dirty="0">
                <a:latin typeface="CMBX9"/>
              </a:rPr>
              <a:t>76</a:t>
            </a:r>
            <a:r>
              <a:rPr lang="en-US" altLang="zh-CN" sz="2400" b="1" dirty="0">
                <a:latin typeface="CMR9"/>
              </a:rPr>
              <a:t>, 012008 (2007)</a:t>
            </a:r>
            <a:endParaRPr lang="zh-CN" altLang="en-US" sz="2400" b="1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8CC16204-D83C-4109-A60D-003D9368BBDF}"/>
              </a:ext>
            </a:extLst>
          </p:cNvPr>
          <p:cNvSpPr txBox="1"/>
          <p:nvPr/>
        </p:nvSpPr>
        <p:spPr>
          <a:xfrm>
            <a:off x="6753200" y="2420888"/>
            <a:ext cx="2520280" cy="224676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2187 MeV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2470 MeV</a:t>
            </a:r>
          </a:p>
          <a:p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Diff: 283 MeV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3351EE3-23A5-44C8-A64A-D2FE44FFC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92" y="1412776"/>
            <a:ext cx="4807824" cy="535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06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E617CCD-3CC0-477A-A0BB-3084CCBF2FEB}"/>
              </a:ext>
            </a:extLst>
          </p:cNvPr>
          <p:cNvSpPr/>
          <p:nvPr/>
        </p:nvSpPr>
        <p:spPr>
          <a:xfrm>
            <a:off x="1779269" y="764704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MR9"/>
              </a:rPr>
              <a:t>Belle, PRD</a:t>
            </a:r>
            <a:r>
              <a:rPr lang="en-US" altLang="zh-CN" sz="2400" b="1" dirty="0">
                <a:latin typeface="CMBX9"/>
              </a:rPr>
              <a:t>80</a:t>
            </a:r>
            <a:r>
              <a:rPr lang="en-US" altLang="zh-CN" sz="2400" b="1" dirty="0">
                <a:latin typeface="CMR9"/>
              </a:rPr>
              <a:t>, 031101 (2009)</a:t>
            </a:r>
            <a:endParaRPr lang="zh-CN" altLang="en-US" sz="2400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7819712-5AFE-498C-81C8-FFAB7E2FF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1521764"/>
            <a:ext cx="5575242" cy="466505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14788E3F-AB72-4B50-8A4B-C01C4B7AC563}"/>
              </a:ext>
            </a:extLst>
          </p:cNvPr>
          <p:cNvSpPr txBox="1"/>
          <p:nvPr/>
        </p:nvSpPr>
        <p:spPr>
          <a:xfrm>
            <a:off x="6753200" y="2420888"/>
            <a:ext cx="2520280" cy="224676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2079 MeV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~2400 MeV</a:t>
            </a:r>
          </a:p>
          <a:p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Diff: ~320 MeV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73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E617CCD-3CC0-477A-A0BB-3084CCBF2FEB}"/>
              </a:ext>
            </a:extLst>
          </p:cNvPr>
          <p:cNvSpPr/>
          <p:nvPr/>
        </p:nvSpPr>
        <p:spPr>
          <a:xfrm>
            <a:off x="915172" y="764704"/>
            <a:ext cx="6126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MR9"/>
              </a:rPr>
              <a:t>C. P. Shen and C. Z. Yuan, CPC34, 1045 (2010)</a:t>
            </a:r>
            <a:endParaRPr lang="zh-CN" altLang="en-US" sz="2400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39BC3C8-4712-4B3E-BABE-87F35B8D2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1398108"/>
            <a:ext cx="5667114" cy="4815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0CB38D-CB76-44D7-976B-3885B5E7D964}"/>
              </a:ext>
            </a:extLst>
          </p:cNvPr>
          <p:cNvSpPr txBox="1"/>
          <p:nvPr/>
        </p:nvSpPr>
        <p:spPr>
          <a:xfrm>
            <a:off x="6753200" y="2420888"/>
            <a:ext cx="2520280" cy="224676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2171 MeV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2436 MeV</a:t>
            </a:r>
          </a:p>
          <a:p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Diff: 265 MeV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4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E617CCD-3CC0-477A-A0BB-3084CCBF2FEB}"/>
              </a:ext>
            </a:extLst>
          </p:cNvPr>
          <p:cNvSpPr/>
          <p:nvPr/>
        </p:nvSpPr>
        <p:spPr>
          <a:xfrm>
            <a:off x="915172" y="764704"/>
            <a:ext cx="6126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MR9"/>
              </a:rPr>
              <a:t>C. P. Shen and C. Z. Yuan, CPC34, 1045 (2010)</a:t>
            </a:r>
            <a:endParaRPr lang="zh-CN" altLang="en-US" sz="2400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39BC3C8-4712-4B3E-BABE-87F35B8D2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1398108"/>
            <a:ext cx="5667114" cy="4815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0CB38D-CB76-44D7-976B-3885B5E7D964}"/>
              </a:ext>
            </a:extLst>
          </p:cNvPr>
          <p:cNvSpPr txBox="1"/>
          <p:nvPr/>
        </p:nvSpPr>
        <p:spPr>
          <a:xfrm>
            <a:off x="6753200" y="2420888"/>
            <a:ext cx="2520280" cy="224676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2171 MeV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2436 MeV</a:t>
            </a:r>
          </a:p>
          <a:p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Diff: 265 MeV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BFA6484-8D87-4797-9D3B-8D0D5103D6BE}"/>
              </a:ext>
            </a:extLst>
          </p:cNvPr>
          <p:cNvSpPr/>
          <p:nvPr/>
        </p:nvSpPr>
        <p:spPr>
          <a:xfrm>
            <a:off x="8605274" y="3313439"/>
            <a:ext cx="889987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MR10"/>
              </a:rPr>
              <a:t>&lt;3</a:t>
            </a:r>
            <a:r>
              <a:rPr lang="en-US" altLang="zh-CN" sz="2400" dirty="0">
                <a:latin typeface="CMMI10"/>
              </a:rPr>
              <a:t>.</a:t>
            </a:r>
            <a:r>
              <a:rPr lang="en-US" altLang="zh-CN" sz="2400" dirty="0">
                <a:latin typeface="CMR10"/>
              </a:rPr>
              <a:t>0</a:t>
            </a:r>
            <a:r>
              <a:rPr lang="en-US" altLang="zh-CN" sz="2400" dirty="0">
                <a:latin typeface="CMR10"/>
                <a:cs typeface="Times New Roman" panose="02020603050405020304" pitchFamily="18" charset="0"/>
              </a:rPr>
              <a:t>σ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4210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E617CCD-3CC0-477A-A0BB-3084CCBF2FEB}"/>
              </a:ext>
            </a:extLst>
          </p:cNvPr>
          <p:cNvSpPr/>
          <p:nvPr/>
        </p:nvSpPr>
        <p:spPr>
          <a:xfrm>
            <a:off x="1779269" y="764704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MR9"/>
              </a:rPr>
              <a:t>BES, PRL100, 102003 (2008)</a:t>
            </a:r>
            <a:endParaRPr lang="zh-CN" altLang="en-US" sz="2400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5B947E2-6CC8-480F-9B0F-FEE9FA722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60" y="1340768"/>
            <a:ext cx="5200997" cy="51353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FB2A95-1EC4-4651-8CD9-D10032E78D89}"/>
              </a:ext>
            </a:extLst>
          </p:cNvPr>
          <p:cNvSpPr txBox="1"/>
          <p:nvPr/>
        </p:nvSpPr>
        <p:spPr>
          <a:xfrm>
            <a:off x="6753200" y="2420888"/>
            <a:ext cx="2520280" cy="224676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2186 MeV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~2460 MeV</a:t>
            </a:r>
          </a:p>
          <a:p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Diff: ~270 MeV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77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E617CCD-3CC0-477A-A0BB-3084CCBF2FEB}"/>
              </a:ext>
            </a:extLst>
          </p:cNvPr>
          <p:cNvSpPr/>
          <p:nvPr/>
        </p:nvSpPr>
        <p:spPr>
          <a:xfrm>
            <a:off x="1779269" y="764704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MR9"/>
              </a:rPr>
              <a:t>BESIII, PRD</a:t>
            </a:r>
            <a:r>
              <a:rPr lang="en-US" altLang="zh-CN" sz="2400" b="1" dirty="0">
                <a:latin typeface="CMBX9"/>
              </a:rPr>
              <a:t>91</a:t>
            </a:r>
            <a:r>
              <a:rPr lang="en-US" altLang="zh-CN" sz="2400" b="1" dirty="0">
                <a:latin typeface="CMR9"/>
              </a:rPr>
              <a:t>, 052017 (2015)</a:t>
            </a:r>
            <a:endParaRPr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6D80A7-36F5-4B52-AFCF-0EB0EC510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26" y="1299649"/>
            <a:ext cx="5014710" cy="50124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EC1CAE-2BB7-4A04-9A3A-F5DB219BDDB3}"/>
              </a:ext>
            </a:extLst>
          </p:cNvPr>
          <p:cNvSpPr txBox="1"/>
          <p:nvPr/>
        </p:nvSpPr>
        <p:spPr>
          <a:xfrm>
            <a:off x="6753200" y="2420888"/>
            <a:ext cx="2520280" cy="224676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2200 MeV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~2350 MeV</a:t>
            </a:r>
          </a:p>
          <a:p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Diff: ~150 MeV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44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15B8C2BE-10A7-4251-AB81-73933AC67B4D}"/>
              </a:ext>
            </a:extLst>
          </p:cNvPr>
          <p:cNvSpPr txBox="1"/>
          <p:nvPr/>
        </p:nvSpPr>
        <p:spPr>
          <a:xfrm>
            <a:off x="344488" y="2780928"/>
            <a:ext cx="1601561" cy="224676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Y(2175)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Y(24??)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DA06E85-E0E7-4178-9860-A20A7A44A17B}"/>
              </a:ext>
            </a:extLst>
          </p:cNvPr>
          <p:cNvGrpSpPr/>
          <p:nvPr/>
        </p:nvGrpSpPr>
        <p:grpSpPr>
          <a:xfrm>
            <a:off x="2299247" y="3212976"/>
            <a:ext cx="7392181" cy="1296144"/>
            <a:chOff x="2299247" y="3212976"/>
            <a:chExt cx="7392181" cy="1296144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65B54450-A497-4978-BEBE-A51A460C4D20}"/>
                </a:ext>
              </a:extLst>
            </p:cNvPr>
            <p:cNvGrpSpPr/>
            <p:nvPr/>
          </p:nvGrpSpPr>
          <p:grpSpPr>
            <a:xfrm>
              <a:off x="2299247" y="3212976"/>
              <a:ext cx="7390729" cy="1296144"/>
              <a:chOff x="2299247" y="3429000"/>
              <a:chExt cx="7390729" cy="1296144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9E5D372F-6DAF-4E45-8C41-33261D6734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99247" y="3501647"/>
                <a:ext cx="1025588" cy="434343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373D00CF-8887-46AD-B7BF-AEE3D64821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6816" y="3501647"/>
                <a:ext cx="6393160" cy="450230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C71D2867-96D5-47AE-AB0E-2CCE1FA82A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9247" y="4160672"/>
                <a:ext cx="1062645" cy="420456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B0A0D70F-9CAA-40EC-9BCD-F334977E5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24834" y="4152014"/>
                <a:ext cx="6201937" cy="573130"/>
              </a:xfrm>
              <a:prstGeom prst="rect">
                <a:avLst/>
              </a:prstGeom>
            </p:spPr>
          </p:pic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676F868-BB78-416D-906D-B4A88B425DC9}"/>
                  </a:ext>
                </a:extLst>
              </p:cNvPr>
              <p:cNvSpPr/>
              <p:nvPr/>
            </p:nvSpPr>
            <p:spPr>
              <a:xfrm>
                <a:off x="2299247" y="4572470"/>
                <a:ext cx="1062645" cy="1526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5C53103-0358-4B86-B354-9475C02DA7A7}"/>
                  </a:ext>
                </a:extLst>
              </p:cNvPr>
              <p:cNvSpPr/>
              <p:nvPr/>
            </p:nvSpPr>
            <p:spPr>
              <a:xfrm>
                <a:off x="9489504" y="4149080"/>
                <a:ext cx="200472" cy="573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DB89BB7-DCA6-4E9D-85C8-0A3F45D005DF}"/>
                  </a:ext>
                </a:extLst>
              </p:cNvPr>
              <p:cNvSpPr/>
              <p:nvPr/>
            </p:nvSpPr>
            <p:spPr>
              <a:xfrm>
                <a:off x="2299247" y="3429000"/>
                <a:ext cx="7390729" cy="726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A400390-6C1D-4003-B779-32A671B68C45}"/>
                </a:ext>
              </a:extLst>
            </p:cNvPr>
            <p:cNvSpPr/>
            <p:nvPr/>
          </p:nvSpPr>
          <p:spPr>
            <a:xfrm>
              <a:off x="2300699" y="3700997"/>
              <a:ext cx="7390729" cy="243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AA46AEC6-1C76-40BA-979A-8C816DEB9116}"/>
                  </a:ext>
                </a:extLst>
              </p:cNvPr>
              <p:cNvSpPr/>
              <p:nvPr/>
            </p:nvSpPr>
            <p:spPr>
              <a:xfrm>
                <a:off x="272480" y="332656"/>
                <a:ext cx="9145016" cy="605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4000"/>
                  </a:lnSpc>
                </a:pPr>
                <a:r>
                  <a:rPr lang="en-US" altLang="zh-C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good example: </a:t>
                </a:r>
                <a14:m>
                  <m:oMath xmlns:m="http://schemas.openxmlformats.org/officeDocument/2006/math">
                    <m:r>
                      <a:rPr lang="en-US" altLang="zh-CN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𝑠𝑠</m:t>
                    </m:r>
                    <m:acc>
                      <m:accPr>
                        <m:chr m:val="̅"/>
                        <m:ctrlPr>
                          <a:rPr lang="en-US" altLang="zh-C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currents </a:t>
                </a:r>
                <a:r>
                  <a:rPr lang="en-US" altLang="zh-C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𝑷𝑪</m:t>
                        </m:r>
                      </m:sup>
                    </m:sSup>
                    <m:r>
                      <a:rPr lang="en-US" altLang="zh-CN" sz="3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CN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−−</m:t>
                        </m:r>
                      </m:sup>
                    </m:sSup>
                  </m:oMath>
                </a14:m>
                <a:endParaRPr lang="en-US" altLang="zh-C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AA46AEC6-1C76-40BA-979A-8C816DEB9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0" y="332656"/>
                <a:ext cx="9145016" cy="605294"/>
              </a:xfrm>
              <a:prstGeom prst="rect">
                <a:avLst/>
              </a:prstGeom>
              <a:blipFill>
                <a:blip r:embed="rId7"/>
                <a:stretch>
                  <a:fillRect l="-1928" t="-20388" b="-33981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D2B8FE1F-E46F-4B78-803B-9FCB9716DCA6}"/>
                  </a:ext>
                </a:extLst>
              </p:cNvPr>
              <p:cNvSpPr/>
              <p:nvPr/>
            </p:nvSpPr>
            <p:spPr>
              <a:xfrm>
                <a:off x="2288704" y="1906808"/>
                <a:ext cx="7056784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Theoretically, there are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two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𝑠𝑠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interpolating currents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𝑷𝑪</m:t>
                        </m:r>
                      </m:sup>
                    </m:sSup>
                    <m:r>
                      <a:rPr lang="en-US" altLang="zh-CN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[PRD78, 034012 (2008)]: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D2B8FE1F-E46F-4B78-803B-9FCB9716D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704" y="1906808"/>
                <a:ext cx="7056784" cy="839332"/>
              </a:xfrm>
              <a:prstGeom prst="rect">
                <a:avLst/>
              </a:prstGeom>
              <a:blipFill>
                <a:blip r:embed="rId8"/>
                <a:stretch>
                  <a:fillRect l="-1123" t="-5839" b="-16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950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15B8C2BE-10A7-4251-AB81-73933AC67B4D}"/>
              </a:ext>
            </a:extLst>
          </p:cNvPr>
          <p:cNvSpPr txBox="1"/>
          <p:nvPr/>
        </p:nvSpPr>
        <p:spPr>
          <a:xfrm>
            <a:off x="416496" y="1196752"/>
            <a:ext cx="335277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1: Y(2175) only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7C775B8-CA4D-4076-8B76-831387F3F3DF}"/>
                  </a:ext>
                </a:extLst>
              </p:cNvPr>
              <p:cNvSpPr txBox="1"/>
              <p:nvPr/>
            </p:nvSpPr>
            <p:spPr>
              <a:xfrm>
                <a:off x="920552" y="2363765"/>
                <a:ext cx="3640805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7C775B8-CA4D-4076-8B76-831387F3F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2363765"/>
                <a:ext cx="3640805" cy="4286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7E9DEDB-23E5-457C-8B42-1A1725F85CF2}"/>
                  </a:ext>
                </a:extLst>
              </p:cNvPr>
              <p:cNvSpPr txBox="1"/>
              <p:nvPr/>
            </p:nvSpPr>
            <p:spPr>
              <a:xfrm>
                <a:off x="920552" y="3288332"/>
                <a:ext cx="3640805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7E9DEDB-23E5-457C-8B42-1A1725F85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3288332"/>
                <a:ext cx="3640805" cy="4286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5F195944-E729-4E63-9610-029E8A588472}"/>
              </a:ext>
            </a:extLst>
          </p:cNvPr>
          <p:cNvSpPr txBox="1"/>
          <p:nvPr/>
        </p:nvSpPr>
        <p:spPr>
          <a:xfrm>
            <a:off x="6593092" y="1196752"/>
            <a:ext cx="309634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PRD78 (2008) 034012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52586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7C775B8-CA4D-4076-8B76-831387F3F3DF}"/>
                  </a:ext>
                </a:extLst>
              </p:cNvPr>
              <p:cNvSpPr txBox="1"/>
              <p:nvPr/>
            </p:nvSpPr>
            <p:spPr>
              <a:xfrm>
                <a:off x="920552" y="2363765"/>
                <a:ext cx="3640805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7C775B8-CA4D-4076-8B76-831387F3F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2363765"/>
                <a:ext cx="3640805" cy="4286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7E9DEDB-23E5-457C-8B42-1A1725F85CF2}"/>
                  </a:ext>
                </a:extLst>
              </p:cNvPr>
              <p:cNvSpPr txBox="1"/>
              <p:nvPr/>
            </p:nvSpPr>
            <p:spPr>
              <a:xfrm>
                <a:off x="920552" y="3288332"/>
                <a:ext cx="3640805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7E9DEDB-23E5-457C-8B42-1A1725F85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3288332"/>
                <a:ext cx="3640805" cy="4286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F5F8748-1A4D-4901-80E8-6F464190CE76}"/>
                  </a:ext>
                </a:extLst>
              </p:cNvPr>
              <p:cNvSpPr txBox="1"/>
              <p:nvPr/>
            </p:nvSpPr>
            <p:spPr>
              <a:xfrm>
                <a:off x="5373397" y="2363765"/>
                <a:ext cx="3358675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F5F8748-1A4D-4901-80E8-6F464190C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397" y="2363765"/>
                <a:ext cx="3358675" cy="4255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6812B89-8DE0-4E1A-A9AD-EA396386DB9E}"/>
                  </a:ext>
                </a:extLst>
              </p:cNvPr>
              <p:cNvSpPr txBox="1"/>
              <p:nvPr/>
            </p:nvSpPr>
            <p:spPr>
              <a:xfrm>
                <a:off x="5373397" y="3288332"/>
                <a:ext cx="3358675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6812B89-8DE0-4E1A-A9AD-EA396386D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397" y="3288332"/>
                <a:ext cx="3358675" cy="4255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C889E86-E4CD-4A1F-A8F4-CA151F4A0BEF}"/>
                  </a:ext>
                </a:extLst>
              </p:cNvPr>
              <p:cNvSpPr txBox="1"/>
              <p:nvPr/>
            </p:nvSpPr>
            <p:spPr>
              <a:xfrm>
                <a:off x="8141264" y="2766561"/>
                <a:ext cx="15913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~2.3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C889E86-E4CD-4A1F-A8F4-CA151F4A0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264" y="2766561"/>
                <a:ext cx="1591398" cy="369332"/>
              </a:xfrm>
              <a:prstGeom prst="rect">
                <a:avLst/>
              </a:prstGeom>
              <a:blipFill>
                <a:blip r:embed="rId6"/>
                <a:stretch>
                  <a:fillRect l="-3831" r="-3065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04C554B-FD08-4BCF-BF64-49C4D8092255}"/>
                  </a:ext>
                </a:extLst>
              </p:cNvPr>
              <p:cNvSpPr txBox="1"/>
              <p:nvPr/>
            </p:nvSpPr>
            <p:spPr>
              <a:xfrm>
                <a:off x="8189749" y="3681606"/>
                <a:ext cx="15913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~2.3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04C554B-FD08-4BCF-BF64-49C4D8092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749" y="3681606"/>
                <a:ext cx="1591398" cy="369332"/>
              </a:xfrm>
              <a:prstGeom prst="rect">
                <a:avLst/>
              </a:prstGeom>
              <a:blipFill>
                <a:blip r:embed="rId7"/>
                <a:stretch>
                  <a:fillRect l="-3435" r="-3053"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6">
            <a:extLst>
              <a:ext uri="{FF2B5EF4-FFF2-40B4-BE49-F238E27FC236}">
                <a16:creationId xmlns:a16="http://schemas.microsoft.com/office/drawing/2014/main" id="{AB322AF6-26B6-419B-975C-05AB24FC6662}"/>
              </a:ext>
            </a:extLst>
          </p:cNvPr>
          <p:cNvSpPr txBox="1"/>
          <p:nvPr/>
        </p:nvSpPr>
        <p:spPr>
          <a:xfrm>
            <a:off x="416496" y="1196752"/>
            <a:ext cx="335277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1: Y(2175) only</a:t>
            </a:r>
            <a:endParaRPr lang="zh-CN" altLang="en-US" sz="28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35A1E4E-34C5-4960-B083-787DB90CD13B}"/>
              </a:ext>
            </a:extLst>
          </p:cNvPr>
          <p:cNvSpPr txBox="1"/>
          <p:nvPr/>
        </p:nvSpPr>
        <p:spPr>
          <a:xfrm>
            <a:off x="6593092" y="1196752"/>
            <a:ext cx="309634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PRD78 (2008) 034012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21139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7C775B8-CA4D-4076-8B76-831387F3F3DF}"/>
                  </a:ext>
                </a:extLst>
              </p:cNvPr>
              <p:cNvSpPr txBox="1"/>
              <p:nvPr/>
            </p:nvSpPr>
            <p:spPr>
              <a:xfrm>
                <a:off x="920552" y="2363765"/>
                <a:ext cx="3640805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7C775B8-CA4D-4076-8B76-831387F3F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2363765"/>
                <a:ext cx="3640805" cy="4286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7E9DEDB-23E5-457C-8B42-1A1725F85CF2}"/>
                  </a:ext>
                </a:extLst>
              </p:cNvPr>
              <p:cNvSpPr txBox="1"/>
              <p:nvPr/>
            </p:nvSpPr>
            <p:spPr>
              <a:xfrm>
                <a:off x="920552" y="3288332"/>
                <a:ext cx="3640805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7E9DEDB-23E5-457C-8B42-1A1725F85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3288332"/>
                <a:ext cx="3640805" cy="4286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F5F8748-1A4D-4901-80E8-6F464190CE76}"/>
                  </a:ext>
                </a:extLst>
              </p:cNvPr>
              <p:cNvSpPr txBox="1"/>
              <p:nvPr/>
            </p:nvSpPr>
            <p:spPr>
              <a:xfrm>
                <a:off x="5373397" y="2363765"/>
                <a:ext cx="3358675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F5F8748-1A4D-4901-80E8-6F464190C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397" y="2363765"/>
                <a:ext cx="3358675" cy="4255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6812B89-8DE0-4E1A-A9AD-EA396386DB9E}"/>
                  </a:ext>
                </a:extLst>
              </p:cNvPr>
              <p:cNvSpPr txBox="1"/>
              <p:nvPr/>
            </p:nvSpPr>
            <p:spPr>
              <a:xfrm>
                <a:off x="5373397" y="3288332"/>
                <a:ext cx="3358675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6812B89-8DE0-4E1A-A9AD-EA396386D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397" y="3288332"/>
                <a:ext cx="3358675" cy="4255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363493A-FCCC-4840-A5CC-608D107896C0}"/>
                  </a:ext>
                </a:extLst>
              </p:cNvPr>
              <p:cNvSpPr txBox="1"/>
              <p:nvPr/>
            </p:nvSpPr>
            <p:spPr>
              <a:xfrm>
                <a:off x="1345538" y="4941168"/>
                <a:ext cx="7214924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&gt;&lt;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363493A-FCCC-4840-A5CC-608D10789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38" y="4941168"/>
                <a:ext cx="7214924" cy="4255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6">
            <a:extLst>
              <a:ext uri="{FF2B5EF4-FFF2-40B4-BE49-F238E27FC236}">
                <a16:creationId xmlns:a16="http://schemas.microsoft.com/office/drawing/2014/main" id="{6D3C5BA7-4C7F-406B-9CED-0ACF96BBD26D}"/>
              </a:ext>
            </a:extLst>
          </p:cNvPr>
          <p:cNvSpPr txBox="1"/>
          <p:nvPr/>
        </p:nvSpPr>
        <p:spPr>
          <a:xfrm>
            <a:off x="416496" y="1196752"/>
            <a:ext cx="335277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1: Y(2175) only</a:t>
            </a:r>
            <a:endParaRPr lang="zh-CN" altLang="en-US" sz="28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DC747E5-1E20-4285-B36E-8A2CDA4E5B4A}"/>
              </a:ext>
            </a:extLst>
          </p:cNvPr>
          <p:cNvSpPr txBox="1"/>
          <p:nvPr/>
        </p:nvSpPr>
        <p:spPr>
          <a:xfrm>
            <a:off x="6593092" y="1196752"/>
            <a:ext cx="309634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PRD78 (2008) 034012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CF0B419-353D-4F10-B4CF-B8C2E16CA364}"/>
                  </a:ext>
                </a:extLst>
              </p:cNvPr>
              <p:cNvSpPr txBox="1"/>
              <p:nvPr/>
            </p:nvSpPr>
            <p:spPr>
              <a:xfrm>
                <a:off x="8141264" y="2766561"/>
                <a:ext cx="15913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~2.3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CF0B419-353D-4F10-B4CF-B8C2E16CA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264" y="2766561"/>
                <a:ext cx="1591398" cy="369332"/>
              </a:xfrm>
              <a:prstGeom prst="rect">
                <a:avLst/>
              </a:prstGeom>
              <a:blipFill>
                <a:blip r:embed="rId7"/>
                <a:stretch>
                  <a:fillRect l="-3065" r="-2682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4796E4C-998F-4B3F-88C1-3E0B06286BAA}"/>
                  </a:ext>
                </a:extLst>
              </p:cNvPr>
              <p:cNvSpPr txBox="1"/>
              <p:nvPr/>
            </p:nvSpPr>
            <p:spPr>
              <a:xfrm>
                <a:off x="8189749" y="3681606"/>
                <a:ext cx="15913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~2.3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4796E4C-998F-4B3F-88C1-3E0B06286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749" y="3681606"/>
                <a:ext cx="1591398" cy="369332"/>
              </a:xfrm>
              <a:prstGeom prst="rect">
                <a:avLst/>
              </a:prstGeom>
              <a:blipFill>
                <a:blip r:embed="rId8"/>
                <a:stretch>
                  <a:fillRect l="-2672" r="-2672"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93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Grp="1"/>
          </p:cNvSpPr>
          <p:nvPr>
            <p:ph sz="quarter" idx="13"/>
          </p:nvPr>
        </p:nvSpPr>
        <p:spPr>
          <a:xfrm>
            <a:off x="849313" y="1142984"/>
            <a:ext cx="8532843" cy="46625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chemeClr val="tx1">
                  <a:alpha val="100000"/>
                </a:schemeClr>
              </a:buClr>
              <a:buSzPct val="75000"/>
            </a:pPr>
            <a:r>
              <a:rPr lang="en-US" altLang="zh-CN" sz="2400" cap="none" dirty="0"/>
              <a:t>In sum rule analyses, we consider </a:t>
            </a:r>
            <a:r>
              <a:rPr lang="en-US" altLang="zh-CN" sz="2400" cap="none" dirty="0">
                <a:solidFill>
                  <a:srgbClr val="FF0000"/>
                </a:solidFill>
              </a:rPr>
              <a:t>two-point correlation functions</a:t>
            </a:r>
            <a:r>
              <a:rPr lang="en-US" altLang="zh-CN" sz="2400" cap="none" dirty="0"/>
              <a:t>:</a:t>
            </a:r>
            <a:endParaRPr lang="zh-CN" altLang="en-US" sz="2400" cap="none" dirty="0"/>
          </a:p>
          <a:p>
            <a:pPr>
              <a:lnSpc>
                <a:spcPct val="80000"/>
              </a:lnSpc>
              <a:buClr>
                <a:schemeClr val="tx1">
                  <a:alpha val="100000"/>
                </a:schemeClr>
              </a:buClr>
              <a:buSzPct val="75000"/>
              <a:buFont typeface="Wingdings"/>
              <a:buChar char="l"/>
            </a:pPr>
            <a:endParaRPr lang="en-US" altLang="zh-CN" sz="2400" cap="none" dirty="0"/>
          </a:p>
          <a:p>
            <a:pPr>
              <a:lnSpc>
                <a:spcPct val="80000"/>
              </a:lnSpc>
              <a:buClr>
                <a:schemeClr val="tx1">
                  <a:alpha val="100000"/>
                </a:schemeClr>
              </a:buClr>
              <a:buSzPct val="75000"/>
              <a:buFont typeface="Wingdings"/>
              <a:buChar char="l"/>
            </a:pPr>
            <a:endParaRPr lang="en-US" altLang="zh-CN" sz="2400" cap="none" dirty="0"/>
          </a:p>
          <a:p>
            <a:pPr>
              <a:lnSpc>
                <a:spcPct val="80000"/>
              </a:lnSpc>
              <a:buClr>
                <a:schemeClr val="tx1">
                  <a:alpha val="100000"/>
                </a:schemeClr>
              </a:buClr>
              <a:buSzPct val="75000"/>
              <a:buFont typeface="Wingdings"/>
              <a:buNone/>
            </a:pPr>
            <a:r>
              <a:rPr lang="en-US" altLang="zh-CN" sz="2000" cap="none" dirty="0"/>
              <a:t>      where </a:t>
            </a:r>
            <a:r>
              <a:rPr lang="en-US" altLang="zh-CN" sz="2000" cap="none" dirty="0">
                <a:solidFill>
                  <a:srgbClr val="FF0000"/>
                </a:solidFill>
              </a:rPr>
              <a:t>η</a:t>
            </a:r>
            <a:r>
              <a:rPr lang="en-US" altLang="zh-CN" sz="2000" cap="none" dirty="0"/>
              <a:t> is the current which can couple to </a:t>
            </a:r>
            <a:r>
              <a:rPr lang="en-US" altLang="zh-CN" sz="2000" cap="none" dirty="0">
                <a:solidFill>
                  <a:srgbClr val="0000FF"/>
                </a:solidFill>
              </a:rPr>
              <a:t>hadronic states</a:t>
            </a:r>
            <a:r>
              <a:rPr lang="en-US" altLang="zh-CN" sz="2000" cap="none" dirty="0"/>
              <a:t>.</a:t>
            </a:r>
          </a:p>
          <a:p>
            <a:pPr>
              <a:lnSpc>
                <a:spcPct val="80000"/>
              </a:lnSpc>
              <a:buClr>
                <a:schemeClr val="tx1">
                  <a:alpha val="100000"/>
                </a:schemeClr>
              </a:buClr>
              <a:buSzPct val="75000"/>
              <a:buFont typeface="Wingdings" pitchFamily="2" charset="2"/>
              <a:buChar char="l"/>
            </a:pPr>
            <a:endParaRPr lang="en-US" altLang="zh-CN" sz="2000" cap="none" dirty="0"/>
          </a:p>
          <a:p>
            <a:pPr>
              <a:lnSpc>
                <a:spcPct val="80000"/>
              </a:lnSpc>
              <a:buClr>
                <a:schemeClr val="tx1">
                  <a:alpha val="100000"/>
                </a:schemeClr>
              </a:buClr>
              <a:buSzPct val="75000"/>
              <a:buFont typeface="Wingdings" pitchFamily="2" charset="2"/>
              <a:buChar char="l"/>
            </a:pPr>
            <a:endParaRPr lang="en-US" altLang="zh-CN" sz="2000" cap="none" dirty="0"/>
          </a:p>
          <a:p>
            <a:pPr>
              <a:lnSpc>
                <a:spcPct val="80000"/>
              </a:lnSpc>
              <a:buClr>
                <a:schemeClr val="tx1">
                  <a:alpha val="100000"/>
                </a:schemeClr>
              </a:buClr>
              <a:buSzPct val="75000"/>
            </a:pPr>
            <a:r>
              <a:rPr lang="en-US" altLang="zh-CN" sz="2000" cap="none" dirty="0"/>
              <a:t>In QCD sum rules, we can calculate these matrix elements from QCD (</a:t>
            </a:r>
            <a:r>
              <a:rPr lang="en-US" altLang="zh-CN" sz="2000" cap="none" dirty="0">
                <a:solidFill>
                  <a:srgbClr val="0000FF"/>
                </a:solidFill>
              </a:rPr>
              <a:t>OPE</a:t>
            </a:r>
            <a:r>
              <a:rPr lang="en-US" altLang="zh-CN" sz="2000" cap="none" dirty="0"/>
              <a:t>) and relate them to observables by using </a:t>
            </a:r>
            <a:r>
              <a:rPr lang="en-US" altLang="zh-CN" sz="2000" cap="none" dirty="0">
                <a:solidFill>
                  <a:srgbClr val="0000FF"/>
                </a:solidFill>
              </a:rPr>
              <a:t>dispersion relation</a:t>
            </a:r>
            <a:r>
              <a:rPr lang="en-US" altLang="zh-CN" sz="2000" cap="none" dirty="0"/>
              <a:t>.</a:t>
            </a:r>
            <a:endParaRPr lang="zh-CN" altLang="en-US" sz="2000" cap="none" dirty="0"/>
          </a:p>
        </p:txBody>
      </p:sp>
      <p:pic>
        <p:nvPicPr>
          <p:cNvPr id="4" name="矩形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4673" y="1605930"/>
            <a:ext cx="4600575" cy="7429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" name="矩形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480" y="4221088"/>
            <a:ext cx="8382000" cy="1828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B7DCD356-D42E-49A6-AB0E-AA1EEF1BF971}"/>
              </a:ext>
            </a:extLst>
          </p:cNvPr>
          <p:cNvSpPr txBox="1">
            <a:spLocks/>
          </p:cNvSpPr>
          <p:nvPr/>
        </p:nvSpPr>
        <p:spPr>
          <a:xfrm>
            <a:off x="238092" y="285729"/>
            <a:ext cx="3202740" cy="550984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/>
              <a:t>QCD Sum Rules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2279258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3EFE56-7CF9-4F84-B3EE-8FE8FE82F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1124744"/>
            <a:ext cx="4953000" cy="3204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E03A89B-4657-428F-8F65-ED455DA53442}"/>
                  </a:ext>
                </a:extLst>
              </p:cNvPr>
              <p:cNvSpPr txBox="1"/>
              <p:nvPr/>
            </p:nvSpPr>
            <p:spPr>
              <a:xfrm>
                <a:off x="1130132" y="4584501"/>
                <a:ext cx="2298258" cy="677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&lt;0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0&gt;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&lt;0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0&gt;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E03A89B-4657-428F-8F65-ED455DA53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32" y="4584501"/>
                <a:ext cx="2298258" cy="677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E674028-FF4A-4E3C-B6A0-08108BF5EE5E}"/>
                  </a:ext>
                </a:extLst>
              </p:cNvPr>
              <p:cNvSpPr txBox="1"/>
              <p:nvPr/>
            </p:nvSpPr>
            <p:spPr>
              <a:xfrm>
                <a:off x="1136576" y="5517232"/>
                <a:ext cx="2303579" cy="677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&lt;0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0&gt;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&lt;0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0&gt;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E674028-FF4A-4E3C-B6A0-08108BF5E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76" y="5517232"/>
                <a:ext cx="2303579" cy="6779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711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79D04B3-B49C-4639-829B-71B7B5D44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8" y="2363765"/>
            <a:ext cx="4889926" cy="116000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FED845C7-ACD3-4CC0-86D6-A80C4704560B}"/>
              </a:ext>
            </a:extLst>
          </p:cNvPr>
          <p:cNvSpPr txBox="1"/>
          <p:nvPr/>
        </p:nvSpPr>
        <p:spPr>
          <a:xfrm>
            <a:off x="416496" y="1196752"/>
            <a:ext cx="381642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2: not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Y(2175)</a:t>
            </a:r>
            <a:endParaRPr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EF50FFE-EA21-4E41-BC31-BDD164B7D4B3}"/>
              </a:ext>
            </a:extLst>
          </p:cNvPr>
          <p:cNvSpPr txBox="1"/>
          <p:nvPr/>
        </p:nvSpPr>
        <p:spPr>
          <a:xfrm>
            <a:off x="6593092" y="1196752"/>
            <a:ext cx="309634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PRD98 (2018) 014011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44099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79D04B3-B49C-4639-829B-71B7B5D44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8" y="2363765"/>
            <a:ext cx="4889926" cy="1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CF259C5-E916-421F-A760-5F214E90A5C3}"/>
                  </a:ext>
                </a:extLst>
              </p:cNvPr>
              <p:cNvSpPr txBox="1"/>
              <p:nvPr/>
            </p:nvSpPr>
            <p:spPr>
              <a:xfrm>
                <a:off x="5889104" y="2731014"/>
                <a:ext cx="3216458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CF259C5-E916-421F-A760-5F214E90A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104" y="2731014"/>
                <a:ext cx="3216458" cy="4255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6">
            <a:extLst>
              <a:ext uri="{FF2B5EF4-FFF2-40B4-BE49-F238E27FC236}">
                <a16:creationId xmlns:a16="http://schemas.microsoft.com/office/drawing/2014/main" id="{FED845C7-ACD3-4CC0-86D6-A80C4704560B}"/>
              </a:ext>
            </a:extLst>
          </p:cNvPr>
          <p:cNvSpPr txBox="1"/>
          <p:nvPr/>
        </p:nvSpPr>
        <p:spPr>
          <a:xfrm>
            <a:off x="416496" y="1196752"/>
            <a:ext cx="381642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2: not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Y(2175)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EB6448D-7FD8-4350-82B6-EB8235A617AF}"/>
                  </a:ext>
                </a:extLst>
              </p:cNvPr>
              <p:cNvSpPr txBox="1"/>
              <p:nvPr/>
            </p:nvSpPr>
            <p:spPr>
              <a:xfrm>
                <a:off x="3296521" y="4596362"/>
                <a:ext cx="3312958" cy="58477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0000FF"/>
                    </a:solidFill>
                  </a:rPr>
                  <a:t>Fine-tune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EB6448D-7FD8-4350-82B6-EB8235A61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521" y="4596362"/>
                <a:ext cx="3312958" cy="584775"/>
              </a:xfrm>
              <a:prstGeom prst="rect">
                <a:avLst/>
              </a:prstGeom>
              <a:blipFill>
                <a:blip r:embed="rId4"/>
                <a:stretch>
                  <a:fillRect l="-4388" t="-10000" b="-3100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C54D73E4-4571-4E98-92B9-DB961F437170}"/>
              </a:ext>
            </a:extLst>
          </p:cNvPr>
          <p:cNvSpPr txBox="1"/>
          <p:nvPr/>
        </p:nvSpPr>
        <p:spPr>
          <a:xfrm>
            <a:off x="6593092" y="1196752"/>
            <a:ext cx="309634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PRD98 (2018) 014011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867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3EFE56-7CF9-4F84-B3EE-8FE8FE82F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906000" cy="3204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E03A89B-4657-428F-8F65-ED455DA53442}"/>
                  </a:ext>
                </a:extLst>
              </p:cNvPr>
              <p:cNvSpPr txBox="1"/>
              <p:nvPr/>
            </p:nvSpPr>
            <p:spPr>
              <a:xfrm>
                <a:off x="1130132" y="4584501"/>
                <a:ext cx="2298258" cy="677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&lt;0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0&gt;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&lt;0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0&gt;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E03A89B-4657-428F-8F65-ED455DA53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32" y="4584501"/>
                <a:ext cx="2298258" cy="677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E674028-FF4A-4E3C-B6A0-08108BF5EE5E}"/>
                  </a:ext>
                </a:extLst>
              </p:cNvPr>
              <p:cNvSpPr txBox="1"/>
              <p:nvPr/>
            </p:nvSpPr>
            <p:spPr>
              <a:xfrm>
                <a:off x="1136576" y="5517232"/>
                <a:ext cx="2303579" cy="677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&lt;0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0&gt;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&lt;0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0&gt;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E674028-FF4A-4E3C-B6A0-08108BF5E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76" y="5517232"/>
                <a:ext cx="2303579" cy="6779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C96F00F-4017-4405-9BBE-4844E8C3E3C9}"/>
                  </a:ext>
                </a:extLst>
              </p:cNvPr>
              <p:cNvSpPr txBox="1"/>
              <p:nvPr/>
            </p:nvSpPr>
            <p:spPr>
              <a:xfrm>
                <a:off x="6465168" y="4584500"/>
                <a:ext cx="2203873" cy="677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&lt;0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0&gt;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&lt;0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0&gt;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C96F00F-4017-4405-9BBE-4844E8C3E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168" y="4584500"/>
                <a:ext cx="2203873" cy="6779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C7D605F-BB60-4A3E-9E06-88EB85191251}"/>
                  </a:ext>
                </a:extLst>
              </p:cNvPr>
              <p:cNvSpPr txBox="1"/>
              <p:nvPr/>
            </p:nvSpPr>
            <p:spPr>
              <a:xfrm>
                <a:off x="6465167" y="5517232"/>
                <a:ext cx="2209195" cy="677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&lt;0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0&gt;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&lt;0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0&gt;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C7D605F-BB60-4A3E-9E06-88EB85191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167" y="5517232"/>
                <a:ext cx="2209195" cy="6779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488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79D04B3-B49C-4639-829B-71B7B5D44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8" y="2363765"/>
            <a:ext cx="4889926" cy="1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CF259C5-E916-421F-A760-5F214E90A5C3}"/>
                  </a:ext>
                </a:extLst>
              </p:cNvPr>
              <p:cNvSpPr txBox="1"/>
              <p:nvPr/>
            </p:nvSpPr>
            <p:spPr>
              <a:xfrm>
                <a:off x="5889104" y="2731014"/>
                <a:ext cx="3216458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CF259C5-E916-421F-A760-5F214E90A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104" y="2731014"/>
                <a:ext cx="3216458" cy="4255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AEBC0DA-DBCC-412A-8E80-7D493B7ACFFD}"/>
                  </a:ext>
                </a:extLst>
              </p:cNvPr>
              <p:cNvSpPr txBox="1"/>
              <p:nvPr/>
            </p:nvSpPr>
            <p:spPr>
              <a:xfrm>
                <a:off x="4448944" y="4576444"/>
                <a:ext cx="3640805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AEBC0DA-DBCC-412A-8E80-7D493B7AC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944" y="4576444"/>
                <a:ext cx="3640805" cy="428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A85844E-1D72-4962-AD9D-3F2DE79E1597}"/>
                  </a:ext>
                </a:extLst>
              </p:cNvPr>
              <p:cNvSpPr txBox="1"/>
              <p:nvPr/>
            </p:nvSpPr>
            <p:spPr>
              <a:xfrm>
                <a:off x="4448943" y="5181507"/>
                <a:ext cx="3640805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A85844E-1D72-4962-AD9D-3F2DE79E1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943" y="5181507"/>
                <a:ext cx="3640805" cy="4286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410B30BE-5337-4949-AA97-B592A7001FCB}"/>
              </a:ext>
            </a:extLst>
          </p:cNvPr>
          <p:cNvSpPr/>
          <p:nvPr/>
        </p:nvSpPr>
        <p:spPr>
          <a:xfrm>
            <a:off x="1784648" y="4743477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Y(2175) only</a:t>
            </a:r>
            <a:endParaRPr lang="zh-CN" altLang="en-US" sz="2800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70E5CA07-FF69-4880-85CE-0E1436027368}"/>
              </a:ext>
            </a:extLst>
          </p:cNvPr>
          <p:cNvSpPr txBox="1"/>
          <p:nvPr/>
        </p:nvSpPr>
        <p:spPr>
          <a:xfrm>
            <a:off x="416496" y="1196752"/>
            <a:ext cx="381642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2: not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Y(2175)</a:t>
            </a:r>
            <a:endParaRPr lang="zh-CN" altLang="en-US" sz="28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A45630D-7855-498D-B5C7-6C4DF3743140}"/>
              </a:ext>
            </a:extLst>
          </p:cNvPr>
          <p:cNvSpPr txBox="1"/>
          <p:nvPr/>
        </p:nvSpPr>
        <p:spPr>
          <a:xfrm>
            <a:off x="6593092" y="1196752"/>
            <a:ext cx="309634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PRD98 (2018) 014011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62538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79D04B3-B49C-4639-829B-71B7B5D44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8" y="2363765"/>
            <a:ext cx="4889926" cy="1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CF259C5-E916-421F-A760-5F214E90A5C3}"/>
                  </a:ext>
                </a:extLst>
              </p:cNvPr>
              <p:cNvSpPr txBox="1"/>
              <p:nvPr/>
            </p:nvSpPr>
            <p:spPr>
              <a:xfrm>
                <a:off x="5889104" y="2731014"/>
                <a:ext cx="3216458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CF259C5-E916-421F-A760-5F214E90A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104" y="2731014"/>
                <a:ext cx="3216458" cy="4255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472ECFA-CBAA-4960-A68D-DD3F079071A2}"/>
              </a:ext>
            </a:extLst>
          </p:cNvPr>
          <p:cNvCxnSpPr/>
          <p:nvPr/>
        </p:nvCxnSpPr>
        <p:spPr>
          <a:xfrm>
            <a:off x="1697218" y="4437112"/>
            <a:ext cx="6208110" cy="144016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894EAEB-D48B-4F19-A7C7-EB62A913A251}"/>
              </a:ext>
            </a:extLst>
          </p:cNvPr>
          <p:cNvCxnSpPr>
            <a:cxnSpLocks/>
          </p:cNvCxnSpPr>
          <p:nvPr/>
        </p:nvCxnSpPr>
        <p:spPr>
          <a:xfrm flipV="1">
            <a:off x="1717733" y="4334402"/>
            <a:ext cx="6187595" cy="150129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EECFAF3-7FE5-4661-892C-BB9C731EB804}"/>
                  </a:ext>
                </a:extLst>
              </p:cNvPr>
              <p:cNvSpPr txBox="1"/>
              <p:nvPr/>
            </p:nvSpPr>
            <p:spPr>
              <a:xfrm>
                <a:off x="4448944" y="4576444"/>
                <a:ext cx="3640805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EECFAF3-7FE5-4661-892C-BB9C731EB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944" y="4576444"/>
                <a:ext cx="3640805" cy="428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BB0BDC3-EC2E-4B10-BEEC-1A4ED7E42BE3}"/>
                  </a:ext>
                </a:extLst>
              </p:cNvPr>
              <p:cNvSpPr txBox="1"/>
              <p:nvPr/>
            </p:nvSpPr>
            <p:spPr>
              <a:xfrm>
                <a:off x="4448943" y="5181507"/>
                <a:ext cx="3640805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BB0BDC3-EC2E-4B10-BEEC-1A4ED7E42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943" y="5181507"/>
                <a:ext cx="3640805" cy="4286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73914141-95AD-4461-8308-0096EF2941C7}"/>
              </a:ext>
            </a:extLst>
          </p:cNvPr>
          <p:cNvSpPr/>
          <p:nvPr/>
        </p:nvSpPr>
        <p:spPr>
          <a:xfrm>
            <a:off x="1784648" y="4743477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Y(2175) only</a:t>
            </a:r>
            <a:endParaRPr lang="zh-CN" altLang="en-US" sz="2800" dirty="0"/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E3B9E105-D1CA-4CBC-86A9-F169D29A1774}"/>
              </a:ext>
            </a:extLst>
          </p:cNvPr>
          <p:cNvSpPr txBox="1"/>
          <p:nvPr/>
        </p:nvSpPr>
        <p:spPr>
          <a:xfrm>
            <a:off x="416496" y="1196752"/>
            <a:ext cx="381642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2: not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Y(2175)</a:t>
            </a:r>
            <a:endParaRPr lang="zh-CN" altLang="en-US" sz="28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299B114-9B19-46F9-8C68-472CBA1740CB}"/>
              </a:ext>
            </a:extLst>
          </p:cNvPr>
          <p:cNvSpPr txBox="1"/>
          <p:nvPr/>
        </p:nvSpPr>
        <p:spPr>
          <a:xfrm>
            <a:off x="6593092" y="1196752"/>
            <a:ext cx="309634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PRD98 (2018) 014011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2961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79D04B3-B49C-4639-829B-71B7B5D44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8" y="2363765"/>
            <a:ext cx="4889926" cy="1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CF259C5-E916-421F-A760-5F214E90A5C3}"/>
                  </a:ext>
                </a:extLst>
              </p:cNvPr>
              <p:cNvSpPr txBox="1"/>
              <p:nvPr/>
            </p:nvSpPr>
            <p:spPr>
              <a:xfrm>
                <a:off x="5889104" y="2731014"/>
                <a:ext cx="3216458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CF259C5-E916-421F-A760-5F214E90A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104" y="2731014"/>
                <a:ext cx="3216458" cy="4255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DE43C58-CBC4-4BD0-8CD8-2E9CED049FCE}"/>
                  </a:ext>
                </a:extLst>
              </p:cNvPr>
              <p:cNvSpPr txBox="1"/>
              <p:nvPr/>
            </p:nvSpPr>
            <p:spPr>
              <a:xfrm>
                <a:off x="848544" y="4421035"/>
                <a:ext cx="3655423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DE43C58-CBC4-4BD0-8CD8-2E9CED049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44" y="4421035"/>
                <a:ext cx="3655423" cy="428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BCA9C13-BBF4-4844-9F4F-84DC49B7CF90}"/>
                  </a:ext>
                </a:extLst>
              </p:cNvPr>
              <p:cNvSpPr txBox="1"/>
              <p:nvPr/>
            </p:nvSpPr>
            <p:spPr>
              <a:xfrm>
                <a:off x="848544" y="5345602"/>
                <a:ext cx="3746602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BCA9C13-BBF4-4844-9F4F-84DC49B7C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44" y="5345602"/>
                <a:ext cx="3746602" cy="4286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BCEB88E-7565-491C-BD00-4C1DDBB9890D}"/>
                  </a:ext>
                </a:extLst>
              </p:cNvPr>
              <p:cNvSpPr txBox="1"/>
              <p:nvPr/>
            </p:nvSpPr>
            <p:spPr>
              <a:xfrm>
                <a:off x="5401833" y="4421035"/>
                <a:ext cx="3209340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BCEB88E-7565-491C-BD00-4C1DDBB98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833" y="4421035"/>
                <a:ext cx="3209340" cy="4255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FE52C97-F4B3-4049-9940-176BB46E3598}"/>
                  </a:ext>
                </a:extLst>
              </p:cNvPr>
              <p:cNvSpPr txBox="1"/>
              <p:nvPr/>
            </p:nvSpPr>
            <p:spPr>
              <a:xfrm>
                <a:off x="5401833" y="5345602"/>
                <a:ext cx="3223575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FE52C97-F4B3-4049-9940-176BB46E3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833" y="5345602"/>
                <a:ext cx="3223575" cy="4255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6">
            <a:extLst>
              <a:ext uri="{FF2B5EF4-FFF2-40B4-BE49-F238E27FC236}">
                <a16:creationId xmlns:a16="http://schemas.microsoft.com/office/drawing/2014/main" id="{DD5D4E25-11BE-4D8B-8D26-EBB27EAFC97C}"/>
              </a:ext>
            </a:extLst>
          </p:cNvPr>
          <p:cNvSpPr txBox="1"/>
          <p:nvPr/>
        </p:nvSpPr>
        <p:spPr>
          <a:xfrm>
            <a:off x="416496" y="1196752"/>
            <a:ext cx="432048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2: Y(2175) &amp;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Y(24??)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CC7B589-597B-48C8-886E-2F55A277674C}"/>
              </a:ext>
            </a:extLst>
          </p:cNvPr>
          <p:cNvSpPr txBox="1"/>
          <p:nvPr/>
        </p:nvSpPr>
        <p:spPr>
          <a:xfrm>
            <a:off x="6593092" y="1196752"/>
            <a:ext cx="309634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PRD98 (2018) 014011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627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79D04B3-B49C-4639-829B-71B7B5D44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8" y="2363765"/>
            <a:ext cx="4889926" cy="1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CF259C5-E916-421F-A760-5F214E90A5C3}"/>
                  </a:ext>
                </a:extLst>
              </p:cNvPr>
              <p:cNvSpPr txBox="1"/>
              <p:nvPr/>
            </p:nvSpPr>
            <p:spPr>
              <a:xfrm>
                <a:off x="5889104" y="2731014"/>
                <a:ext cx="3216458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CF259C5-E916-421F-A760-5F214E90A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104" y="2731014"/>
                <a:ext cx="3216458" cy="4255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00FB4F8-94AD-4407-8EEF-B9DBD22ED29C}"/>
                  </a:ext>
                </a:extLst>
              </p:cNvPr>
              <p:cNvSpPr txBox="1"/>
              <p:nvPr/>
            </p:nvSpPr>
            <p:spPr>
              <a:xfrm>
                <a:off x="5529064" y="4450690"/>
                <a:ext cx="31467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2.41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±0.25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00FB4F8-94AD-4407-8EEF-B9DBD22ED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064" y="4450690"/>
                <a:ext cx="3146759" cy="369332"/>
              </a:xfrm>
              <a:prstGeom prst="rect">
                <a:avLst/>
              </a:prstGeom>
              <a:blipFill>
                <a:blip r:embed="rId4"/>
                <a:stretch>
                  <a:fillRect l="-1357" r="-1163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A4C12F3-5491-49DB-9A7C-D44B620F2ECD}"/>
                  </a:ext>
                </a:extLst>
              </p:cNvPr>
              <p:cNvSpPr txBox="1"/>
              <p:nvPr/>
            </p:nvSpPr>
            <p:spPr>
              <a:xfrm>
                <a:off x="5531777" y="5380650"/>
                <a:ext cx="31467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2.34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±0.17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A4C12F3-5491-49DB-9A7C-D44B620F2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777" y="5380650"/>
                <a:ext cx="3146759" cy="369332"/>
              </a:xfrm>
              <a:prstGeom prst="rect">
                <a:avLst/>
              </a:prstGeom>
              <a:blipFill>
                <a:blip r:embed="rId5"/>
                <a:stretch>
                  <a:fillRect l="-1161" r="-11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6B1104E-E315-4C98-99EC-CEA4BF2A4FA3}"/>
                  </a:ext>
                </a:extLst>
              </p:cNvPr>
              <p:cNvSpPr txBox="1"/>
              <p:nvPr/>
            </p:nvSpPr>
            <p:spPr>
              <a:xfrm>
                <a:off x="848544" y="4421035"/>
                <a:ext cx="3655423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6B1104E-E315-4C98-99EC-CEA4BF2A4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44" y="4421035"/>
                <a:ext cx="3655423" cy="4286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5E8D9D5-5526-4023-9765-197599231329}"/>
                  </a:ext>
                </a:extLst>
              </p:cNvPr>
              <p:cNvSpPr txBox="1"/>
              <p:nvPr/>
            </p:nvSpPr>
            <p:spPr>
              <a:xfrm>
                <a:off x="848544" y="5345602"/>
                <a:ext cx="3746602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5E8D9D5-5526-4023-9765-197599231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44" y="5345602"/>
                <a:ext cx="3746602" cy="4286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6">
            <a:extLst>
              <a:ext uri="{FF2B5EF4-FFF2-40B4-BE49-F238E27FC236}">
                <a16:creationId xmlns:a16="http://schemas.microsoft.com/office/drawing/2014/main" id="{4E808D37-09AE-41CA-BB8C-4748EA4F7D07}"/>
              </a:ext>
            </a:extLst>
          </p:cNvPr>
          <p:cNvSpPr txBox="1"/>
          <p:nvPr/>
        </p:nvSpPr>
        <p:spPr>
          <a:xfrm>
            <a:off x="416496" y="1196752"/>
            <a:ext cx="432048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2: Y(2175) &amp;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Y(24??)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339601B-3A2C-45FB-B620-177C7BBFF32B}"/>
              </a:ext>
            </a:extLst>
          </p:cNvPr>
          <p:cNvSpPr txBox="1"/>
          <p:nvPr/>
        </p:nvSpPr>
        <p:spPr>
          <a:xfrm>
            <a:off x="6593092" y="1196752"/>
            <a:ext cx="309634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PRD98 (2018) 014011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93823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79D04B3-B49C-4639-829B-71B7B5D44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8" y="2363765"/>
            <a:ext cx="4889926" cy="1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CF259C5-E916-421F-A760-5F214E90A5C3}"/>
                  </a:ext>
                </a:extLst>
              </p:cNvPr>
              <p:cNvSpPr txBox="1"/>
              <p:nvPr/>
            </p:nvSpPr>
            <p:spPr>
              <a:xfrm>
                <a:off x="5889104" y="2731014"/>
                <a:ext cx="3216458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CF259C5-E916-421F-A760-5F214E90A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104" y="2731014"/>
                <a:ext cx="3216458" cy="4255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00FB4F8-94AD-4407-8EEF-B9DBD22ED29C}"/>
                  </a:ext>
                </a:extLst>
              </p:cNvPr>
              <p:cNvSpPr txBox="1"/>
              <p:nvPr/>
            </p:nvSpPr>
            <p:spPr>
              <a:xfrm>
                <a:off x="5529064" y="4450690"/>
                <a:ext cx="31467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2.41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±0.25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00FB4F8-94AD-4407-8EEF-B9DBD22ED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064" y="4450690"/>
                <a:ext cx="3146759" cy="369332"/>
              </a:xfrm>
              <a:prstGeom prst="rect">
                <a:avLst/>
              </a:prstGeom>
              <a:blipFill>
                <a:blip r:embed="rId4"/>
                <a:stretch>
                  <a:fillRect l="-1357" r="-1163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A4C12F3-5491-49DB-9A7C-D44B620F2ECD}"/>
                  </a:ext>
                </a:extLst>
              </p:cNvPr>
              <p:cNvSpPr txBox="1"/>
              <p:nvPr/>
            </p:nvSpPr>
            <p:spPr>
              <a:xfrm>
                <a:off x="5531777" y="5380650"/>
                <a:ext cx="31467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2.34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±0.17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A4C12F3-5491-49DB-9A7C-D44B620F2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777" y="5380650"/>
                <a:ext cx="3146759" cy="369332"/>
              </a:xfrm>
              <a:prstGeom prst="rect">
                <a:avLst/>
              </a:prstGeom>
              <a:blipFill>
                <a:blip r:embed="rId5"/>
                <a:stretch>
                  <a:fillRect l="-1161" r="-11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6B1104E-E315-4C98-99EC-CEA4BF2A4FA3}"/>
                  </a:ext>
                </a:extLst>
              </p:cNvPr>
              <p:cNvSpPr txBox="1"/>
              <p:nvPr/>
            </p:nvSpPr>
            <p:spPr>
              <a:xfrm>
                <a:off x="848544" y="4421035"/>
                <a:ext cx="3655423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6B1104E-E315-4C98-99EC-CEA4BF2A4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44" y="4421035"/>
                <a:ext cx="3655423" cy="4286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5E8D9D5-5526-4023-9765-197599231329}"/>
                  </a:ext>
                </a:extLst>
              </p:cNvPr>
              <p:cNvSpPr txBox="1"/>
              <p:nvPr/>
            </p:nvSpPr>
            <p:spPr>
              <a:xfrm>
                <a:off x="848544" y="5345602"/>
                <a:ext cx="3746602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5E8D9D5-5526-4023-9765-197599231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44" y="5345602"/>
                <a:ext cx="3746602" cy="4286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6">
            <a:extLst>
              <a:ext uri="{FF2B5EF4-FFF2-40B4-BE49-F238E27FC236}">
                <a16:creationId xmlns:a16="http://schemas.microsoft.com/office/drawing/2014/main" id="{4E808D37-09AE-41CA-BB8C-4748EA4F7D07}"/>
              </a:ext>
            </a:extLst>
          </p:cNvPr>
          <p:cNvSpPr txBox="1"/>
          <p:nvPr/>
        </p:nvSpPr>
        <p:spPr>
          <a:xfrm>
            <a:off x="416496" y="1196752"/>
            <a:ext cx="432048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2: Y(2175) &amp;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Y(24??)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339601B-3A2C-45FB-B620-177C7BBFF32B}"/>
              </a:ext>
            </a:extLst>
          </p:cNvPr>
          <p:cNvSpPr txBox="1"/>
          <p:nvPr/>
        </p:nvSpPr>
        <p:spPr>
          <a:xfrm>
            <a:off x="6593092" y="1196752"/>
            <a:ext cx="309634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PRD98 (2018) 014011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A60443F-E745-426A-A78C-85BC5E05CCF8}"/>
                  </a:ext>
                </a:extLst>
              </p:cNvPr>
              <p:cNvSpPr txBox="1"/>
              <p:nvPr/>
            </p:nvSpPr>
            <p:spPr>
              <a:xfrm>
                <a:off x="8123664" y="5329090"/>
                <a:ext cx="1399229" cy="4616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(2175)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A60443F-E745-426A-A78C-85BC5E05C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664" y="5329090"/>
                <a:ext cx="1399229" cy="461665"/>
              </a:xfrm>
              <a:prstGeom prst="rect">
                <a:avLst/>
              </a:prstGeom>
              <a:blipFill>
                <a:blip r:embed="rId8"/>
                <a:stretch>
                  <a:fillRect b="-1375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FA3EE66-0D3B-424D-BC2C-B7B958BF5C03}"/>
                  </a:ext>
                </a:extLst>
              </p:cNvPr>
              <p:cNvSpPr txBox="1"/>
              <p:nvPr/>
            </p:nvSpPr>
            <p:spPr>
              <a:xfrm>
                <a:off x="8121652" y="4399444"/>
                <a:ext cx="1421671" cy="4616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(24??)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FA3EE66-0D3B-424D-BC2C-B7B958BF5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652" y="4399444"/>
                <a:ext cx="1421671" cy="461665"/>
              </a:xfrm>
              <a:prstGeom prst="rect">
                <a:avLst/>
              </a:prstGeom>
              <a:blipFill>
                <a:blip r:embed="rId9"/>
                <a:stretch>
                  <a:fillRect b="-1519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948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45EA7459-9FCD-4325-AF9C-E4BD287019B6}"/>
              </a:ext>
            </a:extLst>
          </p:cNvPr>
          <p:cNvSpPr txBox="1"/>
          <p:nvPr/>
        </p:nvSpPr>
        <p:spPr>
          <a:xfrm>
            <a:off x="3159587" y="5230941"/>
            <a:ext cx="3010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</a:rPr>
              <a:t>physical states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5D7AD4-C69A-4A15-B631-0AAD70A4B047}"/>
              </a:ext>
            </a:extLst>
          </p:cNvPr>
          <p:cNvSpPr txBox="1"/>
          <p:nvPr/>
        </p:nvSpPr>
        <p:spPr>
          <a:xfrm>
            <a:off x="2354830" y="3087132"/>
            <a:ext cx="4629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non-correlated currents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箭头: 上下 9">
            <a:extLst>
              <a:ext uri="{FF2B5EF4-FFF2-40B4-BE49-F238E27FC236}">
                <a16:creationId xmlns:a16="http://schemas.microsoft.com/office/drawing/2014/main" id="{67F6D710-C800-483F-9969-2B7FFA886611}"/>
              </a:ext>
            </a:extLst>
          </p:cNvPr>
          <p:cNvSpPr/>
          <p:nvPr/>
        </p:nvSpPr>
        <p:spPr>
          <a:xfrm>
            <a:off x="4304927" y="3787105"/>
            <a:ext cx="720080" cy="144383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E8E729E-AB7C-4C56-969A-EAFDFD4DB60A}"/>
              </a:ext>
            </a:extLst>
          </p:cNvPr>
          <p:cNvSpPr txBox="1"/>
          <p:nvPr/>
        </p:nvSpPr>
        <p:spPr>
          <a:xfrm>
            <a:off x="2562051" y="1124744"/>
            <a:ext cx="4205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independent currents</a:t>
            </a:r>
            <a:endParaRPr lang="zh-CN" altLang="en-US" sz="3600" b="1" dirty="0"/>
          </a:p>
        </p:txBody>
      </p:sp>
      <p:sp>
        <p:nvSpPr>
          <p:cNvPr id="2" name="箭头: 下 1">
            <a:extLst>
              <a:ext uri="{FF2B5EF4-FFF2-40B4-BE49-F238E27FC236}">
                <a16:creationId xmlns:a16="http://schemas.microsoft.com/office/drawing/2014/main" id="{2B0A1336-690E-4C65-B14C-5C77C1E2B8C1}"/>
              </a:ext>
            </a:extLst>
          </p:cNvPr>
          <p:cNvSpPr/>
          <p:nvPr/>
        </p:nvSpPr>
        <p:spPr>
          <a:xfrm>
            <a:off x="4304928" y="1986114"/>
            <a:ext cx="723900" cy="1070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02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836579" y="715940"/>
            <a:ext cx="3516313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FF">
                    <a:alpha val="100000"/>
                  </a:srgbClr>
                </a:solidFill>
                <a:latin typeface="Arial"/>
                <a:ea typeface="宋体"/>
              </a:rPr>
              <a:t>Quark and Gluon Level</a:t>
            </a:r>
            <a:endParaRPr lang="zh-CN" altLang="en-US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52454" y="3194027"/>
            <a:ext cx="211455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FF">
                    <a:alpha val="100000"/>
                  </a:srgbClr>
                </a:solidFill>
                <a:latin typeface="Arial"/>
                <a:ea typeface="宋体"/>
              </a:rPr>
              <a:t>Hadron Level</a:t>
            </a:r>
            <a:endParaRPr lang="zh-CN" altLang="en-US" dirty="0"/>
          </a:p>
        </p:txBody>
      </p:sp>
      <p:sp>
        <p:nvSpPr>
          <p:cNvPr id="58" name="直接连接符 57"/>
          <p:cNvSpPr>
            <a:spLocks noChangeShapeType="1"/>
          </p:cNvSpPr>
          <p:nvPr/>
        </p:nvSpPr>
        <p:spPr bwMode="auto">
          <a:xfrm>
            <a:off x="2757454" y="1743052"/>
            <a:ext cx="251460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 altLang="en-US"/>
          </a:p>
        </p:txBody>
      </p:sp>
      <p:sp>
        <p:nvSpPr>
          <p:cNvPr id="59" name="上下箭头 58"/>
          <p:cNvSpPr>
            <a:spLocks noChangeArrowheads="1"/>
          </p:cNvSpPr>
          <p:nvPr/>
        </p:nvSpPr>
        <p:spPr bwMode="auto">
          <a:xfrm>
            <a:off x="5729254" y="2124052"/>
            <a:ext cx="457200" cy="1676400"/>
          </a:xfrm>
          <a:prstGeom prst="upDownArrow">
            <a:avLst>
              <a:gd name="adj1" fmla="val 50000"/>
              <a:gd name="adj2" fmla="val 73333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anchor="ctr" compatLnSpc="1"/>
          <a:lstStyle/>
          <a:p>
            <a:endParaRPr lang="zh-CN" altLang="en-US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062254" y="1285852"/>
            <a:ext cx="2038350" cy="3667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dispersion relation</a:t>
            </a:r>
            <a:endParaRPr lang="zh-CN" altLang="en-US"/>
          </a:p>
        </p:txBody>
      </p:sp>
      <p:sp>
        <p:nvSpPr>
          <p:cNvPr id="61" name="直接连接符 60"/>
          <p:cNvSpPr>
            <a:spLocks noChangeShapeType="1"/>
          </p:cNvSpPr>
          <p:nvPr/>
        </p:nvSpPr>
        <p:spPr bwMode="auto">
          <a:xfrm>
            <a:off x="5348254" y="6238852"/>
            <a:ext cx="289560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 altLang="en-US"/>
          </a:p>
        </p:txBody>
      </p:sp>
      <p:sp>
        <p:nvSpPr>
          <p:cNvPr id="62" name="直接连接符 61"/>
          <p:cNvSpPr>
            <a:spLocks noChangeShapeType="1"/>
          </p:cNvSpPr>
          <p:nvPr/>
        </p:nvSpPr>
        <p:spPr bwMode="auto">
          <a:xfrm flipV="1">
            <a:off x="5348254" y="4714852"/>
            <a:ext cx="0" cy="15240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 altLang="en-US"/>
          </a:p>
        </p:txBody>
      </p:sp>
      <p:sp>
        <p:nvSpPr>
          <p:cNvPr id="63" name="直接连接符 62"/>
          <p:cNvSpPr>
            <a:spLocks noChangeShapeType="1"/>
          </p:cNvSpPr>
          <p:nvPr/>
        </p:nvSpPr>
        <p:spPr bwMode="auto">
          <a:xfrm flipV="1">
            <a:off x="6034054" y="5072074"/>
            <a:ext cx="76200" cy="11430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 altLang="en-US"/>
          </a:p>
        </p:txBody>
      </p:sp>
      <p:sp>
        <p:nvSpPr>
          <p:cNvPr id="64" name="直接连接符 63"/>
          <p:cNvSpPr>
            <a:spLocks noChangeShapeType="1"/>
          </p:cNvSpPr>
          <p:nvPr/>
        </p:nvSpPr>
        <p:spPr bwMode="auto">
          <a:xfrm>
            <a:off x="6110254" y="5095852"/>
            <a:ext cx="76200" cy="11430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 altLang="en-US"/>
          </a:p>
        </p:txBody>
      </p:sp>
      <p:sp>
        <p:nvSpPr>
          <p:cNvPr id="65" name="Shape 64"/>
          <p:cNvSpPr>
            <a:spLocks/>
          </p:cNvSpPr>
          <p:nvPr/>
        </p:nvSpPr>
        <p:spPr bwMode="auto">
          <a:xfrm flipH="1">
            <a:off x="6719854" y="5019652"/>
            <a:ext cx="1447800" cy="1219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0" b="0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zh-CN" altLang="en-US"/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027579" y="4508477"/>
            <a:ext cx="412750" cy="3667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ρ</a:t>
            </a:r>
            <a:endParaRPr lang="zh-CN" altLang="en-US" dirty="0"/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8167654" y="6176940"/>
            <a:ext cx="298450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s</a:t>
            </a:r>
            <a:endParaRPr lang="zh-CN" altLang="en-US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119654" y="6176940"/>
            <a:ext cx="311150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0</a:t>
            </a:r>
            <a:endParaRPr lang="zh-CN" altLang="en-US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957854" y="6176940"/>
            <a:ext cx="374650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M</a:t>
            </a:r>
            <a:endParaRPr lang="zh-CN" altLang="en-US"/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6567454" y="6176940"/>
            <a:ext cx="382588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FF0000">
                    <a:alpha val="100000"/>
                  </a:srgbClr>
                </a:solidFill>
                <a:latin typeface="Arial"/>
                <a:ea typeface="宋体"/>
              </a:rPr>
              <a:t>s</a:t>
            </a:r>
            <a:r>
              <a:rPr lang="en-US" altLang="zh-CN" baseline="-25000" dirty="0">
                <a:solidFill>
                  <a:srgbClr val="FF0000">
                    <a:alpha val="100000"/>
                  </a:srgbClr>
                </a:solidFill>
                <a:latin typeface="Arial"/>
                <a:ea typeface="宋体"/>
              </a:rPr>
              <a:t>0</a:t>
            </a:r>
            <a:endParaRPr lang="zh-CN" altLang="en-US"/>
          </a:p>
        </p:txBody>
      </p:sp>
      <p:sp>
        <p:nvSpPr>
          <p:cNvPr id="71" name="直接连接符 70"/>
          <p:cNvSpPr>
            <a:spLocks noChangeShapeType="1"/>
          </p:cNvSpPr>
          <p:nvPr/>
        </p:nvSpPr>
        <p:spPr bwMode="auto">
          <a:xfrm>
            <a:off x="3976654" y="4181452"/>
            <a:ext cx="114300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 altLang="en-US"/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246779" y="2693965"/>
            <a:ext cx="2546350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FF">
                    <a:alpha val="100000"/>
                  </a:srgbClr>
                </a:solidFill>
                <a:latin typeface="Arial"/>
                <a:ea typeface="宋体"/>
              </a:rPr>
              <a:t>Quark-Hadron Duality</a:t>
            </a:r>
            <a:endParaRPr lang="zh-CN" altLang="en-US"/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3671854" y="1819252"/>
            <a:ext cx="853119" cy="3693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s = -q</a:t>
            </a:r>
            <a:r>
              <a:rPr lang="en-US" altLang="zh-CN" baseline="30000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2</a:t>
            </a:r>
            <a:endParaRPr lang="zh-CN" altLang="en-US" dirty="0"/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018179" y="1017565"/>
            <a:ext cx="2495550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(</a:t>
            </a:r>
            <a:r>
              <a:rPr lang="en-US" altLang="zh-CN" dirty="0">
                <a:solidFill>
                  <a:srgbClr val="FF0000">
                    <a:alpha val="100000"/>
                  </a:srgbClr>
                </a:solidFill>
                <a:latin typeface="Arial"/>
                <a:ea typeface="宋体"/>
              </a:rPr>
              <a:t>Convergence of OPE</a:t>
            </a: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)</a:t>
            </a:r>
            <a:endParaRPr lang="zh-CN" altLang="en-US"/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1081054" y="5400652"/>
            <a:ext cx="4121150" cy="3667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(</a:t>
            </a:r>
            <a:r>
              <a:rPr lang="en-US" altLang="zh-CN" dirty="0">
                <a:solidFill>
                  <a:srgbClr val="FF0000">
                    <a:alpha val="100000"/>
                  </a:srgbClr>
                </a:solidFill>
                <a:latin typeface="Arial"/>
                <a:ea typeface="宋体"/>
              </a:rPr>
              <a:t>Sufficient amount of Pole contribution</a:t>
            </a: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)</a:t>
            </a:r>
            <a:endParaRPr lang="zh-CN" altLang="en-US"/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5865779" y="4370365"/>
            <a:ext cx="1238250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(</a:t>
            </a:r>
            <a:r>
              <a:rPr lang="en-US" altLang="zh-CN" dirty="0">
                <a:solidFill>
                  <a:srgbClr val="FF0000">
                    <a:alpha val="100000"/>
                  </a:srgbClr>
                </a:solidFill>
                <a:latin typeface="Arial"/>
                <a:ea typeface="宋体"/>
              </a:rPr>
              <a:t>Positivity</a:t>
            </a: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)</a:t>
            </a:r>
            <a:endParaRPr lang="zh-CN" altLang="en-US"/>
          </a:p>
        </p:txBody>
      </p:sp>
      <p:pic>
        <p:nvPicPr>
          <p:cNvPr id="78" name="矩形 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55" y="1590652"/>
            <a:ext cx="1123066" cy="33082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81" name="矩形 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0629" y="1514452"/>
            <a:ext cx="3857625" cy="3619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87" name="矩形 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0154" y="3952852"/>
            <a:ext cx="3848100" cy="4000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6186454" y="428604"/>
            <a:ext cx="333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SVZ sum rule (</a:t>
            </a:r>
            <a:r>
              <a:rPr lang="en-US" altLang="zh-CN" dirty="0" err="1"/>
              <a:t>Shifman</a:t>
            </a:r>
            <a:r>
              <a:rPr lang="en-US" altLang="zh-CN" dirty="0"/>
              <a:t> et al 1979)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738290" y="457200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(for baryon case)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559272" y="3749610"/>
                <a:ext cx="3291029" cy="753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𝑝h𝑦𝑠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72" y="3749610"/>
                <a:ext cx="3291029" cy="7536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连接符 29"/>
          <p:cNvCxnSpPr>
            <a:cxnSpLocks noChangeAspect="1"/>
          </p:cNvCxnSpPr>
          <p:nvPr/>
        </p:nvCxnSpPr>
        <p:spPr>
          <a:xfrm flipV="1">
            <a:off x="2880000" y="3770574"/>
            <a:ext cx="120274" cy="3157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99583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702F9334-DEAF-4761-9971-C8D530EE262C}"/>
              </a:ext>
            </a:extLst>
          </p:cNvPr>
          <p:cNvSpPr txBox="1"/>
          <p:nvPr/>
        </p:nvSpPr>
        <p:spPr>
          <a:xfrm>
            <a:off x="200472" y="332656"/>
            <a:ext cx="684076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(3900) &amp;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(4020) &amp;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(4430) &amp;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(4600)</a:t>
            </a:r>
            <a:endParaRPr lang="zh-CN" altLang="en-US" sz="2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3B41B1-AE51-4FBF-BDAE-C26477BB2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004"/>
          <a:stretch/>
        </p:blipFill>
        <p:spPr>
          <a:xfrm>
            <a:off x="0" y="1328859"/>
            <a:ext cx="5745088" cy="454841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0999A2D-1CEE-4BC8-8A2A-C20304ADB464}"/>
              </a:ext>
            </a:extLst>
          </p:cNvPr>
          <p:cNvSpPr txBox="1"/>
          <p:nvPr/>
        </p:nvSpPr>
        <p:spPr>
          <a:xfrm>
            <a:off x="56456" y="5085469"/>
            <a:ext cx="2592288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Maiani</a:t>
            </a:r>
            <a:r>
              <a:rPr lang="en-US" altLang="zh-CN" sz="2000" dirty="0"/>
              <a:t> et al </a:t>
            </a:r>
          </a:p>
          <a:p>
            <a:pPr algn="ctr"/>
            <a:r>
              <a:rPr lang="en-US" altLang="zh-CN" sz="2000" dirty="0"/>
              <a:t>PRD89 (2014) 114010</a:t>
            </a:r>
            <a:endParaRPr lang="zh-CN" altLang="en-US" sz="2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3B9B008-A4FB-41B5-A642-A91C5FAFCFE1}"/>
              </a:ext>
            </a:extLst>
          </p:cNvPr>
          <p:cNvSpPr/>
          <p:nvPr/>
        </p:nvSpPr>
        <p:spPr>
          <a:xfrm>
            <a:off x="5169024" y="1628800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132F08-395B-4731-B9A2-32794CFF2F99}"/>
              </a:ext>
            </a:extLst>
          </p:cNvPr>
          <p:cNvSpPr/>
          <p:nvPr/>
        </p:nvSpPr>
        <p:spPr>
          <a:xfrm>
            <a:off x="2936776" y="1980000"/>
            <a:ext cx="32487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EDE469C-97E5-477A-9B54-028DC6E9C4B8}"/>
              </a:ext>
            </a:extLst>
          </p:cNvPr>
          <p:cNvSpPr/>
          <p:nvPr/>
        </p:nvSpPr>
        <p:spPr>
          <a:xfrm>
            <a:off x="2936776" y="5209200"/>
            <a:ext cx="280831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67D8809-A09F-4825-B7CA-1AE36B43EC76}"/>
              </a:ext>
            </a:extLst>
          </p:cNvPr>
          <p:cNvSpPr/>
          <p:nvPr/>
        </p:nvSpPr>
        <p:spPr>
          <a:xfrm>
            <a:off x="3944888" y="3501008"/>
            <a:ext cx="18002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30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702F9334-DEAF-4761-9971-C8D530EE262C}"/>
              </a:ext>
            </a:extLst>
          </p:cNvPr>
          <p:cNvSpPr txBox="1"/>
          <p:nvPr/>
        </p:nvSpPr>
        <p:spPr>
          <a:xfrm>
            <a:off x="200472" y="332656"/>
            <a:ext cx="684076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(3900) &amp;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(4020) &amp;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(4430) &amp;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(4600)</a:t>
            </a:r>
            <a:endParaRPr lang="zh-CN" altLang="en-US" sz="2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3B41B1-AE51-4FBF-BDAE-C26477BB2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51"/>
          <a:stretch/>
        </p:blipFill>
        <p:spPr>
          <a:xfrm>
            <a:off x="0" y="1328859"/>
            <a:ext cx="8345760" cy="454841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0999A2D-1CEE-4BC8-8A2A-C20304ADB464}"/>
              </a:ext>
            </a:extLst>
          </p:cNvPr>
          <p:cNvSpPr txBox="1"/>
          <p:nvPr/>
        </p:nvSpPr>
        <p:spPr>
          <a:xfrm>
            <a:off x="56456" y="5085469"/>
            <a:ext cx="2592288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Maiani</a:t>
            </a:r>
            <a:r>
              <a:rPr lang="en-US" altLang="zh-CN" sz="2000" dirty="0"/>
              <a:t> et al </a:t>
            </a:r>
          </a:p>
          <a:p>
            <a:pPr algn="ctr"/>
            <a:r>
              <a:rPr lang="en-US" altLang="zh-CN" sz="2000" dirty="0"/>
              <a:t>PRD89 (2014) 114010</a:t>
            </a:r>
            <a:endParaRPr lang="zh-CN" altLang="en-US" sz="2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2D8A90-9722-457D-8C06-21FA7D9CDB78}"/>
              </a:ext>
            </a:extLst>
          </p:cNvPr>
          <p:cNvSpPr/>
          <p:nvPr/>
        </p:nvSpPr>
        <p:spPr>
          <a:xfrm>
            <a:off x="2936776" y="1980000"/>
            <a:ext cx="32487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25DD7B7-94F1-4459-AADC-363D12F028BD}"/>
              </a:ext>
            </a:extLst>
          </p:cNvPr>
          <p:cNvSpPr/>
          <p:nvPr/>
        </p:nvSpPr>
        <p:spPr>
          <a:xfrm>
            <a:off x="2936776" y="5209200"/>
            <a:ext cx="280831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06561ED-DC8B-4208-A5E0-1F2E8694C8AD}"/>
              </a:ext>
            </a:extLst>
          </p:cNvPr>
          <p:cNvSpPr/>
          <p:nvPr/>
        </p:nvSpPr>
        <p:spPr>
          <a:xfrm>
            <a:off x="5097016" y="1944000"/>
            <a:ext cx="32487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C00C97C-14E2-4BC3-A20D-0DCE772B8B67}"/>
              </a:ext>
            </a:extLst>
          </p:cNvPr>
          <p:cNvSpPr/>
          <p:nvPr/>
        </p:nvSpPr>
        <p:spPr>
          <a:xfrm>
            <a:off x="5537448" y="5220000"/>
            <a:ext cx="280831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5F5F0D3-2FD7-4D25-BD03-AEF638C238E9}"/>
              </a:ext>
            </a:extLst>
          </p:cNvPr>
          <p:cNvSpPr/>
          <p:nvPr/>
        </p:nvSpPr>
        <p:spPr>
          <a:xfrm>
            <a:off x="7761312" y="1574760"/>
            <a:ext cx="58444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CE67188-F3DD-4ECF-ACC1-4D4CFE6091CD}"/>
              </a:ext>
            </a:extLst>
          </p:cNvPr>
          <p:cNvSpPr/>
          <p:nvPr/>
        </p:nvSpPr>
        <p:spPr>
          <a:xfrm>
            <a:off x="7761312" y="3501008"/>
            <a:ext cx="58444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40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702F9334-DEAF-4761-9971-C8D530EE262C}"/>
              </a:ext>
            </a:extLst>
          </p:cNvPr>
          <p:cNvSpPr txBox="1"/>
          <p:nvPr/>
        </p:nvSpPr>
        <p:spPr>
          <a:xfrm>
            <a:off x="200472" y="332656"/>
            <a:ext cx="684076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(3900) &amp;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(4020) &amp;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(4430) &amp;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(4600)</a:t>
            </a:r>
            <a:endParaRPr lang="zh-CN" altLang="en-US" sz="2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3B41B1-AE51-4FBF-BDAE-C26477BB2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859"/>
            <a:ext cx="9906000" cy="454841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0999A2D-1CEE-4BC8-8A2A-C20304ADB464}"/>
              </a:ext>
            </a:extLst>
          </p:cNvPr>
          <p:cNvSpPr txBox="1"/>
          <p:nvPr/>
        </p:nvSpPr>
        <p:spPr>
          <a:xfrm>
            <a:off x="56456" y="5085469"/>
            <a:ext cx="2592288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Maiani</a:t>
            </a:r>
            <a:r>
              <a:rPr lang="en-US" altLang="zh-CN" sz="2000" dirty="0"/>
              <a:t> et al </a:t>
            </a:r>
          </a:p>
          <a:p>
            <a:pPr algn="ctr"/>
            <a:r>
              <a:rPr lang="en-US" altLang="zh-CN" sz="2000" dirty="0"/>
              <a:t>PRD89 (2014) 114010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4981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A961E670-55BA-4D62-A112-E990D59D1C54}"/>
              </a:ext>
            </a:extLst>
          </p:cNvPr>
          <p:cNvSpPr txBox="1"/>
          <p:nvPr/>
        </p:nvSpPr>
        <p:spPr>
          <a:xfrm>
            <a:off x="200472" y="332656"/>
            <a:ext cx="684076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(3900) &amp;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(4020) &amp;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(4430) &amp;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(4600)</a:t>
            </a:r>
            <a:endParaRPr lang="zh-CN" altLang="en-US" sz="2800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68EDC47-BD18-4A13-A2D4-4DA61B522988}"/>
              </a:ext>
            </a:extLst>
          </p:cNvPr>
          <p:cNvGrpSpPr/>
          <p:nvPr/>
        </p:nvGrpSpPr>
        <p:grpSpPr>
          <a:xfrm>
            <a:off x="776536" y="1766865"/>
            <a:ext cx="8208912" cy="1349759"/>
            <a:chOff x="848544" y="2636912"/>
            <a:chExt cx="8208912" cy="1349759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E7F083E-21EC-4F09-BB55-B97D497F8538}"/>
                </a:ext>
              </a:extLst>
            </p:cNvPr>
            <p:cNvSpPr/>
            <p:nvPr/>
          </p:nvSpPr>
          <p:spPr>
            <a:xfrm>
              <a:off x="848544" y="2636912"/>
              <a:ext cx="8208912" cy="1349759"/>
            </a:xfrm>
            <a:prstGeom prst="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F0C8697-7A0D-4F52-94A0-01A1F2481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3436" y="2882815"/>
              <a:ext cx="3096000" cy="3281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CE692A4-D3E1-4298-AE6F-5F1994436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7436" y="2882815"/>
              <a:ext cx="516000" cy="29593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4D4090-5406-4CED-817D-C481E2C49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9436" y="2895682"/>
              <a:ext cx="2915400" cy="315233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EA6A671-C9B1-44E1-B26E-733B505A8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7436" y="3338599"/>
              <a:ext cx="438600" cy="38278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81B99C8-98DC-4589-893C-EB38D6317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3436" y="3370266"/>
              <a:ext cx="3702300" cy="350617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EABCE73-7F66-4AD6-807F-41B81D8AA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63900" y="3400824"/>
              <a:ext cx="3289500" cy="2895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095F68D-040C-41EB-A5D6-35B819B3959C}"/>
                  </a:ext>
                </a:extLst>
              </p:cNvPr>
              <p:cNvSpPr txBox="1"/>
              <p:nvPr/>
            </p:nvSpPr>
            <p:spPr>
              <a:xfrm>
                <a:off x="223973" y="1201924"/>
                <a:ext cx="6457219" cy="4628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Two corresponding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𝑞𝑐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/>
                  <a:t>currents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/>
                  <a:t>: 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095F68D-040C-41EB-A5D6-35B819B39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73" y="1201924"/>
                <a:ext cx="6457219" cy="462884"/>
              </a:xfrm>
              <a:prstGeom prst="rect">
                <a:avLst/>
              </a:prstGeom>
              <a:blipFill>
                <a:blip r:embed="rId8"/>
                <a:stretch>
                  <a:fillRect l="-472" t="-9211" r="-179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A0CE7481-6AD5-41C7-8893-FD9924184D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8984" y="3501008"/>
            <a:ext cx="4192500" cy="27020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8AFE434B-E879-4EA5-ADD4-0901404F3619}"/>
              </a:ext>
            </a:extLst>
          </p:cNvPr>
          <p:cNvSpPr txBox="1"/>
          <p:nvPr/>
        </p:nvSpPr>
        <p:spPr>
          <a:xfrm>
            <a:off x="229952" y="4621175"/>
            <a:ext cx="46813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They weakly correlate to each other: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3430763-AA6A-4B6E-872E-43227C8E56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5934" y="6186878"/>
            <a:ext cx="3018600" cy="42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9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A961E670-55BA-4D62-A112-E990D59D1C54}"/>
              </a:ext>
            </a:extLst>
          </p:cNvPr>
          <p:cNvSpPr txBox="1"/>
          <p:nvPr/>
        </p:nvSpPr>
        <p:spPr>
          <a:xfrm>
            <a:off x="200472" y="332656"/>
            <a:ext cx="684076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(3900) &amp;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(4020) &amp;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(4430) &amp;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(4600)</a:t>
            </a:r>
            <a:endParaRPr lang="zh-CN" altLang="en-US" sz="2800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68EDC47-BD18-4A13-A2D4-4DA61B522988}"/>
              </a:ext>
            </a:extLst>
          </p:cNvPr>
          <p:cNvGrpSpPr/>
          <p:nvPr/>
        </p:nvGrpSpPr>
        <p:grpSpPr>
          <a:xfrm>
            <a:off x="776536" y="1766865"/>
            <a:ext cx="8208912" cy="1349759"/>
            <a:chOff x="848544" y="2636912"/>
            <a:chExt cx="8208912" cy="1349759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E7F083E-21EC-4F09-BB55-B97D497F8538}"/>
                </a:ext>
              </a:extLst>
            </p:cNvPr>
            <p:cNvSpPr/>
            <p:nvPr/>
          </p:nvSpPr>
          <p:spPr>
            <a:xfrm>
              <a:off x="848544" y="2636912"/>
              <a:ext cx="8208912" cy="1349759"/>
            </a:xfrm>
            <a:prstGeom prst="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F0C8697-7A0D-4F52-94A0-01A1F2481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3436" y="2882815"/>
              <a:ext cx="3096000" cy="3281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CE692A4-D3E1-4298-AE6F-5F1994436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7436" y="2882815"/>
              <a:ext cx="516000" cy="29593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4D4090-5406-4CED-817D-C481E2C49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9436" y="2895682"/>
              <a:ext cx="2915400" cy="315233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EA6A671-C9B1-44E1-B26E-733B505A8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7436" y="3338599"/>
              <a:ext cx="438600" cy="38278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81B99C8-98DC-4589-893C-EB38D6317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3436" y="3370266"/>
              <a:ext cx="3702300" cy="350617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EABCE73-7F66-4AD6-807F-41B81D8AA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63900" y="3400824"/>
              <a:ext cx="3289500" cy="289500"/>
            </a:xfrm>
            <a:prstGeom prst="rect">
              <a:avLst/>
            </a:prstGeom>
          </p:spPr>
        </p:pic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6B574EFD-D788-46AD-B735-6384E9DA3C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1184" y="4313372"/>
            <a:ext cx="3973201" cy="1337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7116D37-07A6-4F92-B993-56774047EC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1184" y="3861048"/>
            <a:ext cx="785610" cy="58318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76354D8-3A7B-411B-80AA-B6D0BC56F5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496" y="4407301"/>
            <a:ext cx="4009321" cy="121139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50A6FBA-C597-44E3-B9CB-D3BD3C6FB5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6496" y="3861048"/>
            <a:ext cx="866880" cy="589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B3D5517-7C5C-4B0A-A12E-23DC1B19364F}"/>
                  </a:ext>
                </a:extLst>
              </p:cNvPr>
              <p:cNvSpPr txBox="1"/>
              <p:nvPr/>
            </p:nvSpPr>
            <p:spPr>
              <a:xfrm>
                <a:off x="223973" y="1201924"/>
                <a:ext cx="6457219" cy="4628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Two corresponding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𝑞𝑐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/>
                  <a:t>currents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B3D5517-7C5C-4B0A-A12E-23DC1B193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73" y="1201924"/>
                <a:ext cx="6457219" cy="462884"/>
              </a:xfrm>
              <a:prstGeom prst="rect">
                <a:avLst/>
              </a:prstGeom>
              <a:blipFill>
                <a:blip r:embed="rId12"/>
                <a:stretch>
                  <a:fillRect l="-472" t="-9211" r="-179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090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A961E670-55BA-4D62-A112-E990D59D1C54}"/>
              </a:ext>
            </a:extLst>
          </p:cNvPr>
          <p:cNvSpPr txBox="1"/>
          <p:nvPr/>
        </p:nvSpPr>
        <p:spPr>
          <a:xfrm>
            <a:off x="200472" y="332656"/>
            <a:ext cx="684076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(3900) &amp;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(4020) &amp;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(4430) &amp;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(4600)</a:t>
            </a:r>
            <a:endParaRPr lang="zh-CN" altLang="en-US" sz="2800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68EDC47-BD18-4A13-A2D4-4DA61B522988}"/>
              </a:ext>
            </a:extLst>
          </p:cNvPr>
          <p:cNvGrpSpPr/>
          <p:nvPr/>
        </p:nvGrpSpPr>
        <p:grpSpPr>
          <a:xfrm>
            <a:off x="776536" y="1766865"/>
            <a:ext cx="8208912" cy="1349759"/>
            <a:chOff x="848544" y="2636912"/>
            <a:chExt cx="8208912" cy="1349759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E7F083E-21EC-4F09-BB55-B97D497F8538}"/>
                </a:ext>
              </a:extLst>
            </p:cNvPr>
            <p:cNvSpPr/>
            <p:nvPr/>
          </p:nvSpPr>
          <p:spPr>
            <a:xfrm>
              <a:off x="848544" y="2636912"/>
              <a:ext cx="8208912" cy="1349759"/>
            </a:xfrm>
            <a:prstGeom prst="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F0C8697-7A0D-4F52-94A0-01A1F2481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3436" y="2882815"/>
              <a:ext cx="3096000" cy="3281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CE692A4-D3E1-4298-AE6F-5F1994436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7436" y="2882815"/>
              <a:ext cx="516000" cy="29593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4D4090-5406-4CED-817D-C481E2C49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9436" y="2895682"/>
              <a:ext cx="2915400" cy="315233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EA6A671-C9B1-44E1-B26E-733B505A8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7436" y="3338599"/>
              <a:ext cx="438600" cy="38278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81B99C8-98DC-4589-893C-EB38D6317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3436" y="3370266"/>
              <a:ext cx="3702300" cy="350617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EABCE73-7F66-4AD6-807F-41B81D8AA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63900" y="3400824"/>
              <a:ext cx="3289500" cy="289500"/>
            </a:xfrm>
            <a:prstGeom prst="rect">
              <a:avLst/>
            </a:prstGeom>
          </p:spPr>
        </p:pic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6B574EFD-D788-46AD-B735-6384E9DA3C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1184" y="4313372"/>
            <a:ext cx="3973201" cy="13374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C8AF586-AE30-4F99-9500-70EA8C85EF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496" y="4407301"/>
            <a:ext cx="4009321" cy="121139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611C194-FDBD-4EA0-9BC4-B0A353AD74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496" y="3861048"/>
            <a:ext cx="866880" cy="58993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7116D37-07A6-4F92-B993-56774047EC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1184" y="3861048"/>
            <a:ext cx="785610" cy="583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7662AA1-B550-4F04-ACF3-F88C077DECF1}"/>
                  </a:ext>
                </a:extLst>
              </p:cNvPr>
              <p:cNvSpPr txBox="1"/>
              <p:nvPr/>
            </p:nvSpPr>
            <p:spPr>
              <a:xfrm>
                <a:off x="3332820" y="4450985"/>
                <a:ext cx="1513171" cy="4616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(3900)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7662AA1-B550-4F04-ACF3-F88C077DE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820" y="4450985"/>
                <a:ext cx="1513171" cy="461665"/>
              </a:xfrm>
              <a:prstGeom prst="rect">
                <a:avLst/>
              </a:prstGeom>
              <a:blipFill>
                <a:blip r:embed="rId13"/>
                <a:stretch>
                  <a:fillRect b="-1375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E969572-D4AF-4AAD-B8E3-BBCBB3D927A9}"/>
                  </a:ext>
                </a:extLst>
              </p:cNvPr>
              <p:cNvSpPr txBox="1"/>
              <p:nvPr/>
            </p:nvSpPr>
            <p:spPr>
              <a:xfrm>
                <a:off x="3332819" y="5057706"/>
                <a:ext cx="1513171" cy="4616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(4430)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E969572-D4AF-4AAD-B8E3-BBCBB3D92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819" y="5057706"/>
                <a:ext cx="1513171" cy="461665"/>
              </a:xfrm>
              <a:prstGeom prst="rect">
                <a:avLst/>
              </a:prstGeom>
              <a:blipFill>
                <a:blip r:embed="rId14"/>
                <a:stretch>
                  <a:fillRect b="-1519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23F5A7A-FC0C-4C58-B33C-EAC9CA5FF36F}"/>
                  </a:ext>
                </a:extLst>
              </p:cNvPr>
              <p:cNvSpPr txBox="1"/>
              <p:nvPr/>
            </p:nvSpPr>
            <p:spPr>
              <a:xfrm>
                <a:off x="8128549" y="4454824"/>
                <a:ext cx="1513171" cy="4616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(4020)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23F5A7A-FC0C-4C58-B33C-EAC9CA5FF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549" y="4454824"/>
                <a:ext cx="1513171" cy="461665"/>
              </a:xfrm>
              <a:prstGeom prst="rect">
                <a:avLst/>
              </a:prstGeom>
              <a:blipFill>
                <a:blip r:embed="rId15"/>
                <a:stretch>
                  <a:fillRect b="-1375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3B72B0C-FC2B-4428-A779-9853E440F427}"/>
                  </a:ext>
                </a:extLst>
              </p:cNvPr>
              <p:cNvSpPr txBox="1"/>
              <p:nvPr/>
            </p:nvSpPr>
            <p:spPr>
              <a:xfrm>
                <a:off x="8128548" y="5052843"/>
                <a:ext cx="1513171" cy="4616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(4600)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3B72B0C-FC2B-4428-A779-9853E440F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548" y="5052843"/>
                <a:ext cx="1513171" cy="461665"/>
              </a:xfrm>
              <a:prstGeom prst="rect">
                <a:avLst/>
              </a:prstGeom>
              <a:blipFill>
                <a:blip r:embed="rId16"/>
                <a:stretch>
                  <a:fillRect b="-1375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92DCF68-6CC8-485A-AB8B-8C28C61ED98B}"/>
                  </a:ext>
                </a:extLst>
              </p:cNvPr>
              <p:cNvSpPr txBox="1"/>
              <p:nvPr/>
            </p:nvSpPr>
            <p:spPr>
              <a:xfrm>
                <a:off x="223973" y="1201924"/>
                <a:ext cx="6457219" cy="4628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Two corresponding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𝑞𝑐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/>
                  <a:t>currents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/>
                  <a:t>: 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92DCF68-6CC8-485A-AB8B-8C28C61ED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73" y="1201924"/>
                <a:ext cx="6457219" cy="462884"/>
              </a:xfrm>
              <a:prstGeom prst="rect">
                <a:avLst/>
              </a:prstGeom>
              <a:blipFill>
                <a:blip r:embed="rId17"/>
                <a:stretch>
                  <a:fillRect l="-472" t="-9211" r="-179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786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F63C81-AA6B-4EEC-AD3E-0BB95A622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43" y="188640"/>
            <a:ext cx="8421116" cy="159617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D7332A-964A-4EDD-B1EB-5D4F3C3D48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8524" y="1700808"/>
            <a:ext cx="8568952" cy="4320480"/>
          </a:xfrm>
        </p:spPr>
        <p:txBody>
          <a:bodyPr>
            <a:normAutofit fontScale="92500"/>
          </a:bodyPr>
          <a:lstStyle/>
          <a:p>
            <a:r>
              <a:rPr lang="en-US" altLang="zh-CN" sz="2800" b="1" cap="none" dirty="0"/>
              <a:t>The internal structure of </a:t>
            </a:r>
            <a:r>
              <a:rPr lang="en-US" altLang="zh-CN" sz="2800" b="1" cap="none" dirty="0">
                <a:solidFill>
                  <a:srgbClr val="FF0000"/>
                </a:solidFill>
              </a:rPr>
              <a:t>exotic hadrons</a:t>
            </a:r>
            <a:r>
              <a:rPr lang="en-US" altLang="zh-CN" sz="2800" b="1" cap="none" dirty="0"/>
              <a:t> is complicated. </a:t>
            </a:r>
          </a:p>
          <a:p>
            <a:endParaRPr lang="en-US" altLang="zh-CN" sz="2800" b="1" cap="none" dirty="0"/>
          </a:p>
          <a:p>
            <a:r>
              <a:rPr lang="en-US" altLang="zh-CN" sz="2800" b="1" cap="none" dirty="0"/>
              <a:t>To understand this, we need to study the relations between currents and hadrons when using </a:t>
            </a:r>
            <a:r>
              <a:rPr lang="en-US" altLang="zh-CN" sz="2800" b="1" cap="none" dirty="0">
                <a:solidFill>
                  <a:srgbClr val="0000FF"/>
                </a:solidFill>
              </a:rPr>
              <a:t>QCD sum rules</a:t>
            </a:r>
            <a:r>
              <a:rPr lang="en-US" altLang="zh-CN" sz="2800" b="1" cap="none" dirty="0"/>
              <a:t>.</a:t>
            </a:r>
          </a:p>
          <a:p>
            <a:endParaRPr lang="en-US" altLang="zh-CN" sz="2800" b="1" cap="none" dirty="0"/>
          </a:p>
          <a:p>
            <a:r>
              <a:rPr lang="en-US" altLang="zh-CN" sz="2800" b="1" cap="none" dirty="0"/>
              <a:t>The </a:t>
            </a:r>
            <a:r>
              <a:rPr lang="en-US" altLang="zh-CN" sz="2800" b="1" cap="none" dirty="0">
                <a:solidFill>
                  <a:srgbClr val="FF0000"/>
                </a:solidFill>
              </a:rPr>
              <a:t>non-correlated currents</a:t>
            </a:r>
            <a:r>
              <a:rPr lang="en-US" altLang="zh-CN" sz="2800" b="1" cap="none" dirty="0"/>
              <a:t> are useful, and may help us better understand their internal structure.</a:t>
            </a:r>
            <a:endParaRPr lang="en-US" altLang="zh-CN" sz="2800" b="1" cap="none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7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64568" y="1916832"/>
            <a:ext cx="7532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5400" b="1" dirty="0">
                <a:ln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Thank you very much!</a:t>
            </a:r>
            <a:endParaRPr lang="zh-CN" altLang="en-US" sz="5400" b="1" dirty="0">
              <a:ln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3500000" scaled="1"/>
                <a:tileRect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42947" y="3789040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CN" altLang="en-US" sz="5400" b="1" dirty="0">
                <a:ln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谢谢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8AAB1565-7DD3-4A92-B2C9-A8CC42912FAE}"/>
              </a:ext>
            </a:extLst>
          </p:cNvPr>
          <p:cNvSpPr txBox="1"/>
          <p:nvPr/>
        </p:nvSpPr>
        <p:spPr>
          <a:xfrm>
            <a:off x="200472" y="332656"/>
            <a:ext cx="684076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Pc(4312) &amp; Pc(4380) &amp; Pc(4440) &amp; Pc(4457)</a:t>
            </a:r>
            <a:endParaRPr lang="zh-CN" altLang="en-US" sz="28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D392BBE-279B-43A5-AC8F-7128FD2B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430" y="1555631"/>
            <a:ext cx="4633681" cy="433092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B470770-FFA9-458C-A1E4-9FC585FA450D}"/>
              </a:ext>
            </a:extLst>
          </p:cNvPr>
          <p:cNvSpPr txBox="1"/>
          <p:nvPr/>
        </p:nvSpPr>
        <p:spPr>
          <a:xfrm>
            <a:off x="5391752" y="6063679"/>
            <a:ext cx="4081036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err="1"/>
              <a:t>LHCb</a:t>
            </a:r>
            <a:r>
              <a:rPr lang="en-US" altLang="zh-CN" sz="2400" dirty="0"/>
              <a:t>, PRL 122 (2019) 222001</a:t>
            </a:r>
            <a:endParaRPr lang="zh-CN" altLang="en-US" sz="24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ED34C0D-9469-441B-8DCE-9E7F9846C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63" y="1952246"/>
            <a:ext cx="4864591" cy="393430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59E9055-49AE-41E1-8D20-26BB093F4530}"/>
              </a:ext>
            </a:extLst>
          </p:cNvPr>
          <p:cNvSpPr txBox="1"/>
          <p:nvPr/>
        </p:nvSpPr>
        <p:spPr>
          <a:xfrm>
            <a:off x="560512" y="6063678"/>
            <a:ext cx="4081036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err="1"/>
              <a:t>LHCb</a:t>
            </a:r>
            <a:r>
              <a:rPr lang="en-US" altLang="zh-CN" sz="2400" dirty="0"/>
              <a:t>, PRL 115 (2015) 072001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23329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64B56A0-FE05-499C-A4AB-EB9A5EE2B4B6}"/>
              </a:ext>
            </a:extLst>
          </p:cNvPr>
          <p:cNvSpPr txBox="1"/>
          <p:nvPr/>
        </p:nvSpPr>
        <p:spPr>
          <a:xfrm>
            <a:off x="200472" y="332656"/>
            <a:ext cx="684076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Pc(4312) &amp; Pc(4380) &amp; Pc(4440) &amp; Pc(4457)</a:t>
            </a:r>
            <a:endParaRPr lang="zh-CN" altLang="en-US" sz="2800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22E06FF8-AF29-471F-AD76-AB8662C4C34A}"/>
              </a:ext>
            </a:extLst>
          </p:cNvPr>
          <p:cNvSpPr txBox="1">
            <a:spLocks/>
          </p:cNvSpPr>
          <p:nvPr/>
        </p:nvSpPr>
        <p:spPr>
          <a:xfrm>
            <a:off x="272480" y="1188025"/>
            <a:ext cx="9073008" cy="173691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cap="none" dirty="0"/>
              <a:t>There are </a:t>
            </a:r>
            <a:r>
              <a:rPr lang="en-US" altLang="zh-CN" sz="2400" cap="none" dirty="0">
                <a:solidFill>
                  <a:srgbClr val="FF0000"/>
                </a:solidFill>
              </a:rPr>
              <a:t>hundreds of</a:t>
            </a:r>
            <a:r>
              <a:rPr lang="en-US" altLang="zh-CN" sz="2400" cap="none" dirty="0"/>
              <a:t> hidden-charm pentaquark interpolating currents.</a:t>
            </a:r>
          </a:p>
          <a:p>
            <a:r>
              <a:rPr lang="en-US" altLang="zh-CN" sz="2400" cap="none" dirty="0"/>
              <a:t>We selected some of them to perform the QCD sum rule analyses.</a:t>
            </a:r>
          </a:p>
          <a:p>
            <a:r>
              <a:rPr lang="en-US" altLang="zh-CN" sz="2400" cap="none" dirty="0"/>
              <a:t>We collect here all the mass predictions that are less than 4.5 GeV.</a:t>
            </a:r>
            <a:endParaRPr lang="zh-CN" altLang="en-US" sz="2400" cap="none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0B39496-C999-45A0-8E64-7DD9EBEDD4AF}"/>
              </a:ext>
            </a:extLst>
          </p:cNvPr>
          <p:cNvGrpSpPr/>
          <p:nvPr/>
        </p:nvGrpSpPr>
        <p:grpSpPr>
          <a:xfrm>
            <a:off x="970295" y="3400817"/>
            <a:ext cx="6257216" cy="3020450"/>
            <a:chOff x="1208584" y="3330000"/>
            <a:chExt cx="6257216" cy="302045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841CF79-2F3C-4FFC-BCF8-EE0EF3BB4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8584" y="3356992"/>
              <a:ext cx="3650700" cy="294003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B867DCE-5471-4FBF-831C-C31A0946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0000" y="3330000"/>
              <a:ext cx="2605800" cy="3020450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6112A99A-B09A-499D-96A2-AAA04CE96BC3}"/>
              </a:ext>
            </a:extLst>
          </p:cNvPr>
          <p:cNvSpPr txBox="1"/>
          <p:nvPr/>
        </p:nvSpPr>
        <p:spPr>
          <a:xfrm>
            <a:off x="969579" y="3502532"/>
            <a:ext cx="273630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EPJC 76 (2016) 572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9719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Grp="1"/>
          </p:cNvSpPr>
          <p:nvPr>
            <p:ph sz="quarter" idx="13"/>
          </p:nvPr>
        </p:nvSpPr>
        <p:spPr>
          <a:xfrm>
            <a:off x="849313" y="1071546"/>
            <a:ext cx="8207375" cy="4733942"/>
          </a:xfrm>
        </p:spPr>
        <p:txBody>
          <a:bodyPr>
            <a:noAutofit/>
          </a:bodyPr>
          <a:lstStyle/>
          <a:p>
            <a:pPr>
              <a:buClr>
                <a:schemeClr val="tx1">
                  <a:alpha val="100000"/>
                </a:schemeClr>
              </a:buClr>
              <a:buSzPct val="75000"/>
              <a:buFont typeface="Wingdings"/>
              <a:buChar char="l"/>
            </a:pPr>
            <a:r>
              <a:rPr lang="en-US" altLang="zh-CN" sz="2400" cap="none" dirty="0">
                <a:solidFill>
                  <a:srgbClr val="0000FF"/>
                </a:solidFill>
              </a:rPr>
              <a:t>Borel transformation </a:t>
            </a:r>
            <a:r>
              <a:rPr lang="en-US" altLang="zh-CN" sz="2400" cap="none" dirty="0">
                <a:solidFill>
                  <a:schemeClr val="tx1"/>
                </a:solidFill>
              </a:rPr>
              <a:t>to suppress the higher order terms:</a:t>
            </a:r>
          </a:p>
          <a:p>
            <a:pPr>
              <a:buClr>
                <a:schemeClr val="tx1">
                  <a:alpha val="100000"/>
                </a:schemeClr>
              </a:buClr>
              <a:buSzPct val="75000"/>
              <a:buFont typeface="Wingdings"/>
              <a:buChar char="l"/>
            </a:pPr>
            <a:endParaRPr lang="en-US" altLang="zh-CN" sz="1800" cap="none" dirty="0">
              <a:solidFill>
                <a:srgbClr val="0000FF"/>
              </a:solidFill>
            </a:endParaRPr>
          </a:p>
          <a:p>
            <a:pPr>
              <a:buClr>
                <a:schemeClr val="tx1">
                  <a:alpha val="100000"/>
                </a:schemeClr>
              </a:buClr>
              <a:buSzPct val="75000"/>
              <a:buNone/>
            </a:pPr>
            <a:endParaRPr lang="en-US" altLang="zh-CN" sz="1800" cap="none" dirty="0">
              <a:solidFill>
                <a:srgbClr val="0000FF"/>
              </a:solidFill>
            </a:endParaRPr>
          </a:p>
          <a:p>
            <a:pPr>
              <a:buClr>
                <a:schemeClr val="tx1">
                  <a:alpha val="100000"/>
                </a:schemeClr>
              </a:buClr>
              <a:buSzPct val="75000"/>
              <a:buFont typeface="Wingdings"/>
              <a:buChar char="l"/>
            </a:pPr>
            <a:r>
              <a:rPr lang="en-US" altLang="zh-CN" sz="2400" cap="none" dirty="0">
                <a:solidFill>
                  <a:srgbClr val="0000FF"/>
                </a:solidFill>
              </a:rPr>
              <a:t>Two</a:t>
            </a:r>
            <a:r>
              <a:rPr lang="en-US" altLang="zh-CN" sz="2400" cap="none" dirty="0"/>
              <a:t> parameters</a:t>
            </a:r>
            <a:endParaRPr lang="zh-CN" altLang="en-US" sz="2400" cap="none" dirty="0"/>
          </a:p>
          <a:p>
            <a:pPr>
              <a:buClr>
                <a:schemeClr val="tx1">
                  <a:alpha val="100000"/>
                </a:schemeClr>
              </a:buClr>
              <a:buSzPct val="75000"/>
              <a:buFont typeface="Wingdings"/>
              <a:buNone/>
            </a:pPr>
            <a:r>
              <a:rPr lang="en-US" altLang="zh-CN" sz="2400" cap="none" dirty="0"/>
              <a:t>                           </a:t>
            </a:r>
            <a:r>
              <a:rPr lang="en-US" altLang="zh-CN" sz="2400" cap="none" dirty="0">
                <a:solidFill>
                  <a:srgbClr val="0000FF"/>
                </a:solidFill>
              </a:rPr>
              <a:t>M</a:t>
            </a:r>
            <a:r>
              <a:rPr lang="en-US" altLang="zh-CN" sz="2400" cap="none" baseline="-25000" dirty="0">
                <a:solidFill>
                  <a:srgbClr val="0000FF"/>
                </a:solidFill>
              </a:rPr>
              <a:t>B </a:t>
            </a:r>
            <a:r>
              <a:rPr lang="en-US" altLang="zh-CN" sz="2400" cap="none" dirty="0">
                <a:solidFill>
                  <a:srgbClr val="0000FF"/>
                </a:solidFill>
              </a:rPr>
              <a:t>,    s</a:t>
            </a:r>
            <a:r>
              <a:rPr lang="en-US" altLang="zh-CN" sz="2400" cap="none" baseline="-25000" dirty="0">
                <a:solidFill>
                  <a:srgbClr val="0000FF"/>
                </a:solidFill>
              </a:rPr>
              <a:t>0</a:t>
            </a:r>
            <a:endParaRPr lang="en-US" altLang="zh-CN" sz="2400" cap="none" dirty="0">
              <a:solidFill>
                <a:srgbClr val="0000FF"/>
              </a:solidFill>
            </a:endParaRPr>
          </a:p>
          <a:p>
            <a:pPr>
              <a:buClr>
                <a:schemeClr val="tx1">
                  <a:alpha val="100000"/>
                </a:schemeClr>
              </a:buClr>
              <a:buSzPct val="75000"/>
              <a:buNone/>
            </a:pPr>
            <a:r>
              <a:rPr lang="en-US" altLang="zh-CN" sz="1800" cap="none" dirty="0"/>
              <a:t>We need to choose certain region of </a:t>
            </a:r>
            <a:r>
              <a:rPr lang="en-US" altLang="zh-CN" sz="1800" cap="none" dirty="0">
                <a:solidFill>
                  <a:srgbClr val="0000FF"/>
                </a:solidFill>
              </a:rPr>
              <a:t>(M</a:t>
            </a:r>
            <a:r>
              <a:rPr lang="en-US" altLang="zh-CN" sz="1800" cap="none" baseline="-25000" dirty="0">
                <a:solidFill>
                  <a:srgbClr val="0000FF"/>
                </a:solidFill>
              </a:rPr>
              <a:t>B</a:t>
            </a:r>
            <a:r>
              <a:rPr lang="en-US" altLang="zh-CN" sz="1800" cap="none" dirty="0">
                <a:solidFill>
                  <a:srgbClr val="0000FF"/>
                </a:solidFill>
              </a:rPr>
              <a:t>, s</a:t>
            </a:r>
            <a:r>
              <a:rPr lang="en-US" altLang="zh-CN" sz="1800" cap="none" baseline="-25000" dirty="0">
                <a:solidFill>
                  <a:srgbClr val="0000FF"/>
                </a:solidFill>
              </a:rPr>
              <a:t>0</a:t>
            </a:r>
            <a:r>
              <a:rPr lang="en-US" altLang="zh-CN" sz="1800" cap="none" dirty="0">
                <a:solidFill>
                  <a:srgbClr val="0000FF"/>
                </a:solidFill>
              </a:rPr>
              <a:t>)</a:t>
            </a:r>
            <a:r>
              <a:rPr lang="en-US" altLang="zh-CN" sz="1800" cap="none" dirty="0"/>
              <a:t>.</a:t>
            </a:r>
            <a:endParaRPr lang="zh-CN" altLang="en-US" sz="1800" cap="none" dirty="0"/>
          </a:p>
          <a:p>
            <a:pPr>
              <a:buClr>
                <a:schemeClr val="tx1">
                  <a:alpha val="100000"/>
                </a:schemeClr>
              </a:buClr>
              <a:buSzPct val="75000"/>
              <a:buFont typeface="Wingdings"/>
              <a:buChar char="l"/>
            </a:pPr>
            <a:r>
              <a:rPr lang="en-US" altLang="zh-CN" sz="2400" b="1" cap="none" dirty="0">
                <a:solidFill>
                  <a:srgbClr val="FF0000">
                    <a:alpha val="100000"/>
                  </a:srgbClr>
                </a:solidFill>
              </a:rPr>
              <a:t>Criteria</a:t>
            </a:r>
          </a:p>
          <a:p>
            <a:pPr>
              <a:buClr>
                <a:schemeClr val="tx1">
                  <a:alpha val="100000"/>
                </a:schemeClr>
              </a:buClr>
              <a:buSzPct val="75000"/>
              <a:buNone/>
            </a:pPr>
            <a:r>
              <a:rPr lang="en-US" altLang="zh-CN" sz="1800" b="1" cap="none" dirty="0">
                <a:solidFill>
                  <a:srgbClr val="FF0000">
                    <a:alpha val="100000"/>
                  </a:srgbClr>
                </a:solidFill>
              </a:rPr>
              <a:t>            </a:t>
            </a:r>
            <a:r>
              <a:rPr lang="en-US" altLang="zh-CN" sz="1800" cap="none" dirty="0">
                <a:solidFill>
                  <a:schemeClr val="tx1"/>
                </a:solidFill>
              </a:rPr>
              <a:t>1. Stability</a:t>
            </a:r>
          </a:p>
          <a:p>
            <a:pPr>
              <a:buClr>
                <a:schemeClr val="tx1">
                  <a:alpha val="100000"/>
                </a:schemeClr>
              </a:buClr>
              <a:buSzPct val="75000"/>
              <a:buFont typeface="Wingdings"/>
              <a:buNone/>
            </a:pPr>
            <a:r>
              <a:rPr lang="en-US" altLang="zh-CN" sz="1800" cap="none" dirty="0"/>
              <a:t>            2. Convergence of OPE</a:t>
            </a:r>
          </a:p>
          <a:p>
            <a:pPr>
              <a:buClr>
                <a:schemeClr val="tx1">
                  <a:alpha val="100000"/>
                </a:schemeClr>
              </a:buClr>
              <a:buSzPct val="75000"/>
              <a:buFont typeface="Wingdings"/>
              <a:buNone/>
            </a:pPr>
            <a:r>
              <a:rPr lang="en-US" altLang="zh-CN" sz="1800" cap="none" dirty="0"/>
              <a:t>            3. Positivity of spectral density</a:t>
            </a:r>
          </a:p>
          <a:p>
            <a:pPr>
              <a:buClr>
                <a:schemeClr val="tx1">
                  <a:alpha val="100000"/>
                </a:schemeClr>
              </a:buClr>
              <a:buSzPct val="75000"/>
              <a:buFont typeface="Wingdings"/>
              <a:buNone/>
            </a:pPr>
            <a:r>
              <a:rPr lang="en-US" altLang="zh-CN" sz="1800" cap="none" dirty="0"/>
              <a:t>            4. Sufficient amount of pole contribution</a:t>
            </a:r>
          </a:p>
          <a:p>
            <a:endParaRPr lang="zh-CN" altLang="en-US" sz="1800" cap="none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2675" y="1752594"/>
            <a:ext cx="5200650" cy="81915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矩形 1">
            <a:extLst>
              <a:ext uri="{FF2B5EF4-FFF2-40B4-BE49-F238E27FC236}">
                <a16:creationId xmlns:a16="http://schemas.microsoft.com/office/drawing/2014/main" id="{41BF980E-B974-4A93-8C3E-B1EF39D05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92" y="285729"/>
            <a:ext cx="3202740" cy="550984"/>
          </a:xfrm>
          <a:solidFill>
            <a:srgbClr val="FFFFFF"/>
          </a:solidFill>
          <a:ln w="254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altLang="zh-CN" sz="3200" b="1" dirty="0"/>
              <a:t>QCD Sum Rules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879897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64B56A0-FE05-499C-A4AB-EB9A5EE2B4B6}"/>
              </a:ext>
            </a:extLst>
          </p:cNvPr>
          <p:cNvSpPr txBox="1"/>
          <p:nvPr/>
        </p:nvSpPr>
        <p:spPr>
          <a:xfrm>
            <a:off x="200472" y="332656"/>
            <a:ext cx="684076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Pc(4312) &amp; Pc(4380) &amp; Pc(4440) &amp; Pc(4457)</a:t>
            </a:r>
            <a:endParaRPr lang="zh-CN" altLang="en-US" sz="2800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22E06FF8-AF29-471F-AD76-AB8662C4C34A}"/>
              </a:ext>
            </a:extLst>
          </p:cNvPr>
          <p:cNvSpPr txBox="1">
            <a:spLocks/>
          </p:cNvSpPr>
          <p:nvPr/>
        </p:nvSpPr>
        <p:spPr>
          <a:xfrm>
            <a:off x="272480" y="1188025"/>
            <a:ext cx="9073008" cy="173691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cap="none" dirty="0"/>
              <a:t>There are </a:t>
            </a:r>
            <a:r>
              <a:rPr lang="en-US" altLang="zh-CN" sz="2400" cap="none" dirty="0">
                <a:solidFill>
                  <a:srgbClr val="FF0000"/>
                </a:solidFill>
              </a:rPr>
              <a:t>hundreds of</a:t>
            </a:r>
            <a:r>
              <a:rPr lang="en-US" altLang="zh-CN" sz="2400" cap="none" dirty="0"/>
              <a:t> hidden-charm pentaquark interpolating currents.</a:t>
            </a:r>
          </a:p>
          <a:p>
            <a:r>
              <a:rPr lang="en-US" altLang="zh-CN" sz="2400" cap="none" dirty="0"/>
              <a:t>We selected some of them to perform the QCD sum rule analyses.</a:t>
            </a:r>
          </a:p>
          <a:p>
            <a:r>
              <a:rPr lang="en-US" altLang="zh-CN" sz="2400" cap="none" dirty="0"/>
              <a:t>We collect here all the mass predictions that are less than 4.5 GeV.</a:t>
            </a:r>
            <a:endParaRPr lang="zh-CN" altLang="en-US" sz="2400" cap="none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0B39496-C999-45A0-8E64-7DD9EBEDD4AF}"/>
              </a:ext>
            </a:extLst>
          </p:cNvPr>
          <p:cNvGrpSpPr/>
          <p:nvPr/>
        </p:nvGrpSpPr>
        <p:grpSpPr>
          <a:xfrm>
            <a:off x="970295" y="3400817"/>
            <a:ext cx="6257216" cy="3020450"/>
            <a:chOff x="1208584" y="3330000"/>
            <a:chExt cx="6257216" cy="302045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841CF79-2F3C-4FFC-BCF8-EE0EF3BB4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8584" y="3356992"/>
              <a:ext cx="3650700" cy="294003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B867DCE-5471-4FBF-831C-C31A0946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0000" y="3330000"/>
              <a:ext cx="2605800" cy="30204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8ECE62C-9B9A-4416-9718-797FBA3E3049}"/>
                  </a:ext>
                </a:extLst>
              </p:cNvPr>
              <p:cNvSpPr txBox="1"/>
              <p:nvPr/>
            </p:nvSpPr>
            <p:spPr>
              <a:xfrm>
                <a:off x="7083254" y="4293096"/>
                <a:ext cx="1470146" cy="4616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(4312)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8ECE62C-9B9A-4416-9718-797FBA3E3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254" y="4293096"/>
                <a:ext cx="1470146" cy="461665"/>
              </a:xfrm>
              <a:prstGeom prst="rect">
                <a:avLst/>
              </a:prstGeom>
              <a:blipFill>
                <a:blip r:embed="rId4"/>
                <a:stretch>
                  <a:fillRect b="-1375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41530FD-9DE0-4899-B6A5-779990D51CE6}"/>
                  </a:ext>
                </a:extLst>
              </p:cNvPr>
              <p:cNvSpPr txBox="1"/>
              <p:nvPr/>
            </p:nvSpPr>
            <p:spPr>
              <a:xfrm>
                <a:off x="7083254" y="4730063"/>
                <a:ext cx="1470146" cy="4616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(4457)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41530FD-9DE0-4899-B6A5-779990D51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254" y="4730063"/>
                <a:ext cx="1470146" cy="461665"/>
              </a:xfrm>
              <a:prstGeom prst="rect">
                <a:avLst/>
              </a:prstGeom>
              <a:blipFill>
                <a:blip r:embed="rId5"/>
                <a:stretch>
                  <a:fillRect b="-1375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6112A99A-B09A-499D-96A2-AAA04CE96BC3}"/>
              </a:ext>
            </a:extLst>
          </p:cNvPr>
          <p:cNvSpPr txBox="1"/>
          <p:nvPr/>
        </p:nvSpPr>
        <p:spPr>
          <a:xfrm>
            <a:off x="969579" y="3502532"/>
            <a:ext cx="273630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EPJC 76 (2016) 572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82260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64B56A0-FE05-499C-A4AB-EB9A5EE2B4B6}"/>
              </a:ext>
            </a:extLst>
          </p:cNvPr>
          <p:cNvSpPr txBox="1"/>
          <p:nvPr/>
        </p:nvSpPr>
        <p:spPr>
          <a:xfrm>
            <a:off x="200472" y="332656"/>
            <a:ext cx="684076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Pc(4312) &amp; Pc(4380) &amp; Pc(4440) &amp; Pc(4457)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22E06FF8-AF29-471F-AD76-AB8662C4C3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2480" y="1188025"/>
                <a:ext cx="9073008" cy="11608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8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cap="none" dirty="0"/>
                  <a:t>There are hundreds of hidden-charm pentaquark interpolating currents.</a:t>
                </a:r>
              </a:p>
              <a:p>
                <a:r>
                  <a:rPr lang="en-US" altLang="zh-CN" sz="2400" cap="none" dirty="0">
                    <a:solidFill>
                      <a:schemeClr val="tx1"/>
                    </a:solidFill>
                  </a:rPr>
                  <a:t>However, </a:t>
                </a:r>
                <a:r>
                  <a:rPr lang="en-US" altLang="zh-CN" sz="2400" b="1" cap="none" dirty="0">
                    <a:solidFill>
                      <a:srgbClr val="FF0000"/>
                    </a:solidFill>
                  </a:rPr>
                  <a:t>the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sSup>
                      <m:sSupPr>
                        <m:ctrlP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b="1" i="1" cap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cap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b="1" cap="none" dirty="0">
                    <a:solidFill>
                      <a:srgbClr val="FF0000"/>
                    </a:solidFill>
                  </a:rPr>
                  <a:t>] current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p>
                    </m:sSup>
                    <m:r>
                      <a:rPr lang="en-US" altLang="zh-CN" sz="2400" b="1" i="1" cap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400" cap="none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cap="none" dirty="0">
                    <a:solidFill>
                      <a:schemeClr val="tx1"/>
                    </a:solidFill>
                  </a:rPr>
                  <a:t>was not constructed there.</a:t>
                </a:r>
                <a:endParaRPr lang="zh-CN" altLang="en-US" sz="2400" cap="non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22E06FF8-AF29-471F-AD76-AB8662C4C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0" y="1188025"/>
                <a:ext cx="9073008" cy="1160855"/>
              </a:xfrm>
              <a:prstGeom prst="rect">
                <a:avLst/>
              </a:prstGeom>
              <a:blipFill>
                <a:blip r:embed="rId2"/>
                <a:stretch>
                  <a:fillRect l="-804" r="-804" b="-3077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60B39496-C999-45A0-8E64-7DD9EBEDD4AF}"/>
              </a:ext>
            </a:extLst>
          </p:cNvPr>
          <p:cNvGrpSpPr/>
          <p:nvPr/>
        </p:nvGrpSpPr>
        <p:grpSpPr>
          <a:xfrm>
            <a:off x="970295" y="3400817"/>
            <a:ext cx="6257216" cy="3020450"/>
            <a:chOff x="1208584" y="3330000"/>
            <a:chExt cx="6257216" cy="302045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841CF79-2F3C-4FFC-BCF8-EE0EF3BB4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8584" y="3356992"/>
              <a:ext cx="3650700" cy="294003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B867DCE-5471-4FBF-831C-C31A0946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0000" y="3330000"/>
              <a:ext cx="2605800" cy="3020450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5809E1E5-2B0E-4D3E-BE56-7030BE4C575A}"/>
              </a:ext>
            </a:extLst>
          </p:cNvPr>
          <p:cNvSpPr txBox="1"/>
          <p:nvPr/>
        </p:nvSpPr>
        <p:spPr>
          <a:xfrm>
            <a:off x="969579" y="3502532"/>
            <a:ext cx="273630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EPJC 76 (2016) 572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189915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64B56A0-FE05-499C-A4AB-EB9A5EE2B4B6}"/>
              </a:ext>
            </a:extLst>
          </p:cNvPr>
          <p:cNvSpPr txBox="1"/>
          <p:nvPr/>
        </p:nvSpPr>
        <p:spPr>
          <a:xfrm>
            <a:off x="200472" y="332656"/>
            <a:ext cx="684076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Pc(4312) &amp; Pc(4380) &amp; Pc(4440) &amp; Pc(4457)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22E06FF8-AF29-471F-AD76-AB8662C4C3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2480" y="1188025"/>
                <a:ext cx="9073008" cy="11608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8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cap="none" dirty="0"/>
                  <a:t>There are hundreds of hidden-charm pentaquark interpolating currents.</a:t>
                </a:r>
              </a:p>
              <a:p>
                <a:r>
                  <a:rPr lang="en-US" altLang="zh-CN" sz="2400" cap="none" dirty="0">
                    <a:solidFill>
                      <a:schemeClr val="tx1"/>
                    </a:solidFill>
                  </a:rPr>
                  <a:t>However, </a:t>
                </a:r>
                <a:r>
                  <a:rPr lang="en-US" altLang="zh-CN" sz="2400" b="1" cap="none" dirty="0">
                    <a:solidFill>
                      <a:srgbClr val="FF0000"/>
                    </a:solidFill>
                  </a:rPr>
                  <a:t>the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sSup>
                      <m:sSupPr>
                        <m:ctrlP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b="1" i="1" cap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cap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b="1" cap="none" dirty="0">
                    <a:solidFill>
                      <a:srgbClr val="FF0000"/>
                    </a:solidFill>
                  </a:rPr>
                  <a:t>] current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p>
                    </m:sSup>
                    <m:r>
                      <a:rPr lang="en-US" altLang="zh-CN" sz="2400" b="1" i="1" cap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400" cap="none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cap="none" dirty="0">
                    <a:solidFill>
                      <a:schemeClr val="tx1"/>
                    </a:solidFill>
                  </a:rPr>
                  <a:t>was not constructed there.</a:t>
                </a:r>
                <a:endParaRPr lang="zh-CN" altLang="en-US" sz="2400" cap="non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22E06FF8-AF29-471F-AD76-AB8662C4C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0" y="1188025"/>
                <a:ext cx="9073008" cy="1160855"/>
              </a:xfrm>
              <a:prstGeom prst="rect">
                <a:avLst/>
              </a:prstGeom>
              <a:blipFill>
                <a:blip r:embed="rId2"/>
                <a:stretch>
                  <a:fillRect l="-804" r="-804" b="-3077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60B39496-C999-45A0-8E64-7DD9EBEDD4AF}"/>
              </a:ext>
            </a:extLst>
          </p:cNvPr>
          <p:cNvGrpSpPr/>
          <p:nvPr/>
        </p:nvGrpSpPr>
        <p:grpSpPr>
          <a:xfrm>
            <a:off x="970295" y="3400817"/>
            <a:ext cx="6257216" cy="3020450"/>
            <a:chOff x="1208584" y="3330000"/>
            <a:chExt cx="6257216" cy="302045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841CF79-2F3C-4FFC-BCF8-EE0EF3BB4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8584" y="3356992"/>
              <a:ext cx="3650700" cy="294003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B867DCE-5471-4FBF-831C-C31A0946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0000" y="3330000"/>
              <a:ext cx="2605800" cy="3020450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5809E1E5-2B0E-4D3E-BE56-7030BE4C575A}"/>
              </a:ext>
            </a:extLst>
          </p:cNvPr>
          <p:cNvSpPr txBox="1"/>
          <p:nvPr/>
        </p:nvSpPr>
        <p:spPr>
          <a:xfrm>
            <a:off x="969579" y="3502532"/>
            <a:ext cx="273630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EPJC 76 (2016) 572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41530FD-9DE0-4899-B6A5-779990D51CE6}"/>
                  </a:ext>
                </a:extLst>
              </p:cNvPr>
              <p:cNvSpPr txBox="1"/>
              <p:nvPr/>
            </p:nvSpPr>
            <p:spPr>
              <a:xfrm>
                <a:off x="7041232" y="5085184"/>
                <a:ext cx="1584176" cy="4616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(4440)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41530FD-9DE0-4899-B6A5-779990D51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232" y="5085184"/>
                <a:ext cx="1584176" cy="461665"/>
              </a:xfrm>
              <a:prstGeom prst="rect">
                <a:avLst/>
              </a:prstGeom>
              <a:blipFill>
                <a:blip r:embed="rId5"/>
                <a:stretch>
                  <a:fillRect t="-7500" r="-2652" b="-2500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F7BF2EB-CF8C-41CC-8755-CDB9725AD855}"/>
                  </a:ext>
                </a:extLst>
              </p:cNvPr>
              <p:cNvSpPr txBox="1"/>
              <p:nvPr/>
            </p:nvSpPr>
            <p:spPr>
              <a:xfrm>
                <a:off x="7041232" y="3964197"/>
                <a:ext cx="1584176" cy="4616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(4440)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F7BF2EB-CF8C-41CC-8755-CDB9725AD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232" y="3964197"/>
                <a:ext cx="1584176" cy="461665"/>
              </a:xfrm>
              <a:prstGeom prst="rect">
                <a:avLst/>
              </a:prstGeom>
              <a:blipFill>
                <a:blip r:embed="rId6"/>
                <a:stretch>
                  <a:fillRect t="-7500" r="-2652" b="-2500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9CEA985-2600-4E2A-80EE-CE12298D0F50}"/>
                  </a:ext>
                </a:extLst>
              </p:cNvPr>
              <p:cNvSpPr txBox="1"/>
              <p:nvPr/>
            </p:nvSpPr>
            <p:spPr>
              <a:xfrm>
                <a:off x="7041232" y="5805264"/>
                <a:ext cx="1584176" cy="4616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(4440)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9CEA985-2600-4E2A-80EE-CE12298D0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232" y="5805264"/>
                <a:ext cx="1584176" cy="461665"/>
              </a:xfrm>
              <a:prstGeom prst="rect">
                <a:avLst/>
              </a:prstGeom>
              <a:blipFill>
                <a:blip r:embed="rId7"/>
                <a:stretch>
                  <a:fillRect t="-7500" r="-2652" b="-2500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049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64B56A0-FE05-499C-A4AB-EB9A5EE2B4B6}"/>
              </a:ext>
            </a:extLst>
          </p:cNvPr>
          <p:cNvSpPr txBox="1"/>
          <p:nvPr/>
        </p:nvSpPr>
        <p:spPr>
          <a:xfrm>
            <a:off x="200472" y="332656"/>
            <a:ext cx="684076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Pc(4312) &amp; Pc(4380) &amp; Pc(4440) &amp; Pc(4457)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22E06FF8-AF29-471F-AD76-AB8662C4C3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2480" y="1188025"/>
                <a:ext cx="9073008" cy="166491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8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cap="none" dirty="0"/>
                  <a:t>There are hundreds of hidden-charm pentaquark interpolating currents.</a:t>
                </a:r>
              </a:p>
              <a:p>
                <a:r>
                  <a:rPr lang="en-US" altLang="zh-CN" sz="2400" cap="none" dirty="0"/>
                  <a:t>Especially, we find that the two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  <m:r>
                          <a:rPr lang="zh-CN" altLang="en-US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zh-CN" altLang="en-US" sz="2400" cap="none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cap="none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zh-CN" altLang="en-US" sz="2400" b="1" i="1" cap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zh-CN" altLang="en-US" sz="2400" cap="none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cap="none" dirty="0">
                    <a:solidFill>
                      <a:schemeClr val="tx1"/>
                    </a:solidFill>
                  </a:rPr>
                  <a:t>do not correlate with eac</a:t>
                </a:r>
                <a:r>
                  <a:rPr lang="en-US" altLang="zh-CN" sz="2400" cap="none" dirty="0"/>
                  <a:t>h other, so there can be </a:t>
                </a:r>
                <a:r>
                  <a:rPr lang="en-US" altLang="zh-CN" sz="2400" b="1" cap="none" dirty="0">
                    <a:solidFill>
                      <a:srgbClr val="0000FF"/>
                    </a:solidFill>
                  </a:rPr>
                  <a:t>two states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cap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cap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2400" b="1" i="1" cap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p>
                    </m:sSup>
                    <m:r>
                      <a:rPr lang="en-US" altLang="zh-CN" sz="2400" b="1" i="1" cap="none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1" i="1" cap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cap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sz="2400" b="1" i="1" cap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400" b="1" i="1" cap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400" b="1" i="1" cap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cap="none" dirty="0">
                    <a:solidFill>
                      <a:schemeClr val="tx1"/>
                    </a:solidFill>
                  </a:rPr>
                  <a:t>.</a:t>
                </a:r>
                <a:endParaRPr lang="zh-CN" altLang="en-US" sz="2400" cap="non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22E06FF8-AF29-471F-AD76-AB8662C4C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0" y="1188025"/>
                <a:ext cx="9073008" cy="1664912"/>
              </a:xfrm>
              <a:prstGeom prst="rect">
                <a:avLst/>
              </a:prstGeom>
              <a:blipFill>
                <a:blip r:embed="rId2"/>
                <a:stretch>
                  <a:fillRect l="-804" r="-1273" b="-360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60B39496-C999-45A0-8E64-7DD9EBEDD4AF}"/>
              </a:ext>
            </a:extLst>
          </p:cNvPr>
          <p:cNvGrpSpPr/>
          <p:nvPr/>
        </p:nvGrpSpPr>
        <p:grpSpPr>
          <a:xfrm>
            <a:off x="970295" y="3400817"/>
            <a:ext cx="6257216" cy="3020450"/>
            <a:chOff x="1208584" y="3330000"/>
            <a:chExt cx="6257216" cy="302045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841CF79-2F3C-4FFC-BCF8-EE0EF3BB4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8584" y="3356992"/>
              <a:ext cx="3650700" cy="294003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B867DCE-5471-4FBF-831C-C31A0946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0000" y="3330000"/>
              <a:ext cx="2605800" cy="3020450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5809E1E5-2B0E-4D3E-BE56-7030BE4C575A}"/>
              </a:ext>
            </a:extLst>
          </p:cNvPr>
          <p:cNvSpPr txBox="1"/>
          <p:nvPr/>
        </p:nvSpPr>
        <p:spPr>
          <a:xfrm>
            <a:off x="969579" y="3501008"/>
            <a:ext cx="2550266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arXiv:1903.11001</a:t>
            </a:r>
            <a:endParaRPr lang="zh-CN" altLang="en-US" sz="24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C15BBC9-9053-4921-8470-8DF727E72633}"/>
              </a:ext>
            </a:extLst>
          </p:cNvPr>
          <p:cNvSpPr/>
          <p:nvPr/>
        </p:nvSpPr>
        <p:spPr>
          <a:xfrm>
            <a:off x="1352600" y="4869160"/>
            <a:ext cx="432048" cy="22190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8D648B8-27AE-4B3C-B657-3BF74EC1BED9}"/>
              </a:ext>
            </a:extLst>
          </p:cNvPr>
          <p:cNvSpPr/>
          <p:nvPr/>
        </p:nvSpPr>
        <p:spPr>
          <a:xfrm>
            <a:off x="1352600" y="5202000"/>
            <a:ext cx="432048" cy="22190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8EFA3080-8009-46E3-A0A0-099C1EF9E86A}"/>
              </a:ext>
            </a:extLst>
          </p:cNvPr>
          <p:cNvCxnSpPr/>
          <p:nvPr/>
        </p:nvCxnSpPr>
        <p:spPr>
          <a:xfrm flipH="1">
            <a:off x="1784648" y="4980111"/>
            <a:ext cx="28803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149C066-446C-4B89-8F0A-1FD45F353A99}"/>
              </a:ext>
            </a:extLst>
          </p:cNvPr>
          <p:cNvCxnSpPr/>
          <p:nvPr/>
        </p:nvCxnSpPr>
        <p:spPr>
          <a:xfrm flipH="1">
            <a:off x="1784648" y="5313168"/>
            <a:ext cx="28803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B6316AA-8769-4144-86E1-932B25CE7377}"/>
              </a:ext>
            </a:extLst>
          </p:cNvPr>
          <p:cNvCxnSpPr/>
          <p:nvPr/>
        </p:nvCxnSpPr>
        <p:spPr>
          <a:xfrm>
            <a:off x="2072680" y="4980111"/>
            <a:ext cx="0" cy="3328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E5D4EA3-836B-4F30-AF42-CA7F42A7AFC7}"/>
              </a:ext>
            </a:extLst>
          </p:cNvPr>
          <p:cNvCxnSpPr/>
          <p:nvPr/>
        </p:nvCxnSpPr>
        <p:spPr>
          <a:xfrm>
            <a:off x="1996480" y="5110919"/>
            <a:ext cx="144016" cy="1109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8A51A4A-00FD-4CA5-921E-8BA65D0CF5ED}"/>
              </a:ext>
            </a:extLst>
          </p:cNvPr>
          <p:cNvCxnSpPr>
            <a:cxnSpLocks/>
          </p:cNvCxnSpPr>
          <p:nvPr/>
        </p:nvCxnSpPr>
        <p:spPr>
          <a:xfrm flipH="1">
            <a:off x="1996480" y="5105041"/>
            <a:ext cx="152400" cy="1297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4684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64B56A0-FE05-499C-A4AB-EB9A5EE2B4B6}"/>
              </a:ext>
            </a:extLst>
          </p:cNvPr>
          <p:cNvSpPr txBox="1"/>
          <p:nvPr/>
        </p:nvSpPr>
        <p:spPr>
          <a:xfrm>
            <a:off x="200472" y="332656"/>
            <a:ext cx="684076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Pc(4312) &amp; Pc(4380) &amp; Pc(4440) &amp; Pc(4457)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22E06FF8-AF29-471F-AD76-AB8662C4C3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2480" y="1188025"/>
                <a:ext cx="9073008" cy="166491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8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cap="none" dirty="0"/>
                  <a:t>There are hundreds of hidden-charm pentaquark interpolating currents.</a:t>
                </a:r>
              </a:p>
              <a:p>
                <a:r>
                  <a:rPr lang="en-US" altLang="zh-CN" sz="2400" cap="none" dirty="0"/>
                  <a:t>Especially, we find that the two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  <m:r>
                          <a:rPr lang="zh-CN" altLang="en-US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zh-CN" altLang="en-US" sz="2400" cap="none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cap="none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n-US" altLang="zh-CN" sz="2400" b="1" i="1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zh-CN" altLang="en-US" sz="2400" b="1" i="1" cap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zh-CN" altLang="en-US" sz="2400" cap="none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cap="none" dirty="0">
                    <a:solidFill>
                      <a:schemeClr val="tx1"/>
                    </a:solidFill>
                  </a:rPr>
                  <a:t>do not correlate with eac</a:t>
                </a:r>
                <a:r>
                  <a:rPr lang="en-US" altLang="zh-CN" sz="2400" cap="none" dirty="0"/>
                  <a:t>h other, so there can be </a:t>
                </a:r>
                <a:r>
                  <a:rPr lang="en-US" altLang="zh-CN" sz="2400" b="1" cap="none" dirty="0">
                    <a:solidFill>
                      <a:srgbClr val="0000FF"/>
                    </a:solidFill>
                  </a:rPr>
                  <a:t>two states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cap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cap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2400" b="1" i="1" cap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p>
                    </m:sSup>
                    <m:r>
                      <a:rPr lang="en-US" altLang="zh-CN" sz="2400" b="1" i="1" cap="none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1" i="1" cap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cap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sz="2400" b="1" i="1" cap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400" b="1" i="1" cap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400" b="1" i="1" cap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cap="none" dirty="0">
                    <a:solidFill>
                      <a:schemeClr val="tx1"/>
                    </a:solidFill>
                  </a:rPr>
                  <a:t>.</a:t>
                </a:r>
                <a:endParaRPr lang="zh-CN" altLang="en-US" sz="2400" cap="non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22E06FF8-AF29-471F-AD76-AB8662C4C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0" y="1188025"/>
                <a:ext cx="9073008" cy="1664912"/>
              </a:xfrm>
              <a:prstGeom prst="rect">
                <a:avLst/>
              </a:prstGeom>
              <a:blipFill>
                <a:blip r:embed="rId2"/>
                <a:stretch>
                  <a:fillRect l="-804" r="-1273" b="-360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60B39496-C999-45A0-8E64-7DD9EBEDD4AF}"/>
              </a:ext>
            </a:extLst>
          </p:cNvPr>
          <p:cNvGrpSpPr/>
          <p:nvPr/>
        </p:nvGrpSpPr>
        <p:grpSpPr>
          <a:xfrm>
            <a:off x="970295" y="3400817"/>
            <a:ext cx="6257216" cy="3020450"/>
            <a:chOff x="1208584" y="3330000"/>
            <a:chExt cx="6257216" cy="302045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841CF79-2F3C-4FFC-BCF8-EE0EF3BB4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8584" y="3356992"/>
              <a:ext cx="3650700" cy="294003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B867DCE-5471-4FBF-831C-C31A0946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0000" y="3330000"/>
              <a:ext cx="2605800" cy="3020450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5809E1E5-2B0E-4D3E-BE56-7030BE4C575A}"/>
              </a:ext>
            </a:extLst>
          </p:cNvPr>
          <p:cNvSpPr txBox="1"/>
          <p:nvPr/>
        </p:nvSpPr>
        <p:spPr>
          <a:xfrm>
            <a:off x="969579" y="3501008"/>
            <a:ext cx="2550266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arXiv:1903.11001</a:t>
            </a:r>
            <a:endParaRPr lang="zh-CN" altLang="en-US" sz="24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C15BBC9-9053-4921-8470-8DF727E72633}"/>
              </a:ext>
            </a:extLst>
          </p:cNvPr>
          <p:cNvSpPr/>
          <p:nvPr/>
        </p:nvSpPr>
        <p:spPr>
          <a:xfrm>
            <a:off x="1352600" y="4869160"/>
            <a:ext cx="432048" cy="22190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8D648B8-27AE-4B3C-B657-3BF74EC1BED9}"/>
              </a:ext>
            </a:extLst>
          </p:cNvPr>
          <p:cNvSpPr/>
          <p:nvPr/>
        </p:nvSpPr>
        <p:spPr>
          <a:xfrm>
            <a:off x="1352600" y="5202000"/>
            <a:ext cx="432048" cy="22190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8EFA3080-8009-46E3-A0A0-099C1EF9E86A}"/>
              </a:ext>
            </a:extLst>
          </p:cNvPr>
          <p:cNvCxnSpPr/>
          <p:nvPr/>
        </p:nvCxnSpPr>
        <p:spPr>
          <a:xfrm flipH="1">
            <a:off x="1784648" y="4980111"/>
            <a:ext cx="28803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149C066-446C-4B89-8F0A-1FD45F353A99}"/>
              </a:ext>
            </a:extLst>
          </p:cNvPr>
          <p:cNvCxnSpPr/>
          <p:nvPr/>
        </p:nvCxnSpPr>
        <p:spPr>
          <a:xfrm flipH="1">
            <a:off x="1784648" y="5313168"/>
            <a:ext cx="28803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B6316AA-8769-4144-86E1-932B25CE7377}"/>
              </a:ext>
            </a:extLst>
          </p:cNvPr>
          <p:cNvCxnSpPr/>
          <p:nvPr/>
        </p:nvCxnSpPr>
        <p:spPr>
          <a:xfrm>
            <a:off x="2072680" y="4980111"/>
            <a:ext cx="0" cy="3328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E5D4EA3-836B-4F30-AF42-CA7F42A7AFC7}"/>
              </a:ext>
            </a:extLst>
          </p:cNvPr>
          <p:cNvCxnSpPr/>
          <p:nvPr/>
        </p:nvCxnSpPr>
        <p:spPr>
          <a:xfrm>
            <a:off x="1996480" y="5110919"/>
            <a:ext cx="144016" cy="1109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8A51A4A-00FD-4CA5-921E-8BA65D0CF5ED}"/>
              </a:ext>
            </a:extLst>
          </p:cNvPr>
          <p:cNvCxnSpPr>
            <a:cxnSpLocks/>
          </p:cNvCxnSpPr>
          <p:nvPr/>
        </p:nvCxnSpPr>
        <p:spPr>
          <a:xfrm flipH="1">
            <a:off x="1996480" y="5105041"/>
            <a:ext cx="152400" cy="1297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25F8F7F-2578-49B2-A029-9B59F51F1B4F}"/>
                  </a:ext>
                </a:extLst>
              </p:cNvPr>
              <p:cNvSpPr txBox="1"/>
              <p:nvPr/>
            </p:nvSpPr>
            <p:spPr>
              <a:xfrm>
                <a:off x="7041232" y="5085184"/>
                <a:ext cx="1584176" cy="4616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(4440)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25F8F7F-2578-49B2-A029-9B59F51F1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232" y="5085184"/>
                <a:ext cx="1584176" cy="461665"/>
              </a:xfrm>
              <a:prstGeom prst="rect">
                <a:avLst/>
              </a:prstGeom>
              <a:blipFill>
                <a:blip r:embed="rId5"/>
                <a:stretch>
                  <a:fillRect t="-7500" r="-2652" b="-2500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85BB113-1E72-4733-B24B-57163A062FF7}"/>
                  </a:ext>
                </a:extLst>
              </p:cNvPr>
              <p:cNvSpPr txBox="1"/>
              <p:nvPr/>
            </p:nvSpPr>
            <p:spPr>
              <a:xfrm>
                <a:off x="7040516" y="4637599"/>
                <a:ext cx="1584176" cy="46166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(4457)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85BB113-1E72-4733-B24B-57163A062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516" y="4637599"/>
                <a:ext cx="1584176" cy="461665"/>
              </a:xfrm>
              <a:prstGeom prst="rect">
                <a:avLst/>
              </a:prstGeom>
              <a:blipFill>
                <a:blip r:embed="rId6"/>
                <a:stretch>
                  <a:fillRect b="-1519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79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6536" y="620688"/>
            <a:ext cx="8424936" cy="850262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altLang="zh-CN" sz="4400" b="1" cap="none" dirty="0"/>
              <a:t>Internal structure of </a:t>
            </a:r>
            <a:r>
              <a:rPr lang="en-US" altLang="zh-CN" sz="4400" b="1" cap="none" dirty="0">
                <a:solidFill>
                  <a:srgbClr val="FF0000"/>
                </a:solidFill>
              </a:rPr>
              <a:t>exotic</a:t>
            </a:r>
            <a:r>
              <a:rPr lang="en-US" altLang="zh-CN" sz="4400" b="1" cap="none" dirty="0"/>
              <a:t> </a:t>
            </a:r>
            <a:r>
              <a:rPr lang="en-US" altLang="zh-CN" sz="4400" b="1" cap="none" dirty="0">
                <a:solidFill>
                  <a:srgbClr val="FF0000"/>
                </a:solidFill>
              </a:rPr>
              <a:t>hadrons</a:t>
            </a:r>
            <a:endParaRPr lang="zh-CN" altLang="en-US" sz="4400" b="1" cap="none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344488" y="2060848"/>
            <a:ext cx="9217024" cy="3960440"/>
          </a:xfrm>
        </p:spPr>
        <p:txBody>
          <a:bodyPr>
            <a:normAutofit/>
          </a:bodyPr>
          <a:lstStyle/>
          <a:p>
            <a:r>
              <a:rPr lang="en-US" altLang="zh-CN" sz="2800" b="1" cap="none" dirty="0"/>
              <a:t>The internal structure of </a:t>
            </a:r>
            <a:r>
              <a:rPr lang="en-US" altLang="zh-CN" sz="2800" b="1" cap="none" dirty="0">
                <a:solidFill>
                  <a:srgbClr val="FF0000"/>
                </a:solidFill>
              </a:rPr>
              <a:t>exotic hadrons</a:t>
            </a:r>
            <a:r>
              <a:rPr lang="en-US" altLang="zh-CN" sz="2800" b="1" cap="none" dirty="0"/>
              <a:t> is complicated.</a:t>
            </a:r>
          </a:p>
          <a:p>
            <a:endParaRPr lang="en-US" altLang="zh-CN" sz="2800" b="1" cap="none" dirty="0"/>
          </a:p>
          <a:p>
            <a:r>
              <a:rPr lang="en-US" altLang="zh-CN" sz="2800" b="1" cap="none" dirty="0"/>
              <a:t>We can construct various</a:t>
            </a:r>
            <a:r>
              <a:rPr lang="en-US" altLang="zh-CN" sz="2800" b="1" cap="none" dirty="0">
                <a:solidFill>
                  <a:srgbClr val="FF0000"/>
                </a:solidFill>
              </a:rPr>
              <a:t> interpolating currents/fields</a:t>
            </a:r>
            <a:r>
              <a:rPr lang="en-US" altLang="zh-CN" sz="2800" b="1" cap="none" dirty="0"/>
              <a:t> to reflect this using the method of </a:t>
            </a:r>
          </a:p>
          <a:p>
            <a:pPr marL="0" indent="0" algn="ctr">
              <a:buNone/>
            </a:pPr>
            <a:r>
              <a:rPr lang="en-US" altLang="zh-CN" sz="4800" b="1" cap="none" dirty="0">
                <a:solidFill>
                  <a:srgbClr val="0000FF"/>
                </a:solidFill>
              </a:rPr>
              <a:t>QCD</a:t>
            </a:r>
            <a:r>
              <a:rPr lang="zh-CN" altLang="en-US" sz="4800" b="1" cap="none" dirty="0">
                <a:solidFill>
                  <a:srgbClr val="0000FF"/>
                </a:solidFill>
              </a:rPr>
              <a:t> </a:t>
            </a:r>
            <a:r>
              <a:rPr lang="en-US" altLang="zh-CN" sz="4800" b="1" cap="none" dirty="0">
                <a:solidFill>
                  <a:srgbClr val="0000FF"/>
                </a:solidFill>
              </a:rPr>
              <a:t>sum rules</a:t>
            </a:r>
          </a:p>
        </p:txBody>
      </p:sp>
    </p:spTree>
    <p:extLst>
      <p:ext uri="{BB962C8B-B14F-4D97-AF65-F5344CB8AC3E}">
        <p14:creationId xmlns:p14="http://schemas.microsoft.com/office/powerpoint/2010/main" val="2829466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79E9061-A1B3-4165-BC70-B4150F278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76" y="399815"/>
            <a:ext cx="8913447" cy="588592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1" i="0" u="none" strike="noStrike" cap="none" normalizeH="0" baseline="0" dirty="0">
                <a:ln>
                  <a:noFill/>
                </a:ln>
                <a:effectLst/>
              </a:rPr>
              <a:t>Question: Relations between currents and hadrons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71453CE-292F-4A97-A126-11B19FBA2407}"/>
                  </a:ext>
                </a:extLst>
              </p:cNvPr>
              <p:cNvSpPr txBox="1"/>
              <p:nvPr/>
            </p:nvSpPr>
            <p:spPr>
              <a:xfrm>
                <a:off x="920552" y="1729355"/>
                <a:ext cx="3392143" cy="1020216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0000FF"/>
                    </a:solidFill>
                  </a:rPr>
                  <a:t>7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P-wave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/>
                  <a:t>currents</a:t>
                </a:r>
              </a:p>
              <a:p>
                <a:pPr algn="ctr"/>
                <a:r>
                  <a:rPr lang="en-US" altLang="zh-CN" sz="2400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71453CE-292F-4A97-A126-11B19FBA2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1729355"/>
                <a:ext cx="3392143" cy="1020216"/>
              </a:xfrm>
              <a:prstGeom prst="rect">
                <a:avLst/>
              </a:prstGeom>
              <a:blipFill>
                <a:blip r:embed="rId2"/>
                <a:stretch>
                  <a:fillRect t="-2890" b="-115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头: 左右 5">
            <a:extLst>
              <a:ext uri="{FF2B5EF4-FFF2-40B4-BE49-F238E27FC236}">
                <a16:creationId xmlns:a16="http://schemas.microsoft.com/office/drawing/2014/main" id="{AE103BEB-3D16-4B04-AA29-31982C26FD2D}"/>
              </a:ext>
            </a:extLst>
          </p:cNvPr>
          <p:cNvSpPr/>
          <p:nvPr/>
        </p:nvSpPr>
        <p:spPr>
          <a:xfrm>
            <a:off x="4304928" y="2167456"/>
            <a:ext cx="136815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CC4374E-02B1-4EA1-9CC9-A18092F90338}"/>
                  </a:ext>
                </a:extLst>
              </p:cNvPr>
              <p:cNvSpPr txBox="1"/>
              <p:nvPr/>
            </p:nvSpPr>
            <p:spPr>
              <a:xfrm>
                <a:off x="5673080" y="1639298"/>
                <a:ext cx="2952328" cy="1200329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(3000)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(30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(30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66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(30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(3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119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CC4374E-02B1-4EA1-9CC9-A18092F90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080" y="1639298"/>
                <a:ext cx="2952328" cy="1200329"/>
              </a:xfrm>
              <a:prstGeom prst="rect">
                <a:avLst/>
              </a:prstGeom>
              <a:blipFill>
                <a:blip r:embed="rId3"/>
                <a:stretch>
                  <a:fillRect t="-2956" r="-2449" b="-8867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703E42D-4D44-4A32-B9AB-E5DA3FFB44A6}"/>
                  </a:ext>
                </a:extLst>
              </p:cNvPr>
              <p:cNvSpPr txBox="1"/>
              <p:nvPr/>
            </p:nvSpPr>
            <p:spPr>
              <a:xfrm>
                <a:off x="920552" y="3480394"/>
                <a:ext cx="3390564" cy="86485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0000FF"/>
                    </a:solidFill>
                  </a:rPr>
                  <a:t>8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𝑞𝑐</m:t>
                    </m:r>
                    <m:acc>
                      <m:accPr>
                        <m:chr m:val="̅"/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/>
                  <a:t>currents</a:t>
                </a:r>
              </a:p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703E42D-4D44-4A32-B9AB-E5DA3FFB4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3480394"/>
                <a:ext cx="3390564" cy="864852"/>
              </a:xfrm>
              <a:prstGeom prst="rect">
                <a:avLst/>
              </a:prstGeom>
              <a:blipFill>
                <a:blip r:embed="rId4"/>
                <a:stretch>
                  <a:fillRect t="-3378" b="-9459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箭头: 左右 8">
            <a:extLst>
              <a:ext uri="{FF2B5EF4-FFF2-40B4-BE49-F238E27FC236}">
                <a16:creationId xmlns:a16="http://schemas.microsoft.com/office/drawing/2014/main" id="{4047BF2B-1A2F-48EA-9A78-D9566E536D30}"/>
              </a:ext>
            </a:extLst>
          </p:cNvPr>
          <p:cNvSpPr/>
          <p:nvPr/>
        </p:nvSpPr>
        <p:spPr>
          <a:xfrm>
            <a:off x="4304928" y="3839691"/>
            <a:ext cx="136815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477BE1B-7B3F-47FD-BCCE-D6277209B5CE}"/>
              </a:ext>
            </a:extLst>
          </p:cNvPr>
          <p:cNvSpPr txBox="1"/>
          <p:nvPr/>
        </p:nvSpPr>
        <p:spPr>
          <a:xfrm>
            <a:off x="5673080" y="3308791"/>
            <a:ext cx="2952328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Y(4008), Y(4220), Y(4320), Y(4360), Y(4390), Y(4660)…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C56AC6F-4293-440A-9DCC-6C618EBF9647}"/>
                  </a:ext>
                </a:extLst>
              </p:cNvPr>
              <p:cNvSpPr txBox="1"/>
              <p:nvPr/>
            </p:nvSpPr>
            <p:spPr>
              <a:xfrm>
                <a:off x="928319" y="4852729"/>
                <a:ext cx="3384376" cy="1362104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0000FF"/>
                    </a:solidFill>
                  </a:rPr>
                  <a:t>hundreds of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hidden-charm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pentaquark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/>
                  <a:t>currents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C56AC6F-4293-440A-9DCC-6C618EBF9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19" y="4852729"/>
                <a:ext cx="3384376" cy="1362104"/>
              </a:xfrm>
              <a:prstGeom prst="rect">
                <a:avLst/>
              </a:prstGeom>
              <a:blipFill>
                <a:blip r:embed="rId5"/>
                <a:stretch>
                  <a:fillRect l="-2139" t="-2183" r="-445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箭头: 左右 11">
            <a:extLst>
              <a:ext uri="{FF2B5EF4-FFF2-40B4-BE49-F238E27FC236}">
                <a16:creationId xmlns:a16="http://schemas.microsoft.com/office/drawing/2014/main" id="{FE44F906-36D8-4375-AEC9-C776679BDA9F}"/>
              </a:ext>
            </a:extLst>
          </p:cNvPr>
          <p:cNvSpPr/>
          <p:nvPr/>
        </p:nvSpPr>
        <p:spPr>
          <a:xfrm>
            <a:off x="4304928" y="5464518"/>
            <a:ext cx="136815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7A8436A-B837-4108-A828-CCC8FE496F27}"/>
              </a:ext>
            </a:extLst>
          </p:cNvPr>
          <p:cNvSpPr txBox="1"/>
          <p:nvPr/>
        </p:nvSpPr>
        <p:spPr>
          <a:xfrm>
            <a:off x="5673080" y="5118283"/>
            <a:ext cx="2952328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Pc(4312), Pc(4380), Pc(4440), Pc(4457)…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9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72480" y="332656"/>
                <a:ext cx="9145016" cy="605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4000"/>
                  </a:lnSpc>
                </a:pPr>
                <a:r>
                  <a:rPr lang="en-US" altLang="zh-C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good example: </a:t>
                </a:r>
                <a14:m>
                  <m:oMath xmlns:m="http://schemas.openxmlformats.org/officeDocument/2006/math">
                    <m:r>
                      <a:rPr lang="en-US" altLang="zh-CN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𝑠𝑠</m:t>
                    </m:r>
                    <m:acc>
                      <m:accPr>
                        <m:chr m:val="̅"/>
                        <m:ctrlPr>
                          <a:rPr lang="en-US" altLang="zh-C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currents </a:t>
                </a:r>
                <a:r>
                  <a:rPr lang="en-US" altLang="zh-C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𝑷𝑪</m:t>
                        </m:r>
                      </m:sup>
                    </m:sSup>
                    <m:r>
                      <a:rPr lang="en-US" altLang="zh-CN" sz="3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CN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−−</m:t>
                        </m:r>
                      </m:sup>
                    </m:sSup>
                  </m:oMath>
                </a14:m>
                <a:endParaRPr lang="en-US" altLang="zh-C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0" y="332656"/>
                <a:ext cx="9145016" cy="605294"/>
              </a:xfrm>
              <a:prstGeom prst="rect">
                <a:avLst/>
              </a:prstGeom>
              <a:blipFill>
                <a:blip r:embed="rId2"/>
                <a:stretch>
                  <a:fillRect l="-1928" t="-20388" b="-33981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704089EB-CBF4-49FB-B841-F2548A7CA269}"/>
              </a:ext>
            </a:extLst>
          </p:cNvPr>
          <p:cNvGrpSpPr/>
          <p:nvPr/>
        </p:nvGrpSpPr>
        <p:grpSpPr>
          <a:xfrm>
            <a:off x="2299247" y="3212976"/>
            <a:ext cx="7392181" cy="1296144"/>
            <a:chOff x="2299247" y="3212976"/>
            <a:chExt cx="7392181" cy="129614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0D6DF6F4-CB21-42C8-AB54-7E36BBBBE4F7}"/>
                </a:ext>
              </a:extLst>
            </p:cNvPr>
            <p:cNvGrpSpPr/>
            <p:nvPr/>
          </p:nvGrpSpPr>
          <p:grpSpPr>
            <a:xfrm>
              <a:off x="2299247" y="3212976"/>
              <a:ext cx="7390729" cy="1296144"/>
              <a:chOff x="2299247" y="3429000"/>
              <a:chExt cx="7390729" cy="1296144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EF650A61-0786-4A06-A78E-06B017227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9247" y="3501647"/>
                <a:ext cx="1025588" cy="434343"/>
              </a:xfrm>
              <a:prstGeom prst="rect">
                <a:avLst/>
              </a:prstGeom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65476D32-98E0-42B4-B3F6-284DBFAC5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6816" y="3501647"/>
                <a:ext cx="6393160" cy="450230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F0B34EC8-BF2D-4786-964B-B0C951720C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9247" y="4160672"/>
                <a:ext cx="1062645" cy="420456"/>
              </a:xfrm>
              <a:prstGeom prst="rect">
                <a:avLst/>
              </a:prstGeom>
            </p:spPr>
          </p:pic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39FC9BE6-5E06-4A24-A7ED-C456596D8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24834" y="4152014"/>
                <a:ext cx="6201937" cy="573130"/>
              </a:xfrm>
              <a:prstGeom prst="rect">
                <a:avLst/>
              </a:prstGeom>
            </p:spPr>
          </p:pic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82848D2-840C-429F-B2FC-1682E0D9AE73}"/>
                  </a:ext>
                </a:extLst>
              </p:cNvPr>
              <p:cNvSpPr/>
              <p:nvPr/>
            </p:nvSpPr>
            <p:spPr>
              <a:xfrm>
                <a:off x="2299247" y="4572470"/>
                <a:ext cx="1062645" cy="1526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2430438-FA16-410E-806E-AC94DEF3A966}"/>
                  </a:ext>
                </a:extLst>
              </p:cNvPr>
              <p:cNvSpPr/>
              <p:nvPr/>
            </p:nvSpPr>
            <p:spPr>
              <a:xfrm>
                <a:off x="9489504" y="4149080"/>
                <a:ext cx="200472" cy="573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62920A0-1DF0-4629-8D16-B9C4FDDA1E2B}"/>
                  </a:ext>
                </a:extLst>
              </p:cNvPr>
              <p:cNvSpPr/>
              <p:nvPr/>
            </p:nvSpPr>
            <p:spPr>
              <a:xfrm>
                <a:off x="2299247" y="3429000"/>
                <a:ext cx="7390729" cy="726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1E8F0A7-3ED7-4C43-97F3-AF624984964E}"/>
                </a:ext>
              </a:extLst>
            </p:cNvPr>
            <p:cNvSpPr/>
            <p:nvPr/>
          </p:nvSpPr>
          <p:spPr>
            <a:xfrm>
              <a:off x="2300699" y="3700997"/>
              <a:ext cx="7390729" cy="243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448FDBD-4E00-46E1-9641-28B538E68661}"/>
                  </a:ext>
                </a:extLst>
              </p:cNvPr>
              <p:cNvSpPr/>
              <p:nvPr/>
            </p:nvSpPr>
            <p:spPr>
              <a:xfrm>
                <a:off x="2288704" y="1906808"/>
                <a:ext cx="7056784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Theoretically, there are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two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𝑠𝑠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interpolating currents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𝑷𝑪</m:t>
                        </m:r>
                      </m:sup>
                    </m:sSup>
                    <m:r>
                      <a:rPr lang="en-US" altLang="zh-CN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[PRD78, 034012 (2008)]: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448FDBD-4E00-46E1-9641-28B538E68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704" y="1906808"/>
                <a:ext cx="7056784" cy="839332"/>
              </a:xfrm>
              <a:prstGeom prst="rect">
                <a:avLst/>
              </a:prstGeom>
              <a:blipFill>
                <a:blip r:embed="rId7"/>
                <a:stretch>
                  <a:fillRect l="-1123" t="-5839" b="-16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37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15B8C2BE-10A7-4251-AB81-73933AC67B4D}"/>
              </a:ext>
            </a:extLst>
          </p:cNvPr>
          <p:cNvSpPr txBox="1"/>
          <p:nvPr/>
        </p:nvSpPr>
        <p:spPr>
          <a:xfrm>
            <a:off x="344488" y="2780928"/>
            <a:ext cx="1601561" cy="224676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Y(2175)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Y(24??)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DA06E85-E0E7-4178-9860-A20A7A44A17B}"/>
              </a:ext>
            </a:extLst>
          </p:cNvPr>
          <p:cNvGrpSpPr/>
          <p:nvPr/>
        </p:nvGrpSpPr>
        <p:grpSpPr>
          <a:xfrm>
            <a:off x="2299247" y="3212976"/>
            <a:ext cx="7392181" cy="1296144"/>
            <a:chOff x="2299247" y="3212976"/>
            <a:chExt cx="7392181" cy="1296144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65B54450-A497-4978-BEBE-A51A460C4D20}"/>
                </a:ext>
              </a:extLst>
            </p:cNvPr>
            <p:cNvGrpSpPr/>
            <p:nvPr/>
          </p:nvGrpSpPr>
          <p:grpSpPr>
            <a:xfrm>
              <a:off x="2299247" y="3212976"/>
              <a:ext cx="7390729" cy="1296144"/>
              <a:chOff x="2299247" y="3429000"/>
              <a:chExt cx="7390729" cy="1296144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9E5D372F-6DAF-4E45-8C41-33261D6734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99247" y="3501647"/>
                <a:ext cx="1025588" cy="434343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373D00CF-8887-46AD-B7BF-AEE3D64821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6816" y="3501647"/>
                <a:ext cx="6393160" cy="450230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C71D2867-96D5-47AE-AB0E-2CCE1FA82A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9247" y="4160672"/>
                <a:ext cx="1062645" cy="420456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B0A0D70F-9CAA-40EC-9BCD-F334977E5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24834" y="4152014"/>
                <a:ext cx="6201937" cy="573130"/>
              </a:xfrm>
              <a:prstGeom prst="rect">
                <a:avLst/>
              </a:prstGeom>
            </p:spPr>
          </p:pic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676F868-BB78-416D-906D-B4A88B425DC9}"/>
                  </a:ext>
                </a:extLst>
              </p:cNvPr>
              <p:cNvSpPr/>
              <p:nvPr/>
            </p:nvSpPr>
            <p:spPr>
              <a:xfrm>
                <a:off x="2299247" y="4572470"/>
                <a:ext cx="1062645" cy="1526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5C53103-0358-4B86-B354-9475C02DA7A7}"/>
                  </a:ext>
                </a:extLst>
              </p:cNvPr>
              <p:cNvSpPr/>
              <p:nvPr/>
            </p:nvSpPr>
            <p:spPr>
              <a:xfrm>
                <a:off x="9489504" y="4149080"/>
                <a:ext cx="200472" cy="573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DB89BB7-DCA6-4E9D-85C8-0A3F45D005DF}"/>
                  </a:ext>
                </a:extLst>
              </p:cNvPr>
              <p:cNvSpPr/>
              <p:nvPr/>
            </p:nvSpPr>
            <p:spPr>
              <a:xfrm>
                <a:off x="2299247" y="3429000"/>
                <a:ext cx="7390729" cy="726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A400390-6C1D-4003-B779-32A671B68C45}"/>
                </a:ext>
              </a:extLst>
            </p:cNvPr>
            <p:cNvSpPr/>
            <p:nvPr/>
          </p:nvSpPr>
          <p:spPr>
            <a:xfrm>
              <a:off x="2300699" y="3700997"/>
              <a:ext cx="7390729" cy="243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AA46AEC6-1C76-40BA-979A-8C816DEB9116}"/>
                  </a:ext>
                </a:extLst>
              </p:cNvPr>
              <p:cNvSpPr/>
              <p:nvPr/>
            </p:nvSpPr>
            <p:spPr>
              <a:xfrm>
                <a:off x="272480" y="332656"/>
                <a:ext cx="9145016" cy="605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4000"/>
                  </a:lnSpc>
                </a:pPr>
                <a:r>
                  <a:rPr lang="en-US" altLang="zh-C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good example: </a:t>
                </a:r>
                <a14:m>
                  <m:oMath xmlns:m="http://schemas.openxmlformats.org/officeDocument/2006/math">
                    <m:r>
                      <a:rPr lang="en-US" altLang="zh-CN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𝑠𝑠</m:t>
                    </m:r>
                    <m:acc>
                      <m:accPr>
                        <m:chr m:val="̅"/>
                        <m:ctrlPr>
                          <a:rPr lang="en-US" altLang="zh-C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currents </a:t>
                </a:r>
                <a:r>
                  <a:rPr lang="en-US" altLang="zh-C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𝑷𝑪</m:t>
                        </m:r>
                      </m:sup>
                    </m:sSup>
                    <m:r>
                      <a:rPr lang="en-US" altLang="zh-CN" sz="3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CN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−−</m:t>
                        </m:r>
                      </m:sup>
                    </m:sSup>
                  </m:oMath>
                </a14:m>
                <a:endParaRPr lang="en-US" altLang="zh-C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AA46AEC6-1C76-40BA-979A-8C816DEB9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0" y="332656"/>
                <a:ext cx="9145016" cy="605294"/>
              </a:xfrm>
              <a:prstGeom prst="rect">
                <a:avLst/>
              </a:prstGeom>
              <a:blipFill>
                <a:blip r:embed="rId7"/>
                <a:stretch>
                  <a:fillRect l="-1928" t="-20388" b="-33981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4F47B20-CB2D-4E4E-AB7F-46A12A59ED4C}"/>
                  </a:ext>
                </a:extLst>
              </p:cNvPr>
              <p:cNvSpPr/>
              <p:nvPr/>
            </p:nvSpPr>
            <p:spPr>
              <a:xfrm>
                <a:off x="2288704" y="1906808"/>
                <a:ext cx="7056784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Theoretically, there are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two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𝑠𝑠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interpolating currents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𝑷𝑪</m:t>
                        </m:r>
                      </m:sup>
                    </m:sSup>
                    <m:r>
                      <a:rPr lang="en-US" altLang="zh-CN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[PRD78, 034012 (2008)]: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4F47B20-CB2D-4E4E-AB7F-46A12A59E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704" y="1906808"/>
                <a:ext cx="7056784" cy="839332"/>
              </a:xfrm>
              <a:prstGeom prst="rect">
                <a:avLst/>
              </a:prstGeom>
              <a:blipFill>
                <a:blip r:embed="rId8"/>
                <a:stretch>
                  <a:fillRect l="-1123" t="-5839" b="-16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7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E617CCD-3CC0-477A-A0BB-3084CCBF2FEB}"/>
              </a:ext>
            </a:extLst>
          </p:cNvPr>
          <p:cNvSpPr/>
          <p:nvPr/>
        </p:nvSpPr>
        <p:spPr>
          <a:xfrm>
            <a:off x="1784648" y="764704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CMR9"/>
              </a:rPr>
              <a:t>BaBar</a:t>
            </a:r>
            <a:r>
              <a:rPr lang="en-US" altLang="zh-CN" sz="2400" b="1" dirty="0">
                <a:latin typeface="CMR9"/>
              </a:rPr>
              <a:t>, PRD</a:t>
            </a:r>
            <a:r>
              <a:rPr lang="en-US" altLang="zh-CN" sz="2400" b="1" dirty="0">
                <a:latin typeface="CMBX9"/>
              </a:rPr>
              <a:t>74</a:t>
            </a:r>
            <a:r>
              <a:rPr lang="en-US" altLang="zh-CN" sz="2400" b="1" dirty="0">
                <a:latin typeface="CMR9"/>
              </a:rPr>
              <a:t>, 091103 (2006)</a:t>
            </a:r>
            <a:endParaRPr lang="zh-CN" altLang="en-US" sz="2400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6BF0075-C869-413D-930A-E1080281A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1275143"/>
            <a:ext cx="4934021" cy="5277499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C0D888F6-87A7-4E4D-BA83-3A715E293594}"/>
              </a:ext>
            </a:extLst>
          </p:cNvPr>
          <p:cNvSpPr txBox="1"/>
          <p:nvPr/>
        </p:nvSpPr>
        <p:spPr>
          <a:xfrm>
            <a:off x="6753200" y="2420888"/>
            <a:ext cx="252028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2175 MeV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165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12236</TotalTime>
  <Words>1700</Words>
  <Application>Microsoft Office PowerPoint</Application>
  <PresentationFormat>A4 纸张(210x297 毫米)</PresentationFormat>
  <Paragraphs>245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58" baseType="lpstr">
      <vt:lpstr>CMBX9</vt:lpstr>
      <vt:lpstr>CMMI10</vt:lpstr>
      <vt:lpstr>CMR10</vt:lpstr>
      <vt:lpstr>CMR9</vt:lpstr>
      <vt:lpstr>Arial</vt:lpstr>
      <vt:lpstr>Calibri</vt:lpstr>
      <vt:lpstr>Calibri Light</vt:lpstr>
      <vt:lpstr>Cambria Math</vt:lpstr>
      <vt:lpstr>Times New Roman</vt:lpstr>
      <vt:lpstr>Tw Cen MT</vt:lpstr>
      <vt:lpstr>Wingdings</vt:lpstr>
      <vt:lpstr>Wingdings 2</vt:lpstr>
      <vt:lpstr>HDOfficeLightV0</vt:lpstr>
      <vt:lpstr>水滴</vt:lpstr>
      <vt:lpstr>Exotics in QCD sum rules</vt:lpstr>
      <vt:lpstr>PowerPoint 演示文稿</vt:lpstr>
      <vt:lpstr>PowerPoint 演示文稿</vt:lpstr>
      <vt:lpstr>QCD Sum Rules</vt:lpstr>
      <vt:lpstr>Internal structure of exotic hadrons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RCNP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>Hua-Xing Chen</dc:creator>
  <cp:keywords/>
  <dc:description/>
  <cp:lastModifiedBy>Chen Huaxing</cp:lastModifiedBy>
  <cp:revision>1776</cp:revision>
  <cp:lastPrinted>2015-12-05T03:44:34Z</cp:lastPrinted>
  <dcterms:created xsi:type="dcterms:W3CDTF">2006-11-14T02:42:43Z</dcterms:created>
  <dcterms:modified xsi:type="dcterms:W3CDTF">2019-08-17T05:44:47Z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TC011962582052</vt:lpwstr>
  </property>
</Properties>
</file>