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1579" r:id="rId2"/>
    <p:sldId id="1527" r:id="rId3"/>
    <p:sldId id="1528" r:id="rId4"/>
    <p:sldId id="1529" r:id="rId5"/>
    <p:sldId id="1530" r:id="rId6"/>
    <p:sldId id="1589" r:id="rId7"/>
    <p:sldId id="1531" r:id="rId8"/>
    <p:sldId id="1532" r:id="rId9"/>
    <p:sldId id="1533" r:id="rId10"/>
    <p:sldId id="1534" r:id="rId11"/>
    <p:sldId id="1577" r:id="rId12"/>
    <p:sldId id="1535" r:id="rId13"/>
    <p:sldId id="1590" r:id="rId14"/>
    <p:sldId id="1591" r:id="rId15"/>
    <p:sldId id="1592" r:id="rId16"/>
    <p:sldId id="1524" r:id="rId17"/>
    <p:sldId id="1536" r:id="rId18"/>
    <p:sldId id="1537" r:id="rId19"/>
    <p:sldId id="1538" r:id="rId20"/>
    <p:sldId id="1539" r:id="rId21"/>
    <p:sldId id="1472" r:id="rId22"/>
    <p:sldId id="1580" r:id="rId23"/>
    <p:sldId id="1593" r:id="rId24"/>
    <p:sldId id="1581" r:id="rId25"/>
    <p:sldId id="1525" r:id="rId26"/>
    <p:sldId id="1540" r:id="rId27"/>
    <p:sldId id="1541" r:id="rId28"/>
    <p:sldId id="1542" r:id="rId29"/>
    <p:sldId id="1526" r:id="rId30"/>
    <p:sldId id="1544" r:id="rId31"/>
    <p:sldId id="1582" r:id="rId32"/>
    <p:sldId id="1583" r:id="rId33"/>
    <p:sldId id="1584" r:id="rId34"/>
    <p:sldId id="1585" r:id="rId35"/>
    <p:sldId id="1549" r:id="rId36"/>
    <p:sldId id="1587" r:id="rId37"/>
    <p:sldId id="1551" r:id="rId38"/>
    <p:sldId id="1588" r:id="rId39"/>
    <p:sldId id="1433" r:id="rId40"/>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000066"/>
    <a:srgbClr val="FFFF00"/>
    <a:srgbClr val="99CC00"/>
    <a:srgbClr val="333399"/>
    <a:srgbClr val="FF9900"/>
    <a:srgbClr val="FF0000"/>
    <a:srgbClr val="FF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5" d="100"/>
          <a:sy n="75" d="100"/>
        </p:scale>
        <p:origin x="-1600"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12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645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6E36AF49-607E-FA47-85DF-A95D5D0AE1E9}" type="slidenum">
              <a:rPr lang="en-US"/>
              <a:pPr>
                <a:defRPr/>
              </a:pPr>
              <a:t>‹#›</a:t>
            </a:fld>
            <a:endParaRPr lang="en-US"/>
          </a:p>
        </p:txBody>
      </p:sp>
    </p:spTree>
    <p:extLst>
      <p:ext uri="{BB962C8B-B14F-4D97-AF65-F5344CB8AC3E}">
        <p14:creationId xmlns:p14="http://schemas.microsoft.com/office/powerpoint/2010/main" val="155349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2DE0F9-C4F1-FB40-BEBD-F5DA6C3E7381}" type="slidenum">
              <a:rPr lang="en-US"/>
              <a:pPr>
                <a:defRPr/>
              </a:pPr>
              <a:t>2</a:t>
            </a:fld>
            <a:endParaRPr lang="en-US"/>
          </a:p>
        </p:txBody>
      </p:sp>
      <p:sp>
        <p:nvSpPr>
          <p:cNvPr id="617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747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DCDCBD-A884-3B46-90C2-8F28F5FADF86}" type="slidenum">
              <a:rPr lang="en-US"/>
              <a:pPr>
                <a:defRPr/>
              </a:pPr>
              <a:t>19</a:t>
            </a:fld>
            <a:endParaRPr lang="en-US"/>
          </a:p>
        </p:txBody>
      </p:sp>
      <p:sp>
        <p:nvSpPr>
          <p:cNvPr id="627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771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567C97-B628-7842-AC91-6E47B47BB1B3}" type="slidenum">
              <a:rPr lang="en-US"/>
              <a:pPr>
                <a:defRPr/>
              </a:pPr>
              <a:t>20</a:t>
            </a:fld>
            <a:endParaRPr lang="en-US"/>
          </a:p>
        </p:txBody>
      </p:sp>
      <p:sp>
        <p:nvSpPr>
          <p:cNvPr id="627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771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BCE522-8743-B04C-825D-093B9DA6FDF0}" type="slidenum">
              <a:rPr lang="en-US"/>
              <a:pPr>
                <a:defRPr/>
              </a:pPr>
              <a:t>25</a:t>
            </a:fld>
            <a:endParaRPr lang="en-US"/>
          </a:p>
        </p:txBody>
      </p:sp>
      <p:sp>
        <p:nvSpPr>
          <p:cNvPr id="619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9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234DA0-3C64-1F4D-BD84-BED4E5B56AF3}" type="slidenum">
              <a:rPr lang="en-US"/>
              <a:pPr>
                <a:defRPr/>
              </a:pPr>
              <a:t>26</a:t>
            </a:fld>
            <a:endParaRPr lang="en-US"/>
          </a:p>
        </p:txBody>
      </p:sp>
      <p:sp>
        <p:nvSpPr>
          <p:cNvPr id="628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8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FA6CB8-0FC7-EB41-9476-FA78C59F3D03}" type="slidenum">
              <a:rPr lang="en-US"/>
              <a:pPr>
                <a:defRPr/>
              </a:pPr>
              <a:t>27</a:t>
            </a:fld>
            <a:endParaRPr lang="en-US"/>
          </a:p>
        </p:txBody>
      </p:sp>
      <p:sp>
        <p:nvSpPr>
          <p:cNvPr id="628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8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41E36D-CCBC-4F4D-92BC-59C036EED6AF}" type="slidenum">
              <a:rPr lang="en-US"/>
              <a:pPr>
                <a:defRPr/>
              </a:pPr>
              <a:t>29</a:t>
            </a:fld>
            <a:endParaRPr lang="en-US"/>
          </a:p>
        </p:txBody>
      </p:sp>
      <p:sp>
        <p:nvSpPr>
          <p:cNvPr id="620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0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fld id="{E1291894-067F-A548-8385-E0F770EB8866}" type="slidenum">
              <a:rPr lang="en-US" b="0"/>
              <a:pPr eaLnBrk="1" hangingPunct="1">
                <a:defRPr/>
              </a:pPr>
              <a:t>30</a:t>
            </a:fld>
            <a:endParaRPr lang="en-US" b="0"/>
          </a:p>
        </p:txBody>
      </p:sp>
      <p:sp>
        <p:nvSpPr>
          <p:cNvPr id="41986" name="Rectangle 2"/>
          <p:cNvSpPr>
            <a:spLocks noGrp="1" noRot="1" noChangeAspect="1" noChangeArrowheads="1"/>
          </p:cNvSpPr>
          <p:nvPr>
            <p:ph type="sldImg"/>
          </p:nvPr>
        </p:nvSpPr>
        <p:spPr>
          <a:solidFill>
            <a:srgbClr val="FFFFFF"/>
          </a:solidFill>
          <a:ln/>
        </p:spPr>
      </p:sp>
      <p:sp>
        <p:nvSpPr>
          <p:cNvPr id="46080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659A6D-A59C-BA4D-B348-D63C8285DD16}" type="slidenum">
              <a:rPr lang="en-US"/>
              <a:pPr>
                <a:defRPr/>
              </a:pPr>
              <a:t>31</a:t>
            </a:fld>
            <a:endParaRPr lang="en-US"/>
          </a:p>
        </p:txBody>
      </p:sp>
      <p:sp>
        <p:nvSpPr>
          <p:cNvPr id="65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7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B6E960-FC98-F943-8329-6761FFE735E4}" type="slidenum">
              <a:rPr lang="en-US"/>
              <a:pPr>
                <a:defRPr/>
              </a:pPr>
              <a:t>32</a:t>
            </a:fld>
            <a:endParaRPr lang="en-US"/>
          </a:p>
        </p:txBody>
      </p:sp>
      <p:sp>
        <p:nvSpPr>
          <p:cNvPr id="62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9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F26349-6082-7E4F-86F2-801E60AE3727}" type="slidenum">
              <a:rPr lang="en-US"/>
              <a:pPr>
                <a:defRPr/>
              </a:pPr>
              <a:t>33</a:t>
            </a:fld>
            <a:endParaRPr lang="en-US"/>
          </a:p>
        </p:txBody>
      </p:sp>
      <p:sp>
        <p:nvSpPr>
          <p:cNvPr id="62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9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33DCA244-4249-2547-ADF0-12F4F97863B1}" type="slidenum">
              <a:rPr lang="en-US"/>
              <a:pPr>
                <a:defRPr/>
              </a:pPr>
              <a:t>3</a:t>
            </a:fld>
            <a:endParaRPr lang="en-US"/>
          </a:p>
        </p:txBody>
      </p:sp>
      <p:sp>
        <p:nvSpPr>
          <p:cNvPr id="865282"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6528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05FF26-6ABD-7043-B7F1-C9E9A4D687D8}" type="slidenum">
              <a:rPr lang="en-US"/>
              <a:pPr>
                <a:defRPr/>
              </a:pPr>
              <a:t>34</a:t>
            </a:fld>
            <a:endParaRPr lang="en-US"/>
          </a:p>
        </p:txBody>
      </p:sp>
      <p:sp>
        <p:nvSpPr>
          <p:cNvPr id="62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9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F33059-7035-7747-AC8D-162717ABA369}" type="slidenum">
              <a:rPr lang="en-US"/>
              <a:pPr>
                <a:defRPr/>
              </a:pPr>
              <a:t>35</a:t>
            </a:fld>
            <a:endParaRPr lang="en-US"/>
          </a:p>
        </p:txBody>
      </p:sp>
      <p:sp>
        <p:nvSpPr>
          <p:cNvPr id="62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9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33E76F-B01A-4F45-ACEE-E51F76DC0AB9}" type="slidenum">
              <a:rPr lang="en-US"/>
              <a:pPr>
                <a:defRPr/>
              </a:pPr>
              <a:t>36</a:t>
            </a:fld>
            <a:endParaRPr lang="en-US"/>
          </a:p>
        </p:txBody>
      </p:sp>
      <p:sp>
        <p:nvSpPr>
          <p:cNvPr id="62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9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296BD3-1409-DE45-A680-4F83FACE65D3}" type="slidenum">
              <a:rPr lang="en-US"/>
              <a:pPr>
                <a:defRPr/>
              </a:pPr>
              <a:t>37</a:t>
            </a:fld>
            <a:endParaRPr lang="en-US"/>
          </a:p>
        </p:txBody>
      </p:sp>
      <p:sp>
        <p:nvSpPr>
          <p:cNvPr id="62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9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0657D1-0994-E14C-8230-1003DC7767FB}" type="slidenum">
              <a:rPr lang="en-US"/>
              <a:pPr>
                <a:defRPr/>
              </a:pPr>
              <a:t>38</a:t>
            </a:fld>
            <a:endParaRPr lang="en-US"/>
          </a:p>
        </p:txBody>
      </p:sp>
      <p:sp>
        <p:nvSpPr>
          <p:cNvPr id="62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9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D4C441B-4BEC-F142-81E6-40B09799F66B}" type="slidenum">
              <a:rPr lang="en-US"/>
              <a:pPr>
                <a:defRPr/>
              </a:pPr>
              <a:t>4</a:t>
            </a:fld>
            <a:endParaRPr lang="en-US"/>
          </a:p>
        </p:txBody>
      </p:sp>
      <p:sp>
        <p:nvSpPr>
          <p:cNvPr id="867330"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6733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fld id="{0E6C86CF-54CF-8D4C-BB20-D9A2AC97F381}" type="slidenum">
              <a:rPr lang="en-US" sz="1200" b="0" smtClean="0">
                <a:latin typeface="Times New Roman" charset="0"/>
                <a:cs typeface="Times New Roman" charset="0"/>
              </a:rPr>
              <a:pPr eaLnBrk="1" hangingPunct="1">
                <a:defRPr/>
              </a:pPr>
              <a:t>10</a:t>
            </a:fld>
            <a:endParaRPr lang="en-US" sz="1200" b="0" smtClean="0">
              <a:latin typeface="Times New Roman" charset="0"/>
              <a:cs typeface="Times New Roman" charset="0"/>
            </a:endParaRPr>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52E5CB-9B40-D54E-A18D-E6730C34A306}" type="slidenum">
              <a:rPr lang="en-US"/>
              <a:pPr>
                <a:defRPr/>
              </a:pPr>
              <a:t>12</a:t>
            </a:fld>
            <a:endParaRPr lang="en-US"/>
          </a:p>
        </p:txBody>
      </p:sp>
      <p:sp>
        <p:nvSpPr>
          <p:cNvPr id="626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6691"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1B5458-D026-4E47-9F9B-884B42F1AF44}" type="slidenum">
              <a:rPr lang="en-US" smtClean="0"/>
              <a:pPr>
                <a:defRPr/>
              </a:pPr>
              <a:t>15</a:t>
            </a:fld>
            <a:endParaRPr lang="en-US"/>
          </a:p>
        </p:txBody>
      </p:sp>
    </p:spTree>
    <p:extLst>
      <p:ext uri="{BB962C8B-B14F-4D97-AF65-F5344CB8AC3E}">
        <p14:creationId xmlns:p14="http://schemas.microsoft.com/office/powerpoint/2010/main" val="917174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C326BB-D756-5546-AAC4-20B296390CED}" type="slidenum">
              <a:rPr lang="en-US"/>
              <a:pPr>
                <a:defRPr/>
              </a:pPr>
              <a:t>16</a:t>
            </a:fld>
            <a:endParaRPr lang="en-US"/>
          </a:p>
        </p:txBody>
      </p:sp>
      <p:sp>
        <p:nvSpPr>
          <p:cNvPr id="621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1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1E3AB5-F833-D54D-9C64-A955C4A788BD}" type="slidenum">
              <a:rPr lang="en-US"/>
              <a:pPr>
                <a:defRPr/>
              </a:pPr>
              <a:t>17</a:t>
            </a:fld>
            <a:endParaRPr lang="en-US"/>
          </a:p>
        </p:txBody>
      </p:sp>
      <p:sp>
        <p:nvSpPr>
          <p:cNvPr id="616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6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Given the SM particle content and their quantum numbers that fixes all possible renormalizable terms consistent with lorentz and gauge symmetry. This is the SM that accounts so successfully for practically all collider experiments and more qualitatively the world around us. But L_h and L_y terms never seen directly (before july anyway), and a priori we still don’t know if this is the correct set of equations for the higgs sector. </a:t>
            </a:r>
          </a:p>
        </p:txBody>
      </p:sp>
      <p:sp>
        <p:nvSpPr>
          <p:cNvPr id="4" name="Slide Number Placeholder 3"/>
          <p:cNvSpPr>
            <a:spLocks noGrp="1"/>
          </p:cNvSpPr>
          <p:nvPr>
            <p:ph type="sldNum" sz="quarter" idx="5"/>
          </p:nvPr>
        </p:nvSpPr>
        <p:spPr/>
        <p:txBody>
          <a:bodyPr/>
          <a:lstStyle/>
          <a:p>
            <a:pPr>
              <a:defRPr/>
            </a:pPr>
            <a:fld id="{2A720930-0DE0-6346-BC57-76BA01B42ED2}"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4A4A4-09F3-A241-A516-6823556A8D6B}" type="slidenum">
              <a:rPr lang="en-US"/>
              <a:pPr>
                <a:defRPr/>
              </a:pPr>
              <a:t>‹#›</a:t>
            </a:fld>
            <a:endParaRPr lang="en-US"/>
          </a:p>
        </p:txBody>
      </p:sp>
    </p:spTree>
    <p:extLst>
      <p:ext uri="{BB962C8B-B14F-4D97-AF65-F5344CB8AC3E}">
        <p14:creationId xmlns:p14="http://schemas.microsoft.com/office/powerpoint/2010/main" val="138305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48241-861E-6D46-831B-AE8AFD99ABF3}" type="slidenum">
              <a:rPr lang="en-US"/>
              <a:pPr>
                <a:defRPr/>
              </a:pPr>
              <a:t>‹#›</a:t>
            </a:fld>
            <a:endParaRPr lang="en-US"/>
          </a:p>
        </p:txBody>
      </p:sp>
    </p:spTree>
    <p:extLst>
      <p:ext uri="{BB962C8B-B14F-4D97-AF65-F5344CB8AC3E}">
        <p14:creationId xmlns:p14="http://schemas.microsoft.com/office/powerpoint/2010/main" val="238249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B84DDD-88DD-F644-A78C-4D16E243FFE8}" type="slidenum">
              <a:rPr lang="en-US"/>
              <a:pPr>
                <a:defRPr/>
              </a:pPr>
              <a:t>‹#›</a:t>
            </a:fld>
            <a:endParaRPr lang="en-US"/>
          </a:p>
        </p:txBody>
      </p:sp>
    </p:spTree>
    <p:extLst>
      <p:ext uri="{BB962C8B-B14F-4D97-AF65-F5344CB8AC3E}">
        <p14:creationId xmlns:p14="http://schemas.microsoft.com/office/powerpoint/2010/main" val="270165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285FB-C95E-2941-B302-66D19DF41B97}" type="slidenum">
              <a:rPr lang="en-US"/>
              <a:pPr>
                <a:defRPr/>
              </a:pPr>
              <a:t>‹#›</a:t>
            </a:fld>
            <a:endParaRPr lang="en-US"/>
          </a:p>
        </p:txBody>
      </p:sp>
    </p:spTree>
    <p:extLst>
      <p:ext uri="{BB962C8B-B14F-4D97-AF65-F5344CB8AC3E}">
        <p14:creationId xmlns:p14="http://schemas.microsoft.com/office/powerpoint/2010/main" val="276500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715788-93F8-4644-A464-8D5EC6A5B99C}" type="slidenum">
              <a:rPr lang="en-US"/>
              <a:pPr>
                <a:defRPr/>
              </a:pPr>
              <a:t>‹#›</a:t>
            </a:fld>
            <a:endParaRPr lang="en-US"/>
          </a:p>
        </p:txBody>
      </p:sp>
    </p:spTree>
    <p:extLst>
      <p:ext uri="{BB962C8B-B14F-4D97-AF65-F5344CB8AC3E}">
        <p14:creationId xmlns:p14="http://schemas.microsoft.com/office/powerpoint/2010/main" val="255199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1C4F9A-A55F-AA46-9383-7DEC000EFA36}" type="slidenum">
              <a:rPr lang="en-US"/>
              <a:pPr>
                <a:defRPr/>
              </a:pPr>
              <a:t>‹#›</a:t>
            </a:fld>
            <a:endParaRPr lang="en-US"/>
          </a:p>
        </p:txBody>
      </p:sp>
    </p:spTree>
    <p:extLst>
      <p:ext uri="{BB962C8B-B14F-4D97-AF65-F5344CB8AC3E}">
        <p14:creationId xmlns:p14="http://schemas.microsoft.com/office/powerpoint/2010/main" val="376073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E9658A-8099-0846-AF88-D3A786ACB79E}" type="slidenum">
              <a:rPr lang="en-US"/>
              <a:pPr>
                <a:defRPr/>
              </a:pPr>
              <a:t>‹#›</a:t>
            </a:fld>
            <a:endParaRPr lang="en-US"/>
          </a:p>
        </p:txBody>
      </p:sp>
    </p:spTree>
    <p:extLst>
      <p:ext uri="{BB962C8B-B14F-4D97-AF65-F5344CB8AC3E}">
        <p14:creationId xmlns:p14="http://schemas.microsoft.com/office/powerpoint/2010/main" val="182619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23CF01-C7BD-8E4F-B263-1C1905F016D5}" type="slidenum">
              <a:rPr lang="en-US"/>
              <a:pPr>
                <a:defRPr/>
              </a:pPr>
              <a:t>‹#›</a:t>
            </a:fld>
            <a:endParaRPr lang="en-US"/>
          </a:p>
        </p:txBody>
      </p:sp>
    </p:spTree>
    <p:extLst>
      <p:ext uri="{BB962C8B-B14F-4D97-AF65-F5344CB8AC3E}">
        <p14:creationId xmlns:p14="http://schemas.microsoft.com/office/powerpoint/2010/main" val="208985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FFBC97-06BE-244F-B9ED-4808F4554A12}" type="slidenum">
              <a:rPr lang="en-US"/>
              <a:pPr>
                <a:defRPr/>
              </a:pPr>
              <a:t>‹#›</a:t>
            </a:fld>
            <a:endParaRPr lang="en-US"/>
          </a:p>
        </p:txBody>
      </p:sp>
    </p:spTree>
    <p:extLst>
      <p:ext uri="{BB962C8B-B14F-4D97-AF65-F5344CB8AC3E}">
        <p14:creationId xmlns:p14="http://schemas.microsoft.com/office/powerpoint/2010/main" val="37920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13DDE1-E223-1E44-9443-2CAFB866FEF4}" type="slidenum">
              <a:rPr lang="en-US"/>
              <a:pPr>
                <a:defRPr/>
              </a:pPr>
              <a:t>‹#›</a:t>
            </a:fld>
            <a:endParaRPr lang="en-US"/>
          </a:p>
        </p:txBody>
      </p:sp>
    </p:spTree>
    <p:extLst>
      <p:ext uri="{BB962C8B-B14F-4D97-AF65-F5344CB8AC3E}">
        <p14:creationId xmlns:p14="http://schemas.microsoft.com/office/powerpoint/2010/main" val="214046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CFC3EF-5D5B-994C-993B-8C5A22F52838}" type="slidenum">
              <a:rPr lang="en-US"/>
              <a:pPr>
                <a:defRPr/>
              </a:pPr>
              <a:t>‹#›</a:t>
            </a:fld>
            <a:endParaRPr lang="en-US"/>
          </a:p>
        </p:txBody>
      </p:sp>
    </p:spTree>
    <p:extLst>
      <p:ext uri="{BB962C8B-B14F-4D97-AF65-F5344CB8AC3E}">
        <p14:creationId xmlns:p14="http://schemas.microsoft.com/office/powerpoint/2010/main" val="3734412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2EE1F32C-CB24-8045-B52E-85D4857382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 Id="rId3"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png"/><Relationship Id="rId8" Type="http://schemas.openxmlformats.org/officeDocument/2006/relationships/image" Target="../media/image80.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tx1"/>
            </a:solidFill>
          </a:ln>
        </p:spPr>
        <p:txBody>
          <a:bodyPr/>
          <a:lstStyle/>
          <a:p>
            <a:r>
              <a:rPr lang="en-US" dirty="0" smtClean="0">
                <a:latin typeface="Times New Roman"/>
                <a:cs typeface="Times New Roman"/>
              </a:rPr>
              <a:t>The Standard Model &amp; Beyond</a:t>
            </a:r>
            <a:endParaRPr lang="en-US" dirty="0">
              <a:latin typeface="Times New Roman"/>
              <a:cs typeface="Times New Roman"/>
            </a:endParaRPr>
          </a:p>
        </p:txBody>
      </p:sp>
      <p:sp>
        <p:nvSpPr>
          <p:cNvPr id="3" name="Subtitle 2"/>
          <p:cNvSpPr txBox="1">
            <a:spLocks/>
          </p:cNvSpPr>
          <p:nvPr/>
        </p:nvSpPr>
        <p:spPr bwMode="auto">
          <a:xfrm>
            <a:off x="6659563" y="6120730"/>
            <a:ext cx="1296987" cy="431800"/>
          </a:xfrm>
          <a:prstGeom prst="rect">
            <a:avLst/>
          </a:prstGeom>
          <a:solidFill>
            <a:srgbClr val="000000"/>
          </a:solidFill>
          <a:ln w="38100">
            <a:solidFill>
              <a:srgbClr val="FF0000"/>
            </a:solidFill>
            <a:miter lim="800000"/>
            <a:headEnd/>
            <a:tailEnd/>
          </a:ln>
          <a:extLst>
            <a:ext uri="{FAA26D3D-D897-4be2-8F04-BA451C77F1D7}">
              <ma14:placeholderFlag xmlns:ma14="http://schemas.microsoft.com/office/mac/drawingml/2011/main" val="1"/>
            </a:ext>
          </a:extLst>
        </p:spPr>
        <p:txBody>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a:spcBef>
                <a:spcPct val="20000"/>
              </a:spcBef>
              <a:buNone/>
            </a:pPr>
            <a:r>
              <a:rPr lang="en-US" sz="2000" b="0" i="1" dirty="0">
                <a:solidFill>
                  <a:schemeClr val="bg1"/>
                </a:solidFill>
                <a:latin typeface="Times New Roman" charset="0"/>
                <a:cs typeface="Times New Roman" charset="0"/>
              </a:rPr>
              <a:t>John Ellis</a:t>
            </a:r>
          </a:p>
        </p:txBody>
      </p:sp>
      <p:pic>
        <p:nvPicPr>
          <p:cNvPr id="4" name="Picture 9" descr="KC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5600" y="5949280"/>
            <a:ext cx="917575" cy="6572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14000" y="5926667"/>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022207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9" descr="Snapshot 2010-11-20 18-26-03.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3" y="882650"/>
            <a:ext cx="8239125"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468313" y="138113"/>
            <a:ext cx="8135937" cy="914400"/>
          </a:xfrm>
          <a:solidFill>
            <a:schemeClr val="accent1"/>
          </a:solidFill>
          <a:ln>
            <a:solidFill>
              <a:schemeClr val="tx1"/>
            </a:solidFill>
            <a:miter lim="800000"/>
            <a:headEnd/>
            <a:tailEnd/>
          </a:ln>
        </p:spPr>
        <p:txBody>
          <a:bodyPr/>
          <a:lstStyle/>
          <a:p>
            <a:pPr algn="l" eaLnBrk="1" hangingPunct="1">
              <a:defRPr/>
            </a:pPr>
            <a:r>
              <a:rPr lang="en-US" dirty="0" smtClean="0">
                <a:latin typeface="Times New Roman" charset="0"/>
                <a:ea typeface="ＭＳ Ｐゴシック" charset="0"/>
                <a:cs typeface="+mj-cs"/>
              </a:rPr>
              <a:t>   </a:t>
            </a:r>
            <a:r>
              <a:rPr lang="en-US" dirty="0" err="1" smtClean="0">
                <a:latin typeface="Times New Roman" charset="0"/>
                <a:ea typeface="ＭＳ Ｐゴシック" charset="0"/>
                <a:cs typeface="+mj-cs"/>
              </a:rPr>
              <a:t>Nambu</a:t>
            </a:r>
            <a:r>
              <a:rPr lang="en-US" dirty="0" smtClean="0">
                <a:latin typeface="Times New Roman" charset="0"/>
                <a:ea typeface="ＭＳ Ｐゴシック" charset="0"/>
                <a:cs typeface="+mj-cs"/>
              </a:rPr>
              <a:t> </a:t>
            </a:r>
            <a:r>
              <a:rPr lang="en-US" dirty="0" smtClean="0">
                <a:solidFill>
                  <a:schemeClr val="accent1"/>
                </a:solidFill>
                <a:latin typeface="Times New Roman" charset="0"/>
                <a:ea typeface="ＭＳ Ｐゴシック" charset="0"/>
                <a:cs typeface="+mj-cs"/>
              </a:rPr>
              <a:t>EB, GHK </a:t>
            </a:r>
          </a:p>
        </p:txBody>
      </p:sp>
      <p:pic>
        <p:nvPicPr>
          <p:cNvPr id="843782" name="Picture 6" descr="Snapshot 2008-10-19 20-56-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89363"/>
            <a:ext cx="10747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3783" name="Picture 7" descr="Snapshot 2008-10-24 17-3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8775" y="3852863"/>
            <a:ext cx="1012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784" name="Line 8"/>
          <p:cNvSpPr>
            <a:spLocks noChangeShapeType="1"/>
          </p:cNvSpPr>
          <p:nvPr/>
        </p:nvSpPr>
        <p:spPr bwMode="auto">
          <a:xfrm>
            <a:off x="5638800" y="4533900"/>
            <a:ext cx="1143000" cy="0"/>
          </a:xfrm>
          <a:prstGeom prst="line">
            <a:avLst/>
          </a:prstGeom>
          <a:noFill/>
          <a:ln w="762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3785" name="Line 9"/>
          <p:cNvSpPr>
            <a:spLocks noChangeShapeType="1"/>
          </p:cNvSpPr>
          <p:nvPr/>
        </p:nvSpPr>
        <p:spPr bwMode="auto">
          <a:xfrm>
            <a:off x="2743200" y="4152900"/>
            <a:ext cx="0" cy="762000"/>
          </a:xfrm>
          <a:prstGeom prst="line">
            <a:avLst/>
          </a:prstGeom>
          <a:noFill/>
          <a:ln w="762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a:spLocks noChangeArrowheads="1"/>
          </p:cNvSpPr>
          <p:nvPr/>
        </p:nvSpPr>
        <p:spPr bwMode="auto">
          <a:xfrm>
            <a:off x="5435600" y="188913"/>
            <a:ext cx="3036888" cy="7699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sz="4400">
                <a:solidFill>
                  <a:srgbClr val="FF0000"/>
                </a:solidFill>
              </a:rPr>
              <a:t>   and Higgs</a:t>
            </a:r>
          </a:p>
        </p:txBody>
      </p:sp>
      <p:sp>
        <p:nvSpPr>
          <p:cNvPr id="23555" name="Rectangle 3"/>
          <p:cNvSpPr>
            <a:spLocks noGrp="1" noChangeArrowheads="1"/>
          </p:cNvSpPr>
          <p:nvPr>
            <p:ph type="subTitle" idx="1"/>
          </p:nvPr>
        </p:nvSpPr>
        <p:spPr>
          <a:xfrm>
            <a:off x="179388" y="5229225"/>
            <a:ext cx="8785225" cy="1008063"/>
          </a:xfrm>
          <a:solidFill>
            <a:schemeClr val="accent1"/>
          </a:solidFill>
          <a:ln>
            <a:solidFill>
              <a:schemeClr val="tx1"/>
            </a:solidFill>
            <a:miter lim="800000"/>
            <a:headEnd/>
            <a:tailEnd/>
          </a:ln>
        </p:spPr>
        <p:txBody>
          <a:bodyPr/>
          <a:lstStyle/>
          <a:p>
            <a:pPr eaLnBrk="1" hangingPunct="1">
              <a:defRPr/>
            </a:pPr>
            <a:r>
              <a:rPr lang="en-US" sz="2800" dirty="0" smtClean="0">
                <a:latin typeface="Times New Roman" charset="0"/>
                <a:ea typeface="ＭＳ Ｐゴシック" charset="0"/>
                <a:cs typeface="+mn-cs"/>
              </a:rPr>
              <a:t>Spontaneous symmetry breaking: massless </a:t>
            </a:r>
            <a:r>
              <a:rPr lang="en-US" sz="2800" dirty="0" err="1" smtClean="0">
                <a:latin typeface="Times New Roman" charset="0"/>
                <a:ea typeface="ＭＳ Ｐゴシック" charset="0"/>
                <a:cs typeface="+mn-cs"/>
              </a:rPr>
              <a:t>Nambu</a:t>
            </a:r>
            <a:r>
              <a:rPr lang="en-US" sz="2800" dirty="0" smtClean="0">
                <a:latin typeface="Times New Roman" charset="0"/>
                <a:ea typeface="ＭＳ Ｐゴシック" charset="0"/>
                <a:cs typeface="+mn-cs"/>
              </a:rPr>
              <a:t>-Goldstone boson                   </a:t>
            </a:r>
            <a:r>
              <a:rPr lang="en-US" sz="2800" dirty="0" smtClean="0">
                <a:solidFill>
                  <a:schemeClr val="accent1"/>
                </a:solidFill>
                <a:latin typeface="Times New Roman" charset="0"/>
                <a:ea typeface="ＭＳ Ｐゴシック" charset="0"/>
                <a:cs typeface="+mn-cs"/>
              </a:rPr>
              <a:t>‘eaten’ by gauge boson</a:t>
            </a:r>
          </a:p>
        </p:txBody>
      </p:sp>
      <p:sp>
        <p:nvSpPr>
          <p:cNvPr id="3" name="TextBox 2"/>
          <p:cNvSpPr txBox="1">
            <a:spLocks noChangeArrowheads="1"/>
          </p:cNvSpPr>
          <p:nvPr/>
        </p:nvSpPr>
        <p:spPr bwMode="auto">
          <a:xfrm>
            <a:off x="3343275" y="5661025"/>
            <a:ext cx="5045075" cy="523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sz="2800">
                <a:solidFill>
                  <a:srgbClr val="0000FF"/>
                </a:solidFill>
              </a:rPr>
              <a:t>‘eaten’ by massless gauge boson</a:t>
            </a:r>
          </a:p>
        </p:txBody>
      </p:sp>
      <p:sp>
        <p:nvSpPr>
          <p:cNvPr id="10" name="Rectangle 3"/>
          <p:cNvSpPr txBox="1">
            <a:spLocks noChangeArrowheads="1"/>
          </p:cNvSpPr>
          <p:nvPr/>
        </p:nvSpPr>
        <p:spPr bwMode="auto">
          <a:xfrm>
            <a:off x="1331913" y="6172200"/>
            <a:ext cx="6480175" cy="609600"/>
          </a:xfrm>
          <a:prstGeom prst="rect">
            <a:avLst/>
          </a:prstGeom>
          <a:solidFill>
            <a:schemeClr val="accent1"/>
          </a:solidFill>
          <a:ln>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ＭＳ Ｐゴシック" charset="0"/>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defRPr/>
            </a:pPr>
            <a:r>
              <a:rPr lang="en-US" dirty="0" smtClean="0">
                <a:solidFill>
                  <a:srgbClr val="FF0000"/>
                </a:solidFill>
                <a:latin typeface="Times New Roman" charset="0"/>
                <a:ea typeface="ＭＳ Ｐゴシック" charset="0"/>
              </a:rPr>
              <a:t>Accompanied by massive particle</a:t>
            </a:r>
          </a:p>
        </p:txBody>
      </p:sp>
      <p:sp>
        <p:nvSpPr>
          <p:cNvPr id="13" name="TextBox 12"/>
          <p:cNvSpPr txBox="1">
            <a:spLocks noChangeArrowheads="1"/>
          </p:cNvSpPr>
          <p:nvPr/>
        </p:nvSpPr>
        <p:spPr bwMode="auto">
          <a:xfrm>
            <a:off x="2628900" y="211138"/>
            <a:ext cx="3275013" cy="76993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sz="4400">
                <a:solidFill>
                  <a:srgbClr val="0000FF"/>
                </a:solidFill>
              </a:rPr>
              <a:t>EB, H, GHK </a:t>
            </a:r>
          </a:p>
        </p:txBody>
      </p:sp>
    </p:spTree>
    <p:extLst>
      <p:ext uri="{BB962C8B-B14F-4D97-AF65-F5344CB8AC3E}">
        <p14:creationId xmlns:p14="http://schemas.microsoft.com/office/powerpoint/2010/main" val="2217395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3785"/>
                                        </p:tgtEl>
                                        <p:attrNameLst>
                                          <p:attrName>style.visibility</p:attrName>
                                        </p:attrNameLst>
                                      </p:cBhvr>
                                      <p:to>
                                        <p:strVal val="visible"/>
                                      </p:to>
                                    </p:set>
                                    <p:animEffect transition="in" filter="dissolve">
                                      <p:cBhvr>
                                        <p:cTn id="7" dur="2000"/>
                                        <p:tgtEl>
                                          <p:spTgt spid="84378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555">
                                            <p:bg/>
                                          </p:spTgt>
                                        </p:tgtEl>
                                        <p:attrNameLst>
                                          <p:attrName>style.visibility</p:attrName>
                                        </p:attrNameLst>
                                      </p:cBhvr>
                                      <p:to>
                                        <p:strVal val="visible"/>
                                      </p:to>
                                    </p:set>
                                    <p:animEffect transition="in" filter="dissolve">
                                      <p:cBhvr>
                                        <p:cTn id="10" dur="2000"/>
                                        <p:tgtEl>
                                          <p:spTgt spid="23555">
                                            <p:bg/>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dissolve">
                                      <p:cBhvr>
                                        <p:cTn id="13" dur="2000"/>
                                        <p:tgtEl>
                                          <p:spTgt spid="23555">
                                            <p:txEl>
                                              <p:pRg st="0" end="0"/>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84378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843783"/>
                                        </p:tgtEl>
                                        <p:attrNameLst>
                                          <p:attrName>style.visibility</p:attrName>
                                        </p:attrNameLst>
                                      </p:cBhvr>
                                      <p:to>
                                        <p:strVal val="visible"/>
                                      </p:to>
                                    </p:set>
                                  </p:childTnLst>
                                </p:cTn>
                              </p:par>
                              <p:par>
                                <p:cTn id="28" presetID="2" presetClass="entr" presetSubtype="2" fill="hold" grpId="0" nodeType="withEffect">
                                  <p:stCondLst>
                                    <p:cond delay="0"/>
                                  </p:stCondLst>
                                  <p:childTnLst>
                                    <p:set>
                                      <p:cBhvr>
                                        <p:cTn id="29" dur="1" fill="hold">
                                          <p:stCondLst>
                                            <p:cond delay="0"/>
                                          </p:stCondLst>
                                        </p:cTn>
                                        <p:tgtEl>
                                          <p:spTgt spid="843784"/>
                                        </p:tgtEl>
                                        <p:attrNameLst>
                                          <p:attrName>style.visibility</p:attrName>
                                        </p:attrNameLst>
                                      </p:cBhvr>
                                      <p:to>
                                        <p:strVal val="visible"/>
                                      </p:to>
                                    </p:set>
                                    <p:anim calcmode="lin" valueType="num">
                                      <p:cBhvr additive="base">
                                        <p:cTn id="30" dur="500" fill="hold"/>
                                        <p:tgtEl>
                                          <p:spTgt spid="843784"/>
                                        </p:tgtEl>
                                        <p:attrNameLst>
                                          <p:attrName>ppt_x</p:attrName>
                                        </p:attrNameLst>
                                      </p:cBhvr>
                                      <p:tavLst>
                                        <p:tav tm="0">
                                          <p:val>
                                            <p:strVal val="1+#ppt_w/2"/>
                                          </p:val>
                                        </p:tav>
                                        <p:tav tm="100000">
                                          <p:val>
                                            <p:strVal val="#ppt_x"/>
                                          </p:val>
                                        </p:tav>
                                      </p:tavLst>
                                    </p:anim>
                                    <p:anim calcmode="lin" valueType="num">
                                      <p:cBhvr additive="base">
                                        <p:cTn id="31" dur="500" fill="hold"/>
                                        <p:tgtEl>
                                          <p:spTgt spid="843784"/>
                                        </p:tgtEl>
                                        <p:attrNameLst>
                                          <p:attrName>ppt_y</p:attrName>
                                        </p:attrNameLst>
                                      </p:cBhvr>
                                      <p:tavLst>
                                        <p:tav tm="0">
                                          <p:val>
                                            <p:strVal val="#ppt_y"/>
                                          </p:val>
                                        </p:tav>
                                        <p:tav tm="100000">
                                          <p:val>
                                            <p:strVal val="#ppt_y"/>
                                          </p:val>
                                        </p:tav>
                                      </p:tavLst>
                                    </p:anim>
                                  </p:childTnLst>
                                </p:cTn>
                              </p:par>
                              <p:par>
                                <p:cTn id="32" presetID="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4" grpId="0" animBg="1"/>
      <p:bldP spid="843785" grpId="0" animBg="1"/>
      <p:bldP spid="2" grpId="0" animBg="1"/>
      <p:bldP spid="23555" grpId="0" build="p" animBg="1"/>
      <p:bldP spid="3"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0" y="260648"/>
            <a:ext cx="8686800" cy="936104"/>
          </a:xfrm>
          <a:solidFill>
            <a:schemeClr val="accent1"/>
          </a:solidFill>
          <a:ln>
            <a:solidFill>
              <a:schemeClr val="tx1"/>
            </a:solidFill>
          </a:ln>
        </p:spPr>
        <p:txBody>
          <a:bodyPr/>
          <a:lstStyle/>
          <a:p>
            <a:r>
              <a:rPr lang="en-US" sz="4800" dirty="0" smtClean="0">
                <a:latin typeface="Times New Roman"/>
                <a:cs typeface="Times New Roman"/>
              </a:rPr>
              <a:t>Hungry Higgs</a:t>
            </a:r>
            <a:endParaRPr lang="en-US" sz="4800" dirty="0">
              <a:latin typeface="Times New Roman"/>
              <a:cs typeface="Times New Roman"/>
            </a:endParaRPr>
          </a:p>
        </p:txBody>
      </p:sp>
      <p:pic>
        <p:nvPicPr>
          <p:cNvPr id="4" name="Picture 3" descr="FlipTaned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88" y="1412776"/>
            <a:ext cx="7308304" cy="5240589"/>
          </a:xfrm>
          <a:prstGeom prst="rect">
            <a:avLst/>
          </a:prstGeom>
        </p:spPr>
      </p:pic>
    </p:spTree>
    <p:extLst>
      <p:ext uri="{BB962C8B-B14F-4D97-AF65-F5344CB8AC3E}">
        <p14:creationId xmlns:p14="http://schemas.microsoft.com/office/powerpoint/2010/main" val="6507493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solidFill>
            <a:schemeClr val="accent1"/>
          </a:solidFill>
          <a:ln>
            <a:solidFill>
              <a:schemeClr val="tx1"/>
            </a:solidFill>
            <a:miter lim="800000"/>
            <a:headEnd/>
            <a:tailEnd/>
          </a:ln>
        </p:spPr>
        <p:txBody>
          <a:bodyPr/>
          <a:lstStyle/>
          <a:p>
            <a:pPr>
              <a:defRPr/>
            </a:pPr>
            <a:r>
              <a:rPr lang="en-US">
                <a:latin typeface="Times New Roman" charset="0"/>
              </a:rPr>
              <a:t>The Higgs Mechanism</a:t>
            </a:r>
          </a:p>
        </p:txBody>
      </p:sp>
      <p:sp>
        <p:nvSpPr>
          <p:cNvPr id="307203" name="Rectangle 3"/>
          <p:cNvSpPr>
            <a:spLocks noGrp="1" noChangeArrowheads="1"/>
          </p:cNvSpPr>
          <p:nvPr>
            <p:ph type="body" idx="1"/>
          </p:nvPr>
        </p:nvSpPr>
        <p:spPr>
          <a:solidFill>
            <a:srgbClr val="BBE0E3"/>
          </a:solidFill>
          <a:ln>
            <a:solidFill>
              <a:srgbClr val="000000"/>
            </a:solidFill>
          </a:ln>
        </p:spPr>
        <p:txBody>
          <a:bodyPr/>
          <a:lstStyle/>
          <a:p>
            <a:pPr>
              <a:defRPr/>
            </a:pPr>
            <a:r>
              <a:rPr lang="en-US">
                <a:solidFill>
                  <a:srgbClr val="000000"/>
                </a:solidFill>
                <a:latin typeface="Times New Roman" charset="0"/>
              </a:rPr>
              <a:t>Postulated effective Higgs potential:</a:t>
            </a:r>
          </a:p>
          <a:p>
            <a:pPr>
              <a:defRPr/>
            </a:pPr>
            <a:endParaRPr lang="en-US">
              <a:solidFill>
                <a:srgbClr val="000000"/>
              </a:solidFill>
              <a:latin typeface="Times New Roman" charset="0"/>
            </a:endParaRPr>
          </a:p>
          <a:p>
            <a:pPr>
              <a:defRPr/>
            </a:pPr>
            <a:r>
              <a:rPr lang="en-US">
                <a:solidFill>
                  <a:srgbClr val="000000"/>
                </a:solidFill>
                <a:latin typeface="Times New Roman" charset="0"/>
              </a:rPr>
              <a:t>Minimum energy at non-zero value:</a:t>
            </a:r>
          </a:p>
          <a:p>
            <a:pPr>
              <a:defRPr/>
            </a:pPr>
            <a:endParaRPr lang="en-US">
              <a:solidFill>
                <a:srgbClr val="000000"/>
              </a:solidFill>
              <a:latin typeface="Times New Roman" charset="0"/>
            </a:endParaRPr>
          </a:p>
          <a:p>
            <a:pPr>
              <a:defRPr/>
            </a:pPr>
            <a:r>
              <a:rPr lang="en-US">
                <a:solidFill>
                  <a:srgbClr val="000000"/>
                </a:solidFill>
                <a:latin typeface="Times New Roman" charset="0"/>
              </a:rPr>
              <a:t>Non-zero masses:</a:t>
            </a:r>
          </a:p>
          <a:p>
            <a:pPr>
              <a:defRPr/>
            </a:pPr>
            <a:r>
              <a:rPr lang="en-US">
                <a:solidFill>
                  <a:srgbClr val="000000"/>
                </a:solidFill>
                <a:latin typeface="Times New Roman" charset="0"/>
              </a:rPr>
              <a:t>Components of Higgs field:</a:t>
            </a:r>
          </a:p>
          <a:p>
            <a:pPr>
              <a:defRPr/>
            </a:pPr>
            <a:r>
              <a:rPr lang="el-GR">
                <a:solidFill>
                  <a:srgbClr val="000000"/>
                </a:solidFill>
                <a:latin typeface="Times New Roman" charset="0"/>
                <a:cs typeface="Times New Roman" charset="0"/>
              </a:rPr>
              <a:t>π</a:t>
            </a:r>
            <a:r>
              <a:rPr lang="en-US">
                <a:solidFill>
                  <a:srgbClr val="000000"/>
                </a:solidFill>
                <a:latin typeface="Times New Roman" charset="0"/>
                <a:cs typeface="Times New Roman" charset="0"/>
              </a:rPr>
              <a:t> massless, </a:t>
            </a:r>
            <a:r>
              <a:rPr lang="el-GR">
                <a:solidFill>
                  <a:srgbClr val="000000"/>
                </a:solidFill>
                <a:latin typeface="Times New Roman" charset="0"/>
                <a:cs typeface="Times New Roman" charset="0"/>
              </a:rPr>
              <a:t>σ</a:t>
            </a:r>
            <a:r>
              <a:rPr lang="en-US">
                <a:solidFill>
                  <a:srgbClr val="000000"/>
                </a:solidFill>
                <a:latin typeface="Times New Roman" charset="0"/>
                <a:cs typeface="Times New Roman" charset="0"/>
              </a:rPr>
              <a:t> massive:</a:t>
            </a:r>
            <a:endParaRPr lang="el-GR">
              <a:solidFill>
                <a:srgbClr val="000000"/>
              </a:solidFill>
              <a:latin typeface="Times New Roman" charset="0"/>
              <a:cs typeface="Times New Roman" charset="0"/>
            </a:endParaRPr>
          </a:p>
        </p:txBody>
      </p:sp>
      <p:pic>
        <p:nvPicPr>
          <p:cNvPr id="307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133600"/>
            <a:ext cx="366712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52800"/>
            <a:ext cx="29241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352800"/>
            <a:ext cx="1143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572000"/>
            <a:ext cx="27146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0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75" y="4038600"/>
            <a:ext cx="12382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0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038600"/>
            <a:ext cx="10953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1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6775" y="5273675"/>
            <a:ext cx="27146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2234" name="Picture 2" descr="higgspotential.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6038" y="981075"/>
            <a:ext cx="23923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252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7203">
                                            <p:txEl>
                                              <p:pRg st="2" end="2"/>
                                            </p:txEl>
                                          </p:spTgt>
                                        </p:tgtEl>
                                        <p:attrNameLst>
                                          <p:attrName>style.visibility</p:attrName>
                                        </p:attrNameLst>
                                      </p:cBhvr>
                                      <p:to>
                                        <p:strVal val="visible"/>
                                      </p:to>
                                    </p:set>
                                    <p:anim calcmode="lin" valueType="num">
                                      <p:cBhvr>
                                        <p:cTn id="7" dur="1000" fill="hold"/>
                                        <p:tgtEl>
                                          <p:spTgt spid="30720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0720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0720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07205"/>
                                        </p:tgtEl>
                                        <p:attrNameLst>
                                          <p:attrName>style.visibility</p:attrName>
                                        </p:attrNameLst>
                                      </p:cBhvr>
                                      <p:to>
                                        <p:strVal val="visible"/>
                                      </p:to>
                                    </p:set>
                                    <p:anim calcmode="lin" valueType="num">
                                      <p:cBhvr>
                                        <p:cTn id="12" dur="1000" fill="hold"/>
                                        <p:tgtEl>
                                          <p:spTgt spid="307205"/>
                                        </p:tgtEl>
                                        <p:attrNameLst>
                                          <p:attrName>ppt_w</p:attrName>
                                        </p:attrNameLst>
                                      </p:cBhvr>
                                      <p:tavLst>
                                        <p:tav tm="0">
                                          <p:val>
                                            <p:strVal val="#ppt_w*0.70"/>
                                          </p:val>
                                        </p:tav>
                                        <p:tav tm="100000">
                                          <p:val>
                                            <p:strVal val="#ppt_w"/>
                                          </p:val>
                                        </p:tav>
                                      </p:tavLst>
                                    </p:anim>
                                    <p:anim calcmode="lin" valueType="num">
                                      <p:cBhvr>
                                        <p:cTn id="13" dur="1000" fill="hold"/>
                                        <p:tgtEl>
                                          <p:spTgt spid="307205"/>
                                        </p:tgtEl>
                                        <p:attrNameLst>
                                          <p:attrName>ppt_h</p:attrName>
                                        </p:attrNameLst>
                                      </p:cBhvr>
                                      <p:tavLst>
                                        <p:tav tm="0">
                                          <p:val>
                                            <p:strVal val="#ppt_h"/>
                                          </p:val>
                                        </p:tav>
                                        <p:tav tm="100000">
                                          <p:val>
                                            <p:strVal val="#ppt_h"/>
                                          </p:val>
                                        </p:tav>
                                      </p:tavLst>
                                    </p:anim>
                                    <p:animEffect transition="in" filter="fade">
                                      <p:cBhvr>
                                        <p:cTn id="14" dur="1000"/>
                                        <p:tgtEl>
                                          <p:spTgt spid="307205"/>
                                        </p:tgtEl>
                                      </p:cBhvr>
                                    </p:animEffect>
                                  </p:childTnLst>
                                </p:cTn>
                              </p:par>
                              <p:par>
                                <p:cTn id="15" presetID="55" presetClass="entr" presetSubtype="0" fill="hold" nodeType="withEffect">
                                  <p:stCondLst>
                                    <p:cond delay="0"/>
                                  </p:stCondLst>
                                  <p:childTnLst>
                                    <p:set>
                                      <p:cBhvr>
                                        <p:cTn id="16" dur="1" fill="hold">
                                          <p:stCondLst>
                                            <p:cond delay="0"/>
                                          </p:stCondLst>
                                        </p:cTn>
                                        <p:tgtEl>
                                          <p:spTgt spid="307206"/>
                                        </p:tgtEl>
                                        <p:attrNameLst>
                                          <p:attrName>style.visibility</p:attrName>
                                        </p:attrNameLst>
                                      </p:cBhvr>
                                      <p:to>
                                        <p:strVal val="visible"/>
                                      </p:to>
                                    </p:set>
                                    <p:anim calcmode="lin" valueType="num">
                                      <p:cBhvr>
                                        <p:cTn id="17" dur="1000" fill="hold"/>
                                        <p:tgtEl>
                                          <p:spTgt spid="307206"/>
                                        </p:tgtEl>
                                        <p:attrNameLst>
                                          <p:attrName>ppt_w</p:attrName>
                                        </p:attrNameLst>
                                      </p:cBhvr>
                                      <p:tavLst>
                                        <p:tav tm="0">
                                          <p:val>
                                            <p:strVal val="#ppt_w*0.70"/>
                                          </p:val>
                                        </p:tav>
                                        <p:tav tm="100000">
                                          <p:val>
                                            <p:strVal val="#ppt_w"/>
                                          </p:val>
                                        </p:tav>
                                      </p:tavLst>
                                    </p:anim>
                                    <p:anim calcmode="lin" valueType="num">
                                      <p:cBhvr>
                                        <p:cTn id="18" dur="1000" fill="hold"/>
                                        <p:tgtEl>
                                          <p:spTgt spid="307206"/>
                                        </p:tgtEl>
                                        <p:attrNameLst>
                                          <p:attrName>ppt_h</p:attrName>
                                        </p:attrNameLst>
                                      </p:cBhvr>
                                      <p:tavLst>
                                        <p:tav tm="0">
                                          <p:val>
                                            <p:strVal val="#ppt_h"/>
                                          </p:val>
                                        </p:tav>
                                        <p:tav tm="100000">
                                          <p:val>
                                            <p:strVal val="#ppt_h"/>
                                          </p:val>
                                        </p:tav>
                                      </p:tavLst>
                                    </p:anim>
                                    <p:animEffect transition="in" filter="fade">
                                      <p:cBhvr>
                                        <p:cTn id="19" dur="1000"/>
                                        <p:tgtEl>
                                          <p:spTgt spid="3072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307203">
                                            <p:txEl>
                                              <p:pRg st="4" end="4"/>
                                            </p:txEl>
                                          </p:spTgt>
                                        </p:tgtEl>
                                        <p:attrNameLst>
                                          <p:attrName>style.visibility</p:attrName>
                                        </p:attrNameLst>
                                      </p:cBhvr>
                                      <p:to>
                                        <p:strVal val="visible"/>
                                      </p:to>
                                    </p:set>
                                    <p:anim calcmode="lin" valueType="num">
                                      <p:cBhvr>
                                        <p:cTn id="24" dur="1000" fill="hold"/>
                                        <p:tgtEl>
                                          <p:spTgt spid="307203">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307203">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307203">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07208"/>
                                        </p:tgtEl>
                                        <p:attrNameLst>
                                          <p:attrName>style.visibility</p:attrName>
                                        </p:attrNameLst>
                                      </p:cBhvr>
                                      <p:to>
                                        <p:strVal val="visible"/>
                                      </p:to>
                                    </p:set>
                                    <p:anim calcmode="lin" valueType="num">
                                      <p:cBhvr>
                                        <p:cTn id="29" dur="1000" fill="hold"/>
                                        <p:tgtEl>
                                          <p:spTgt spid="307208"/>
                                        </p:tgtEl>
                                        <p:attrNameLst>
                                          <p:attrName>ppt_w</p:attrName>
                                        </p:attrNameLst>
                                      </p:cBhvr>
                                      <p:tavLst>
                                        <p:tav tm="0">
                                          <p:val>
                                            <p:strVal val="#ppt_w*0.70"/>
                                          </p:val>
                                        </p:tav>
                                        <p:tav tm="100000">
                                          <p:val>
                                            <p:strVal val="#ppt_w"/>
                                          </p:val>
                                        </p:tav>
                                      </p:tavLst>
                                    </p:anim>
                                    <p:anim calcmode="lin" valueType="num">
                                      <p:cBhvr>
                                        <p:cTn id="30" dur="1000" fill="hold"/>
                                        <p:tgtEl>
                                          <p:spTgt spid="307208"/>
                                        </p:tgtEl>
                                        <p:attrNameLst>
                                          <p:attrName>ppt_h</p:attrName>
                                        </p:attrNameLst>
                                      </p:cBhvr>
                                      <p:tavLst>
                                        <p:tav tm="0">
                                          <p:val>
                                            <p:strVal val="#ppt_h"/>
                                          </p:val>
                                        </p:tav>
                                        <p:tav tm="100000">
                                          <p:val>
                                            <p:strVal val="#ppt_h"/>
                                          </p:val>
                                        </p:tav>
                                      </p:tavLst>
                                    </p:anim>
                                    <p:animEffect transition="in" filter="fade">
                                      <p:cBhvr>
                                        <p:cTn id="31" dur="1000"/>
                                        <p:tgtEl>
                                          <p:spTgt spid="307208"/>
                                        </p:tgtEl>
                                      </p:cBhvr>
                                    </p:animEffect>
                                  </p:childTnLst>
                                </p:cTn>
                              </p:par>
                              <p:par>
                                <p:cTn id="32" presetID="55" presetClass="entr" presetSubtype="0" fill="hold" nodeType="withEffect">
                                  <p:stCondLst>
                                    <p:cond delay="0"/>
                                  </p:stCondLst>
                                  <p:childTnLst>
                                    <p:set>
                                      <p:cBhvr>
                                        <p:cTn id="33" dur="1" fill="hold">
                                          <p:stCondLst>
                                            <p:cond delay="0"/>
                                          </p:stCondLst>
                                        </p:cTn>
                                        <p:tgtEl>
                                          <p:spTgt spid="307209"/>
                                        </p:tgtEl>
                                        <p:attrNameLst>
                                          <p:attrName>style.visibility</p:attrName>
                                        </p:attrNameLst>
                                      </p:cBhvr>
                                      <p:to>
                                        <p:strVal val="visible"/>
                                      </p:to>
                                    </p:set>
                                    <p:anim calcmode="lin" valueType="num">
                                      <p:cBhvr>
                                        <p:cTn id="34" dur="1000" fill="hold"/>
                                        <p:tgtEl>
                                          <p:spTgt spid="307209"/>
                                        </p:tgtEl>
                                        <p:attrNameLst>
                                          <p:attrName>ppt_w</p:attrName>
                                        </p:attrNameLst>
                                      </p:cBhvr>
                                      <p:tavLst>
                                        <p:tav tm="0">
                                          <p:val>
                                            <p:strVal val="#ppt_w*0.70"/>
                                          </p:val>
                                        </p:tav>
                                        <p:tav tm="100000">
                                          <p:val>
                                            <p:strVal val="#ppt_w"/>
                                          </p:val>
                                        </p:tav>
                                      </p:tavLst>
                                    </p:anim>
                                    <p:anim calcmode="lin" valueType="num">
                                      <p:cBhvr>
                                        <p:cTn id="35" dur="1000" fill="hold"/>
                                        <p:tgtEl>
                                          <p:spTgt spid="307209"/>
                                        </p:tgtEl>
                                        <p:attrNameLst>
                                          <p:attrName>ppt_h</p:attrName>
                                        </p:attrNameLst>
                                      </p:cBhvr>
                                      <p:tavLst>
                                        <p:tav tm="0">
                                          <p:val>
                                            <p:strVal val="#ppt_h"/>
                                          </p:val>
                                        </p:tav>
                                        <p:tav tm="100000">
                                          <p:val>
                                            <p:strVal val="#ppt_h"/>
                                          </p:val>
                                        </p:tav>
                                      </p:tavLst>
                                    </p:anim>
                                    <p:animEffect transition="in" filter="fade">
                                      <p:cBhvr>
                                        <p:cTn id="36" dur="1000"/>
                                        <p:tgtEl>
                                          <p:spTgt spid="30720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307203">
                                            <p:txEl>
                                              <p:pRg st="5" end="5"/>
                                            </p:txEl>
                                          </p:spTgt>
                                        </p:tgtEl>
                                        <p:attrNameLst>
                                          <p:attrName>style.visibility</p:attrName>
                                        </p:attrNameLst>
                                      </p:cBhvr>
                                      <p:to>
                                        <p:strVal val="visible"/>
                                      </p:to>
                                    </p:set>
                                    <p:anim calcmode="lin" valueType="num">
                                      <p:cBhvr>
                                        <p:cTn id="41" dur="1000" fill="hold"/>
                                        <p:tgtEl>
                                          <p:spTgt spid="307203">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307203">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07203">
                                            <p:txEl>
                                              <p:pRg st="5" end="5"/>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307203">
                                            <p:txEl>
                                              <p:pRg st="6" end="6"/>
                                            </p:txEl>
                                          </p:spTgt>
                                        </p:tgtEl>
                                        <p:attrNameLst>
                                          <p:attrName>style.visibility</p:attrName>
                                        </p:attrNameLst>
                                      </p:cBhvr>
                                      <p:to>
                                        <p:strVal val="visible"/>
                                      </p:to>
                                    </p:set>
                                    <p:anim calcmode="lin" valueType="num">
                                      <p:cBhvr>
                                        <p:cTn id="46" dur="1000" fill="hold"/>
                                        <p:tgtEl>
                                          <p:spTgt spid="307203">
                                            <p:txEl>
                                              <p:pRg st="6" end="6"/>
                                            </p:txEl>
                                          </p:spTgt>
                                        </p:tgtEl>
                                        <p:attrNameLst>
                                          <p:attrName>ppt_w</p:attrName>
                                        </p:attrNameLst>
                                      </p:cBhvr>
                                      <p:tavLst>
                                        <p:tav tm="0">
                                          <p:val>
                                            <p:strVal val="#ppt_w*0.70"/>
                                          </p:val>
                                        </p:tav>
                                        <p:tav tm="100000">
                                          <p:val>
                                            <p:strVal val="#ppt_w"/>
                                          </p:val>
                                        </p:tav>
                                      </p:tavLst>
                                    </p:anim>
                                    <p:anim calcmode="lin" valueType="num">
                                      <p:cBhvr>
                                        <p:cTn id="47" dur="1000" fill="hold"/>
                                        <p:tgtEl>
                                          <p:spTgt spid="307203">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307203">
                                            <p:txEl>
                                              <p:pRg st="6" end="6"/>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307207"/>
                                        </p:tgtEl>
                                        <p:attrNameLst>
                                          <p:attrName>style.visibility</p:attrName>
                                        </p:attrNameLst>
                                      </p:cBhvr>
                                      <p:to>
                                        <p:strVal val="visible"/>
                                      </p:to>
                                    </p:set>
                                    <p:anim calcmode="lin" valueType="num">
                                      <p:cBhvr>
                                        <p:cTn id="51" dur="1000" fill="hold"/>
                                        <p:tgtEl>
                                          <p:spTgt spid="307207"/>
                                        </p:tgtEl>
                                        <p:attrNameLst>
                                          <p:attrName>ppt_w</p:attrName>
                                        </p:attrNameLst>
                                      </p:cBhvr>
                                      <p:tavLst>
                                        <p:tav tm="0">
                                          <p:val>
                                            <p:strVal val="#ppt_w*0.70"/>
                                          </p:val>
                                        </p:tav>
                                        <p:tav tm="100000">
                                          <p:val>
                                            <p:strVal val="#ppt_w"/>
                                          </p:val>
                                        </p:tav>
                                      </p:tavLst>
                                    </p:anim>
                                    <p:anim calcmode="lin" valueType="num">
                                      <p:cBhvr>
                                        <p:cTn id="52" dur="1000" fill="hold"/>
                                        <p:tgtEl>
                                          <p:spTgt spid="307207"/>
                                        </p:tgtEl>
                                        <p:attrNameLst>
                                          <p:attrName>ppt_h</p:attrName>
                                        </p:attrNameLst>
                                      </p:cBhvr>
                                      <p:tavLst>
                                        <p:tav tm="0">
                                          <p:val>
                                            <p:strVal val="#ppt_h"/>
                                          </p:val>
                                        </p:tav>
                                        <p:tav tm="100000">
                                          <p:val>
                                            <p:strVal val="#ppt_h"/>
                                          </p:val>
                                        </p:tav>
                                      </p:tavLst>
                                    </p:anim>
                                    <p:animEffect transition="in" filter="fade">
                                      <p:cBhvr>
                                        <p:cTn id="53" dur="1000"/>
                                        <p:tgtEl>
                                          <p:spTgt spid="307207"/>
                                        </p:tgtEl>
                                      </p:cBhvr>
                                    </p:animEffect>
                                  </p:childTnLst>
                                </p:cTn>
                              </p:par>
                              <p:par>
                                <p:cTn id="54" presetID="55" presetClass="entr" presetSubtype="0" fill="hold" nodeType="withEffect">
                                  <p:stCondLst>
                                    <p:cond delay="0"/>
                                  </p:stCondLst>
                                  <p:childTnLst>
                                    <p:set>
                                      <p:cBhvr>
                                        <p:cTn id="55" dur="1" fill="hold">
                                          <p:stCondLst>
                                            <p:cond delay="0"/>
                                          </p:stCondLst>
                                        </p:cTn>
                                        <p:tgtEl>
                                          <p:spTgt spid="307210"/>
                                        </p:tgtEl>
                                        <p:attrNameLst>
                                          <p:attrName>style.visibility</p:attrName>
                                        </p:attrNameLst>
                                      </p:cBhvr>
                                      <p:to>
                                        <p:strVal val="visible"/>
                                      </p:to>
                                    </p:set>
                                    <p:anim calcmode="lin" valueType="num">
                                      <p:cBhvr>
                                        <p:cTn id="56" dur="1000" fill="hold"/>
                                        <p:tgtEl>
                                          <p:spTgt spid="307210"/>
                                        </p:tgtEl>
                                        <p:attrNameLst>
                                          <p:attrName>ppt_w</p:attrName>
                                        </p:attrNameLst>
                                      </p:cBhvr>
                                      <p:tavLst>
                                        <p:tav tm="0">
                                          <p:val>
                                            <p:strVal val="#ppt_w*0.70"/>
                                          </p:val>
                                        </p:tav>
                                        <p:tav tm="100000">
                                          <p:val>
                                            <p:strVal val="#ppt_w"/>
                                          </p:val>
                                        </p:tav>
                                      </p:tavLst>
                                    </p:anim>
                                    <p:anim calcmode="lin" valueType="num">
                                      <p:cBhvr>
                                        <p:cTn id="57" dur="1000" fill="hold"/>
                                        <p:tgtEl>
                                          <p:spTgt spid="307210"/>
                                        </p:tgtEl>
                                        <p:attrNameLst>
                                          <p:attrName>ppt_h</p:attrName>
                                        </p:attrNameLst>
                                      </p:cBhvr>
                                      <p:tavLst>
                                        <p:tav tm="0">
                                          <p:val>
                                            <p:strVal val="#ppt_h"/>
                                          </p:val>
                                        </p:tav>
                                        <p:tav tm="100000">
                                          <p:val>
                                            <p:strVal val="#ppt_h"/>
                                          </p:val>
                                        </p:tav>
                                      </p:tavLst>
                                    </p:anim>
                                    <p:animEffect transition="in" filter="fade">
                                      <p:cBhvr>
                                        <p:cTn id="58" dur="1000"/>
                                        <p:tgtEl>
                                          <p:spTgt spid="307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99"/>
            <a:ext cx="8229600" cy="983645"/>
          </a:xfrm>
          <a:solidFill>
            <a:srgbClr val="BBE0E3"/>
          </a:solidFill>
          <a:ln>
            <a:solidFill>
              <a:srgbClr val="000000"/>
            </a:solidFill>
          </a:ln>
        </p:spPr>
        <p:txBody>
          <a:bodyPr>
            <a:normAutofit/>
          </a:bodyPr>
          <a:lstStyle/>
          <a:p>
            <a:r>
              <a:rPr lang="en-US" dirty="0" smtClean="0">
                <a:latin typeface="Times New Roman"/>
                <a:cs typeface="Times New Roman"/>
              </a:rPr>
              <a:t>First Steps in Phenomenology</a:t>
            </a:r>
            <a:endParaRPr lang="en-US" dirty="0">
              <a:latin typeface="Times New Roman"/>
              <a:cs typeface="Times New Roman"/>
            </a:endParaRPr>
          </a:p>
        </p:txBody>
      </p:sp>
      <p:sp>
        <p:nvSpPr>
          <p:cNvPr id="7" name="Text Box 4"/>
          <p:cNvSpPr txBox="1">
            <a:spLocks noChangeArrowheads="1"/>
          </p:cNvSpPr>
          <p:nvPr/>
        </p:nvSpPr>
        <p:spPr bwMode="auto">
          <a:xfrm>
            <a:off x="115888" y="44450"/>
            <a:ext cx="1039618" cy="46166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b="0" dirty="0" smtClean="0">
                <a:solidFill>
                  <a:srgbClr val="FFFF00"/>
                </a:solidFill>
                <a:latin typeface="Times New Roman"/>
                <a:cs typeface="Times New Roman"/>
              </a:rPr>
              <a:t>1965/6</a:t>
            </a:r>
            <a:endParaRPr lang="en-US" b="0" dirty="0">
              <a:solidFill>
                <a:srgbClr val="FFFF00"/>
              </a:solidFill>
              <a:latin typeface="Times New Roman"/>
              <a:cs typeface="Times New Roman"/>
            </a:endParaRPr>
          </a:p>
        </p:txBody>
      </p:sp>
      <p:pic>
        <p:nvPicPr>
          <p:cNvPr id="4" name="Picture 3" descr="HiggsPhenomenolog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96709"/>
            <a:ext cx="3982740" cy="5401251"/>
          </a:xfrm>
          <a:prstGeom prst="rect">
            <a:avLst/>
          </a:prstGeom>
        </p:spPr>
      </p:pic>
      <p:pic>
        <p:nvPicPr>
          <p:cNvPr id="8" name="Picture 7" descr="HiggsPape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 y="1268760"/>
            <a:ext cx="4860032" cy="5437023"/>
          </a:xfrm>
          <a:prstGeom prst="rect">
            <a:avLst/>
          </a:prstGeom>
        </p:spPr>
      </p:pic>
      <p:sp>
        <p:nvSpPr>
          <p:cNvPr id="10" name="Oval 9"/>
          <p:cNvSpPr>
            <a:spLocks noChangeArrowheads="1"/>
          </p:cNvSpPr>
          <p:nvPr/>
        </p:nvSpPr>
        <p:spPr bwMode="auto">
          <a:xfrm>
            <a:off x="323528" y="1268760"/>
            <a:ext cx="4392488" cy="2088232"/>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p>
        </p:txBody>
      </p:sp>
      <p:sp>
        <p:nvSpPr>
          <p:cNvPr id="11" name="Oval 10"/>
          <p:cNvSpPr>
            <a:spLocks noChangeArrowheads="1"/>
          </p:cNvSpPr>
          <p:nvPr/>
        </p:nvSpPr>
        <p:spPr bwMode="auto">
          <a:xfrm>
            <a:off x="5364088" y="1700808"/>
            <a:ext cx="1512168" cy="43204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p>
        </p:txBody>
      </p:sp>
      <p:sp>
        <p:nvSpPr>
          <p:cNvPr id="12" name="Oval 11"/>
          <p:cNvSpPr>
            <a:spLocks noChangeArrowheads="1"/>
          </p:cNvSpPr>
          <p:nvPr/>
        </p:nvSpPr>
        <p:spPr bwMode="auto">
          <a:xfrm>
            <a:off x="5364088" y="5229200"/>
            <a:ext cx="1512168" cy="43204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p>
        </p:txBody>
      </p:sp>
      <p:sp>
        <p:nvSpPr>
          <p:cNvPr id="13" name="Oval 12"/>
          <p:cNvSpPr>
            <a:spLocks noChangeArrowheads="1"/>
          </p:cNvSpPr>
          <p:nvPr/>
        </p:nvSpPr>
        <p:spPr bwMode="auto">
          <a:xfrm>
            <a:off x="7308304" y="3140968"/>
            <a:ext cx="1512168" cy="43204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p>
        </p:txBody>
      </p:sp>
    </p:spTree>
    <p:extLst>
      <p:ext uri="{BB962C8B-B14F-4D97-AF65-F5344CB8AC3E}">
        <p14:creationId xmlns:p14="http://schemas.microsoft.com/office/powerpoint/2010/main" val="2229848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0.70"/>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99"/>
            <a:ext cx="8229600" cy="983645"/>
          </a:xfrm>
          <a:solidFill>
            <a:srgbClr val="BBE0E3"/>
          </a:solidFill>
          <a:ln>
            <a:solidFill>
              <a:srgbClr val="000000"/>
            </a:solidFill>
          </a:ln>
        </p:spPr>
        <p:txBody>
          <a:bodyPr>
            <a:normAutofit/>
          </a:bodyPr>
          <a:lstStyle/>
          <a:p>
            <a:r>
              <a:rPr lang="en-US" dirty="0" smtClean="0">
                <a:latin typeface="Times New Roman"/>
                <a:cs typeface="Times New Roman"/>
              </a:rPr>
              <a:t>The Non-</a:t>
            </a:r>
            <a:r>
              <a:rPr lang="en-US" dirty="0" err="1" smtClean="0">
                <a:latin typeface="Times New Roman"/>
                <a:cs typeface="Times New Roman"/>
              </a:rPr>
              <a:t>Abelian</a:t>
            </a:r>
            <a:r>
              <a:rPr lang="en-US" dirty="0" smtClean="0">
                <a:latin typeface="Times New Roman"/>
                <a:cs typeface="Times New Roman"/>
              </a:rPr>
              <a:t> Case</a:t>
            </a:r>
            <a:endParaRPr lang="en-US" dirty="0">
              <a:latin typeface="Times New Roman"/>
              <a:cs typeface="Times New Roman"/>
            </a:endParaRPr>
          </a:p>
        </p:txBody>
      </p:sp>
      <p:sp>
        <p:nvSpPr>
          <p:cNvPr id="7" name="Text Box 4"/>
          <p:cNvSpPr txBox="1">
            <a:spLocks noChangeArrowheads="1"/>
          </p:cNvSpPr>
          <p:nvPr/>
        </p:nvSpPr>
        <p:spPr bwMode="auto">
          <a:xfrm>
            <a:off x="115888" y="44450"/>
            <a:ext cx="1039618" cy="46166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b="0" dirty="0" smtClean="0">
                <a:solidFill>
                  <a:srgbClr val="FFFF00"/>
                </a:solidFill>
                <a:latin typeface="Times New Roman"/>
                <a:cs typeface="Times New Roman"/>
              </a:rPr>
              <a:t>1966/</a:t>
            </a:r>
            <a:r>
              <a:rPr lang="en-US" b="0" dirty="0">
                <a:solidFill>
                  <a:srgbClr val="FFFF00"/>
                </a:solidFill>
                <a:latin typeface="Times New Roman"/>
                <a:cs typeface="Times New Roman"/>
              </a:rPr>
              <a:t>7</a:t>
            </a:r>
          </a:p>
        </p:txBody>
      </p:sp>
      <p:pic>
        <p:nvPicPr>
          <p:cNvPr id="3" name="Picture 2" descr="Kib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10" y="1268760"/>
            <a:ext cx="8810180" cy="3800875"/>
          </a:xfrm>
          <a:prstGeom prst="rect">
            <a:avLst/>
          </a:prstGeom>
        </p:spPr>
      </p:pic>
      <p:pic>
        <p:nvPicPr>
          <p:cNvPr id="5" name="Picture 4" descr="KibbleMod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5125392"/>
            <a:ext cx="5232400" cy="3632200"/>
          </a:xfrm>
          <a:prstGeom prst="rect">
            <a:avLst/>
          </a:prstGeom>
        </p:spPr>
      </p:pic>
      <p:sp>
        <p:nvSpPr>
          <p:cNvPr id="10" name="Oval 9"/>
          <p:cNvSpPr>
            <a:spLocks noChangeArrowheads="1"/>
          </p:cNvSpPr>
          <p:nvPr/>
        </p:nvSpPr>
        <p:spPr bwMode="auto">
          <a:xfrm>
            <a:off x="899592" y="3645024"/>
            <a:ext cx="7272808" cy="93610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p>
        </p:txBody>
      </p:sp>
      <p:sp>
        <p:nvSpPr>
          <p:cNvPr id="12" name="Oval 11"/>
          <p:cNvSpPr>
            <a:spLocks noChangeArrowheads="1"/>
          </p:cNvSpPr>
          <p:nvPr/>
        </p:nvSpPr>
        <p:spPr bwMode="auto">
          <a:xfrm>
            <a:off x="2123728" y="6021288"/>
            <a:ext cx="1512168" cy="43204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p>
        </p:txBody>
      </p:sp>
    </p:spTree>
    <p:extLst>
      <p:ext uri="{BB962C8B-B14F-4D97-AF65-F5344CB8AC3E}">
        <p14:creationId xmlns:p14="http://schemas.microsoft.com/office/powerpoint/2010/main" val="2427670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44624"/>
            <a:ext cx="8229600" cy="936104"/>
          </a:xfrm>
          <a:solidFill>
            <a:srgbClr val="BBE0E3"/>
          </a:solidFill>
          <a:ln>
            <a:solidFill>
              <a:srgbClr val="000000"/>
            </a:solidFill>
            <a:miter lim="800000"/>
            <a:headEnd/>
            <a:tailEnd/>
          </a:ln>
        </p:spPr>
        <p:txBody>
          <a:bodyPr/>
          <a:lstStyle/>
          <a:p>
            <a:pPr eaLnBrk="1" hangingPunct="1">
              <a:defRPr/>
            </a:pPr>
            <a:r>
              <a:rPr lang="en-US" dirty="0" smtClean="0">
                <a:latin typeface="Times New Roman" charset="0"/>
                <a:ea typeface="ＭＳ Ｐゴシック" charset="0"/>
                <a:cs typeface="Times New Roman" charset="0"/>
              </a:rPr>
              <a:t>Gauge Theories taken Seriously</a:t>
            </a:r>
            <a:endParaRPr lang="en-US" dirty="0">
              <a:latin typeface="Times New Roman" charset="0"/>
              <a:ea typeface="ＭＳ Ｐゴシック" charset="0"/>
              <a:cs typeface="Times New Roman" charset="0"/>
            </a:endParaRPr>
          </a:p>
        </p:txBody>
      </p:sp>
      <p:sp>
        <p:nvSpPr>
          <p:cNvPr id="28674" name="Content Placeholder 2"/>
          <p:cNvSpPr>
            <a:spLocks noGrp="1"/>
          </p:cNvSpPr>
          <p:nvPr>
            <p:ph idx="1"/>
          </p:nvPr>
        </p:nvSpPr>
        <p:spPr>
          <a:xfrm>
            <a:off x="107950" y="1421612"/>
            <a:ext cx="8713788" cy="5103732"/>
          </a:xfrm>
          <a:solidFill>
            <a:srgbClr val="BBE0E3"/>
          </a:solidFill>
          <a:ln>
            <a:solidFill>
              <a:srgbClr val="000000"/>
            </a:solidFill>
            <a:miter lim="800000"/>
            <a:headEnd/>
            <a:tailEnd/>
          </a:ln>
        </p:spPr>
        <p:txBody>
          <a:bodyPr/>
          <a:lstStyle/>
          <a:p>
            <a:pPr eaLnBrk="1" hangingPunct="1">
              <a:defRPr/>
            </a:pPr>
            <a:r>
              <a:rPr lang="en-US" sz="2800" dirty="0">
                <a:latin typeface="Times New Roman" charset="0"/>
                <a:ea typeface="ＭＳ Ｐゴシック" charset="0"/>
                <a:cs typeface="Times New Roman" charset="0"/>
              </a:rPr>
              <a:t>`</a:t>
            </a:r>
            <a:r>
              <a:rPr lang="en-US" sz="2800" dirty="0" smtClean="0">
                <a:latin typeface="Times New Roman" charset="0"/>
                <a:ea typeface="ＭＳ Ｐゴシック" charset="0"/>
                <a:cs typeface="Times New Roman" charset="0"/>
              </a:rPr>
              <a:t>t </a:t>
            </a:r>
            <a:r>
              <a:rPr lang="en-US" sz="2800" dirty="0" err="1" smtClean="0">
                <a:latin typeface="Times New Roman" charset="0"/>
                <a:ea typeface="ＭＳ Ｐゴシック" charset="0"/>
                <a:cs typeface="Times New Roman" charset="0"/>
              </a:rPr>
              <a:t>Hooft</a:t>
            </a:r>
            <a:r>
              <a:rPr lang="en-US" sz="2800" dirty="0" smtClean="0">
                <a:latin typeface="Times New Roman" charset="0"/>
                <a:ea typeface="ＭＳ Ｐゴシック" charset="0"/>
                <a:cs typeface="Times New Roman" charset="0"/>
              </a:rPr>
              <a:t> and </a:t>
            </a:r>
            <a:r>
              <a:rPr lang="en-US" sz="2800" dirty="0" err="1" smtClean="0">
                <a:latin typeface="Times New Roman" charset="0"/>
                <a:ea typeface="ＭＳ Ｐゴシック" charset="0"/>
                <a:cs typeface="Times New Roman" charset="0"/>
              </a:rPr>
              <a:t>Veltman</a:t>
            </a:r>
            <a:r>
              <a:rPr lang="en-US" sz="2800" dirty="0" smtClean="0">
                <a:latin typeface="Times New Roman" charset="0"/>
                <a:ea typeface="ＭＳ Ｐゴシック" charset="0"/>
                <a:cs typeface="Times New Roman" charset="0"/>
              </a:rPr>
              <a:t>: </a:t>
            </a:r>
            <a:r>
              <a:rPr lang="en-US" sz="2800" dirty="0" err="1" smtClean="0">
                <a:latin typeface="Times New Roman" charset="0"/>
                <a:ea typeface="ＭＳ Ｐゴシック" charset="0"/>
                <a:cs typeface="Times New Roman" charset="0"/>
              </a:rPr>
              <a:t>renormalizable</a:t>
            </a:r>
            <a:endParaRPr lang="en-US" sz="2800" dirty="0" smtClean="0">
              <a:latin typeface="Times New Roman" charset="0"/>
              <a:ea typeface="ＭＳ Ｐゴシック" charset="0"/>
              <a:cs typeface="Times New Roman" charset="0"/>
            </a:endParaRPr>
          </a:p>
          <a:p>
            <a:pPr eaLnBrk="1" hangingPunct="1">
              <a:defRPr/>
            </a:pPr>
            <a:endParaRPr lang="en-US" sz="2800" dirty="0" smtClean="0">
              <a:latin typeface="Times New Roman" charset="0"/>
              <a:ea typeface="ＭＳ Ｐゴシック" charset="0"/>
              <a:cs typeface="Times New Roman" charset="0"/>
            </a:endParaRPr>
          </a:p>
          <a:p>
            <a:pPr eaLnBrk="1" hangingPunct="1">
              <a:defRPr/>
            </a:pPr>
            <a:r>
              <a:rPr lang="en-US" sz="2800" dirty="0" smtClean="0">
                <a:latin typeface="Times New Roman" charset="0"/>
                <a:ea typeface="ＭＳ Ｐゴシック" charset="0"/>
                <a:cs typeface="Times New Roman" charset="0"/>
              </a:rPr>
              <a:t>Kobayashi and </a:t>
            </a:r>
            <a:r>
              <a:rPr lang="en-US" sz="2800" dirty="0" err="1" smtClean="0">
                <a:latin typeface="Times New Roman" charset="0"/>
                <a:ea typeface="ＭＳ Ｐゴシック" charset="0"/>
                <a:cs typeface="Times New Roman" charset="0"/>
              </a:rPr>
              <a:t>Maskawa</a:t>
            </a:r>
            <a:r>
              <a:rPr lang="en-US" sz="2800" dirty="0" smtClean="0">
                <a:latin typeface="Times New Roman" charset="0"/>
                <a:ea typeface="ＭＳ Ｐゴシック" charset="0"/>
                <a:cs typeface="Times New Roman" charset="0"/>
              </a:rPr>
              <a:t> show how to include CP violation in the Standard Model</a:t>
            </a:r>
          </a:p>
          <a:p>
            <a:pPr eaLnBrk="1" hangingPunct="1">
              <a:defRPr/>
            </a:pPr>
            <a:endParaRPr lang="en-US" sz="2800" dirty="0" smtClean="0">
              <a:latin typeface="Times New Roman" charset="0"/>
              <a:ea typeface="ＭＳ Ｐゴシック" charset="0"/>
              <a:cs typeface="Times New Roman" charset="0"/>
            </a:endParaRPr>
          </a:p>
          <a:p>
            <a:pPr eaLnBrk="1" hangingPunct="1">
              <a:defRPr/>
            </a:pPr>
            <a:r>
              <a:rPr lang="en-US" sz="2800" dirty="0" smtClean="0">
                <a:latin typeface="Times New Roman" charset="0"/>
                <a:ea typeface="ＭＳ Ｐゴシック" charset="0"/>
                <a:cs typeface="Times New Roman" charset="0"/>
              </a:rPr>
              <a:t>Neutral currents in </a:t>
            </a:r>
            <a:r>
              <a:rPr lang="en-US" sz="2800" dirty="0" err="1" smtClean="0">
                <a:latin typeface="Times New Roman" charset="0"/>
                <a:ea typeface="ＭＳ Ｐゴシック" charset="0"/>
                <a:cs typeface="Times New Roman" charset="0"/>
              </a:rPr>
              <a:t>Gargamelle</a:t>
            </a:r>
            <a:endParaRPr lang="en-US" sz="2800" dirty="0" smtClean="0">
              <a:latin typeface="Times New Roman" charset="0"/>
              <a:ea typeface="ＭＳ Ｐゴシック" charset="0"/>
              <a:cs typeface="Times New Roman" charset="0"/>
            </a:endParaRPr>
          </a:p>
          <a:p>
            <a:pPr eaLnBrk="1" hangingPunct="1">
              <a:defRPr/>
            </a:pPr>
            <a:endParaRPr lang="en-US" sz="2800" dirty="0" smtClean="0">
              <a:latin typeface="Times New Roman" charset="0"/>
              <a:ea typeface="ＭＳ Ｐゴシック" charset="0"/>
              <a:cs typeface="Times New Roman" charset="0"/>
            </a:endParaRPr>
          </a:p>
          <a:p>
            <a:pPr eaLnBrk="1" hangingPunct="1">
              <a:defRPr/>
            </a:pPr>
            <a:r>
              <a:rPr lang="en-US" sz="2800" dirty="0" smtClean="0">
                <a:latin typeface="Times New Roman" charset="0"/>
                <a:ea typeface="ＭＳ Ｐゴシック" charset="0"/>
                <a:cs typeface="Times New Roman" charset="0"/>
              </a:rPr>
              <a:t>J/</a:t>
            </a:r>
            <a:r>
              <a:rPr lang="en-US" sz="2800" dirty="0" err="1" smtClean="0">
                <a:latin typeface="Times New Roman" charset="0"/>
                <a:ea typeface="ＭＳ Ｐゴシック" charset="0"/>
                <a:cs typeface="Times New Roman" charset="0"/>
              </a:rPr>
              <a:t>Ψ</a:t>
            </a:r>
            <a:r>
              <a:rPr lang="en-US" sz="2800" dirty="0" smtClean="0">
                <a:latin typeface="Times New Roman" charset="0"/>
                <a:ea typeface="ＭＳ Ｐゴシック" charset="0"/>
                <a:cs typeface="Times New Roman" charset="0"/>
              </a:rPr>
              <a:t> discovered</a:t>
            </a:r>
          </a:p>
          <a:p>
            <a:pPr eaLnBrk="1" hangingPunct="1">
              <a:defRPr/>
            </a:pPr>
            <a:endParaRPr lang="en-US" sz="2800" dirty="0" smtClean="0">
              <a:latin typeface="Times New Roman" charset="0"/>
              <a:ea typeface="ＭＳ Ｐゴシック" charset="0"/>
              <a:cs typeface="Times New Roman" charset="0"/>
            </a:endParaRPr>
          </a:p>
          <a:p>
            <a:pPr eaLnBrk="1" hangingPunct="1">
              <a:defRPr/>
            </a:pPr>
            <a:r>
              <a:rPr lang="en-US" sz="2800" dirty="0" smtClean="0">
                <a:latin typeface="Times New Roman" charset="0"/>
                <a:ea typeface="ＭＳ Ｐゴシック" charset="0"/>
                <a:cs typeface="Times New Roman" charset="0"/>
              </a:rPr>
              <a:t>Tau lepton and charmed particles discovered</a:t>
            </a:r>
            <a:endParaRPr lang="en-US" sz="2800" dirty="0">
              <a:latin typeface="Times New Roman" charset="0"/>
              <a:ea typeface="ＭＳ Ｐゴシック" charset="0"/>
              <a:cs typeface="Times New Roman" charset="0"/>
            </a:endParaRPr>
          </a:p>
        </p:txBody>
      </p:sp>
      <p:sp>
        <p:nvSpPr>
          <p:cNvPr id="6" name="Text Box 4"/>
          <p:cNvSpPr txBox="1">
            <a:spLocks noChangeArrowheads="1"/>
          </p:cNvSpPr>
          <p:nvPr/>
        </p:nvSpPr>
        <p:spPr bwMode="auto">
          <a:xfrm>
            <a:off x="35496" y="961564"/>
            <a:ext cx="1182109"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smtClean="0">
                <a:solidFill>
                  <a:srgbClr val="FFFF00"/>
                </a:solidFill>
                <a:latin typeface="Times New Roman"/>
                <a:cs typeface="Times New Roman"/>
              </a:rPr>
              <a:t>1971/2</a:t>
            </a:r>
            <a:endParaRPr lang="en-US" sz="2800" b="0" dirty="0">
              <a:solidFill>
                <a:srgbClr val="FFFF00"/>
              </a:solidFill>
              <a:latin typeface="Times New Roman"/>
              <a:cs typeface="Times New Roman"/>
            </a:endParaRPr>
          </a:p>
        </p:txBody>
      </p:sp>
      <p:sp>
        <p:nvSpPr>
          <p:cNvPr id="7" name="Text Box 4"/>
          <p:cNvSpPr txBox="1">
            <a:spLocks noChangeArrowheads="1"/>
          </p:cNvSpPr>
          <p:nvPr/>
        </p:nvSpPr>
        <p:spPr bwMode="auto">
          <a:xfrm>
            <a:off x="35496" y="1988840"/>
            <a:ext cx="902811"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smtClean="0">
                <a:solidFill>
                  <a:srgbClr val="FFFF00"/>
                </a:solidFill>
                <a:latin typeface="Times New Roman"/>
                <a:cs typeface="Times New Roman"/>
              </a:rPr>
              <a:t>1973</a:t>
            </a:r>
            <a:endParaRPr lang="en-US" sz="2800" b="0" dirty="0">
              <a:solidFill>
                <a:srgbClr val="FFFF00"/>
              </a:solidFill>
              <a:latin typeface="Times New Roman"/>
              <a:cs typeface="Times New Roman"/>
            </a:endParaRPr>
          </a:p>
        </p:txBody>
      </p:sp>
      <p:sp>
        <p:nvSpPr>
          <p:cNvPr id="8" name="Text Box 4"/>
          <p:cNvSpPr txBox="1">
            <a:spLocks noChangeArrowheads="1"/>
          </p:cNvSpPr>
          <p:nvPr/>
        </p:nvSpPr>
        <p:spPr bwMode="auto">
          <a:xfrm>
            <a:off x="35496" y="3429000"/>
            <a:ext cx="902811"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smtClean="0">
                <a:solidFill>
                  <a:srgbClr val="FFFF00"/>
                </a:solidFill>
                <a:latin typeface="Times New Roman"/>
                <a:cs typeface="Times New Roman"/>
              </a:rPr>
              <a:t>1973</a:t>
            </a:r>
            <a:endParaRPr lang="en-US" sz="2800" b="0" dirty="0">
              <a:solidFill>
                <a:srgbClr val="FFFF00"/>
              </a:solidFill>
              <a:latin typeface="Times New Roman"/>
              <a:cs typeface="Times New Roman"/>
            </a:endParaRPr>
          </a:p>
        </p:txBody>
      </p:sp>
      <p:sp>
        <p:nvSpPr>
          <p:cNvPr id="9" name="Text Box 4"/>
          <p:cNvSpPr txBox="1">
            <a:spLocks noChangeArrowheads="1"/>
          </p:cNvSpPr>
          <p:nvPr/>
        </p:nvSpPr>
        <p:spPr bwMode="auto">
          <a:xfrm>
            <a:off x="35496" y="4417948"/>
            <a:ext cx="902811"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smtClean="0">
                <a:solidFill>
                  <a:srgbClr val="FFFF00"/>
                </a:solidFill>
                <a:latin typeface="Times New Roman"/>
                <a:cs typeface="Times New Roman"/>
              </a:rPr>
              <a:t>1974</a:t>
            </a:r>
            <a:endParaRPr lang="en-US" sz="2800" b="0" dirty="0">
              <a:solidFill>
                <a:srgbClr val="FFFF00"/>
              </a:solidFill>
              <a:latin typeface="Times New Roman"/>
              <a:cs typeface="Times New Roman"/>
            </a:endParaRPr>
          </a:p>
        </p:txBody>
      </p:sp>
      <p:sp>
        <p:nvSpPr>
          <p:cNvPr id="10" name="Text Box 4"/>
          <p:cNvSpPr txBox="1">
            <a:spLocks noChangeArrowheads="1"/>
          </p:cNvSpPr>
          <p:nvPr/>
        </p:nvSpPr>
        <p:spPr bwMode="auto">
          <a:xfrm>
            <a:off x="35496" y="5445224"/>
            <a:ext cx="902811"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smtClean="0">
                <a:solidFill>
                  <a:srgbClr val="FFFF00"/>
                </a:solidFill>
                <a:latin typeface="Times New Roman"/>
                <a:cs typeface="Times New Roman"/>
              </a:rPr>
              <a:t>1975</a:t>
            </a:r>
            <a:endParaRPr lang="en-US" sz="2800" b="0" dirty="0">
              <a:solidFill>
                <a:srgbClr val="FFFF00"/>
              </a:solidFill>
              <a:latin typeface="Times New Roman"/>
              <a:cs typeface="Times New Roman"/>
            </a:endParaRPr>
          </a:p>
        </p:txBody>
      </p:sp>
      <p:pic>
        <p:nvPicPr>
          <p:cNvPr id="11" name="Picture 1037" descr="gargame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474" y="2996952"/>
            <a:ext cx="334670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Velt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052736"/>
            <a:ext cx="2652167" cy="14039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7053565" y="5930116"/>
            <a:ext cx="902811"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smtClean="0">
                <a:solidFill>
                  <a:srgbClr val="FFFF00"/>
                </a:solidFill>
                <a:latin typeface="Times New Roman"/>
                <a:cs typeface="Times New Roman"/>
              </a:rPr>
              <a:t>1976</a:t>
            </a:r>
            <a:endParaRPr lang="en-US" sz="2800" b="0" dirty="0">
              <a:solidFill>
                <a:srgbClr val="FFFF00"/>
              </a:solidFill>
              <a:latin typeface="Times New Roman"/>
              <a:cs typeface="Times New Roman"/>
            </a:endParaRPr>
          </a:p>
        </p:txBody>
      </p:sp>
    </p:spTree>
    <p:extLst>
      <p:ext uri="{BB962C8B-B14F-4D97-AF65-F5344CB8AC3E}">
        <p14:creationId xmlns:p14="http://schemas.microsoft.com/office/powerpoint/2010/main" val="990372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8674">
                                            <p:txEl>
                                              <p:pRg st="2" end="2"/>
                                            </p:txEl>
                                          </p:spTgt>
                                        </p:tgtEl>
                                        <p:attrNameLst>
                                          <p:attrName>style.visibility</p:attrName>
                                        </p:attrNameLst>
                                      </p:cBhvr>
                                      <p:to>
                                        <p:strVal val="visible"/>
                                      </p:to>
                                    </p:set>
                                    <p:animEffect transition="in" filter="dissolve">
                                      <p:cBhvr>
                                        <p:cTn id="10" dur="500"/>
                                        <p:tgtEl>
                                          <p:spTgt spid="2867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28674">
                                            <p:txEl>
                                              <p:pRg st="4" end="4"/>
                                            </p:txEl>
                                          </p:spTgt>
                                        </p:tgtEl>
                                        <p:attrNameLst>
                                          <p:attrName>style.visibility</p:attrName>
                                        </p:attrNameLst>
                                      </p:cBhvr>
                                      <p:to>
                                        <p:strVal val="visible"/>
                                      </p:to>
                                    </p:set>
                                    <p:animEffect transition="in" filter="dissolve">
                                      <p:cBhvr>
                                        <p:cTn id="18" dur="500"/>
                                        <p:tgtEl>
                                          <p:spTgt spid="28674">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par>
                                <p:cTn id="27" presetID="9" presetClass="entr" presetSubtype="0" fill="hold" nodeType="withEffect">
                                  <p:stCondLst>
                                    <p:cond delay="0"/>
                                  </p:stCondLst>
                                  <p:childTnLst>
                                    <p:set>
                                      <p:cBhvr>
                                        <p:cTn id="28" dur="1" fill="hold">
                                          <p:stCondLst>
                                            <p:cond delay="0"/>
                                          </p:stCondLst>
                                        </p:cTn>
                                        <p:tgtEl>
                                          <p:spTgt spid="28674">
                                            <p:txEl>
                                              <p:pRg st="6" end="6"/>
                                            </p:txEl>
                                          </p:spTgt>
                                        </p:tgtEl>
                                        <p:attrNameLst>
                                          <p:attrName>style.visibility</p:attrName>
                                        </p:attrNameLst>
                                      </p:cBhvr>
                                      <p:to>
                                        <p:strVal val="visible"/>
                                      </p:to>
                                    </p:set>
                                    <p:animEffect transition="in" filter="dissolve">
                                      <p:cBhvr>
                                        <p:cTn id="29" dur="500"/>
                                        <p:tgtEl>
                                          <p:spTgt spid="2867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nodeType="withEffect">
                                  <p:stCondLst>
                                    <p:cond delay="0"/>
                                  </p:stCondLst>
                                  <p:childTnLst>
                                    <p:set>
                                      <p:cBhvr>
                                        <p:cTn id="36" dur="1" fill="hold">
                                          <p:stCondLst>
                                            <p:cond delay="0"/>
                                          </p:stCondLst>
                                        </p:cTn>
                                        <p:tgtEl>
                                          <p:spTgt spid="28674">
                                            <p:txEl>
                                              <p:pRg st="8" end="8"/>
                                            </p:txEl>
                                          </p:spTgt>
                                        </p:tgtEl>
                                        <p:attrNameLst>
                                          <p:attrName>style.visibility</p:attrName>
                                        </p:attrNameLst>
                                      </p:cBhvr>
                                      <p:to>
                                        <p:strVal val="visible"/>
                                      </p:to>
                                    </p:set>
                                    <p:animEffect transition="in" filter="dissolve">
                                      <p:cBhvr>
                                        <p:cTn id="37" dur="500"/>
                                        <p:tgtEl>
                                          <p:spTgt spid="2867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solidFill>
            <a:schemeClr val="accent1"/>
          </a:solidFill>
          <a:ln>
            <a:solidFill>
              <a:schemeClr val="tx1"/>
            </a:solidFill>
            <a:miter lim="800000"/>
            <a:headEnd/>
            <a:tailEnd/>
          </a:ln>
        </p:spPr>
        <p:txBody>
          <a:bodyPr/>
          <a:lstStyle/>
          <a:p>
            <a:pPr eaLnBrk="1" hangingPunct="1">
              <a:defRPr/>
            </a:pPr>
            <a:r>
              <a:rPr lang="en-US" smtClean="0">
                <a:latin typeface="Times New Roman" charset="0"/>
                <a:cs typeface="+mj-cs"/>
              </a:rPr>
              <a:t>Parameters of the Standard Model</a:t>
            </a:r>
          </a:p>
        </p:txBody>
      </p:sp>
      <p:sp>
        <p:nvSpPr>
          <p:cNvPr id="544771" name="Rectangle 3"/>
          <p:cNvSpPr>
            <a:spLocks noGrp="1" noChangeArrowheads="1"/>
          </p:cNvSpPr>
          <p:nvPr>
            <p:ph type="body" idx="1"/>
          </p:nvPr>
        </p:nvSpPr>
        <p:spPr>
          <a:xfrm>
            <a:off x="457200" y="1600200"/>
            <a:ext cx="8229600" cy="5105400"/>
          </a:xfrm>
          <a:solidFill>
            <a:schemeClr val="accent1"/>
          </a:solidFill>
          <a:ln>
            <a:solidFill>
              <a:schemeClr val="tx1"/>
            </a:solidFill>
            <a:miter lim="800000"/>
            <a:headEnd/>
            <a:tailEnd/>
          </a:ln>
        </p:spPr>
        <p:txBody>
          <a:bodyPr/>
          <a:lstStyle/>
          <a:p>
            <a:pPr eaLnBrk="1" hangingPunct="1">
              <a:lnSpc>
                <a:spcPct val="90000"/>
              </a:lnSpc>
              <a:defRPr/>
            </a:pPr>
            <a:r>
              <a:rPr lang="en-US" smtClean="0">
                <a:latin typeface="Times New Roman" charset="0"/>
                <a:cs typeface="Times New Roman" charset="0"/>
              </a:rPr>
              <a:t>Gauge sector:</a:t>
            </a:r>
          </a:p>
          <a:p>
            <a:pPr lvl="1" eaLnBrk="1" hangingPunct="1">
              <a:lnSpc>
                <a:spcPct val="90000"/>
              </a:lnSpc>
              <a:defRPr/>
            </a:pPr>
            <a:r>
              <a:rPr lang="en-US" smtClean="0">
                <a:latin typeface="Times New Roman" charset="0"/>
                <a:cs typeface="Times New Roman" charset="0"/>
              </a:rPr>
              <a:t>3 gauge couplings: g</a:t>
            </a:r>
            <a:r>
              <a:rPr lang="en-US" baseline="-25000" smtClean="0">
                <a:latin typeface="Times New Roman" charset="0"/>
                <a:cs typeface="Times New Roman" charset="0"/>
              </a:rPr>
              <a:t>3</a:t>
            </a:r>
            <a:r>
              <a:rPr lang="en-US" smtClean="0">
                <a:latin typeface="Times New Roman" charset="0"/>
                <a:cs typeface="Times New Roman" charset="0"/>
              </a:rPr>
              <a:t>, g</a:t>
            </a:r>
            <a:r>
              <a:rPr lang="en-US" baseline="-25000" smtClean="0">
                <a:latin typeface="Times New Roman" charset="0"/>
                <a:cs typeface="Times New Roman" charset="0"/>
              </a:rPr>
              <a:t>2</a:t>
            </a:r>
            <a:r>
              <a:rPr lang="en-US" smtClean="0">
                <a:latin typeface="Times New Roman" charset="0"/>
                <a:cs typeface="Times New Roman" charset="0"/>
              </a:rPr>
              <a:t>, g ́</a:t>
            </a:r>
          </a:p>
          <a:p>
            <a:pPr lvl="1" eaLnBrk="1" hangingPunct="1">
              <a:lnSpc>
                <a:spcPct val="90000"/>
              </a:lnSpc>
              <a:defRPr/>
            </a:pPr>
            <a:r>
              <a:rPr lang="en-US" smtClean="0">
                <a:latin typeface="Times New Roman" charset="0"/>
                <a:cs typeface="Times New Roman" charset="0"/>
              </a:rPr>
              <a:t>1 strong CP-violating phase</a:t>
            </a:r>
          </a:p>
          <a:p>
            <a:pPr eaLnBrk="1" hangingPunct="1">
              <a:lnSpc>
                <a:spcPct val="90000"/>
              </a:lnSpc>
              <a:defRPr/>
            </a:pPr>
            <a:r>
              <a:rPr lang="en-US" smtClean="0">
                <a:latin typeface="Times New Roman" charset="0"/>
                <a:cs typeface="Times New Roman" charset="0"/>
              </a:rPr>
              <a:t>Yukawa interactions:</a:t>
            </a:r>
          </a:p>
          <a:p>
            <a:pPr lvl="1" eaLnBrk="1" hangingPunct="1">
              <a:lnSpc>
                <a:spcPct val="90000"/>
              </a:lnSpc>
              <a:defRPr/>
            </a:pPr>
            <a:r>
              <a:rPr lang="en-US" smtClean="0">
                <a:latin typeface="Times New Roman" charset="0"/>
                <a:cs typeface="Times New Roman" charset="0"/>
              </a:rPr>
              <a:t>3 charge-lepton masses</a:t>
            </a:r>
          </a:p>
          <a:p>
            <a:pPr lvl="1" eaLnBrk="1" hangingPunct="1">
              <a:lnSpc>
                <a:spcPct val="90000"/>
              </a:lnSpc>
              <a:defRPr/>
            </a:pPr>
            <a:r>
              <a:rPr lang="en-US" smtClean="0">
                <a:latin typeface="Times New Roman" charset="0"/>
                <a:cs typeface="Times New Roman" charset="0"/>
              </a:rPr>
              <a:t>6 quark masses</a:t>
            </a:r>
          </a:p>
          <a:p>
            <a:pPr lvl="1" eaLnBrk="1" hangingPunct="1">
              <a:lnSpc>
                <a:spcPct val="90000"/>
              </a:lnSpc>
              <a:defRPr/>
            </a:pPr>
            <a:r>
              <a:rPr lang="en-US" smtClean="0">
                <a:latin typeface="Times New Roman" charset="0"/>
                <a:cs typeface="Times New Roman" charset="0"/>
              </a:rPr>
              <a:t>4 CKM angles and phase</a:t>
            </a:r>
          </a:p>
          <a:p>
            <a:pPr eaLnBrk="1" hangingPunct="1">
              <a:lnSpc>
                <a:spcPct val="90000"/>
              </a:lnSpc>
              <a:defRPr/>
            </a:pPr>
            <a:r>
              <a:rPr lang="en-US" smtClean="0">
                <a:latin typeface="Times New Roman" charset="0"/>
                <a:cs typeface="Times New Roman" charset="0"/>
              </a:rPr>
              <a:t>Higgs sector:</a:t>
            </a:r>
          </a:p>
          <a:p>
            <a:pPr lvl="1" eaLnBrk="1" hangingPunct="1">
              <a:lnSpc>
                <a:spcPct val="90000"/>
              </a:lnSpc>
              <a:defRPr/>
            </a:pPr>
            <a:r>
              <a:rPr lang="en-US" smtClean="0">
                <a:latin typeface="Times New Roman" charset="0"/>
                <a:cs typeface="Times New Roman" charset="0"/>
              </a:rPr>
              <a:t>2 parameters: </a:t>
            </a:r>
            <a:r>
              <a:rPr lang="el-GR" smtClean="0">
                <a:latin typeface="Times New Roman" charset="0"/>
                <a:cs typeface="Times New Roman" charset="0"/>
              </a:rPr>
              <a:t>μ</a:t>
            </a:r>
            <a:r>
              <a:rPr lang="en-US" smtClean="0">
                <a:latin typeface="Times New Roman" charset="0"/>
                <a:cs typeface="Times New Roman" charset="0"/>
              </a:rPr>
              <a:t>, </a:t>
            </a:r>
            <a:r>
              <a:rPr lang="el-GR" smtClean="0">
                <a:latin typeface="Times New Roman" charset="0"/>
                <a:cs typeface="Times New Roman" charset="0"/>
              </a:rPr>
              <a:t>λ</a:t>
            </a:r>
          </a:p>
          <a:p>
            <a:pPr eaLnBrk="1" hangingPunct="1">
              <a:lnSpc>
                <a:spcPct val="90000"/>
              </a:lnSpc>
              <a:defRPr/>
            </a:pPr>
            <a:r>
              <a:rPr lang="en-US" b="1" smtClean="0">
                <a:solidFill>
                  <a:srgbClr val="FF0000"/>
                </a:solidFill>
                <a:latin typeface="Times New Roman" charset="0"/>
                <a:cs typeface="Times New Roman" charset="0"/>
              </a:rPr>
              <a:t>Total: 19 parameters</a:t>
            </a:r>
            <a:endParaRPr lang="en-US" smtClean="0">
              <a:latin typeface="Times New Roman" charset="0"/>
              <a:cs typeface="Times New Roman" charset="0"/>
            </a:endParaRPr>
          </a:p>
        </p:txBody>
      </p:sp>
      <p:sp>
        <p:nvSpPr>
          <p:cNvPr id="544772" name="Text Box 4"/>
          <p:cNvSpPr txBox="1">
            <a:spLocks noChangeArrowheads="1"/>
          </p:cNvSpPr>
          <p:nvPr/>
        </p:nvSpPr>
        <p:spPr bwMode="auto">
          <a:xfrm>
            <a:off x="6089650" y="2133600"/>
            <a:ext cx="1979328"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FontTx/>
              <a:buNone/>
              <a:defRPr/>
            </a:pPr>
            <a:r>
              <a:rPr lang="en-US" sz="2800" b="0" smtClean="0">
                <a:solidFill>
                  <a:srgbClr val="FFFF00"/>
                </a:solidFill>
                <a:latin typeface="Times New Roman" charset="0"/>
                <a:cs typeface="Times New Roman" charset="0"/>
              </a:rPr>
              <a:t>Unification?</a:t>
            </a:r>
          </a:p>
        </p:txBody>
      </p:sp>
      <p:sp>
        <p:nvSpPr>
          <p:cNvPr id="544773" name="Text Box 5"/>
          <p:cNvSpPr txBox="1">
            <a:spLocks noChangeArrowheads="1"/>
          </p:cNvSpPr>
          <p:nvPr/>
        </p:nvSpPr>
        <p:spPr bwMode="auto">
          <a:xfrm>
            <a:off x="6372225" y="3763963"/>
            <a:ext cx="1461057"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FontTx/>
              <a:buNone/>
              <a:defRPr/>
            </a:pPr>
            <a:r>
              <a:rPr lang="en-US" sz="2800" b="0" smtClean="0">
                <a:solidFill>
                  <a:srgbClr val="FFFF00"/>
                </a:solidFill>
                <a:latin typeface="Times New Roman" charset="0"/>
                <a:cs typeface="Times New Roman" charset="0"/>
              </a:rPr>
              <a:t>Flavour?</a:t>
            </a:r>
          </a:p>
        </p:txBody>
      </p:sp>
      <p:sp>
        <p:nvSpPr>
          <p:cNvPr id="544774" name="Text Box 6"/>
          <p:cNvSpPr txBox="1">
            <a:spLocks noChangeArrowheads="1"/>
          </p:cNvSpPr>
          <p:nvPr/>
        </p:nvSpPr>
        <p:spPr bwMode="auto">
          <a:xfrm>
            <a:off x="6546850" y="5364163"/>
            <a:ext cx="1102160"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FontTx/>
              <a:buNone/>
              <a:defRPr/>
            </a:pPr>
            <a:r>
              <a:rPr lang="en-US" sz="2800" b="0" smtClean="0">
                <a:solidFill>
                  <a:srgbClr val="FFFF00"/>
                </a:solidFill>
                <a:latin typeface="Times New Roman" charset="0"/>
                <a:cs typeface="Times New Roman" charset="0"/>
              </a:rPr>
              <a:t>Mass?</a:t>
            </a:r>
          </a:p>
        </p:txBody>
      </p:sp>
    </p:spTree>
    <p:extLst>
      <p:ext uri="{BB962C8B-B14F-4D97-AF65-F5344CB8AC3E}">
        <p14:creationId xmlns:p14="http://schemas.microsoft.com/office/powerpoint/2010/main" val="3892913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44771">
                                            <p:txEl>
                                              <p:pRg st="3" end="3"/>
                                            </p:txEl>
                                          </p:spTgt>
                                        </p:tgtEl>
                                        <p:attrNameLst>
                                          <p:attrName>style.visibility</p:attrName>
                                        </p:attrNameLst>
                                      </p:cBhvr>
                                      <p:to>
                                        <p:strVal val="visible"/>
                                      </p:to>
                                    </p:set>
                                    <p:anim calcmode="lin" valueType="num">
                                      <p:cBhvr>
                                        <p:cTn id="7" dur="1000" fill="hold"/>
                                        <p:tgtEl>
                                          <p:spTgt spid="544771">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544771">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544771">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44771">
                                            <p:txEl>
                                              <p:pRg st="4" end="4"/>
                                            </p:txEl>
                                          </p:spTgt>
                                        </p:tgtEl>
                                        <p:attrNameLst>
                                          <p:attrName>style.visibility</p:attrName>
                                        </p:attrNameLst>
                                      </p:cBhvr>
                                      <p:to>
                                        <p:strVal val="visible"/>
                                      </p:to>
                                    </p:set>
                                    <p:anim calcmode="lin" valueType="num">
                                      <p:cBhvr>
                                        <p:cTn id="12" dur="1000" fill="hold"/>
                                        <p:tgtEl>
                                          <p:spTgt spid="544771">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544771">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544771">
                                            <p:txEl>
                                              <p:pRg st="4" end="4"/>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44771">
                                            <p:txEl>
                                              <p:pRg st="5" end="5"/>
                                            </p:txEl>
                                          </p:spTgt>
                                        </p:tgtEl>
                                        <p:attrNameLst>
                                          <p:attrName>style.visibility</p:attrName>
                                        </p:attrNameLst>
                                      </p:cBhvr>
                                      <p:to>
                                        <p:strVal val="visible"/>
                                      </p:to>
                                    </p:set>
                                    <p:anim calcmode="lin" valueType="num">
                                      <p:cBhvr>
                                        <p:cTn id="17" dur="1000" fill="hold"/>
                                        <p:tgtEl>
                                          <p:spTgt spid="544771">
                                            <p:txEl>
                                              <p:pRg st="5" end="5"/>
                                            </p:txEl>
                                          </p:spTgt>
                                        </p:tgtEl>
                                        <p:attrNameLst>
                                          <p:attrName>ppt_w</p:attrName>
                                        </p:attrNameLst>
                                      </p:cBhvr>
                                      <p:tavLst>
                                        <p:tav tm="0">
                                          <p:val>
                                            <p:strVal val="#ppt_w*0.70"/>
                                          </p:val>
                                        </p:tav>
                                        <p:tav tm="100000">
                                          <p:val>
                                            <p:strVal val="#ppt_w"/>
                                          </p:val>
                                        </p:tav>
                                      </p:tavLst>
                                    </p:anim>
                                    <p:anim calcmode="lin" valueType="num">
                                      <p:cBhvr>
                                        <p:cTn id="18" dur="1000" fill="hold"/>
                                        <p:tgtEl>
                                          <p:spTgt spid="544771">
                                            <p:txEl>
                                              <p:pRg st="5" end="5"/>
                                            </p:txEl>
                                          </p:spTgt>
                                        </p:tgtEl>
                                        <p:attrNameLst>
                                          <p:attrName>ppt_h</p:attrName>
                                        </p:attrNameLst>
                                      </p:cBhvr>
                                      <p:tavLst>
                                        <p:tav tm="0">
                                          <p:val>
                                            <p:strVal val="#ppt_h"/>
                                          </p:val>
                                        </p:tav>
                                        <p:tav tm="100000">
                                          <p:val>
                                            <p:strVal val="#ppt_h"/>
                                          </p:val>
                                        </p:tav>
                                      </p:tavLst>
                                    </p:anim>
                                    <p:animEffect transition="in" filter="fade">
                                      <p:cBhvr>
                                        <p:cTn id="19" dur="1000"/>
                                        <p:tgtEl>
                                          <p:spTgt spid="544771">
                                            <p:txEl>
                                              <p:pRg st="5" end="5"/>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544771">
                                            <p:txEl>
                                              <p:pRg st="6" end="6"/>
                                            </p:txEl>
                                          </p:spTgt>
                                        </p:tgtEl>
                                        <p:attrNameLst>
                                          <p:attrName>style.visibility</p:attrName>
                                        </p:attrNameLst>
                                      </p:cBhvr>
                                      <p:to>
                                        <p:strVal val="visible"/>
                                      </p:to>
                                    </p:set>
                                    <p:anim calcmode="lin" valueType="num">
                                      <p:cBhvr>
                                        <p:cTn id="22" dur="1000" fill="hold"/>
                                        <p:tgtEl>
                                          <p:spTgt spid="544771">
                                            <p:txEl>
                                              <p:pRg st="6" end="6"/>
                                            </p:txEl>
                                          </p:spTgt>
                                        </p:tgtEl>
                                        <p:attrNameLst>
                                          <p:attrName>ppt_w</p:attrName>
                                        </p:attrNameLst>
                                      </p:cBhvr>
                                      <p:tavLst>
                                        <p:tav tm="0">
                                          <p:val>
                                            <p:strVal val="#ppt_w*0.70"/>
                                          </p:val>
                                        </p:tav>
                                        <p:tav tm="100000">
                                          <p:val>
                                            <p:strVal val="#ppt_w"/>
                                          </p:val>
                                        </p:tav>
                                      </p:tavLst>
                                    </p:anim>
                                    <p:anim calcmode="lin" valueType="num">
                                      <p:cBhvr>
                                        <p:cTn id="23" dur="1000" fill="hold"/>
                                        <p:tgtEl>
                                          <p:spTgt spid="544771">
                                            <p:txEl>
                                              <p:pRg st="6" end="6"/>
                                            </p:txEl>
                                          </p:spTgt>
                                        </p:tgtEl>
                                        <p:attrNameLst>
                                          <p:attrName>ppt_h</p:attrName>
                                        </p:attrNameLst>
                                      </p:cBhvr>
                                      <p:tavLst>
                                        <p:tav tm="0">
                                          <p:val>
                                            <p:strVal val="#ppt_h"/>
                                          </p:val>
                                        </p:tav>
                                        <p:tav tm="100000">
                                          <p:val>
                                            <p:strVal val="#ppt_h"/>
                                          </p:val>
                                        </p:tav>
                                      </p:tavLst>
                                    </p:anim>
                                    <p:animEffect transition="in" filter="fade">
                                      <p:cBhvr>
                                        <p:cTn id="24" dur="1000"/>
                                        <p:tgtEl>
                                          <p:spTgt spid="544771">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544771">
                                            <p:txEl>
                                              <p:pRg st="7" end="7"/>
                                            </p:txEl>
                                          </p:spTgt>
                                        </p:tgtEl>
                                        <p:attrNameLst>
                                          <p:attrName>style.visibility</p:attrName>
                                        </p:attrNameLst>
                                      </p:cBhvr>
                                      <p:to>
                                        <p:strVal val="visible"/>
                                      </p:to>
                                    </p:set>
                                    <p:anim calcmode="lin" valueType="num">
                                      <p:cBhvr>
                                        <p:cTn id="29" dur="1000" fill="hold"/>
                                        <p:tgtEl>
                                          <p:spTgt spid="544771">
                                            <p:txEl>
                                              <p:pRg st="7" end="7"/>
                                            </p:txEl>
                                          </p:spTgt>
                                        </p:tgtEl>
                                        <p:attrNameLst>
                                          <p:attrName>ppt_w</p:attrName>
                                        </p:attrNameLst>
                                      </p:cBhvr>
                                      <p:tavLst>
                                        <p:tav tm="0">
                                          <p:val>
                                            <p:strVal val="#ppt_w*0.70"/>
                                          </p:val>
                                        </p:tav>
                                        <p:tav tm="100000">
                                          <p:val>
                                            <p:strVal val="#ppt_w"/>
                                          </p:val>
                                        </p:tav>
                                      </p:tavLst>
                                    </p:anim>
                                    <p:anim calcmode="lin" valueType="num">
                                      <p:cBhvr>
                                        <p:cTn id="30" dur="1000" fill="hold"/>
                                        <p:tgtEl>
                                          <p:spTgt spid="544771">
                                            <p:txEl>
                                              <p:pRg st="7" end="7"/>
                                            </p:txEl>
                                          </p:spTgt>
                                        </p:tgtEl>
                                        <p:attrNameLst>
                                          <p:attrName>ppt_h</p:attrName>
                                        </p:attrNameLst>
                                      </p:cBhvr>
                                      <p:tavLst>
                                        <p:tav tm="0">
                                          <p:val>
                                            <p:strVal val="#ppt_h"/>
                                          </p:val>
                                        </p:tav>
                                        <p:tav tm="100000">
                                          <p:val>
                                            <p:strVal val="#ppt_h"/>
                                          </p:val>
                                        </p:tav>
                                      </p:tavLst>
                                    </p:anim>
                                    <p:animEffect transition="in" filter="fade">
                                      <p:cBhvr>
                                        <p:cTn id="31" dur="1000"/>
                                        <p:tgtEl>
                                          <p:spTgt spid="544771">
                                            <p:txEl>
                                              <p:pRg st="7" end="7"/>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544771">
                                            <p:txEl>
                                              <p:pRg st="8" end="8"/>
                                            </p:txEl>
                                          </p:spTgt>
                                        </p:tgtEl>
                                        <p:attrNameLst>
                                          <p:attrName>style.visibility</p:attrName>
                                        </p:attrNameLst>
                                      </p:cBhvr>
                                      <p:to>
                                        <p:strVal val="visible"/>
                                      </p:to>
                                    </p:set>
                                    <p:anim calcmode="lin" valueType="num">
                                      <p:cBhvr>
                                        <p:cTn id="34" dur="1000" fill="hold"/>
                                        <p:tgtEl>
                                          <p:spTgt spid="544771">
                                            <p:txEl>
                                              <p:pRg st="8" end="8"/>
                                            </p:txEl>
                                          </p:spTgt>
                                        </p:tgtEl>
                                        <p:attrNameLst>
                                          <p:attrName>ppt_w</p:attrName>
                                        </p:attrNameLst>
                                      </p:cBhvr>
                                      <p:tavLst>
                                        <p:tav tm="0">
                                          <p:val>
                                            <p:strVal val="#ppt_w*0.70"/>
                                          </p:val>
                                        </p:tav>
                                        <p:tav tm="100000">
                                          <p:val>
                                            <p:strVal val="#ppt_w"/>
                                          </p:val>
                                        </p:tav>
                                      </p:tavLst>
                                    </p:anim>
                                    <p:anim calcmode="lin" valueType="num">
                                      <p:cBhvr>
                                        <p:cTn id="35" dur="1000" fill="hold"/>
                                        <p:tgtEl>
                                          <p:spTgt spid="544771">
                                            <p:txEl>
                                              <p:pRg st="8" end="8"/>
                                            </p:txEl>
                                          </p:spTgt>
                                        </p:tgtEl>
                                        <p:attrNameLst>
                                          <p:attrName>ppt_h</p:attrName>
                                        </p:attrNameLst>
                                      </p:cBhvr>
                                      <p:tavLst>
                                        <p:tav tm="0">
                                          <p:val>
                                            <p:strVal val="#ppt_h"/>
                                          </p:val>
                                        </p:tav>
                                        <p:tav tm="100000">
                                          <p:val>
                                            <p:strVal val="#ppt_h"/>
                                          </p:val>
                                        </p:tav>
                                      </p:tavLst>
                                    </p:anim>
                                    <p:animEffect transition="in" filter="fade">
                                      <p:cBhvr>
                                        <p:cTn id="36" dur="1000"/>
                                        <p:tgtEl>
                                          <p:spTgt spid="544771">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544771">
                                            <p:txEl>
                                              <p:pRg st="9" end="9"/>
                                            </p:txEl>
                                          </p:spTgt>
                                        </p:tgtEl>
                                        <p:attrNameLst>
                                          <p:attrName>style.visibility</p:attrName>
                                        </p:attrNameLst>
                                      </p:cBhvr>
                                      <p:to>
                                        <p:strVal val="visible"/>
                                      </p:to>
                                    </p:set>
                                    <p:anim calcmode="lin" valueType="num">
                                      <p:cBhvr>
                                        <p:cTn id="41" dur="1000" fill="hold"/>
                                        <p:tgtEl>
                                          <p:spTgt spid="544771">
                                            <p:txEl>
                                              <p:pRg st="9" end="9"/>
                                            </p:txEl>
                                          </p:spTgt>
                                        </p:tgtEl>
                                        <p:attrNameLst>
                                          <p:attrName>ppt_w</p:attrName>
                                        </p:attrNameLst>
                                      </p:cBhvr>
                                      <p:tavLst>
                                        <p:tav tm="0">
                                          <p:val>
                                            <p:strVal val="#ppt_w*0.70"/>
                                          </p:val>
                                        </p:tav>
                                        <p:tav tm="100000">
                                          <p:val>
                                            <p:strVal val="#ppt_w"/>
                                          </p:val>
                                        </p:tav>
                                      </p:tavLst>
                                    </p:anim>
                                    <p:anim calcmode="lin" valueType="num">
                                      <p:cBhvr>
                                        <p:cTn id="42" dur="1000" fill="hold"/>
                                        <p:tgtEl>
                                          <p:spTgt spid="544771">
                                            <p:txEl>
                                              <p:pRg st="9" end="9"/>
                                            </p:txEl>
                                          </p:spTgt>
                                        </p:tgtEl>
                                        <p:attrNameLst>
                                          <p:attrName>ppt_h</p:attrName>
                                        </p:attrNameLst>
                                      </p:cBhvr>
                                      <p:tavLst>
                                        <p:tav tm="0">
                                          <p:val>
                                            <p:strVal val="#ppt_h"/>
                                          </p:val>
                                        </p:tav>
                                        <p:tav tm="100000">
                                          <p:val>
                                            <p:strVal val="#ppt_h"/>
                                          </p:val>
                                        </p:tav>
                                      </p:tavLst>
                                    </p:anim>
                                    <p:animEffect transition="in" filter="fade">
                                      <p:cBhvr>
                                        <p:cTn id="43" dur="1000"/>
                                        <p:tgtEl>
                                          <p:spTgt spid="544771">
                                            <p:txEl>
                                              <p:pRg st="9" end="9"/>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544772"/>
                                        </p:tgtEl>
                                        <p:attrNameLst>
                                          <p:attrName>style.visibility</p:attrName>
                                        </p:attrNameLst>
                                      </p:cBhvr>
                                      <p:to>
                                        <p:strVal val="visible"/>
                                      </p:to>
                                    </p:set>
                                    <p:anim calcmode="lin" valueType="num">
                                      <p:cBhvr additive="base">
                                        <p:cTn id="48" dur="500" fill="hold"/>
                                        <p:tgtEl>
                                          <p:spTgt spid="544772"/>
                                        </p:tgtEl>
                                        <p:attrNameLst>
                                          <p:attrName>ppt_x</p:attrName>
                                        </p:attrNameLst>
                                      </p:cBhvr>
                                      <p:tavLst>
                                        <p:tav tm="0">
                                          <p:val>
                                            <p:strVal val="1+#ppt_w/2"/>
                                          </p:val>
                                        </p:tav>
                                        <p:tav tm="100000">
                                          <p:val>
                                            <p:strVal val="#ppt_x"/>
                                          </p:val>
                                        </p:tav>
                                      </p:tavLst>
                                    </p:anim>
                                    <p:anim calcmode="lin" valueType="num">
                                      <p:cBhvr additive="base">
                                        <p:cTn id="49" dur="500" fill="hold"/>
                                        <p:tgtEl>
                                          <p:spTgt spid="544772"/>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544773"/>
                                        </p:tgtEl>
                                        <p:attrNameLst>
                                          <p:attrName>style.visibility</p:attrName>
                                        </p:attrNameLst>
                                      </p:cBhvr>
                                      <p:to>
                                        <p:strVal val="visible"/>
                                      </p:to>
                                    </p:set>
                                    <p:anim calcmode="lin" valueType="num">
                                      <p:cBhvr additive="base">
                                        <p:cTn id="54" dur="500" fill="hold"/>
                                        <p:tgtEl>
                                          <p:spTgt spid="544773"/>
                                        </p:tgtEl>
                                        <p:attrNameLst>
                                          <p:attrName>ppt_x</p:attrName>
                                        </p:attrNameLst>
                                      </p:cBhvr>
                                      <p:tavLst>
                                        <p:tav tm="0">
                                          <p:val>
                                            <p:strVal val="1+#ppt_w/2"/>
                                          </p:val>
                                        </p:tav>
                                        <p:tav tm="100000">
                                          <p:val>
                                            <p:strVal val="#ppt_x"/>
                                          </p:val>
                                        </p:tav>
                                      </p:tavLst>
                                    </p:anim>
                                    <p:anim calcmode="lin" valueType="num">
                                      <p:cBhvr additive="base">
                                        <p:cTn id="55" dur="500" fill="hold"/>
                                        <p:tgtEl>
                                          <p:spTgt spid="544773"/>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544774"/>
                                        </p:tgtEl>
                                        <p:attrNameLst>
                                          <p:attrName>style.visibility</p:attrName>
                                        </p:attrNameLst>
                                      </p:cBhvr>
                                      <p:to>
                                        <p:strVal val="visible"/>
                                      </p:to>
                                    </p:set>
                                    <p:anim calcmode="lin" valueType="num">
                                      <p:cBhvr additive="base">
                                        <p:cTn id="60" dur="500" fill="hold"/>
                                        <p:tgtEl>
                                          <p:spTgt spid="544774"/>
                                        </p:tgtEl>
                                        <p:attrNameLst>
                                          <p:attrName>ppt_x</p:attrName>
                                        </p:attrNameLst>
                                      </p:cBhvr>
                                      <p:tavLst>
                                        <p:tav tm="0">
                                          <p:val>
                                            <p:strVal val="1+#ppt_w/2"/>
                                          </p:val>
                                        </p:tav>
                                        <p:tav tm="100000">
                                          <p:val>
                                            <p:strVal val="#ppt_x"/>
                                          </p:val>
                                        </p:tav>
                                      </p:tavLst>
                                    </p:anim>
                                    <p:anim calcmode="lin" valueType="num">
                                      <p:cBhvr additive="base">
                                        <p:cTn id="61" dur="500" fill="hold"/>
                                        <p:tgtEl>
                                          <p:spTgt spid="544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2" grpId="0" animBg="1"/>
      <p:bldP spid="544773" grpId="0" animBg="1"/>
      <p:bldP spid="5447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solidFill>
            <a:schemeClr val="accent1"/>
          </a:solidFill>
          <a:ln>
            <a:solidFill>
              <a:schemeClr val="tx1"/>
            </a:solidFill>
            <a:miter lim="800000"/>
            <a:headEnd/>
            <a:tailEnd/>
          </a:ln>
        </p:spPr>
        <p:txBody>
          <a:bodyPr/>
          <a:lstStyle/>
          <a:p>
            <a:pPr eaLnBrk="1" hangingPunct="1">
              <a:defRPr/>
            </a:pPr>
            <a:r>
              <a:rPr lang="en-US" smtClean="0">
                <a:latin typeface="Times New Roman" charset="0"/>
                <a:cs typeface="+mj-cs"/>
              </a:rPr>
              <a:t>Summary of the Standard Model</a:t>
            </a:r>
          </a:p>
        </p:txBody>
      </p:sp>
      <p:sp>
        <p:nvSpPr>
          <p:cNvPr id="228355" name="Rectangle 3"/>
          <p:cNvSpPr>
            <a:spLocks noGrp="1" noChangeArrowheads="1"/>
          </p:cNvSpPr>
          <p:nvPr>
            <p:ph type="body" idx="1"/>
          </p:nvPr>
        </p:nvSpPr>
        <p:spPr>
          <a:xfrm>
            <a:off x="228600" y="1600200"/>
            <a:ext cx="8686800" cy="4953000"/>
          </a:xfrm>
          <a:solidFill>
            <a:srgbClr val="BBE0E3"/>
          </a:solidFill>
          <a:ln>
            <a:solidFill>
              <a:srgbClr val="000000"/>
            </a:solidFill>
          </a:ln>
        </p:spPr>
        <p:txBody>
          <a:bodyPr/>
          <a:lstStyle/>
          <a:p>
            <a:pPr eaLnBrk="1" hangingPunct="1">
              <a:defRPr/>
            </a:pPr>
            <a:r>
              <a:rPr lang="en-US" sz="2400" smtClean="0">
                <a:solidFill>
                  <a:srgbClr val="000000"/>
                </a:solidFill>
                <a:latin typeface="Times New Roman" charset="0"/>
                <a:cs typeface="+mn-cs"/>
              </a:rPr>
              <a:t>Particles and SU(3</a:t>
            </a:r>
            <a:r>
              <a:rPr lang="en-US" sz="2400" smtClean="0">
                <a:solidFill>
                  <a:srgbClr val="000000"/>
                </a:solidFill>
                <a:latin typeface="Times New Roman" charset="0"/>
                <a:cs typeface="Arial" charset="0"/>
              </a:rPr>
              <a:t>)</a:t>
            </a:r>
            <a:r>
              <a:rPr lang="en-US" sz="2400" smtClean="0">
                <a:solidFill>
                  <a:srgbClr val="000000"/>
                </a:solidFill>
                <a:latin typeface="Times New Roman" charset="0"/>
                <a:cs typeface="+mn-cs"/>
              </a:rPr>
              <a:t> </a:t>
            </a:r>
            <a:r>
              <a:rPr lang="en-US" sz="2400" smtClean="0">
                <a:solidFill>
                  <a:srgbClr val="000000"/>
                </a:solidFill>
                <a:latin typeface="Times New Roman" charset="0"/>
                <a:cs typeface="Times New Roman" charset="0"/>
              </a:rPr>
              <a:t>×</a:t>
            </a:r>
            <a:r>
              <a:rPr lang="en-US" sz="2400" smtClean="0">
                <a:solidFill>
                  <a:srgbClr val="000000"/>
                </a:solidFill>
                <a:latin typeface="Times New Roman" charset="0"/>
                <a:cs typeface="+mn-cs"/>
              </a:rPr>
              <a:t> SU(2</a:t>
            </a:r>
            <a:r>
              <a:rPr lang="en-US" sz="2400" smtClean="0">
                <a:solidFill>
                  <a:srgbClr val="000000"/>
                </a:solidFill>
                <a:latin typeface="Times New Roman" charset="0"/>
                <a:cs typeface="Arial" charset="0"/>
              </a:rPr>
              <a:t>)</a:t>
            </a:r>
            <a:r>
              <a:rPr lang="en-US" sz="2400" smtClean="0">
                <a:solidFill>
                  <a:srgbClr val="000000"/>
                </a:solidFill>
                <a:latin typeface="Times New Roman" charset="0"/>
                <a:cs typeface="+mn-cs"/>
              </a:rPr>
              <a:t> </a:t>
            </a:r>
            <a:r>
              <a:rPr lang="en-US" sz="2400" smtClean="0">
                <a:solidFill>
                  <a:srgbClr val="000000"/>
                </a:solidFill>
                <a:latin typeface="Times New Roman" charset="0"/>
                <a:cs typeface="Times New Roman" charset="0"/>
              </a:rPr>
              <a:t>×</a:t>
            </a:r>
            <a:r>
              <a:rPr lang="en-US" sz="2400" smtClean="0">
                <a:solidFill>
                  <a:srgbClr val="000000"/>
                </a:solidFill>
                <a:latin typeface="Times New Roman" charset="0"/>
                <a:cs typeface="+mn-cs"/>
              </a:rPr>
              <a:t> U(1</a:t>
            </a:r>
            <a:r>
              <a:rPr lang="en-US" sz="2400" smtClean="0">
                <a:solidFill>
                  <a:srgbClr val="000000"/>
                </a:solidFill>
                <a:latin typeface="Times New Roman" charset="0"/>
                <a:cs typeface="Arial" charset="0"/>
              </a:rPr>
              <a:t>) quantum numbers:</a:t>
            </a:r>
          </a:p>
          <a:p>
            <a:pPr eaLnBrk="1" hangingPunct="1">
              <a:defRPr/>
            </a:pPr>
            <a:endParaRPr lang="en-US" sz="2400" smtClean="0">
              <a:solidFill>
                <a:srgbClr val="000000"/>
              </a:solidFill>
              <a:latin typeface="Times New Roman" charset="0"/>
              <a:cs typeface="Arial" charset="0"/>
            </a:endParaRPr>
          </a:p>
          <a:p>
            <a:pPr eaLnBrk="1" hangingPunct="1">
              <a:defRPr/>
            </a:pPr>
            <a:endParaRPr lang="en-US" sz="2400" smtClean="0">
              <a:solidFill>
                <a:srgbClr val="000000"/>
              </a:solidFill>
              <a:latin typeface="Times New Roman" charset="0"/>
              <a:cs typeface="Arial" charset="0"/>
            </a:endParaRPr>
          </a:p>
          <a:p>
            <a:pPr eaLnBrk="1" hangingPunct="1">
              <a:defRPr/>
            </a:pPr>
            <a:endParaRPr lang="en-US" sz="2400" smtClean="0">
              <a:solidFill>
                <a:srgbClr val="000000"/>
              </a:solidFill>
              <a:latin typeface="Times New Roman" charset="0"/>
              <a:cs typeface="Arial" charset="0"/>
            </a:endParaRPr>
          </a:p>
          <a:p>
            <a:pPr eaLnBrk="1" hangingPunct="1">
              <a:defRPr/>
            </a:pPr>
            <a:endParaRPr lang="en-US" sz="2400" smtClean="0">
              <a:solidFill>
                <a:srgbClr val="000000"/>
              </a:solidFill>
              <a:latin typeface="Times New Roman" charset="0"/>
              <a:cs typeface="Arial" charset="0"/>
            </a:endParaRPr>
          </a:p>
          <a:p>
            <a:pPr eaLnBrk="1" hangingPunct="1">
              <a:defRPr/>
            </a:pPr>
            <a:endParaRPr lang="en-US" sz="2400" smtClean="0">
              <a:solidFill>
                <a:srgbClr val="000000"/>
              </a:solidFill>
              <a:latin typeface="Times New Roman" charset="0"/>
              <a:cs typeface="Arial" charset="0"/>
            </a:endParaRPr>
          </a:p>
          <a:p>
            <a:pPr eaLnBrk="1" hangingPunct="1">
              <a:defRPr/>
            </a:pPr>
            <a:endParaRPr lang="en-US" sz="2400" smtClean="0">
              <a:solidFill>
                <a:srgbClr val="000000"/>
              </a:solidFill>
              <a:latin typeface="Times New Roman" charset="0"/>
              <a:cs typeface="Arial" charset="0"/>
            </a:endParaRPr>
          </a:p>
          <a:p>
            <a:pPr eaLnBrk="1" hangingPunct="1">
              <a:defRPr/>
            </a:pPr>
            <a:r>
              <a:rPr lang="en-US" sz="2400" smtClean="0">
                <a:solidFill>
                  <a:srgbClr val="000000"/>
                </a:solidFill>
                <a:latin typeface="Times New Roman" charset="0"/>
                <a:cs typeface="Arial" charset="0"/>
              </a:rPr>
              <a:t>Lagrangian:				gauge interactions</a:t>
            </a:r>
          </a:p>
          <a:p>
            <a:pPr eaLnBrk="1" hangingPunct="1">
              <a:buFontTx/>
              <a:buNone/>
              <a:defRPr/>
            </a:pPr>
            <a:r>
              <a:rPr lang="en-US" sz="2400" smtClean="0">
                <a:solidFill>
                  <a:srgbClr val="000000"/>
                </a:solidFill>
                <a:latin typeface="Times New Roman" charset="0"/>
                <a:cs typeface="Arial" charset="0"/>
              </a:rPr>
              <a:t>						matter fermions</a:t>
            </a:r>
          </a:p>
          <a:p>
            <a:pPr eaLnBrk="1" hangingPunct="1">
              <a:buFontTx/>
              <a:buNone/>
              <a:defRPr/>
            </a:pPr>
            <a:r>
              <a:rPr lang="en-US" sz="2400" smtClean="0">
                <a:solidFill>
                  <a:srgbClr val="000000"/>
                </a:solidFill>
                <a:latin typeface="Times New Roman" charset="0"/>
                <a:cs typeface="Arial" charset="0"/>
              </a:rPr>
              <a:t>	 					Yukawa interactions </a:t>
            </a:r>
          </a:p>
          <a:p>
            <a:pPr eaLnBrk="1" hangingPunct="1">
              <a:buFontTx/>
              <a:buNone/>
              <a:defRPr/>
            </a:pPr>
            <a:r>
              <a:rPr lang="en-US" sz="2400" smtClean="0">
                <a:solidFill>
                  <a:srgbClr val="000000"/>
                </a:solidFill>
                <a:latin typeface="Times New Roman" charset="0"/>
                <a:cs typeface="Arial" charset="0"/>
              </a:rPr>
              <a:t>	 					Higgs potential</a:t>
            </a:r>
          </a:p>
        </p:txBody>
      </p:sp>
      <p:pic>
        <p:nvPicPr>
          <p:cNvPr id="542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42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068513"/>
            <a:ext cx="5961063" cy="257016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83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724400"/>
            <a:ext cx="2514600" cy="1703388"/>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660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28358"/>
                                        </p:tgtEl>
                                        <p:attrNameLst>
                                          <p:attrName>style.visibility</p:attrName>
                                        </p:attrNameLst>
                                      </p:cBhvr>
                                      <p:to>
                                        <p:strVal val="visible"/>
                                      </p:to>
                                    </p:set>
                                    <p:anim calcmode="lin" valueType="num">
                                      <p:cBhvr>
                                        <p:cTn id="7" dur="1000" fill="hold"/>
                                        <p:tgtEl>
                                          <p:spTgt spid="228358"/>
                                        </p:tgtEl>
                                        <p:attrNameLst>
                                          <p:attrName>ppt_w</p:attrName>
                                        </p:attrNameLst>
                                      </p:cBhvr>
                                      <p:tavLst>
                                        <p:tav tm="0">
                                          <p:val>
                                            <p:strVal val="#ppt_w*0.70"/>
                                          </p:val>
                                        </p:tav>
                                        <p:tav tm="100000">
                                          <p:val>
                                            <p:strVal val="#ppt_w"/>
                                          </p:val>
                                        </p:tav>
                                      </p:tavLst>
                                    </p:anim>
                                    <p:anim calcmode="lin" valueType="num">
                                      <p:cBhvr>
                                        <p:cTn id="8" dur="1000" fill="hold"/>
                                        <p:tgtEl>
                                          <p:spTgt spid="228358"/>
                                        </p:tgtEl>
                                        <p:attrNameLst>
                                          <p:attrName>ppt_h</p:attrName>
                                        </p:attrNameLst>
                                      </p:cBhvr>
                                      <p:tavLst>
                                        <p:tav tm="0">
                                          <p:val>
                                            <p:strVal val="#ppt_h"/>
                                          </p:val>
                                        </p:tav>
                                        <p:tav tm="100000">
                                          <p:val>
                                            <p:strVal val="#ppt_h"/>
                                          </p:val>
                                        </p:tav>
                                      </p:tavLst>
                                    </p:anim>
                                    <p:animEffect transition="in" filter="fade">
                                      <p:cBhvr>
                                        <p:cTn id="9" dur="1000"/>
                                        <p:tgtEl>
                                          <p:spTgt spid="228358"/>
                                        </p:tgtEl>
                                      </p:cBhvr>
                                    </p:animEffect>
                                  </p:childTnLst>
                                </p:cTn>
                              </p:par>
                              <p:par>
                                <p:cTn id="10" presetID="55" presetClass="entr" presetSubtype="0" fill="hold" nodeType="withEffect">
                                  <p:stCondLst>
                                    <p:cond delay="0"/>
                                  </p:stCondLst>
                                  <p:childTnLst>
                                    <p:set>
                                      <p:cBhvr>
                                        <p:cTn id="11" dur="1" fill="hold">
                                          <p:stCondLst>
                                            <p:cond delay="0"/>
                                          </p:stCondLst>
                                        </p:cTn>
                                        <p:tgtEl>
                                          <p:spTgt spid="228355">
                                            <p:txEl>
                                              <p:pRg st="7" end="7"/>
                                            </p:txEl>
                                          </p:spTgt>
                                        </p:tgtEl>
                                        <p:attrNameLst>
                                          <p:attrName>style.visibility</p:attrName>
                                        </p:attrNameLst>
                                      </p:cBhvr>
                                      <p:to>
                                        <p:strVal val="visible"/>
                                      </p:to>
                                    </p:set>
                                    <p:anim calcmode="lin" valueType="num">
                                      <p:cBhvr>
                                        <p:cTn id="12" dur="1000" fill="hold"/>
                                        <p:tgtEl>
                                          <p:spTgt spid="228355">
                                            <p:txEl>
                                              <p:pRg st="7" end="7"/>
                                            </p:txEl>
                                          </p:spTgt>
                                        </p:tgtEl>
                                        <p:attrNameLst>
                                          <p:attrName>ppt_w</p:attrName>
                                        </p:attrNameLst>
                                      </p:cBhvr>
                                      <p:tavLst>
                                        <p:tav tm="0">
                                          <p:val>
                                            <p:strVal val="#ppt_w*0.70"/>
                                          </p:val>
                                        </p:tav>
                                        <p:tav tm="100000">
                                          <p:val>
                                            <p:strVal val="#ppt_w"/>
                                          </p:val>
                                        </p:tav>
                                      </p:tavLst>
                                    </p:anim>
                                    <p:anim calcmode="lin" valueType="num">
                                      <p:cBhvr>
                                        <p:cTn id="13" dur="1000" fill="hold"/>
                                        <p:tgtEl>
                                          <p:spTgt spid="228355">
                                            <p:txEl>
                                              <p:pRg st="7" end="7"/>
                                            </p:txEl>
                                          </p:spTgt>
                                        </p:tgtEl>
                                        <p:attrNameLst>
                                          <p:attrName>ppt_h</p:attrName>
                                        </p:attrNameLst>
                                      </p:cBhvr>
                                      <p:tavLst>
                                        <p:tav tm="0">
                                          <p:val>
                                            <p:strVal val="#ppt_h"/>
                                          </p:val>
                                        </p:tav>
                                        <p:tav tm="100000">
                                          <p:val>
                                            <p:strVal val="#ppt_h"/>
                                          </p:val>
                                        </p:tav>
                                      </p:tavLst>
                                    </p:anim>
                                    <p:animEffect transition="in" filter="fade">
                                      <p:cBhvr>
                                        <p:cTn id="14" dur="1000"/>
                                        <p:tgtEl>
                                          <p:spTgt spid="228355">
                                            <p:txEl>
                                              <p:pRg st="7" end="7"/>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28355">
                                            <p:txEl>
                                              <p:pRg st="8" end="8"/>
                                            </p:txEl>
                                          </p:spTgt>
                                        </p:tgtEl>
                                        <p:attrNameLst>
                                          <p:attrName>style.visibility</p:attrName>
                                        </p:attrNameLst>
                                      </p:cBhvr>
                                      <p:to>
                                        <p:strVal val="visible"/>
                                      </p:to>
                                    </p:set>
                                    <p:anim calcmode="lin" valueType="num">
                                      <p:cBhvr>
                                        <p:cTn id="17" dur="1000" fill="hold"/>
                                        <p:tgtEl>
                                          <p:spTgt spid="228355">
                                            <p:txEl>
                                              <p:pRg st="8" end="8"/>
                                            </p:txEl>
                                          </p:spTgt>
                                        </p:tgtEl>
                                        <p:attrNameLst>
                                          <p:attrName>ppt_w</p:attrName>
                                        </p:attrNameLst>
                                      </p:cBhvr>
                                      <p:tavLst>
                                        <p:tav tm="0">
                                          <p:val>
                                            <p:strVal val="#ppt_w*0.70"/>
                                          </p:val>
                                        </p:tav>
                                        <p:tav tm="100000">
                                          <p:val>
                                            <p:strVal val="#ppt_w"/>
                                          </p:val>
                                        </p:tav>
                                      </p:tavLst>
                                    </p:anim>
                                    <p:anim calcmode="lin" valueType="num">
                                      <p:cBhvr>
                                        <p:cTn id="18" dur="1000" fill="hold"/>
                                        <p:tgtEl>
                                          <p:spTgt spid="228355">
                                            <p:txEl>
                                              <p:pRg st="8" end="8"/>
                                            </p:txEl>
                                          </p:spTgt>
                                        </p:tgtEl>
                                        <p:attrNameLst>
                                          <p:attrName>ppt_h</p:attrName>
                                        </p:attrNameLst>
                                      </p:cBhvr>
                                      <p:tavLst>
                                        <p:tav tm="0">
                                          <p:val>
                                            <p:strVal val="#ppt_h"/>
                                          </p:val>
                                        </p:tav>
                                        <p:tav tm="100000">
                                          <p:val>
                                            <p:strVal val="#ppt_h"/>
                                          </p:val>
                                        </p:tav>
                                      </p:tavLst>
                                    </p:anim>
                                    <p:animEffect transition="in" filter="fade">
                                      <p:cBhvr>
                                        <p:cTn id="19" dur="1000"/>
                                        <p:tgtEl>
                                          <p:spTgt spid="228355">
                                            <p:txEl>
                                              <p:pRg st="8" end="8"/>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28355">
                                            <p:txEl>
                                              <p:pRg st="9" end="9"/>
                                            </p:txEl>
                                          </p:spTgt>
                                        </p:tgtEl>
                                        <p:attrNameLst>
                                          <p:attrName>style.visibility</p:attrName>
                                        </p:attrNameLst>
                                      </p:cBhvr>
                                      <p:to>
                                        <p:strVal val="visible"/>
                                      </p:to>
                                    </p:set>
                                    <p:anim calcmode="lin" valueType="num">
                                      <p:cBhvr>
                                        <p:cTn id="22" dur="1000" fill="hold"/>
                                        <p:tgtEl>
                                          <p:spTgt spid="228355">
                                            <p:txEl>
                                              <p:pRg st="9" end="9"/>
                                            </p:txEl>
                                          </p:spTgt>
                                        </p:tgtEl>
                                        <p:attrNameLst>
                                          <p:attrName>ppt_w</p:attrName>
                                        </p:attrNameLst>
                                      </p:cBhvr>
                                      <p:tavLst>
                                        <p:tav tm="0">
                                          <p:val>
                                            <p:strVal val="#ppt_w*0.70"/>
                                          </p:val>
                                        </p:tav>
                                        <p:tav tm="100000">
                                          <p:val>
                                            <p:strVal val="#ppt_w"/>
                                          </p:val>
                                        </p:tav>
                                      </p:tavLst>
                                    </p:anim>
                                    <p:anim calcmode="lin" valueType="num">
                                      <p:cBhvr>
                                        <p:cTn id="23" dur="1000" fill="hold"/>
                                        <p:tgtEl>
                                          <p:spTgt spid="228355">
                                            <p:txEl>
                                              <p:pRg st="9" end="9"/>
                                            </p:txEl>
                                          </p:spTgt>
                                        </p:tgtEl>
                                        <p:attrNameLst>
                                          <p:attrName>ppt_h</p:attrName>
                                        </p:attrNameLst>
                                      </p:cBhvr>
                                      <p:tavLst>
                                        <p:tav tm="0">
                                          <p:val>
                                            <p:strVal val="#ppt_h"/>
                                          </p:val>
                                        </p:tav>
                                        <p:tav tm="100000">
                                          <p:val>
                                            <p:strVal val="#ppt_h"/>
                                          </p:val>
                                        </p:tav>
                                      </p:tavLst>
                                    </p:anim>
                                    <p:animEffect transition="in" filter="fade">
                                      <p:cBhvr>
                                        <p:cTn id="24" dur="1000"/>
                                        <p:tgtEl>
                                          <p:spTgt spid="228355">
                                            <p:txEl>
                                              <p:pRg st="9" end="9"/>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28355">
                                            <p:txEl>
                                              <p:pRg st="10" end="10"/>
                                            </p:txEl>
                                          </p:spTgt>
                                        </p:tgtEl>
                                        <p:attrNameLst>
                                          <p:attrName>style.visibility</p:attrName>
                                        </p:attrNameLst>
                                      </p:cBhvr>
                                      <p:to>
                                        <p:strVal val="visible"/>
                                      </p:to>
                                    </p:set>
                                    <p:anim calcmode="lin" valueType="num">
                                      <p:cBhvr>
                                        <p:cTn id="27" dur="1000" fill="hold"/>
                                        <p:tgtEl>
                                          <p:spTgt spid="228355">
                                            <p:txEl>
                                              <p:pRg st="10" end="10"/>
                                            </p:txEl>
                                          </p:spTgt>
                                        </p:tgtEl>
                                        <p:attrNameLst>
                                          <p:attrName>ppt_w</p:attrName>
                                        </p:attrNameLst>
                                      </p:cBhvr>
                                      <p:tavLst>
                                        <p:tav tm="0">
                                          <p:val>
                                            <p:strVal val="#ppt_w*0.70"/>
                                          </p:val>
                                        </p:tav>
                                        <p:tav tm="100000">
                                          <p:val>
                                            <p:strVal val="#ppt_w"/>
                                          </p:val>
                                        </p:tav>
                                      </p:tavLst>
                                    </p:anim>
                                    <p:anim calcmode="lin" valueType="num">
                                      <p:cBhvr>
                                        <p:cTn id="28" dur="1000" fill="hold"/>
                                        <p:tgtEl>
                                          <p:spTgt spid="228355">
                                            <p:txEl>
                                              <p:pRg st="10" end="10"/>
                                            </p:txEl>
                                          </p:spTgt>
                                        </p:tgtEl>
                                        <p:attrNameLst>
                                          <p:attrName>ppt_h</p:attrName>
                                        </p:attrNameLst>
                                      </p:cBhvr>
                                      <p:tavLst>
                                        <p:tav tm="0">
                                          <p:val>
                                            <p:strVal val="#ppt_h"/>
                                          </p:val>
                                        </p:tav>
                                        <p:tav tm="100000">
                                          <p:val>
                                            <p:strVal val="#ppt_h"/>
                                          </p:val>
                                        </p:tav>
                                      </p:tavLst>
                                    </p:anim>
                                    <p:animEffect transition="in" filter="fade">
                                      <p:cBhvr>
                                        <p:cTn id="29" dur="1000"/>
                                        <p:tgtEl>
                                          <p:spTgt spid="2283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68313"/>
            <a:ext cx="7772400" cy="944562"/>
          </a:xfrm>
          <a:solidFill>
            <a:srgbClr val="BBE0E3"/>
          </a:solidFill>
          <a:ln>
            <a:solidFill>
              <a:srgbClr val="000000"/>
            </a:solidFill>
          </a:ln>
        </p:spPr>
        <p:txBody>
          <a:bodyPr/>
          <a:lstStyle/>
          <a:p>
            <a:pPr>
              <a:defRPr/>
            </a:pPr>
            <a:r>
              <a:rPr lang="en-US" dirty="0" smtClean="0">
                <a:latin typeface="Times New Roman"/>
                <a:cs typeface="Times New Roman"/>
              </a:rPr>
              <a:t>The Standard Model </a:t>
            </a:r>
            <a:r>
              <a:rPr lang="en-US" dirty="0" err="1" smtClean="0">
                <a:latin typeface="Times New Roman"/>
                <a:cs typeface="Times New Roman"/>
              </a:rPr>
              <a:t>Lagrangian</a:t>
            </a:r>
            <a:endParaRPr lang="en-US" dirty="0">
              <a:latin typeface="Times New Roman"/>
              <a:cs typeface="Times New Roman"/>
            </a:endParaRPr>
          </a:p>
        </p:txBody>
      </p:sp>
      <p:pic>
        <p:nvPicPr>
          <p:cNvPr id="56322" name="Content Placeholder 3"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46263"/>
            <a:ext cx="82296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6" descr="Pictur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37125"/>
            <a:ext cx="82184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2"/>
          <p:cNvSpPr txBox="1">
            <a:spLocks noChangeArrowheads="1"/>
          </p:cNvSpPr>
          <p:nvPr/>
        </p:nvSpPr>
        <p:spPr bwMode="auto">
          <a:xfrm>
            <a:off x="4678363" y="3324225"/>
            <a:ext cx="3854450" cy="461963"/>
          </a:xfrm>
          <a:prstGeom prst="rect">
            <a:avLst/>
          </a:prstGeom>
          <a:solidFill>
            <a:srgbClr val="BBE0E3"/>
          </a:solidFill>
          <a:ln w="9525">
            <a:solidFill>
              <a:schemeClr val="tx1"/>
            </a:solidFill>
            <a:miter lim="800000"/>
            <a:headEnd/>
            <a:tailEnd/>
          </a:ln>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sz="2400" b="0">
                <a:latin typeface="Zapf Dingbats" charset="0"/>
                <a:cs typeface="Zapf Dingbats" charset="0"/>
                <a:sym typeface="Zapf Dingbats" charset="0"/>
              </a:rPr>
              <a:t>✓ </a:t>
            </a:r>
            <a:r>
              <a:rPr lang="en-US" sz="2400" b="0"/>
              <a:t>Experiment: accuracy &lt; %</a:t>
            </a:r>
          </a:p>
        </p:txBody>
      </p:sp>
      <p:sp>
        <p:nvSpPr>
          <p:cNvPr id="56325" name="TextBox 4"/>
          <p:cNvSpPr txBox="1">
            <a:spLocks noChangeArrowheads="1"/>
          </p:cNvSpPr>
          <p:nvPr/>
        </p:nvSpPr>
        <p:spPr bwMode="auto">
          <a:xfrm>
            <a:off x="539750" y="2754313"/>
            <a:ext cx="8064500" cy="1174750"/>
          </a:xfrm>
          <a:prstGeom prst="rect">
            <a:avLst/>
          </a:prstGeom>
          <a:noFill/>
          <a:ln w="762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endParaRPr lang="en-US"/>
          </a:p>
          <a:p>
            <a:pPr eaLnBrk="1" hangingPunct="1"/>
            <a:endParaRPr lang="en-US"/>
          </a:p>
        </p:txBody>
      </p:sp>
      <p:sp>
        <p:nvSpPr>
          <p:cNvPr id="56326" name="TextBox 12"/>
          <p:cNvSpPr txBox="1">
            <a:spLocks noChangeArrowheads="1"/>
          </p:cNvSpPr>
          <p:nvPr/>
        </p:nvSpPr>
        <p:spPr bwMode="auto">
          <a:xfrm>
            <a:off x="6010275" y="3960813"/>
            <a:ext cx="2522538" cy="904875"/>
          </a:xfrm>
          <a:prstGeom prst="rect">
            <a:avLst/>
          </a:prstGeom>
          <a:solidFill>
            <a:srgbClr val="BBE0E3"/>
          </a:solidFill>
          <a:ln w="9525">
            <a:solidFill>
              <a:schemeClr val="tx1"/>
            </a:solidFill>
            <a:miter lim="800000"/>
            <a:headEnd/>
            <a:tailEnd/>
          </a:ln>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algn="ctr" eaLnBrk="1" hangingPunct="1">
              <a:buFontTx/>
              <a:buNone/>
            </a:pPr>
            <a:r>
              <a:rPr lang="en-US" sz="2400" b="0">
                <a:cs typeface="Zapf Dingbats" charset="0"/>
                <a:sym typeface="Zapf Dingbats" charset="0"/>
              </a:rPr>
              <a:t>No direct evidence </a:t>
            </a:r>
          </a:p>
          <a:p>
            <a:pPr algn="ctr" eaLnBrk="1" hangingPunct="1">
              <a:buFontTx/>
              <a:buNone/>
            </a:pPr>
            <a:r>
              <a:rPr lang="en-US" sz="2400" b="0">
                <a:cs typeface="Zapf Dingbats" charset="0"/>
                <a:sym typeface="Zapf Dingbats" charset="0"/>
              </a:rPr>
              <a:t>until July 4, 2012</a:t>
            </a:r>
            <a:endParaRPr lang="en-US" sz="2400" b="0">
              <a:cs typeface="Times New Roman" charset="0"/>
            </a:endParaRPr>
          </a:p>
        </p:txBody>
      </p:sp>
      <p:sp>
        <p:nvSpPr>
          <p:cNvPr id="56327" name="TextBox 16"/>
          <p:cNvSpPr txBox="1">
            <a:spLocks noChangeArrowheads="1"/>
          </p:cNvSpPr>
          <p:nvPr/>
        </p:nvSpPr>
        <p:spPr bwMode="auto">
          <a:xfrm>
            <a:off x="539750" y="3897313"/>
            <a:ext cx="8064500" cy="1039812"/>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endParaRPr lang="en-US" sz="2800"/>
          </a:p>
          <a:p>
            <a:pPr eaLnBrk="1" hangingPunct="1"/>
            <a:endParaRPr lang="en-US" sz="2800"/>
          </a:p>
        </p:txBody>
      </p:sp>
    </p:spTree>
    <p:extLst>
      <p:ext uri="{BB962C8B-B14F-4D97-AF65-F5344CB8AC3E}">
        <p14:creationId xmlns:p14="http://schemas.microsoft.com/office/powerpoint/2010/main" val="22356690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solidFill>
            <a:schemeClr val="accent1"/>
          </a:solidFill>
          <a:ln>
            <a:solidFill>
              <a:schemeClr val="tx1"/>
            </a:solidFill>
            <a:miter lim="800000"/>
            <a:headEnd/>
            <a:tailEnd/>
          </a:ln>
        </p:spPr>
        <p:txBody>
          <a:bodyPr/>
          <a:lstStyle/>
          <a:p>
            <a:pPr>
              <a:defRPr/>
            </a:pPr>
            <a:r>
              <a:rPr lang="en-US" dirty="0">
                <a:latin typeface="Times New Roman" charset="0"/>
              </a:rPr>
              <a:t>Masses for </a:t>
            </a:r>
            <a:r>
              <a:rPr lang="en-US" dirty="0" smtClean="0">
                <a:latin typeface="Times New Roman" charset="0"/>
              </a:rPr>
              <a:t>SM Gauge </a:t>
            </a:r>
            <a:r>
              <a:rPr lang="en-US" dirty="0">
                <a:latin typeface="Times New Roman" charset="0"/>
              </a:rPr>
              <a:t>Bosons</a:t>
            </a:r>
          </a:p>
        </p:txBody>
      </p:sp>
      <p:sp>
        <p:nvSpPr>
          <p:cNvPr id="308227" name="Rectangle 3"/>
          <p:cNvSpPr>
            <a:spLocks noGrp="1" noChangeArrowheads="1"/>
          </p:cNvSpPr>
          <p:nvPr>
            <p:ph type="body" idx="1"/>
          </p:nvPr>
        </p:nvSpPr>
        <p:spPr>
          <a:xfrm>
            <a:off x="381000" y="1600200"/>
            <a:ext cx="8458200" cy="5257800"/>
          </a:xfrm>
          <a:solidFill>
            <a:srgbClr val="BBE0E3"/>
          </a:solidFill>
          <a:ln>
            <a:solidFill>
              <a:srgbClr val="000000"/>
            </a:solidFill>
          </a:ln>
        </p:spPr>
        <p:txBody>
          <a:bodyPr/>
          <a:lstStyle/>
          <a:p>
            <a:pPr>
              <a:defRPr/>
            </a:pPr>
            <a:r>
              <a:rPr lang="en-US">
                <a:solidFill>
                  <a:srgbClr val="000000"/>
                </a:solidFill>
                <a:latin typeface="Times New Roman" charset="0"/>
              </a:rPr>
              <a:t>Kinetic terms for SU(2</a:t>
            </a:r>
            <a:r>
              <a:rPr lang="en-US">
                <a:solidFill>
                  <a:srgbClr val="000000"/>
                </a:solidFill>
                <a:latin typeface="Times New Roman" charset="0"/>
                <a:cs typeface="Times New Roman" charset="0"/>
              </a:rPr>
              <a:t>) and U(1) gauge bosons:</a:t>
            </a:r>
          </a:p>
          <a:p>
            <a:pPr>
              <a:defRPr/>
            </a:pPr>
            <a:endParaRPr lang="en-US">
              <a:solidFill>
                <a:srgbClr val="000000"/>
              </a:solidFill>
              <a:latin typeface="Times New Roman" charset="0"/>
              <a:cs typeface="Times New Roman" charset="0"/>
            </a:endParaRPr>
          </a:p>
          <a:p>
            <a:pPr>
              <a:buFontTx/>
              <a:buNone/>
              <a:defRPr/>
            </a:pPr>
            <a:r>
              <a:rPr lang="en-US">
                <a:solidFill>
                  <a:srgbClr val="000000"/>
                </a:solidFill>
                <a:latin typeface="Times New Roman" charset="0"/>
                <a:cs typeface="Times New Roman" charset="0"/>
              </a:rPr>
              <a:t>	where</a:t>
            </a:r>
          </a:p>
          <a:p>
            <a:pPr>
              <a:defRPr/>
            </a:pPr>
            <a:r>
              <a:rPr lang="en-US">
                <a:solidFill>
                  <a:srgbClr val="000000"/>
                </a:solidFill>
                <a:latin typeface="Times New Roman" charset="0"/>
                <a:cs typeface="Times New Roman" charset="0"/>
              </a:rPr>
              <a:t>Kinetic term for Higgs field:</a:t>
            </a:r>
          </a:p>
          <a:p>
            <a:pPr>
              <a:defRPr/>
            </a:pPr>
            <a:endParaRPr lang="en-US">
              <a:solidFill>
                <a:srgbClr val="000000"/>
              </a:solidFill>
              <a:latin typeface="Times New Roman" charset="0"/>
              <a:cs typeface="Times New Roman" charset="0"/>
            </a:endParaRPr>
          </a:p>
          <a:p>
            <a:pPr>
              <a:defRPr/>
            </a:pPr>
            <a:r>
              <a:rPr lang="en-US">
                <a:solidFill>
                  <a:srgbClr val="000000"/>
                </a:solidFill>
                <a:latin typeface="Times New Roman" charset="0"/>
                <a:cs typeface="Times New Roman" charset="0"/>
              </a:rPr>
              <a:t>Expanding around vacuum:</a:t>
            </a:r>
          </a:p>
          <a:p>
            <a:pPr>
              <a:defRPr/>
            </a:pPr>
            <a:endParaRPr lang="en-US">
              <a:solidFill>
                <a:srgbClr val="000000"/>
              </a:solidFill>
              <a:latin typeface="Times New Roman" charset="0"/>
              <a:cs typeface="Times New Roman" charset="0"/>
            </a:endParaRPr>
          </a:p>
          <a:p>
            <a:pPr>
              <a:defRPr/>
            </a:pPr>
            <a:r>
              <a:rPr lang="en-US">
                <a:solidFill>
                  <a:srgbClr val="000000"/>
                </a:solidFill>
                <a:latin typeface="Times New Roman" charset="0"/>
                <a:cs typeface="Times New Roman" charset="0"/>
              </a:rPr>
              <a:t>Boson masses:</a:t>
            </a:r>
          </a:p>
        </p:txBody>
      </p:sp>
      <p:pic>
        <p:nvPicPr>
          <p:cNvPr id="308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2209800"/>
            <a:ext cx="3376612"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82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74963"/>
            <a:ext cx="411480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82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903538"/>
            <a:ext cx="2590800"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82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0" y="3962400"/>
            <a:ext cx="20764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82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949700"/>
            <a:ext cx="434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82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9725" y="4724400"/>
            <a:ext cx="2124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82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108575"/>
            <a:ext cx="80010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82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6172200"/>
            <a:ext cx="1219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 name="Oval 4"/>
          <p:cNvSpPr>
            <a:spLocks noChangeArrowheads="1"/>
          </p:cNvSpPr>
          <p:nvPr/>
        </p:nvSpPr>
        <p:spPr bwMode="auto">
          <a:xfrm>
            <a:off x="1331913" y="5084763"/>
            <a:ext cx="1944687" cy="8636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pic>
        <p:nvPicPr>
          <p:cNvPr id="2" name="Picture 1" descr="eat.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5732463"/>
            <a:ext cx="14970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4"/>
          <p:cNvSpPr>
            <a:spLocks noChangeArrowheads="1"/>
          </p:cNvSpPr>
          <p:nvPr/>
        </p:nvSpPr>
        <p:spPr bwMode="auto">
          <a:xfrm>
            <a:off x="3348038" y="5084763"/>
            <a:ext cx="5256212" cy="865187"/>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pic>
        <p:nvPicPr>
          <p:cNvPr id="3082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3625" y="6162675"/>
            <a:ext cx="64293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61598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8227">
                                            <p:txEl>
                                              <p:pRg st="3" end="3"/>
                                            </p:txEl>
                                          </p:spTgt>
                                        </p:tgtEl>
                                        <p:attrNameLst>
                                          <p:attrName>style.visibility</p:attrName>
                                        </p:attrNameLst>
                                      </p:cBhvr>
                                      <p:to>
                                        <p:strVal val="visible"/>
                                      </p:to>
                                    </p:set>
                                    <p:anim calcmode="lin" valueType="num">
                                      <p:cBhvr>
                                        <p:cTn id="7" dur="1000" fill="hold"/>
                                        <p:tgtEl>
                                          <p:spTgt spid="308227">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08227">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08227">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08231"/>
                                        </p:tgtEl>
                                        <p:attrNameLst>
                                          <p:attrName>style.visibility</p:attrName>
                                        </p:attrNameLst>
                                      </p:cBhvr>
                                      <p:to>
                                        <p:strVal val="visible"/>
                                      </p:to>
                                    </p:set>
                                    <p:anim calcmode="lin" valueType="num">
                                      <p:cBhvr>
                                        <p:cTn id="12" dur="1000" fill="hold"/>
                                        <p:tgtEl>
                                          <p:spTgt spid="308231"/>
                                        </p:tgtEl>
                                        <p:attrNameLst>
                                          <p:attrName>ppt_w</p:attrName>
                                        </p:attrNameLst>
                                      </p:cBhvr>
                                      <p:tavLst>
                                        <p:tav tm="0">
                                          <p:val>
                                            <p:strVal val="#ppt_w*0.70"/>
                                          </p:val>
                                        </p:tav>
                                        <p:tav tm="100000">
                                          <p:val>
                                            <p:strVal val="#ppt_w"/>
                                          </p:val>
                                        </p:tav>
                                      </p:tavLst>
                                    </p:anim>
                                    <p:anim calcmode="lin" valueType="num">
                                      <p:cBhvr>
                                        <p:cTn id="13" dur="1000" fill="hold"/>
                                        <p:tgtEl>
                                          <p:spTgt spid="308231"/>
                                        </p:tgtEl>
                                        <p:attrNameLst>
                                          <p:attrName>ppt_h</p:attrName>
                                        </p:attrNameLst>
                                      </p:cBhvr>
                                      <p:tavLst>
                                        <p:tav tm="0">
                                          <p:val>
                                            <p:strVal val="#ppt_h"/>
                                          </p:val>
                                        </p:tav>
                                        <p:tav tm="100000">
                                          <p:val>
                                            <p:strVal val="#ppt_h"/>
                                          </p:val>
                                        </p:tav>
                                      </p:tavLst>
                                    </p:anim>
                                    <p:animEffect transition="in" filter="fade">
                                      <p:cBhvr>
                                        <p:cTn id="14" dur="1000"/>
                                        <p:tgtEl>
                                          <p:spTgt spid="308231"/>
                                        </p:tgtEl>
                                      </p:cBhvr>
                                    </p:animEffect>
                                  </p:childTnLst>
                                </p:cTn>
                              </p:par>
                              <p:par>
                                <p:cTn id="15" presetID="55" presetClass="entr" presetSubtype="0" fill="hold" nodeType="withEffect">
                                  <p:stCondLst>
                                    <p:cond delay="0"/>
                                  </p:stCondLst>
                                  <p:childTnLst>
                                    <p:set>
                                      <p:cBhvr>
                                        <p:cTn id="16" dur="1" fill="hold">
                                          <p:stCondLst>
                                            <p:cond delay="0"/>
                                          </p:stCondLst>
                                        </p:cTn>
                                        <p:tgtEl>
                                          <p:spTgt spid="308232"/>
                                        </p:tgtEl>
                                        <p:attrNameLst>
                                          <p:attrName>style.visibility</p:attrName>
                                        </p:attrNameLst>
                                      </p:cBhvr>
                                      <p:to>
                                        <p:strVal val="visible"/>
                                      </p:to>
                                    </p:set>
                                    <p:anim calcmode="lin" valueType="num">
                                      <p:cBhvr>
                                        <p:cTn id="17" dur="1000" fill="hold"/>
                                        <p:tgtEl>
                                          <p:spTgt spid="308232"/>
                                        </p:tgtEl>
                                        <p:attrNameLst>
                                          <p:attrName>ppt_w</p:attrName>
                                        </p:attrNameLst>
                                      </p:cBhvr>
                                      <p:tavLst>
                                        <p:tav tm="0">
                                          <p:val>
                                            <p:strVal val="#ppt_w*0.70"/>
                                          </p:val>
                                        </p:tav>
                                        <p:tav tm="100000">
                                          <p:val>
                                            <p:strVal val="#ppt_w"/>
                                          </p:val>
                                        </p:tav>
                                      </p:tavLst>
                                    </p:anim>
                                    <p:anim calcmode="lin" valueType="num">
                                      <p:cBhvr>
                                        <p:cTn id="18" dur="1000" fill="hold"/>
                                        <p:tgtEl>
                                          <p:spTgt spid="308232"/>
                                        </p:tgtEl>
                                        <p:attrNameLst>
                                          <p:attrName>ppt_h</p:attrName>
                                        </p:attrNameLst>
                                      </p:cBhvr>
                                      <p:tavLst>
                                        <p:tav tm="0">
                                          <p:val>
                                            <p:strVal val="#ppt_h"/>
                                          </p:val>
                                        </p:tav>
                                        <p:tav tm="100000">
                                          <p:val>
                                            <p:strVal val="#ppt_h"/>
                                          </p:val>
                                        </p:tav>
                                      </p:tavLst>
                                    </p:anim>
                                    <p:animEffect transition="in" filter="fade">
                                      <p:cBhvr>
                                        <p:cTn id="19" dur="1000"/>
                                        <p:tgtEl>
                                          <p:spTgt spid="3082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308227">
                                            <p:txEl>
                                              <p:pRg st="5" end="5"/>
                                            </p:txEl>
                                          </p:spTgt>
                                        </p:tgtEl>
                                        <p:attrNameLst>
                                          <p:attrName>style.visibility</p:attrName>
                                        </p:attrNameLst>
                                      </p:cBhvr>
                                      <p:to>
                                        <p:strVal val="visible"/>
                                      </p:to>
                                    </p:set>
                                    <p:anim calcmode="lin" valueType="num">
                                      <p:cBhvr>
                                        <p:cTn id="24" dur="1000" fill="hold"/>
                                        <p:tgtEl>
                                          <p:spTgt spid="308227">
                                            <p:txEl>
                                              <p:pRg st="5" end="5"/>
                                            </p:txEl>
                                          </p:spTgt>
                                        </p:tgtEl>
                                        <p:attrNameLst>
                                          <p:attrName>ppt_w</p:attrName>
                                        </p:attrNameLst>
                                      </p:cBhvr>
                                      <p:tavLst>
                                        <p:tav tm="0">
                                          <p:val>
                                            <p:strVal val="#ppt_w*0.70"/>
                                          </p:val>
                                        </p:tav>
                                        <p:tav tm="100000">
                                          <p:val>
                                            <p:strVal val="#ppt_w"/>
                                          </p:val>
                                        </p:tav>
                                      </p:tavLst>
                                    </p:anim>
                                    <p:anim calcmode="lin" valueType="num">
                                      <p:cBhvr>
                                        <p:cTn id="25" dur="1000" fill="hold"/>
                                        <p:tgtEl>
                                          <p:spTgt spid="308227">
                                            <p:txEl>
                                              <p:pRg st="5" end="5"/>
                                            </p:txEl>
                                          </p:spTgt>
                                        </p:tgtEl>
                                        <p:attrNameLst>
                                          <p:attrName>ppt_h</p:attrName>
                                        </p:attrNameLst>
                                      </p:cBhvr>
                                      <p:tavLst>
                                        <p:tav tm="0">
                                          <p:val>
                                            <p:strVal val="#ppt_h"/>
                                          </p:val>
                                        </p:tav>
                                        <p:tav tm="100000">
                                          <p:val>
                                            <p:strVal val="#ppt_h"/>
                                          </p:val>
                                        </p:tav>
                                      </p:tavLst>
                                    </p:anim>
                                    <p:animEffect transition="in" filter="fade">
                                      <p:cBhvr>
                                        <p:cTn id="26" dur="1000"/>
                                        <p:tgtEl>
                                          <p:spTgt spid="308227">
                                            <p:txEl>
                                              <p:pRg st="5" end="5"/>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08233"/>
                                        </p:tgtEl>
                                        <p:attrNameLst>
                                          <p:attrName>style.visibility</p:attrName>
                                        </p:attrNameLst>
                                      </p:cBhvr>
                                      <p:to>
                                        <p:strVal val="visible"/>
                                      </p:to>
                                    </p:set>
                                    <p:anim calcmode="lin" valueType="num">
                                      <p:cBhvr>
                                        <p:cTn id="29" dur="1000" fill="hold"/>
                                        <p:tgtEl>
                                          <p:spTgt spid="308233"/>
                                        </p:tgtEl>
                                        <p:attrNameLst>
                                          <p:attrName>ppt_w</p:attrName>
                                        </p:attrNameLst>
                                      </p:cBhvr>
                                      <p:tavLst>
                                        <p:tav tm="0">
                                          <p:val>
                                            <p:strVal val="#ppt_w*0.70"/>
                                          </p:val>
                                        </p:tav>
                                        <p:tav tm="100000">
                                          <p:val>
                                            <p:strVal val="#ppt_w"/>
                                          </p:val>
                                        </p:tav>
                                      </p:tavLst>
                                    </p:anim>
                                    <p:anim calcmode="lin" valueType="num">
                                      <p:cBhvr>
                                        <p:cTn id="30" dur="1000" fill="hold"/>
                                        <p:tgtEl>
                                          <p:spTgt spid="308233"/>
                                        </p:tgtEl>
                                        <p:attrNameLst>
                                          <p:attrName>ppt_h</p:attrName>
                                        </p:attrNameLst>
                                      </p:cBhvr>
                                      <p:tavLst>
                                        <p:tav tm="0">
                                          <p:val>
                                            <p:strVal val="#ppt_h"/>
                                          </p:val>
                                        </p:tav>
                                        <p:tav tm="100000">
                                          <p:val>
                                            <p:strVal val="#ppt_h"/>
                                          </p:val>
                                        </p:tav>
                                      </p:tavLst>
                                    </p:anim>
                                    <p:animEffect transition="in" filter="fade">
                                      <p:cBhvr>
                                        <p:cTn id="31" dur="1000"/>
                                        <p:tgtEl>
                                          <p:spTgt spid="308233"/>
                                        </p:tgtEl>
                                      </p:cBhvr>
                                    </p:animEffect>
                                  </p:childTnLst>
                                </p:cTn>
                              </p:par>
                              <p:par>
                                <p:cTn id="32" presetID="55" presetClass="entr" presetSubtype="0" fill="hold" nodeType="withEffect">
                                  <p:stCondLst>
                                    <p:cond delay="0"/>
                                  </p:stCondLst>
                                  <p:childTnLst>
                                    <p:set>
                                      <p:cBhvr>
                                        <p:cTn id="33" dur="1" fill="hold">
                                          <p:stCondLst>
                                            <p:cond delay="0"/>
                                          </p:stCondLst>
                                        </p:cTn>
                                        <p:tgtEl>
                                          <p:spTgt spid="308234"/>
                                        </p:tgtEl>
                                        <p:attrNameLst>
                                          <p:attrName>style.visibility</p:attrName>
                                        </p:attrNameLst>
                                      </p:cBhvr>
                                      <p:to>
                                        <p:strVal val="visible"/>
                                      </p:to>
                                    </p:set>
                                    <p:anim calcmode="lin" valueType="num">
                                      <p:cBhvr>
                                        <p:cTn id="34" dur="1000" fill="hold"/>
                                        <p:tgtEl>
                                          <p:spTgt spid="308234"/>
                                        </p:tgtEl>
                                        <p:attrNameLst>
                                          <p:attrName>ppt_w</p:attrName>
                                        </p:attrNameLst>
                                      </p:cBhvr>
                                      <p:tavLst>
                                        <p:tav tm="0">
                                          <p:val>
                                            <p:strVal val="#ppt_w*0.70"/>
                                          </p:val>
                                        </p:tav>
                                        <p:tav tm="100000">
                                          <p:val>
                                            <p:strVal val="#ppt_w"/>
                                          </p:val>
                                        </p:tav>
                                      </p:tavLst>
                                    </p:anim>
                                    <p:anim calcmode="lin" valueType="num">
                                      <p:cBhvr>
                                        <p:cTn id="35" dur="1000" fill="hold"/>
                                        <p:tgtEl>
                                          <p:spTgt spid="308234"/>
                                        </p:tgtEl>
                                        <p:attrNameLst>
                                          <p:attrName>ppt_h</p:attrName>
                                        </p:attrNameLst>
                                      </p:cBhvr>
                                      <p:tavLst>
                                        <p:tav tm="0">
                                          <p:val>
                                            <p:strVal val="#ppt_h"/>
                                          </p:val>
                                        </p:tav>
                                        <p:tav tm="100000">
                                          <p:val>
                                            <p:strVal val="#ppt_h"/>
                                          </p:val>
                                        </p:tav>
                                      </p:tavLst>
                                    </p:anim>
                                    <p:animEffect transition="in" filter="fade">
                                      <p:cBhvr>
                                        <p:cTn id="36" dur="1000"/>
                                        <p:tgtEl>
                                          <p:spTgt spid="3082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strVal val="#ppt_w*0.70"/>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Effect transition="in" filter="fade">
                                      <p:cBhvr>
                                        <p:cTn id="43" dur="1000"/>
                                        <p:tgtEl>
                                          <p:spTgt spid="15"/>
                                        </p:tgtEl>
                                      </p:cBhvr>
                                    </p:animEffect>
                                  </p:childTnLst>
                                </p:cTn>
                              </p:par>
                            </p:childTnLst>
                          </p:cTn>
                        </p:par>
                        <p:par>
                          <p:cTn id="44" fill="hold" nodeType="afterGroup">
                            <p:stCondLst>
                              <p:cond delay="1000"/>
                            </p:stCondLst>
                            <p:childTnLst>
                              <p:par>
                                <p:cTn id="45" presetID="55"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nodeType="clickEffect">
                                  <p:stCondLst>
                                    <p:cond delay="0"/>
                                  </p:stCondLst>
                                  <p:childTnLst>
                                    <p:set>
                                      <p:cBhvr>
                                        <p:cTn id="53" dur="1" fill="hold">
                                          <p:stCondLst>
                                            <p:cond delay="0"/>
                                          </p:stCondLst>
                                        </p:cTn>
                                        <p:tgtEl>
                                          <p:spTgt spid="308227">
                                            <p:txEl>
                                              <p:pRg st="7" end="7"/>
                                            </p:txEl>
                                          </p:spTgt>
                                        </p:tgtEl>
                                        <p:attrNameLst>
                                          <p:attrName>style.visibility</p:attrName>
                                        </p:attrNameLst>
                                      </p:cBhvr>
                                      <p:to>
                                        <p:strVal val="visible"/>
                                      </p:to>
                                    </p:set>
                                    <p:anim calcmode="lin" valueType="num">
                                      <p:cBhvr>
                                        <p:cTn id="54" dur="1000" fill="hold"/>
                                        <p:tgtEl>
                                          <p:spTgt spid="308227">
                                            <p:txEl>
                                              <p:pRg st="7" end="7"/>
                                            </p:txEl>
                                          </p:spTgt>
                                        </p:tgtEl>
                                        <p:attrNameLst>
                                          <p:attrName>ppt_w</p:attrName>
                                        </p:attrNameLst>
                                      </p:cBhvr>
                                      <p:tavLst>
                                        <p:tav tm="0">
                                          <p:val>
                                            <p:strVal val="#ppt_w*0.70"/>
                                          </p:val>
                                        </p:tav>
                                        <p:tav tm="100000">
                                          <p:val>
                                            <p:strVal val="#ppt_w"/>
                                          </p:val>
                                        </p:tav>
                                      </p:tavLst>
                                    </p:anim>
                                    <p:anim calcmode="lin" valueType="num">
                                      <p:cBhvr>
                                        <p:cTn id="55" dur="1000" fill="hold"/>
                                        <p:tgtEl>
                                          <p:spTgt spid="308227">
                                            <p:txEl>
                                              <p:pRg st="7" end="7"/>
                                            </p:txEl>
                                          </p:spTgt>
                                        </p:tgtEl>
                                        <p:attrNameLst>
                                          <p:attrName>ppt_h</p:attrName>
                                        </p:attrNameLst>
                                      </p:cBhvr>
                                      <p:tavLst>
                                        <p:tav tm="0">
                                          <p:val>
                                            <p:strVal val="#ppt_h"/>
                                          </p:val>
                                        </p:tav>
                                        <p:tav tm="100000">
                                          <p:val>
                                            <p:strVal val="#ppt_h"/>
                                          </p:val>
                                        </p:tav>
                                      </p:tavLst>
                                    </p:anim>
                                    <p:animEffect transition="in" filter="fade">
                                      <p:cBhvr>
                                        <p:cTn id="56" dur="1000"/>
                                        <p:tgtEl>
                                          <p:spTgt spid="308227">
                                            <p:txEl>
                                              <p:pRg st="7" end="7"/>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dissolve">
                                      <p:cBhvr>
                                        <p:cTn id="59" dur="500"/>
                                        <p:tgtEl>
                                          <p:spTgt spid="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5" presetClass="entr" presetSubtype="0" fill="hold" nodeType="clickEffect">
                                  <p:stCondLst>
                                    <p:cond delay="0"/>
                                  </p:stCondLst>
                                  <p:childTnLst>
                                    <p:set>
                                      <p:cBhvr>
                                        <p:cTn id="63" dur="1" fill="hold">
                                          <p:stCondLst>
                                            <p:cond delay="0"/>
                                          </p:stCondLst>
                                        </p:cTn>
                                        <p:tgtEl>
                                          <p:spTgt spid="308235"/>
                                        </p:tgtEl>
                                        <p:attrNameLst>
                                          <p:attrName>style.visibility</p:attrName>
                                        </p:attrNameLst>
                                      </p:cBhvr>
                                      <p:to>
                                        <p:strVal val="visible"/>
                                      </p:to>
                                    </p:set>
                                    <p:anim calcmode="lin" valueType="num">
                                      <p:cBhvr>
                                        <p:cTn id="64" dur="1000" fill="hold"/>
                                        <p:tgtEl>
                                          <p:spTgt spid="308235"/>
                                        </p:tgtEl>
                                        <p:attrNameLst>
                                          <p:attrName>ppt_w</p:attrName>
                                        </p:attrNameLst>
                                      </p:cBhvr>
                                      <p:tavLst>
                                        <p:tav tm="0">
                                          <p:val>
                                            <p:strVal val="#ppt_w*0.70"/>
                                          </p:val>
                                        </p:tav>
                                        <p:tav tm="100000">
                                          <p:val>
                                            <p:strVal val="#ppt_w"/>
                                          </p:val>
                                        </p:tav>
                                      </p:tavLst>
                                    </p:anim>
                                    <p:anim calcmode="lin" valueType="num">
                                      <p:cBhvr>
                                        <p:cTn id="65" dur="1000" fill="hold"/>
                                        <p:tgtEl>
                                          <p:spTgt spid="308235"/>
                                        </p:tgtEl>
                                        <p:attrNameLst>
                                          <p:attrName>ppt_h</p:attrName>
                                        </p:attrNameLst>
                                      </p:cBhvr>
                                      <p:tavLst>
                                        <p:tav tm="0">
                                          <p:val>
                                            <p:strVal val="#ppt_h"/>
                                          </p:val>
                                        </p:tav>
                                        <p:tav tm="100000">
                                          <p:val>
                                            <p:strVal val="#ppt_h"/>
                                          </p:val>
                                        </p:tav>
                                      </p:tavLst>
                                    </p:anim>
                                    <p:animEffect transition="in" filter="fade">
                                      <p:cBhvr>
                                        <p:cTn id="66" dur="1000"/>
                                        <p:tgtEl>
                                          <p:spTgt spid="308235"/>
                                        </p:tgtEl>
                                      </p:cBhvr>
                                    </p:animEffect>
                                  </p:childTnLst>
                                </p:cTn>
                              </p:par>
                              <p:par>
                                <p:cTn id="67" presetID="55" presetClass="entr" presetSubtype="0" fill="hold" nodeType="withEffect">
                                  <p:stCondLst>
                                    <p:cond delay="0"/>
                                  </p:stCondLst>
                                  <p:childTnLst>
                                    <p:set>
                                      <p:cBhvr>
                                        <p:cTn id="68" dur="1" fill="hold">
                                          <p:stCondLst>
                                            <p:cond delay="0"/>
                                          </p:stCondLst>
                                        </p:cTn>
                                        <p:tgtEl>
                                          <p:spTgt spid="308236"/>
                                        </p:tgtEl>
                                        <p:attrNameLst>
                                          <p:attrName>style.visibility</p:attrName>
                                        </p:attrNameLst>
                                      </p:cBhvr>
                                      <p:to>
                                        <p:strVal val="visible"/>
                                      </p:to>
                                    </p:set>
                                    <p:anim calcmode="lin" valueType="num">
                                      <p:cBhvr>
                                        <p:cTn id="69" dur="1000" fill="hold"/>
                                        <p:tgtEl>
                                          <p:spTgt spid="308236"/>
                                        </p:tgtEl>
                                        <p:attrNameLst>
                                          <p:attrName>ppt_w</p:attrName>
                                        </p:attrNameLst>
                                      </p:cBhvr>
                                      <p:tavLst>
                                        <p:tav tm="0">
                                          <p:val>
                                            <p:strVal val="#ppt_w*0.70"/>
                                          </p:val>
                                        </p:tav>
                                        <p:tav tm="100000">
                                          <p:val>
                                            <p:strVal val="#ppt_w"/>
                                          </p:val>
                                        </p:tav>
                                      </p:tavLst>
                                    </p:anim>
                                    <p:anim calcmode="lin" valueType="num">
                                      <p:cBhvr>
                                        <p:cTn id="70" dur="1000" fill="hold"/>
                                        <p:tgtEl>
                                          <p:spTgt spid="308236"/>
                                        </p:tgtEl>
                                        <p:attrNameLst>
                                          <p:attrName>ppt_h</p:attrName>
                                        </p:attrNameLst>
                                      </p:cBhvr>
                                      <p:tavLst>
                                        <p:tav tm="0">
                                          <p:val>
                                            <p:strVal val="#ppt_h"/>
                                          </p:val>
                                        </p:tav>
                                        <p:tav tm="100000">
                                          <p:val>
                                            <p:strVal val="#ppt_h"/>
                                          </p:val>
                                        </p:tav>
                                      </p:tavLst>
                                    </p:anim>
                                    <p:animEffect transition="in" filter="fade">
                                      <p:cBhvr>
                                        <p:cTn id="71" dur="1000"/>
                                        <p:tgtEl>
                                          <p:spTgt spid="308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152400" y="274638"/>
            <a:ext cx="8915400" cy="1143000"/>
          </a:xfrm>
          <a:solidFill>
            <a:schemeClr val="accent1"/>
          </a:solidFill>
          <a:ln>
            <a:solidFill>
              <a:schemeClr val="tx1"/>
            </a:solidFill>
            <a:miter lim="800000"/>
            <a:headEnd/>
            <a:tailEnd/>
          </a:ln>
        </p:spPr>
        <p:txBody>
          <a:bodyPr/>
          <a:lstStyle/>
          <a:p>
            <a:pPr>
              <a:defRPr/>
            </a:pPr>
            <a:r>
              <a:rPr lang="en-US" sz="4800" dirty="0" smtClean="0">
                <a:latin typeface="Times New Roman" charset="0"/>
              </a:rPr>
              <a:t>Fundamental Particle Interactions</a:t>
            </a:r>
            <a:endParaRPr lang="en-US" sz="4800" dirty="0">
              <a:latin typeface="Times New Roman" charset="0"/>
            </a:endParaRPr>
          </a:p>
        </p:txBody>
      </p:sp>
      <p:sp>
        <p:nvSpPr>
          <p:cNvPr id="518147" name="Rectangle 3"/>
          <p:cNvSpPr>
            <a:spLocks noGrp="1" noChangeArrowheads="1"/>
          </p:cNvSpPr>
          <p:nvPr>
            <p:ph type="body" idx="1"/>
          </p:nvPr>
        </p:nvSpPr>
        <p:spPr>
          <a:solidFill>
            <a:schemeClr val="accent1"/>
          </a:solidFill>
          <a:ln>
            <a:solidFill>
              <a:schemeClr val="tx1"/>
            </a:solidFill>
            <a:miter lim="800000"/>
            <a:headEnd/>
            <a:tailEnd/>
          </a:ln>
        </p:spPr>
        <p:txBody>
          <a:bodyPr/>
          <a:lstStyle/>
          <a:p>
            <a:pPr>
              <a:defRPr/>
            </a:pPr>
            <a:r>
              <a:rPr lang="en-US" sz="2800" dirty="0" smtClean="0">
                <a:latin typeface="Times New Roman" charset="0"/>
              </a:rPr>
              <a:t>Strong, weak and electromagnetic</a:t>
            </a:r>
          </a:p>
          <a:p>
            <a:pPr>
              <a:defRPr/>
            </a:pPr>
            <a:r>
              <a:rPr lang="en-US" sz="2800" dirty="0" smtClean="0">
                <a:latin typeface="Times New Roman" charset="0"/>
              </a:rPr>
              <a:t>Three </a:t>
            </a:r>
            <a:r>
              <a:rPr lang="en-US" sz="2800" dirty="0">
                <a:latin typeface="Times New Roman" charset="0"/>
              </a:rPr>
              <a:t>separate gauge group factors:</a:t>
            </a:r>
          </a:p>
          <a:p>
            <a:pPr lvl="1">
              <a:defRPr/>
            </a:pPr>
            <a:r>
              <a:rPr lang="en-US" sz="2400" dirty="0">
                <a:latin typeface="Times New Roman" charset="0"/>
              </a:rPr>
              <a:t>SU(3) </a:t>
            </a:r>
            <a:r>
              <a:rPr lang="en-US" sz="2400" dirty="0">
                <a:latin typeface="Times New Roman" charset="0"/>
                <a:cs typeface="Times New Roman" charset="0"/>
              </a:rPr>
              <a:t>× SU(2) × U(1</a:t>
            </a:r>
            <a:r>
              <a:rPr lang="en-US" sz="2400" dirty="0" smtClean="0">
                <a:latin typeface="Times New Roman" charset="0"/>
                <a:cs typeface="Times New Roman" charset="0"/>
              </a:rPr>
              <a:t>)</a:t>
            </a:r>
            <a:endParaRPr lang="en-US" sz="2400" dirty="0">
              <a:latin typeface="Times New Roman" charset="0"/>
              <a:cs typeface="Times New Roman" charset="0"/>
            </a:endParaRPr>
          </a:p>
          <a:p>
            <a:pPr>
              <a:defRPr/>
            </a:pPr>
            <a:r>
              <a:rPr lang="en-US" sz="2800" dirty="0">
                <a:latin typeface="Times New Roman" charset="0"/>
              </a:rPr>
              <a:t>Three different gauge couplings:</a:t>
            </a:r>
          </a:p>
          <a:p>
            <a:pPr lvl="1">
              <a:defRPr/>
            </a:pPr>
            <a:r>
              <a:rPr lang="en-US" sz="2400" dirty="0">
                <a:latin typeface="Times New Roman" charset="0"/>
              </a:rPr>
              <a:t>g</a:t>
            </a:r>
            <a:r>
              <a:rPr lang="en-US" sz="2400" baseline="-25000" dirty="0">
                <a:latin typeface="Times New Roman" charset="0"/>
              </a:rPr>
              <a:t>3</a:t>
            </a:r>
            <a:r>
              <a:rPr lang="en-US" sz="2400" dirty="0">
                <a:latin typeface="Times New Roman" charset="0"/>
              </a:rPr>
              <a:t>, g</a:t>
            </a:r>
            <a:r>
              <a:rPr lang="en-US" sz="2400" baseline="-25000" dirty="0">
                <a:latin typeface="Times New Roman" charset="0"/>
              </a:rPr>
              <a:t>2</a:t>
            </a:r>
            <a:r>
              <a:rPr lang="en-US" sz="2400" dirty="0">
                <a:latin typeface="Times New Roman" charset="0"/>
              </a:rPr>
              <a:t>, g </a:t>
            </a:r>
            <a:r>
              <a:rPr lang="en-US" sz="2400" dirty="0">
                <a:latin typeface="Times New Roman" charset="0"/>
                <a:cs typeface="Times New Roman" charset="0"/>
              </a:rPr>
              <a:t>́</a:t>
            </a:r>
          </a:p>
          <a:p>
            <a:pPr>
              <a:defRPr/>
            </a:pPr>
            <a:r>
              <a:rPr lang="en-US" sz="2800" dirty="0" smtClean="0">
                <a:latin typeface="Times New Roman" charset="0"/>
              </a:rPr>
              <a:t>Similar structures, important difference</a:t>
            </a:r>
          </a:p>
          <a:p>
            <a:pPr>
              <a:defRPr/>
            </a:pPr>
            <a:r>
              <a:rPr lang="en-US" sz="2800" dirty="0" smtClean="0">
                <a:latin typeface="Times New Roman" charset="0"/>
              </a:rPr>
              <a:t>The carrier particles of the weak interactions are massive: </a:t>
            </a:r>
            <a:r>
              <a:rPr lang="en-US" sz="2800" dirty="0" err="1" smtClean="0">
                <a:latin typeface="Times New Roman" charset="0"/>
              </a:rPr>
              <a:t>m</a:t>
            </a:r>
            <a:r>
              <a:rPr lang="en-US" sz="2800" baseline="-25000" dirty="0" err="1" smtClean="0">
                <a:latin typeface="Times New Roman" charset="0"/>
              </a:rPr>
              <a:t>W</a:t>
            </a:r>
            <a:r>
              <a:rPr lang="en-US" sz="2800" dirty="0" smtClean="0">
                <a:latin typeface="Times New Roman" charset="0"/>
              </a:rPr>
              <a:t> ~ 80 </a:t>
            </a:r>
            <a:r>
              <a:rPr lang="en-US" sz="2800" dirty="0" err="1" smtClean="0">
                <a:latin typeface="Times New Roman" charset="0"/>
              </a:rPr>
              <a:t>GeV</a:t>
            </a:r>
            <a:r>
              <a:rPr lang="en-US" sz="2800" dirty="0" smtClean="0">
                <a:latin typeface="Times New Roman" charset="0"/>
              </a:rPr>
              <a:t>, </a:t>
            </a:r>
            <a:r>
              <a:rPr lang="en-US" sz="2800" dirty="0" err="1" smtClean="0">
                <a:latin typeface="Times New Roman" charset="0"/>
              </a:rPr>
              <a:t>m</a:t>
            </a:r>
            <a:r>
              <a:rPr lang="en-US" sz="2800" baseline="-25000" dirty="0" err="1" smtClean="0">
                <a:latin typeface="Times New Roman" charset="0"/>
              </a:rPr>
              <a:t>Z</a:t>
            </a:r>
            <a:r>
              <a:rPr lang="en-US" sz="2800" dirty="0" smtClean="0">
                <a:latin typeface="Times New Roman" charset="0"/>
              </a:rPr>
              <a:t> ~ 91 </a:t>
            </a:r>
            <a:r>
              <a:rPr lang="en-US" sz="2800" dirty="0" err="1" smtClean="0">
                <a:latin typeface="Times New Roman" charset="0"/>
              </a:rPr>
              <a:t>GeV</a:t>
            </a:r>
            <a:endParaRPr lang="en-US" sz="2800" dirty="0" smtClean="0">
              <a:latin typeface="Times New Roman" charset="0"/>
            </a:endParaRPr>
          </a:p>
          <a:p>
            <a:pPr>
              <a:defRPr/>
            </a:pPr>
            <a:r>
              <a:rPr lang="en-US" sz="2800" dirty="0" smtClean="0">
                <a:latin typeface="Times New Roman" charset="0"/>
              </a:rPr>
              <a:t>What is the origin of these masses (also electron, …)</a:t>
            </a:r>
            <a:endParaRPr lang="en-US" sz="2800" dirty="0">
              <a:latin typeface="Times New Roman" charset="0"/>
            </a:endParaRPr>
          </a:p>
          <a:p>
            <a:pPr>
              <a:defRPr/>
            </a:pPr>
            <a:endParaRPr lang="en-US" sz="2800" dirty="0">
              <a:latin typeface="Times New Roman" charset="0"/>
            </a:endParaRPr>
          </a:p>
          <a:p>
            <a:pPr>
              <a:defRPr/>
            </a:pPr>
            <a:endParaRPr lang="en-US" sz="2800" dirty="0">
              <a:latin typeface="Times New Roman" charset="0"/>
            </a:endParaRPr>
          </a:p>
        </p:txBody>
      </p:sp>
      <p:sp>
        <p:nvSpPr>
          <p:cNvPr id="518150" name="Text Box 6"/>
          <p:cNvSpPr txBox="1">
            <a:spLocks noChangeArrowheads="1"/>
          </p:cNvSpPr>
          <p:nvPr/>
        </p:nvSpPr>
        <p:spPr bwMode="auto">
          <a:xfrm>
            <a:off x="2667000" y="6049963"/>
            <a:ext cx="4722166"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FontTx/>
              <a:buNone/>
              <a:defRPr/>
            </a:pPr>
            <a:r>
              <a:rPr lang="en-US" sz="2800" b="0" dirty="0" smtClean="0">
                <a:solidFill>
                  <a:srgbClr val="FFFF00"/>
                </a:solidFill>
                <a:latin typeface="Times New Roman" charset="0"/>
              </a:rPr>
              <a:t>Is the Higgs Boson the answer?</a:t>
            </a:r>
          </a:p>
        </p:txBody>
      </p:sp>
    </p:spTree>
    <p:extLst>
      <p:ext uri="{BB962C8B-B14F-4D97-AF65-F5344CB8AC3E}">
        <p14:creationId xmlns:p14="http://schemas.microsoft.com/office/powerpoint/2010/main" val="2722151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18147">
                                            <p:txEl>
                                              <p:pRg st="3" end="3"/>
                                            </p:txEl>
                                          </p:spTgt>
                                        </p:tgtEl>
                                        <p:attrNameLst>
                                          <p:attrName>style.visibility</p:attrName>
                                        </p:attrNameLst>
                                      </p:cBhvr>
                                      <p:to>
                                        <p:strVal val="visible"/>
                                      </p:to>
                                    </p:set>
                                    <p:anim calcmode="lin" valueType="num">
                                      <p:cBhvr>
                                        <p:cTn id="7" dur="1000" fill="hold"/>
                                        <p:tgtEl>
                                          <p:spTgt spid="518147">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518147">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518147">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18147">
                                            <p:txEl>
                                              <p:pRg st="4" end="4"/>
                                            </p:txEl>
                                          </p:spTgt>
                                        </p:tgtEl>
                                        <p:attrNameLst>
                                          <p:attrName>style.visibility</p:attrName>
                                        </p:attrNameLst>
                                      </p:cBhvr>
                                      <p:to>
                                        <p:strVal val="visible"/>
                                      </p:to>
                                    </p:set>
                                    <p:anim calcmode="lin" valueType="num">
                                      <p:cBhvr>
                                        <p:cTn id="12" dur="1000" fill="hold"/>
                                        <p:tgtEl>
                                          <p:spTgt spid="518147">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518147">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518147">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18147">
                                            <p:txEl>
                                              <p:pRg st="5" end="5"/>
                                            </p:txEl>
                                          </p:spTgt>
                                        </p:tgtEl>
                                        <p:attrNameLst>
                                          <p:attrName>style.visibility</p:attrName>
                                        </p:attrNameLst>
                                      </p:cBhvr>
                                      <p:to>
                                        <p:strVal val="visible"/>
                                      </p:to>
                                    </p:set>
                                    <p:anim calcmode="lin" valueType="num">
                                      <p:cBhvr>
                                        <p:cTn id="19" dur="1000" fill="hold"/>
                                        <p:tgtEl>
                                          <p:spTgt spid="518147">
                                            <p:txEl>
                                              <p:pRg st="5" end="5"/>
                                            </p:txEl>
                                          </p:spTgt>
                                        </p:tgtEl>
                                        <p:attrNameLst>
                                          <p:attrName>ppt_w</p:attrName>
                                        </p:attrNameLst>
                                      </p:cBhvr>
                                      <p:tavLst>
                                        <p:tav tm="0">
                                          <p:val>
                                            <p:strVal val="#ppt_w*0.70"/>
                                          </p:val>
                                        </p:tav>
                                        <p:tav tm="100000">
                                          <p:val>
                                            <p:strVal val="#ppt_w"/>
                                          </p:val>
                                        </p:tav>
                                      </p:tavLst>
                                    </p:anim>
                                    <p:anim calcmode="lin" valueType="num">
                                      <p:cBhvr>
                                        <p:cTn id="20" dur="1000" fill="hold"/>
                                        <p:tgtEl>
                                          <p:spTgt spid="518147">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518147">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518147">
                                            <p:txEl>
                                              <p:pRg st="6" end="6"/>
                                            </p:txEl>
                                          </p:spTgt>
                                        </p:tgtEl>
                                        <p:attrNameLst>
                                          <p:attrName>style.visibility</p:attrName>
                                        </p:attrNameLst>
                                      </p:cBhvr>
                                      <p:to>
                                        <p:strVal val="visible"/>
                                      </p:to>
                                    </p:set>
                                    <p:anim calcmode="lin" valueType="num">
                                      <p:cBhvr>
                                        <p:cTn id="26" dur="1000" fill="hold"/>
                                        <p:tgtEl>
                                          <p:spTgt spid="518147">
                                            <p:txEl>
                                              <p:pRg st="6" end="6"/>
                                            </p:txEl>
                                          </p:spTgt>
                                        </p:tgtEl>
                                        <p:attrNameLst>
                                          <p:attrName>ppt_w</p:attrName>
                                        </p:attrNameLst>
                                      </p:cBhvr>
                                      <p:tavLst>
                                        <p:tav tm="0">
                                          <p:val>
                                            <p:strVal val="#ppt_w*0.70"/>
                                          </p:val>
                                        </p:tav>
                                        <p:tav tm="100000">
                                          <p:val>
                                            <p:strVal val="#ppt_w"/>
                                          </p:val>
                                        </p:tav>
                                      </p:tavLst>
                                    </p:anim>
                                    <p:anim calcmode="lin" valueType="num">
                                      <p:cBhvr>
                                        <p:cTn id="27" dur="1000" fill="hold"/>
                                        <p:tgtEl>
                                          <p:spTgt spid="518147">
                                            <p:txEl>
                                              <p:pRg st="6" end="6"/>
                                            </p:txEl>
                                          </p:spTgt>
                                        </p:tgtEl>
                                        <p:attrNameLst>
                                          <p:attrName>ppt_h</p:attrName>
                                        </p:attrNameLst>
                                      </p:cBhvr>
                                      <p:tavLst>
                                        <p:tav tm="0">
                                          <p:val>
                                            <p:strVal val="#ppt_h"/>
                                          </p:val>
                                        </p:tav>
                                        <p:tav tm="100000">
                                          <p:val>
                                            <p:strVal val="#ppt_h"/>
                                          </p:val>
                                        </p:tav>
                                      </p:tavLst>
                                    </p:anim>
                                    <p:animEffect transition="in" filter="fade">
                                      <p:cBhvr>
                                        <p:cTn id="28" dur="1000"/>
                                        <p:tgtEl>
                                          <p:spTgt spid="518147">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518147">
                                            <p:txEl>
                                              <p:pRg st="7" end="7"/>
                                            </p:txEl>
                                          </p:spTgt>
                                        </p:tgtEl>
                                        <p:attrNameLst>
                                          <p:attrName>style.visibility</p:attrName>
                                        </p:attrNameLst>
                                      </p:cBhvr>
                                      <p:to>
                                        <p:strVal val="visible"/>
                                      </p:to>
                                    </p:set>
                                    <p:anim calcmode="lin" valueType="num">
                                      <p:cBhvr>
                                        <p:cTn id="33" dur="1000" fill="hold"/>
                                        <p:tgtEl>
                                          <p:spTgt spid="518147">
                                            <p:txEl>
                                              <p:pRg st="7" end="7"/>
                                            </p:txEl>
                                          </p:spTgt>
                                        </p:tgtEl>
                                        <p:attrNameLst>
                                          <p:attrName>ppt_w</p:attrName>
                                        </p:attrNameLst>
                                      </p:cBhvr>
                                      <p:tavLst>
                                        <p:tav tm="0">
                                          <p:val>
                                            <p:strVal val="#ppt_w*0.70"/>
                                          </p:val>
                                        </p:tav>
                                        <p:tav tm="100000">
                                          <p:val>
                                            <p:strVal val="#ppt_w"/>
                                          </p:val>
                                        </p:tav>
                                      </p:tavLst>
                                    </p:anim>
                                    <p:anim calcmode="lin" valueType="num">
                                      <p:cBhvr>
                                        <p:cTn id="34" dur="1000" fill="hold"/>
                                        <p:tgtEl>
                                          <p:spTgt spid="518147">
                                            <p:txEl>
                                              <p:pRg st="7" end="7"/>
                                            </p:txEl>
                                          </p:spTgt>
                                        </p:tgtEl>
                                        <p:attrNameLst>
                                          <p:attrName>ppt_h</p:attrName>
                                        </p:attrNameLst>
                                      </p:cBhvr>
                                      <p:tavLst>
                                        <p:tav tm="0">
                                          <p:val>
                                            <p:strVal val="#ppt_h"/>
                                          </p:val>
                                        </p:tav>
                                        <p:tav tm="100000">
                                          <p:val>
                                            <p:strVal val="#ppt_h"/>
                                          </p:val>
                                        </p:tav>
                                      </p:tavLst>
                                    </p:anim>
                                    <p:animEffect transition="in" filter="fade">
                                      <p:cBhvr>
                                        <p:cTn id="35" dur="1000"/>
                                        <p:tgtEl>
                                          <p:spTgt spid="518147">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518150"/>
                                        </p:tgtEl>
                                        <p:attrNameLst>
                                          <p:attrName>style.visibility</p:attrName>
                                        </p:attrNameLst>
                                      </p:cBhvr>
                                      <p:to>
                                        <p:strVal val="visible"/>
                                      </p:to>
                                    </p:set>
                                    <p:anim calcmode="lin" valueType="num">
                                      <p:cBhvr>
                                        <p:cTn id="40" dur="1000" fill="hold"/>
                                        <p:tgtEl>
                                          <p:spTgt spid="518150"/>
                                        </p:tgtEl>
                                        <p:attrNameLst>
                                          <p:attrName>ppt_w</p:attrName>
                                        </p:attrNameLst>
                                      </p:cBhvr>
                                      <p:tavLst>
                                        <p:tav tm="0">
                                          <p:val>
                                            <p:strVal val="#ppt_w*0.70"/>
                                          </p:val>
                                        </p:tav>
                                        <p:tav tm="100000">
                                          <p:val>
                                            <p:strVal val="#ppt_w"/>
                                          </p:val>
                                        </p:tav>
                                      </p:tavLst>
                                    </p:anim>
                                    <p:anim calcmode="lin" valueType="num">
                                      <p:cBhvr>
                                        <p:cTn id="41" dur="1000" fill="hold"/>
                                        <p:tgtEl>
                                          <p:spTgt spid="518150"/>
                                        </p:tgtEl>
                                        <p:attrNameLst>
                                          <p:attrName>ppt_h</p:attrName>
                                        </p:attrNameLst>
                                      </p:cBhvr>
                                      <p:tavLst>
                                        <p:tav tm="0">
                                          <p:val>
                                            <p:strVal val="#ppt_h"/>
                                          </p:val>
                                        </p:tav>
                                        <p:tav tm="100000">
                                          <p:val>
                                            <p:strVal val="#ppt_h"/>
                                          </p:val>
                                        </p:tav>
                                      </p:tavLst>
                                    </p:anim>
                                    <p:animEffect transition="in" filter="fade">
                                      <p:cBhvr>
                                        <p:cTn id="42" dur="1000"/>
                                        <p:tgtEl>
                                          <p:spTgt spid="518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WHinteracti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33513"/>
            <a:ext cx="7702550" cy="5164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8226" name="Rectangle 2"/>
          <p:cNvSpPr>
            <a:spLocks noGrp="1" noChangeArrowheads="1"/>
          </p:cNvSpPr>
          <p:nvPr>
            <p:ph type="title"/>
          </p:nvPr>
        </p:nvSpPr>
        <p:spPr>
          <a:solidFill>
            <a:schemeClr val="accent1"/>
          </a:solidFill>
          <a:ln>
            <a:solidFill>
              <a:schemeClr val="tx1"/>
            </a:solidFill>
            <a:miter lim="800000"/>
            <a:headEnd/>
            <a:tailEnd/>
          </a:ln>
        </p:spPr>
        <p:txBody>
          <a:bodyPr/>
          <a:lstStyle/>
          <a:p>
            <a:pPr>
              <a:defRPr/>
            </a:pPr>
            <a:r>
              <a:rPr lang="en-US" dirty="0" smtClean="0">
                <a:latin typeface="Times New Roman" charset="0"/>
              </a:rPr>
              <a:t>Higgs Boson Couplings</a:t>
            </a:r>
            <a:endParaRPr lang="en-US" dirty="0">
              <a:latin typeface="Times New Roman" charset="0"/>
            </a:endParaRPr>
          </a:p>
        </p:txBody>
      </p:sp>
    </p:spTree>
    <p:extLst>
      <p:ext uri="{BB962C8B-B14F-4D97-AF65-F5344CB8AC3E}">
        <p14:creationId xmlns:p14="http://schemas.microsoft.com/office/powerpoint/2010/main" val="13646180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15888"/>
            <a:ext cx="8229600" cy="1441450"/>
          </a:xfrm>
          <a:solidFill>
            <a:srgbClr val="BBE0E3"/>
          </a:solidFill>
          <a:ln>
            <a:solidFill>
              <a:srgbClr val="000000"/>
            </a:solidFill>
            <a:miter lim="800000"/>
            <a:headEnd/>
            <a:tailEnd/>
          </a:ln>
        </p:spPr>
        <p:txBody>
          <a:bodyPr/>
          <a:lstStyle/>
          <a:p>
            <a:pPr eaLnBrk="1" hangingPunct="1"/>
            <a:r>
              <a:rPr lang="en-US">
                <a:latin typeface="Times New Roman" charset="0"/>
                <a:ea typeface="ＭＳ Ｐゴシック" charset="0"/>
                <a:cs typeface="Times New Roman" charset="0"/>
              </a:rPr>
              <a:t>A Phenomenological Profile </a:t>
            </a:r>
            <a:br>
              <a:rPr lang="en-US">
                <a:latin typeface="Times New Roman" charset="0"/>
                <a:ea typeface="ＭＳ Ｐゴシック" charset="0"/>
                <a:cs typeface="Times New Roman" charset="0"/>
              </a:rPr>
            </a:br>
            <a:r>
              <a:rPr lang="en-US">
                <a:latin typeface="Times New Roman" charset="0"/>
                <a:ea typeface="ＭＳ Ｐゴシック" charset="0"/>
                <a:cs typeface="Times New Roman" charset="0"/>
              </a:rPr>
              <a:t>of the Higgs Boson</a:t>
            </a:r>
          </a:p>
        </p:txBody>
      </p:sp>
      <p:sp>
        <p:nvSpPr>
          <p:cNvPr id="27650" name="Content Placeholder 2"/>
          <p:cNvSpPr>
            <a:spLocks noGrp="1"/>
          </p:cNvSpPr>
          <p:nvPr>
            <p:ph idx="1"/>
          </p:nvPr>
        </p:nvSpPr>
        <p:spPr>
          <a:xfrm>
            <a:off x="107950" y="1700213"/>
            <a:ext cx="8713788" cy="4824412"/>
          </a:xfrm>
          <a:solidFill>
            <a:srgbClr val="BBE0E3"/>
          </a:solidFill>
          <a:ln>
            <a:solidFill>
              <a:srgbClr val="000000"/>
            </a:solidFill>
            <a:miter lim="800000"/>
            <a:headEnd/>
            <a:tailEnd/>
          </a:ln>
        </p:spPr>
        <p:txBody>
          <a:bodyPr/>
          <a:lstStyle/>
          <a:p>
            <a:pPr eaLnBrk="1" hangingPunct="1"/>
            <a:r>
              <a:rPr lang="en-US">
                <a:latin typeface="Times New Roman" charset="0"/>
                <a:ea typeface="ＭＳ Ｐゴシック" charset="0"/>
                <a:cs typeface="Times New Roman" charset="0"/>
              </a:rPr>
              <a:t>First attempt at systematic survey</a:t>
            </a:r>
          </a:p>
        </p:txBody>
      </p:sp>
      <p:pic>
        <p:nvPicPr>
          <p:cNvPr id="27651" name="Picture 1" descr="Profi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276475"/>
            <a:ext cx="6251575" cy="230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8" descr="Snapshot 2010-11-20 18-48-03.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4652963"/>
            <a:ext cx="8307387" cy="17653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107504" y="116632"/>
            <a:ext cx="902811"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smtClean="0">
                <a:solidFill>
                  <a:srgbClr val="FFFF00"/>
                </a:solidFill>
                <a:latin typeface="Times New Roman"/>
                <a:cs typeface="Times New Roman"/>
              </a:rPr>
              <a:t>1975</a:t>
            </a:r>
            <a:endParaRPr lang="en-US" sz="2800" b="0" dirty="0">
              <a:solidFill>
                <a:srgbClr val="FFFF00"/>
              </a:solidFill>
              <a:latin typeface="Times New Roman"/>
              <a:cs typeface="Times New Roman"/>
            </a:endParaRPr>
          </a:p>
        </p:txBody>
      </p:sp>
    </p:spTree>
    <p:extLst>
      <p:ext uri="{BB962C8B-B14F-4D97-AF65-F5344CB8AC3E}">
        <p14:creationId xmlns:p14="http://schemas.microsoft.com/office/powerpoint/2010/main" val="3892878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rstLEPYellowRep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0"/>
            <a:ext cx="4821731" cy="6858000"/>
          </a:xfrm>
          <a:prstGeom prst="rect">
            <a:avLst/>
          </a:prstGeom>
        </p:spPr>
      </p:pic>
      <p:pic>
        <p:nvPicPr>
          <p:cNvPr id="4" name="Picture 3" descr="LEPTheo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266" y="0"/>
            <a:ext cx="5054278" cy="6885384"/>
          </a:xfrm>
          <a:prstGeom prst="rect">
            <a:avLst/>
          </a:prstGeom>
        </p:spPr>
      </p:pic>
      <p:sp>
        <p:nvSpPr>
          <p:cNvPr id="2" name="Title 1"/>
          <p:cNvSpPr>
            <a:spLocks noGrp="1"/>
          </p:cNvSpPr>
          <p:nvPr>
            <p:ph type="title"/>
          </p:nvPr>
        </p:nvSpPr>
        <p:spPr>
          <a:xfrm>
            <a:off x="2627784" y="188640"/>
            <a:ext cx="3888432" cy="864096"/>
          </a:xfrm>
          <a:solidFill>
            <a:srgbClr val="BBE0E3"/>
          </a:solidFill>
          <a:ln>
            <a:solidFill>
              <a:srgbClr val="000000"/>
            </a:solidFill>
          </a:ln>
        </p:spPr>
        <p:txBody>
          <a:bodyPr/>
          <a:lstStyle/>
          <a:p>
            <a:r>
              <a:rPr lang="en-US" dirty="0" smtClean="0">
                <a:latin typeface="Times New Roman"/>
                <a:cs typeface="Times New Roman"/>
              </a:rPr>
              <a:t>First LEP Study</a:t>
            </a:r>
            <a:endParaRPr lang="en-US" dirty="0">
              <a:latin typeface="Times New Roman"/>
              <a:cs typeface="Times New Roman"/>
            </a:endParaRPr>
          </a:p>
        </p:txBody>
      </p:sp>
      <p:sp>
        <p:nvSpPr>
          <p:cNvPr id="5" name="Oval 4"/>
          <p:cNvSpPr>
            <a:spLocks noChangeArrowheads="1"/>
          </p:cNvSpPr>
          <p:nvPr/>
        </p:nvSpPr>
        <p:spPr bwMode="auto">
          <a:xfrm>
            <a:off x="5364089" y="3212976"/>
            <a:ext cx="1872208" cy="432048"/>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6" name="Text Box 4"/>
          <p:cNvSpPr txBox="1">
            <a:spLocks noChangeArrowheads="1"/>
          </p:cNvSpPr>
          <p:nvPr/>
        </p:nvSpPr>
        <p:spPr bwMode="auto">
          <a:xfrm>
            <a:off x="107504" y="116632"/>
            <a:ext cx="902811"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smtClean="0">
                <a:solidFill>
                  <a:srgbClr val="FFFF00"/>
                </a:solidFill>
                <a:latin typeface="Times New Roman"/>
                <a:cs typeface="Times New Roman"/>
              </a:rPr>
              <a:t>1976</a:t>
            </a:r>
            <a:endParaRPr lang="en-US" sz="2800" b="0" dirty="0">
              <a:solidFill>
                <a:srgbClr val="FFFF00"/>
              </a:solidFill>
              <a:latin typeface="Times New Roman"/>
              <a:cs typeface="Times New Roman"/>
            </a:endParaRPr>
          </a:p>
        </p:txBody>
      </p:sp>
    </p:spTree>
    <p:extLst>
      <p:ext uri="{BB962C8B-B14F-4D97-AF65-F5344CB8AC3E}">
        <p14:creationId xmlns:p14="http://schemas.microsoft.com/office/powerpoint/2010/main" val="668487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15888"/>
            <a:ext cx="8229600" cy="1008856"/>
          </a:xfrm>
          <a:solidFill>
            <a:srgbClr val="BBE0E3"/>
          </a:solidFill>
          <a:ln>
            <a:solidFill>
              <a:srgbClr val="000000"/>
            </a:solidFill>
            <a:miter lim="800000"/>
            <a:headEnd/>
            <a:tailEnd/>
          </a:ln>
        </p:spPr>
        <p:txBody>
          <a:bodyPr/>
          <a:lstStyle/>
          <a:p>
            <a:pPr eaLnBrk="1" hangingPunct="1">
              <a:defRPr/>
            </a:pPr>
            <a:r>
              <a:rPr lang="en-US" dirty="0" smtClean="0">
                <a:latin typeface="Times New Roman" charset="0"/>
                <a:ea typeface="ＭＳ Ｐゴシック" charset="0"/>
                <a:cs typeface="Times New Roman" charset="0"/>
              </a:rPr>
              <a:t>Discovery of the W and Z</a:t>
            </a:r>
            <a:endParaRPr lang="en-US" dirty="0">
              <a:latin typeface="Times New Roman" charset="0"/>
              <a:ea typeface="ＭＳ Ｐゴシック" charset="0"/>
              <a:cs typeface="Times New Roman" charset="0"/>
            </a:endParaRPr>
          </a:p>
        </p:txBody>
      </p:sp>
      <p:sp>
        <p:nvSpPr>
          <p:cNvPr id="28674" name="Content Placeholder 2"/>
          <p:cNvSpPr>
            <a:spLocks noGrp="1"/>
          </p:cNvSpPr>
          <p:nvPr>
            <p:ph idx="1"/>
          </p:nvPr>
        </p:nvSpPr>
        <p:spPr>
          <a:xfrm>
            <a:off x="178692" y="1700213"/>
            <a:ext cx="8713788" cy="4824412"/>
          </a:xfrm>
          <a:solidFill>
            <a:srgbClr val="BBE0E3"/>
          </a:solidFill>
          <a:ln>
            <a:solidFill>
              <a:srgbClr val="000000"/>
            </a:solidFill>
            <a:miter lim="800000"/>
            <a:headEnd/>
            <a:tailEnd/>
          </a:ln>
        </p:spPr>
        <p:txBody>
          <a:bodyPr/>
          <a:lstStyle/>
          <a:p>
            <a:pPr eaLnBrk="1" hangingPunct="1">
              <a:defRPr/>
            </a:pPr>
            <a:endParaRPr lang="en-US" dirty="0" smtClean="0">
              <a:latin typeface="Times New Roman" charset="0"/>
              <a:ea typeface="ＭＳ Ｐゴシック" charset="0"/>
              <a:cs typeface="Times New Roman" charset="0"/>
            </a:endParaRPr>
          </a:p>
          <a:p>
            <a:pPr eaLnBrk="1" hangingPunct="1">
              <a:defRPr/>
            </a:pPr>
            <a:endParaRPr lang="en-US" dirty="0">
              <a:latin typeface="Times New Roman" charset="0"/>
              <a:ea typeface="ＭＳ Ｐゴシック" charset="0"/>
              <a:cs typeface="Times New Roman" charset="0"/>
            </a:endParaRPr>
          </a:p>
          <a:p>
            <a:pPr eaLnBrk="1" hangingPunct="1">
              <a:defRPr/>
            </a:pPr>
            <a:endParaRPr lang="en-US" dirty="0" smtClean="0">
              <a:latin typeface="Times New Roman" charset="0"/>
              <a:ea typeface="ＭＳ Ｐゴシック" charset="0"/>
              <a:cs typeface="Times New Roman" charset="0"/>
            </a:endParaRPr>
          </a:p>
          <a:p>
            <a:pPr eaLnBrk="1" hangingPunct="1">
              <a:defRPr/>
            </a:pPr>
            <a:endParaRPr lang="en-US" dirty="0">
              <a:latin typeface="Times New Roman" charset="0"/>
              <a:ea typeface="ＭＳ Ｐゴシック" charset="0"/>
              <a:cs typeface="Times New Roman" charset="0"/>
            </a:endParaRPr>
          </a:p>
          <a:p>
            <a:pPr eaLnBrk="1" hangingPunct="1">
              <a:defRPr/>
            </a:pPr>
            <a:endParaRPr lang="en-US" dirty="0" smtClean="0">
              <a:latin typeface="Times New Roman" charset="0"/>
              <a:ea typeface="ＭＳ Ｐゴシック" charset="0"/>
              <a:cs typeface="Times New Roman" charset="0"/>
            </a:endParaRPr>
          </a:p>
          <a:p>
            <a:pPr eaLnBrk="1" hangingPunct="1">
              <a:defRPr/>
            </a:pPr>
            <a:endParaRPr lang="en-US" dirty="0">
              <a:latin typeface="Times New Roman" charset="0"/>
              <a:ea typeface="ＭＳ Ｐゴシック" charset="0"/>
              <a:cs typeface="Times New Roman" charset="0"/>
            </a:endParaRPr>
          </a:p>
          <a:p>
            <a:pPr eaLnBrk="1" hangingPunct="1">
              <a:defRPr/>
            </a:pPr>
            <a:r>
              <a:rPr lang="en-US" dirty="0" smtClean="0">
                <a:latin typeface="Times New Roman" charset="0"/>
                <a:ea typeface="ＭＳ Ｐゴシック" charset="0"/>
                <a:cs typeface="Times New Roman" charset="0"/>
              </a:rPr>
              <a:t>The top quark still undiscovered</a:t>
            </a:r>
          </a:p>
          <a:p>
            <a:pPr eaLnBrk="1" hangingPunct="1">
              <a:defRPr/>
            </a:pPr>
            <a:r>
              <a:rPr lang="en-US" dirty="0" smtClean="0">
                <a:latin typeface="Times New Roman" charset="0"/>
                <a:ea typeface="ＭＳ Ｐゴシック" charset="0"/>
                <a:cs typeface="Times New Roman" charset="0"/>
              </a:rPr>
              <a:t>The search for the Higgs moved up the agenda</a:t>
            </a:r>
            <a:endParaRPr lang="en-US" dirty="0">
              <a:latin typeface="Times New Roman" charset="0"/>
              <a:ea typeface="ＭＳ Ｐゴシック" charset="0"/>
              <a:cs typeface="Times New Roman" charset="0"/>
            </a:endParaRPr>
          </a:p>
        </p:txBody>
      </p:sp>
      <p:sp>
        <p:nvSpPr>
          <p:cNvPr id="6" name="Text Box 4"/>
          <p:cNvSpPr txBox="1">
            <a:spLocks noChangeArrowheads="1"/>
          </p:cNvSpPr>
          <p:nvPr/>
        </p:nvSpPr>
        <p:spPr bwMode="auto">
          <a:xfrm>
            <a:off x="115888" y="107950"/>
            <a:ext cx="800219" cy="46166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b="0" dirty="0" smtClean="0">
                <a:solidFill>
                  <a:srgbClr val="FFFF00"/>
                </a:solidFill>
                <a:latin typeface="Times New Roman"/>
                <a:cs typeface="Times New Roman"/>
              </a:rPr>
              <a:t>1983</a:t>
            </a:r>
            <a:endParaRPr lang="en-US" b="0" dirty="0">
              <a:solidFill>
                <a:srgbClr val="FFFF00"/>
              </a:solidFill>
              <a:latin typeface="Times New Roman"/>
              <a:cs typeface="Times New Roman"/>
            </a:endParaRPr>
          </a:p>
        </p:txBody>
      </p:sp>
      <p:pic>
        <p:nvPicPr>
          <p:cNvPr id="7" name="Picture 11" descr="Snapshot 2009-09-30 12-49-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54" y="1772816"/>
            <a:ext cx="492351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Snapshot 2009-09-30 13-1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985" y="1772816"/>
            <a:ext cx="3514221"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p:nvSpPr>
        <p:spPr bwMode="auto">
          <a:xfrm>
            <a:off x="2770534" y="4725144"/>
            <a:ext cx="3764698"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buNone/>
            </a:pPr>
            <a:r>
              <a:rPr lang="en-US" sz="2800" b="0" dirty="0" smtClean="0">
                <a:solidFill>
                  <a:srgbClr val="FFFF00"/>
                </a:solidFill>
                <a:latin typeface="Times" charset="0"/>
              </a:rPr>
              <a:t>How did it get so heavy?</a:t>
            </a:r>
            <a:endParaRPr lang="en-US" sz="2800" b="0" dirty="0">
              <a:solidFill>
                <a:srgbClr val="FFFF00"/>
              </a:solidFill>
              <a:latin typeface="Times" charset="0"/>
            </a:endParaRPr>
          </a:p>
        </p:txBody>
      </p:sp>
    </p:spTree>
    <p:extLst>
      <p:ext uri="{BB962C8B-B14F-4D97-AF65-F5344CB8AC3E}">
        <p14:creationId xmlns:p14="http://schemas.microsoft.com/office/powerpoint/2010/main" val="593514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8674">
                                            <p:txEl>
                                              <p:pRg st="6" end="6"/>
                                            </p:txEl>
                                          </p:spTgt>
                                        </p:tgtEl>
                                        <p:attrNameLst>
                                          <p:attrName>style.visibility</p:attrName>
                                        </p:attrNameLst>
                                      </p:cBhvr>
                                      <p:to>
                                        <p:strVal val="visible"/>
                                      </p:to>
                                    </p:set>
                                    <p:animEffect transition="in" filter="dissolve">
                                      <p:cBhvr>
                                        <p:cTn id="13" dur="500"/>
                                        <p:tgtEl>
                                          <p:spTgt spid="2867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8674">
                                            <p:txEl>
                                              <p:pRg st="7" end="7"/>
                                            </p:txEl>
                                          </p:spTgt>
                                        </p:tgtEl>
                                        <p:attrNameLst>
                                          <p:attrName>style.visibility</p:attrName>
                                        </p:attrNameLst>
                                      </p:cBhvr>
                                      <p:to>
                                        <p:strVal val="visible"/>
                                      </p:to>
                                    </p:set>
                                    <p:animEffect transition="in" filter="dissolve">
                                      <p:cBhvr>
                                        <p:cTn id="18" dur="500"/>
                                        <p:tgtEl>
                                          <p:spTgt spid="286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333375"/>
            <a:ext cx="9036050" cy="1008063"/>
          </a:xfrm>
          <a:solidFill>
            <a:srgbClr val="BBE0E3"/>
          </a:solidFill>
          <a:ln>
            <a:solidFill>
              <a:srgbClr val="000000"/>
            </a:solidFill>
            <a:miter lim="800000"/>
            <a:headEnd/>
            <a:tailEnd/>
          </a:ln>
        </p:spPr>
        <p:txBody>
          <a:bodyPr/>
          <a:lstStyle/>
          <a:p>
            <a:pPr eaLnBrk="1" hangingPunct="1">
              <a:defRPr/>
            </a:pPr>
            <a:r>
              <a:rPr lang="en-US" dirty="0">
                <a:latin typeface="Times New Roman" charset="0"/>
                <a:ea typeface="ＭＳ Ｐゴシック" charset="0"/>
                <a:cs typeface="Times New Roman" charset="0"/>
              </a:rPr>
              <a:t>A </a:t>
            </a:r>
            <a:r>
              <a:rPr lang="en-US" dirty="0" smtClean="0">
                <a:latin typeface="Times New Roman" charset="0"/>
                <a:ea typeface="ＭＳ Ｐゴシック" charset="0"/>
                <a:cs typeface="Times New Roman" charset="0"/>
              </a:rPr>
              <a:t>Preview of the Higgs Boson @ LHC</a:t>
            </a:r>
            <a:endParaRPr lang="en-US" dirty="0">
              <a:latin typeface="Times New Roman" charset="0"/>
              <a:ea typeface="ＭＳ Ｐゴシック" charset="0"/>
              <a:cs typeface="Times New Roman" charset="0"/>
            </a:endParaRPr>
          </a:p>
        </p:txBody>
      </p:sp>
      <p:sp>
        <p:nvSpPr>
          <p:cNvPr id="28674" name="Content Placeholder 2"/>
          <p:cNvSpPr>
            <a:spLocks noGrp="1"/>
          </p:cNvSpPr>
          <p:nvPr>
            <p:ph idx="1"/>
          </p:nvPr>
        </p:nvSpPr>
        <p:spPr>
          <a:xfrm>
            <a:off x="250825" y="1484313"/>
            <a:ext cx="8713788" cy="4824412"/>
          </a:xfrm>
          <a:solidFill>
            <a:srgbClr val="BBE0E3"/>
          </a:solidFill>
          <a:ln>
            <a:solidFill>
              <a:srgbClr val="000000"/>
            </a:solidFill>
            <a:miter lim="800000"/>
            <a:headEnd/>
            <a:tailEnd/>
          </a:ln>
        </p:spPr>
        <p:txBody>
          <a:bodyPr/>
          <a:lstStyle/>
          <a:p>
            <a:pPr eaLnBrk="1" hangingPunct="1">
              <a:defRPr/>
            </a:pPr>
            <a:r>
              <a:rPr lang="en-US" dirty="0" smtClean="0">
                <a:latin typeface="Times New Roman" charset="0"/>
                <a:ea typeface="ＭＳ Ｐゴシック" charset="0"/>
                <a:cs typeface="Times New Roman" charset="0"/>
              </a:rPr>
              <a:t>Prepared for LHC Lausanne workshop 1984</a:t>
            </a:r>
            <a:endParaRPr lang="en-US" dirty="0">
              <a:latin typeface="Times New Roman" charset="0"/>
              <a:ea typeface="ＭＳ Ｐゴシック" charset="0"/>
              <a:cs typeface="Times New Roman" charset="0"/>
            </a:endParaRPr>
          </a:p>
        </p:txBody>
      </p:sp>
      <p:pic>
        <p:nvPicPr>
          <p:cNvPr id="32771" name="Picture 2" descr="EGK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2259013"/>
            <a:ext cx="295275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EGK1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5188" y="2214563"/>
            <a:ext cx="309086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EGK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4913" y="2492375"/>
            <a:ext cx="1169987" cy="1081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6" descr="EGK1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2233613"/>
            <a:ext cx="28860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EGKggH.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420938"/>
            <a:ext cx="1160463" cy="936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434975" y="6381750"/>
            <a:ext cx="2408238" cy="307975"/>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None/>
              <a:defRPr/>
            </a:pPr>
            <a:r>
              <a:rPr lang="en-US" sz="1400" b="0" dirty="0">
                <a:solidFill>
                  <a:srgbClr val="FFFF00"/>
                </a:solidFill>
                <a:cs typeface="+mn-cs"/>
              </a:rPr>
              <a:t>JE, </a:t>
            </a:r>
            <a:r>
              <a:rPr lang="en-US" sz="1400" b="0" dirty="0" err="1">
                <a:solidFill>
                  <a:srgbClr val="FFFF00"/>
                </a:solidFill>
                <a:cs typeface="+mn-cs"/>
              </a:rPr>
              <a:t>Gelmini</a:t>
            </a:r>
            <a:r>
              <a:rPr lang="en-US" sz="1400" b="0" dirty="0">
                <a:solidFill>
                  <a:srgbClr val="FFFF00"/>
                </a:solidFill>
                <a:cs typeface="+mn-cs"/>
              </a:rPr>
              <a:t> &amp; Kowalski, 1984</a:t>
            </a:r>
          </a:p>
        </p:txBody>
      </p:sp>
      <p:sp>
        <p:nvSpPr>
          <p:cNvPr id="10" name="Text Box 4"/>
          <p:cNvSpPr txBox="1">
            <a:spLocks noChangeArrowheads="1"/>
          </p:cNvSpPr>
          <p:nvPr/>
        </p:nvSpPr>
        <p:spPr bwMode="auto">
          <a:xfrm>
            <a:off x="115888" y="44450"/>
            <a:ext cx="800219" cy="46166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b="0" dirty="0">
                <a:solidFill>
                  <a:srgbClr val="FFFF00"/>
                </a:solidFill>
                <a:latin typeface="Times New Roman"/>
                <a:cs typeface="Times New Roman"/>
              </a:rPr>
              <a:t>1984</a:t>
            </a:r>
          </a:p>
        </p:txBody>
      </p:sp>
    </p:spTree>
    <p:extLst>
      <p:ext uri="{BB962C8B-B14F-4D97-AF65-F5344CB8AC3E}">
        <p14:creationId xmlns:p14="http://schemas.microsoft.com/office/powerpoint/2010/main" val="3361766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solidFill>
            <a:schemeClr val="accent1"/>
          </a:solidFill>
          <a:ln>
            <a:solidFill>
              <a:schemeClr val="tx1"/>
            </a:solidFill>
            <a:miter lim="800000"/>
            <a:headEnd/>
            <a:tailEnd/>
          </a:ln>
        </p:spPr>
        <p:txBody>
          <a:bodyPr/>
          <a:lstStyle/>
          <a:p>
            <a:pPr eaLnBrk="1" hangingPunct="1">
              <a:defRPr/>
            </a:pPr>
            <a:r>
              <a:rPr lang="en-US" smtClean="0">
                <a:latin typeface="Times New Roman" charset="0"/>
                <a:cs typeface="+mj-cs"/>
              </a:rPr>
              <a:t>Status of the Standard Model</a:t>
            </a:r>
          </a:p>
        </p:txBody>
      </p:sp>
      <p:sp>
        <p:nvSpPr>
          <p:cNvPr id="229379" name="Rectangle 3"/>
          <p:cNvSpPr>
            <a:spLocks noGrp="1" noChangeArrowheads="1"/>
          </p:cNvSpPr>
          <p:nvPr>
            <p:ph type="body" idx="1"/>
          </p:nvPr>
        </p:nvSpPr>
        <p:spPr>
          <a:solidFill>
            <a:srgbClr val="BBE0E3"/>
          </a:solidFill>
          <a:ln>
            <a:solidFill>
              <a:srgbClr val="000000"/>
            </a:solidFill>
            <a:miter lim="800000"/>
            <a:headEnd/>
            <a:tailEnd/>
          </a:ln>
        </p:spPr>
        <p:txBody>
          <a:bodyPr/>
          <a:lstStyle/>
          <a:p>
            <a:pPr eaLnBrk="1" hangingPunct="1">
              <a:defRPr/>
            </a:pPr>
            <a:r>
              <a:rPr lang="en-US" dirty="0" smtClean="0">
                <a:solidFill>
                  <a:srgbClr val="000000"/>
                </a:solidFill>
                <a:latin typeface="Times New Roman" charset="0"/>
                <a:cs typeface="+mn-cs"/>
              </a:rPr>
              <a:t>Perfect agreement with all </a:t>
            </a:r>
            <a:r>
              <a:rPr lang="en-US" i="1" dirty="0" smtClean="0">
                <a:solidFill>
                  <a:srgbClr val="FF0000"/>
                </a:solidFill>
                <a:latin typeface="Times New Roman" charset="0"/>
                <a:cs typeface="+mn-cs"/>
              </a:rPr>
              <a:t>confirmed</a:t>
            </a:r>
            <a:r>
              <a:rPr lang="en-US" i="1" dirty="0" smtClean="0">
                <a:solidFill>
                  <a:srgbClr val="FFFF00"/>
                </a:solidFill>
                <a:latin typeface="Times New Roman" charset="0"/>
                <a:cs typeface="+mn-cs"/>
              </a:rPr>
              <a:t> </a:t>
            </a:r>
            <a:r>
              <a:rPr lang="en-US" dirty="0" smtClean="0">
                <a:solidFill>
                  <a:srgbClr val="000000"/>
                </a:solidFill>
                <a:latin typeface="Times New Roman" charset="0"/>
                <a:cs typeface="+mn-cs"/>
              </a:rPr>
              <a:t>accelerator data</a:t>
            </a:r>
          </a:p>
          <a:p>
            <a:pPr eaLnBrk="1" hangingPunct="1">
              <a:defRPr/>
            </a:pPr>
            <a:r>
              <a:rPr lang="en-US" dirty="0" smtClean="0">
                <a:solidFill>
                  <a:srgbClr val="000000"/>
                </a:solidFill>
                <a:latin typeface="Times New Roman" charset="0"/>
                <a:cs typeface="+mn-cs"/>
              </a:rPr>
              <a:t>Consistency with precision electroweak data (LEP et al</a:t>
            </a:r>
            <a:r>
              <a:rPr lang="en-US" dirty="0" smtClean="0">
                <a:solidFill>
                  <a:srgbClr val="000000"/>
                </a:solidFill>
                <a:latin typeface="Times New Roman" charset="0"/>
                <a:cs typeface="Times New Roman" charset="0"/>
              </a:rPr>
              <a:t>)</a:t>
            </a:r>
            <a:r>
              <a:rPr lang="en-US" dirty="0" smtClean="0">
                <a:solidFill>
                  <a:srgbClr val="FFFF00"/>
                </a:solidFill>
                <a:latin typeface="Times New Roman" charset="0"/>
                <a:cs typeface="Times New Roman" charset="0"/>
              </a:rPr>
              <a:t> </a:t>
            </a:r>
            <a:r>
              <a:rPr lang="en-US" i="1" dirty="0" smtClean="0">
                <a:solidFill>
                  <a:srgbClr val="FF0000"/>
                </a:solidFill>
                <a:latin typeface="Times New Roman" charset="0"/>
                <a:cs typeface="Times New Roman" charset="0"/>
              </a:rPr>
              <a:t>only if there is a Higgs boson</a:t>
            </a:r>
          </a:p>
          <a:p>
            <a:pPr eaLnBrk="1" hangingPunct="1">
              <a:defRPr/>
            </a:pPr>
            <a:r>
              <a:rPr lang="en-US" dirty="0" smtClean="0">
                <a:solidFill>
                  <a:srgbClr val="000000"/>
                </a:solidFill>
                <a:latin typeface="Times New Roman" charset="0"/>
                <a:cs typeface="Times New Roman" charset="0"/>
              </a:rPr>
              <a:t>Agreement seems to require </a:t>
            </a:r>
            <a:r>
              <a:rPr lang="en-US" i="1" dirty="0" smtClean="0">
                <a:solidFill>
                  <a:srgbClr val="FF0000"/>
                </a:solidFill>
                <a:latin typeface="Times New Roman" charset="0"/>
                <a:cs typeface="Times New Roman" charset="0"/>
              </a:rPr>
              <a:t>a relatively light Higgs boson</a:t>
            </a:r>
            <a:r>
              <a:rPr lang="en-US" dirty="0" smtClean="0">
                <a:solidFill>
                  <a:srgbClr val="FFFF00"/>
                </a:solidFill>
                <a:latin typeface="Times New Roman" charset="0"/>
                <a:cs typeface="Times New Roman" charset="0"/>
              </a:rPr>
              <a:t> </a:t>
            </a:r>
            <a:r>
              <a:rPr lang="en-US" dirty="0" smtClean="0">
                <a:solidFill>
                  <a:srgbClr val="000000"/>
                </a:solidFill>
                <a:latin typeface="Times New Roman" charset="0"/>
                <a:cs typeface="Times New Roman" charset="0"/>
              </a:rPr>
              <a:t>weighing</a:t>
            </a:r>
            <a:r>
              <a:rPr lang="en-US" dirty="0" smtClean="0">
                <a:solidFill>
                  <a:srgbClr val="FFFF00"/>
                </a:solidFill>
                <a:latin typeface="Times New Roman" charset="0"/>
                <a:cs typeface="Times New Roman" charset="0"/>
              </a:rPr>
              <a:t> </a:t>
            </a:r>
            <a:r>
              <a:rPr lang="en-US" dirty="0" smtClean="0">
                <a:solidFill>
                  <a:srgbClr val="FF0000"/>
                </a:solidFill>
                <a:latin typeface="Times New Roman" charset="0"/>
                <a:cs typeface="Times New Roman" charset="0"/>
              </a:rPr>
              <a:t>&lt; ~ 180 </a:t>
            </a:r>
            <a:r>
              <a:rPr lang="en-US" dirty="0" err="1" smtClean="0">
                <a:solidFill>
                  <a:srgbClr val="FF0000"/>
                </a:solidFill>
                <a:latin typeface="Times New Roman" charset="0"/>
                <a:cs typeface="Times New Roman" charset="0"/>
              </a:rPr>
              <a:t>GeV</a:t>
            </a:r>
            <a:endParaRPr lang="en-US" dirty="0" smtClean="0">
              <a:solidFill>
                <a:srgbClr val="FF0000"/>
              </a:solidFill>
              <a:latin typeface="Times New Roman" charset="0"/>
              <a:cs typeface="Times New Roman" charset="0"/>
            </a:endParaRPr>
          </a:p>
          <a:p>
            <a:pPr eaLnBrk="1" hangingPunct="1">
              <a:defRPr/>
            </a:pPr>
            <a:r>
              <a:rPr lang="en-US" dirty="0" smtClean="0">
                <a:solidFill>
                  <a:srgbClr val="000000"/>
                </a:solidFill>
                <a:latin typeface="Times New Roman" charset="0"/>
                <a:cs typeface="Times New Roman" charset="0"/>
              </a:rPr>
              <a:t>Raises many unanswered questions:</a:t>
            </a:r>
          </a:p>
          <a:p>
            <a:pPr eaLnBrk="1" hangingPunct="1">
              <a:buFontTx/>
              <a:buNone/>
              <a:defRPr/>
            </a:pPr>
            <a:r>
              <a:rPr lang="en-US" dirty="0" smtClean="0">
                <a:solidFill>
                  <a:srgbClr val="FFFF00"/>
                </a:solidFill>
                <a:latin typeface="Times New Roman" charset="0"/>
                <a:cs typeface="Times New Roman" charset="0"/>
              </a:rPr>
              <a:t>			</a:t>
            </a:r>
            <a:r>
              <a:rPr lang="en-US" i="1" dirty="0" smtClean="0">
                <a:solidFill>
                  <a:srgbClr val="FF0000"/>
                </a:solidFill>
                <a:latin typeface="Times New Roman" charset="0"/>
                <a:cs typeface="Times New Roman" charset="0"/>
              </a:rPr>
              <a:t>mass? </a:t>
            </a:r>
            <a:r>
              <a:rPr lang="en-US" i="1" dirty="0" err="1" smtClean="0">
                <a:solidFill>
                  <a:srgbClr val="FF0000"/>
                </a:solidFill>
                <a:latin typeface="Times New Roman" charset="0"/>
                <a:cs typeface="Times New Roman" charset="0"/>
              </a:rPr>
              <a:t>flavour</a:t>
            </a:r>
            <a:r>
              <a:rPr lang="en-US" i="1" dirty="0" smtClean="0">
                <a:solidFill>
                  <a:srgbClr val="FF0000"/>
                </a:solidFill>
                <a:latin typeface="Times New Roman" charset="0"/>
                <a:cs typeface="Times New Roman" charset="0"/>
              </a:rPr>
              <a:t>? unification?</a:t>
            </a:r>
          </a:p>
        </p:txBody>
      </p:sp>
    </p:spTree>
    <p:extLst>
      <p:ext uri="{BB962C8B-B14F-4D97-AF65-F5344CB8AC3E}">
        <p14:creationId xmlns:p14="http://schemas.microsoft.com/office/powerpoint/2010/main" val="1684595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29379">
                                            <p:txEl>
                                              <p:pRg st="1" end="1"/>
                                            </p:txEl>
                                          </p:spTgt>
                                        </p:tgtEl>
                                        <p:attrNameLst>
                                          <p:attrName>style.visibility</p:attrName>
                                        </p:attrNameLst>
                                      </p:cBhvr>
                                      <p:to>
                                        <p:strVal val="visible"/>
                                      </p:to>
                                    </p:set>
                                    <p:anim calcmode="lin" valueType="num">
                                      <p:cBhvr>
                                        <p:cTn id="7" dur="1000" fill="hold"/>
                                        <p:tgtEl>
                                          <p:spTgt spid="22937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2937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2937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29379">
                                            <p:txEl>
                                              <p:pRg st="2" end="2"/>
                                            </p:txEl>
                                          </p:spTgt>
                                        </p:tgtEl>
                                        <p:attrNameLst>
                                          <p:attrName>style.visibility</p:attrName>
                                        </p:attrNameLst>
                                      </p:cBhvr>
                                      <p:to>
                                        <p:strVal val="visible"/>
                                      </p:to>
                                    </p:set>
                                    <p:anim calcmode="lin" valueType="num">
                                      <p:cBhvr>
                                        <p:cTn id="14" dur="1000" fill="hold"/>
                                        <p:tgtEl>
                                          <p:spTgt spid="22937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2937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2937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29379">
                                            <p:txEl>
                                              <p:pRg st="3" end="3"/>
                                            </p:txEl>
                                          </p:spTgt>
                                        </p:tgtEl>
                                        <p:attrNameLst>
                                          <p:attrName>style.visibility</p:attrName>
                                        </p:attrNameLst>
                                      </p:cBhvr>
                                      <p:to>
                                        <p:strVal val="visible"/>
                                      </p:to>
                                    </p:set>
                                    <p:anim calcmode="lin" valueType="num">
                                      <p:cBhvr>
                                        <p:cTn id="21" dur="1000" fill="hold"/>
                                        <p:tgtEl>
                                          <p:spTgt spid="229379">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2937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29379">
                                            <p:txEl>
                                              <p:pRg st="3" end="3"/>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229379">
                                            <p:txEl>
                                              <p:pRg st="4" end="4"/>
                                            </p:txEl>
                                          </p:spTgt>
                                        </p:tgtEl>
                                        <p:attrNameLst>
                                          <p:attrName>style.visibility</p:attrName>
                                        </p:attrNameLst>
                                      </p:cBhvr>
                                      <p:to>
                                        <p:strVal val="visible"/>
                                      </p:to>
                                    </p:set>
                                    <p:anim calcmode="lin" valueType="num">
                                      <p:cBhvr>
                                        <p:cTn id="26" dur="1000" fill="hold"/>
                                        <p:tgtEl>
                                          <p:spTgt spid="229379">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229379">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229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solidFill>
            <a:schemeClr val="accent1"/>
          </a:solidFill>
          <a:ln>
            <a:solidFill>
              <a:schemeClr val="tx1"/>
            </a:solidFill>
            <a:miter lim="800000"/>
            <a:headEnd/>
            <a:tailEnd/>
          </a:ln>
        </p:spPr>
        <p:txBody>
          <a:bodyPr/>
          <a:lstStyle/>
          <a:p>
            <a:pPr eaLnBrk="1" hangingPunct="1">
              <a:defRPr/>
            </a:pPr>
            <a:r>
              <a:rPr lang="en-US" smtClean="0">
                <a:latin typeface="Times New Roman" charset="0"/>
                <a:cs typeface="+mj-cs"/>
              </a:rPr>
              <a:t>Constraints on Higgs Mass</a:t>
            </a:r>
          </a:p>
        </p:txBody>
      </p:sp>
      <p:sp>
        <p:nvSpPr>
          <p:cNvPr id="69635" name="Rectangle 3"/>
          <p:cNvSpPr>
            <a:spLocks noGrp="1" noChangeArrowheads="1"/>
          </p:cNvSpPr>
          <p:nvPr>
            <p:ph type="body" idx="1"/>
          </p:nvPr>
        </p:nvSpPr>
        <p:spPr>
          <a:xfrm>
            <a:off x="457200" y="1600200"/>
            <a:ext cx="8229600" cy="4800600"/>
          </a:xfrm>
          <a:solidFill>
            <a:srgbClr val="BBE0E3"/>
          </a:solidFill>
          <a:ln>
            <a:solidFill>
              <a:srgbClr val="000066"/>
            </a:solidFill>
          </a:ln>
        </p:spPr>
        <p:txBody>
          <a:bodyPr/>
          <a:lstStyle/>
          <a:p>
            <a:pPr eaLnBrk="1" hangingPunct="1">
              <a:lnSpc>
                <a:spcPct val="90000"/>
              </a:lnSpc>
              <a:defRPr/>
            </a:pPr>
            <a:r>
              <a:rPr lang="en-US" sz="2800" dirty="0" smtClean="0">
                <a:solidFill>
                  <a:srgbClr val="000000"/>
                </a:solidFill>
                <a:latin typeface="Times New Roman" charset="0"/>
                <a:cs typeface="+mn-cs"/>
              </a:rPr>
              <a:t>Electroweak observables sensitive via quantum loop corrections:</a:t>
            </a:r>
          </a:p>
          <a:p>
            <a:pPr eaLnBrk="1" hangingPunct="1">
              <a:lnSpc>
                <a:spcPct val="90000"/>
              </a:lnSpc>
              <a:defRPr/>
            </a:pPr>
            <a:endParaRPr lang="en-US" sz="2800" dirty="0" smtClean="0">
              <a:solidFill>
                <a:srgbClr val="000000"/>
              </a:solidFill>
              <a:latin typeface="Times New Roman" charset="0"/>
              <a:cs typeface="+mn-cs"/>
            </a:endParaRPr>
          </a:p>
          <a:p>
            <a:pPr eaLnBrk="1" hangingPunct="1">
              <a:lnSpc>
                <a:spcPct val="90000"/>
              </a:lnSpc>
              <a:defRPr/>
            </a:pPr>
            <a:r>
              <a:rPr lang="en-US" sz="2800" dirty="0" smtClean="0">
                <a:solidFill>
                  <a:srgbClr val="000000"/>
                </a:solidFill>
                <a:latin typeface="Times New Roman" charset="0"/>
                <a:cs typeface="+mn-cs"/>
              </a:rPr>
              <a:t>Sensitivity to top, Higgs masses:</a:t>
            </a:r>
          </a:p>
          <a:p>
            <a:pPr eaLnBrk="1" hangingPunct="1">
              <a:lnSpc>
                <a:spcPct val="90000"/>
              </a:lnSpc>
              <a:defRPr/>
            </a:pPr>
            <a:endParaRPr lang="en-US" sz="2800" dirty="0" smtClean="0">
              <a:solidFill>
                <a:srgbClr val="000000"/>
              </a:solidFill>
              <a:latin typeface="Times New Roman" charset="0"/>
              <a:cs typeface="+mn-cs"/>
            </a:endParaRPr>
          </a:p>
          <a:p>
            <a:pPr eaLnBrk="1" hangingPunct="1">
              <a:lnSpc>
                <a:spcPct val="90000"/>
              </a:lnSpc>
              <a:defRPr/>
            </a:pPr>
            <a:endParaRPr lang="en-US" sz="2800" dirty="0" smtClean="0">
              <a:solidFill>
                <a:srgbClr val="000000"/>
              </a:solidFill>
              <a:latin typeface="Times New Roman" charset="0"/>
              <a:cs typeface="+mn-cs"/>
            </a:endParaRPr>
          </a:p>
          <a:p>
            <a:pPr eaLnBrk="1" hangingPunct="1">
              <a:lnSpc>
                <a:spcPct val="90000"/>
              </a:lnSpc>
              <a:defRPr/>
            </a:pPr>
            <a:r>
              <a:rPr lang="en-US" sz="2800" dirty="0" smtClean="0">
                <a:solidFill>
                  <a:srgbClr val="000000"/>
                </a:solidFill>
                <a:latin typeface="Times New Roman" charset="0"/>
                <a:cs typeface="+mn-cs"/>
              </a:rPr>
              <a:t>Preferred Higgs mass:  </a:t>
            </a:r>
            <a:r>
              <a:rPr lang="en-US" sz="2800" b="1" dirty="0" err="1" smtClean="0">
                <a:solidFill>
                  <a:srgbClr val="FF0000"/>
                </a:solidFill>
                <a:latin typeface="Times New Roman" charset="0"/>
                <a:cs typeface="+mn-cs"/>
              </a:rPr>
              <a:t>m</a:t>
            </a:r>
            <a:r>
              <a:rPr lang="en-US" sz="2800" b="1" baseline="-25000" dirty="0" err="1" smtClean="0">
                <a:solidFill>
                  <a:srgbClr val="FF0000"/>
                </a:solidFill>
                <a:latin typeface="Times New Roman" charset="0"/>
                <a:cs typeface="+mn-cs"/>
              </a:rPr>
              <a:t>H</a:t>
            </a:r>
            <a:r>
              <a:rPr lang="en-US" sz="2800" b="1" dirty="0" smtClean="0">
                <a:solidFill>
                  <a:srgbClr val="FF0000"/>
                </a:solidFill>
                <a:latin typeface="Times New Roman" charset="0"/>
                <a:cs typeface="+mn-cs"/>
              </a:rPr>
              <a:t> ~ 100 ± 30 </a:t>
            </a:r>
            <a:r>
              <a:rPr lang="en-US" sz="2800" b="1" dirty="0" err="1" smtClean="0">
                <a:solidFill>
                  <a:srgbClr val="FF0000"/>
                </a:solidFill>
                <a:latin typeface="Times New Roman" charset="0"/>
                <a:cs typeface="+mn-cs"/>
              </a:rPr>
              <a:t>GeV</a:t>
            </a:r>
            <a:endParaRPr lang="en-US" sz="2800" b="1" dirty="0" smtClean="0">
              <a:solidFill>
                <a:srgbClr val="FF0000"/>
              </a:solidFill>
              <a:latin typeface="Times New Roman" charset="0"/>
              <a:cs typeface="+mn-cs"/>
            </a:endParaRPr>
          </a:p>
          <a:p>
            <a:pPr eaLnBrk="1" hangingPunct="1">
              <a:lnSpc>
                <a:spcPct val="90000"/>
              </a:lnSpc>
              <a:defRPr/>
            </a:pPr>
            <a:r>
              <a:rPr lang="en-US" sz="2800" dirty="0" smtClean="0">
                <a:solidFill>
                  <a:srgbClr val="000000"/>
                </a:solidFill>
                <a:latin typeface="Times New Roman" charset="0"/>
                <a:cs typeface="+mn-cs"/>
              </a:rPr>
              <a:t>Compare with lower limit from direct search at LEP: </a:t>
            </a:r>
          </a:p>
          <a:p>
            <a:pPr eaLnBrk="1" hangingPunct="1">
              <a:lnSpc>
                <a:spcPct val="90000"/>
              </a:lnSpc>
              <a:buFontTx/>
              <a:buNone/>
              <a:defRPr/>
            </a:pPr>
            <a:r>
              <a:rPr lang="en-US" sz="2800" b="1" dirty="0" smtClean="0">
                <a:solidFill>
                  <a:srgbClr val="000000"/>
                </a:solidFill>
                <a:latin typeface="Times New Roman" charset="0"/>
                <a:cs typeface="+mn-cs"/>
              </a:rPr>
              <a:t>					</a:t>
            </a:r>
            <a:r>
              <a:rPr lang="en-US" sz="2800" b="1" dirty="0" err="1" smtClean="0">
                <a:solidFill>
                  <a:srgbClr val="FF0000"/>
                </a:solidFill>
                <a:latin typeface="Times New Roman" charset="0"/>
                <a:cs typeface="+mn-cs"/>
              </a:rPr>
              <a:t>m</a:t>
            </a:r>
            <a:r>
              <a:rPr lang="en-US" sz="2800" b="1" baseline="-25000" dirty="0" err="1" smtClean="0">
                <a:solidFill>
                  <a:srgbClr val="FF0000"/>
                </a:solidFill>
                <a:latin typeface="Times New Roman" charset="0"/>
                <a:cs typeface="+mn-cs"/>
              </a:rPr>
              <a:t>H</a:t>
            </a:r>
            <a:r>
              <a:rPr lang="en-US" sz="2800" b="1" dirty="0" smtClean="0">
                <a:solidFill>
                  <a:srgbClr val="FF0000"/>
                </a:solidFill>
                <a:latin typeface="Times New Roman" charset="0"/>
                <a:cs typeface="+mn-cs"/>
              </a:rPr>
              <a:t> </a:t>
            </a:r>
            <a:r>
              <a:rPr lang="en-US" sz="2800" b="1" dirty="0" smtClean="0">
                <a:solidFill>
                  <a:srgbClr val="FF0000"/>
                </a:solidFill>
                <a:latin typeface="Times New Roman" charset="0"/>
                <a:cs typeface="Times New Roman" charset="0"/>
              </a:rPr>
              <a:t>&gt;</a:t>
            </a:r>
            <a:r>
              <a:rPr lang="en-US" sz="2800" b="1" dirty="0" smtClean="0">
                <a:solidFill>
                  <a:srgbClr val="FF0000"/>
                </a:solidFill>
                <a:latin typeface="Times New Roman" charset="0"/>
                <a:cs typeface="+mn-cs"/>
              </a:rPr>
              <a:t> 114 </a:t>
            </a:r>
            <a:r>
              <a:rPr lang="en-US" sz="2800" b="1" dirty="0" err="1" smtClean="0">
                <a:solidFill>
                  <a:srgbClr val="FF0000"/>
                </a:solidFill>
                <a:latin typeface="Times New Roman" charset="0"/>
                <a:cs typeface="+mn-cs"/>
              </a:rPr>
              <a:t>GeV</a:t>
            </a:r>
            <a:endParaRPr lang="en-US" sz="2800" b="1" dirty="0" smtClean="0">
              <a:solidFill>
                <a:srgbClr val="FF0000"/>
              </a:solidFill>
              <a:latin typeface="Times New Roman" charset="0"/>
              <a:cs typeface="+mn-cs"/>
            </a:endParaRPr>
          </a:p>
          <a:p>
            <a:pPr marL="0" indent="0" eaLnBrk="1" hangingPunct="1">
              <a:lnSpc>
                <a:spcPct val="90000"/>
              </a:lnSpc>
              <a:buFontTx/>
              <a:buNone/>
              <a:defRPr/>
            </a:pPr>
            <a:r>
              <a:rPr lang="en-US" sz="2800" dirty="0">
                <a:solidFill>
                  <a:srgbClr val="000000"/>
                </a:solidFill>
                <a:latin typeface="Times New Roman" charset="0"/>
                <a:cs typeface="+mn-cs"/>
              </a:rPr>
              <a:t> </a:t>
            </a:r>
            <a:r>
              <a:rPr lang="en-US" sz="2800" dirty="0" smtClean="0">
                <a:solidFill>
                  <a:srgbClr val="000000"/>
                </a:solidFill>
                <a:latin typeface="Times New Roman" charset="0"/>
                <a:cs typeface="+mn-cs"/>
              </a:rPr>
              <a:t>   and exclusion around </a:t>
            </a:r>
            <a:r>
              <a:rPr lang="en-US" sz="2800" b="1" dirty="0" smtClean="0">
                <a:solidFill>
                  <a:srgbClr val="FF0000"/>
                </a:solidFill>
                <a:latin typeface="Times New Roman" charset="0"/>
                <a:cs typeface="+mn-cs"/>
              </a:rPr>
              <a:t>(160, 170 </a:t>
            </a:r>
            <a:r>
              <a:rPr lang="en-US" sz="2800" b="1" dirty="0" err="1" smtClean="0">
                <a:solidFill>
                  <a:srgbClr val="FF0000"/>
                </a:solidFill>
                <a:latin typeface="Times New Roman" charset="0"/>
                <a:cs typeface="+mn-cs"/>
              </a:rPr>
              <a:t>GeV</a:t>
            </a:r>
            <a:r>
              <a:rPr lang="en-US" sz="2800" b="1" dirty="0" smtClean="0">
                <a:solidFill>
                  <a:srgbClr val="FF0000"/>
                </a:solidFill>
                <a:latin typeface="Times New Roman" charset="0"/>
                <a:cs typeface="+mn-cs"/>
              </a:rPr>
              <a:t>) </a:t>
            </a:r>
            <a:r>
              <a:rPr lang="en-US" sz="2800" dirty="0" smtClean="0">
                <a:solidFill>
                  <a:srgbClr val="000000"/>
                </a:solidFill>
                <a:latin typeface="Times New Roman" charset="0"/>
                <a:cs typeface="+mn-cs"/>
              </a:rPr>
              <a:t>at </a:t>
            </a:r>
            <a:r>
              <a:rPr lang="en-US" sz="2800" dirty="0" err="1" smtClean="0">
                <a:solidFill>
                  <a:srgbClr val="000000"/>
                </a:solidFill>
                <a:latin typeface="Times New Roman" charset="0"/>
                <a:cs typeface="+mn-cs"/>
              </a:rPr>
              <a:t>TeVatron</a:t>
            </a:r>
            <a:endParaRPr lang="en-US" sz="2800" dirty="0" smtClean="0">
              <a:solidFill>
                <a:srgbClr val="000000"/>
              </a:solidFill>
              <a:latin typeface="Times New Roman" charset="0"/>
              <a:cs typeface="+mn-cs"/>
            </a:endParaRPr>
          </a:p>
        </p:txBody>
      </p:sp>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133600"/>
            <a:ext cx="5715000"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96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15240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96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429000"/>
            <a:ext cx="487680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39111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 calcmode="lin" valueType="num">
                                      <p:cBhvr>
                                        <p:cTn id="7" dur="1000" fill="hold"/>
                                        <p:tgtEl>
                                          <p:spTgt spid="6963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6963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69635">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9637"/>
                                        </p:tgtEl>
                                        <p:attrNameLst>
                                          <p:attrName>style.visibility</p:attrName>
                                        </p:attrNameLst>
                                      </p:cBhvr>
                                      <p:to>
                                        <p:strVal val="visible"/>
                                      </p:to>
                                    </p:set>
                                    <p:anim calcmode="lin" valueType="num">
                                      <p:cBhvr>
                                        <p:cTn id="12" dur="1000" fill="hold"/>
                                        <p:tgtEl>
                                          <p:spTgt spid="69637"/>
                                        </p:tgtEl>
                                        <p:attrNameLst>
                                          <p:attrName>ppt_w</p:attrName>
                                        </p:attrNameLst>
                                      </p:cBhvr>
                                      <p:tavLst>
                                        <p:tav tm="0">
                                          <p:val>
                                            <p:strVal val="#ppt_w*0.70"/>
                                          </p:val>
                                        </p:tav>
                                        <p:tav tm="100000">
                                          <p:val>
                                            <p:strVal val="#ppt_w"/>
                                          </p:val>
                                        </p:tav>
                                      </p:tavLst>
                                    </p:anim>
                                    <p:anim calcmode="lin" valueType="num">
                                      <p:cBhvr>
                                        <p:cTn id="13" dur="1000" fill="hold"/>
                                        <p:tgtEl>
                                          <p:spTgt spid="69637"/>
                                        </p:tgtEl>
                                        <p:attrNameLst>
                                          <p:attrName>ppt_h</p:attrName>
                                        </p:attrNameLst>
                                      </p:cBhvr>
                                      <p:tavLst>
                                        <p:tav tm="0">
                                          <p:val>
                                            <p:strVal val="#ppt_h"/>
                                          </p:val>
                                        </p:tav>
                                        <p:tav tm="100000">
                                          <p:val>
                                            <p:strVal val="#ppt_h"/>
                                          </p:val>
                                        </p:tav>
                                      </p:tavLst>
                                    </p:anim>
                                    <p:animEffect transition="in" filter="fade">
                                      <p:cBhvr>
                                        <p:cTn id="14" dur="1000"/>
                                        <p:tgtEl>
                                          <p:spTgt spid="69637"/>
                                        </p:tgtEl>
                                      </p:cBhvr>
                                    </p:animEffect>
                                  </p:childTnLst>
                                </p:cTn>
                              </p:par>
                              <p:par>
                                <p:cTn id="15" presetID="55" presetClass="entr" presetSubtype="0" fill="hold" nodeType="withEffect">
                                  <p:stCondLst>
                                    <p:cond delay="0"/>
                                  </p:stCondLst>
                                  <p:childTnLst>
                                    <p:set>
                                      <p:cBhvr>
                                        <p:cTn id="16" dur="1" fill="hold">
                                          <p:stCondLst>
                                            <p:cond delay="0"/>
                                          </p:stCondLst>
                                        </p:cTn>
                                        <p:tgtEl>
                                          <p:spTgt spid="69638"/>
                                        </p:tgtEl>
                                        <p:attrNameLst>
                                          <p:attrName>style.visibility</p:attrName>
                                        </p:attrNameLst>
                                      </p:cBhvr>
                                      <p:to>
                                        <p:strVal val="visible"/>
                                      </p:to>
                                    </p:set>
                                    <p:anim calcmode="lin" valueType="num">
                                      <p:cBhvr>
                                        <p:cTn id="17" dur="1000" fill="hold"/>
                                        <p:tgtEl>
                                          <p:spTgt spid="69638"/>
                                        </p:tgtEl>
                                        <p:attrNameLst>
                                          <p:attrName>ppt_w</p:attrName>
                                        </p:attrNameLst>
                                      </p:cBhvr>
                                      <p:tavLst>
                                        <p:tav tm="0">
                                          <p:val>
                                            <p:strVal val="#ppt_w*0.70"/>
                                          </p:val>
                                        </p:tav>
                                        <p:tav tm="100000">
                                          <p:val>
                                            <p:strVal val="#ppt_w"/>
                                          </p:val>
                                        </p:tav>
                                      </p:tavLst>
                                    </p:anim>
                                    <p:anim calcmode="lin" valueType="num">
                                      <p:cBhvr>
                                        <p:cTn id="18" dur="1000" fill="hold"/>
                                        <p:tgtEl>
                                          <p:spTgt spid="69638"/>
                                        </p:tgtEl>
                                        <p:attrNameLst>
                                          <p:attrName>ppt_h</p:attrName>
                                        </p:attrNameLst>
                                      </p:cBhvr>
                                      <p:tavLst>
                                        <p:tav tm="0">
                                          <p:val>
                                            <p:strVal val="#ppt_h"/>
                                          </p:val>
                                        </p:tav>
                                        <p:tav tm="100000">
                                          <p:val>
                                            <p:strVal val="#ppt_h"/>
                                          </p:val>
                                        </p:tav>
                                      </p:tavLst>
                                    </p:anim>
                                    <p:animEffect transition="in" filter="fade">
                                      <p:cBhvr>
                                        <p:cTn id="19" dur="1000"/>
                                        <p:tgtEl>
                                          <p:spTgt spid="696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69635">
                                            <p:txEl>
                                              <p:pRg st="5" end="5"/>
                                            </p:txEl>
                                          </p:spTgt>
                                        </p:tgtEl>
                                        <p:attrNameLst>
                                          <p:attrName>style.visibility</p:attrName>
                                        </p:attrNameLst>
                                      </p:cBhvr>
                                      <p:to>
                                        <p:strVal val="visible"/>
                                      </p:to>
                                    </p:set>
                                    <p:anim calcmode="lin" valueType="num">
                                      <p:cBhvr>
                                        <p:cTn id="24" dur="1000" fill="hold"/>
                                        <p:tgtEl>
                                          <p:spTgt spid="69635">
                                            <p:txEl>
                                              <p:pRg st="5" end="5"/>
                                            </p:txEl>
                                          </p:spTgt>
                                        </p:tgtEl>
                                        <p:attrNameLst>
                                          <p:attrName>ppt_w</p:attrName>
                                        </p:attrNameLst>
                                      </p:cBhvr>
                                      <p:tavLst>
                                        <p:tav tm="0">
                                          <p:val>
                                            <p:strVal val="#ppt_w*0.70"/>
                                          </p:val>
                                        </p:tav>
                                        <p:tav tm="100000">
                                          <p:val>
                                            <p:strVal val="#ppt_w"/>
                                          </p:val>
                                        </p:tav>
                                      </p:tavLst>
                                    </p:anim>
                                    <p:anim calcmode="lin" valueType="num">
                                      <p:cBhvr>
                                        <p:cTn id="25" dur="1000" fill="hold"/>
                                        <p:tgtEl>
                                          <p:spTgt spid="69635">
                                            <p:txEl>
                                              <p:pRg st="5" end="5"/>
                                            </p:txEl>
                                          </p:spTgt>
                                        </p:tgtEl>
                                        <p:attrNameLst>
                                          <p:attrName>ppt_h</p:attrName>
                                        </p:attrNameLst>
                                      </p:cBhvr>
                                      <p:tavLst>
                                        <p:tav tm="0">
                                          <p:val>
                                            <p:strVal val="#ppt_h"/>
                                          </p:val>
                                        </p:tav>
                                        <p:tav tm="100000">
                                          <p:val>
                                            <p:strVal val="#ppt_h"/>
                                          </p:val>
                                        </p:tav>
                                      </p:tavLst>
                                    </p:anim>
                                    <p:animEffect transition="in" filter="fade">
                                      <p:cBhvr>
                                        <p:cTn id="26" dur="1000"/>
                                        <p:tgtEl>
                                          <p:spTgt spid="69635">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69635">
                                            <p:txEl>
                                              <p:pRg st="6" end="6"/>
                                            </p:txEl>
                                          </p:spTgt>
                                        </p:tgtEl>
                                        <p:attrNameLst>
                                          <p:attrName>style.visibility</p:attrName>
                                        </p:attrNameLst>
                                      </p:cBhvr>
                                      <p:to>
                                        <p:strVal val="visible"/>
                                      </p:to>
                                    </p:set>
                                    <p:anim calcmode="lin" valueType="num">
                                      <p:cBhvr>
                                        <p:cTn id="31" dur="1000" fill="hold"/>
                                        <p:tgtEl>
                                          <p:spTgt spid="69635">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69635">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69635">
                                            <p:txEl>
                                              <p:pRg st="6" end="6"/>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69635">
                                            <p:txEl>
                                              <p:pRg st="7" end="7"/>
                                            </p:txEl>
                                          </p:spTgt>
                                        </p:tgtEl>
                                        <p:attrNameLst>
                                          <p:attrName>style.visibility</p:attrName>
                                        </p:attrNameLst>
                                      </p:cBhvr>
                                      <p:to>
                                        <p:strVal val="visible"/>
                                      </p:to>
                                    </p:set>
                                    <p:anim calcmode="lin" valueType="num">
                                      <p:cBhvr>
                                        <p:cTn id="36" dur="1000" fill="hold"/>
                                        <p:tgtEl>
                                          <p:spTgt spid="69635">
                                            <p:txEl>
                                              <p:pRg st="7" end="7"/>
                                            </p:txEl>
                                          </p:spTgt>
                                        </p:tgtEl>
                                        <p:attrNameLst>
                                          <p:attrName>ppt_w</p:attrName>
                                        </p:attrNameLst>
                                      </p:cBhvr>
                                      <p:tavLst>
                                        <p:tav tm="0">
                                          <p:val>
                                            <p:strVal val="#ppt_w*0.70"/>
                                          </p:val>
                                        </p:tav>
                                        <p:tav tm="100000">
                                          <p:val>
                                            <p:strVal val="#ppt_w"/>
                                          </p:val>
                                        </p:tav>
                                      </p:tavLst>
                                    </p:anim>
                                    <p:anim calcmode="lin" valueType="num">
                                      <p:cBhvr>
                                        <p:cTn id="37" dur="1000" fill="hold"/>
                                        <p:tgtEl>
                                          <p:spTgt spid="69635">
                                            <p:txEl>
                                              <p:pRg st="7" end="7"/>
                                            </p:txEl>
                                          </p:spTgt>
                                        </p:tgtEl>
                                        <p:attrNameLst>
                                          <p:attrName>ppt_h</p:attrName>
                                        </p:attrNameLst>
                                      </p:cBhvr>
                                      <p:tavLst>
                                        <p:tav tm="0">
                                          <p:val>
                                            <p:strVal val="#ppt_h"/>
                                          </p:val>
                                        </p:tav>
                                        <p:tav tm="100000">
                                          <p:val>
                                            <p:strVal val="#ppt_h"/>
                                          </p:val>
                                        </p:tav>
                                      </p:tavLst>
                                    </p:anim>
                                    <p:animEffect transition="in" filter="fade">
                                      <p:cBhvr>
                                        <p:cTn id="38" dur="1000"/>
                                        <p:tgtEl>
                                          <p:spTgt spid="69635">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nodeType="clickEffect">
                                  <p:stCondLst>
                                    <p:cond delay="0"/>
                                  </p:stCondLst>
                                  <p:childTnLst>
                                    <p:set>
                                      <p:cBhvr>
                                        <p:cTn id="42" dur="1" fill="hold">
                                          <p:stCondLst>
                                            <p:cond delay="0"/>
                                          </p:stCondLst>
                                        </p:cTn>
                                        <p:tgtEl>
                                          <p:spTgt spid="69635">
                                            <p:txEl>
                                              <p:pRg st="8" end="8"/>
                                            </p:txEl>
                                          </p:spTgt>
                                        </p:tgtEl>
                                        <p:attrNameLst>
                                          <p:attrName>style.visibility</p:attrName>
                                        </p:attrNameLst>
                                      </p:cBhvr>
                                      <p:to>
                                        <p:strVal val="visible"/>
                                      </p:to>
                                    </p:set>
                                    <p:anim calcmode="lin" valueType="num">
                                      <p:cBhvr>
                                        <p:cTn id="43" dur="1000" fill="hold"/>
                                        <p:tgtEl>
                                          <p:spTgt spid="69635">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69635">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696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1187450" y="1868488"/>
            <a:ext cx="6553200" cy="4800600"/>
          </a:xfrm>
          <a:solidFill>
            <a:srgbClr val="BBE0E3"/>
          </a:solidFill>
          <a:ln>
            <a:solidFill>
              <a:srgbClr val="000066"/>
            </a:solidFill>
          </a:ln>
        </p:spPr>
        <p:txBody>
          <a:bodyPr/>
          <a:lstStyle/>
          <a:p>
            <a:pPr eaLnBrk="1" hangingPunct="1">
              <a:lnSpc>
                <a:spcPct val="90000"/>
              </a:lnSpc>
              <a:defRPr/>
            </a:pPr>
            <a:endParaRPr lang="en-US" sz="2800" dirty="0" smtClean="0">
              <a:solidFill>
                <a:srgbClr val="000000"/>
              </a:solidFill>
              <a:latin typeface="Times New Roman" charset="0"/>
              <a:cs typeface="+mn-cs"/>
            </a:endParaRPr>
          </a:p>
          <a:p>
            <a:pPr eaLnBrk="1" hangingPunct="1">
              <a:lnSpc>
                <a:spcPct val="90000"/>
              </a:lnSpc>
              <a:defRPr/>
            </a:pPr>
            <a:endParaRPr lang="en-US" sz="2800" dirty="0">
              <a:solidFill>
                <a:srgbClr val="000000"/>
              </a:solidFill>
              <a:latin typeface="Times New Roman" charset="0"/>
              <a:cs typeface="+mn-cs"/>
            </a:endParaRPr>
          </a:p>
          <a:p>
            <a:pPr eaLnBrk="1" hangingPunct="1">
              <a:lnSpc>
                <a:spcPct val="90000"/>
              </a:lnSpc>
              <a:defRPr/>
            </a:pPr>
            <a:endParaRPr lang="en-US" sz="2800" dirty="0" smtClean="0">
              <a:solidFill>
                <a:srgbClr val="000000"/>
              </a:solidFill>
              <a:latin typeface="Times New Roman" charset="0"/>
              <a:cs typeface="+mn-cs"/>
            </a:endParaRPr>
          </a:p>
          <a:p>
            <a:pPr eaLnBrk="1" hangingPunct="1">
              <a:lnSpc>
                <a:spcPct val="90000"/>
              </a:lnSpc>
              <a:defRPr/>
            </a:pPr>
            <a:endParaRPr lang="en-US" sz="2800" dirty="0">
              <a:solidFill>
                <a:srgbClr val="000000"/>
              </a:solidFill>
              <a:latin typeface="Times New Roman" charset="0"/>
              <a:cs typeface="+mn-cs"/>
            </a:endParaRPr>
          </a:p>
          <a:p>
            <a:pPr eaLnBrk="1" hangingPunct="1">
              <a:lnSpc>
                <a:spcPct val="90000"/>
              </a:lnSpc>
              <a:defRPr/>
            </a:pPr>
            <a:endParaRPr lang="en-US" sz="2800" dirty="0" smtClean="0">
              <a:solidFill>
                <a:srgbClr val="000000"/>
              </a:solidFill>
              <a:latin typeface="Times New Roman" charset="0"/>
              <a:cs typeface="+mn-cs"/>
            </a:endParaRPr>
          </a:p>
          <a:p>
            <a:pPr eaLnBrk="1" hangingPunct="1">
              <a:lnSpc>
                <a:spcPct val="90000"/>
              </a:lnSpc>
              <a:defRPr/>
            </a:pPr>
            <a:endParaRPr lang="en-US" sz="2800" dirty="0">
              <a:solidFill>
                <a:srgbClr val="000000"/>
              </a:solidFill>
              <a:latin typeface="Times New Roman" charset="0"/>
              <a:cs typeface="+mn-cs"/>
            </a:endParaRPr>
          </a:p>
          <a:p>
            <a:pPr eaLnBrk="1" hangingPunct="1">
              <a:lnSpc>
                <a:spcPct val="90000"/>
              </a:lnSpc>
              <a:defRPr/>
            </a:pPr>
            <a:endParaRPr lang="en-US" sz="2800" dirty="0" smtClean="0">
              <a:solidFill>
                <a:srgbClr val="000000"/>
              </a:solidFill>
              <a:latin typeface="Times New Roman" charset="0"/>
              <a:cs typeface="+mn-cs"/>
            </a:endParaRPr>
          </a:p>
          <a:p>
            <a:pPr marL="0" indent="0" eaLnBrk="1" hangingPunct="1">
              <a:lnSpc>
                <a:spcPct val="90000"/>
              </a:lnSpc>
              <a:buFontTx/>
              <a:buNone/>
              <a:defRPr/>
            </a:pPr>
            <a:endParaRPr lang="en-US" sz="2800" dirty="0" smtClean="0">
              <a:solidFill>
                <a:srgbClr val="000000"/>
              </a:solidFill>
              <a:latin typeface="Times New Roman" charset="0"/>
              <a:cs typeface="+mn-cs"/>
            </a:endParaRPr>
          </a:p>
          <a:p>
            <a:pPr eaLnBrk="1" hangingPunct="1">
              <a:lnSpc>
                <a:spcPct val="90000"/>
              </a:lnSpc>
              <a:defRPr/>
            </a:pPr>
            <a:r>
              <a:rPr lang="en-US" sz="2800" dirty="0" smtClean="0">
                <a:solidFill>
                  <a:srgbClr val="000000"/>
                </a:solidFill>
                <a:latin typeface="Times New Roman" charset="0"/>
                <a:cs typeface="+mn-cs"/>
              </a:rPr>
              <a:t>Experimental uncertainty ΔM</a:t>
            </a:r>
            <a:r>
              <a:rPr lang="en-US" sz="2800" baseline="-25000" dirty="0" smtClean="0">
                <a:solidFill>
                  <a:srgbClr val="000000"/>
                </a:solidFill>
                <a:latin typeface="Times New Roman" charset="0"/>
                <a:cs typeface="+mn-cs"/>
              </a:rPr>
              <a:t>W</a:t>
            </a:r>
            <a:r>
              <a:rPr lang="en-US" sz="2800" dirty="0" smtClean="0">
                <a:solidFill>
                  <a:srgbClr val="000000"/>
                </a:solidFill>
                <a:latin typeface="Times New Roman" charset="0"/>
                <a:cs typeface="+mn-cs"/>
              </a:rPr>
              <a:t> ~ 15 MeV</a:t>
            </a:r>
          </a:p>
          <a:p>
            <a:pPr eaLnBrk="1" hangingPunct="1">
              <a:lnSpc>
                <a:spcPct val="90000"/>
              </a:lnSpc>
              <a:defRPr/>
            </a:pPr>
            <a:r>
              <a:rPr lang="en-US" sz="2800" dirty="0" smtClean="0">
                <a:solidFill>
                  <a:srgbClr val="000000"/>
                </a:solidFill>
                <a:latin typeface="Times New Roman" charset="0"/>
                <a:cs typeface="+mn-cs"/>
              </a:rPr>
              <a:t>Theoretical uncertainty ~ 4 MeV</a:t>
            </a:r>
          </a:p>
        </p:txBody>
      </p:sp>
      <p:pic>
        <p:nvPicPr>
          <p:cNvPr id="64514" name="Picture 1" descr="WDelt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384300"/>
            <a:ext cx="68421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2"/>
          <p:cNvSpPr>
            <a:spLocks noGrp="1" noChangeArrowheads="1"/>
          </p:cNvSpPr>
          <p:nvPr>
            <p:ph type="title"/>
          </p:nvPr>
        </p:nvSpPr>
        <p:spPr>
          <a:solidFill>
            <a:schemeClr val="accent1"/>
          </a:solidFill>
          <a:ln>
            <a:solidFill>
              <a:schemeClr val="tx1"/>
            </a:solidFill>
            <a:miter lim="800000"/>
            <a:headEnd/>
            <a:tailEnd/>
          </a:ln>
        </p:spPr>
        <p:txBody>
          <a:bodyPr/>
          <a:lstStyle/>
          <a:p>
            <a:pPr eaLnBrk="1" hangingPunct="1">
              <a:defRPr/>
            </a:pPr>
            <a:r>
              <a:rPr lang="en-US" dirty="0" smtClean="0">
                <a:latin typeface="Times New Roman" charset="0"/>
                <a:cs typeface="+mj-cs"/>
              </a:rPr>
              <a:t>Sensitivity to Higgs Mass</a:t>
            </a:r>
          </a:p>
        </p:txBody>
      </p:sp>
    </p:spTree>
    <p:extLst>
      <p:ext uri="{BB962C8B-B14F-4D97-AF65-F5344CB8AC3E}">
        <p14:creationId xmlns:p14="http://schemas.microsoft.com/office/powerpoint/2010/main" val="2455957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600200"/>
            <a:ext cx="8229600" cy="4887913"/>
          </a:xfrm>
          <a:solidFill>
            <a:schemeClr val="accent1"/>
          </a:solidFill>
          <a:ln>
            <a:solidFill>
              <a:srgbClr val="000000"/>
            </a:solidFill>
          </a:ln>
        </p:spPr>
        <p:txBody>
          <a:bodyPr>
            <a:normAutofit/>
          </a:bodyPr>
          <a:lstStyle/>
          <a:p>
            <a:pPr>
              <a:defRPr/>
            </a:pPr>
            <a:r>
              <a:rPr lang="en-US" dirty="0" smtClean="0">
                <a:latin typeface="Times New Roman"/>
                <a:cs typeface="Times New Roman"/>
              </a:rPr>
              <a:t>First attempts in 1990, </a:t>
            </a:r>
          </a:p>
          <a:p>
            <a:pPr>
              <a:defRPr/>
            </a:pPr>
            <a:endParaRPr lang="en-US" b="1" dirty="0">
              <a:solidFill>
                <a:srgbClr val="FF0000"/>
              </a:solidFill>
              <a:latin typeface="Times New Roman"/>
              <a:cs typeface="Times New Roman"/>
            </a:endParaRPr>
          </a:p>
          <a:p>
            <a:pPr>
              <a:defRPr/>
            </a:pPr>
            <a:endParaRPr lang="en-US" b="1" dirty="0" smtClean="0">
              <a:solidFill>
                <a:srgbClr val="FF0000"/>
              </a:solidFill>
              <a:latin typeface="Times New Roman"/>
              <a:cs typeface="Times New Roman"/>
            </a:endParaRPr>
          </a:p>
          <a:p>
            <a:pPr>
              <a:defRPr/>
            </a:pPr>
            <a:endParaRPr lang="en-US" b="1" dirty="0">
              <a:solidFill>
                <a:srgbClr val="FF0000"/>
              </a:solidFill>
              <a:latin typeface="Times New Roman"/>
              <a:cs typeface="Times New Roman"/>
            </a:endParaRPr>
          </a:p>
          <a:p>
            <a:pPr>
              <a:defRPr/>
            </a:pPr>
            <a:endParaRPr lang="en-US" b="1" dirty="0" smtClean="0">
              <a:solidFill>
                <a:srgbClr val="FF0000"/>
              </a:solidFill>
              <a:latin typeface="Times New Roman"/>
              <a:cs typeface="Times New Roman"/>
            </a:endParaRPr>
          </a:p>
          <a:p>
            <a:pPr>
              <a:defRPr/>
            </a:pPr>
            <a:endParaRPr lang="en-US" b="1" dirty="0">
              <a:solidFill>
                <a:srgbClr val="FF0000"/>
              </a:solidFill>
              <a:latin typeface="Times New Roman"/>
              <a:cs typeface="Times New Roman"/>
            </a:endParaRPr>
          </a:p>
          <a:p>
            <a:pPr>
              <a:defRPr/>
            </a:pPr>
            <a:endParaRPr lang="en-US" b="1" dirty="0" smtClean="0">
              <a:solidFill>
                <a:srgbClr val="FF0000"/>
              </a:solidFill>
              <a:latin typeface="Times New Roman"/>
              <a:cs typeface="Times New Roman"/>
            </a:endParaRPr>
          </a:p>
          <a:p>
            <a:pPr>
              <a:defRPr/>
            </a:pPr>
            <a:r>
              <a:rPr lang="en-US" b="1" dirty="0" smtClean="0">
                <a:solidFill>
                  <a:srgbClr val="FF0000"/>
                </a:solidFill>
                <a:latin typeface="Times New Roman"/>
                <a:cs typeface="Times New Roman"/>
              </a:rPr>
              <a:t>Easier after the discovery of the top quark</a:t>
            </a:r>
          </a:p>
        </p:txBody>
      </p:sp>
      <p:sp>
        <p:nvSpPr>
          <p:cNvPr id="2" name="Title 1"/>
          <p:cNvSpPr>
            <a:spLocks noGrp="1"/>
          </p:cNvSpPr>
          <p:nvPr>
            <p:ph type="title"/>
          </p:nvPr>
        </p:nvSpPr>
        <p:spPr>
          <a:xfrm>
            <a:off x="206375" y="141288"/>
            <a:ext cx="8686800" cy="1276350"/>
          </a:xfrm>
          <a:solidFill>
            <a:schemeClr val="accent1"/>
          </a:solidFill>
          <a:ln>
            <a:solidFill>
              <a:srgbClr val="000000"/>
            </a:solidFill>
          </a:ln>
        </p:spPr>
        <p:txBody>
          <a:bodyPr>
            <a:normAutofit fontScale="90000"/>
          </a:bodyPr>
          <a:lstStyle/>
          <a:p>
            <a:pPr>
              <a:defRPr/>
            </a:pPr>
            <a:r>
              <a:rPr lang="en-US" dirty="0" smtClean="0">
                <a:latin typeface="Times New Roman"/>
                <a:cs typeface="Times New Roman"/>
              </a:rPr>
              <a:t>Estimating the Mass of the Higgs </a:t>
            </a:r>
            <a:r>
              <a:rPr lang="en-US" dirty="0">
                <a:latin typeface="Times New Roman"/>
                <a:cs typeface="Times New Roman"/>
              </a:rPr>
              <a:t>B</a:t>
            </a:r>
            <a:r>
              <a:rPr lang="en-US" dirty="0" smtClean="0">
                <a:latin typeface="Times New Roman"/>
                <a:cs typeface="Times New Roman"/>
              </a:rPr>
              <a:t>oson</a:t>
            </a:r>
            <a:endParaRPr lang="en-US" dirty="0">
              <a:latin typeface="Times New Roman"/>
              <a:cs typeface="Times New Roman"/>
            </a:endParaRPr>
          </a:p>
        </p:txBody>
      </p:sp>
      <p:pic>
        <p:nvPicPr>
          <p:cNvPr id="66563" name="Picture 5" descr="EFH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35200"/>
            <a:ext cx="2830512" cy="3497263"/>
          </a:xfrm>
          <a:prstGeom prst="rect">
            <a:avLst/>
          </a:prstGeom>
          <a:solidFill>
            <a:schemeClr val="accent1"/>
          </a:solidFill>
          <a:ln w="9525">
            <a:solidFill>
              <a:srgbClr val="000000"/>
            </a:solidFill>
            <a:miter lim="800000"/>
            <a:headEnd/>
            <a:tailEnd/>
          </a:ln>
        </p:spPr>
      </p:pic>
      <p:pic>
        <p:nvPicPr>
          <p:cNvPr id="7" name="Picture 6" descr="EFL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235200"/>
            <a:ext cx="2679700" cy="3489325"/>
          </a:xfrm>
          <a:prstGeom prst="rect">
            <a:avLst/>
          </a:prstGeom>
          <a:solidFill>
            <a:schemeClr val="accent1"/>
          </a:solidFill>
          <a:ln w="38100">
            <a:solidFill>
              <a:srgbClr val="008000"/>
            </a:solidFill>
            <a:miter lim="800000"/>
            <a:headEnd/>
            <a:tailEnd/>
          </a:ln>
        </p:spPr>
      </p:pic>
      <p:pic>
        <p:nvPicPr>
          <p:cNvPr id="9" name="Picture 8" descr="EFLHtop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205038"/>
            <a:ext cx="2865437" cy="34718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9"/>
          <p:cNvSpPr txBox="1">
            <a:spLocks noChangeArrowheads="1"/>
          </p:cNvSpPr>
          <p:nvPr/>
        </p:nvSpPr>
        <p:spPr bwMode="auto">
          <a:xfrm>
            <a:off x="7380288" y="6381750"/>
            <a:ext cx="1341437" cy="307975"/>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None/>
              <a:defRPr/>
            </a:pPr>
            <a:r>
              <a:rPr lang="en-US" sz="1400" b="0" dirty="0">
                <a:solidFill>
                  <a:srgbClr val="FFFF00"/>
                </a:solidFill>
                <a:cs typeface="+mn-cs"/>
              </a:rPr>
              <a:t>JE, </a:t>
            </a:r>
            <a:r>
              <a:rPr lang="en-US" sz="1400" b="0" dirty="0" err="1">
                <a:solidFill>
                  <a:srgbClr val="FFFF00"/>
                </a:solidFill>
                <a:cs typeface="+mn-cs"/>
              </a:rPr>
              <a:t>Fogli</a:t>
            </a:r>
            <a:r>
              <a:rPr lang="en-US" sz="1400" b="0" dirty="0">
                <a:solidFill>
                  <a:srgbClr val="FFFF00"/>
                </a:solidFill>
                <a:cs typeface="+mn-cs"/>
              </a:rPr>
              <a:t> &amp; </a:t>
            </a:r>
            <a:r>
              <a:rPr lang="en-US" sz="1400" b="0" dirty="0" err="1">
                <a:solidFill>
                  <a:srgbClr val="FFFF00"/>
                </a:solidFill>
                <a:cs typeface="+mn-cs"/>
              </a:rPr>
              <a:t>Lisi</a:t>
            </a:r>
            <a:endParaRPr lang="en-US" sz="1400" b="0" dirty="0">
              <a:solidFill>
                <a:srgbClr val="FFFF00"/>
              </a:solidFill>
              <a:cs typeface="+mn-cs"/>
            </a:endParaRPr>
          </a:p>
        </p:txBody>
      </p:sp>
      <p:sp>
        <p:nvSpPr>
          <p:cNvPr id="3" name="TextBox 2"/>
          <p:cNvSpPr txBox="1">
            <a:spLocks noChangeArrowheads="1"/>
          </p:cNvSpPr>
          <p:nvPr/>
        </p:nvSpPr>
        <p:spPr bwMode="auto">
          <a:xfrm>
            <a:off x="4572000" y="1620838"/>
            <a:ext cx="1004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a:solidFill>
                  <a:srgbClr val="008000"/>
                </a:solidFill>
                <a:cs typeface="Times New Roman" charset="0"/>
              </a:rPr>
              <a:t>1991</a:t>
            </a:r>
            <a:endParaRPr lang="en-US">
              <a:solidFill>
                <a:srgbClr val="008000"/>
              </a:solidFill>
            </a:endParaRPr>
          </a:p>
        </p:txBody>
      </p:sp>
    </p:spTree>
    <p:extLst>
      <p:ext uri="{BB962C8B-B14F-4D97-AF65-F5344CB8AC3E}">
        <p14:creationId xmlns:p14="http://schemas.microsoft.com/office/powerpoint/2010/main" val="123020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 calcmode="lin" valueType="num">
                                      <p:cBhvr additive="base">
                                        <p:cTn id="21"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solidFill>
            <a:schemeClr val="accent1"/>
          </a:solidFill>
          <a:ln>
            <a:solidFill>
              <a:schemeClr val="tx1"/>
            </a:solidFill>
            <a:miter lim="800000"/>
            <a:headEnd/>
            <a:tailEnd/>
          </a:ln>
        </p:spPr>
        <p:txBody>
          <a:bodyPr/>
          <a:lstStyle/>
          <a:p>
            <a:pPr eaLnBrk="1" hangingPunct="1">
              <a:defRPr/>
            </a:pPr>
            <a:r>
              <a:rPr lang="en-US" sz="4000" smtClean="0">
                <a:latin typeface="Times New Roman" charset="0"/>
                <a:cs typeface="+mj-cs"/>
              </a:rPr>
              <a:t>Precision Tests of the Standard</a:t>
            </a:r>
            <a:r>
              <a:rPr lang="en-US" smtClean="0">
                <a:cs typeface="+mj-cs"/>
              </a:rPr>
              <a:t> </a:t>
            </a:r>
            <a:r>
              <a:rPr lang="en-US" sz="4000" smtClean="0">
                <a:latin typeface="Times New Roman" charset="0"/>
                <a:cs typeface="+mj-cs"/>
              </a:rPr>
              <a:t>Model</a:t>
            </a:r>
          </a:p>
        </p:txBody>
      </p:sp>
      <p:pic>
        <p:nvPicPr>
          <p:cNvPr id="230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71675"/>
            <a:ext cx="4895850" cy="4810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0405" name="Text Box 5"/>
          <p:cNvSpPr txBox="1">
            <a:spLocks noChangeArrowheads="1"/>
          </p:cNvSpPr>
          <p:nvPr/>
        </p:nvSpPr>
        <p:spPr bwMode="auto">
          <a:xfrm>
            <a:off x="360363" y="1524000"/>
            <a:ext cx="2687830" cy="52322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n-US" sz="2800" b="0">
                <a:solidFill>
                  <a:srgbClr val="FFFF00"/>
                </a:solidFill>
                <a:latin typeface="Times New Roman"/>
                <a:cs typeface="Times New Roman"/>
              </a:rPr>
              <a:t>Lepton couplings</a:t>
            </a:r>
          </a:p>
        </p:txBody>
      </p:sp>
      <p:sp>
        <p:nvSpPr>
          <p:cNvPr id="230406" name="Text Box 6"/>
          <p:cNvSpPr txBox="1">
            <a:spLocks noChangeArrowheads="1"/>
          </p:cNvSpPr>
          <p:nvPr/>
        </p:nvSpPr>
        <p:spPr bwMode="auto">
          <a:xfrm>
            <a:off x="5257800" y="1524000"/>
            <a:ext cx="2672526" cy="52322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n-US" sz="2800" b="0">
                <a:solidFill>
                  <a:srgbClr val="FFFF00"/>
                </a:solidFill>
                <a:latin typeface="Times New Roman"/>
                <a:cs typeface="Times New Roman"/>
              </a:rPr>
              <a:t>Pulls in global fit</a:t>
            </a:r>
          </a:p>
        </p:txBody>
      </p:sp>
      <p:pic>
        <p:nvPicPr>
          <p:cNvPr id="37893" name="Picture 1" descr="pull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989138"/>
            <a:ext cx="3984625" cy="48053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3492500" y="6237288"/>
            <a:ext cx="1491038"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a:solidFill>
                  <a:srgbClr val="FFFF00"/>
                </a:solidFill>
                <a:latin typeface="Times New Roman"/>
                <a:cs typeface="Times New Roman"/>
              </a:rPr>
              <a:t>It works!</a:t>
            </a:r>
          </a:p>
        </p:txBody>
      </p:sp>
    </p:spTree>
    <p:extLst>
      <p:ext uri="{BB962C8B-B14F-4D97-AF65-F5344CB8AC3E}">
        <p14:creationId xmlns:p14="http://schemas.microsoft.com/office/powerpoint/2010/main" val="3700747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solidFill>
            <a:srgbClr val="BBE0E3"/>
          </a:solidFill>
          <a:ln>
            <a:solidFill>
              <a:schemeClr val="tx1"/>
            </a:solidFill>
            <a:miter lim="800000"/>
            <a:headEnd/>
            <a:tailEnd/>
          </a:ln>
        </p:spPr>
        <p:txBody>
          <a:bodyPr/>
          <a:lstStyle/>
          <a:p>
            <a:pPr>
              <a:defRPr/>
            </a:pPr>
            <a:r>
              <a:rPr lang="en-US">
                <a:latin typeface="Times New Roman" charset="0"/>
              </a:rPr>
              <a:t>To Higgs or not to Higgs?</a:t>
            </a:r>
          </a:p>
        </p:txBody>
      </p:sp>
      <p:sp>
        <p:nvSpPr>
          <p:cNvPr id="864259" name="Rectangle 3"/>
          <p:cNvSpPr>
            <a:spLocks noGrp="1" noChangeArrowheads="1"/>
          </p:cNvSpPr>
          <p:nvPr>
            <p:ph type="body" idx="1"/>
          </p:nvPr>
        </p:nvSpPr>
        <p:spPr>
          <a:xfrm>
            <a:off x="457200" y="1600200"/>
            <a:ext cx="8229600" cy="4953000"/>
          </a:xfrm>
          <a:solidFill>
            <a:srgbClr val="BBE0E3"/>
          </a:solidFill>
          <a:ln>
            <a:solidFill>
              <a:schemeClr val="tx1"/>
            </a:solidFill>
            <a:miter lim="800000"/>
            <a:headEnd/>
            <a:tailEnd/>
          </a:ln>
        </p:spPr>
        <p:txBody>
          <a:bodyPr/>
          <a:lstStyle/>
          <a:p>
            <a:pPr>
              <a:lnSpc>
                <a:spcPct val="90000"/>
              </a:lnSpc>
              <a:defRPr/>
            </a:pPr>
            <a:r>
              <a:rPr lang="en-US" dirty="0" smtClean="0">
                <a:latin typeface="Times New Roman" charset="0"/>
              </a:rPr>
              <a:t>Need to </a:t>
            </a:r>
            <a:r>
              <a:rPr lang="en-US" dirty="0">
                <a:latin typeface="Times New Roman" charset="0"/>
              </a:rPr>
              <a:t>discriminate between different types of particles:</a:t>
            </a:r>
          </a:p>
          <a:p>
            <a:pPr lvl="1">
              <a:lnSpc>
                <a:spcPct val="90000"/>
              </a:lnSpc>
              <a:defRPr/>
            </a:pPr>
            <a:r>
              <a:rPr lang="en-US" dirty="0">
                <a:latin typeface="Times New Roman" charset="0"/>
              </a:rPr>
              <a:t>Some have masses, some do not</a:t>
            </a:r>
          </a:p>
          <a:p>
            <a:pPr lvl="1">
              <a:lnSpc>
                <a:spcPct val="90000"/>
              </a:lnSpc>
              <a:defRPr/>
            </a:pPr>
            <a:r>
              <a:rPr lang="en-US" dirty="0">
                <a:latin typeface="Times New Roman" charset="0"/>
              </a:rPr>
              <a:t>Masses of different particles are different</a:t>
            </a:r>
          </a:p>
          <a:p>
            <a:pPr>
              <a:lnSpc>
                <a:spcPct val="90000"/>
              </a:lnSpc>
              <a:defRPr/>
            </a:pPr>
            <a:r>
              <a:rPr lang="en-US" dirty="0">
                <a:latin typeface="Times New Roman" charset="0"/>
              </a:rPr>
              <a:t>In mathematical jargon, symmetry must be broken: how?</a:t>
            </a:r>
          </a:p>
          <a:p>
            <a:pPr lvl="1">
              <a:lnSpc>
                <a:spcPct val="90000"/>
              </a:lnSpc>
              <a:defRPr/>
            </a:pPr>
            <a:r>
              <a:rPr lang="en-US" dirty="0">
                <a:latin typeface="Times New Roman" charset="0"/>
              </a:rPr>
              <a:t>Break symmetry in equations?</a:t>
            </a:r>
          </a:p>
          <a:p>
            <a:pPr lvl="1">
              <a:lnSpc>
                <a:spcPct val="90000"/>
              </a:lnSpc>
              <a:defRPr/>
            </a:pPr>
            <a:r>
              <a:rPr lang="en-US" b="1" dirty="0">
                <a:solidFill>
                  <a:srgbClr val="FF0000"/>
                </a:solidFill>
                <a:latin typeface="Times New Roman" charset="0"/>
              </a:rPr>
              <a:t>Or in solutions to symmetric equations?</a:t>
            </a:r>
            <a:endParaRPr lang="en-US" dirty="0">
              <a:latin typeface="Times New Roman" charset="0"/>
            </a:endParaRPr>
          </a:p>
          <a:p>
            <a:pPr>
              <a:lnSpc>
                <a:spcPct val="90000"/>
              </a:lnSpc>
              <a:defRPr/>
            </a:pPr>
            <a:r>
              <a:rPr lang="en-US" dirty="0">
                <a:latin typeface="Times New Roman" charset="0"/>
              </a:rPr>
              <a:t>This is the route proposed by </a:t>
            </a:r>
            <a:r>
              <a:rPr lang="en-US" dirty="0" smtClean="0">
                <a:latin typeface="Times New Roman" charset="0"/>
              </a:rPr>
              <a:t>Higgs (et al.)</a:t>
            </a:r>
            <a:endParaRPr lang="en-US" dirty="0">
              <a:latin typeface="Times New Roman" charset="0"/>
            </a:endParaRPr>
          </a:p>
          <a:p>
            <a:pPr lvl="1">
              <a:lnSpc>
                <a:spcPct val="90000"/>
              </a:lnSpc>
              <a:defRPr/>
            </a:pPr>
            <a:r>
              <a:rPr lang="en-US" b="1" dirty="0">
                <a:solidFill>
                  <a:srgbClr val="FF0000"/>
                </a:solidFill>
                <a:latin typeface="Times New Roman" charset="0"/>
              </a:rPr>
              <a:t>Is there </a:t>
            </a:r>
            <a:r>
              <a:rPr lang="en-US" b="1" dirty="0" smtClean="0">
                <a:solidFill>
                  <a:srgbClr val="FF0000"/>
                </a:solidFill>
                <a:latin typeface="Times New Roman" charset="0"/>
              </a:rPr>
              <a:t>any other </a:t>
            </a:r>
            <a:r>
              <a:rPr lang="en-US" b="1" dirty="0">
                <a:solidFill>
                  <a:srgbClr val="FF0000"/>
                </a:solidFill>
                <a:latin typeface="Times New Roman" charset="0"/>
              </a:rPr>
              <a:t>way?</a:t>
            </a:r>
            <a:endParaRPr lang="en-US" dirty="0">
              <a:latin typeface="Times New Roman" charset="0"/>
            </a:endParaRPr>
          </a:p>
        </p:txBody>
      </p:sp>
    </p:spTree>
    <p:extLst>
      <p:ext uri="{BB962C8B-B14F-4D97-AF65-F5344CB8AC3E}">
        <p14:creationId xmlns:p14="http://schemas.microsoft.com/office/powerpoint/2010/main" val="3028110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64259">
                                            <p:txEl>
                                              <p:pRg st="3" end="3"/>
                                            </p:txEl>
                                          </p:spTgt>
                                        </p:tgtEl>
                                        <p:attrNameLst>
                                          <p:attrName>style.visibility</p:attrName>
                                        </p:attrNameLst>
                                      </p:cBhvr>
                                      <p:to>
                                        <p:strVal val="visible"/>
                                      </p:to>
                                    </p:set>
                                    <p:animEffect transition="in" filter="dissolve">
                                      <p:cBhvr>
                                        <p:cTn id="7" dur="500"/>
                                        <p:tgtEl>
                                          <p:spTgt spid="864259">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64259">
                                            <p:txEl>
                                              <p:pRg st="4" end="4"/>
                                            </p:txEl>
                                          </p:spTgt>
                                        </p:tgtEl>
                                        <p:attrNameLst>
                                          <p:attrName>style.visibility</p:attrName>
                                        </p:attrNameLst>
                                      </p:cBhvr>
                                      <p:to>
                                        <p:strVal val="visible"/>
                                      </p:to>
                                    </p:set>
                                    <p:animEffect transition="in" filter="dissolve">
                                      <p:cBhvr>
                                        <p:cTn id="10" dur="500"/>
                                        <p:tgtEl>
                                          <p:spTgt spid="864259">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64259">
                                            <p:txEl>
                                              <p:pRg st="5" end="5"/>
                                            </p:txEl>
                                          </p:spTgt>
                                        </p:tgtEl>
                                        <p:attrNameLst>
                                          <p:attrName>style.visibility</p:attrName>
                                        </p:attrNameLst>
                                      </p:cBhvr>
                                      <p:to>
                                        <p:strVal val="visible"/>
                                      </p:to>
                                    </p:set>
                                    <p:animEffect transition="in" filter="dissolve">
                                      <p:cBhvr>
                                        <p:cTn id="13" dur="500"/>
                                        <p:tgtEl>
                                          <p:spTgt spid="864259">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64259">
                                            <p:txEl>
                                              <p:pRg st="6" end="6"/>
                                            </p:txEl>
                                          </p:spTgt>
                                        </p:tgtEl>
                                        <p:attrNameLst>
                                          <p:attrName>style.visibility</p:attrName>
                                        </p:attrNameLst>
                                      </p:cBhvr>
                                      <p:to>
                                        <p:strVal val="visible"/>
                                      </p:to>
                                    </p:set>
                                    <p:animEffect transition="in" filter="dissolve">
                                      <p:cBhvr>
                                        <p:cTn id="18" dur="500"/>
                                        <p:tgtEl>
                                          <p:spTgt spid="864259">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64259">
                                            <p:txEl>
                                              <p:pRg st="7" end="7"/>
                                            </p:txEl>
                                          </p:spTgt>
                                        </p:tgtEl>
                                        <p:attrNameLst>
                                          <p:attrName>style.visibility</p:attrName>
                                        </p:attrNameLst>
                                      </p:cBhvr>
                                      <p:to>
                                        <p:strVal val="visible"/>
                                      </p:to>
                                    </p:set>
                                    <p:animEffect transition="in" filter="dissolve">
                                      <p:cBhvr>
                                        <p:cTn id="21" dur="500"/>
                                        <p:tgtEl>
                                          <p:spTgt spid="8642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7" descr="Gfit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412875"/>
            <a:ext cx="7493000" cy="496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9779" name="Rectangle 3"/>
          <p:cNvSpPr>
            <a:spLocks noGrp="1" noChangeArrowheads="1"/>
          </p:cNvSpPr>
          <p:nvPr>
            <p:ph type="ctrTitle"/>
          </p:nvPr>
        </p:nvSpPr>
        <p:spPr>
          <a:xfrm>
            <a:off x="71438" y="41275"/>
            <a:ext cx="8964612" cy="1371600"/>
          </a:xfrm>
          <a:solidFill>
            <a:schemeClr val="accent1"/>
          </a:solidFill>
          <a:ln>
            <a:solidFill>
              <a:schemeClr val="tx1"/>
            </a:solidFill>
            <a:miter lim="800000"/>
            <a:headEnd/>
            <a:tailEnd/>
          </a:ln>
        </p:spPr>
        <p:txBody>
          <a:bodyPr/>
          <a:lstStyle/>
          <a:p>
            <a:pPr eaLnBrk="1" hangingPunct="1">
              <a:defRPr/>
            </a:pPr>
            <a:r>
              <a:rPr lang="en-US" sz="4000" dirty="0" smtClean="0">
                <a:solidFill>
                  <a:schemeClr val="tx1"/>
                </a:solidFill>
                <a:latin typeface="Times New Roman" charset="0"/>
                <a:cs typeface="+mj-cs"/>
              </a:rPr>
              <a:t>2011: Combining Information from Previous Direct Searches and Indirect Data</a:t>
            </a:r>
          </a:p>
        </p:txBody>
      </p:sp>
      <p:sp>
        <p:nvSpPr>
          <p:cNvPr id="459780" name="Text Box 4"/>
          <p:cNvSpPr txBox="1">
            <a:spLocks noChangeArrowheads="1"/>
          </p:cNvSpPr>
          <p:nvPr/>
        </p:nvSpPr>
        <p:spPr bwMode="auto">
          <a:xfrm>
            <a:off x="2879725" y="6084888"/>
            <a:ext cx="3057247"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err="1">
                <a:solidFill>
                  <a:srgbClr val="FFFF00"/>
                </a:solidFill>
                <a:latin typeface="Times New Roman"/>
                <a:cs typeface="Times New Roman"/>
              </a:rPr>
              <a:t>m</a:t>
            </a:r>
            <a:r>
              <a:rPr lang="en-US" sz="2800" b="0" baseline="-25000" dirty="0" err="1">
                <a:solidFill>
                  <a:srgbClr val="FFFF00"/>
                </a:solidFill>
                <a:latin typeface="Times New Roman"/>
                <a:cs typeface="Times New Roman"/>
              </a:rPr>
              <a:t>H</a:t>
            </a:r>
            <a:r>
              <a:rPr lang="en-US" sz="2800" b="0" dirty="0">
                <a:solidFill>
                  <a:srgbClr val="FFFF00"/>
                </a:solidFill>
                <a:latin typeface="Times New Roman"/>
                <a:cs typeface="Times New Roman"/>
              </a:rPr>
              <a:t> = 125 ± 10 </a:t>
            </a:r>
            <a:r>
              <a:rPr lang="en-US" sz="2800" b="0" dirty="0" err="1">
                <a:solidFill>
                  <a:srgbClr val="FFFF00"/>
                </a:solidFill>
                <a:latin typeface="Times New Roman"/>
                <a:cs typeface="Times New Roman"/>
              </a:rPr>
              <a:t>GeV</a:t>
            </a:r>
            <a:endParaRPr lang="en-US" sz="2800" b="0" dirty="0">
              <a:solidFill>
                <a:srgbClr val="FFFF00"/>
              </a:solidFill>
              <a:latin typeface="Times New Roman"/>
              <a:cs typeface="Times New Roman"/>
            </a:endParaRPr>
          </a:p>
        </p:txBody>
      </p:sp>
      <p:sp>
        <p:nvSpPr>
          <p:cNvPr id="6" name="Text Box 9"/>
          <p:cNvSpPr txBox="1">
            <a:spLocks noChangeArrowheads="1"/>
          </p:cNvSpPr>
          <p:nvPr/>
        </p:nvSpPr>
        <p:spPr bwMode="auto">
          <a:xfrm>
            <a:off x="7380288" y="6381750"/>
            <a:ext cx="1646237" cy="307975"/>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None/>
              <a:defRPr/>
            </a:pPr>
            <a:r>
              <a:rPr lang="en-US" sz="1400" b="0" dirty="0" err="1">
                <a:solidFill>
                  <a:srgbClr val="FFFF00"/>
                </a:solidFill>
                <a:latin typeface="Times New Roman"/>
                <a:cs typeface="Times New Roman"/>
              </a:rPr>
              <a:t>Gfitter</a:t>
            </a:r>
            <a:r>
              <a:rPr lang="en-US" sz="1400" b="0" dirty="0">
                <a:solidFill>
                  <a:srgbClr val="FFFF00"/>
                </a:solidFill>
                <a:latin typeface="Times New Roman"/>
                <a:cs typeface="Times New Roman"/>
              </a:rPr>
              <a:t> collaboration</a:t>
            </a:r>
          </a:p>
        </p:txBody>
      </p:sp>
    </p:spTree>
    <p:extLst>
      <p:ext uri="{BB962C8B-B14F-4D97-AF65-F5344CB8AC3E}">
        <p14:creationId xmlns:p14="http://schemas.microsoft.com/office/powerpoint/2010/main" val="1360982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Hsigmas13T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614488"/>
            <a:ext cx="6624638"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a:xfrm>
            <a:off x="2514600" y="304800"/>
            <a:ext cx="6096000" cy="1524000"/>
          </a:xfrm>
          <a:solidFill>
            <a:schemeClr val="accent1"/>
          </a:solidFill>
          <a:ln>
            <a:solidFill>
              <a:schemeClr val="tx1"/>
            </a:solidFill>
            <a:miter lim="800000"/>
            <a:headEnd/>
            <a:tailEnd/>
          </a:ln>
        </p:spPr>
        <p:txBody>
          <a:bodyPr/>
          <a:lstStyle/>
          <a:p>
            <a:pPr eaLnBrk="1" hangingPunct="1">
              <a:defRPr/>
            </a:pPr>
            <a:r>
              <a:rPr lang="en-US" smtClean="0">
                <a:solidFill>
                  <a:schemeClr val="tx1"/>
                </a:solidFill>
                <a:latin typeface="Times New Roman" charset="0"/>
                <a:cs typeface="+mj-cs"/>
              </a:rPr>
              <a:t>Higgs Production at the LHC</a:t>
            </a: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0213"/>
            <a:ext cx="2295525" cy="2857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7" name="Text Box 5"/>
          <p:cNvSpPr txBox="1">
            <a:spLocks noChangeArrowheads="1"/>
          </p:cNvSpPr>
          <p:nvPr/>
        </p:nvSpPr>
        <p:spPr bwMode="auto">
          <a:xfrm>
            <a:off x="60325" y="171450"/>
            <a:ext cx="2424113" cy="1385888"/>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defRPr/>
            </a:pPr>
            <a:r>
              <a:rPr lang="en-US" sz="2800" b="0" dirty="0">
                <a:solidFill>
                  <a:srgbClr val="FFFF00"/>
                </a:solidFill>
                <a:latin typeface="Times New Roman"/>
                <a:cs typeface="Times New Roman"/>
              </a:rPr>
              <a:t>A la </a:t>
            </a:r>
            <a:r>
              <a:rPr lang="en-US" sz="2800" b="0" dirty="0" err="1">
                <a:solidFill>
                  <a:srgbClr val="FFFF00"/>
                </a:solidFill>
                <a:latin typeface="Times New Roman"/>
                <a:cs typeface="Times New Roman"/>
              </a:rPr>
              <a:t>recherche</a:t>
            </a:r>
            <a:r>
              <a:rPr lang="en-US" sz="2800" b="0" dirty="0">
                <a:solidFill>
                  <a:srgbClr val="FFFF00"/>
                </a:solidFill>
                <a:latin typeface="Times New Roman"/>
                <a:cs typeface="Times New Roman"/>
              </a:rPr>
              <a:t> du </a:t>
            </a:r>
          </a:p>
          <a:p>
            <a:pPr>
              <a:spcBef>
                <a:spcPct val="0"/>
              </a:spcBef>
              <a:buFontTx/>
              <a:buNone/>
              <a:defRPr/>
            </a:pPr>
            <a:r>
              <a:rPr lang="en-US" sz="2800" b="0" dirty="0">
                <a:solidFill>
                  <a:srgbClr val="FFFF00"/>
                </a:solidFill>
                <a:latin typeface="Times New Roman"/>
                <a:cs typeface="Times New Roman"/>
              </a:rPr>
              <a:t>Higgs </a:t>
            </a:r>
            <a:r>
              <a:rPr lang="en-US" sz="2800" b="0" dirty="0" err="1">
                <a:solidFill>
                  <a:srgbClr val="FFFF00"/>
                </a:solidFill>
                <a:latin typeface="Times New Roman"/>
                <a:cs typeface="Times New Roman"/>
              </a:rPr>
              <a:t>perdu</a:t>
            </a:r>
            <a:r>
              <a:rPr lang="en-US" sz="2800" b="0" dirty="0">
                <a:solidFill>
                  <a:srgbClr val="FFFF00"/>
                </a:solidFill>
                <a:latin typeface="Times New Roman"/>
                <a:cs typeface="Times New Roman"/>
              </a:rPr>
              <a:t> …</a:t>
            </a:r>
          </a:p>
        </p:txBody>
      </p:sp>
      <p:sp>
        <p:nvSpPr>
          <p:cNvPr id="2" name="TextBox 1"/>
          <p:cNvSpPr txBox="1">
            <a:spLocks noChangeArrowheads="1"/>
          </p:cNvSpPr>
          <p:nvPr/>
        </p:nvSpPr>
        <p:spPr bwMode="auto">
          <a:xfrm>
            <a:off x="463550" y="6237288"/>
            <a:ext cx="8212138" cy="5238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sz="2800" b="0">
                <a:solidFill>
                  <a:srgbClr val="FFFF00"/>
                </a:solidFill>
              </a:rPr>
              <a:t>Many production modes measurable if M</a:t>
            </a:r>
            <a:r>
              <a:rPr lang="en-US" sz="2800" b="0" baseline="-25000">
                <a:solidFill>
                  <a:srgbClr val="FFFF00"/>
                </a:solidFill>
              </a:rPr>
              <a:t>h</a:t>
            </a:r>
            <a:r>
              <a:rPr lang="en-US" sz="2800" b="0">
                <a:solidFill>
                  <a:srgbClr val="FFFF00"/>
                </a:solidFill>
              </a:rPr>
              <a:t> ~ 125 GeV</a:t>
            </a:r>
          </a:p>
        </p:txBody>
      </p:sp>
      <p:pic>
        <p:nvPicPr>
          <p:cNvPr id="43014" name="Picture 2" descr="gg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4813" y="2492375"/>
            <a:ext cx="1704975" cy="72072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3" descr="VBF.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3640138"/>
            <a:ext cx="922338" cy="7254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3016" name="Picture 4" descr="associated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58913" y="2133600"/>
            <a:ext cx="1673225" cy="503238"/>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43017" name="Picture 5" descr="ttbar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24525" y="5229225"/>
            <a:ext cx="1576388" cy="45720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9"/>
          <p:cNvSpPr txBox="1">
            <a:spLocks noChangeArrowheads="1"/>
          </p:cNvSpPr>
          <p:nvPr/>
        </p:nvSpPr>
        <p:spPr bwMode="auto">
          <a:xfrm>
            <a:off x="125564" y="5229225"/>
            <a:ext cx="2069797" cy="738664"/>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buFontTx/>
              <a:buNone/>
              <a:defRPr/>
            </a:pPr>
            <a:r>
              <a:rPr lang="en-US" sz="1400" b="0" dirty="0">
                <a:solidFill>
                  <a:srgbClr val="FFFF00"/>
                </a:solidFill>
                <a:latin typeface="Times New Roman"/>
                <a:cs typeface="Times New Roman"/>
              </a:rPr>
              <a:t>LHC Higgs Cross-Section </a:t>
            </a:r>
          </a:p>
          <a:p>
            <a:pPr algn="ctr">
              <a:buFontTx/>
              <a:buNone/>
              <a:defRPr/>
            </a:pPr>
            <a:r>
              <a:rPr lang="en-US" sz="1400" b="0" dirty="0">
                <a:solidFill>
                  <a:srgbClr val="FFFF00"/>
                </a:solidFill>
                <a:latin typeface="Times New Roman"/>
                <a:cs typeface="Times New Roman"/>
              </a:rPr>
              <a:t>Working Group</a:t>
            </a:r>
          </a:p>
          <a:p>
            <a:pPr algn="ctr">
              <a:buFontTx/>
              <a:buNone/>
              <a:defRPr/>
            </a:pPr>
            <a:r>
              <a:rPr lang="en-US" sz="1400" b="0" dirty="0">
                <a:solidFill>
                  <a:srgbClr val="FFFF00"/>
                </a:solidFill>
                <a:latin typeface="Times New Roman"/>
                <a:cs typeface="Times New Roman"/>
              </a:rPr>
              <a:t>(LHXSWG)</a:t>
            </a:r>
          </a:p>
        </p:txBody>
      </p:sp>
    </p:spTree>
    <p:extLst>
      <p:ext uri="{BB962C8B-B14F-4D97-AF65-F5344CB8AC3E}">
        <p14:creationId xmlns:p14="http://schemas.microsoft.com/office/powerpoint/2010/main" val="3593193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Hsigmasvsma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3113" y="1125538"/>
            <a:ext cx="56864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4" name="Rectangle 2"/>
          <p:cNvSpPr>
            <a:spLocks noGrp="1" noChangeArrowheads="1"/>
          </p:cNvSpPr>
          <p:nvPr>
            <p:ph type="title"/>
          </p:nvPr>
        </p:nvSpPr>
        <p:spPr>
          <a:xfrm>
            <a:off x="457200" y="198438"/>
            <a:ext cx="8229600" cy="1143000"/>
          </a:xfrm>
          <a:solidFill>
            <a:schemeClr val="accent1"/>
          </a:solidFill>
          <a:ln>
            <a:solidFill>
              <a:schemeClr val="tx1"/>
            </a:solidFill>
            <a:miter lim="800000"/>
            <a:headEnd/>
            <a:tailEnd/>
          </a:ln>
        </p:spPr>
        <p:txBody>
          <a:bodyPr/>
          <a:lstStyle/>
          <a:p>
            <a:pPr eaLnBrk="1" hangingPunct="1">
              <a:defRPr/>
            </a:pPr>
            <a:r>
              <a:rPr lang="en-US" dirty="0" smtClean="0">
                <a:latin typeface="Times New Roman" charset="0"/>
                <a:cs typeface="+mj-cs"/>
              </a:rPr>
              <a:t>Higgs Production at the LHC</a:t>
            </a:r>
          </a:p>
        </p:txBody>
      </p:sp>
      <p:sp>
        <p:nvSpPr>
          <p:cNvPr id="520195" name="Rectangle 3"/>
          <p:cNvSpPr>
            <a:spLocks noGrp="1" noChangeArrowheads="1"/>
          </p:cNvSpPr>
          <p:nvPr>
            <p:ph type="body" idx="1"/>
          </p:nvPr>
        </p:nvSpPr>
        <p:spPr>
          <a:xfrm>
            <a:off x="107950" y="1989138"/>
            <a:ext cx="3168650" cy="1511300"/>
          </a:xfrm>
          <a:solidFill>
            <a:schemeClr val="accent1"/>
          </a:solidFill>
          <a:ln>
            <a:solidFill>
              <a:schemeClr val="tx1"/>
            </a:solidFill>
            <a:miter lim="800000"/>
            <a:headEnd/>
            <a:tailEnd/>
          </a:ln>
        </p:spPr>
        <p:txBody>
          <a:bodyPr/>
          <a:lstStyle/>
          <a:p>
            <a:pPr marL="0" indent="0" algn="ctr" eaLnBrk="1" hangingPunct="1">
              <a:lnSpc>
                <a:spcPct val="90000"/>
              </a:lnSpc>
              <a:buFontTx/>
              <a:buNone/>
              <a:defRPr/>
            </a:pPr>
            <a:r>
              <a:rPr lang="en-US" dirty="0" smtClean="0">
                <a:latin typeface="Times" charset="0"/>
                <a:cs typeface="Times New Roman" charset="0"/>
              </a:rPr>
              <a:t>Cross sections for Higgs mass near 125 </a:t>
            </a:r>
            <a:r>
              <a:rPr lang="en-US" dirty="0" err="1" smtClean="0">
                <a:latin typeface="Times" charset="0"/>
                <a:cs typeface="Times New Roman" charset="0"/>
              </a:rPr>
              <a:t>GeV</a:t>
            </a:r>
            <a:endParaRPr lang="el-GR" dirty="0">
              <a:latin typeface="Times" charset="0"/>
              <a:cs typeface="Times New Roman" charset="0"/>
            </a:endParaRPr>
          </a:p>
          <a:p>
            <a:pPr algn="ctr" eaLnBrk="1" hangingPunct="1">
              <a:lnSpc>
                <a:spcPct val="90000"/>
              </a:lnSpc>
              <a:defRPr/>
            </a:pPr>
            <a:endParaRPr lang="en-US" dirty="0" smtClean="0">
              <a:latin typeface="Times" charset="0"/>
              <a:cs typeface="Times New Roman" charset="0"/>
            </a:endParaRPr>
          </a:p>
          <a:p>
            <a:pPr algn="ctr" eaLnBrk="1" hangingPunct="1">
              <a:lnSpc>
                <a:spcPct val="90000"/>
              </a:lnSpc>
              <a:defRPr/>
            </a:pPr>
            <a:endParaRPr lang="en-US" dirty="0">
              <a:latin typeface="Times" charset="0"/>
              <a:cs typeface="Times New Roman" charset="0"/>
            </a:endParaRPr>
          </a:p>
          <a:p>
            <a:pPr algn="ctr" eaLnBrk="1" hangingPunct="1">
              <a:lnSpc>
                <a:spcPct val="90000"/>
              </a:lnSpc>
              <a:defRPr/>
            </a:pPr>
            <a:endParaRPr lang="en-US" dirty="0" smtClean="0">
              <a:latin typeface="Times" charset="0"/>
              <a:cs typeface="Times New Roman" charset="0"/>
            </a:endParaRPr>
          </a:p>
          <a:p>
            <a:pPr algn="ctr" eaLnBrk="1" hangingPunct="1">
              <a:lnSpc>
                <a:spcPct val="90000"/>
              </a:lnSpc>
              <a:defRPr/>
            </a:pPr>
            <a:endParaRPr lang="en-US" dirty="0">
              <a:latin typeface="Times" charset="0"/>
              <a:cs typeface="Times New Roman" charset="0"/>
            </a:endParaRPr>
          </a:p>
          <a:p>
            <a:pPr marL="0" indent="0" algn="ctr" eaLnBrk="1" hangingPunct="1">
              <a:lnSpc>
                <a:spcPct val="90000"/>
              </a:lnSpc>
              <a:buFontTx/>
              <a:buNone/>
              <a:defRPr/>
            </a:pPr>
            <a:endParaRPr lang="en-US" dirty="0">
              <a:latin typeface="Times" charset="0"/>
              <a:cs typeface="Times New Roman" charset="0"/>
            </a:endParaRPr>
          </a:p>
        </p:txBody>
      </p:sp>
      <p:sp>
        <p:nvSpPr>
          <p:cNvPr id="8" name="Text Box 9"/>
          <p:cNvSpPr txBox="1">
            <a:spLocks noChangeArrowheads="1"/>
          </p:cNvSpPr>
          <p:nvPr/>
        </p:nvSpPr>
        <p:spPr bwMode="auto">
          <a:xfrm>
            <a:off x="683571" y="5229225"/>
            <a:ext cx="2069797" cy="738664"/>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buFontTx/>
              <a:buNone/>
              <a:defRPr/>
            </a:pPr>
            <a:r>
              <a:rPr lang="en-US" sz="1400" b="0" dirty="0">
                <a:solidFill>
                  <a:srgbClr val="FFFF00"/>
                </a:solidFill>
                <a:latin typeface="Times New Roman"/>
                <a:cs typeface="Times New Roman"/>
              </a:rPr>
              <a:t>LHC Higgs Cross-Section </a:t>
            </a:r>
          </a:p>
          <a:p>
            <a:pPr algn="ctr">
              <a:buFontTx/>
              <a:buNone/>
              <a:defRPr/>
            </a:pPr>
            <a:r>
              <a:rPr lang="en-US" sz="1400" b="0" dirty="0">
                <a:solidFill>
                  <a:srgbClr val="FFFF00"/>
                </a:solidFill>
                <a:latin typeface="Times New Roman"/>
                <a:cs typeface="Times New Roman"/>
              </a:rPr>
              <a:t>Working Group</a:t>
            </a:r>
          </a:p>
          <a:p>
            <a:pPr algn="ctr">
              <a:buFontTx/>
              <a:buNone/>
              <a:defRPr/>
            </a:pPr>
            <a:r>
              <a:rPr lang="en-US" sz="1400" b="0" dirty="0">
                <a:solidFill>
                  <a:srgbClr val="FFFF00"/>
                </a:solidFill>
                <a:latin typeface="Times New Roman"/>
                <a:cs typeface="Times New Roman"/>
              </a:rPr>
              <a:t>(LHXSWG)</a:t>
            </a:r>
          </a:p>
        </p:txBody>
      </p:sp>
    </p:spTree>
    <p:extLst>
      <p:ext uri="{BB962C8B-B14F-4D97-AF65-F5344CB8AC3E}">
        <p14:creationId xmlns:p14="http://schemas.microsoft.com/office/powerpoint/2010/main" val="400936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noChangeArrowheads="1"/>
          </p:cNvSpPr>
          <p:nvPr>
            <p:ph type="body" idx="1"/>
          </p:nvPr>
        </p:nvSpPr>
        <p:spPr>
          <a:xfrm>
            <a:off x="457200" y="1412875"/>
            <a:ext cx="8229600" cy="5216525"/>
          </a:xfrm>
          <a:solidFill>
            <a:schemeClr val="accent1"/>
          </a:solidFill>
          <a:ln>
            <a:solidFill>
              <a:schemeClr val="tx1"/>
            </a:solidFill>
            <a:miter lim="800000"/>
            <a:headEnd/>
            <a:tailEnd/>
          </a:ln>
        </p:spPr>
        <p:txBody>
          <a:bodyPr/>
          <a:lstStyle/>
          <a:p>
            <a:pPr eaLnBrk="1" hangingPunct="1">
              <a:lnSpc>
                <a:spcPct val="90000"/>
              </a:lnSpc>
              <a:defRPr/>
            </a:pPr>
            <a:r>
              <a:rPr lang="en-US" dirty="0">
                <a:latin typeface="Times" charset="0"/>
                <a:cs typeface="Times New Roman" charset="0"/>
              </a:rPr>
              <a:t>Calculated </a:t>
            </a:r>
            <a:r>
              <a:rPr lang="en-US" dirty="0" smtClean="0">
                <a:latin typeface="Times" charset="0"/>
                <a:cs typeface="Times New Roman" charset="0"/>
              </a:rPr>
              <a:t>at Next</a:t>
            </a:r>
            <a:r>
              <a:rPr lang="en-US" dirty="0">
                <a:latin typeface="Times" charset="0"/>
                <a:cs typeface="Times New Roman" charset="0"/>
              </a:rPr>
              <a:t>-to</a:t>
            </a:r>
            <a:r>
              <a:rPr lang="en-US" dirty="0" smtClean="0">
                <a:latin typeface="Times" charset="0"/>
                <a:cs typeface="Times New Roman" charset="0"/>
              </a:rPr>
              <a:t>-Next-to-Next-to-Leading Order </a:t>
            </a:r>
            <a:r>
              <a:rPr lang="en-US" dirty="0">
                <a:latin typeface="Times" charset="0"/>
                <a:cs typeface="Times New Roman" charset="0"/>
              </a:rPr>
              <a:t>(</a:t>
            </a:r>
            <a:r>
              <a:rPr lang="en-US" dirty="0" smtClean="0">
                <a:latin typeface="Times" charset="0"/>
                <a:cs typeface="Times New Roman" charset="0"/>
              </a:rPr>
              <a:t>N</a:t>
            </a:r>
            <a:r>
              <a:rPr lang="en-US" baseline="30000" dirty="0" smtClean="0">
                <a:latin typeface="Times" charset="0"/>
                <a:cs typeface="Times New Roman" charset="0"/>
              </a:rPr>
              <a:t>3</a:t>
            </a:r>
            <a:r>
              <a:rPr lang="en-US" dirty="0" smtClean="0">
                <a:latin typeface="Times" charset="0"/>
                <a:cs typeface="Times New Roman" charset="0"/>
              </a:rPr>
              <a:t>LO</a:t>
            </a:r>
            <a:r>
              <a:rPr lang="en-US" dirty="0">
                <a:latin typeface="Times" charset="0"/>
                <a:cs typeface="Times New Roman" charset="0"/>
              </a:rPr>
              <a:t>) </a:t>
            </a:r>
            <a:r>
              <a:rPr lang="en-US" dirty="0" smtClean="0">
                <a:latin typeface="Times" charset="0"/>
                <a:cs typeface="Times New Roman" charset="0"/>
              </a:rPr>
              <a:t>in limit of heavy t quark:</a:t>
            </a:r>
          </a:p>
          <a:p>
            <a:pPr eaLnBrk="1" hangingPunct="1">
              <a:lnSpc>
                <a:spcPct val="90000"/>
              </a:lnSpc>
              <a:defRPr/>
            </a:pPr>
            <a:endParaRPr lang="en-US" sz="4000" dirty="0">
              <a:latin typeface="Times" charset="0"/>
              <a:cs typeface="Times New Roman" charset="0"/>
            </a:endParaRPr>
          </a:p>
          <a:p>
            <a:pPr eaLnBrk="1" hangingPunct="1">
              <a:lnSpc>
                <a:spcPct val="90000"/>
              </a:lnSpc>
              <a:defRPr/>
            </a:pPr>
            <a:r>
              <a:rPr lang="en-US" dirty="0" smtClean="0">
                <a:latin typeface="Times" charset="0"/>
                <a:cs typeface="Times New Roman" charset="0"/>
              </a:rPr>
              <a:t>Contributions</a:t>
            </a:r>
          </a:p>
          <a:p>
            <a:pPr marL="0" indent="0" eaLnBrk="1" hangingPunct="1">
              <a:lnSpc>
                <a:spcPct val="90000"/>
              </a:lnSpc>
              <a:buFontTx/>
              <a:buNone/>
              <a:defRPr/>
            </a:pPr>
            <a:r>
              <a:rPr lang="en-US" dirty="0" smtClean="0">
                <a:latin typeface="Times" charset="0"/>
                <a:cs typeface="Times New Roman" charset="0"/>
              </a:rPr>
              <a:t>     at different</a:t>
            </a:r>
          </a:p>
          <a:p>
            <a:pPr marL="0" indent="0" eaLnBrk="1" hangingPunct="1">
              <a:lnSpc>
                <a:spcPct val="90000"/>
              </a:lnSpc>
              <a:buFontTx/>
              <a:buNone/>
              <a:defRPr/>
            </a:pPr>
            <a:r>
              <a:rPr lang="en-US" dirty="0">
                <a:latin typeface="Times" charset="0"/>
                <a:cs typeface="Times New Roman" charset="0"/>
              </a:rPr>
              <a:t>	</a:t>
            </a:r>
            <a:r>
              <a:rPr lang="en-US" dirty="0" smtClean="0">
                <a:latin typeface="Times" charset="0"/>
                <a:cs typeface="Times New Roman" charset="0"/>
              </a:rPr>
              <a:t>orders:</a:t>
            </a:r>
          </a:p>
          <a:p>
            <a:pPr eaLnBrk="1" hangingPunct="1">
              <a:lnSpc>
                <a:spcPct val="90000"/>
              </a:lnSpc>
              <a:defRPr/>
            </a:pPr>
            <a:r>
              <a:rPr lang="en-US" dirty="0" smtClean="0">
                <a:latin typeface="Times" charset="0"/>
                <a:cs typeface="Times New Roman" charset="0"/>
              </a:rPr>
              <a:t>Breakdown of theoretical uncertainties:</a:t>
            </a:r>
            <a:endParaRPr lang="en-US" dirty="0">
              <a:latin typeface="Times" charset="0"/>
              <a:cs typeface="Times New Roman" charset="0"/>
            </a:endParaRPr>
          </a:p>
        </p:txBody>
      </p:sp>
      <p:sp>
        <p:nvSpPr>
          <p:cNvPr id="520194" name="Rectangle 2"/>
          <p:cNvSpPr>
            <a:spLocks noGrp="1" noChangeArrowheads="1"/>
          </p:cNvSpPr>
          <p:nvPr>
            <p:ph type="title"/>
          </p:nvPr>
        </p:nvSpPr>
        <p:spPr>
          <a:xfrm>
            <a:off x="457200" y="198438"/>
            <a:ext cx="8229600" cy="1143000"/>
          </a:xfrm>
          <a:solidFill>
            <a:schemeClr val="accent1"/>
          </a:solidFill>
          <a:ln>
            <a:solidFill>
              <a:schemeClr val="tx1"/>
            </a:solidFill>
            <a:miter lim="800000"/>
            <a:headEnd/>
            <a:tailEnd/>
          </a:ln>
        </p:spPr>
        <p:txBody>
          <a:bodyPr/>
          <a:lstStyle/>
          <a:p>
            <a:pPr eaLnBrk="1" hangingPunct="1">
              <a:defRPr/>
            </a:pPr>
            <a:r>
              <a:rPr lang="en-US" dirty="0" err="1" smtClean="0">
                <a:latin typeface="Times New Roman" charset="0"/>
                <a:cs typeface="+mj-cs"/>
              </a:rPr>
              <a:t>gg</a:t>
            </a:r>
            <a:r>
              <a:rPr lang="en-US" dirty="0" smtClean="0">
                <a:latin typeface="Times New Roman" charset="0"/>
                <a:cs typeface="+mj-cs"/>
              </a:rPr>
              <a:t> </a:t>
            </a:r>
            <a:r>
              <a:rPr lang="en-US" dirty="0" smtClean="0">
                <a:latin typeface="Wingdings"/>
                <a:ea typeface="Wingdings"/>
                <a:cs typeface="Wingdings"/>
                <a:sym typeface="Wingdings"/>
              </a:rPr>
              <a:t></a:t>
            </a:r>
            <a:r>
              <a:rPr lang="en-US" dirty="0" smtClean="0">
                <a:latin typeface="Times New Roman" charset="0"/>
                <a:cs typeface="+mj-cs"/>
              </a:rPr>
              <a:t>Higgs Production at the LHC</a:t>
            </a:r>
          </a:p>
        </p:txBody>
      </p:sp>
      <p:pic>
        <p:nvPicPr>
          <p:cNvPr id="3" name="Picture 2" descr="contributi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24175"/>
            <a:ext cx="53276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 descr="ggsigma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349500"/>
            <a:ext cx="8064500" cy="584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uncertainti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5157788"/>
            <a:ext cx="794385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749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0195">
                                            <p:txEl>
                                              <p:pRg st="2" end="2"/>
                                            </p:txEl>
                                          </p:spTgt>
                                        </p:tgtEl>
                                        <p:attrNameLst>
                                          <p:attrName>style.visibility</p:attrName>
                                        </p:attrNameLst>
                                      </p:cBhvr>
                                      <p:to>
                                        <p:strVal val="visible"/>
                                      </p:to>
                                    </p:set>
                                    <p:animEffect transition="in" filter="dissolve">
                                      <p:cBhvr>
                                        <p:cTn id="7" dur="500"/>
                                        <p:tgtEl>
                                          <p:spTgt spid="52019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20195">
                                            <p:txEl>
                                              <p:pRg st="3" end="3"/>
                                            </p:txEl>
                                          </p:spTgt>
                                        </p:tgtEl>
                                        <p:attrNameLst>
                                          <p:attrName>style.visibility</p:attrName>
                                        </p:attrNameLst>
                                      </p:cBhvr>
                                      <p:to>
                                        <p:strVal val="visible"/>
                                      </p:to>
                                    </p:set>
                                    <p:animEffect transition="in" filter="dissolve">
                                      <p:cBhvr>
                                        <p:cTn id="10" dur="500"/>
                                        <p:tgtEl>
                                          <p:spTgt spid="52019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20195">
                                            <p:txEl>
                                              <p:pRg st="4" end="4"/>
                                            </p:txEl>
                                          </p:spTgt>
                                        </p:tgtEl>
                                        <p:attrNameLst>
                                          <p:attrName>style.visibility</p:attrName>
                                        </p:attrNameLst>
                                      </p:cBhvr>
                                      <p:to>
                                        <p:strVal val="visible"/>
                                      </p:to>
                                    </p:set>
                                    <p:animEffect transition="in" filter="dissolve">
                                      <p:cBhvr>
                                        <p:cTn id="13" dur="500"/>
                                        <p:tgtEl>
                                          <p:spTgt spid="520195">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520195">
                                            <p:txEl>
                                              <p:pRg st="5" end="5"/>
                                            </p:txEl>
                                          </p:spTgt>
                                        </p:tgtEl>
                                        <p:attrNameLst>
                                          <p:attrName>style.visibility</p:attrName>
                                        </p:attrNameLst>
                                      </p:cBhvr>
                                      <p:to>
                                        <p:strVal val="visible"/>
                                      </p:to>
                                    </p:set>
                                    <p:animEffect transition="in" filter="dissolve">
                                      <p:cBhvr>
                                        <p:cTn id="21" dur="500"/>
                                        <p:tgtEl>
                                          <p:spTgt spid="520195">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noChangeArrowheads="1"/>
          </p:cNvSpPr>
          <p:nvPr>
            <p:ph type="body" idx="1"/>
          </p:nvPr>
        </p:nvSpPr>
        <p:spPr>
          <a:xfrm>
            <a:off x="457200" y="1412875"/>
            <a:ext cx="8229600" cy="5216525"/>
          </a:xfrm>
          <a:solidFill>
            <a:schemeClr val="accent1"/>
          </a:solidFill>
          <a:ln>
            <a:solidFill>
              <a:schemeClr val="tx1"/>
            </a:solidFill>
            <a:miter lim="800000"/>
            <a:headEnd/>
            <a:tailEnd/>
          </a:ln>
        </p:spPr>
        <p:txBody>
          <a:bodyPr/>
          <a:lstStyle/>
          <a:p>
            <a:pPr eaLnBrk="1" hangingPunct="1">
              <a:lnSpc>
                <a:spcPct val="90000"/>
              </a:lnSpc>
              <a:defRPr/>
            </a:pPr>
            <a:endParaRPr lang="en-US" dirty="0" smtClean="0">
              <a:latin typeface="Times" charset="0"/>
              <a:cs typeface="Times New Roman" charset="0"/>
            </a:endParaRPr>
          </a:p>
          <a:p>
            <a:pPr eaLnBrk="1" hangingPunct="1">
              <a:lnSpc>
                <a:spcPct val="90000"/>
              </a:lnSpc>
              <a:defRPr/>
            </a:pPr>
            <a:endParaRPr lang="en-US" dirty="0">
              <a:latin typeface="Times" charset="0"/>
              <a:cs typeface="Times New Roman" charset="0"/>
            </a:endParaRPr>
          </a:p>
          <a:p>
            <a:pPr eaLnBrk="1" hangingPunct="1">
              <a:lnSpc>
                <a:spcPct val="90000"/>
              </a:lnSpc>
              <a:defRPr/>
            </a:pPr>
            <a:endParaRPr lang="en-US" dirty="0" smtClean="0">
              <a:latin typeface="Times" charset="0"/>
              <a:cs typeface="Times New Roman" charset="0"/>
            </a:endParaRPr>
          </a:p>
          <a:p>
            <a:pPr eaLnBrk="1" hangingPunct="1">
              <a:lnSpc>
                <a:spcPct val="90000"/>
              </a:lnSpc>
              <a:defRPr/>
            </a:pPr>
            <a:endParaRPr lang="en-US" dirty="0">
              <a:latin typeface="Times" charset="0"/>
              <a:cs typeface="Times New Roman" charset="0"/>
            </a:endParaRPr>
          </a:p>
          <a:p>
            <a:pPr marL="0" indent="0" eaLnBrk="1" hangingPunct="1">
              <a:lnSpc>
                <a:spcPct val="90000"/>
              </a:lnSpc>
              <a:buFontTx/>
              <a:buNone/>
              <a:defRPr/>
            </a:pPr>
            <a:endParaRPr lang="en-US" dirty="0">
              <a:latin typeface="Times" charset="0"/>
              <a:cs typeface="Times New Roman" charset="0"/>
            </a:endParaRPr>
          </a:p>
          <a:p>
            <a:pPr eaLnBrk="1" hangingPunct="1">
              <a:lnSpc>
                <a:spcPct val="90000"/>
              </a:lnSpc>
              <a:defRPr/>
            </a:pPr>
            <a:endParaRPr lang="en-US" dirty="0" smtClean="0">
              <a:latin typeface="Times" charset="0"/>
              <a:cs typeface="Times New Roman" charset="0"/>
            </a:endParaRPr>
          </a:p>
          <a:p>
            <a:pPr eaLnBrk="1" hangingPunct="1">
              <a:lnSpc>
                <a:spcPct val="90000"/>
              </a:lnSpc>
              <a:defRPr/>
            </a:pPr>
            <a:r>
              <a:rPr lang="en-US" dirty="0" smtClean="0">
                <a:latin typeface="Times" charset="0"/>
                <a:cs typeface="Times New Roman" charset="0"/>
              </a:rPr>
              <a:t>Calculated at NNLO including electroweak corrections at NLO</a:t>
            </a:r>
          </a:p>
          <a:p>
            <a:pPr eaLnBrk="1" hangingPunct="1">
              <a:lnSpc>
                <a:spcPct val="90000"/>
              </a:lnSpc>
              <a:defRPr/>
            </a:pPr>
            <a:r>
              <a:rPr lang="en-US" dirty="0" smtClean="0">
                <a:latin typeface="Times" charset="0"/>
                <a:cs typeface="Times New Roman" charset="0"/>
              </a:rPr>
              <a:t>Good convergence of perturbation expansion</a:t>
            </a:r>
          </a:p>
          <a:p>
            <a:pPr eaLnBrk="1" hangingPunct="1">
              <a:lnSpc>
                <a:spcPct val="90000"/>
              </a:lnSpc>
              <a:defRPr/>
            </a:pPr>
            <a:r>
              <a:rPr lang="en-US" dirty="0" smtClean="0">
                <a:latin typeface="Times" charset="0"/>
                <a:cs typeface="Times New Roman" charset="0"/>
              </a:rPr>
              <a:t>Small uncertainties in quark </a:t>
            </a:r>
            <a:r>
              <a:rPr lang="en-US" dirty="0" err="1" smtClean="0">
                <a:latin typeface="Times" charset="0"/>
                <a:cs typeface="Times New Roman" charset="0"/>
              </a:rPr>
              <a:t>parton</a:t>
            </a:r>
            <a:r>
              <a:rPr lang="en-US" dirty="0" smtClean="0">
                <a:latin typeface="Times" charset="0"/>
                <a:cs typeface="Times New Roman" charset="0"/>
              </a:rPr>
              <a:t> </a:t>
            </a:r>
            <a:r>
              <a:rPr lang="en-US" dirty="0" err="1" smtClean="0">
                <a:latin typeface="Times" charset="0"/>
                <a:cs typeface="Times New Roman" charset="0"/>
              </a:rPr>
              <a:t>dist’ns</a:t>
            </a:r>
            <a:endParaRPr lang="el-GR" dirty="0" smtClean="0">
              <a:latin typeface="Times" charset="0"/>
              <a:cs typeface="Times New Roman" charset="0"/>
            </a:endParaRPr>
          </a:p>
        </p:txBody>
      </p:sp>
      <p:sp>
        <p:nvSpPr>
          <p:cNvPr id="520194" name="Rectangle 2"/>
          <p:cNvSpPr>
            <a:spLocks noGrp="1" noChangeArrowheads="1"/>
          </p:cNvSpPr>
          <p:nvPr>
            <p:ph type="title"/>
          </p:nvPr>
        </p:nvSpPr>
        <p:spPr>
          <a:xfrm>
            <a:off x="457200" y="198438"/>
            <a:ext cx="8229600" cy="1143000"/>
          </a:xfrm>
          <a:solidFill>
            <a:schemeClr val="accent1"/>
          </a:solidFill>
          <a:ln>
            <a:solidFill>
              <a:schemeClr val="tx1"/>
            </a:solidFill>
            <a:miter lim="800000"/>
            <a:headEnd/>
            <a:tailEnd/>
          </a:ln>
        </p:spPr>
        <p:txBody>
          <a:bodyPr/>
          <a:lstStyle/>
          <a:p>
            <a:pPr eaLnBrk="1" hangingPunct="1">
              <a:defRPr/>
            </a:pPr>
            <a:r>
              <a:rPr lang="en-US" dirty="0" smtClean="0">
                <a:latin typeface="Times New Roman" charset="0"/>
                <a:cs typeface="+mj-cs"/>
              </a:rPr>
              <a:t>VBF Higgs Production at the LHC</a:t>
            </a:r>
          </a:p>
        </p:txBody>
      </p:sp>
      <p:pic>
        <p:nvPicPr>
          <p:cNvPr id="51203" name="Picture 2" descr="VBFsigm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84313"/>
            <a:ext cx="8135938"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1469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noChangeArrowheads="1"/>
          </p:cNvSpPr>
          <p:nvPr>
            <p:ph type="body" idx="1"/>
          </p:nvPr>
        </p:nvSpPr>
        <p:spPr>
          <a:xfrm>
            <a:off x="457200" y="1412875"/>
            <a:ext cx="8229600" cy="5216525"/>
          </a:xfrm>
          <a:solidFill>
            <a:schemeClr val="accent1"/>
          </a:solidFill>
          <a:ln>
            <a:solidFill>
              <a:schemeClr val="tx1"/>
            </a:solidFill>
            <a:miter lim="800000"/>
            <a:headEnd/>
            <a:tailEnd/>
          </a:ln>
        </p:spPr>
        <p:txBody>
          <a:bodyPr/>
          <a:lstStyle/>
          <a:p>
            <a:pPr eaLnBrk="1" hangingPunct="1">
              <a:lnSpc>
                <a:spcPct val="90000"/>
              </a:lnSpc>
              <a:defRPr/>
            </a:pPr>
            <a:endParaRPr lang="en-US" dirty="0" smtClean="0">
              <a:latin typeface="Times" charset="0"/>
              <a:cs typeface="Times New Roman" charset="0"/>
            </a:endParaRPr>
          </a:p>
          <a:p>
            <a:pPr eaLnBrk="1" hangingPunct="1">
              <a:lnSpc>
                <a:spcPct val="90000"/>
              </a:lnSpc>
              <a:defRPr/>
            </a:pPr>
            <a:endParaRPr lang="en-US" dirty="0">
              <a:latin typeface="Times" charset="0"/>
              <a:cs typeface="Times New Roman" charset="0"/>
            </a:endParaRPr>
          </a:p>
          <a:p>
            <a:pPr eaLnBrk="1" hangingPunct="1">
              <a:lnSpc>
                <a:spcPct val="90000"/>
              </a:lnSpc>
              <a:defRPr/>
            </a:pPr>
            <a:endParaRPr lang="en-US" dirty="0" smtClean="0">
              <a:latin typeface="Times" charset="0"/>
              <a:cs typeface="Times New Roman" charset="0"/>
            </a:endParaRPr>
          </a:p>
          <a:p>
            <a:pPr eaLnBrk="1" hangingPunct="1">
              <a:lnSpc>
                <a:spcPct val="90000"/>
              </a:lnSpc>
              <a:defRPr/>
            </a:pPr>
            <a:endParaRPr lang="en-US" dirty="0">
              <a:latin typeface="Times" charset="0"/>
              <a:cs typeface="Times New Roman" charset="0"/>
            </a:endParaRPr>
          </a:p>
          <a:p>
            <a:pPr marL="0" indent="0" eaLnBrk="1" hangingPunct="1">
              <a:lnSpc>
                <a:spcPct val="90000"/>
              </a:lnSpc>
              <a:buFontTx/>
              <a:buNone/>
              <a:defRPr/>
            </a:pPr>
            <a:endParaRPr lang="en-US" dirty="0">
              <a:latin typeface="Times" charset="0"/>
              <a:cs typeface="Times New Roman" charset="0"/>
            </a:endParaRPr>
          </a:p>
          <a:p>
            <a:pPr eaLnBrk="1" hangingPunct="1">
              <a:lnSpc>
                <a:spcPct val="90000"/>
              </a:lnSpc>
              <a:defRPr/>
            </a:pPr>
            <a:endParaRPr lang="en-US" dirty="0" smtClean="0">
              <a:latin typeface="Times" charset="0"/>
              <a:cs typeface="Times New Roman" charset="0"/>
            </a:endParaRPr>
          </a:p>
          <a:p>
            <a:pPr eaLnBrk="1" hangingPunct="1">
              <a:lnSpc>
                <a:spcPct val="90000"/>
              </a:lnSpc>
              <a:defRPr/>
            </a:pPr>
            <a:endParaRPr lang="en-US" dirty="0" smtClean="0">
              <a:latin typeface="Times" charset="0"/>
              <a:cs typeface="Times New Roman" charset="0"/>
            </a:endParaRPr>
          </a:p>
          <a:p>
            <a:pPr eaLnBrk="1" hangingPunct="1">
              <a:lnSpc>
                <a:spcPct val="90000"/>
              </a:lnSpc>
              <a:defRPr/>
            </a:pPr>
            <a:r>
              <a:rPr lang="en-US" dirty="0" smtClean="0">
                <a:latin typeface="Times" charset="0"/>
                <a:cs typeface="Times New Roman" charset="0"/>
              </a:rPr>
              <a:t>Calculated at NNLO including electroweak corrections at NLO</a:t>
            </a:r>
          </a:p>
          <a:p>
            <a:pPr eaLnBrk="1" hangingPunct="1">
              <a:lnSpc>
                <a:spcPct val="90000"/>
              </a:lnSpc>
              <a:defRPr/>
            </a:pPr>
            <a:r>
              <a:rPr lang="en-US" dirty="0" smtClean="0">
                <a:latin typeface="Times" charset="0"/>
                <a:cs typeface="Times New Roman" charset="0"/>
              </a:rPr>
              <a:t>Good convergence of perturbation expansion</a:t>
            </a:r>
          </a:p>
        </p:txBody>
      </p:sp>
      <p:sp>
        <p:nvSpPr>
          <p:cNvPr id="520194" name="Rectangle 2"/>
          <p:cNvSpPr>
            <a:spLocks noGrp="1" noChangeArrowheads="1"/>
          </p:cNvSpPr>
          <p:nvPr>
            <p:ph type="title"/>
          </p:nvPr>
        </p:nvSpPr>
        <p:spPr>
          <a:xfrm>
            <a:off x="0" y="198438"/>
            <a:ext cx="9144000" cy="1143000"/>
          </a:xfrm>
          <a:solidFill>
            <a:schemeClr val="accent1"/>
          </a:solidFill>
          <a:ln>
            <a:solidFill>
              <a:schemeClr val="tx1"/>
            </a:solidFill>
            <a:miter lim="800000"/>
            <a:headEnd/>
            <a:tailEnd/>
          </a:ln>
        </p:spPr>
        <p:txBody>
          <a:bodyPr/>
          <a:lstStyle/>
          <a:p>
            <a:pPr eaLnBrk="1" hangingPunct="1">
              <a:defRPr/>
            </a:pPr>
            <a:r>
              <a:rPr lang="en-US" dirty="0" smtClean="0">
                <a:latin typeface="Times New Roman" charset="0"/>
                <a:cs typeface="+mj-cs"/>
              </a:rPr>
              <a:t>Associated V+H Production at the LHC</a:t>
            </a:r>
          </a:p>
        </p:txBody>
      </p:sp>
      <p:pic>
        <p:nvPicPr>
          <p:cNvPr id="79875" name="Picture 1" descr="assHsigm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3" y="1484313"/>
            <a:ext cx="396398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3" descr="assH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84313"/>
            <a:ext cx="393223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5532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noChangeArrowheads="1"/>
          </p:cNvSpPr>
          <p:nvPr>
            <p:ph type="body" idx="1"/>
          </p:nvPr>
        </p:nvSpPr>
        <p:spPr>
          <a:xfrm>
            <a:off x="457200" y="1412875"/>
            <a:ext cx="8229600" cy="5216525"/>
          </a:xfrm>
          <a:solidFill>
            <a:schemeClr val="accent1"/>
          </a:solidFill>
          <a:ln>
            <a:solidFill>
              <a:schemeClr val="tx1"/>
            </a:solidFill>
            <a:miter lim="800000"/>
            <a:headEnd/>
            <a:tailEnd/>
          </a:ln>
        </p:spPr>
        <p:txBody>
          <a:bodyPr/>
          <a:lstStyle/>
          <a:p>
            <a:pPr eaLnBrk="1" hangingPunct="1">
              <a:lnSpc>
                <a:spcPct val="90000"/>
              </a:lnSpc>
              <a:defRPr/>
            </a:pPr>
            <a:endParaRPr lang="en-US" dirty="0" smtClean="0">
              <a:latin typeface="Times" charset="0"/>
              <a:cs typeface="Times New Roman" charset="0"/>
            </a:endParaRPr>
          </a:p>
          <a:p>
            <a:pPr eaLnBrk="1" hangingPunct="1">
              <a:lnSpc>
                <a:spcPct val="90000"/>
              </a:lnSpc>
              <a:defRPr/>
            </a:pPr>
            <a:endParaRPr lang="en-US" dirty="0">
              <a:latin typeface="Times" charset="0"/>
              <a:cs typeface="Times New Roman" charset="0"/>
            </a:endParaRPr>
          </a:p>
          <a:p>
            <a:pPr eaLnBrk="1" hangingPunct="1">
              <a:lnSpc>
                <a:spcPct val="90000"/>
              </a:lnSpc>
              <a:defRPr/>
            </a:pPr>
            <a:endParaRPr lang="en-US" dirty="0" smtClean="0">
              <a:latin typeface="Times" charset="0"/>
              <a:cs typeface="Times New Roman" charset="0"/>
            </a:endParaRPr>
          </a:p>
          <a:p>
            <a:pPr eaLnBrk="1" hangingPunct="1">
              <a:lnSpc>
                <a:spcPct val="90000"/>
              </a:lnSpc>
              <a:defRPr/>
            </a:pPr>
            <a:endParaRPr lang="en-US" dirty="0">
              <a:latin typeface="Times" charset="0"/>
              <a:cs typeface="Times New Roman" charset="0"/>
            </a:endParaRPr>
          </a:p>
          <a:p>
            <a:pPr marL="0" indent="0" eaLnBrk="1" hangingPunct="1">
              <a:lnSpc>
                <a:spcPct val="90000"/>
              </a:lnSpc>
              <a:buFontTx/>
              <a:buNone/>
              <a:defRPr/>
            </a:pPr>
            <a:endParaRPr lang="en-US" dirty="0">
              <a:latin typeface="Times" charset="0"/>
              <a:cs typeface="Times New Roman" charset="0"/>
            </a:endParaRPr>
          </a:p>
          <a:p>
            <a:pPr eaLnBrk="1" hangingPunct="1">
              <a:lnSpc>
                <a:spcPct val="90000"/>
              </a:lnSpc>
              <a:defRPr/>
            </a:pPr>
            <a:endParaRPr lang="en-US" dirty="0" smtClean="0">
              <a:latin typeface="Times" charset="0"/>
              <a:cs typeface="Times New Roman" charset="0"/>
            </a:endParaRPr>
          </a:p>
          <a:p>
            <a:pPr eaLnBrk="1" hangingPunct="1">
              <a:lnSpc>
                <a:spcPct val="90000"/>
              </a:lnSpc>
              <a:defRPr/>
            </a:pPr>
            <a:endParaRPr lang="en-US" dirty="0" smtClean="0">
              <a:latin typeface="Times" charset="0"/>
              <a:cs typeface="Times New Roman" charset="0"/>
            </a:endParaRPr>
          </a:p>
          <a:p>
            <a:pPr eaLnBrk="1" hangingPunct="1">
              <a:lnSpc>
                <a:spcPct val="90000"/>
              </a:lnSpc>
              <a:defRPr/>
            </a:pPr>
            <a:r>
              <a:rPr lang="en-US" dirty="0" smtClean="0">
                <a:latin typeface="Times" charset="0"/>
                <a:cs typeface="Times New Roman" charset="0"/>
              </a:rPr>
              <a:t>Calculated at NLO: uncertainties due to</a:t>
            </a:r>
          </a:p>
          <a:p>
            <a:pPr lvl="1" eaLnBrk="1" hangingPunct="1">
              <a:lnSpc>
                <a:spcPct val="90000"/>
              </a:lnSpc>
              <a:defRPr/>
            </a:pPr>
            <a:r>
              <a:rPr lang="en-US" dirty="0">
                <a:latin typeface="Times" charset="0"/>
                <a:cs typeface="Times New Roman" charset="0"/>
              </a:rPr>
              <a:t>P</a:t>
            </a:r>
            <a:r>
              <a:rPr lang="en-US" dirty="0" smtClean="0">
                <a:latin typeface="Times" charset="0"/>
                <a:cs typeface="Times New Roman" charset="0"/>
              </a:rPr>
              <a:t>erturbation expansion</a:t>
            </a:r>
          </a:p>
          <a:p>
            <a:pPr lvl="1" eaLnBrk="1" hangingPunct="1">
              <a:lnSpc>
                <a:spcPct val="90000"/>
              </a:lnSpc>
              <a:defRPr/>
            </a:pPr>
            <a:r>
              <a:rPr lang="en-US" dirty="0" smtClean="0">
                <a:latin typeface="Times" charset="0"/>
                <a:cs typeface="Times New Roman" charset="0"/>
              </a:rPr>
              <a:t>Choice of </a:t>
            </a:r>
            <a:r>
              <a:rPr lang="en-US" dirty="0" err="1" smtClean="0">
                <a:latin typeface="Times" charset="0"/>
                <a:cs typeface="Times New Roman" charset="0"/>
              </a:rPr>
              <a:t>parton</a:t>
            </a:r>
            <a:r>
              <a:rPr lang="en-US" dirty="0" smtClean="0">
                <a:latin typeface="Times" charset="0"/>
                <a:cs typeface="Times New Roman" charset="0"/>
              </a:rPr>
              <a:t> distributions</a:t>
            </a:r>
          </a:p>
        </p:txBody>
      </p:sp>
      <p:sp>
        <p:nvSpPr>
          <p:cNvPr id="520194" name="Rectangle 2"/>
          <p:cNvSpPr>
            <a:spLocks noGrp="1" noChangeArrowheads="1"/>
          </p:cNvSpPr>
          <p:nvPr>
            <p:ph type="title"/>
          </p:nvPr>
        </p:nvSpPr>
        <p:spPr>
          <a:xfrm>
            <a:off x="684213" y="198438"/>
            <a:ext cx="7775575" cy="1143000"/>
          </a:xfrm>
          <a:solidFill>
            <a:schemeClr val="accent1"/>
          </a:solidFill>
          <a:ln>
            <a:solidFill>
              <a:schemeClr val="tx1"/>
            </a:solidFill>
            <a:miter lim="800000"/>
            <a:headEnd/>
            <a:tailEnd/>
          </a:ln>
        </p:spPr>
        <p:txBody>
          <a:bodyPr/>
          <a:lstStyle/>
          <a:p>
            <a:pPr eaLnBrk="1" hangingPunct="1">
              <a:defRPr/>
            </a:pPr>
            <a:r>
              <a:rPr lang="en-US" dirty="0" smtClean="0">
                <a:latin typeface="Times New Roman" charset="0"/>
                <a:cs typeface="+mj-cs"/>
              </a:rPr>
              <a:t>Associated </a:t>
            </a:r>
            <a:r>
              <a:rPr lang="en-US" dirty="0" err="1" smtClean="0">
                <a:latin typeface="Times New Roman" charset="0"/>
                <a:cs typeface="+mj-cs"/>
              </a:rPr>
              <a:t>tt+H</a:t>
            </a:r>
            <a:r>
              <a:rPr lang="en-US" dirty="0" smtClean="0">
                <a:latin typeface="Times New Roman" charset="0"/>
                <a:cs typeface="+mj-cs"/>
              </a:rPr>
              <a:t> Production</a:t>
            </a:r>
          </a:p>
        </p:txBody>
      </p:sp>
      <p:sp>
        <p:nvSpPr>
          <p:cNvPr id="55299" name="TextBox 2"/>
          <p:cNvSpPr txBox="1">
            <a:spLocks noChangeArrowheads="1"/>
          </p:cNvSpPr>
          <p:nvPr/>
        </p:nvSpPr>
        <p:spPr bwMode="auto">
          <a:xfrm>
            <a:off x="4140200" y="252413"/>
            <a:ext cx="32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a:t>-</a:t>
            </a:r>
          </a:p>
        </p:txBody>
      </p:sp>
      <p:pic>
        <p:nvPicPr>
          <p:cNvPr id="55300" name="Picture 4" descr="ttbarHsigm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484313"/>
            <a:ext cx="81359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410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noChangeArrowheads="1"/>
          </p:cNvSpPr>
          <p:nvPr>
            <p:ph type="body" idx="1"/>
          </p:nvPr>
        </p:nvSpPr>
        <p:spPr>
          <a:xfrm>
            <a:off x="457200" y="1600200"/>
            <a:ext cx="8229600" cy="5029200"/>
          </a:xfrm>
          <a:solidFill>
            <a:schemeClr val="accent1"/>
          </a:solidFill>
          <a:ln>
            <a:solidFill>
              <a:schemeClr val="tx1"/>
            </a:solidFill>
            <a:miter lim="800000"/>
            <a:headEnd/>
            <a:tailEnd/>
          </a:ln>
        </p:spPr>
        <p:txBody>
          <a:bodyPr/>
          <a:lstStyle/>
          <a:p>
            <a:pPr eaLnBrk="1" hangingPunct="1">
              <a:lnSpc>
                <a:spcPct val="90000"/>
              </a:lnSpc>
              <a:defRPr/>
            </a:pPr>
            <a:r>
              <a:rPr lang="en-US" dirty="0" smtClean="0">
                <a:latin typeface="Times New Roman" charset="0"/>
                <a:cs typeface="+mn-cs"/>
              </a:rPr>
              <a:t>Couplings proportional to masses (?)</a:t>
            </a:r>
          </a:p>
          <a:p>
            <a:pPr eaLnBrk="1" hangingPunct="1">
              <a:lnSpc>
                <a:spcPct val="90000"/>
              </a:lnSpc>
              <a:defRPr/>
            </a:pPr>
            <a:endParaRPr lang="en-US" dirty="0" smtClean="0">
              <a:latin typeface="Times New Roman" charset="0"/>
              <a:cs typeface="+mn-cs"/>
            </a:endParaRPr>
          </a:p>
          <a:p>
            <a:pPr eaLnBrk="1" hangingPunct="1">
              <a:lnSpc>
                <a:spcPct val="90000"/>
              </a:lnSpc>
              <a:defRPr/>
            </a:pPr>
            <a:endParaRPr lang="en-US" dirty="0" smtClean="0">
              <a:latin typeface="Times New Roman" charset="0"/>
              <a:cs typeface="+mn-cs"/>
            </a:endParaRPr>
          </a:p>
          <a:p>
            <a:pPr eaLnBrk="1" hangingPunct="1">
              <a:lnSpc>
                <a:spcPct val="90000"/>
              </a:lnSpc>
              <a:defRPr/>
            </a:pPr>
            <a:endParaRPr lang="en-US" dirty="0" smtClean="0">
              <a:latin typeface="Times New Roman" charset="0"/>
              <a:cs typeface="+mn-cs"/>
            </a:endParaRPr>
          </a:p>
          <a:p>
            <a:pPr eaLnBrk="1" hangingPunct="1">
              <a:lnSpc>
                <a:spcPct val="90000"/>
              </a:lnSpc>
              <a:defRPr/>
            </a:pPr>
            <a:endParaRPr lang="en-US" dirty="0" smtClean="0">
              <a:latin typeface="Times New Roman" charset="0"/>
              <a:cs typeface="+mn-cs"/>
            </a:endParaRPr>
          </a:p>
          <a:p>
            <a:pPr eaLnBrk="1" hangingPunct="1">
              <a:lnSpc>
                <a:spcPct val="90000"/>
              </a:lnSpc>
              <a:defRPr/>
            </a:pPr>
            <a:endParaRPr lang="en-US" dirty="0" smtClean="0">
              <a:latin typeface="Times New Roman" charset="0"/>
              <a:cs typeface="+mn-cs"/>
            </a:endParaRPr>
          </a:p>
          <a:p>
            <a:pPr eaLnBrk="1" hangingPunct="1">
              <a:lnSpc>
                <a:spcPct val="90000"/>
              </a:lnSpc>
              <a:defRPr/>
            </a:pPr>
            <a:r>
              <a:rPr lang="en-US" dirty="0">
                <a:latin typeface="Times New Roman" charset="0"/>
                <a:cs typeface="+mn-cs"/>
              </a:rPr>
              <a:t>I</a:t>
            </a:r>
            <a:r>
              <a:rPr lang="en-US" dirty="0" smtClean="0">
                <a:latin typeface="Times New Roman" charset="0"/>
                <a:cs typeface="+mn-cs"/>
              </a:rPr>
              <a:t>mportant couplings through loops:</a:t>
            </a:r>
          </a:p>
          <a:p>
            <a:pPr lvl="1" eaLnBrk="1" hangingPunct="1">
              <a:lnSpc>
                <a:spcPct val="90000"/>
              </a:lnSpc>
              <a:defRPr/>
            </a:pPr>
            <a:r>
              <a:rPr lang="en-US" dirty="0" smtClean="0">
                <a:latin typeface="Times New Roman" charset="0"/>
              </a:rPr>
              <a:t>gluon + gluon </a:t>
            </a:r>
            <a:r>
              <a:rPr lang="en-US" dirty="0" smtClean="0">
                <a:latin typeface="Times New Roman" charset="0"/>
                <a:cs typeface="Lucida Grande" charset="0"/>
              </a:rPr>
              <a:t>→</a:t>
            </a:r>
            <a:r>
              <a:rPr lang="en-US" dirty="0" smtClean="0">
                <a:latin typeface="Times New Roman" charset="0"/>
                <a:cs typeface="Times New Roman" charset="0"/>
              </a:rPr>
              <a:t> Higgs </a:t>
            </a:r>
            <a:r>
              <a:rPr lang="en-US" dirty="0" smtClean="0">
                <a:latin typeface="Times New Roman" charset="0"/>
                <a:cs typeface="Lucida Grande" charset="0"/>
              </a:rPr>
              <a:t>→</a:t>
            </a:r>
            <a:r>
              <a:rPr lang="en-US" dirty="0" smtClean="0">
                <a:latin typeface="Times New Roman" charset="0"/>
                <a:cs typeface="Times New Roman" charset="0"/>
              </a:rPr>
              <a:t>  </a:t>
            </a:r>
            <a:r>
              <a:rPr lang="el-GR" dirty="0" smtClean="0">
                <a:latin typeface="Times" charset="0"/>
                <a:cs typeface="Times New Roman" charset="0"/>
              </a:rPr>
              <a:t>γγ</a:t>
            </a:r>
          </a:p>
        </p:txBody>
      </p:sp>
      <p:pic>
        <p:nvPicPr>
          <p:cNvPr id="520200" name="Picture 8" descr="Snapshot 2007-07-11 21-42-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7086600" cy="2763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0194" name="Rectangle 2"/>
          <p:cNvSpPr>
            <a:spLocks noGrp="1" noChangeArrowheads="1"/>
          </p:cNvSpPr>
          <p:nvPr>
            <p:ph type="title"/>
          </p:nvPr>
        </p:nvSpPr>
        <p:spPr>
          <a:solidFill>
            <a:schemeClr val="accent1"/>
          </a:solidFill>
          <a:ln>
            <a:solidFill>
              <a:schemeClr val="tx1"/>
            </a:solidFill>
            <a:miter lim="800000"/>
            <a:headEnd/>
            <a:tailEnd/>
          </a:ln>
        </p:spPr>
        <p:txBody>
          <a:bodyPr/>
          <a:lstStyle/>
          <a:p>
            <a:pPr eaLnBrk="1" hangingPunct="1">
              <a:defRPr/>
            </a:pPr>
            <a:r>
              <a:rPr lang="en-US" smtClean="0">
                <a:latin typeface="Times New Roman" charset="0"/>
                <a:cs typeface="+mj-cs"/>
              </a:rPr>
              <a:t>Higgs Decay Branching Ratios</a:t>
            </a:r>
          </a:p>
        </p:txBody>
      </p:sp>
      <p:sp>
        <p:nvSpPr>
          <p:cNvPr id="520198" name="Oval 6"/>
          <p:cNvSpPr>
            <a:spLocks noChangeArrowheads="1"/>
          </p:cNvSpPr>
          <p:nvPr/>
        </p:nvSpPr>
        <p:spPr bwMode="auto">
          <a:xfrm>
            <a:off x="5105400" y="4005263"/>
            <a:ext cx="533400" cy="533400"/>
          </a:xfrm>
          <a:prstGeom prst="ellipse">
            <a:avLst/>
          </a:prstGeom>
          <a:solidFill>
            <a:srgbClr val="FF0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Times New Roman" charset="0"/>
            </a:endParaRPr>
          </a:p>
        </p:txBody>
      </p:sp>
      <p:sp>
        <p:nvSpPr>
          <p:cNvPr id="520199" name="Oval 7"/>
          <p:cNvSpPr>
            <a:spLocks noChangeArrowheads="1"/>
          </p:cNvSpPr>
          <p:nvPr/>
        </p:nvSpPr>
        <p:spPr bwMode="auto">
          <a:xfrm>
            <a:off x="5105400" y="5259388"/>
            <a:ext cx="762000" cy="762000"/>
          </a:xfrm>
          <a:prstGeom prst="ellipse">
            <a:avLst/>
          </a:prstGeom>
          <a:solidFill>
            <a:srgbClr val="FF0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Times New Roman" charset="0"/>
            </a:endParaRPr>
          </a:p>
        </p:txBody>
      </p:sp>
      <p:sp>
        <p:nvSpPr>
          <p:cNvPr id="520202" name="Oval 10"/>
          <p:cNvSpPr>
            <a:spLocks noChangeArrowheads="1"/>
          </p:cNvSpPr>
          <p:nvPr/>
        </p:nvSpPr>
        <p:spPr bwMode="auto">
          <a:xfrm>
            <a:off x="1981200" y="2405063"/>
            <a:ext cx="838200" cy="838200"/>
          </a:xfrm>
          <a:prstGeom prst="ellipse">
            <a:avLst/>
          </a:prstGeom>
          <a:solidFill>
            <a:srgbClr val="FF0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Times New Roman" charset="0"/>
            </a:endParaRPr>
          </a:p>
        </p:txBody>
      </p:sp>
      <p:sp>
        <p:nvSpPr>
          <p:cNvPr id="520203" name="Oval 11"/>
          <p:cNvSpPr>
            <a:spLocks noChangeArrowheads="1"/>
          </p:cNvSpPr>
          <p:nvPr/>
        </p:nvSpPr>
        <p:spPr bwMode="auto">
          <a:xfrm>
            <a:off x="1219200" y="5183188"/>
            <a:ext cx="2133600" cy="838200"/>
          </a:xfrm>
          <a:prstGeom prst="ellipse">
            <a:avLst/>
          </a:prstGeom>
          <a:solidFill>
            <a:srgbClr val="FF0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Times New Roman" charset="0"/>
            </a:endParaRPr>
          </a:p>
        </p:txBody>
      </p:sp>
      <p:sp>
        <p:nvSpPr>
          <p:cNvPr id="9" name="TextBox 8"/>
          <p:cNvSpPr txBox="1">
            <a:spLocks noChangeArrowheads="1"/>
          </p:cNvSpPr>
          <p:nvPr/>
        </p:nvSpPr>
        <p:spPr bwMode="auto">
          <a:xfrm>
            <a:off x="958850" y="6218238"/>
            <a:ext cx="7213600" cy="5238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sz="2800" b="0">
                <a:solidFill>
                  <a:srgbClr val="FFFF00"/>
                </a:solidFill>
              </a:rPr>
              <a:t>Many decay modes measurable if M</a:t>
            </a:r>
            <a:r>
              <a:rPr lang="en-US" sz="2800" b="0" baseline="-25000">
                <a:solidFill>
                  <a:srgbClr val="FFFF00"/>
                </a:solidFill>
              </a:rPr>
              <a:t>h</a:t>
            </a:r>
            <a:r>
              <a:rPr lang="en-US" sz="2800" b="0">
                <a:solidFill>
                  <a:srgbClr val="FFFF00"/>
                </a:solidFill>
              </a:rPr>
              <a:t> ~ 125 GeV</a:t>
            </a:r>
          </a:p>
        </p:txBody>
      </p:sp>
    </p:spTree>
    <p:extLst>
      <p:ext uri="{BB962C8B-B14F-4D97-AF65-F5344CB8AC3E}">
        <p14:creationId xmlns:p14="http://schemas.microsoft.com/office/powerpoint/2010/main" val="973612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20200"/>
                                        </p:tgtEl>
                                        <p:attrNameLst>
                                          <p:attrName>style.visibility</p:attrName>
                                        </p:attrNameLst>
                                      </p:cBhvr>
                                      <p:to>
                                        <p:strVal val="visible"/>
                                      </p:to>
                                    </p:set>
                                    <p:anim calcmode="lin" valueType="num">
                                      <p:cBhvr>
                                        <p:cTn id="7" dur="1000" fill="hold"/>
                                        <p:tgtEl>
                                          <p:spTgt spid="520200"/>
                                        </p:tgtEl>
                                        <p:attrNameLst>
                                          <p:attrName>ppt_w</p:attrName>
                                        </p:attrNameLst>
                                      </p:cBhvr>
                                      <p:tavLst>
                                        <p:tav tm="0">
                                          <p:val>
                                            <p:strVal val="#ppt_w*0.70"/>
                                          </p:val>
                                        </p:tav>
                                        <p:tav tm="100000">
                                          <p:val>
                                            <p:strVal val="#ppt_w"/>
                                          </p:val>
                                        </p:tav>
                                      </p:tavLst>
                                    </p:anim>
                                    <p:anim calcmode="lin" valueType="num">
                                      <p:cBhvr>
                                        <p:cTn id="8" dur="1000" fill="hold"/>
                                        <p:tgtEl>
                                          <p:spTgt spid="520200"/>
                                        </p:tgtEl>
                                        <p:attrNameLst>
                                          <p:attrName>ppt_h</p:attrName>
                                        </p:attrNameLst>
                                      </p:cBhvr>
                                      <p:tavLst>
                                        <p:tav tm="0">
                                          <p:val>
                                            <p:strVal val="#ppt_h"/>
                                          </p:val>
                                        </p:tav>
                                        <p:tav tm="100000">
                                          <p:val>
                                            <p:strVal val="#ppt_h"/>
                                          </p:val>
                                        </p:tav>
                                      </p:tavLst>
                                    </p:anim>
                                    <p:animEffect transition="in" filter="fade">
                                      <p:cBhvr>
                                        <p:cTn id="9" dur="1000"/>
                                        <p:tgtEl>
                                          <p:spTgt spid="5202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520195">
                                            <p:txEl>
                                              <p:pRg st="6" end="6"/>
                                            </p:txEl>
                                          </p:spTgt>
                                        </p:tgtEl>
                                        <p:attrNameLst>
                                          <p:attrName>style.visibility</p:attrName>
                                        </p:attrNameLst>
                                      </p:cBhvr>
                                      <p:to>
                                        <p:strVal val="visible"/>
                                      </p:to>
                                    </p:set>
                                    <p:anim calcmode="lin" valueType="num">
                                      <p:cBhvr>
                                        <p:cTn id="14" dur="1000" fill="hold"/>
                                        <p:tgtEl>
                                          <p:spTgt spid="520195">
                                            <p:txEl>
                                              <p:pRg st="6" end="6"/>
                                            </p:txEl>
                                          </p:spTgt>
                                        </p:tgtEl>
                                        <p:attrNameLst>
                                          <p:attrName>ppt_w</p:attrName>
                                        </p:attrNameLst>
                                      </p:cBhvr>
                                      <p:tavLst>
                                        <p:tav tm="0">
                                          <p:val>
                                            <p:strVal val="#ppt_w*0.70"/>
                                          </p:val>
                                        </p:tav>
                                        <p:tav tm="100000">
                                          <p:val>
                                            <p:strVal val="#ppt_w"/>
                                          </p:val>
                                        </p:tav>
                                      </p:tavLst>
                                    </p:anim>
                                    <p:anim calcmode="lin" valueType="num">
                                      <p:cBhvr>
                                        <p:cTn id="15" dur="1000" fill="hold"/>
                                        <p:tgtEl>
                                          <p:spTgt spid="520195">
                                            <p:txEl>
                                              <p:pRg st="6" end="6"/>
                                            </p:txEl>
                                          </p:spTgt>
                                        </p:tgtEl>
                                        <p:attrNameLst>
                                          <p:attrName>ppt_h</p:attrName>
                                        </p:attrNameLst>
                                      </p:cBhvr>
                                      <p:tavLst>
                                        <p:tav tm="0">
                                          <p:val>
                                            <p:strVal val="#ppt_h"/>
                                          </p:val>
                                        </p:tav>
                                        <p:tav tm="100000">
                                          <p:val>
                                            <p:strVal val="#ppt_h"/>
                                          </p:val>
                                        </p:tav>
                                      </p:tavLst>
                                    </p:anim>
                                    <p:animEffect transition="in" filter="fade">
                                      <p:cBhvr>
                                        <p:cTn id="16" dur="1000"/>
                                        <p:tgtEl>
                                          <p:spTgt spid="520195">
                                            <p:txEl>
                                              <p:pRg st="6" end="6"/>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520195">
                                            <p:txEl>
                                              <p:pRg st="7" end="7"/>
                                            </p:txEl>
                                          </p:spTgt>
                                        </p:tgtEl>
                                        <p:attrNameLst>
                                          <p:attrName>style.visibility</p:attrName>
                                        </p:attrNameLst>
                                      </p:cBhvr>
                                      <p:to>
                                        <p:strVal val="visible"/>
                                      </p:to>
                                    </p:set>
                                    <p:anim calcmode="lin" valueType="num">
                                      <p:cBhvr>
                                        <p:cTn id="19" dur="1000" fill="hold"/>
                                        <p:tgtEl>
                                          <p:spTgt spid="520195">
                                            <p:txEl>
                                              <p:pRg st="7" end="7"/>
                                            </p:txEl>
                                          </p:spTgt>
                                        </p:tgtEl>
                                        <p:attrNameLst>
                                          <p:attrName>ppt_w</p:attrName>
                                        </p:attrNameLst>
                                      </p:cBhvr>
                                      <p:tavLst>
                                        <p:tav tm="0">
                                          <p:val>
                                            <p:strVal val="#ppt_w*0.70"/>
                                          </p:val>
                                        </p:tav>
                                        <p:tav tm="100000">
                                          <p:val>
                                            <p:strVal val="#ppt_w"/>
                                          </p:val>
                                        </p:tav>
                                      </p:tavLst>
                                    </p:anim>
                                    <p:anim calcmode="lin" valueType="num">
                                      <p:cBhvr>
                                        <p:cTn id="20" dur="1000" fill="hold"/>
                                        <p:tgtEl>
                                          <p:spTgt spid="520195">
                                            <p:txEl>
                                              <p:pRg st="7" end="7"/>
                                            </p:txEl>
                                          </p:spTgt>
                                        </p:tgtEl>
                                        <p:attrNameLst>
                                          <p:attrName>ppt_h</p:attrName>
                                        </p:attrNameLst>
                                      </p:cBhvr>
                                      <p:tavLst>
                                        <p:tav tm="0">
                                          <p:val>
                                            <p:strVal val="#ppt_h"/>
                                          </p:val>
                                        </p:tav>
                                        <p:tav tm="100000">
                                          <p:val>
                                            <p:strVal val="#ppt_h"/>
                                          </p:val>
                                        </p:tav>
                                      </p:tavLst>
                                    </p:anim>
                                    <p:animEffect transition="in" filter="fade">
                                      <p:cBhvr>
                                        <p:cTn id="21" dur="1000"/>
                                        <p:tgtEl>
                                          <p:spTgt spid="520195">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20202"/>
                                        </p:tgtEl>
                                        <p:attrNameLst>
                                          <p:attrName>style.visibility</p:attrName>
                                        </p:attrNameLst>
                                      </p:cBhvr>
                                      <p:to>
                                        <p:strVal val="visible"/>
                                      </p:to>
                                    </p:set>
                                    <p:anim calcmode="lin" valueType="num">
                                      <p:cBhvr>
                                        <p:cTn id="26" dur="1000" fill="hold"/>
                                        <p:tgtEl>
                                          <p:spTgt spid="520202"/>
                                        </p:tgtEl>
                                        <p:attrNameLst>
                                          <p:attrName>ppt_w</p:attrName>
                                        </p:attrNameLst>
                                      </p:cBhvr>
                                      <p:tavLst>
                                        <p:tav tm="0">
                                          <p:val>
                                            <p:strVal val="#ppt_w*0.70"/>
                                          </p:val>
                                        </p:tav>
                                        <p:tav tm="100000">
                                          <p:val>
                                            <p:strVal val="#ppt_w"/>
                                          </p:val>
                                        </p:tav>
                                      </p:tavLst>
                                    </p:anim>
                                    <p:anim calcmode="lin" valueType="num">
                                      <p:cBhvr>
                                        <p:cTn id="27" dur="1000" fill="hold"/>
                                        <p:tgtEl>
                                          <p:spTgt spid="520202"/>
                                        </p:tgtEl>
                                        <p:attrNameLst>
                                          <p:attrName>ppt_h</p:attrName>
                                        </p:attrNameLst>
                                      </p:cBhvr>
                                      <p:tavLst>
                                        <p:tav tm="0">
                                          <p:val>
                                            <p:strVal val="#ppt_h"/>
                                          </p:val>
                                        </p:tav>
                                        <p:tav tm="100000">
                                          <p:val>
                                            <p:strVal val="#ppt_h"/>
                                          </p:val>
                                        </p:tav>
                                      </p:tavLst>
                                    </p:anim>
                                    <p:animEffect transition="in" filter="fade">
                                      <p:cBhvr>
                                        <p:cTn id="28" dur="1000"/>
                                        <p:tgtEl>
                                          <p:spTgt spid="520202"/>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520203"/>
                                        </p:tgtEl>
                                        <p:attrNameLst>
                                          <p:attrName>style.visibility</p:attrName>
                                        </p:attrNameLst>
                                      </p:cBhvr>
                                      <p:to>
                                        <p:strVal val="visible"/>
                                      </p:to>
                                    </p:set>
                                    <p:anim calcmode="lin" valueType="num">
                                      <p:cBhvr>
                                        <p:cTn id="31" dur="1000" fill="hold"/>
                                        <p:tgtEl>
                                          <p:spTgt spid="520203"/>
                                        </p:tgtEl>
                                        <p:attrNameLst>
                                          <p:attrName>ppt_w</p:attrName>
                                        </p:attrNameLst>
                                      </p:cBhvr>
                                      <p:tavLst>
                                        <p:tav tm="0">
                                          <p:val>
                                            <p:strVal val="#ppt_w*0.70"/>
                                          </p:val>
                                        </p:tav>
                                        <p:tav tm="100000">
                                          <p:val>
                                            <p:strVal val="#ppt_w"/>
                                          </p:val>
                                        </p:tav>
                                      </p:tavLst>
                                    </p:anim>
                                    <p:anim calcmode="lin" valueType="num">
                                      <p:cBhvr>
                                        <p:cTn id="32" dur="1000" fill="hold"/>
                                        <p:tgtEl>
                                          <p:spTgt spid="520203"/>
                                        </p:tgtEl>
                                        <p:attrNameLst>
                                          <p:attrName>ppt_h</p:attrName>
                                        </p:attrNameLst>
                                      </p:cBhvr>
                                      <p:tavLst>
                                        <p:tav tm="0">
                                          <p:val>
                                            <p:strVal val="#ppt_h"/>
                                          </p:val>
                                        </p:tav>
                                        <p:tav tm="100000">
                                          <p:val>
                                            <p:strVal val="#ppt_h"/>
                                          </p:val>
                                        </p:tav>
                                      </p:tavLst>
                                    </p:anim>
                                    <p:animEffect transition="in" filter="fade">
                                      <p:cBhvr>
                                        <p:cTn id="33" dur="1000"/>
                                        <p:tgtEl>
                                          <p:spTgt spid="5202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520198"/>
                                        </p:tgtEl>
                                        <p:attrNameLst>
                                          <p:attrName>style.visibility</p:attrName>
                                        </p:attrNameLst>
                                      </p:cBhvr>
                                      <p:to>
                                        <p:strVal val="visible"/>
                                      </p:to>
                                    </p:set>
                                    <p:anim calcmode="lin" valueType="num">
                                      <p:cBhvr>
                                        <p:cTn id="38" dur="1000" fill="hold"/>
                                        <p:tgtEl>
                                          <p:spTgt spid="520198"/>
                                        </p:tgtEl>
                                        <p:attrNameLst>
                                          <p:attrName>ppt_w</p:attrName>
                                        </p:attrNameLst>
                                      </p:cBhvr>
                                      <p:tavLst>
                                        <p:tav tm="0">
                                          <p:val>
                                            <p:strVal val="#ppt_w*0.70"/>
                                          </p:val>
                                        </p:tav>
                                        <p:tav tm="100000">
                                          <p:val>
                                            <p:strVal val="#ppt_w"/>
                                          </p:val>
                                        </p:tav>
                                      </p:tavLst>
                                    </p:anim>
                                    <p:anim calcmode="lin" valueType="num">
                                      <p:cBhvr>
                                        <p:cTn id="39" dur="1000" fill="hold"/>
                                        <p:tgtEl>
                                          <p:spTgt spid="520198"/>
                                        </p:tgtEl>
                                        <p:attrNameLst>
                                          <p:attrName>ppt_h</p:attrName>
                                        </p:attrNameLst>
                                      </p:cBhvr>
                                      <p:tavLst>
                                        <p:tav tm="0">
                                          <p:val>
                                            <p:strVal val="#ppt_h"/>
                                          </p:val>
                                        </p:tav>
                                        <p:tav tm="100000">
                                          <p:val>
                                            <p:strVal val="#ppt_h"/>
                                          </p:val>
                                        </p:tav>
                                      </p:tavLst>
                                    </p:anim>
                                    <p:animEffect transition="in" filter="fade">
                                      <p:cBhvr>
                                        <p:cTn id="40" dur="1000"/>
                                        <p:tgtEl>
                                          <p:spTgt spid="520198"/>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520199"/>
                                        </p:tgtEl>
                                        <p:attrNameLst>
                                          <p:attrName>style.visibility</p:attrName>
                                        </p:attrNameLst>
                                      </p:cBhvr>
                                      <p:to>
                                        <p:strVal val="visible"/>
                                      </p:to>
                                    </p:set>
                                    <p:anim calcmode="lin" valueType="num">
                                      <p:cBhvr>
                                        <p:cTn id="43" dur="1000" fill="hold"/>
                                        <p:tgtEl>
                                          <p:spTgt spid="520199"/>
                                        </p:tgtEl>
                                        <p:attrNameLst>
                                          <p:attrName>ppt_w</p:attrName>
                                        </p:attrNameLst>
                                      </p:cBhvr>
                                      <p:tavLst>
                                        <p:tav tm="0">
                                          <p:val>
                                            <p:strVal val="#ppt_w*0.70"/>
                                          </p:val>
                                        </p:tav>
                                        <p:tav tm="100000">
                                          <p:val>
                                            <p:strVal val="#ppt_w"/>
                                          </p:val>
                                        </p:tav>
                                      </p:tavLst>
                                    </p:anim>
                                    <p:anim calcmode="lin" valueType="num">
                                      <p:cBhvr>
                                        <p:cTn id="44" dur="1000" fill="hold"/>
                                        <p:tgtEl>
                                          <p:spTgt spid="520199"/>
                                        </p:tgtEl>
                                        <p:attrNameLst>
                                          <p:attrName>ppt_h</p:attrName>
                                        </p:attrNameLst>
                                      </p:cBhvr>
                                      <p:tavLst>
                                        <p:tav tm="0">
                                          <p:val>
                                            <p:strVal val="#ppt_h"/>
                                          </p:val>
                                        </p:tav>
                                        <p:tav tm="100000">
                                          <p:val>
                                            <p:strVal val="#ppt_h"/>
                                          </p:val>
                                        </p:tav>
                                      </p:tavLst>
                                    </p:anim>
                                    <p:animEffect transition="in" filter="fade">
                                      <p:cBhvr>
                                        <p:cTn id="45" dur="1000"/>
                                        <p:tgtEl>
                                          <p:spTgt spid="52019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8" grpId="0" animBg="1"/>
      <p:bldP spid="520199" grpId="0" animBg="1"/>
      <p:bldP spid="520202" grpId="0" animBg="1"/>
      <p:bldP spid="520203"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HB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41438"/>
            <a:ext cx="5722938"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5" name="Rectangle 3"/>
          <p:cNvSpPr>
            <a:spLocks noGrp="1" noChangeArrowheads="1"/>
          </p:cNvSpPr>
          <p:nvPr>
            <p:ph type="body" idx="1"/>
          </p:nvPr>
        </p:nvSpPr>
        <p:spPr>
          <a:xfrm>
            <a:off x="34925" y="3400425"/>
            <a:ext cx="3538538" cy="1541463"/>
          </a:xfrm>
          <a:solidFill>
            <a:schemeClr val="accent1"/>
          </a:solidFill>
          <a:ln>
            <a:solidFill>
              <a:schemeClr val="tx1"/>
            </a:solidFill>
            <a:miter lim="800000"/>
            <a:headEnd/>
            <a:tailEnd/>
          </a:ln>
        </p:spPr>
        <p:txBody>
          <a:bodyPr/>
          <a:lstStyle/>
          <a:p>
            <a:pPr marL="0" indent="0" algn="ctr" eaLnBrk="1" hangingPunct="1">
              <a:lnSpc>
                <a:spcPct val="90000"/>
              </a:lnSpc>
              <a:buFontTx/>
              <a:buNone/>
              <a:defRPr/>
            </a:pPr>
            <a:r>
              <a:rPr lang="en-US" dirty="0" smtClean="0">
                <a:latin typeface="Times New Roman" charset="0"/>
                <a:cs typeface="+mn-cs"/>
              </a:rPr>
              <a:t>Dominant decay branching ratios for </a:t>
            </a:r>
            <a:r>
              <a:rPr lang="en-US" dirty="0" err="1" smtClean="0">
                <a:latin typeface="Times New Roman" charset="0"/>
                <a:cs typeface="+mn-cs"/>
              </a:rPr>
              <a:t>m</a:t>
            </a:r>
            <a:r>
              <a:rPr lang="en-US" baseline="-25000" dirty="0" err="1" smtClean="0">
                <a:latin typeface="Times New Roman" charset="0"/>
                <a:cs typeface="+mn-cs"/>
              </a:rPr>
              <a:t>H</a:t>
            </a:r>
            <a:r>
              <a:rPr lang="en-US" dirty="0" smtClean="0">
                <a:latin typeface="Times New Roman" charset="0"/>
                <a:cs typeface="+mn-cs"/>
              </a:rPr>
              <a:t> ~ 125 </a:t>
            </a:r>
            <a:r>
              <a:rPr lang="en-US" dirty="0" err="1" smtClean="0">
                <a:latin typeface="Times New Roman" charset="0"/>
                <a:cs typeface="+mn-cs"/>
              </a:rPr>
              <a:t>GeV</a:t>
            </a:r>
            <a:endParaRPr lang="el-GR" dirty="0" smtClean="0">
              <a:latin typeface="Times" charset="0"/>
              <a:cs typeface="Times New Roman" charset="0"/>
            </a:endParaRPr>
          </a:p>
        </p:txBody>
      </p:sp>
      <p:sp>
        <p:nvSpPr>
          <p:cNvPr id="520194" name="Rectangle 2"/>
          <p:cNvSpPr>
            <a:spLocks noGrp="1" noChangeArrowheads="1"/>
          </p:cNvSpPr>
          <p:nvPr>
            <p:ph type="title"/>
          </p:nvPr>
        </p:nvSpPr>
        <p:spPr>
          <a:xfrm>
            <a:off x="457200" y="125413"/>
            <a:ext cx="8229600" cy="1143000"/>
          </a:xfrm>
          <a:solidFill>
            <a:schemeClr val="accent1"/>
          </a:solidFill>
          <a:ln>
            <a:solidFill>
              <a:schemeClr val="tx1"/>
            </a:solidFill>
            <a:miter lim="800000"/>
            <a:headEnd/>
            <a:tailEnd/>
          </a:ln>
        </p:spPr>
        <p:txBody>
          <a:bodyPr/>
          <a:lstStyle/>
          <a:p>
            <a:pPr eaLnBrk="1" hangingPunct="1">
              <a:defRPr/>
            </a:pPr>
            <a:r>
              <a:rPr lang="en-US" smtClean="0">
                <a:latin typeface="Times New Roman" charset="0"/>
                <a:cs typeface="+mj-cs"/>
              </a:rPr>
              <a:t>Higgs Decay Branching Ratios</a:t>
            </a:r>
          </a:p>
        </p:txBody>
      </p:sp>
      <p:sp>
        <p:nvSpPr>
          <p:cNvPr id="12" name="Text Box 9"/>
          <p:cNvSpPr txBox="1">
            <a:spLocks noChangeArrowheads="1"/>
          </p:cNvSpPr>
          <p:nvPr/>
        </p:nvSpPr>
        <p:spPr bwMode="auto">
          <a:xfrm>
            <a:off x="557364" y="5229225"/>
            <a:ext cx="2069797" cy="738664"/>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buFontTx/>
              <a:buNone/>
              <a:defRPr/>
            </a:pPr>
            <a:r>
              <a:rPr lang="en-US" sz="1400" b="0" dirty="0">
                <a:solidFill>
                  <a:srgbClr val="FFFF00"/>
                </a:solidFill>
                <a:latin typeface="Times New Roman"/>
                <a:cs typeface="Times New Roman"/>
              </a:rPr>
              <a:t>LHC Higgs Cross-Section </a:t>
            </a:r>
          </a:p>
          <a:p>
            <a:pPr algn="ctr">
              <a:buFontTx/>
              <a:buNone/>
              <a:defRPr/>
            </a:pPr>
            <a:r>
              <a:rPr lang="en-US" sz="1400" b="0" dirty="0">
                <a:solidFill>
                  <a:srgbClr val="FFFF00"/>
                </a:solidFill>
                <a:latin typeface="Times New Roman"/>
                <a:cs typeface="Times New Roman"/>
              </a:rPr>
              <a:t>Working Group</a:t>
            </a:r>
          </a:p>
          <a:p>
            <a:pPr algn="ctr">
              <a:buFontTx/>
              <a:buNone/>
              <a:defRPr/>
            </a:pPr>
            <a:r>
              <a:rPr lang="en-US" sz="1400" b="0" dirty="0">
                <a:solidFill>
                  <a:srgbClr val="FFFF00"/>
                </a:solidFill>
                <a:latin typeface="Times New Roman"/>
                <a:cs typeface="Times New Roman"/>
              </a:rPr>
              <a:t>(LHXSWG)</a:t>
            </a:r>
          </a:p>
        </p:txBody>
      </p:sp>
    </p:spTree>
    <p:extLst>
      <p:ext uri="{BB962C8B-B14F-4D97-AF65-F5344CB8AC3E}">
        <p14:creationId xmlns:p14="http://schemas.microsoft.com/office/powerpoint/2010/main" val="1714946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88913"/>
            <a:ext cx="7772400" cy="1082675"/>
          </a:xfrm>
          <a:solidFill>
            <a:schemeClr val="accent1"/>
          </a:solidFill>
          <a:ln>
            <a:solidFill>
              <a:schemeClr val="tx1"/>
            </a:solidFill>
          </a:ln>
        </p:spPr>
        <p:txBody>
          <a:bodyPr/>
          <a:lstStyle/>
          <a:p>
            <a:pPr>
              <a:defRPr/>
            </a:pPr>
            <a:r>
              <a:rPr lang="en-US" sz="6000" dirty="0" smtClean="0">
                <a:latin typeface="Times New Roman"/>
                <a:cs typeface="Times New Roman"/>
              </a:rPr>
              <a:t>What we Expect</a:t>
            </a:r>
            <a:endParaRPr lang="en-US" sz="6000" dirty="0">
              <a:latin typeface="Times New Roman"/>
              <a:cs typeface="Times New Roman"/>
            </a:endParaRPr>
          </a:p>
        </p:txBody>
      </p:sp>
      <p:sp>
        <p:nvSpPr>
          <p:cNvPr id="3" name="Subtitle 2"/>
          <p:cNvSpPr>
            <a:spLocks noGrp="1"/>
          </p:cNvSpPr>
          <p:nvPr>
            <p:ph type="subTitle" idx="1"/>
          </p:nvPr>
        </p:nvSpPr>
        <p:spPr>
          <a:xfrm>
            <a:off x="2555875" y="6043613"/>
            <a:ext cx="4103688" cy="625475"/>
          </a:xfrm>
          <a:solidFill>
            <a:srgbClr val="FF0000"/>
          </a:solidFill>
        </p:spPr>
        <p:txBody>
          <a:bodyPr/>
          <a:lstStyle/>
          <a:p>
            <a:pPr>
              <a:defRPr/>
            </a:pPr>
            <a:r>
              <a:rPr lang="en-US" dirty="0" smtClean="0">
                <a:solidFill>
                  <a:srgbClr val="FFFF00"/>
                </a:solidFill>
                <a:latin typeface="Times New Roman"/>
                <a:cs typeface="Times New Roman"/>
              </a:rPr>
              <a:t>What do we know?</a:t>
            </a:r>
            <a:endParaRPr lang="en-US" dirty="0">
              <a:solidFill>
                <a:srgbClr val="FFFF00"/>
              </a:solidFill>
              <a:latin typeface="Times New Roman"/>
              <a:cs typeface="Times New Roman"/>
            </a:endParaRPr>
          </a:p>
        </p:txBody>
      </p:sp>
      <p:pic>
        <p:nvPicPr>
          <p:cNvPr id="88067" name="Picture 3" descr="Hdecay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09688"/>
            <a:ext cx="8677275"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60232" y="1340768"/>
            <a:ext cx="2232248" cy="1200329"/>
          </a:xfrm>
          <a:prstGeom prst="rect">
            <a:avLst/>
          </a:prstGeom>
          <a:solidFill>
            <a:schemeClr val="bg1"/>
          </a:solidFill>
        </p:spPr>
        <p:txBody>
          <a:bodyPr wrap="square" rtlCol="0">
            <a:spAutoFit/>
          </a:bodyPr>
          <a:lstStyle/>
          <a:p>
            <a:endParaRPr lang="en-US" sz="3600" dirty="0" smtClean="0">
              <a:solidFill>
                <a:srgbClr val="000000"/>
              </a:solidFill>
            </a:endParaRPr>
          </a:p>
          <a:p>
            <a:endParaRPr lang="en-US" sz="3600" dirty="0">
              <a:solidFill>
                <a:srgbClr val="000000"/>
              </a:solidFill>
            </a:endParaRPr>
          </a:p>
        </p:txBody>
      </p:sp>
    </p:spTree>
    <p:extLst>
      <p:ext uri="{BB962C8B-B14F-4D97-AF65-F5344CB8AC3E}">
        <p14:creationId xmlns:p14="http://schemas.microsoft.com/office/powerpoint/2010/main" val="2474717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1026"/>
          <p:cNvSpPr>
            <a:spLocks noGrp="1" noChangeArrowheads="1"/>
          </p:cNvSpPr>
          <p:nvPr>
            <p:ph type="title"/>
          </p:nvPr>
        </p:nvSpPr>
        <p:spPr>
          <a:solidFill>
            <a:srgbClr val="BBE0E3"/>
          </a:solidFill>
          <a:ln>
            <a:solidFill>
              <a:schemeClr val="tx1"/>
            </a:solidFill>
            <a:miter lim="800000"/>
            <a:headEnd/>
            <a:tailEnd/>
          </a:ln>
        </p:spPr>
        <p:txBody>
          <a:bodyPr/>
          <a:lstStyle/>
          <a:p>
            <a:pPr>
              <a:defRPr/>
            </a:pPr>
            <a:r>
              <a:rPr lang="en-US">
                <a:latin typeface="Times New Roman" charset="0"/>
              </a:rPr>
              <a:t>Where to Break the Symmetry?</a:t>
            </a:r>
          </a:p>
        </p:txBody>
      </p:sp>
      <p:sp>
        <p:nvSpPr>
          <p:cNvPr id="866307" name="Rectangle 1027"/>
          <p:cNvSpPr>
            <a:spLocks noGrp="1" noChangeArrowheads="1"/>
          </p:cNvSpPr>
          <p:nvPr>
            <p:ph type="body" idx="1"/>
          </p:nvPr>
        </p:nvSpPr>
        <p:spPr>
          <a:xfrm>
            <a:off x="457200" y="1600200"/>
            <a:ext cx="8229600" cy="4953000"/>
          </a:xfrm>
          <a:solidFill>
            <a:srgbClr val="BBE0E3"/>
          </a:solidFill>
          <a:ln>
            <a:solidFill>
              <a:schemeClr val="tx1"/>
            </a:solidFill>
            <a:miter lim="800000"/>
            <a:headEnd/>
            <a:tailEnd/>
          </a:ln>
        </p:spPr>
        <p:txBody>
          <a:bodyPr/>
          <a:lstStyle/>
          <a:p>
            <a:pPr>
              <a:lnSpc>
                <a:spcPct val="90000"/>
              </a:lnSpc>
              <a:defRPr/>
            </a:pPr>
            <a:r>
              <a:rPr lang="en-US" dirty="0">
                <a:latin typeface="Times New Roman" charset="0"/>
              </a:rPr>
              <a:t>Throughout all space?</a:t>
            </a:r>
          </a:p>
          <a:p>
            <a:pPr lvl="1">
              <a:lnSpc>
                <a:spcPct val="90000"/>
              </a:lnSpc>
              <a:defRPr/>
            </a:pPr>
            <a:r>
              <a:rPr lang="en-US" dirty="0">
                <a:latin typeface="Times New Roman" charset="0"/>
              </a:rPr>
              <a:t>Route proposed by Higgs</a:t>
            </a:r>
          </a:p>
          <a:p>
            <a:pPr lvl="1">
              <a:lnSpc>
                <a:spcPct val="90000"/>
              </a:lnSpc>
              <a:defRPr/>
            </a:pPr>
            <a:r>
              <a:rPr lang="en-US" dirty="0">
                <a:latin typeface="Times New Roman" charset="0"/>
              </a:rPr>
              <a:t>Universal Higgs </a:t>
            </a:r>
            <a:r>
              <a:rPr lang="en-US" dirty="0" smtClean="0">
                <a:latin typeface="Times New Roman" charset="0"/>
              </a:rPr>
              <a:t>field </a:t>
            </a:r>
            <a:r>
              <a:rPr lang="en-US" dirty="0">
                <a:latin typeface="Times New Roman" charset="0"/>
              </a:rPr>
              <a:t>breaks symmetry</a:t>
            </a:r>
          </a:p>
          <a:p>
            <a:pPr>
              <a:lnSpc>
                <a:spcPct val="90000"/>
              </a:lnSpc>
              <a:defRPr/>
            </a:pPr>
            <a:r>
              <a:rPr lang="en-US" dirty="0" smtClean="0">
                <a:latin typeface="Times New Roman" charset="0"/>
              </a:rPr>
              <a:t>Or </a:t>
            </a:r>
            <a:r>
              <a:rPr lang="en-US" dirty="0">
                <a:latin typeface="Times New Roman" charset="0"/>
              </a:rPr>
              <a:t>at the edge of space?</a:t>
            </a:r>
          </a:p>
          <a:p>
            <a:pPr lvl="1">
              <a:lnSpc>
                <a:spcPct val="90000"/>
              </a:lnSpc>
              <a:defRPr/>
            </a:pPr>
            <a:r>
              <a:rPr lang="en-US" b="1" dirty="0">
                <a:solidFill>
                  <a:srgbClr val="FF0000"/>
                </a:solidFill>
                <a:latin typeface="Times New Roman" charset="0"/>
              </a:rPr>
              <a:t>Break symmetry at the boundary?</a:t>
            </a:r>
            <a:endParaRPr lang="en-US" dirty="0">
              <a:latin typeface="Times New Roman" charset="0"/>
            </a:endParaRPr>
          </a:p>
          <a:p>
            <a:pPr>
              <a:lnSpc>
                <a:spcPct val="90000"/>
              </a:lnSpc>
              <a:defRPr/>
            </a:pPr>
            <a:r>
              <a:rPr lang="en-US" dirty="0">
                <a:latin typeface="Times New Roman" charset="0"/>
              </a:rPr>
              <a:t>Not possible in 3-dimensional space</a:t>
            </a:r>
          </a:p>
          <a:p>
            <a:pPr lvl="1">
              <a:lnSpc>
                <a:spcPct val="90000"/>
              </a:lnSpc>
              <a:defRPr/>
            </a:pPr>
            <a:r>
              <a:rPr lang="en-US" dirty="0">
                <a:latin typeface="Times New Roman" charset="0"/>
              </a:rPr>
              <a:t>No boundaries</a:t>
            </a:r>
          </a:p>
          <a:p>
            <a:pPr lvl="1">
              <a:lnSpc>
                <a:spcPct val="90000"/>
              </a:lnSpc>
              <a:defRPr/>
            </a:pPr>
            <a:r>
              <a:rPr lang="en-US" b="1" dirty="0">
                <a:solidFill>
                  <a:srgbClr val="FF0000"/>
                </a:solidFill>
                <a:latin typeface="Times New Roman" charset="0"/>
              </a:rPr>
              <a:t>Postulate extra dimensions of space</a:t>
            </a:r>
            <a:endParaRPr lang="en-US" dirty="0">
              <a:latin typeface="Times New Roman" charset="0"/>
            </a:endParaRPr>
          </a:p>
          <a:p>
            <a:pPr>
              <a:lnSpc>
                <a:spcPct val="90000"/>
              </a:lnSpc>
              <a:defRPr/>
            </a:pPr>
            <a:r>
              <a:rPr lang="en-US" dirty="0">
                <a:latin typeface="Times New Roman" charset="0"/>
              </a:rPr>
              <a:t>Different particles behave differently in the extra dimension(s)</a:t>
            </a:r>
            <a:endParaRPr lang="en-US" b="1" dirty="0">
              <a:solidFill>
                <a:srgbClr val="FF0000"/>
              </a:solidFill>
              <a:latin typeface="Times New Roman" charset="0"/>
            </a:endParaRPr>
          </a:p>
        </p:txBody>
      </p:sp>
    </p:spTree>
    <p:extLst>
      <p:ext uri="{BB962C8B-B14F-4D97-AF65-F5344CB8AC3E}">
        <p14:creationId xmlns:p14="http://schemas.microsoft.com/office/powerpoint/2010/main" val="325896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66307">
                                            <p:txEl>
                                              <p:pRg st="3" end="3"/>
                                            </p:txEl>
                                          </p:spTgt>
                                        </p:tgtEl>
                                        <p:attrNameLst>
                                          <p:attrName>style.visibility</p:attrName>
                                        </p:attrNameLst>
                                      </p:cBhvr>
                                      <p:to>
                                        <p:strVal val="visible"/>
                                      </p:to>
                                    </p:set>
                                    <p:animEffect transition="in" filter="dissolve">
                                      <p:cBhvr>
                                        <p:cTn id="7" dur="500"/>
                                        <p:tgtEl>
                                          <p:spTgt spid="866307">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66307">
                                            <p:txEl>
                                              <p:pRg st="4" end="4"/>
                                            </p:txEl>
                                          </p:spTgt>
                                        </p:tgtEl>
                                        <p:attrNameLst>
                                          <p:attrName>style.visibility</p:attrName>
                                        </p:attrNameLst>
                                      </p:cBhvr>
                                      <p:to>
                                        <p:strVal val="visible"/>
                                      </p:to>
                                    </p:set>
                                    <p:animEffect transition="in" filter="dissolve">
                                      <p:cBhvr>
                                        <p:cTn id="10" dur="500"/>
                                        <p:tgtEl>
                                          <p:spTgt spid="866307">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866307">
                                            <p:txEl>
                                              <p:pRg st="5" end="5"/>
                                            </p:txEl>
                                          </p:spTgt>
                                        </p:tgtEl>
                                        <p:attrNameLst>
                                          <p:attrName>style.visibility</p:attrName>
                                        </p:attrNameLst>
                                      </p:cBhvr>
                                      <p:to>
                                        <p:strVal val="visible"/>
                                      </p:to>
                                    </p:set>
                                    <p:animEffect transition="in" filter="dissolve">
                                      <p:cBhvr>
                                        <p:cTn id="15" dur="500"/>
                                        <p:tgtEl>
                                          <p:spTgt spid="866307">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66307">
                                            <p:txEl>
                                              <p:pRg st="6" end="6"/>
                                            </p:txEl>
                                          </p:spTgt>
                                        </p:tgtEl>
                                        <p:attrNameLst>
                                          <p:attrName>style.visibility</p:attrName>
                                        </p:attrNameLst>
                                      </p:cBhvr>
                                      <p:to>
                                        <p:strVal val="visible"/>
                                      </p:to>
                                    </p:set>
                                    <p:animEffect transition="in" filter="dissolve">
                                      <p:cBhvr>
                                        <p:cTn id="18" dur="500"/>
                                        <p:tgtEl>
                                          <p:spTgt spid="866307">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66307">
                                            <p:txEl>
                                              <p:pRg st="7" end="7"/>
                                            </p:txEl>
                                          </p:spTgt>
                                        </p:tgtEl>
                                        <p:attrNameLst>
                                          <p:attrName>style.visibility</p:attrName>
                                        </p:attrNameLst>
                                      </p:cBhvr>
                                      <p:to>
                                        <p:strVal val="visible"/>
                                      </p:to>
                                    </p:set>
                                    <p:animEffect transition="in" filter="dissolve">
                                      <p:cBhvr>
                                        <p:cTn id="21" dur="500"/>
                                        <p:tgtEl>
                                          <p:spTgt spid="866307">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866307">
                                            <p:txEl>
                                              <p:pRg st="8" end="8"/>
                                            </p:txEl>
                                          </p:spTgt>
                                        </p:tgtEl>
                                        <p:attrNameLst>
                                          <p:attrName>style.visibility</p:attrName>
                                        </p:attrNameLst>
                                      </p:cBhvr>
                                      <p:to>
                                        <p:strVal val="visible"/>
                                      </p:to>
                                    </p:set>
                                    <p:animEffect transition="in" filter="dissolve">
                                      <p:cBhvr>
                                        <p:cTn id="26" dur="500"/>
                                        <p:tgtEl>
                                          <p:spTgt spid="866307">
                                            <p:txEl>
                                              <p:pRg st="8" end="8"/>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866307">
                                            <p:txEl>
                                              <p:pRg st="3" end="3"/>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66307">
                                            <p:txEl>
                                              <p:pRg st="4" end="4"/>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66307">
                                            <p:txEl>
                                              <p:pRg st="5" end="5"/>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66307">
                                            <p:txEl>
                                              <p:pRg st="6" end="6"/>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66307">
                                            <p:txEl>
                                              <p:pRg st="7" end="7"/>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866307">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1438" y="188913"/>
            <a:ext cx="9037637" cy="1143000"/>
          </a:xfrm>
          <a:solidFill>
            <a:srgbClr val="BBE0E3"/>
          </a:solidFill>
          <a:ln>
            <a:solidFill>
              <a:srgbClr val="000000"/>
            </a:solidFill>
            <a:miter lim="800000"/>
            <a:headEnd/>
            <a:tailEnd/>
          </a:ln>
        </p:spPr>
        <p:txBody>
          <a:bodyPr/>
          <a:lstStyle/>
          <a:p>
            <a:pPr eaLnBrk="1" hangingPunct="1">
              <a:defRPr/>
            </a:pPr>
            <a:r>
              <a:rPr lang="en-US" dirty="0">
                <a:latin typeface="Times New Roman" charset="0"/>
                <a:ea typeface="ＭＳ Ｐゴシック" charset="0"/>
                <a:cs typeface="Times New Roman" charset="0"/>
              </a:rPr>
              <a:t>The </a:t>
            </a:r>
            <a:r>
              <a:rPr lang="en-US" dirty="0">
                <a:latin typeface="Times New Roman"/>
                <a:cs typeface="Times New Roman"/>
              </a:rPr>
              <a:t>(G)</a:t>
            </a:r>
            <a:r>
              <a:rPr lang="en-US" dirty="0" err="1" smtClean="0">
                <a:latin typeface="Times New Roman"/>
                <a:cs typeface="Times New Roman"/>
              </a:rPr>
              <a:t>AEB</a:t>
            </a:r>
            <a:r>
              <a:rPr lang="en-US" b="1" dirty="0" err="1" smtClean="0">
                <a:solidFill>
                  <a:srgbClr val="FF0000"/>
                </a:solidFill>
                <a:latin typeface="Times New Roman"/>
                <a:cs typeface="Times New Roman"/>
              </a:rPr>
              <a:t>H</a:t>
            </a:r>
            <a:r>
              <a:rPr lang="en-US" dirty="0" err="1" smtClean="0">
                <a:latin typeface="Times New Roman"/>
                <a:cs typeface="Times New Roman"/>
              </a:rPr>
              <a:t>GHKMP’tH</a:t>
            </a:r>
            <a:r>
              <a:rPr lang="en-US" dirty="0" smtClean="0">
                <a:latin typeface="Times New Roman"/>
                <a:cs typeface="Times New Roman"/>
              </a:rPr>
              <a:t> Mechanism</a:t>
            </a:r>
            <a:endParaRPr lang="en-US" dirty="0">
              <a:latin typeface="Times New Roman"/>
              <a:cs typeface="Times New Roman"/>
            </a:endParaRPr>
          </a:p>
        </p:txBody>
      </p:sp>
      <p:pic>
        <p:nvPicPr>
          <p:cNvPr id="46082" name="Picture 3" descr="H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671763"/>
            <a:ext cx="75819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H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4100513"/>
            <a:ext cx="896461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E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1409700"/>
            <a:ext cx="6489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GH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063" y="5700713"/>
            <a:ext cx="47402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6099175" y="4168775"/>
            <a:ext cx="2865438" cy="13477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algn="ctr" eaLnBrk="1" hangingPunct="1">
              <a:buFontTx/>
              <a:buNone/>
            </a:pPr>
            <a:r>
              <a:rPr lang="en-US" sz="2400" b="0">
                <a:solidFill>
                  <a:srgbClr val="FFFF00"/>
                </a:solidFill>
              </a:rPr>
              <a:t>The only one</a:t>
            </a:r>
          </a:p>
          <a:p>
            <a:pPr algn="ctr" eaLnBrk="1" hangingPunct="1">
              <a:buFontTx/>
              <a:buNone/>
            </a:pPr>
            <a:r>
              <a:rPr lang="en-US" sz="2400" b="0">
                <a:solidFill>
                  <a:srgbClr val="FFFF00"/>
                </a:solidFill>
              </a:rPr>
              <a:t>who mentioned a</a:t>
            </a:r>
          </a:p>
          <a:p>
            <a:pPr algn="ctr" eaLnBrk="1" hangingPunct="1">
              <a:buFontTx/>
              <a:buNone/>
            </a:pPr>
            <a:r>
              <a:rPr lang="en-US" sz="2400" b="0">
                <a:solidFill>
                  <a:srgbClr val="FFFF00"/>
                </a:solidFill>
              </a:rPr>
              <a:t>massive scalar boson</a:t>
            </a:r>
          </a:p>
        </p:txBody>
      </p:sp>
      <p:pic>
        <p:nvPicPr>
          <p:cNvPr id="8" name="Picture 7" descr="MPfron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718175"/>
            <a:ext cx="4249737"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p:cNvSpPr>
            <a:spLocks noChangeArrowheads="1"/>
          </p:cNvSpPr>
          <p:nvPr/>
        </p:nvSpPr>
        <p:spPr bwMode="auto">
          <a:xfrm>
            <a:off x="5003800" y="6165850"/>
            <a:ext cx="3529013" cy="358775"/>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p>
        </p:txBody>
      </p:sp>
      <p:sp>
        <p:nvSpPr>
          <p:cNvPr id="10" name="Text Box 4"/>
          <p:cNvSpPr txBox="1">
            <a:spLocks noChangeArrowheads="1"/>
          </p:cNvSpPr>
          <p:nvPr/>
        </p:nvSpPr>
        <p:spPr bwMode="auto">
          <a:xfrm>
            <a:off x="107504" y="44624"/>
            <a:ext cx="902811" cy="52322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sz="2800" b="0" dirty="0" smtClean="0">
                <a:solidFill>
                  <a:srgbClr val="FFFF00"/>
                </a:solidFill>
                <a:latin typeface="Times New Roman"/>
                <a:cs typeface="Times New Roman"/>
              </a:rPr>
              <a:t>1964</a:t>
            </a:r>
            <a:endParaRPr lang="en-US" sz="2800" b="0" dirty="0">
              <a:solidFill>
                <a:srgbClr val="FFFF00"/>
              </a:solidFill>
              <a:latin typeface="Times New Roman"/>
              <a:cs typeface="Times New Roman"/>
            </a:endParaRPr>
          </a:p>
        </p:txBody>
      </p:sp>
    </p:spTree>
    <p:extLst>
      <p:ext uri="{BB962C8B-B14F-4D97-AF65-F5344CB8AC3E}">
        <p14:creationId xmlns:p14="http://schemas.microsoft.com/office/powerpoint/2010/main" val="3727183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ngof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4936"/>
            <a:ext cx="9144000" cy="6043064"/>
          </a:xfrm>
          <a:prstGeom prst="rect">
            <a:avLst/>
          </a:prstGeom>
        </p:spPr>
      </p:pic>
      <p:sp>
        <p:nvSpPr>
          <p:cNvPr id="33" name="Title 1"/>
          <p:cNvSpPr txBox="1">
            <a:spLocks/>
          </p:cNvSpPr>
          <p:nvPr/>
        </p:nvSpPr>
        <p:spPr bwMode="auto">
          <a:xfrm>
            <a:off x="107950" y="44450"/>
            <a:ext cx="8928100" cy="1080294"/>
          </a:xfrm>
          <a:prstGeom prst="rect">
            <a:avLst/>
          </a:prstGeom>
          <a:solidFill>
            <a:schemeClr val="accent1"/>
          </a:solidFill>
          <a:ln>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buNone/>
            </a:pPr>
            <a:r>
              <a:rPr lang="en-US" sz="6000" b="0" dirty="0" smtClean="0">
                <a:latin typeface="Times New Roman" charset="0"/>
                <a:ea typeface="ＭＳ Ｐゴシック" charset="0"/>
                <a:cs typeface="Times New Roman" charset="0"/>
              </a:rPr>
              <a:t>The Founding Fathers</a:t>
            </a:r>
            <a:endParaRPr lang="en-US" sz="6000" b="0" dirty="0">
              <a:latin typeface="Times New Roman" charset="0"/>
              <a:ea typeface="ＭＳ Ｐゴシック" charset="0"/>
              <a:cs typeface="Times New Roman" charset="0"/>
            </a:endParaRPr>
          </a:p>
        </p:txBody>
      </p:sp>
      <p:sp>
        <p:nvSpPr>
          <p:cNvPr id="3" name="TextBox 2"/>
          <p:cNvSpPr txBox="1"/>
          <p:nvPr/>
        </p:nvSpPr>
        <p:spPr>
          <a:xfrm>
            <a:off x="275908" y="1196752"/>
            <a:ext cx="1415772" cy="400110"/>
          </a:xfrm>
          <a:prstGeom prst="rect">
            <a:avLst/>
          </a:prstGeom>
          <a:solidFill>
            <a:srgbClr val="000066"/>
          </a:solidFill>
        </p:spPr>
        <p:txBody>
          <a:bodyPr wrap="none" rtlCol="0">
            <a:spAutoFit/>
          </a:bodyPr>
          <a:lstStyle/>
          <a:p>
            <a:r>
              <a:rPr lang="en-US" sz="2000" b="0" dirty="0" smtClean="0">
                <a:solidFill>
                  <a:srgbClr val="FFFF00"/>
                </a:solidFill>
                <a:latin typeface="Times New Roman"/>
                <a:cs typeface="Times New Roman"/>
              </a:rPr>
              <a:t>Tom Kibble</a:t>
            </a:r>
            <a:endParaRPr lang="en-US" sz="2000" b="0" dirty="0">
              <a:solidFill>
                <a:srgbClr val="FFFF00"/>
              </a:solidFill>
              <a:latin typeface="Times New Roman"/>
              <a:cs typeface="Times New Roman"/>
            </a:endParaRPr>
          </a:p>
        </p:txBody>
      </p:sp>
      <p:sp>
        <p:nvSpPr>
          <p:cNvPr id="10" name="TextBox 9"/>
          <p:cNvSpPr txBox="1"/>
          <p:nvPr/>
        </p:nvSpPr>
        <p:spPr>
          <a:xfrm>
            <a:off x="1907704" y="1196752"/>
            <a:ext cx="1758614" cy="400110"/>
          </a:xfrm>
          <a:prstGeom prst="rect">
            <a:avLst/>
          </a:prstGeom>
          <a:solidFill>
            <a:srgbClr val="000066"/>
          </a:solidFill>
        </p:spPr>
        <p:txBody>
          <a:bodyPr wrap="none" rtlCol="0">
            <a:spAutoFit/>
          </a:bodyPr>
          <a:lstStyle/>
          <a:p>
            <a:r>
              <a:rPr lang="en-US" sz="2000" b="0" dirty="0" smtClean="0">
                <a:solidFill>
                  <a:srgbClr val="FFFF00"/>
                </a:solidFill>
                <a:latin typeface="Times New Roman"/>
                <a:cs typeface="Times New Roman"/>
              </a:rPr>
              <a:t>Gerry </a:t>
            </a:r>
            <a:r>
              <a:rPr lang="en-US" sz="2000" b="0" dirty="0" err="1" smtClean="0">
                <a:solidFill>
                  <a:srgbClr val="FFFF00"/>
                </a:solidFill>
                <a:latin typeface="Times New Roman"/>
                <a:cs typeface="Times New Roman"/>
              </a:rPr>
              <a:t>Guralnik</a:t>
            </a:r>
            <a:endParaRPr lang="en-US" sz="2000" b="0" dirty="0">
              <a:solidFill>
                <a:srgbClr val="FFFF00"/>
              </a:solidFill>
              <a:latin typeface="Times New Roman"/>
              <a:cs typeface="Times New Roman"/>
            </a:endParaRPr>
          </a:p>
        </p:txBody>
      </p:sp>
      <p:sp>
        <p:nvSpPr>
          <p:cNvPr id="11" name="TextBox 10"/>
          <p:cNvSpPr txBox="1"/>
          <p:nvPr/>
        </p:nvSpPr>
        <p:spPr>
          <a:xfrm>
            <a:off x="3851920" y="1196752"/>
            <a:ext cx="1359742" cy="400110"/>
          </a:xfrm>
          <a:prstGeom prst="rect">
            <a:avLst/>
          </a:prstGeom>
          <a:solidFill>
            <a:srgbClr val="000066"/>
          </a:solidFill>
        </p:spPr>
        <p:txBody>
          <a:bodyPr wrap="none" rtlCol="0">
            <a:spAutoFit/>
          </a:bodyPr>
          <a:lstStyle/>
          <a:p>
            <a:r>
              <a:rPr lang="en-US" sz="2000" b="0" dirty="0" smtClean="0">
                <a:solidFill>
                  <a:srgbClr val="FFFF00"/>
                </a:solidFill>
                <a:latin typeface="Times New Roman"/>
                <a:cs typeface="Times New Roman"/>
              </a:rPr>
              <a:t>Carl Hagen</a:t>
            </a:r>
            <a:endParaRPr lang="en-US" sz="2000" b="0" dirty="0">
              <a:solidFill>
                <a:srgbClr val="FFFF00"/>
              </a:solidFill>
              <a:latin typeface="Times New Roman"/>
              <a:cs typeface="Times New Roman"/>
            </a:endParaRPr>
          </a:p>
        </p:txBody>
      </p:sp>
      <p:sp>
        <p:nvSpPr>
          <p:cNvPr id="12" name="TextBox 11"/>
          <p:cNvSpPr txBox="1"/>
          <p:nvPr/>
        </p:nvSpPr>
        <p:spPr>
          <a:xfrm>
            <a:off x="5421324" y="1196752"/>
            <a:ext cx="1886980" cy="400110"/>
          </a:xfrm>
          <a:prstGeom prst="rect">
            <a:avLst/>
          </a:prstGeom>
          <a:solidFill>
            <a:srgbClr val="000066"/>
          </a:solidFill>
        </p:spPr>
        <p:txBody>
          <a:bodyPr wrap="none" rtlCol="0">
            <a:spAutoFit/>
          </a:bodyPr>
          <a:lstStyle/>
          <a:p>
            <a:r>
              <a:rPr lang="en-US" sz="2000" b="0" dirty="0" smtClean="0">
                <a:solidFill>
                  <a:srgbClr val="FFFF00"/>
                </a:solidFill>
                <a:latin typeface="Times New Roman"/>
                <a:cs typeface="Times New Roman"/>
              </a:rPr>
              <a:t>François </a:t>
            </a:r>
            <a:r>
              <a:rPr lang="en-US" sz="2000" b="0" dirty="0" err="1" smtClean="0">
                <a:solidFill>
                  <a:srgbClr val="FFFF00"/>
                </a:solidFill>
                <a:latin typeface="Times New Roman"/>
                <a:cs typeface="Times New Roman"/>
              </a:rPr>
              <a:t>Englert</a:t>
            </a:r>
            <a:endParaRPr lang="en-US" sz="2000" b="0" dirty="0">
              <a:solidFill>
                <a:srgbClr val="FFFF00"/>
              </a:solidFill>
              <a:latin typeface="Times New Roman"/>
              <a:cs typeface="Times New Roman"/>
            </a:endParaRPr>
          </a:p>
        </p:txBody>
      </p:sp>
      <p:sp>
        <p:nvSpPr>
          <p:cNvPr id="13" name="TextBox 12"/>
          <p:cNvSpPr txBox="1"/>
          <p:nvPr/>
        </p:nvSpPr>
        <p:spPr>
          <a:xfrm>
            <a:off x="7452320" y="1196752"/>
            <a:ext cx="1531063" cy="400110"/>
          </a:xfrm>
          <a:prstGeom prst="rect">
            <a:avLst/>
          </a:prstGeom>
          <a:solidFill>
            <a:srgbClr val="000066"/>
          </a:solidFill>
        </p:spPr>
        <p:txBody>
          <a:bodyPr wrap="none" rtlCol="0">
            <a:spAutoFit/>
          </a:bodyPr>
          <a:lstStyle/>
          <a:p>
            <a:r>
              <a:rPr lang="en-US" sz="2000" b="0" dirty="0" smtClean="0">
                <a:solidFill>
                  <a:srgbClr val="FFFF00"/>
                </a:solidFill>
                <a:latin typeface="Times New Roman"/>
                <a:cs typeface="Times New Roman"/>
              </a:rPr>
              <a:t>Robert </a:t>
            </a:r>
            <a:r>
              <a:rPr lang="en-US" sz="2000" b="0" dirty="0" err="1" smtClean="0">
                <a:solidFill>
                  <a:srgbClr val="FFFF00"/>
                </a:solidFill>
                <a:latin typeface="Times New Roman"/>
                <a:cs typeface="Times New Roman"/>
              </a:rPr>
              <a:t>Brout</a:t>
            </a:r>
            <a:endParaRPr lang="en-US" sz="2000" b="0" dirty="0">
              <a:solidFill>
                <a:srgbClr val="FFFF00"/>
              </a:solidFill>
              <a:latin typeface="Times New Roman"/>
              <a:cs typeface="Times New Roman"/>
            </a:endParaRPr>
          </a:p>
        </p:txBody>
      </p:sp>
      <p:sp>
        <p:nvSpPr>
          <p:cNvPr id="4" name="TextBox 3"/>
          <p:cNvSpPr txBox="1"/>
          <p:nvPr/>
        </p:nvSpPr>
        <p:spPr>
          <a:xfrm>
            <a:off x="221787" y="1700808"/>
            <a:ext cx="1829933" cy="4893647"/>
          </a:xfrm>
          <a:prstGeom prst="rect">
            <a:avLst/>
          </a:prstGeom>
          <a:noFill/>
          <a:ln w="57150" cmpd="sng">
            <a:solidFill>
              <a:srgbClr val="0000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5" name="TextBox 14"/>
          <p:cNvSpPr txBox="1"/>
          <p:nvPr/>
        </p:nvSpPr>
        <p:spPr>
          <a:xfrm>
            <a:off x="2093995" y="1700808"/>
            <a:ext cx="1829933" cy="4893647"/>
          </a:xfrm>
          <a:prstGeom prst="rect">
            <a:avLst/>
          </a:prstGeom>
          <a:noFill/>
          <a:ln w="57150" cmpd="sng">
            <a:solidFill>
              <a:srgbClr val="0000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6" name="TextBox 15"/>
          <p:cNvSpPr txBox="1"/>
          <p:nvPr/>
        </p:nvSpPr>
        <p:spPr>
          <a:xfrm>
            <a:off x="7206563" y="1700808"/>
            <a:ext cx="1829933" cy="4893647"/>
          </a:xfrm>
          <a:prstGeom prst="rect">
            <a:avLst/>
          </a:prstGeom>
          <a:noFill/>
          <a:ln w="57150" cmpd="sng">
            <a:solidFill>
              <a:srgbClr val="0000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9" name="Text Box 4"/>
          <p:cNvSpPr txBox="1">
            <a:spLocks noChangeArrowheads="1"/>
          </p:cNvSpPr>
          <p:nvPr/>
        </p:nvSpPr>
        <p:spPr bwMode="auto">
          <a:xfrm>
            <a:off x="110213" y="44624"/>
            <a:ext cx="800219" cy="46166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pPr>
              <a:buFontTx/>
              <a:buNone/>
              <a:defRPr/>
            </a:pPr>
            <a:r>
              <a:rPr lang="en-US" b="0" dirty="0" smtClean="0">
                <a:solidFill>
                  <a:srgbClr val="FFFF00"/>
                </a:solidFill>
                <a:latin typeface="Times New Roman"/>
                <a:cs typeface="Times New Roman"/>
              </a:rPr>
              <a:t>1964</a:t>
            </a:r>
            <a:endParaRPr lang="en-US" b="0" dirty="0">
              <a:solidFill>
                <a:srgbClr val="FFFF00"/>
              </a:solidFill>
              <a:latin typeface="Times New Roman"/>
              <a:cs typeface="Times New Roman"/>
            </a:endParaRPr>
          </a:p>
        </p:txBody>
      </p:sp>
      <p:pic>
        <p:nvPicPr>
          <p:cNvPr id="17" name="Picture 3" descr="Higgs60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 y="4327198"/>
            <a:ext cx="3600400" cy="253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103334" y="4397042"/>
            <a:ext cx="1388546" cy="400110"/>
          </a:xfrm>
          <a:prstGeom prst="rect">
            <a:avLst/>
          </a:prstGeom>
          <a:solidFill>
            <a:srgbClr val="000066"/>
          </a:solidFill>
        </p:spPr>
        <p:txBody>
          <a:bodyPr wrap="none" rtlCol="0">
            <a:spAutoFit/>
          </a:bodyPr>
          <a:lstStyle/>
          <a:p>
            <a:r>
              <a:rPr lang="en-US" sz="2000" b="0" dirty="0" smtClean="0">
                <a:solidFill>
                  <a:srgbClr val="FFFF00"/>
                </a:solidFill>
                <a:latin typeface="Times New Roman"/>
                <a:cs typeface="Times New Roman"/>
              </a:rPr>
              <a:t>Peter Higgs</a:t>
            </a:r>
            <a:endParaRPr lang="en-US" sz="2000" b="0" dirty="0">
              <a:solidFill>
                <a:srgbClr val="FFFF00"/>
              </a:solidFill>
              <a:latin typeface="Times New Roman"/>
              <a:cs typeface="Times New Roman"/>
            </a:endParaRPr>
          </a:p>
        </p:txBody>
      </p:sp>
    </p:spTree>
    <p:extLst>
      <p:ext uri="{BB962C8B-B14F-4D97-AF65-F5344CB8AC3E}">
        <p14:creationId xmlns:p14="http://schemas.microsoft.com/office/powerpoint/2010/main" val="777806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115888"/>
            <a:ext cx="8569325" cy="1081087"/>
          </a:xfrm>
          <a:solidFill>
            <a:srgbClr val="BBE0E3"/>
          </a:solidFill>
          <a:ln>
            <a:solidFill>
              <a:srgbClr val="000000"/>
            </a:solidFill>
            <a:miter lim="800000"/>
            <a:headEnd/>
            <a:tailEnd/>
          </a:ln>
        </p:spPr>
        <p:txBody>
          <a:bodyPr/>
          <a:lstStyle/>
          <a:p>
            <a:pPr eaLnBrk="1" hangingPunct="1">
              <a:defRPr/>
            </a:pPr>
            <a:r>
              <a:rPr lang="en-US" sz="6000" dirty="0" smtClean="0">
                <a:latin typeface="Times New Roman" charset="0"/>
                <a:ea typeface="ＭＳ Ｐゴシック" charset="0"/>
                <a:cs typeface="Times New Roman" charset="0"/>
              </a:rPr>
              <a:t>But the Higgs Boson</a:t>
            </a:r>
            <a:endParaRPr lang="en-US" sz="6000" dirty="0">
              <a:latin typeface="Times New Roman" charset="0"/>
              <a:ea typeface="ＭＳ Ｐゴシック" charset="0"/>
              <a:cs typeface="Times New Roman" charset="0"/>
            </a:endParaRPr>
          </a:p>
        </p:txBody>
      </p:sp>
      <p:pic>
        <p:nvPicPr>
          <p:cNvPr id="47106" name="Picture 2" descr="Robert_Brou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32013"/>
            <a:ext cx="2335212" cy="316865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GHK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060575"/>
            <a:ext cx="3394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HK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289175"/>
            <a:ext cx="3424237"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HK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46725" y="4017963"/>
            <a:ext cx="34401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9"/>
          <p:cNvSpPr txBox="1">
            <a:spLocks noChangeArrowheads="1"/>
          </p:cNvSpPr>
          <p:nvPr/>
        </p:nvSpPr>
        <p:spPr bwMode="auto">
          <a:xfrm>
            <a:off x="250825" y="1412875"/>
            <a:ext cx="2160588" cy="461963"/>
          </a:xfrm>
          <a:prstGeom prst="rect">
            <a:avLst/>
          </a:prstGeom>
          <a:solidFill>
            <a:schemeClr val="accent1"/>
          </a:solidFill>
          <a:ln w="9525">
            <a:solidFill>
              <a:srgbClr val="000000"/>
            </a:solidFill>
            <a:miter lim="800000"/>
            <a:headEnd/>
            <a:tailEnd/>
          </a:ln>
        </p:spPr>
        <p:txBody>
          <a:bodyPr>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sz="2400" b="0"/>
              <a:t>Englert &amp; Brout</a:t>
            </a:r>
          </a:p>
        </p:txBody>
      </p:sp>
      <p:sp>
        <p:nvSpPr>
          <p:cNvPr id="11" name="TextBox 10"/>
          <p:cNvSpPr txBox="1">
            <a:spLocks noChangeArrowheads="1"/>
          </p:cNvSpPr>
          <p:nvPr/>
        </p:nvSpPr>
        <p:spPr bwMode="auto">
          <a:xfrm>
            <a:off x="5508625" y="1382713"/>
            <a:ext cx="3527425" cy="461962"/>
          </a:xfrm>
          <a:prstGeom prst="rect">
            <a:avLst/>
          </a:prstGeom>
          <a:solidFill>
            <a:schemeClr val="accent1"/>
          </a:solidFill>
          <a:ln w="9525">
            <a:solidFill>
              <a:srgbClr val="000000"/>
            </a:solidFill>
            <a:miter lim="800000"/>
            <a:headEnd/>
            <a:tailEnd/>
          </a:ln>
        </p:spPr>
        <p:txBody>
          <a:bodyPr>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algn="ctr" eaLnBrk="1" hangingPunct="1">
              <a:buFontTx/>
              <a:buNone/>
            </a:pPr>
            <a:r>
              <a:rPr lang="en-US" sz="2400" b="0"/>
              <a:t>Guralnik, Hagen &amp; Kibble</a:t>
            </a:r>
          </a:p>
        </p:txBody>
      </p:sp>
      <p:sp>
        <p:nvSpPr>
          <p:cNvPr id="12" name="TextBox 11"/>
          <p:cNvSpPr txBox="1">
            <a:spLocks noChangeArrowheads="1"/>
          </p:cNvSpPr>
          <p:nvPr/>
        </p:nvSpPr>
        <p:spPr bwMode="auto">
          <a:xfrm>
            <a:off x="7092950" y="2166938"/>
            <a:ext cx="1511300" cy="338137"/>
          </a:xfrm>
          <a:prstGeom prst="rect">
            <a:avLst/>
          </a:prstGeom>
          <a:solidFill>
            <a:srgbClr val="FF0000">
              <a:alpha val="12157"/>
            </a:srgbClr>
          </a:solidFill>
          <a:ln w="38100">
            <a:solidFill>
              <a:srgbClr val="FF0000"/>
            </a:solidFill>
            <a:miter lim="800000"/>
            <a:headEnd/>
            <a:tailEnd/>
          </a:ln>
        </p:spPr>
        <p:txBody>
          <a:bodyPr>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sz="1600">
                <a:latin typeface="Arial" charset="0"/>
              </a:rPr>
              <a:t>             </a:t>
            </a:r>
          </a:p>
        </p:txBody>
      </p:sp>
      <p:sp>
        <p:nvSpPr>
          <p:cNvPr id="13" name="TextBox 12"/>
          <p:cNvSpPr txBox="1">
            <a:spLocks noChangeArrowheads="1"/>
          </p:cNvSpPr>
          <p:nvPr/>
        </p:nvSpPr>
        <p:spPr bwMode="auto">
          <a:xfrm>
            <a:off x="5724525" y="2527300"/>
            <a:ext cx="647700" cy="338138"/>
          </a:xfrm>
          <a:prstGeom prst="rect">
            <a:avLst/>
          </a:prstGeom>
          <a:solidFill>
            <a:srgbClr val="FF0000">
              <a:alpha val="12157"/>
            </a:srgbClr>
          </a:solidFill>
          <a:ln w="38100">
            <a:solidFill>
              <a:srgbClr val="FF0000"/>
            </a:solidFill>
            <a:miter lim="800000"/>
            <a:headEnd/>
            <a:tailEnd/>
          </a:ln>
        </p:spPr>
        <p:txBody>
          <a:bodyPr>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eaLnBrk="1" hangingPunct="1">
              <a:buFontTx/>
              <a:buNone/>
            </a:pPr>
            <a:r>
              <a:rPr lang="en-US" sz="1600">
                <a:latin typeface="Arial" charset="0"/>
              </a:rPr>
              <a:t>    </a:t>
            </a:r>
          </a:p>
        </p:txBody>
      </p:sp>
      <p:pic>
        <p:nvPicPr>
          <p:cNvPr id="3" name="Picture 2" descr="Higgs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2060575"/>
            <a:ext cx="28956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iggs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3284538"/>
            <a:ext cx="288131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9"/>
          <p:cNvSpPr txBox="1">
            <a:spLocks noChangeArrowheads="1"/>
          </p:cNvSpPr>
          <p:nvPr/>
        </p:nvSpPr>
        <p:spPr bwMode="auto">
          <a:xfrm>
            <a:off x="3635375" y="1412875"/>
            <a:ext cx="1089025" cy="461963"/>
          </a:xfrm>
          <a:prstGeom prst="rect">
            <a:avLst/>
          </a:prstGeom>
          <a:solidFill>
            <a:schemeClr val="accent1"/>
          </a:solidFill>
          <a:ln w="9525">
            <a:solidFill>
              <a:srgbClr val="000000"/>
            </a:solidFill>
            <a:miter lim="800000"/>
            <a:headEnd/>
            <a:tailEnd/>
          </a:ln>
        </p:spPr>
        <p:txBody>
          <a:bodyPr>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algn="ctr" eaLnBrk="1" hangingPunct="1">
              <a:buFontTx/>
              <a:buNone/>
            </a:pPr>
            <a:r>
              <a:rPr lang="en-US" sz="2400" b="0"/>
              <a:t>Higgs</a:t>
            </a:r>
          </a:p>
        </p:txBody>
      </p:sp>
      <p:pic>
        <p:nvPicPr>
          <p:cNvPr id="47117" name="Picture 6" descr="EBclip.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950" y="5402263"/>
            <a:ext cx="34559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4"/>
          <p:cNvSpPr>
            <a:spLocks noChangeArrowheads="1"/>
          </p:cNvSpPr>
          <p:nvPr/>
        </p:nvSpPr>
        <p:spPr bwMode="auto">
          <a:xfrm>
            <a:off x="2771775" y="2349500"/>
            <a:ext cx="1944688" cy="647700"/>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p>
        </p:txBody>
      </p:sp>
      <p:sp>
        <p:nvSpPr>
          <p:cNvPr id="17" name="Oval 4"/>
          <p:cNvSpPr>
            <a:spLocks noChangeArrowheads="1"/>
          </p:cNvSpPr>
          <p:nvPr/>
        </p:nvSpPr>
        <p:spPr bwMode="auto">
          <a:xfrm>
            <a:off x="6804025" y="4581525"/>
            <a:ext cx="1584325" cy="503238"/>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b="0"/>
          </a:p>
        </p:txBody>
      </p:sp>
      <p:sp>
        <p:nvSpPr>
          <p:cNvPr id="19" name="TextBox 9"/>
          <p:cNvSpPr txBox="1">
            <a:spLocks noChangeArrowheads="1"/>
          </p:cNvSpPr>
          <p:nvPr/>
        </p:nvSpPr>
        <p:spPr bwMode="auto">
          <a:xfrm>
            <a:off x="3114675" y="4076700"/>
            <a:ext cx="1962150" cy="1200150"/>
          </a:xfrm>
          <a:prstGeom prst="rect">
            <a:avLst/>
          </a:prstGeom>
          <a:solidFill>
            <a:schemeClr val="accent1"/>
          </a:solidFill>
          <a:ln w="9525">
            <a:solidFill>
              <a:srgbClr val="000000"/>
            </a:solidFill>
            <a:miter lim="800000"/>
            <a:headEnd/>
            <a:tailEnd/>
          </a:ln>
        </p:spPr>
        <p:txBody>
          <a:bodyPr>
            <a:spAutoFit/>
          </a:bodyPr>
          <a:lstStyle>
            <a:lvl1pPr eaLnBrk="0" hangingPunct="0">
              <a:defRPr sz="3200" b="1">
                <a:solidFill>
                  <a:schemeClr val="tx1"/>
                </a:solidFill>
                <a:latin typeface="Times New Roman" charset="0"/>
                <a:ea typeface="ＭＳ Ｐゴシック" charset="0"/>
                <a:cs typeface="ＭＳ Ｐゴシック" charset="0"/>
              </a:defRPr>
            </a:lvl1pPr>
            <a:lvl2pPr marL="742950" indent="-285750" eaLnBrk="0" hangingPunct="0">
              <a:defRPr sz="3200" b="1">
                <a:solidFill>
                  <a:schemeClr val="tx1"/>
                </a:solidFill>
                <a:latin typeface="Times New Roman" charset="0"/>
                <a:ea typeface="ＭＳ Ｐゴシック" charset="0"/>
              </a:defRPr>
            </a:lvl2pPr>
            <a:lvl3pPr marL="1143000" indent="-228600" eaLnBrk="0" hangingPunct="0">
              <a:defRPr sz="3200" b="1">
                <a:solidFill>
                  <a:schemeClr val="tx1"/>
                </a:solidFill>
                <a:latin typeface="Times New Roman" charset="0"/>
                <a:ea typeface="ＭＳ Ｐゴシック" charset="0"/>
              </a:defRPr>
            </a:lvl3pPr>
            <a:lvl4pPr marL="1600200" indent="-228600" eaLnBrk="0" hangingPunct="0">
              <a:defRPr sz="3200" b="1">
                <a:solidFill>
                  <a:schemeClr val="tx1"/>
                </a:solidFill>
                <a:latin typeface="Times New Roman" charset="0"/>
                <a:ea typeface="ＭＳ Ｐゴシック" charset="0"/>
              </a:defRPr>
            </a:lvl4pPr>
            <a:lvl5pPr marL="2057400" indent="-228600" eaLnBrk="0" hangingPunct="0">
              <a:defRPr sz="3200" b="1">
                <a:solidFill>
                  <a:schemeClr val="tx1"/>
                </a:solidFill>
                <a:latin typeface="Times New Roman" charset="0"/>
                <a:ea typeface="ＭＳ Ｐゴシック" charset="0"/>
              </a:defRPr>
            </a:lvl5pPr>
            <a:lvl6pPr marL="25146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6pPr>
            <a:lvl7pPr marL="29718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7pPr>
            <a:lvl8pPr marL="34290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8pPr>
            <a:lvl9pPr marL="3886200" indent="-228600" eaLnBrk="0" fontAlgn="base" hangingPunct="0">
              <a:spcBef>
                <a:spcPct val="20000"/>
              </a:spcBef>
              <a:spcAft>
                <a:spcPct val="0"/>
              </a:spcAft>
              <a:buChar char="•"/>
              <a:defRPr sz="3200" b="1">
                <a:solidFill>
                  <a:schemeClr val="tx1"/>
                </a:solidFill>
                <a:latin typeface="Times New Roman" charset="0"/>
                <a:ea typeface="ＭＳ Ｐゴシック" charset="0"/>
              </a:defRPr>
            </a:lvl9pPr>
          </a:lstStyle>
          <a:p>
            <a:pPr algn="ctr" eaLnBrk="1" hangingPunct="1">
              <a:buFontTx/>
              <a:buNone/>
            </a:pPr>
            <a:r>
              <a:rPr lang="en-US" sz="2400" b="0" dirty="0"/>
              <a:t>Also Goldstone in global </a:t>
            </a:r>
            <a:r>
              <a:rPr lang="en-US" sz="2400" b="0" dirty="0" smtClean="0"/>
              <a:t>case?</a:t>
            </a:r>
            <a:endParaRPr lang="en-US" sz="2400" b="0" dirty="0"/>
          </a:p>
        </p:txBody>
      </p:sp>
    </p:spTree>
    <p:extLst>
      <p:ext uri="{BB962C8B-B14F-4D97-AF65-F5344CB8AC3E}">
        <p14:creationId xmlns:p14="http://schemas.microsoft.com/office/powerpoint/2010/main" val="2804962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0.70"/>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nodeType="afterGroup">
                            <p:stCondLst>
                              <p:cond delay="1000"/>
                            </p:stCondLst>
                            <p:childTnLst>
                              <p:par>
                                <p:cTn id="44" presetID="55"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strVal val="#ppt_w*0.70"/>
                                          </p:val>
                                        </p:tav>
                                        <p:tav tm="100000">
                                          <p:val>
                                            <p:strVal val="#ppt_w"/>
                                          </p:val>
                                        </p:tav>
                                      </p:tavLst>
                                    </p:anim>
                                    <p:anim calcmode="lin" valueType="num">
                                      <p:cBhvr>
                                        <p:cTn id="47" dur="1000" fill="hold"/>
                                        <p:tgtEl>
                                          <p:spTgt spid="17"/>
                                        </p:tgtEl>
                                        <p:attrNameLst>
                                          <p:attrName>ppt_h</p:attrName>
                                        </p:attrNameLst>
                                      </p:cBhvr>
                                      <p:tavLst>
                                        <p:tav tm="0">
                                          <p:val>
                                            <p:strVal val="#ppt_h"/>
                                          </p:val>
                                        </p:tav>
                                        <p:tav tm="100000">
                                          <p:val>
                                            <p:strVal val="#ppt_h"/>
                                          </p:val>
                                        </p:tav>
                                      </p:tavLst>
                                    </p:anim>
                                    <p:animEffect transition="in" filter="fade">
                                      <p:cBhvr>
                                        <p:cTn id="48" dur="1000"/>
                                        <p:tgtEl>
                                          <p:spTgt spid="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50825" y="115888"/>
            <a:ext cx="8569325" cy="936625"/>
          </a:xfrm>
          <a:solidFill>
            <a:srgbClr val="BBE0E3"/>
          </a:solidFill>
          <a:ln>
            <a:solidFill>
              <a:srgbClr val="000000"/>
            </a:solidFill>
            <a:miter lim="800000"/>
            <a:headEnd/>
            <a:tailEnd/>
          </a:ln>
        </p:spPr>
        <p:txBody>
          <a:bodyPr/>
          <a:lstStyle/>
          <a:p>
            <a:pPr eaLnBrk="1" hangingPunct="1">
              <a:defRPr/>
            </a:pPr>
            <a:r>
              <a:rPr lang="en-US" smtClean="0">
                <a:latin typeface="Times New Roman" charset="0"/>
                <a:ea typeface="ＭＳ Ｐゴシック" charset="0"/>
                <a:cs typeface="Times New Roman" charset="0"/>
              </a:rPr>
              <a:t>The Englert-Brout-Higgs Mechanism</a:t>
            </a:r>
          </a:p>
        </p:txBody>
      </p:sp>
      <p:sp>
        <p:nvSpPr>
          <p:cNvPr id="20482" name="Content Placeholder 2"/>
          <p:cNvSpPr>
            <a:spLocks noGrp="1"/>
          </p:cNvSpPr>
          <p:nvPr>
            <p:ph idx="1"/>
          </p:nvPr>
        </p:nvSpPr>
        <p:spPr>
          <a:xfrm>
            <a:off x="179388" y="1125538"/>
            <a:ext cx="8785225" cy="5616575"/>
          </a:xfrm>
          <a:solidFill>
            <a:srgbClr val="BBE0E3"/>
          </a:solidFill>
          <a:ln>
            <a:solidFill>
              <a:srgbClr val="000000"/>
            </a:solidFill>
            <a:miter lim="800000"/>
            <a:headEnd/>
            <a:tailEnd/>
          </a:ln>
        </p:spPr>
        <p:txBody>
          <a:bodyPr/>
          <a:lstStyle/>
          <a:p>
            <a:pPr eaLnBrk="1" hangingPunct="1">
              <a:defRPr/>
            </a:pPr>
            <a:r>
              <a:rPr lang="en-US" b="1" dirty="0" smtClean="0">
                <a:solidFill>
                  <a:srgbClr val="FF0000"/>
                </a:solidFill>
                <a:latin typeface="Times New Roman" charset="0"/>
                <a:ea typeface="ＭＳ Ｐゴシック" charset="0"/>
                <a:cs typeface="Times New Roman" charset="0"/>
              </a:rPr>
              <a:t>Vacuum expectation value of scalar field</a:t>
            </a:r>
          </a:p>
          <a:p>
            <a:pPr eaLnBrk="1" hangingPunct="1">
              <a:defRPr/>
            </a:pPr>
            <a:r>
              <a:rPr lang="en-US" dirty="0" err="1" smtClean="0">
                <a:latin typeface="Times New Roman" charset="0"/>
                <a:ea typeface="ＭＳ Ｐゴシック" charset="0"/>
                <a:cs typeface="Times New Roman" charset="0"/>
              </a:rPr>
              <a:t>Englert</a:t>
            </a:r>
            <a:r>
              <a:rPr lang="en-US" dirty="0" smtClean="0">
                <a:latin typeface="Times New Roman" charset="0"/>
                <a:ea typeface="ＭＳ Ｐゴシック" charset="0"/>
                <a:cs typeface="Times New Roman" charset="0"/>
              </a:rPr>
              <a:t> &amp; </a:t>
            </a:r>
            <a:r>
              <a:rPr lang="en-US" dirty="0" err="1" smtClean="0">
                <a:latin typeface="Times New Roman" charset="0"/>
                <a:ea typeface="ＭＳ Ｐゴシック" charset="0"/>
                <a:cs typeface="Times New Roman" charset="0"/>
              </a:rPr>
              <a:t>Brout</a:t>
            </a:r>
            <a:r>
              <a:rPr lang="en-US" dirty="0" smtClean="0">
                <a:latin typeface="Times New Roman" charset="0"/>
                <a:ea typeface="ＭＳ Ｐゴシック" charset="0"/>
                <a:cs typeface="Times New Roman" charset="0"/>
              </a:rPr>
              <a:t>: June 26</a:t>
            </a:r>
            <a:r>
              <a:rPr lang="en-US" baseline="30000" dirty="0" smtClean="0">
                <a:latin typeface="Times New Roman" charset="0"/>
                <a:ea typeface="ＭＳ Ｐゴシック" charset="0"/>
                <a:cs typeface="Times New Roman" charset="0"/>
              </a:rPr>
              <a:t>th</a:t>
            </a:r>
            <a:r>
              <a:rPr lang="en-US" dirty="0" smtClean="0">
                <a:latin typeface="Times New Roman" charset="0"/>
                <a:ea typeface="ＭＳ Ｐゴシック" charset="0"/>
                <a:cs typeface="Times New Roman" charset="0"/>
              </a:rPr>
              <a:t> 1964</a:t>
            </a:r>
          </a:p>
          <a:p>
            <a:pPr eaLnBrk="1" hangingPunct="1">
              <a:defRPr/>
            </a:pPr>
            <a:r>
              <a:rPr lang="en-US" dirty="0" smtClean="0">
                <a:latin typeface="Times New Roman" charset="0"/>
                <a:ea typeface="ＭＳ Ｐゴシック" charset="0"/>
                <a:cs typeface="Times New Roman" charset="0"/>
              </a:rPr>
              <a:t>First Higgs paper: July 27</a:t>
            </a:r>
            <a:r>
              <a:rPr lang="en-US" baseline="30000" dirty="0" smtClean="0">
                <a:latin typeface="Times New Roman" charset="0"/>
                <a:ea typeface="ＭＳ Ｐゴシック" charset="0"/>
                <a:cs typeface="Times New Roman" charset="0"/>
              </a:rPr>
              <a:t>th</a:t>
            </a:r>
            <a:r>
              <a:rPr lang="en-US" dirty="0" smtClean="0">
                <a:latin typeface="Times New Roman" charset="0"/>
                <a:ea typeface="ＭＳ Ｐゴシック" charset="0"/>
                <a:cs typeface="Times New Roman" charset="0"/>
              </a:rPr>
              <a:t> 1964</a:t>
            </a:r>
          </a:p>
          <a:p>
            <a:pPr eaLnBrk="1" hangingPunct="1">
              <a:defRPr/>
            </a:pPr>
            <a:r>
              <a:rPr lang="en-US" dirty="0" smtClean="0">
                <a:latin typeface="Times New Roman" charset="0"/>
                <a:ea typeface="ＭＳ Ｐゴシック" charset="0"/>
                <a:cs typeface="Times New Roman" charset="0"/>
              </a:rPr>
              <a:t>Pointed out loophole in argument of Gilbert if gauge theory described in Coulomb gauge</a:t>
            </a:r>
          </a:p>
          <a:p>
            <a:pPr eaLnBrk="1" hangingPunct="1">
              <a:defRPr/>
            </a:pPr>
            <a:r>
              <a:rPr lang="en-US" dirty="0" smtClean="0">
                <a:latin typeface="Times New Roman" charset="0"/>
                <a:ea typeface="ＭＳ Ｐゴシック" charset="0"/>
                <a:cs typeface="Times New Roman" charset="0"/>
              </a:rPr>
              <a:t>Accepted by Physics Letters</a:t>
            </a:r>
          </a:p>
          <a:p>
            <a:pPr eaLnBrk="1" hangingPunct="1">
              <a:defRPr/>
            </a:pPr>
            <a:r>
              <a:rPr lang="en-US" dirty="0" smtClean="0">
                <a:latin typeface="Times New Roman" charset="0"/>
                <a:ea typeface="ＭＳ Ｐゴシック" charset="0"/>
                <a:cs typeface="Times New Roman" charset="0"/>
              </a:rPr>
              <a:t>Second Higgs paper with explicit example sent on July 31</a:t>
            </a:r>
            <a:r>
              <a:rPr lang="en-US" baseline="30000" dirty="0" smtClean="0">
                <a:latin typeface="Times New Roman" charset="0"/>
                <a:ea typeface="ＭＳ Ｐゴシック" charset="0"/>
                <a:cs typeface="Times New Roman" charset="0"/>
              </a:rPr>
              <a:t>st</a:t>
            </a:r>
            <a:r>
              <a:rPr lang="en-US" dirty="0" smtClean="0">
                <a:latin typeface="Times New Roman" charset="0"/>
                <a:ea typeface="ＭＳ Ｐゴシック" charset="0"/>
                <a:cs typeface="Times New Roman" charset="0"/>
              </a:rPr>
              <a:t> 1964 to Physics Letters, rejected!</a:t>
            </a:r>
          </a:p>
          <a:p>
            <a:pPr eaLnBrk="1" hangingPunct="1">
              <a:defRPr/>
            </a:pPr>
            <a:r>
              <a:rPr lang="en-US" dirty="0" smtClean="0">
                <a:latin typeface="Times New Roman" charset="0"/>
                <a:ea typeface="ＭＳ Ｐゴシック" charset="0"/>
                <a:cs typeface="Times New Roman" charset="0"/>
              </a:rPr>
              <a:t>Revised version (Aug. 31</a:t>
            </a:r>
            <a:r>
              <a:rPr lang="en-US" baseline="30000" dirty="0" smtClean="0">
                <a:latin typeface="Times New Roman" charset="0"/>
                <a:ea typeface="ＭＳ Ｐゴシック" charset="0"/>
                <a:cs typeface="Times New Roman" charset="0"/>
              </a:rPr>
              <a:t>st</a:t>
            </a:r>
            <a:r>
              <a:rPr lang="en-US" dirty="0" smtClean="0">
                <a:latin typeface="Times New Roman" charset="0"/>
                <a:ea typeface="ＭＳ Ｐゴシック" charset="0"/>
                <a:cs typeface="Times New Roman" charset="0"/>
              </a:rPr>
              <a:t> 1964) accepted by PRL</a:t>
            </a:r>
          </a:p>
          <a:p>
            <a:pPr eaLnBrk="1" hangingPunct="1">
              <a:defRPr/>
            </a:pPr>
            <a:r>
              <a:rPr lang="en-US" dirty="0" err="1" smtClean="0">
                <a:latin typeface="Times New Roman" charset="0"/>
                <a:ea typeface="ＭＳ Ｐゴシック" charset="0"/>
                <a:cs typeface="Times New Roman" charset="0"/>
              </a:rPr>
              <a:t>Guralnik</a:t>
            </a:r>
            <a:r>
              <a:rPr lang="en-US" dirty="0" smtClean="0">
                <a:latin typeface="Times New Roman" charset="0"/>
                <a:ea typeface="ＭＳ Ｐゴシック" charset="0"/>
                <a:cs typeface="Times New Roman" charset="0"/>
              </a:rPr>
              <a:t>, Hagen &amp; Kibble (Oct. 12</a:t>
            </a:r>
            <a:r>
              <a:rPr lang="en-US" baseline="30000" dirty="0" smtClean="0">
                <a:latin typeface="Times New Roman" charset="0"/>
                <a:ea typeface="ＭＳ Ｐゴシック" charset="0"/>
                <a:cs typeface="Times New Roman" charset="0"/>
              </a:rPr>
              <a:t>th</a:t>
            </a:r>
            <a:r>
              <a:rPr lang="en-US" dirty="0" smtClean="0">
                <a:latin typeface="Times New Roman" charset="0"/>
                <a:ea typeface="ＭＳ Ｐゴシック" charset="0"/>
                <a:cs typeface="Times New Roman" charset="0"/>
              </a:rPr>
              <a:t> 1964)</a:t>
            </a:r>
          </a:p>
          <a:p>
            <a:pPr eaLnBrk="1" hangingPunct="1">
              <a:defRPr/>
            </a:pPr>
            <a:endParaRPr lang="en-US" dirty="0" smtClean="0">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24333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Effect transition="in" filter="dissolve">
                                      <p:cBhvr>
                                        <p:cTn id="7" dur="500"/>
                                        <p:tgtEl>
                                          <p:spTgt spid="204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transition="in" filter="dissolve">
                                      <p:cBhvr>
                                        <p:cTn id="12" dur="500"/>
                                        <p:tgtEl>
                                          <p:spTgt spid="20482">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animEffect transition="in" filter="dissolve">
                                      <p:cBhvr>
                                        <p:cTn id="15" dur="500"/>
                                        <p:tgtEl>
                                          <p:spTgt spid="20482">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0482">
                                            <p:txEl>
                                              <p:pRg st="4" end="4"/>
                                            </p:txEl>
                                          </p:spTgt>
                                        </p:tgtEl>
                                        <p:attrNameLst>
                                          <p:attrName>style.visibility</p:attrName>
                                        </p:attrNameLst>
                                      </p:cBhvr>
                                      <p:to>
                                        <p:strVal val="visible"/>
                                      </p:to>
                                    </p:set>
                                    <p:animEffect transition="in" filter="dissolve">
                                      <p:cBhvr>
                                        <p:cTn id="18" dur="500"/>
                                        <p:tgtEl>
                                          <p:spTgt spid="2048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482">
                                            <p:txEl>
                                              <p:pRg st="5" end="5"/>
                                            </p:txEl>
                                          </p:spTgt>
                                        </p:tgtEl>
                                        <p:attrNameLst>
                                          <p:attrName>style.visibility</p:attrName>
                                        </p:attrNameLst>
                                      </p:cBhvr>
                                      <p:to>
                                        <p:strVal val="visible"/>
                                      </p:to>
                                    </p:set>
                                    <p:animEffect transition="in" filter="dissolve">
                                      <p:cBhvr>
                                        <p:cTn id="23" dur="500"/>
                                        <p:tgtEl>
                                          <p:spTgt spid="20482">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0482">
                                            <p:txEl>
                                              <p:pRg st="6" end="6"/>
                                            </p:txEl>
                                          </p:spTgt>
                                        </p:tgtEl>
                                        <p:attrNameLst>
                                          <p:attrName>style.visibility</p:attrName>
                                        </p:attrNameLst>
                                      </p:cBhvr>
                                      <p:to>
                                        <p:strVal val="visible"/>
                                      </p:to>
                                    </p:set>
                                    <p:animEffect transition="in" filter="dissolve">
                                      <p:cBhvr>
                                        <p:cTn id="26" dur="500"/>
                                        <p:tgtEl>
                                          <p:spTgt spid="2048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0482">
                                            <p:txEl>
                                              <p:pRg st="7" end="7"/>
                                            </p:txEl>
                                          </p:spTgt>
                                        </p:tgtEl>
                                        <p:attrNameLst>
                                          <p:attrName>style.visibility</p:attrName>
                                        </p:attrNameLst>
                                      </p:cBhvr>
                                      <p:to>
                                        <p:strVal val="visible"/>
                                      </p:to>
                                    </p:set>
                                    <p:animEffect transition="in" filter="dissolve">
                                      <p:cBhvr>
                                        <p:cTn id="31" dur="500"/>
                                        <p:tgtEl>
                                          <p:spTgt spid="204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solidFill>
            <a:srgbClr val="BBE0E3"/>
          </a:solidFill>
          <a:ln>
            <a:solidFill>
              <a:srgbClr val="000000"/>
            </a:solidFill>
            <a:miter lim="800000"/>
            <a:headEnd/>
            <a:tailEnd/>
          </a:ln>
        </p:spPr>
        <p:txBody>
          <a:bodyPr/>
          <a:lstStyle/>
          <a:p>
            <a:pPr eaLnBrk="1" hangingPunct="1">
              <a:defRPr/>
            </a:pPr>
            <a:r>
              <a:rPr lang="en-US" dirty="0">
                <a:latin typeface="Times New Roman" charset="0"/>
                <a:ea typeface="ＭＳ Ｐゴシック" charset="0"/>
                <a:cs typeface="Times New Roman" charset="0"/>
              </a:rPr>
              <a:t>The Higgs </a:t>
            </a:r>
            <a:r>
              <a:rPr lang="en-US" dirty="0" smtClean="0">
                <a:latin typeface="Times New Roman" charset="0"/>
                <a:ea typeface="ＭＳ Ｐゴシック" charset="0"/>
                <a:cs typeface="Times New Roman" charset="0"/>
              </a:rPr>
              <a:t>Boson</a:t>
            </a:r>
            <a:endParaRPr lang="en-US" dirty="0">
              <a:latin typeface="Times New Roman" charset="0"/>
              <a:ea typeface="ＭＳ Ｐゴシック" charset="0"/>
              <a:cs typeface="Times New Roman" charset="0"/>
            </a:endParaRPr>
          </a:p>
        </p:txBody>
      </p:sp>
      <p:sp>
        <p:nvSpPr>
          <p:cNvPr id="22530" name="Content Placeholder 2"/>
          <p:cNvSpPr>
            <a:spLocks noGrp="1"/>
          </p:cNvSpPr>
          <p:nvPr>
            <p:ph idx="1"/>
          </p:nvPr>
        </p:nvSpPr>
        <p:spPr>
          <a:xfrm>
            <a:off x="457200" y="1600200"/>
            <a:ext cx="8229600" cy="4997450"/>
          </a:xfrm>
          <a:solidFill>
            <a:srgbClr val="BBE0E3"/>
          </a:solidFill>
          <a:ln>
            <a:solidFill>
              <a:srgbClr val="000000"/>
            </a:solidFill>
            <a:miter lim="800000"/>
            <a:headEnd/>
            <a:tailEnd/>
          </a:ln>
        </p:spPr>
        <p:txBody>
          <a:bodyPr/>
          <a:lstStyle/>
          <a:p>
            <a:pPr eaLnBrk="1" hangingPunct="1"/>
            <a:r>
              <a:rPr lang="en-US" b="1">
                <a:solidFill>
                  <a:srgbClr val="FF0000"/>
                </a:solidFill>
                <a:latin typeface="Times New Roman" charset="0"/>
                <a:ea typeface="ＭＳ Ｐゴシック" charset="0"/>
                <a:cs typeface="Times New Roman" charset="0"/>
              </a:rPr>
              <a:t>Higgs pointed out a massive scalar boson</a:t>
            </a:r>
          </a:p>
          <a:p>
            <a:pPr eaLnBrk="1" hangingPunct="1"/>
            <a:endParaRPr lang="en-US">
              <a:latin typeface="Times New Roman" charset="0"/>
              <a:ea typeface="ＭＳ Ｐゴシック" charset="0"/>
              <a:cs typeface="Times New Roman" charset="0"/>
            </a:endParaRPr>
          </a:p>
          <a:p>
            <a:pPr eaLnBrk="1" hangingPunct="1">
              <a:buFontTx/>
              <a:buNone/>
            </a:pPr>
            <a:endParaRPr lang="en-US">
              <a:latin typeface="Times New Roman" charset="0"/>
              <a:ea typeface="ＭＳ Ｐゴシック" charset="0"/>
              <a:cs typeface="Times New Roman" charset="0"/>
            </a:endParaRPr>
          </a:p>
          <a:p>
            <a:pPr eaLnBrk="1" hangingPunct="1"/>
            <a:r>
              <a:rPr lang="en-US" i="1">
                <a:latin typeface="Times New Roman" charset="0"/>
                <a:ea typeface="ＭＳ Ｐゴシック" charset="0"/>
                <a:cs typeface="Times New Roman" charset="0"/>
              </a:rPr>
              <a:t>“… an essential feature of [this] type of theory … is the prediction of incomplete multiplets of vector and scalar bosons”</a:t>
            </a:r>
          </a:p>
          <a:p>
            <a:pPr eaLnBrk="1" hangingPunct="1"/>
            <a:r>
              <a:rPr lang="en-US">
                <a:latin typeface="Times New Roman" charset="0"/>
                <a:ea typeface="ＭＳ Ｐゴシック" charset="0"/>
                <a:cs typeface="Times New Roman" charset="0"/>
              </a:rPr>
              <a:t>Englert, Brout, Guralnik, Hagen &amp; Kibble did not comment on its existence</a:t>
            </a:r>
          </a:p>
          <a:p>
            <a:pPr eaLnBrk="1" hangingPunct="1"/>
            <a:r>
              <a:rPr lang="en-US" b="1">
                <a:solidFill>
                  <a:srgbClr val="FF0000"/>
                </a:solidFill>
                <a:latin typeface="Times New Roman" charset="0"/>
                <a:ea typeface="ＭＳ Ｐゴシック" charset="0"/>
                <a:cs typeface="Times New Roman" charset="0"/>
              </a:rPr>
              <a:t>Discussed in detail by Higgs in 1966 paper</a:t>
            </a:r>
          </a:p>
        </p:txBody>
      </p:sp>
      <p:pic>
        <p:nvPicPr>
          <p:cNvPr id="49155" name="Picture 3" descr="2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2120900"/>
            <a:ext cx="4924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Hcomment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636838"/>
            <a:ext cx="74104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Hcomment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036888"/>
            <a:ext cx="37719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712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xEl>
                                              <p:pRg st="3" end="3"/>
                                            </p:txEl>
                                          </p:spTgt>
                                        </p:tgtEl>
                                        <p:attrNameLst>
                                          <p:attrName>style.visibility</p:attrName>
                                        </p:attrNameLst>
                                      </p:cBhvr>
                                      <p:to>
                                        <p:strVal val="visible"/>
                                      </p:to>
                                    </p:set>
                                    <p:animEffect transition="in" filter="dissolve">
                                      <p:cBhvr>
                                        <p:cTn id="7" dur="500"/>
                                        <p:tgtEl>
                                          <p:spTgt spid="2253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30">
                                            <p:txEl>
                                              <p:pRg st="4" end="4"/>
                                            </p:txEl>
                                          </p:spTgt>
                                        </p:tgtEl>
                                        <p:attrNameLst>
                                          <p:attrName>style.visibility</p:attrName>
                                        </p:attrNameLst>
                                      </p:cBhvr>
                                      <p:to>
                                        <p:strVal val="visible"/>
                                      </p:to>
                                    </p:set>
                                    <p:animEffect transition="in" filter="dissolve">
                                      <p:cBhvr>
                                        <p:cTn id="12" dur="500"/>
                                        <p:tgtEl>
                                          <p:spTgt spid="2253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530">
                                            <p:txEl>
                                              <p:pRg st="5" end="5"/>
                                            </p:txEl>
                                          </p:spTgt>
                                        </p:tgtEl>
                                        <p:attrNameLst>
                                          <p:attrName>style.visibility</p:attrName>
                                        </p:attrNameLst>
                                      </p:cBhvr>
                                      <p:to>
                                        <p:strVal val="visible"/>
                                      </p:to>
                                    </p:set>
                                    <p:animEffect transition="in" filter="dissolve">
                                      <p:cBhvr>
                                        <p:cTn id="17" dur="5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69568</TotalTime>
  <Words>1217</Words>
  <Application>Microsoft Macintosh PowerPoint</Application>
  <PresentationFormat>On-screen Show (4:3)</PresentationFormat>
  <Paragraphs>336</Paragraphs>
  <Slides>39</Slides>
  <Notes>24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The Standard Model &amp; Beyond</vt:lpstr>
      <vt:lpstr>Fundamental Particle Interactions</vt:lpstr>
      <vt:lpstr>To Higgs or not to Higgs?</vt:lpstr>
      <vt:lpstr>Where to Break the Symmetry?</vt:lpstr>
      <vt:lpstr>The (G)AEBHGHKMP’tH Mechanism</vt:lpstr>
      <vt:lpstr>PowerPoint Presentation</vt:lpstr>
      <vt:lpstr>But the Higgs Boson</vt:lpstr>
      <vt:lpstr>The Englert-Brout-Higgs Mechanism</vt:lpstr>
      <vt:lpstr>The Higgs Boson</vt:lpstr>
      <vt:lpstr>   Nambu EB, GHK </vt:lpstr>
      <vt:lpstr>Hungry Higgs</vt:lpstr>
      <vt:lpstr>The Higgs Mechanism</vt:lpstr>
      <vt:lpstr>First Steps in Phenomenology</vt:lpstr>
      <vt:lpstr>The Non-Abelian Case</vt:lpstr>
      <vt:lpstr>Gauge Theories taken Seriously</vt:lpstr>
      <vt:lpstr>Parameters of the Standard Model</vt:lpstr>
      <vt:lpstr>Summary of the Standard Model</vt:lpstr>
      <vt:lpstr>The Standard Model Lagrangian</vt:lpstr>
      <vt:lpstr>Masses for SM Gauge Bosons</vt:lpstr>
      <vt:lpstr>Higgs Boson Couplings</vt:lpstr>
      <vt:lpstr>A Phenomenological Profile  of the Higgs Boson</vt:lpstr>
      <vt:lpstr>First LEP Study</vt:lpstr>
      <vt:lpstr>Discovery of the W and Z</vt:lpstr>
      <vt:lpstr>A Preview of the Higgs Boson @ LHC</vt:lpstr>
      <vt:lpstr>Status of the Standard Model</vt:lpstr>
      <vt:lpstr>Constraints on Higgs Mass</vt:lpstr>
      <vt:lpstr>Sensitivity to Higgs Mass</vt:lpstr>
      <vt:lpstr>Estimating the Mass of the Higgs Boson</vt:lpstr>
      <vt:lpstr>Precision Tests of the Standard Model</vt:lpstr>
      <vt:lpstr>2011: Combining Information from Previous Direct Searches and Indirect Data</vt:lpstr>
      <vt:lpstr>Higgs Production at the LHC</vt:lpstr>
      <vt:lpstr>Higgs Production at the LHC</vt:lpstr>
      <vt:lpstr>gg Higgs Production at the LHC</vt:lpstr>
      <vt:lpstr>VBF Higgs Production at the LHC</vt:lpstr>
      <vt:lpstr>Associated V+H Production at the LHC</vt:lpstr>
      <vt:lpstr>Associated tt+H Production</vt:lpstr>
      <vt:lpstr>Higgs Decay Branching Ratios</vt:lpstr>
      <vt:lpstr>Higgs Decay Branching Ratios</vt:lpstr>
      <vt:lpstr>What we Expect</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CERN User</dc:creator>
  <cp:lastModifiedBy>CERN User</cp:lastModifiedBy>
  <cp:revision>685</cp:revision>
  <cp:lastPrinted>2017-01-16T07:59:37Z</cp:lastPrinted>
  <dcterms:created xsi:type="dcterms:W3CDTF">2010-09-17T07:48:53Z</dcterms:created>
  <dcterms:modified xsi:type="dcterms:W3CDTF">2019-08-21T07:49:38Z</dcterms:modified>
</cp:coreProperties>
</file>