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698" r:id="rId2"/>
    <p:sldId id="725" r:id="rId3"/>
    <p:sldId id="699" r:id="rId4"/>
    <p:sldId id="789" r:id="rId5"/>
    <p:sldId id="786" r:id="rId6"/>
    <p:sldId id="803" r:id="rId7"/>
    <p:sldId id="742" r:id="rId8"/>
    <p:sldId id="802" r:id="rId9"/>
    <p:sldId id="743" r:id="rId10"/>
    <p:sldId id="801" r:id="rId11"/>
    <p:sldId id="744" r:id="rId12"/>
    <p:sldId id="745" r:id="rId13"/>
    <p:sldId id="793" r:id="rId14"/>
    <p:sldId id="751" r:id="rId15"/>
    <p:sldId id="798" r:id="rId16"/>
    <p:sldId id="799" r:id="rId17"/>
    <p:sldId id="795" r:id="rId18"/>
    <p:sldId id="796" r:id="rId19"/>
    <p:sldId id="797" r:id="rId20"/>
    <p:sldId id="754" r:id="rId21"/>
    <p:sldId id="791" r:id="rId22"/>
    <p:sldId id="753" r:id="rId23"/>
    <p:sldId id="807" r:id="rId24"/>
    <p:sldId id="709" r:id="rId25"/>
    <p:sldId id="705" r:id="rId26"/>
    <p:sldId id="704" r:id="rId27"/>
    <p:sldId id="707" r:id="rId28"/>
    <p:sldId id="706" r:id="rId29"/>
    <p:sldId id="708" r:id="rId30"/>
    <p:sldId id="711" r:id="rId31"/>
    <p:sldId id="710" r:id="rId32"/>
    <p:sldId id="668" r:id="rId33"/>
    <p:sldId id="673" r:id="rId34"/>
    <p:sldId id="764" r:id="rId35"/>
    <p:sldId id="703" r:id="rId36"/>
    <p:sldId id="263" r:id="rId37"/>
    <p:sldId id="739" r:id="rId38"/>
    <p:sldId id="740" r:id="rId39"/>
    <p:sldId id="741" r:id="rId40"/>
    <p:sldId id="804" r:id="rId41"/>
    <p:sldId id="808" r:id="rId42"/>
    <p:sldId id="805" r:id="rId43"/>
    <p:sldId id="806" r:id="rId44"/>
    <p:sldId id="746" r:id="rId45"/>
    <p:sldId id="722" r:id="rId46"/>
    <p:sldId id="671" r:id="rId47"/>
    <p:sldId id="676" r:id="rId48"/>
    <p:sldId id="747" r:id="rId49"/>
    <p:sldId id="748" r:id="rId50"/>
    <p:sldId id="749" r:id="rId51"/>
    <p:sldId id="700" r:id="rId52"/>
    <p:sldId id="382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CC"/>
    <a:srgbClr val="33FF00"/>
    <a:srgbClr val="006600"/>
    <a:srgbClr val="FFCCCC"/>
    <a:srgbClr val="0A8FFA"/>
    <a:srgbClr val="000000"/>
    <a:srgbClr val="CC0033"/>
    <a:srgbClr val="FF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2" autoAdjust="0"/>
    <p:restoredTop sz="99854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176" y="3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image" Target="../media/image113.emf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image" Target="../media/image113.emf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EF76D-75D0-F345-BC2F-D62C8F69C4DE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C4724-4FF1-4C43-848C-C0AC12E9E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8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38464-04B5-C542-8397-CA9200758BBB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719D3-867E-0E4E-B688-83FE127C1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34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7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3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2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9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2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0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01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4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039"/>
            <a:ext cx="12192000" cy="784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17213"/>
            <a:ext cx="12192000" cy="522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352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4800" y="6482209"/>
            <a:ext cx="650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Weihai HEP School 2019  -   SM &amp; Higgs: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8352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21435" y="787678"/>
            <a:ext cx="12213435" cy="45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6482210"/>
            <a:ext cx="12192000" cy="45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2466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2800" b="1" kern="1200">
          <a:solidFill>
            <a:srgbClr val="FF0000"/>
          </a:solidFill>
          <a:latin typeface="+mn-lt"/>
          <a:ea typeface="+mn-ea"/>
          <a:cs typeface="+mn-cs"/>
        </a:defRPr>
      </a:lvl1pPr>
      <a:lvl2pPr marL="457189" indent="-342891" algn="l" defTabSz="457189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00FF"/>
          </a:solidFill>
          <a:latin typeface="+mn-lt"/>
          <a:ea typeface="+mn-ea"/>
          <a:cs typeface="+mn-cs"/>
        </a:defRPr>
      </a:lvl2pPr>
      <a:lvl3pPr marL="804843" indent="-228594" algn="l" defTabSz="457189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tabLst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141385" indent="-228594" algn="l" defTabSz="457189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4740" indent="-228594" algn="l" defTabSz="457189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33.png"/><Relationship Id="rId4" Type="http://schemas.openxmlformats.org/officeDocument/2006/relationships/image" Target="../media/image13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0.png"/><Relationship Id="rId7" Type="http://schemas.openxmlformats.org/officeDocument/2006/relationships/image" Target="../media/image5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7" Type="http://schemas.openxmlformats.org/officeDocument/2006/relationships/image" Target="../media/image59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47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2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0.jpeg"/><Relationship Id="rId7" Type="http://schemas.openxmlformats.org/officeDocument/2006/relationships/image" Target="../media/image9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03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7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4.png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7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119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6.emf"/><Relationship Id="rId17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3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15.emf"/><Relationship Id="rId4" Type="http://schemas.openxmlformats.org/officeDocument/2006/relationships/image" Target="../media/image740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17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119.png"/><Relationship Id="rId21" Type="http://schemas.openxmlformats.org/officeDocument/2006/relationships/image" Target="../media/image12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8.emf"/><Relationship Id="rId20" Type="http://schemas.openxmlformats.org/officeDocument/2006/relationships/image" Target="../media/image55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15.emf"/><Relationship Id="rId4" Type="http://schemas.openxmlformats.org/officeDocument/2006/relationships/image" Target="../media/image740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17.emf"/><Relationship Id="rId22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61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tiff"/><Relationship Id="rId5" Type="http://schemas.openxmlformats.org/officeDocument/2006/relationships/image" Target="../media/image125.tiff"/><Relationship Id="rId4" Type="http://schemas.openxmlformats.org/officeDocument/2006/relationships/image" Target="../media/image12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9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7" Type="http://schemas.openxmlformats.org/officeDocument/2006/relationships/image" Target="../media/image107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5" Type="http://schemas.openxmlformats.org/officeDocument/2006/relationships/image" Target="../media/image670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8.png"/><Relationship Id="rId7" Type="http://schemas.openxmlformats.org/officeDocument/2006/relationships/image" Target="../media/image13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80.png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81.png"/><Relationship Id="rId7" Type="http://schemas.openxmlformats.org/officeDocument/2006/relationships/image" Target="../media/image14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830.png"/><Relationship Id="rId4" Type="http://schemas.openxmlformats.org/officeDocument/2006/relationships/image" Target="../media/image82.png"/><Relationship Id="rId9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110.png"/><Relationship Id="rId3" Type="http://schemas.openxmlformats.org/officeDocument/2006/relationships/image" Target="../media/image970.png"/><Relationship Id="rId7" Type="http://schemas.openxmlformats.org/officeDocument/2006/relationships/image" Target="../media/image154.png"/><Relationship Id="rId12" Type="http://schemas.openxmlformats.org/officeDocument/2006/relationships/image" Target="../media/image1100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091.png"/><Relationship Id="rId5" Type="http://schemas.openxmlformats.org/officeDocument/2006/relationships/image" Target="../media/image152.png"/><Relationship Id="rId10" Type="http://schemas.openxmlformats.org/officeDocument/2006/relationships/image" Target="../media/image156.png"/><Relationship Id="rId4" Type="http://schemas.openxmlformats.org/officeDocument/2006/relationships/image" Target="../media/image151.png"/><Relationship Id="rId9" Type="http://schemas.openxmlformats.org/officeDocument/2006/relationships/image" Target="../media/image105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120.png"/><Relationship Id="rId7" Type="http://schemas.openxmlformats.org/officeDocument/2006/relationships/image" Target="../media/image158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7.png"/><Relationship Id="rId4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EA9FAED-5CFB-C747-B320-53A78A1FCC48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935421" y="1828801"/>
                <a:ext cx="10363200" cy="240276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Select SM physics measurements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125-GeV Higgs Physics at LHC, Part 1 </a:t>
                </a:r>
                <a:br>
                  <a:rPr lang="en-US" dirty="0"/>
                </a:br>
                <a:r>
                  <a:rPr lang="en-US" sz="3100" b="0" dirty="0"/>
                  <a:t>(Golden Higgs decay mode: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𝑍𝑍</m:t>
                    </m:r>
                    <m:r>
                      <a:rPr lang="en-US" sz="3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→4ℓ</m:t>
                    </m:r>
                  </m:oMath>
                </a14:m>
                <a:r>
                  <a:rPr lang="en-US" sz="3100" b="0" dirty="0"/>
                  <a:t>)</a:t>
                </a:r>
                <a:endParaRPr lang="en-US" b="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EA9FAED-5CFB-C747-B320-53A78A1FCC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935421" y="1828801"/>
                <a:ext cx="10363200" cy="2402767"/>
              </a:xfrm>
              <a:blipFill>
                <a:blip r:embed="rId2"/>
                <a:stretch>
                  <a:fillRect t="-476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C2AF8-F04E-1B44-9687-B018004E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4CF4A-37EF-7F47-B0BF-F32730F7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46F788-3481-E04B-8CBB-4DC6A730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59496-D7FB-9849-8FA1-1E51233463C4}"/>
              </a:ext>
            </a:extLst>
          </p:cNvPr>
          <p:cNvSpPr txBox="1"/>
          <p:nvPr/>
        </p:nvSpPr>
        <p:spPr>
          <a:xfrm>
            <a:off x="1064868" y="5085460"/>
            <a:ext cx="5901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Disclaimer:  lectures are meant to be pedagogical, </a:t>
            </a:r>
          </a:p>
          <a:p>
            <a:r>
              <a:rPr lang="en-US" dirty="0"/>
              <a:t>                      not a comprehensive review of all recent results </a:t>
            </a:r>
          </a:p>
          <a:p>
            <a:r>
              <a:rPr lang="en-US" dirty="0"/>
              <a:t>                    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E11C5E-6024-2F46-ADAA-5C553CDC9A1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98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Lecture 2: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279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7AE3-85C6-9844-87D7-60CA6BB0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0C2CF-BAB6-E844-9BBB-F9A92764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CB14E-84C1-F149-976C-7D0E345B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0F5C1-746A-2644-95B7-A0D6B9D7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7A110-349E-DB40-948A-0CB3C8772F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146" y="919929"/>
            <a:ext cx="8515927" cy="5468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2AD2A8-4890-FC40-9B0E-425EB0A0F22A}"/>
                  </a:ext>
                </a:extLst>
              </p:cNvPr>
              <p:cNvSpPr/>
              <p:nvPr/>
            </p:nvSpPr>
            <p:spPr>
              <a:xfrm>
                <a:off x="5129877" y="1079780"/>
                <a:ext cx="1066318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𝑾</m:t>
                      </m:r>
                      <m:r>
                        <a:rPr lang="en-US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→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𝝁𝝂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2AD2A8-4890-FC40-9B0E-425EB0A0F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877" y="1079780"/>
                <a:ext cx="1066318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224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30E3-8403-DC42-B281-D4F1ADE6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3AE5-9F2A-B747-9888-8550E8AE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4C431-1F96-064B-8BF3-77C46B7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300DA-AC44-3A4D-AE33-DBCEE9C2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38">
            <a:extLst>
              <a:ext uri="{FF2B5EF4-FFF2-40B4-BE49-F238E27FC236}">
                <a16:creationId xmlns:a16="http://schemas.microsoft.com/office/drawing/2014/main" id="{7DFC5DD5-124D-7A4B-8CCE-CF181DF243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25996" y="0"/>
            <a:ext cx="2466004" cy="104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EE7437E-1399-374F-BA28-8746C9C41B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6740" y="929008"/>
                <a:ext cx="6712299" cy="5224376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sz="2400" dirty="0">
                    <a:solidFill>
                      <a:srgbClr val="0432FF"/>
                    </a:solidFill>
                  </a:rPr>
                  <a:t>W production: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𝑾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→ℓ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800" b="0" dirty="0"/>
                  <a:t>		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sz="2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100" b="0" i="1" dirty="0"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sz="2100" b="0" dirty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sz="2100" b="0" dirty="0" err="1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100" b="0" i="0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sz="21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sz="21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1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2100" b="0" i="1" dirty="0"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sz="2100" b="0" dirty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sz="2100" b="0" dirty="0" err="1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endParaRPr lang="en-US" sz="2100" b="0" dirty="0">
                  <a:solidFill>
                    <a:schemeClr val="tx1"/>
                  </a:solidFill>
                </a:endParaRPr>
              </a:p>
              <a:p>
                <a:pPr lvl="1"/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sz="2200" dirty="0">
                    <a:solidFill>
                      <a:schemeClr val="tx1"/>
                    </a:solidFill>
                  </a:rPr>
                  <a:t>Similar to Drell-Yan, but neutrino escapes: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Transverse momentum carried away by neutrino can be assessed as a missing transverse momentum, although the measurements are not accurate if an event has large hadronic activity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Longitudinal momentum carried away by neutrino is unknown, since one does not know if the produced W is boosted along the beam line or not (specifics of hadron colliders)</a:t>
                </a:r>
              </a:p>
              <a:p>
                <a:pPr lvl="1"/>
                <a:endParaRPr lang="en-US" sz="1200" dirty="0">
                  <a:solidFill>
                    <a:schemeClr val="tx1"/>
                  </a:solidFill>
                </a:endParaRPr>
              </a:p>
              <a:p>
                <a:r>
                  <a:rPr lang="en-US" sz="2200" dirty="0">
                    <a:solidFill>
                      <a:schemeClr val="tx1"/>
                    </a:solidFill>
                  </a:rPr>
                  <a:t>Large cross section</a:t>
                </a:r>
                <a:endParaRPr lang="en-US" sz="2200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200" dirty="0">
                    <a:solidFill>
                      <a:schemeClr val="tx1"/>
                    </a:solidFill>
                  </a:rPr>
                  <a:t>Serious background </a:t>
                </a:r>
                <a:r>
                  <a:rPr lang="en-US" sz="2200" b="0" dirty="0">
                    <a:solidFill>
                      <a:schemeClr val="tx1"/>
                    </a:solidFill>
                  </a:rPr>
                  <a:t>for all searches with a lepton and missing transverse momentum:</a:t>
                </a:r>
              </a:p>
              <a:p>
                <a:pPr lvl="2"/>
                <a:r>
                  <a:rPr lang="en-US" sz="1700" b="0" dirty="0">
                    <a:solidFill>
                      <a:schemeClr val="tx1"/>
                    </a:solidFill>
                  </a:rPr>
                  <a:t>SUSY searches with one lepton, MET, and jets</a:t>
                </a:r>
              </a:p>
              <a:p>
                <a:pPr lvl="2"/>
                <a:r>
                  <a:rPr lang="en-US" sz="1700" b="0" dirty="0"/>
                  <a:t>top quark measurements, in particular single top</a:t>
                </a:r>
                <a:endParaRPr lang="en-US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200" dirty="0">
                    <a:solidFill>
                      <a:schemeClr val="tx1"/>
                    </a:solidFill>
                  </a:rPr>
                  <a:t>Opportunity for measuring W mass</a:t>
                </a:r>
                <a:r>
                  <a:rPr lang="en-US" sz="2200" b="0" dirty="0">
                    <a:solidFill>
                      <a:schemeClr val="tx1"/>
                    </a:solidFill>
                  </a:rPr>
                  <a:t>, but </a:t>
                </a:r>
                <a:r>
                  <a:rPr lang="en-US" sz="2200" b="0" dirty="0">
                    <a:solidFill>
                      <a:srgbClr val="FF0000"/>
                    </a:solidFill>
                  </a:rPr>
                  <a:t>VERY</a:t>
                </a:r>
                <a:r>
                  <a:rPr lang="en-US" sz="2200" b="0" dirty="0">
                    <a:solidFill>
                      <a:schemeClr val="tx1"/>
                    </a:solidFill>
                  </a:rPr>
                  <a:t> difficult           as one cannot reconstruct invariant mass of the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b="0" dirty="0">
                    <a:solidFill>
                      <a:schemeClr val="tx1"/>
                    </a:solidFill>
                  </a:rPr>
                  <a:t>pair.        Use a </a:t>
                </a:r>
                <a:r>
                  <a:rPr lang="en-US" sz="2200" b="0" dirty="0" err="1">
                    <a:solidFill>
                      <a:schemeClr val="tx1"/>
                    </a:solidFill>
                  </a:rPr>
                  <a:t>proxi</a:t>
                </a:r>
                <a:r>
                  <a:rPr lang="en-US" sz="2200" b="0" dirty="0">
                    <a:solidFill>
                      <a:schemeClr val="tx1"/>
                    </a:solidFill>
                  </a:rPr>
                  <a:t> for an invariant mass, </a:t>
                </a:r>
                <a:r>
                  <a:rPr lang="en-US" sz="2200" dirty="0">
                    <a:solidFill>
                      <a:schemeClr val="tx1"/>
                    </a:solidFill>
                  </a:rPr>
                  <a:t>transverse mass</a:t>
                </a:r>
                <a:r>
                  <a:rPr lang="en-US" sz="2200" b="0" dirty="0">
                    <a:solidFill>
                      <a:schemeClr val="tx1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EE7437E-1399-374F-BA28-8746C9C41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740" y="929008"/>
                <a:ext cx="6712299" cy="5224376"/>
              </a:xfrm>
              <a:blipFill>
                <a:blip r:embed="rId3"/>
                <a:stretch>
                  <a:fillRect l="-755" t="-1211" r="-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985D64A-5330-1042-967B-4DF452E01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6" y="5921880"/>
            <a:ext cx="4182506" cy="463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3ECBBB-C175-7E4C-A0A1-E8DB5A7DF2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91" y="1889090"/>
            <a:ext cx="3446585" cy="26543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4A1337-DD87-C64F-AF1F-70B4E3C8D9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503" y="4543437"/>
            <a:ext cx="4049110" cy="19374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F0A49A-CEAA-4644-8496-AAB8B547CE2A}"/>
              </a:ext>
            </a:extLst>
          </p:cNvPr>
          <p:cNvSpPr txBox="1"/>
          <p:nvPr/>
        </p:nvSpPr>
        <p:spPr>
          <a:xfrm>
            <a:off x="7790007" y="5941528"/>
            <a:ext cx="1572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8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</a:t>
            </a:r>
            <a:endParaRPr lang="en-US" sz="1200" dirty="0">
              <a:solidFill>
                <a:srgbClr val="8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4531B3-606A-B545-8862-2E8ED32ED972}"/>
              </a:ext>
            </a:extLst>
          </p:cNvPr>
          <p:cNvSpPr/>
          <p:nvPr/>
        </p:nvSpPr>
        <p:spPr>
          <a:xfrm>
            <a:off x="6803036" y="5709453"/>
            <a:ext cx="3557116" cy="283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38FD91-532E-804E-BA97-A7787A061A1C}"/>
                  </a:ext>
                </a:extLst>
              </p:cNvPr>
              <p:cNvSpPr txBox="1"/>
              <p:nvPr/>
            </p:nvSpPr>
            <p:spPr>
              <a:xfrm>
                <a:off x="10533290" y="5586703"/>
                <a:ext cx="1589987" cy="73866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Accuracy: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𝟎𝟎𝟎𝟐𝟓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  <a:p>
                <a:r>
                  <a:rPr lang="en-US" sz="1400" dirty="0">
                    <a:solidFill>
                      <a:srgbClr val="FF0000"/>
                    </a:solidFill>
                  </a:rPr>
                  <a:t>limited by PDF/etc.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38FD91-532E-804E-BA97-A7787A061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3290" y="5586703"/>
                <a:ext cx="1589987" cy="738664"/>
              </a:xfrm>
              <a:prstGeom prst="rect">
                <a:avLst/>
              </a:prstGeom>
              <a:blipFill>
                <a:blip r:embed="rId7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FEF792F-C561-D04A-9375-A39DB924299A}"/>
              </a:ext>
            </a:extLst>
          </p:cNvPr>
          <p:cNvSpPr txBox="1"/>
          <p:nvPr/>
        </p:nvSpPr>
        <p:spPr>
          <a:xfrm>
            <a:off x="4937516" y="1235784"/>
            <a:ext cx="6621877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HW: </a:t>
            </a:r>
            <a:r>
              <a:rPr lang="en-US" dirty="0"/>
              <a:t>Why different?</a:t>
            </a:r>
          </a:p>
          <a:p>
            <a:r>
              <a:rPr lang="en-US" dirty="0"/>
              <a:t>Estimate the fraction of </a:t>
            </a:r>
            <a:r>
              <a:rPr lang="en-US" dirty="0" err="1"/>
              <a:t>Ws</a:t>
            </a:r>
            <a:r>
              <a:rPr lang="en-US" dirty="0"/>
              <a:t> produced in collisions of sea quarks only. </a:t>
            </a:r>
          </a:p>
        </p:txBody>
      </p:sp>
    </p:spTree>
    <p:extLst>
      <p:ext uri="{BB962C8B-B14F-4D97-AF65-F5344CB8AC3E}">
        <p14:creationId xmlns:p14="http://schemas.microsoft.com/office/powerpoint/2010/main" val="30462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DEA3-DB1F-574D-97A1-5E2EC31E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quark production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5986-322A-E340-8CF7-CAF2A980A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069" y="1691014"/>
            <a:ext cx="3297382" cy="4789880"/>
          </a:xfrm>
        </p:spPr>
        <p:txBody>
          <a:bodyPr>
            <a:normAutofit/>
          </a:bodyPr>
          <a:lstStyle/>
          <a:p>
            <a:r>
              <a:rPr lang="en-US" dirty="0"/>
              <a:t>Pair production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dirty="0"/>
              <a:t>Single top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dirty="0">
                <a:solidFill>
                  <a:schemeClr val="tx1"/>
                </a:solidFill>
              </a:rPr>
              <a:t>Cross sections</a:t>
            </a:r>
          </a:p>
          <a:p>
            <a:r>
              <a:rPr lang="en-US" sz="1800" dirty="0">
                <a:solidFill>
                  <a:schemeClr val="tx1"/>
                </a:solidFill>
              </a:rPr>
              <a:t>(approximately, 13 TeV)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71CC-D430-B24A-954E-1788BBFF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B558-87CE-FB49-AABE-5415BCFF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17E4-28AF-3843-9B08-DD41EA08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C93A9-EBFB-4947-89A5-1A3561ABDF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401" y="1300549"/>
            <a:ext cx="2475653" cy="1326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5CE60A-A479-F244-B376-3A241DCDC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979" y="1260938"/>
            <a:ext cx="2475653" cy="1406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7F3AE-0426-A544-88BD-16D6905ACB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213" y="1268670"/>
            <a:ext cx="2475652" cy="13319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65FBF18-0E42-5C42-8609-4B1E4BBBEE13}"/>
              </a:ext>
            </a:extLst>
          </p:cNvPr>
          <p:cNvGrpSpPr/>
          <p:nvPr/>
        </p:nvGrpSpPr>
        <p:grpSpPr>
          <a:xfrm>
            <a:off x="9956491" y="2915831"/>
            <a:ext cx="1976582" cy="1578744"/>
            <a:chOff x="3181092" y="2637707"/>
            <a:chExt cx="2384671" cy="18409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DF52FA-EE9D-6149-B658-B072B6FCD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1092" y="2637707"/>
              <a:ext cx="2384671" cy="184096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E6ABA2-34C4-4F4F-A672-F976DC71FAFC}"/>
                </a:ext>
              </a:extLst>
            </p:cNvPr>
            <p:cNvSpPr txBox="1"/>
            <p:nvPr/>
          </p:nvSpPr>
          <p:spPr>
            <a:xfrm>
              <a:off x="3822346" y="4091979"/>
              <a:ext cx="1102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s-channel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D63918-BFFA-324A-B470-C6F358B9B8FE}"/>
              </a:ext>
            </a:extLst>
          </p:cNvPr>
          <p:cNvGrpSpPr/>
          <p:nvPr/>
        </p:nvGrpSpPr>
        <p:grpSpPr>
          <a:xfrm>
            <a:off x="3215870" y="3132367"/>
            <a:ext cx="1848416" cy="1542141"/>
            <a:chOff x="5790658" y="2833814"/>
            <a:chExt cx="1848416" cy="16450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1C7853-FFA6-A741-96CA-59FD6CD5E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0658" y="2833814"/>
              <a:ext cx="1848416" cy="14269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090708-D4EE-8748-8586-B98C806F992A}"/>
                </a:ext>
              </a:extLst>
            </p:cNvPr>
            <p:cNvSpPr txBox="1"/>
            <p:nvPr/>
          </p:nvSpPr>
          <p:spPr>
            <a:xfrm>
              <a:off x="6172137" y="4109488"/>
              <a:ext cx="1102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t-channel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2246B-1524-FC40-9BE0-C78EAF4A54A0}"/>
              </a:ext>
            </a:extLst>
          </p:cNvPr>
          <p:cNvGrpSpPr/>
          <p:nvPr/>
        </p:nvGrpSpPr>
        <p:grpSpPr>
          <a:xfrm>
            <a:off x="5595804" y="3023965"/>
            <a:ext cx="3933626" cy="1542141"/>
            <a:chOff x="8039392" y="2936679"/>
            <a:chExt cx="3933626" cy="15421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D16431-5A92-9C4E-8DD1-03AFE78C4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9392" y="2936679"/>
              <a:ext cx="3933626" cy="136889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643FB7-4E3A-3547-BEBB-E484180D620A}"/>
                </a:ext>
              </a:extLst>
            </p:cNvPr>
            <p:cNvSpPr txBox="1"/>
            <p:nvPr/>
          </p:nvSpPr>
          <p:spPr>
            <a:xfrm>
              <a:off x="9347200" y="4109488"/>
              <a:ext cx="1554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tW</a:t>
              </a:r>
              <a:r>
                <a:rPr lang="en-US" dirty="0"/>
                <a:t> production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554AA4B-2532-DB41-BC66-85D711264A12}"/>
              </a:ext>
            </a:extLst>
          </p:cNvPr>
          <p:cNvGraphicFramePr>
            <a:graphicFrameLocks noGrp="1"/>
          </p:cNvGraphicFramePr>
          <p:nvPr/>
        </p:nvGraphicFramePr>
        <p:xfrm>
          <a:off x="3358108" y="5070974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583">
                  <a:extLst>
                    <a:ext uri="{9D8B030D-6E8A-4147-A177-3AD203B41FA5}">
                      <a16:colId xmlns:a16="http://schemas.microsoft.com/office/drawing/2014/main" val="10677531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538897262"/>
                    </a:ext>
                  </a:extLst>
                </a:gridCol>
                <a:gridCol w="1597891">
                  <a:extLst>
                    <a:ext uri="{9D8B030D-6E8A-4147-A177-3AD203B41FA5}">
                      <a16:colId xmlns:a16="http://schemas.microsoft.com/office/drawing/2014/main" val="2185895167"/>
                    </a:ext>
                  </a:extLst>
                </a:gridCol>
                <a:gridCol w="1644073">
                  <a:extLst>
                    <a:ext uri="{9D8B030D-6E8A-4147-A177-3AD203B41FA5}">
                      <a16:colId xmlns:a16="http://schemas.microsoft.com/office/drawing/2014/main" val="710259600"/>
                    </a:ext>
                  </a:extLst>
                </a:gridCol>
                <a:gridCol w="1667853">
                  <a:extLst>
                    <a:ext uri="{9D8B030D-6E8A-4147-A177-3AD203B41FA5}">
                      <a16:colId xmlns:a16="http://schemas.microsoft.com/office/drawing/2014/main" val="139120367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PROCESS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PAIR PRODUCTION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SINGLE TOP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5374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t-channel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tq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tW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s-channel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tb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095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cross section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840 </a:t>
                      </a:r>
                      <a:r>
                        <a:rPr lang="en-US" sz="1800" b="1" dirty="0" err="1"/>
                        <a:t>pb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200 </a:t>
                      </a:r>
                      <a:r>
                        <a:rPr lang="en-US" sz="1800" b="1" dirty="0" err="1"/>
                        <a:t>pb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80 </a:t>
                      </a:r>
                      <a:r>
                        <a:rPr lang="en-US" sz="1800" b="1" dirty="0" err="1"/>
                        <a:t>pb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10 </a:t>
                      </a:r>
                      <a:r>
                        <a:rPr lang="en-US" sz="1800" b="1" dirty="0" err="1"/>
                        <a:t>pb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716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916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AB4C7-D13F-9A49-AD83-18B5E7AC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see top quarks (e.g. di-top events)?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3AC9C1-0B32-814A-A3EA-3F440A3781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0073" y="885044"/>
                <a:ext cx="8137236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Di-tops 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2000" dirty="0"/>
                  <a:t>) -- by far the largest top production mechanism for tops</a:t>
                </a:r>
              </a:p>
              <a:p>
                <a:r>
                  <a:rPr lang="en-US" sz="2000" b="0" dirty="0"/>
                  <a:t>Remember: </a:t>
                </a:r>
              </a:p>
              <a:p>
                <a:pPr marL="114298" lvl="1" indent="0">
                  <a:buNone/>
                </a:pP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600" b="0" i="1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1600" b="0" dirty="0">
                    <a:solidFill>
                      <a:srgbClr val="FF0000"/>
                    </a:solidFill>
                  </a:rPr>
                  <a:t>always</a:t>
                </a:r>
              </a:p>
              <a:p>
                <a:pPr marL="114298" lvl="1" indent="0">
                  <a:buNone/>
                </a:pPr>
                <a:r>
                  <a:rPr lang="en-US" sz="1600" b="0" dirty="0">
                    <a:solidFill>
                      <a:srgbClr val="FF0000"/>
                    </a:solidFill>
                  </a:rPr>
                  <a:t>W decays to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el-G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𝜏𝜈</m:t>
                    </m:r>
                  </m:oMath>
                </a14:m>
                <a:r>
                  <a:rPr lang="en-US" sz="1600" b="0" dirty="0">
                    <a:solidFill>
                      <a:srgbClr val="FF0000"/>
                    </a:solidFill>
                  </a:rPr>
                  <a:t> with </a:t>
                </a: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1600" b="0" dirty="0">
                    <a:solidFill>
                      <a:srgbClr val="FF0000"/>
                    </a:solidFill>
                  </a:rPr>
                  <a:t>11% probability each </a:t>
                </a:r>
              </a:p>
              <a:p>
                <a:endParaRPr lang="en-US" sz="800" b="0" dirty="0"/>
              </a:p>
              <a:p>
                <a:endParaRPr lang="en-US" sz="800" b="0" dirty="0"/>
              </a:p>
              <a:p>
                <a:pPr lvl="1"/>
                <a:r>
                  <a:rPr lang="en-US" sz="1800" u="sng" dirty="0">
                    <a:solidFill>
                      <a:srgbClr val="0432FF"/>
                    </a:solidFill>
                  </a:rPr>
                  <a:t>Dilepton</a:t>
                </a:r>
                <a:r>
                  <a:rPr lang="en-US" sz="1800" dirty="0">
                    <a:solidFill>
                      <a:srgbClr val="0432FF"/>
                    </a:solidFill>
                  </a:rPr>
                  <a:t> + MET + 2 jets with b-tags: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4%, very clean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b="0" dirty="0">
                    <a:solidFill>
                      <a:schemeClr val="tx1"/>
                    </a:solidFill>
                  </a:rPr>
                  <a:t> – golden!)</a:t>
                </a:r>
              </a:p>
              <a:p>
                <a:pPr lvl="1"/>
                <a:r>
                  <a:rPr lang="en-US" sz="1800" u="sng" dirty="0">
                    <a:solidFill>
                      <a:srgbClr val="0432FF"/>
                    </a:solidFill>
                  </a:rPr>
                  <a:t>Semi-leptonic</a:t>
                </a:r>
                <a:r>
                  <a:rPr lang="en-US" sz="1800" dirty="0">
                    <a:solidFill>
                      <a:srgbClr val="0432FF"/>
                    </a:solidFill>
                  </a:rPr>
                  <a:t> + MET + 4 jets, 2 b-tags: </a:t>
                </a:r>
                <a:r>
                  <a:rPr lang="en-US" sz="1800" dirty="0">
                    <a:solidFill>
                      <a:schemeClr val="tx1"/>
                    </a:solidFill>
                  </a:rPr>
                  <a:t>30% (main sensitivity)</a:t>
                </a:r>
              </a:p>
              <a:p>
                <a:pPr lvl="1"/>
                <a:r>
                  <a:rPr lang="en-US" sz="1800" u="sng" dirty="0">
                    <a:solidFill>
                      <a:srgbClr val="0432FF"/>
                    </a:solidFill>
                  </a:rPr>
                  <a:t>All-hadronic</a:t>
                </a:r>
                <a:r>
                  <a:rPr lang="en-US" sz="1800" dirty="0">
                    <a:solidFill>
                      <a:srgbClr val="0432FF"/>
                    </a:solidFill>
                  </a:rPr>
                  <a:t> (6 jets, 2 b-tags):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46%, challenging!</a:t>
                </a:r>
              </a:p>
              <a:p>
                <a:pPr lvl="1"/>
                <a:r>
                  <a:rPr lang="en-US" sz="1800" b="0" dirty="0">
                    <a:solidFill>
                      <a:schemeClr val="tx1"/>
                    </a:solidFill>
                  </a:rPr>
                  <a:t>There are also events with taus: used, but not too often…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3AC9C1-0B32-814A-A3EA-3F440A3781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073" y="885044"/>
                <a:ext cx="8137236" cy="5224376"/>
              </a:xfrm>
              <a:blipFill>
                <a:blip r:embed="rId2"/>
                <a:stretch>
                  <a:fillRect l="-623" t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C3A45-6295-8548-B4B0-C987DA76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78B8B-8983-5B44-8D38-E48D8E7C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2EA46-AD83-4347-B29D-D080CD7A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D402F-D260-EF49-84F1-DBAC79576B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117" y="3841918"/>
            <a:ext cx="2768846" cy="257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5AB6F0-0A68-7E45-A383-06D407A96F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04" y="3909822"/>
            <a:ext cx="2875105" cy="2300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E8831D-CDEE-C843-AA45-C00F6DC119A0}"/>
              </a:ext>
            </a:extLst>
          </p:cNvPr>
          <p:cNvSpPr txBox="1"/>
          <p:nvPr/>
        </p:nvSpPr>
        <p:spPr>
          <a:xfrm>
            <a:off x="4655126" y="1871145"/>
            <a:ext cx="1603837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HW: </a:t>
            </a:r>
            <a:r>
              <a:rPr lang="en-US" dirty="0"/>
              <a:t>why 11%?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60D8F3-8730-7C45-910E-68472E4A0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462" y="1574417"/>
            <a:ext cx="5332538" cy="45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92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DEA3-DB1F-574D-97A1-5E2EC31E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E75986-322A-E340-8CF7-CAF2A980A6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3683" y="1033543"/>
                <a:ext cx="7102763" cy="522437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Top pairs are produced at LHC</a:t>
                </a:r>
              </a:p>
              <a:p>
                <a:pPr lvl="1"/>
                <a:r>
                  <a:rPr lang="en-US" sz="1800" b="0" dirty="0"/>
                  <a:t>Run 2: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800</m:t>
                        </m:r>
                        <m:r>
                          <a:rPr lang="en-US" sz="1800" b="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 b="0" i="0" dirty="0" err="1" smtClean="0">
                            <a:latin typeface="Cambria Math" panose="02040503050406030204" pitchFamily="18" charset="0"/>
                          </a:rPr>
                          <m:t>pb</m:t>
                        </m:r>
                      </m:e>
                    </m:d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140 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latin typeface="Cambria Math" panose="02040503050406030204" pitchFamily="18" charset="0"/>
                              </a:rPr>
                              <m:t>fb</m:t>
                            </m:r>
                          </m:e>
                          <m:sup>
                            <m:r>
                              <a:rPr lang="en-US" sz="1800" b="0" i="0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 sz="18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  -- lots!</a:t>
                </a:r>
              </a:p>
              <a:p>
                <a:endParaRPr lang="en-US" sz="700" dirty="0"/>
              </a:p>
              <a:p>
                <a:r>
                  <a:rPr lang="en-US" sz="2000" dirty="0"/>
                  <a:t>Direct measurements: </a:t>
                </a:r>
              </a:p>
              <a:p>
                <a:pPr lvl="1"/>
                <a:r>
                  <a:rPr lang="en-US" sz="1800" dirty="0"/>
                  <a:t>Signal selection target: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panose="02040503050406030204" pitchFamily="18" charset="0"/>
                      </a:rPr>
                      <m:t>𝑡𝑡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→(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𝑊𝑏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𝑊𝑏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)→(ℓ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𝑞𝑞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 dirty="0"/>
                  <a:t> </a:t>
                </a:r>
              </a:p>
              <a:p>
                <a:pPr lvl="1"/>
                <a:r>
                  <a:rPr lang="en-US" sz="1800" dirty="0"/>
                  <a:t>Selection: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800" b="0" dirty="0"/>
                  <a:t>, MET, 4 jets, 2 b-tags </a:t>
                </a:r>
              </a:p>
              <a:p>
                <a:pPr lvl="1"/>
                <a:r>
                  <a:rPr lang="en-US" sz="1800" b="0" dirty="0"/>
                  <a:t>Fit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𝑗𝑗𝑏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800" b="0" dirty="0"/>
                  <a:t>distribution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dirty="0"/>
                  <a:t>(with a constraint that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𝑗𝑗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US" sz="1800" b="0" dirty="0"/>
                  <a:t>)</a:t>
                </a:r>
              </a:p>
              <a:p>
                <a:pPr lvl="1"/>
                <a:endParaRPr lang="en-US" sz="1800" dirty="0"/>
              </a:p>
              <a:p>
                <a:pPr marL="114298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8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𝟎𝟖</m:t>
                    </m:r>
                    <m:r>
                      <a:rPr lang="en-US" sz="1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𝒔𝒕𝒂𝒕</m:t>
                        </m:r>
                      </m:e>
                    </m:d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𝟔𝟐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𝒔𝒚𝒔𝒕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</a:rPr>
                  <a:t> </a:t>
                </a:r>
                <a:r>
                  <a:rPr lang="en-US" sz="1800" dirty="0"/>
                  <a:t>GeV</a:t>
                </a:r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Indirect measurement </a:t>
                </a:r>
                <a:r>
                  <a:rPr lang="en-US" sz="1800" b="0" dirty="0"/>
                  <a:t>(relies on </a:t>
                </a:r>
                <a:r>
                  <a:rPr lang="en-US" sz="1800" b="0" dirty="0" err="1"/>
                  <a:t>tt</a:t>
                </a:r>
                <a:r>
                  <a:rPr lang="en-US" sz="1800" b="0" dirty="0"/>
                  <a:t> cross section on top mass)</a:t>
                </a:r>
                <a:endParaRPr lang="en-US" sz="2000" b="0" dirty="0"/>
              </a:p>
              <a:p>
                <a:pPr lvl="1"/>
                <a:r>
                  <a:rPr lang="en-US" sz="1800" dirty="0"/>
                  <a:t>Signal selection target: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𝑊𝑏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𝑊𝑏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)→(ℓ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)(ℓ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 dirty="0"/>
                  <a:t> </a:t>
                </a:r>
              </a:p>
              <a:p>
                <a:pPr lvl="1"/>
                <a:r>
                  <a:rPr lang="en-US" sz="1800" dirty="0"/>
                  <a:t>Selection: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b="0" dirty="0"/>
                  <a:t>, MET, 2 jets, at least 1 b-tag </a:t>
                </a:r>
              </a:p>
              <a:p>
                <a:pPr lvl="1"/>
                <a:r>
                  <a:rPr lang="en-US" sz="1800" b="0" dirty="0"/>
                  <a:t>From a fit of differential 3D-distribution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𝒋𝒆𝒕</m:t>
                        </m:r>
                      </m:sub>
                    </m:sSub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                   </a:t>
                </a:r>
                <a:r>
                  <a:rPr lang="en-US" sz="1800" b="0" dirty="0"/>
                  <a:t>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1800" b="0" dirty="0"/>
                  <a:t>, </a:t>
                </a:r>
                <a:r>
                  <a:rPr lang="en-US" sz="1800" dirty="0"/>
                  <a:t>PDF</a:t>
                </a:r>
                <a:r>
                  <a:rPr lang="en-US" sz="1800" b="0" dirty="0"/>
                  <a:t> (with external constraints),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:endParaRPr lang="en-US" sz="1800" dirty="0"/>
              </a:p>
              <a:p>
                <a:pPr marL="114298" lvl="1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  <m:sup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𝐩𝐨𝐥𝐞</m:t>
                        </m:r>
                      </m:sup>
                    </m:sSubSup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𝟏𝟕𝟎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8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US" sz="18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𝒔𝒕𝒂𝒕</m:t>
                        </m:r>
                      </m:e>
                    </m:d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𝒔𝒚𝒔𝒕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GeV</a:t>
                </a:r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E75986-322A-E340-8CF7-CAF2A980A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683" y="1033543"/>
                <a:ext cx="7102763" cy="5224376"/>
              </a:xfrm>
              <a:blipFill>
                <a:blip r:embed="rId2"/>
                <a:stretch>
                  <a:fillRect l="-714" t="-1211" b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71CC-D430-B24A-954E-1788BBFF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B558-87CE-FB49-AABE-5415BCFF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17E4-28AF-3843-9B08-DD41EA08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14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A0BDA8-841B-064E-B9C9-FC7AF052B707}"/>
              </a:ext>
            </a:extLst>
          </p:cNvPr>
          <p:cNvGrpSpPr/>
          <p:nvPr/>
        </p:nvGrpSpPr>
        <p:grpSpPr>
          <a:xfrm>
            <a:off x="7719048" y="3731490"/>
            <a:ext cx="2993328" cy="2750061"/>
            <a:chOff x="9311409" y="3094181"/>
            <a:chExt cx="2993328" cy="27500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D3330AC-A21C-A74D-8E80-3034C5CDD40E}"/>
                </a:ext>
              </a:extLst>
            </p:cNvPr>
            <p:cNvGrpSpPr/>
            <p:nvPr/>
          </p:nvGrpSpPr>
          <p:grpSpPr>
            <a:xfrm>
              <a:off x="9311409" y="3094181"/>
              <a:ext cx="2880591" cy="2750061"/>
              <a:chOff x="2679700" y="-745837"/>
              <a:chExt cx="6832600" cy="663723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D902221-825B-004A-9445-50D848A78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79700" y="-745837"/>
                <a:ext cx="6832600" cy="56896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F58A947-A8F6-EE4F-9486-D088DE66E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66341" y="4989697"/>
                <a:ext cx="6324600" cy="9017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316CDB4-9DA4-E048-B90F-107B97DCD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5455" y="754361"/>
                <a:ext cx="2734344" cy="427893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17F86B-3888-4244-A75B-08797DAE0C1E}"/>
                </a:ext>
              </a:extLst>
            </p:cNvPr>
            <p:cNvSpPr/>
            <p:nvPr/>
          </p:nvSpPr>
          <p:spPr>
            <a:xfrm>
              <a:off x="11103767" y="3171517"/>
              <a:ext cx="120097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latin typeface="Times" pitchFamily="2" charset="0"/>
                </a:rPr>
                <a:t>arXiv:1904.05237 </a:t>
              </a:r>
              <a:endParaRPr lang="en-US" sz="105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7870CA-F4A9-5A4E-BAE0-0F9D42DCAAF4}"/>
              </a:ext>
            </a:extLst>
          </p:cNvPr>
          <p:cNvGrpSpPr/>
          <p:nvPr/>
        </p:nvGrpSpPr>
        <p:grpSpPr>
          <a:xfrm>
            <a:off x="7913800" y="862427"/>
            <a:ext cx="2604789" cy="2856923"/>
            <a:chOff x="6930272" y="835935"/>
            <a:chExt cx="2604789" cy="28569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15D9A6-7951-B04E-BD46-AB5CDE0E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272" y="1050562"/>
              <a:ext cx="2603825" cy="264229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335A9A-74F0-4D45-8565-CB8B22145AD9}"/>
                </a:ext>
              </a:extLst>
            </p:cNvPr>
            <p:cNvSpPr txBox="1"/>
            <p:nvPr/>
          </p:nvSpPr>
          <p:spPr>
            <a:xfrm>
              <a:off x="7739377" y="835935"/>
              <a:ext cx="17956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Eur. Phys. J. C 78 (2018) 891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43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665AB2-74BC-E047-9409-6E9B8FB1F4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380" y="2345374"/>
            <a:ext cx="4073620" cy="4110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B5609C-5225-854A-8D02-75830E01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Di-boson production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FBFFF-97B3-4248-B4DE-A574A9A081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743" y="1022098"/>
                <a:ext cx="6039853" cy="522437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000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 sz="2000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𝑽𝑽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  <a:sym typeface="Wingdings" pitchFamily="2" charset="2"/>
                  </a:rPr>
                  <a:t>, a step down in cross section </a:t>
                </a:r>
                <a:endParaRPr lang="en-US" sz="2000" b="0" i="1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𝑊𝑊</m:t>
                          </m:r>
                        </m:sub>
                      </m:sSub>
                      <m:r>
                        <a:rPr lang="en-US" sz="2000" b="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140</m:t>
                      </m:r>
                      <m:r>
                        <a:rPr lang="en-US" sz="2000" b="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dirty="0" err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pb</m:t>
                      </m:r>
                      <m:sSub>
                        <m:sSubPr>
                          <m:ctrlP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𝑊𝑍</m:t>
                          </m:r>
                        </m:sub>
                      </m:sSub>
                      <m:r>
                        <a:rPr lang="en-US" sz="2000" b="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dirty="0" err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pb</m:t>
                      </m:r>
                      <m:sSub>
                        <m:sSubPr>
                          <m:ctrlP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sz="2000" b="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17</m:t>
                      </m:r>
                      <m:r>
                        <a:rPr lang="en-US" sz="2000" b="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dirty="0" err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pb</m:t>
                      </m:r>
                    </m:oMath>
                  </m:oMathPara>
                </a14:m>
                <a:endParaRPr lang="en-US" sz="2000" b="0" dirty="0">
                  <a:solidFill>
                    <a:srgbClr val="0432FF"/>
                  </a:solidFill>
                </a:endParaRPr>
              </a:p>
              <a:p>
                <a:r>
                  <a:rPr lang="en-US" sz="2000" b="0" dirty="0"/>
                  <a:t>Still very large, VV – main background in many Higgs boson searches/measurements</a:t>
                </a:r>
              </a:p>
              <a:p>
                <a:endParaRPr lang="en-US" sz="2000" b="0" dirty="0"/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Allows one to probe anomalous triple gauge couplings, e.g.,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𝒁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𝒁𝒁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  <a:sym typeface="Wingdings" pitchFamily="2" charset="2"/>
                  </a:rPr>
                  <a:t> (not present in SM at all)</a:t>
                </a:r>
                <a:endParaRPr lang="en-US" sz="2000" b="0" dirty="0">
                  <a:solidFill>
                    <a:srgbClr val="0432FF"/>
                  </a:solidFill>
                </a:endParaRPr>
              </a:p>
              <a:p>
                <a:endParaRPr lang="en-US" sz="2000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FBFFF-97B3-4248-B4DE-A574A9A08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743" y="1022098"/>
                <a:ext cx="6039853" cy="5224376"/>
              </a:xfrm>
              <a:blipFill>
                <a:blip r:embed="rId3"/>
                <a:stretch>
                  <a:fillRect l="-839" t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8ACA4-EBAE-8648-A942-84589A8F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F7AAB-D9D9-6640-B08D-CD7D2022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C9970-21BD-4149-A9D4-7EB05C58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963F1-0900-BF41-AF94-6B774991E9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903" y="1022098"/>
            <a:ext cx="1506803" cy="940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BE226-140D-614B-921C-EF4B5D04FA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851" y="1022098"/>
            <a:ext cx="1429813" cy="1039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ECCFC1-3DB1-4747-8F2F-95897D7036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17" y="1022098"/>
            <a:ext cx="1440812" cy="1011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DE5F39-8276-7C41-BBC5-571E653892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245" y="3520172"/>
            <a:ext cx="3716285" cy="2826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E9DFAB-A880-1342-91AE-3E8D6162E8FF}"/>
                  </a:ext>
                </a:extLst>
              </p:cNvPr>
              <p:cNvSpPr/>
              <p:nvPr/>
            </p:nvSpPr>
            <p:spPr>
              <a:xfrm>
                <a:off x="8162418" y="2372871"/>
                <a:ext cx="1784463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𝒁𝒁</m:t>
                      </m:r>
                      <m:r>
                        <a:rPr lang="en-US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→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𝒆𝒆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)(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𝝁𝝁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E9DFAB-A880-1342-91AE-3E8D6162E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418" y="2372871"/>
                <a:ext cx="1784463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16B8A0B-F188-6340-A478-C924B0051A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207" y="3676072"/>
            <a:ext cx="2779037" cy="2570401"/>
          </a:xfrm>
          <a:prstGeom prst="rect">
            <a:avLst/>
          </a:prstGeom>
        </p:spPr>
      </p:pic>
      <p:pic>
        <p:nvPicPr>
          <p:cNvPr id="102401" name="Picture 1" descr="page30image1682486928">
            <a:extLst>
              <a:ext uri="{FF2B5EF4-FFF2-40B4-BE49-F238E27FC236}">
                <a16:creationId xmlns:a16="http://schemas.microsoft.com/office/drawing/2014/main" id="{366A1549-8973-9A49-8AFD-06CE336C3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42" y="3676072"/>
            <a:ext cx="1407623" cy="11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081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5609C-5225-854A-8D02-75830E01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Tri-boson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FBFFF-97B3-4248-B4DE-A574A9A081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95458"/>
                <a:ext cx="7213600" cy="522437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000" b="1" i="1" dirty="0" err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0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 sz="2000" b="1" i="1" dirty="0" err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𝑽𝑽𝑽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  <a:sym typeface="Wingdings" pitchFamily="2" charset="2"/>
                  </a:rPr>
                  <a:t>:  very r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are process, e.g.: </a:t>
                </a:r>
                <a:endParaRPr lang="en-US" sz="2000" b="0" i="1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𝑊𝑊𝑊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=0.50 </m:t>
                      </m:r>
                      <m:r>
                        <m:rPr>
                          <m:sty m:val="p"/>
                        </m:rPr>
                        <a:rPr lang="en-US" sz="2000" b="0" i="0" dirty="0" err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pb</m:t>
                      </m:r>
                      <m:sSub>
                        <m:sSubPr>
                          <m:ctrlP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𝑊𝑊</m:t>
                          </m:r>
                          <m:r>
                            <a:rPr lang="en-US" sz="20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=0.29 </m:t>
                      </m:r>
                      <m:r>
                        <m:rPr>
                          <m:sty m:val="p"/>
                        </m:rPr>
                        <a:rPr lang="en-US" sz="2000" b="0" i="0" dirty="0" err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pb</m:t>
                      </m:r>
                    </m:oMath>
                  </m:oMathPara>
                </a14:m>
                <a:endParaRPr lang="en-US" sz="2000" b="0" dirty="0">
                  <a:solidFill>
                    <a:srgbClr val="0432FF"/>
                  </a:solidFill>
                </a:endParaRPr>
              </a:p>
              <a:p>
                <a:endParaRPr lang="en-US" sz="800" dirty="0"/>
              </a:p>
              <a:p>
                <a:r>
                  <a:rPr lang="en-US" sz="2000" b="0" dirty="0"/>
                  <a:t>Still a background to worry about                                                            in a number of BSM searches</a:t>
                </a:r>
              </a:p>
              <a:p>
                <a:endParaRPr lang="en-US" sz="800" b="0" dirty="0"/>
              </a:p>
              <a:p>
                <a:r>
                  <a:rPr lang="en-US" sz="2000" b="0" dirty="0"/>
                  <a:t>Provides a probe of quartic boson coupling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FBFFF-97B3-4248-B4DE-A574A9A08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95458"/>
                <a:ext cx="7213600" cy="5224376"/>
              </a:xfrm>
              <a:blipFill>
                <a:blip r:embed="rId2"/>
                <a:stretch>
                  <a:fillRect l="-704" t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8ACA4-EBAE-8648-A942-84589A8F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F7AAB-D9D9-6640-B08D-CD7D2022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C9970-21BD-4149-A9D4-7EB05C58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D3120-B820-6247-9A24-7462A8516F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147" y="2861371"/>
            <a:ext cx="4343400" cy="3420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E1FD88-27CC-604C-858F-B351AA8F43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851" y="2908991"/>
            <a:ext cx="3421296" cy="33248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9DB17C2-0CF2-0045-8852-FFD45A91CA96}"/>
              </a:ext>
            </a:extLst>
          </p:cNvPr>
          <p:cNvGrpSpPr/>
          <p:nvPr/>
        </p:nvGrpSpPr>
        <p:grpSpPr>
          <a:xfrm>
            <a:off x="4659859" y="895458"/>
            <a:ext cx="7532141" cy="1570651"/>
            <a:chOff x="5089358" y="895458"/>
            <a:chExt cx="7102642" cy="14810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82312A-441F-884F-8CB3-0E4F6292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9358" y="895458"/>
              <a:ext cx="7102642" cy="148108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0BFE573-B5CB-E540-BF06-1D2B88E54E8A}"/>
                </a:ext>
              </a:extLst>
            </p:cNvPr>
            <p:cNvSpPr/>
            <p:nvPr/>
          </p:nvSpPr>
          <p:spPr>
            <a:xfrm>
              <a:off x="11383638" y="1643288"/>
              <a:ext cx="95457" cy="954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E325BF-CB21-9B44-8A96-EE22D839B44F}"/>
                  </a:ext>
                </a:extLst>
              </p:cNvPr>
              <p:cNvSpPr/>
              <p:nvPr/>
            </p:nvSpPr>
            <p:spPr>
              <a:xfrm>
                <a:off x="130178" y="3157491"/>
                <a:ext cx="6096000" cy="25268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000" b="1" dirty="0"/>
                  <a:t>Analysis: target a number of VVV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WWW: </a:t>
                </a:r>
                <a:r>
                  <a:rPr lang="en-US" sz="16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𝑗𝑗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WWW: </a:t>
                </a:r>
                <a:r>
                  <a:rPr lang="en-US" sz="1600" dirty="0"/>
                  <a:t> 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WVZ: </a:t>
                </a:r>
                <a:r>
                  <a:rPr lang="en-US" sz="1600" dirty="0"/>
                  <a:t>	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d>
                      <m:dPr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ℓℓ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+ℓ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+(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𝑗𝑗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WVZ: </a:t>
                </a:r>
                <a:r>
                  <a:rPr lang="en-US" sz="1600" dirty="0"/>
                  <a:t>	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ℓℓ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ℓ+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</m:oMath>
                </a14:m>
                <a:endParaRPr lang="en-US" sz="1600" dirty="0"/>
              </a:p>
              <a:p>
                <a:pPr lvl="1"/>
                <a:endParaRPr lang="en-US" sz="1600" dirty="0"/>
              </a:p>
              <a:p>
                <a:r>
                  <a:rPr lang="en-US" sz="2000" b="1" dirty="0">
                    <a:solidFill>
                      <a:srgbClr val="0432FF"/>
                    </a:solidFill>
                  </a:rPr>
                  <a:t>Results: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Excess with significance of 4.1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rgbClr val="0432FF"/>
                  </a:solidFill>
                </a:endParaRPr>
              </a:p>
              <a:p>
                <a:r>
                  <a:rPr lang="en-US" dirty="0">
                    <a:solidFill>
                      <a:srgbClr val="0432FF"/>
                    </a:solidFill>
                  </a:rPr>
                  <a:t>					</a:t>
                </a:r>
                <a:endParaRPr lang="en-US" sz="16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E325BF-CB21-9B44-8A96-EE22D839B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78" y="3157491"/>
                <a:ext cx="6096000" cy="2526846"/>
              </a:xfrm>
              <a:prstGeom prst="rect">
                <a:avLst/>
              </a:prstGeom>
              <a:blipFill>
                <a:blip r:embed="rId6"/>
                <a:stretch>
                  <a:fillRect l="-832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5239ABB-09E2-E04E-8DB7-D1B8C9A6AB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9" y="5325702"/>
            <a:ext cx="1733959" cy="365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00B4C-4D6B-4C48-B854-8BE58AFA10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9" y="5694285"/>
            <a:ext cx="1963454" cy="3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4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15EA-FF4B-0847-8FD9-6B3E47A5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39"/>
            <a:ext cx="12192000" cy="78463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Vector-boson fusion (VBF)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13E5-AE99-D14F-BD67-6374A8199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417" y="934712"/>
            <a:ext cx="9617063" cy="1726029"/>
          </a:xfrm>
        </p:spPr>
        <p:txBody>
          <a:bodyPr>
            <a:normAutofit/>
          </a:bodyPr>
          <a:lstStyle/>
          <a:p>
            <a:r>
              <a:rPr lang="en-US" sz="2400" dirty="0"/>
              <a:t>Second largest Higgs boson production cross section</a:t>
            </a:r>
          </a:p>
          <a:p>
            <a:r>
              <a:rPr lang="en-US" sz="2400" dirty="0"/>
              <a:t>Some Higgs analyses explicitly rely on this production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DC3E-7C48-B24F-91F0-08CF6942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FF61-88BB-DA49-AE7A-638AF958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914A8-9D74-2543-9CAC-B419AA91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17</a:t>
            </a:fld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B6F4A79-A06A-2B4A-980D-C41979457F69}"/>
              </a:ext>
            </a:extLst>
          </p:cNvPr>
          <p:cNvGrpSpPr/>
          <p:nvPr/>
        </p:nvGrpSpPr>
        <p:grpSpPr>
          <a:xfrm>
            <a:off x="1121877" y="2063298"/>
            <a:ext cx="11070123" cy="4485018"/>
            <a:chOff x="515774" y="1490821"/>
            <a:chExt cx="11791443" cy="468809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E5B1C9-D5B5-7649-A11B-82E6551B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280991">
              <a:off x="5857580" y="3317240"/>
              <a:ext cx="850900" cy="25400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A5E4052-05D1-924F-9B1B-CEFA99349074}"/>
                </a:ext>
              </a:extLst>
            </p:cNvPr>
            <p:cNvGrpSpPr/>
            <p:nvPr/>
          </p:nvGrpSpPr>
          <p:grpSpPr>
            <a:xfrm>
              <a:off x="4156404" y="1930647"/>
              <a:ext cx="5274069" cy="1315226"/>
              <a:chOff x="3806035" y="1859461"/>
              <a:chExt cx="5274069" cy="1315226"/>
            </a:xfrm>
          </p:grpSpPr>
          <p:sp>
            <p:nvSpPr>
              <p:cNvPr id="48" name="Triangle 47">
                <a:extLst>
                  <a:ext uri="{FF2B5EF4-FFF2-40B4-BE49-F238E27FC236}">
                    <a16:creationId xmlns:a16="http://schemas.microsoft.com/office/drawing/2014/main" id="{1E2E7989-75C9-CB46-B8E5-CC98F6DACDC1}"/>
                  </a:ext>
                </a:extLst>
              </p:cNvPr>
              <p:cNvSpPr/>
              <p:nvPr/>
            </p:nvSpPr>
            <p:spPr>
              <a:xfrm rot="15441124">
                <a:off x="6755170" y="1214684"/>
                <a:ext cx="1153579" cy="2714197"/>
              </a:xfrm>
              <a:prstGeom prst="triangl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riangle 49">
                <a:extLst>
                  <a:ext uri="{FF2B5EF4-FFF2-40B4-BE49-F238E27FC236}">
                    <a16:creationId xmlns:a16="http://schemas.microsoft.com/office/drawing/2014/main" id="{BDD1F69F-7585-4A4A-8325-143F524D0857}"/>
                  </a:ext>
                </a:extLst>
              </p:cNvPr>
              <p:cNvSpPr/>
              <p:nvPr/>
            </p:nvSpPr>
            <p:spPr>
              <a:xfrm rot="16200000">
                <a:off x="7728213" y="1822797"/>
                <a:ext cx="594111" cy="2109670"/>
              </a:xfrm>
              <a:prstGeom prst="triangle">
                <a:avLst/>
              </a:prstGeom>
              <a:gradFill flip="none" rotWithShape="1">
                <a:gsLst>
                  <a:gs pos="79000">
                    <a:srgbClr val="BABABA"/>
                  </a:gs>
                  <a:gs pos="0">
                    <a:schemeClr val="tx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riangle 48">
                <a:extLst>
                  <a:ext uri="{FF2B5EF4-FFF2-40B4-BE49-F238E27FC236}">
                    <a16:creationId xmlns:a16="http://schemas.microsoft.com/office/drawing/2014/main" id="{0F04B9D9-183D-E143-A20F-CB08F21FCB26}"/>
                  </a:ext>
                </a:extLst>
              </p:cNvPr>
              <p:cNvSpPr/>
              <p:nvPr/>
            </p:nvSpPr>
            <p:spPr>
              <a:xfrm rot="14622882">
                <a:off x="7068848" y="953789"/>
                <a:ext cx="623429" cy="2434774"/>
              </a:xfrm>
              <a:prstGeom prst="triangle">
                <a:avLst/>
              </a:prstGeom>
              <a:gradFill flip="none" rotWithShape="1">
                <a:gsLst>
                  <a:gs pos="79000">
                    <a:srgbClr val="BABABA"/>
                  </a:gs>
                  <a:gs pos="0">
                    <a:schemeClr val="tx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CD79638-A932-9F4B-BCC2-595CE8AEE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6377" y="2813143"/>
                <a:ext cx="3509853" cy="673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57AACA5-2075-4C40-9117-3EA16613973F}"/>
                  </a:ext>
                </a:extLst>
              </p:cNvPr>
              <p:cNvCxnSpPr/>
              <p:nvPr/>
            </p:nvCxnSpPr>
            <p:spPr>
              <a:xfrm>
                <a:off x="3978344" y="2865325"/>
                <a:ext cx="3509853" cy="67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FA96338-23D7-7E49-B474-91BCEEAD13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8344" y="2907135"/>
                <a:ext cx="1877101" cy="0"/>
              </a:xfrm>
              <a:prstGeom prst="line">
                <a:avLst/>
              </a:prstGeom>
              <a:ln w="38100">
                <a:solidFill>
                  <a:srgbClr val="33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28E9977-40FE-6646-BD6F-DB1524C8DF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5445" y="2267506"/>
                <a:ext cx="1321760" cy="643343"/>
              </a:xfrm>
              <a:prstGeom prst="line">
                <a:avLst/>
              </a:prstGeom>
              <a:ln w="38100">
                <a:solidFill>
                  <a:srgbClr val="33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B9B1E477-544C-D54A-9AD7-D1F4E8790715}"/>
                  </a:ext>
                </a:extLst>
              </p:cNvPr>
              <p:cNvSpPr/>
              <p:nvPr/>
            </p:nvSpPr>
            <p:spPr>
              <a:xfrm rot="10427946">
                <a:off x="6699923" y="2301113"/>
                <a:ext cx="1440119" cy="478779"/>
              </a:xfrm>
              <a:prstGeom prst="arc">
                <a:avLst>
                  <a:gd name="adj1" fmla="val 18807652"/>
                  <a:gd name="adj2" fmla="val 971255"/>
                </a:avLst>
              </a:prstGeom>
              <a:ln w="28575">
                <a:solidFill>
                  <a:srgbClr val="33FF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E76B0B6-E4CE-624A-9FEF-A1AAD0E4B117}"/>
                  </a:ext>
                </a:extLst>
              </p:cNvPr>
              <p:cNvSpPr txBox="1"/>
              <p:nvPr/>
            </p:nvSpPr>
            <p:spPr>
              <a:xfrm rot="20094089">
                <a:off x="7084935" y="1872567"/>
                <a:ext cx="899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33FF00"/>
                    </a:solidFill>
                  </a:rPr>
                  <a:t>green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04384B-2596-1B47-9E15-797980F05E4D}"/>
                  </a:ext>
                </a:extLst>
              </p:cNvPr>
              <p:cNvSpPr txBox="1"/>
              <p:nvPr/>
            </p:nvSpPr>
            <p:spPr>
              <a:xfrm>
                <a:off x="7487999" y="2692966"/>
                <a:ext cx="1169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33FF00"/>
                    </a:solidFill>
                  </a:rPr>
                  <a:t>anti-green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B2A1461-FBC7-2A49-A1B8-31DC611833E4}"/>
                  </a:ext>
                </a:extLst>
              </p:cNvPr>
              <p:cNvSpPr/>
              <p:nvPr/>
            </p:nvSpPr>
            <p:spPr>
              <a:xfrm>
                <a:off x="3806035" y="2664506"/>
                <a:ext cx="392171" cy="3726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75A8C50-7D78-1D4D-AD40-6F085C6D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080991">
              <a:off x="6095627" y="4172518"/>
              <a:ext cx="850900" cy="254000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93796E-6684-FA46-8CAB-B07B098F3194}"/>
                </a:ext>
              </a:extLst>
            </p:cNvPr>
            <p:cNvGrpSpPr/>
            <p:nvPr/>
          </p:nvGrpSpPr>
          <p:grpSpPr>
            <a:xfrm rot="10800000">
              <a:off x="3360688" y="4512261"/>
              <a:ext cx="5142728" cy="1303194"/>
              <a:chOff x="3937376" y="1835397"/>
              <a:chExt cx="5142728" cy="1303194"/>
            </a:xfrm>
          </p:grpSpPr>
          <p:sp>
            <p:nvSpPr>
              <p:cNvPr id="55" name="Triangle 54">
                <a:extLst>
                  <a:ext uri="{FF2B5EF4-FFF2-40B4-BE49-F238E27FC236}">
                    <a16:creationId xmlns:a16="http://schemas.microsoft.com/office/drawing/2014/main" id="{E3AD750E-99AD-3246-945D-6D9AC39D1EBA}"/>
                  </a:ext>
                </a:extLst>
              </p:cNvPr>
              <p:cNvSpPr/>
              <p:nvPr/>
            </p:nvSpPr>
            <p:spPr>
              <a:xfrm rot="15441124">
                <a:off x="6755170" y="1190620"/>
                <a:ext cx="1153579" cy="2714197"/>
              </a:xfrm>
              <a:prstGeom prst="triangl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riangle 55">
                <a:extLst>
                  <a:ext uri="{FF2B5EF4-FFF2-40B4-BE49-F238E27FC236}">
                    <a16:creationId xmlns:a16="http://schemas.microsoft.com/office/drawing/2014/main" id="{14004E43-D784-D241-A21E-30B10D99C9B0}"/>
                  </a:ext>
                </a:extLst>
              </p:cNvPr>
              <p:cNvSpPr/>
              <p:nvPr/>
            </p:nvSpPr>
            <p:spPr>
              <a:xfrm rot="16200000">
                <a:off x="7728213" y="1786701"/>
                <a:ext cx="594111" cy="2109670"/>
              </a:xfrm>
              <a:prstGeom prst="triangle">
                <a:avLst/>
              </a:prstGeom>
              <a:gradFill flip="none" rotWithShape="1">
                <a:gsLst>
                  <a:gs pos="79000">
                    <a:srgbClr val="BABABA"/>
                  </a:gs>
                  <a:gs pos="0">
                    <a:schemeClr val="tx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riangle 56">
                <a:extLst>
                  <a:ext uri="{FF2B5EF4-FFF2-40B4-BE49-F238E27FC236}">
                    <a16:creationId xmlns:a16="http://schemas.microsoft.com/office/drawing/2014/main" id="{E599013C-3837-AC45-BADF-DA30B48FAE11}"/>
                  </a:ext>
                </a:extLst>
              </p:cNvPr>
              <p:cNvSpPr/>
              <p:nvPr/>
            </p:nvSpPr>
            <p:spPr>
              <a:xfrm rot="14622882">
                <a:off x="7068848" y="929725"/>
                <a:ext cx="623429" cy="2434774"/>
              </a:xfrm>
              <a:prstGeom prst="triangle">
                <a:avLst/>
              </a:prstGeom>
              <a:gradFill flip="none" rotWithShape="1">
                <a:gsLst>
                  <a:gs pos="79000">
                    <a:srgbClr val="BABABA"/>
                  </a:gs>
                  <a:gs pos="0">
                    <a:schemeClr val="tx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7271C87-B15D-7C4B-B886-A4DE66CE3B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7376" y="2810042"/>
                <a:ext cx="3509853" cy="673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8ADCC84-929D-A14C-A8B3-F1B3D5EF019B}"/>
                  </a:ext>
                </a:extLst>
              </p:cNvPr>
              <p:cNvCxnSpPr/>
              <p:nvPr/>
            </p:nvCxnSpPr>
            <p:spPr>
              <a:xfrm>
                <a:off x="3978344" y="2865325"/>
                <a:ext cx="3509853" cy="6730"/>
              </a:xfrm>
              <a:prstGeom prst="line">
                <a:avLst/>
              </a:prstGeom>
              <a:ln w="38100">
                <a:solidFill>
                  <a:srgbClr val="33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3BF0BFE-C618-3842-82C5-8776512D6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8344" y="2907135"/>
                <a:ext cx="187710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1B90CAF-74C5-434E-ACFD-8E52FFB229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5445" y="2267506"/>
                <a:ext cx="1321760" cy="6433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3CE89D60-38D3-C84B-8ED0-14A3D6699C2D}"/>
                  </a:ext>
                </a:extLst>
              </p:cNvPr>
              <p:cNvSpPr/>
              <p:nvPr/>
            </p:nvSpPr>
            <p:spPr>
              <a:xfrm rot="10427946">
                <a:off x="6698695" y="2296106"/>
                <a:ext cx="1440119" cy="490209"/>
              </a:xfrm>
              <a:prstGeom prst="arc">
                <a:avLst>
                  <a:gd name="adj1" fmla="val 18807652"/>
                  <a:gd name="adj2" fmla="val 1040876"/>
                </a:avLst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8005463-C242-5B49-94E3-CA5AB540129E}"/>
                  </a:ext>
                </a:extLst>
              </p:cNvPr>
              <p:cNvSpPr txBox="1"/>
              <p:nvPr/>
            </p:nvSpPr>
            <p:spPr>
              <a:xfrm rot="9063833">
                <a:off x="6789603" y="2064580"/>
                <a:ext cx="899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red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2AF6FAC-35DA-6C48-BF50-CAEE225DBEA0}"/>
                  </a:ext>
                </a:extLst>
              </p:cNvPr>
              <p:cNvSpPr txBox="1"/>
              <p:nvPr/>
            </p:nvSpPr>
            <p:spPr>
              <a:xfrm rot="10800000">
                <a:off x="7697543" y="2692966"/>
                <a:ext cx="944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anti-red</a:t>
                </a:r>
              </a:p>
            </p:txBody>
          </p:sp>
        </p:grp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9D5B203-6ADF-9F48-A66D-A3344F76BB55}"/>
                </a:ext>
              </a:extLst>
            </p:cNvPr>
            <p:cNvSpPr/>
            <p:nvPr/>
          </p:nvSpPr>
          <p:spPr>
            <a:xfrm>
              <a:off x="8381070" y="4588554"/>
              <a:ext cx="392171" cy="3726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09027E6-0F94-3D42-AB84-B2DC063C8613}"/>
                </a:ext>
              </a:extLst>
            </p:cNvPr>
            <p:cNvGrpSpPr/>
            <p:nvPr/>
          </p:nvGrpSpPr>
          <p:grpSpPr>
            <a:xfrm>
              <a:off x="5958025" y="3472854"/>
              <a:ext cx="1084056" cy="673974"/>
              <a:chOff x="5607656" y="3401668"/>
              <a:chExt cx="1084056" cy="673974"/>
            </a:xfrm>
          </p:grpSpPr>
          <p:sp>
            <p:nvSpPr>
              <p:cNvPr id="46" name="Explosion 1 45">
                <a:extLst>
                  <a:ext uri="{FF2B5EF4-FFF2-40B4-BE49-F238E27FC236}">
                    <a16:creationId xmlns:a16="http://schemas.microsoft.com/office/drawing/2014/main" id="{2DE2793C-9BBE-454A-AF64-86C9D41EA9BA}"/>
                  </a:ext>
                </a:extLst>
              </p:cNvPr>
              <p:cNvSpPr/>
              <p:nvPr/>
            </p:nvSpPr>
            <p:spPr>
              <a:xfrm>
                <a:off x="5607656" y="3401668"/>
                <a:ext cx="879598" cy="673974"/>
              </a:xfrm>
              <a:prstGeom prst="irregularSeal1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3BB71CB-C44B-7349-A85D-A137BFD92135}"/>
                  </a:ext>
                </a:extLst>
              </p:cNvPr>
              <p:cNvSpPr txBox="1"/>
              <p:nvPr/>
            </p:nvSpPr>
            <p:spPr>
              <a:xfrm>
                <a:off x="5778241" y="3546900"/>
                <a:ext cx="913471" cy="386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VBF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80FB38C-FB4C-E54B-A99B-57798C647177}"/>
                    </a:ext>
                  </a:extLst>
                </p:cNvPr>
                <p:cNvSpPr txBox="1"/>
                <p:nvPr/>
              </p:nvSpPr>
              <p:spPr>
                <a:xfrm>
                  <a:off x="8739870" y="1490821"/>
                  <a:ext cx="1915626" cy="386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Forward Jet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80FB38C-FB4C-E54B-A99B-57798C647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9870" y="1490821"/>
                  <a:ext cx="1915626" cy="386055"/>
                </a:xfrm>
                <a:prstGeom prst="rect">
                  <a:avLst/>
                </a:prstGeom>
                <a:blipFill>
                  <a:blip r:embed="rId3"/>
                  <a:stretch>
                    <a:fillRect l="-2817" t="-3226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61ED915-1D63-B844-9792-6A5F7F35E16A}"/>
                    </a:ext>
                  </a:extLst>
                </p:cNvPr>
                <p:cNvSpPr txBox="1"/>
                <p:nvPr/>
              </p:nvSpPr>
              <p:spPr>
                <a:xfrm>
                  <a:off x="2240778" y="5792858"/>
                  <a:ext cx="1915626" cy="386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Forward Jet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61ED915-1D63-B844-9792-6A5F7F35E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0778" y="5792858"/>
                  <a:ext cx="1915626" cy="386055"/>
                </a:xfrm>
                <a:prstGeom prst="rect">
                  <a:avLst/>
                </a:prstGeom>
                <a:blipFill>
                  <a:blip r:embed="rId4"/>
                  <a:stretch>
                    <a:fillRect l="-3546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DAD4A08-F871-264B-B729-AE904F6612A2}"/>
                </a:ext>
              </a:extLst>
            </p:cNvPr>
            <p:cNvSpPr txBox="1"/>
            <p:nvPr/>
          </p:nvSpPr>
          <p:spPr>
            <a:xfrm>
              <a:off x="9495083" y="2749095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F2BC94E-1F20-0041-A818-468F2F515E15}"/>
                </a:ext>
              </a:extLst>
            </p:cNvPr>
            <p:cNvSpPr txBox="1"/>
            <p:nvPr/>
          </p:nvSpPr>
          <p:spPr>
            <a:xfrm>
              <a:off x="2909495" y="4587521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AEB9188-5CE3-934C-B500-DB769895CE8D}"/>
                </a:ext>
              </a:extLst>
            </p:cNvPr>
            <p:cNvSpPr txBox="1"/>
            <p:nvPr/>
          </p:nvSpPr>
          <p:spPr>
            <a:xfrm>
              <a:off x="9031638" y="2080972"/>
              <a:ext cx="3275579" cy="386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Debris due to color connection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6065AB7-8913-944D-85F2-F4C083AFD5BB}"/>
                </a:ext>
              </a:extLst>
            </p:cNvPr>
            <p:cNvSpPr txBox="1"/>
            <p:nvPr/>
          </p:nvSpPr>
          <p:spPr>
            <a:xfrm>
              <a:off x="515774" y="5245426"/>
              <a:ext cx="3075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Debris due to color connection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45938A7-2BDE-EA4B-B10C-BB7580D537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0271" y="3430609"/>
              <a:ext cx="827482" cy="23120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5E63E63-6214-5345-B2F2-5729E1F4D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0193" y="4010551"/>
              <a:ext cx="539732" cy="33008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9F4C26D-263A-5D46-AFE1-7C8F7BFB42BB}"/>
                </a:ext>
              </a:extLst>
            </p:cNvPr>
            <p:cNvSpPr txBox="1"/>
            <p:nvPr/>
          </p:nvSpPr>
          <p:spPr>
            <a:xfrm>
              <a:off x="5710476" y="3160947"/>
              <a:ext cx="913471" cy="32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W/Z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2A23645-BC26-C64E-96AB-8433BBB95B99}"/>
                </a:ext>
              </a:extLst>
            </p:cNvPr>
            <p:cNvSpPr txBox="1"/>
            <p:nvPr/>
          </p:nvSpPr>
          <p:spPr>
            <a:xfrm>
              <a:off x="6011780" y="4271687"/>
              <a:ext cx="913471" cy="32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W/Z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56F86B5-7EED-DD43-BD15-B88E1E5B9477}"/>
                  </a:ext>
                </a:extLst>
              </p:cNvPr>
              <p:cNvSpPr/>
              <p:nvPr/>
            </p:nvSpPr>
            <p:spPr>
              <a:xfrm>
                <a:off x="73252" y="2512660"/>
                <a:ext cx="4176082" cy="1809983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432FF"/>
                    </a:solidFill>
                  </a:rPr>
                  <a:t>Characteristic VBF features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Two forward jets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Large </a:t>
                </a:r>
                <a:r>
                  <a:rPr lang="en-US" dirty="0" err="1"/>
                  <a:t>dijet</a:t>
                </a:r>
                <a:r>
                  <a:rPr lang="en-US" dirty="0"/>
                  <a:t> mass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Hardly any hadronic activity in the pseudorapidity gap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between the two jets</a:t>
                </a: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56F86B5-7EED-DD43-BD15-B88E1E5B9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2" y="2512660"/>
                <a:ext cx="4176082" cy="1809983"/>
              </a:xfrm>
              <a:prstGeom prst="rect">
                <a:avLst/>
              </a:prstGeom>
              <a:blipFill>
                <a:blip r:embed="rId5"/>
                <a:stretch>
                  <a:fillRect l="-1511" t="-1389" b="-2083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Picture 90">
            <a:extLst>
              <a:ext uri="{FF2B5EF4-FFF2-40B4-BE49-F238E27FC236}">
                <a16:creationId xmlns:a16="http://schemas.microsoft.com/office/drawing/2014/main" id="{7C562BFE-2ACD-7E4C-99EB-8CF632536F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72" y="929095"/>
            <a:ext cx="1741657" cy="14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08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74884651-D74D-4741-8E6F-471882FBB5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645" y="899486"/>
            <a:ext cx="4020933" cy="1109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2F15EA-FF4B-0847-8FD9-6B3E47A5989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Electroweak </a:t>
                </a:r>
                <a:r>
                  <a:rPr lang="en-US" dirty="0" err="1"/>
                  <a:t>Zjj</a:t>
                </a:r>
                <a:r>
                  <a:rPr lang="en-US" dirty="0"/>
                  <a:t> production (no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2F15EA-FF4B-0847-8FD9-6B3E47A598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DC3E-7C48-B24F-91F0-08CF6942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FF61-88BB-DA49-AE7A-638AF958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914A8-9D74-2543-9CAC-B419AA91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5">
                <a:extLst>
                  <a:ext uri="{FF2B5EF4-FFF2-40B4-BE49-F238E27FC236}">
                    <a16:creationId xmlns:a16="http://schemas.microsoft.com/office/drawing/2014/main" id="{667D850A-6528-C84F-9AF0-01C24E8838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85" y="1016116"/>
                <a:ext cx="7894289" cy="522437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dirty="0"/>
                  <a:t>Validation of our understanding of the VBF mechanism for Higgs boson search/studies can be done by studying EWK </a:t>
                </a:r>
                <a:r>
                  <a:rPr lang="en-US" sz="2400" dirty="0" err="1"/>
                  <a:t>Vjj</a:t>
                </a:r>
                <a:r>
                  <a:rPr lang="en-US" sz="2400" dirty="0"/>
                  <a:t> production</a:t>
                </a:r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Analysis: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Selection: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 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ℓℓ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, two jets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Final observable: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MVA discriminant D(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b="0" dirty="0" err="1">
                    <a:solidFill>
                      <a:schemeClr val="tx1"/>
                    </a:solidFill>
                  </a:rPr>
                  <a:t>D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qg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, …)</a:t>
                </a:r>
                <a:endParaRPr lang="en-US" sz="2000" b="0" baseline="-250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Where one exploits</a:t>
                </a:r>
              </a:p>
              <a:p>
                <a:pPr lvl="2"/>
                <a:r>
                  <a:rPr lang="en-US" sz="1800" b="0" dirty="0"/>
                  <a:t>Characteristic VBF jet observables: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sz="1800" b="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𝑗𝑗</m:t>
                        </m:r>
                      </m:sub>
                    </m:sSub>
                  </m:oMath>
                </a14:m>
                <a:endParaRPr lang="en-US" sz="1800" b="0" dirty="0"/>
              </a:p>
              <a:p>
                <a:pPr lvl="2"/>
                <a:r>
                  <a:rPr lang="en-US" sz="1800" b="0" dirty="0"/>
                  <a:t>Quark/gluon jet difference: </a:t>
                </a:r>
                <a:r>
                  <a:rPr lang="en-US" sz="1800" b="0" dirty="0" err="1"/>
                  <a:t>D</a:t>
                </a:r>
                <a:r>
                  <a:rPr lang="en-US" sz="1800" b="0" baseline="-25000" dirty="0" err="1"/>
                  <a:t>qg</a:t>
                </a:r>
                <a:endParaRPr lang="en-US" sz="1800" b="0" baseline="-25000" dirty="0"/>
              </a:p>
              <a:p>
                <a:pPr lvl="2"/>
                <a:r>
                  <a:rPr lang="en-US" sz="1800" b="0" dirty="0" err="1"/>
                  <a:t>p</a:t>
                </a:r>
                <a:r>
                  <a:rPr lang="en-US" sz="1800" b="0" baseline="-25000" dirty="0" err="1"/>
                  <a:t>T</a:t>
                </a:r>
                <a:r>
                  <a:rPr lang="en-US" sz="1800" b="0" dirty="0"/>
                  <a:t> balance between Z and two jets</a:t>
                </a:r>
              </a:p>
              <a:p>
                <a:pPr lvl="2"/>
                <a:r>
                  <a:rPr lang="en-US" sz="1800" b="0" dirty="0"/>
                  <a:t>centrality of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800" b="0" dirty="0"/>
                  <a:t> with respect to the </a:t>
                </a:r>
                <a:r>
                  <a:rPr lang="en-US" sz="1800" b="0" dirty="0" err="1"/>
                  <a:t>dijet</a:t>
                </a:r>
                <a:r>
                  <a:rPr lang="en-US" sz="1800" b="0" dirty="0"/>
                  <a:t> system</a:t>
                </a:r>
              </a:p>
              <a:p>
                <a:pPr lvl="2"/>
                <a:r>
                  <a:rPr lang="en-US" sz="1800" b="0" dirty="0"/>
                  <a:t>… </a:t>
                </a:r>
                <a:endParaRPr lang="en-US" sz="2400" b="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Results:</a:t>
                </a:r>
              </a:p>
              <a:p>
                <a:r>
                  <a:rPr lang="en-US" sz="2400" dirty="0">
                    <a:solidFill>
                      <a:srgbClr val="0432FF"/>
                    </a:solidFill>
                  </a:rPr>
                  <a:t>Prediction (LO): </a:t>
                </a:r>
                <a:r>
                  <a:rPr lang="en-US" sz="2400" b="0" dirty="0">
                    <a:solidFill>
                      <a:srgbClr val="0432FF"/>
                    </a:solidFill>
                  </a:rPr>
                  <a:t>543 ± 24 fb </a:t>
                </a:r>
                <a:endParaRPr lang="en-US" b="0" dirty="0">
                  <a:solidFill>
                    <a:srgbClr val="0432FF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  <a:p>
                <a:pPr lvl="2"/>
                <a:endParaRPr lang="en-US" sz="1800" b="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6" name="Content Placeholder 25">
                <a:extLst>
                  <a:ext uri="{FF2B5EF4-FFF2-40B4-BE49-F238E27FC236}">
                    <a16:creationId xmlns:a16="http://schemas.microsoft.com/office/drawing/2014/main" id="{667D850A-6528-C84F-9AF0-01C24E8838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85" y="1016116"/>
                <a:ext cx="7894289" cy="5224376"/>
              </a:xfrm>
              <a:blipFill>
                <a:blip r:embed="rId4"/>
                <a:stretch>
                  <a:fillRect l="-804" t="-728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>
            <a:extLst>
              <a:ext uri="{FF2B5EF4-FFF2-40B4-BE49-F238E27FC236}">
                <a16:creationId xmlns:a16="http://schemas.microsoft.com/office/drawing/2014/main" id="{A1F227A0-3A69-314C-B2C7-6151DE9BDE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524" y="2126061"/>
            <a:ext cx="3368243" cy="10530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33ED704-9559-664B-8728-10E1D680D8EB}"/>
              </a:ext>
            </a:extLst>
          </p:cNvPr>
          <p:cNvSpPr txBox="1"/>
          <p:nvPr/>
        </p:nvSpPr>
        <p:spPr>
          <a:xfrm>
            <a:off x="11429659" y="1286812"/>
            <a:ext cx="7377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signal</a:t>
            </a:r>
          </a:p>
          <a:p>
            <a:r>
              <a:rPr lang="en-US" sz="700" dirty="0">
                <a:solidFill>
                  <a:srgbClr val="FF0000"/>
                </a:solidFill>
              </a:rPr>
              <a:t>(+interference)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2D2122D-015D-F740-AC07-82BDF7AA5657}"/>
              </a:ext>
            </a:extLst>
          </p:cNvPr>
          <p:cNvSpPr txBox="1"/>
          <p:nvPr/>
        </p:nvSpPr>
        <p:spPr>
          <a:xfrm>
            <a:off x="8842027" y="103998"/>
            <a:ext cx="332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CMS: Eur. Phys. J. C 78 (2018) 589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D76C8FE-8D69-8347-888D-15210261BC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027" y="3590594"/>
            <a:ext cx="2923521" cy="277611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F2D4A8D-76F4-4146-A129-423190E67499}"/>
              </a:ext>
            </a:extLst>
          </p:cNvPr>
          <p:cNvSpPr txBox="1"/>
          <p:nvPr/>
        </p:nvSpPr>
        <p:spPr>
          <a:xfrm>
            <a:off x="7876195" y="3046295"/>
            <a:ext cx="31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432FF"/>
                </a:solidFill>
              </a:rPr>
              <a:t>HUGE backgrounds to worry about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D38BB-B8E4-0D4B-B945-A13302E1FB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988" y="5308342"/>
            <a:ext cx="4691867" cy="3073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9A7F5C-766F-9C4B-BDCF-5663BF1C66C4}"/>
              </a:ext>
            </a:extLst>
          </p:cNvPr>
          <p:cNvSpPr txBox="1"/>
          <p:nvPr/>
        </p:nvSpPr>
        <p:spPr>
          <a:xfrm>
            <a:off x="5929745" y="5298336"/>
            <a:ext cx="2186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Jets: </a:t>
            </a:r>
          </a:p>
          <a:p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&gt;25 GeV, </a:t>
            </a:r>
            <a:r>
              <a:rPr lang="en-US" sz="1600" dirty="0" err="1"/>
              <a:t>m</a:t>
            </a:r>
            <a:r>
              <a:rPr lang="en-US" sz="1600" baseline="-25000" dirty="0" err="1"/>
              <a:t>jj</a:t>
            </a:r>
            <a:r>
              <a:rPr lang="en-US" sz="1600" dirty="0"/>
              <a:t>&gt;120 GeV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521DDC-871F-034B-A781-85B67978EE21}"/>
              </a:ext>
            </a:extLst>
          </p:cNvPr>
          <p:cNvCxnSpPr/>
          <p:nvPr/>
        </p:nvCxnSpPr>
        <p:spPr>
          <a:xfrm>
            <a:off x="5929745" y="5289870"/>
            <a:ext cx="0" cy="640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903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D4BCA2A-2722-8542-BD8A-78F11245F1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Electroweak </a:t>
                </a:r>
                <a:r>
                  <a:rPr lang="en-US" dirty="0" err="1"/>
                  <a:t>VVjj</a:t>
                </a:r>
                <a:r>
                  <a:rPr lang="en-US" dirty="0"/>
                  <a:t> production (no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D4BCA2A-2722-8542-BD8A-78F11245F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1975FF-A1B3-5F44-8BF4-0E09BF76A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4528" y="883552"/>
                <a:ext cx="6812554" cy="498153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200" dirty="0"/>
                  <a:t>Rare process</a:t>
                </a:r>
              </a:p>
              <a:p>
                <a:r>
                  <a:rPr lang="en-US" sz="2200" dirty="0"/>
                  <a:t>Vector Boson Scattering (VBS): VV</a:t>
                </a:r>
                <a:r>
                  <a:rPr lang="en-US" sz="2200" dirty="0">
                    <a:sym typeface="Wingdings" pitchFamily="2" charset="2"/>
                  </a:rPr>
                  <a:t>VV</a:t>
                </a:r>
                <a:r>
                  <a:rPr lang="en-US" sz="2200" dirty="0"/>
                  <a:t> </a:t>
                </a:r>
              </a:p>
              <a:p>
                <a:r>
                  <a:rPr lang="en-US" sz="2200" dirty="0"/>
                  <a:t>Provides a probe of quartic boson coupling</a:t>
                </a:r>
              </a:p>
              <a:p>
                <a:endParaRPr lang="en-US" sz="2400" dirty="0"/>
              </a:p>
              <a:p>
                <a:r>
                  <a:rPr lang="en-US" sz="2200" dirty="0">
                    <a:solidFill>
                      <a:schemeClr val="tx1"/>
                    </a:solidFill>
                  </a:rPr>
                  <a:t>Analysis:</a:t>
                </a:r>
              </a:p>
              <a:p>
                <a:r>
                  <a:rPr lang="en-US" sz="1900" b="0" dirty="0">
                    <a:solidFill>
                      <a:schemeClr val="tx1"/>
                    </a:solidFill>
                  </a:rPr>
                  <a:t>Target same-sign WW production,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sz="19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sz="19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19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𝒋𝒋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1900" b="0" dirty="0">
                    <a:solidFill>
                      <a:schemeClr val="tx1"/>
                    </a:solidFill>
                  </a:rPr>
                  <a:t>(huge “normal” </a:t>
                </a:r>
                <a:r>
                  <a:rPr lang="en-US" sz="1900" b="0" dirty="0" err="1">
                    <a:solidFill>
                      <a:schemeClr val="tx1"/>
                    </a:solidFill>
                  </a:rPr>
                  <a:t>qq</a:t>
                </a:r>
                <a:r>
                  <a:rPr lang="en-US" sz="1900" b="0" dirty="0" err="1">
                    <a:solidFill>
                      <a:schemeClr val="tx1"/>
                    </a:solidFill>
                    <a:sym typeface="Wingdings" pitchFamily="2" charset="2"/>
                  </a:rPr>
                  <a:t></a:t>
                </a:r>
                <a:r>
                  <a:rPr lang="en-US" sz="1900" b="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1900" b="0" baseline="300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1900" b="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1900" b="0" baseline="30000" dirty="0">
                    <a:solidFill>
                      <a:schemeClr val="tx1"/>
                    </a:solidFill>
                  </a:rPr>
                  <a:t>–</a:t>
                </a:r>
                <a:r>
                  <a:rPr lang="en-US" sz="1900" b="0" dirty="0">
                    <a:solidFill>
                      <a:schemeClr val="tx1"/>
                    </a:solidFill>
                  </a:rPr>
                  <a:t> background for opposite sign)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Selection: 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𝑗𝑗</m:t>
                        </m:r>
                      </m:e>
                    </m:d>
                    <m:r>
                      <a:rPr 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𝑉𝐵𝐹</m:t>
                    </m:r>
                  </m:oMath>
                </a14:m>
                <a:r>
                  <a:rPr lang="en-US" sz="1600" dirty="0"/>
                  <a:t> </a:t>
                </a:r>
                <a:endParaRPr lang="en-US" sz="1800" b="0" dirty="0"/>
              </a:p>
              <a:p>
                <a:pPr lvl="2"/>
                <a:r>
                  <a:rPr lang="en-US" sz="1800" b="0" dirty="0"/>
                  <a:t>centrality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1800" b="0" dirty="0"/>
                  <a:t> with respect to the </a:t>
                </a:r>
                <a:r>
                  <a:rPr lang="en-US" sz="1800" b="0" dirty="0" err="1"/>
                  <a:t>dijet</a:t>
                </a:r>
                <a:r>
                  <a:rPr lang="en-US" sz="1800" b="0" dirty="0"/>
                  <a:t> system</a:t>
                </a:r>
              </a:p>
              <a:p>
                <a:pPr lvl="2"/>
                <a:r>
                  <a:rPr lang="en-US" sz="1800" b="0" dirty="0">
                    <a:solidFill>
                      <a:schemeClr val="tx1"/>
                    </a:solidFill>
                  </a:rPr>
                  <a:t>veto b-jets</a:t>
                </a:r>
              </a:p>
              <a:p>
                <a:pPr lvl="1"/>
                <a:r>
                  <a:rPr lang="en-US" sz="1900" dirty="0">
                    <a:solidFill>
                      <a:schemeClr val="tx1"/>
                    </a:solidFill>
                  </a:rPr>
                  <a:t>Main final observable: </a:t>
                </a:r>
                <a:r>
                  <a:rPr lang="en-US" sz="1900" b="0" dirty="0" err="1">
                    <a:solidFill>
                      <a:schemeClr val="tx1"/>
                    </a:solidFill>
                  </a:rPr>
                  <a:t>dijet</a:t>
                </a:r>
                <a:r>
                  <a:rPr lang="en-US" sz="1900" b="0" dirty="0">
                    <a:solidFill>
                      <a:schemeClr val="tx1"/>
                    </a:solidFill>
                  </a:rPr>
                  <a:t> mass</a:t>
                </a: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200" dirty="0">
                    <a:solidFill>
                      <a:srgbClr val="0432FF"/>
                    </a:solidFill>
                  </a:rPr>
                  <a:t>Results: </a:t>
                </a:r>
                <a:endParaRPr lang="en-US" sz="2200" b="0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sz="1900" b="0" dirty="0">
                    <a:solidFill>
                      <a:srgbClr val="0432FF"/>
                    </a:solidFill>
                  </a:rPr>
                  <a:t>Excess with significance of </a:t>
                </a:r>
                <a:r>
                  <a:rPr lang="en-US" sz="1900" dirty="0">
                    <a:solidFill>
                      <a:srgbClr val="0432FF"/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en-US" sz="19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9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sz="19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1900" dirty="0">
                    <a:solidFill>
                      <a:srgbClr val="0432FF"/>
                    </a:solidFill>
                  </a:rPr>
                  <a:t> 				              </a:t>
                </a:r>
                <a:r>
                  <a:rPr lang="en-US" sz="1900" b="0" dirty="0">
                    <a:solidFill>
                      <a:srgbClr val="0432FF"/>
                    </a:solidFill>
                  </a:rPr>
                  <a:t>Measured fiducial cross section: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9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𝒇𝒊𝒅</m:t>
                        </m:r>
                      </m:sub>
                    </m:sSub>
                    <m:r>
                      <a:rPr lang="en-US" sz="19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9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sz="19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9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sz="19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19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𝒋𝒋</m:t>
                    </m:r>
                    <m:r>
                      <a:rPr lang="en-US" sz="19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19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9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9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19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9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9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9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1900" dirty="0">
                    <a:solidFill>
                      <a:srgbClr val="0432FF"/>
                    </a:solidFill>
                  </a:rPr>
                  <a:t> fb</a:t>
                </a:r>
                <a:endParaRPr lang="en-US" sz="1900" dirty="0">
                  <a:solidFill>
                    <a:schemeClr val="tx1"/>
                  </a:solidFill>
                </a:endParaRPr>
              </a:p>
              <a:p>
                <a:pPr marL="114298" lvl="1" indent="0">
                  <a:buNone/>
                </a:pPr>
                <a:r>
                  <a:rPr lang="en-US" sz="1900" b="0" dirty="0">
                    <a:solidFill>
                      <a:schemeClr val="tx1"/>
                    </a:solidFill>
                  </a:rPr>
                  <a:t>                                                                           LO predicted: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4.3</m:t>
                    </m:r>
                    <m:r>
                      <a:rPr lang="en-U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</m:t>
                    </m:r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900" b="0" dirty="0">
                    <a:solidFill>
                      <a:schemeClr val="tx1"/>
                    </a:solidFill>
                  </a:rPr>
                  <a:t> fb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1975FF-A1B3-5F44-8BF4-0E09BF76A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4528" y="883552"/>
                <a:ext cx="6812554" cy="4981539"/>
              </a:xfrm>
              <a:blipFill>
                <a:blip r:embed="rId3"/>
                <a:stretch>
                  <a:fillRect l="-931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03FF7-EE2A-6D45-8EF9-CCC4217F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D82F2-F9A5-FF4B-A88F-3927E849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AFFB1-0F86-984F-8DD2-FD0E24BB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C47CF-D75A-8447-B064-F16A9333FE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821" y="1020783"/>
            <a:ext cx="6281892" cy="121978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6198AD8-C54B-0E4B-97A8-17152CF2CD25}"/>
              </a:ext>
            </a:extLst>
          </p:cNvPr>
          <p:cNvSpPr/>
          <p:nvPr/>
        </p:nvSpPr>
        <p:spPr>
          <a:xfrm>
            <a:off x="9933712" y="1607408"/>
            <a:ext cx="95457" cy="954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0C85E9-B01C-0C48-9D5A-3B67FD66E1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3379310"/>
            <a:ext cx="3116213" cy="31015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A10FF2-A3B2-B04C-AA89-6C6EF677B111}"/>
              </a:ext>
            </a:extLst>
          </p:cNvPr>
          <p:cNvCxnSpPr/>
          <p:nvPr/>
        </p:nvCxnSpPr>
        <p:spPr>
          <a:xfrm>
            <a:off x="7490691" y="2419927"/>
            <a:ext cx="27801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D22BD1-39EC-8543-B532-56F93CF3863B}"/>
              </a:ext>
            </a:extLst>
          </p:cNvPr>
          <p:cNvSpPr txBox="1"/>
          <p:nvPr/>
        </p:nvSpPr>
        <p:spPr>
          <a:xfrm>
            <a:off x="7713890" y="2385282"/>
            <a:ext cx="2354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Vector Boson Scattering (VBS)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CC6F83-7313-B741-AFD6-06344AAD3FE1}"/>
              </a:ext>
            </a:extLst>
          </p:cNvPr>
          <p:cNvSpPr txBox="1"/>
          <p:nvPr/>
        </p:nvSpPr>
        <p:spPr>
          <a:xfrm>
            <a:off x="6987082" y="2792857"/>
            <a:ext cx="2306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Electroweak </a:t>
            </a:r>
            <a:r>
              <a:rPr lang="en-US" sz="1400" dirty="0" err="1">
                <a:solidFill>
                  <a:srgbClr val="0432FF"/>
                </a:solidFill>
              </a:rPr>
              <a:t>VVjj</a:t>
            </a:r>
            <a:r>
              <a:rPr lang="en-US" sz="1400" dirty="0">
                <a:solidFill>
                  <a:srgbClr val="0432FF"/>
                </a:solidFill>
              </a:rPr>
              <a:t> production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665E9A-EFFF-F14C-80FE-09D0865B277A}"/>
              </a:ext>
            </a:extLst>
          </p:cNvPr>
          <p:cNvCxnSpPr>
            <a:cxnSpLocks/>
          </p:cNvCxnSpPr>
          <p:nvPr/>
        </p:nvCxnSpPr>
        <p:spPr>
          <a:xfrm>
            <a:off x="5835316" y="2817065"/>
            <a:ext cx="4527884" cy="0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6B15429-6BEE-D54D-BCB0-9018078C08BC}"/>
              </a:ext>
            </a:extLst>
          </p:cNvPr>
          <p:cNvSpPr txBox="1"/>
          <p:nvPr/>
        </p:nvSpPr>
        <p:spPr>
          <a:xfrm>
            <a:off x="10894909" y="2753200"/>
            <a:ext cx="104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Background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87DA26-0DB6-FA4E-893D-AFBCDA3E5D43}"/>
              </a:ext>
            </a:extLst>
          </p:cNvPr>
          <p:cNvCxnSpPr>
            <a:cxnSpLocks/>
          </p:cNvCxnSpPr>
          <p:nvPr/>
        </p:nvCxnSpPr>
        <p:spPr>
          <a:xfrm>
            <a:off x="10769600" y="2817065"/>
            <a:ext cx="1286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713991-FA98-3541-B1FA-9F6495C53A68}"/>
              </a:ext>
            </a:extLst>
          </p:cNvPr>
          <p:cNvSpPr txBox="1"/>
          <p:nvPr/>
        </p:nvSpPr>
        <p:spPr>
          <a:xfrm>
            <a:off x="9805872" y="162055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PRL 120 (2018) 081801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C786FC-029B-E843-BFFF-AA10E3BF1C39}"/>
              </a:ext>
            </a:extLst>
          </p:cNvPr>
          <p:cNvSpPr txBox="1"/>
          <p:nvPr/>
        </p:nvSpPr>
        <p:spPr>
          <a:xfrm>
            <a:off x="211738" y="5620640"/>
            <a:ext cx="1566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Fiducial volume </a:t>
            </a:r>
          </a:p>
          <a:p>
            <a:r>
              <a:rPr lang="en-US" sz="1400" dirty="0"/>
              <a:t>two leptons </a:t>
            </a:r>
          </a:p>
          <a:p>
            <a:r>
              <a:rPr lang="en-US" sz="1400" dirty="0"/>
              <a:t>two jets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0E9E19-3077-AE43-A703-368EFF75DE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998" y="5921288"/>
            <a:ext cx="1981542" cy="2062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4314E6-6859-8741-8821-2869B0381F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39" y="6068152"/>
            <a:ext cx="4348535" cy="2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48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E4AE-F068-0140-A661-7DB6955F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21DC9-CFE7-6E47-BF52-C883084E4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4800" y="926421"/>
                <a:ext cx="7559133" cy="555644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Select Standard Model measurements</a:t>
                </a:r>
              </a:p>
              <a:p>
                <a:pPr lvl="1"/>
                <a:r>
                  <a:rPr lang="en-US" sz="2000" dirty="0"/>
                  <a:t>jets (and </a:t>
                </a:r>
                <a14:m>
                  <m:oMath xmlns:m="http://schemas.openxmlformats.org/officeDocument/2006/math">
                    <m:r>
                      <a:rPr lang="en-US" sz="2000" b="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baseline="-25000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W and Z boson production (and W mass)</a:t>
                </a:r>
              </a:p>
              <a:p>
                <a:pPr lvl="1"/>
                <a:r>
                  <a:rPr lang="en-US" sz="2000" dirty="0"/>
                  <a:t>Top quark production (and top mass)</a:t>
                </a:r>
              </a:p>
              <a:p>
                <a:pPr lvl="1"/>
                <a:r>
                  <a:rPr lang="en-US" sz="2000" dirty="0"/>
                  <a:t>Di-boson and tri-boson production</a:t>
                </a:r>
              </a:p>
              <a:p>
                <a:pPr lvl="1"/>
                <a:r>
                  <a:rPr lang="en-US" sz="2000" dirty="0"/>
                  <a:t>Vector boson fusion production</a:t>
                </a:r>
              </a:p>
              <a:p>
                <a:pPr lvl="1"/>
                <a:r>
                  <a:rPr lang="en-US" sz="2000" dirty="0" err="1"/>
                  <a:t>ttZ</a:t>
                </a:r>
                <a:r>
                  <a:rPr lang="en-US" sz="2000" dirty="0"/>
                  <a:t> production</a:t>
                </a:r>
              </a:p>
              <a:p>
                <a:pPr lvl="1"/>
                <a:r>
                  <a:rPr lang="en-US" sz="2000" dirty="0" err="1"/>
                  <a:t>tttt</a:t>
                </a:r>
                <a:r>
                  <a:rPr lang="en-US" sz="2000" dirty="0"/>
                  <a:t> production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Higgs at LHC preamble (and silent discovery of 2011)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Golden Higgs decay mode: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𝒁𝒁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observation</a:t>
                </a:r>
              </a:p>
              <a:p>
                <a:pPr lvl="1"/>
                <a:r>
                  <a:rPr lang="en-US" sz="2000" dirty="0"/>
                  <a:t>mass</a:t>
                </a:r>
              </a:p>
              <a:p>
                <a:pPr lvl="1"/>
                <a:r>
                  <a:rPr lang="en-US" sz="2000" dirty="0"/>
                  <a:t>production cross sections</a:t>
                </a:r>
              </a:p>
              <a:p>
                <a:pPr lvl="1"/>
                <a:r>
                  <a:rPr lang="en-US" sz="2000" dirty="0"/>
                  <a:t>spin-parity</a:t>
                </a:r>
              </a:p>
              <a:p>
                <a:pPr lvl="1"/>
                <a:r>
                  <a:rPr lang="en-US" sz="2000" dirty="0"/>
                  <a:t>width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21DC9-CFE7-6E47-BF52-C883084E4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4800" y="926421"/>
                <a:ext cx="7559133" cy="5556446"/>
              </a:xfrm>
              <a:blipFill>
                <a:blip r:embed="rId2"/>
                <a:stretch>
                  <a:fillRect l="-1007" t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1C4FA-B848-A54F-9FB9-DC8EC363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26546-99DC-454A-B4FD-96E83454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80752-65A2-1A4E-9C99-FA38C4E8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8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A6DEA3-DB1F-574D-97A1-5E2EC31E176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 dirty="0" err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→</m:t>
                      </m:r>
                      <m:r>
                        <a:rPr lang="en-US" b="1" i="1" dirty="0" err="1" smtClean="0">
                          <a:latin typeface="Cambria Math" panose="02040503050406030204" pitchFamily="18" charset="0"/>
                        </a:rPr>
                        <m:t>𝒕𝒕𝒁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A6DEA3-DB1F-574D-97A1-5E2EC31E17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E75986-322A-E340-8CF7-CAF2A980A6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117213"/>
                <a:ext cx="6779491" cy="5224376"/>
              </a:xfrm>
            </p:spPr>
            <p:txBody>
              <a:bodyPr>
                <a:normAutofit/>
              </a:bodyPr>
              <a:lstStyle/>
              <a:p>
                <a:pPr marL="114298" lvl="1" indent="0">
                  <a:buNone/>
                </a:pPr>
                <a:r>
                  <a:rPr lang="en-US" sz="2000" dirty="0">
                    <a:solidFill>
                      <a:srgbClr val="FF0000"/>
                    </a:solidFill>
                  </a:rPr>
                  <a:t>Rare SM process: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2000" dirty="0">
                    <a:solidFill>
                      <a:srgbClr val="FF0000"/>
                    </a:solidFill>
                  </a:rPr>
                  <a:t>0.84 </a:t>
                </a:r>
                <a:r>
                  <a:rPr lang="en-US" sz="2000" dirty="0" err="1">
                    <a:solidFill>
                      <a:srgbClr val="FF0000"/>
                    </a:solidFill>
                  </a:rPr>
                  <a:t>pb</a:t>
                </a:r>
                <a:r>
                  <a:rPr lang="en-US" sz="2000" dirty="0">
                    <a:solidFill>
                      <a:srgbClr val="FF0000"/>
                    </a:solidFill>
                  </a:rPr>
                  <a:t> (NLO)</a:t>
                </a:r>
              </a:p>
              <a:p>
                <a:pPr marL="114298" lvl="1" indent="0">
                  <a:buNone/>
                </a:pPr>
                <a:r>
                  <a:rPr lang="en-US" sz="2000" b="0" dirty="0">
                    <a:solidFill>
                      <a:srgbClr val="0432FF"/>
                    </a:solidFill>
                  </a:rPr>
                  <a:t>Calibration of theoretical predictions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pp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𝑡𝑡𝐻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  <a:sym typeface="Wingdings" pitchFamily="2" charset="2"/>
                </a:endParaRPr>
              </a:p>
              <a:p>
                <a:pPr marL="114298" lvl="1" indent="0">
                  <a:buNone/>
                </a:pPr>
                <a:r>
                  <a:rPr lang="en-US" sz="2000" b="0" dirty="0">
                    <a:solidFill>
                      <a:srgbClr val="0432FF"/>
                    </a:solidFill>
                    <a:sym typeface="Wingdings" pitchFamily="2" charset="2"/>
                  </a:rPr>
                  <a:t>Can be enhanced in many BSM scenarios</a:t>
                </a:r>
              </a:p>
              <a:p>
                <a:pPr marL="114298" lvl="1" indent="0">
                  <a:buNone/>
                </a:pPr>
                <a:endParaRPr lang="en-US" sz="2000" dirty="0">
                  <a:solidFill>
                    <a:srgbClr val="FF0000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E75986-322A-E340-8CF7-CAF2A980A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117213"/>
                <a:ext cx="6779491" cy="5224376"/>
              </a:xfrm>
              <a:blipFill>
                <a:blip r:embed="rId3"/>
                <a:stretch>
                  <a:fillRect t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71CC-D430-B24A-954E-1788BBFF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B558-87CE-FB49-AABE-5415BCFF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17E4-28AF-3843-9B08-DD41EA08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D6EA3-86D8-D742-89C6-C72DB2639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300" y="1186131"/>
            <a:ext cx="2430915" cy="1415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617302-C932-F84B-9AE8-6B996F02B6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042" y="3297382"/>
            <a:ext cx="2958908" cy="3008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2743B-7512-6E4F-8124-26B4B7268307}"/>
              </a:ext>
            </a:extLst>
          </p:cNvPr>
          <p:cNvSpPr txBox="1"/>
          <p:nvPr/>
        </p:nvSpPr>
        <p:spPr>
          <a:xfrm>
            <a:off x="10447099" y="241469"/>
            <a:ext cx="1744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CMS-PAS-TOP-18-009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2629A9-AD57-3244-8D3B-76D81389E5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74" y="5920773"/>
            <a:ext cx="3303155" cy="315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2592B-576B-CB4D-AEDA-C02AE4DA0A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265" y="3190676"/>
            <a:ext cx="5134841" cy="31873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090B34-2BDC-8E42-998C-92744D357161}"/>
              </a:ext>
            </a:extLst>
          </p:cNvPr>
          <p:cNvSpPr txBox="1"/>
          <p:nvPr/>
        </p:nvSpPr>
        <p:spPr>
          <a:xfrm>
            <a:off x="64655" y="2835717"/>
            <a:ext cx="35326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8" lvl="1" indent="0">
              <a:buNone/>
            </a:pPr>
            <a:r>
              <a:rPr lang="en-US" sz="2000" b="1" dirty="0">
                <a:sym typeface="Wingdings" pitchFamily="2" charset="2"/>
              </a:rPr>
              <a:t>Analysis:</a:t>
            </a:r>
          </a:p>
          <a:p>
            <a:pPr marL="400048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itchFamily="2" charset="2"/>
              </a:rPr>
              <a:t>three</a:t>
            </a:r>
            <a:r>
              <a:rPr lang="en-US" sz="1600" dirty="0">
                <a:sym typeface="Wingdings" pitchFamily="2" charset="2"/>
              </a:rPr>
              <a:t> or </a:t>
            </a:r>
            <a:r>
              <a:rPr lang="en-US" sz="1600" b="1" dirty="0">
                <a:sym typeface="Wingdings" pitchFamily="2" charset="2"/>
              </a:rPr>
              <a:t>four</a:t>
            </a:r>
            <a:r>
              <a:rPr lang="en-US" sz="1600" dirty="0">
                <a:sym typeface="Wingdings" pitchFamily="2" charset="2"/>
              </a:rPr>
              <a:t> leptons, with proper charge/flavor combinations</a:t>
            </a:r>
          </a:p>
          <a:p>
            <a:pPr marL="400048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Only one pair has m(</a:t>
            </a:r>
            <a:r>
              <a:rPr lang="en-US" sz="1600" dirty="0" err="1">
                <a:sym typeface="Wingdings" pitchFamily="2" charset="2"/>
              </a:rPr>
              <a:t>ll</a:t>
            </a:r>
            <a:r>
              <a:rPr lang="en-US" sz="1600" dirty="0">
                <a:sym typeface="Wingdings" pitchFamily="2" charset="2"/>
              </a:rPr>
              <a:t>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~</a:t>
            </a:r>
            <a:r>
              <a:rPr lang="en-US" sz="1600" dirty="0" err="1">
                <a:sym typeface="Wingdings" pitchFamily="2" charset="2"/>
              </a:rPr>
              <a:t>m</a:t>
            </a:r>
            <a:r>
              <a:rPr lang="en-US" sz="1600" baseline="-25000" dirty="0" err="1">
                <a:sym typeface="Wingdings" pitchFamily="2" charset="2"/>
              </a:rPr>
              <a:t>Z</a:t>
            </a:r>
            <a:endParaRPr lang="en-US" sz="1600" baseline="-25000" dirty="0">
              <a:sym typeface="Wingdings" pitchFamily="2" charset="2"/>
            </a:endParaRPr>
          </a:p>
          <a:p>
            <a:pPr marL="400048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N jets, n b-tags</a:t>
            </a:r>
          </a:p>
          <a:p>
            <a:pPr marL="400048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Categorization based on numbers of jets and b-tags</a:t>
            </a:r>
          </a:p>
          <a:p>
            <a:pPr marL="400048" lvl="1" indent="-285750">
              <a:buFont typeface="Arial" panose="020B0604020202020204" pitchFamily="34" charset="0"/>
              <a:buChar char="•"/>
            </a:pPr>
            <a:endParaRPr lang="en-US" sz="1600" dirty="0">
              <a:sym typeface="Wingdings" pitchFamily="2" charset="2"/>
            </a:endParaRPr>
          </a:p>
          <a:p>
            <a:pPr marL="114298" lvl="1" indent="0">
              <a:buNone/>
            </a:pPr>
            <a:r>
              <a:rPr lang="en-US" sz="1600" b="1" dirty="0">
                <a:sym typeface="Wingdings" pitchFamily="2" charset="2"/>
              </a:rPr>
              <a:t>Main backgrounds</a:t>
            </a:r>
            <a:r>
              <a:rPr lang="en-US" sz="1600" dirty="0">
                <a:sym typeface="Wingdings" pitchFamily="2" charset="2"/>
              </a:rPr>
              <a:t>: ZV, </a:t>
            </a:r>
            <a:r>
              <a:rPr lang="en-US" sz="1600" dirty="0" err="1">
                <a:sym typeface="Wingdings" pitchFamily="2" charset="2"/>
              </a:rPr>
              <a:t>tt+X</a:t>
            </a:r>
            <a:r>
              <a:rPr lang="en-US" sz="1600" dirty="0">
                <a:sym typeface="Wingdings" pitchFamily="2" charset="2"/>
              </a:rPr>
              <a:t> (e.g., </a:t>
            </a:r>
            <a:r>
              <a:rPr lang="en-US" sz="1600" dirty="0" err="1">
                <a:sym typeface="Wingdings" pitchFamily="2" charset="2"/>
              </a:rPr>
              <a:t>ttW</a:t>
            </a:r>
            <a:r>
              <a:rPr lang="en-US" sz="1600" dirty="0"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2248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DD8CBB-C7A0-504E-B297-8E8EAE87FC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𝒑𝒑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𝒕𝒕𝒕𝒕</m:t>
                    </m:r>
                  </m:oMath>
                </a14:m>
                <a:r>
                  <a:rPr lang="en-US" dirty="0"/>
                  <a:t> (yes, 4 tops!)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DD8CBB-C7A0-504E-B297-8E8EAE87FC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A021C7-E608-F149-AA06-F3017E8796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91" y="886145"/>
                <a:ext cx="6216073" cy="5539544"/>
              </a:xfrm>
            </p:spPr>
            <p:txBody>
              <a:bodyPr>
                <a:normAutofit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SM cross section (NLO): 12 fb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not yet observed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important background in many BSM searches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Analysis (full Run 2 dataset):</a:t>
                </a:r>
              </a:p>
              <a:p>
                <a:pPr lvl="1"/>
                <a:r>
                  <a:rPr lang="en-US" sz="1600" dirty="0">
                    <a:solidFill>
                      <a:schemeClr val="tx1"/>
                    </a:solidFill>
                  </a:rPr>
                  <a:t>Selection: </a:t>
                </a:r>
              </a:p>
              <a:p>
                <a:pPr lvl="2"/>
                <a:r>
                  <a:rPr lang="en-US" sz="1600" b="0" dirty="0">
                    <a:solidFill>
                      <a:schemeClr val="tx1"/>
                    </a:solidFill>
                  </a:rPr>
                  <a:t>two </a:t>
                </a:r>
                <a:r>
                  <a:rPr lang="en-US" sz="1600" dirty="0">
                    <a:solidFill>
                      <a:schemeClr val="tx1"/>
                    </a:solidFill>
                  </a:rPr>
                  <a:t>same-sign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 leptons, three leptons</a:t>
                </a:r>
              </a:p>
              <a:p>
                <a:pPr lvl="2"/>
                <a:r>
                  <a:rPr lang="en-US" sz="1600" b="0" dirty="0"/>
                  <a:t>MET</a:t>
                </a:r>
              </a:p>
              <a:p>
                <a:pPr lvl="2"/>
                <a:r>
                  <a:rPr lang="en-US" sz="1600" b="0" dirty="0">
                    <a:solidFill>
                      <a:schemeClr val="tx1"/>
                    </a:solidFill>
                  </a:rPr>
                  <a:t>5 (4) or more jets</a:t>
                </a:r>
              </a:p>
              <a:p>
                <a:pPr lvl="2"/>
                <a:r>
                  <a:rPr lang="en-US" sz="1600" b="0" dirty="0"/>
                  <a:t>2 or more b-tags</a:t>
                </a:r>
              </a:p>
              <a:p>
                <a:pPr lvl="2"/>
                <a:r>
                  <a:rPr lang="en-US" sz="1600" b="0" dirty="0">
                    <a:solidFill>
                      <a:schemeClr val="tx1"/>
                    </a:solidFill>
                  </a:rPr>
                  <a:t>Large HT (“transverse energy” of all hadronic activity)</a:t>
                </a:r>
              </a:p>
              <a:p>
                <a:pPr lvl="1"/>
                <a:r>
                  <a:rPr lang="en-US" sz="1600" dirty="0">
                    <a:solidFill>
                      <a:schemeClr val="tx1"/>
                    </a:solidFill>
                  </a:rPr>
                  <a:t>Main backgrounds: </a:t>
                </a:r>
                <a:r>
                  <a:rPr lang="en-US" sz="1600" b="0" dirty="0" err="1">
                    <a:solidFill>
                      <a:schemeClr val="tx1"/>
                    </a:solidFill>
                  </a:rPr>
                  <a:t>tt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 with a “fake” lepton, </a:t>
                </a:r>
                <a:r>
                  <a:rPr lang="en-US" sz="1600" b="0" dirty="0" err="1">
                    <a:solidFill>
                      <a:schemeClr val="tx1"/>
                    </a:solidFill>
                  </a:rPr>
                  <a:t>ttV</a:t>
                </a:r>
                <a:endParaRPr lang="en-US" sz="1600" b="0" dirty="0">
                  <a:solidFill>
                    <a:schemeClr val="tx1"/>
                  </a:solidFill>
                </a:endParaRPr>
              </a:p>
              <a:p>
                <a:pPr lvl="1"/>
                <a:endParaRPr lang="en-US" sz="1600" b="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rgbClr val="0432FF"/>
                    </a:solidFill>
                  </a:rPr>
                  <a:t>Results: </a:t>
                </a:r>
                <a:endParaRPr lang="en-US" sz="2000" b="0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sz="1800" b="0" dirty="0">
                    <a:solidFill>
                      <a:srgbClr val="0432FF"/>
                    </a:solidFill>
                  </a:rPr>
                  <a:t>Excess with significance of </a:t>
                </a:r>
                <a:r>
                  <a:rPr lang="en-US" sz="1800" dirty="0">
                    <a:solidFill>
                      <a:srgbClr val="0432FF"/>
                    </a:solidFill>
                  </a:rPr>
                  <a:t>2.4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 				           </a:t>
                </a:r>
                <a:r>
                  <a:rPr lang="en-US" sz="1500" b="0" dirty="0">
                    <a:solidFill>
                      <a:schemeClr val="tx1"/>
                    </a:solidFill>
                  </a:rPr>
                  <a:t>[cannot claim an observation yet, but are getting close]</a:t>
                </a:r>
                <a:endParaRPr lang="en-US" sz="1700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800" b="0" dirty="0">
                    <a:solidFill>
                      <a:srgbClr val="0432FF"/>
                    </a:solidFill>
                  </a:rPr>
                  <a:t>Measured cross section: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 fb,  &lt;22.5 fb at 95% CL</a:t>
                </a:r>
              </a:p>
              <a:p>
                <a:pPr lvl="1"/>
                <a:r>
                  <a:rPr lang="en-US" sz="1800" b="0" dirty="0">
                    <a:solidFill>
                      <a:srgbClr val="0432FF"/>
                    </a:solidFill>
                  </a:rPr>
                  <a:t>Constraints on top Yukawa coupling: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&lt;1.7 at 95% CL       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[second diagram with Higgs contributes significantly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b="0" dirty="0">
                    <a:solidFill>
                      <a:schemeClr val="tx1"/>
                    </a:solidFill>
                  </a:rPr>
                  <a:t> &gt; 1]</a:t>
                </a:r>
                <a:endParaRPr lang="en-US" sz="1600" b="0" dirty="0">
                  <a:solidFill>
                    <a:srgbClr val="0432FF"/>
                  </a:solidFill>
                </a:endParaRPr>
              </a:p>
              <a:p>
                <a:pPr lvl="1"/>
                <a:endParaRPr lang="en-US" sz="1400" b="0" dirty="0">
                  <a:solidFill>
                    <a:schemeClr val="tx1"/>
                  </a:solidFill>
                </a:endParaRPr>
              </a:p>
              <a:p>
                <a:pPr lvl="2"/>
                <a:endParaRPr lang="en-US" sz="1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A021C7-E608-F149-AA06-F3017E8796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91" y="886145"/>
                <a:ext cx="6216073" cy="5539544"/>
              </a:xfrm>
              <a:blipFill>
                <a:blip r:embed="rId3"/>
                <a:stretch>
                  <a:fillRect l="-1020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63DF7-4283-3746-9977-A9E2DB2E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28E7C-E22F-7246-970B-11FDD3C5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7F7D-BEA2-A247-9770-927F1890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6E0D23-A76E-054F-AA34-05D4D5173E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759" y="941351"/>
            <a:ext cx="1819564" cy="1473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5B0DA-9043-3447-8336-A8B5FA783C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3809" y="1039820"/>
            <a:ext cx="1911581" cy="1276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0E853-1DEF-2242-A61E-8421593188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417" y="2765808"/>
            <a:ext cx="4609578" cy="36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9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DEA3-DB1F-574D-97A1-5E2EC31E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Any discrepancies?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5986-322A-E340-8CF7-CAF2A980A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6" y="1483208"/>
            <a:ext cx="6020174" cy="5224376"/>
          </a:xfrm>
        </p:spPr>
        <p:txBody>
          <a:bodyPr/>
          <a:lstStyle/>
          <a:p>
            <a:pPr marL="114298" lvl="1" indent="0">
              <a:buNone/>
            </a:pPr>
            <a:r>
              <a:rPr lang="en-US" dirty="0"/>
              <a:t>Top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b="0" dirty="0"/>
              <a:t>(softer than predicted)</a:t>
            </a:r>
          </a:p>
          <a:p>
            <a:pPr marL="114298" lvl="1" indent="0">
              <a:buNone/>
            </a:pPr>
            <a:r>
              <a:rPr lang="en-US" sz="1200" b="0" dirty="0"/>
              <a:t>We see it since Run 1, no one can chase the reason (experimentalists, theorists)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71CC-D430-B24A-954E-1788BBFF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B558-87CE-FB49-AABE-5415BCFF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17E4-28AF-3843-9B08-DD41EA08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129F95-4AA2-A14D-9FB5-FECD90376A93}"/>
              </a:ext>
            </a:extLst>
          </p:cNvPr>
          <p:cNvSpPr txBox="1">
            <a:spLocks/>
          </p:cNvSpPr>
          <p:nvPr/>
        </p:nvSpPr>
        <p:spPr>
          <a:xfrm>
            <a:off x="6276109" y="1432628"/>
            <a:ext cx="5915891" cy="522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189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804843" indent="-228594" algn="l" defTabSz="457189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1385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40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8" lvl="1" indent="0">
              <a:buFont typeface="Arial"/>
              <a:buNone/>
            </a:pPr>
            <a:r>
              <a:rPr lang="en-US" dirty="0" err="1"/>
              <a:t>ttbb</a:t>
            </a:r>
            <a:r>
              <a:rPr lang="en-US" dirty="0"/>
              <a:t> production </a:t>
            </a:r>
            <a:r>
              <a:rPr lang="en-US" b="0" dirty="0"/>
              <a:t>(higher than predicted)</a:t>
            </a:r>
          </a:p>
          <a:p>
            <a:pPr marL="114298" lvl="1" indent="0">
              <a:buFont typeface="Arial"/>
              <a:buNone/>
            </a:pPr>
            <a:r>
              <a:rPr lang="en-US" dirty="0"/>
              <a:t>                         	</a:t>
            </a:r>
            <a:r>
              <a:rPr lang="en-US" sz="1800" b="0" dirty="0">
                <a:solidFill>
                  <a:schemeClr val="tx1"/>
                </a:solidFill>
              </a:rPr>
              <a:t>important background in </a:t>
            </a:r>
          </a:p>
          <a:p>
            <a:pPr marL="114298" lvl="1" indent="0">
              <a:buFont typeface="Arial"/>
              <a:buNone/>
            </a:pPr>
            <a:r>
              <a:rPr lang="en-US" sz="1800" b="0" dirty="0">
                <a:solidFill>
                  <a:schemeClr val="tx1"/>
                </a:solidFill>
              </a:rPr>
              <a:t>				many searches, e.g. </a:t>
            </a:r>
            <a:r>
              <a:rPr lang="en-US" sz="1800" b="0" dirty="0" err="1">
                <a:solidFill>
                  <a:schemeClr val="tx1"/>
                </a:solidFill>
              </a:rPr>
              <a:t>tt+H</a:t>
            </a:r>
            <a:r>
              <a:rPr lang="en-US" sz="1800" b="0" dirty="0">
                <a:solidFill>
                  <a:schemeClr val="tx1"/>
                </a:solidFill>
              </a:rPr>
              <a:t>(bb)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40758-6156-9245-8A51-E7C2C07A95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247" y="1874585"/>
            <a:ext cx="1583666" cy="9425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C503FA-BFDE-DC4C-A4B1-9AA5205E8057}"/>
              </a:ext>
            </a:extLst>
          </p:cNvPr>
          <p:cNvGrpSpPr/>
          <p:nvPr/>
        </p:nvGrpSpPr>
        <p:grpSpPr>
          <a:xfrm>
            <a:off x="6489610" y="2817091"/>
            <a:ext cx="4871117" cy="3428996"/>
            <a:chOff x="4088276" y="837888"/>
            <a:chExt cx="5052002" cy="30955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789BF4-4233-C04A-AA17-D801C0D5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8276" y="918528"/>
              <a:ext cx="5052002" cy="3014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24197D-BE2D-6A4A-8663-6B5E6BD63FA9}"/>
                </a:ext>
              </a:extLst>
            </p:cNvPr>
            <p:cNvSpPr txBox="1"/>
            <p:nvPr/>
          </p:nvSpPr>
          <p:spPr>
            <a:xfrm>
              <a:off x="6275381" y="837888"/>
              <a:ext cx="1700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CMS-PAS-TOP-18-11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8AE028-49D3-8348-ADA3-302C988057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00" y="2124364"/>
            <a:ext cx="4331696" cy="42046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C4B3449-6DCF-344B-B75C-1A9BB2A41500}"/>
              </a:ext>
            </a:extLst>
          </p:cNvPr>
          <p:cNvSpPr/>
          <p:nvPr/>
        </p:nvSpPr>
        <p:spPr>
          <a:xfrm>
            <a:off x="173383" y="882748"/>
            <a:ext cx="8174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Yes, a few here and there, but not too disturbing yet…</a:t>
            </a:r>
          </a:p>
        </p:txBody>
      </p:sp>
    </p:spTree>
    <p:extLst>
      <p:ext uri="{BB962C8B-B14F-4D97-AF65-F5344CB8AC3E}">
        <p14:creationId xmlns:p14="http://schemas.microsoft.com/office/powerpoint/2010/main" val="306169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4917-4F3D-E144-8CA4-5CBDA555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613F7-A613-3B44-BB4B-B8A33A3B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0153"/>
            <a:ext cx="12192000" cy="4231435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Higgs boson </a:t>
            </a:r>
          </a:p>
          <a:p>
            <a:pPr algn="ctr"/>
            <a:r>
              <a:rPr lang="en-US" sz="3600" dirty="0"/>
              <a:t>the 125-GeV Higgs boson that 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0739D-4E8E-4D4C-9239-6D1FC159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39072-7107-F94D-A1ED-72886A5D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BE568-07F5-6946-91C4-F87C6FD5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77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87FA1-68C1-BB47-A5E0-9BA190BA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boson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698AE-CD3A-C446-9B9B-4D5EFB29C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very special particle of SM (it is not just yet another SM particle)</a:t>
            </a:r>
          </a:p>
          <a:p>
            <a:endParaRPr lang="en-US" dirty="0"/>
          </a:p>
          <a:p>
            <a:pPr lvl="1"/>
            <a:r>
              <a:rPr lang="en-US" dirty="0"/>
              <a:t>Higgs mechanism is the most elegant way to generate masses of all other particles              </a:t>
            </a:r>
            <a:r>
              <a:rPr lang="en-US" b="0" dirty="0"/>
              <a:t>(in SM, one cannot introduce particle masses by hand without breaking everything)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Higgs potential is very unusual - minimum of energy is achieved in presence of Higgs field </a:t>
            </a:r>
            <a:r>
              <a:rPr lang="en-US" b="0" dirty="0"/>
              <a:t>(and, hence, vacuum must be literally packed with Higgs field)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Higgs boson is the only fundamental scalar in SM </a:t>
            </a:r>
            <a:r>
              <a:rPr lang="en-US" b="0" dirty="0"/>
              <a:t>(while scalars are not particularly friendly fields in QFT; e.g., loop corrections to its mass diverge quadratically, not logarithmically)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4D07B-FC94-F543-81A3-96CF4F9E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47C05-D7C1-664A-A2CA-7ED854AE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1EF7-B628-5A47-8666-50D32115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81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E1EE-CB24-3B47-9A6F-C3CF8F27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boson physics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C44D-4832-E342-AA37-152556EBD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6" y="1117213"/>
            <a:ext cx="12106274" cy="5224376"/>
          </a:xfrm>
        </p:spPr>
        <p:txBody>
          <a:bodyPr>
            <a:normAutofit/>
          </a:bodyPr>
          <a:lstStyle/>
          <a:p>
            <a:r>
              <a:rPr lang="en-US" sz="2400" dirty="0"/>
              <a:t>Establish existence of a Higgs boson – achieved in 2012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B050"/>
                </a:solidFill>
              </a:rPr>
              <a:t>Measure its mass (not predicted by theory)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432FF"/>
                </a:solidFill>
              </a:rPr>
              <a:t>Measure its spin-parity properties (predicted by SM)</a:t>
            </a:r>
          </a:p>
          <a:p>
            <a:r>
              <a:rPr lang="en-US" sz="2400" dirty="0">
                <a:solidFill>
                  <a:srgbClr val="0432FF"/>
                </a:solidFill>
              </a:rPr>
              <a:t>Measure its couplings from studying various production and decay modes (predicted by SM)</a:t>
            </a:r>
          </a:p>
          <a:p>
            <a:r>
              <a:rPr lang="en-US" sz="2400" dirty="0">
                <a:solidFill>
                  <a:srgbClr val="0432FF"/>
                </a:solidFill>
              </a:rPr>
              <a:t>Deviations of these measurements from the theory would be a signal for BSM physics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</a:rPr>
              <a:t>Look for exotic (forbidden by SM) production and decay modes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Look for additional Higgs bosons (certainly, BSM physics)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222E-1BB7-EE43-9E32-45EA5069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1464-E09C-6C46-A41A-4E519107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10DCA-0B83-9045-AD60-D01658EF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47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14AA-EB26-A54E-B35C-4C2E26E2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Higgs boson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128A7-1B9A-3343-AA1E-947FB72DC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4" y="857329"/>
            <a:ext cx="8372476" cy="35338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SM, there is only one Higgs boson: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it is elementary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spin – zero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parity – even</a:t>
            </a:r>
          </a:p>
          <a:p>
            <a:pPr lvl="1"/>
            <a:r>
              <a:rPr lang="en-US" dirty="0"/>
              <a:t>mass – free parameter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its tree-level couplings to fermions (f), W/Z bosons (V),                                     as well as trilinear (HHH) and quartic couplings                  (HHHH, HHVV) – defined by particles’ masses:                                                      </a:t>
            </a:r>
            <a:r>
              <a:rPr lang="en-US" dirty="0">
                <a:solidFill>
                  <a:srgbClr val="00B050"/>
                </a:solidFill>
              </a:rPr>
              <a:t>the heavier the particles, the larger the coupling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5B64D-F51E-4E4A-8591-6491B0D9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A07B4-D599-034F-9E35-B75DE443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EE1D1-312C-2640-A141-C042111C3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3F0242-775E-D34F-B83F-EDF761145914}"/>
                  </a:ext>
                </a:extLst>
              </p:cNvPr>
              <p:cNvSpPr/>
              <p:nvPr/>
            </p:nvSpPr>
            <p:spPr>
              <a:xfrm>
                <a:off x="104774" y="4551711"/>
                <a:ext cx="8275597" cy="1877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:r>
                  <a:rPr lang="en-US" sz="2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Higgs boson decay modes and BRs are set by its mass and couplings:                </a:t>
                </a:r>
              </a:p>
              <a:p>
                <a:pPr marL="293688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Higgs boson “prefers” to decay to the heaviest particles it can decay to</a:t>
                </a:r>
              </a:p>
              <a:p>
                <a:pPr marL="293688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Decays to zero-mass particles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Z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gg, etc.) are also possible via loops</a:t>
                </a:r>
              </a:p>
              <a:p>
                <a:pPr marL="7938" lvl="1"/>
                <a:r>
                  <a:rPr lang="en-US" sz="2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Couplings also define the dominant productions mechanisms:</a:t>
                </a:r>
              </a:p>
              <a:p>
                <a:pPr marL="293688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one needs to produce a heavy particle first, to which Higgs boson couples willingly</a:t>
                </a:r>
              </a:p>
              <a:p>
                <a:pPr marL="293688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that heavy particle can actually be virtual and not present in the final state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3F0242-775E-D34F-B83F-EDF761145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4" y="4551711"/>
                <a:ext cx="8275597" cy="1877437"/>
              </a:xfrm>
              <a:prstGeom prst="rect">
                <a:avLst/>
              </a:prstGeom>
              <a:blipFill>
                <a:blip r:embed="rId2"/>
                <a:stretch>
                  <a:fillRect l="-766" t="-1342" r="-10720" b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2177EAF-F1CD-E745-AD82-0DBBDB5CC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3095868"/>
            <a:ext cx="3632200" cy="1079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BC626B-7939-9B40-94A4-1718A2E5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4275565"/>
            <a:ext cx="387350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45B8FD-1BC9-EA4A-AA06-D23DABE54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5477779"/>
            <a:ext cx="3886200" cy="97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A55B8-8878-B94A-BA6F-543A6B2FF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100" y="878269"/>
            <a:ext cx="36449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2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ED24-6CB0-8948-ADC6-A00A496F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boson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F2219-6A17-A742-B390-81F0692B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401D-A971-B144-B3F5-964931C0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9794A-B1BC-7349-BF3F-E68D20AC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27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D8F3D2-D335-3146-81A6-7B5FF4FBF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4813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b="1" dirty="0">
                <a:solidFill>
                  <a:srgbClr val="0432FF"/>
                </a:solidFill>
              </a:rPr>
              <a:t>Couplings define the dominant productions mechanisms:</a:t>
            </a:r>
          </a:p>
          <a:p>
            <a:pPr marL="690554" lvl="2" indent="-342900"/>
            <a:r>
              <a:rPr lang="en-US" dirty="0"/>
              <a:t>one needs to produce a heavy particle first, to which Higgs boson couples willingly</a:t>
            </a:r>
          </a:p>
          <a:p>
            <a:pPr marL="690554" lvl="2" indent="-342900"/>
            <a:r>
              <a:rPr lang="en-US" dirty="0"/>
              <a:t>that heavy particle can actually be virtual and not present in the final state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E3738-E724-F14B-8D24-68CC0C4AB6EE}"/>
              </a:ext>
            </a:extLst>
          </p:cNvPr>
          <p:cNvSpPr txBox="1"/>
          <p:nvPr/>
        </p:nvSpPr>
        <p:spPr>
          <a:xfrm>
            <a:off x="565977" y="3626706"/>
            <a:ext cx="1707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gluon fusion (</a:t>
            </a:r>
            <a:r>
              <a:rPr lang="en-US" sz="1600" b="1" dirty="0" err="1">
                <a:solidFill>
                  <a:srgbClr val="0432FF"/>
                </a:solidFill>
              </a:rPr>
              <a:t>ggF</a:t>
            </a:r>
            <a:r>
              <a:rPr lang="en-US" sz="1600" b="1" dirty="0">
                <a:solidFill>
                  <a:srgbClr val="0432FF"/>
                </a:solidFill>
              </a:rPr>
              <a:t>)</a:t>
            </a:r>
          </a:p>
          <a:p>
            <a:r>
              <a:rPr lang="en-US" sz="1600" dirty="0">
                <a:solidFill>
                  <a:srgbClr val="0432FF"/>
                </a:solidFill>
              </a:rPr>
              <a:t>(loop induced)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EB6BA7-3786-6B4A-BFCF-875B4CD46B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338" y="2455873"/>
            <a:ext cx="5228729" cy="383971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F160F2-5433-854A-AE57-D2F548B00B3C}"/>
              </a:ext>
            </a:extLst>
          </p:cNvPr>
          <p:cNvCxnSpPr>
            <a:cxnSpLocks/>
          </p:cNvCxnSpPr>
          <p:nvPr/>
        </p:nvCxnSpPr>
        <p:spPr>
          <a:xfrm>
            <a:off x="8884078" y="3077181"/>
            <a:ext cx="0" cy="30473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5F3202-C954-C240-ADAF-8AA6A08E1949}"/>
              </a:ext>
            </a:extLst>
          </p:cNvPr>
          <p:cNvSpPr txBox="1"/>
          <p:nvPr/>
        </p:nvSpPr>
        <p:spPr>
          <a:xfrm>
            <a:off x="8451087" y="2687995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m</a:t>
            </a:r>
            <a:r>
              <a:rPr lang="en-US" baseline="-25000" dirty="0" err="1">
                <a:solidFill>
                  <a:srgbClr val="0432FF"/>
                </a:solidFill>
              </a:rPr>
              <a:t>H</a:t>
            </a:r>
            <a:r>
              <a:rPr lang="en-US" baseline="-25000" dirty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&gt; 2m</a:t>
            </a:r>
            <a:r>
              <a:rPr lang="en-US" baseline="-25000" dirty="0">
                <a:solidFill>
                  <a:srgbClr val="0432FF"/>
                </a:solidFill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31664-C423-0B44-8482-05B0650703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12" y="2165142"/>
            <a:ext cx="1534727" cy="152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1DAA0-B036-0148-9DA9-90BAD29BCD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12" y="4390513"/>
            <a:ext cx="1802012" cy="1414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3F8D8-D963-A646-9EEF-0F65654808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331" y="2226269"/>
            <a:ext cx="1741657" cy="1439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018FC-EBFF-314C-A4EC-FD5C63D1AE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230" y="4364647"/>
            <a:ext cx="1689925" cy="14398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08298E-96D0-FD44-B2CE-54CFCDB0C6F1}"/>
              </a:ext>
            </a:extLst>
          </p:cNvPr>
          <p:cNvSpPr txBox="1"/>
          <p:nvPr/>
        </p:nvSpPr>
        <p:spPr>
          <a:xfrm>
            <a:off x="2971779" y="3626706"/>
            <a:ext cx="2375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vector boson fusion (VBF)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DD4546-5B29-074C-95E0-1B41E6184345}"/>
              </a:ext>
            </a:extLst>
          </p:cNvPr>
          <p:cNvSpPr txBox="1"/>
          <p:nvPr/>
        </p:nvSpPr>
        <p:spPr>
          <a:xfrm>
            <a:off x="380392" y="5865928"/>
            <a:ext cx="2240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</a:rPr>
              <a:t>associate with Z/W (VH)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B49F43-3359-8044-9C8F-840005F7A4E2}"/>
              </a:ext>
            </a:extLst>
          </p:cNvPr>
          <p:cNvSpPr txBox="1"/>
          <p:nvPr/>
        </p:nvSpPr>
        <p:spPr>
          <a:xfrm>
            <a:off x="2971779" y="5881065"/>
            <a:ext cx="2023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associate with </a:t>
            </a:r>
            <a:r>
              <a:rPr lang="en-US" sz="1600" b="1" dirty="0" err="1">
                <a:solidFill>
                  <a:srgbClr val="7030A0"/>
                </a:solidFill>
              </a:rPr>
              <a:t>tt</a:t>
            </a:r>
            <a:r>
              <a:rPr lang="en-US" sz="1600" b="1" dirty="0">
                <a:solidFill>
                  <a:srgbClr val="7030A0"/>
                </a:solidFill>
              </a:rPr>
              <a:t> (</a:t>
            </a:r>
            <a:r>
              <a:rPr lang="en-US" sz="1600" b="1" dirty="0" err="1">
                <a:solidFill>
                  <a:srgbClr val="7030A0"/>
                </a:solidFill>
              </a:rPr>
              <a:t>ttH</a:t>
            </a:r>
            <a:r>
              <a:rPr lang="en-US" sz="1600" b="1" dirty="0">
                <a:solidFill>
                  <a:srgbClr val="7030A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5420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186B-E021-714E-95A0-728057C0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boson decays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D5A2CB-C6F7-5141-AC0F-8850AE6F20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26713"/>
                <a:ext cx="12192000" cy="5224376"/>
              </a:xfrm>
            </p:spPr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r>
                  <a:rPr lang="en-US" dirty="0">
                    <a:solidFill>
                      <a:srgbClr val="0432FF"/>
                    </a:solidFill>
                  </a:rPr>
                  <a:t>Higgs boson decay modes and branching fractions are set by its mass and couplings:                </a:t>
                </a:r>
              </a:p>
              <a:p>
                <a:pPr marL="630230" lvl="3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Higgs boson “prefers” to decay to the heaviest particles it kinematically can decay to</a:t>
                </a:r>
              </a:p>
              <a:p>
                <a:pPr marL="630230" lvl="3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Decays to zero-mass particles 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, Z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, gg, etc.) are also possible via loops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D5A2CB-C6F7-5141-AC0F-8850AE6F20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26713"/>
                <a:ext cx="12192000" cy="5224376"/>
              </a:xfrm>
              <a:blipFill>
                <a:blip r:embed="rId2"/>
                <a:stretch>
                  <a:fillRect l="-729" t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51832-C59C-644F-BD64-D3A6B33C8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8AFEA-375A-4049-A0B9-18C2684A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72B5A-A843-3C4B-A487-E9C5EC08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6C3F1-DE6E-754A-B12B-7965CC0E6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6" y="5347354"/>
            <a:ext cx="4181504" cy="838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4ADAF3-0406-9F46-99AA-1A3E1205E2A7}"/>
                  </a:ext>
                </a:extLst>
              </p:cNvPr>
              <p:cNvSpPr txBox="1"/>
              <p:nvPr/>
            </p:nvSpPr>
            <p:spPr>
              <a:xfrm>
                <a:off x="137964" y="4908505"/>
                <a:ext cx="2234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loop induced H </a:t>
                </a:r>
                <a:r>
                  <a:rPr lang="en-US" b="1" dirty="0">
                    <a:solidFill>
                      <a:srgbClr val="FF0000"/>
                    </a:solidFill>
                    <a:sym typeface="Wingdings" pitchFamily="2" charset="2"/>
                  </a:rPr>
                  <a:t></a:t>
                </a:r>
                <a:r>
                  <a:rPr lang="en-US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4ADAF3-0406-9F46-99AA-1A3E1205E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4" y="4908505"/>
                <a:ext cx="2234907" cy="369332"/>
              </a:xfrm>
              <a:prstGeom prst="rect">
                <a:avLst/>
              </a:prstGeom>
              <a:blipFill>
                <a:blip r:embed="rId4"/>
                <a:stretch>
                  <a:fillRect l="-2260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DC984E6-7143-504E-9A76-FA97932D22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50" y="2466615"/>
            <a:ext cx="1843498" cy="2241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881E71-0AEC-F74B-AD84-012D2ABA81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975" y="2730103"/>
            <a:ext cx="3807737" cy="3607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4E4F6E-990B-874B-9700-1E03F18C12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075" y="2701298"/>
            <a:ext cx="4030925" cy="37795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33A766-E030-9648-A5D9-CDBFE041931A}"/>
              </a:ext>
            </a:extLst>
          </p:cNvPr>
          <p:cNvSpPr txBox="1"/>
          <p:nvPr/>
        </p:nvSpPr>
        <p:spPr>
          <a:xfrm>
            <a:off x="5416192" y="2400660"/>
            <a:ext cx="199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Branching fractions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EF8BFF-02BB-7B48-9329-574607ABA1B2}"/>
              </a:ext>
            </a:extLst>
          </p:cNvPr>
          <p:cNvSpPr txBox="1"/>
          <p:nvPr/>
        </p:nvSpPr>
        <p:spPr>
          <a:xfrm>
            <a:off x="9562202" y="2400660"/>
            <a:ext cx="128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Higgs width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FD8039-5642-B943-AAD4-2CB421E184F2}"/>
              </a:ext>
            </a:extLst>
          </p:cNvPr>
          <p:cNvCxnSpPr>
            <a:cxnSpLocks/>
          </p:cNvCxnSpPr>
          <p:nvPr/>
        </p:nvCxnSpPr>
        <p:spPr>
          <a:xfrm flipV="1">
            <a:off x="9628877" y="5356902"/>
            <a:ext cx="0" cy="40952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197743C-2534-3648-BD9D-9178B4EA7708}"/>
              </a:ext>
            </a:extLst>
          </p:cNvPr>
          <p:cNvSpPr txBox="1"/>
          <p:nvPr/>
        </p:nvSpPr>
        <p:spPr>
          <a:xfrm>
            <a:off x="9646976" y="5492067"/>
            <a:ext cx="182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H-&gt;VV thresholds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1AD4D2-37F0-AC43-9C49-A438F9A4AFB1}"/>
              </a:ext>
            </a:extLst>
          </p:cNvPr>
          <p:cNvCxnSpPr>
            <a:cxnSpLocks/>
          </p:cNvCxnSpPr>
          <p:nvPr/>
        </p:nvCxnSpPr>
        <p:spPr>
          <a:xfrm flipV="1">
            <a:off x="10222870" y="3297925"/>
            <a:ext cx="1413836" cy="1003165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B39E2D-5E28-3E46-A569-F233C74380EC}"/>
              </a:ext>
            </a:extLst>
          </p:cNvPr>
          <p:cNvSpPr txBox="1"/>
          <p:nvPr/>
        </p:nvSpPr>
        <p:spPr>
          <a:xfrm rot="19466966">
            <a:off x="10071997" y="3711337"/>
            <a:ext cx="197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larger phase space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1A5A01-165C-A54D-BF15-442139203290}"/>
              </a:ext>
            </a:extLst>
          </p:cNvPr>
          <p:cNvCxnSpPr>
            <a:cxnSpLocks/>
          </p:cNvCxnSpPr>
          <p:nvPr/>
        </p:nvCxnSpPr>
        <p:spPr>
          <a:xfrm>
            <a:off x="5695950" y="2847975"/>
            <a:ext cx="0" cy="3125429"/>
          </a:xfrm>
          <a:prstGeom prst="line">
            <a:avLst/>
          </a:prstGeom>
          <a:ln w="3175">
            <a:solidFill>
              <a:srgbClr val="00B05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60BD62-1817-7C4A-A291-B1FAC3C1E722}"/>
              </a:ext>
            </a:extLst>
          </p:cNvPr>
          <p:cNvCxnSpPr>
            <a:cxnSpLocks/>
          </p:cNvCxnSpPr>
          <p:nvPr/>
        </p:nvCxnSpPr>
        <p:spPr>
          <a:xfrm>
            <a:off x="5857875" y="2847975"/>
            <a:ext cx="0" cy="3125429"/>
          </a:xfrm>
          <a:prstGeom prst="line">
            <a:avLst/>
          </a:prstGeom>
          <a:ln w="3175">
            <a:solidFill>
              <a:srgbClr val="0432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546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E727-C9DB-1940-9CDB-4FE43DC0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2011: Implications of not seeing Higgs boson early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34504-A337-A74C-8AF0-21DCE567B8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20936" y="2687086"/>
                <a:ext cx="6371063" cy="145205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b="0" dirty="0">
                    <a:solidFill>
                      <a:srgbClr val="0432FF"/>
                    </a:solidFill>
                  </a:rPr>
                  <a:t>Not seeing a Higgs boson </a:t>
                </a:r>
              </a:p>
              <a:p>
                <a:r>
                  <a:rPr lang="en-US" sz="2400" b="0" dirty="0">
                    <a:solidFill>
                      <a:srgbClr val="0432FF"/>
                    </a:solidFill>
                  </a:rPr>
                  <a:t>in the entire meaningful mass range </a:t>
                </a:r>
              </a:p>
              <a:p>
                <a:r>
                  <a:rPr lang="en-US" sz="2400" b="0" dirty="0">
                    <a:solidFill>
                      <a:srgbClr val="0432FF"/>
                    </a:solidFill>
                  </a:rPr>
                  <a:t>with production cross section &lt; 2 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b="0" baseline="-25000" dirty="0">
                    <a:solidFill>
                      <a:srgbClr val="0432FF"/>
                    </a:solidFill>
                  </a:rPr>
                  <a:t>SM</a:t>
                </a:r>
                <a:r>
                  <a:rPr lang="en-US" sz="2400" b="0" dirty="0">
                    <a:solidFill>
                      <a:srgbClr val="0432FF"/>
                    </a:solidFill>
                  </a:rPr>
                  <a:t> implies</a:t>
                </a:r>
              </a:p>
              <a:p>
                <a:r>
                  <a:rPr lang="en-US" dirty="0"/>
                  <a:t>there are only 3 SM-like fermion generations</a:t>
                </a:r>
                <a:endParaRPr lang="en-US" baseline="-25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34504-A337-A74C-8AF0-21DCE567B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20936" y="2687086"/>
                <a:ext cx="6371063" cy="1452052"/>
              </a:xfrm>
              <a:blipFill>
                <a:blip r:embed="rId2"/>
                <a:stretch>
                  <a:fillRect l="-1590" t="-6957" r="-5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E73C7-89B8-7F4A-9C88-66C5B227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68152-4160-0746-8418-EEB3E481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544CB-D5FE-D941-A660-C9A1BC07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7E3A2-AB33-B547-ABCD-FF368C35E0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5" y="963569"/>
            <a:ext cx="5593389" cy="53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6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30E1-C802-EC4C-936A-B3C60C90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luminosity delivered (per experiment)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2DE48-BE9A-EF44-B007-6DD5E5F8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51444-0FB4-B747-B496-1F67A46F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DABAA-544C-1C40-9120-BBAE30A6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70319E9-83E4-264B-A482-57E55BA013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7675" y="1320131"/>
          <a:ext cx="6813552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388">
                  <a:extLst>
                    <a:ext uri="{9D8B030D-6E8A-4147-A177-3AD203B41FA5}">
                      <a16:colId xmlns:a16="http://schemas.microsoft.com/office/drawing/2014/main" val="1417101599"/>
                    </a:ext>
                  </a:extLst>
                </a:gridCol>
                <a:gridCol w="1703388">
                  <a:extLst>
                    <a:ext uri="{9D8B030D-6E8A-4147-A177-3AD203B41FA5}">
                      <a16:colId xmlns:a16="http://schemas.microsoft.com/office/drawing/2014/main" val="61545127"/>
                    </a:ext>
                  </a:extLst>
                </a:gridCol>
                <a:gridCol w="1703388">
                  <a:extLst>
                    <a:ext uri="{9D8B030D-6E8A-4147-A177-3AD203B41FA5}">
                      <a16:colId xmlns:a16="http://schemas.microsoft.com/office/drawing/2014/main" val="33793933"/>
                    </a:ext>
                  </a:extLst>
                </a:gridCol>
                <a:gridCol w="1703388">
                  <a:extLst>
                    <a:ext uri="{9D8B030D-6E8A-4147-A177-3AD203B41FA5}">
                      <a16:colId xmlns:a16="http://schemas.microsoft.com/office/drawing/2014/main" val="1806225575"/>
                    </a:ext>
                  </a:extLst>
                </a:gridCol>
              </a:tblGrid>
              <a:tr h="394257">
                <a:tc rowSpan="2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Run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2010-2011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7 TeV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5 fb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432951"/>
                  </a:ext>
                </a:extLst>
              </a:tr>
              <a:tr h="39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2012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8 TeV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fb</a:t>
                      </a:r>
                      <a:r>
                        <a:rPr kumimoji="0" lang="en-US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690163"/>
                  </a:ext>
                </a:extLst>
              </a:tr>
              <a:tr h="3942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Run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2015-2018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13 TeV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160 fb</a:t>
                      </a:r>
                      <a:r>
                        <a:rPr kumimoji="0" lang="en-US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67614"/>
                  </a:ext>
                </a:extLst>
              </a:tr>
              <a:tr h="3942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Run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2021-2023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14 TeV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300+ fb</a:t>
                      </a:r>
                      <a:r>
                        <a:rPr kumimoji="0" lang="en-US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462361"/>
                  </a:ext>
                </a:extLst>
              </a:tr>
              <a:tr h="3942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HL-LHC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2026-2038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14 TeV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3000+ fb</a:t>
                      </a:r>
                      <a:r>
                        <a:rPr kumimoji="0" lang="en-US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42468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09049A-754B-E94B-B744-E78D0F0D32BF}"/>
              </a:ext>
            </a:extLst>
          </p:cNvPr>
          <p:cNvSpPr txBox="1">
            <a:spLocks/>
          </p:cNvSpPr>
          <p:nvPr/>
        </p:nvSpPr>
        <p:spPr>
          <a:xfrm>
            <a:off x="447677" y="3301331"/>
            <a:ext cx="6813550" cy="828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804863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141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chemeClr val="tx1"/>
                </a:solidFill>
              </a:rPr>
              <a:t>Integrated luminosities shown are approximate (small differences between ATLAS and CMS)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9297B4-7BE3-F646-8D2B-A3DDB0E2F0F8}"/>
              </a:ext>
            </a:extLst>
          </p:cNvPr>
          <p:cNvSpPr txBox="1"/>
          <p:nvPr/>
        </p:nvSpPr>
        <p:spPr>
          <a:xfrm>
            <a:off x="720226" y="4848165"/>
            <a:ext cx="10956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The number of Higgs bosons produced in Runs 1 and 2 is </a:t>
            </a:r>
            <a:r>
              <a:rPr lang="en-US" sz="2000" b="1" dirty="0">
                <a:solidFill>
                  <a:srgbClr val="FF0000"/>
                </a:solidFill>
              </a:rPr>
              <a:t>about 9,000,000 </a:t>
            </a:r>
            <a:r>
              <a:rPr lang="en-US" sz="2000" b="1" dirty="0">
                <a:solidFill>
                  <a:srgbClr val="0432FF"/>
                </a:solidFill>
              </a:rPr>
              <a:t>per ATLAS/CMS experiment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9722F-ADCE-AD42-B41D-7BF88C88FBB4}"/>
              </a:ext>
            </a:extLst>
          </p:cNvPr>
          <p:cNvSpPr txBox="1"/>
          <p:nvPr/>
        </p:nvSpPr>
        <p:spPr>
          <a:xfrm>
            <a:off x="7616388" y="1362339"/>
            <a:ext cx="46174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 of today, Run 2 </a:t>
            </a:r>
            <a:r>
              <a:rPr lang="en-US" dirty="0"/>
              <a:t>data are still being analyzed;</a:t>
            </a:r>
          </a:p>
          <a:p>
            <a:r>
              <a:rPr lang="en-US" dirty="0"/>
              <a:t>Many public results are based on less than</a:t>
            </a:r>
          </a:p>
          <a:p>
            <a:r>
              <a:rPr lang="en-US" dirty="0"/>
              <a:t>the full Run 2 data set.</a:t>
            </a:r>
          </a:p>
          <a:p>
            <a:endParaRPr lang="en-US" baseline="30000" dirty="0"/>
          </a:p>
          <a:p>
            <a:r>
              <a:rPr lang="en-US" b="1" dirty="0"/>
              <a:t>HL-LHC is expected to deliver </a:t>
            </a:r>
            <a:r>
              <a:rPr lang="en-US" dirty="0"/>
              <a:t>more than</a:t>
            </a:r>
          </a:p>
          <a:p>
            <a:r>
              <a:rPr lang="en-US" dirty="0"/>
              <a:t>the baseline number of 3000 fb</a:t>
            </a:r>
            <a:r>
              <a:rPr lang="en-US" baseline="30000" dirty="0"/>
              <a:t>-1</a:t>
            </a:r>
            <a:r>
              <a:rPr lang="en-US" dirty="0"/>
              <a:t>;  </a:t>
            </a:r>
          </a:p>
          <a:p>
            <a:r>
              <a:rPr lang="en-US" dirty="0"/>
              <a:t>perhaps, 4500 fb</a:t>
            </a:r>
            <a:r>
              <a:rPr lang="en-US" baseline="30000" dirty="0"/>
              <a:t>-1</a:t>
            </a:r>
            <a:r>
              <a:rPr lang="en-US" dirty="0"/>
              <a:t> (or even more).</a:t>
            </a:r>
          </a:p>
        </p:txBody>
      </p:sp>
    </p:spTree>
    <p:extLst>
      <p:ext uri="{BB962C8B-B14F-4D97-AF65-F5344CB8AC3E}">
        <p14:creationId xmlns:p14="http://schemas.microsoft.com/office/powerpoint/2010/main" val="3974155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E727-C9DB-1940-9CDB-4FE43DC0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2011: Implications of not seeing Higgs boson early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34504-A337-A74C-8AF0-21DCE567B8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22847"/>
                <a:ext cx="10750378" cy="5764851"/>
              </a:xfrm>
            </p:spPr>
            <p:txBody>
              <a:bodyPr>
                <a:normAutofit/>
              </a:bodyPr>
              <a:lstStyle/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b="0" dirty="0">
                    <a:solidFill>
                      <a:srgbClr val="0432FF"/>
                    </a:solidFill>
                  </a:rPr>
                  <a:t>Gluon fusion with the top quark in the loop is</a:t>
                </a:r>
              </a:p>
              <a:p>
                <a:r>
                  <a:rPr lang="en-US" sz="2000" b="0" dirty="0">
                    <a:solidFill>
                      <a:srgbClr val="0432FF"/>
                    </a:solidFill>
                  </a:rPr>
                  <a:t>the dominant Higgs boson production mechanism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BACK OF ENVELOPE: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For heavy quark of mass m (m&gt;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H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), the amplitude is suppressed as </a:t>
                </a:r>
                <a:r>
                  <a:rPr lang="en-US" sz="2000" b="0" dirty="0"/>
                  <a:t>1/m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Higgs coupling to the quark is proportional to m,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</a:t>
                </a:r>
                <a:r>
                  <a:rPr lang="en-US" sz="2000" b="0" dirty="0">
                    <a:solidFill>
                      <a:srgbClr val="FF0000"/>
                    </a:solidFill>
                  </a:rPr>
                  <a:t>m</a:t>
                </a:r>
                <a:endParaRPr lang="en-US" sz="20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So, for a heavy quark loop, </a:t>
                </a:r>
                <a:r>
                  <a:rPr lang="en-US" sz="2000" b="0" i="1" dirty="0">
                    <a:solidFill>
                      <a:schemeClr val="tx1"/>
                    </a:solidFill>
                  </a:rPr>
                  <a:t>the amplitude is approximately independent of the quark’s mass m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Should there be a fourth generation of SM-like fermions,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In addition to the top quark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t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there would be two more heavy quarks,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T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and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B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i="1" dirty="0">
                    <a:solidFill>
                      <a:schemeClr val="tx1"/>
                    </a:solidFill>
                  </a:rPr>
                  <a:t>However heavy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T</a:t>
                </a:r>
                <a:r>
                  <a:rPr lang="en-US" sz="2000" b="0" i="1" dirty="0">
                    <a:solidFill>
                      <a:schemeClr val="tx1"/>
                    </a:solidFill>
                  </a:rPr>
                  <a:t> and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B</a:t>
                </a:r>
                <a:r>
                  <a:rPr lang="en-US" sz="2000" b="0" i="1" dirty="0">
                    <a:solidFill>
                      <a:schemeClr val="tx1"/>
                    </a:solidFill>
                  </a:rPr>
                  <a:t> might be (and hence not seen directly),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each of them would give its own contribution to the production amplitude very similar in magnitude to that due to the top quark.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The production amplitude then becomes 3 times larger.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production cross section then becomes 9 times larger (wow!)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34504-A337-A74C-8AF0-21DCE567B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22847"/>
                <a:ext cx="10750378" cy="5764851"/>
              </a:xfrm>
              <a:blipFill>
                <a:blip r:embed="rId2"/>
                <a:stretch>
                  <a:fillRect l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E73C7-89B8-7F4A-9C88-66C5B227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68152-4160-0746-8418-EEB3E481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544CB-D5FE-D941-A660-C9A1BC07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30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D5C2AB-32F5-EE41-AADA-99DB68511304}"/>
              </a:ext>
            </a:extLst>
          </p:cNvPr>
          <p:cNvGrpSpPr/>
          <p:nvPr/>
        </p:nvGrpSpPr>
        <p:grpSpPr>
          <a:xfrm>
            <a:off x="5841913" y="1236420"/>
            <a:ext cx="2070601" cy="866292"/>
            <a:chOff x="8239124" y="1205411"/>
            <a:chExt cx="2070601" cy="866292"/>
          </a:xfrm>
        </p:grpSpPr>
        <p:pic>
          <p:nvPicPr>
            <p:cNvPr id="7" name="Picture 6" descr="gg_fusion">
              <a:extLst>
                <a:ext uri="{FF2B5EF4-FFF2-40B4-BE49-F238E27FC236}">
                  <a16:creationId xmlns:a16="http://schemas.microsoft.com/office/drawing/2014/main" id="{9215DEB9-4EF0-FB44-A802-15CA15269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9125" y="1205411"/>
              <a:ext cx="2070600" cy="865635"/>
            </a:xfrm>
            <a:prstGeom prst="rect">
              <a:avLst/>
            </a:prstGeom>
            <a:noFill/>
            <a:ln w="57150" cmpd="sng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C0F3C7-2F51-BE40-A37A-8597EDD6A06A}"/>
                </a:ext>
              </a:extLst>
            </p:cNvPr>
            <p:cNvSpPr/>
            <p:nvPr/>
          </p:nvSpPr>
          <p:spPr>
            <a:xfrm>
              <a:off x="8239124" y="1333500"/>
              <a:ext cx="781307" cy="390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E05AF5-3690-E943-833B-D033FD728A16}"/>
                </a:ext>
              </a:extLst>
            </p:cNvPr>
            <p:cNvSpPr/>
            <p:nvPr/>
          </p:nvSpPr>
          <p:spPr>
            <a:xfrm>
              <a:off x="8749870" y="1876441"/>
              <a:ext cx="775129" cy="194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7B75F6-88C4-864B-AB84-630367046917}"/>
                </a:ext>
              </a:extLst>
            </p:cNvPr>
            <p:cNvSpPr/>
            <p:nvPr/>
          </p:nvSpPr>
          <p:spPr>
            <a:xfrm>
              <a:off x="9410699" y="1205411"/>
              <a:ext cx="114300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62DEBB-6F7E-934F-8900-803AC055C4E3}"/>
                </a:ext>
              </a:extLst>
            </p:cNvPr>
            <p:cNvSpPr/>
            <p:nvPr/>
          </p:nvSpPr>
          <p:spPr>
            <a:xfrm>
              <a:off x="9410699" y="1654392"/>
              <a:ext cx="114300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7295E5-5F6D-3E4D-A1E8-F045D59E1AD0}"/>
                </a:ext>
              </a:extLst>
            </p:cNvPr>
            <p:cNvSpPr/>
            <p:nvPr/>
          </p:nvSpPr>
          <p:spPr>
            <a:xfrm>
              <a:off x="10138276" y="1235869"/>
              <a:ext cx="114300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17D488-3151-334A-9670-416BA13310C9}"/>
                </a:ext>
              </a:extLst>
            </p:cNvPr>
            <p:cNvSpPr/>
            <p:nvPr/>
          </p:nvSpPr>
          <p:spPr>
            <a:xfrm>
              <a:off x="9605834" y="1431131"/>
              <a:ext cx="45719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0D4F19-FF74-F244-8862-12A7B7F1C09F}"/>
                </a:ext>
              </a:extLst>
            </p:cNvPr>
            <p:cNvSpPr/>
            <p:nvPr/>
          </p:nvSpPr>
          <p:spPr>
            <a:xfrm>
              <a:off x="9731565" y="1394996"/>
              <a:ext cx="45719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A90B5B-50CD-9A4D-B957-F3F7D95A83EE}"/>
                </a:ext>
              </a:extLst>
            </p:cNvPr>
            <p:cNvSpPr/>
            <p:nvPr/>
          </p:nvSpPr>
          <p:spPr>
            <a:xfrm>
              <a:off x="9847028" y="1437276"/>
              <a:ext cx="45719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CF9536-0A37-8549-A0EC-012E6F03E0BB}"/>
                </a:ext>
              </a:extLst>
            </p:cNvPr>
            <p:cNvSpPr/>
            <p:nvPr/>
          </p:nvSpPr>
          <p:spPr>
            <a:xfrm>
              <a:off x="9965154" y="1492627"/>
              <a:ext cx="45719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8C4FEC-0542-6045-846B-92897D7F5374}"/>
                </a:ext>
              </a:extLst>
            </p:cNvPr>
            <p:cNvSpPr/>
            <p:nvPr/>
          </p:nvSpPr>
          <p:spPr>
            <a:xfrm>
              <a:off x="10078376" y="1467937"/>
              <a:ext cx="45719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CA4739-A9FD-6448-97A2-73AE87AD430F}"/>
                </a:ext>
              </a:extLst>
            </p:cNvPr>
            <p:cNvSpPr/>
            <p:nvPr/>
          </p:nvSpPr>
          <p:spPr>
            <a:xfrm>
              <a:off x="9811526" y="1876441"/>
              <a:ext cx="45719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6BB257-4C11-9041-AFD8-450E9211B997}"/>
                  </a:ext>
                </a:extLst>
              </p:cNvPr>
              <p:cNvSpPr txBox="1"/>
              <p:nvPr/>
            </p:nvSpPr>
            <p:spPr>
              <a:xfrm>
                <a:off x="6614419" y="918840"/>
                <a:ext cx="251607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6BB257-4C11-9041-AFD8-450E9211B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19" y="918840"/>
                <a:ext cx="251607" cy="270652"/>
              </a:xfrm>
              <a:prstGeom prst="rect">
                <a:avLst/>
              </a:prstGeom>
              <a:blipFill>
                <a:blip r:embed="rId4"/>
                <a:stretch>
                  <a:fillRect l="-2381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6428C6-9A72-0F4A-85B3-F310D7B2621C}"/>
                  </a:ext>
                </a:extLst>
              </p:cNvPr>
              <p:cNvSpPr txBox="1"/>
              <p:nvPr/>
            </p:nvSpPr>
            <p:spPr>
              <a:xfrm>
                <a:off x="6601158" y="1831403"/>
                <a:ext cx="251607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6428C6-9A72-0F4A-85B3-F310D7B26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158" y="1831403"/>
                <a:ext cx="251607" cy="270652"/>
              </a:xfrm>
              <a:prstGeom prst="rect">
                <a:avLst/>
              </a:prstGeom>
              <a:blipFill>
                <a:blip r:embed="rId5"/>
                <a:stretch>
                  <a:fillRect l="-2381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AC6B4D-6E8D-4D40-8DBA-D597F09219EA}"/>
                  </a:ext>
                </a:extLst>
              </p:cNvPr>
              <p:cNvSpPr txBox="1"/>
              <p:nvPr/>
            </p:nvSpPr>
            <p:spPr>
              <a:xfrm>
                <a:off x="7136055" y="1572485"/>
                <a:ext cx="247183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baseline="-2500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AC6B4D-6E8D-4D40-8DBA-D597F0921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055" y="1572485"/>
                <a:ext cx="247183" cy="270652"/>
              </a:xfrm>
              <a:prstGeom prst="rect">
                <a:avLst/>
              </a:prstGeom>
              <a:blipFill>
                <a:blip r:embed="rId6"/>
                <a:stretch>
                  <a:fillRect l="-25000" r="-20000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DA973326-3B30-7349-ABB8-784699F031DE}"/>
              </a:ext>
            </a:extLst>
          </p:cNvPr>
          <p:cNvSpPr/>
          <p:nvPr/>
        </p:nvSpPr>
        <p:spPr>
          <a:xfrm>
            <a:off x="6663796" y="1223517"/>
            <a:ext cx="82801" cy="81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C51412-0F3A-D844-931B-DD78F4389BD4}"/>
              </a:ext>
            </a:extLst>
          </p:cNvPr>
          <p:cNvSpPr/>
          <p:nvPr/>
        </p:nvSpPr>
        <p:spPr>
          <a:xfrm>
            <a:off x="6663292" y="1829649"/>
            <a:ext cx="82801" cy="81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5AE9A48-2DFD-D245-83C2-FCCAD483506F}"/>
              </a:ext>
            </a:extLst>
          </p:cNvPr>
          <p:cNvSpPr/>
          <p:nvPr/>
        </p:nvSpPr>
        <p:spPr>
          <a:xfrm>
            <a:off x="7094655" y="1514909"/>
            <a:ext cx="82801" cy="81068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950B1F-5540-A448-9F51-D08CC7D16A75}"/>
              </a:ext>
            </a:extLst>
          </p:cNvPr>
          <p:cNvSpPr txBox="1"/>
          <p:nvPr/>
        </p:nvSpPr>
        <p:spPr>
          <a:xfrm>
            <a:off x="6681601" y="136450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E393C-BA9C-5C49-8915-0C975E2D0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2407" y="2640438"/>
            <a:ext cx="1304350" cy="9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74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E727-C9DB-1940-9CDB-4FE43DC0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2012: Discovery of the Higgs boson with mass near 125 GeV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E73C7-89B8-7F4A-9C88-66C5B227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68152-4160-0746-8418-EEB3E481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544CB-D5FE-D941-A660-C9A1BC07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4EE4B-1C24-8E4A-937D-81E29FD02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8" y="908820"/>
            <a:ext cx="3454898" cy="2953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3E91E-99B7-FF4D-9689-0E6DB60CF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74" y="1038838"/>
            <a:ext cx="8305434" cy="5190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2FE9B0-2AFA-5B4F-AA2D-C1E4DA9950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962"/>
            <a:ext cx="3686742" cy="272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9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3908774"/>
            <a:ext cx="3733800" cy="2876550"/>
            <a:chOff x="2110551" y="3166424"/>
            <a:chExt cx="4549146" cy="32263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0551" y="3834942"/>
              <a:ext cx="4549146" cy="255778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06438" y="5359872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chemeClr val="bg1"/>
                  </a:solidFill>
                  <a:latin typeface="Arial"/>
                  <a:cs typeface="Arial"/>
                </a:rPr>
                <a:t>ggF</a:t>
              </a:r>
              <a:r>
                <a:rPr lang="en-US" sz="1200" b="1" dirty="0">
                  <a:solidFill>
                    <a:schemeClr val="bg1"/>
                  </a:solidFill>
                  <a:latin typeface="Arial"/>
                  <a:cs typeface="Arial"/>
                </a:rPr>
                <a:t> (86%)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32322" y="3736689"/>
              <a:ext cx="851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VBF (7%)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18743" y="3298584"/>
              <a:ext cx="8082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WH (3%)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68348" y="3166424"/>
              <a:ext cx="7569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ZH (2%)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92899" y="3435283"/>
              <a:ext cx="83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"/>
                  <a:cs typeface="Arial"/>
                </a:rPr>
                <a:t>bbH</a:t>
              </a:r>
              <a:r>
                <a:rPr lang="en-US" sz="1200" dirty="0">
                  <a:latin typeface="Arial"/>
                  <a:cs typeface="Arial"/>
                </a:rPr>
                <a:t> (1%)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03916" y="3773973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"/>
                  <a:cs typeface="Arial"/>
                </a:rPr>
                <a:t>ttH</a:t>
              </a:r>
              <a:r>
                <a:rPr lang="en-US" sz="1200" dirty="0">
                  <a:latin typeface="Arial"/>
                  <a:cs typeface="Arial"/>
                </a:rPr>
                <a:t> (1%)</a:t>
              </a:r>
            </a:p>
          </p:txBody>
        </p:sp>
        <p:cxnSp>
          <p:nvCxnSpPr>
            <p:cNvPr id="21" name="Straight Connector 20"/>
            <p:cNvCxnSpPr>
              <a:stCxn id="16" idx="2"/>
            </p:cNvCxnSpPr>
            <p:nvPr/>
          </p:nvCxnSpPr>
          <p:spPr>
            <a:xfrm>
              <a:off x="2558080" y="4013688"/>
              <a:ext cx="498175" cy="761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10293" y="3544295"/>
              <a:ext cx="346940" cy="4019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049628" y="3380194"/>
              <a:ext cx="168850" cy="53228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9" idx="1"/>
            </p:cNvCxnSpPr>
            <p:nvPr/>
          </p:nvCxnSpPr>
          <p:spPr>
            <a:xfrm flipH="1">
              <a:off x="4185765" y="3573783"/>
              <a:ext cx="307135" cy="33869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0" idx="1"/>
            </p:cNvCxnSpPr>
            <p:nvPr/>
          </p:nvCxnSpPr>
          <p:spPr>
            <a:xfrm flipH="1">
              <a:off x="4329948" y="3912473"/>
              <a:ext cx="373969" cy="33915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H(125) production modes (</a:t>
            </a:r>
            <a:r>
              <a:rPr lang="en-US" dirty="0" err="1"/>
              <a:t>pb</a:t>
            </a:r>
            <a:r>
              <a:rPr lang="en-US" dirty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0202" y="897994"/>
          <a:ext cx="1201654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5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51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51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51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51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644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ggF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VBF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ZH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bbH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ttH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tHq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tHW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4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8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</a:rPr>
                        <a:t>TeV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19.5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1.60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0.70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0.42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0.20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0.13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0.019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0.0012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4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13 </a:t>
                      </a:r>
                      <a:r>
                        <a:rPr lang="en-US" sz="2000" b="1" dirty="0" err="1">
                          <a:solidFill>
                            <a:srgbClr val="0432FF"/>
                          </a:solidFill>
                        </a:rPr>
                        <a:t>TeV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44.1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3.78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1.37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0.88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0.49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0.51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0.074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32FF"/>
                          </a:solidFill>
                        </a:rPr>
                        <a:t>0.0029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 dirty="0"/>
                        <a:t>ratio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2.3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2.4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2.0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2.1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2.5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3.9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3.9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2.4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5" descr="WZ_br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956" y="2505589"/>
            <a:ext cx="1493770" cy="1021446"/>
          </a:xfrm>
          <a:prstGeom prst="rect">
            <a:avLst/>
          </a:prstGeom>
          <a:noFill/>
          <a:ln w="57150" cmpd="sng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g_fus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592" y="2816426"/>
            <a:ext cx="1155131" cy="482914"/>
          </a:xfrm>
          <a:prstGeom prst="rect">
            <a:avLst/>
          </a:prstGeom>
          <a:noFill/>
          <a:ln w="57150" cmpd="sng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VB_fusi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297" y="2567917"/>
            <a:ext cx="1275808" cy="853384"/>
          </a:xfrm>
          <a:prstGeom prst="rect">
            <a:avLst/>
          </a:prstGeom>
          <a:noFill/>
          <a:ln w="57150" cmpd="sng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t_fusi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243" y="2520952"/>
            <a:ext cx="1379532" cy="945597"/>
          </a:xfrm>
          <a:prstGeom prst="rect">
            <a:avLst/>
          </a:prstGeom>
          <a:noFill/>
          <a:ln w="57150" cmpd="sng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928" y="2626893"/>
            <a:ext cx="1074725" cy="7937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500" y="2588346"/>
            <a:ext cx="1151026" cy="7774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9416-FFEE-0E4E-BC51-9FFBF54E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C658F-A2B8-9A4E-BEB8-1AA87B3F2606}"/>
              </a:ext>
            </a:extLst>
          </p:cNvPr>
          <p:cNvSpPr txBox="1"/>
          <p:nvPr/>
        </p:nvSpPr>
        <p:spPr>
          <a:xfrm>
            <a:off x="1212501" y="3306383"/>
            <a:ext cx="1741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ggF</a:t>
            </a:r>
            <a:r>
              <a:rPr lang="en-US" sz="1600" b="1" dirty="0">
                <a:solidFill>
                  <a:srgbClr val="FF0000"/>
                </a:solidFill>
              </a:rPr>
              <a:t> - loop induced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587692-7568-9F4E-837D-242DFA85B37C}"/>
              </a:ext>
            </a:extLst>
          </p:cNvPr>
          <p:cNvSpPr txBox="1"/>
          <p:nvPr/>
        </p:nvSpPr>
        <p:spPr>
          <a:xfrm>
            <a:off x="4968593" y="3760486"/>
            <a:ext cx="4169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How accurate are these predictions?  </a:t>
            </a:r>
            <a:endParaRPr lang="en-US" dirty="0">
              <a:solidFill>
                <a:srgbClr val="0432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BEF60600-5BC5-2C4D-A130-D7BBD57703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4406124"/>
                  </p:ext>
                </p:extLst>
              </p:nvPr>
            </p:nvGraphicFramePr>
            <p:xfrm>
              <a:off x="5073374" y="4155744"/>
              <a:ext cx="7118623" cy="21305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0963">
                      <a:extLst>
                        <a:ext uri="{9D8B030D-6E8A-4147-A177-3AD203B41FA5}">
                          <a16:colId xmlns:a16="http://schemas.microsoft.com/office/drawing/2014/main" val="164202851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617863057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1689853031"/>
                        </a:ext>
                      </a:extLst>
                    </a:gridCol>
                    <a:gridCol w="1502457">
                      <a:extLst>
                        <a:ext uri="{9D8B030D-6E8A-4147-A177-3AD203B41FA5}">
                          <a16:colId xmlns:a16="http://schemas.microsoft.com/office/drawing/2014/main" val="1365757132"/>
                        </a:ext>
                      </a:extLst>
                    </a:gridCol>
                    <a:gridCol w="807603">
                      <a:extLst>
                        <a:ext uri="{9D8B030D-6E8A-4147-A177-3AD203B41FA5}">
                          <a16:colId xmlns:a16="http://schemas.microsoft.com/office/drawing/2014/main" val="2514557814"/>
                        </a:ext>
                      </a:extLst>
                    </a:gridCol>
                  </a:tblGrid>
                  <a:tr h="423662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Process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Perturbative calc. order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Theory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Parametric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PDF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1370600"/>
                      </a:ext>
                    </a:extLst>
                  </a:tr>
                  <a:tr h="271292">
                    <a:tc>
                      <a:txBody>
                        <a:bodyPr/>
                        <a:lstStyle/>
                        <a:p>
                          <a:r>
                            <a:rPr lang="en-US" sz="1600" b="1" dirty="0" err="1"/>
                            <a:t>ggF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</a:t>
                          </a:r>
                          <a:r>
                            <a:rPr lang="en-US" sz="1800" b="0" i="0" u="none" strike="noStrike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 QCD + NLO EW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~5%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1404499"/>
                      </a:ext>
                    </a:extLst>
                  </a:tr>
                  <a:tr h="271292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VBF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NNLO QCD + NLO EWK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2610172"/>
                      </a:ext>
                    </a:extLst>
                  </a:tr>
                  <a:tr h="271292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WH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NNLO QCD + NLO EWK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5849504"/>
                      </a:ext>
                    </a:extLst>
                  </a:tr>
                  <a:tr h="271292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ZH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NNLO QCD + NLO EWK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1338293"/>
                      </a:ext>
                    </a:extLst>
                  </a:tr>
                  <a:tr h="271292">
                    <a:tc>
                      <a:txBody>
                        <a:bodyPr/>
                        <a:lstStyle/>
                        <a:p>
                          <a:r>
                            <a:rPr lang="en-US" sz="1600" b="1" dirty="0" err="1"/>
                            <a:t>ttH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NLO QCD + NLO EWK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955452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BEF60600-5BC5-2C4D-A130-D7BBD57703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4406124"/>
                  </p:ext>
                </p:extLst>
              </p:nvPr>
            </p:nvGraphicFramePr>
            <p:xfrm>
              <a:off x="5073374" y="4155744"/>
              <a:ext cx="7118623" cy="21305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0963">
                      <a:extLst>
                        <a:ext uri="{9D8B030D-6E8A-4147-A177-3AD203B41FA5}">
                          <a16:colId xmlns:a16="http://schemas.microsoft.com/office/drawing/2014/main" val="164202851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617863057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1689853031"/>
                        </a:ext>
                      </a:extLst>
                    </a:gridCol>
                    <a:gridCol w="1502457">
                      <a:extLst>
                        <a:ext uri="{9D8B030D-6E8A-4147-A177-3AD203B41FA5}">
                          <a16:colId xmlns:a16="http://schemas.microsoft.com/office/drawing/2014/main" val="1365757132"/>
                        </a:ext>
                      </a:extLst>
                    </a:gridCol>
                    <a:gridCol w="807603">
                      <a:extLst>
                        <a:ext uri="{9D8B030D-6E8A-4147-A177-3AD203B41FA5}">
                          <a16:colId xmlns:a16="http://schemas.microsoft.com/office/drawing/2014/main" val="2514557814"/>
                        </a:ext>
                      </a:extLst>
                    </a:gridCol>
                  </a:tblGrid>
                  <a:tr h="423662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Process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Perturbative calc. order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Theory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22034" t="-6061" r="-55932" b="-4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PDF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13706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600" b="1" dirty="0" err="1"/>
                            <a:t>ggF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</a:t>
                          </a:r>
                          <a:r>
                            <a:rPr lang="en-US" sz="1800" b="0" i="0" u="none" strike="noStrike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 QCD + NLO EW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5833" t="-120690" r="-191667" b="-3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22034" t="-120690" r="-55932" b="-3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778125" t="-120690" r="-3125" b="-3862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140449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VBF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NNLO QCD + NLO EWK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5833" t="-237037" r="-191667" b="-31481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8791" t="-237037" r="-1099" b="-31481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261017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WH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NNLO QCD + NLO EWK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5833" t="-350000" r="-191667" b="-22692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8791" t="-350000" r="-1099" b="-22692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58495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ZH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NNLO QCD + NLO EWK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5833" t="-433333" r="-191667" b="-11851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8791" t="-433333" r="-1099" b="-11851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133829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b="1" dirty="0" err="1"/>
                            <a:t>ttH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NLO QCD + NLO EWK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5833" t="-553846" r="-191667" b="-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22034" t="-553846" r="-55932" b="-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778125" t="-553846" r="-3125" b="-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95545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50A010D-696B-EC43-9897-BEE12D1027DC}"/>
              </a:ext>
            </a:extLst>
          </p:cNvPr>
          <p:cNvSpPr/>
          <p:nvPr/>
        </p:nvSpPr>
        <p:spPr>
          <a:xfrm>
            <a:off x="9526393" y="3878010"/>
            <a:ext cx="2744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[LHC Higgs Cross Section Working Group]</a:t>
            </a:r>
          </a:p>
        </p:txBody>
      </p:sp>
    </p:spTree>
    <p:extLst>
      <p:ext uri="{BB962C8B-B14F-4D97-AF65-F5344CB8AC3E}">
        <p14:creationId xmlns:p14="http://schemas.microsoft.com/office/powerpoint/2010/main" val="2064841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H(125) production-decay modes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5947" y="975413"/>
          <a:ext cx="1026794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05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59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14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77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bb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WW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</a:rPr>
                        <a:t>ττ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ZZ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</a:rPr>
                        <a:t>γγ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Zγ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μμ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gg</a:t>
                      </a:r>
                      <a:r>
                        <a:rPr lang="en-US" sz="2000" dirty="0"/>
                        <a:t> + …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all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58%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6.3%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2.9%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2.6%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0.23%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0.15%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0.022%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leptonic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1.0%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0.012%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0.010%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0" y="2796292"/>
            <a:ext cx="3989863" cy="2786513"/>
            <a:chOff x="1774309" y="2695130"/>
            <a:chExt cx="5512069" cy="358061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4309" y="3273059"/>
              <a:ext cx="5512069" cy="300268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73865" y="4838149"/>
              <a:ext cx="992574" cy="316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/>
                  <a:cs typeface="Arial"/>
                </a:rPr>
                <a:t>bb (58%)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4881" y="4477118"/>
              <a:ext cx="1112161" cy="316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Arial"/>
                  <a:cs typeface="Arial"/>
                </a:rPr>
                <a:t>WW (21%)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57867" y="2753962"/>
              <a:ext cx="872987" cy="316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cc (3%)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52052" y="2695130"/>
              <a:ext cx="895133" cy="316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ZZ (3%)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62797" y="2937113"/>
              <a:ext cx="2872750" cy="316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>
                  <a:latin typeface="Arial"/>
                  <a:cs typeface="Arial"/>
                </a:rPr>
                <a:t>γγ</a:t>
              </a:r>
              <a:r>
                <a:rPr lang="en-US" sz="1000" b="1" dirty="0">
                  <a:latin typeface="Arial"/>
                  <a:cs typeface="Arial"/>
                </a:rPr>
                <a:t> (0.2%), </a:t>
              </a:r>
              <a:r>
                <a:rPr lang="en-US" sz="1000" b="1" dirty="0" err="1">
                  <a:latin typeface="Arial"/>
                  <a:cs typeface="Arial"/>
                </a:rPr>
                <a:t>Zγ</a:t>
              </a:r>
              <a:r>
                <a:rPr lang="en-US" sz="1000" b="1" dirty="0">
                  <a:latin typeface="Arial"/>
                  <a:cs typeface="Arial"/>
                </a:rPr>
                <a:t> (0.2%), </a:t>
              </a:r>
              <a:r>
                <a:rPr lang="en-US" sz="1000" b="1" dirty="0" err="1">
                  <a:latin typeface="Arial"/>
                  <a:cs typeface="Arial"/>
                </a:rPr>
                <a:t>μμ</a:t>
              </a:r>
              <a:r>
                <a:rPr lang="en-US" sz="1000" b="1" dirty="0">
                  <a:latin typeface="Arial"/>
                  <a:cs typeface="Arial"/>
                </a:rPr>
                <a:t> (0.02%)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37110" y="3386227"/>
              <a:ext cx="1165312" cy="514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latin typeface="Arial"/>
                  <a:cs typeface="Arial"/>
                </a:rPr>
                <a:t>gg</a:t>
              </a:r>
              <a:r>
                <a:rPr lang="en-US" sz="1000" b="1" dirty="0">
                  <a:latin typeface="Arial"/>
                  <a:cs typeface="Arial"/>
                </a:rPr>
                <a:t> + other </a:t>
              </a:r>
            </a:p>
            <a:p>
              <a:pPr algn="ctr"/>
              <a:r>
                <a:rPr lang="en-US" sz="1000" b="1" dirty="0">
                  <a:latin typeface="Arial"/>
                  <a:cs typeface="Arial"/>
                </a:rPr>
                <a:t>(9%)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063058" y="3045961"/>
              <a:ext cx="0" cy="57109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321380" y="2928107"/>
              <a:ext cx="326088" cy="6110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508244" y="3182494"/>
              <a:ext cx="305961" cy="33869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642186" y="3793933"/>
              <a:ext cx="837552" cy="316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FFFFFF"/>
                  </a:solidFill>
                  <a:latin typeface="Arial"/>
                  <a:cs typeface="Arial"/>
                </a:rPr>
                <a:t>ττ</a:t>
              </a:r>
              <a:r>
                <a:rPr lang="en-US" sz="1000" b="1" dirty="0">
                  <a:solidFill>
                    <a:srgbClr val="FFFFFF"/>
                  </a:solidFill>
                  <a:latin typeface="Arial"/>
                  <a:cs typeface="Arial"/>
                </a:rPr>
                <a:t> (6%)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642" y="2536723"/>
            <a:ext cx="4943115" cy="9908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158" y="2481243"/>
            <a:ext cx="2764607" cy="102323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B9ABE-21E9-0F45-BE38-43267C77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D5C445-E503-0C48-A640-A5BC9A66397E}"/>
                  </a:ext>
                </a:extLst>
              </p:cNvPr>
              <p:cNvSpPr txBox="1"/>
              <p:nvPr/>
            </p:nvSpPr>
            <p:spPr>
              <a:xfrm>
                <a:off x="7010211" y="2209896"/>
                <a:ext cx="2249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loop induced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𝐇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D5C445-E503-0C48-A640-A5BC9A663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11" y="2209896"/>
                <a:ext cx="2249334" cy="369332"/>
              </a:xfrm>
              <a:prstGeom prst="rect">
                <a:avLst/>
              </a:prstGeom>
              <a:blipFill>
                <a:blip r:embed="rId5"/>
                <a:stretch>
                  <a:fillRect l="-226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DE0F0D0-10BE-0A41-A0A5-B5D7C1865AC2}"/>
              </a:ext>
            </a:extLst>
          </p:cNvPr>
          <p:cNvSpPr txBox="1"/>
          <p:nvPr/>
        </p:nvSpPr>
        <p:spPr>
          <a:xfrm>
            <a:off x="10303896" y="951172"/>
            <a:ext cx="1989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Highlighted in red </a:t>
            </a:r>
          </a:p>
          <a:p>
            <a:r>
              <a:rPr lang="en-US" dirty="0">
                <a:solidFill>
                  <a:srgbClr val="FF0000"/>
                </a:solidFill>
              </a:rPr>
              <a:t>are experimentally </a:t>
            </a:r>
          </a:p>
          <a:p>
            <a:r>
              <a:rPr lang="en-US" dirty="0">
                <a:solidFill>
                  <a:srgbClr val="FF0000"/>
                </a:solidFill>
              </a:rPr>
              <a:t>established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37F031-54FF-0E45-9DAB-65280928E498}"/>
                  </a:ext>
                </a:extLst>
              </p:cNvPr>
              <p:cNvSpPr txBox="1"/>
              <p:nvPr/>
            </p:nvSpPr>
            <p:spPr>
              <a:xfrm>
                <a:off x="4125858" y="4063928"/>
                <a:ext cx="74068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432FF"/>
                    </a:solidFill>
                  </a:rPr>
                  <a:t>The most prolific decay is </a:t>
                </a:r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𝐇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𝒃𝒃</m:t>
                    </m:r>
                  </m:oMath>
                </a14:m>
                <a:r>
                  <a:rPr lang="en-US" b="1" dirty="0">
                    <a:solidFill>
                      <a:srgbClr val="0432FF"/>
                    </a:solidFill>
                  </a:rPr>
                  <a:t> (about 60%), also very hard to observe</a:t>
                </a:r>
              </a:p>
              <a:p>
                <a:r>
                  <a:rPr lang="en-US" b="1" dirty="0">
                    <a:solidFill>
                      <a:srgbClr val="0432FF"/>
                    </a:solidFill>
                  </a:rPr>
                  <a:t>The most sensitive channels for observation are </a:t>
                </a:r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𝐇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𝒁𝒁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>
                    <a:solidFill>
                      <a:srgbClr val="0432FF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𝐇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endParaRPr lang="en-US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37F031-54FF-0E45-9DAB-65280928E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858" y="4063928"/>
                <a:ext cx="7406899" cy="646331"/>
              </a:xfrm>
              <a:prstGeom prst="rect">
                <a:avLst/>
              </a:prstGeom>
              <a:blipFill>
                <a:blip r:embed="rId6"/>
                <a:stretch>
                  <a:fillRect l="-685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FFC22BE-3F4F-5E48-A976-93843C5F3FE3}"/>
              </a:ext>
            </a:extLst>
          </p:cNvPr>
          <p:cNvSpPr txBox="1"/>
          <p:nvPr/>
        </p:nvSpPr>
        <p:spPr>
          <a:xfrm>
            <a:off x="4125858" y="5141866"/>
            <a:ext cx="58880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How accurate are these predictions?</a:t>
            </a:r>
          </a:p>
          <a:p>
            <a:r>
              <a:rPr lang="en-US" dirty="0"/>
              <a:t>Typically 1-2%, more accurate than production cross sections</a:t>
            </a:r>
            <a:endParaRPr lang="en-US" sz="1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D93B07-134D-3F42-8D89-55046035239A}"/>
              </a:ext>
            </a:extLst>
          </p:cNvPr>
          <p:cNvSpPr/>
          <p:nvPr/>
        </p:nvSpPr>
        <p:spPr>
          <a:xfrm>
            <a:off x="4131429" y="5735093"/>
            <a:ext cx="2744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[LHC Higgs Cross Section Working Group]</a:t>
            </a:r>
          </a:p>
        </p:txBody>
      </p:sp>
    </p:spTree>
    <p:extLst>
      <p:ext uri="{BB962C8B-B14F-4D97-AF65-F5344CB8AC3E}">
        <p14:creationId xmlns:p14="http://schemas.microsoft.com/office/powerpoint/2010/main" val="2837540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1BFF3-DBFB-004F-8C02-0EF1A6DE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047B6-6654-164C-9B85-1ABEA83CD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061" y="2594112"/>
            <a:ext cx="9849677" cy="106348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Analyses targeting specific Higgs boson decay modes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5A74E-A423-7447-8B31-A4C14BFB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0F2F2-0BF9-8440-B0E5-0511B053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EC8BB-7E40-9E47-A114-EE72F6A9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4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DCF8-8CD6-0A42-901D-1A9C7E8D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categorization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AFA3BD-5FD9-C945-82BB-5BDC7C9FFE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63635" y="1117215"/>
                <a:ext cx="8804367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All analyses use event categorization, based on</a:t>
                </a:r>
              </a:p>
              <a:p>
                <a:pPr lvl="1"/>
                <a:r>
                  <a:rPr lang="en-US" sz="2000" dirty="0"/>
                  <a:t>decay final states </a:t>
                </a:r>
                <a:r>
                  <a:rPr lang="en-US" sz="2000" b="0" dirty="0"/>
                  <a:t>(e.g. H-&gt;ZZ-&gt;4l: 4e, 4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b="0" dirty="0"/>
                  <a:t>, 2e2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000" b="0" dirty="0"/>
                  <a:t> H-&gt;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𝜏𝜏</m:t>
                    </m:r>
                    <m:r>
                      <a:rPr lang="en-US" sz="2000" b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b="0" dirty="0"/>
                  <a:t>…, </a:t>
                </a:r>
                <a:r>
                  <a:rPr lang="en-US" sz="2000" b="0" dirty="0" err="1"/>
                  <a:t>etc</a:t>
                </a:r>
                <a:r>
                  <a:rPr lang="en-US" sz="2000" b="0" dirty="0"/>
                  <a:t>)</a:t>
                </a:r>
              </a:p>
              <a:p>
                <a:pPr lvl="1"/>
                <a:r>
                  <a:rPr lang="en-US" sz="2000" dirty="0"/>
                  <a:t>quality of particles in the decay </a:t>
                </a:r>
                <a:r>
                  <a:rPr lang="en-US" sz="2000" b="0" dirty="0"/>
                  <a:t>(e.g. photons)</a:t>
                </a:r>
              </a:p>
              <a:p>
                <a:pPr lvl="1"/>
                <a:r>
                  <a:rPr lang="en-US" sz="2000" dirty="0"/>
                  <a:t>production mode tags </a:t>
                </a:r>
                <a:r>
                  <a:rPr lang="en-US" sz="2000" b="0" dirty="0"/>
                  <a:t>(e.g. VBF-like jet pair, Z(</a:t>
                </a:r>
                <a:r>
                  <a:rPr lang="en-US" sz="2000" b="0" dirty="0" err="1"/>
                  <a:t>ll</a:t>
                </a:r>
                <a:r>
                  <a:rPr lang="en-US" sz="2000" b="0" dirty="0"/>
                  <a:t>) for ZH, </a:t>
                </a:r>
                <a:r>
                  <a:rPr lang="en-US" sz="2000" b="0" dirty="0" err="1"/>
                  <a:t>etc</a:t>
                </a:r>
                <a:r>
                  <a:rPr lang="en-US" sz="2000" b="0" dirty="0"/>
                  <a:t>)</a:t>
                </a:r>
              </a:p>
              <a:p>
                <a:pPr lvl="1"/>
                <a:endParaRPr lang="en-US" sz="2000" b="0" dirty="0"/>
              </a:p>
              <a:p>
                <a:r>
                  <a:rPr lang="en-US" sz="2400" dirty="0"/>
                  <a:t>Different categories have different S/B ratios, which helps improve search sensitivities and measurement accuracies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Production mode tags help disentangle contributions of different production mechanisms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AFA3BD-5FD9-C945-82BB-5BDC7C9FFE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3635" y="1117215"/>
                <a:ext cx="8804367" cy="5224376"/>
              </a:xfrm>
              <a:blipFill>
                <a:blip r:embed="rId2"/>
                <a:stretch>
                  <a:fillRect l="-1009" t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5C26-1F02-CA45-99FA-2AF74953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F70A-4692-5A43-8B00-15BEC326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A0E0-3379-4744-AA4E-315224D4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66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  <m:sSup>
                        <m:sSupPr>
                          <m:ctrlPr>
                            <a:rPr lang="en-US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p>
                          <m:r>
                            <a:rPr lang="en-US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Andrey Korytov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Weihai HEP School 2019  -   SM &amp; Higgs: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B37C-4DB4-7848-91E7-B7BE1D7B394A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46348" y="164724"/>
            <a:ext cx="3518079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Run 2: </a:t>
            </a:r>
            <a:r>
              <a:rPr lang="en-US" sz="2400" b="1" dirty="0" err="1">
                <a:solidFill>
                  <a:schemeClr val="bg1"/>
                </a:solidFill>
              </a:rPr>
              <a:t>σ×B×L</a:t>
            </a:r>
            <a:r>
              <a:rPr lang="en-US" sz="2400" b="1" dirty="0">
                <a:solidFill>
                  <a:schemeClr val="bg1"/>
                </a:solidFill>
              </a:rPr>
              <a:t> = 850 events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13857-F0CD-7649-B4F9-EE3ECEAE501A}"/>
              </a:ext>
            </a:extLst>
          </p:cNvPr>
          <p:cNvSpPr/>
          <p:nvPr/>
        </p:nvSpPr>
        <p:spPr>
          <a:xfrm>
            <a:off x="7310755" y="925852"/>
            <a:ext cx="488124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Analysis features to note:</a:t>
            </a:r>
            <a:endParaRPr lang="en-US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low event yield: 850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best final S/B-ratio, better than 2:1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good mass resolution = 1-2%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Best channel to observe Higgs at 125 GeV   </a:t>
            </a:r>
            <a:r>
              <a:rPr lang="en-US" dirty="0">
                <a:solidFill>
                  <a:srgbClr val="0432FF"/>
                </a:solidFill>
              </a:rPr>
              <a:t>(due to excellent S/B ratio, despite of low yield)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Best for Higgs mass measurement               </a:t>
            </a:r>
            <a:r>
              <a:rPr lang="en-US" dirty="0">
                <a:solidFill>
                  <a:srgbClr val="0432FF"/>
                </a:solidFill>
              </a:rPr>
              <a:t>(very small systematics for muons)</a:t>
            </a:r>
          </a:p>
          <a:p>
            <a:endParaRPr lang="en-US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Best for studying Higgs J</a:t>
            </a:r>
            <a:r>
              <a:rPr lang="en-US" b="1" baseline="30000" dirty="0">
                <a:solidFill>
                  <a:srgbClr val="0432FF"/>
                </a:solidFill>
              </a:rPr>
              <a:t>P</a:t>
            </a:r>
            <a:r>
              <a:rPr lang="en-US" b="1" dirty="0">
                <a:solidFill>
                  <a:srgbClr val="0432FF"/>
                </a:solidFill>
              </a:rPr>
              <a:t> properties               </a:t>
            </a:r>
            <a:r>
              <a:rPr lang="en-US" dirty="0">
                <a:solidFill>
                  <a:srgbClr val="0432FF"/>
                </a:solidFill>
              </a:rPr>
              <a:t>(fully reconstructed four-body final state)</a:t>
            </a:r>
          </a:p>
          <a:p>
            <a:endParaRPr lang="en-US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Best for studying Higgs width </a:t>
            </a:r>
            <a:r>
              <a:rPr lang="en-US" dirty="0">
                <a:solidFill>
                  <a:srgbClr val="0432FF"/>
                </a:solidFill>
              </a:rPr>
              <a:t>via ratio of off-shell to on-shell production rates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Second-best for measuring cross sections  </a:t>
            </a:r>
            <a:r>
              <a:rPr lang="en-US" dirty="0">
                <a:solidFill>
                  <a:srgbClr val="0432FF"/>
                </a:solidFill>
              </a:rPr>
              <a:t>(after the diphoton channel)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B48697-96AD-B047-B5F9-A961E7B3A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3" y="1090762"/>
            <a:ext cx="7087731" cy="50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78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B6BE21-02F2-B147-93C3-22C3DDAD63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263" y="3015341"/>
            <a:ext cx="4747200" cy="346621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1512" y="1084732"/>
            <a:ext cx="6966239" cy="539616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432FF"/>
                </a:solidFill>
                <a:sym typeface="Wingdings"/>
              </a:rPr>
              <a:t>Selection: </a:t>
            </a:r>
            <a:r>
              <a:rPr lang="en-US" sz="2000" b="0" dirty="0">
                <a:solidFill>
                  <a:schemeClr val="tx1"/>
                </a:solidFill>
                <a:sym typeface="Wingdings"/>
              </a:rPr>
              <a:t>four leptons (low </a:t>
            </a:r>
            <a:r>
              <a:rPr lang="en-US" sz="2000" b="0" dirty="0" err="1">
                <a:solidFill>
                  <a:schemeClr val="tx1"/>
                </a:solidFill>
                <a:sym typeface="Wingdings"/>
              </a:rPr>
              <a:t>p</a:t>
            </a:r>
            <a:r>
              <a:rPr lang="en-US" sz="2000" b="0" baseline="-25000" dirty="0" err="1">
                <a:solidFill>
                  <a:schemeClr val="tx1"/>
                </a:solidFill>
                <a:sym typeface="Wingdings"/>
              </a:rPr>
              <a:t>T</a:t>
            </a:r>
            <a:r>
              <a:rPr lang="en-US" sz="2000" b="0" dirty="0">
                <a:solidFill>
                  <a:schemeClr val="tx1"/>
                </a:solidFill>
                <a:sym typeface="Wingdings"/>
              </a:rPr>
              <a:t> and forward leptons important!)</a:t>
            </a:r>
          </a:p>
          <a:p>
            <a:endParaRPr lang="en-US" sz="2000" dirty="0">
              <a:solidFill>
                <a:schemeClr val="tx1"/>
              </a:solidFill>
              <a:sym typeface="Wingdings"/>
            </a:endParaRPr>
          </a:p>
          <a:p>
            <a:r>
              <a:rPr lang="en-US" sz="2000" dirty="0">
                <a:solidFill>
                  <a:schemeClr val="tx1"/>
                </a:solidFill>
                <a:sym typeface="Wingdings"/>
              </a:rPr>
              <a:t>BUT: pp-collisions have plenty of leptons, real and fake, produced in jets!</a:t>
            </a:r>
          </a:p>
          <a:p>
            <a:pPr indent="-400050"/>
            <a:endParaRPr lang="en-US" sz="2000" dirty="0">
              <a:solidFill>
                <a:schemeClr val="tx1"/>
              </a:solidFill>
              <a:sym typeface="Wingdings"/>
            </a:endParaRPr>
          </a:p>
          <a:p>
            <a:pPr indent="-400050"/>
            <a:r>
              <a:rPr lang="en-US" sz="2000" dirty="0">
                <a:solidFill>
                  <a:srgbClr val="0432FF"/>
                </a:solidFill>
                <a:sym typeface="Wingdings"/>
              </a:rPr>
              <a:t>Selection: </a:t>
            </a:r>
            <a:r>
              <a:rPr lang="en-US" sz="2000" b="0" dirty="0">
                <a:solidFill>
                  <a:schemeClr val="tx1"/>
                </a:solidFill>
                <a:sym typeface="Wingdings"/>
              </a:rPr>
              <a:t>require all four photons to be </a:t>
            </a:r>
            <a:r>
              <a:rPr lang="en-US" sz="2000" dirty="0">
                <a:solidFill>
                  <a:schemeClr val="tx1"/>
                </a:solidFill>
                <a:sym typeface="Wingdings"/>
              </a:rPr>
              <a:t>isolated and not displaced </a:t>
            </a:r>
            <a:r>
              <a:rPr lang="en-US" sz="2000" dirty="0" err="1">
                <a:solidFill>
                  <a:schemeClr val="tx1"/>
                </a:solidFill>
                <a:sym typeface="Wingdings"/>
              </a:rPr>
              <a:t>wrt</a:t>
            </a:r>
            <a:r>
              <a:rPr lang="en-US" sz="2000" dirty="0">
                <a:solidFill>
                  <a:schemeClr val="tx1"/>
                </a:solidFill>
                <a:sym typeface="Wingdings"/>
              </a:rPr>
              <a:t> IP</a:t>
            </a:r>
            <a:r>
              <a:rPr lang="en-US" sz="2000" b="0" dirty="0">
                <a:solidFill>
                  <a:schemeClr val="tx1"/>
                </a:solidFill>
                <a:sym typeface="Wingdings"/>
              </a:rPr>
              <a:t>. This will kill most of such background; it is hence called “reducible”</a:t>
            </a:r>
          </a:p>
          <a:p>
            <a:pPr indent="-400050"/>
            <a:r>
              <a:rPr lang="en-US" sz="2000" dirty="0">
                <a:solidFill>
                  <a:schemeClr val="tx1"/>
                </a:solidFill>
                <a:sym typeface="Wingdings"/>
              </a:rPr>
              <a:t>	</a:t>
            </a:r>
          </a:p>
          <a:p>
            <a:pPr indent="-400050"/>
            <a:r>
              <a:rPr lang="en-US" sz="2000" dirty="0">
                <a:solidFill>
                  <a:schemeClr val="tx1"/>
                </a:solidFill>
                <a:sym typeface="Wingdings"/>
              </a:rPr>
              <a:t>BUT: there is still large “irreducible” background, e.g. pp-&gt;ZZ-&gt;4l </a:t>
            </a:r>
          </a:p>
          <a:p>
            <a:pPr indent="-400050"/>
            <a:r>
              <a:rPr lang="en-US" sz="2000" b="0" dirty="0">
                <a:solidFill>
                  <a:schemeClr val="tx1"/>
                </a:solidFill>
                <a:sym typeface="Wingdings"/>
              </a:rPr>
              <a:t>Invariant mass of such four leptons will be all over the place</a:t>
            </a:r>
          </a:p>
          <a:p>
            <a:pPr indent="-400050"/>
            <a:endParaRPr lang="en-US" sz="2000" dirty="0">
              <a:solidFill>
                <a:schemeClr val="tx1"/>
              </a:solidFill>
              <a:sym typeface="Wingdings"/>
            </a:endParaRPr>
          </a:p>
          <a:p>
            <a:pPr indent="-400050"/>
            <a:r>
              <a:rPr lang="en-US" sz="2000" dirty="0">
                <a:solidFill>
                  <a:srgbClr val="0432FF"/>
                </a:solidFill>
                <a:sym typeface="Wingdings"/>
              </a:rPr>
              <a:t>Selection: </a:t>
            </a:r>
            <a:r>
              <a:rPr lang="en-US" sz="2000" dirty="0">
                <a:sym typeface="Wingdings"/>
              </a:rPr>
              <a:t>look for a narrow peak (</a:t>
            </a:r>
            <a:r>
              <a:rPr lang="en-US" sz="2000" dirty="0" err="1">
                <a:sym typeface="Wingdings"/>
              </a:rPr>
              <a:t>dm</a:t>
            </a:r>
            <a:r>
              <a:rPr lang="en-US" sz="2000" dirty="0">
                <a:sym typeface="Wingdings"/>
              </a:rPr>
              <a:t>/m = 1%) in four-lepton mass distribution</a:t>
            </a:r>
            <a:r>
              <a:rPr lang="en-US" sz="2000" dirty="0">
                <a:solidFill>
                  <a:schemeClr val="tx1"/>
                </a:solidFill>
                <a:sym typeface="Wingdings"/>
              </a:rPr>
              <a:t>  </a:t>
            </a:r>
          </a:p>
          <a:p>
            <a:endParaRPr lang="en-US" sz="2000" dirty="0">
              <a:solidFill>
                <a:srgbClr val="000000"/>
              </a:solidFill>
              <a:sym typeface="Wingding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: analysis strategy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625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37</a:t>
            </a:fld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3B8680-36F4-F44D-B4DE-EFE153C79517}"/>
              </a:ext>
            </a:extLst>
          </p:cNvPr>
          <p:cNvSpPr txBox="1"/>
          <p:nvPr/>
        </p:nvSpPr>
        <p:spPr>
          <a:xfrm>
            <a:off x="9959478" y="3376225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signal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60231C-27D8-834D-B43B-A8EDFB8767F8}"/>
              </a:ext>
            </a:extLst>
          </p:cNvPr>
          <p:cNvSpPr txBox="1"/>
          <p:nvPr/>
        </p:nvSpPr>
        <p:spPr>
          <a:xfrm>
            <a:off x="9435119" y="3577517"/>
            <a:ext cx="12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“irreducible”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85C828-4BD3-014C-AC05-9A1A78AB444E}"/>
              </a:ext>
            </a:extLst>
          </p:cNvPr>
          <p:cNvSpPr txBox="1"/>
          <p:nvPr/>
        </p:nvSpPr>
        <p:spPr>
          <a:xfrm>
            <a:off x="8493964" y="3770696"/>
            <a:ext cx="2193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00"/>
                </a:solidFill>
              </a:rPr>
              <a:t>remnants of “reducible”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103810-4B27-6545-8E3F-6625C237E632}"/>
              </a:ext>
            </a:extLst>
          </p:cNvPr>
          <p:cNvGrpSpPr/>
          <p:nvPr/>
        </p:nvGrpSpPr>
        <p:grpSpPr>
          <a:xfrm>
            <a:off x="7651412" y="871563"/>
            <a:ext cx="4320488" cy="2128598"/>
            <a:chOff x="7649737" y="697859"/>
            <a:chExt cx="4320488" cy="212859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90D6622-9AA2-5D42-AD0E-BFF2FC475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9737" y="845239"/>
              <a:ext cx="4320488" cy="198121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0FEFF3-68FE-1146-AE1E-D7FE891A3636}"/>
                </a:ext>
              </a:extLst>
            </p:cNvPr>
            <p:cNvSpPr txBox="1"/>
            <p:nvPr/>
          </p:nvSpPr>
          <p:spPr>
            <a:xfrm>
              <a:off x="8122701" y="697859"/>
              <a:ext cx="1466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most forward lepton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60BEA8E-3E3B-474F-AB5B-8A9DAA75DD0C}"/>
                </a:ext>
              </a:extLst>
            </p:cNvPr>
            <p:cNvSpPr txBox="1"/>
            <p:nvPr/>
          </p:nvSpPr>
          <p:spPr>
            <a:xfrm>
              <a:off x="10082370" y="711971"/>
              <a:ext cx="1752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four leptons ranked by </a:t>
              </a:r>
              <a:r>
                <a:rPr lang="en-US" sz="1200" dirty="0" err="1"/>
                <a:t>p</a:t>
              </a:r>
              <a:r>
                <a:rPr lang="en-US" sz="1200" baseline="-25000" dirty="0" err="1"/>
                <a:t>T</a:t>
              </a:r>
              <a:endParaRPr lang="en-US" sz="12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93697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6125E9-00CB-5A45-A47A-C4BA44D0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910" y="857302"/>
            <a:ext cx="5722640" cy="4330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7885" y="2502521"/>
                <a:ext cx="6221025" cy="397903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”Irreducible” background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𝒑𝒑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𝒁𝒁</m:t>
                    </m:r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 (no Higgs)                  </a:t>
                </a:r>
                <a:r>
                  <a:rPr lang="en-US" sz="2000" b="0" dirty="0">
                    <a:solidFill>
                      <a:srgbClr val="0432FF"/>
                    </a:solidFill>
                    <a:sym typeface="Wingdings"/>
                  </a:rPr>
                  <a:t>has a very non-trivial shape (compared to, e.g., diphoton)</a:t>
                </a:r>
                <a:endParaRPr lang="en-US" sz="2000" dirty="0">
                  <a:solidFill>
                    <a:schemeClr val="tx1"/>
                  </a:solidFill>
                  <a:sym typeface="Wingdings"/>
                </a:endParaRPr>
              </a:p>
              <a:p>
                <a:endParaRPr lang="en-US" sz="900" dirty="0">
                  <a:solidFill>
                    <a:schemeClr val="tx1"/>
                  </a:solidFill>
                  <a:sym typeface="Wingdings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sym typeface="Wingdings"/>
                  </a:rPr>
                  <a:t>However: </a:t>
                </a:r>
                <a:r>
                  <a:rPr lang="en-US" sz="2000" b="0" dirty="0">
                    <a:solidFill>
                      <a:schemeClr val="tx1"/>
                    </a:solidFill>
                    <a:sym typeface="Wingdings"/>
                  </a:rPr>
                  <a:t>Being an EW process, it is well understood and calculable at NLO (+ NNLO gg-&gt;ZZ) with a few percent overall residual uncertainty</a:t>
                </a:r>
              </a:p>
              <a:p>
                <a:pPr indent="-400050"/>
                <a:endParaRPr lang="en-US" sz="2000" dirty="0">
                  <a:solidFill>
                    <a:schemeClr val="tx1"/>
                  </a:solidFill>
                  <a:sym typeface="Wingdings"/>
                </a:endParaRPr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7885" y="2502521"/>
                <a:ext cx="6221025" cy="3979030"/>
              </a:xfrm>
              <a:blipFill>
                <a:blip r:embed="rId3"/>
                <a:stretch>
                  <a:fillRect l="-1020" t="-637" r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: analysis strategy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625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38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83E52E-5380-6447-840F-7E638504F756}"/>
              </a:ext>
            </a:extLst>
          </p:cNvPr>
          <p:cNvGrpSpPr/>
          <p:nvPr/>
        </p:nvGrpSpPr>
        <p:grpSpPr>
          <a:xfrm>
            <a:off x="6872027" y="3674065"/>
            <a:ext cx="5181083" cy="2552509"/>
            <a:chOff x="6183636" y="3430641"/>
            <a:chExt cx="4029101" cy="2020744"/>
          </a:xfrm>
        </p:grpSpPr>
        <p:pic>
          <p:nvPicPr>
            <p:cNvPr id="36" name="Picture 35" descr="Screen Shot 2013-02-27 at 6.40.26 PM.png">
              <a:extLst>
                <a:ext uri="{FF2B5EF4-FFF2-40B4-BE49-F238E27FC236}">
                  <a16:creationId xmlns:a16="http://schemas.microsoft.com/office/drawing/2014/main" id="{03A75F66-ECA1-C449-B52E-573D3830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3636" y="4691491"/>
              <a:ext cx="918981" cy="75989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A92867F-057F-8D42-A87F-B197FE740F3C}"/>
                </a:ext>
              </a:extLst>
            </p:cNvPr>
            <p:cNvGrpSpPr/>
            <p:nvPr/>
          </p:nvGrpSpPr>
          <p:grpSpPr>
            <a:xfrm>
              <a:off x="7221724" y="4691491"/>
              <a:ext cx="973161" cy="759894"/>
              <a:chOff x="1098413" y="5477250"/>
              <a:chExt cx="973161" cy="759894"/>
            </a:xfrm>
          </p:grpSpPr>
          <p:pic>
            <p:nvPicPr>
              <p:cNvPr id="39" name="Picture 38" descr="Screen shot 2012-03-23 at 7.02.31 PM.png">
                <a:extLst>
                  <a:ext uri="{FF2B5EF4-FFF2-40B4-BE49-F238E27FC236}">
                    <a16:creationId xmlns:a16="http://schemas.microsoft.com/office/drawing/2014/main" id="{8DC503AD-E545-1047-91AB-9A04E5EB0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8413" y="5477250"/>
                <a:ext cx="973161" cy="759894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</p:pic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id="{3794FC14-A2F8-2342-A3B3-F4B0D8621EE3}"/>
                  </a:ext>
                </a:extLst>
              </p:cNvPr>
              <p:cNvSpPr/>
              <p:nvPr/>
            </p:nvSpPr>
            <p:spPr>
              <a:xfrm>
                <a:off x="1565275" y="5607050"/>
                <a:ext cx="85725" cy="88900"/>
              </a:xfrm>
              <a:prstGeom prst="parallelogram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Parallelogram 40">
                <a:extLst>
                  <a:ext uri="{FF2B5EF4-FFF2-40B4-BE49-F238E27FC236}">
                    <a16:creationId xmlns:a16="http://schemas.microsoft.com/office/drawing/2014/main" id="{E46061CA-0FBD-8F42-91A4-A108B95A5115}"/>
                  </a:ext>
                </a:extLst>
              </p:cNvPr>
              <p:cNvSpPr/>
              <p:nvPr/>
            </p:nvSpPr>
            <p:spPr>
              <a:xfrm>
                <a:off x="1506537" y="6032500"/>
                <a:ext cx="85725" cy="88900"/>
              </a:xfrm>
              <a:prstGeom prst="parallelogram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B12AF2-EA51-6D4B-B80F-967F74CDF9C6}"/>
                </a:ext>
              </a:extLst>
            </p:cNvPr>
            <p:cNvGrpSpPr/>
            <p:nvPr/>
          </p:nvGrpSpPr>
          <p:grpSpPr>
            <a:xfrm>
              <a:off x="8320293" y="4691491"/>
              <a:ext cx="973161" cy="759894"/>
              <a:chOff x="2196982" y="5477250"/>
              <a:chExt cx="973161" cy="759894"/>
            </a:xfrm>
          </p:grpSpPr>
          <p:pic>
            <p:nvPicPr>
              <p:cNvPr id="43" name="Picture 42" descr="Screen shot 2012-03-23 at 7.02.31 PM.png">
                <a:extLst>
                  <a:ext uri="{FF2B5EF4-FFF2-40B4-BE49-F238E27FC236}">
                    <a16:creationId xmlns:a16="http://schemas.microsoft.com/office/drawing/2014/main" id="{E03609CF-D787-5746-89CA-32143F9D4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6982" y="5477250"/>
                <a:ext cx="973161" cy="759894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</p:pic>
          <p:sp>
            <p:nvSpPr>
              <p:cNvPr id="44" name="Parallelogram 43">
                <a:extLst>
                  <a:ext uri="{FF2B5EF4-FFF2-40B4-BE49-F238E27FC236}">
                    <a16:creationId xmlns:a16="http://schemas.microsoft.com/office/drawing/2014/main" id="{7E4544A9-C72A-764F-93B5-308412C0FC1E}"/>
                  </a:ext>
                </a:extLst>
              </p:cNvPr>
              <p:cNvSpPr/>
              <p:nvPr/>
            </p:nvSpPr>
            <p:spPr>
              <a:xfrm>
                <a:off x="2662237" y="5610225"/>
                <a:ext cx="85725" cy="88900"/>
              </a:xfrm>
              <a:prstGeom prst="parallelogram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Parallelogram 44">
                <a:extLst>
                  <a:ext uri="{FF2B5EF4-FFF2-40B4-BE49-F238E27FC236}">
                    <a16:creationId xmlns:a16="http://schemas.microsoft.com/office/drawing/2014/main" id="{A3EEC09F-45A9-1C4F-8BAC-7333252C48BF}"/>
                  </a:ext>
                </a:extLst>
              </p:cNvPr>
              <p:cNvSpPr/>
              <p:nvPr/>
            </p:nvSpPr>
            <p:spPr>
              <a:xfrm>
                <a:off x="2662237" y="6032500"/>
                <a:ext cx="85725" cy="88900"/>
              </a:xfrm>
              <a:prstGeom prst="parallelogram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34D9B0E-C407-464A-A10C-A11891488E99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6643127" y="3430641"/>
              <a:ext cx="219959" cy="1260850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8A03A20-A00D-7642-806C-C57F3B777B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2189" y="3983416"/>
              <a:ext cx="173384" cy="708075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C2232C5-2B58-6842-AA6C-38822DF27C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94675" y="3567380"/>
              <a:ext cx="428533" cy="1124111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 descr="gg2ZZ.png">
              <a:extLst>
                <a:ext uri="{FF2B5EF4-FFF2-40B4-BE49-F238E27FC236}">
                  <a16:creationId xmlns:a16="http://schemas.microsoft.com/office/drawing/2014/main" id="{5A1437DB-14C1-1A4A-8FEF-806E4E40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9367836" y="4691491"/>
              <a:ext cx="844901" cy="451639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27896F-1332-B743-8D60-22806ACF805E}"/>
              </a:ext>
            </a:extLst>
          </p:cNvPr>
          <p:cNvCxnSpPr>
            <a:cxnSpLocks/>
          </p:cNvCxnSpPr>
          <p:nvPr/>
        </p:nvCxnSpPr>
        <p:spPr>
          <a:xfrm flipH="1" flipV="1">
            <a:off x="10217866" y="4556093"/>
            <a:ext cx="748774" cy="710618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986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2E2ACB2-AA92-D146-87B8-E6089DD4B5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862" y="3553502"/>
            <a:ext cx="3189687" cy="2938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3C427C-0C75-BB4A-A75E-C929F864E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816" y="857302"/>
            <a:ext cx="3431734" cy="259681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33814" y="936206"/>
            <a:ext cx="8411096" cy="539616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432FF"/>
                </a:solidFill>
                <a:sym typeface="Wingdings"/>
              </a:rPr>
              <a:t>”Reducible” background with one ore more leptons coming from jets      (</a:t>
            </a:r>
            <a:r>
              <a:rPr lang="en-US" sz="2000" dirty="0" err="1">
                <a:solidFill>
                  <a:srgbClr val="0432FF"/>
                </a:solidFill>
                <a:sym typeface="Wingdings"/>
              </a:rPr>
              <a:t>Z+jets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, </a:t>
            </a:r>
            <a:r>
              <a:rPr lang="en-US" sz="2000" dirty="0" err="1">
                <a:solidFill>
                  <a:srgbClr val="0432FF"/>
                </a:solidFill>
                <a:sym typeface="Wingdings"/>
              </a:rPr>
              <a:t>WZ+jet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, </a:t>
            </a:r>
            <a:r>
              <a:rPr lang="en-US" sz="2000" dirty="0" err="1">
                <a:solidFill>
                  <a:srgbClr val="0432FF"/>
                </a:solidFill>
                <a:sym typeface="Wingdings"/>
              </a:rPr>
              <a:t>tt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), but sneaking the lepton selection cuts: </a:t>
            </a:r>
            <a:r>
              <a:rPr lang="en-US" sz="2000" b="0" dirty="0">
                <a:solidFill>
                  <a:srgbClr val="0432FF"/>
                </a:solidFill>
                <a:sym typeface="Wingdings"/>
              </a:rPr>
              <a:t>probability of        ”a jet faking a tight lepton” is not a trivial matter (one cannot trust MC) </a:t>
            </a:r>
          </a:p>
          <a:p>
            <a:endParaRPr lang="en-US" sz="800" dirty="0">
              <a:solidFill>
                <a:schemeClr val="tx1"/>
              </a:solidFill>
              <a:sym typeface="Wingdings"/>
            </a:endParaRPr>
          </a:p>
          <a:p>
            <a:pPr indent="-400050"/>
            <a:r>
              <a:rPr lang="en-US" sz="2000" dirty="0">
                <a:solidFill>
                  <a:schemeClr val="tx1"/>
                </a:solidFill>
                <a:sym typeface="Wingdings"/>
              </a:rPr>
              <a:t>Devise a data driven prediction using Tight-To-Loose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: analysis strategy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625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6B6FD-B632-F84E-8A6E-73DA885612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782" y="3099403"/>
            <a:ext cx="1769034" cy="1718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78644B-51F8-0F46-B45C-A3642AAB65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847" y="2407479"/>
            <a:ext cx="1582503" cy="1093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28C68-BA91-5547-9FBD-1A17D72D71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765" y="3740291"/>
            <a:ext cx="1682665" cy="1209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3A785D-3E16-1B49-A369-B7BD9CEE66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726" y="5188819"/>
            <a:ext cx="1682665" cy="120915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424446-FC61-974C-9BDD-1280ADC85A4D}"/>
              </a:ext>
            </a:extLst>
          </p:cNvPr>
          <p:cNvCxnSpPr>
            <a:cxnSpLocks/>
          </p:cNvCxnSpPr>
          <p:nvPr/>
        </p:nvCxnSpPr>
        <p:spPr>
          <a:xfrm flipV="1">
            <a:off x="7735159" y="3141801"/>
            <a:ext cx="2113034" cy="1154190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A9EFEF-653D-9F46-A38A-F415E30C5DDC}"/>
              </a:ext>
            </a:extLst>
          </p:cNvPr>
          <p:cNvSpPr txBox="1"/>
          <p:nvPr/>
        </p:nvSpPr>
        <p:spPr>
          <a:xfrm flipH="1">
            <a:off x="126109" y="2449303"/>
            <a:ext cx="2133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1) measure probability </a:t>
            </a:r>
            <a:r>
              <a:rPr lang="en-US" sz="1400" b="1" dirty="0">
                <a:solidFill>
                  <a:srgbClr val="FF0000"/>
                </a:solidFill>
              </a:rPr>
              <a:t>ε</a:t>
            </a:r>
            <a:r>
              <a:rPr lang="en-US" sz="1400" dirty="0"/>
              <a:t> for a non-prompt lepton to pass tight selection; use </a:t>
            </a:r>
            <a:r>
              <a:rPr lang="en-US" sz="1400" b="1" dirty="0"/>
              <a:t>Z+(loose lepton) </a:t>
            </a:r>
            <a:r>
              <a:rPr lang="en-US" sz="1400" dirty="0"/>
              <a:t>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17D110-7126-784F-B0C5-02727D754CB3}"/>
              </a:ext>
            </a:extLst>
          </p:cNvPr>
          <p:cNvSpPr txBox="1"/>
          <p:nvPr/>
        </p:nvSpPr>
        <p:spPr>
          <a:xfrm flipH="1">
            <a:off x="126109" y="3685568"/>
            <a:ext cx="24412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2) Measure number of events in 2-Pass-2-Fail control region:  </a:t>
            </a:r>
            <a:r>
              <a:rPr lang="en-US" sz="1400" b="1" dirty="0">
                <a:solidFill>
                  <a:srgbClr val="FF0000"/>
                </a:solidFill>
              </a:rPr>
              <a:t>N</a:t>
            </a:r>
            <a:r>
              <a:rPr lang="en-US" sz="1400" b="1" baseline="-25000" dirty="0">
                <a:solidFill>
                  <a:srgbClr val="FF0000"/>
                </a:solidFill>
              </a:rPr>
              <a:t>2P2F</a:t>
            </a:r>
            <a:r>
              <a:rPr lang="en-US" sz="1400" b="1" dirty="0"/>
              <a:t> </a:t>
            </a:r>
            <a:r>
              <a:rPr lang="en-US" sz="1400" dirty="0"/>
              <a:t>= </a:t>
            </a:r>
            <a:r>
              <a:rPr lang="en-US" sz="1400" b="1" dirty="0"/>
              <a:t>N</a:t>
            </a:r>
            <a:r>
              <a:rPr lang="en-US" sz="1400" b="1" baseline="-25000" dirty="0"/>
              <a:t>2+2</a:t>
            </a:r>
            <a:r>
              <a:rPr lang="en-US" sz="1400" dirty="0"/>
              <a:t> × </a:t>
            </a:r>
            <a:r>
              <a:rPr lang="en-US" sz="1400" dirty="0">
                <a:solidFill>
                  <a:srgbClr val="FF0000"/>
                </a:solidFill>
              </a:rPr>
              <a:t>(1-</a:t>
            </a:r>
            <a:r>
              <a:rPr lang="en-US" sz="1400" b="1" dirty="0">
                <a:solidFill>
                  <a:srgbClr val="FF0000"/>
                </a:solidFill>
              </a:rPr>
              <a:t>ε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</a:p>
          <a:p>
            <a:endParaRPr lang="en-US" sz="1400" baseline="30000" dirty="0">
              <a:solidFill>
                <a:srgbClr val="FF0000"/>
              </a:solidFill>
            </a:endParaRPr>
          </a:p>
          <a:p>
            <a:r>
              <a:rPr lang="en-US" sz="1100" b="1" dirty="0">
                <a:solidFill>
                  <a:srgbClr val="7F7F7F"/>
                </a:solidFill>
              </a:rPr>
              <a:t>N</a:t>
            </a:r>
            <a:r>
              <a:rPr lang="en-US" sz="1100" b="1" baseline="-25000" dirty="0">
                <a:solidFill>
                  <a:srgbClr val="7F7F7F"/>
                </a:solidFill>
              </a:rPr>
              <a:t>2+2</a:t>
            </a:r>
            <a:r>
              <a:rPr lang="en-US" sz="1100" dirty="0">
                <a:solidFill>
                  <a:srgbClr val="7F7F7F"/>
                </a:solidFill>
              </a:rPr>
              <a:t>  - unknown # of events with             2 prompt and 2 non-prompt leptons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11A4DB-8576-5242-BD7C-3DF7FEBB26F1}"/>
              </a:ext>
            </a:extLst>
          </p:cNvPr>
          <p:cNvSpPr txBox="1"/>
          <p:nvPr/>
        </p:nvSpPr>
        <p:spPr>
          <a:xfrm flipH="1">
            <a:off x="38475" y="5124663"/>
            <a:ext cx="243937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3) Measure number of events in 3-Pass-1-Fail control region:  </a:t>
            </a:r>
            <a:r>
              <a:rPr lang="en-US" sz="1400" b="1" dirty="0">
                <a:solidFill>
                  <a:srgbClr val="FF0000"/>
                </a:solidFill>
              </a:rPr>
              <a:t>N</a:t>
            </a:r>
            <a:r>
              <a:rPr lang="en-US" sz="1400" b="1" baseline="-25000" dirty="0">
                <a:solidFill>
                  <a:srgbClr val="FF0000"/>
                </a:solidFill>
              </a:rPr>
              <a:t>3P1F</a:t>
            </a:r>
            <a:r>
              <a:rPr lang="en-US" sz="1400" b="1" dirty="0"/>
              <a:t> </a:t>
            </a:r>
            <a:r>
              <a:rPr lang="en-US" sz="1400" dirty="0"/>
              <a:t>= </a:t>
            </a:r>
            <a:r>
              <a:rPr lang="en-US" sz="1400" b="1" dirty="0"/>
              <a:t>N</a:t>
            </a:r>
            <a:r>
              <a:rPr lang="en-US" sz="1400" b="1" baseline="-25000" dirty="0"/>
              <a:t>2+2</a:t>
            </a:r>
            <a:r>
              <a:rPr lang="en-US" sz="1400" dirty="0"/>
              <a:t> × </a:t>
            </a:r>
            <a:r>
              <a:rPr lang="en-US" sz="1400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ε</a:t>
            </a:r>
            <a:r>
              <a:rPr lang="en-US" sz="1400" dirty="0">
                <a:solidFill>
                  <a:srgbClr val="FF0000"/>
                </a:solidFill>
              </a:rPr>
              <a:t>(1-</a:t>
            </a:r>
            <a:r>
              <a:rPr lang="en-US" sz="1400" b="1" dirty="0">
                <a:solidFill>
                  <a:srgbClr val="FF0000"/>
                </a:solidFill>
              </a:rPr>
              <a:t>ε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  <a:r>
              <a:rPr lang="en-US" sz="1400" baseline="300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+</a:t>
            </a:r>
          </a:p>
          <a:p>
            <a:r>
              <a:rPr lang="en-US" sz="1400" b="1" dirty="0"/>
              <a:t>            </a:t>
            </a:r>
            <a:r>
              <a:rPr lang="en-US" sz="1400" dirty="0"/>
              <a:t> </a:t>
            </a:r>
            <a:r>
              <a:rPr lang="en-US" sz="1400" b="1" dirty="0"/>
              <a:t>N</a:t>
            </a:r>
            <a:r>
              <a:rPr lang="en-US" sz="1400" b="1" baseline="-25000" dirty="0"/>
              <a:t>3+1</a:t>
            </a:r>
            <a:r>
              <a:rPr lang="en-US" sz="1400" dirty="0"/>
              <a:t> × </a:t>
            </a:r>
            <a:r>
              <a:rPr lang="en-US" sz="1400" dirty="0">
                <a:solidFill>
                  <a:srgbClr val="FF0000"/>
                </a:solidFill>
              </a:rPr>
              <a:t>(1-</a:t>
            </a:r>
            <a:r>
              <a:rPr lang="en-US" sz="1400" b="1" dirty="0">
                <a:solidFill>
                  <a:srgbClr val="FF0000"/>
                </a:solidFill>
              </a:rPr>
              <a:t>ε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</a:p>
          <a:p>
            <a:r>
              <a:rPr lang="en-US" sz="1100" b="1" dirty="0">
                <a:solidFill>
                  <a:srgbClr val="7F7F7F"/>
                </a:solidFill>
              </a:rPr>
              <a:t>N</a:t>
            </a:r>
            <a:r>
              <a:rPr lang="en-US" sz="1100" b="1" baseline="-25000" dirty="0">
                <a:solidFill>
                  <a:srgbClr val="7F7F7F"/>
                </a:solidFill>
              </a:rPr>
              <a:t>3+1</a:t>
            </a:r>
            <a:r>
              <a:rPr lang="en-US" sz="1100" dirty="0">
                <a:solidFill>
                  <a:srgbClr val="7F7F7F"/>
                </a:solidFill>
              </a:rPr>
              <a:t>  - unknown # of events with            3 prompt and 1 non-prompt leptons</a:t>
            </a:r>
          </a:p>
          <a:p>
            <a:endParaRPr lang="en-US" sz="14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772F5-D4DE-2641-B7BB-2020D7B4A147}"/>
              </a:ext>
            </a:extLst>
          </p:cNvPr>
          <p:cNvSpPr txBox="1"/>
          <p:nvPr/>
        </p:nvSpPr>
        <p:spPr>
          <a:xfrm flipH="1">
            <a:off x="4911342" y="2449303"/>
            <a:ext cx="2280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4) Solve for </a:t>
            </a:r>
            <a:r>
              <a:rPr lang="en-US" sz="1400" b="1" dirty="0"/>
              <a:t>N</a:t>
            </a:r>
            <a:r>
              <a:rPr lang="en-US" sz="1400" b="1" baseline="-25000" dirty="0"/>
              <a:t>2+2</a:t>
            </a:r>
            <a:r>
              <a:rPr lang="en-US" sz="1400" dirty="0"/>
              <a:t> and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b="1" dirty="0"/>
              <a:t>N</a:t>
            </a:r>
            <a:r>
              <a:rPr lang="en-US" sz="1400" b="1" baseline="-25000" dirty="0"/>
              <a:t>3+1</a:t>
            </a:r>
            <a:r>
              <a:rPr lang="en-US" sz="1400" dirty="0"/>
              <a:t> 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5) Predict reducible bkg in      the signal 4-Pass region:  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N</a:t>
            </a:r>
            <a:r>
              <a:rPr lang="en-US" sz="1400" b="1" baseline="-25000" dirty="0">
                <a:solidFill>
                  <a:srgbClr val="008000"/>
                </a:solidFill>
              </a:rPr>
              <a:t>4P</a:t>
            </a:r>
            <a:r>
              <a:rPr lang="en-US" sz="1400" b="1" dirty="0"/>
              <a:t> </a:t>
            </a:r>
            <a:r>
              <a:rPr lang="en-US" sz="1400" dirty="0"/>
              <a:t>= </a:t>
            </a:r>
            <a:r>
              <a:rPr lang="en-US" sz="1400" b="1" dirty="0"/>
              <a:t>N</a:t>
            </a:r>
            <a:r>
              <a:rPr lang="en-US" sz="1400" b="1" baseline="-25000" dirty="0"/>
              <a:t>2+2</a:t>
            </a:r>
            <a:r>
              <a:rPr lang="en-US" sz="1400" dirty="0"/>
              <a:t> × </a:t>
            </a:r>
            <a:r>
              <a:rPr lang="en-US" sz="1400" b="1" dirty="0">
                <a:solidFill>
                  <a:srgbClr val="FF0000"/>
                </a:solidFill>
              </a:rPr>
              <a:t>ε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+ </a:t>
            </a:r>
            <a:r>
              <a:rPr lang="en-US" sz="1400" b="1" dirty="0"/>
              <a:t>N</a:t>
            </a:r>
            <a:r>
              <a:rPr lang="en-US" sz="1400" b="1" baseline="-25000" dirty="0"/>
              <a:t>3+1</a:t>
            </a:r>
            <a:r>
              <a:rPr lang="en-US" sz="1400" dirty="0"/>
              <a:t> × </a:t>
            </a:r>
            <a:r>
              <a:rPr lang="en-US" sz="1400" b="1" dirty="0">
                <a:solidFill>
                  <a:srgbClr val="FF0000"/>
                </a:solidFill>
              </a:rPr>
              <a:t>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06AA6-662A-9C4B-9E90-6A5189237B23}"/>
              </a:ext>
            </a:extLst>
          </p:cNvPr>
          <p:cNvSpPr txBox="1"/>
          <p:nvPr/>
        </p:nvSpPr>
        <p:spPr>
          <a:xfrm flipH="1">
            <a:off x="4911342" y="4866610"/>
            <a:ext cx="2280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6) To validate the method,</a:t>
            </a:r>
          </a:p>
          <a:p>
            <a:r>
              <a:rPr lang="en-US" sz="1400" dirty="0"/>
              <a:t>Do it all over again for four-lepton events with wrong charge-flavor combinations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43E57-5790-AD42-9210-6A51378545F8}"/>
              </a:ext>
            </a:extLst>
          </p:cNvPr>
          <p:cNvCxnSpPr>
            <a:cxnSpLocks/>
          </p:cNvCxnSpPr>
          <p:nvPr/>
        </p:nvCxnSpPr>
        <p:spPr>
          <a:xfrm flipV="1">
            <a:off x="7018963" y="5465530"/>
            <a:ext cx="2276898" cy="7950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61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087F7-4D51-5B4F-B525-2683BD64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2F6B4-A544-134B-B9FA-0F79EBE60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10854"/>
            <a:ext cx="12192000" cy="3262384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Some Standard Model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404DD-7E95-CD45-B12F-3EAC346A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3F8A7-64CD-E44E-A790-057CF45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6874E-B781-DD40-BFB1-A7F373BC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50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E6B0305-A375-2443-AF4D-2A08DB740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31" y="1113511"/>
            <a:ext cx="2713453" cy="2652854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03199" y="2111204"/>
            <a:ext cx="7306971" cy="3770010"/>
          </a:xfrm>
        </p:spPr>
        <p:txBody>
          <a:bodyPr>
            <a:normAutofit fontScale="85000" lnSpcReduction="20000"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Use the ratio of LO matrix elements (A)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for H-&gt;ZZ-&gt;4l and </a:t>
            </a:r>
            <a:r>
              <a:rPr lang="en-US" sz="1800" b="0" dirty="0" err="1">
                <a:solidFill>
                  <a:schemeClr val="tx1"/>
                </a:solidFill>
              </a:rPr>
              <a:t>qq</a:t>
            </a:r>
            <a:r>
              <a:rPr lang="en-US" sz="1800" b="0" dirty="0">
                <a:solidFill>
                  <a:schemeClr val="tx1"/>
                </a:solidFill>
                <a:sym typeface="Wingdings"/>
              </a:rPr>
              <a:t>-&gt;ZZ-&gt;4l </a:t>
            </a:r>
            <a:r>
              <a:rPr lang="en-US" sz="1800" b="0" dirty="0">
                <a:solidFill>
                  <a:schemeClr val="tx1"/>
                </a:solidFill>
              </a:rPr>
              <a:t>as an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additional discriminating observable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r>
              <a:rPr lang="en-US" sz="1800" b="0" dirty="0">
                <a:solidFill>
                  <a:schemeClr val="tx1"/>
                </a:solidFill>
              </a:rPr>
              <a:t>For a practical convenience, </a:t>
            </a:r>
          </a:p>
          <a:p>
            <a:r>
              <a:rPr lang="en-US" sz="1800" b="0" i="1" dirty="0">
                <a:solidFill>
                  <a:schemeClr val="tx1"/>
                </a:solidFill>
              </a:rPr>
              <a:t>D</a:t>
            </a:r>
            <a:r>
              <a:rPr lang="en-US" sz="1800" b="0" dirty="0">
                <a:solidFill>
                  <a:schemeClr val="tx1"/>
                </a:solidFill>
              </a:rPr>
              <a:t> is monotonically transformed    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to be constrained between 0 and 1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/>
          </a:p>
          <a:p>
            <a:r>
              <a:rPr lang="en-US" sz="2200" dirty="0"/>
              <a:t>Search for signal and do measurements in a 2D-pane: (m</a:t>
            </a:r>
            <a:r>
              <a:rPr lang="en-US" sz="2200" baseline="-25000" dirty="0"/>
              <a:t>4l</a:t>
            </a:r>
            <a:r>
              <a:rPr lang="en-US" sz="2200" dirty="0"/>
              <a:t>, D)</a:t>
            </a:r>
          </a:p>
          <a:p>
            <a:endParaRPr lang="en-US" sz="2200" dirty="0"/>
          </a:p>
          <a:p>
            <a:r>
              <a:rPr lang="en-US" sz="2200" dirty="0"/>
              <a:t>Improvements: </a:t>
            </a:r>
          </a:p>
          <a:p>
            <a:r>
              <a:rPr lang="en-US" sz="2200" dirty="0"/>
              <a:t>in signal observation sensitivity: </a:t>
            </a:r>
            <a:r>
              <a:rPr lang="en-US" sz="2200" b="0" dirty="0"/>
              <a:t>~ 20%</a:t>
            </a:r>
          </a:p>
          <a:p>
            <a:r>
              <a:rPr lang="en-US" sz="2200" dirty="0"/>
              <a:t>in measuring cross sections – </a:t>
            </a:r>
            <a:r>
              <a:rPr lang="en-US" sz="2200" b="0" dirty="0"/>
              <a:t>much smaller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: analysis strategy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625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76C268-0DA0-7F40-BD0F-6285A2874F0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95224" y="2003713"/>
          <a:ext cx="2279378" cy="861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33" name="Equation" r:id="rId5" imgW="1612900" imgH="609600" progId="Equation.3">
                  <p:embed/>
                </p:oleObj>
              </mc:Choice>
              <mc:Fallback>
                <p:oleObj name="Equation" r:id="rId5" imgW="1612900" imgH="6096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76C268-0DA0-7F40-BD0F-6285A2874F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5224" y="2003713"/>
                        <a:ext cx="2279378" cy="861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7E89D57-CD32-F145-9420-5A24B48892E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54511" y="3076815"/>
          <a:ext cx="1602938" cy="59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34" name="Equation" r:id="rId7" imgW="1066800" imgH="393700" progId="Equation.3">
                  <p:embed/>
                </p:oleObj>
              </mc:Choice>
              <mc:Fallback>
                <p:oleObj name="Equation" r:id="rId7" imgW="1066800" imgH="3937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7E89D57-CD32-F145-9420-5A24B48892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54511" y="3076815"/>
                        <a:ext cx="1602938" cy="591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8E11CDC0-E102-0B47-AA14-6464C544FE1E}"/>
              </a:ext>
            </a:extLst>
          </p:cNvPr>
          <p:cNvGrpSpPr/>
          <p:nvPr/>
        </p:nvGrpSpPr>
        <p:grpSpPr>
          <a:xfrm>
            <a:off x="7130772" y="1277369"/>
            <a:ext cx="2245184" cy="2189641"/>
            <a:chOff x="8191321" y="1016892"/>
            <a:chExt cx="1869705" cy="2009823"/>
          </a:xfrm>
          <a:effectLst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40902A-A82F-1A4B-BD75-C3E9ED858F58}"/>
                </a:ext>
              </a:extLst>
            </p:cNvPr>
            <p:cNvSpPr/>
            <p:nvPr/>
          </p:nvSpPr>
          <p:spPr>
            <a:xfrm>
              <a:off x="8191321" y="1016892"/>
              <a:ext cx="882442" cy="2009823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D506CE-DB48-1B40-95E9-13153EABA1E0}"/>
                </a:ext>
              </a:extLst>
            </p:cNvPr>
            <p:cNvSpPr/>
            <p:nvPr/>
          </p:nvSpPr>
          <p:spPr>
            <a:xfrm>
              <a:off x="9330424" y="1016893"/>
              <a:ext cx="730602" cy="1979065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26DF5B-C771-1443-8467-077AE7849912}"/>
              </a:ext>
            </a:extLst>
          </p:cNvPr>
          <p:cNvGrpSpPr/>
          <p:nvPr/>
        </p:nvGrpSpPr>
        <p:grpSpPr>
          <a:xfrm>
            <a:off x="5109509" y="868744"/>
            <a:ext cx="1268973" cy="1260264"/>
            <a:chOff x="2525017" y="922354"/>
            <a:chExt cx="1554831" cy="224629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1E6385F-9711-CE4F-B1B3-2DAB5626105B}"/>
                </a:ext>
              </a:extLst>
            </p:cNvPr>
            <p:cNvCxnSpPr/>
            <p:nvPr/>
          </p:nvCxnSpPr>
          <p:spPr>
            <a:xfrm flipV="1">
              <a:off x="3249989" y="1709258"/>
              <a:ext cx="590462" cy="3274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81003FA-FCE1-9C4A-B7DE-2A6892AEDFF4}"/>
                </a:ext>
              </a:extLst>
            </p:cNvPr>
            <p:cNvCxnSpPr/>
            <p:nvPr/>
          </p:nvCxnSpPr>
          <p:spPr>
            <a:xfrm flipV="1">
              <a:off x="3217407" y="1023954"/>
              <a:ext cx="623043" cy="10287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5270A14-1DEE-554D-84F1-D16D36BC1B8C}"/>
                </a:ext>
              </a:extLst>
            </p:cNvPr>
            <p:cNvCxnSpPr/>
            <p:nvPr/>
          </p:nvCxnSpPr>
          <p:spPr>
            <a:xfrm>
              <a:off x="3217407" y="2060696"/>
              <a:ext cx="398756" cy="7182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E553815-4193-4C49-B79D-91A4311482B8}"/>
                </a:ext>
              </a:extLst>
            </p:cNvPr>
            <p:cNvCxnSpPr/>
            <p:nvPr/>
          </p:nvCxnSpPr>
          <p:spPr>
            <a:xfrm>
              <a:off x="3217407" y="2060695"/>
              <a:ext cx="246356" cy="10057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6878BD2-0D2F-054A-A459-FD962268A925}"/>
                </a:ext>
              </a:extLst>
            </p:cNvPr>
            <p:cNvCxnSpPr>
              <a:cxnSpLocks/>
            </p:cNvCxnSpPr>
            <p:nvPr/>
          </p:nvCxnSpPr>
          <p:spPr>
            <a:xfrm>
              <a:off x="2525017" y="2052708"/>
              <a:ext cx="644463" cy="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E82EE9C-7F6F-A240-910C-9C3C8F84EE64}"/>
                </a:ext>
              </a:extLst>
            </p:cNvPr>
            <p:cNvCxnSpPr/>
            <p:nvPr/>
          </p:nvCxnSpPr>
          <p:spPr>
            <a:xfrm flipH="1">
              <a:off x="3321882" y="2052708"/>
              <a:ext cx="70229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xplosion 2 29">
              <a:extLst>
                <a:ext uri="{FF2B5EF4-FFF2-40B4-BE49-F238E27FC236}">
                  <a16:creationId xmlns:a16="http://schemas.microsoft.com/office/drawing/2014/main" id="{6B46C915-2554-9749-B330-A75042AF8394}"/>
                </a:ext>
              </a:extLst>
            </p:cNvPr>
            <p:cNvSpPr/>
            <p:nvPr/>
          </p:nvSpPr>
          <p:spPr>
            <a:xfrm>
              <a:off x="3169481" y="1964848"/>
              <a:ext cx="152400" cy="183706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75A23834-66BE-B94E-920B-266DE02A65A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914748" y="922354"/>
            <a:ext cx="1651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35" name="Equation" r:id="rId9" imgW="165100" imgH="203200" progId="Equation.3">
                    <p:embed/>
                  </p:oleObj>
                </mc:Choice>
                <mc:Fallback>
                  <p:oleObj name="Equation" r:id="rId9" imgW="165100" imgH="203200" progId="Equation.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75A23834-66BE-B94E-920B-266DE02A65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14748" y="922354"/>
                          <a:ext cx="1651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73753BB1-22B0-3F44-8B7F-5CAD13206CF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852863" y="1608138"/>
            <a:ext cx="1778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36" name="Equation" r:id="rId11" imgW="177800" imgH="203200" progId="Equation.3">
                    <p:embed/>
                  </p:oleObj>
                </mc:Choice>
                <mc:Fallback>
                  <p:oleObj name="Equation" r:id="rId11" imgW="177800" imgH="203200" progId="Equation.3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73753BB1-22B0-3F44-8B7F-5CAD13206CF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852863" y="1608138"/>
                          <a:ext cx="1778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172B1AE8-CE4F-3F4D-84D0-FCB6F300B86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651250" y="2670175"/>
            <a:ext cx="1778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37" name="Equation" r:id="rId13" imgW="177800" imgH="215900" progId="Equation.3">
                    <p:embed/>
                  </p:oleObj>
                </mc:Choice>
                <mc:Fallback>
                  <p:oleObj name="Equation" r:id="rId13" imgW="177800" imgH="215900" progId="Equation.3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172B1AE8-CE4F-3F4D-84D0-FCB6F300B8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651250" y="2670175"/>
                          <a:ext cx="1778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96DC769D-D732-2140-B070-B4CE68A4515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473450" y="2965450"/>
            <a:ext cx="1905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38" name="Equation" r:id="rId15" imgW="190500" imgH="203200" progId="Equation.3">
                    <p:embed/>
                  </p:oleObj>
                </mc:Choice>
                <mc:Fallback>
                  <p:oleObj name="Equation" r:id="rId15" imgW="190500" imgH="203200" progId="Equation.3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:a16="http://schemas.microsoft.com/office/drawing/2014/main" id="{96DC769D-D732-2140-B070-B4CE68A4515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473450" y="2965450"/>
                          <a:ext cx="1905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D44FDC2-1ECF-6A47-B913-62117AF5317F}"/>
              </a:ext>
            </a:extLst>
          </p:cNvPr>
          <p:cNvSpPr/>
          <p:nvPr/>
        </p:nvSpPr>
        <p:spPr>
          <a:xfrm>
            <a:off x="219620" y="952833"/>
            <a:ext cx="11818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Introduce 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observable </a:t>
            </a:r>
          </a:p>
          <a:p>
            <a:r>
              <a:rPr lang="en-US" sz="2000" dirty="0">
                <a:solidFill>
                  <a:srgbClr val="0432FF"/>
                </a:solidFill>
              </a:rPr>
              <a:t>Matrix Element (ME) based discriminant </a:t>
            </a:r>
            <a:r>
              <a:rPr lang="en-US" sz="2000" dirty="0" err="1">
                <a:solidFill>
                  <a:srgbClr val="0432FF"/>
                </a:solidFill>
              </a:rPr>
              <a:t>D</a:t>
            </a:r>
            <a:r>
              <a:rPr lang="en-US" sz="2000" baseline="-25000" dirty="0" err="1">
                <a:solidFill>
                  <a:srgbClr val="0432FF"/>
                </a:solidFill>
              </a:rPr>
              <a:t>bkg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</a:p>
          <a:p>
            <a:r>
              <a:rPr lang="en-US" sz="2000" dirty="0">
                <a:solidFill>
                  <a:srgbClr val="0432FF"/>
                </a:solidFill>
              </a:rPr>
              <a:t>that helps separate signal from background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CE3695-1917-724F-9089-F2CBD625BB31}"/>
              </a:ext>
            </a:extLst>
          </p:cNvPr>
          <p:cNvSpPr txBox="1"/>
          <p:nvPr/>
        </p:nvSpPr>
        <p:spPr>
          <a:xfrm>
            <a:off x="190642" y="5996388"/>
            <a:ext cx="4050404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HW: </a:t>
            </a:r>
            <a:r>
              <a:rPr lang="en-US" dirty="0"/>
              <a:t>why improvements are so different?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803B71-9BFE-B44F-970F-F7527FD505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61784" y="1079689"/>
            <a:ext cx="2729999" cy="274772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DE94D4-7A53-B341-A6BF-EE3653985394}"/>
              </a:ext>
            </a:extLst>
          </p:cNvPr>
          <p:cNvCxnSpPr>
            <a:cxnSpLocks/>
          </p:cNvCxnSpPr>
          <p:nvPr/>
        </p:nvCxnSpPr>
        <p:spPr>
          <a:xfrm>
            <a:off x="8350032" y="1959439"/>
            <a:ext cx="22235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959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E6B0305-A375-2443-AF4D-2A08DB740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31" y="1113511"/>
            <a:ext cx="2713453" cy="2652854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03199" y="2111204"/>
            <a:ext cx="7306971" cy="3770010"/>
          </a:xfrm>
        </p:spPr>
        <p:txBody>
          <a:bodyPr>
            <a:normAutofit fontScale="85000" lnSpcReduction="20000"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Use the ratio of LO matrix elements (A)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for H-&gt;ZZ-&gt;4l and </a:t>
            </a:r>
            <a:r>
              <a:rPr lang="en-US" sz="1800" b="0" dirty="0" err="1">
                <a:solidFill>
                  <a:schemeClr val="tx1"/>
                </a:solidFill>
              </a:rPr>
              <a:t>qq</a:t>
            </a:r>
            <a:r>
              <a:rPr lang="en-US" sz="1800" b="0" dirty="0">
                <a:solidFill>
                  <a:schemeClr val="tx1"/>
                </a:solidFill>
                <a:sym typeface="Wingdings"/>
              </a:rPr>
              <a:t>-&gt;ZZ-&gt;4l </a:t>
            </a:r>
            <a:r>
              <a:rPr lang="en-US" sz="1800" b="0" dirty="0">
                <a:solidFill>
                  <a:schemeClr val="tx1"/>
                </a:solidFill>
              </a:rPr>
              <a:t>as an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additional discriminating observable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r>
              <a:rPr lang="en-US" sz="1800" b="0" dirty="0">
                <a:solidFill>
                  <a:schemeClr val="tx1"/>
                </a:solidFill>
              </a:rPr>
              <a:t>For a practical convenience, </a:t>
            </a:r>
          </a:p>
          <a:p>
            <a:r>
              <a:rPr lang="en-US" sz="1800" b="0" i="1" dirty="0">
                <a:solidFill>
                  <a:schemeClr val="tx1"/>
                </a:solidFill>
              </a:rPr>
              <a:t>D</a:t>
            </a:r>
            <a:r>
              <a:rPr lang="en-US" sz="1800" b="0" dirty="0">
                <a:solidFill>
                  <a:schemeClr val="tx1"/>
                </a:solidFill>
              </a:rPr>
              <a:t> is monotonically transformed    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to be constrained between 0 and 1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/>
          </a:p>
          <a:p>
            <a:r>
              <a:rPr lang="en-US" sz="2200" dirty="0"/>
              <a:t>Search for signal and do measurements in a 2D-pane: (m</a:t>
            </a:r>
            <a:r>
              <a:rPr lang="en-US" sz="2200" baseline="-25000" dirty="0"/>
              <a:t>4l</a:t>
            </a:r>
            <a:r>
              <a:rPr lang="en-US" sz="2200" dirty="0"/>
              <a:t>, D)</a:t>
            </a:r>
          </a:p>
          <a:p>
            <a:endParaRPr lang="en-US" sz="2200" dirty="0"/>
          </a:p>
          <a:p>
            <a:r>
              <a:rPr lang="en-US" sz="2200" dirty="0"/>
              <a:t>Improvements: </a:t>
            </a:r>
          </a:p>
          <a:p>
            <a:r>
              <a:rPr lang="en-US" sz="2200" dirty="0"/>
              <a:t>in signal observation sensitivity: </a:t>
            </a:r>
            <a:r>
              <a:rPr lang="en-US" sz="2200" b="0" dirty="0"/>
              <a:t>~ 20%</a:t>
            </a:r>
          </a:p>
          <a:p>
            <a:r>
              <a:rPr lang="en-US" sz="2200" dirty="0"/>
              <a:t>in measuring cross sections – </a:t>
            </a:r>
            <a:r>
              <a:rPr lang="en-US" sz="2200" b="0" dirty="0"/>
              <a:t>much smaller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: analysis strategy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625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76C268-0DA0-7F40-BD0F-6285A2874F0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95224" y="2003713"/>
          <a:ext cx="2279378" cy="861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9" name="Equation" r:id="rId5" imgW="1612900" imgH="609600" progId="Equation.3">
                  <p:embed/>
                </p:oleObj>
              </mc:Choice>
              <mc:Fallback>
                <p:oleObj name="Equation" r:id="rId5" imgW="1612900" imgH="6096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76C268-0DA0-7F40-BD0F-6285A2874F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5224" y="2003713"/>
                        <a:ext cx="2279378" cy="861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7E89D57-CD32-F145-9420-5A24B48892E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54511" y="3076815"/>
          <a:ext cx="1602938" cy="59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0" name="Equation" r:id="rId7" imgW="1066800" imgH="393700" progId="Equation.3">
                  <p:embed/>
                </p:oleObj>
              </mc:Choice>
              <mc:Fallback>
                <p:oleObj name="Equation" r:id="rId7" imgW="1066800" imgH="3937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7E89D57-CD32-F145-9420-5A24B48892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54511" y="3076815"/>
                        <a:ext cx="1602938" cy="591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8E11CDC0-E102-0B47-AA14-6464C544FE1E}"/>
              </a:ext>
            </a:extLst>
          </p:cNvPr>
          <p:cNvGrpSpPr/>
          <p:nvPr/>
        </p:nvGrpSpPr>
        <p:grpSpPr>
          <a:xfrm>
            <a:off x="7130772" y="1277369"/>
            <a:ext cx="2245184" cy="2189641"/>
            <a:chOff x="8191321" y="1016892"/>
            <a:chExt cx="1869705" cy="2009823"/>
          </a:xfrm>
          <a:effectLst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40902A-A82F-1A4B-BD75-C3E9ED858F58}"/>
                </a:ext>
              </a:extLst>
            </p:cNvPr>
            <p:cNvSpPr/>
            <p:nvPr/>
          </p:nvSpPr>
          <p:spPr>
            <a:xfrm>
              <a:off x="8191321" y="1016892"/>
              <a:ext cx="882442" cy="2009823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D506CE-DB48-1B40-95E9-13153EABA1E0}"/>
                </a:ext>
              </a:extLst>
            </p:cNvPr>
            <p:cNvSpPr/>
            <p:nvPr/>
          </p:nvSpPr>
          <p:spPr>
            <a:xfrm>
              <a:off x="9330424" y="1016893"/>
              <a:ext cx="730602" cy="1979065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26DF5B-C771-1443-8467-077AE7849912}"/>
              </a:ext>
            </a:extLst>
          </p:cNvPr>
          <p:cNvGrpSpPr/>
          <p:nvPr/>
        </p:nvGrpSpPr>
        <p:grpSpPr>
          <a:xfrm>
            <a:off x="5109509" y="868744"/>
            <a:ext cx="1268973" cy="1260264"/>
            <a:chOff x="2525017" y="922354"/>
            <a:chExt cx="1554831" cy="224629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1E6385F-9711-CE4F-B1B3-2DAB5626105B}"/>
                </a:ext>
              </a:extLst>
            </p:cNvPr>
            <p:cNvCxnSpPr/>
            <p:nvPr/>
          </p:nvCxnSpPr>
          <p:spPr>
            <a:xfrm flipV="1">
              <a:off x="3249989" y="1709258"/>
              <a:ext cx="590462" cy="3274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81003FA-FCE1-9C4A-B7DE-2A6892AEDFF4}"/>
                </a:ext>
              </a:extLst>
            </p:cNvPr>
            <p:cNvCxnSpPr/>
            <p:nvPr/>
          </p:nvCxnSpPr>
          <p:spPr>
            <a:xfrm flipV="1">
              <a:off x="3217407" y="1023954"/>
              <a:ext cx="623043" cy="10287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5270A14-1DEE-554D-84F1-D16D36BC1B8C}"/>
                </a:ext>
              </a:extLst>
            </p:cNvPr>
            <p:cNvCxnSpPr/>
            <p:nvPr/>
          </p:nvCxnSpPr>
          <p:spPr>
            <a:xfrm>
              <a:off x="3217407" y="2060696"/>
              <a:ext cx="398756" cy="7182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E553815-4193-4C49-B79D-91A4311482B8}"/>
                </a:ext>
              </a:extLst>
            </p:cNvPr>
            <p:cNvCxnSpPr/>
            <p:nvPr/>
          </p:nvCxnSpPr>
          <p:spPr>
            <a:xfrm>
              <a:off x="3217407" y="2060695"/>
              <a:ext cx="246356" cy="10057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6878BD2-0D2F-054A-A459-FD962268A925}"/>
                </a:ext>
              </a:extLst>
            </p:cNvPr>
            <p:cNvCxnSpPr>
              <a:cxnSpLocks/>
            </p:cNvCxnSpPr>
            <p:nvPr/>
          </p:nvCxnSpPr>
          <p:spPr>
            <a:xfrm>
              <a:off x="2525017" y="2052708"/>
              <a:ext cx="644463" cy="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E82EE9C-7F6F-A240-910C-9C3C8F84EE64}"/>
                </a:ext>
              </a:extLst>
            </p:cNvPr>
            <p:cNvCxnSpPr/>
            <p:nvPr/>
          </p:nvCxnSpPr>
          <p:spPr>
            <a:xfrm flipH="1">
              <a:off x="3321882" y="2052708"/>
              <a:ext cx="70229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xplosion 2 29">
              <a:extLst>
                <a:ext uri="{FF2B5EF4-FFF2-40B4-BE49-F238E27FC236}">
                  <a16:creationId xmlns:a16="http://schemas.microsoft.com/office/drawing/2014/main" id="{6B46C915-2554-9749-B330-A75042AF8394}"/>
                </a:ext>
              </a:extLst>
            </p:cNvPr>
            <p:cNvSpPr/>
            <p:nvPr/>
          </p:nvSpPr>
          <p:spPr>
            <a:xfrm>
              <a:off x="3169481" y="1964848"/>
              <a:ext cx="152400" cy="183706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75A23834-66BE-B94E-920B-266DE02A65A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914748" y="922354"/>
            <a:ext cx="1651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91" name="Equation" r:id="rId9" imgW="165100" imgH="203200" progId="Equation.3">
                    <p:embed/>
                  </p:oleObj>
                </mc:Choice>
                <mc:Fallback>
                  <p:oleObj name="Equation" r:id="rId9" imgW="165100" imgH="203200" progId="Equation.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75A23834-66BE-B94E-920B-266DE02A65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14748" y="922354"/>
                          <a:ext cx="1651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73753BB1-22B0-3F44-8B7F-5CAD13206CF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852863" y="1608138"/>
            <a:ext cx="1778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92" name="Equation" r:id="rId11" imgW="177800" imgH="203200" progId="Equation.3">
                    <p:embed/>
                  </p:oleObj>
                </mc:Choice>
                <mc:Fallback>
                  <p:oleObj name="Equation" r:id="rId11" imgW="177800" imgH="203200" progId="Equation.3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73753BB1-22B0-3F44-8B7F-5CAD13206CF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852863" y="1608138"/>
                          <a:ext cx="1778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172B1AE8-CE4F-3F4D-84D0-FCB6F300B86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651250" y="2670175"/>
            <a:ext cx="1778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93" name="Equation" r:id="rId13" imgW="177800" imgH="215900" progId="Equation.3">
                    <p:embed/>
                  </p:oleObj>
                </mc:Choice>
                <mc:Fallback>
                  <p:oleObj name="Equation" r:id="rId13" imgW="177800" imgH="215900" progId="Equation.3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172B1AE8-CE4F-3F4D-84D0-FCB6F300B8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651250" y="2670175"/>
                          <a:ext cx="1778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96DC769D-D732-2140-B070-B4CE68A4515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473450" y="2965450"/>
            <a:ext cx="1905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94" name="Equation" r:id="rId15" imgW="190500" imgH="203200" progId="Equation.3">
                    <p:embed/>
                  </p:oleObj>
                </mc:Choice>
                <mc:Fallback>
                  <p:oleObj name="Equation" r:id="rId15" imgW="190500" imgH="203200" progId="Equation.3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:a16="http://schemas.microsoft.com/office/drawing/2014/main" id="{96DC769D-D732-2140-B070-B4CE68A4515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473450" y="2965450"/>
                          <a:ext cx="1905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D44FDC2-1ECF-6A47-B913-62117AF5317F}"/>
              </a:ext>
            </a:extLst>
          </p:cNvPr>
          <p:cNvSpPr/>
          <p:nvPr/>
        </p:nvSpPr>
        <p:spPr>
          <a:xfrm>
            <a:off x="219620" y="952833"/>
            <a:ext cx="11818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Introduce 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observable </a:t>
            </a:r>
          </a:p>
          <a:p>
            <a:r>
              <a:rPr lang="en-US" sz="2000" dirty="0">
                <a:solidFill>
                  <a:srgbClr val="0432FF"/>
                </a:solidFill>
              </a:rPr>
              <a:t>Matrix Element (ME) based discriminant </a:t>
            </a:r>
            <a:r>
              <a:rPr lang="en-US" sz="2000" dirty="0" err="1">
                <a:solidFill>
                  <a:srgbClr val="0432FF"/>
                </a:solidFill>
              </a:rPr>
              <a:t>D</a:t>
            </a:r>
            <a:r>
              <a:rPr lang="en-US" sz="2000" baseline="-25000" dirty="0" err="1">
                <a:solidFill>
                  <a:srgbClr val="0432FF"/>
                </a:solidFill>
              </a:rPr>
              <a:t>bkg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</a:p>
          <a:p>
            <a:r>
              <a:rPr lang="en-US" sz="2000" dirty="0">
                <a:solidFill>
                  <a:srgbClr val="0432FF"/>
                </a:solidFill>
              </a:rPr>
              <a:t>that helps separate signal from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1A8F19-E06A-EB4A-8AFA-DACCCB755BD1}"/>
                  </a:ext>
                </a:extLst>
              </p:cNvPr>
              <p:cNvSpPr/>
              <p:nvPr/>
            </p:nvSpPr>
            <p:spPr>
              <a:xfrm>
                <a:off x="5487842" y="4837687"/>
                <a:ext cx="4240557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432FF"/>
                    </a:solidFill>
                  </a:rPr>
                  <a:t>Intuition: </a:t>
                </a:r>
                <a:r>
                  <a:rPr lang="en-US" sz="1400" dirty="0">
                    <a:solidFill>
                      <a:srgbClr val="0432FF"/>
                    </a:solidFill>
                  </a:rPr>
                  <a:t>For m</a:t>
                </a:r>
                <a:r>
                  <a:rPr lang="en-US" sz="1400" baseline="-25000" dirty="0">
                    <a:solidFill>
                      <a:srgbClr val="0432FF"/>
                    </a:solidFill>
                  </a:rPr>
                  <a:t>4l</a:t>
                </a:r>
                <a:r>
                  <a:rPr lang="en-US" sz="1400" dirty="0">
                    <a:solidFill>
                      <a:srgbClr val="0432FF"/>
                    </a:solidFill>
                  </a:rPr>
                  <a:t> around </a:t>
                </a:r>
                <a:r>
                  <a:rPr lang="en-US" sz="1400" dirty="0" err="1">
                    <a:solidFill>
                      <a:srgbClr val="0432FF"/>
                    </a:solidFill>
                  </a:rPr>
                  <a:t>mH</a:t>
                </a:r>
                <a:r>
                  <a:rPr lang="en-US" sz="1400" dirty="0">
                    <a:solidFill>
                      <a:srgbClr val="0432FF"/>
                    </a:solidFill>
                  </a:rPr>
                  <a:t>=125 GeV, </a:t>
                </a:r>
              </a:p>
              <a:p>
                <a:r>
                  <a:rPr lang="en-US" sz="1400" dirty="0">
                    <a:solidFill>
                      <a:srgbClr val="0432FF"/>
                    </a:solidFill>
                  </a:rPr>
                  <a:t>the signal-</a:t>
                </a:r>
                <a:r>
                  <a:rPr lang="en-US" sz="1400" dirty="0" err="1">
                    <a:solidFill>
                      <a:srgbClr val="0432FF"/>
                    </a:solidFill>
                  </a:rPr>
                  <a:t>bkg</a:t>
                </a:r>
                <a:r>
                  <a:rPr lang="en-US" sz="1400" dirty="0">
                    <a:solidFill>
                      <a:srgbClr val="0432FF"/>
                    </a:solidFill>
                  </a:rPr>
                  <a:t> discrimination is mostly due to the distribution of Z* mass. If Z is on-shell (most of the time), m(Z*) is bound to be lower than 35 GeV.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432FF"/>
                    </a:solidFill>
                  </a:rPr>
                  <a:t>For </a:t>
                </a:r>
                <a:r>
                  <a:rPr lang="en-US" sz="1400" dirty="0" err="1">
                    <a:solidFill>
                      <a:srgbClr val="0432FF"/>
                    </a:solidFill>
                  </a:rPr>
                  <a:t>bkg</a:t>
                </a:r>
                <a:r>
                  <a:rPr lang="en-US" sz="1400" dirty="0">
                    <a:solidFill>
                      <a:srgbClr val="0432FF"/>
                    </a:solidFill>
                  </a:rPr>
                  <a:t>, “Z*” is then mostly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0432FF"/>
                    </a:solidFill>
                  </a:rPr>
                  <a:t> and tends to be low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432FF"/>
                    </a:solidFill>
                  </a:rPr>
                  <a:t>For signal, “Z*” has to be Z* and tends to be high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1A8F19-E06A-EB4A-8AFA-DACCCB755B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842" y="4837687"/>
                <a:ext cx="4240557" cy="1446550"/>
              </a:xfrm>
              <a:prstGeom prst="rect">
                <a:avLst/>
              </a:prstGeom>
              <a:blipFill>
                <a:blip r:embed="rId20"/>
                <a:stretch>
                  <a:fillRect l="-1198" t="-1739"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7CE3695-1917-724F-9089-F2CBD625BB31}"/>
              </a:ext>
            </a:extLst>
          </p:cNvPr>
          <p:cNvSpPr txBox="1"/>
          <p:nvPr/>
        </p:nvSpPr>
        <p:spPr>
          <a:xfrm>
            <a:off x="190642" y="5996388"/>
            <a:ext cx="4050404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HW: </a:t>
            </a:r>
            <a:r>
              <a:rPr lang="en-US" dirty="0"/>
              <a:t>why improvements are so different?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803B71-9BFE-B44F-970F-F7527FD505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1784" y="1079689"/>
            <a:ext cx="2729999" cy="2747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27926-AD5A-AA43-8911-F637FA8CB9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46921" y="3885155"/>
            <a:ext cx="2644171" cy="257615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DE94D4-7A53-B341-A6BF-EE3653985394}"/>
              </a:ext>
            </a:extLst>
          </p:cNvPr>
          <p:cNvCxnSpPr>
            <a:cxnSpLocks/>
          </p:cNvCxnSpPr>
          <p:nvPr/>
        </p:nvCxnSpPr>
        <p:spPr>
          <a:xfrm>
            <a:off x="8350032" y="1959439"/>
            <a:ext cx="22235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790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 production: a subset results</a:t>
                </a:r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25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42</a:t>
            </a:fld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644DB8E-ACF2-7647-83FC-1E9B0492BB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813" y="4950802"/>
            <a:ext cx="2803156" cy="46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79CD2-D8AA-DA42-931C-77034BCAEA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2" y="1073465"/>
            <a:ext cx="3851787" cy="373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B1C56-1048-C240-863C-9F4986CD4E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335" y="1006165"/>
            <a:ext cx="3990845" cy="3892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DB150D-96B1-A544-B4F9-1FB686711D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597" y="1003804"/>
            <a:ext cx="3875403" cy="3806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BD3450B-1B24-4F4E-A45B-6786814B7B1C}"/>
                  </a:ext>
                </a:extLst>
              </p:cNvPr>
              <p:cNvSpPr/>
              <p:nvPr/>
            </p:nvSpPr>
            <p:spPr>
              <a:xfrm>
                <a:off x="611896" y="4950802"/>
                <a:ext cx="7448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BD3450B-1B24-4F4E-A45B-6786814B7B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96" y="4950802"/>
                <a:ext cx="744884" cy="461665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8E1E705-83E5-9644-A892-63A8219ED94C}"/>
              </a:ext>
            </a:extLst>
          </p:cNvPr>
          <p:cNvSpPr txBox="1"/>
          <p:nvPr/>
        </p:nvSpPr>
        <p:spPr>
          <a:xfrm>
            <a:off x="2988527" y="5800522"/>
            <a:ext cx="658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All “event rate” measurements agree with the SM predictions</a:t>
            </a:r>
          </a:p>
        </p:txBody>
      </p:sp>
    </p:spTree>
    <p:extLst>
      <p:ext uri="{BB962C8B-B14F-4D97-AF65-F5344CB8AC3E}">
        <p14:creationId xmlns:p14="http://schemas.microsoft.com/office/powerpoint/2010/main" val="2121062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Higgs mass measurement prerequisites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25" t="-6452" r="-31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B3A5748-9D98-8549-A495-20D20D86C5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94013"/>
                <a:ext cx="8920977" cy="5029797"/>
              </a:xfrm>
            </p:spPr>
            <p:txBody>
              <a:bodyPr>
                <a:normAutofit/>
              </a:bodyPr>
              <a:lstStyle/>
              <a:p>
                <a:r>
                  <a:rPr lang="en-US" sz="2400" u="sng" dirty="0"/>
                  <a:t>Per-event</a:t>
                </a:r>
                <a:r>
                  <a:rPr lang="en-US" sz="2400" dirty="0"/>
                  <a:t> four-lepton mass resolution</a:t>
                </a:r>
              </a:p>
              <a:p>
                <a:pPr lvl="1"/>
                <a:r>
                  <a:rPr lang="en-US" sz="2000" b="0" dirty="0"/>
                  <a:t>Four-lepton mass measurement uncertainty varies from event to event by as much as a factor of 3 for worse/best. It depends on how well lepton momenta are measured in a given event.</a:t>
                </a:r>
              </a:p>
              <a:p>
                <a:pPr lvl="1"/>
                <a:r>
                  <a:rPr lang="en-US" sz="2000" b="0" dirty="0"/>
                  <a:t>Assign </a:t>
                </a:r>
                <a:r>
                  <a:rPr lang="en-US" sz="2000" dirty="0"/>
                  <a:t>each event </a:t>
                </a:r>
                <a:r>
                  <a:rPr lang="en-US" sz="2000" b="0" dirty="0"/>
                  <a:t>its own four-lepton mass uncertainty</a:t>
                </a:r>
              </a:p>
              <a:p>
                <a:pPr lvl="1"/>
                <a:r>
                  <a:rPr lang="en-US" sz="2000" b="0" dirty="0"/>
                  <a:t>Validate understanding of per-event uncertainties using Z-&gt;</a:t>
                </a:r>
                <a:r>
                  <a:rPr lang="en-US" sz="2000" b="0" dirty="0" err="1"/>
                  <a:t>ll</a:t>
                </a:r>
                <a:r>
                  <a:rPr lang="en-US" sz="2000" b="0" dirty="0"/>
                  <a:t> events</a:t>
                </a:r>
              </a:p>
              <a:p>
                <a:pPr marL="114298" lvl="1" indent="0">
                  <a:buNone/>
                </a:pPr>
                <a:endParaRPr lang="en-US" sz="800" dirty="0"/>
              </a:p>
              <a:p>
                <a:pPr marL="114298" lvl="1" indent="0">
                  <a:buNone/>
                </a:pPr>
                <a:endParaRPr lang="en-US" sz="800" dirty="0"/>
              </a:p>
              <a:p>
                <a:pPr marL="114298" lvl="1" indent="0">
                  <a:buNone/>
                </a:pPr>
                <a:endParaRPr lang="en-US" sz="800" dirty="0"/>
              </a:p>
              <a:p>
                <a:pPr marL="114298" lvl="1" indent="0">
                  <a:buNone/>
                </a:pPr>
                <a:endParaRPr lang="en-US" sz="800" dirty="0"/>
              </a:p>
              <a:p>
                <a:r>
                  <a:rPr lang="en-US" sz="2400" u="sng" dirty="0"/>
                  <a:t>Per-event</a:t>
                </a:r>
                <a:r>
                  <a:rPr lang="en-US" sz="2400" dirty="0"/>
                  <a:t> ”Z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” mass constraint</a:t>
                </a:r>
              </a:p>
              <a:p>
                <a:pPr lvl="1"/>
                <a:r>
                  <a:rPr lang="en-US" sz="2000" b="0" dirty="0"/>
                  <a:t>“Z”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sSup>
                      <m:sSupPr>
                        <m:ctrlPr>
                          <a:rPr lang="en-US" sz="2000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0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→4ℓ </m:t>
                    </m:r>
                  </m:oMath>
                </a14:m>
                <a:r>
                  <a:rPr lang="en-US" sz="2000" b="0" dirty="0"/>
                  <a:t>is mostly an on-shell Z</a:t>
                </a:r>
              </a:p>
              <a:p>
                <a:pPr lvl="1"/>
                <a:r>
                  <a:rPr lang="en-US" sz="2000" dirty="0"/>
                  <a:t>in each event, </a:t>
                </a:r>
                <a:r>
                  <a:rPr lang="en-US" sz="2000" b="0" dirty="0"/>
                  <a:t>a pair of leptons with mass closest to Z is called a Z</a:t>
                </a:r>
                <a:r>
                  <a:rPr lang="en-US" sz="2000" b="0" baseline="-25000" dirty="0"/>
                  <a:t>1</a:t>
                </a:r>
                <a:r>
                  <a:rPr lang="en-US" sz="2000" b="0" dirty="0"/>
                  <a:t> pair</a:t>
                </a:r>
              </a:p>
              <a:p>
                <a:pPr lvl="1"/>
                <a:r>
                  <a:rPr lang="en-US" sz="2000" b="0" dirty="0"/>
                  <a:t>Refit momenta of these two leptons by taking into account </a:t>
                </a:r>
                <a:r>
                  <a:rPr lang="en-US" sz="2000" dirty="0"/>
                  <a:t>pdf</a:t>
                </a:r>
                <a:r>
                  <a:rPr lang="en-US" sz="2000" baseline="-25000" dirty="0"/>
                  <a:t>Z1</a:t>
                </a:r>
                <a:r>
                  <a:rPr lang="en-US" sz="2000" dirty="0"/>
                  <a:t>(</a:t>
                </a:r>
                <a:r>
                  <a:rPr lang="en-US" sz="2000" dirty="0" err="1"/>
                  <a:t>m</a:t>
                </a:r>
                <a:r>
                  <a:rPr lang="en-US" sz="2000" baseline="-25000" dirty="0" err="1"/>
                  <a:t>ll</a:t>
                </a:r>
                <a:r>
                  <a:rPr lang="en-US" sz="2000" dirty="0"/>
                  <a:t>)</a:t>
                </a:r>
                <a:r>
                  <a:rPr lang="en-US" sz="2000" b="0" dirty="0"/>
                  <a:t>;</a:t>
                </a:r>
                <a:r>
                  <a:rPr lang="en-US" sz="2000" dirty="0"/>
                  <a:t> </a:t>
                </a:r>
                <a:r>
                  <a:rPr lang="en-US" sz="2000" b="0" dirty="0"/>
                  <a:t>this improves both measurements of lepton momenta and their uncertainties  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B3A5748-9D98-8549-A495-20D20D86C5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94013"/>
                <a:ext cx="8920977" cy="5029797"/>
              </a:xfrm>
              <a:blipFill>
                <a:blip r:embed="rId3"/>
                <a:stretch>
                  <a:fillRect l="-997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CD60431-6BB5-C847-B97C-0983FF3538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092" y="899435"/>
            <a:ext cx="2965273" cy="2715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1E2269-6909-E847-B750-E73C41319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092" y="3608911"/>
            <a:ext cx="2984938" cy="28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63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269">
            <a:extLst>
              <a:ext uri="{FF2B5EF4-FFF2-40B4-BE49-F238E27FC236}">
                <a16:creationId xmlns:a16="http://schemas.microsoft.com/office/drawing/2014/main" id="{5798F526-2E99-304B-B5BF-8A8BFEAED59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007" y="899434"/>
            <a:ext cx="3767061" cy="298459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Higgs mass measurement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625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B3A5748-9D98-8549-A495-20D20D86C5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99435"/>
                <a:ext cx="11117766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Mass measurement: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rgbClr val="0432FF"/>
                    </a:solidFill>
                  </a:rPr>
                  <a:t>Three event categories: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2</m:t>
                    </m:r>
                    <m:r>
                      <a:rPr lang="en-US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4</m:t>
                    </m:r>
                    <m:r>
                      <a:rPr lang="en-US" sz="1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US" sz="1800" b="0" dirty="0">
                  <a:solidFill>
                    <a:srgbClr val="0432F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rgbClr val="0432FF"/>
                    </a:solidFill>
                  </a:rPr>
                  <a:t>Momenta of two leptons forming Z</a:t>
                </a:r>
                <a:r>
                  <a:rPr lang="en-US" sz="1800" b="0" baseline="-25000" dirty="0">
                    <a:solidFill>
                      <a:srgbClr val="0432FF"/>
                    </a:solidFill>
                  </a:rPr>
                  <a:t>1</a:t>
                </a:r>
                <a:r>
                  <a:rPr lang="en-US" sz="1800" b="0" dirty="0">
                    <a:solidFill>
                      <a:srgbClr val="0432FF"/>
                    </a:solidFill>
                  </a:rPr>
                  <a:t> are refit using </a:t>
                </a:r>
                <a:r>
                  <a:rPr lang="en-US" sz="1800" i="1" dirty="0">
                    <a:solidFill>
                      <a:srgbClr val="0432FF"/>
                    </a:solidFill>
                  </a:rPr>
                  <a:t>pdf</a:t>
                </a:r>
                <a:r>
                  <a:rPr lang="en-US" sz="1800" baseline="-25000" dirty="0">
                    <a:solidFill>
                      <a:srgbClr val="0432FF"/>
                    </a:solidFill>
                  </a:rPr>
                  <a:t>Z1</a:t>
                </a:r>
                <a:r>
                  <a:rPr lang="en-US" sz="1800" dirty="0">
                    <a:solidFill>
                      <a:srgbClr val="0432FF"/>
                    </a:solidFill>
                  </a:rPr>
                  <a:t>(</a:t>
                </a:r>
                <a:r>
                  <a:rPr lang="en-US" sz="1800" dirty="0" err="1">
                    <a:solidFill>
                      <a:srgbClr val="0432FF"/>
                    </a:solidFill>
                  </a:rPr>
                  <a:t>m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ll</a:t>
                </a:r>
                <a:r>
                  <a:rPr lang="en-US" sz="1800" dirty="0">
                    <a:solidFill>
                      <a:srgbClr val="0432FF"/>
                    </a:solidFill>
                  </a:rPr>
                  <a:t>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rgbClr val="0432FF"/>
                    </a:solidFill>
                  </a:rPr>
                  <a:t>Fit is performed for </a:t>
                </a:r>
                <a:r>
                  <a:rPr lang="en-US" sz="1800" b="0" dirty="0" err="1">
                    <a:solidFill>
                      <a:srgbClr val="0432FF"/>
                    </a:solidFill>
                  </a:rPr>
                  <a:t>m</a:t>
                </a:r>
                <a:r>
                  <a:rPr lang="en-US" sz="1800" b="0" baseline="-25000" dirty="0" err="1">
                    <a:solidFill>
                      <a:srgbClr val="0432FF"/>
                    </a:solidFill>
                  </a:rPr>
                  <a:t>H</a:t>
                </a:r>
                <a:r>
                  <a:rPr lang="en-US" sz="1800" b="0" dirty="0">
                    <a:solidFill>
                      <a:srgbClr val="0432FF"/>
                    </a:solidFill>
                  </a:rPr>
                  <a:t> in 3D space: </a:t>
                </a:r>
                <a:r>
                  <a:rPr lang="en-US" sz="1800" i="1" dirty="0">
                    <a:solidFill>
                      <a:srgbClr val="0432FF"/>
                    </a:solidFill>
                  </a:rPr>
                  <a:t>pdf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800" b="1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1800" b="1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  <m:r>
                          <a:rPr lang="en-US" sz="1800" b="1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180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1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sz="1800" b="1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𝒃𝒌𝒈</m:t>
                            </m:r>
                          </m:sub>
                          <m:sup>
                            <m:r>
                              <a:rPr lang="en-US" sz="1800" b="1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𝒌𝒊𝒏</m:t>
                            </m:r>
                          </m:sup>
                        </m:sSubSup>
                        <m:r>
                          <a:rPr lang="en-US" sz="1800" b="1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80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1800" b="1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800" b="1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𝐇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>
                  <a:solidFill>
                    <a:srgbClr val="0432F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rgbClr val="0432FF"/>
                    </a:solidFill>
                  </a:rPr>
                  <a:t>With respect to using just mass distribution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rgbClr val="0432FF"/>
                    </a:solidFill>
                  </a:rPr>
                  <a:t>Z</a:t>
                </a:r>
                <a:r>
                  <a:rPr lang="en-US" sz="1600" b="0" baseline="-25000" dirty="0">
                    <a:solidFill>
                      <a:srgbClr val="0432FF"/>
                    </a:solidFill>
                  </a:rPr>
                  <a:t>1</a:t>
                </a:r>
                <a:r>
                  <a:rPr lang="en-US" sz="1600" b="0" dirty="0">
                    <a:solidFill>
                      <a:srgbClr val="0432FF"/>
                    </a:solidFill>
                  </a:rPr>
                  <a:t>-refit improves </a:t>
                </a:r>
                <a:r>
                  <a:rPr lang="en-US" sz="1600" b="0" dirty="0" err="1">
                    <a:solidFill>
                      <a:srgbClr val="0432FF"/>
                    </a:solidFill>
                  </a:rPr>
                  <a:t>m</a:t>
                </a:r>
                <a:r>
                  <a:rPr lang="en-US" sz="1600" b="0" baseline="-25000" dirty="0" err="1">
                    <a:solidFill>
                      <a:srgbClr val="0432FF"/>
                    </a:solidFill>
                  </a:rPr>
                  <a:t>H</a:t>
                </a:r>
                <a:r>
                  <a:rPr lang="en-US" sz="1600" b="0" dirty="0">
                    <a:solidFill>
                      <a:srgbClr val="0432FF"/>
                    </a:solidFill>
                  </a:rPr>
                  <a:t> measurement by </a:t>
                </a:r>
                <a:r>
                  <a:rPr lang="en-US" sz="1600" dirty="0">
                    <a:solidFill>
                      <a:srgbClr val="0432FF"/>
                    </a:solidFill>
                  </a:rPr>
                  <a:t>10%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rgbClr val="0432FF"/>
                    </a:solidFill>
                  </a:rPr>
                  <a:t>per-event four-lepton uncertainties -- by </a:t>
                </a:r>
                <a:r>
                  <a:rPr lang="en-US" sz="1600" dirty="0">
                    <a:solidFill>
                      <a:srgbClr val="0432FF"/>
                    </a:solidFill>
                  </a:rPr>
                  <a:t>8%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rgbClr val="0432FF"/>
                    </a:solidFill>
                  </a:rPr>
                  <a:t>ME-based discriminant (signal-vs-background) -- by </a:t>
                </a:r>
                <a:r>
                  <a:rPr lang="en-US" sz="1600" dirty="0">
                    <a:solidFill>
                      <a:srgbClr val="0432FF"/>
                    </a:solidFill>
                  </a:rPr>
                  <a:t>3%</a:t>
                </a:r>
                <a:r>
                  <a:rPr lang="en-US" sz="1600" b="0" dirty="0">
                    <a:solidFill>
                      <a:srgbClr val="0432FF"/>
                    </a:solidFill>
                  </a:rPr>
                  <a:t> </a:t>
                </a:r>
                <a:endParaRPr lang="en-US" sz="1600" dirty="0"/>
              </a:p>
              <a:p>
                <a:endParaRPr lang="en-US" sz="700" dirty="0"/>
              </a:p>
              <a:p>
                <a:r>
                  <a:rPr lang="en-US" sz="1800" dirty="0"/>
                  <a:t>Run 2, 2016 result: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𝟏𝟐𝟓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𝟐𝟔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𝟏𝟐𝟓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𝟐𝟔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𝒔𝒕𝒂𝒕</m:t>
                        </m:r>
                      </m:e>
                    </m:d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𝟎𝟖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𝒔𝒚𝒔𝒕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b="0" dirty="0">
                    <a:solidFill>
                      <a:srgbClr val="000000"/>
                    </a:solidFill>
                  </a:rPr>
                  <a:t>GeV</a:t>
                </a:r>
              </a:p>
              <a:p>
                <a:r>
                  <a:rPr lang="en-US" sz="1600" b="0" dirty="0">
                    <a:solidFill>
                      <a:srgbClr val="000000"/>
                    </a:solidFill>
                  </a:rPr>
                  <a:t>This is the best Higgs boson mass measurement at the moment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B3A5748-9D98-8549-A495-20D20D86C5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99435"/>
                <a:ext cx="11117766" cy="5224376"/>
              </a:xfrm>
              <a:blipFill>
                <a:blip r:embed="rId4"/>
                <a:stretch>
                  <a:fillRect l="-343" t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hape 264">
                <a:extLst>
                  <a:ext uri="{FF2B5EF4-FFF2-40B4-BE49-F238E27FC236}">
                    <a16:creationId xmlns:a16="http://schemas.microsoft.com/office/drawing/2014/main" id="{9AB8C3FE-DFD4-DD4D-8BBF-63E06D839A40}"/>
                  </a:ext>
                </a:extLst>
              </p:cNvPr>
              <p:cNvSpPr txBox="1"/>
              <p:nvPr/>
            </p:nvSpPr>
            <p:spPr>
              <a:xfrm>
                <a:off x="0" y="5573627"/>
                <a:ext cx="9571383" cy="79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Awaiting updates with full Run 2 dataset (stat errors are expected to improve by a factor of 2: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sz="1600" dirty="0"/>
                  <a:t>0.10</a:t>
                </a:r>
                <a:r>
                  <a:rPr lang="en-US" sz="1600" dirty="0">
                    <a:solidFill>
                      <a:srgbClr val="000000"/>
                    </a:solidFill>
                  </a:rPr>
                  <a:t>)</a:t>
                </a:r>
                <a:endParaRPr lang="en-US" sz="1600" b="1" dirty="0">
                  <a:solidFill>
                    <a:srgbClr val="00235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endParaRPr lang="en-US" sz="800" b="1" dirty="0">
                  <a:solidFill>
                    <a:srgbClr val="00235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r>
                  <a:rPr lang="en-US" sz="1600" b="1" dirty="0">
                    <a:solidFill>
                      <a:srgbClr val="00235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HL-LHC: stat error will improve by a factor of 10: ~20 MeV</a:t>
                </a:r>
              </a:p>
              <a:p>
                <a:r>
                  <a:rPr lang="en-US" sz="1600" b="1" dirty="0">
                    <a:solidFill>
                      <a:srgbClr val="00235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One needs to improve systematics proportionally to about 10 MeV, or 0.01% – huge challenge!</a:t>
                </a:r>
                <a:endParaRPr lang="en" sz="1600" b="1" dirty="0">
                  <a:solidFill>
                    <a:srgbClr val="00235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9" name="Shape 264">
                <a:extLst>
                  <a:ext uri="{FF2B5EF4-FFF2-40B4-BE49-F238E27FC236}">
                    <a16:creationId xmlns:a16="http://schemas.microsoft.com/office/drawing/2014/main" id="{9AB8C3FE-DFD4-DD4D-8BBF-63E06D839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73627"/>
                <a:ext cx="9571383" cy="798300"/>
              </a:xfrm>
              <a:prstGeom prst="rect">
                <a:avLst/>
              </a:prstGeom>
              <a:blipFill>
                <a:blip r:embed="rId5"/>
                <a:stretch>
                  <a:fillRect l="-265" t="-10938" b="-171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4236C29-CD59-594B-B2CA-B19A92F6702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932578" y="4411111"/>
              <a:ext cx="609600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307187128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04943948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1788275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673513892"/>
                        </a:ext>
                      </a:extLst>
                    </a:gridCol>
                  </a:tblGrid>
                  <a:tr h="244410">
                    <a:tc>
                      <a:txBody>
                        <a:bodyPr/>
                        <a:lstStyle/>
                        <a:p>
                          <a:r>
                            <a:rPr lang="en-US" sz="1400" u="sng" dirty="0">
                              <a:solidFill>
                                <a:srgbClr val="0432FF"/>
                              </a:solidFill>
                            </a:rPr>
                            <a:t>2016 dataset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H-&gt;ZZ-&gt;4l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H-&gt;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𝜸𝜸</m:t>
                              </m:r>
                            </m:oMath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Combination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1465075"/>
                      </a:ext>
                    </a:extLst>
                  </a:tr>
                  <a:tr h="244410">
                    <a:tc>
                      <a:txBody>
                        <a:bodyPr/>
                        <a:lstStyle/>
                        <a:p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ATLAS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124.79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0.37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124.93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0.40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124.97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0.24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6775494"/>
                      </a:ext>
                    </a:extLst>
                  </a:tr>
                  <a:tr h="244410">
                    <a:tc>
                      <a:txBody>
                        <a:bodyPr/>
                        <a:lstStyle/>
                        <a:p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CMS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</a:rPr>
                            <a:t>125.26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</a:rPr>
                            <a:t>0.21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125.4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211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4236C29-CD59-594B-B2CA-B19A92F670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5107813"/>
                  </p:ext>
                </p:extLst>
              </p:nvPr>
            </p:nvGraphicFramePr>
            <p:xfrm>
              <a:off x="2932578" y="4411111"/>
              <a:ext cx="609600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307187128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04943948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1788275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67351389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u="sng" dirty="0">
                              <a:solidFill>
                                <a:srgbClr val="0432FF"/>
                              </a:solidFill>
                            </a:rPr>
                            <a:t>2016 dataset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H-&gt;ZZ-&gt;4l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200833" t="-4167" r="-101667" b="-2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Combination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146507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ATLAS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174" t="-100000" r="-200000" b="-1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33" t="-100000" r="-101667" b="-1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300833" t="-100000" r="-1667" b="-11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677549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CMS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9174" t="-208333" r="-200000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833" t="-208333" r="-101667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2119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A3E8CC-7DC2-4F43-B886-BB60571097A7}"/>
                  </a:ext>
                </a:extLst>
              </p:cNvPr>
              <p:cNvSpPr txBox="1"/>
              <p:nvPr/>
            </p:nvSpPr>
            <p:spPr>
              <a:xfrm>
                <a:off x="100166" y="4411111"/>
                <a:ext cx="2643033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432FF"/>
                    </a:solidFill>
                  </a:rPr>
                  <a:t>Run 1 </a:t>
                </a:r>
              </a:p>
              <a:p>
                <a:r>
                  <a:rPr lang="en-US" sz="1400" b="1" dirty="0"/>
                  <a:t>ATLAS+CMS   ZZ+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en-US" sz="1400" b="1" dirty="0"/>
                  <a:t> combination</a:t>
                </a:r>
              </a:p>
              <a:p>
                <a:endParaRPr lang="en-US" sz="1200" b="1" dirty="0"/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125.09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0.24 GeV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A3E8CC-7DC2-4F43-B886-BB6057109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66" y="4411111"/>
                <a:ext cx="2643033" cy="923330"/>
              </a:xfrm>
              <a:prstGeom prst="rect">
                <a:avLst/>
              </a:prstGeom>
              <a:blipFill>
                <a:blip r:embed="rId7"/>
                <a:stretch>
                  <a:fillRect l="-476" b="-4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E34FB23A-A269-304A-86D4-4DEBAE90C9C8}"/>
              </a:ext>
            </a:extLst>
          </p:cNvPr>
          <p:cNvSpPr/>
          <p:nvPr/>
        </p:nvSpPr>
        <p:spPr>
          <a:xfrm>
            <a:off x="10766934" y="898120"/>
            <a:ext cx="1088560" cy="155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51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680B232-0B9F-A44E-A084-164AEBACA0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ℓ:</m:t>
                    </m:r>
                  </m:oMath>
                </a14:m>
                <a:r>
                  <a:rPr lang="en-US" dirty="0"/>
                  <a:t> Higgs boson mass implications</a:t>
                </a:r>
                <a:r>
                  <a:rPr lang="en-US" dirty="0">
                    <a:sym typeface="Wingdings" pitchFamily="2" charset="2"/>
                  </a:rPr>
                  <a:t> (fun stuff)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680B232-0B9F-A44E-A084-164AEBACA0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17" t="-1613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1CD46-008F-DA41-81EF-3135D4DD3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53EDA-8249-124D-A6DC-3339D68D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410D-F75A-E548-9153-82FEE992E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93CE1-1F38-4742-9663-2004371E4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478" y="1072731"/>
            <a:ext cx="7363522" cy="254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B2B061-E43A-2D44-A8AA-3F84CD978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478" y="3819037"/>
            <a:ext cx="2914080" cy="2661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905ED7-5CE7-7A47-98FC-B9FB3EBD888F}"/>
              </a:ext>
            </a:extLst>
          </p:cNvPr>
          <p:cNvSpPr txBox="1"/>
          <p:nvPr/>
        </p:nvSpPr>
        <p:spPr>
          <a:xfrm>
            <a:off x="5894829" y="3609076"/>
            <a:ext cx="16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Hieu</a:t>
            </a:r>
            <a:r>
              <a:rPr lang="en-US" dirty="0"/>
              <a:t> et al. 2017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452EF5-03AB-1647-B34B-8964F2D678D7}"/>
                  </a:ext>
                </a:extLst>
              </p:cNvPr>
              <p:cNvSpPr txBox="1"/>
              <p:nvPr/>
            </p:nvSpPr>
            <p:spPr>
              <a:xfrm>
                <a:off x="7662040" y="5368318"/>
                <a:ext cx="4529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=125.1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±5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0.24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very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generous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!)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very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weak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dependence</m:t>
                          </m:r>
                        </m:e>
                      </m:d>
                    </m:oMath>
                  </m:oMathPara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=500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𝐺𝑒𝑉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Higgsino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masses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not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yet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excluded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452EF5-03AB-1647-B34B-8964F2D67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40" y="5368318"/>
                <a:ext cx="4529960" cy="830997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BA6F42-7251-2341-AD13-EBB34F9C8342}"/>
              </a:ext>
            </a:extLst>
          </p:cNvPr>
          <p:cNvSpPr txBox="1"/>
          <p:nvPr/>
        </p:nvSpPr>
        <p:spPr>
          <a:xfrm>
            <a:off x="10138062" y="888438"/>
            <a:ext cx="2009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Degrassi</a:t>
            </a:r>
            <a:r>
              <a:rPr lang="en-US" dirty="0"/>
              <a:t> et al. 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AF32-FFDD-334D-B6C3-2D17359BD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0" y="967536"/>
            <a:ext cx="4987289" cy="5275606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Vacuum stability: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With no BSM up to the Plunk scale,              the top quark and Higgs boson masses   seem to imply we may be leaving in a metastable universe – what?!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1" dirty="0">
                <a:solidFill>
                  <a:schemeClr val="tx1"/>
                </a:solidFill>
              </a:rPr>
              <a:t>If you about to get scared, you can relax a bit: </a:t>
            </a:r>
            <a:r>
              <a:rPr lang="en-US" sz="2000" b="0" dirty="0">
                <a:solidFill>
                  <a:schemeClr val="tx1"/>
                </a:solidFill>
              </a:rPr>
              <a:t>with </a:t>
            </a:r>
            <a:r>
              <a:rPr lang="en-US" sz="2000" b="0" dirty="0" err="1">
                <a:solidFill>
                  <a:schemeClr val="tx1"/>
                </a:solidFill>
              </a:rPr>
              <a:t>m</a:t>
            </a:r>
            <a:r>
              <a:rPr lang="en-US" sz="2000" b="0" baseline="-25000" dirty="0" err="1">
                <a:solidFill>
                  <a:schemeClr val="tx1"/>
                </a:solidFill>
              </a:rPr>
              <a:t>t</a:t>
            </a:r>
            <a:r>
              <a:rPr lang="en-US" sz="2000" b="0" dirty="0">
                <a:solidFill>
                  <a:schemeClr val="tx1"/>
                </a:solidFill>
              </a:rPr>
              <a:t> = 173 GeV and </a:t>
            </a:r>
            <a:r>
              <a:rPr lang="en-US" sz="2000" b="0" dirty="0" err="1">
                <a:solidFill>
                  <a:schemeClr val="tx1"/>
                </a:solidFill>
              </a:rPr>
              <a:t>m</a:t>
            </a:r>
            <a:r>
              <a:rPr lang="en-US" sz="2000" b="0" baseline="-25000" dirty="0" err="1">
                <a:solidFill>
                  <a:schemeClr val="tx1"/>
                </a:solidFill>
              </a:rPr>
              <a:t>H</a:t>
            </a:r>
            <a:r>
              <a:rPr lang="en-US" sz="2000" b="0" dirty="0">
                <a:solidFill>
                  <a:schemeClr val="tx1"/>
                </a:solidFill>
              </a:rPr>
              <a:t> = 126 GeV,    </a:t>
            </a:r>
            <a:r>
              <a:rPr lang="el-GR" sz="2000" b="0" dirty="0">
                <a:solidFill>
                  <a:schemeClr val="tx1"/>
                </a:solidFill>
              </a:rPr>
              <a:t>τ</a:t>
            </a:r>
            <a:r>
              <a:rPr lang="en-US" sz="2000" b="0" baseline="-25000" dirty="0">
                <a:solidFill>
                  <a:schemeClr val="tx1"/>
                </a:solidFill>
              </a:rPr>
              <a:t>transition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b="0" dirty="0">
                <a:solidFill>
                  <a:schemeClr val="tx1"/>
                </a:solidFill>
              </a:rPr>
              <a:t> 10</a:t>
            </a:r>
            <a:r>
              <a:rPr lang="en-US" sz="2000" b="0" baseline="30000" dirty="0">
                <a:solidFill>
                  <a:schemeClr val="tx1"/>
                </a:solidFill>
              </a:rPr>
              <a:t>588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T</a:t>
            </a:r>
            <a:r>
              <a:rPr lang="en-US" sz="2000" b="0" baseline="-25000" dirty="0" err="1">
                <a:solidFill>
                  <a:schemeClr val="tx1"/>
                </a:solidFill>
              </a:rPr>
              <a:t>Universe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endParaRPr lang="en-US" sz="2000" b="0" i="1" dirty="0">
              <a:solidFill>
                <a:schemeClr val="tx1"/>
              </a:solidFill>
            </a:endParaRPr>
          </a:p>
          <a:p>
            <a:endParaRPr lang="en-US" sz="2600" b="0" dirty="0">
              <a:solidFill>
                <a:srgbClr val="0432FF"/>
              </a:solidFill>
            </a:endParaRPr>
          </a:p>
          <a:p>
            <a:r>
              <a:rPr lang="en-US" sz="2600" dirty="0">
                <a:solidFill>
                  <a:srgbClr val="0432FF"/>
                </a:solidFill>
              </a:rPr>
              <a:t>MSSM constraints: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In MSSM, at tree level, Higgs mass </a:t>
            </a:r>
            <a:r>
              <a:rPr lang="en-US" sz="2000" b="0" dirty="0" err="1">
                <a:solidFill>
                  <a:schemeClr val="tx1"/>
                </a:solidFill>
              </a:rPr>
              <a:t>m</a:t>
            </a:r>
            <a:r>
              <a:rPr lang="en-US" sz="2000" b="0" baseline="-25000" dirty="0" err="1">
                <a:solidFill>
                  <a:schemeClr val="tx1"/>
                </a:solidFill>
              </a:rPr>
              <a:t>H</a:t>
            </a:r>
            <a:r>
              <a:rPr lang="en-US" sz="2000" b="0" dirty="0">
                <a:solidFill>
                  <a:schemeClr val="tx1"/>
                </a:solidFill>
              </a:rPr>
              <a:t>&lt;</a:t>
            </a:r>
            <a:r>
              <a:rPr lang="en-US" sz="2000" b="0" dirty="0" err="1">
                <a:solidFill>
                  <a:schemeClr val="tx1"/>
                </a:solidFill>
              </a:rPr>
              <a:t>m</a:t>
            </a:r>
            <a:r>
              <a:rPr lang="en-US" sz="2000" b="0" baseline="-25000" dirty="0" err="1">
                <a:solidFill>
                  <a:schemeClr val="tx1"/>
                </a:solidFill>
              </a:rPr>
              <a:t>Z</a:t>
            </a:r>
            <a:r>
              <a:rPr lang="en-US" sz="2000" b="0" dirty="0">
                <a:solidFill>
                  <a:schemeClr val="tx1"/>
                </a:solidFill>
              </a:rPr>
              <a:t>.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One can boost it somewhat higher (up to as much as 130 GeV or so) via loop corrections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Mass </a:t>
            </a:r>
            <a:r>
              <a:rPr lang="en-US" sz="2000" b="0" dirty="0" err="1">
                <a:solidFill>
                  <a:schemeClr val="tx1"/>
                </a:solidFill>
              </a:rPr>
              <a:t>m</a:t>
            </a:r>
            <a:r>
              <a:rPr lang="en-US" sz="2000" b="0" baseline="-25000" dirty="0" err="1">
                <a:solidFill>
                  <a:schemeClr val="tx1"/>
                </a:solidFill>
              </a:rPr>
              <a:t>H</a:t>
            </a:r>
            <a:r>
              <a:rPr lang="en-US" sz="2000" b="0" dirty="0">
                <a:solidFill>
                  <a:schemeClr val="tx1"/>
                </a:solidFill>
              </a:rPr>
              <a:t>=125 is fairly large and sets interesting constraints on the average mass of two stop quarks (SUSY partners of the top quark).</a:t>
            </a:r>
          </a:p>
        </p:txBody>
      </p:sp>
    </p:spTree>
    <p:extLst>
      <p:ext uri="{BB962C8B-B14F-4D97-AF65-F5344CB8AC3E}">
        <p14:creationId xmlns:p14="http://schemas.microsoft.com/office/powerpoint/2010/main" val="3612623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Spin-parity (J</a:t>
            </a:r>
            <a:r>
              <a:rPr lang="en-US" baseline="30000" dirty="0"/>
              <a:t>P</a:t>
            </a:r>
            <a:r>
              <a:rPr lang="en-US" dirty="0"/>
              <a:t>) properties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8059" y="992458"/>
                <a:ext cx="5765180" cy="557560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sz="2400" b="0" dirty="0">
                    <a:solidFill>
                      <a:srgbClr val="0000FF"/>
                    </a:solidFill>
                    <a:sym typeface="Wingdings"/>
                  </a:rPr>
                  <a:t>		          </a:t>
                </a:r>
                <a:r>
                  <a:rPr lang="en-US" sz="3500" dirty="0">
                    <a:sym typeface="Wingdings"/>
                  </a:rPr>
                  <a:t>SPIN (J)</a:t>
                </a:r>
              </a:p>
              <a:p>
                <a:endParaRPr lang="en-US" sz="2400" b="0" dirty="0">
                  <a:solidFill>
                    <a:srgbClr val="0000FF"/>
                  </a:solidFill>
                  <a:sym typeface="Wingdings"/>
                </a:endParaRPr>
              </a:p>
              <a:p>
                <a:endParaRPr lang="en-US" sz="2400" b="0" dirty="0">
                  <a:solidFill>
                    <a:srgbClr val="0000FF"/>
                  </a:solidFill>
                  <a:sym typeface="Wingdings"/>
                </a:endParaRPr>
              </a:p>
              <a:p>
                <a:endParaRPr lang="en-US" sz="2400" b="0" dirty="0">
                  <a:solidFill>
                    <a:srgbClr val="0000FF"/>
                  </a:solidFill>
                  <a:sym typeface="Wingdings"/>
                </a:endParaRPr>
              </a:p>
              <a:p>
                <a:r>
                  <a:rPr lang="en-US" sz="2600" b="0" dirty="0">
                    <a:solidFill>
                      <a:srgbClr val="0000FF"/>
                    </a:solidFill>
                    <a:sym typeface="Wingdings"/>
                  </a:rPr>
                  <a:t>Spin – internal quantum number of a particle; its internal angular momentum. It is quantized,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J</m:t>
                    </m:r>
                    <m:r>
                      <a:rPr lang="en-US" sz="2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sz="2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1</m:t>
                        </m:r>
                      </m:num>
                      <m:den>
                        <m:r>
                          <a:rPr lang="en-US" sz="2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2</m:t>
                        </m:r>
                      </m:den>
                    </m:f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ℏ∙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𝑛</m:t>
                    </m:r>
                  </m:oMath>
                </a14:m>
                <a:endParaRPr lang="en-US" sz="2600" b="0" dirty="0">
                  <a:solidFill>
                    <a:srgbClr val="0000FF"/>
                  </a:solidFill>
                  <a:sym typeface="Wingdings"/>
                </a:endParaRPr>
              </a:p>
              <a:p>
                <a:endParaRPr lang="en-US" sz="2600" b="0" dirty="0">
                  <a:solidFill>
                    <a:srgbClr val="0000FF"/>
                  </a:solidFill>
                  <a:sym typeface="Wingdings"/>
                </a:endParaRPr>
              </a:p>
              <a:p>
                <a:r>
                  <a:rPr lang="en-US" sz="2600" dirty="0">
                    <a:solidFill>
                      <a:schemeClr val="tx1"/>
                    </a:solidFill>
                  </a:rPr>
                  <a:t>Experimentally, we see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sym typeface="Wingdings"/>
                  </a:rPr>
                  <a:t> decays: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432FF"/>
                    </a:solidFill>
                    <a:sym typeface="Wingdings"/>
                  </a:rPr>
                  <a:t>Spin must be integer </a:t>
                </a:r>
                <a:r>
                  <a:rPr lang="en-US" sz="2600" b="0" dirty="0">
                    <a:solidFill>
                      <a:schemeClr val="tx1"/>
                    </a:solidFill>
                    <a:sym typeface="Wingdings"/>
                  </a:rPr>
                  <a:t>(it is a boson)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432FF"/>
                    </a:solidFill>
                    <a:sym typeface="Wingdings"/>
                  </a:rPr>
                  <a:t>Spin cannot be 1 </a:t>
                </a:r>
                <a:r>
                  <a:rPr lang="en-US" sz="2600" b="0" dirty="0">
                    <a:solidFill>
                      <a:schemeClr val="tx1"/>
                    </a:solidFill>
                    <a:sym typeface="Wingdings"/>
                  </a:rPr>
                  <a:t>by the </a:t>
                </a:r>
                <a:r>
                  <a:rPr lang="en-US" sz="2600" b="0" dirty="0">
                    <a:solidFill>
                      <a:schemeClr val="tx1"/>
                    </a:solidFill>
                  </a:rPr>
                  <a:t>Landau-Yang theorem                 </a:t>
                </a:r>
                <a:r>
                  <a:rPr lang="en-US" sz="2600" b="0" dirty="0">
                    <a:solidFill>
                      <a:schemeClr val="tx1"/>
                    </a:solidFill>
                    <a:sym typeface="Wingdings"/>
                  </a:rPr>
                  <a:t> (a massive spin-1 particle cannot decay to two photons)</a:t>
                </a:r>
              </a:p>
              <a:p>
                <a:endParaRPr lang="en-US" sz="2600" b="0" dirty="0">
                  <a:solidFill>
                    <a:srgbClr val="0000FF"/>
                  </a:solidFill>
                  <a:sym typeface="Wingdings"/>
                </a:endParaRPr>
              </a:p>
              <a:p>
                <a:r>
                  <a:rPr lang="en-US" sz="2600" dirty="0">
                    <a:solidFill>
                      <a:srgbClr val="0000FF"/>
                    </a:solidFill>
                    <a:sym typeface="Wingdings"/>
                  </a:rPr>
                  <a:t>Can spin be 0? </a:t>
                </a:r>
              </a:p>
              <a:p>
                <a:pPr marL="344488" indent="-344488">
                  <a:buFont typeface="Arial" panose="020B0604020202020204" pitchFamily="34" charset="0"/>
                  <a:buChar char="•"/>
                </a:pPr>
                <a:r>
                  <a:rPr lang="en-US" sz="2600" b="0" dirty="0">
                    <a:solidFill>
                      <a:schemeClr val="tx1"/>
                    </a:solidFill>
                    <a:sym typeface="Wingdings"/>
                  </a:rPr>
                  <a:t>Yes. </a:t>
                </a:r>
                <a:r>
                  <a:rPr lang="en-US" sz="2600" dirty="0">
                    <a:sym typeface="Wingdings"/>
                  </a:rPr>
                  <a:t>In fact, for SM Higgs boson, J=0.</a:t>
                </a:r>
              </a:p>
              <a:p>
                <a:endParaRPr lang="en-US" sz="2600" b="0" dirty="0"/>
              </a:p>
              <a:p>
                <a:r>
                  <a:rPr lang="en-US" sz="2600" dirty="0">
                    <a:solidFill>
                      <a:srgbClr val="0432FF"/>
                    </a:solidFill>
                    <a:sym typeface="Wingdings"/>
                  </a:rPr>
                  <a:t>Can spin be 2?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b="0" dirty="0">
                    <a:solidFill>
                      <a:schemeClr val="tx1"/>
                    </a:solidFill>
                    <a:sym typeface="Wingdings"/>
                  </a:rPr>
                  <a:t>Many theorists say don’t bother; a massive spin-2 particle cannot be elementary (QFT is a mess otherwise)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b="0" dirty="0">
                    <a:solidFill>
                      <a:schemeClr val="tx1"/>
                    </a:solidFill>
                    <a:sym typeface="Wingdings"/>
                  </a:rPr>
                  <a:t>Experimentalists say… we must check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059" y="992458"/>
                <a:ext cx="5765180" cy="5575609"/>
              </a:xfrm>
              <a:blipFill>
                <a:blip r:embed="rId3"/>
                <a:stretch>
                  <a:fillRect l="-879" t="-1818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15" y="992458"/>
            <a:ext cx="1237785" cy="995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EE3D26D-C78C-4141-9D0B-AF80F4A92C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5179" y="992458"/>
                <a:ext cx="6116821" cy="54884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189" rtl="0" eaLnBrk="1" latinLnBrk="0" hangingPunct="1">
                  <a:spcBef>
                    <a:spcPct val="20000"/>
                  </a:spcBef>
                  <a:buFont typeface="Arial"/>
                  <a:buNone/>
                  <a:defRPr sz="2800" b="1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1" kern="120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lvl2pPr>
                <a:lvl3pPr marL="804843" indent="-228594" algn="l" defTabSz="457189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tabLst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138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474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PARITY (P) </a:t>
                </a:r>
              </a:p>
              <a:p>
                <a:endParaRPr lang="en-US" sz="1700" b="0" dirty="0">
                  <a:solidFill>
                    <a:srgbClr val="0000FF"/>
                  </a:solidFill>
                </a:endParaRPr>
              </a:p>
              <a:p>
                <a:endParaRPr lang="en-US" sz="1700" b="0" dirty="0">
                  <a:solidFill>
                    <a:srgbClr val="0000FF"/>
                  </a:solidFill>
                </a:endParaRPr>
              </a:p>
              <a:p>
                <a:r>
                  <a:rPr lang="en-US" sz="1800" b="0" dirty="0">
                    <a:solidFill>
                      <a:srgbClr val="0432FF"/>
                    </a:solidFill>
                    <a:sym typeface="Wingdings"/>
                  </a:rPr>
                  <a:t>Parity -- internal quantum number of a particle, like its spin    Allowed values: </a:t>
                </a:r>
                <a14:m>
                  <m:oMath xmlns:m="http://schemas.openxmlformats.org/officeDocument/2006/math">
                    <m:r>
                      <a:rPr lang="en-US" sz="18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𝑃</m:t>
                    </m:r>
                    <m:r>
                      <a:rPr lang="en-US" sz="18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=±1 (</m:t>
                    </m:r>
                    <m:r>
                      <a:rPr lang="en-US" sz="18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𝑜𝑟</m:t>
                    </m:r>
                    <m:r>
                      <a:rPr lang="en-US" sz="18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 </m:t>
                    </m:r>
                    <m:r>
                      <a:rPr lang="en-US" sz="18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𝑒𝑣𝑒𝑛</m:t>
                    </m:r>
                    <m:r>
                      <a:rPr lang="en-US" sz="18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/</m:t>
                    </m:r>
                    <m:r>
                      <a:rPr lang="en-US" sz="18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𝑜𝑑𝑑</m:t>
                    </m:r>
                  </m:oMath>
                </a14:m>
                <a:r>
                  <a:rPr lang="en-US" sz="1800" b="0" dirty="0">
                    <a:solidFill>
                      <a:srgbClr val="0432FF"/>
                    </a:solidFill>
                    <a:sym typeface="Wingdings"/>
                  </a:rPr>
                  <a:t>) </a:t>
                </a:r>
              </a:p>
              <a:p>
                <a:endParaRPr lang="en-US" sz="1100" b="0" dirty="0">
                  <a:solidFill>
                    <a:srgbClr val="0000FF"/>
                  </a:solidFill>
                </a:endParaRPr>
              </a:p>
              <a:p>
                <a:r>
                  <a:rPr lang="en-US" sz="1800" b="0" dirty="0">
                    <a:solidFill>
                      <a:schemeClr val="tx1"/>
                    </a:solidFill>
                  </a:rPr>
                  <a:t>Symmetry upon reflection in a mirror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→−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b="0" dirty="0">
                    <a:solidFill>
                      <a:schemeClr val="tx1"/>
                    </a:solidFill>
                    <a:sym typeface="Wingdings"/>
                  </a:rPr>
                  <a:t>)</a:t>
                </a:r>
              </a:p>
              <a:p>
                <a:endParaRPr lang="en-US" sz="1800" b="0" dirty="0">
                  <a:solidFill>
                    <a:srgbClr val="0000FF"/>
                  </a:solidFill>
                  <a:sym typeface="Wingdings"/>
                </a:endParaRPr>
              </a:p>
              <a:p>
                <a:endParaRPr lang="en-US" sz="1800" b="0" dirty="0">
                  <a:solidFill>
                    <a:srgbClr val="0000FF"/>
                  </a:solidFill>
                  <a:sym typeface="Wingdings"/>
                </a:endParaRPr>
              </a:p>
              <a:p>
                <a:endParaRPr lang="en-US" sz="1800" dirty="0">
                  <a:sym typeface="Wingdings"/>
                </a:endParaRPr>
              </a:p>
              <a:p>
                <a:endParaRPr lang="en-US" sz="1800" dirty="0">
                  <a:sym typeface="Wingdings"/>
                </a:endParaRPr>
              </a:p>
              <a:p>
                <a:endParaRPr lang="en-US" sz="1800" dirty="0">
                  <a:sym typeface="Wingdings"/>
                </a:endParaRPr>
              </a:p>
              <a:p>
                <a:endParaRPr lang="en-US" sz="1800" b="0" dirty="0">
                  <a:solidFill>
                    <a:srgbClr val="0000FF"/>
                  </a:solidFill>
                  <a:sym typeface="Wingdings"/>
                </a:endParaRPr>
              </a:p>
              <a:p>
                <a:endParaRPr lang="en-US" sz="1000" b="0" dirty="0">
                  <a:solidFill>
                    <a:srgbClr val="0000FF"/>
                  </a:solidFill>
                  <a:sym typeface="Wingdings"/>
                </a:endParaRPr>
              </a:p>
              <a:p>
                <a:r>
                  <a:rPr lang="en-US" sz="1800" dirty="0">
                    <a:sym typeface="Wingdings"/>
                  </a:rPr>
                  <a:t>For SM Higgs boson, P=+1, it is a scalar                                             (as opposed to pseudo-scalar)  </a:t>
                </a:r>
                <a:endParaRPr lang="en-US" sz="18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EE3D26D-C78C-4141-9D0B-AF80F4A92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179" y="992458"/>
                <a:ext cx="6116821" cy="5488436"/>
              </a:xfrm>
              <a:prstGeom prst="rect">
                <a:avLst/>
              </a:prstGeom>
              <a:blipFill>
                <a:blip r:embed="rId5"/>
                <a:stretch>
                  <a:fillRect l="-1449" t="-693" r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D1849CD-2D44-D442-8514-2FF3E12224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30073" y="3492738"/>
          <a:ext cx="2542590" cy="1000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7" name="Equation" r:id="rId6" imgW="1905000" imgH="749300" progId="Equation.3">
                  <p:embed/>
                </p:oleObj>
              </mc:Choice>
              <mc:Fallback>
                <p:oleObj name="Equation" r:id="rId6" imgW="1905000" imgH="7493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D1849CD-2D44-D442-8514-2FF3E12224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0073" y="3492738"/>
                        <a:ext cx="2542590" cy="1000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D7FD02D2-6298-CE46-A5AB-3AFB00E24E09}"/>
              </a:ext>
            </a:extLst>
          </p:cNvPr>
          <p:cNvGrpSpPr/>
          <p:nvPr/>
        </p:nvGrpSpPr>
        <p:grpSpPr>
          <a:xfrm>
            <a:off x="8728132" y="3190925"/>
            <a:ext cx="3151811" cy="1760224"/>
            <a:chOff x="2070586" y="3583217"/>
            <a:chExt cx="5261739" cy="29385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C14E667-D9C3-694D-B5BA-A024D2DCB608}"/>
                </a:ext>
              </a:extLst>
            </p:cNvPr>
            <p:cNvGrpSpPr/>
            <p:nvPr/>
          </p:nvGrpSpPr>
          <p:grpSpPr>
            <a:xfrm>
              <a:off x="2070586" y="3583217"/>
              <a:ext cx="5261739" cy="2938577"/>
              <a:chOff x="2070586" y="3583217"/>
              <a:chExt cx="5261739" cy="293857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EC0A95D-6268-CE4A-8CEC-8CC9A64CF35D}"/>
                  </a:ext>
                </a:extLst>
              </p:cNvPr>
              <p:cNvGrpSpPr/>
              <p:nvPr/>
            </p:nvGrpSpPr>
            <p:grpSpPr>
              <a:xfrm>
                <a:off x="2070586" y="3583217"/>
                <a:ext cx="5261739" cy="2938577"/>
                <a:chOff x="2066573" y="3583217"/>
                <a:chExt cx="5261739" cy="2938577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5DAD01A-360C-724F-9011-B8A3DCBCD116}"/>
                    </a:ext>
                  </a:extLst>
                </p:cNvPr>
                <p:cNvGrpSpPr/>
                <p:nvPr/>
              </p:nvGrpSpPr>
              <p:grpSpPr>
                <a:xfrm>
                  <a:off x="2066573" y="3583217"/>
                  <a:ext cx="1336758" cy="1336758"/>
                  <a:chOff x="4191286" y="2361311"/>
                  <a:chExt cx="1336758" cy="1336758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968704B9-FF94-614A-8641-89E2C402B703}"/>
                      </a:ext>
                    </a:extLst>
                  </p:cNvPr>
                  <p:cNvSpPr/>
                  <p:nvPr/>
                </p:nvSpPr>
                <p:spPr>
                  <a:xfrm>
                    <a:off x="4191286" y="2361311"/>
                    <a:ext cx="1336758" cy="1336758"/>
                  </a:xfrm>
                  <a:prstGeom prst="ellipse">
                    <a:avLst/>
                  </a:prstGeom>
                  <a:solidFill>
                    <a:schemeClr val="tx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41F35EBB-B8AF-9845-A355-0EBAF4051B8C}"/>
                      </a:ext>
                    </a:extLst>
                  </p:cNvPr>
                  <p:cNvSpPr/>
                  <p:nvPr/>
                </p:nvSpPr>
                <p:spPr>
                  <a:xfrm>
                    <a:off x="4452632" y="2622627"/>
                    <a:ext cx="814066" cy="814127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</p:grp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81CC1736-CFC2-C14E-9F7E-0829440C85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6573" y="5185036"/>
                  <a:ext cx="1336758" cy="1336758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F2992B2-C1EC-5F45-BA4A-9F5E4218D1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631280" y="5185036"/>
                  <a:ext cx="1336758" cy="1336758"/>
                </a:xfrm>
                <a:prstGeom prst="rect">
                  <a:avLst/>
                </a:prstGeom>
              </p:spPr>
            </p:pic>
            <p:sp>
              <p:nvSpPr>
                <p:cNvPr id="23" name="Right Arrow 22">
                  <a:extLst>
                    <a:ext uri="{FF2B5EF4-FFF2-40B4-BE49-F238E27FC236}">
                      <a16:creationId xmlns:a16="http://schemas.microsoft.com/office/drawing/2014/main" id="{87982705-202E-2747-B1D2-082A2D4DA240}"/>
                    </a:ext>
                  </a:extLst>
                </p:cNvPr>
                <p:cNvSpPr/>
                <p:nvPr/>
              </p:nvSpPr>
              <p:spPr>
                <a:xfrm>
                  <a:off x="3602517" y="4081320"/>
                  <a:ext cx="806765" cy="294955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1666755-964E-FE41-BCC4-00318AFB07E0}"/>
                    </a:ext>
                  </a:extLst>
                </p:cNvPr>
                <p:cNvSpPr/>
                <p:nvPr/>
              </p:nvSpPr>
              <p:spPr>
                <a:xfrm>
                  <a:off x="3512077" y="3727962"/>
                  <a:ext cx="966610" cy="4367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>
                      <a:solidFill>
                        <a:srgbClr val="0000FF"/>
                      </a:solidFill>
                    </a:rPr>
                    <a:t>x </a:t>
                  </a:r>
                  <a:r>
                    <a:rPr lang="en-US" sz="1100" dirty="0">
                      <a:solidFill>
                        <a:srgbClr val="0000FF"/>
                      </a:solidFill>
                      <a:sym typeface="Wingdings"/>
                    </a:rPr>
                    <a:t> –x</a:t>
                  </a:r>
                  <a:endParaRPr lang="en-US" sz="1100" dirty="0"/>
                </a:p>
              </p:txBody>
            </p:sp>
            <p:sp>
              <p:nvSpPr>
                <p:cNvPr id="25" name="Right Arrow 24">
                  <a:extLst>
                    <a:ext uri="{FF2B5EF4-FFF2-40B4-BE49-F238E27FC236}">
                      <a16:creationId xmlns:a16="http://schemas.microsoft.com/office/drawing/2014/main" id="{A046E563-B8B7-3345-A187-4FA9466E8778}"/>
                    </a:ext>
                  </a:extLst>
                </p:cNvPr>
                <p:cNvSpPr/>
                <p:nvPr/>
              </p:nvSpPr>
              <p:spPr>
                <a:xfrm>
                  <a:off x="3618467" y="5771643"/>
                  <a:ext cx="806765" cy="294955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12E681-BF8B-0345-A170-6161CEC40CE5}"/>
                    </a:ext>
                  </a:extLst>
                </p:cNvPr>
                <p:cNvSpPr/>
                <p:nvPr/>
              </p:nvSpPr>
              <p:spPr>
                <a:xfrm>
                  <a:off x="3528027" y="5418285"/>
                  <a:ext cx="966610" cy="4367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>
                      <a:solidFill>
                        <a:srgbClr val="0000FF"/>
                      </a:solidFill>
                    </a:rPr>
                    <a:t>x </a:t>
                  </a:r>
                  <a:r>
                    <a:rPr lang="en-US" sz="1100" dirty="0">
                      <a:solidFill>
                        <a:srgbClr val="0000FF"/>
                      </a:solidFill>
                      <a:sym typeface="Wingdings"/>
                    </a:rPr>
                    <a:t> –x</a:t>
                  </a:r>
                  <a:endParaRPr lang="en-US" sz="1100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2B23D24-0415-6649-8984-0873514C681C}"/>
                    </a:ext>
                  </a:extLst>
                </p:cNvPr>
                <p:cNvSpPr txBox="1"/>
                <p:nvPr/>
              </p:nvSpPr>
              <p:spPr>
                <a:xfrm>
                  <a:off x="6056626" y="3901521"/>
                  <a:ext cx="1271686" cy="616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P = +1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8776A27-76B7-F64A-BE86-8C8680B92252}"/>
                    </a:ext>
                  </a:extLst>
                </p:cNvPr>
                <p:cNvSpPr txBox="1"/>
                <p:nvPr/>
              </p:nvSpPr>
              <p:spPr>
                <a:xfrm>
                  <a:off x="6056626" y="5499361"/>
                  <a:ext cx="1271686" cy="616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P = –1</a:t>
                  </a:r>
                </a:p>
              </p:txBody>
            </p:sp>
          </p:grp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BEAEA36-5AD2-5E4E-B023-82641B8C83F1}"/>
                  </a:ext>
                </a:extLst>
              </p:cNvPr>
              <p:cNvSpPr/>
              <p:nvPr/>
            </p:nvSpPr>
            <p:spPr>
              <a:xfrm>
                <a:off x="4631280" y="3583217"/>
                <a:ext cx="1336758" cy="1336758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F846582-8EF4-9D45-A316-8F9DCF8D67E7}"/>
                  </a:ext>
                </a:extLst>
              </p:cNvPr>
              <p:cNvSpPr/>
              <p:nvPr/>
            </p:nvSpPr>
            <p:spPr>
              <a:xfrm>
                <a:off x="4892626" y="3844533"/>
                <a:ext cx="814066" cy="8141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CB3DAD-4BA2-FE40-AFC8-6A5AE8000D6F}"/>
                </a:ext>
              </a:extLst>
            </p:cNvPr>
            <p:cNvSpPr/>
            <p:nvPr/>
          </p:nvSpPr>
          <p:spPr>
            <a:xfrm>
              <a:off x="2588732" y="6066597"/>
              <a:ext cx="307916" cy="3242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BBC88E9-A780-F84F-B333-6C0C4EC32DE6}"/>
                </a:ext>
              </a:extLst>
            </p:cNvPr>
            <p:cNvSpPr/>
            <p:nvPr/>
          </p:nvSpPr>
          <p:spPr>
            <a:xfrm>
              <a:off x="5150768" y="5999183"/>
              <a:ext cx="307916" cy="3242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286DA0-7449-A44C-939C-F25D1529F077}"/>
                </a:ext>
              </a:extLst>
            </p:cNvPr>
            <p:cNvSpPr/>
            <p:nvPr/>
          </p:nvSpPr>
          <p:spPr>
            <a:xfrm>
              <a:off x="2571023" y="5337212"/>
              <a:ext cx="307916" cy="3242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F52A816-10B4-B84C-8770-CE1D90C9847D}"/>
                </a:ext>
              </a:extLst>
            </p:cNvPr>
            <p:cNvSpPr/>
            <p:nvPr/>
          </p:nvSpPr>
          <p:spPr>
            <a:xfrm>
              <a:off x="5150768" y="5394803"/>
              <a:ext cx="307916" cy="3242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551251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805"/>
            <a:ext cx="12192000" cy="529293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For a spin-0 boson, </a:t>
            </a:r>
            <a:r>
              <a:rPr lang="en-US" sz="2000" b="0" dirty="0">
                <a:solidFill>
                  <a:srgbClr val="000000"/>
                </a:solidFill>
              </a:rPr>
              <a:t>the most general amplitude describing its on-shell decay to two vector bosons (V) of mass m</a:t>
            </a:r>
            <a:r>
              <a:rPr lang="en-US" sz="2000" b="0" baseline="-25000" dirty="0">
                <a:solidFill>
                  <a:srgbClr val="000000"/>
                </a:solidFill>
              </a:rPr>
              <a:t>V</a:t>
            </a:r>
            <a:r>
              <a:rPr lang="en-US" sz="2000" b="0" dirty="0">
                <a:solidFill>
                  <a:srgbClr val="000000"/>
                </a:solidFill>
              </a:rPr>
              <a:t> can be translated in the following effective Lagrangian: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ℓ:</m:t>
                    </m:r>
                  </m:oMath>
                </a14:m>
                <a:r>
                  <a:rPr lang="en-US" dirty="0"/>
                  <a:t> Spin-Parity and more!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25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47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7D8016-EAA1-D64E-8501-B2527462EE35}"/>
              </a:ext>
            </a:extLst>
          </p:cNvPr>
          <p:cNvCxnSpPr>
            <a:cxnSpLocks/>
          </p:cNvCxnSpPr>
          <p:nvPr/>
        </p:nvCxnSpPr>
        <p:spPr>
          <a:xfrm flipV="1">
            <a:off x="2164846" y="2779235"/>
            <a:ext cx="0" cy="929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14B3F2-9F42-2345-9592-4CE6F7A7D848}"/>
                  </a:ext>
                </a:extLst>
              </p:cNvPr>
              <p:cNvSpPr txBox="1"/>
              <p:nvPr/>
            </p:nvSpPr>
            <p:spPr>
              <a:xfrm>
                <a:off x="1020699" y="3789929"/>
                <a:ext cx="2136057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SM Higgs 0</a:t>
                </a:r>
                <a:r>
                  <a:rPr lang="en-US" baseline="30000" dirty="0"/>
                  <a:t>+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[tree level decays]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14B3F2-9F42-2345-9592-4CE6F7A7D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99" y="3789929"/>
                <a:ext cx="2136057" cy="646331"/>
              </a:xfrm>
              <a:prstGeom prst="rect">
                <a:avLst/>
              </a:prstGeom>
              <a:blipFill>
                <a:blip r:embed="rId3"/>
                <a:stretch>
                  <a:fillRect l="-1754" t="-1887" b="-11321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E490E8-BD0E-C246-9BDA-F01C521E3FFF}"/>
              </a:ext>
            </a:extLst>
          </p:cNvPr>
          <p:cNvCxnSpPr>
            <a:cxnSpLocks/>
          </p:cNvCxnSpPr>
          <p:nvPr/>
        </p:nvCxnSpPr>
        <p:spPr>
          <a:xfrm flipV="1">
            <a:off x="4428546" y="2707079"/>
            <a:ext cx="0" cy="971518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F44451-B2C4-FD45-8287-E97BE5F03B75}"/>
                  </a:ext>
                </a:extLst>
              </p:cNvPr>
              <p:cNvSpPr txBox="1"/>
              <p:nvPr/>
            </p:nvSpPr>
            <p:spPr>
              <a:xfrm>
                <a:off x="7134180" y="3747663"/>
                <a:ext cx="4975657" cy="1789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pseudo-scalar 0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–</a:t>
                </a:r>
                <a:r>
                  <a:rPr lang="en-US" dirty="0">
                    <a:solidFill>
                      <a:srgbClr val="FF0000"/>
                    </a:solidFill>
                  </a:rPr>
                  <a:t>, decays via loops,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In SM, appear only at 3-loop level,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−11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rgbClr val="FF0000"/>
                  </a:solidFill>
                </a:endParaRPr>
              </a:p>
              <a:p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If exists (larger than SM), this term would provide 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an additional source of CP violation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F44451-B2C4-FD45-8287-E97BE5F03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180" y="3747663"/>
                <a:ext cx="4975657" cy="1789977"/>
              </a:xfrm>
              <a:prstGeom prst="rect">
                <a:avLst/>
              </a:prstGeom>
              <a:blipFill>
                <a:blip r:embed="rId4"/>
                <a:stretch>
                  <a:fillRect l="-1018" t="-1408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BEC9EB-69A5-3D4A-A8BC-5313B7454CEB}"/>
              </a:ext>
            </a:extLst>
          </p:cNvPr>
          <p:cNvCxnSpPr>
            <a:cxnSpLocks/>
          </p:cNvCxnSpPr>
          <p:nvPr/>
        </p:nvCxnSpPr>
        <p:spPr>
          <a:xfrm flipV="1">
            <a:off x="8311332" y="2779235"/>
            <a:ext cx="0" cy="899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779DED-8038-8240-BC7E-9E8412682703}"/>
                  </a:ext>
                </a:extLst>
              </p:cNvPr>
              <p:cNvSpPr txBox="1"/>
              <p:nvPr/>
            </p:nvSpPr>
            <p:spPr>
              <a:xfrm>
                <a:off x="4050297" y="3760660"/>
                <a:ext cx="2608086" cy="66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6600"/>
                    </a:solidFill>
                  </a:rPr>
                  <a:t>scalar 0</a:t>
                </a:r>
                <a:r>
                  <a:rPr lang="en-US" baseline="30000" dirty="0">
                    <a:solidFill>
                      <a:srgbClr val="006600"/>
                    </a:solidFill>
                  </a:rPr>
                  <a:t>+</a:t>
                </a:r>
                <a:r>
                  <a:rPr lang="en-US" dirty="0">
                    <a:solidFill>
                      <a:srgbClr val="006600"/>
                    </a:solidFill>
                  </a:rPr>
                  <a:t>, decays via loop,</a:t>
                </a:r>
              </a:p>
              <a:p>
                <a:r>
                  <a:rPr lang="en-US" dirty="0">
                    <a:solidFill>
                      <a:srgbClr val="006600"/>
                    </a:solidFill>
                  </a:rPr>
                  <a:t>In SM,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aseline="300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779DED-8038-8240-BC7E-9E8412682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297" y="3760660"/>
                <a:ext cx="2608086" cy="669992"/>
              </a:xfrm>
              <a:prstGeom prst="rect">
                <a:avLst/>
              </a:prstGeom>
              <a:blipFill>
                <a:blip r:embed="rId5"/>
                <a:stretch>
                  <a:fillRect l="-1942" t="-3704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D59645-5F4F-1D49-BBD1-B8F8056E8C52}"/>
              </a:ext>
            </a:extLst>
          </p:cNvPr>
          <p:cNvCxnSpPr>
            <a:cxnSpLocks/>
          </p:cNvCxnSpPr>
          <p:nvPr/>
        </p:nvCxnSpPr>
        <p:spPr>
          <a:xfrm flipV="1">
            <a:off x="6096000" y="2691896"/>
            <a:ext cx="0" cy="971518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47015439-6C9F-9747-AD18-E5F5AB2F9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197" y="4860295"/>
            <a:ext cx="1193800" cy="8255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CE53128-E45C-2D4A-BD18-C5A8AC9DA033}"/>
              </a:ext>
            </a:extLst>
          </p:cNvPr>
          <p:cNvGrpSpPr/>
          <p:nvPr/>
        </p:nvGrpSpPr>
        <p:grpSpPr>
          <a:xfrm>
            <a:off x="4307889" y="4649118"/>
            <a:ext cx="1638300" cy="1028700"/>
            <a:chOff x="7022481" y="4755857"/>
            <a:chExt cx="1638300" cy="10287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5FE454-7A01-3C48-861D-C59914C4C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2481" y="4755857"/>
              <a:ext cx="1638300" cy="102870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204F43A-4D42-F340-B220-A313E56501AA}"/>
                </a:ext>
              </a:extLst>
            </p:cNvPr>
            <p:cNvSpPr/>
            <p:nvPr/>
          </p:nvSpPr>
          <p:spPr>
            <a:xfrm>
              <a:off x="8210472" y="5110051"/>
              <a:ext cx="174403" cy="331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8FA3F3B-CAB9-7146-8B0B-3D5EC378AAEC}"/>
                </a:ext>
              </a:extLst>
            </p:cNvPr>
            <p:cNvSpPr/>
            <p:nvPr/>
          </p:nvSpPr>
          <p:spPr>
            <a:xfrm rot="2909372">
              <a:off x="7754429" y="4758741"/>
              <a:ext cx="174403" cy="331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2DE2C66-40B8-274E-8C04-D8C6CE0BBAB8}"/>
                </a:ext>
              </a:extLst>
            </p:cNvPr>
            <p:cNvSpPr/>
            <p:nvPr/>
          </p:nvSpPr>
          <p:spPr>
            <a:xfrm rot="8088950">
              <a:off x="7688205" y="5358428"/>
              <a:ext cx="174403" cy="331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42D01D-F3EE-8749-ABDA-94CC76B87F8A}"/>
              </a:ext>
            </a:extLst>
          </p:cNvPr>
          <p:cNvGrpSpPr/>
          <p:nvPr/>
        </p:nvGrpSpPr>
        <p:grpSpPr>
          <a:xfrm>
            <a:off x="0" y="1888601"/>
            <a:ext cx="9290856" cy="775018"/>
            <a:chOff x="219119" y="1792604"/>
            <a:chExt cx="9290856" cy="77501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060D400-7EA1-EB41-9550-C4ED552BF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119" y="1792604"/>
              <a:ext cx="3327400" cy="7493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E911587-541E-0E4E-827D-D793A52B7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5875" y="1818322"/>
              <a:ext cx="6134100" cy="749300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8EC7F09-654B-EF4E-9329-D39FE49F2B74}"/>
              </a:ext>
            </a:extLst>
          </p:cNvPr>
          <p:cNvSpPr/>
          <p:nvPr/>
        </p:nvSpPr>
        <p:spPr>
          <a:xfrm>
            <a:off x="71820" y="6018858"/>
            <a:ext cx="8002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For a spin2 boson, </a:t>
            </a:r>
            <a:r>
              <a:rPr lang="en-US" sz="2000" dirty="0">
                <a:solidFill>
                  <a:srgbClr val="000000"/>
                </a:solidFill>
              </a:rPr>
              <a:t>the number of distinct terms is more than twice larger…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5216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ℓ:</m:t>
                    </m:r>
                  </m:oMath>
                </a14:m>
                <a:r>
                  <a:rPr lang="en-US" dirty="0"/>
                  <a:t> Spin-Parity and more!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25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4" y="941915"/>
            <a:ext cx="7280292" cy="529293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Essential kinematics of a four-lepton final state can be fully described by 7 observables.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432FF"/>
                </a:solidFill>
              </a:rPr>
              <a:t>Distributions and correlations of these observables are sensitive to the presence of all underlying decay amplitude terms.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432FF"/>
                </a:solidFill>
              </a:rPr>
              <a:t>With all four leptons reconstructed, one can identify which distinct terms are responsible for decays – </a:t>
            </a:r>
            <a:r>
              <a:rPr lang="en-US" sz="2000" dirty="0">
                <a:solidFill>
                  <a:srgbClr val="0432FF"/>
                </a:solidFill>
              </a:rPr>
              <a:t>this goes beyond just spin-parity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rgbClr val="0432FF"/>
              </a:solidFill>
            </a:endParaRPr>
          </a:p>
          <a:p>
            <a:r>
              <a:rPr lang="en-US" sz="2000" b="0" dirty="0">
                <a:solidFill>
                  <a:schemeClr val="tx1"/>
                </a:solidFill>
              </a:rPr>
              <a:t>Overall, this is reminiscent of the classic π</a:t>
            </a:r>
            <a:r>
              <a:rPr lang="en-US" sz="2000" b="0" baseline="30000" dirty="0">
                <a:solidFill>
                  <a:schemeClr val="tx1"/>
                </a:solidFill>
              </a:rPr>
              <a:t>0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1600" b="0" dirty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2000" b="0" dirty="0">
                <a:solidFill>
                  <a:schemeClr val="tx1"/>
                </a:solidFill>
                <a:sym typeface="Wingdings"/>
              </a:rPr>
              <a:t> γ</a:t>
            </a:r>
            <a:r>
              <a:rPr lang="en-US" sz="2000" b="0" baseline="30000" dirty="0">
                <a:solidFill>
                  <a:schemeClr val="tx1"/>
                </a:solidFill>
                <a:sym typeface="Wingdings"/>
              </a:rPr>
              <a:t>*</a:t>
            </a:r>
            <a:r>
              <a:rPr lang="en-US" sz="2000" b="0" dirty="0">
                <a:solidFill>
                  <a:schemeClr val="tx1"/>
                </a:solidFill>
                <a:sym typeface="Wingdings"/>
              </a:rPr>
              <a:t>γ</a:t>
            </a:r>
            <a:r>
              <a:rPr lang="en-US" sz="2000" b="0" baseline="30000" dirty="0">
                <a:solidFill>
                  <a:schemeClr val="tx1"/>
                </a:solidFill>
                <a:sym typeface="Wingdings"/>
              </a:rPr>
              <a:t>*</a:t>
            </a:r>
            <a:r>
              <a:rPr lang="en-US" sz="2000" b="0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1600" b="0" dirty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2000" b="0" dirty="0">
                <a:solidFill>
                  <a:schemeClr val="tx1"/>
                </a:solidFill>
                <a:sym typeface="Wingdings"/>
              </a:rPr>
              <a:t> 4e studies</a:t>
            </a:r>
            <a:endParaRPr lang="en-US" sz="2000" b="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F067A-347A-3549-8224-AEFDF5B3E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077" y="2989645"/>
            <a:ext cx="3529326" cy="3358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0F7BB-A8AF-524C-87AF-535DF85B3070}"/>
              </a:ext>
            </a:extLst>
          </p:cNvPr>
          <p:cNvSpPr txBox="1"/>
          <p:nvPr/>
        </p:nvSpPr>
        <p:spPr>
          <a:xfrm>
            <a:off x="7871791" y="1029805"/>
            <a:ext cx="34606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 leptons x (</a:t>
            </a:r>
            <a:r>
              <a:rPr lang="en-US" sz="1200" dirty="0" err="1"/>
              <a:t>p</a:t>
            </a:r>
            <a:r>
              <a:rPr lang="en-US" sz="1200" baseline="-25000" dirty="0" err="1"/>
              <a:t>x</a:t>
            </a:r>
            <a:r>
              <a:rPr lang="en-US" sz="1200" dirty="0"/>
              <a:t>, </a:t>
            </a:r>
            <a:r>
              <a:rPr lang="en-US" sz="1200" dirty="0" err="1"/>
              <a:t>p</a:t>
            </a:r>
            <a:r>
              <a:rPr lang="en-US" sz="1200" baseline="-25000" dirty="0" err="1"/>
              <a:t>y</a:t>
            </a:r>
            <a:r>
              <a:rPr lang="en-US" sz="1200" dirty="0"/>
              <a:t>, </a:t>
            </a:r>
            <a:r>
              <a:rPr lang="en-US" sz="1200" dirty="0" err="1"/>
              <a:t>p</a:t>
            </a:r>
            <a:r>
              <a:rPr lang="en-US" sz="1200" baseline="-25000" dirty="0" err="1"/>
              <a:t>z</a:t>
            </a:r>
            <a:r>
              <a:rPr lang="en-US" sz="1200" dirty="0"/>
              <a:t>) = 12</a:t>
            </a:r>
          </a:p>
          <a:p>
            <a:r>
              <a:rPr lang="en-US" sz="1200" dirty="0"/>
              <a:t>COM frame: </a:t>
            </a:r>
            <a:r>
              <a:rPr lang="en-US" sz="1200" dirty="0" err="1"/>
              <a:t>P</a:t>
            </a:r>
            <a:r>
              <a:rPr lang="en-US" sz="1200" baseline="-25000" dirty="0" err="1"/>
              <a:t>x</a:t>
            </a:r>
            <a:r>
              <a:rPr lang="en-US" sz="1200" dirty="0"/>
              <a:t>=0, </a:t>
            </a:r>
            <a:r>
              <a:rPr lang="en-US" sz="1200" dirty="0" err="1"/>
              <a:t>P</a:t>
            </a:r>
            <a:r>
              <a:rPr lang="en-US" sz="1200" baseline="-25000" dirty="0" err="1"/>
              <a:t>y</a:t>
            </a:r>
            <a:r>
              <a:rPr lang="en-US" sz="1200" dirty="0"/>
              <a:t>=0, </a:t>
            </a:r>
            <a:r>
              <a:rPr lang="en-US" sz="1200" dirty="0" err="1"/>
              <a:t>P</a:t>
            </a:r>
            <a:r>
              <a:rPr lang="en-US" sz="1200" baseline="-25000" dirty="0" err="1"/>
              <a:t>z</a:t>
            </a:r>
            <a:r>
              <a:rPr lang="en-US" sz="1200" dirty="0"/>
              <a:t>=0 (-3)</a:t>
            </a:r>
          </a:p>
          <a:p>
            <a:r>
              <a:rPr lang="en-US" sz="1200" dirty="0"/>
              <a:t>Phi rotation of the entire system is not essential: (-1)</a:t>
            </a:r>
          </a:p>
          <a:p>
            <a:r>
              <a:rPr lang="en-US" sz="1200" dirty="0"/>
              <a:t>E in COM frame = </a:t>
            </a:r>
            <a:r>
              <a:rPr lang="en-US" sz="1200" dirty="0" err="1"/>
              <a:t>m</a:t>
            </a:r>
            <a:r>
              <a:rPr lang="en-US" sz="1200" baseline="-25000" dirty="0" err="1"/>
              <a:t>H</a:t>
            </a:r>
            <a:r>
              <a:rPr lang="en-US" sz="1200" dirty="0"/>
              <a:t>: (-1)</a:t>
            </a:r>
          </a:p>
          <a:p>
            <a:r>
              <a:rPr lang="en-US" sz="1200" dirty="0"/>
              <a:t>-----------------------------------</a:t>
            </a:r>
          </a:p>
          <a:p>
            <a:r>
              <a:rPr lang="en-US" sz="1200" dirty="0"/>
              <a:t>12 - 3 - 1 - 1 = 7</a:t>
            </a:r>
            <a:endParaRPr lang="ru-RU" sz="1200" dirty="0"/>
          </a:p>
          <a:p>
            <a:endParaRPr lang="ru-RU" sz="1200" dirty="0"/>
          </a:p>
          <a:p>
            <a:r>
              <a:rPr lang="en-US" sz="1200" dirty="0"/>
              <a:t>Usually, these observables are: </a:t>
            </a:r>
          </a:p>
          <a:p>
            <a:r>
              <a:rPr lang="en-US" sz="1200" dirty="0"/>
              <a:t>5 angles shown in the figure + </a:t>
            </a:r>
          </a:p>
          <a:p>
            <a:r>
              <a:rPr lang="en-US" sz="1200" dirty="0"/>
              <a:t>invariant mass of dileptons associated with each V.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BDEB5B-C1E2-C54A-8EA1-27FF6C515B1F}"/>
              </a:ext>
            </a:extLst>
          </p:cNvPr>
          <p:cNvSpPr txBox="1"/>
          <p:nvPr/>
        </p:nvSpPr>
        <p:spPr>
          <a:xfrm>
            <a:off x="4406822" y="5927074"/>
            <a:ext cx="3564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fractional scalar amplitude admixture &lt; 0.033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E4D6C6-5C8C-DC49-9BB7-9A3B97772FD6}"/>
              </a:ext>
            </a:extLst>
          </p:cNvPr>
          <p:cNvSpPr txBox="1"/>
          <p:nvPr/>
        </p:nvSpPr>
        <p:spPr>
          <a:xfrm>
            <a:off x="4394319" y="4523620"/>
            <a:ext cx="34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data agree with pseudoscalar hypothesis,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scalar excluded at 3.6σ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DCB5F-4639-E848-9D10-73E94939FD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53" y="4135423"/>
            <a:ext cx="4003015" cy="88085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89D30-7066-2546-ACAC-6B786F9D8E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53" y="5170519"/>
            <a:ext cx="4025269" cy="102289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522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ℓ:</m:t>
                    </m:r>
                  </m:oMath>
                </a14:m>
                <a:r>
                  <a:rPr lang="en-US" dirty="0"/>
                  <a:t> Spin-Parity studies methodology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25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9514" y="941915"/>
                <a:ext cx="7513982" cy="529293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In nut shell: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chemeClr val="tx1"/>
                    </a:solidFill>
                  </a:rPr>
                  <a:t>Construct a </a:t>
                </a:r>
                <a:r>
                  <a:rPr lang="en-US" sz="1600" dirty="0">
                    <a:solidFill>
                      <a:schemeClr val="tx1"/>
                    </a:solidFill>
                  </a:rPr>
                  <a:t>LO ME-based discriminant D 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of, e.g., pseudoscalar vs scalar. It is an observable calculated using momenta of four leptons (e.g., using </a:t>
                </a:r>
                <a:r>
                  <a:rPr lang="en-US" sz="1600" b="0" dirty="0" err="1">
                    <a:solidFill>
                      <a:schemeClr val="tx1"/>
                    </a:solidFill>
                  </a:rPr>
                  <a:t>CompHEP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, </a:t>
                </a:r>
                <a:r>
                  <a:rPr lang="en-US" sz="1600" b="0" dirty="0" err="1">
                    <a:solidFill>
                      <a:schemeClr val="tx1"/>
                    </a:solidFill>
                  </a:rPr>
                  <a:t>JHGen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, </a:t>
                </a:r>
                <a:r>
                  <a:rPr lang="en-US" sz="1600" b="0" dirty="0" err="1">
                    <a:solidFill>
                      <a:schemeClr val="tx1"/>
                    </a:solidFill>
                  </a:rPr>
                  <a:t>MadGraph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 – all the same, of course)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6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chemeClr val="tx1"/>
                    </a:solidFill>
                  </a:rPr>
                  <a:t>Simulation of Higgs H(0</a:t>
                </a:r>
                <a:r>
                  <a:rPr lang="en-US" sz="1600" b="0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) or X(0</a:t>
                </a:r>
                <a:r>
                  <a:rPr lang="en-US" sz="1600" b="0" baseline="30000" dirty="0">
                    <a:solidFill>
                      <a:schemeClr val="tx1"/>
                    </a:solidFill>
                  </a:rPr>
                  <a:t>–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) gives one </a:t>
                </a:r>
                <a:r>
                  <a:rPr lang="en-US" sz="1600" dirty="0">
                    <a:solidFill>
                      <a:schemeClr val="tx1"/>
                    </a:solidFill>
                  </a:rPr>
                  <a:t>pdf(D|H)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 and </a:t>
                </a:r>
                <a:r>
                  <a:rPr lang="en-US" sz="1600" dirty="0">
                    <a:solidFill>
                      <a:schemeClr val="tx1"/>
                    </a:solidFill>
                  </a:rPr>
                  <a:t>pdf(D|X)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6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chemeClr val="tx1"/>
                    </a:solidFill>
                  </a:rPr>
                  <a:t>For all events from the signal peak, </a:t>
                </a:r>
                <a:r>
                  <a:rPr lang="en-US" sz="1600" dirty="0">
                    <a:solidFill>
                      <a:schemeClr val="tx1"/>
                    </a:solidFill>
                  </a:rPr>
                  <a:t>build a test statistics                                                 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(one number for the entire set of observed events)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nary>
                        <m:naryPr>
                          <m:chr m:val="∏"/>
                          <m:subHide m:val="on"/>
                          <m:supHide m:val="on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𝑝𝑑𝑓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𝑝𝑑𝑓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600" b="0" dirty="0">
                  <a:solidFill>
                    <a:srgbClr val="0432F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chemeClr val="tx1"/>
                    </a:solidFill>
                  </a:rPr>
                  <a:t>The larger observed q, the more like the decaying particle is H(0</a:t>
                </a:r>
                <a:r>
                  <a:rPr lang="en-US" sz="1600" b="0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) </a:t>
                </a:r>
                <a:endParaRPr lang="en-US" sz="14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Simulation of H and X events can be used to quantify the consistency of the observed q with one or another hypothesis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514" y="941915"/>
                <a:ext cx="7513982" cy="5292936"/>
              </a:xfrm>
              <a:blipFill>
                <a:blip r:embed="rId3"/>
                <a:stretch>
                  <a:fillRect l="-1012" t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C3BF-9D51-9444-87E3-863B8D4BFE98}" type="slidenum">
              <a:rPr lang="en-US" smtClean="0"/>
              <a:t>49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FA528F-2AE8-244F-B0DC-908C22A88D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037" y="3757274"/>
            <a:ext cx="2828632" cy="26917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F63C1B-D172-674F-B0BC-5FFCA500F198}"/>
              </a:ext>
            </a:extLst>
          </p:cNvPr>
          <p:cNvSpPr txBox="1"/>
          <p:nvPr/>
        </p:nvSpPr>
        <p:spPr>
          <a:xfrm>
            <a:off x="446832" y="4733690"/>
            <a:ext cx="3241015" cy="830997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PLOT: Test of X(0</a:t>
            </a:r>
            <a:r>
              <a:rPr lang="en-US" sz="1600" baseline="30000" dirty="0">
                <a:solidFill>
                  <a:srgbClr val="0432FF"/>
                </a:solidFill>
              </a:rPr>
              <a:t>–</a:t>
            </a:r>
            <a:r>
              <a:rPr lang="en-US" sz="1600" dirty="0">
                <a:solidFill>
                  <a:srgbClr val="0432FF"/>
                </a:solidFill>
              </a:rPr>
              <a:t>) vs H(0</a:t>
            </a:r>
            <a:r>
              <a:rPr lang="en-US" sz="1600" baseline="30000" dirty="0">
                <a:solidFill>
                  <a:srgbClr val="0432FF"/>
                </a:solidFill>
              </a:rPr>
              <a:t>+</a:t>
            </a:r>
            <a:r>
              <a:rPr lang="en-US" sz="1600" dirty="0">
                <a:solidFill>
                  <a:srgbClr val="0432FF"/>
                </a:solidFill>
              </a:rPr>
              <a:t>) in Run 1:</a:t>
            </a:r>
          </a:p>
          <a:p>
            <a:r>
              <a:rPr lang="en-US" sz="1600" dirty="0">
                <a:solidFill>
                  <a:srgbClr val="0432FF"/>
                </a:solidFill>
              </a:rPr>
              <a:t>Observed q agrees with H(0</a:t>
            </a:r>
            <a:r>
              <a:rPr lang="en-US" sz="1600" baseline="30000" dirty="0">
                <a:solidFill>
                  <a:srgbClr val="0432FF"/>
                </a:solidFill>
              </a:rPr>
              <a:t>+</a:t>
            </a:r>
            <a:r>
              <a:rPr lang="en-US" sz="1600" dirty="0">
                <a:solidFill>
                  <a:srgbClr val="0432FF"/>
                </a:solidFill>
              </a:rPr>
              <a:t>)</a:t>
            </a:r>
          </a:p>
          <a:p>
            <a:r>
              <a:rPr lang="en-US" sz="1600" b="1" u="sng" dirty="0">
                <a:solidFill>
                  <a:srgbClr val="0432FF"/>
                </a:solidFill>
              </a:rPr>
              <a:t>Pure</a:t>
            </a:r>
            <a:r>
              <a:rPr lang="en-US" sz="1600" b="1" dirty="0">
                <a:solidFill>
                  <a:srgbClr val="0432FF"/>
                </a:solidFill>
              </a:rPr>
              <a:t> X(0</a:t>
            </a:r>
            <a:r>
              <a:rPr lang="en-US" sz="1600" b="1" baseline="30000" dirty="0">
                <a:solidFill>
                  <a:srgbClr val="0432FF"/>
                </a:solidFill>
              </a:rPr>
              <a:t>–</a:t>
            </a:r>
            <a:r>
              <a:rPr lang="en-US" sz="1600" b="1" dirty="0">
                <a:solidFill>
                  <a:srgbClr val="0432FF"/>
                </a:solidFill>
              </a:rPr>
              <a:t>)</a:t>
            </a:r>
            <a:r>
              <a:rPr lang="en-US" sz="1600" b="1" baseline="-25000" dirty="0">
                <a:solidFill>
                  <a:srgbClr val="0432FF"/>
                </a:solidFill>
              </a:rPr>
              <a:t> </a:t>
            </a:r>
            <a:r>
              <a:rPr lang="en-US" sz="1600" b="1" dirty="0">
                <a:solidFill>
                  <a:srgbClr val="0432FF"/>
                </a:solidFill>
              </a:rPr>
              <a:t>is excluded with 99.9% CL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8AEB0A-14D7-6549-B50D-44047D62E710}"/>
              </a:ext>
            </a:extLst>
          </p:cNvPr>
          <p:cNvSpPr txBox="1"/>
          <p:nvPr/>
        </p:nvSpPr>
        <p:spPr>
          <a:xfrm>
            <a:off x="3906573" y="4733690"/>
            <a:ext cx="4638321" cy="830997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By now, 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all other </a:t>
            </a:r>
            <a:r>
              <a:rPr lang="en-US" sz="1600" b="1" u="sng" dirty="0">
                <a:solidFill>
                  <a:srgbClr val="0432FF"/>
                </a:solidFill>
              </a:rPr>
              <a:t>pure</a:t>
            </a:r>
            <a:r>
              <a:rPr lang="en-US" sz="1600" b="1" dirty="0">
                <a:solidFill>
                  <a:srgbClr val="0432FF"/>
                </a:solidFill>
              </a:rPr>
              <a:t> J=0 and J=2 decay amplitudes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are excluded as well in one by one test against H(0</a:t>
            </a:r>
            <a:r>
              <a:rPr lang="en-US" sz="1600" b="1" baseline="30000" dirty="0">
                <a:solidFill>
                  <a:srgbClr val="0432FF"/>
                </a:solidFill>
              </a:rPr>
              <a:t>+</a:t>
            </a:r>
            <a:r>
              <a:rPr lang="en-US" sz="1600" b="1" dirty="0">
                <a:solidFill>
                  <a:srgbClr val="0432FF"/>
                </a:solidFill>
              </a:rPr>
              <a:t>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D55CF-34F3-6542-B8E3-D1849C78F6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081" y="1005363"/>
            <a:ext cx="2539827" cy="25926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D24B34-CE25-1D4A-8CD8-4A3846DB05AB}"/>
              </a:ext>
            </a:extLst>
          </p:cNvPr>
          <p:cNvSpPr/>
          <p:nvPr/>
        </p:nvSpPr>
        <p:spPr>
          <a:xfrm>
            <a:off x="9819861" y="1413382"/>
            <a:ext cx="278295" cy="311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CC2E49-5277-B84A-88B1-A94E19C0F57D}"/>
              </a:ext>
            </a:extLst>
          </p:cNvPr>
          <p:cNvSpPr/>
          <p:nvPr/>
        </p:nvSpPr>
        <p:spPr>
          <a:xfrm>
            <a:off x="9816828" y="1360424"/>
            <a:ext cx="5389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H(0</a:t>
            </a:r>
            <a:r>
              <a:rPr lang="en-US" sz="1200" baseline="30000" dirty="0">
                <a:solidFill>
                  <a:srgbClr val="FF0000"/>
                </a:solidFill>
              </a:rPr>
              <a:t>+</a:t>
            </a:r>
            <a:r>
              <a:rPr lang="en-US" sz="12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617FEB-BE37-B048-BBED-14128287BAA1}"/>
              </a:ext>
            </a:extLst>
          </p:cNvPr>
          <p:cNvSpPr/>
          <p:nvPr/>
        </p:nvSpPr>
        <p:spPr>
          <a:xfrm>
            <a:off x="9816828" y="1552656"/>
            <a:ext cx="522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X(0</a:t>
            </a:r>
            <a:r>
              <a:rPr lang="en-US" sz="1200" baseline="30000" dirty="0">
                <a:solidFill>
                  <a:srgbClr val="FF0000"/>
                </a:solidFill>
              </a:rPr>
              <a:t>–</a:t>
            </a:r>
            <a:r>
              <a:rPr lang="en-US" sz="1200" dirty="0">
                <a:solidFill>
                  <a:srgbClr val="FF0000"/>
                </a:solidFill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A2CB08-57F2-824F-BD09-E05973CADEB4}"/>
                  </a:ext>
                </a:extLst>
              </p:cNvPr>
              <p:cNvSpPr txBox="1"/>
              <p:nvPr/>
            </p:nvSpPr>
            <p:spPr>
              <a:xfrm>
                <a:off x="446832" y="5718924"/>
                <a:ext cx="8418872" cy="584775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</a:rPr>
                  <a:t>Studies continue to look for possible small contributions of exotic terms to the main SM Higgs term</a:t>
                </a:r>
              </a:p>
              <a:p>
                <a:r>
                  <a:rPr lang="en-US" sz="1600" b="1" dirty="0">
                    <a:solidFill>
                      <a:srgbClr val="0432FF"/>
                    </a:solidFill>
                  </a:rPr>
                  <a:t>E.g.,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6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6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6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𝟏𝟗</m:t>
                    </m:r>
                    <m:r>
                      <a:rPr lang="en-US" sz="16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𝜿</m:t>
                    </m:r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𝟐𝟏</m:t>
                    </m:r>
                  </m:oMath>
                </a14:m>
                <a:r>
                  <a:rPr lang="en-US" sz="1600" b="1" dirty="0">
                    <a:solidFill>
                      <a:srgbClr val="0432FF"/>
                    </a:solidFill>
                  </a:rPr>
                  <a:t>, using datasets of  Run 1  and  2017 + 2018 Run 2 in combination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A2CB08-57F2-824F-BD09-E05973CAD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32" y="5718924"/>
                <a:ext cx="8418872" cy="584775"/>
              </a:xfrm>
              <a:prstGeom prst="rect">
                <a:avLst/>
              </a:prstGeom>
              <a:blipFill>
                <a:blip r:embed="rId6"/>
                <a:stretch>
                  <a:fillRect l="-301" t="-2083" b="-833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101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24D3E-6B74-8B4C-90A0-406B7A9D7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 measurements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175AF5-F89F-4C4B-B93F-BC9658B5F9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117213"/>
                <a:ext cx="5953570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SM is everywhere</a:t>
                </a:r>
                <a:r>
                  <a:rPr lang="en-US" sz="2000" b="0" dirty="0"/>
                  <a:t>, spanning distinct pp-collision processes with probabilities different by 10</a:t>
                </a:r>
                <a:r>
                  <a:rPr lang="en-US" sz="2000" b="0" baseline="30000" dirty="0"/>
                  <a:t>14</a:t>
                </a:r>
                <a:r>
                  <a:rPr lang="en-US" sz="2000" b="0" dirty="0"/>
                  <a:t> (!),            as measured at LHC as of today</a:t>
                </a:r>
              </a:p>
              <a:p>
                <a:endParaRPr lang="en-US" sz="2000" b="0" dirty="0">
                  <a:solidFill>
                    <a:srgbClr val="0432FF"/>
                  </a:solidFill>
                </a:endParaRPr>
              </a:p>
              <a:p>
                <a:r>
                  <a:rPr lang="en-US" sz="2000" dirty="0">
                    <a:solidFill>
                      <a:srgbClr val="0432FF"/>
                    </a:solidFill>
                  </a:rPr>
                  <a:t>What do we mean by SM measurements and why do we do them at LHC? </a:t>
                </a:r>
                <a:endParaRPr lang="en-US" sz="2000" b="0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sz="1800" dirty="0">
                    <a:solidFill>
                      <a:srgbClr val="000000"/>
                    </a:solidFill>
                  </a:rPr>
                  <a:t>Fundamental constants</a:t>
                </a:r>
                <a:r>
                  <a:rPr lang="en-US" sz="1800" b="0" dirty="0">
                    <a:solidFill>
                      <a:srgbClr val="0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rgbClr val="000000"/>
                    </a:solidFill>
                  </a:rPr>
                  <a:t>, top quark mass, W mass</a:t>
                </a:r>
              </a:p>
              <a:p>
                <a:pPr lvl="1"/>
                <a:r>
                  <a:rPr lang="en-US" sz="1800" dirty="0">
                    <a:solidFill>
                      <a:srgbClr val="000000"/>
                    </a:solidFill>
                  </a:rPr>
                  <a:t>Deviations may be a signal for new physics</a:t>
                </a:r>
              </a:p>
              <a:p>
                <a:pPr lvl="1"/>
                <a:r>
                  <a:rPr lang="en-US" sz="1800" b="0" dirty="0">
                    <a:solidFill>
                      <a:srgbClr val="000000"/>
                    </a:solidFill>
                  </a:rPr>
                  <a:t>One cannot possibly search for BSM physics without </a:t>
                </a:r>
                <a:r>
                  <a:rPr lang="en-US" sz="1800" dirty="0">
                    <a:solidFill>
                      <a:srgbClr val="000000"/>
                    </a:solidFill>
                  </a:rPr>
                  <a:t>understanding SM background</a:t>
                </a:r>
                <a:r>
                  <a:rPr lang="en-US" sz="1800" b="0" dirty="0">
                    <a:solidFill>
                      <a:srgbClr val="000000"/>
                    </a:solidFill>
                  </a:rPr>
                  <a:t>:</a:t>
                </a:r>
              </a:p>
              <a:p>
                <a:pPr lvl="2"/>
                <a:r>
                  <a:rPr lang="en-US" sz="1600" b="0" dirty="0">
                    <a:solidFill>
                      <a:srgbClr val="000000"/>
                    </a:solidFill>
                  </a:rPr>
                  <a:t>Calculations of all SM processes have finite precision</a:t>
                </a:r>
              </a:p>
              <a:p>
                <a:pPr lvl="2"/>
                <a:r>
                  <a:rPr lang="en-US" sz="1600" b="0" dirty="0">
                    <a:solidFill>
                      <a:srgbClr val="000000"/>
                    </a:solidFill>
                  </a:rPr>
                  <a:t>Some are particularly hard to calculate and need benchmark measurements</a:t>
                </a:r>
              </a:p>
              <a:p>
                <a:pPr lvl="2"/>
                <a:r>
                  <a:rPr lang="en-US" sz="1600" b="0" dirty="0">
                    <a:solidFill>
                      <a:srgbClr val="000000"/>
                    </a:solidFill>
                  </a:rPr>
                  <a:t>Some are not rigorously calculable at all (e.g., </a:t>
                </a:r>
                <a:r>
                  <a:rPr lang="en-US" sz="1600" b="0" dirty="0" err="1">
                    <a:solidFill>
                      <a:srgbClr val="000000"/>
                    </a:solidFill>
                  </a:rPr>
                  <a:t>parton</a:t>
                </a:r>
                <a:r>
                  <a:rPr lang="en-US" sz="1600" b="0" dirty="0">
                    <a:solidFill>
                      <a:srgbClr val="000000"/>
                    </a:solidFill>
                  </a:rPr>
                  <a:t> fragmentation and hadronization, underlying event, double </a:t>
                </a:r>
                <a:r>
                  <a:rPr lang="en-US" sz="1600" b="0" dirty="0" err="1">
                    <a:solidFill>
                      <a:srgbClr val="000000"/>
                    </a:solidFill>
                  </a:rPr>
                  <a:t>parton</a:t>
                </a:r>
                <a:r>
                  <a:rPr lang="en-US" sz="1600" b="0" dirty="0">
                    <a:solidFill>
                      <a:srgbClr val="000000"/>
                    </a:solidFill>
                  </a:rPr>
                  <a:t> scattering, </a:t>
                </a:r>
                <a:r>
                  <a:rPr lang="en-US" sz="1600" b="0" dirty="0" err="1">
                    <a:solidFill>
                      <a:srgbClr val="000000"/>
                    </a:solidFill>
                  </a:rPr>
                  <a:t>parton</a:t>
                </a:r>
                <a:r>
                  <a:rPr lang="en-US" sz="1600" b="0" dirty="0">
                    <a:solidFill>
                      <a:srgbClr val="000000"/>
                    </a:solidFill>
                  </a:rPr>
                  <a:t> density functions, exotic bound states of quarks, hadron decays)</a:t>
                </a:r>
              </a:p>
              <a:p>
                <a:endParaRPr lang="en-US" sz="2000" b="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175AF5-F89F-4C4B-B93F-BC9658B5F9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117213"/>
                <a:ext cx="5953570" cy="5224376"/>
              </a:xfrm>
              <a:blipFill>
                <a:blip r:embed="rId2"/>
                <a:stretch>
                  <a:fillRect l="-853" t="-485" b="-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DA315-5004-964F-99BD-B672F52AD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8E7A6-6EEB-4B47-86C8-DDE10711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A5224-0669-5548-A963-70FE5160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56FDF-CF70-A049-80E8-90D7E937A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702" y="1252611"/>
            <a:ext cx="5978013" cy="4541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C3247F-188A-814F-B925-5A2950D415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791" y="1338718"/>
            <a:ext cx="5990375" cy="44659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73859A-FEDB-8B41-B711-9E168182C878}"/>
              </a:ext>
            </a:extLst>
          </p:cNvPr>
          <p:cNvSpPr txBox="1"/>
          <p:nvPr/>
        </p:nvSpPr>
        <p:spPr>
          <a:xfrm>
            <a:off x="6683294" y="1557381"/>
            <a:ext cx="569236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Jets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120F0-A62A-214B-9188-1F08E07B4D73}"/>
              </a:ext>
            </a:extLst>
          </p:cNvPr>
          <p:cNvSpPr txBox="1"/>
          <p:nvPr/>
        </p:nvSpPr>
        <p:spPr>
          <a:xfrm>
            <a:off x="7274130" y="2319611"/>
            <a:ext cx="415498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C6B607-B4F6-E541-B6D0-36A19DEDB47C}"/>
              </a:ext>
            </a:extLst>
          </p:cNvPr>
          <p:cNvSpPr txBox="1"/>
          <p:nvPr/>
        </p:nvSpPr>
        <p:spPr>
          <a:xfrm>
            <a:off x="8437047" y="2605360"/>
            <a:ext cx="505329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top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7AC69-3624-1B4A-A428-0AC9E079CEE0}"/>
              </a:ext>
            </a:extLst>
          </p:cNvPr>
          <p:cNvSpPr txBox="1"/>
          <p:nvPr/>
        </p:nvSpPr>
        <p:spPr>
          <a:xfrm>
            <a:off x="8992270" y="2790026"/>
            <a:ext cx="530915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VV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861AC8-1F27-5C4F-B617-6B2E0D3FC060}"/>
              </a:ext>
            </a:extLst>
          </p:cNvPr>
          <p:cNvSpPr txBox="1"/>
          <p:nvPr/>
        </p:nvSpPr>
        <p:spPr>
          <a:xfrm>
            <a:off x="11307241" y="3928959"/>
            <a:ext cx="646331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VBF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2D4E3-9B2A-B74D-A6E4-008F4AC66706}"/>
              </a:ext>
            </a:extLst>
          </p:cNvPr>
          <p:cNvSpPr txBox="1"/>
          <p:nvPr/>
        </p:nvSpPr>
        <p:spPr>
          <a:xfrm>
            <a:off x="8134583" y="2605360"/>
            <a:ext cx="287684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γ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7B38A0-5F69-E949-AEE4-45B011AD16E7}"/>
              </a:ext>
            </a:extLst>
          </p:cNvPr>
          <p:cNvCxnSpPr>
            <a:cxnSpLocks/>
          </p:cNvCxnSpPr>
          <p:nvPr/>
        </p:nvCxnSpPr>
        <p:spPr>
          <a:xfrm>
            <a:off x="6588709" y="1821730"/>
            <a:ext cx="0" cy="3383561"/>
          </a:xfrm>
          <a:prstGeom prst="straightConnector1">
            <a:avLst/>
          </a:prstGeom>
          <a:ln>
            <a:solidFill>
              <a:srgbClr val="8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D52B30B-3FA8-3949-B1CD-87C85F037CA5}"/>
              </a:ext>
            </a:extLst>
          </p:cNvPr>
          <p:cNvSpPr txBox="1"/>
          <p:nvPr/>
        </p:nvSpPr>
        <p:spPr>
          <a:xfrm>
            <a:off x="6588709" y="3658044"/>
            <a:ext cx="7585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FF"/>
                </a:solidFill>
                <a:latin typeface="Times Bold"/>
                <a:cs typeface="Times Bold"/>
              </a:rPr>
              <a:t>&gt; 10</a:t>
            </a:r>
            <a:r>
              <a:rPr lang="en-US" b="1" baseline="30000" dirty="0">
                <a:solidFill>
                  <a:srgbClr val="8000FF"/>
                </a:solidFill>
                <a:latin typeface="Times Bold"/>
                <a:cs typeface="Times Bold"/>
              </a:rPr>
              <a:t>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6B868-B526-6A4F-874E-41369BB81E71}"/>
              </a:ext>
            </a:extLst>
          </p:cNvPr>
          <p:cNvSpPr txBox="1"/>
          <p:nvPr/>
        </p:nvSpPr>
        <p:spPr>
          <a:xfrm>
            <a:off x="7961919" y="5066618"/>
            <a:ext cx="239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FF"/>
                </a:solidFill>
                <a:latin typeface="Times Bold"/>
                <a:cs typeface="Times Bold"/>
              </a:rPr>
              <a:t>LHC Run 2 results only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89F69A-CB75-1740-A93F-CDC1621CFF66}"/>
              </a:ext>
            </a:extLst>
          </p:cNvPr>
          <p:cNvSpPr/>
          <p:nvPr/>
        </p:nvSpPr>
        <p:spPr>
          <a:xfrm>
            <a:off x="9934387" y="1051212"/>
            <a:ext cx="195152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mr-IN" sz="1200" b="1" dirty="0">
                <a:solidFill>
                  <a:srgbClr val="008000"/>
                </a:solidFill>
                <a:latin typeface="Times Bold"/>
                <a:cs typeface="Times Bold"/>
              </a:rPr>
              <a:t>ATL-PHYS-PUB-2019-0</a:t>
            </a:r>
            <a:r>
              <a:rPr lang="en-US" sz="1200" b="1" dirty="0">
                <a:solidFill>
                  <a:srgbClr val="008000"/>
                </a:solidFill>
                <a:latin typeface="Times Bold"/>
                <a:cs typeface="Times Bold"/>
              </a:rPr>
              <a:t>12</a:t>
            </a:r>
            <a:endParaRPr lang="en-US" sz="1200" dirty="0">
              <a:solidFill>
                <a:srgbClr val="008000"/>
              </a:solidFill>
              <a:latin typeface="Times Bold"/>
              <a:cs typeface="Times 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9EB10F-1A70-534D-95DE-9DDB9F00CD01}"/>
              </a:ext>
            </a:extLst>
          </p:cNvPr>
          <p:cNvSpPr txBox="1"/>
          <p:nvPr/>
        </p:nvSpPr>
        <p:spPr>
          <a:xfrm>
            <a:off x="9965666" y="3544324"/>
            <a:ext cx="505267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Bold"/>
                <a:cs typeface="Times Bold"/>
              </a:rPr>
              <a:t>ttV</a:t>
            </a:r>
            <a:endParaRPr lang="en-US" b="1" dirty="0">
              <a:solidFill>
                <a:srgbClr val="FF0000"/>
              </a:solidFill>
              <a:latin typeface="Times Bold"/>
              <a:cs typeface="Times 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1CE8B5-0A08-514D-B231-B56FCDA30742}"/>
              </a:ext>
            </a:extLst>
          </p:cNvPr>
          <p:cNvSpPr txBox="1"/>
          <p:nvPr/>
        </p:nvSpPr>
        <p:spPr>
          <a:xfrm>
            <a:off x="9559129" y="2980453"/>
            <a:ext cx="364202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459640-E5DD-5042-918D-CD9BAA155C5F}"/>
              </a:ext>
            </a:extLst>
          </p:cNvPr>
          <p:cNvSpPr txBox="1"/>
          <p:nvPr/>
        </p:nvSpPr>
        <p:spPr>
          <a:xfrm>
            <a:off x="10547772" y="3554338"/>
            <a:ext cx="684803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VVV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BE23CA-6571-2147-9F02-E4ABBE1D7959}"/>
              </a:ext>
            </a:extLst>
          </p:cNvPr>
          <p:cNvSpPr txBox="1"/>
          <p:nvPr/>
        </p:nvSpPr>
        <p:spPr>
          <a:xfrm>
            <a:off x="11598254" y="4418540"/>
            <a:ext cx="633507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VBS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613DAA-E75A-3649-83D5-716C11E20BAA}"/>
              </a:ext>
            </a:extLst>
          </p:cNvPr>
          <p:cNvSpPr txBox="1"/>
          <p:nvPr/>
        </p:nvSpPr>
        <p:spPr>
          <a:xfrm>
            <a:off x="7740361" y="2605360"/>
            <a:ext cx="338554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Bold"/>
                <a:cs typeface="Times Bold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835759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Γ</a:t>
                </a:r>
                <a:r>
                  <a:rPr lang="en-US" baseline="-25000" dirty="0"/>
                  <a:t>H</a:t>
                </a:r>
                <a:r>
                  <a:rPr lang="en-US" dirty="0"/>
                  <a:t> from off-shell to on-shell production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25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8476" y="963660"/>
                <a:ext cx="5268691" cy="5340817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</a:rPr>
                  <a:t>Breit-Wigner production </a:t>
                </a:r>
                <a14:m>
                  <m:oMath xmlns:m="http://schemas.openxmlformats.org/officeDocument/2006/math">
                    <m:r>
                      <a:rPr lang="en-US" sz="1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𝐩𝐩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r>
                      <a:rPr 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</m:oMath>
                </a14:m>
                <a:endParaRPr lang="en-US" sz="1800" dirty="0">
                  <a:sym typeface="Wingdings"/>
                </a:endParaRPr>
              </a:p>
              <a:p>
                <a:endParaRPr lang="en-US" sz="1800" dirty="0">
                  <a:sym typeface="Wingdings"/>
                </a:endParaRP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000" u="sng" dirty="0"/>
              </a:p>
              <a:p>
                <a:endParaRPr lang="en-US" sz="1800" u="sng" dirty="0">
                  <a:solidFill>
                    <a:schemeClr val="tx1"/>
                  </a:solidFill>
                </a:endParaRPr>
              </a:p>
              <a:p>
                <a:r>
                  <a:rPr lang="en-US" sz="1800" u="sng" dirty="0">
                    <a:solidFill>
                      <a:schemeClr val="tx1"/>
                    </a:solidFill>
                  </a:rPr>
                  <a:t>On-peak</a:t>
                </a:r>
                <a:r>
                  <a:rPr lang="en-US" sz="1800" dirty="0">
                    <a:solidFill>
                      <a:schemeClr val="tx1"/>
                    </a:solidFill>
                  </a:rPr>
                  <a:t> cross sections:</a:t>
                </a:r>
              </a:p>
              <a:p>
                <a:endParaRPr lang="en-US" sz="1800" dirty="0">
                  <a:solidFill>
                    <a:schemeClr val="tx1"/>
                  </a:solidFill>
                </a:endParaRPr>
              </a:p>
              <a:p>
                <a:endParaRPr lang="en-US" sz="1800" dirty="0">
                  <a:solidFill>
                    <a:schemeClr val="tx1"/>
                  </a:solidFill>
                </a:endParaRPr>
              </a:p>
              <a:p>
                <a:endParaRPr lang="en-US" sz="1800" dirty="0">
                  <a:solidFill>
                    <a:schemeClr val="tx1"/>
                  </a:solidFill>
                </a:endParaRPr>
              </a:p>
              <a:p>
                <a:r>
                  <a:rPr lang="en-US" sz="1800" u="sng" dirty="0">
                    <a:solidFill>
                      <a:schemeClr val="tx1"/>
                    </a:solidFill>
                  </a:rPr>
                  <a:t>Off-peak</a:t>
                </a:r>
                <a:r>
                  <a:rPr lang="en-US" sz="1800" dirty="0">
                    <a:solidFill>
                      <a:schemeClr val="tx1"/>
                    </a:solidFill>
                  </a:rPr>
                  <a:t> cross sections:</a:t>
                </a:r>
              </a:p>
              <a:p>
                <a:endParaRPr lang="en-US" sz="1800" dirty="0"/>
              </a:p>
              <a:p>
                <a:endParaRPr lang="en-US" sz="1800" u="sng" dirty="0">
                  <a:solidFill>
                    <a:srgbClr val="006600"/>
                  </a:solidFill>
                </a:endParaRPr>
              </a:p>
              <a:p>
                <a:endParaRPr lang="en-US" sz="1800" u="sng" dirty="0"/>
              </a:p>
              <a:p>
                <a:r>
                  <a:rPr lang="en-US" sz="1800" u="sng" dirty="0"/>
                  <a:t>Off-peak to on-peak ratio</a:t>
                </a:r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476" y="963660"/>
                <a:ext cx="5268691" cy="5340817"/>
              </a:xfrm>
              <a:blipFill>
                <a:blip r:embed="rId3"/>
                <a:stretch>
                  <a:fillRect l="-721" t="-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371827" y="2807117"/>
            <a:ext cx="901404" cy="5424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87" y="1547150"/>
            <a:ext cx="1582423" cy="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821" y="1584275"/>
            <a:ext cx="2964992" cy="645709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847" y="2668609"/>
            <a:ext cx="3568948" cy="73290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799" y="3929465"/>
            <a:ext cx="3776054" cy="76394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74" y="5242341"/>
            <a:ext cx="1957779" cy="708529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40853" y="4880456"/>
                <a:ext cx="5729417" cy="1659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F(m) depends on:</a:t>
                </a:r>
              </a:p>
              <a:p>
                <a:pPr marL="285744" indent="-285744">
                  <a:buFontTx/>
                  <a:buChar char="-"/>
                </a:pPr>
                <a:r>
                  <a:rPr lang="en-US" sz="1600" b="1" u="sng" dirty="0">
                    <a:solidFill>
                      <a:srgbClr val="006600"/>
                    </a:solidFill>
                    <a:sym typeface="Wingdings"/>
                  </a:rPr>
                  <a:t>huge boost</a:t>
                </a:r>
                <a:r>
                  <a:rPr lang="en-US" sz="1600" b="1" dirty="0">
                    <a:solidFill>
                      <a:srgbClr val="006600"/>
                    </a:solidFill>
                    <a:sym typeface="Wingdings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1600" b="1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6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6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r>
                      <a:rPr lang="en-US" sz="1600" b="1" i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rgbClr val="006600"/>
                    </a:solidFill>
                    <a:sym typeface="Wingdings"/>
                  </a:rPr>
                  <a:t>(both Z bosons are now on-shell)</a:t>
                </a:r>
              </a:p>
              <a:p>
                <a:pPr marL="285744" indent="-285744">
                  <a:buFontTx/>
                  <a:buChar char="-"/>
                </a:pPr>
                <a:r>
                  <a:rPr lang="en-US" sz="1600" dirty="0">
                    <a:solidFill>
                      <a:srgbClr val="0432FF"/>
                    </a:solidFill>
                  </a:rPr>
                  <a:t>Hgg coupling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432FF"/>
                    </a:solidFill>
                  </a:rPr>
                  <a:t> evolution (notice the bump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sz="16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16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432FF"/>
                    </a:solidFill>
                  </a:rPr>
                  <a:t>)</a:t>
                </a:r>
              </a:p>
              <a:p>
                <a:pPr marL="285744" indent="-285744">
                  <a:buFontTx/>
                  <a:buChar char="-"/>
                </a:pPr>
                <a:r>
                  <a:rPr lang="en-US" sz="1600" dirty="0">
                    <a:solidFill>
                      <a:schemeClr val="tx1"/>
                    </a:solidFill>
                    <a:sym typeface="Wingdings"/>
                  </a:rPr>
                  <a:t>partonic gg-luminosity drives F(m) down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pPr marL="285744" indent="-285744">
                  <a:buFontTx/>
                  <a:buChar char="-"/>
                </a:pPr>
                <a:r>
                  <a:rPr lang="en-US" sz="1600" dirty="0">
                    <a:solidFill>
                      <a:schemeClr val="tx1"/>
                    </a:solidFill>
                  </a:rPr>
                  <a:t>tensor structure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Hgg</a:t>
                </a:r>
                <a:r>
                  <a:rPr lang="en-US" sz="1600" dirty="0">
                    <a:solidFill>
                      <a:schemeClr val="tx1"/>
                    </a:solidFill>
                  </a:rPr>
                  <a:t> coupling (non-SM couplings tend to give a large boost to off-shell production)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853" y="4880456"/>
                <a:ext cx="5729417" cy="1659878"/>
              </a:xfrm>
              <a:prstGeom prst="rect">
                <a:avLst/>
              </a:prstGeom>
              <a:blipFill>
                <a:blip r:embed="rId9"/>
                <a:stretch>
                  <a:fillRect l="-664" t="-1527" r="-221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7B3CD4C1-5B31-BA42-959B-2A271610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9BC265-657E-DC41-AA3C-9470FFE09D4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474" y="963660"/>
            <a:ext cx="5226553" cy="39955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36B442A-1E07-A147-81C0-94B35E1EE89D}"/>
              </a:ext>
            </a:extLst>
          </p:cNvPr>
          <p:cNvSpPr/>
          <p:nvPr/>
        </p:nvSpPr>
        <p:spPr>
          <a:xfrm>
            <a:off x="7663571" y="2495632"/>
            <a:ext cx="477078" cy="476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8B9842-190B-DD46-9914-85198B7380C2}"/>
              </a:ext>
            </a:extLst>
          </p:cNvPr>
          <p:cNvSpPr/>
          <p:nvPr/>
        </p:nvSpPr>
        <p:spPr>
          <a:xfrm>
            <a:off x="7643693" y="2971800"/>
            <a:ext cx="377686" cy="523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4AF9BD-C304-6F47-AC3A-3167ED2C5DDC}"/>
              </a:ext>
            </a:extLst>
          </p:cNvPr>
          <p:cNvSpPr/>
          <p:nvPr/>
        </p:nvSpPr>
        <p:spPr>
          <a:xfrm>
            <a:off x="7653632" y="3447969"/>
            <a:ext cx="377686" cy="835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6B2101-A8A2-1F4D-A95C-978319F8E115}"/>
              </a:ext>
            </a:extLst>
          </p:cNvPr>
          <p:cNvSpPr/>
          <p:nvPr/>
        </p:nvSpPr>
        <p:spPr>
          <a:xfrm>
            <a:off x="8186312" y="2310638"/>
            <a:ext cx="1723502" cy="939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52419C-F473-5D4E-B639-2624D40B7A9F}"/>
              </a:ext>
            </a:extLst>
          </p:cNvPr>
          <p:cNvSpPr/>
          <p:nvPr/>
        </p:nvSpPr>
        <p:spPr>
          <a:xfrm rot="712483">
            <a:off x="9814455" y="2833160"/>
            <a:ext cx="1483224" cy="633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EE80E6-A7FA-1F4F-AB45-13A934892A28}"/>
              </a:ext>
            </a:extLst>
          </p:cNvPr>
          <p:cNvSpPr/>
          <p:nvPr/>
        </p:nvSpPr>
        <p:spPr>
          <a:xfrm rot="678632">
            <a:off x="9967513" y="3551033"/>
            <a:ext cx="1483224" cy="46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1D2A29-1CE1-DC48-BB93-9A7414C00EC4}"/>
              </a:ext>
            </a:extLst>
          </p:cNvPr>
          <p:cNvSpPr/>
          <p:nvPr/>
        </p:nvSpPr>
        <p:spPr>
          <a:xfrm>
            <a:off x="11136416" y="3410119"/>
            <a:ext cx="345726" cy="152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B5770-9331-794B-81BF-B7D0EBD8CFC1}"/>
              </a:ext>
            </a:extLst>
          </p:cNvPr>
          <p:cNvSpPr/>
          <p:nvPr/>
        </p:nvSpPr>
        <p:spPr>
          <a:xfrm>
            <a:off x="9721217" y="1685557"/>
            <a:ext cx="1675603" cy="46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A95B86-D0AF-D945-B455-21CFF4294106}"/>
              </a:ext>
            </a:extLst>
          </p:cNvPr>
          <p:cNvSpPr/>
          <p:nvPr/>
        </p:nvSpPr>
        <p:spPr>
          <a:xfrm>
            <a:off x="10471478" y="1547150"/>
            <a:ext cx="773666" cy="46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24B67D-7670-6643-866E-6038CE84B34C}"/>
              </a:ext>
            </a:extLst>
          </p:cNvPr>
          <p:cNvCxnSpPr>
            <a:cxnSpLocks/>
          </p:cNvCxnSpPr>
          <p:nvPr/>
        </p:nvCxnSpPr>
        <p:spPr>
          <a:xfrm flipH="1">
            <a:off x="8224564" y="2300987"/>
            <a:ext cx="9971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A9A0BC4-E4D2-4343-8B06-970562E31BC8}"/>
                  </a:ext>
                </a:extLst>
              </p:cNvPr>
              <p:cNvSpPr txBox="1"/>
              <p:nvPr/>
            </p:nvSpPr>
            <p:spPr>
              <a:xfrm>
                <a:off x="9195746" y="2113190"/>
                <a:ext cx="2232984" cy="866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on-shell peak: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h𝑒𝑖𝑔h𝑡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1400" b="0" dirty="0">
                    <a:solidFill>
                      <a:srgbClr val="FF0000"/>
                    </a:solidFill>
                  </a:rPr>
                  <a:t>,  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𝑤𝑖𝑑𝑡h</m:t>
                    </m:r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FF0000"/>
                  </a:solidFill>
                </a:endParaRPr>
              </a:p>
              <a:p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A9A0BC4-E4D2-4343-8B06-970562E31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746" y="2113190"/>
                <a:ext cx="2232984" cy="866584"/>
              </a:xfrm>
              <a:prstGeom prst="rect">
                <a:avLst/>
              </a:prstGeom>
              <a:blipFill>
                <a:blip r:embed="rId11"/>
                <a:stretch>
                  <a:fillRect l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1BED45-DBA4-004E-B68B-269E491A7F07}"/>
              </a:ext>
            </a:extLst>
          </p:cNvPr>
          <p:cNvCxnSpPr>
            <a:cxnSpLocks/>
          </p:cNvCxnSpPr>
          <p:nvPr/>
        </p:nvCxnSpPr>
        <p:spPr>
          <a:xfrm>
            <a:off x="8477860" y="2687332"/>
            <a:ext cx="0" cy="649976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1E8FC00-DB63-B74D-A154-CFAED75A151D}"/>
                  </a:ext>
                </a:extLst>
              </p:cNvPr>
              <p:cNvSpPr txBox="1"/>
              <p:nvPr/>
            </p:nvSpPr>
            <p:spPr>
              <a:xfrm>
                <a:off x="8489935" y="2521039"/>
                <a:ext cx="121219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4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6600"/>
                  </a:solidFill>
                </a:endParaRPr>
              </a:p>
              <a:p>
                <a:r>
                  <a:rPr lang="en-US" sz="1400" dirty="0">
                    <a:solidFill>
                      <a:srgbClr val="006600"/>
                    </a:solidFill>
                  </a:rPr>
                  <a:t>both Z bosons</a:t>
                </a:r>
              </a:p>
              <a:p>
                <a:r>
                  <a:rPr lang="en-US" sz="1400" dirty="0">
                    <a:solidFill>
                      <a:srgbClr val="006600"/>
                    </a:solidFill>
                  </a:rPr>
                  <a:t>are on-shell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1E8FC00-DB63-B74D-A154-CFAED75A1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935" y="2521039"/>
                <a:ext cx="1212191" cy="738664"/>
              </a:xfrm>
              <a:prstGeom prst="rect">
                <a:avLst/>
              </a:prstGeom>
              <a:blipFill>
                <a:blip r:embed="rId12"/>
                <a:stretch>
                  <a:fillRect l="-1031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9B2027F-EDEC-C04F-A95A-90890E2D7AF9}"/>
              </a:ext>
            </a:extLst>
          </p:cNvPr>
          <p:cNvCxnSpPr>
            <a:cxnSpLocks/>
          </p:cNvCxnSpPr>
          <p:nvPr/>
        </p:nvCxnSpPr>
        <p:spPr>
          <a:xfrm flipV="1">
            <a:off x="9221750" y="3303342"/>
            <a:ext cx="0" cy="72976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D325A1-A5FF-174E-85FD-238C220D21B4}"/>
                  </a:ext>
                </a:extLst>
              </p:cNvPr>
              <p:cNvSpPr txBox="1"/>
              <p:nvPr/>
            </p:nvSpPr>
            <p:spPr>
              <a:xfrm>
                <a:off x="9221687" y="3376068"/>
                <a:ext cx="1578381" cy="758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sz="14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>
                  <a:solidFill>
                    <a:srgbClr val="0432FF"/>
                  </a:solidFill>
                </a:endParaRPr>
              </a:p>
              <a:p>
                <a:r>
                  <a:rPr lang="en-US" sz="1400" dirty="0">
                    <a:solidFill>
                      <a:srgbClr val="0432FF"/>
                    </a:solidFill>
                  </a:rPr>
                  <a:t>Effective coupling </a:t>
                </a:r>
              </a:p>
              <a:p>
                <a:r>
                  <a:rPr lang="en-US" sz="1400" dirty="0">
                    <a:solidFill>
                      <a:srgbClr val="0432FF"/>
                    </a:solidFill>
                  </a:rPr>
                  <a:t>to gluons increases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D325A1-A5FF-174E-85FD-238C220D2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687" y="3376068"/>
                <a:ext cx="1578381" cy="758926"/>
              </a:xfrm>
              <a:prstGeom prst="rect">
                <a:avLst/>
              </a:prstGeom>
              <a:blipFill>
                <a:blip r:embed="rId13"/>
                <a:stretch>
                  <a:fillRect l="-800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042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Γ</a:t>
                </a:r>
                <a:r>
                  <a:rPr lang="en-US" baseline="-25000" dirty="0"/>
                  <a:t>H</a:t>
                </a:r>
                <a:r>
                  <a:rPr lang="en-US" dirty="0"/>
                  <a:t> from off-shell to on-shell production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25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5919" y="972912"/>
                <a:ext cx="4936029" cy="5340817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The picture gets more complicated due to interference  with non-resonant </a:t>
                </a:r>
                <a:r>
                  <a:rPr lang="en-US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gg</a:t>
                </a:r>
                <a:r>
                  <a:rPr lang="en-US" sz="1400" dirty="0" err="1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</a:t>
                </a:r>
                <a:r>
                  <a:rPr lang="en-US" sz="1800" dirty="0" err="1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ZZ</a:t>
                </a:r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800" dirty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Signal </a:t>
                </a:r>
                <a14:m>
                  <m:oMath xmlns:m="http://schemas.openxmlformats.org/officeDocument/2006/math">
                    <m:r>
                      <a:rPr lang="en-US" sz="1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𝐠𝐠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𝒁𝒁</m:t>
                    </m:r>
                  </m:oMath>
                </a14:m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>
                    <a:solidFill>
                      <a:srgbClr val="FF0000"/>
                    </a:solidFill>
                  </a:rPr>
                  <a:t>Non-resonant </a:t>
                </a:r>
                <a14:m>
                  <m:oMath xmlns:m="http://schemas.openxmlformats.org/officeDocument/2006/math">
                    <m:r>
                      <a:rPr lang="en-US" sz="18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𝐠𝐠</m:t>
                    </m:r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𝒁𝒁</m:t>
                    </m:r>
                  </m:oMath>
                </a14:m>
                <a:endParaRPr lang="en-US" sz="1800" dirty="0">
                  <a:solidFill>
                    <a:srgbClr val="FF0000"/>
                  </a:solidFill>
                </a:endParaRPr>
              </a:p>
              <a:p>
                <a:endParaRPr lang="en-US" sz="1800" dirty="0"/>
              </a:p>
              <a:p>
                <a:r>
                  <a:rPr lang="en-US" sz="1800" dirty="0">
                    <a:solidFill>
                      <a:srgbClr val="0432FF"/>
                    </a:solidFill>
                  </a:rPr>
                  <a:t>The two amplitudes have negative interference</a:t>
                </a:r>
                <a:endParaRPr lang="en-US" sz="1800" dirty="0"/>
              </a:p>
              <a:p>
                <a:r>
                  <a:rPr lang="en-US" sz="1800" b="0" dirty="0">
                    <a:solidFill>
                      <a:schemeClr val="tx1"/>
                    </a:solidFill>
                  </a:rPr>
                  <a:t>Assuming constant yield for on-shell events, the event yield in the tail changes with Higgs width as</a:t>
                </a:r>
              </a:p>
              <a:p>
                <a:pPr algn="ctr"/>
                <a:r>
                  <a:rPr lang="en-US" sz="18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1−2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𝛤</m:t>
                        </m:r>
                      </m:e>
                    </m:ra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𝛤</m:t>
                    </m:r>
                  </m:oMath>
                </a14:m>
                <a:endParaRPr lang="en-US" sz="1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RESULTS</a:t>
                </a:r>
                <a:r>
                  <a:rPr lang="en-US" sz="2000" dirty="0">
                    <a:solidFill>
                      <a:schemeClr val="tx1"/>
                    </a:solidFill>
                    <a:sym typeface="Wingdings" pitchFamily="2" charset="2"/>
                  </a:rPr>
                  <a:t> (</a:t>
                </a:r>
                <a:r>
                  <a:rPr lang="en-US" sz="2000" dirty="0">
                    <a:solidFill>
                      <a:schemeClr val="tx1"/>
                    </a:solidFill>
                  </a:rPr>
                  <a:t>ZZ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4l/2l2v; Run 1 + 2017+2018):</a:t>
                </a:r>
              </a:p>
              <a:p>
                <a:endParaRPr lang="en-US" sz="1800" b="0" dirty="0">
                  <a:solidFill>
                    <a:schemeClr val="tx1"/>
                  </a:solidFill>
                </a:endParaRPr>
              </a:p>
              <a:p>
                <a:endParaRPr lang="en-US" sz="1800" dirty="0"/>
              </a:p>
              <a:p>
                <a:endParaRPr lang="en-US" sz="1000" u="sng" dirty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5919" y="972912"/>
                <a:ext cx="4936029" cy="5340817"/>
              </a:xfrm>
              <a:blipFill>
                <a:blip r:embed="rId3"/>
                <a:stretch>
                  <a:fillRect l="-1282" t="-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371827" y="2807117"/>
            <a:ext cx="901404" cy="5424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1735442"/>
            <a:ext cx="1582423" cy="732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2672885"/>
            <a:ext cx="1293643" cy="710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1145D0-BC55-5943-B561-4A23C932C9F9}"/>
              </a:ext>
            </a:extLst>
          </p:cNvPr>
          <p:cNvSpPr txBox="1"/>
          <p:nvPr/>
        </p:nvSpPr>
        <p:spPr>
          <a:xfrm>
            <a:off x="3177474" y="6021999"/>
            <a:ext cx="15619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[95% Conf. Interval]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84BC98-C728-344D-982C-A2EFA91DCA25}"/>
              </a:ext>
            </a:extLst>
          </p:cNvPr>
          <p:cNvSpPr txBox="1"/>
          <p:nvPr/>
        </p:nvSpPr>
        <p:spPr>
          <a:xfrm>
            <a:off x="4985454" y="5620031"/>
            <a:ext cx="3815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Compare to SM Higgs Γ</a:t>
            </a:r>
            <a:r>
              <a:rPr lang="en-US" sz="2000" baseline="-25000" dirty="0">
                <a:solidFill>
                  <a:srgbClr val="006600"/>
                </a:solidFill>
              </a:rPr>
              <a:t>H</a:t>
            </a:r>
            <a:r>
              <a:rPr lang="en-US" sz="2000" dirty="0">
                <a:solidFill>
                  <a:srgbClr val="006600"/>
                </a:solidFill>
              </a:rPr>
              <a:t> = 4.0 MeV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7B3CD4C1-5B31-BA42-959B-2A271610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DDD9EE-4F53-5C45-BF98-93858DD350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474" y="963660"/>
            <a:ext cx="5226553" cy="39955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A577980-8C65-BE40-A3E7-A8ABA33D8401}"/>
              </a:ext>
            </a:extLst>
          </p:cNvPr>
          <p:cNvSpPr/>
          <p:nvPr/>
        </p:nvSpPr>
        <p:spPr>
          <a:xfrm>
            <a:off x="10296939" y="1425510"/>
            <a:ext cx="948205" cy="268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2FB9B1-B2C5-0946-ADFA-15DEC580F5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939" y="1459347"/>
            <a:ext cx="378378" cy="24004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56E267F-8027-034E-8900-16DB7B307C75}"/>
              </a:ext>
            </a:extLst>
          </p:cNvPr>
          <p:cNvGrpSpPr/>
          <p:nvPr/>
        </p:nvGrpSpPr>
        <p:grpSpPr>
          <a:xfrm>
            <a:off x="430698" y="5529557"/>
            <a:ext cx="4210367" cy="523220"/>
            <a:chOff x="6351160" y="5511861"/>
            <a:chExt cx="4210367" cy="5232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E98963-CAB7-DC4F-9D00-AA50AF2A4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1160" y="5584332"/>
              <a:ext cx="4210367" cy="4361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83ECCE-7608-4441-A2FB-646A13CCF1FA}"/>
                </a:ext>
              </a:extLst>
            </p:cNvPr>
            <p:cNvSpPr txBox="1"/>
            <p:nvPr/>
          </p:nvSpPr>
          <p:spPr>
            <a:xfrm>
              <a:off x="7862310" y="551186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861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2873" y="1128008"/>
                <a:ext cx="11037454" cy="484768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600" dirty="0"/>
                  <a:t>SM measurements at LHC</a:t>
                </a:r>
              </a:p>
              <a:p>
                <a:pPr lvl="1"/>
                <a:r>
                  <a:rPr lang="en-US" sz="2000" dirty="0"/>
                  <a:t>fundamental constants </a:t>
                </a:r>
                <a:r>
                  <a:rPr lang="en-US" sz="2000" b="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baseline="-25000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>
                        <a:latin typeface="Cambria Math" panose="02040503050406030204" pitchFamily="18" charset="0"/>
                      </a:rPr>
                      <m:t>𝑚𝑡</m:t>
                    </m:r>
                    <m:r>
                      <a:rPr lang="en-US" sz="2000" b="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dirty="0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US" sz="2000" b="0" dirty="0"/>
                  <a:t>)</a:t>
                </a:r>
              </a:p>
              <a:p>
                <a:pPr lvl="1"/>
                <a:r>
                  <a:rPr lang="en-US" sz="2000" dirty="0"/>
                  <a:t>possible deviations may signal something new and give directions for more targeted searches</a:t>
                </a:r>
              </a:p>
              <a:p>
                <a:pPr lvl="1"/>
                <a:r>
                  <a:rPr lang="en-US" sz="2000" dirty="0"/>
                  <a:t>validation of our understanding of SM process rates is the prerequisite for BSM searches </a:t>
                </a:r>
              </a:p>
              <a:p>
                <a:pPr marL="114298" lvl="1" indent="0">
                  <a:buNone/>
                </a:pPr>
                <a:endParaRPr lang="en-US" sz="2000" dirty="0"/>
              </a:p>
              <a:p>
                <a:pPr indent="-342891"/>
                <a:r>
                  <a:rPr lang="en-US" sz="2400" dirty="0"/>
                  <a:t>Silent discovery of 2011 </a:t>
                </a:r>
              </a:p>
              <a:p>
                <a:pPr lvl="1"/>
                <a:r>
                  <a:rPr lang="en-US" sz="2000" dirty="0">
                    <a:solidFill>
                      <a:srgbClr val="0432FF"/>
                    </a:solidFill>
                  </a:rPr>
                  <a:t>there are not a 4</a:t>
                </a:r>
                <a:r>
                  <a:rPr lang="en-US" sz="2000" baseline="30000" dirty="0">
                    <a:solidFill>
                      <a:srgbClr val="0432FF"/>
                    </a:solidFill>
                  </a:rPr>
                  <a:t>th</a:t>
                </a:r>
                <a:r>
                  <a:rPr lang="en-US" sz="2000" dirty="0">
                    <a:solidFill>
                      <a:srgbClr val="0432FF"/>
                    </a:solidFill>
                  </a:rPr>
                  <a:t> SM-like generation of fermions, even very heavy ones</a:t>
                </a:r>
              </a:p>
              <a:p>
                <a:pPr indent="-342891"/>
                <a:endParaRPr lang="en-US" sz="2400" dirty="0"/>
              </a:p>
              <a:p>
                <a:r>
                  <a:rPr lang="en-US" sz="2400" u="sng" dirty="0"/>
                  <a:t>125-GeV</a:t>
                </a:r>
                <a:r>
                  <a:rPr lang="en-US" sz="2400" dirty="0"/>
                  <a:t> Higgs boson golden channel: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𝒁𝒁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most sensitive for observation</a:t>
                </a:r>
              </a:p>
              <a:p>
                <a:pPr lvl="1"/>
                <a:r>
                  <a:rPr lang="en-US" sz="2000" dirty="0"/>
                  <a:t>best for Higgs boson mass measurement</a:t>
                </a:r>
              </a:p>
              <a:p>
                <a:pPr lvl="1"/>
                <a:r>
                  <a:rPr lang="en-US" sz="2000" dirty="0"/>
                  <a:t>best for studying Higgs CP-properties</a:t>
                </a:r>
              </a:p>
              <a:p>
                <a:pPr lvl="1"/>
                <a:r>
                  <a:rPr lang="en-US" sz="2000" dirty="0"/>
                  <a:t>allows for measuring Higgs boson width</a:t>
                </a:r>
              </a:p>
              <a:p>
                <a:endParaRPr lang="en-US" sz="2400" dirty="0"/>
              </a:p>
              <a:p>
                <a:pPr lvl="1"/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873" y="1128008"/>
                <a:ext cx="11037454" cy="4847683"/>
              </a:xfrm>
              <a:blipFill>
                <a:blip r:embed="rId2"/>
                <a:stretch>
                  <a:fillRect l="-918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022-8A1C-E94C-B873-BDF987D6082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4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5668-9CE8-BC4E-BE01-6A4A92C3B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8F2F6-4D15-584D-A519-C0842FCC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9D22B-5B67-C346-995D-1E961165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9607E-6FEC-D94E-89C5-3EE826B6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3AE71-DA0F-1C4B-9AED-5C526850AC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618" y="896949"/>
            <a:ext cx="8303491" cy="54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9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AA3BED-46BD-5F46-A8B2-28F902CAFD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177" y="2437402"/>
            <a:ext cx="4882352" cy="4043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04C323-C6A2-2D4F-A24C-893B64D37688}"/>
              </a:ext>
            </a:extLst>
          </p:cNvPr>
          <p:cNvSpPr txBox="1"/>
          <p:nvPr/>
        </p:nvSpPr>
        <p:spPr>
          <a:xfrm>
            <a:off x="10143906" y="2107867"/>
            <a:ext cx="1932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b="1" dirty="0">
                <a:solidFill>
                  <a:srgbClr val="C00000"/>
                </a:solidFill>
                <a:latin typeface="Times Bold"/>
                <a:cs typeface="Times Bold"/>
              </a:rPr>
              <a:t>PRD 98 (2018) 092004</a:t>
            </a:r>
            <a:endParaRPr lang="en-US" sz="1400" b="1" dirty="0">
              <a:solidFill>
                <a:srgbClr val="C00000"/>
              </a:solidFill>
              <a:latin typeface="Times Bold"/>
              <a:cs typeface="Times Bol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230E3-8403-DC42-B281-D4F1ADE6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B89774-294C-3E44-BCED-F7CD647237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9949" y="1127723"/>
                <a:ext cx="7430814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0432FF"/>
                    </a:solidFill>
                  </a:rPr>
                  <a:t>Huge cross section: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rgbClr val="0432FF"/>
                    </a:solidFill>
                  </a:rPr>
                  <a:t>A number of methods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b="0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rgbClr val="0432FF"/>
                    </a:solidFill>
                  </a:rPr>
                  <a:t>ratio of rates of 3-jet and 2-jet events,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b="0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rgbClr val="0432FF"/>
                    </a:solidFill>
                  </a:rPr>
                  <a:t>3-jet mass distribution,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  <m:r>
                      <a:rPr lang="en-US" sz="20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rgbClr val="C00000"/>
                    </a:solidFill>
                  </a:rPr>
                  <a:t>distribution of azimuthal opening angle between                                  two leading jets,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𝛥𝜙</m:t>
                        </m:r>
                      </m:sub>
                    </m:sSub>
                  </m:oMath>
                </a14:m>
                <a:endParaRPr lang="en-US" sz="2000" b="0" dirty="0"/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…</a:t>
                </a:r>
              </a:p>
              <a:p>
                <a:pPr marL="466725"/>
                <a:r>
                  <a:rPr lang="en-US" sz="1800" b="0" dirty="0">
                    <a:solidFill>
                      <a:srgbClr val="000000"/>
                    </a:solidFill>
                  </a:rPr>
                  <a:t>The challenge is to find observables such as to minimize                  dependence on PDF and to details of quark/gluon fragmentation/hadronization (non-perturbative)</a:t>
                </a:r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rgbClr val="0432FF"/>
                    </a:solidFill>
                  </a:rPr>
                  <a:t>Probing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400" b="1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at Q </a:t>
                </a:r>
                <a:r>
                  <a:rPr lang="en-US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2400" dirty="0">
                    <a:solidFill>
                      <a:srgbClr val="0432FF"/>
                    </a:solidFill>
                  </a:rPr>
                  <a:t> 2 TeV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B89774-294C-3E44-BCED-F7CD647237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9949" y="1127723"/>
                <a:ext cx="7430814" cy="5224376"/>
              </a:xfrm>
              <a:blipFill>
                <a:blip r:embed="rId3"/>
                <a:stretch>
                  <a:fillRect l="-1195" t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3AE5-9F2A-B747-9888-8550E8AE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4C431-1F96-064B-8BF3-77C46B7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300DA-AC44-3A4D-AE33-DBCEE9C2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7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2416E6-5D46-A749-9C1B-73BF03A364EA}"/>
              </a:ext>
            </a:extLst>
          </p:cNvPr>
          <p:cNvGrpSpPr/>
          <p:nvPr/>
        </p:nvGrpSpPr>
        <p:grpSpPr>
          <a:xfrm>
            <a:off x="8692303" y="914659"/>
            <a:ext cx="1886099" cy="1384300"/>
            <a:chOff x="8085953" y="920390"/>
            <a:chExt cx="1886099" cy="13843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31F7468-59F1-D247-8B4F-08AC04630C62}"/>
                </a:ext>
              </a:extLst>
            </p:cNvPr>
            <p:cNvGrpSpPr/>
            <p:nvPr/>
          </p:nvGrpSpPr>
          <p:grpSpPr>
            <a:xfrm>
              <a:off x="8085953" y="920390"/>
              <a:ext cx="1549400" cy="1384300"/>
              <a:chOff x="8085953" y="920390"/>
              <a:chExt cx="1549400" cy="13843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27FF05C-E2B0-5F41-9901-B12F55D73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5953" y="920390"/>
                <a:ext cx="1549400" cy="13843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92BF5CF-E997-3849-8B0D-972B755E1001}"/>
                  </a:ext>
                </a:extLst>
              </p:cNvPr>
              <p:cNvSpPr/>
              <p:nvPr/>
            </p:nvSpPr>
            <p:spPr>
              <a:xfrm>
                <a:off x="8085953" y="1479176"/>
                <a:ext cx="1549400" cy="1333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Explosion 1 10">
                <a:extLst>
                  <a:ext uri="{FF2B5EF4-FFF2-40B4-BE49-F238E27FC236}">
                    <a16:creationId xmlns:a16="http://schemas.microsoft.com/office/drawing/2014/main" id="{A6079047-7C99-AE4C-8CB9-8A7A4B610580}"/>
                  </a:ext>
                </a:extLst>
              </p:cNvPr>
              <p:cNvSpPr/>
              <p:nvPr/>
            </p:nvSpPr>
            <p:spPr>
              <a:xfrm>
                <a:off x="8752116" y="1449032"/>
                <a:ext cx="190919" cy="208947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95803-7841-4E4B-8F2F-FDD0368BB3FF}"/>
                    </a:ext>
                  </a:extLst>
                </p:cNvPr>
                <p:cNvSpPr/>
                <p:nvPr/>
              </p:nvSpPr>
              <p:spPr>
                <a:xfrm>
                  <a:off x="8345723" y="1458651"/>
                  <a:ext cx="40639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95803-7841-4E4B-8F2F-FDD0368BB3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5723" y="1458651"/>
                  <a:ext cx="406393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24A7B5A-3422-5A43-8B7F-C4189FCDA778}"/>
                </a:ext>
              </a:extLst>
            </p:cNvPr>
            <p:cNvSpPr/>
            <p:nvPr/>
          </p:nvSpPr>
          <p:spPr>
            <a:xfrm>
              <a:off x="8610799" y="175053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3455B394-08A6-A247-8E10-4085B7625582}"/>
                </a:ext>
              </a:extLst>
            </p:cNvPr>
            <p:cNvSpPr/>
            <p:nvPr/>
          </p:nvSpPr>
          <p:spPr>
            <a:xfrm rot="3385325">
              <a:off x="8223411" y="969561"/>
              <a:ext cx="1354941" cy="1260764"/>
            </a:xfrm>
            <a:prstGeom prst="arc">
              <a:avLst>
                <a:gd name="adj1" fmla="val 16200000"/>
                <a:gd name="adj2" fmla="val 3276475"/>
              </a:avLst>
            </a:prstGeom>
            <a:ln w="3175">
              <a:solidFill>
                <a:srgbClr val="C0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4AB9B11-91EA-3944-A381-651BDFB2C1D6}"/>
                    </a:ext>
                  </a:extLst>
                </p:cNvPr>
                <p:cNvSpPr/>
                <p:nvPr/>
              </p:nvSpPr>
              <p:spPr>
                <a:xfrm>
                  <a:off x="9431391" y="1726153"/>
                  <a:ext cx="5406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4AB9B11-91EA-3944-A381-651BDFB2C1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1391" y="1726153"/>
                  <a:ext cx="54066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243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9014-A1A0-524D-A490-F86042401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E9482-D5A7-DB4E-8545-F9D2253C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227A9-F548-4B49-9D5D-52E59DBC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904F-B331-8E4F-929F-108BFA7F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1EC5E-E7A8-A641-B0CF-30EED936D2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533" y="883121"/>
            <a:ext cx="8334934" cy="5502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FCE411-7A05-1D47-8A9E-C0D6E4C314B9}"/>
                  </a:ext>
                </a:extLst>
              </p:cNvPr>
              <p:cNvSpPr/>
              <p:nvPr/>
            </p:nvSpPr>
            <p:spPr>
              <a:xfrm>
                <a:off x="5129877" y="1079780"/>
                <a:ext cx="100059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𝒁</m:t>
                      </m:r>
                      <m:r>
                        <a:rPr lang="en-US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→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𝝁</m:t>
                      </m:r>
                      <m:r>
                        <a:rPr lang="en-US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𝝁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FCE411-7A05-1D47-8A9E-C0D6E4C314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877" y="1079780"/>
                <a:ext cx="1000594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09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30E3-8403-DC42-B281-D4F1ADE6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boson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B89774-294C-3E44-BCED-F7CD647237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43581"/>
                <a:ext cx="6898741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0432FF"/>
                    </a:solidFill>
                  </a:rPr>
                  <a:t>Drell-Yan process: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→ℓℓ</m:t>
                    </m:r>
                  </m:oMath>
                </a14:m>
                <a:endParaRPr lang="en-US" sz="2400" dirty="0"/>
              </a:p>
              <a:p>
                <a:pPr marL="114298" lvl="1" indent="0">
                  <a:buNone/>
                </a:pPr>
                <a:r>
                  <a:rPr lang="en-US" b="0" dirty="0"/>
                  <a:t> 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sz="20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0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sz="2000" b="0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</m:sSub>
                        <m:r>
                          <a:rPr lang="en-US" sz="20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&lt;25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lvl="1"/>
                <a:endParaRPr lang="en-US" sz="900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one of the best-understood processes at hadron colliders</a:t>
                </a:r>
              </a:p>
              <a:p>
                <a:pPr lvl="1"/>
                <a:endParaRPr lang="en-US" sz="800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experimentalist’s workhorse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in calibrating momentum scale of leptons and lepton reconstruction/trigger efficiencies</a:t>
                </a:r>
              </a:p>
              <a:p>
                <a:pPr lvl="1"/>
                <a:endParaRPr lang="en-US" sz="800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Large cross section: </a:t>
                </a:r>
                <a:r>
                  <a:rPr lang="en-US" sz="2000" dirty="0">
                    <a:solidFill>
                      <a:schemeClr val="tx1"/>
                    </a:solidFill>
                  </a:rPr>
                  <a:t>serious background                                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for many searches and measurements:</a:t>
                </a:r>
              </a:p>
              <a:p>
                <a:pPr lvl="2"/>
                <a:r>
                  <a:rPr lang="en-US" sz="1600" b="0" dirty="0"/>
                  <a:t>main background for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</m:oMath>
                </a14:m>
                <a:r>
                  <a:rPr lang="en-US" sz="1600" b="0" dirty="0">
                    <a:solidFill>
                      <a:schemeClr val="tx1"/>
                    </a:solidFill>
                  </a:rPr>
                  <a:t> search</a:t>
                </a:r>
              </a:p>
              <a:p>
                <a:pPr lvl="2"/>
                <a:r>
                  <a:rPr lang="en-US" sz="1600" b="0" dirty="0"/>
                  <a:t>main background 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</m:oMath>
                </a14:m>
                <a:r>
                  <a:rPr lang="en-US" sz="1600" b="0" dirty="0"/>
                  <a:t> search/measurements</a:t>
                </a:r>
              </a:p>
              <a:p>
                <a:pPr lvl="2"/>
                <a:r>
                  <a:rPr lang="en-US" sz="1600" b="0" dirty="0"/>
                  <a:t>main background for </a:t>
                </a:r>
                <a:r>
                  <a:rPr lang="en-US" sz="1600" dirty="0"/>
                  <a:t>Z’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b="0" dirty="0"/>
                  <a:t>searches                                                     (need to understand high-end tail of the dilepton mass spectrum)</a:t>
                </a:r>
              </a:p>
              <a:p>
                <a:pPr lvl="2"/>
                <a:r>
                  <a:rPr lang="en-US" sz="1600" b="0" dirty="0"/>
                  <a:t>main background in BSM searches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𝑴𝑬𝑻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𝒋𝒆𝒕𝒔</m:t>
                    </m:r>
                  </m:oMath>
                </a14:m>
                <a:r>
                  <a:rPr lang="en-US" sz="1600" b="0" dirty="0"/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𝜈𝜈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𝑗𝑒𝑡𝑠</m:t>
                    </m:r>
                  </m:oMath>
                </a14:m>
                <a:endParaRPr lang="en-US" sz="1600" b="0" dirty="0"/>
              </a:p>
              <a:p>
                <a:pPr marL="800100" lvl="2" indent="0">
                  <a:buNone/>
                </a:pPr>
                <a:r>
                  <a:rPr lang="en-US" sz="1400" b="0" i="1" dirty="0">
                    <a:solidFill>
                      <a:schemeClr val="tx1"/>
                    </a:solidFill>
                  </a:rPr>
                  <a:t>Nice trick, one can study </a:t>
                </a:r>
                <a:r>
                  <a:rPr lang="en-US" sz="1400" b="0" i="1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1400" b="0" i="1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1400" b="0" i="1" dirty="0">
                    <a:solidFill>
                      <a:schemeClr val="tx1"/>
                    </a:solidFill>
                  </a:rPr>
                  <a:t> of Z in </a:t>
                </a:r>
                <a14:m>
                  <m:oMath xmlns:m="http://schemas.openxmlformats.org/officeDocument/2006/math">
                    <m:r>
                      <a:rPr lang="en-US" sz="1400" b="0" i="1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14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e>
                    </m:d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𝑗𝑒𝑡𝑠</m:t>
                    </m:r>
                  </m:oMath>
                </a14:m>
                <a:r>
                  <a:rPr lang="en-US" sz="1400" b="0" i="1" dirty="0">
                    <a:solidFill>
                      <a:schemeClr val="tx1"/>
                    </a:solidFill>
                  </a:rPr>
                  <a:t> and infer                                              how much Z contributes to </a:t>
                </a:r>
                <a14:m>
                  <m:oMath xmlns:m="http://schemas.openxmlformats.org/officeDocument/2006/math">
                    <m:r>
                      <a:rPr lang="en-US" sz="1400" b="0" i="1" dirty="0">
                        <a:latin typeface="Cambria Math" panose="02040503050406030204" pitchFamily="18" charset="0"/>
                      </a:rPr>
                      <m:t>𝑀𝐸𝑇</m:t>
                    </m:r>
                    <m:r>
                      <a:rPr lang="en-US" sz="1400" b="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 dirty="0">
                        <a:latin typeface="Cambria Math" panose="02040503050406030204" pitchFamily="18" charset="0"/>
                      </a:rPr>
                      <m:t>𝑗𝑒𝑡𝑠</m:t>
                    </m:r>
                  </m:oMath>
                </a14:m>
                <a:endParaRPr lang="en-US" sz="1400" b="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B89774-294C-3E44-BCED-F7CD647237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43581"/>
                <a:ext cx="6898741" cy="5224376"/>
              </a:xfrm>
              <a:blipFill>
                <a:blip r:embed="rId2"/>
                <a:stretch>
                  <a:fillRect l="-1289" t="-485" r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3AE5-9F2A-B747-9888-8550E8AE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4C431-1F96-064B-8BF3-77C46B7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300DA-AC44-3A4D-AE33-DBCEE9C2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A0AC6-D69C-2742-AEB8-DE50B4ECE5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268" y="3297204"/>
            <a:ext cx="2944931" cy="2844763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:a16="http://schemas.microsoft.com/office/drawing/2014/main" id="{C43C305F-4981-8B44-B392-C3C3054CE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7641" y="1328229"/>
            <a:ext cx="3070981" cy="124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953A4-186B-A741-A8B0-A78A516366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199" y="3259024"/>
            <a:ext cx="2744246" cy="28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64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94957</TotalTime>
  <Words>5720</Words>
  <Application>Microsoft Macintosh PowerPoint</Application>
  <PresentationFormat>Widescreen</PresentationFormat>
  <Paragraphs>980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Cambria Math</vt:lpstr>
      <vt:lpstr>Helvetica Neue</vt:lpstr>
      <vt:lpstr>Times</vt:lpstr>
      <vt:lpstr>Times Bold</vt:lpstr>
      <vt:lpstr>Times New Roman</vt:lpstr>
      <vt:lpstr>Wingdings</vt:lpstr>
      <vt:lpstr>Office Theme</vt:lpstr>
      <vt:lpstr>Equation</vt:lpstr>
      <vt:lpstr>Select SM physics measurements  125-GeV Higgs Physics at LHC, Part 1  (Golden Higgs decay mode: H→ZZ→4ℓ)</vt:lpstr>
      <vt:lpstr>Outline</vt:lpstr>
      <vt:lpstr>LHC luminosity delivered (per experiment)</vt:lpstr>
      <vt:lpstr>PowerPoint Presentation</vt:lpstr>
      <vt:lpstr>SM measurements</vt:lpstr>
      <vt:lpstr>Jets</vt:lpstr>
      <vt:lpstr>Jets</vt:lpstr>
      <vt:lpstr>Z boson</vt:lpstr>
      <vt:lpstr>Z boson</vt:lpstr>
      <vt:lpstr>W boson</vt:lpstr>
      <vt:lpstr>W boson</vt:lpstr>
      <vt:lpstr>Top quark production at LHC</vt:lpstr>
      <vt:lpstr>How do we see top quarks (e.g. di-top events)?</vt:lpstr>
      <vt:lpstr>Top quark mass</vt:lpstr>
      <vt:lpstr>Di-boson production</vt:lpstr>
      <vt:lpstr>Tri-boson production</vt:lpstr>
      <vt:lpstr>Vector-boson fusion (VBF)</vt:lpstr>
      <vt:lpstr>Electroweak Zjj production (no α_s)</vt:lpstr>
      <vt:lpstr>Electroweak VVjj production (no α_s)</vt:lpstr>
      <vt:lpstr>pp→ttZ</vt:lpstr>
      <vt:lpstr>Search for pp→tttt (yes, 4 tops!)</vt:lpstr>
      <vt:lpstr>Any discrepancies?  </vt:lpstr>
      <vt:lpstr>PowerPoint Presentation</vt:lpstr>
      <vt:lpstr>Higgs boson </vt:lpstr>
      <vt:lpstr>Higgs boson physics at LHC</vt:lpstr>
      <vt:lpstr>SM Higgs boson</vt:lpstr>
      <vt:lpstr>Higgs boson production</vt:lpstr>
      <vt:lpstr>Higgs boson decays</vt:lpstr>
      <vt:lpstr>2011: Implications of not seeing Higgs boson early</vt:lpstr>
      <vt:lpstr>2011: Implications of not seeing Higgs boson early</vt:lpstr>
      <vt:lpstr>2012: Discovery of the Higgs boson with mass near 125 GeV</vt:lpstr>
      <vt:lpstr>H(125) production modes (pb)</vt:lpstr>
      <vt:lpstr>H(125) production-decay modes</vt:lpstr>
      <vt:lpstr>PowerPoint Presentation</vt:lpstr>
      <vt:lpstr>Event categorization</vt:lpstr>
      <vt:lpstr>H→ZZ^∗→4ℓ</vt:lpstr>
      <vt:lpstr>H→ZZ^∗→4ℓ: analysis strategy</vt:lpstr>
      <vt:lpstr>H→ZZ^∗→4ℓ: analysis strategy</vt:lpstr>
      <vt:lpstr>H→ZZ^∗→4ℓ: analysis strategy</vt:lpstr>
      <vt:lpstr>H→ZZ^∗→4ℓ: analysis strategy</vt:lpstr>
      <vt:lpstr>H→ZZ^∗→4ℓ: analysis strategy</vt:lpstr>
      <vt:lpstr>H→ZZ^∗→4ℓ production: a subset results</vt:lpstr>
      <vt:lpstr>H→ZZ^∗→4ℓ: Higgs mass measurement prerequisites </vt:lpstr>
      <vt:lpstr>H→ZZ^∗→4ℓ: Higgs mass measurement</vt:lpstr>
      <vt:lpstr>H→ZZ^∗→4ℓ: Higgs boson mass implications (fun stuff)</vt:lpstr>
      <vt:lpstr>Spin-parity (JP) properties</vt:lpstr>
      <vt:lpstr>H→ZZ^∗→4ℓ: Spin-Parity and more!</vt:lpstr>
      <vt:lpstr>H→ZZ^∗→4ℓ: Spin-Parity and more!</vt:lpstr>
      <vt:lpstr>H→ZZ^∗→4ℓ: Spin-Parity studies methodology</vt:lpstr>
      <vt:lpstr>H→ZZ: ΓH from off-shell to on-shell production</vt:lpstr>
      <vt:lpstr>H→ZZ: ΓH from off-shell to on-shell production</vt:lpstr>
      <vt:lpstr>Summary</vt:lpstr>
    </vt:vector>
  </TitlesOfParts>
  <Company>University of Florida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boson: experiment</dc:title>
  <dc:creator>Andrey Korytov</dc:creator>
  <cp:lastModifiedBy>Microsoft Office User</cp:lastModifiedBy>
  <cp:revision>1698</cp:revision>
  <cp:lastPrinted>2019-05-15T10:09:15Z</cp:lastPrinted>
  <dcterms:created xsi:type="dcterms:W3CDTF">2014-07-07T15:06:43Z</dcterms:created>
  <dcterms:modified xsi:type="dcterms:W3CDTF">2019-08-23T05:58:19Z</dcterms:modified>
</cp:coreProperties>
</file>