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698" r:id="rId2"/>
    <p:sldId id="722" r:id="rId3"/>
    <p:sldId id="580" r:id="rId4"/>
    <p:sldId id="656" r:id="rId5"/>
    <p:sldId id="767" r:id="rId6"/>
    <p:sldId id="784" r:id="rId7"/>
    <p:sldId id="617" r:id="rId8"/>
    <p:sldId id="785" r:id="rId9"/>
    <p:sldId id="758" r:id="rId10"/>
    <p:sldId id="618" r:id="rId11"/>
    <p:sldId id="757" r:id="rId12"/>
    <p:sldId id="759" r:id="rId13"/>
    <p:sldId id="786" r:id="rId14"/>
    <p:sldId id="766" r:id="rId15"/>
    <p:sldId id="739" r:id="rId16"/>
    <p:sldId id="770" r:id="rId17"/>
    <p:sldId id="743" r:id="rId18"/>
    <p:sldId id="763" r:id="rId19"/>
    <p:sldId id="771" r:id="rId20"/>
    <p:sldId id="765" r:id="rId21"/>
    <p:sldId id="769" r:id="rId22"/>
    <p:sldId id="740" r:id="rId23"/>
    <p:sldId id="783" r:id="rId24"/>
    <p:sldId id="768" r:id="rId25"/>
    <p:sldId id="730" r:id="rId26"/>
    <p:sldId id="760" r:id="rId27"/>
    <p:sldId id="761" r:id="rId28"/>
    <p:sldId id="762" r:id="rId29"/>
    <p:sldId id="741" r:id="rId30"/>
    <p:sldId id="630" r:id="rId31"/>
    <p:sldId id="787" r:id="rId32"/>
    <p:sldId id="781" r:id="rId33"/>
    <p:sldId id="737" r:id="rId34"/>
    <p:sldId id="622" r:id="rId35"/>
    <p:sldId id="778" r:id="rId36"/>
    <p:sldId id="782" r:id="rId37"/>
    <p:sldId id="773" r:id="rId38"/>
    <p:sldId id="772" r:id="rId39"/>
    <p:sldId id="726" r:id="rId40"/>
    <p:sldId id="753" r:id="rId41"/>
    <p:sldId id="754" r:id="rId42"/>
    <p:sldId id="721" r:id="rId43"/>
    <p:sldId id="789" r:id="rId44"/>
    <p:sldId id="755" r:id="rId45"/>
    <p:sldId id="738" r:id="rId46"/>
    <p:sldId id="810" r:id="rId47"/>
    <p:sldId id="725" r:id="rId48"/>
    <p:sldId id="801" r:id="rId49"/>
    <p:sldId id="805" r:id="rId50"/>
    <p:sldId id="750" r:id="rId51"/>
    <p:sldId id="777" r:id="rId52"/>
    <p:sldId id="780" r:id="rId53"/>
    <p:sldId id="775" r:id="rId54"/>
    <p:sldId id="776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6600"/>
    <a:srgbClr val="FFFFCC"/>
    <a:srgbClr val="000000"/>
    <a:srgbClr val="F19D4B"/>
    <a:srgbClr val="FF00CC"/>
    <a:srgbClr val="33FF00"/>
    <a:srgbClr val="CC0033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23" autoAdjust="0"/>
    <p:restoredTop sz="99854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192" y="64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63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EF76D-75D0-F345-BC2F-D62C8F69C4DE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C4724-4FF1-4C43-848C-C0AC12E9E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89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38464-04B5-C542-8397-CA9200758BBB}" type="datetimeFigureOut">
              <a:rPr lang="en-US" smtClean="0"/>
              <a:t>8/23/19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719D3-867E-0E4E-B688-83FE127C1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34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2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7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30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26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3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97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62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303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001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4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039"/>
            <a:ext cx="12192000" cy="784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17213"/>
            <a:ext cx="12192000" cy="522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8352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4800" y="6482209"/>
            <a:ext cx="650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Weihai HEP School 2019  -   SM &amp; Higgs: Lecture 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47200" y="648352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A91D7-CF5E-814C-BFC8-B0FD20F14DE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21435" y="787678"/>
            <a:ext cx="12213435" cy="45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 userDrawn="1"/>
        </p:nvSpPr>
        <p:spPr>
          <a:xfrm>
            <a:off x="0" y="6482210"/>
            <a:ext cx="12192000" cy="4571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2466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189" rtl="0" eaLnBrk="1" latinLnBrk="0" hangingPunct="1">
        <a:spcBef>
          <a:spcPct val="0"/>
        </a:spcBef>
        <a:buNone/>
        <a:defRPr sz="4000" b="1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2800" b="1" kern="1200">
          <a:solidFill>
            <a:srgbClr val="FF0000"/>
          </a:solidFill>
          <a:latin typeface="+mn-lt"/>
          <a:ea typeface="+mn-ea"/>
          <a:cs typeface="+mn-cs"/>
        </a:defRPr>
      </a:lvl1pPr>
      <a:lvl2pPr marL="457189" indent="-342891" algn="l" defTabSz="457189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00FF"/>
          </a:solidFill>
          <a:latin typeface="+mn-lt"/>
          <a:ea typeface="+mn-ea"/>
          <a:cs typeface="+mn-cs"/>
        </a:defRPr>
      </a:lvl2pPr>
      <a:lvl3pPr marL="804843" indent="-228594" algn="l" defTabSz="457189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tabLst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141385" indent="-228594" algn="l" defTabSz="457189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4740" indent="-228594" algn="l" defTabSz="457189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4.tiff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31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tiff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tiff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0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91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9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tiff"/><Relationship Id="rId5" Type="http://schemas.openxmlformats.org/officeDocument/2006/relationships/image" Target="../media/image99.tiff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7" Type="http://schemas.openxmlformats.org/officeDocument/2006/relationships/image" Target="../media/image10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2.png"/><Relationship Id="rId4" Type="http://schemas.openxmlformats.org/officeDocument/2006/relationships/image" Target="../media/image108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7" Type="http://schemas.openxmlformats.org/officeDocument/2006/relationships/image" Target="../media/image327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6.png"/><Relationship Id="rId5" Type="http://schemas.openxmlformats.org/officeDocument/2006/relationships/image" Target="../media/image330.png"/><Relationship Id="rId4" Type="http://schemas.openxmlformats.org/officeDocument/2006/relationships/image" Target="../media/image10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tiff"/><Relationship Id="rId13" Type="http://schemas.openxmlformats.org/officeDocument/2006/relationships/image" Target="../media/image124.tiff"/><Relationship Id="rId3" Type="http://schemas.openxmlformats.org/officeDocument/2006/relationships/image" Target="../media/image111.tiff"/><Relationship Id="rId7" Type="http://schemas.openxmlformats.org/officeDocument/2006/relationships/image" Target="../media/image120.png"/><Relationship Id="rId12" Type="http://schemas.openxmlformats.org/officeDocument/2006/relationships/image" Target="../media/image123.tiff"/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91.png"/><Relationship Id="rId5" Type="http://schemas.openxmlformats.org/officeDocument/2006/relationships/image" Target="../media/image115.png"/><Relationship Id="rId10" Type="http://schemas.openxmlformats.org/officeDocument/2006/relationships/image" Target="../media/image900.png"/><Relationship Id="rId4" Type="http://schemas.openxmlformats.org/officeDocument/2006/relationships/image" Target="../media/image112.png"/><Relationship Id="rId9" Type="http://schemas.openxmlformats.org/officeDocument/2006/relationships/image" Target="../media/image122.tiff"/><Relationship Id="rId14" Type="http://schemas.openxmlformats.org/officeDocument/2006/relationships/image" Target="../media/image9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inghub.elsevier.com/retrieve/pii/S0370269318304593" TargetMode="External"/><Relationship Id="rId13" Type="http://schemas.openxmlformats.org/officeDocument/2006/relationships/image" Target="../media/image960.png"/><Relationship Id="rId18" Type="http://schemas.openxmlformats.org/officeDocument/2006/relationships/image" Target="../media/image133.tiff"/><Relationship Id="rId3" Type="http://schemas.openxmlformats.org/officeDocument/2006/relationships/image" Target="../media/image128.tiff"/><Relationship Id="rId21" Type="http://schemas.openxmlformats.org/officeDocument/2006/relationships/hyperlink" Target="http://dx.doi.org/10.1007/JHEP11(2018)018" TargetMode="External"/><Relationship Id="rId7" Type="http://schemas.openxmlformats.org/officeDocument/2006/relationships/hyperlink" Target="https://reader.elsevier.com/reader/sd/pii/S0370269318309717?token=DC8EA107DE771BCE01F7589B6F75A4A9CA3F230D34D076B44BAEABE9E913931A3BFD0970ECECCC480F64D953D256F21D" TargetMode="External"/><Relationship Id="rId12" Type="http://schemas.openxmlformats.org/officeDocument/2006/relationships/hyperlink" Target="http://dx.doi.org/10.1016/j.physletb.2018.08.057" TargetMode="External"/><Relationship Id="rId17" Type="http://schemas.openxmlformats.org/officeDocument/2006/relationships/image" Target="../media/image100.png"/><Relationship Id="rId2" Type="http://schemas.openxmlformats.org/officeDocument/2006/relationships/image" Target="../media/image890.png"/><Relationship Id="rId16" Type="http://schemas.openxmlformats.org/officeDocument/2006/relationships/image" Target="../media/image99.png"/><Relationship Id="rId20" Type="http://schemas.openxmlformats.org/officeDocument/2006/relationships/image" Target="../media/image103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nk.springer.com/article/10.1007/JHEP10(2018)031" TargetMode="External"/><Relationship Id="rId11" Type="http://schemas.openxmlformats.org/officeDocument/2006/relationships/image" Target="../media/image132.tiff"/><Relationship Id="rId5" Type="http://schemas.openxmlformats.org/officeDocument/2006/relationships/image" Target="../media/image130.tiff"/><Relationship Id="rId15" Type="http://schemas.openxmlformats.org/officeDocument/2006/relationships/image" Target="../media/image980.png"/><Relationship Id="rId10" Type="http://schemas.openxmlformats.org/officeDocument/2006/relationships/hyperlink" Target="http://arxiv.org/abs/1812.06359" TargetMode="External"/><Relationship Id="rId19" Type="http://schemas.openxmlformats.org/officeDocument/2006/relationships/image" Target="../media/image1020.png"/><Relationship Id="rId4" Type="http://schemas.openxmlformats.org/officeDocument/2006/relationships/image" Target="../media/image129.tiff"/><Relationship Id="rId9" Type="http://schemas.openxmlformats.org/officeDocument/2006/relationships/image" Target="../media/image131.tiff"/><Relationship Id="rId14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0.png"/><Relationship Id="rId5" Type="http://schemas.openxmlformats.org/officeDocument/2006/relationships/image" Target="../media/image137.tiff"/><Relationship Id="rId4" Type="http://schemas.openxmlformats.org/officeDocument/2006/relationships/image" Target="../media/image13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9FAED-5CFB-C747-B320-53A78A1FCC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4:</a:t>
            </a:r>
            <a:br>
              <a:rPr lang="en-US" dirty="0"/>
            </a:br>
            <a:r>
              <a:rPr lang="en-US" dirty="0"/>
              <a:t>BSM Higgs Physics at LHC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F88AA-9723-144B-8BDA-1F69A753E4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b="0" dirty="0"/>
              <a:t>Andrey Korytov</a:t>
            </a:r>
          </a:p>
          <a:p>
            <a:r>
              <a:rPr lang="en-US" sz="1400" b="0" dirty="0"/>
              <a:t>University of Florida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C2AF8-F04E-1B44-9687-B018004EC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D4CF4A-37EF-7F47-B0BF-F32730F7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46F788-3481-E04B-8CBB-4DC6A730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59496-D7FB-9849-8FA1-1E51233463C4}"/>
              </a:ext>
            </a:extLst>
          </p:cNvPr>
          <p:cNvSpPr txBox="1"/>
          <p:nvPr/>
        </p:nvSpPr>
        <p:spPr>
          <a:xfrm>
            <a:off x="1064868" y="5085460"/>
            <a:ext cx="5901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Disclaimer:  lectures are meant to be pedagogical, </a:t>
            </a:r>
          </a:p>
          <a:p>
            <a:r>
              <a:rPr lang="en-US" dirty="0"/>
              <a:t>                      not a comprehensive review of all recent results </a:t>
            </a:r>
          </a:p>
          <a:p>
            <a:r>
              <a:rPr lang="en-US" dirty="0"/>
              <a:t>                   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90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2HDM constraints from the h(125) properties </a:t>
            </a:r>
            <a:br>
              <a:rPr lang="en-US" sz="3200" dirty="0"/>
            </a:br>
            <a:r>
              <a:rPr lang="en-US" sz="2700" b="0" dirty="0"/>
              <a:t>(i.e. event rates in different SM-like production-decay modes)</a:t>
            </a:r>
            <a:endParaRPr lang="en-US" sz="32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Weihai HEP School 2019  -   SM &amp; Higgs: Lecture 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10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9B451F-21AC-B14A-8F8A-3C3725D515C6}"/>
              </a:ext>
            </a:extLst>
          </p:cNvPr>
          <p:cNvGrpSpPr/>
          <p:nvPr/>
        </p:nvGrpSpPr>
        <p:grpSpPr>
          <a:xfrm>
            <a:off x="1269164" y="932136"/>
            <a:ext cx="5764943" cy="5548758"/>
            <a:chOff x="2392855" y="932136"/>
            <a:chExt cx="6096000" cy="58674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270AE07-585D-F24C-AEC3-2092A2521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2855" y="932136"/>
              <a:ext cx="3048000" cy="29337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588578E-EA3B-FC44-B691-5CEF05CB8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855" y="932136"/>
              <a:ext cx="3048000" cy="29337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410DC21-49BB-F34A-8420-F4F877193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92855" y="3865836"/>
              <a:ext cx="3048000" cy="29337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992BF4-609C-8847-8F06-A5D1F92CF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855" y="3865836"/>
              <a:ext cx="3048000" cy="293370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6ACFEB-4C58-234A-AA80-DD3029494013}"/>
                  </a:ext>
                </a:extLst>
              </p:cNvPr>
              <p:cNvSpPr/>
              <p:nvPr/>
            </p:nvSpPr>
            <p:spPr>
              <a:xfrm>
                <a:off x="7447514" y="2658012"/>
                <a:ext cx="4649894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,    </a:t>
                </a:r>
                <a:r>
                  <a:rPr lang="en-US" b="1" dirty="0">
                    <a:solidFill>
                      <a:srgbClr val="FF0000"/>
                    </a:solidFill>
                  </a:rPr>
                  <a:t>h is SM-like</a:t>
                </a:r>
              </a:p>
              <a:p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>
                    <a:solidFill>
                      <a:srgbClr val="0432FF"/>
                    </a:solidFill>
                  </a:rPr>
                  <a:t>Small islands in the top-right corners correspond to parameters that give couplings to fermions similar to those in SM, but with opposite sign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6ACFEB-4C58-234A-AA80-DD30294940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514" y="2658012"/>
                <a:ext cx="4649894" cy="1754326"/>
              </a:xfrm>
              <a:prstGeom prst="rect">
                <a:avLst/>
              </a:prstGeom>
              <a:blipFill>
                <a:blip r:embed="rId6"/>
                <a:stretch>
                  <a:fillRect l="-815" t="-719" r="-1902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3056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7388B-0636-684E-A567-9434DC20F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979D3-A7BA-B742-A76A-C911DF3C4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213"/>
            <a:ext cx="5948855" cy="5224376"/>
          </a:xfrm>
        </p:spPr>
        <p:txBody>
          <a:bodyPr>
            <a:normAutofit/>
          </a:bodyPr>
          <a:lstStyle/>
          <a:p>
            <a:r>
              <a:rPr lang="en-US" sz="2400" dirty="0"/>
              <a:t>2HDM of Type-II is a prerequisite for MSSM: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000" b="0" dirty="0">
              <a:solidFill>
                <a:srgbClr val="0432FF"/>
              </a:solidFill>
            </a:endParaRPr>
          </a:p>
          <a:p>
            <a:pPr lvl="1"/>
            <a:endParaRPr lang="en-US" sz="2000" b="0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EA69F-FE13-EF47-B89E-73286E04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5E359-1E67-394A-9714-A12B3F01D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D69EA-63CD-5143-BF00-3DC3F4B1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EBB4A6-3DB2-EA42-B69D-06DE78E69F19}"/>
                  </a:ext>
                </a:extLst>
              </p:cNvPr>
              <p:cNvSpPr/>
              <p:nvPr/>
            </p:nvSpPr>
            <p:spPr>
              <a:xfrm>
                <a:off x="358447" y="3029267"/>
                <a:ext cx="1219501" cy="3727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h, H, 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EBB4A6-3DB2-EA42-B69D-06DE78E69F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47" y="3029267"/>
                <a:ext cx="1219501" cy="372731"/>
              </a:xfrm>
              <a:prstGeom prst="rect">
                <a:avLst/>
              </a:prstGeom>
              <a:blipFill>
                <a:blip r:embed="rId2"/>
                <a:stretch>
                  <a:fillRect l="-309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C51C5A-DF31-DE42-BEEC-5C54EBA0ACF4}"/>
                  </a:ext>
                </a:extLst>
              </p:cNvPr>
              <p:cNvSpPr/>
              <p:nvPr/>
            </p:nvSpPr>
            <p:spPr>
              <a:xfrm>
                <a:off x="1828799" y="1615643"/>
                <a:ext cx="4971393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ym typeface="Wingdings" pitchFamily="2" charset="2"/>
                  </a:rPr>
                  <a:t>In MSSM, </a:t>
                </a:r>
              </a:p>
              <a:p>
                <a:r>
                  <a:rPr lang="en-US" b="1" dirty="0">
                    <a:sym typeface="Wingdings" pitchFamily="2" charset="2"/>
                  </a:rPr>
                  <a:t>quartic coupling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𝝀</m:t>
                    </m:r>
                  </m:oMath>
                </a14:m>
                <a:r>
                  <a:rPr lang="en-US" b="1" dirty="0">
                    <a:sym typeface="Wingdings" pitchFamily="2" charset="2"/>
                  </a:rPr>
                  <a:t> in Higgs potential is associated with the EWK scale (not a free parameter), </a:t>
                </a:r>
                <a:r>
                  <a:rPr lang="en-US" dirty="0">
                    <a:sym typeface="Wingdings" pitchFamily="2" charset="2"/>
                  </a:rPr>
                  <a:t>which implies that masses of all </a:t>
                </a:r>
                <a:r>
                  <a:rPr lang="en-US" dirty="0" err="1">
                    <a:sym typeface="Wingdings" pitchFamily="2" charset="2"/>
                  </a:rPr>
                  <a:t>Higgses</a:t>
                </a:r>
                <a:r>
                  <a:rPr lang="en-US" dirty="0">
                    <a:sym typeface="Wingdings" pitchFamily="2" charset="2"/>
                  </a:rPr>
                  <a:t> are fully predicted at three-level, </a:t>
                </a:r>
                <a:r>
                  <a:rPr lang="en-US" dirty="0">
                    <a:solidFill>
                      <a:srgbClr val="0432FF"/>
                    </a:solidFill>
                    <a:sym typeface="Wingdings" pitchFamily="2" charset="2"/>
                  </a:rPr>
                  <a:t>once one knows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en-US" b="1" dirty="0">
                  <a:solidFill>
                    <a:srgbClr val="0432FF"/>
                  </a:solidFill>
                  <a:sym typeface="Wingdings" pitchFamily="2" charset="2"/>
                </a:endParaRP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ym typeface="Wingdings" pitchFamily="2" charset="2"/>
                  </a:rPr>
                  <a:t>Common convention to use tan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sym typeface="Wingdings" pitchFamily="2" charset="2"/>
                  </a:rPr>
                  <a:t> as free parameters (instead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ym typeface="Wingdings" pitchFamily="2" charset="2"/>
                  </a:rPr>
                  <a:t>)</a:t>
                </a:r>
              </a:p>
              <a:p>
                <a:endParaRPr lang="en-US" dirty="0"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In the limit of large tan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, </a:t>
                </a:r>
              </a:p>
              <a:p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	h is SM-like (large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)</a:t>
                </a:r>
              </a:p>
              <a:p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	H is SM-like (small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)</a:t>
                </a:r>
              </a:p>
              <a:p>
                <a:endParaRPr lang="en-US" dirty="0">
                  <a:solidFill>
                    <a:srgbClr val="FF0000"/>
                  </a:solidFill>
                  <a:sym typeface="Wingdings" pitchFamily="2" charset="2"/>
                </a:endParaRPr>
              </a:p>
              <a:p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Large tan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 enhances couplings of A/H </a:t>
                </a:r>
                <a:r>
                  <a:rPr lang="en-US" dirty="0" err="1">
                    <a:solidFill>
                      <a:srgbClr val="FF0000"/>
                    </a:solidFill>
                    <a:sym typeface="Wingdings" pitchFamily="2" charset="2"/>
                  </a:rPr>
                  <a:t>higgses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 to bottom-type fermions </a:t>
                </a:r>
              </a:p>
              <a:p>
                <a:endParaRPr lang="en-US" dirty="0">
                  <a:solidFill>
                    <a:srgbClr val="FF0000"/>
                  </a:solidFill>
                  <a:sym typeface="Wingdings" pitchFamily="2" charset="2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1C51C5A-DF31-DE42-BEEC-5C54EBA0AC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99" y="1615643"/>
                <a:ext cx="4971393" cy="4524315"/>
              </a:xfrm>
              <a:prstGeom prst="rect">
                <a:avLst/>
              </a:prstGeom>
              <a:blipFill>
                <a:blip r:embed="rId3"/>
                <a:stretch>
                  <a:fillRect l="-1023" t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6BEE2DB0-5001-B444-B916-600DDAFE874E}"/>
              </a:ext>
            </a:extLst>
          </p:cNvPr>
          <p:cNvGrpSpPr/>
          <p:nvPr/>
        </p:nvGrpSpPr>
        <p:grpSpPr>
          <a:xfrm>
            <a:off x="279400" y="1615643"/>
            <a:ext cx="1270000" cy="1346200"/>
            <a:chOff x="279400" y="1615643"/>
            <a:chExt cx="1270000" cy="13462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514A11-4585-8143-8B18-B1251A163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400" y="1615643"/>
              <a:ext cx="1270000" cy="13462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43DB82-9E4C-AE46-84B2-CA4C6DB8388B}"/>
                </a:ext>
              </a:extLst>
            </p:cNvPr>
            <p:cNvSpPr/>
            <p:nvPr/>
          </p:nvSpPr>
          <p:spPr>
            <a:xfrm>
              <a:off x="358447" y="1920919"/>
              <a:ext cx="1143000" cy="1878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892A24A-6730-F642-BCD3-2EC1F2ED9861}"/>
                  </a:ext>
                </a:extLst>
              </p:cNvPr>
              <p:cNvSpPr/>
              <p:nvPr/>
            </p:nvSpPr>
            <p:spPr>
              <a:xfrm>
                <a:off x="413714" y="1853495"/>
                <a:ext cx="46044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𝜱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892A24A-6730-F642-BCD3-2EC1F2ED9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14" y="1853495"/>
                <a:ext cx="460446" cy="3077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095F2B-6FD7-4746-A176-B1D41F136043}"/>
                  </a:ext>
                </a:extLst>
              </p:cNvPr>
              <p:cNvSpPr/>
              <p:nvPr/>
            </p:nvSpPr>
            <p:spPr>
              <a:xfrm>
                <a:off x="903036" y="1853495"/>
                <a:ext cx="46461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𝜱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rgbClr val="0432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</m:oMath>
                  </m:oMathPara>
                </a14:m>
                <a:endParaRPr lang="en-US" sz="1400" b="1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095F2B-6FD7-4746-A176-B1D41F1360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036" y="1853495"/>
                <a:ext cx="46461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E54A7308-45C8-454F-90CB-61B2F483F6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421" y="1095105"/>
            <a:ext cx="5164786" cy="3719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87F4983-38CF-B441-BB39-0ACEAF71EB3D}"/>
                  </a:ext>
                </a:extLst>
              </p:cNvPr>
              <p:cNvSpPr/>
              <p:nvPr/>
            </p:nvSpPr>
            <p:spPr>
              <a:xfrm>
                <a:off x="7723702" y="4873849"/>
                <a:ext cx="4117199" cy="1414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For example (for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/>
                  <a:t>):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</m:d>
                    </m:oMath>
                  </m:oMathPara>
                </a14:m>
                <a:endParaRPr lang="en-US" baseline="-250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                 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aseline="-25000" dirty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Sup>
                          <m:sSub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87F4983-38CF-B441-BB39-0ACEAF71EB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3702" y="4873849"/>
                <a:ext cx="4117199" cy="1414426"/>
              </a:xfrm>
              <a:prstGeom prst="rect">
                <a:avLst/>
              </a:prstGeom>
              <a:blipFill>
                <a:blip r:embed="rId8"/>
                <a:stretch>
                  <a:fillRect l="-923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4549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MSSM Higgs sector constraints from the h(125) properties </a:t>
            </a:r>
            <a:br>
              <a:rPr lang="en-US" sz="3200" dirty="0"/>
            </a:br>
            <a:r>
              <a:rPr lang="en-US" sz="2700" b="0" dirty="0"/>
              <a:t>(i.e. event rates in different SM-like production-decay modes)</a:t>
            </a:r>
            <a:endParaRPr lang="en-US" sz="32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Weihai HEP School 2019  -   SM &amp; Higgs: Lecture 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6ACFEB-4C58-234A-AA80-DD3029494013}"/>
                  </a:ext>
                </a:extLst>
              </p:cNvPr>
              <p:cNvSpPr/>
              <p:nvPr/>
            </p:nvSpPr>
            <p:spPr>
              <a:xfrm>
                <a:off x="6585666" y="3580768"/>
                <a:ext cx="507004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For </a:t>
                </a:r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𝐴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(and large tan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),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sym typeface="Wingdings" pitchFamily="2" charset="2"/>
                  </a:rPr>
                  <a:t>  </a:t>
                </a:r>
                <a:r>
                  <a:rPr lang="en-US" b="1" dirty="0">
                    <a:solidFill>
                      <a:srgbClr val="FF0000"/>
                    </a:solidFill>
                    <a:sym typeface="Wingdings" pitchFamily="2" charset="2"/>
                  </a:rPr>
                  <a:t>h is SM-like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66ACFEB-4C58-234A-AA80-DD30294940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666" y="3580768"/>
                <a:ext cx="5070040" cy="369332"/>
              </a:xfrm>
              <a:prstGeom prst="rect">
                <a:avLst/>
              </a:prstGeom>
              <a:blipFill>
                <a:blip r:embed="rId2"/>
                <a:stretch>
                  <a:fillRect l="-1000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524868A9-0621-DF4F-A4DF-628CD8CAC9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58" y="987973"/>
            <a:ext cx="5568865" cy="5370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AE94F1D-9157-9A4D-B1A5-56CF64F8F448}"/>
                  </a:ext>
                </a:extLst>
              </p:cNvPr>
              <p:cNvSpPr/>
              <p:nvPr/>
            </p:nvSpPr>
            <p:spPr>
              <a:xfrm>
                <a:off x="6585666" y="1768857"/>
                <a:ext cx="547515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solidFill>
                      <a:srgbClr val="0432FF"/>
                    </a:solidFill>
                  </a:rPr>
                  <a:t>hMSSM</a:t>
                </a:r>
                <a:r>
                  <a:rPr lang="en-US" dirty="0">
                    <a:solidFill>
                      <a:srgbClr val="0432FF"/>
                    </a:solidFill>
                  </a:rPr>
                  <a:t> is tuned to give m(h)=125.</a:t>
                </a:r>
              </a:p>
              <a:p>
                <a:r>
                  <a:rPr lang="en-US" dirty="0">
                    <a:solidFill>
                      <a:srgbClr val="0432FF"/>
                    </a:solidFill>
                  </a:rPr>
                  <a:t>For very large </a:t>
                </a:r>
                <a:r>
                  <a:rPr lang="en-US" dirty="0" err="1">
                    <a:solidFill>
                      <a:srgbClr val="0432FF"/>
                    </a:solidFill>
                  </a:rPr>
                  <a:t>tan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</a:rPr>
                  <a:t> and small tan</a:t>
                </a:r>
                <a:r>
                  <a:rPr lang="en-US" dirty="0">
                    <a:solidFill>
                      <a:srgbClr val="0432FF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𝛽</a:t>
                </a:r>
                <a:r>
                  <a:rPr lang="en-US" dirty="0">
                    <a:solidFill>
                      <a:srgbClr val="0432FF"/>
                    </a:solidFill>
                  </a:rPr>
                  <a:t>, predictions are not reliable due to lack of calculations of various corrections 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AE94F1D-9157-9A4D-B1A5-56CF64F8F4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666" y="1768857"/>
                <a:ext cx="5475154" cy="923330"/>
              </a:xfrm>
              <a:prstGeom prst="rect">
                <a:avLst/>
              </a:prstGeom>
              <a:blipFill>
                <a:blip r:embed="rId4"/>
                <a:stretch>
                  <a:fillRect l="-926" t="-1351" r="-231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C1D8905-E9C6-0947-B738-E32675264347}"/>
              </a:ext>
            </a:extLst>
          </p:cNvPr>
          <p:cNvSpPr txBox="1"/>
          <p:nvPr/>
        </p:nvSpPr>
        <p:spPr>
          <a:xfrm>
            <a:off x="6585666" y="4624552"/>
            <a:ext cx="4687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Observed limit is more restrictive than expected</a:t>
            </a:r>
          </a:p>
          <a:p>
            <a:r>
              <a:rPr lang="en-US" dirty="0"/>
              <a:t>This is because the global fit gives k</a:t>
            </a:r>
            <a:r>
              <a:rPr lang="en-US" baseline="-25000" dirty="0"/>
              <a:t>V</a:t>
            </a:r>
            <a:r>
              <a:rPr lang="en-US" dirty="0"/>
              <a:t>&gt;1</a:t>
            </a:r>
          </a:p>
        </p:txBody>
      </p:sp>
    </p:spTree>
    <p:extLst>
      <p:ext uri="{BB962C8B-B14F-4D97-AF65-F5344CB8AC3E}">
        <p14:creationId xmlns:p14="http://schemas.microsoft.com/office/powerpoint/2010/main" val="1686864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2851-DEC8-1243-856E-1F3074A4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203-E85B-0F4C-BE1C-DF54686A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7" y="2164978"/>
            <a:ext cx="10878207" cy="25146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Search for new neutral Higgs bosons</a:t>
            </a:r>
          </a:p>
          <a:p>
            <a:pPr algn="ctr"/>
            <a:r>
              <a:rPr lang="en-US" sz="4800" dirty="0"/>
              <a:t>(2HDM-inspired)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E619-9A84-E34D-AABB-479E01D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10AF-FF30-6D40-9EB2-61117E18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0FDC-5D2C-0A4A-B538-C4D09261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61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55FF-0DCF-B848-8896-51B5BBA96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Search for additional neutral Higgs bosons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1C1366-9BE3-A545-A492-DF2B3C9552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27640"/>
                <a:ext cx="12192000" cy="29886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3000" dirty="0">
                    <a:solidFill>
                      <a:srgbClr val="0432FF"/>
                    </a:solidFill>
                  </a:rPr>
                  <a:t>In general, additional scalars can decay to pairs of </a:t>
                </a:r>
              </a:p>
              <a:p>
                <a:pPr lvl="1"/>
                <a:r>
                  <a:rPr lang="en-US" b="0" dirty="0">
                    <a:solidFill>
                      <a:srgbClr val="0432FF"/>
                    </a:solidFill>
                  </a:rPr>
                  <a:t>fermions (</a:t>
                </a:r>
                <a:r>
                  <a:rPr lang="en-US" b="0" dirty="0" err="1">
                    <a:solidFill>
                      <a:srgbClr val="0432FF"/>
                    </a:solidFill>
                  </a:rPr>
                  <a:t>tt</a:t>
                </a:r>
                <a:r>
                  <a:rPr lang="en-US" b="0" dirty="0">
                    <a:solidFill>
                      <a:srgbClr val="0432FF"/>
                    </a:solidFill>
                  </a:rPr>
                  <a:t>, bb, etc.)</a:t>
                </a:r>
              </a:p>
              <a:p>
                <a:pPr lvl="1"/>
                <a:r>
                  <a:rPr lang="en-US" b="0" dirty="0"/>
                  <a:t>SM bosons (WW, ZZ, </a:t>
                </a:r>
                <a:r>
                  <a:rPr lang="en-US" b="0" dirty="0" err="1"/>
                  <a:t>hh</a:t>
                </a:r>
                <a:r>
                  <a:rPr lang="en-US" b="0" dirty="0"/>
                  <a:t>, </a:t>
                </a:r>
                <a:r>
                  <a:rPr lang="en-US" b="0" dirty="0" err="1"/>
                  <a:t>Zh</a:t>
                </a:r>
                <a:r>
                  <a:rPr lang="en-US" b="0" dirty="0"/>
                  <a:t>)     </a:t>
                </a:r>
                <a:r>
                  <a:rPr lang="en-US" b="0" dirty="0">
                    <a:solidFill>
                      <a:srgbClr val="FF0000"/>
                    </a:solidFill>
                  </a:rPr>
                  <a:t>[search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hh</m:t>
                    </m:r>
                  </m:oMath>
                </a14:m>
                <a:r>
                  <a:rPr lang="en-US" b="0" dirty="0">
                    <a:solidFill>
                      <a:srgbClr val="FF0000"/>
                    </a:solidFill>
                  </a:rPr>
                  <a:t> has been already discussed]</a:t>
                </a:r>
                <a:endParaRPr lang="en-US" b="0" dirty="0"/>
              </a:p>
              <a:p>
                <a:pPr lvl="1"/>
                <a:r>
                  <a:rPr lang="en-US" b="0" dirty="0"/>
                  <a:t>and also each other (H-&gt;ZA, A-&gt;ZH, H-&gt;AA, etc.)</a:t>
                </a: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BR shown below are calculated for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hMSSM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(MSSM, tuned to give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h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=125 GeV)</a:t>
                </a: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Decays of A to fermions are fairly similar (A does not decay to bosons).</a:t>
                </a: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For large m</a:t>
                </a:r>
                <a:r>
                  <a:rPr lang="en-US" sz="2000" b="0" baseline="-25000" dirty="0">
                    <a:solidFill>
                      <a:schemeClr val="tx1"/>
                    </a:solidFill>
                  </a:rPr>
                  <a:t>A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and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tan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, m</a:t>
                </a:r>
                <a:r>
                  <a:rPr lang="en-US" sz="2000" b="0" baseline="-25000" dirty="0">
                    <a:solidFill>
                      <a:schemeClr val="tx1"/>
                    </a:solidFill>
                  </a:rPr>
                  <a:t>A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and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H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are nearly mass degenerate (not resolvable within the experimental resolution)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1C1366-9BE3-A545-A492-DF2B3C9552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27640"/>
                <a:ext cx="12192000" cy="2988638"/>
              </a:xfrm>
              <a:blipFill>
                <a:blip r:embed="rId2"/>
                <a:stretch>
                  <a:fillRect l="-1042" t="-3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E6C7B-9997-F64E-B383-F6828ACD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A002E-0F5A-304C-89AF-7ECD5D7FC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45BC5-75BC-6D4C-9D6F-977EAFD5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14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9DD6B5-305A-8448-B0D5-EF783EEC29C6}"/>
              </a:ext>
            </a:extLst>
          </p:cNvPr>
          <p:cNvGrpSpPr/>
          <p:nvPr/>
        </p:nvGrpSpPr>
        <p:grpSpPr>
          <a:xfrm>
            <a:off x="89549" y="3954451"/>
            <a:ext cx="12012902" cy="2257866"/>
            <a:chOff x="0" y="3895799"/>
            <a:chExt cx="12506888" cy="235071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2210A0C-FC8F-1144-8E34-9DE57940A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8106" y="3908915"/>
              <a:ext cx="3123648" cy="228838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6667459-D5A2-EE43-82B5-8BEBF56B0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951895"/>
              <a:ext cx="3141099" cy="227947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E0B8F0-EC4D-3844-8246-F81C4585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8761" y="3895799"/>
              <a:ext cx="3141098" cy="235071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B509712-DF00-C646-8F64-0B76B0651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6866" y="3916278"/>
              <a:ext cx="3080022" cy="2297287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B93B33B-390E-E742-B2D4-181F2EEAE910}"/>
              </a:ext>
            </a:extLst>
          </p:cNvPr>
          <p:cNvSpPr/>
          <p:nvPr/>
        </p:nvSpPr>
        <p:spPr>
          <a:xfrm>
            <a:off x="10673773" y="6168352"/>
            <a:ext cx="1535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latin typeface="Calibri" panose="020F0502020204030204" pitchFamily="34" charset="0"/>
              </a:rPr>
              <a:t>arxiv.org:1502.05653 </a:t>
            </a:r>
            <a:endParaRPr lang="en-US" sz="1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09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15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C504C1-4E3E-2F4D-8E16-7394E4D430A5}"/>
              </a:ext>
            </a:extLst>
          </p:cNvPr>
          <p:cNvGrpSpPr/>
          <p:nvPr/>
        </p:nvGrpSpPr>
        <p:grpSpPr>
          <a:xfrm>
            <a:off x="6453101" y="1463228"/>
            <a:ext cx="4989411" cy="1209531"/>
            <a:chOff x="3014546" y="1700937"/>
            <a:chExt cx="6129454" cy="1485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720434-DBFB-AC4F-B597-3797EFF8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4546" y="1789837"/>
              <a:ext cx="3048000" cy="1308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BCD51E-6CE1-6E42-BF38-722F8D550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700937"/>
              <a:ext cx="3048000" cy="14859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0EE56E2-870F-EC4A-9D82-7867DC75C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2223" y="3420455"/>
            <a:ext cx="3048000" cy="29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76CA93-01A8-8C44-A2EF-68976C2EE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390" y="3441167"/>
            <a:ext cx="3048000" cy="29337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4DAF40-6B55-D844-8CE3-66F5035C7726}"/>
              </a:ext>
            </a:extLst>
          </p:cNvPr>
          <p:cNvSpPr/>
          <p:nvPr/>
        </p:nvSpPr>
        <p:spPr>
          <a:xfrm>
            <a:off x="9473371" y="34005"/>
            <a:ext cx="2665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ATLAS: JHEP 01 (2018) 055</a:t>
            </a:r>
          </a:p>
          <a:p>
            <a:r>
              <a:rPr lang="en-US" dirty="0">
                <a:latin typeface="Calibri" panose="020F0502020204030204" pitchFamily="34" charset="0"/>
              </a:rPr>
              <a:t>CMS: </a:t>
            </a:r>
            <a:r>
              <a:rPr lang="en-US" dirty="0"/>
              <a:t>JHEP 09 (2018) 007</a:t>
            </a:r>
            <a:r>
              <a:rPr lang="en-US" dirty="0">
                <a:latin typeface="Calibri" panose="020F0502020204030204" pitchFamily="34" charset="0"/>
              </a:rPr>
              <a:t>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E9DBB075-FF62-4B43-BA78-8189569C6A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1" y="915732"/>
                <a:ext cx="9347201" cy="5548887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Dominant decay mode for H/A when tan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or so </a:t>
                </a:r>
                <a:r>
                  <a:rPr lang="en-US" sz="2400" b="0" dirty="0">
                    <a:solidFill>
                      <a:srgbClr val="FF0000"/>
                    </a:solidFill>
                  </a:rPr>
                  <a:t>(</a:t>
                </a:r>
                <a:r>
                  <a:rPr lang="en-US" sz="2400" b="0" dirty="0"/>
                  <a:t>any m</a:t>
                </a:r>
                <a:r>
                  <a:rPr lang="en-US" sz="2400" b="0" baseline="-25000" dirty="0"/>
                  <a:t>H</a:t>
                </a:r>
                <a:r>
                  <a:rPr lang="en-US" sz="2400" b="0" dirty="0"/>
                  <a:t> or m</a:t>
                </a:r>
                <a:r>
                  <a:rPr lang="en-US" sz="2400" b="0" baseline="-25000" dirty="0"/>
                  <a:t>A</a:t>
                </a:r>
                <a:r>
                  <a:rPr lang="en-US" sz="2400" b="0" dirty="0"/>
                  <a:t>)</a:t>
                </a:r>
                <a:endParaRPr lang="en-US" sz="2400" b="0" dirty="0">
                  <a:solidFill>
                    <a:srgbClr val="FF0000"/>
                  </a:solidFill>
                </a:endParaRPr>
              </a:p>
              <a:p>
                <a:endParaRPr lang="en-US" sz="1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Analysis: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Signature: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sub>
                    </m:sSub>
                    <m:sSub>
                      <m:sSubPr>
                        <m:ctrl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sSub>
                      <m:sSubPr>
                        <m:ctrl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endParaRPr lang="en-US" sz="18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Tag for </a:t>
                </a:r>
                <a:r>
                  <a:rPr lang="en-US" sz="1800" dirty="0">
                    <a:solidFill>
                      <a:schemeClr val="tx1"/>
                    </a:solidFill>
                  </a:rPr>
                  <a:t>bb</a:t>
                </a:r>
                <a:r>
                  <a:rPr lang="el-GR" sz="1800" dirty="0">
                    <a:solidFill>
                      <a:schemeClr val="tx1"/>
                    </a:solidFill>
                  </a:rPr>
                  <a:t>φ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– b-jet, </a:t>
                </a:r>
                <a:r>
                  <a:rPr lang="en-US" sz="1800" dirty="0">
                    <a:solidFill>
                      <a:schemeClr val="tx1"/>
                    </a:solidFill>
                  </a:rPr>
                  <a:t>gluon-fusion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 – untagged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VBF-tag is not included: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solidFill>
                      <a:schemeClr val="tx1"/>
                    </a:solidFill>
                  </a:rPr>
                  <a:t>A does not couple to W/Z bosons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solidFill>
                      <a:schemeClr val="tx1"/>
                    </a:solidFill>
                  </a:rPr>
                  <a:t>If h is SM-like (it is close as we know), coupling of H to W/Z vanishes too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Final discriminant: total transverse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𝑡𝑜𝑡</m:t>
                        </m:r>
                      </m:sup>
                    </m:sSubSup>
                  </m:oMath>
                </a14:m>
                <a:r>
                  <a:rPr lang="en-US" sz="1800" b="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Main backgrounds: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solidFill>
                      <a:schemeClr val="tx1"/>
                    </a:solidFill>
                  </a:rPr>
                  <a:t>Untagged: 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Z+jets</a:t>
                </a:r>
                <a:r>
                  <a:rPr lang="en-US" sz="1400" b="0" dirty="0">
                    <a:solidFill>
                      <a:schemeClr val="tx1"/>
                    </a:solidFill>
                  </a:rPr>
                  <a:t>, </a:t>
                </a:r>
                <a:r>
                  <a:rPr lang="en-US" sz="1400" b="0" dirty="0" err="1">
                    <a:solidFill>
                      <a:schemeClr val="tx1"/>
                    </a:solidFill>
                  </a:rPr>
                  <a:t>W+jets</a:t>
                </a:r>
                <a:r>
                  <a:rPr lang="en-US" sz="1400" b="0" dirty="0">
                    <a:solidFill>
                      <a:schemeClr val="tx1"/>
                    </a:solidFill>
                  </a:rPr>
                  <a:t>, </a:t>
                </a:r>
                <a:r>
                  <a:rPr lang="en-US" sz="1400" b="0" dirty="0" err="1">
                    <a:solidFill>
                      <a:schemeClr val="tx1"/>
                    </a:solidFill>
                  </a:rPr>
                  <a:t>tt</a:t>
                </a:r>
                <a:r>
                  <a:rPr lang="en-US" sz="1400" b="0" dirty="0">
                    <a:solidFill>
                      <a:schemeClr val="tx1"/>
                    </a:solidFill>
                  </a:rPr>
                  <a:t>, VV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solidFill>
                      <a:schemeClr val="tx1"/>
                    </a:solidFill>
                  </a:rPr>
                  <a:t>b-jet tagged: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tt</a:t>
                </a:r>
                <a:endParaRPr lang="en-US" sz="140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As </a:t>
                </a:r>
                <a:r>
                  <a:rPr lang="en-US" sz="18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1800" b="0" baseline="-25000" dirty="0" err="1">
                    <a:solidFill>
                      <a:schemeClr val="tx1"/>
                    </a:solidFill>
                  </a:rPr>
                  <a:t>X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 increases, 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solidFill>
                      <a:schemeClr val="tx1"/>
                    </a:solidFill>
                  </a:rPr>
                  <a:t>one moves away from the Z-peak - good!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1400" b="0" dirty="0">
                    <a:solidFill>
                      <a:schemeClr val="tx1"/>
                    </a:solidFill>
                  </a:rPr>
                  <a:t>Mass resolution becomes better - good! 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E9DBB075-FF62-4B43-BA78-8189569C6A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1" y="915732"/>
                <a:ext cx="9347201" cy="5548887"/>
              </a:xfrm>
              <a:blipFill>
                <a:blip r:embed="rId7"/>
                <a:stretch>
                  <a:fillRect l="-951" t="-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2ED05089-EECC-C34D-9075-F232D8F072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241" y="3819651"/>
            <a:ext cx="3978586" cy="563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86EF9C-FCF2-6641-B14A-C0FC6BE78D48}"/>
                  </a:ext>
                </a:extLst>
              </p:cNvPr>
              <p:cNvSpPr txBox="1"/>
              <p:nvPr/>
            </p:nvSpPr>
            <p:spPr>
              <a:xfrm>
                <a:off x="10627884" y="2258196"/>
                <a:ext cx="9680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dominates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</a:rPr>
                  <a:t>for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tan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&gt;5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E86EF9C-FCF2-6641-B14A-C0FC6BE78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7884" y="2258196"/>
                <a:ext cx="968022" cy="523220"/>
              </a:xfrm>
              <a:prstGeom prst="rect">
                <a:avLst/>
              </a:prstGeom>
              <a:blipFill>
                <a:blip r:embed="rId9"/>
                <a:stretch>
                  <a:fillRect l="-1299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07CEB8B-A281-AC42-8B4F-B73C653DC321}"/>
              </a:ext>
            </a:extLst>
          </p:cNvPr>
          <p:cNvSpPr txBox="1"/>
          <p:nvPr/>
        </p:nvSpPr>
        <p:spPr>
          <a:xfrm>
            <a:off x="7693646" y="2212029"/>
            <a:ext cx="723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SM-like</a:t>
            </a:r>
          </a:p>
        </p:txBody>
      </p:sp>
    </p:spTree>
    <p:extLst>
      <p:ext uri="{BB962C8B-B14F-4D97-AF65-F5344CB8AC3E}">
        <p14:creationId xmlns:p14="http://schemas.microsoft.com/office/powerpoint/2010/main" val="135763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C504C1-4E3E-2F4D-8E16-7394E4D430A5}"/>
              </a:ext>
            </a:extLst>
          </p:cNvPr>
          <p:cNvGrpSpPr/>
          <p:nvPr/>
        </p:nvGrpSpPr>
        <p:grpSpPr>
          <a:xfrm>
            <a:off x="919948" y="1365968"/>
            <a:ext cx="4989411" cy="1209531"/>
            <a:chOff x="3014546" y="1700937"/>
            <a:chExt cx="6129454" cy="1485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720434-DBFB-AC4F-B597-3797EFF85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4546" y="1789837"/>
              <a:ext cx="3048000" cy="13081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2BCD51E-6CE1-6E42-BF38-722F8D550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1700937"/>
              <a:ext cx="3048000" cy="1485900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C00755-AE5B-0141-BF68-2067411864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069" y="1203740"/>
            <a:ext cx="5465032" cy="5277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E0E23A-5216-7A44-886E-1D00470B943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09" y="2785242"/>
            <a:ext cx="2892509" cy="2784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BAE5C8-3FEA-3845-9C1E-E77662231BF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909" y="2785242"/>
            <a:ext cx="2892509" cy="27840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4DAF40-6B55-D844-8CE3-66F5035C7726}"/>
              </a:ext>
            </a:extLst>
          </p:cNvPr>
          <p:cNvSpPr/>
          <p:nvPr/>
        </p:nvSpPr>
        <p:spPr>
          <a:xfrm>
            <a:off x="9473371" y="34005"/>
            <a:ext cx="2665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ATLAS: JHEP 01 (2018) 055</a:t>
            </a:r>
          </a:p>
          <a:p>
            <a:r>
              <a:rPr lang="en-US" dirty="0">
                <a:latin typeface="Calibri" panose="020F0502020204030204" pitchFamily="34" charset="0"/>
              </a:rPr>
              <a:t>CMS: </a:t>
            </a:r>
            <a:r>
              <a:rPr lang="en-US" dirty="0"/>
              <a:t>JHEP 09 (2018) 007</a:t>
            </a:r>
            <a:r>
              <a:rPr lang="en-US" dirty="0">
                <a:latin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1C4271-7A35-B54D-BE74-18859DD7D395}"/>
              </a:ext>
            </a:extLst>
          </p:cNvPr>
          <p:cNvSpPr txBox="1"/>
          <p:nvPr/>
        </p:nvSpPr>
        <p:spPr>
          <a:xfrm>
            <a:off x="2160493" y="5594359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</p:spTree>
    <p:extLst>
      <p:ext uri="{BB962C8B-B14F-4D97-AF65-F5344CB8AC3E}">
        <p14:creationId xmlns:p14="http://schemas.microsoft.com/office/powerpoint/2010/main" val="35870523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C2E4917-4B7D-EB4B-A12D-01B587F34E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1" y="915732"/>
                <a:ext cx="7210098" cy="55488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189" rtl="0" eaLnBrk="1" latinLnBrk="0" hangingPunct="1">
                  <a:spcBef>
                    <a:spcPct val="20000"/>
                  </a:spcBef>
                  <a:buFont typeface="Arial"/>
                  <a:buNone/>
                  <a:defRPr sz="2800" b="1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1" kern="120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lvl2pPr>
                <a:lvl3pPr marL="804843" indent="-228594" algn="l" defTabSz="457189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tabLst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138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474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rgbClr val="0432FF"/>
                    </a:solidFill>
                  </a:rPr>
                  <a:t>Typically, BR is not large for any 2HDM…   BUT: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dimuon final state: </a:t>
                </a:r>
                <a:r>
                  <a:rPr lang="en-US" sz="2000" dirty="0">
                    <a:solidFill>
                      <a:schemeClr val="tx1"/>
                    </a:solidFill>
                  </a:rPr>
                  <a:t>narrow peak </a:t>
                </a:r>
              </a:p>
              <a:p>
                <a:pPr marL="346075"/>
                <a:r>
                  <a:rPr lang="en-US" sz="1800" b="0" i="1" dirty="0">
                    <a:solidFill>
                      <a:schemeClr val="tx1"/>
                    </a:solidFill>
                  </a:rPr>
                  <a:t>(recall: for SM H,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sz="1800" b="0" i="1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𝑍𝑍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→4ℓ</m:t>
                    </m:r>
                  </m:oMath>
                </a14:m>
                <a:r>
                  <a:rPr lang="en-US" sz="1800" b="0" i="1" dirty="0">
                    <a:solidFill>
                      <a:schemeClr val="tx1"/>
                    </a:solidFill>
                  </a:rPr>
                  <a:t>  are most sensitive channels despite their tiny BR of 0.2% and 0.01%, respectively)</a:t>
                </a:r>
                <a:endParaRPr lang="en-US" sz="2000" b="0" i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background: </a:t>
                </a:r>
                <a:r>
                  <a:rPr lang="en-US" sz="2000" dirty="0">
                    <a:solidFill>
                      <a:schemeClr val="tx1"/>
                    </a:solidFill>
                  </a:rPr>
                  <a:t>easy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– use sidebands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should there be a signal,                                                                     one has a chance to </a:t>
                </a:r>
                <a:r>
                  <a:rPr lang="en-US" sz="2000" dirty="0">
                    <a:solidFill>
                      <a:schemeClr val="tx1"/>
                    </a:solidFill>
                  </a:rPr>
                  <a:t>resolve two contributions, H and </a:t>
                </a:r>
                <a:r>
                  <a:rPr lang="en-US" sz="2000" dirty="0">
                    <a:solidFill>
                      <a:srgbClr val="0432FF"/>
                    </a:solidFill>
                  </a:rPr>
                  <a:t>A </a:t>
                </a:r>
              </a:p>
              <a:p>
                <a:endParaRPr lang="en-US" sz="1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rgbClr val="0432FF"/>
                    </a:solidFill>
                  </a:rPr>
                  <a:t>Analysis: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Signature: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𝑡𝑤𝑜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𝑚𝑢𝑜𝑛𝑠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𝑓𝑜𝑟𝑚𝑖𝑛𝑔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𝑛𝑎𝑟𝑟𝑜𝑤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𝑖𝑛𝑣𝑎𝑟𝑖𝑎𝑛𝑡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𝑚𝑎𝑠𝑠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𝑝𝑒𝑎𝑘</m:t>
                    </m:r>
                  </m:oMath>
                </a14:m>
                <a:endParaRPr lang="en-US" sz="18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Tag for </a:t>
                </a:r>
                <a:r>
                  <a:rPr lang="en-US" sz="1800" dirty="0">
                    <a:solidFill>
                      <a:schemeClr val="tx1"/>
                    </a:solidFill>
                  </a:rPr>
                  <a:t>bb</a:t>
                </a:r>
                <a:r>
                  <a:rPr lang="el-GR" sz="1800" dirty="0">
                    <a:solidFill>
                      <a:schemeClr val="tx1"/>
                    </a:solidFill>
                  </a:rPr>
                  <a:t>φ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– b-jet, </a:t>
                </a:r>
                <a:r>
                  <a:rPr lang="en-US" sz="1800" dirty="0">
                    <a:solidFill>
                      <a:schemeClr val="tx1"/>
                    </a:solidFill>
                  </a:rPr>
                  <a:t>gluon-fusion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 – untagged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VBF-tag is not included: as for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</m:oMath>
                </a14:m>
                <a:endParaRPr lang="en-US" sz="18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Main background: Drell-Yan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b="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Results: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No excess in either of the two tag categories</a:t>
                </a:r>
                <a:endParaRPr 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C2E4917-4B7D-EB4B-A12D-01B587F34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15732"/>
                <a:ext cx="7210098" cy="5548887"/>
              </a:xfrm>
              <a:prstGeom prst="rect">
                <a:avLst/>
              </a:prstGeom>
              <a:blipFill>
                <a:blip r:embed="rId3"/>
                <a:stretch>
                  <a:fillRect l="-704" t="-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1DDB70A-B561-9742-867A-6ED2F24E08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785" y="3132084"/>
            <a:ext cx="3492179" cy="33325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C1676-C149-614F-AFF8-D10EAA5CD2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875" y="915732"/>
            <a:ext cx="3385428" cy="241816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135A2F5-C634-0344-9AB3-8FF0AFA3CA42}"/>
              </a:ext>
            </a:extLst>
          </p:cNvPr>
          <p:cNvCxnSpPr/>
          <p:nvPr/>
        </p:nvCxnSpPr>
        <p:spPr>
          <a:xfrm flipH="1">
            <a:off x="10016359" y="1545021"/>
            <a:ext cx="1034033" cy="0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813F8D5-31EE-6545-B18E-2572171A26F0}"/>
              </a:ext>
            </a:extLst>
          </p:cNvPr>
          <p:cNvSpPr txBox="1"/>
          <p:nvPr/>
        </p:nvSpPr>
        <p:spPr>
          <a:xfrm>
            <a:off x="11050392" y="1387872"/>
            <a:ext cx="11994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Example: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signal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m</a:t>
            </a:r>
            <a:r>
              <a:rPr lang="en-US" sz="1400" baseline="-25000" dirty="0">
                <a:solidFill>
                  <a:srgbClr val="FF0000"/>
                </a:solidFill>
              </a:rPr>
              <a:t>A</a:t>
            </a:r>
            <a:r>
              <a:rPr lang="en-US" sz="1400" dirty="0">
                <a:solidFill>
                  <a:srgbClr val="FF0000"/>
                </a:solidFill>
              </a:rPr>
              <a:t>=400 GeV</a:t>
            </a:r>
          </a:p>
          <a:p>
            <a:r>
              <a:rPr lang="en-US" sz="1400" dirty="0">
                <a:solidFill>
                  <a:srgbClr val="FF0000"/>
                </a:solidFill>
              </a:rPr>
              <a:t>unknown rate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AA6FFA-D198-CD45-BCEE-E5C01E416D36}"/>
              </a:ext>
            </a:extLst>
          </p:cNvPr>
          <p:cNvCxnSpPr>
            <a:cxnSpLocks/>
          </p:cNvCxnSpPr>
          <p:nvPr/>
        </p:nvCxnSpPr>
        <p:spPr>
          <a:xfrm>
            <a:off x="9347201" y="2906111"/>
            <a:ext cx="175171" cy="1802523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9842783-73B0-C04A-BA2E-FCEDC399CD4B}"/>
              </a:ext>
            </a:extLst>
          </p:cNvPr>
          <p:cNvSpPr txBox="1"/>
          <p:nvPr/>
        </p:nvSpPr>
        <p:spPr>
          <a:xfrm>
            <a:off x="9437432" y="23351"/>
            <a:ext cx="270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CMS: CMS-PAS-HIG-18-010</a:t>
            </a:r>
          </a:p>
        </p:txBody>
      </p:sp>
    </p:spTree>
    <p:extLst>
      <p:ext uri="{BB962C8B-B14F-4D97-AF65-F5344CB8AC3E}">
        <p14:creationId xmlns:p14="http://schemas.microsoft.com/office/powerpoint/2010/main" val="166808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𝒕𝒕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5F71F2-03C0-4342-8214-AC4984344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5104" y="951120"/>
                <a:ext cx="7302826" cy="522437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200" dirty="0">
                    <a:solidFill>
                      <a:srgbClr val="0432FF"/>
                    </a:solidFill>
                  </a:rPr>
                  <a:t>Dominant decay mode once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200" b="0" i="1" dirty="0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𝛷</m:t>
                        </m:r>
                      </m:sub>
                    </m:sSub>
                    <m:r>
                      <a:rPr lang="en-US" sz="22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&gt;2</m:t>
                    </m:r>
                    <m:r>
                      <a:rPr lang="en-US" sz="22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𝑚𝑡</m:t>
                    </m:r>
                    <m:r>
                      <a:rPr lang="en-US" sz="22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0432FF"/>
                    </a:solidFill>
                  </a:rPr>
                  <a:t>and for </a:t>
                </a:r>
                <a:r>
                  <a:rPr lang="en-US" sz="2200" b="0" dirty="0">
                    <a:solidFill>
                      <a:srgbClr val="0432FF"/>
                    </a:solidFill>
                  </a:rPr>
                  <a:t>tan</a:t>
                </a:r>
                <a14:m>
                  <m:oMath xmlns:m="http://schemas.openxmlformats.org/officeDocument/2006/math">
                    <m:r>
                      <a:rPr lang="en-US" sz="22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200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2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endParaRPr lang="en-US" sz="2200" b="0" dirty="0">
                  <a:solidFill>
                    <a:srgbClr val="0432FF"/>
                  </a:solidFill>
                  <a:ea typeface="Cambria Math" panose="02040503050406030204" pitchFamily="18" charset="0"/>
                </a:endParaRPr>
              </a:p>
              <a:p>
                <a:r>
                  <a:rPr lang="en-US" sz="2200" dirty="0">
                    <a:ea typeface="Cambria Math" panose="02040503050406030204" pitchFamily="18" charset="0"/>
                  </a:rPr>
                  <a:t>IMPORTANT: </a:t>
                </a:r>
                <a:r>
                  <a:rPr lang="en-US" sz="2200" b="0" dirty="0">
                    <a:ea typeface="Cambria Math" panose="02040503050406030204" pitchFamily="18" charset="0"/>
                  </a:rPr>
                  <a:t>interference with SM </a:t>
                </a:r>
                <a:r>
                  <a:rPr lang="en-US" sz="2200" b="0" dirty="0" err="1">
                    <a:ea typeface="Cambria Math" panose="02040503050406030204" pitchFamily="18" charset="0"/>
                  </a:rPr>
                  <a:t>tt</a:t>
                </a:r>
                <a:r>
                  <a:rPr lang="en-US" sz="2200" b="0" dirty="0">
                    <a:ea typeface="Cambria Math" panose="02040503050406030204" pitchFamily="18" charset="0"/>
                  </a:rPr>
                  <a:t> production nearly kills the signal, unless one can probe </a:t>
                </a:r>
                <a:r>
                  <a:rPr lang="en-US" sz="2200" b="0" dirty="0" err="1">
                    <a:ea typeface="Cambria Math" panose="02040503050406030204" pitchFamily="18" charset="0"/>
                  </a:rPr>
                  <a:t>m</a:t>
                </a:r>
                <a:r>
                  <a:rPr lang="en-US" sz="2200" b="0" baseline="-25000" dirty="0" err="1">
                    <a:ea typeface="Cambria Math" panose="02040503050406030204" pitchFamily="18" charset="0"/>
                  </a:rPr>
                  <a:t>tt</a:t>
                </a:r>
                <a:r>
                  <a:rPr lang="en-US" sz="2200" b="0" dirty="0">
                    <a:ea typeface="Cambria Math" panose="02040503050406030204" pitchFamily="18" charset="0"/>
                  </a:rPr>
                  <a:t> mass distribution</a:t>
                </a:r>
              </a:p>
              <a:p>
                <a:endParaRPr lang="en-US" sz="2200" dirty="0"/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Analysis: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Selection (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lvb</a:t>
                </a:r>
                <a:r>
                  <a:rPr lang="en-US" sz="2000" dirty="0">
                    <a:solidFill>
                      <a:schemeClr val="tx1"/>
                    </a:solidFill>
                  </a:rPr>
                  <a:t>)(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jjb</a:t>
                </a:r>
                <a:r>
                  <a:rPr lang="en-US" sz="2000" dirty="0">
                    <a:solidFill>
                      <a:schemeClr val="tx1"/>
                    </a:solidFill>
                  </a:rPr>
                  <a:t>):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+(≥4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𝑗𝑒𝑡𝑠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at least 1 b-tag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3 jets are assigned to top using kinematical constraints         (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jj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W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, 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jj</a:t>
                </a:r>
                <a:r>
                  <a:rPr lang="en-US" sz="2000" b="0" baseline="-25000" dirty="0">
                    <a:solidFill>
                      <a:schemeClr val="tx1"/>
                    </a:solidFill>
                  </a:rPr>
                  <a:t>j</a:t>
                </a:r>
                <a14:m>
                  <m:oMath xmlns:m="http://schemas.openxmlformats.org/officeDocument/2006/math"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)</a:t>
                </a:r>
              </a:p>
              <a:p>
                <a:pPr marL="800089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,  jet, MET are fit for another top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Final discrimination variable: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tt</a:t>
                </a:r>
                <a:r>
                  <a:rPr lang="en-US" sz="2000" b="0" baseline="-25000" dirty="0">
                    <a:solidFill>
                      <a:schemeClr val="tx1"/>
                    </a:solidFill>
                  </a:rPr>
                  <a:t> 						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      </a:t>
                </a:r>
                <a:r>
                  <a:rPr lang="en-US" sz="2000" b="0" i="1" dirty="0">
                    <a:solidFill>
                      <a:schemeClr val="tx1"/>
                    </a:solidFill>
                  </a:rPr>
                  <a:t>(8% mass resolution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𝛷</m:t>
                        </m:r>
                      </m:sub>
                    </m:sSub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r>
                  <a:rPr lang="en-US" sz="2000" b="0" i="1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0" i="1" dirty="0">
                    <a:solidFill>
                      <a:schemeClr val="tx1"/>
                    </a:solidFill>
                  </a:rPr>
                  <a:t>GeV)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Main backgrounds: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tt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(obviously),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W+jets</a:t>
                </a:r>
                <a:endParaRPr lang="en-US" sz="20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Signal in the fit: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rad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</m:sSub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5F71F2-03C0-4342-8214-AC4984344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104" y="951120"/>
                <a:ext cx="7302826" cy="5224376"/>
              </a:xfrm>
              <a:blipFill>
                <a:blip r:embed="rId3"/>
                <a:stretch>
                  <a:fillRect l="-1215" t="-1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76291-B100-4842-8D8A-689E114B25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7930" y="3130679"/>
            <a:ext cx="4460098" cy="3210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42F6A1-9DDE-0447-854E-EFDBD51F72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083" y="1431957"/>
            <a:ext cx="4037821" cy="10692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AD5C0A-65FE-224C-BEAA-C42EF6256024}"/>
              </a:ext>
            </a:extLst>
          </p:cNvPr>
          <p:cNvSpPr txBox="1"/>
          <p:nvPr/>
        </p:nvSpPr>
        <p:spPr>
          <a:xfrm>
            <a:off x="9079082" y="83738"/>
            <a:ext cx="302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CMS: CMS-PAS-HIG-17-027</a:t>
            </a:r>
          </a:p>
          <a:p>
            <a:r>
              <a:rPr lang="en-US" dirty="0"/>
              <a:t>ATLAS: PRL 119 (2017) 191803</a:t>
            </a:r>
          </a:p>
        </p:txBody>
      </p:sp>
    </p:spTree>
    <p:extLst>
      <p:ext uri="{BB962C8B-B14F-4D97-AF65-F5344CB8AC3E}">
        <p14:creationId xmlns:p14="http://schemas.microsoft.com/office/powerpoint/2010/main" val="4267467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𝒕𝒕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19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D5C0A-65FE-224C-BEAA-C42EF6256024}"/>
              </a:ext>
            </a:extLst>
          </p:cNvPr>
          <p:cNvSpPr txBox="1"/>
          <p:nvPr/>
        </p:nvSpPr>
        <p:spPr>
          <a:xfrm>
            <a:off x="9079082" y="83738"/>
            <a:ext cx="302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CMS: CMS-PAS-HIG-17-027</a:t>
            </a:r>
          </a:p>
          <a:p>
            <a:r>
              <a:rPr lang="en-US" dirty="0"/>
              <a:t>ATLAS: PRL 119 (2017) 191803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47BE08-6542-DE49-B200-2FF79CDE3C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279" y="1394288"/>
            <a:ext cx="6124029" cy="49987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F9AD8F-D99B-1644-877F-344727595F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871" y="1243025"/>
            <a:ext cx="4908469" cy="505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19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7A114-F907-6B4D-9D53-A5FD945E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BSM Higgs boson physics: experimentalist’s point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0F6DA-1771-484D-B976-3BF45924C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2400" y="1366343"/>
            <a:ext cx="9434786" cy="4743495"/>
          </a:xfrm>
        </p:spPr>
        <p:txBody>
          <a:bodyPr>
            <a:normAutofit/>
          </a:bodyPr>
          <a:lstStyle/>
          <a:p>
            <a:r>
              <a:rPr lang="en-US" dirty="0"/>
              <a:t>Just discovered a new particle (well, seven years ago): </a:t>
            </a:r>
          </a:p>
          <a:p>
            <a:pPr lvl="1"/>
            <a:endParaRPr lang="en-US" sz="2000" dirty="0"/>
          </a:p>
          <a:p>
            <a:pPr lvl="1"/>
            <a:r>
              <a:rPr lang="en-US" b="0" dirty="0"/>
              <a:t>It may have </a:t>
            </a:r>
            <a:r>
              <a:rPr lang="en-US" b="0" u="sng" dirty="0"/>
              <a:t>small deviations</a:t>
            </a:r>
            <a:r>
              <a:rPr lang="en-US" b="0" dirty="0"/>
              <a:t> in the expected properties</a:t>
            </a:r>
          </a:p>
          <a:p>
            <a:pPr lvl="1"/>
            <a:endParaRPr lang="en-US" b="0" dirty="0"/>
          </a:p>
          <a:p>
            <a:pPr lvl="1"/>
            <a:r>
              <a:rPr lang="en-US" b="0" dirty="0"/>
              <a:t>It also may have spectacularly </a:t>
            </a:r>
            <a:r>
              <a:rPr lang="en-US" b="0" u="sng" dirty="0"/>
              <a:t>unusual production</a:t>
            </a:r>
            <a:r>
              <a:rPr lang="en-US" b="0" dirty="0"/>
              <a:t> and/or </a:t>
            </a:r>
            <a:r>
              <a:rPr lang="en-US" b="0" u="sng" dirty="0"/>
              <a:t>decay</a:t>
            </a:r>
            <a:r>
              <a:rPr lang="en-US" b="0" dirty="0"/>
              <a:t> modes (even forbidden) that one may miss if not looking for them explicitly </a:t>
            </a:r>
          </a:p>
          <a:p>
            <a:pPr lvl="1"/>
            <a:endParaRPr lang="en-US" b="0" u="sng" dirty="0"/>
          </a:p>
          <a:p>
            <a:pPr lvl="1"/>
            <a:r>
              <a:rPr lang="en-US" b="0" u="sng" dirty="0"/>
              <a:t>More Higgs bosons</a:t>
            </a:r>
            <a:r>
              <a:rPr lang="en-US" b="0" dirty="0"/>
              <a:t>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C310-DF02-4242-98E6-C166FDB43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3C187-C7EC-FD44-AAA3-E09021AFC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E8AED-08D2-2E45-AE53-D0EDB816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19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𝑊𝑊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5F71F2-03C0-4342-8214-AC4984344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117213"/>
                <a:ext cx="6545766" cy="5224376"/>
              </a:xfrm>
            </p:spPr>
            <p:txBody>
              <a:bodyPr/>
              <a:lstStyle/>
              <a:p>
                <a:r>
                  <a:rPr lang="en-US" sz="2400" dirty="0"/>
                  <a:t>High BR for low tan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(and </a:t>
                </a:r>
                <a:r>
                  <a:rPr lang="en-US" sz="2400" dirty="0" err="1"/>
                  <a:t>m</a:t>
                </a:r>
                <a:r>
                  <a:rPr lang="en-US" sz="2400" baseline="-25000" dirty="0" err="1"/>
                  <a:t>H</a:t>
                </a:r>
                <a:r>
                  <a:rPr lang="en-US" sz="2400" dirty="0"/>
                  <a:t>&lt;2m</a:t>
                </a:r>
                <a:r>
                  <a:rPr lang="en-US" sz="2400" baseline="-25000" dirty="0"/>
                  <a:t>t</a:t>
                </a:r>
                <a:r>
                  <a:rPr lang="en-US" sz="2400" dirty="0"/>
                  <a:t>)</a:t>
                </a: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Analysis: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Final states: (lv)(lv), (lv)(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jj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) and (lv)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j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fat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for low/high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H</a:t>
                </a:r>
                <a:endParaRPr lang="en-US" sz="2000" b="0" baseline="-250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Main backgrounds: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tt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, WW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5F71F2-03C0-4342-8214-AC4984344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17213"/>
                <a:ext cx="6545766" cy="5224376"/>
              </a:xfrm>
              <a:blipFill>
                <a:blip r:embed="rId3"/>
                <a:stretch>
                  <a:fillRect l="-1359" t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7DDC6F-2DF8-2046-9503-B9336375F1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567" y="2798978"/>
            <a:ext cx="3681916" cy="3681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4B2D4A-B8E0-8340-88B3-DE0E0F8E3B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3050" y="2798978"/>
            <a:ext cx="3854776" cy="3681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087333-AD10-A646-B61A-50089FF843E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393" y="2746617"/>
            <a:ext cx="3775379" cy="37342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915597-B489-1742-92BD-56001E8E8FC4}"/>
              </a:ext>
            </a:extLst>
          </p:cNvPr>
          <p:cNvSpPr txBox="1"/>
          <p:nvPr/>
        </p:nvSpPr>
        <p:spPr>
          <a:xfrm>
            <a:off x="5084956" y="5352585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</p:spTree>
    <p:extLst>
      <p:ext uri="{BB962C8B-B14F-4D97-AF65-F5344CB8AC3E}">
        <p14:creationId xmlns:p14="http://schemas.microsoft.com/office/powerpoint/2010/main" val="3104985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599249-81D3-1442-9D3C-3712C59308A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8599249-81D3-1442-9D3C-3712C59308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9E695-345B-6244-A990-9180EC7C4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83" y="843932"/>
            <a:ext cx="7031420" cy="180259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Analysis: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Signature: Z(</a:t>
            </a:r>
            <a:r>
              <a:rPr lang="en-US" sz="2000" b="0" dirty="0" err="1">
                <a:solidFill>
                  <a:schemeClr val="tx1"/>
                </a:solidFill>
              </a:rPr>
              <a:t>ee</a:t>
            </a:r>
            <a:r>
              <a:rPr lang="en-US" sz="2000" b="0" dirty="0">
                <a:solidFill>
                  <a:schemeClr val="tx1"/>
                </a:solidFill>
              </a:rPr>
              <a:t>/</a:t>
            </a:r>
            <a:r>
              <a:rPr lang="el-GR" sz="2000" b="0" dirty="0" err="1">
                <a:solidFill>
                  <a:schemeClr val="tx1"/>
                </a:solidFill>
              </a:rPr>
              <a:t>μμ</a:t>
            </a:r>
            <a:r>
              <a:rPr lang="el-GR" sz="2000" b="0" dirty="0">
                <a:solidFill>
                  <a:schemeClr val="tx1"/>
                </a:solidFill>
              </a:rPr>
              <a:t>/</a:t>
            </a:r>
            <a:r>
              <a:rPr lang="el-GR" sz="2000" b="0" dirty="0" err="1">
                <a:solidFill>
                  <a:schemeClr val="tx1"/>
                </a:solidFill>
              </a:rPr>
              <a:t>νν</a:t>
            </a:r>
            <a:r>
              <a:rPr lang="en-US" sz="2000" b="0" dirty="0">
                <a:solidFill>
                  <a:schemeClr val="tx1"/>
                </a:solidFill>
              </a:rPr>
              <a:t>)</a:t>
            </a:r>
            <a:r>
              <a:rPr lang="el-GR" sz="2000" b="0" dirty="0">
                <a:solidFill>
                  <a:schemeClr val="tx1"/>
                </a:solidFill>
              </a:rPr>
              <a:t> + </a:t>
            </a:r>
            <a:r>
              <a:rPr lang="en-US" sz="2000" b="0" dirty="0">
                <a:solidFill>
                  <a:schemeClr val="tx1"/>
                </a:solidFill>
              </a:rPr>
              <a:t>h(bb)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Tags for bb</a:t>
            </a:r>
            <a:r>
              <a:rPr lang="el-GR" sz="2000" b="0" dirty="0">
                <a:solidFill>
                  <a:schemeClr val="tx1"/>
                </a:solidFill>
              </a:rPr>
              <a:t>φ </a:t>
            </a:r>
            <a:r>
              <a:rPr lang="en-US" sz="2000" b="0" dirty="0">
                <a:solidFill>
                  <a:schemeClr val="tx1"/>
                </a:solidFill>
              </a:rPr>
              <a:t>and gluon-fusion production modes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Main backgrounds: </a:t>
            </a:r>
            <a:r>
              <a:rPr lang="en-US" sz="2000" b="0" dirty="0" err="1">
                <a:solidFill>
                  <a:schemeClr val="tx1"/>
                </a:solidFill>
              </a:rPr>
              <a:t>Z+jets</a:t>
            </a:r>
            <a:r>
              <a:rPr lang="en-US" sz="2000" b="0" dirty="0">
                <a:solidFill>
                  <a:schemeClr val="tx1"/>
                </a:solidFill>
              </a:rPr>
              <a:t>, </a:t>
            </a:r>
            <a:r>
              <a:rPr lang="en-US" sz="2000" b="0" dirty="0" err="1">
                <a:solidFill>
                  <a:schemeClr val="tx1"/>
                </a:solidFill>
              </a:rPr>
              <a:t>tt</a:t>
            </a:r>
            <a:r>
              <a:rPr lang="en-US" sz="2000" b="0" dirty="0">
                <a:solidFill>
                  <a:schemeClr val="tx1"/>
                </a:solidFill>
              </a:rPr>
              <a:t>, VV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Events with m(</a:t>
            </a:r>
            <a:r>
              <a:rPr lang="en-US" sz="2000" b="0" dirty="0" err="1">
                <a:solidFill>
                  <a:schemeClr val="tx1"/>
                </a:solidFill>
              </a:rPr>
              <a:t>jj</a:t>
            </a:r>
            <a:r>
              <a:rPr lang="en-US" sz="2000" b="0" dirty="0">
                <a:solidFill>
                  <a:schemeClr val="tx1"/>
                </a:solidFill>
              </a:rPr>
              <a:t>) not compatible with h(125) – nice control region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05A23-D4FA-6A49-B640-E460BFA5A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37D89-C06D-2A43-A5CA-FF4E887B0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0F957-BC44-BE49-84CA-83D52E1EC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D00448-331C-9448-824B-25693F659F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295" y="961630"/>
            <a:ext cx="3813231" cy="1367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786C40-1BD6-7F46-B6C3-6B160C37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141" y="2635893"/>
            <a:ext cx="3954080" cy="38450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CEBF99-9BA0-5A4D-BE4B-0E4668DF6A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13" y="2635893"/>
            <a:ext cx="2612345" cy="1873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2682D7-579B-744F-8D01-34818DE102B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13" y="4534108"/>
            <a:ext cx="2606527" cy="18695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C823B9-685D-5747-90CB-C9A030095D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7151" y="2557341"/>
            <a:ext cx="4040189" cy="3919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F2F06BD-DD6B-BE49-B41C-BF816D8F5778}"/>
              </a:ext>
            </a:extLst>
          </p:cNvPr>
          <p:cNvSpPr txBox="1"/>
          <p:nvPr/>
        </p:nvSpPr>
        <p:spPr>
          <a:xfrm>
            <a:off x="4975539" y="6436614"/>
            <a:ext cx="23342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2EA3EA-B49B-5B4B-B951-F93874FD73C9}"/>
              </a:ext>
            </a:extLst>
          </p:cNvPr>
          <p:cNvSpPr/>
          <p:nvPr/>
        </p:nvSpPr>
        <p:spPr>
          <a:xfrm>
            <a:off x="9380100" y="74877"/>
            <a:ext cx="2814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CMS: CMS-PAS-HIG-18-005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283ACA-EEA0-DF4C-8578-69622EA2D044}"/>
                  </a:ext>
                </a:extLst>
              </p:cNvPr>
              <p:cNvSpPr txBox="1"/>
              <p:nvPr/>
            </p:nvSpPr>
            <p:spPr>
              <a:xfrm>
                <a:off x="11069318" y="1383914"/>
                <a:ext cx="9680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</a:rPr>
                  <a:t>dominates</a:t>
                </a:r>
              </a:p>
              <a:p>
                <a:r>
                  <a:rPr lang="en-US" sz="1400" dirty="0">
                    <a:solidFill>
                      <a:srgbClr val="FF0000"/>
                    </a:solidFill>
                  </a:rPr>
                  <a:t>for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tan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&gt;5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283ACA-EEA0-DF4C-8578-69622EA2D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9318" y="1383914"/>
                <a:ext cx="968022" cy="523220"/>
              </a:xfrm>
              <a:prstGeom prst="rect">
                <a:avLst/>
              </a:prstGeom>
              <a:blipFill>
                <a:blip r:embed="rId8"/>
                <a:stretch>
                  <a:fillRect l="-1299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0217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F71F2-03C0-4342-8214-AC4984344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17" y="921737"/>
            <a:ext cx="6914531" cy="5224376"/>
          </a:xfrm>
        </p:spPr>
        <p:txBody>
          <a:bodyPr>
            <a:normAutofit/>
          </a:bodyPr>
          <a:lstStyle/>
          <a:p>
            <a:r>
              <a:rPr lang="en-US" sz="2000" dirty="0"/>
              <a:t>Largest BR in 2HDM when cos(</a:t>
            </a:r>
            <a:r>
              <a:rPr lang="el-GR" sz="2000" dirty="0"/>
              <a:t>β − α) → 0</a:t>
            </a:r>
            <a:r>
              <a:rPr lang="en-US" sz="2000" dirty="0"/>
              <a:t>, i.e. when h is SM-like</a:t>
            </a:r>
          </a:p>
          <a:p>
            <a:r>
              <a:rPr lang="en-US" sz="2000" dirty="0">
                <a:solidFill>
                  <a:schemeClr val="tx1"/>
                </a:solidFill>
              </a:rPr>
              <a:t>Analysis: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Main discriminants are </a:t>
            </a:r>
            <a:r>
              <a:rPr lang="en-US" sz="1800" b="0" dirty="0" err="1">
                <a:solidFill>
                  <a:schemeClr val="tx1"/>
                </a:solidFill>
              </a:rPr>
              <a:t>mjj</a:t>
            </a:r>
            <a:r>
              <a:rPr lang="en-US" sz="1800" b="0" dirty="0">
                <a:solidFill>
                  <a:schemeClr val="tx1"/>
                </a:solidFill>
              </a:rPr>
              <a:t> (2 b-tagged jets) and </a:t>
            </a:r>
            <a:r>
              <a:rPr lang="en-US" sz="1800" b="0" dirty="0" err="1">
                <a:solidFill>
                  <a:schemeClr val="tx1"/>
                </a:solidFill>
              </a:rPr>
              <a:t>mlljj</a:t>
            </a:r>
            <a:r>
              <a:rPr lang="en-US" sz="1800" b="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Two event categories: </a:t>
            </a:r>
            <a:r>
              <a:rPr lang="en-US" sz="1800" b="0" dirty="0" err="1">
                <a:solidFill>
                  <a:schemeClr val="tx1"/>
                </a:solidFill>
              </a:rPr>
              <a:t>ee</a:t>
            </a:r>
            <a:r>
              <a:rPr lang="en-US" sz="1800" b="0" dirty="0">
                <a:solidFill>
                  <a:schemeClr val="tx1"/>
                </a:solidFill>
              </a:rPr>
              <a:t> and </a:t>
            </a:r>
            <a:r>
              <a:rPr lang="el-GR" sz="1800" b="0" dirty="0" err="1">
                <a:solidFill>
                  <a:schemeClr val="tx1"/>
                </a:solidFill>
              </a:rPr>
              <a:t>μμ</a:t>
            </a:r>
            <a:endParaRPr lang="en-US" sz="1800" b="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 err="1">
                <a:solidFill>
                  <a:schemeClr val="tx1"/>
                </a:solidFill>
              </a:rPr>
              <a:t>Z+jets</a:t>
            </a:r>
            <a:r>
              <a:rPr lang="en-US" sz="1800" b="0" dirty="0">
                <a:solidFill>
                  <a:schemeClr val="tx1"/>
                </a:solidFill>
              </a:rPr>
              <a:t> (largest </a:t>
            </a:r>
            <a:r>
              <a:rPr lang="en-US" sz="1800" b="0" dirty="0" err="1">
                <a:solidFill>
                  <a:schemeClr val="tx1"/>
                </a:solidFill>
              </a:rPr>
              <a:t>bkg</a:t>
            </a:r>
            <a:r>
              <a:rPr lang="en-US" sz="1800" b="0" dirty="0">
                <a:solidFill>
                  <a:schemeClr val="tx1"/>
                </a:solidFill>
              </a:rPr>
              <a:t>) estimated from simulation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Data-driven estimate of </a:t>
            </a:r>
            <a:r>
              <a:rPr lang="en-US" sz="1800" b="0" dirty="0" err="1">
                <a:solidFill>
                  <a:schemeClr val="tx1"/>
                </a:solidFill>
              </a:rPr>
              <a:t>tt</a:t>
            </a:r>
            <a:r>
              <a:rPr lang="en-US" sz="1800" b="0" dirty="0">
                <a:solidFill>
                  <a:schemeClr val="tx1"/>
                </a:solidFill>
              </a:rPr>
              <a:t> with e</a:t>
            </a:r>
            <a:r>
              <a:rPr lang="el-GR" sz="1800" b="0" dirty="0">
                <a:solidFill>
                  <a:schemeClr val="tx1"/>
                </a:solidFill>
              </a:rPr>
              <a:t>μ </a:t>
            </a:r>
            <a:r>
              <a:rPr lang="en-US" sz="1800" b="0" dirty="0">
                <a:solidFill>
                  <a:schemeClr val="tx1"/>
                </a:solidFill>
              </a:rPr>
              <a:t>control region </a:t>
            </a:r>
          </a:p>
          <a:p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C5F0AB-6A0C-E84C-ACBD-B8339F0CEA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945" y="1004384"/>
            <a:ext cx="2322397" cy="20635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F3B3B6-71EA-8345-A948-871D66C1ACAE}"/>
              </a:ext>
            </a:extLst>
          </p:cNvPr>
          <p:cNvSpPr/>
          <p:nvPr/>
        </p:nvSpPr>
        <p:spPr>
          <a:xfrm>
            <a:off x="9767938" y="64952"/>
            <a:ext cx="2424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MSSBX10"/>
              </a:rPr>
              <a:t>CMS: CMS-PAS-HIG-18-012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C8F9E-7C32-2F4D-871C-71B32C4B38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921" y="3067938"/>
            <a:ext cx="3560641" cy="34136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5E3AFA-6208-DC46-B88D-94D6D283D2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8421" y="3096033"/>
            <a:ext cx="3331298" cy="3356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4BDBED-51E2-C84D-99AB-57F75FB76D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483" y="3096033"/>
            <a:ext cx="4097014" cy="3388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D4F0E6-BC3B-0E4B-A85E-FE4D460A1147}"/>
              </a:ext>
            </a:extLst>
          </p:cNvPr>
          <p:cNvSpPr txBox="1"/>
          <p:nvPr/>
        </p:nvSpPr>
        <p:spPr>
          <a:xfrm>
            <a:off x="5232206" y="3832617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</p:spTree>
    <p:extLst>
      <p:ext uri="{BB962C8B-B14F-4D97-AF65-F5344CB8AC3E}">
        <p14:creationId xmlns:p14="http://schemas.microsoft.com/office/powerpoint/2010/main" val="2325089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2851-DEC8-1243-856E-1F3074A4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203-E85B-0F4C-BE1C-DF54686A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7" y="2164978"/>
            <a:ext cx="10878207" cy="25146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Search for charged Higgs bosons</a:t>
            </a:r>
          </a:p>
          <a:p>
            <a:pPr algn="ctr"/>
            <a:r>
              <a:rPr lang="en-US" sz="4800" dirty="0"/>
              <a:t>(2HDM-inspired)</a:t>
            </a:r>
          </a:p>
          <a:p>
            <a:pPr algn="ctr"/>
            <a:endParaRPr lang="en-US" sz="4800" dirty="0"/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E619-9A84-E34D-AABB-479E01D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10AF-FF30-6D40-9EB2-61117E18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0FDC-5D2C-0A4A-B538-C4D09261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57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55FF-0DCF-B848-8896-51B5BBA96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Search for a charged Higgs boson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1C1366-9BE3-A545-A492-DF2B3C9552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9806" y="875088"/>
                <a:ext cx="11372193" cy="29886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In general, additional charged scalars can decay to</a:t>
                </a:r>
              </a:p>
              <a:p>
                <a:pPr lvl="1"/>
                <a:r>
                  <a:rPr lang="en-US" b="0" dirty="0">
                    <a:solidFill>
                      <a:srgbClr val="0432FF"/>
                    </a:solidFill>
                  </a:rPr>
                  <a:t>fermion-antifermion pairs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acc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acc>
                      <m:accPr>
                        <m:chr m:val="̅"/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etc</m:t>
                    </m:r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.)</m:t>
                    </m:r>
                  </m:oMath>
                </a14:m>
                <a:r>
                  <a:rPr lang="en-US" b="0" dirty="0">
                    <a:solidFill>
                      <a:srgbClr val="0432FF"/>
                    </a:solidFill>
                  </a:rPr>
                  <a:t> </a:t>
                </a:r>
                <a:r>
                  <a:rPr lang="en-US" b="0" i="1" dirty="0">
                    <a:solidFill>
                      <a:srgbClr val="0432FF"/>
                    </a:solidFill>
                  </a:rPr>
                  <a:t>– think of W decays</a:t>
                </a:r>
              </a:p>
              <a:p>
                <a:pPr lvl="1"/>
                <a:r>
                  <a:rPr lang="en-US" b="0" dirty="0">
                    <a:solidFill>
                      <a:srgbClr val="0432FF"/>
                    </a:solidFill>
                  </a:rPr>
                  <a:t>and to a W plus a neutral boson (WZ, </a:t>
                </a:r>
                <a:r>
                  <a:rPr lang="en-US" b="0" dirty="0" err="1">
                    <a:solidFill>
                      <a:srgbClr val="0432FF"/>
                    </a:solidFill>
                  </a:rPr>
                  <a:t>Wh</a:t>
                </a:r>
                <a:r>
                  <a:rPr lang="en-US" b="0" dirty="0">
                    <a:solidFill>
                      <a:srgbClr val="0432FF"/>
                    </a:solidFill>
                  </a:rPr>
                  <a:t>, WH, WA)</a:t>
                </a:r>
              </a:p>
              <a:p>
                <a:endParaRPr lang="en-US" sz="1800" b="0" dirty="0">
                  <a:solidFill>
                    <a:srgbClr val="0432FF"/>
                  </a:solidFill>
                </a:endParaRPr>
              </a:p>
              <a:p>
                <a:r>
                  <a:rPr lang="en-US" sz="1800" b="0" dirty="0">
                    <a:solidFill>
                      <a:schemeClr val="tx1"/>
                    </a:solidFill>
                  </a:rPr>
                  <a:t>BR shown below are calculated for </a:t>
                </a:r>
                <a:r>
                  <a:rPr lang="en-US" sz="1800" b="0" dirty="0" err="1">
                    <a:solidFill>
                      <a:schemeClr val="tx1"/>
                    </a:solidFill>
                  </a:rPr>
                  <a:t>hMSSM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 (MSSM, tuned to give </a:t>
                </a:r>
                <a:r>
                  <a:rPr lang="en-US" sz="18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1800" b="0" baseline="-25000" dirty="0" err="1">
                    <a:solidFill>
                      <a:schemeClr val="tx1"/>
                    </a:solidFill>
                  </a:rPr>
                  <a:t>h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=125 GeV)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1C1366-9BE3-A545-A492-DF2B3C9552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9806" y="875088"/>
                <a:ext cx="11372193" cy="2988638"/>
              </a:xfrm>
              <a:blipFill>
                <a:blip r:embed="rId2"/>
                <a:stretch>
                  <a:fillRect l="-1116" t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E6C7B-9997-F64E-B383-F6828ACDD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A002E-0F5A-304C-89AF-7ECD5D7FC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45BC5-75BC-6D4C-9D6F-977EAFD5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31BD9-85D0-E948-B657-B52629FF2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6" y="2980008"/>
            <a:ext cx="8722924" cy="35015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93B33B-390E-E742-B2D4-181F2EEAE910}"/>
              </a:ext>
            </a:extLst>
          </p:cNvPr>
          <p:cNvSpPr/>
          <p:nvPr/>
        </p:nvSpPr>
        <p:spPr>
          <a:xfrm>
            <a:off x="8056697" y="6206670"/>
            <a:ext cx="15356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  <a:latin typeface="Calibri" panose="020F0502020204030204" pitchFamily="34" charset="0"/>
              </a:rPr>
              <a:t>arxiv.org:1502.05653 </a:t>
            </a:r>
            <a:endParaRPr lang="en-US" sz="1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97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845241-6DB6-8348-A3DD-77564DB934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Direct search for high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845241-6DB6-8348-A3DD-77564DB934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FB7C3F-38F1-8E4F-B7E6-50F40C5259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557" y="1022098"/>
                <a:ext cx="7185710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t and b are heavy: </a:t>
                </a:r>
                <a:r>
                  <a:rPr lang="en-US" sz="2000" dirty="0" err="1"/>
                  <a:t>Htb</a:t>
                </a:r>
                <a:r>
                  <a:rPr lang="en-US" sz="2000" dirty="0"/>
                  <a:t> coupling is very large</a:t>
                </a:r>
              </a:p>
              <a:p>
                <a:pPr lvl="1"/>
                <a:r>
                  <a:rPr lang="en-US" sz="2000" dirty="0"/>
                  <a:t>Best production mode </a:t>
                </a:r>
                <a:r>
                  <a:rPr lang="en-US" sz="2000" dirty="0" err="1"/>
                  <a:t>gg</a:t>
                </a:r>
                <a:r>
                  <a:rPr lang="en-US" sz="2000" dirty="0" err="1">
                    <a:sym typeface="Wingdings" pitchFamily="2" charset="2"/>
                  </a:rPr>
                  <a:t>tbH</a:t>
                </a:r>
                <a:endParaRPr lang="en-US" sz="2000" dirty="0"/>
              </a:p>
              <a:p>
                <a:pPr lvl="1"/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000" dirty="0"/>
                  <a:t> (high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000" dirty="0"/>
                  <a:t>), decays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𝒕𝒃</m:t>
                    </m:r>
                  </m:oMath>
                </a14:m>
                <a:r>
                  <a:rPr lang="en-US" sz="2000" dirty="0"/>
                  <a:t> dominate</a:t>
                </a:r>
              </a:p>
              <a:p>
                <a:endParaRPr lang="en-US" sz="2400" dirty="0"/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Finals state: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ttbb</a:t>
                </a:r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Main backgrounds: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ttbb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,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ttcc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,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ttjj</a:t>
                </a:r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Event selection: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𝑗𝑒𝑡𝑠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ℓℓ+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𝑗𝑒𝑡𝑠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Signal-vs-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bkg</a:t>
                </a:r>
                <a:r>
                  <a:rPr lang="en-US" sz="2000" dirty="0">
                    <a:solidFill>
                      <a:schemeClr val="tx1"/>
                    </a:solidFill>
                  </a:rPr>
                  <a:t> discrimination: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MVA based on jet multiplicity, kinematics, b-tags, etc.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Background estimates: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challenge! Use data-driven techniques</a:t>
                </a: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FB7C3F-38F1-8E4F-B7E6-50F40C525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557" y="1022098"/>
                <a:ext cx="7185710" cy="5224376"/>
              </a:xfrm>
              <a:blipFill>
                <a:blip r:embed="rId3"/>
                <a:stretch>
                  <a:fillRect l="-705" t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B277-FED7-B146-9C39-DBD8C35A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2F7B8-FE4D-6648-BB0A-6F586D9A6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509C-1A5B-FB45-BFB2-122D1A59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25</a:t>
            </a:fld>
            <a:endParaRPr lang="en-US"/>
          </a:p>
        </p:txBody>
      </p:sp>
      <p:pic>
        <p:nvPicPr>
          <p:cNvPr id="1025" name="Picture 1" descr="page26image1192272608">
            <a:extLst>
              <a:ext uri="{FF2B5EF4-FFF2-40B4-BE49-F238E27FC236}">
                <a16:creationId xmlns:a16="http://schemas.microsoft.com/office/drawing/2014/main" id="{65727286-DD7B-B74A-81A0-2DFD7CC0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459" y="905752"/>
            <a:ext cx="210820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6image1192278256">
            <a:extLst>
              <a:ext uri="{FF2B5EF4-FFF2-40B4-BE49-F238E27FC236}">
                <a16:creationId xmlns:a16="http://schemas.microsoft.com/office/drawing/2014/main" id="{D51887BF-6727-B044-A89A-5956F68C2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8267" y="2618318"/>
            <a:ext cx="3877519" cy="377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CAE2B0-6EBC-F645-9D28-B0228BFD4330}"/>
              </a:ext>
            </a:extLst>
          </p:cNvPr>
          <p:cNvSpPr/>
          <p:nvPr/>
        </p:nvSpPr>
        <p:spPr>
          <a:xfrm>
            <a:off x="8293100" y="3310359"/>
            <a:ext cx="1054100" cy="2301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DA85C-E3DF-AA42-923E-D90282776699}"/>
              </a:ext>
            </a:extLst>
          </p:cNvPr>
          <p:cNvSpPr txBox="1"/>
          <p:nvPr/>
        </p:nvSpPr>
        <p:spPr>
          <a:xfrm>
            <a:off x="9935659" y="2457463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2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20D42-2F5C-0F40-810E-E0118DE368BD}"/>
              </a:ext>
            </a:extLst>
          </p:cNvPr>
          <p:cNvSpPr txBox="1"/>
          <p:nvPr/>
        </p:nvSpPr>
        <p:spPr>
          <a:xfrm>
            <a:off x="9432718" y="96255"/>
            <a:ext cx="275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ATLAS: JHEP 11 (2018) 085</a:t>
            </a:r>
          </a:p>
          <a:p>
            <a:r>
              <a:rPr lang="en-US" dirty="0"/>
              <a:t>CMS: CMS-PAS-HIG-18-004 </a:t>
            </a:r>
          </a:p>
        </p:txBody>
      </p:sp>
    </p:spTree>
    <p:extLst>
      <p:ext uri="{BB962C8B-B14F-4D97-AF65-F5344CB8AC3E}">
        <p14:creationId xmlns:p14="http://schemas.microsoft.com/office/powerpoint/2010/main" val="221242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845241-6DB6-8348-A3DD-77564DB934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Direct search for high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845241-6DB6-8348-A3DD-77564DB934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B277-FED7-B146-9C39-DBD8C35A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2F7B8-FE4D-6648-BB0A-6F586D9A6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509C-1A5B-FB45-BFB2-122D1A59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26</a:t>
            </a:fld>
            <a:endParaRPr lang="en-US"/>
          </a:p>
        </p:txBody>
      </p:sp>
      <p:pic>
        <p:nvPicPr>
          <p:cNvPr id="2049" name="Picture 1" descr="page27image1173268400">
            <a:extLst>
              <a:ext uri="{FF2B5EF4-FFF2-40B4-BE49-F238E27FC236}">
                <a16:creationId xmlns:a16="http://schemas.microsoft.com/office/drawing/2014/main" id="{BC1E182F-4172-9B47-8929-13F51674E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74" y="1537202"/>
            <a:ext cx="6084855" cy="480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1A98B24-DDC6-AD46-955F-79DAC3BFB882}"/>
              </a:ext>
            </a:extLst>
          </p:cNvPr>
          <p:cNvSpPr txBox="1">
            <a:spLocks/>
          </p:cNvSpPr>
          <p:nvPr/>
        </p:nvSpPr>
        <p:spPr>
          <a:xfrm>
            <a:off x="7123331" y="1094930"/>
            <a:ext cx="4891191" cy="5151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189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804843" indent="-228594" algn="l" defTabSz="457189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1385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40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MSSM interpretations</a:t>
            </a:r>
            <a:endParaRPr lang="en-US" sz="2000" b="0" dirty="0">
              <a:solidFill>
                <a:schemeClr val="tx1"/>
              </a:solidFill>
            </a:endParaRPr>
          </a:p>
          <a:p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163E11-AA63-D341-90A0-E6A40DFBC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260" y="1537202"/>
            <a:ext cx="4859880" cy="46793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CA92A88-FAD6-E249-99B3-133BBBC7875E}"/>
              </a:ext>
            </a:extLst>
          </p:cNvPr>
          <p:cNvSpPr txBox="1"/>
          <p:nvPr/>
        </p:nvSpPr>
        <p:spPr>
          <a:xfrm>
            <a:off x="2289459" y="1094930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</p:spTree>
    <p:extLst>
      <p:ext uri="{BB962C8B-B14F-4D97-AF65-F5344CB8AC3E}">
        <p14:creationId xmlns:p14="http://schemas.microsoft.com/office/powerpoint/2010/main" val="2222198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845241-6DB6-8348-A3DD-77564DB934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Direct 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845241-6DB6-8348-A3DD-77564DB934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FB7C3F-38F1-8E4F-B7E6-50F40C5259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556" y="1022098"/>
                <a:ext cx="7382481" cy="5224376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sz="2000" dirty="0"/>
                  <a:t>Quarks t and b are heavy: </a:t>
                </a:r>
                <a:r>
                  <a:rPr lang="en-US" sz="2000" dirty="0" err="1"/>
                  <a:t>Htb</a:t>
                </a:r>
                <a:r>
                  <a:rPr lang="en-US" sz="2000" dirty="0"/>
                  <a:t> coupling is very large.</a:t>
                </a:r>
              </a:p>
              <a:p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latin typeface="Cambria Math" panose="02040503050406030204" pitchFamily="18" charset="0"/>
                              </a:rPr>
                              <m:t>𝐇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sz="2000" dirty="0"/>
                  <a:t> (low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000" dirty="0"/>
                  <a:t>) and high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latin typeface="Cambria Math" panose="02040503050406030204" pitchFamily="18" charset="0"/>
                      </a:rPr>
                      <m:t>𝐭𝐚𝐧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Best production mode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𝐭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000" dirty="0"/>
                  <a:t>                     </a:t>
                </a:r>
              </a:p>
              <a:p>
                <a:pPr lvl="1"/>
                <a:r>
                  <a:rPr lang="en-US" sz="2000" dirty="0"/>
                  <a:t>Decays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𝝉𝝂</m:t>
                    </m:r>
                  </m:oMath>
                </a14:m>
                <a:r>
                  <a:rPr lang="en-US" sz="2000" dirty="0"/>
                  <a:t> dominate</a:t>
                </a:r>
              </a:p>
              <a:p>
                <a:endParaRPr lang="en-US" sz="2400" dirty="0"/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Finals state: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𝑡𝑡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𝑏𝐻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𝜏𝜈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Main backgrounds: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𝑡𝑡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𝑏𝑊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0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𝜏𝜈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0" dirty="0"/>
                  <a:t>– identical? 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Not exactly:</a:t>
                </a:r>
              </a:p>
              <a:p>
                <a:pPr lvl="1"/>
                <a:r>
                  <a:rPr lang="en-US" sz="1600" b="0" dirty="0">
                    <a:solidFill>
                      <a:srgbClr val="0432FF"/>
                    </a:solidFill>
                  </a:rPr>
                  <a:t>Higgs is a scalar, W is a vector decaying to leptons following V-A interaction</a:t>
                </a:r>
              </a:p>
              <a:p>
                <a:pPr lvl="1"/>
                <a:r>
                  <a:rPr lang="en-US" sz="1600" b="0" dirty="0">
                    <a:solidFill>
                      <a:srgbClr val="0432FF"/>
                    </a:solidFill>
                  </a:rPr>
                  <a:t>As the result tau polarizations tend to be different in the two decays</a:t>
                </a:r>
              </a:p>
              <a:p>
                <a:pPr lvl="1"/>
                <a:r>
                  <a:rPr lang="en-US" sz="1600" b="0" dirty="0">
                    <a:solidFill>
                      <a:srgbClr val="0432FF"/>
                    </a:solidFill>
                  </a:rPr>
                  <a:t>In one-prong decays of tau, distributions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6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16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16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𝑡𝑟𝑎𝑐𝑘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1600" b="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16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solidFill>
                                      <a:srgbClr val="0432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bSup>
                      </m:den>
                    </m:f>
                  </m:oMath>
                </a14:m>
                <a:r>
                  <a:rPr lang="en-US" sz="1600" dirty="0">
                    <a:solidFill>
                      <a:srgbClr val="0432FF"/>
                    </a:solidFill>
                  </a:rPr>
                  <a:t> </a:t>
                </a:r>
                <a:r>
                  <a:rPr lang="en-US" sz="1600" b="0" dirty="0">
                    <a:solidFill>
                      <a:srgbClr val="0432FF"/>
                    </a:solidFill>
                  </a:rPr>
                  <a:t>are different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Curious fact: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as one contemplates increasing B(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𝑏𝐻</m:t>
                        </m:r>
                      </m:e>
                      <m:sup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), one also needs to take into account that background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𝑏𝑊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 would decreases – 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this does not happen too often!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Event selection: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𝑗𝑒𝑡𝑠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ℓ+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𝑗𝑒𝑡𝑠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ℓ+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𝑗𝑒𝑡𝑠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𝑀𝐸𝑇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Signal-vs-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bkg</a:t>
                </a:r>
                <a:r>
                  <a:rPr lang="en-US" sz="2000" dirty="0">
                    <a:solidFill>
                      <a:schemeClr val="tx1"/>
                    </a:solidFill>
                  </a:rPr>
                  <a:t> discrimination: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 for the first category, …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Background estimates: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challenge! Use data-driven techniques</a:t>
                </a: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FB7C3F-38F1-8E4F-B7E6-50F40C525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556" y="1022098"/>
                <a:ext cx="7382481" cy="5224376"/>
              </a:xfrm>
              <a:blipFill>
                <a:blip r:embed="rId3"/>
                <a:stretch>
                  <a:fillRect l="-686" t="-1453" r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B277-FED7-B146-9C39-DBD8C35A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2F7B8-FE4D-6648-BB0A-6F586D9A6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509C-1A5B-FB45-BFB2-122D1A59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20D42-2F5C-0F40-810E-E0118DE368BD}"/>
              </a:ext>
            </a:extLst>
          </p:cNvPr>
          <p:cNvSpPr txBox="1"/>
          <p:nvPr/>
        </p:nvSpPr>
        <p:spPr>
          <a:xfrm>
            <a:off x="8312268" y="72192"/>
            <a:ext cx="392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ATLAS: JHEP 09 (2018) 139</a:t>
            </a:r>
          </a:p>
          <a:p>
            <a:r>
              <a:rPr lang="en-US" dirty="0"/>
              <a:t>CMS: Accepted JHEP, CMS-HIG-18-014 </a:t>
            </a:r>
          </a:p>
        </p:txBody>
      </p:sp>
      <p:pic>
        <p:nvPicPr>
          <p:cNvPr id="3073" name="Picture 1" descr="page28image1193417200">
            <a:extLst>
              <a:ext uri="{FF2B5EF4-FFF2-40B4-BE49-F238E27FC236}">
                <a16:creationId xmlns:a16="http://schemas.microsoft.com/office/drawing/2014/main" id="{7C8F50D3-9C71-0C4E-AA13-1B94CAF59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3212" y="912395"/>
            <a:ext cx="1967696" cy="15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8ACC68-4675-B84C-8F3F-F41EC7E443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244" y="1815088"/>
            <a:ext cx="3580840" cy="46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87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845241-6DB6-8348-A3DD-77564DB9345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Direct 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𝝉𝝂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7845241-6DB6-8348-A3DD-77564DB934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FB7C3F-38F1-8E4F-B7E6-50F40C5259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2556" y="1022098"/>
                <a:ext cx="5704153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Model-independent results</a:t>
                </a:r>
              </a:p>
              <a:p>
                <a:r>
                  <a:rPr lang="en-US" sz="2000" b="0" dirty="0">
                    <a:solidFill>
                      <a:srgbClr val="0432FF"/>
                    </a:solidFill>
                  </a:rPr>
                  <a:t>Results do not stop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sz="2000" b="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rgbClr val="0432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sub>
                    </m:sSub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b="0" dirty="0">
                    <a:solidFill>
                      <a:srgbClr val="0432FF"/>
                    </a:solidFill>
                  </a:rPr>
                  <a:t> </a:t>
                </a:r>
              </a:p>
              <a:p>
                <a:endParaRPr lang="en-US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FB7C3F-38F1-8E4F-B7E6-50F40C5259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2556" y="1022098"/>
                <a:ext cx="5704153" cy="5224376"/>
              </a:xfrm>
              <a:blipFill>
                <a:blip r:embed="rId3"/>
                <a:stretch>
                  <a:fillRect l="-889" t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B277-FED7-B146-9C39-DBD8C35A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2F7B8-FE4D-6648-BB0A-6F586D9A6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509C-1A5B-FB45-BFB2-122D1A59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E20D42-2F5C-0F40-810E-E0118DE368BD}"/>
              </a:ext>
            </a:extLst>
          </p:cNvPr>
          <p:cNvSpPr txBox="1"/>
          <p:nvPr/>
        </p:nvSpPr>
        <p:spPr>
          <a:xfrm>
            <a:off x="8312268" y="72192"/>
            <a:ext cx="3924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ATLAS: JHEP 09 (2018) 139</a:t>
            </a:r>
          </a:p>
          <a:p>
            <a:r>
              <a:rPr lang="en-US" dirty="0"/>
              <a:t>CMS: Accepted JHEP, CMS-HIG-18-014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0B017B-B665-ED46-A738-81E1B1CA7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56" y="1884952"/>
            <a:ext cx="4612039" cy="448481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85BCEE8-5D78-1346-A310-ABBF0AC8258D}"/>
              </a:ext>
            </a:extLst>
          </p:cNvPr>
          <p:cNvSpPr txBox="1">
            <a:spLocks/>
          </p:cNvSpPr>
          <p:nvPr/>
        </p:nvSpPr>
        <p:spPr>
          <a:xfrm>
            <a:off x="7123331" y="1022098"/>
            <a:ext cx="4891191" cy="5224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189" indent="-342891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804843" indent="-228594" algn="l" defTabSz="457189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1385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40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MSSM interpretations</a:t>
            </a:r>
            <a:endParaRPr lang="en-US" sz="2000" b="0" dirty="0">
              <a:solidFill>
                <a:schemeClr val="tx1"/>
              </a:solidFill>
            </a:endParaRPr>
          </a:p>
          <a:p>
            <a:endParaRPr lang="en-US" sz="2400" b="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589FBB-0C44-4547-8BB2-8451F409DF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531" y="1806498"/>
            <a:ext cx="4872464" cy="46743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8F5FA7-6255-3349-86C7-C9576D5B7B80}"/>
              </a:ext>
            </a:extLst>
          </p:cNvPr>
          <p:cNvSpPr txBox="1"/>
          <p:nvPr/>
        </p:nvSpPr>
        <p:spPr>
          <a:xfrm>
            <a:off x="1677653" y="5276095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</p:spTree>
    <p:extLst>
      <p:ext uri="{BB962C8B-B14F-4D97-AF65-F5344CB8AC3E}">
        <p14:creationId xmlns:p14="http://schemas.microsoft.com/office/powerpoint/2010/main" val="1620539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Search for high 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F71F2-03C0-4342-8214-AC4984344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149" y="1002274"/>
            <a:ext cx="9542919" cy="2107801"/>
          </a:xfrm>
        </p:spPr>
        <p:txBody>
          <a:bodyPr>
            <a:normAutofit fontScale="92500" lnSpcReduction="20000"/>
          </a:bodyPr>
          <a:lstStyle/>
          <a:p>
            <a:r>
              <a:rPr lang="en-US" sz="2000" b="0" dirty="0">
                <a:solidFill>
                  <a:schemeClr val="tx1"/>
                </a:solidFill>
              </a:rPr>
              <a:t>Inspired by Georgi-</a:t>
            </a:r>
            <a:r>
              <a:rPr lang="en-US" sz="2000" b="0" dirty="0" err="1">
                <a:solidFill>
                  <a:schemeClr val="tx1"/>
                </a:solidFill>
              </a:rPr>
              <a:t>Machacek</a:t>
            </a:r>
            <a:r>
              <a:rPr lang="en-US" sz="2000" b="0" dirty="0">
                <a:solidFill>
                  <a:schemeClr val="tx1"/>
                </a:solidFill>
              </a:rPr>
              <a:t> model: </a:t>
            </a:r>
            <a:r>
              <a:rPr lang="en-US" sz="2000" dirty="0">
                <a:solidFill>
                  <a:srgbClr val="0432FF"/>
                </a:solidFill>
              </a:rPr>
              <a:t>SM H complex doublet + scalar triplet + complex triplet 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that gives rise to five-</a:t>
            </a:r>
            <a:r>
              <a:rPr lang="en-US" sz="2000" b="0" dirty="0" err="1">
                <a:solidFill>
                  <a:schemeClr val="tx1"/>
                </a:solidFill>
              </a:rPr>
              <a:t>plet</a:t>
            </a:r>
            <a:r>
              <a:rPr lang="en-US" sz="2000" b="0" dirty="0">
                <a:solidFill>
                  <a:schemeClr val="tx1"/>
                </a:solidFill>
              </a:rPr>
              <a:t> of </a:t>
            </a:r>
            <a:r>
              <a:rPr lang="en-US" sz="2000" b="0" dirty="0" err="1">
                <a:solidFill>
                  <a:schemeClr val="tx1"/>
                </a:solidFill>
              </a:rPr>
              <a:t>Higgses</a:t>
            </a:r>
            <a:r>
              <a:rPr lang="en-US" sz="2000" b="0" dirty="0">
                <a:solidFill>
                  <a:schemeClr val="tx1"/>
                </a:solidFill>
              </a:rPr>
              <a:t> that </a:t>
            </a:r>
            <a:r>
              <a:rPr lang="en-US" sz="2000" dirty="0"/>
              <a:t>couple to WZ bosons only</a:t>
            </a:r>
            <a:endParaRPr lang="en-US" sz="1600" dirty="0"/>
          </a:p>
          <a:p>
            <a:endParaRPr lang="en-US" sz="1900" dirty="0">
              <a:solidFill>
                <a:srgbClr val="0432FF"/>
              </a:solidFill>
            </a:endParaRPr>
          </a:p>
          <a:p>
            <a:r>
              <a:rPr lang="en-US" sz="1900" dirty="0">
                <a:solidFill>
                  <a:srgbClr val="0432FF"/>
                </a:solidFill>
              </a:rPr>
              <a:t>Charged Higgs can be </a:t>
            </a:r>
            <a:r>
              <a:rPr lang="en-US" sz="1900" u="sng" dirty="0">
                <a:solidFill>
                  <a:srgbClr val="0432FF"/>
                </a:solidFill>
              </a:rPr>
              <a:t>produced via VBF fusion</a:t>
            </a:r>
            <a:r>
              <a:rPr lang="en-US" sz="1900" dirty="0">
                <a:solidFill>
                  <a:srgbClr val="0432FF"/>
                </a:solidFill>
              </a:rPr>
              <a:t> and would decay to WZ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432FF"/>
                </a:solidFill>
              </a:rPr>
              <a:t>Use VBF tag (large </a:t>
            </a:r>
            <a:r>
              <a:rPr lang="en-US" sz="1900" b="0" dirty="0" err="1">
                <a:solidFill>
                  <a:srgbClr val="0432FF"/>
                </a:solidFill>
              </a:rPr>
              <a:t>mjj</a:t>
            </a:r>
            <a:r>
              <a:rPr lang="en-US" sz="1900" b="0" dirty="0">
                <a:solidFill>
                  <a:srgbClr val="0432FF"/>
                </a:solidFill>
              </a:rPr>
              <a:t>), 3 leptons, MET,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432FF"/>
                </a:solidFill>
              </a:rPr>
              <a:t>veto against </a:t>
            </a:r>
            <a:r>
              <a:rPr lang="en-US" sz="1900" b="0" dirty="0" err="1">
                <a:solidFill>
                  <a:srgbClr val="0432FF"/>
                </a:solidFill>
              </a:rPr>
              <a:t>tt</a:t>
            </a:r>
            <a:r>
              <a:rPr lang="en-US" sz="1900" b="0" dirty="0">
                <a:solidFill>
                  <a:srgbClr val="0432FF"/>
                </a:solidFill>
              </a:rPr>
              <a:t>-bar, non-prompt leptons, Drell-Yan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0432FF"/>
                </a:solidFill>
              </a:rPr>
              <a:t>Backgrounds estimated using a mix of simulation and data-driven techniques</a:t>
            </a:r>
            <a:r>
              <a:rPr lang="en-US" sz="1900" b="0" dirty="0"/>
              <a:t> </a:t>
            </a:r>
          </a:p>
          <a:p>
            <a:endParaRPr lang="en-US" sz="1600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29</a:t>
            </a:fld>
            <a:endParaRPr lang="en-US"/>
          </a:p>
        </p:txBody>
      </p:sp>
      <p:pic>
        <p:nvPicPr>
          <p:cNvPr id="3073" name="Picture 1" descr="page30image4019713824">
            <a:extLst>
              <a:ext uri="{FF2B5EF4-FFF2-40B4-BE49-F238E27FC236}">
                <a16:creationId xmlns:a16="http://schemas.microsoft.com/office/drawing/2014/main" id="{08E3600A-A189-9547-BA48-0641067E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5084" y="3207755"/>
            <a:ext cx="3348357" cy="299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30image4019708720">
            <a:extLst>
              <a:ext uri="{FF2B5EF4-FFF2-40B4-BE49-F238E27FC236}">
                <a16:creationId xmlns:a16="http://schemas.microsoft.com/office/drawing/2014/main" id="{F68A34BE-E474-D646-A230-3AF225872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1668" y="1733701"/>
            <a:ext cx="1930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page31image4020786176">
            <a:extLst>
              <a:ext uri="{FF2B5EF4-FFF2-40B4-BE49-F238E27FC236}">
                <a16:creationId xmlns:a16="http://schemas.microsoft.com/office/drawing/2014/main" id="{65AABD87-7B03-D948-8CB8-42A3DE3A7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943" y="3151372"/>
            <a:ext cx="4892498" cy="327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3DDEA8A-DB92-C841-952D-D05BFDA2A101}"/>
              </a:ext>
            </a:extLst>
          </p:cNvPr>
          <p:cNvCxnSpPr>
            <a:cxnSpLocks/>
          </p:cNvCxnSpPr>
          <p:nvPr/>
        </p:nvCxnSpPr>
        <p:spPr>
          <a:xfrm flipH="1">
            <a:off x="7698622" y="4976939"/>
            <a:ext cx="553139" cy="350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21C73F-6357-A642-B5AC-E1EF48FCBB9A}"/>
                  </a:ext>
                </a:extLst>
              </p:cNvPr>
              <p:cNvSpPr txBox="1"/>
              <p:nvPr/>
            </p:nvSpPr>
            <p:spPr>
              <a:xfrm>
                <a:off x="8251598" y="4599945"/>
                <a:ext cx="204177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2.9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local significance</a:t>
                </a:r>
              </a:p>
              <a:p>
                <a:r>
                  <a:rPr lang="en-US" sz="1600" dirty="0">
                    <a:solidFill>
                      <a:srgbClr val="FF0000"/>
                    </a:solidFill>
                  </a:rPr>
                  <a:t>not confirmed by CMS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21C73F-6357-A642-B5AC-E1EF48FCBB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598" y="4599945"/>
                <a:ext cx="2041777" cy="584775"/>
              </a:xfrm>
              <a:prstGeom prst="rect">
                <a:avLst/>
              </a:prstGeom>
              <a:blipFill>
                <a:blip r:embed="rId6"/>
                <a:stretch>
                  <a:fillRect l="-1235" t="-2128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E4362726-D3A5-6041-A274-68A43385B134}"/>
              </a:ext>
            </a:extLst>
          </p:cNvPr>
          <p:cNvSpPr/>
          <p:nvPr/>
        </p:nvSpPr>
        <p:spPr>
          <a:xfrm>
            <a:off x="7963278" y="72192"/>
            <a:ext cx="422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ATLAS: Submitted to PLB, arXiv:1806.01532</a:t>
            </a:r>
          </a:p>
          <a:p>
            <a:r>
              <a:rPr lang="en-US" dirty="0">
                <a:latin typeface="Calibri" panose="020F0502020204030204" pitchFamily="34" charset="0"/>
              </a:rPr>
              <a:t>CMS: </a:t>
            </a:r>
            <a:r>
              <a:rPr lang="en-US" dirty="0"/>
              <a:t>CMS-PAS-SMP-18-001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4CE6DF9-125E-C942-B2E5-9C87AF0867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225" y="1283021"/>
            <a:ext cx="2499928" cy="3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7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BSM Higgs boson physics: theorist’s point of 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8483"/>
            <a:ext cx="12192000" cy="5343106"/>
          </a:xfrm>
        </p:spPr>
        <p:txBody>
          <a:bodyPr>
            <a:normAutofit/>
          </a:bodyPr>
          <a:lstStyle/>
          <a:p>
            <a:r>
              <a:rPr lang="en-US" sz="2400" dirty="0"/>
              <a:t>Standard Model problems (without Higgs) </a:t>
            </a:r>
          </a:p>
          <a:p>
            <a:pPr lvl="1"/>
            <a:r>
              <a:rPr lang="en-US" sz="2000" b="0" dirty="0"/>
              <a:t>gauge invariance principle </a:t>
            </a:r>
            <a:r>
              <a:rPr lang="en-US" sz="2000" b="0" dirty="0">
                <a:sym typeface="Wingdings"/>
              </a:rPr>
              <a:t> carriers of the forces must be massless</a:t>
            </a:r>
          </a:p>
          <a:p>
            <a:pPr lvl="1"/>
            <a:r>
              <a:rPr lang="en-US" sz="2000" b="0" dirty="0">
                <a:sym typeface="Wingdings"/>
              </a:rPr>
              <a:t>parity violation by Weak force  fermions must be massless</a:t>
            </a:r>
            <a:endParaRPr lang="en-US" sz="2000" b="0" dirty="0"/>
          </a:p>
          <a:p>
            <a:endParaRPr lang="en-US" sz="2400" dirty="0"/>
          </a:p>
          <a:p>
            <a:r>
              <a:rPr lang="en-US" sz="2400" dirty="0"/>
              <a:t>SM Higgs boson – savior of SM </a:t>
            </a:r>
          </a:p>
          <a:p>
            <a:pPr lvl="1"/>
            <a:r>
              <a:rPr lang="en-US" sz="2000" b="0" dirty="0"/>
              <a:t>complex scalar field doublet, Higgs Doublet (HD)</a:t>
            </a:r>
          </a:p>
          <a:p>
            <a:pPr lvl="1"/>
            <a:r>
              <a:rPr lang="en-US" sz="2000" b="0" dirty="0"/>
              <a:t>gauge-invariant under SU(2)</a:t>
            </a:r>
            <a:r>
              <a:rPr lang="en-US" sz="2000" b="0" baseline="-25000" dirty="0"/>
              <a:t>L</a:t>
            </a:r>
            <a:r>
              <a:rPr lang="en-US" sz="2000" b="0" dirty="0"/>
              <a:t>                               </a:t>
            </a:r>
          </a:p>
          <a:p>
            <a:pPr lvl="1"/>
            <a:r>
              <a:rPr lang="en-US" sz="2000" b="0" dirty="0"/>
              <a:t>Mexican-hat potential</a:t>
            </a:r>
          </a:p>
          <a:p>
            <a:pPr marL="114298" lvl="1" indent="0">
              <a:buNone/>
            </a:pPr>
            <a:endParaRPr lang="en-US" sz="2000" dirty="0"/>
          </a:p>
          <a:p>
            <a:r>
              <a:rPr lang="en-US" sz="2200" dirty="0"/>
              <a:t>BSM Higgs boson(s)</a:t>
            </a:r>
          </a:p>
          <a:p>
            <a:pPr lvl="1"/>
            <a:r>
              <a:rPr lang="en-US" sz="2000" b="0" dirty="0"/>
              <a:t>one can throw in more scalar fields, why not?</a:t>
            </a:r>
          </a:p>
          <a:p>
            <a:pPr lvl="2"/>
            <a:r>
              <a:rPr lang="en-US" sz="1800" b="0" dirty="0"/>
              <a:t>singlets, doublets, triplets; more than one</a:t>
            </a:r>
          </a:p>
          <a:p>
            <a:pPr lvl="2"/>
            <a:r>
              <a:rPr lang="en-US" sz="1800" b="0" dirty="0"/>
              <a:t>doing so, remarkably, can help address remaining SM problems</a:t>
            </a:r>
          </a:p>
          <a:p>
            <a:pPr lvl="1"/>
            <a:r>
              <a:rPr lang="en-US" sz="2000" b="0" dirty="0"/>
              <a:t>is the 125-GeV Higgs boson elementary?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491479"/>
            <a:ext cx="4876800" cy="365125"/>
          </a:xfrm>
        </p:spPr>
        <p:txBody>
          <a:bodyPr/>
          <a:lstStyle/>
          <a:p>
            <a:r>
              <a:rPr lang="pl-PL"/>
              <a:t>Weihai HEP School 2019  -   SM &amp; Higgs: Lecture 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63158" y="3120957"/>
            <a:ext cx="0" cy="9320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6863158" y="3586993"/>
            <a:ext cx="47076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348216" y="2893744"/>
            <a:ext cx="3380477" cy="132343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/>
              <a:t>BOOM!</a:t>
            </a:r>
          </a:p>
          <a:p>
            <a:pPr marL="342900" lvl="1" indent="-342900">
              <a:buFontTx/>
              <a:buChar char="-"/>
            </a:pPr>
            <a:r>
              <a:rPr lang="en-US" sz="2000" dirty="0"/>
              <a:t>masses for Z/W</a:t>
            </a:r>
          </a:p>
          <a:p>
            <a:pPr marL="342900" lvl="1" indent="-342900">
              <a:buFontTx/>
              <a:buChar char="-"/>
            </a:pPr>
            <a:r>
              <a:rPr lang="en-US" sz="2000" dirty="0"/>
              <a:t>ad hoc masses for fermions</a:t>
            </a:r>
          </a:p>
          <a:p>
            <a:pPr marL="342900" lvl="1" indent="-342900">
              <a:buFontTx/>
              <a:buChar char="-"/>
            </a:pPr>
            <a:r>
              <a:rPr lang="en-US" sz="2000" dirty="0"/>
              <a:t>one physical Higgs boson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863158" y="5007395"/>
            <a:ext cx="0" cy="9835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6863158" y="5529809"/>
            <a:ext cx="4056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68818" y="4683219"/>
            <a:ext cx="4843784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342900" lvl="1" indent="-342900">
              <a:buFontTx/>
              <a:buChar char="-"/>
            </a:pPr>
            <a:r>
              <a:rPr lang="en-US" sz="2000" dirty="0"/>
              <a:t>more than one neutral scalar boson</a:t>
            </a:r>
          </a:p>
          <a:p>
            <a:pPr marL="342900" lvl="1" indent="-342900">
              <a:buFontTx/>
              <a:buChar char="-"/>
            </a:pPr>
            <a:r>
              <a:rPr lang="en-US" sz="2000" dirty="0"/>
              <a:t>none has exact same properties of SM H (at least in principle)</a:t>
            </a:r>
          </a:p>
          <a:p>
            <a:pPr marL="342900" lvl="1" indent="-342900">
              <a:buFontTx/>
              <a:buChar char="-"/>
            </a:pPr>
            <a:r>
              <a:rPr lang="en-US" sz="2000" dirty="0"/>
              <a:t>charged, doubly-charged scalar bosons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6B7503-6D1A-9449-B04D-332842BF53FD}"/>
              </a:ext>
            </a:extLst>
          </p:cNvPr>
          <p:cNvCxnSpPr>
            <a:cxnSpLocks/>
          </p:cNvCxnSpPr>
          <p:nvPr/>
        </p:nvCxnSpPr>
        <p:spPr>
          <a:xfrm>
            <a:off x="6863158" y="6085490"/>
            <a:ext cx="0" cy="22193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B8E887-36F6-F44D-BD8C-63547AAFF03E}"/>
              </a:ext>
            </a:extLst>
          </p:cNvPr>
          <p:cNvCxnSpPr>
            <a:cxnSpLocks/>
          </p:cNvCxnSpPr>
          <p:nvPr/>
        </p:nvCxnSpPr>
        <p:spPr>
          <a:xfrm>
            <a:off x="6863158" y="6196455"/>
            <a:ext cx="40566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73C68B6-DB09-0445-9672-2CED8A4445E9}"/>
              </a:ext>
            </a:extLst>
          </p:cNvPr>
          <p:cNvSpPr txBox="1"/>
          <p:nvPr/>
        </p:nvSpPr>
        <p:spPr>
          <a:xfrm>
            <a:off x="7298007" y="6047921"/>
            <a:ext cx="4843784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dirty="0"/>
              <a:t>Form-factor like couplings of h(125) properties?</a:t>
            </a:r>
          </a:p>
        </p:txBody>
      </p:sp>
    </p:spTree>
    <p:extLst>
      <p:ext uri="{BB962C8B-B14F-4D97-AF65-F5344CB8AC3E}">
        <p14:creationId xmlns:p14="http://schemas.microsoft.com/office/powerpoint/2010/main" val="2814287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MSSM Higgs sector constraints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Weihai HEP School 2019  -   SM &amp; Higgs: Lecture 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285BC-4809-AA40-B11D-110AD067AE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168" y="985230"/>
            <a:ext cx="6209564" cy="5208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21B797-FED3-B144-922D-A6D4002D52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496" y="1076328"/>
            <a:ext cx="5071394" cy="492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092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3E51-3D40-2F49-9F4A-4E4A1073D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Far future projections – HL-LHC (by experimentalists)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E96B-A97B-0845-A100-9FE1E596A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116" y="5559971"/>
            <a:ext cx="6484883" cy="781617"/>
          </a:xfrm>
        </p:spPr>
        <p:txBody>
          <a:bodyPr/>
          <a:lstStyle/>
          <a:p>
            <a:r>
              <a:rPr lang="en-US" dirty="0"/>
              <a:t>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F0911-B8F8-F145-8178-C0DB9C25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BC87A-1516-644F-9012-A8FAF847B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6C27B-5EA9-E444-817A-7BF335E27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93BE00-9FDF-6C48-9D74-2005A008B2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670" y="1237518"/>
            <a:ext cx="5631682" cy="5104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42AFC0-A7BC-684E-98B5-7F0CA388338A}"/>
              </a:ext>
            </a:extLst>
          </p:cNvPr>
          <p:cNvSpPr txBox="1"/>
          <p:nvPr/>
        </p:nvSpPr>
        <p:spPr>
          <a:xfrm>
            <a:off x="6337738" y="982542"/>
            <a:ext cx="190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432FF"/>
                </a:solidFill>
              </a:rPr>
              <a:t>arxiv.:1902.00134</a:t>
            </a:r>
          </a:p>
        </p:txBody>
      </p:sp>
    </p:spTree>
    <p:extLst>
      <p:ext uri="{BB962C8B-B14F-4D97-AF65-F5344CB8AC3E}">
        <p14:creationId xmlns:p14="http://schemas.microsoft.com/office/powerpoint/2010/main" val="594466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2851-DEC8-1243-856E-1F3074A4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203-E85B-0F4C-BE1C-DF54686A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7" y="2164978"/>
            <a:ext cx="10878207" cy="25146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Search for doubly-charged Higgs bosons</a:t>
            </a:r>
          </a:p>
          <a:p>
            <a:pPr algn="ctr"/>
            <a:r>
              <a:rPr lang="en-US" sz="4800" dirty="0"/>
              <a:t>(inspired by </a:t>
            </a:r>
            <a:r>
              <a:rPr lang="en-US" sz="4800" dirty="0" err="1"/>
              <a:t>HD+Triplet</a:t>
            </a:r>
            <a:r>
              <a:rPr lang="en-US" sz="4800" dirty="0"/>
              <a:t> models)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E619-9A84-E34D-AABB-479E01D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10AF-FF30-6D40-9EB2-61117E18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0FDC-5D2C-0A4A-B538-C4D09261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82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FD8C69-5090-D44D-B5E7-0A83964F7E1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Doubly charged Higgs boson: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1FD8C69-5090-D44D-B5E7-0A83964F7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10B77B-1EF7-D049-BEF5-E725177900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5153" y="1022097"/>
                <a:ext cx="8382309" cy="545879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 dirty="0"/>
                  <a:t>Doubly charged Higgs bosons appear in many extensions of SM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Type-II see-saw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Left-right symmetric (LRS) models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Higgs triplet models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Little Higgs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Scalar singlet dark matter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Zee-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Babu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neutrino mass model </a:t>
                </a:r>
                <a:endParaRPr lang="en-US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Georgi-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Machacek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model </a:t>
                </a:r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sz="2400" dirty="0"/>
                  <a:t>Production: </a:t>
                </a:r>
              </a:p>
              <a:p>
                <a:pPr lvl="1"/>
                <a:r>
                  <a:rPr lang="en-US" sz="2000" b="0" dirty="0"/>
                  <a:t>model-independent: </a:t>
                </a:r>
                <a:r>
                  <a:rPr lang="en-US" sz="2000" dirty="0"/>
                  <a:t>DY-like pair production </a:t>
                </a:r>
              </a:p>
              <a:p>
                <a:pPr lvl="1"/>
                <a:r>
                  <a:rPr lang="en-US" sz="2000" b="0" dirty="0"/>
                  <a:t>if there is a large coupling to W: </a:t>
                </a:r>
                <a:r>
                  <a:rPr lang="en-US" sz="2000" dirty="0"/>
                  <a:t>WW-fusion;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∓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∓</m:t>
                            </m:r>
                          </m:sup>
                        </m:s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</m:oMath>
                </a14:m>
                <a:endParaRPr lang="en-US" sz="2000" dirty="0"/>
              </a:p>
              <a:p>
                <a:r>
                  <a:rPr lang="en-US" sz="2400" dirty="0"/>
                  <a:t>Decays </a:t>
                </a:r>
                <a:r>
                  <a:rPr lang="en-US" sz="2000" b="0" dirty="0"/>
                  <a:t>(some are truly spectacular signatures!): 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𝐬𝐚𝐦𝐞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–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𝐬𝐢𝐠𝐧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𝐩𝐚𝐢𝐫𝐬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𝐨𝐟</m:t>
                    </m:r>
                    <m:r>
                      <a:rPr lang="en-US" sz="20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𝒆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r>
                  <a:rPr lang="en-US" sz="2400" dirty="0"/>
                  <a:t> </a:t>
                </a:r>
                <a:endParaRPr lang="en-US" sz="2000" b="0" dirty="0"/>
              </a:p>
              <a:p>
                <a:pPr lvl="2"/>
                <a:r>
                  <a:rPr lang="en-US" sz="1900" b="0" dirty="0"/>
                  <a:t>in general not democratic</a:t>
                </a:r>
              </a:p>
              <a:p>
                <a:pPr lvl="2"/>
                <a:r>
                  <a:rPr lang="en-US" sz="1900" b="0" dirty="0"/>
                  <a:t>mixed flavors are also possible (mind constraints from CLFV searches)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sz="2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endParaRPr lang="en-US" sz="2000" b="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E10B77B-1EF7-D049-BEF5-E725177900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5153" y="1022097"/>
                <a:ext cx="8382309" cy="5458797"/>
              </a:xfrm>
              <a:blipFill>
                <a:blip r:embed="rId3"/>
                <a:stretch>
                  <a:fillRect l="-756" t="-1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314B0-5E06-D543-A47B-EA4764CA2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17ED8-B3FA-1A4E-B50C-2609E729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70FA6-A0A1-3342-8188-4C67AFC8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011C3A-0120-7247-AB3D-1C03E18634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784" y="1088222"/>
            <a:ext cx="2371086" cy="1669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9A59EA-EDB3-7C46-9C5B-58C5122C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2784" y="4617981"/>
            <a:ext cx="2371086" cy="1718724"/>
          </a:xfrm>
          <a:prstGeom prst="rect">
            <a:avLst/>
          </a:prstGeom>
        </p:spPr>
      </p:pic>
      <p:pic>
        <p:nvPicPr>
          <p:cNvPr id="5121" name="Picture 1" descr="page25image1173911632">
            <a:extLst>
              <a:ext uri="{FF2B5EF4-FFF2-40B4-BE49-F238E27FC236}">
                <a16:creationId xmlns:a16="http://schemas.microsoft.com/office/drawing/2014/main" id="{CE0D5235-17DA-B442-BC07-A07EFACC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200" y="2901896"/>
            <a:ext cx="2246670" cy="156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911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same-sign pairs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Weihai HEP School 2019  -   SM &amp; Higgs: Lecture 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1848" y="1811510"/>
            <a:ext cx="3714469" cy="13139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799" y="4591148"/>
            <a:ext cx="5452400" cy="17413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554C5D-F2A4-014D-A248-8BC13C0A26BB}"/>
              </a:ext>
            </a:extLst>
          </p:cNvPr>
          <p:cNvSpPr/>
          <p:nvPr/>
        </p:nvSpPr>
        <p:spPr>
          <a:xfrm>
            <a:off x="399392" y="4855206"/>
            <a:ext cx="60014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Ad hoc B=100%:  </a:t>
            </a:r>
            <a:r>
              <a:rPr lang="en-US" dirty="0"/>
              <a:t>for each kind dilepton pair</a:t>
            </a:r>
          </a:p>
          <a:p>
            <a:r>
              <a:rPr lang="en-US" b="1" dirty="0">
                <a:solidFill>
                  <a:srgbClr val="FF0000"/>
                </a:solidFill>
              </a:rPr>
              <a:t>Benchmark Point 1: </a:t>
            </a:r>
            <a:r>
              <a:rPr lang="en-US" dirty="0">
                <a:solidFill>
                  <a:srgbClr val="FF0000"/>
                </a:solidFill>
              </a:rPr>
              <a:t>normal mass hierarchy, m(</a:t>
            </a:r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baseline="-25000" dirty="0" err="1">
                <a:solidFill>
                  <a:srgbClr val="FF0000"/>
                </a:solidFill>
              </a:rPr>
              <a:t>e</a:t>
            </a:r>
            <a:r>
              <a:rPr lang="en-US" dirty="0">
                <a:solidFill>
                  <a:srgbClr val="FF0000"/>
                </a:solidFill>
              </a:rPr>
              <a:t>)=0</a:t>
            </a:r>
          </a:p>
          <a:p>
            <a:r>
              <a:rPr lang="en-US" b="1" dirty="0">
                <a:solidFill>
                  <a:srgbClr val="FF0000"/>
                </a:solidFill>
              </a:rPr>
              <a:t>Benchmark Point 2:  </a:t>
            </a:r>
            <a:r>
              <a:rPr lang="en-US" dirty="0">
                <a:solidFill>
                  <a:srgbClr val="FF0000"/>
                </a:solidFill>
              </a:rPr>
              <a:t>inverted mass hierarchy, m(ν</a:t>
            </a:r>
            <a:r>
              <a:rPr lang="en-US" baseline="-25000" dirty="0">
                <a:solidFill>
                  <a:srgbClr val="FF0000"/>
                </a:solidFill>
              </a:rPr>
              <a:t>τ</a:t>
            </a:r>
            <a:r>
              <a:rPr lang="en-US" dirty="0">
                <a:solidFill>
                  <a:srgbClr val="FF0000"/>
                </a:solidFill>
              </a:rPr>
              <a:t>)=0</a:t>
            </a:r>
          </a:p>
          <a:p>
            <a:r>
              <a:rPr lang="en-US" b="1" dirty="0">
                <a:solidFill>
                  <a:srgbClr val="FF0000"/>
                </a:solidFill>
              </a:rPr>
              <a:t>Benchmark Point 3: </a:t>
            </a:r>
            <a:r>
              <a:rPr lang="en-US" dirty="0">
                <a:solidFill>
                  <a:srgbClr val="FF0000"/>
                </a:solidFill>
              </a:rPr>
              <a:t>nearly degenerate masses, m(ν)≈0.2 eV</a:t>
            </a:r>
          </a:p>
          <a:p>
            <a:r>
              <a:rPr lang="en-US" b="1" dirty="0"/>
              <a:t>Benchmark Point 4: </a:t>
            </a:r>
            <a:r>
              <a:rPr lang="en-US" dirty="0"/>
              <a:t>ad hoc B=1/6 for all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48F2324-88E6-AE42-8FDE-5A022DD33F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07390"/>
                <a:ext cx="8397766" cy="353276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0432FF"/>
                    </a:solidFill>
                  </a:rPr>
                  <a:t> </a:t>
                </a:r>
                <a:r>
                  <a:rPr lang="en-US" sz="2400" u="sng" dirty="0">
                    <a:solidFill>
                      <a:srgbClr val="0432FF"/>
                    </a:solidFill>
                  </a:rPr>
                  <a:t>Model</a:t>
                </a:r>
                <a:r>
                  <a:rPr lang="en-US" sz="2400" dirty="0">
                    <a:solidFill>
                      <a:srgbClr val="0432FF"/>
                    </a:solidFill>
                  </a:rPr>
                  <a:t> 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SM Higgs doublet </a:t>
                </a:r>
                <a:r>
                  <a:rPr lang="en-US" sz="2000" dirty="0">
                    <a:solidFill>
                      <a:schemeClr val="tx1"/>
                    </a:solidFill>
                  </a:rPr>
                  <a:t>+ pseudoscalar Triplet </a:t>
                </a:r>
                <a:r>
                  <a:rPr lang="en-US" sz="2000" dirty="0">
                    <a:solidFill>
                      <a:schemeClr val="tx1"/>
                    </a:solidFill>
                    <a:sym typeface="Wingdings" pitchFamily="2" charset="2"/>
                  </a:rPr>
                  <a:t>  </a:t>
                </a:r>
                <a:r>
                  <a:rPr lang="en-US" sz="2000" i="1" dirty="0">
                    <a:solidFill>
                      <a:schemeClr val="tx1"/>
                    </a:solidFill>
                  </a:rPr>
                  <a:t>h, H, 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000" i="1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</m:oMath>
                </a14:m>
                <a:endParaRPr lang="en-US" sz="2000" i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Triplet has </a:t>
                </a:r>
                <a:r>
                  <a:rPr lang="en-US" sz="2000" dirty="0">
                    <a:solidFill>
                      <a:schemeClr val="tx1"/>
                    </a:solidFill>
                  </a:rPr>
                  <a:t>very small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vacuum expected value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sub>
                    </m:sSub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&lt;1 GeV from EWK fits)</a:t>
                </a:r>
              </a:p>
              <a:p>
                <a:pPr lvl="2"/>
                <a:r>
                  <a:rPr lang="en-US" sz="1900" b="0" dirty="0">
                    <a:solidFill>
                      <a:schemeClr val="tx1"/>
                    </a:solidFill>
                  </a:rPr>
                  <a:t>neutrino acquire “naturally” small masses via coupling to the Triplet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b>
                      <m:sSubPr>
                        <m:ctrlP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sub>
                    </m:sSub>
                  </m:oMath>
                </a14:m>
                <a:r>
                  <a:rPr lang="en-US" sz="1900" b="0" dirty="0">
                    <a:solidFill>
                      <a:schemeClr val="tx1"/>
                    </a:solidFill>
                  </a:rPr>
                  <a:t>)</a:t>
                </a:r>
              </a:p>
              <a:p>
                <a:pPr lvl="2"/>
                <a:r>
                  <a:rPr lang="en-US" sz="1900" b="0" dirty="0">
                    <a:solidFill>
                      <a:schemeClr val="tx1"/>
                    </a:solidFill>
                  </a:rP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Φ</m:t>
                        </m:r>
                      </m:sub>
                    </m:sSub>
                    <m:r>
                      <a:rPr lang="el-GR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b="0" dirty="0">
                    <a:solidFill>
                      <a:schemeClr val="tx1"/>
                    </a:solidFill>
                  </a:rPr>
                  <a:t>&lt;&lt;0.1 GeV, di-lepton decays are the dominant decay mode</a:t>
                </a:r>
              </a:p>
              <a:p>
                <a:pPr lvl="2"/>
                <a:r>
                  <a:rPr lang="en-US" sz="1900" b="0" dirty="0">
                    <a:solidFill>
                      <a:schemeClr val="tx1"/>
                    </a:solidFill>
                  </a:rPr>
                  <a:t>BRs: study a few ad hoc and model-dependent possibilities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Production mode: </a:t>
                </a:r>
                <a:r>
                  <a:rPr lang="en-US" sz="2000" dirty="0">
                    <a:solidFill>
                      <a:schemeClr val="tx1"/>
                    </a:solidFill>
                  </a:rPr>
                  <a:t>Drell-Yan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𝑯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∓</m:t>
                            </m:r>
                          </m:sup>
                        </m:s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Assume the singly- and doubly-charged Higgs bosons are mass degenerate</a:t>
                </a:r>
              </a:p>
            </p:txBody>
          </p:sp>
        </mc:Choice>
        <mc:Fallback>
          <p:sp>
            <p:nvSpPr>
              <p:cNvPr id="15" name="Content Placeholder 2">
                <a:extLst>
                  <a:ext uri="{FF2B5EF4-FFF2-40B4-BE49-F238E27FC236}">
                    <a16:creationId xmlns:a16="http://schemas.microsoft.com/office/drawing/2014/main" id="{248F2324-88E6-AE42-8FDE-5A022DD33F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07390"/>
                <a:ext cx="8397766" cy="3532768"/>
              </a:xfrm>
              <a:blipFill>
                <a:blip r:embed="rId5"/>
                <a:stretch>
                  <a:fillRect l="-303" t="-1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D39D2FE-C31D-E74E-901B-38413CE2A3C4}"/>
              </a:ext>
            </a:extLst>
          </p:cNvPr>
          <p:cNvSpPr txBox="1"/>
          <p:nvPr/>
        </p:nvSpPr>
        <p:spPr>
          <a:xfrm>
            <a:off x="9979150" y="-6486"/>
            <a:ext cx="221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PAS HIG-16-036 </a:t>
            </a:r>
          </a:p>
        </p:txBody>
      </p:sp>
    </p:spTree>
    <p:extLst>
      <p:ext uri="{BB962C8B-B14F-4D97-AF65-F5344CB8AC3E}">
        <p14:creationId xmlns:p14="http://schemas.microsoft.com/office/powerpoint/2010/main" val="2651988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same-sign pairs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Weihai HEP School 2019  -   SM &amp; Higgs: Lecture 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7E28EE-446E-9443-9D00-7C30945300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600" y="904998"/>
            <a:ext cx="6376347" cy="5578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EDC931-2EAD-C745-A32D-061B7C4A7B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43" y="2922112"/>
            <a:ext cx="3359368" cy="3558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E228AD-E919-254E-8D42-C12B6ADCD01F}"/>
                  </a:ext>
                </a:extLst>
              </p:cNvPr>
              <p:cNvSpPr/>
              <p:nvPr/>
            </p:nvSpPr>
            <p:spPr>
              <a:xfrm>
                <a:off x="73572" y="904998"/>
                <a:ext cx="5538952" cy="206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Analysis:</a:t>
                </a:r>
              </a:p>
              <a:p>
                <a:pPr lvl="1"/>
                <a:r>
                  <a:rPr lang="en-US" b="1" dirty="0"/>
                  <a:t>Selection: </a:t>
                </a:r>
              </a:p>
              <a:p>
                <a:pPr marL="808038" lvl="2" indent="-336550">
                  <a:buFont typeface="Arial" panose="020B0604020202020204" pitchFamily="34" charset="0"/>
                  <a:buChar char="•"/>
                </a:pPr>
                <a:r>
                  <a:rPr lang="en-US" dirty="0"/>
                  <a:t>4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 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ℓℓ)</m:t>
                    </m:r>
                  </m:oMath>
                </a14:m>
                <a:r>
                  <a:rPr lang="en-US" dirty="0"/>
                  <a:t>-veto,  cut on </a:t>
                </a:r>
                <a:r>
                  <a:rPr lang="en-US" dirty="0" err="1"/>
                  <a:t>dR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808038" lvl="2" indent="-336550">
                  <a:buFont typeface="Arial" panose="020B0604020202020204" pitchFamily="34" charset="0"/>
                  <a:buChar char="•"/>
                </a:pPr>
                <a:r>
                  <a:rPr lang="en-US" dirty="0"/>
                  <a:t>3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dirty="0"/>
                  <a:t> + MET,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Z</m:t>
                    </m:r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ℓℓ)</m:t>
                    </m:r>
                  </m:oMath>
                </a14:m>
                <a:r>
                  <a:rPr lang="en-US" dirty="0"/>
                  <a:t>-veto, cut on </a:t>
                </a:r>
                <a:r>
                  <a:rPr lang="en-US" dirty="0" err="1"/>
                  <a:t>dR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b="1" dirty="0"/>
                  <a:t>Final observables: </a:t>
                </a:r>
                <a:r>
                  <a:rPr lang="en-US" dirty="0"/>
                  <a:t>count events in a mass window for same-sign lepton pair</a:t>
                </a:r>
              </a:p>
              <a:p>
                <a:pPr lvl="1"/>
                <a:r>
                  <a:rPr lang="en-US" b="1" dirty="0"/>
                  <a:t>Background: </a:t>
                </a:r>
                <a:r>
                  <a:rPr lang="en-US" dirty="0"/>
                  <a:t>nearly none after selection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CE228AD-E919-254E-8D42-C12B6ADCD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2" y="904998"/>
                <a:ext cx="5538952" cy="2062103"/>
              </a:xfrm>
              <a:prstGeom prst="rect">
                <a:avLst/>
              </a:prstGeom>
              <a:blipFill>
                <a:blip r:embed="rId5"/>
                <a:stretch>
                  <a:fillRect l="-1144" t="-1220"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BE5A2E0-3435-D349-888B-8E211140E4FA}"/>
              </a:ext>
            </a:extLst>
          </p:cNvPr>
          <p:cNvSpPr txBox="1"/>
          <p:nvPr/>
        </p:nvSpPr>
        <p:spPr>
          <a:xfrm rot="19205723">
            <a:off x="3160302" y="4118119"/>
            <a:ext cx="134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preselection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CF0F7-C51B-454C-ACDC-0CE7854E2E97}"/>
              </a:ext>
            </a:extLst>
          </p:cNvPr>
          <p:cNvSpPr txBox="1"/>
          <p:nvPr/>
        </p:nvSpPr>
        <p:spPr>
          <a:xfrm>
            <a:off x="9979150" y="-6486"/>
            <a:ext cx="2212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PAS HIG-16-036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29A384-4C08-F946-AB84-28B891692DBD}"/>
              </a:ext>
            </a:extLst>
          </p:cNvPr>
          <p:cNvSpPr/>
          <p:nvPr/>
        </p:nvSpPr>
        <p:spPr>
          <a:xfrm>
            <a:off x="6159062" y="3909847"/>
            <a:ext cx="4267200" cy="12402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93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2851-DEC8-1243-856E-1F3074A4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203-E85B-0F4C-BE1C-DF54686A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7" y="2164978"/>
            <a:ext cx="10878207" cy="25146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Search for pair-produced scalars</a:t>
            </a:r>
          </a:p>
          <a:p>
            <a:pPr algn="ctr"/>
            <a:r>
              <a:rPr lang="en-US" sz="4800" dirty="0"/>
              <a:t>(inspired by 2HDM+S models)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E619-9A84-E34D-AABB-479E01D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10AF-FF30-6D40-9EB2-61117E18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0FDC-5D2C-0A4A-B538-C4D09261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70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2A760-089E-5449-BA4B-6CE77D9C3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Searches inspired by 2HDM+S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450B01-DEE6-F645-B6AA-8E897CBD2F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6125" y="1022098"/>
                <a:ext cx="7672552" cy="5458795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Two Higgs Doublets + pseudoscalar field S  (singlet)</a:t>
                </a: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Two more degrees of freedom: </a:t>
                </a:r>
                <a:r>
                  <a:rPr lang="en-US" sz="2000" b="0" i="1" dirty="0">
                    <a:solidFill>
                      <a:schemeClr val="tx1"/>
                    </a:solidFill>
                  </a:rPr>
                  <a:t>two more neutral </a:t>
                </a:r>
                <a:r>
                  <a:rPr lang="en-US" sz="2000" b="0" i="1" dirty="0" err="1">
                    <a:solidFill>
                      <a:schemeClr val="tx1"/>
                    </a:solidFill>
                  </a:rPr>
                  <a:t>higgses</a:t>
                </a:r>
                <a:r>
                  <a:rPr lang="en-US" sz="2000" b="0" i="1" dirty="0">
                    <a:solidFill>
                      <a:schemeClr val="tx1"/>
                    </a:solidFill>
                  </a:rPr>
                  <a:t>, CP-even/odd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The Higgs sector content is now: 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000" b="1" i="1" baseline="-25000" dirty="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000" b="1" i="1" baseline="-25000" dirty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000" b="1" i="1" baseline="-25000" dirty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000" b="1" i="1" baseline="-25000" dirty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2000" b="1" i="1" baseline="-25000" dirty="0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1" i="1" dirty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2000" b="1" i="1" baseline="30000" dirty="0" smtClean="0">
                        <a:latin typeface="Cambria Math" panose="02040503050406030204" pitchFamily="18" charset="0"/>
                      </a:rPr>
                      <m:t>± </m:t>
                    </m:r>
                  </m:oMath>
                </a14:m>
                <a:endParaRPr lang="en-US" sz="2000" baseline="30000" dirty="0"/>
              </a:p>
              <a:p>
                <a:r>
                  <a:rPr lang="en-US" sz="2000" b="0" baseline="30000" dirty="0"/>
                  <a:t>	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sz="2000" i="1" baseline="-25000" dirty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2000" b="0" dirty="0"/>
                  <a:t> can be associated with the discovered 125 GeV Higgs boson</a:t>
                </a: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2HDM+S is used in so-called next-to-Minimal Super Symmetry Model,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nMSSM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, to resolve MSSM tensions and fine tunings</a:t>
                </a:r>
              </a:p>
              <a:p>
                <a:endParaRPr lang="en-US" sz="1900" b="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rgbClr val="0432FF"/>
                    </a:solidFill>
                  </a:rPr>
                  <a:t>Phenomenology: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rgbClr val="0432FF"/>
                    </a:solidFill>
                  </a:rPr>
                  <a:t>The lightest pseudo-scalar, </a:t>
                </a:r>
                <a:r>
                  <a:rPr lang="en-US" sz="2000" b="0" i="1" dirty="0">
                    <a:solidFill>
                      <a:srgbClr val="0432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2000" b="0" baseline="-25000" dirty="0">
                    <a:solidFill>
                      <a:srgbClr val="0432FF"/>
                    </a:solidFill>
                  </a:rPr>
                  <a:t>1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, can be very light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rgbClr val="0432FF"/>
                    </a:solidFill>
                  </a:rPr>
                  <a:t>As all </a:t>
                </a:r>
                <a:r>
                  <a:rPr lang="en-US" sz="2000" b="0" dirty="0" err="1">
                    <a:solidFill>
                      <a:srgbClr val="0432FF"/>
                    </a:solidFill>
                  </a:rPr>
                  <a:t>Higgses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, it has smaller couplings to lighter fermions -&gt; hard to produce at pp/</a:t>
                </a:r>
                <a:r>
                  <a:rPr lang="en-US" sz="2000" b="0" dirty="0" err="1">
                    <a:solidFill>
                      <a:srgbClr val="0432FF"/>
                    </a:solidFill>
                  </a:rPr>
                  <a:t>ee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 colliders (and hence it has evaded detection so far)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rgbClr val="0432FF"/>
                    </a:solidFill>
                  </a:rPr>
                  <a:t>However,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𝐵𝑅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𝑎𝑎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</a:rPr>
                  <a:t> can be appreciable (for two of three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</a:rPr>
                  <a:t> bosons)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</a:rPr>
                  <a:t>-bosons likes to decay to the heaviest fermions it can decay to:     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𝒃𝒃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000" b="0" dirty="0"/>
                  <a:t> 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plus loop induced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𝒈𝒈</m:t>
                    </m:r>
                  </m:oMath>
                </a14:m>
                <a:r>
                  <a:rPr lang="en-US" sz="2000" dirty="0"/>
                  <a:t> </a:t>
                </a:r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r>
                  <a:rPr lang="en-US" sz="2000" dirty="0"/>
                  <a:t>Searches are performed in various pairing combinations.                                  Lots of analyses, too many to cover all in this talk… Some are in backup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0" dirty="0">
                  <a:solidFill>
                    <a:srgbClr val="0432FF"/>
                  </a:solidFill>
                </a:endParaRPr>
              </a:p>
              <a:p>
                <a:endParaRPr lang="en-US" sz="2000" b="0" dirty="0">
                  <a:solidFill>
                    <a:srgbClr val="0432FF"/>
                  </a:solidFill>
                </a:endParaRP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450B01-DEE6-F645-B6AA-8E897CBD2F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6125" y="1022098"/>
                <a:ext cx="7672552" cy="5458795"/>
              </a:xfrm>
              <a:blipFill>
                <a:blip r:embed="rId2"/>
                <a:stretch>
                  <a:fillRect l="-661" t="-696" r="-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A148A-3AE3-354A-B114-A00FF13EA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366EA-A155-944F-B00C-7D0E15A70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8231D-65B8-AB43-B803-02E4287C7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63215E-989F-0746-95B4-79D113BE51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8055" y="3694410"/>
            <a:ext cx="3365092" cy="27807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EFAB4B-230E-0941-BAFE-DA1428DF1A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682" y="1006187"/>
            <a:ext cx="2747809" cy="2679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434679-B7D9-3645-96E9-848EA8227D50}"/>
                  </a:ext>
                </a:extLst>
              </p:cNvPr>
              <p:cNvSpPr txBox="1"/>
              <p:nvPr/>
            </p:nvSpPr>
            <p:spPr>
              <a:xfrm>
                <a:off x="8977755" y="1970307"/>
                <a:ext cx="1377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E434679-B7D9-3645-96E9-848EA8227D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7755" y="1970307"/>
                <a:ext cx="137762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282710-7AEC-CB4C-8A18-D04C39929816}"/>
              </a:ext>
            </a:extLst>
          </p:cNvPr>
          <p:cNvCxnSpPr>
            <a:cxnSpLocks/>
          </p:cNvCxnSpPr>
          <p:nvPr/>
        </p:nvCxnSpPr>
        <p:spPr>
          <a:xfrm>
            <a:off x="9550805" y="2343807"/>
            <a:ext cx="1" cy="1279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220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12903AE-92C2-CF4F-81CF-44ED9D1E49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Summary of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𝒂𝒂</m:t>
                    </m:r>
                  </m:oMath>
                </a14:m>
                <a:r>
                  <a:rPr lang="en-US" dirty="0"/>
                  <a:t> searches at 13 TeV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12903AE-92C2-CF4F-81CF-44ED9D1E49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7A37-A9B1-6240-80B3-996A1A211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CD613-6EE5-1A45-9057-FD8C25D15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EC994A-B9A2-4746-8CD6-274654737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067A06-5CB8-FB45-B671-5A0127BCA788}"/>
                  </a:ext>
                </a:extLst>
              </p:cNvPr>
              <p:cNvSpPr txBox="1"/>
              <p:nvPr/>
            </p:nvSpPr>
            <p:spPr>
              <a:xfrm>
                <a:off x="1938053" y="871496"/>
                <a:ext cx="871027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Search results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𝑎𝑎</m:t>
                    </m:r>
                  </m:oMath>
                </a14:m>
                <a:r>
                  <a:rPr lang="en-US" dirty="0"/>
                  <a:t> in different final states</a:t>
                </a:r>
              </a:p>
              <a:p>
                <a:r>
                  <a:rPr lang="en-US" dirty="0"/>
                  <a:t>with branching fractions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calculated for 2HDM (Type II) + S model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067A06-5CB8-FB45-B671-5A0127BCA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8053" y="871496"/>
                <a:ext cx="8710270" cy="923330"/>
              </a:xfrm>
              <a:prstGeom prst="rect">
                <a:avLst/>
              </a:prstGeom>
              <a:blipFill>
                <a:blip r:embed="rId3"/>
                <a:stretch>
                  <a:fillRect l="-583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1255BB5-492B-8D47-A1DD-0F17DA7E0E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767" y="1869076"/>
            <a:ext cx="5227143" cy="43411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33111D-84DD-FF40-8684-BDF75CFD21CF}"/>
                  </a:ext>
                </a:extLst>
              </p:cNvPr>
              <p:cNvSpPr/>
              <p:nvPr/>
            </p:nvSpPr>
            <p:spPr>
              <a:xfrm>
                <a:off x="6390291" y="1438079"/>
                <a:ext cx="4817242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200" dirty="0"/>
                  <a:t>Results can be easily rescaled for  other 2HDM Types and other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</a:rPr>
                      <m:t>𝑡𝑎𝑛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33111D-84DD-FF40-8684-BDF75CFD2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0291" y="1438079"/>
                <a:ext cx="4817242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90BA35-8D9A-3E4C-955D-F4C8523455AF}"/>
              </a:ext>
            </a:extLst>
          </p:cNvPr>
          <p:cNvCxnSpPr/>
          <p:nvPr/>
        </p:nvCxnSpPr>
        <p:spPr>
          <a:xfrm>
            <a:off x="7136524" y="2133600"/>
            <a:ext cx="0" cy="1555531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A60BB9A-7965-7A48-99F2-A1F5B2515264}"/>
              </a:ext>
            </a:extLst>
          </p:cNvPr>
          <p:cNvSpPr/>
          <p:nvPr/>
        </p:nvSpPr>
        <p:spPr>
          <a:xfrm>
            <a:off x="7252139" y="2561579"/>
            <a:ext cx="4529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limits in this area imply no search sensitivity,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assuming the SM Higgs production cross section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D2DC2E-8911-CF4C-B6E9-7E4C9B535069}"/>
              </a:ext>
            </a:extLst>
          </p:cNvPr>
          <p:cNvCxnSpPr>
            <a:cxnSpLocks/>
          </p:cNvCxnSpPr>
          <p:nvPr/>
        </p:nvCxnSpPr>
        <p:spPr>
          <a:xfrm>
            <a:off x="7136524" y="3689131"/>
            <a:ext cx="0" cy="350538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D61A76A8-B2C0-C946-8947-ACDA96FEBDD4}"/>
              </a:ext>
            </a:extLst>
          </p:cNvPr>
          <p:cNvSpPr/>
          <p:nvPr/>
        </p:nvSpPr>
        <p:spPr>
          <a:xfrm>
            <a:off x="7252139" y="3572012"/>
            <a:ext cx="4529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this range of B(h-&gt;BSM) is excluded in a combination of results for h(125) decays to SM decay modes</a:t>
            </a:r>
          </a:p>
        </p:txBody>
      </p:sp>
    </p:spTree>
    <p:extLst>
      <p:ext uri="{BB962C8B-B14F-4D97-AF65-F5344CB8AC3E}">
        <p14:creationId xmlns:p14="http://schemas.microsoft.com/office/powerpoint/2010/main" val="736116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2851-DEC8-1243-856E-1F3074A4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203-E85B-0F4C-BE1C-DF54686A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7" y="2164978"/>
            <a:ext cx="10878207" cy="25146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Outright exotic decay and production modes of the h(125) boson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E619-9A84-E34D-AABB-479E01D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10AF-FF30-6D40-9EB2-61117E18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0FDC-5D2C-0A4A-B538-C4D09261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566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Higgs bosons: why?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Weihai HEP School 2019  -   SM &amp; Higgs: Lecture 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525697"/>
              </p:ext>
            </p:extLst>
          </p:nvPr>
        </p:nvGraphicFramePr>
        <p:xfrm>
          <a:off x="53788" y="914400"/>
          <a:ext cx="12097871" cy="5392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9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77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573">
                <a:tc>
                  <a:txBody>
                    <a:bodyPr/>
                    <a:lstStyle/>
                    <a:p>
                      <a:r>
                        <a:rPr lang="en-US" sz="2800" dirty="0"/>
                        <a:t>Model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is it good for?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Higgs</a:t>
                      </a:r>
                      <a:r>
                        <a:rPr lang="en-US" sz="2800" baseline="0" dirty="0"/>
                        <a:t> bosons</a:t>
                      </a:r>
                      <a:endParaRPr lang="en-US" sz="28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01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SM:  one doublet of complex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</a:rPr>
                        <a:t> scalar fields (HD)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en-US" sz="1800" dirty="0" err="1">
                          <a:solidFill>
                            <a:schemeClr val="tx1"/>
                          </a:solidFill>
                        </a:rPr>
                        <a:t>d.o.f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. give mass to W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±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and Z bosons</a:t>
                      </a:r>
                    </a:p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Yukawa couplings generate fermion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</a:rPr>
                        <a:t> masses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90"/>
                          </a:solidFill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555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HD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</a:rPr>
                        <a:t> + real singlet</a:t>
                      </a:r>
                      <a:endParaRPr lang="en-US" sz="20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attractive</a:t>
                      </a:r>
                      <a:r>
                        <a:rPr lang="en-US" sz="1800" baseline="0" dirty="0"/>
                        <a:t> in the </a:t>
                      </a:r>
                      <a:r>
                        <a:rPr lang="en-US" sz="1800" dirty="0"/>
                        <a:t>context of DM,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EWK </a:t>
                      </a:r>
                      <a:r>
                        <a:rPr lang="en-US" sz="1800" dirty="0" err="1"/>
                        <a:t>baryogenesis</a:t>
                      </a:r>
                      <a:r>
                        <a:rPr lang="en-US" sz="1800" dirty="0"/>
                        <a:t>, …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90"/>
                          </a:solidFill>
                        </a:rPr>
                        <a:t>h,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3391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HD + 2</a:t>
                      </a:r>
                      <a:r>
                        <a:rPr lang="en-US" sz="2000" b="1" baseline="30000" dirty="0">
                          <a:solidFill>
                            <a:srgbClr val="0000FF"/>
                          </a:solidFill>
                        </a:rPr>
                        <a:t>nd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 doublet </a:t>
                      </a:r>
                    </a:p>
                    <a:p>
                      <a:r>
                        <a:rPr lang="en-US" sz="1800" b="0" dirty="0">
                          <a:solidFill>
                            <a:srgbClr val="0000FF"/>
                          </a:solidFill>
                        </a:rPr>
                        <a:t>(2HDM: 2 Higgs Doublets Model)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1800" baseline="0" dirty="0"/>
                        <a:t>prerequisite for SUSY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aseline="0" dirty="0"/>
                        <a:t>natural in Grand Unifying Theories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aseline="0" dirty="0"/>
                        <a:t>additional source of CP violation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1800" baseline="0" dirty="0"/>
                        <a:t>DM originating directly from 2HDM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90"/>
                          </a:solidFill>
                        </a:rPr>
                        <a:t>h,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H, A,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2800" b="1" baseline="30000" dirty="0">
                          <a:solidFill>
                            <a:srgbClr val="FF0000"/>
                          </a:solidFill>
                        </a:rPr>
                        <a:t>±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801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2HDM + complex singlet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Used in so-called </a:t>
                      </a:r>
                      <a:r>
                        <a:rPr lang="en-US" sz="1800" dirty="0" err="1"/>
                        <a:t>nMSSM</a:t>
                      </a:r>
                      <a:r>
                        <a:rPr lang="en-US" sz="1800" dirty="0"/>
                        <a:t>, next-to-minimal Super Symmetry resolves the μ-problem</a:t>
                      </a:r>
                      <a:r>
                        <a:rPr lang="en-US" sz="1800" baseline="0" dirty="0"/>
                        <a:t> MSSM</a:t>
                      </a:r>
                    </a:p>
                    <a:p>
                      <a:r>
                        <a:rPr lang="en-US" sz="1800" baseline="0" dirty="0"/>
                        <a:t>h(125) is unnaturally heavy in MSSM – not in </a:t>
                      </a:r>
                      <a:r>
                        <a:rPr lang="en-US" sz="1800" baseline="0" dirty="0" err="1"/>
                        <a:t>nMSSM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90"/>
                          </a:solidFill>
                        </a:rPr>
                        <a:t>h</a:t>
                      </a:r>
                      <a:r>
                        <a:rPr lang="en-US" sz="2800" b="1" baseline="-25000" dirty="0">
                          <a:solidFill>
                            <a:srgbClr val="000090"/>
                          </a:solidFill>
                        </a:rPr>
                        <a:t>1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en-US" sz="28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en-US" sz="2800" b="1" baseline="-25000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, a</a:t>
                      </a:r>
                      <a:r>
                        <a:rPr lang="en-US" sz="2800" b="1" baseline="-25000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, a</a:t>
                      </a:r>
                      <a:r>
                        <a:rPr lang="en-US" sz="2800" b="1" baseline="-25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H</a:t>
                      </a:r>
                      <a:r>
                        <a:rPr lang="en-US" sz="2800" b="1" baseline="30000" dirty="0">
                          <a:solidFill>
                            <a:srgbClr val="FF0000"/>
                          </a:solidFill>
                        </a:rPr>
                        <a:t>±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912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HD + triplet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can provide Majorana neutrino masses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0090"/>
                          </a:solidFill>
                        </a:rPr>
                        <a:t>h, 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H, A, H</a:t>
                      </a:r>
                      <a:r>
                        <a:rPr lang="en-US" sz="2800" b="1" baseline="30000" dirty="0">
                          <a:solidFill>
                            <a:srgbClr val="FF0000"/>
                          </a:solidFill>
                        </a:rPr>
                        <a:t>±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en-US" sz="2800" b="1" baseline="30000" dirty="0">
                          <a:solidFill>
                            <a:srgbClr val="FF0000"/>
                          </a:solidFill>
                        </a:rPr>
                        <a:t>±±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  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436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4B758D-E9C3-0743-B402-B02450008A1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Search for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(125)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i="1" dirty="0" err="1">
                        <a:latin typeface="Cambria Math" panose="02040503050406030204" pitchFamily="18" charset="0"/>
                        <a:sym typeface="Wingdings"/>
                      </a:rPr>
                      <m:t>𝜏𝜇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/>
                      </a:rPr>
                      <m:t>,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/>
                      </a:rPr>
                      <m:t>𝜏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/>
                      </a:rPr>
                      <m:t>𝑒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/>
                      </a:rPr>
                      <m:t>,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/>
                      </a:rPr>
                      <m:t>𝜇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/>
                      </a:rPr>
                      <m:t>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4B758D-E9C3-0743-B402-B02450008A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863FAF-5553-EE41-A93F-B74F2E274D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4593" y="1022098"/>
                <a:ext cx="8639504" cy="5368192"/>
              </a:xfrm>
            </p:spPr>
            <p:txBody>
              <a:bodyPr>
                <a:normAutofit/>
              </a:bodyPr>
              <a:lstStyle/>
              <a:p>
                <a:r>
                  <a:rPr lang="en-US" sz="2000" b="0" dirty="0">
                    <a:solidFill>
                      <a:schemeClr val="tx1"/>
                    </a:solidFill>
                  </a:rPr>
                  <a:t>Charged lepton flavor (CLF) is not protected by any fundamental symmetry</a:t>
                </a: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Many experiments were built and to search for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→3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→3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𝑒𝑡𝑐</m:t>
                    </m:r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New big dedicated experiments are under construction now…</a:t>
                </a:r>
              </a:p>
              <a:p>
                <a:endParaRPr lang="en-US" sz="800" b="0" dirty="0"/>
              </a:p>
              <a:p>
                <a:r>
                  <a:rPr lang="en-US" sz="2000" b="0" dirty="0"/>
                  <a:t>Can H(125) give rise to a CLFV process? </a:t>
                </a:r>
              </a:p>
              <a:p>
                <a:endParaRPr lang="en-US" sz="800" b="0" dirty="0">
                  <a:solidFill>
                    <a:srgbClr val="0432FF"/>
                  </a:solidFill>
                </a:endParaRPr>
              </a:p>
              <a:p>
                <a:r>
                  <a:rPr lang="en-US" sz="2000" b="0" dirty="0">
                    <a:solidFill>
                      <a:srgbClr val="0432FF"/>
                    </a:solidFill>
                  </a:rPr>
                  <a:t>Yes, if Yukawa coupling matrix is not diagonal (remember that all Yukawa couplings are introduced by hand). E.g., off-diagonal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𝜏𝜇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</a:rPr>
                  <a:t> will result in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000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𝜏𝜇</m:t>
                    </m:r>
                    <m:r>
                      <a:rPr lang="en-US" sz="2000" b="0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 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</a:rPr>
                  <a:t>(and, consequently, to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20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→3</m:t>
                    </m:r>
                    <m:r>
                      <a:rPr lang="en-US" sz="20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𝜇𝛾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</a:rPr>
                  <a:t>)</a:t>
                </a:r>
              </a:p>
              <a:p>
                <a:endParaRPr lang="en-US" sz="2000" b="0" dirty="0">
                  <a:solidFill>
                    <a:srgbClr val="0432FF"/>
                  </a:solidFill>
                </a:endParaRP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There was some excitement after Run 1, when CMS and ATLAS saw some excesses (2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 and 1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) in their </a:t>
                </a:r>
                <a14:m>
                  <m:oMath xmlns:m="http://schemas.openxmlformats.org/officeDocument/2006/math"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0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𝜏𝜇</m:t>
                    </m:r>
                  </m:oMath>
                </a14:m>
                <a:r>
                  <a:rPr lang="en-US" sz="2000" b="0" dirty="0">
                    <a:solidFill>
                      <a:schemeClr val="tx1"/>
                    </a:solidFill>
                  </a:rPr>
                  <a:t> decay searches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863FAF-5553-EE41-A93F-B74F2E274D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4593" y="1022098"/>
                <a:ext cx="8639504" cy="5368192"/>
              </a:xfrm>
              <a:blipFill>
                <a:blip r:embed="rId3"/>
                <a:stretch>
                  <a:fillRect l="-587" t="-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84E12-D262-D04E-BE6D-129219F55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88E5C-DE0F-584B-8E5D-B9235248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7C0C-F21D-E446-849C-A708E615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5B6146-47D9-144E-9EA6-03932FB296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372" y="3630814"/>
            <a:ext cx="2566250" cy="28535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495E00-2AF1-E747-BD76-4218B83ACB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3372" y="933809"/>
            <a:ext cx="2547870" cy="270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43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4B758D-E9C3-0743-B402-B02450008A1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Run 2 search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dirty="0">
                        <a:latin typeface="Cambria Math" panose="02040503050406030204" pitchFamily="18" charset="0"/>
                      </a:rPr>
                      <m:t>(125)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i="1" dirty="0" err="1">
                        <a:latin typeface="Cambria Math" panose="02040503050406030204" pitchFamily="18" charset="0"/>
                        <a:sym typeface="Wingdings"/>
                      </a:rPr>
                      <m:t>𝜏𝜇</m:t>
                    </m:r>
                    <m:r>
                      <a:rPr lang="en-US" i="1" dirty="0">
                        <a:latin typeface="Cambria Math" panose="02040503050406030204" pitchFamily="18" charset="0"/>
                        <a:sym typeface="Wingdings"/>
                      </a:rPr>
                      <m:t>,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/>
                      </a:rPr>
                      <m:t>𝜏</m:t>
                    </m:r>
                    <m:r>
                      <a:rPr lang="en-US" b="0" i="1" dirty="0">
                        <a:latin typeface="Cambria Math" panose="02040503050406030204" pitchFamily="18" charset="0"/>
                        <a:sym typeface="Wingdings"/>
                      </a:rPr>
                      <m:t>𝑒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4B758D-E9C3-0743-B402-B02450008A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863FAF-5553-EE41-A93F-B74F2E274D5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669" y="986101"/>
                <a:ext cx="7099738" cy="4395196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The search is very similar to SM </a:t>
                </a:r>
                <a14:m>
                  <m:oMath xmlns:m="http://schemas.openxmlformats.org/officeDocument/2006/math">
                    <m:r>
                      <a:rPr lang="en-US" sz="2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400" b="1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𝝉𝝉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analysis: 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Except that it becomes simpler as one decay leg is a muon or electron of high 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p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T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with no missing momentum 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Main backgrounds remain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US" sz="14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000" b="1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𝝉𝝉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and </a:t>
                </a:r>
                <a:r>
                  <a:rPr lang="en-US" sz="2000" dirty="0">
                    <a:solidFill>
                      <a:schemeClr val="tx1"/>
                    </a:solidFill>
                  </a:rPr>
                  <a:t>W(lv)+jets</a:t>
                </a:r>
              </a:p>
              <a:p>
                <a:pPr lvl="1"/>
                <a:r>
                  <a:rPr lang="en-US" sz="2000" b="0" dirty="0">
                    <a:solidFill>
                      <a:schemeClr val="tx1"/>
                    </a:solidFill>
                  </a:rPr>
                  <a:t>VBF remains by far the most sensitive category</a:t>
                </a:r>
              </a:p>
              <a:p>
                <a:pPr lvl="1"/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Results (CMS):</a:t>
                </a:r>
              </a:p>
              <a:p>
                <a:pPr lvl="1"/>
                <a:r>
                  <a:rPr lang="en-US" sz="2000" b="0" dirty="0">
                    <a:solidFill>
                      <a:srgbClr val="0432FF"/>
                    </a:solidFill>
                  </a:rPr>
                  <a:t>No significant accesses observed</a:t>
                </a:r>
              </a:p>
              <a:p>
                <a:pPr lvl="1"/>
                <a:r>
                  <a:rPr lang="en-US" sz="2000" dirty="0">
                    <a:solidFill>
                      <a:srgbClr val="0432FF"/>
                    </a:solidFill>
                  </a:rPr>
                  <a:t>B(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14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000" b="1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𝝉𝝁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)&lt;0.25% 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(exp 0.25%)</a:t>
                </a:r>
              </a:p>
              <a:p>
                <a:pPr lvl="1"/>
                <a:r>
                  <a:rPr lang="en-US" sz="2000" dirty="0">
                    <a:solidFill>
                      <a:srgbClr val="0432FF"/>
                    </a:solidFill>
                  </a:rPr>
                  <a:t>B(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14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000" b="1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𝝉</m:t>
                    </m:r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𝒆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)&lt;0.61% 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(exp 0.37%)</a:t>
                </a:r>
              </a:p>
              <a:p>
                <a:pPr lvl="1"/>
                <a:r>
                  <a:rPr lang="en-US" sz="2000" b="0" dirty="0">
                    <a:solidFill>
                      <a:srgbClr val="0432FF"/>
                    </a:solidFill>
                  </a:rPr>
                  <a:t>Search for </a:t>
                </a:r>
                <a14:m>
                  <m:oMath xmlns:m="http://schemas.openxmlformats.org/officeDocument/2006/math">
                    <m:r>
                      <a:rPr lang="en-US" sz="2000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000" b="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𝑒</m:t>
                    </m:r>
                    <m:r>
                      <a:rPr lang="en-US" sz="2000" b="0" i="1" dirty="0" err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𝜇</m:t>
                    </m:r>
                  </m:oMath>
                </a14:m>
                <a:r>
                  <a:rPr lang="en-US" sz="2000" b="0" dirty="0">
                    <a:solidFill>
                      <a:srgbClr val="0432FF"/>
                    </a:solidFill>
                  </a:rPr>
                  <a:t> is not                                                                               competitive with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𝑒𝑒𝑒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sz="2000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sz="2000" b="0" dirty="0">
                  <a:solidFill>
                    <a:srgbClr val="0432FF"/>
                  </a:solidFill>
                </a:endParaRPr>
              </a:p>
              <a:p>
                <a:pPr lvl="1"/>
                <a:endParaRPr 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E863FAF-5553-EE41-A93F-B74F2E274D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69" y="986101"/>
                <a:ext cx="7099738" cy="4395196"/>
              </a:xfrm>
              <a:blipFill>
                <a:blip r:embed="rId3"/>
                <a:stretch>
                  <a:fillRect l="-1071" t="-865" r="-9107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84E12-D262-D04E-BE6D-129219F55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88E5C-DE0F-584B-8E5D-B92352486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F7C0C-F21D-E446-849C-A708E6159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41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BEBD93-4FB4-194C-A2FF-5E7B4179DE55}"/>
              </a:ext>
            </a:extLst>
          </p:cNvPr>
          <p:cNvSpPr/>
          <p:nvPr/>
        </p:nvSpPr>
        <p:spPr>
          <a:xfrm>
            <a:off x="9213725" y="72192"/>
            <a:ext cx="3111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CMS: JHEP 06 (2018) 001 </a:t>
            </a:r>
          </a:p>
          <a:p>
            <a:r>
              <a:rPr lang="en-US" dirty="0">
                <a:latin typeface="Calibri" panose="020F0502020204030204" pitchFamily="34" charset="0"/>
              </a:rPr>
              <a:t>ATLAS: </a:t>
            </a:r>
            <a:r>
              <a:rPr lang="en-US" dirty="0"/>
              <a:t>Eur. Phys. J. C (2017) 77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92E104-4FAA-DB4F-88E3-0BD4814C7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8879" y="1692166"/>
            <a:ext cx="4778451" cy="4788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81718A-C9FF-7E48-8464-18D42724A2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471" y="2995170"/>
            <a:ext cx="3126976" cy="30819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746D93-B1F4-E44C-B0B9-56B0F922BA5D}"/>
              </a:ext>
            </a:extLst>
          </p:cNvPr>
          <p:cNvSpPr txBox="1"/>
          <p:nvPr/>
        </p:nvSpPr>
        <p:spPr>
          <a:xfrm>
            <a:off x="8059933" y="1253679"/>
            <a:ext cx="4001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Limits on off-diagonal Yukawa couplings</a:t>
            </a:r>
          </a:p>
        </p:txBody>
      </p:sp>
    </p:spTree>
    <p:extLst>
      <p:ext uri="{BB962C8B-B14F-4D97-AF65-F5344CB8AC3E}">
        <p14:creationId xmlns:p14="http://schemas.microsoft.com/office/powerpoint/2010/main" val="5815351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B02764C-C0DB-0248-9D4D-DA88219C87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300" y="3673992"/>
            <a:ext cx="3990448" cy="26750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13A3D1-7C4C-8F4F-806A-848C1DF162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𝑿𝑿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</m:t>
                    </m:r>
                    <m:r>
                      <a:rPr lang="en-US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13A3D1-7C4C-8F4F-806A-848C1DF162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15A079-5227-AD47-998F-6E2F30E220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-2" y="877435"/>
                <a:ext cx="9921767" cy="5471650"/>
              </a:xfrm>
            </p:spPr>
            <p:txBody>
              <a:bodyPr>
                <a:normAutofit/>
              </a:bodyPr>
              <a:lstStyle/>
              <a:p>
                <a:pPr marL="114298" lvl="1" indent="0">
                  <a:buNone/>
                </a:pPr>
                <a:r>
                  <a:rPr lang="en-US" sz="2000" dirty="0">
                    <a:solidFill>
                      <a:srgbClr val="0432FF"/>
                    </a:solidFill>
                  </a:rPr>
                  <a:t>Dark sector models: </a:t>
                </a:r>
              </a:p>
              <a:p>
                <a:pPr lvl="1"/>
                <a:r>
                  <a:rPr lang="en-US" sz="2000" b="0" dirty="0">
                    <a:solidFill>
                      <a:srgbClr val="0432FF"/>
                    </a:solidFill>
                  </a:rPr>
                  <a:t>Dark matter may be due to a host of particles with their own gauge/</a:t>
                </a:r>
                <a:r>
                  <a:rPr lang="en-US" sz="2000" b="0" dirty="0" err="1">
                    <a:solidFill>
                      <a:srgbClr val="0432FF"/>
                    </a:solidFill>
                  </a:rPr>
                  <a:t>higgs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 interactions. </a:t>
                </a:r>
              </a:p>
              <a:p>
                <a:pPr lvl="1"/>
                <a:r>
                  <a:rPr lang="en-US" sz="2000" b="0" dirty="0">
                    <a:solidFill>
                      <a:srgbClr val="0432FF"/>
                    </a:solidFill>
                  </a:rPr>
                  <a:t>U</a:t>
                </a:r>
                <a:r>
                  <a:rPr lang="en-US" sz="2000" b="0" baseline="-25000" dirty="0">
                    <a:solidFill>
                      <a:srgbClr val="0432FF"/>
                    </a:solidFill>
                  </a:rPr>
                  <a:t>D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(1) and </a:t>
                </a:r>
                <a:r>
                  <a:rPr lang="en-US" sz="2000" b="0" dirty="0" err="1">
                    <a:solidFill>
                      <a:srgbClr val="0432FF"/>
                    </a:solidFill>
                  </a:rPr>
                  <a:t>higgs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 bosons in the dark sector, </a:t>
                </a:r>
                <a:r>
                  <a:rPr lang="en-US" sz="2000" b="0" dirty="0" err="1">
                    <a:solidFill>
                      <a:srgbClr val="0432FF"/>
                    </a:solidFill>
                  </a:rPr>
                  <a:t>Z</a:t>
                </a:r>
                <a:r>
                  <a:rPr lang="en-US" sz="2000" b="0" baseline="-25000" dirty="0" err="1">
                    <a:solidFill>
                      <a:srgbClr val="0432FF"/>
                    </a:solidFill>
                  </a:rPr>
                  <a:t>d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 and </a:t>
                </a:r>
                <a:r>
                  <a:rPr lang="en-US" sz="2000" b="0" dirty="0" err="1">
                    <a:solidFill>
                      <a:srgbClr val="0432FF"/>
                    </a:solidFill>
                  </a:rPr>
                  <a:t>H</a:t>
                </a:r>
                <a:r>
                  <a:rPr lang="en-US" sz="2000" b="0" baseline="-25000" dirty="0" err="1">
                    <a:solidFill>
                      <a:srgbClr val="0432FF"/>
                    </a:solidFill>
                  </a:rPr>
                  <a:t>d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, can mix with SM Z and H</a:t>
                </a:r>
              </a:p>
              <a:p>
                <a:pPr lvl="1"/>
                <a:r>
                  <a:rPr lang="en-US" sz="2000" b="0" dirty="0">
                    <a:solidFill>
                      <a:srgbClr val="0432FF"/>
                    </a:solidFill>
                  </a:rPr>
                  <a:t>This can lead to H decays to two narrow di-lepton resonances (if </a:t>
                </a:r>
                <a:r>
                  <a:rPr lang="en-US" sz="2000" b="0" dirty="0" err="1">
                    <a:solidFill>
                      <a:srgbClr val="0432FF"/>
                    </a:solidFill>
                  </a:rPr>
                  <a:t>Z</a:t>
                </a:r>
                <a:r>
                  <a:rPr lang="en-US" sz="2000" b="0" baseline="-25000" dirty="0" err="1">
                    <a:solidFill>
                      <a:srgbClr val="0432FF"/>
                    </a:solidFill>
                  </a:rPr>
                  <a:t>d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 is heavier than dark fermions and mixes with Z, </a:t>
                </a:r>
                <a:r>
                  <a:rPr lang="en-US" sz="2000" b="0" dirty="0" err="1">
                    <a:solidFill>
                      <a:srgbClr val="0432FF"/>
                    </a:solidFill>
                  </a:rPr>
                  <a:t>Z</a:t>
                </a:r>
                <a:r>
                  <a:rPr lang="en-US" sz="2000" b="0" baseline="-25000" dirty="0" err="1">
                    <a:solidFill>
                      <a:srgbClr val="0432FF"/>
                    </a:solidFill>
                  </a:rPr>
                  <a:t>d</a:t>
                </a:r>
                <a:r>
                  <a:rPr lang="en-US" sz="2000" b="0" baseline="-25000" dirty="0">
                    <a:solidFill>
                      <a:srgbClr val="0432FF"/>
                    </a:solidFill>
                  </a:rPr>
                  <a:t>  </a:t>
                </a:r>
                <a:r>
                  <a:rPr lang="en-US" sz="2000" b="0" dirty="0">
                    <a:solidFill>
                      <a:srgbClr val="0432FF"/>
                    </a:solidFill>
                  </a:rPr>
                  <a:t> will decay to SM particles like a heavy photon) </a:t>
                </a:r>
              </a:p>
              <a:p>
                <a:pPr lvl="1"/>
                <a:endParaRPr lang="en-US" sz="2000" b="0" dirty="0">
                  <a:solidFill>
                    <a:srgbClr val="0432FF"/>
                  </a:solidFill>
                </a:endParaRPr>
              </a:p>
              <a:p>
                <a:pPr marL="114298" lvl="1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Analysis strategy: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Selection: </a:t>
                </a:r>
                <a:endParaRPr lang="en-US" sz="20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endParaRPr lang="en-US" sz="1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1600" b="0" dirty="0">
                    <a:solidFill>
                      <a:schemeClr val="tx1"/>
                    </a:solidFill>
                  </a:rPr>
                  <a:t>m</a:t>
                </a:r>
                <a14:m>
                  <m:oMath xmlns:m="http://schemas.openxmlformats.org/officeDocument/2006/math">
                    <m:r>
                      <a:rPr lang="en-US" sz="1600" b="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600" b="0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endParaRPr lang="en-US" sz="1600" b="0" baseline="-2500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2"/>
                <a:r>
                  <a:rPr lang="en-US" sz="1600" b="0" dirty="0">
                    <a:solidFill>
                      <a:schemeClr val="tx1"/>
                    </a:solidFill>
                  </a:rPr>
                  <a:t>m</a:t>
                </a:r>
                <a14:m>
                  <m:oMath xmlns:m="http://schemas.openxmlformats.org/officeDocument/2006/math">
                    <m:r>
                      <a:rPr lang="en-US" sz="1600" b="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m:rPr>
                        <m:sty m:val="p"/>
                      </m:rPr>
                      <a:rPr lang="en-US" sz="16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sz="1600" b="0" i="0" baseline="-25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34</m:t>
                    </m:r>
                  </m:oMath>
                </a14:m>
                <a:r>
                  <a:rPr lang="en-US" sz="1600" b="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2"/>
                <a:r>
                  <a:rPr lang="en-US" sz="1600" b="0" dirty="0"/>
                  <a:t>Z-veto for 4e and 4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1600" b="0" dirty="0"/>
                  <a:t>: m</a:t>
                </a:r>
                <a14:m>
                  <m:oMath xmlns:m="http://schemas.openxmlformats.org/officeDocument/2006/math">
                    <m:r>
                      <a:rPr lang="en-US" sz="1600" b="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0" i="1" baseline="-25000" dirty="0" smtClean="0"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600" b="0" dirty="0"/>
                  <a:t>&lt;75; m</a:t>
                </a:r>
                <a14:m>
                  <m:oMath xmlns:m="http://schemas.openxmlformats.org/officeDocument/2006/math">
                    <m:r>
                      <a:rPr lang="en-US" sz="1600" b="0" i="1" baseline="-25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600" b="0" i="1" baseline="-25000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m:rPr>
                        <m:nor/>
                      </m:rPr>
                      <a:rPr lang="en-US" sz="1600" b="0" dirty="0"/>
                      <m:t>&lt;75</m:t>
                    </m:r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Final observable: </a:t>
                </a:r>
                <a:r>
                  <a:rPr lang="en-US" b="0" dirty="0">
                    <a:solidFill>
                      <a:schemeClr val="tx1"/>
                    </a:solidFill>
                  </a:rPr>
                  <a:t>m</a:t>
                </a:r>
                <a14:m>
                  <m:oMath xmlns:m="http://schemas.openxmlformats.org/officeDocument/2006/math">
                    <m:r>
                      <a:rPr lang="en-US" b="0" i="1" baseline="-25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endParaRPr lang="en-US" b="0" dirty="0"/>
              </a:p>
              <a:p>
                <a:pPr lvl="1"/>
                <a:r>
                  <a:rPr lang="en-US" sz="2000" dirty="0"/>
                  <a:t>Background: </a:t>
                </a:r>
              </a:p>
              <a:p>
                <a:pPr lvl="2"/>
                <a:r>
                  <a:rPr lang="en-US" sz="1600" b="0" dirty="0">
                    <a:solidFill>
                      <a:schemeClr val="tx1"/>
                    </a:solidFill>
                  </a:rPr>
                  <a:t>virtually none</a:t>
                </a:r>
              </a:p>
              <a:p>
                <a:pPr lvl="2"/>
                <a:r>
                  <a:rPr lang="en-US" sz="1600" b="0" dirty="0"/>
                  <a:t>Well understood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𝑍𝑍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  <m:r>
                      <a:rPr lang="en-US" sz="1600" b="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𝑍𝑍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endParaRPr lang="en-US" sz="1600" b="0" dirty="0"/>
              </a:p>
              <a:p>
                <a:pPr lvl="2"/>
                <a:endParaRPr lang="en-US" sz="1600" b="0" baseline="-250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15A079-5227-AD47-998F-6E2F30E220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" y="877435"/>
                <a:ext cx="9921767" cy="5471650"/>
              </a:xfrm>
              <a:blipFill>
                <a:blip r:embed="rId4"/>
                <a:stretch>
                  <a:fillRect t="-463"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A43A0-A129-6349-9685-9DA749FA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9FF08-80F4-A249-8F9A-DC1E627C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57609-3A86-DA4E-8784-BACBEBBA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0476C-79B5-9A49-BDA6-A16CFCC5EB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379" y="1129684"/>
            <a:ext cx="2251927" cy="15294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BFA8F6-2BD5-4A4E-B91D-0517A3A43D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070" y="3634684"/>
            <a:ext cx="4258556" cy="2854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65D448-C79C-B045-872A-7734E024D7B2}"/>
              </a:ext>
            </a:extLst>
          </p:cNvPr>
          <p:cNvSpPr txBox="1"/>
          <p:nvPr/>
        </p:nvSpPr>
        <p:spPr>
          <a:xfrm>
            <a:off x="9496390" y="210692"/>
            <a:ext cx="2695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ATLAS: JHEP 06 (2018) 166</a:t>
            </a:r>
          </a:p>
        </p:txBody>
      </p:sp>
    </p:spTree>
    <p:extLst>
      <p:ext uri="{BB962C8B-B14F-4D97-AF65-F5344CB8AC3E}">
        <p14:creationId xmlns:p14="http://schemas.microsoft.com/office/powerpoint/2010/main" val="14547526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13A3D1-7C4C-8F4F-806A-848C1DF1624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𝑯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𝑿𝑿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b="1" i="0" dirty="0" smtClean="0"/>
                        <m:t>search</m:t>
                      </m:r>
                      <m:r>
                        <m:rPr>
                          <m:nor/>
                        </m:rPr>
                        <a:rPr lang="en-US" b="1" i="0" dirty="0" smtClean="0"/>
                        <m:t> </m:t>
                      </m:r>
                      <m:r>
                        <m:rPr>
                          <m:nor/>
                        </m:rPr>
                        <a:rPr lang="en-US" b="1" i="0" dirty="0" smtClean="0"/>
                        <m:t>results</m:t>
                      </m:r>
                      <m:r>
                        <m:rPr>
                          <m:nor/>
                        </m:rPr>
                        <a:rPr lang="en-US" b="1" i="0" dirty="0" smtClean="0"/>
                        <m:t> </m:t>
                      </m:r>
                      <m:r>
                        <m:rPr>
                          <m:nor/>
                        </m:rPr>
                        <a:rPr lang="en-US" b="1" i="0" dirty="0" smtClean="0"/>
                        <m:t>interpretation</m:t>
                      </m:r>
                    </m:oMath>
                  </m:oMathPara>
                </a14:m>
                <a:endParaRPr lang="en-US" b="0" baseline="-250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713A3D1-7C4C-8F4F-806A-848C1DF162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625"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A43A0-A129-6349-9685-9DA749FA1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9FF08-80F4-A249-8F9A-DC1E627C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57609-3A86-DA4E-8784-BACBEBBA0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40476C-79B5-9A49-BDA6-A16CFCC5EB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200" y="1172564"/>
            <a:ext cx="1948299" cy="13232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BB7C4D-A214-2346-A04B-2AD344DE14F4}"/>
              </a:ext>
            </a:extLst>
          </p:cNvPr>
          <p:cNvSpPr txBox="1"/>
          <p:nvPr/>
        </p:nvSpPr>
        <p:spPr>
          <a:xfrm>
            <a:off x="10163197" y="262353"/>
            <a:ext cx="190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432FF"/>
                </a:solidFill>
              </a:rPr>
              <a:t>arxiv.:1902.00134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47E46A-FBE3-1640-864D-2479D349B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2381031"/>
            <a:ext cx="11938000" cy="3987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F65C54-4A8C-9241-80FB-34925A156A06}"/>
                  </a:ext>
                </a:extLst>
              </p:cNvPr>
              <p:cNvSpPr txBox="1"/>
              <p:nvPr/>
            </p:nvSpPr>
            <p:spPr>
              <a:xfrm>
                <a:off x="759808" y="1805540"/>
                <a:ext cx="336752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(NEARLY) MODEL INDEPENDENT: </a:t>
                </a: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limits 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b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𝒅</m:t>
                        </m:r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0F65C54-4A8C-9241-80FB-34925A156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08" y="1805540"/>
                <a:ext cx="3367525" cy="646331"/>
              </a:xfrm>
              <a:prstGeom prst="rect">
                <a:avLst/>
              </a:prstGeom>
              <a:blipFill>
                <a:blip r:embed="rId5"/>
                <a:stretch>
                  <a:fillRect l="-1887" t="-1923" r="-377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9E499-6154-BF4F-BC97-C47620C07DA2}"/>
                  </a:ext>
                </a:extLst>
              </p:cNvPr>
              <p:cNvSpPr txBox="1"/>
              <p:nvPr/>
            </p:nvSpPr>
            <p:spPr>
              <a:xfrm>
                <a:off x="6736898" y="1906142"/>
                <a:ext cx="31197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INTERPRETATION: </a:t>
                </a: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limits on H</a:t>
                </a:r>
                <a:r>
                  <a:rPr lang="en-US" b="1" baseline="-25000" dirty="0">
                    <a:solidFill>
                      <a:schemeClr val="tx1"/>
                    </a:solidFill>
                  </a:rPr>
                  <a:t>SM</a:t>
                </a:r>
                <a:r>
                  <a:rPr lang="en-US" b="1" dirty="0">
                    <a:solidFill>
                      <a:schemeClr val="tx1"/>
                    </a:solidFill>
                  </a:rPr>
                  <a:t> and S</a:t>
                </a:r>
                <a:r>
                  <a:rPr lang="en-US" b="1" baseline="-25000" dirty="0">
                    <a:solidFill>
                      <a:schemeClr val="tx1"/>
                    </a:solidFill>
                  </a:rPr>
                  <a:t>D</a:t>
                </a:r>
                <a:r>
                  <a:rPr lang="en-US" b="1" dirty="0">
                    <a:solidFill>
                      <a:schemeClr val="tx1"/>
                    </a:solidFill>
                  </a:rPr>
                  <a:t> mixing (</a:t>
                </a:r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𝜿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059E499-6154-BF4F-BC97-C47620C07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6898" y="1906142"/>
                <a:ext cx="3119765" cy="646331"/>
              </a:xfrm>
              <a:prstGeom prst="rect">
                <a:avLst/>
              </a:prstGeom>
              <a:blipFill>
                <a:blip r:embed="rId6"/>
                <a:stretch>
                  <a:fillRect l="-1215" t="-3846" r="-405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25B73A-6A0D-7E41-AC2B-269590CA8507}"/>
                  </a:ext>
                </a:extLst>
              </p:cNvPr>
              <p:cNvSpPr txBox="1"/>
              <p:nvPr/>
            </p:nvSpPr>
            <p:spPr>
              <a:xfrm>
                <a:off x="800972" y="2370061"/>
                <a:ext cx="303275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Assumprions are made on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sz="1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→2ℓ)</m:t>
                    </m:r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25B73A-6A0D-7E41-AC2B-269590CA8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72" y="2370061"/>
                <a:ext cx="3032753" cy="307777"/>
              </a:xfrm>
              <a:prstGeom prst="rect">
                <a:avLst/>
              </a:prstGeom>
              <a:blipFill>
                <a:blip r:embed="rId7"/>
                <a:stretch>
                  <a:fillRect l="-417" t="-400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1889E9BB-1C84-2045-9E91-5F3DD946BA71}"/>
              </a:ext>
            </a:extLst>
          </p:cNvPr>
          <p:cNvSpPr/>
          <p:nvPr/>
        </p:nvSpPr>
        <p:spPr>
          <a:xfrm>
            <a:off x="4398586" y="3206748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JHEP 06 (2018) 166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0F1D48-7590-6A4A-85AB-28909FFB11A2}"/>
              </a:ext>
            </a:extLst>
          </p:cNvPr>
          <p:cNvSpPr/>
          <p:nvPr/>
        </p:nvSpPr>
        <p:spPr>
          <a:xfrm>
            <a:off x="10418234" y="3170137"/>
            <a:ext cx="1391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JHEP 06 (2018) 166</a:t>
            </a:r>
          </a:p>
        </p:txBody>
      </p:sp>
    </p:spTree>
    <p:extLst>
      <p:ext uri="{BB962C8B-B14F-4D97-AF65-F5344CB8AC3E}">
        <p14:creationId xmlns:p14="http://schemas.microsoft.com/office/powerpoint/2010/main" val="2512661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EF018B-8FB9-924E-83EC-7AC111240C7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𝑯𝒄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𝑯𝒖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9EF018B-8FB9-924E-83EC-7AC111240C7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7BB0DA-0C4A-1A42-9497-5D37EE7F3E8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5613" y="1022098"/>
                <a:ext cx="6369269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000" b="0" dirty="0">
                    <a:solidFill>
                      <a:schemeClr val="tx1"/>
                    </a:solidFill>
                  </a:rPr>
                  <a:t>FCNC with Higgs appear in many SM Higgs extension models leading to off-diagonal Yukawa couplings</a:t>
                </a: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Event selection: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Top quark: l, MET, b-jet (and top mass)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Higgs: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𝑊𝑊</m:t>
                    </m:r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𝜏𝜏</m:t>
                    </m:r>
                  </m:oMath>
                </a14:m>
                <a:r>
                  <a:rPr lang="en-US" sz="1800" b="0" dirty="0">
                    <a:solidFill>
                      <a:schemeClr val="tx1"/>
                    </a:solidFill>
                  </a:rPr>
                  <a:t>, ZZ (multi-leptons)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Two event categories: SS dileptons, tri-leptons</a:t>
                </a:r>
                <a:endParaRPr lang="en-US" sz="1800" dirty="0">
                  <a:solidFill>
                    <a:schemeClr val="tx1"/>
                  </a:solidFill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</a:rPr>
                  <a:t>Main backgrounds: </a:t>
                </a:r>
                <a:r>
                  <a:rPr lang="en-US" sz="1800" b="0" dirty="0" err="1">
                    <a:solidFill>
                      <a:schemeClr val="tx1"/>
                    </a:solidFill>
                  </a:rPr>
                  <a:t>ttV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, </a:t>
                </a:r>
                <a:r>
                  <a:rPr lang="en-US" sz="1800" b="0" dirty="0" err="1"/>
                  <a:t>ttH</a:t>
                </a:r>
                <a:r>
                  <a:rPr lang="en-US" sz="1800" b="0" dirty="0"/>
                  <a:t> (!)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, </a:t>
                </a:r>
                <a:r>
                  <a:rPr lang="en-US" sz="1800" b="0" dirty="0" err="1">
                    <a:solidFill>
                      <a:schemeClr val="tx1"/>
                    </a:solidFill>
                  </a:rPr>
                  <a:t>tt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 (with non-prompt l)</a:t>
                </a: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Results (ATLAS):</a:t>
                </a:r>
              </a:p>
              <a:p>
                <a:pPr lvl="1"/>
                <a:r>
                  <a:rPr lang="en-US" sz="2000" b="0" dirty="0">
                    <a:solidFill>
                      <a:srgbClr val="0432FF"/>
                    </a:solidFill>
                  </a:rPr>
                  <a:t>No significant accesses observed</a:t>
                </a:r>
              </a:p>
              <a:p>
                <a:pPr lvl="1"/>
                <a:r>
                  <a:rPr lang="en-US" sz="2000" dirty="0">
                    <a:solidFill>
                      <a:srgbClr val="0432FF"/>
                    </a:solidFill>
                  </a:rPr>
                  <a:t>B(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𝑯𝒄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)&lt;0.16% </a:t>
                </a:r>
                <a:endParaRPr lang="en-US" sz="2000" b="0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sz="2000" dirty="0">
                    <a:solidFill>
                      <a:srgbClr val="0432FF"/>
                    </a:solidFill>
                  </a:rPr>
                  <a:t>B(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20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  <m:r>
                      <a:rPr lang="en-US" sz="20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sym typeface="Wingdings"/>
                      </a:rPr>
                      <m:t>𝑯𝒖</m:t>
                    </m:r>
                  </m:oMath>
                </a14:m>
                <a:r>
                  <a:rPr lang="en-US" sz="2000" dirty="0">
                    <a:solidFill>
                      <a:srgbClr val="0432FF"/>
                    </a:solidFill>
                  </a:rPr>
                  <a:t>)&lt;0.19%</a:t>
                </a:r>
                <a:endParaRPr lang="en-US" sz="2000" b="0" dirty="0">
                  <a:solidFill>
                    <a:srgbClr val="0432FF"/>
                  </a:solidFill>
                </a:endParaRP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97BB0DA-0C4A-1A42-9497-5D37EE7F3E8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5613" y="1022098"/>
                <a:ext cx="6369269" cy="5224376"/>
              </a:xfrm>
              <a:blipFill>
                <a:blip r:embed="rId3"/>
                <a:stretch>
                  <a:fillRect l="-1392" t="-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809AC-E919-2A4F-AFD6-BCC33E19E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CA458-62E0-D34F-88C1-095046C22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8C14F-B540-7B4F-9B67-ED90E7AA8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395FC-4323-1C47-8A5C-18A07AC0C24D}"/>
              </a:ext>
            </a:extLst>
          </p:cNvPr>
          <p:cNvSpPr/>
          <p:nvPr/>
        </p:nvSpPr>
        <p:spPr>
          <a:xfrm>
            <a:off x="8428961" y="81939"/>
            <a:ext cx="37380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</a:rPr>
              <a:t>ATLAS: </a:t>
            </a:r>
            <a:r>
              <a:rPr lang="en-US" dirty="0"/>
              <a:t>Phys. Rev. D 98, 032002 (2018)</a:t>
            </a:r>
          </a:p>
          <a:p>
            <a:pPr algn="r"/>
            <a:r>
              <a:rPr lang="en-US" dirty="0">
                <a:latin typeface="Calibri" panose="020F0502020204030204" pitchFamily="34" charset="0"/>
              </a:rPr>
              <a:t>CMS: JHEP 06 (2018) 102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55A9AA-9CF2-4B41-B451-6F4425462313}"/>
              </a:ext>
            </a:extLst>
          </p:cNvPr>
          <p:cNvGrpSpPr/>
          <p:nvPr/>
        </p:nvGrpSpPr>
        <p:grpSpPr>
          <a:xfrm>
            <a:off x="5023945" y="1944672"/>
            <a:ext cx="1297601" cy="227997"/>
            <a:chOff x="5023945" y="1944672"/>
            <a:chExt cx="1297601" cy="227997"/>
          </a:xfrm>
          <a:solidFill>
            <a:schemeClr val="bg1"/>
          </a:solidFill>
          <a:effectLst/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87DF01-45C7-9D41-862B-303620049E3F}"/>
                </a:ext>
              </a:extLst>
            </p:cNvPr>
            <p:cNvSpPr/>
            <p:nvPr/>
          </p:nvSpPr>
          <p:spPr>
            <a:xfrm rot="961977">
              <a:off x="5023945" y="2050091"/>
              <a:ext cx="977462" cy="11561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635F6-D305-754B-BD63-D214E7522FC8}"/>
                </a:ext>
              </a:extLst>
            </p:cNvPr>
            <p:cNvSpPr/>
            <p:nvPr/>
          </p:nvSpPr>
          <p:spPr>
            <a:xfrm rot="961977">
              <a:off x="5378679" y="1944672"/>
              <a:ext cx="942867" cy="22799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89264C8-04FD-DF4C-9559-C4CD421F76DB}"/>
              </a:ext>
            </a:extLst>
          </p:cNvPr>
          <p:cNvSpPr/>
          <p:nvPr/>
        </p:nvSpPr>
        <p:spPr>
          <a:xfrm rot="961977">
            <a:off x="5238962" y="1531015"/>
            <a:ext cx="123970" cy="112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BA54DA7-11AA-A443-B6D2-856D635A9030}"/>
              </a:ext>
            </a:extLst>
          </p:cNvPr>
          <p:cNvGrpSpPr/>
          <p:nvPr/>
        </p:nvGrpSpPr>
        <p:grpSpPr>
          <a:xfrm>
            <a:off x="7246971" y="866578"/>
            <a:ext cx="2819816" cy="1981967"/>
            <a:chOff x="7189075" y="918017"/>
            <a:chExt cx="3841042" cy="271626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EACBBE3-67A9-3A47-A697-57FBB8530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9075" y="918017"/>
              <a:ext cx="3594537" cy="232660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C49353-8D80-FB46-9934-EAD5A1282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3401" y="2390195"/>
              <a:ext cx="1076716" cy="1244091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F6A5D5D-9562-6640-B5FE-BBAA6B113AFC}"/>
                </a:ext>
              </a:extLst>
            </p:cNvPr>
            <p:cNvSpPr/>
            <p:nvPr/>
          </p:nvSpPr>
          <p:spPr>
            <a:xfrm>
              <a:off x="9909619" y="2900158"/>
              <a:ext cx="87565" cy="8790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0F49C7C-456E-5D49-950D-DD09679355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71360" y="2339992"/>
              <a:ext cx="397467" cy="166181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13B0123-7D38-3C49-A38E-20C05AA5DB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098" y="2966413"/>
            <a:ext cx="3734597" cy="346289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564842-F51B-914C-A852-0CC5723E6638}"/>
              </a:ext>
            </a:extLst>
          </p:cNvPr>
          <p:cNvCxnSpPr>
            <a:cxnSpLocks/>
          </p:cNvCxnSpPr>
          <p:nvPr/>
        </p:nvCxnSpPr>
        <p:spPr>
          <a:xfrm flipH="1">
            <a:off x="10142180" y="5236862"/>
            <a:ext cx="356193" cy="0"/>
          </a:xfrm>
          <a:prstGeom prst="straightConnector1">
            <a:avLst/>
          </a:prstGeom>
          <a:ln>
            <a:solidFill>
              <a:srgbClr val="F19D4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CD2A887-6C2B-384B-BB8E-3A437FCD0630}"/>
              </a:ext>
            </a:extLst>
          </p:cNvPr>
          <p:cNvSpPr txBox="1"/>
          <p:nvPr/>
        </p:nvSpPr>
        <p:spPr>
          <a:xfrm>
            <a:off x="10439725" y="5046565"/>
            <a:ext cx="1752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19D4B"/>
                </a:solidFill>
              </a:rPr>
              <a:t>ttH</a:t>
            </a:r>
            <a:r>
              <a:rPr lang="en-US" sz="1600" b="1" dirty="0">
                <a:solidFill>
                  <a:srgbClr val="F19D4B"/>
                </a:solidFill>
              </a:rPr>
              <a:t> is background!</a:t>
            </a:r>
          </a:p>
        </p:txBody>
      </p:sp>
    </p:spTree>
    <p:extLst>
      <p:ext uri="{BB962C8B-B14F-4D97-AF65-F5344CB8AC3E}">
        <p14:creationId xmlns:p14="http://schemas.microsoft.com/office/powerpoint/2010/main" val="1463840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97DA0-CE60-444C-8BBB-72B39BCB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BSM Higgs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07B0C-7599-0C48-95AF-74A00EC04D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4" y="1117213"/>
            <a:ext cx="11624440" cy="5224376"/>
          </a:xfrm>
        </p:spPr>
        <p:txBody>
          <a:bodyPr/>
          <a:lstStyle/>
          <a:p>
            <a:r>
              <a:rPr lang="en-US" dirty="0"/>
              <a:t>Sorry, we did not find anything…</a:t>
            </a:r>
          </a:p>
          <a:p>
            <a:endParaRPr lang="en-US" dirty="0"/>
          </a:p>
          <a:p>
            <a:r>
              <a:rPr lang="en-US" dirty="0"/>
              <a:t>But we will keep looking…</a:t>
            </a:r>
          </a:p>
          <a:p>
            <a:pPr lvl="1"/>
            <a:r>
              <a:rPr lang="en-US" dirty="0"/>
              <a:t>more data are coming…</a:t>
            </a:r>
          </a:p>
          <a:p>
            <a:pPr lvl="1"/>
            <a:r>
              <a:rPr lang="en-US" dirty="0"/>
              <a:t>advance analysis techniques…</a:t>
            </a:r>
          </a:p>
          <a:p>
            <a:pPr lvl="1"/>
            <a:r>
              <a:rPr lang="en-US" dirty="0"/>
              <a:t>improve trigger/detectors: upgrades! </a:t>
            </a:r>
          </a:p>
          <a:p>
            <a:pPr lvl="1"/>
            <a:r>
              <a:rPr lang="en-US" dirty="0"/>
              <a:t>be guided by old/new models, check difficult corners of model parameter space…</a:t>
            </a:r>
          </a:p>
          <a:p>
            <a:pPr lvl="1"/>
            <a:r>
              <a:rPr lang="en-US" dirty="0"/>
              <a:t>be open minded; ignore what theorists say…</a:t>
            </a:r>
          </a:p>
          <a:p>
            <a:endParaRPr lang="en-US" dirty="0"/>
          </a:p>
          <a:p>
            <a:r>
              <a:rPr lang="en-US" dirty="0"/>
              <a:t>The longer we have to wait, the more exciting the discovery is going to be!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FEDC2-C22C-C140-A71B-CCACF88B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D5921-034A-7740-A1DB-9F8C5623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00778-E3A6-A742-B2AB-F2B13792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930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B7879-F21E-124F-B8F6-5D9A2076D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69B43-358C-0C4F-B8C1-58908ED9E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67698-FEEF-0C42-8A8B-3A822B291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B7DA9-DAFB-9F45-89DD-C9EB9C8AB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C40DDA-0C3D-8F42-9676-67F790E5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96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FE4AE-F068-0140-A661-7DB6955F2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21DC9-CFE7-6E47-BF52-C883084E4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089" y="916995"/>
            <a:ext cx="9154511" cy="522437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Preamble: </a:t>
            </a:r>
          </a:p>
          <a:p>
            <a:pPr lvl="1"/>
            <a:r>
              <a:rPr lang="en-US" sz="2000" dirty="0"/>
              <a:t>what is a BSM Higgs search?</a:t>
            </a:r>
          </a:p>
          <a:p>
            <a:pPr lvl="1"/>
            <a:r>
              <a:rPr lang="en-US" sz="2000" dirty="0"/>
              <a:t>what kinds of BSM Higgs physics one might expect?</a:t>
            </a:r>
          </a:p>
          <a:p>
            <a:endParaRPr lang="en-US" sz="2400" dirty="0"/>
          </a:p>
          <a:p>
            <a:r>
              <a:rPr lang="en-US" sz="2400" dirty="0"/>
              <a:t>Search for new SM-like Higgs boson, </a:t>
            </a:r>
            <a:r>
              <a:rPr lang="en-US" sz="2400" b="0" dirty="0"/>
              <a:t>inspired by Higgs Doublet +Scalar models</a:t>
            </a:r>
          </a:p>
          <a:p>
            <a:endParaRPr lang="en-US" sz="2400" dirty="0"/>
          </a:p>
          <a:p>
            <a:r>
              <a:rPr lang="en-US" sz="2400" dirty="0"/>
              <a:t>Searches </a:t>
            </a:r>
            <a:r>
              <a:rPr lang="en-US" sz="2400" b="0" dirty="0"/>
              <a:t>inspired by 2 Higgs Doublet models (2HDM)</a:t>
            </a:r>
          </a:p>
          <a:p>
            <a:pPr lvl="1"/>
            <a:r>
              <a:rPr lang="en-US" sz="2000" dirty="0"/>
              <a:t>what we  already know from the h(125) properties</a:t>
            </a:r>
          </a:p>
          <a:p>
            <a:pPr lvl="1"/>
            <a:r>
              <a:rPr lang="en-US" sz="2000" dirty="0"/>
              <a:t>searches for additional neutral Higgs</a:t>
            </a:r>
          </a:p>
          <a:p>
            <a:pPr lvl="1"/>
            <a:r>
              <a:rPr lang="en-US" sz="2000" dirty="0"/>
              <a:t>searches for charged </a:t>
            </a:r>
            <a:r>
              <a:rPr lang="en-US" sz="2000" dirty="0" err="1"/>
              <a:t>Higgses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Search for doubly-charged Higgs bosons, </a:t>
            </a:r>
            <a:r>
              <a:rPr lang="en-US" sz="2400" b="0" dirty="0"/>
              <a:t>inspired by </a:t>
            </a:r>
            <a:r>
              <a:rPr lang="en-US" sz="2400" b="0" dirty="0" err="1"/>
              <a:t>HD+Triplet</a:t>
            </a:r>
            <a:r>
              <a:rPr lang="en-US" sz="2400" b="0" dirty="0"/>
              <a:t> models</a:t>
            </a:r>
          </a:p>
          <a:p>
            <a:endParaRPr lang="en-US" sz="2400" dirty="0"/>
          </a:p>
          <a:p>
            <a:r>
              <a:rPr lang="en-US" sz="2400" dirty="0"/>
              <a:t>Searches for pair-produced scalars, </a:t>
            </a:r>
            <a:r>
              <a:rPr lang="en-US" sz="2400" b="0" dirty="0"/>
              <a:t>inspired by 2HD+S models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Search for </a:t>
            </a:r>
            <a:r>
              <a:rPr lang="en-US" sz="2400" b="0" dirty="0"/>
              <a:t>outright odd decays and production modes of h(125)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1C4FA-B848-A54F-9FB9-DC8EC363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26546-99DC-454A-B4FD-96E83454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80752-65A2-1A4E-9C99-FA38C4E8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51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31229D-FFC8-6E4F-8F17-F7285C6FF1B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l"/>
                <a:r>
                  <a:rPr lang="en-US" dirty="0"/>
                  <a:t>Two-parameter fit: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31229D-FFC8-6E4F-8F17-F7285C6FF1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73286-754A-B847-9B5C-28532ABC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10AB5-D1E8-6347-91F6-24A054BC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853F2-0730-4F40-A556-2581CC39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28CDD70-74A2-2647-8BE3-CB80B842EA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2528165"/>
                <a:ext cx="6400800" cy="3465576"/>
              </a:xfr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 marL="114297" lvl="1" indent="0">
                  <a:buNone/>
                </a:pPr>
                <a:r>
                  <a:rPr lang="en-US" sz="1800" dirty="0" err="1">
                    <a:solidFill>
                      <a:srgbClr val="000000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00000"/>
                    </a:solidFill>
                  </a:rPr>
                  <a:t>gg</a:t>
                </a:r>
                <a:r>
                  <a:rPr lang="en-US" sz="1800" dirty="0">
                    <a:solidFill>
                      <a:srgbClr val="0432FF"/>
                    </a:solidFill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</a:rPr>
                  <a:t>   </a:t>
                </a:r>
                <a:r>
                  <a:rPr lang="en-US" sz="1800" dirty="0">
                    <a:solidFill>
                      <a:schemeClr val="tx1"/>
                    </a:solidFill>
                  </a:rPr>
                  <a:t>(loop induced: t and some b)</a:t>
                </a:r>
              </a:p>
              <a:p>
                <a:pPr marL="114297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>
                    <a:solidFill>
                      <a:srgbClr val="0432FF"/>
                    </a:solidFill>
                  </a:rPr>
                  <a:t>WW</a:t>
                </a:r>
              </a:p>
              <a:p>
                <a:pPr marL="114297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>
                    <a:solidFill>
                      <a:srgbClr val="0432FF"/>
                    </a:solidFill>
                  </a:rPr>
                  <a:t>ZZ</a:t>
                </a:r>
              </a:p>
              <a:p>
                <a:pPr marL="114297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tt</a:t>
                </a:r>
                <a:endParaRPr lang="en-US" sz="1800" dirty="0">
                  <a:solidFill>
                    <a:srgbClr val="0432FF"/>
                  </a:solidFill>
                </a:endParaRPr>
              </a:p>
              <a:p>
                <a:pPr marL="114297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bb</a:t>
                </a:r>
                <a:endParaRPr lang="en-US" sz="1800" baseline="-25000" dirty="0">
                  <a:solidFill>
                    <a:srgbClr val="0432FF"/>
                  </a:solidFill>
                </a:endParaRPr>
              </a:p>
              <a:p>
                <a:pPr marL="114297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ττ</a:t>
                </a:r>
                <a:endParaRPr lang="en-US" sz="1800" baseline="-25000" dirty="0">
                  <a:solidFill>
                    <a:srgbClr val="0432FF"/>
                  </a:solidFill>
                </a:endParaRPr>
              </a:p>
              <a:p>
                <a:pPr marL="114297" lvl="1" indent="0">
                  <a:buNone/>
                </a:pPr>
                <a:r>
                  <a:rPr lang="en-US" sz="1800" dirty="0" err="1">
                    <a:solidFill>
                      <a:srgbClr val="000000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00000"/>
                    </a:solidFill>
                  </a:rPr>
                  <a:t>γγ</a:t>
                </a:r>
                <a:r>
                  <a:rPr lang="en-US" sz="1800" dirty="0">
                    <a:solidFill>
                      <a:srgbClr val="FF0000"/>
                    </a:solidFill>
                  </a:rPr>
                  <a:t>    </a:t>
                </a:r>
                <a:r>
                  <a:rPr lang="en-US" sz="1800" dirty="0">
                    <a:solidFill>
                      <a:schemeClr val="tx1"/>
                    </a:solidFill>
                  </a:rPr>
                  <a:t>(loop induced: W and t)</a:t>
                </a:r>
              </a:p>
              <a:p>
                <a:pPr marL="114297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μμ</a:t>
                </a:r>
                <a:endParaRPr lang="en-US" sz="1800" dirty="0">
                  <a:solidFill>
                    <a:srgbClr val="0432FF"/>
                  </a:solidFill>
                </a:endParaRPr>
              </a:p>
              <a:p>
                <a:pPr marL="114297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𝑽</m:t>
                        </m:r>
                      </m:sub>
                    </m:sSub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invisible</a:t>
                </a:r>
                <a:endParaRPr lang="en-US" sz="1800" baseline="-25000" dirty="0">
                  <a:solidFill>
                    <a:srgbClr val="0432FF"/>
                  </a:solidFill>
                </a:endParaRPr>
              </a:p>
              <a:p>
                <a:pPr marL="114297" lvl="1" indent="0">
                  <a:buNone/>
                </a:pPr>
                <a:r>
                  <a:rPr lang="en-US" sz="1800" dirty="0">
                    <a:solidFill>
                      <a:schemeClr val="tx1"/>
                    </a:solidFill>
                  </a:rPr>
                  <a:t>Γ</a:t>
                </a:r>
                <a:r>
                  <a:rPr lang="en-US" sz="1800" baseline="-25000" dirty="0">
                    <a:solidFill>
                      <a:schemeClr val="tx1"/>
                    </a:solidFill>
                  </a:rPr>
                  <a:t>TOT</a:t>
                </a:r>
                <a:r>
                  <a:rPr lang="en-US" sz="1800" dirty="0">
                    <a:solidFill>
                      <a:srgbClr val="000000"/>
                    </a:solidFill>
                  </a:rPr>
                  <a:t>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= (sum of all Γ</a:t>
                </a:r>
                <a:r>
                  <a:rPr lang="en-US" sz="1800" b="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listed above) 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rgbClr val="0432FF"/>
                    </a:solidFill>
                  </a:rPr>
                  <a:t>(sum of all other SM Γ)</a:t>
                </a:r>
                <a:r>
                  <a:rPr lang="en-US" sz="1800" b="0" baseline="-25000" dirty="0">
                    <a:solidFill>
                      <a:srgbClr val="0432FF"/>
                    </a:solidFill>
                  </a:rPr>
                  <a:t>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+</a:t>
                </a:r>
                <a:r>
                  <a:rPr lang="en-US" sz="1800" b="0" dirty="0">
                    <a:solidFill>
                      <a:srgbClr val="FF0000"/>
                    </a:solidFill>
                  </a:rPr>
                  <a:t> </a:t>
                </a:r>
                <a:r>
                  <a:rPr lang="en-US" sz="1800" b="0" dirty="0">
                    <a:solidFill>
                      <a:srgbClr val="0432FF"/>
                    </a:solidFill>
                  </a:rPr>
                  <a:t>Γ</a:t>
                </a:r>
                <a:r>
                  <a:rPr lang="en-US" sz="1800" b="0" baseline="-25000" dirty="0">
                    <a:solidFill>
                      <a:srgbClr val="0432FF"/>
                    </a:solidFill>
                  </a:rPr>
                  <a:t>BSM</a:t>
                </a:r>
                <a:endParaRPr lang="en-US" sz="1800" b="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228CDD70-74A2-2647-8BE3-CB80B842EA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528165"/>
                <a:ext cx="6400800" cy="3465576"/>
              </a:xfrm>
              <a:blipFill>
                <a:blip r:embed="rId3"/>
                <a:stretch>
                  <a:fillRect t="-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098D42-C129-0D4A-B190-D692C71DBF02}"/>
              </a:ext>
            </a:extLst>
          </p:cNvPr>
          <p:cNvCxnSpPr>
            <a:cxnSpLocks/>
          </p:cNvCxnSpPr>
          <p:nvPr/>
        </p:nvCxnSpPr>
        <p:spPr>
          <a:xfrm flipV="1">
            <a:off x="5724144" y="5563972"/>
            <a:ext cx="371856" cy="2377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FB4C04-6B1B-3340-BE57-B3F1F812CFA7}"/>
              </a:ext>
            </a:extLst>
          </p:cNvPr>
          <p:cNvCxnSpPr>
            <a:cxnSpLocks/>
          </p:cNvCxnSpPr>
          <p:nvPr/>
        </p:nvCxnSpPr>
        <p:spPr>
          <a:xfrm flipH="1" flipV="1">
            <a:off x="5724144" y="5562658"/>
            <a:ext cx="371856" cy="2390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38D957-8E6B-AA41-AE01-B2DDC14EC057}"/>
              </a:ext>
            </a:extLst>
          </p:cNvPr>
          <p:cNvCxnSpPr>
            <a:cxnSpLocks/>
          </p:cNvCxnSpPr>
          <p:nvPr/>
        </p:nvCxnSpPr>
        <p:spPr>
          <a:xfrm>
            <a:off x="3166594" y="5901408"/>
            <a:ext cx="2447625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EB5171B-D9C5-2442-A262-3FBCFB4688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708" y="2248878"/>
            <a:ext cx="5458292" cy="3929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BB6C6C78-70C0-954E-BF71-1975098CDE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0330" y="941631"/>
                <a:ext cx="11804018" cy="12075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189" rtl="0" eaLnBrk="1" latinLnBrk="0" hangingPunct="1">
                  <a:spcBef>
                    <a:spcPct val="20000"/>
                  </a:spcBef>
                  <a:buFont typeface="Arial"/>
                  <a:buNone/>
                  <a:defRPr sz="2800" b="1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1" kern="120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lvl2pPr>
                <a:lvl3pPr marL="804843" indent="-228594" algn="l" defTabSz="457189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tabLst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138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474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0" dirty="0">
                    <a:solidFill>
                      <a:schemeClr val="tx1"/>
                    </a:solidFill>
                  </a:rPr>
                  <a:t>Consider one modifying factor for vector bosons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𝑽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tx1"/>
                    </a:solidFill>
                  </a:rPr>
                  <a:t>) and another common modifying factor for all fermions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𝑭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schemeClr val="tx1"/>
                    </a:solidFill>
                  </a:rPr>
                  <a:t>). </a:t>
                </a:r>
              </a:p>
              <a:p>
                <a:r>
                  <a:rPr lang="en-US" sz="1800" b="0" dirty="0">
                    <a:solidFill>
                      <a:schemeClr val="tx1"/>
                    </a:solidFill>
                  </a:rPr>
                  <a:t>Couplings to gluons and photons are loop induced via t/b and W, and are not independent</a:t>
                </a:r>
              </a:p>
              <a:p>
                <a:endParaRPr lang="en-US" sz="1800" b="0" dirty="0"/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BB6C6C78-70C0-954E-BF71-1975098CDE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30" y="941631"/>
                <a:ext cx="11804018" cy="1207556"/>
              </a:xfrm>
              <a:prstGeom prst="rect">
                <a:avLst/>
              </a:prstGeom>
              <a:blipFill>
                <a:blip r:embed="rId5"/>
                <a:stretch>
                  <a:fillRect l="-430" t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36D0B94-B102-9343-8BE8-606C847960D0}"/>
              </a:ext>
            </a:extLst>
          </p:cNvPr>
          <p:cNvSpPr txBox="1"/>
          <p:nvPr/>
        </p:nvSpPr>
        <p:spPr>
          <a:xfrm>
            <a:off x="3296183" y="5913293"/>
            <a:ext cx="2205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00000"/>
                </a:solidFill>
              </a:rPr>
              <a:t>All other Γ are for light fermions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59D6EF-F56D-AD40-A1FC-2652CC245DF4}"/>
              </a:ext>
            </a:extLst>
          </p:cNvPr>
          <p:cNvSpPr txBox="1"/>
          <p:nvPr/>
        </p:nvSpPr>
        <p:spPr>
          <a:xfrm>
            <a:off x="4398760" y="2342184"/>
            <a:ext cx="2219325" cy="36933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SM values are in blue</a:t>
            </a:r>
          </a:p>
        </p:txBody>
      </p:sp>
    </p:spTree>
    <p:extLst>
      <p:ext uri="{BB962C8B-B14F-4D97-AF65-F5344CB8AC3E}">
        <p14:creationId xmlns:p14="http://schemas.microsoft.com/office/powerpoint/2010/main" val="3664303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4D1807-1DE1-584A-B68B-0C040339948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Autofit/>
              </a:bodyPr>
              <a:lstStyle/>
              <a:p>
                <a:pPr algn="l"/>
                <a:r>
                  <a:rPr lang="en-US" sz="2800" dirty="0"/>
                  <a:t>Eight-parameter fit: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𝑖𝑛𝑣</m:t>
                        </m:r>
                      </m:e>
                    </m:d>
                    <m:r>
                      <a:rPr lang="en-US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𝐵𝑅</m:t>
                    </m:r>
                    <m:d>
                      <m:dPr>
                        <m:ctrlPr>
                          <a:rPr lang="en-US" sz="24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2400" b="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𝑢𝑛𝑑𝑒𝑐𝑡𝑒𝑑</m:t>
                        </m:r>
                      </m:e>
                    </m:d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4D1807-1DE1-584A-B68B-0C04033994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042" b="-1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F26ED3-788B-9449-8202-A8E1B054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ED07A-0192-5048-AC22-6309635D4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EA1BC-CC92-3B46-BCF8-0FBEAB52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49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158C0FFE-8717-F044-BC0B-1F1158CDC92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872171"/>
                <a:ext cx="8847787" cy="16546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0" indent="0" algn="l" defTabSz="457189" rtl="0" eaLnBrk="1" latinLnBrk="0" hangingPunct="1">
                  <a:spcBef>
                    <a:spcPct val="20000"/>
                  </a:spcBef>
                  <a:buFont typeface="Arial"/>
                  <a:buNone/>
                  <a:defRPr sz="2800" b="1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1" kern="120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lvl2pPr>
                <a:lvl3pPr marL="804843" indent="-228594" algn="l" defTabSz="457189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tabLst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138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474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Open a possibility for new physics contributing to invisible/undetected decay modes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This leads to a degeneracy predicted rates on the fit parameters (if something depends on the ratio of a/b, one cannot constrain a and b as independent parameters)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To break the degeneracy,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𝜿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𝑾</m:t>
                            </m:r>
                          </m:sub>
                        </m:s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                                                                 (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from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the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theory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side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it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is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virtually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impossible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to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</a:rPr>
                      <m:t>push</m:t>
                    </m:r>
                    <m:r>
                      <m:rPr>
                        <m:nor/>
                      </m:rPr>
                      <a:rPr lang="en-US" sz="2000" b="0" i="0" dirty="0" smtClean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these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coupling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above</m:t>
                    </m:r>
                    <m:r>
                      <m:rPr>
                        <m:nor/>
                      </m:rPr>
                      <a:rPr lang="en-US" sz="2000" b="0" dirty="0">
                        <a:solidFill>
                          <a:schemeClr val="tx1"/>
                        </a:solidFill>
                      </a:rPr>
                      <m:t> 1)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b="0" dirty="0"/>
              </a:p>
            </p:txBody>
          </p:sp>
        </mc:Choice>
        <mc:Fallback xmlns="">
          <p:sp>
            <p:nvSpPr>
              <p:cNvPr id="27" name="Content Placeholder 2">
                <a:extLst>
                  <a:ext uri="{FF2B5EF4-FFF2-40B4-BE49-F238E27FC236}">
                    <a16:creationId xmlns:a16="http://schemas.microsoft.com/office/drawing/2014/main" id="{158C0FFE-8717-F044-BC0B-1F1158CDC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72171"/>
                <a:ext cx="8847787" cy="1654679"/>
              </a:xfrm>
              <a:prstGeom prst="rect">
                <a:avLst/>
              </a:prstGeom>
              <a:blipFill>
                <a:blip r:embed="rId3"/>
                <a:stretch>
                  <a:fillRect l="-430" t="-4580" b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>
            <a:extLst>
              <a:ext uri="{FF2B5EF4-FFF2-40B4-BE49-F238E27FC236}">
                <a16:creationId xmlns:a16="http://schemas.microsoft.com/office/drawing/2014/main" id="{DAA5D2D6-8F2F-724B-A994-2815A77E32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368" y="1863485"/>
            <a:ext cx="3895653" cy="3737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B9EF185-2D1B-3747-B432-F6CD4D6CF22B}"/>
                  </a:ext>
                </a:extLst>
              </p:cNvPr>
              <p:cNvSpPr/>
              <p:nvPr/>
            </p:nvSpPr>
            <p:spPr>
              <a:xfrm>
                <a:off x="8847787" y="5625368"/>
                <a:ext cx="3011594" cy="83099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ym typeface="Wingdings"/>
                  </a:rPr>
                  <a:t>At 95% CL                   CMS    ATLAS</a:t>
                </a:r>
              </a:p>
              <a:p>
                <a:r>
                  <a:rPr lang="en-US" sz="1600" b="1" dirty="0">
                    <a:sym typeface="Wingdings"/>
                  </a:rPr>
                  <a:t>BR( H</a:t>
                </a:r>
                <a:r>
                  <a:rPr lang="en-US" sz="1400" b="1" dirty="0">
                    <a:ea typeface="Cambria Math" panose="02040503050406030204" pitchFamily="18" charset="0"/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</m:t>
                    </m:r>
                  </m:oMath>
                </a14:m>
                <a:r>
                  <a:rPr lang="en-US" sz="1400" b="1" dirty="0">
                    <a:sym typeface="Wingdings"/>
                  </a:rPr>
                  <a:t> invisible </a:t>
                </a:r>
                <a:r>
                  <a:rPr lang="en-US" sz="1600" b="1" dirty="0">
                    <a:sym typeface="Wingdings"/>
                  </a:rPr>
                  <a:t>)      </a:t>
                </a:r>
                <a:r>
                  <a:rPr lang="en-US" sz="1600" dirty="0">
                    <a:sym typeface="Wingdings"/>
                  </a:rPr>
                  <a:t>&lt; 0.22   &lt;0.30</a:t>
                </a:r>
              </a:p>
              <a:p>
                <a:r>
                  <a:rPr lang="en-US" sz="1600" b="1" dirty="0">
                    <a:sym typeface="Wingdings"/>
                  </a:rPr>
                  <a:t>BR( </a:t>
                </a:r>
                <a:r>
                  <a:rPr lang="en-US" sz="1600" b="1" dirty="0" err="1">
                    <a:sym typeface="Wingdings"/>
                  </a:rPr>
                  <a:t>H</a:t>
                </a:r>
                <a14:m>
                  <m:oMath xmlns:m="http://schemas.openxmlformats.org/officeDocument/2006/math">
                    <m:r>
                      <a:rPr lang="en-US" sz="1400" b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 </m:t>
                    </m:r>
                    <m:r>
                      <a:rPr lang="en-US" sz="14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/>
                      </a:rPr>
                      <m:t>→ </m:t>
                    </m:r>
                  </m:oMath>
                </a14:m>
                <a:r>
                  <a:rPr lang="en-US" sz="1400" b="1" dirty="0">
                    <a:sym typeface="Wingdings"/>
                  </a:rPr>
                  <a:t>undetected</a:t>
                </a:r>
                <a:r>
                  <a:rPr lang="en-US" sz="1600" b="1" dirty="0">
                    <a:sym typeface="Wingdings"/>
                  </a:rPr>
                  <a:t> ) </a:t>
                </a:r>
                <a:r>
                  <a:rPr lang="en-US" sz="1600" dirty="0">
                    <a:sym typeface="Wingdings"/>
                  </a:rPr>
                  <a:t>&lt; 0.38   &lt;0.22</a:t>
                </a:r>
                <a:endParaRPr lang="en-US" sz="1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B9EF185-2D1B-3747-B432-F6CD4D6CF2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787" y="5625368"/>
                <a:ext cx="3011594" cy="830997"/>
              </a:xfrm>
              <a:prstGeom prst="rect">
                <a:avLst/>
              </a:prstGeom>
              <a:blipFill>
                <a:blip r:embed="rId5"/>
                <a:stretch>
                  <a:fillRect l="-840" t="-1515" b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CAFC4FE-739C-AD43-AE3C-74C0708230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2679962"/>
                <a:ext cx="6400800" cy="3465576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189" rtl="0" eaLnBrk="1" latinLnBrk="0" hangingPunct="1">
                  <a:spcBef>
                    <a:spcPct val="20000"/>
                  </a:spcBef>
                  <a:buFont typeface="Arial"/>
                  <a:buNone/>
                  <a:defRPr sz="2800" b="1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1" kern="120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lvl2pPr>
                <a:lvl3pPr marL="804843" indent="-228594" algn="l" defTabSz="457189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tabLst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138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474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14297" lvl="1" indent="0">
                  <a:buFont typeface="Arial"/>
                  <a:buNone/>
                </a:pPr>
                <a:r>
                  <a:rPr lang="en-US" sz="1800" dirty="0">
                    <a:solidFill>
                      <a:schemeClr val="tx1"/>
                    </a:solidFill>
                  </a:rPr>
                  <a:t>     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chemeClr val="tx1"/>
                    </a:solidFill>
                  </a:rPr>
                  <a:t>gg</a:t>
                </a:r>
                <a:r>
                  <a:rPr lang="en-US" sz="18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</a:rPr>
                  <a:t>   </a:t>
                </a:r>
                <a:r>
                  <a:rPr lang="en-US" sz="1800" dirty="0">
                    <a:solidFill>
                      <a:schemeClr val="tx1"/>
                    </a:solidFill>
                  </a:rPr>
                  <a:t>(loop induced: t and some b)</a:t>
                </a:r>
              </a:p>
              <a:p>
                <a:pPr marL="114297" lvl="1" indent="0"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>
                    <a:solidFill>
                      <a:srgbClr val="0432FF"/>
                    </a:solidFill>
                  </a:rPr>
                  <a:t>WW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  (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𝑾</m:t>
                        </m:r>
                      </m:sub>
                    </m:sSub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aseline="-25000" dirty="0">
                    <a:solidFill>
                      <a:srgbClr val="0432FF"/>
                    </a:solidFill>
                  </a:rPr>
                  <a:t> </a:t>
                </a:r>
              </a:p>
              <a:p>
                <a:pPr marL="114297" lvl="1" indent="0"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>
                    <a:solidFill>
                      <a:srgbClr val="0432FF"/>
                    </a:solidFill>
                  </a:rPr>
                  <a:t>ZZ</a:t>
                </a:r>
                <a:r>
                  <a:rPr lang="en-US" sz="18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baseline="-25000" dirty="0">
                    <a:solidFill>
                      <a:srgbClr val="0432FF"/>
                    </a:solidFill>
                  </a:rPr>
                  <a:t> </a:t>
                </a:r>
              </a:p>
              <a:p>
                <a:pPr marL="114297" lvl="1" indent="0"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tt</a:t>
                </a:r>
                <a:endParaRPr lang="en-US" sz="1800" dirty="0">
                  <a:solidFill>
                    <a:srgbClr val="0432FF"/>
                  </a:solidFill>
                </a:endParaRPr>
              </a:p>
              <a:p>
                <a:pPr marL="114297" lvl="1" indent="0"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bb</a:t>
                </a:r>
                <a:endParaRPr lang="en-US" sz="1800" baseline="-25000" dirty="0">
                  <a:solidFill>
                    <a:srgbClr val="0432FF"/>
                  </a:solidFill>
                </a:endParaRPr>
              </a:p>
              <a:p>
                <a:pPr marL="114297" lvl="1" indent="0"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𝝉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ττ</a:t>
                </a:r>
                <a:endParaRPr lang="en-US" sz="1800" baseline="-25000" dirty="0">
                  <a:solidFill>
                    <a:srgbClr val="0432FF"/>
                  </a:solidFill>
                </a:endParaRPr>
              </a:p>
              <a:p>
                <a:pPr marL="114297" lvl="1" indent="0">
                  <a:buFont typeface="Arial"/>
                  <a:buNone/>
                </a:pPr>
                <a:r>
                  <a:rPr lang="en-US" sz="1800" dirty="0">
                    <a:solidFill>
                      <a:schemeClr val="tx1"/>
                    </a:solidFill>
                  </a:rPr>
                  <a:t>     </a:t>
                </a:r>
                <a:r>
                  <a:rPr lang="en-US" sz="1800" dirty="0" err="1">
                    <a:solidFill>
                      <a:schemeClr val="tx1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chemeClr val="tx1"/>
                    </a:solidFill>
                  </a:rPr>
                  <a:t>γγ</a:t>
                </a:r>
                <a:r>
                  <a:rPr lang="en-US" sz="1800" dirty="0">
                    <a:solidFill>
                      <a:schemeClr val="tx1"/>
                    </a:solidFill>
                  </a:rPr>
                  <a:t>   </a:t>
                </a:r>
                <a:r>
                  <a:rPr lang="en-US" sz="1800" dirty="0">
                    <a:solidFill>
                      <a:srgbClr val="FF0000"/>
                    </a:solidFill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</a:rPr>
                  <a:t>(loop induced: W and t)</a:t>
                </a:r>
              </a:p>
              <a:p>
                <a:pPr marL="114297" lvl="1" indent="0">
                  <a:buFont typeface="Arial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1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0432FF"/>
                    </a:solidFill>
                  </a:rPr>
                  <a:t>μμ</a:t>
                </a:r>
                <a:endParaRPr lang="en-US" sz="1800" dirty="0">
                  <a:solidFill>
                    <a:srgbClr val="0432FF"/>
                  </a:solidFill>
                </a:endParaRPr>
              </a:p>
              <a:p>
                <a:pPr marL="114297" lvl="1" indent="0">
                  <a:buFont typeface="Arial"/>
                  <a:buNone/>
                </a:pPr>
                <a:r>
                  <a:rPr lang="en-US" sz="1800" dirty="0" err="1">
                    <a:solidFill>
                      <a:srgbClr val="FF0000"/>
                    </a:solidFill>
                  </a:rPr>
                  <a:t>Γ</a:t>
                </a:r>
                <a:r>
                  <a:rPr lang="en-US" sz="1800" baseline="-25000" dirty="0" err="1">
                    <a:solidFill>
                      <a:srgbClr val="FF0000"/>
                    </a:solidFill>
                  </a:rPr>
                  <a:t>invisible</a:t>
                </a:r>
                <a:endParaRPr lang="en-US" sz="1800" baseline="-25000" dirty="0">
                  <a:solidFill>
                    <a:srgbClr val="FF0000"/>
                  </a:solidFill>
                </a:endParaRPr>
              </a:p>
              <a:p>
                <a:pPr marL="114297" lvl="1" indent="0">
                  <a:buFont typeface="Arial"/>
                  <a:buNone/>
                </a:pPr>
                <a:r>
                  <a:rPr lang="en-US" sz="1800" dirty="0">
                    <a:solidFill>
                      <a:schemeClr val="tx1"/>
                    </a:solidFill>
                  </a:rPr>
                  <a:t>Γ</a:t>
                </a:r>
                <a:r>
                  <a:rPr lang="en-US" sz="1800" baseline="-25000" dirty="0">
                    <a:solidFill>
                      <a:schemeClr val="tx1"/>
                    </a:solidFill>
                  </a:rPr>
                  <a:t>TOT</a:t>
                </a:r>
                <a:r>
                  <a:rPr lang="en-US" sz="1800" dirty="0">
                    <a:solidFill>
                      <a:srgbClr val="000000"/>
                    </a:solidFill>
                  </a:rPr>
                  <a:t>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= (sum of all Γ</a:t>
                </a:r>
                <a:r>
                  <a:rPr lang="en-US" sz="1800" b="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listed above) +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dirty="0">
                    <a:solidFill>
                      <a:schemeClr val="tx1"/>
                    </a:solidFill>
                  </a:rPr>
                  <a:t>(sum of all other SM Γ)</a:t>
                </a:r>
                <a:r>
                  <a:rPr lang="en-US" sz="1800" b="0" baseline="-25000" dirty="0">
                    <a:solidFill>
                      <a:schemeClr val="tx1"/>
                    </a:solidFill>
                  </a:rPr>
                  <a:t> </a:t>
                </a:r>
                <a:r>
                  <a:rPr lang="en-US" sz="1800" b="0" dirty="0">
                    <a:solidFill>
                      <a:schemeClr val="tx1"/>
                    </a:solidFill>
                  </a:rPr>
                  <a:t>+</a:t>
                </a:r>
                <a:r>
                  <a:rPr lang="en-US" sz="1800" b="0" dirty="0">
                    <a:solidFill>
                      <a:srgbClr val="FF0000"/>
                    </a:solidFill>
                  </a:rPr>
                  <a:t> </a:t>
                </a:r>
                <a:r>
                  <a:rPr lang="en-US" sz="1800" dirty="0">
                    <a:solidFill>
                      <a:srgbClr val="FF0000"/>
                    </a:solidFill>
                  </a:rPr>
                  <a:t>Γ</a:t>
                </a:r>
                <a:r>
                  <a:rPr lang="en-US" sz="1800" baseline="-25000" dirty="0">
                    <a:solidFill>
                      <a:srgbClr val="FF0000"/>
                    </a:solidFill>
                  </a:rPr>
                  <a:t>BSM</a:t>
                </a: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>
                <a:extLst>
                  <a:ext uri="{FF2B5EF4-FFF2-40B4-BE49-F238E27FC236}">
                    <a16:creationId xmlns:a16="http://schemas.microsoft.com/office/drawing/2014/main" id="{ECAFC4FE-739C-AD43-AE3C-74C070823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679962"/>
                <a:ext cx="6400800" cy="3465576"/>
              </a:xfrm>
              <a:prstGeom prst="rect">
                <a:avLst/>
              </a:prstGeom>
              <a:blipFill>
                <a:blip r:embed="rId6"/>
                <a:stretch>
                  <a:fillRect t="-7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77F85EEF-C6D3-0943-B874-FA9C02D2C7DA}"/>
              </a:ext>
            </a:extLst>
          </p:cNvPr>
          <p:cNvSpPr txBox="1"/>
          <p:nvPr/>
        </p:nvSpPr>
        <p:spPr>
          <a:xfrm>
            <a:off x="4544795" y="2538367"/>
            <a:ext cx="2219325" cy="36933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SM values are in blue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6FEFD8-F690-174C-8B04-9314B6D91B8F}"/>
              </a:ext>
            </a:extLst>
          </p:cNvPr>
          <p:cNvCxnSpPr>
            <a:cxnSpLocks/>
          </p:cNvCxnSpPr>
          <p:nvPr/>
        </p:nvCxnSpPr>
        <p:spPr>
          <a:xfrm>
            <a:off x="3296183" y="6169326"/>
            <a:ext cx="2107066" cy="0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20AE16-4B47-674D-98FC-992D4DDB10CA}"/>
                  </a:ext>
                </a:extLst>
              </p:cNvPr>
              <p:cNvSpPr txBox="1"/>
              <p:nvPr/>
            </p:nvSpPr>
            <p:spPr>
              <a:xfrm>
                <a:off x="3296183" y="6121749"/>
                <a:ext cx="3467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14297"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432FF"/>
                    </a:solidFill>
                  </a:rPr>
                  <a:t>Γ</a:t>
                </a:r>
                <a:r>
                  <a:rPr lang="en-US" baseline="-25000" dirty="0">
                    <a:solidFill>
                      <a:srgbClr val="0432FF"/>
                    </a:solidFill>
                  </a:rPr>
                  <a:t>cc</a:t>
                </a:r>
                <a:r>
                  <a:rPr lang="en-US" dirty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dirty="0" err="1">
                    <a:solidFill>
                      <a:srgbClr val="0432FF"/>
                    </a:solidFill>
                  </a:rPr>
                  <a:t>Γ</a:t>
                </a:r>
                <a:r>
                  <a:rPr lang="en-US" baseline="-25000" dirty="0" err="1">
                    <a:solidFill>
                      <a:srgbClr val="0432FF"/>
                    </a:solidFill>
                  </a:rPr>
                  <a:t>ss</a:t>
                </a:r>
                <a:r>
                  <a:rPr lang="en-US" dirty="0"/>
                  <a:t>+</a:t>
                </a:r>
                <a:r>
                  <a:rPr lang="en-US" dirty="0">
                    <a:solidFill>
                      <a:srgbClr val="0432FF"/>
                    </a:solidFill>
                  </a:rPr>
                  <a:t>(the rest is irrelevant)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420AE16-4B47-674D-98FC-992D4DDB1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183" y="6121749"/>
                <a:ext cx="3467937" cy="369332"/>
              </a:xfrm>
              <a:prstGeom prst="rect">
                <a:avLst/>
              </a:prstGeom>
              <a:blipFill>
                <a:blip r:embed="rId7"/>
                <a:stretch>
                  <a:fillRect t="-3333" r="-36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7292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D64EC-DE9F-CB4E-B06A-E9656CE80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we start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12340-5EAD-A443-8D77-C6E068D0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BF406-C8B0-C545-9808-02BCBA1FB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4583C-3DDC-B84B-91BF-0F128A45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D06FF-99AD-9745-9FCD-C83F56118041}"/>
              </a:ext>
            </a:extLst>
          </p:cNvPr>
          <p:cNvSpPr txBox="1"/>
          <p:nvPr/>
        </p:nvSpPr>
        <p:spPr>
          <a:xfrm>
            <a:off x="431181" y="983393"/>
            <a:ext cx="113296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General search strategies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432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432FF"/>
                </a:solidFill>
              </a:rPr>
              <a:t>Searches are conducted </a:t>
            </a:r>
            <a:r>
              <a:rPr lang="en-US" sz="2400" dirty="0">
                <a:solidFill>
                  <a:srgbClr val="0432FF"/>
                </a:solidFill>
              </a:rPr>
              <a:t>mostly (but not always)</a:t>
            </a:r>
            <a:r>
              <a:rPr lang="en-US" sz="2400" b="1" dirty="0">
                <a:solidFill>
                  <a:srgbClr val="0432FF"/>
                </a:solidFill>
              </a:rPr>
              <a:t> in a model independent ways,      </a:t>
            </a:r>
            <a:r>
              <a:rPr lang="en-US" sz="2400" i="1" dirty="0">
                <a:solidFill>
                  <a:srgbClr val="0432FF"/>
                </a:solidFill>
              </a:rPr>
              <a:t>even though experimental signatures used are often inspired by some specific models.</a:t>
            </a:r>
            <a:endParaRPr lang="en-US" sz="2400" b="1" i="1" dirty="0">
              <a:solidFill>
                <a:srgbClr val="0432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0432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0432FF"/>
                </a:solidFill>
              </a:rPr>
              <a:t>Results are then interpreted in the parameter space of this or that model, the choice  of which may be dictated by a fashion at the time.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7C3401-A045-1840-A70E-64AD2684E42C}"/>
              </a:ext>
            </a:extLst>
          </p:cNvPr>
          <p:cNvSpPr txBox="1"/>
          <p:nvPr/>
        </p:nvSpPr>
        <p:spPr>
          <a:xfrm>
            <a:off x="431181" y="4286142"/>
            <a:ext cx="113296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Reminder:  Run 2 datasets</a:t>
            </a:r>
          </a:p>
          <a:p>
            <a:r>
              <a:rPr lang="en-US" sz="2400" b="1" i="1" dirty="0"/>
              <a:t>	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b="1" dirty="0"/>
              <a:t>35 fb</a:t>
            </a:r>
            <a:r>
              <a:rPr lang="en-US" sz="2400" b="1" baseline="30000" dirty="0"/>
              <a:t>-1</a:t>
            </a:r>
            <a:r>
              <a:rPr lang="en-US" sz="2400" b="1" dirty="0"/>
              <a:t>:    </a:t>
            </a:r>
            <a:r>
              <a:rPr lang="en-US" sz="2400" dirty="0"/>
              <a:t>2016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~</a:t>
            </a:r>
            <a:r>
              <a:rPr lang="en-US" sz="2400" b="1" dirty="0"/>
              <a:t>80 fb</a:t>
            </a:r>
            <a:r>
              <a:rPr lang="en-US" sz="2400" b="1" baseline="30000" dirty="0"/>
              <a:t>-1</a:t>
            </a:r>
            <a:r>
              <a:rPr lang="en-US" sz="2400" b="1" dirty="0"/>
              <a:t>:    </a:t>
            </a:r>
            <a:r>
              <a:rPr lang="en-US" sz="2400" dirty="0"/>
              <a:t>2016+2017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140 fb</a:t>
            </a:r>
            <a:r>
              <a:rPr lang="en-US" sz="2400" b="1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:   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2016+2017+2018 (full Run 2)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4C57D8-4E7C-034E-ACDA-160ADAF097DB}"/>
              </a:ext>
            </a:extLst>
          </p:cNvPr>
          <p:cNvSpPr txBox="1"/>
          <p:nvPr/>
        </p:nvSpPr>
        <p:spPr>
          <a:xfrm>
            <a:off x="6229059" y="4615917"/>
            <a:ext cx="221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ym typeface="Wingdings" pitchFamily="2" charset="2"/>
              </a:rPr>
              <a:t> </a:t>
            </a:r>
            <a:r>
              <a:rPr lang="en-US" b="1" dirty="0"/>
              <a:t>majority of results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9383D-8EBA-564F-98AE-260017D6367D}"/>
              </a:ext>
            </a:extLst>
          </p:cNvPr>
          <p:cNvSpPr txBox="1"/>
          <p:nvPr/>
        </p:nvSpPr>
        <p:spPr>
          <a:xfrm>
            <a:off x="6253655" y="5009461"/>
            <a:ext cx="128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Very few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416C11-3F1E-F645-B565-C4FA06B56E2E}"/>
              </a:ext>
            </a:extLst>
          </p:cNvPr>
          <p:cNvSpPr txBox="1"/>
          <p:nvPr/>
        </p:nvSpPr>
        <p:spPr>
          <a:xfrm>
            <a:off x="6253655" y="5405088"/>
            <a:ext cx="131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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None yet</a:t>
            </a:r>
          </a:p>
        </p:txBody>
      </p:sp>
    </p:spTree>
    <p:extLst>
      <p:ext uri="{BB962C8B-B14F-4D97-AF65-F5344CB8AC3E}">
        <p14:creationId xmlns:p14="http://schemas.microsoft.com/office/powerpoint/2010/main" val="250168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0D950F-2559-F54F-97A1-2F34F320BD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5840" y="2226636"/>
            <a:ext cx="2222497" cy="1149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0AF24-847C-9044-AB39-B61859C63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681" y="1885150"/>
            <a:ext cx="2965276" cy="17867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Other searches for low-mass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b="0" dirty="0"/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387699E-555F-6F44-B9B3-834912416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5F71F2-03C0-4342-8214-AC4984344BE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2448" y="813136"/>
                <a:ext cx="2941760" cy="294046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𝑾𝑨</m:t>
                    </m:r>
                  </m:oMath>
                </a14:m>
                <a:r>
                  <a:rPr lang="en-US" sz="2000" dirty="0"/>
                  <a:t>,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05F71F2-03C0-4342-8214-AC4984344B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2448" y="813136"/>
                <a:ext cx="2941760" cy="2940467"/>
              </a:xfrm>
              <a:blipFill>
                <a:blip r:embed="rId5"/>
                <a:stretch>
                  <a:fillRect t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418AF-B3FD-A946-B108-D053E5D78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8DF25-2060-EF41-99A7-FF025C54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1FACF-F7F0-3249-A902-A1902FF0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90C411-6057-2948-88FE-CA3DCE04D59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4266" y="855357"/>
                <a:ext cx="3534937" cy="29404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189" rtl="0" eaLnBrk="1" latinLnBrk="0" hangingPunct="1">
                  <a:spcBef>
                    <a:spcPct val="20000"/>
                  </a:spcBef>
                  <a:buFont typeface="Arial"/>
                  <a:buNone/>
                  <a:defRPr sz="2800" b="1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1" kern="120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lvl2pPr>
                <a:lvl3pPr marL="804843" indent="-228594" algn="l" defTabSz="457189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tabLst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138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474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𝒄𝒔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90C411-6057-2948-88FE-CA3DCE04D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266" y="855357"/>
                <a:ext cx="3534937" cy="2940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FF5C3B6-4748-1C44-B1CD-2D8CA5F222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5070" y="856260"/>
                <a:ext cx="1720417" cy="29404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l" defTabSz="457189" rtl="0" eaLnBrk="1" latinLnBrk="0" hangingPunct="1">
                  <a:spcBef>
                    <a:spcPct val="20000"/>
                  </a:spcBef>
                  <a:buFont typeface="Arial"/>
                  <a:buNone/>
                  <a:defRPr sz="2800" b="1" kern="120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lvl1pPr>
                <a:lvl2pPr marL="457189" indent="-342891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b="1" kern="120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lvl2pPr>
                <a:lvl3pPr marL="804843" indent="-228594" algn="l" defTabSz="457189" rtl="0" eaLnBrk="1" latinLnBrk="0" hangingPunct="1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/>
                  <a:buChar char="•"/>
                  <a:tabLst/>
                  <a:defRPr sz="20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138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474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𝑯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𝒃𝒄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AFF5C3B6-4748-1C44-B1CD-2D8CA5F22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070" y="856260"/>
                <a:ext cx="1720417" cy="2940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DA8C341E-374C-1D45-A957-A0634F4942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278" y="2271441"/>
            <a:ext cx="1795096" cy="1105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6897A5-FBFB-EE44-89C5-F5558EAE05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21" y="3589512"/>
            <a:ext cx="3521855" cy="27555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12CE3E-0011-8844-9C0B-B2193235EE47}"/>
                  </a:ext>
                </a:extLst>
              </p:cNvPr>
              <p:cNvSpPr txBox="1"/>
              <p:nvPr/>
            </p:nvSpPr>
            <p:spPr>
              <a:xfrm>
                <a:off x="528259" y="1595841"/>
                <a:ext cx="3168175" cy="587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</a:rPr>
                  <a:t>Type II and lepton-specific 2HDM</a:t>
                </a:r>
              </a:p>
              <a:p>
                <a:r>
                  <a:rPr lang="en-US" sz="1600" dirty="0"/>
                  <a:t>For tan</a:t>
                </a:r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&lt;1, 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𝑐𝑠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~100%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12CE3E-0011-8844-9C0B-B2193235EE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259" y="1595841"/>
                <a:ext cx="3168175" cy="587853"/>
              </a:xfrm>
              <a:prstGeom prst="rect">
                <a:avLst/>
              </a:prstGeom>
              <a:blipFill>
                <a:blip r:embed="rId10"/>
                <a:stretch>
                  <a:fillRect l="-1200" t="-2128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0E95FB-3C7F-9442-B45E-95AE8776CDB9}"/>
                  </a:ext>
                </a:extLst>
              </p:cNvPr>
              <p:cNvSpPr txBox="1"/>
              <p:nvPr/>
            </p:nvSpPr>
            <p:spPr>
              <a:xfrm>
                <a:off x="5053757" y="1567304"/>
                <a:ext cx="1982466" cy="587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</a:rPr>
                  <a:t>Flipped 2HDM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𝑏𝑠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~100%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60E95FB-3C7F-9442-B45E-95AE8776C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757" y="1567304"/>
                <a:ext cx="1982466" cy="587853"/>
              </a:xfrm>
              <a:prstGeom prst="rect">
                <a:avLst/>
              </a:prstGeom>
              <a:blipFill>
                <a:blip r:embed="rId11"/>
                <a:stretch>
                  <a:fillRect l="-1274" t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A3B16466-D6E6-B94C-BE33-53C2ED0527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494" y="3376455"/>
            <a:ext cx="3486647" cy="31057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71FBB9-1165-1A43-8465-3B221A250DD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601" y="3481983"/>
            <a:ext cx="3055817" cy="2931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897548-B7B5-7644-A3F7-B153FEBCA876}"/>
                  </a:ext>
                </a:extLst>
              </p:cNvPr>
              <p:cNvSpPr txBox="1"/>
              <p:nvPr/>
            </p:nvSpPr>
            <p:spPr>
              <a:xfrm>
                <a:off x="9367625" y="1584594"/>
                <a:ext cx="2780120" cy="587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432FF"/>
                    </a:solidFill>
                  </a:rPr>
                  <a:t>2HDM with CP violation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𝑊𝐴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𝑐𝑎𝑛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~100%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897548-B7B5-7644-A3F7-B153FEBCA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625" y="1584594"/>
                <a:ext cx="2780120" cy="587853"/>
              </a:xfrm>
              <a:prstGeom prst="rect">
                <a:avLst/>
              </a:prstGeom>
              <a:blipFill>
                <a:blip r:embed="rId14"/>
                <a:stretch>
                  <a:fillRect l="-1364" t="-2128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A8DC31E-AF13-3745-A79F-A40D2EB0913B}"/>
              </a:ext>
            </a:extLst>
          </p:cNvPr>
          <p:cNvSpPr txBox="1"/>
          <p:nvPr/>
        </p:nvSpPr>
        <p:spPr>
          <a:xfrm>
            <a:off x="1096278" y="4846980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EB3EAF-B737-F844-89E5-0844A0BEE9E5}"/>
              </a:ext>
            </a:extLst>
          </p:cNvPr>
          <p:cNvSpPr txBox="1"/>
          <p:nvPr/>
        </p:nvSpPr>
        <p:spPr>
          <a:xfrm>
            <a:off x="5071731" y="4840639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272A48-7A5F-8A41-95A0-9499B284A3DD}"/>
              </a:ext>
            </a:extLst>
          </p:cNvPr>
          <p:cNvSpPr txBox="1"/>
          <p:nvPr/>
        </p:nvSpPr>
        <p:spPr>
          <a:xfrm>
            <a:off x="9587070" y="4973538"/>
            <a:ext cx="2334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MODEL INDEPENDENT</a:t>
            </a:r>
          </a:p>
        </p:txBody>
      </p:sp>
    </p:spTree>
    <p:extLst>
      <p:ext uri="{BB962C8B-B14F-4D97-AF65-F5344CB8AC3E}">
        <p14:creationId xmlns:p14="http://schemas.microsoft.com/office/powerpoint/2010/main" val="2752346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ADD3C99-45C8-1C42-81D8-26002F1AD89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Search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𝑾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ADD3C99-45C8-1C42-81D8-26002F1AD8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981CD3-F68A-064D-AD98-37967EA545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07390"/>
                <a:ext cx="7608348" cy="5425144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rgbClr val="0432FF"/>
                    </a:solidFill>
                  </a:rPr>
                  <a:t> Model: </a:t>
                </a:r>
              </a:p>
              <a:p>
                <a:pPr lvl="1"/>
                <a:r>
                  <a:rPr lang="en-US" sz="2000" b="0" dirty="0"/>
                  <a:t>Same as before, but</a:t>
                </a:r>
                <a:r>
                  <a:rPr lang="en-US" sz="1900" b="0" dirty="0">
                    <a:solidFill>
                      <a:srgbClr val="0432FF"/>
                    </a:solidFill>
                  </a:rPr>
                  <a:t> the triplet vacuum expectation value of ~0.1 GeV</a:t>
                </a:r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±±</m:t>
                        </m:r>
                      </m:sup>
                    </m:sSup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b="0" dirty="0">
                    <a:solidFill>
                      <a:srgbClr val="0432FF"/>
                    </a:solidFill>
                  </a:rPr>
                  <a:t> is the dominant decay mode (di-lepton decays become irrelevant) </a:t>
                </a:r>
              </a:p>
              <a:p>
                <a:pPr lvl="2"/>
                <a:r>
                  <a:rPr lang="en-US" sz="1900" b="0" dirty="0">
                    <a:solidFill>
                      <a:srgbClr val="0432FF"/>
                    </a:solidFill>
                  </a:rPr>
                  <a:t>Dominant production mode: </a:t>
                </a:r>
                <a:r>
                  <a:rPr lang="en-US" sz="1900" dirty="0">
                    <a:solidFill>
                      <a:srgbClr val="0432FF"/>
                    </a:solidFill>
                  </a:rPr>
                  <a:t>Drell-Yan</a:t>
                </a:r>
              </a:p>
              <a:p>
                <a:pPr lvl="2"/>
                <a:endParaRPr lang="en-US" sz="2400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 Analysis: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Selection: </a:t>
                </a:r>
              </a:p>
              <a:p>
                <a:pPr lvl="2"/>
                <a:r>
                  <a:rPr lang="en-US" sz="1900" b="0" dirty="0"/>
                  <a:t>(</a:t>
                </a:r>
                <a:r>
                  <a:rPr lang="en-US" sz="1900" b="0" dirty="0">
                    <a:solidFill>
                      <a:schemeClr val="tx1"/>
                    </a:solidFill>
                  </a:rPr>
                  <a:t>same-sign </a:t>
                </a:r>
                <a14:m>
                  <m:oMath xmlns:m="http://schemas.openxmlformats.org/officeDocument/2006/math">
                    <m:r>
                      <a:rPr lang="en-US" sz="19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ℓℓ</m:t>
                    </m:r>
                  </m:oMath>
                </a14:m>
                <a:r>
                  <a:rPr lang="en-US" sz="1900" b="0" dirty="0">
                    <a:solidFill>
                      <a:schemeClr val="tx1"/>
                    </a:solidFill>
                  </a:rPr>
                  <a:t>, MET)+(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900" b="0" dirty="0">
                    <a:solidFill>
                      <a:schemeClr val="tx1"/>
                    </a:solidFill>
                  </a:rPr>
                  <a:t>3 jets, b-jet veto)</a:t>
                </a:r>
              </a:p>
              <a:p>
                <a:pPr lvl="2"/>
                <a:r>
                  <a:rPr lang="en-US" sz="1900" b="0" dirty="0"/>
                  <a:t>3</a:t>
                </a:r>
                <a14:m>
                  <m:oMath xmlns:m="http://schemas.openxmlformats.org/officeDocument/2006/math">
                    <m:r>
                      <a:rPr lang="en-US" sz="19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900" b="0" dirty="0"/>
                  <a:t> + MET + (</a:t>
                </a:r>
                <a14:m>
                  <m:oMath xmlns:m="http://schemas.openxmlformats.org/officeDocument/2006/math">
                    <m:r>
                      <a:rPr lang="en-US" sz="19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1900" b="0" dirty="0"/>
                  <a:t>2 jets, b-jet veto)</a:t>
                </a:r>
              </a:p>
              <a:p>
                <a:pPr lvl="2"/>
                <a:r>
                  <a:rPr lang="en-US" sz="1900" b="0" dirty="0"/>
                  <a:t>4</a:t>
                </a:r>
                <a14:m>
                  <m:oMath xmlns:m="http://schemas.openxmlformats.org/officeDocument/2006/math">
                    <m:r>
                      <a:rPr lang="en-US" sz="1900" b="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1900" b="0" dirty="0"/>
                  <a:t> + MET +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900" b="0" dirty="0"/>
                  <a:t> jets</a:t>
                </a:r>
              </a:p>
              <a:p>
                <a:pPr lvl="2"/>
                <a:r>
                  <a:rPr lang="en-US" sz="1900" b="0" dirty="0"/>
                  <a:t>further kinematic cuts (</a:t>
                </a:r>
                <a:r>
                  <a:rPr lang="en-US" sz="1900" b="0" dirty="0" err="1"/>
                  <a:t>m</a:t>
                </a:r>
                <a:r>
                  <a:rPr lang="en-US" sz="1900" b="0" baseline="-25000" dirty="0" err="1"/>
                  <a:t>H</a:t>
                </a:r>
                <a:r>
                  <a:rPr lang="en-US" sz="1900" b="0" dirty="0"/>
                  <a:t>-dependent)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Final observables: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event counts in 6 categories</a:t>
                </a:r>
              </a:p>
              <a:p>
                <a:pPr lvl="1"/>
                <a:r>
                  <a:rPr lang="en-US" sz="2000" dirty="0">
                    <a:solidFill>
                      <a:schemeClr val="tx1"/>
                    </a:solidFill>
                  </a:rPr>
                  <a:t>Background: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nearly none</a:t>
                </a:r>
              </a:p>
              <a:p>
                <a:pPr lvl="2"/>
                <a:endParaRPr lang="en-US" sz="1600" b="0" dirty="0"/>
              </a:p>
              <a:p>
                <a:pPr lvl="2"/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981CD3-F68A-064D-AD98-37967EA54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07390"/>
                <a:ext cx="7608348" cy="5425144"/>
              </a:xfrm>
              <a:blipFill>
                <a:blip r:embed="rId3"/>
                <a:stretch>
                  <a:fillRect l="-334" t="-699" r="-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763AF-91AF-D348-B05D-F09A37F1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E2DB8-1209-F24B-9D29-1F16D4F4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966A6-92B7-2F44-85AB-1AE1385A1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267A02-232C-DF43-BAB4-A9FFA60E96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559" y="3657560"/>
            <a:ext cx="4004441" cy="2823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E6B7F-9677-6541-B211-0C506CCDF03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389" y="3654929"/>
            <a:ext cx="3078272" cy="27923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7A032F-7184-1C41-B9DA-AB457AE89EF2}"/>
              </a:ext>
            </a:extLst>
          </p:cNvPr>
          <p:cNvSpPr/>
          <p:nvPr/>
        </p:nvSpPr>
        <p:spPr>
          <a:xfrm>
            <a:off x="5791202" y="4148809"/>
            <a:ext cx="1366344" cy="1891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40AB90-4AFD-3342-8F63-D876E93BDB3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348" y="1154393"/>
            <a:ext cx="3477703" cy="226611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303FD7-EE09-3143-8110-6D2894C7EFE2}"/>
              </a:ext>
            </a:extLst>
          </p:cNvPr>
          <p:cNvSpPr txBox="1"/>
          <p:nvPr/>
        </p:nvSpPr>
        <p:spPr>
          <a:xfrm>
            <a:off x="8783695" y="32501"/>
            <a:ext cx="3408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ATLAS: Eur. Phys. J. C (2019) 79: 58</a:t>
            </a:r>
          </a:p>
        </p:txBody>
      </p:sp>
    </p:spTree>
    <p:extLst>
      <p:ext uri="{BB962C8B-B14F-4D97-AF65-F5344CB8AC3E}">
        <p14:creationId xmlns:p14="http://schemas.microsoft.com/office/powerpoint/2010/main" val="19314288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9404CD-EFAE-F649-A7FA-2C57F9588CD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Searches for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𝟏𝟐𝟓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𝒂𝒂</m:t>
                    </m:r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15&lt;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&lt;60</m:t>
                    </m:r>
                  </m:oMath>
                </a14:m>
                <a:r>
                  <a:rPr lang="en-US" b="0" dirty="0"/>
                  <a:t> GeV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9404CD-EFAE-F649-A7FA-2C57F9588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377D4-979C-DC49-92D0-0FB8AE35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80E7A-EDEB-5F40-8635-5F25B940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D5BDD-B902-854A-9D37-2ECA85F0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F5312B-5537-F94E-9BD8-0A12EF40CB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772" y="3974864"/>
            <a:ext cx="3390280" cy="2508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3A8D47-D8B3-5E49-92F2-D0DE59944D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948" y="3795184"/>
            <a:ext cx="4020824" cy="2465628"/>
          </a:xfrm>
          <a:prstGeom prst="rect">
            <a:avLst/>
          </a:prstGeom>
          <a:ln w="57150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0E8EA1-6B23-F64B-B21E-20A592D069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6" y="3910658"/>
            <a:ext cx="3468530" cy="25071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375BBB-EE87-8545-8EF6-D93A4527F947}"/>
              </a:ext>
            </a:extLst>
          </p:cNvPr>
          <p:cNvSpPr txBox="1"/>
          <p:nvPr/>
        </p:nvSpPr>
        <p:spPr>
          <a:xfrm>
            <a:off x="666098" y="4019442"/>
            <a:ext cx="139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6"/>
              </a:rPr>
              <a:t>JHEP 10 (2018) 031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6C4C22-3C74-CE43-B855-D091AC1D008D}"/>
              </a:ext>
            </a:extLst>
          </p:cNvPr>
          <p:cNvSpPr txBox="1"/>
          <p:nvPr/>
        </p:nvSpPr>
        <p:spPr>
          <a:xfrm>
            <a:off x="4198499" y="4454508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7"/>
              </a:rPr>
              <a:t>PLB 790 (2019) 1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A55F31-33B7-B940-9C05-0FD67D7D0C00}"/>
              </a:ext>
            </a:extLst>
          </p:cNvPr>
          <p:cNvSpPr txBox="1"/>
          <p:nvPr/>
        </p:nvSpPr>
        <p:spPr>
          <a:xfrm>
            <a:off x="7943067" y="4454507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8"/>
              </a:rPr>
              <a:t>PLB 782 (2018) 750</a:t>
            </a:r>
            <a:endParaRPr lang="en-US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6334CEF-ADE5-284B-A6AC-C807C082518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641" y="1203083"/>
            <a:ext cx="3405306" cy="23485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3780B39-A42D-324C-8D83-B8AF92A26E94}"/>
              </a:ext>
            </a:extLst>
          </p:cNvPr>
          <p:cNvSpPr txBox="1"/>
          <p:nvPr/>
        </p:nvSpPr>
        <p:spPr>
          <a:xfrm>
            <a:off x="4353670" y="1950991"/>
            <a:ext cx="1282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10"/>
              </a:rPr>
              <a:t>arXiv:1812.06359</a:t>
            </a:r>
            <a:endParaRPr lang="en-US" sz="1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7116AF5-FBD1-2E47-AE50-A23E3D96E9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7" y="1203083"/>
            <a:ext cx="3345414" cy="231271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63AC69-A156-0A47-A448-5716B83D9332}"/>
              </a:ext>
            </a:extLst>
          </p:cNvPr>
          <p:cNvSpPr txBox="1"/>
          <p:nvPr/>
        </p:nvSpPr>
        <p:spPr>
          <a:xfrm>
            <a:off x="767607" y="2149794"/>
            <a:ext cx="1396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12"/>
              </a:rPr>
              <a:t>PLB 785 (2018) 462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476F1A4-76CF-414F-99A0-5A18053AAECC}"/>
                  </a:ext>
                </a:extLst>
              </p:cNvPr>
              <p:cNvSpPr txBox="1"/>
              <p:nvPr/>
            </p:nvSpPr>
            <p:spPr>
              <a:xfrm>
                <a:off x="799954" y="861443"/>
                <a:ext cx="2135521" cy="307777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(125)→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𝑎𝑎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𝑏𝑏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𝜏𝜏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476F1A4-76CF-414F-99A0-5A18053AAE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54" y="861443"/>
                <a:ext cx="2135521" cy="307777"/>
              </a:xfrm>
              <a:prstGeom prst="rect">
                <a:avLst/>
              </a:prstGeom>
              <a:blipFill>
                <a:blip r:embed="rId13"/>
                <a:stretch>
                  <a:fillRect b="-38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875B4E-A783-1B4F-861F-9B6B8376C1DE}"/>
                  </a:ext>
                </a:extLst>
              </p:cNvPr>
              <p:cNvSpPr txBox="1"/>
              <p:nvPr/>
            </p:nvSpPr>
            <p:spPr>
              <a:xfrm>
                <a:off x="4353670" y="873022"/>
                <a:ext cx="2168542" cy="307777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(125)→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𝑎𝑎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𝑏𝑏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𝜇𝜇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4875B4E-A783-1B4F-861F-9B6B8376C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3670" y="873022"/>
                <a:ext cx="2168542" cy="307777"/>
              </a:xfrm>
              <a:prstGeom prst="rect">
                <a:avLst/>
              </a:prstGeom>
              <a:blipFill>
                <a:blip r:embed="rId14"/>
                <a:stretch>
                  <a:fillRect b="-38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00902E-33FC-7B4A-80AE-D088F1BF0E7A}"/>
                  </a:ext>
                </a:extLst>
              </p:cNvPr>
              <p:cNvSpPr txBox="1"/>
              <p:nvPr/>
            </p:nvSpPr>
            <p:spPr>
              <a:xfrm>
                <a:off x="767607" y="3667087"/>
                <a:ext cx="2164503" cy="307777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(125)→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𝑎𝑎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𝑏𝑏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𝑏𝑏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00902E-33FC-7B4A-80AE-D088F1BF0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07" y="3667087"/>
                <a:ext cx="2164503" cy="30777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DF03897-9A64-EF46-B27A-B0FF1FCA702A}"/>
                  </a:ext>
                </a:extLst>
              </p:cNvPr>
              <p:cNvSpPr txBox="1"/>
              <p:nvPr/>
            </p:nvSpPr>
            <p:spPr>
              <a:xfrm>
                <a:off x="4433506" y="3688144"/>
                <a:ext cx="2168542" cy="307777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(125)→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𝑎𝑎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𝑏𝑏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𝜇𝜇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DF03897-9A64-EF46-B27A-B0FF1FCA7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3506" y="3688144"/>
                <a:ext cx="2168542" cy="3077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4CD5ED3-326E-1A4D-9AC5-0C602A85DB93}"/>
                  </a:ext>
                </a:extLst>
              </p:cNvPr>
              <p:cNvSpPr txBox="1"/>
              <p:nvPr/>
            </p:nvSpPr>
            <p:spPr>
              <a:xfrm>
                <a:off x="8180444" y="3665772"/>
                <a:ext cx="2190087" cy="307777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(125)→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𝑎𝑎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𝛾𝛾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𝑔𝑔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4CD5ED3-326E-1A4D-9AC5-0C602A85D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444" y="3665772"/>
                <a:ext cx="2190087" cy="30777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450C0945-C84B-204E-B839-C55F09D2EFF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772" y="1169220"/>
            <a:ext cx="3390279" cy="24099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B53378-9485-BD42-AA78-5C08D689D836}"/>
                  </a:ext>
                </a:extLst>
              </p:cNvPr>
              <p:cNvSpPr txBox="1"/>
              <p:nvPr/>
            </p:nvSpPr>
            <p:spPr>
              <a:xfrm>
                <a:off x="8180444" y="846767"/>
                <a:ext cx="2139560" cy="307777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(125)→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𝑎𝑎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𝜏𝜏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)(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𝜇𝜇</m:t>
                      </m:r>
                      <m:r>
                        <a:rPr lang="en-US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B53378-9485-BD42-AA78-5C08D689D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444" y="846767"/>
                <a:ext cx="2139560" cy="307777"/>
              </a:xfrm>
              <a:prstGeom prst="rect">
                <a:avLst/>
              </a:prstGeom>
              <a:blipFill>
                <a:blip r:embed="rId19"/>
                <a:stretch>
                  <a:fillRect b="-384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9895A8-AA2D-6643-8E43-58F8421843C5}"/>
                  </a:ext>
                </a:extLst>
              </p:cNvPr>
              <p:cNvSpPr txBox="1"/>
              <p:nvPr/>
            </p:nvSpPr>
            <p:spPr>
              <a:xfrm rot="16200000">
                <a:off x="9301210" y="3026424"/>
                <a:ext cx="4368632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Different analyses target </a:t>
                </a:r>
              </a:p>
              <a:p>
                <a:r>
                  <a:rPr lang="en-US" sz="1600" b="1" dirty="0"/>
                  <a:t>decays with higher branching fractions (bb), (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𝝉𝝉</m:t>
                    </m:r>
                  </m:oMath>
                </a14:m>
                <a:r>
                  <a:rPr lang="en-US" sz="1600" b="1" dirty="0"/>
                  <a:t>)</a:t>
                </a:r>
              </a:p>
              <a:p>
                <a:r>
                  <a:rPr lang="en-US" sz="1600" dirty="0"/>
                  <a:t>or </a:t>
                </a:r>
              </a:p>
              <a:p>
                <a:r>
                  <a:rPr lang="en-US" sz="1600" b="1" dirty="0"/>
                  <a:t>try to take advantage advantage of </a:t>
                </a:r>
              </a:p>
              <a:p>
                <a:r>
                  <a:rPr lang="en-US" sz="1600" b="1" dirty="0"/>
                  <a:t>high mass resolution, but rarer, decays (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</m:oMath>
                </a14:m>
                <a:r>
                  <a:rPr lang="en-US" sz="1600" b="1" dirty="0"/>
                  <a:t>), (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en-US" sz="1600" b="1" dirty="0"/>
                  <a:t>)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D9895A8-AA2D-6643-8E43-58F842184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301210" y="3026424"/>
                <a:ext cx="4368632" cy="1323439"/>
              </a:xfrm>
              <a:prstGeom prst="rect">
                <a:avLst/>
              </a:prstGeom>
              <a:blipFill>
                <a:blip r:embed="rId20"/>
                <a:stretch>
                  <a:fillRect l="-962" r="-4808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6FA30826-036A-D448-AD70-E142CC34365B}"/>
              </a:ext>
            </a:extLst>
          </p:cNvPr>
          <p:cNvSpPr txBox="1"/>
          <p:nvPr/>
        </p:nvSpPr>
        <p:spPr>
          <a:xfrm>
            <a:off x="7943067" y="1466551"/>
            <a:ext cx="1391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hlinkClick r:id="rId21"/>
              </a:rPr>
              <a:t>JHEP 11 (2018) 018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239164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010C59-0D87-134A-B211-A8DDA0BE9A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Searches for heavy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𝒂𝒂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010C59-0D87-134A-B211-A8DDA0BE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10A9BA-E5BB-3F46-B1CC-7B1D9FDDE6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014704"/>
                <a:ext cx="7199586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Analysis:</a:t>
                </a: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For very small-mass a, m</a:t>
                </a:r>
                <a:r>
                  <a:rPr lang="en-US" sz="2000" b="0" baseline="-25000" dirty="0">
                    <a:solidFill>
                      <a:schemeClr val="tx1"/>
                    </a:solidFill>
                  </a:rPr>
                  <a:t>a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/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h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&lt; 0.007, </a:t>
                </a:r>
              </a:p>
              <a:p>
                <a:pPr lvl="1"/>
                <a:r>
                  <a:rPr lang="en-US" sz="1800" b="0" dirty="0">
                    <a:solidFill>
                      <a:schemeClr val="tx1"/>
                    </a:solidFill>
                  </a:rPr>
                  <a:t>pairs of photons experimentally cannot be resolved</a:t>
                </a:r>
              </a:p>
              <a:p>
                <a:pPr lvl="1"/>
                <a:r>
                  <a:rPr lang="en-US" sz="1800" b="0" dirty="0">
                    <a:solidFill>
                      <a:schemeClr val="tx1"/>
                    </a:solidFill>
                  </a:rPr>
                  <a:t>the signature look like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</m:t>
                    </m:r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</a:rPr>
                  <a:t>The analysis strategy: classical </a:t>
                </a:r>
                <a14:m>
                  <m:oMath xmlns:m="http://schemas.openxmlformats.org/officeDocument/2006/math">
                    <m:r>
                      <a:rPr lang="en-US" sz="18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US" sz="18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𝜸𝜸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 bump hunt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sz="2000" b="0" dirty="0">
                    <a:solidFill>
                      <a:schemeClr val="tx1"/>
                    </a:solidFill>
                  </a:rPr>
                  <a:t>For somewhat larger m</a:t>
                </a:r>
                <a:r>
                  <a:rPr lang="en-US" sz="2000" b="0" baseline="-25000" dirty="0">
                    <a:solidFill>
                      <a:schemeClr val="tx1"/>
                    </a:solidFill>
                  </a:rPr>
                  <a:t>a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/</a:t>
                </a:r>
                <a:r>
                  <a:rPr lang="en-US" sz="2000" b="0" dirty="0" err="1">
                    <a:solidFill>
                      <a:schemeClr val="tx1"/>
                    </a:solidFill>
                  </a:rPr>
                  <a:t>m</a:t>
                </a:r>
                <a:r>
                  <a:rPr lang="en-US" sz="2000" b="0" baseline="-25000" dirty="0" err="1">
                    <a:solidFill>
                      <a:schemeClr val="tx1"/>
                    </a:solidFill>
                  </a:rPr>
                  <a:t>h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sz="1800" b="0" dirty="0">
                    <a:solidFill>
                      <a:schemeClr val="tx1"/>
                    </a:solidFill>
                  </a:rPr>
                  <a:t>photons showers become wider</a:t>
                </a:r>
              </a:p>
              <a:p>
                <a:pPr lvl="1"/>
                <a:r>
                  <a:rPr lang="en-US" sz="1800" b="0" dirty="0">
                    <a:solidFill>
                      <a:schemeClr val="tx1"/>
                    </a:solidFill>
                  </a:rPr>
                  <a:t>allowing this in the analysis brings large background of pi0</a:t>
                </a:r>
              </a:p>
              <a:p>
                <a:pPr lvl="1"/>
                <a:r>
                  <a:rPr lang="en-US" sz="1800" b="0" dirty="0">
                    <a:solidFill>
                      <a:schemeClr val="tx1"/>
                    </a:solidFill>
                  </a:rPr>
                  <a:t>Search sensitivity quickly deteriorates</a:t>
                </a:r>
              </a:p>
              <a:p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10A9BA-E5BB-3F46-B1CC-7B1D9FDDE6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014704"/>
                <a:ext cx="7199586" cy="5224376"/>
              </a:xfrm>
              <a:blipFill>
                <a:blip r:embed="rId3"/>
                <a:stretch>
                  <a:fillRect l="-1235" t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B4E30-A84E-BE40-8409-1132777F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03298-2831-9942-B9F9-753C81CDE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924F-4A88-0D4A-A4A9-3196B5AA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42560-8B99-8149-8B32-BD817AA9A882}"/>
              </a:ext>
            </a:extLst>
          </p:cNvPr>
          <p:cNvSpPr/>
          <p:nvPr/>
        </p:nvSpPr>
        <p:spPr>
          <a:xfrm>
            <a:off x="9633671" y="26026"/>
            <a:ext cx="2558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ATLAS: arXiv:1808.10515 </a:t>
            </a:r>
            <a:endParaRPr lang="en-US" dirty="0"/>
          </a:p>
        </p:txBody>
      </p:sp>
      <p:pic>
        <p:nvPicPr>
          <p:cNvPr id="3073" name="Picture 1" descr="page35image1209281840">
            <a:extLst>
              <a:ext uri="{FF2B5EF4-FFF2-40B4-BE49-F238E27FC236}">
                <a16:creationId xmlns:a16="http://schemas.microsoft.com/office/drawing/2014/main" id="{33CFCE7E-E56F-C748-8C34-8ADA8EE0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19758"/>
            <a:ext cx="5934067" cy="436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1AC07-0C4C-534E-A34C-CA3747ACBF7B}"/>
              </a:ext>
            </a:extLst>
          </p:cNvPr>
          <p:cNvSpPr txBox="1"/>
          <p:nvPr/>
        </p:nvSpPr>
        <p:spPr>
          <a:xfrm>
            <a:off x="5770020" y="1143892"/>
            <a:ext cx="6260047" cy="646331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HW: </a:t>
            </a:r>
            <a:r>
              <a:rPr lang="en-US" dirty="0"/>
              <a:t>What is a typical angle between photons for m</a:t>
            </a:r>
            <a:r>
              <a:rPr lang="en-US" baseline="-25000" dirty="0"/>
              <a:t>a</a:t>
            </a:r>
            <a:r>
              <a:rPr lang="en-US" dirty="0"/>
              <a:t>/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0.007?</a:t>
            </a:r>
          </a:p>
          <a:p>
            <a:r>
              <a:rPr lang="en-US" dirty="0"/>
              <a:t>Compare it to the granularity of the ATLAS ECAL calorimeter </a:t>
            </a:r>
          </a:p>
        </p:txBody>
      </p:sp>
      <p:pic>
        <p:nvPicPr>
          <p:cNvPr id="3074" name="Picture 2" descr="page35image1209281552">
            <a:extLst>
              <a:ext uri="{FF2B5EF4-FFF2-40B4-BE49-F238E27FC236}">
                <a16:creationId xmlns:a16="http://schemas.microsoft.com/office/drawing/2014/main" id="{7FA3CE0F-F3A7-D742-8B46-9E1639C0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59" y="4258394"/>
            <a:ext cx="4572000" cy="222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3288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010C59-0D87-134A-B211-A8DDA0BE9A1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pPr algn="l"/>
                <a:r>
                  <a:rPr lang="en-US" dirty="0"/>
                  <a:t>Searches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𝒂𝒂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𝝁𝝁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C010C59-0D87-134A-B211-A8DDA0BE9A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667" t="-6452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10A9BA-E5BB-3F46-B1CC-7B1D9FDDE6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83930" y="801723"/>
                <a:ext cx="11824139" cy="5224376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Analysis: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Look for two pairs of muons with small opening angles (long decay flights are also allowed in this analysis)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Examine 2D plot: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𝜇𝜇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𝑣𝑠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  </m:t>
                    </m:r>
                    <m:sSub>
                      <m:sSubPr>
                        <m:ctrlP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𝜇𝜇</m:t>
                                </m:r>
                              </m:e>
                            </m:d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1"/>
                    </a:solidFill>
                  </a:rPr>
                  <a:t>Signal would manifest itself as an accumulation of events at some point along the diagonal</a:t>
                </a:r>
                <a:endParaRPr lang="en-US" sz="2000" b="0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0" dirty="0">
                    <a:solidFill>
                      <a:schemeClr val="tx1"/>
                    </a:solidFill>
                  </a:rPr>
                  <a:t>The search is nearly background free. </a:t>
                </a:r>
                <a:r>
                  <a:rPr lang="en-US" sz="2000" dirty="0">
                    <a:solidFill>
                      <a:schemeClr val="tx1"/>
                    </a:solidFill>
                  </a:rPr>
                  <a:t>No cuts on m</a:t>
                </a:r>
                <a:r>
                  <a:rPr lang="en-US" sz="2000" baseline="-25000" dirty="0">
                    <a:solidFill>
                      <a:schemeClr val="tx1"/>
                    </a:solidFill>
                  </a:rPr>
                  <a:t>4</a:t>
                </a:r>
                <a14:m>
                  <m:oMath xmlns:m="http://schemas.openxmlformats.org/officeDocument/2006/math">
                    <m:r>
                      <a:rPr lang="en-US" sz="2000" b="1" i="1" baseline="-25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sz="2000" baseline="-25000" dirty="0">
                    <a:solidFill>
                      <a:schemeClr val="tx1"/>
                    </a:solidFill>
                  </a:rPr>
                  <a:t> is </a:t>
                </a:r>
                <a:r>
                  <a:rPr lang="en-US" sz="2000" dirty="0">
                    <a:solidFill>
                      <a:schemeClr val="tx1"/>
                    </a:solidFill>
                  </a:rPr>
                  <a:t>imposed, </a:t>
                </a:r>
                <a:r>
                  <a:rPr lang="en-US" sz="2000" b="0" dirty="0">
                    <a:solidFill>
                      <a:schemeClr val="tx1"/>
                    </a:solidFill>
                  </a:rPr>
                  <a:t>i.e. the pair of aa does not need originate form h(125), it may come from decays of a heavier h as well</a:t>
                </a: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  <a:p>
                <a:endParaRPr lang="en-US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610A9BA-E5BB-3F46-B1CC-7B1D9FDDE6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3930" y="801723"/>
                <a:ext cx="11824139" cy="5224376"/>
              </a:xfrm>
              <a:blipFill>
                <a:blip r:embed="rId3"/>
                <a:stretch>
                  <a:fillRect l="-750" t="-7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DB4E30-A84E-BE40-8409-1132777F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03298-2831-9942-B9F9-753C81CDE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924F-4A88-0D4A-A4A9-3196B5AA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54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842560-8B99-8149-8B32-BD817AA9A882}"/>
              </a:ext>
            </a:extLst>
          </p:cNvPr>
          <p:cNvSpPr/>
          <p:nvPr/>
        </p:nvSpPr>
        <p:spPr>
          <a:xfrm>
            <a:off x="9432718" y="3039"/>
            <a:ext cx="2759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</a:rPr>
              <a:t>CMS: </a:t>
            </a:r>
            <a:r>
              <a:rPr lang="en-US" dirty="0"/>
              <a:t>CMS-PAS-HIG-18-003 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39EBCF-C448-2C4D-B2BC-4DA48018BA49}"/>
              </a:ext>
            </a:extLst>
          </p:cNvPr>
          <p:cNvSpPr txBox="1"/>
          <p:nvPr/>
        </p:nvSpPr>
        <p:spPr>
          <a:xfrm>
            <a:off x="8044794" y="3411218"/>
            <a:ext cx="4035972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HW (left plot): </a:t>
            </a:r>
            <a:r>
              <a:rPr lang="en-US" dirty="0"/>
              <a:t>Shaded area represents event density for expected background. What is the origin of dark vertical and horizontal lines?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9C1CA7-3F92-A741-9B98-026ACFA9B4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391" y="3180166"/>
            <a:ext cx="3174312" cy="3174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426BC-6D6F-5948-864A-B6DB2893A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245" y="3144128"/>
            <a:ext cx="3683000" cy="318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411D22-2655-0B42-9199-75522D5A6025}"/>
                  </a:ext>
                </a:extLst>
              </p:cNvPr>
              <p:cNvSpPr txBox="1"/>
              <p:nvPr/>
            </p:nvSpPr>
            <p:spPr>
              <a:xfrm>
                <a:off x="8050925" y="5096557"/>
                <a:ext cx="4035972" cy="120032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HW: </a:t>
                </a:r>
                <a:r>
                  <a:rPr lang="en-US" dirty="0"/>
                  <a:t>From these plots alone, estimate the experimental efficiency to reconstruct signal events within the acceptance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m:rPr>
                        <m:sty m:val="p"/>
                      </m:rPr>
                      <a:rPr lang="en-US" b="0" i="0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gen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9411D22-2655-0B42-9199-75522D5A6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925" y="5096557"/>
                <a:ext cx="4035972" cy="1200329"/>
              </a:xfrm>
              <a:prstGeom prst="rect">
                <a:avLst/>
              </a:prstGeom>
              <a:blipFill>
                <a:blip r:embed="rId6"/>
                <a:stretch>
                  <a:fillRect l="-1254" t="-1042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431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2851-DEC8-1243-856E-1F3074A4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203-E85B-0F4C-BE1C-DF54686A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7" y="2164978"/>
            <a:ext cx="10878207" cy="25146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Search for new SM-like Higgs bosons</a:t>
            </a:r>
          </a:p>
          <a:p>
            <a:pPr algn="ctr"/>
            <a:r>
              <a:rPr lang="en-US" sz="4800" b="0" dirty="0"/>
              <a:t>(inspired by HD+S models)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E619-9A84-E34D-AABB-479E01D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10AF-FF30-6D40-9EB2-61117E18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0FDC-5D2C-0A4A-B538-C4D09261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94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D84F75-7F27-C342-9F8C-33863117BC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366" y="2238703"/>
            <a:ext cx="5541634" cy="424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2060"/>
                </a:solidFill>
              </a:rPr>
              <a:t>Search for SM-like heavy Higgs boson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Weihai HEP School 2019  -   SM &amp; Higgs: Lecture 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7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8232" y="909681"/>
            <a:ext cx="11822540" cy="1085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804863" indent="-228600" algn="l" defTabSz="457200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Char char="•"/>
              <a:tabLst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141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4775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Why bother? </a:t>
            </a:r>
            <a:r>
              <a:rPr lang="en-US" sz="2200" dirty="0">
                <a:solidFill>
                  <a:srgbClr val="0432FF"/>
                </a:solidFill>
              </a:rPr>
              <a:t>The inspiration comes from </a:t>
            </a:r>
            <a:r>
              <a:rPr lang="en-US" sz="2200" dirty="0" err="1">
                <a:solidFill>
                  <a:srgbClr val="0432FF"/>
                </a:solidFill>
              </a:rPr>
              <a:t>SM+Singlet</a:t>
            </a:r>
            <a:r>
              <a:rPr lang="en-US" sz="2200" dirty="0">
                <a:solidFill>
                  <a:srgbClr val="0432FF"/>
                </a:solidFill>
              </a:rPr>
              <a:t> models, where S does not couple to SM particles, but does mix with the would-be SM Higgs boson </a:t>
            </a:r>
            <a:r>
              <a:rPr lang="en-US" sz="2200" dirty="0" err="1">
                <a:solidFill>
                  <a:srgbClr val="0432FF"/>
                </a:solidFill>
              </a:rPr>
              <a:t>h</a:t>
            </a:r>
            <a:r>
              <a:rPr lang="en-US" sz="2200" baseline="-25000" dirty="0" err="1">
                <a:solidFill>
                  <a:srgbClr val="0432FF"/>
                </a:solidFill>
              </a:rPr>
              <a:t>SM</a:t>
            </a:r>
            <a:r>
              <a:rPr lang="en-US" sz="2200" dirty="0">
                <a:solidFill>
                  <a:srgbClr val="0432FF"/>
                </a:solidFill>
              </a:rPr>
              <a:t> to yield two physical states, h and 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682D3-A381-814B-9B86-389CB0EE1E2C}"/>
              </a:ext>
            </a:extLst>
          </p:cNvPr>
          <p:cNvSpPr txBox="1"/>
          <p:nvPr/>
        </p:nvSpPr>
        <p:spPr>
          <a:xfrm>
            <a:off x="9432718" y="96255"/>
            <a:ext cx="1162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ATLAS: xxx</a:t>
            </a:r>
          </a:p>
          <a:p>
            <a:r>
              <a:rPr lang="en-US" dirty="0"/>
              <a:t>CMS: xxx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48933" y="1756148"/>
                <a:ext cx="7019121" cy="4626754"/>
              </a:xfrm>
            </p:spPr>
            <p:txBody>
              <a:bodyPr>
                <a:normAutofit lnSpcReduction="10000"/>
              </a:bodyPr>
              <a:lstStyle/>
              <a:p>
                <a:pPr marL="1143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(125) = </m:t>
                      </m:r>
                      <m:r>
                        <m:rPr>
                          <m:sty m:val="p"/>
                        </m:rP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dirty="0" err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 baseline="-25000" dirty="0" err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𝑆𝑀</m:t>
                      </m:r>
                      <m: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r>
                        <m:rPr>
                          <m:sty m:val="p"/>
                        </m:rP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1800" dirty="0">
                  <a:solidFill>
                    <a:srgbClr val="0432FF"/>
                  </a:solidFill>
                </a:endParaRPr>
              </a:p>
              <a:p>
                <a:pPr marL="1143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=          –</m:t>
                      </m:r>
                      <m:r>
                        <m:rPr>
                          <m:sty m:val="p"/>
                        </m:rP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 i="1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dirty="0" err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 baseline="-25000" dirty="0" err="1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𝑆𝑀</m:t>
                      </m:r>
                      <m: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r>
                        <m:rPr>
                          <m:sty m:val="p"/>
                        </m:rP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800" i="1" dirty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US" sz="1800" dirty="0">
                  <a:solidFill>
                    <a:srgbClr val="0432FF"/>
                  </a:solidFill>
                </a:endParaRPr>
              </a:p>
              <a:p>
                <a:pPr marL="114300" lvl="1" indent="0">
                  <a:buNone/>
                </a:pPr>
                <a:endParaRPr lang="en-US" sz="700" b="0" dirty="0">
                  <a:solidFill>
                    <a:srgbClr val="0432FF"/>
                  </a:solidFill>
                </a:endParaRPr>
              </a:p>
              <a:p>
                <a:pPr marL="114298" lvl="1" indent="0">
                  <a:buNone/>
                </a:pPr>
                <a:r>
                  <a:rPr lang="en-US" sz="1800" b="0" dirty="0">
                    <a:solidFill>
                      <a:srgbClr val="0432FF"/>
                    </a:solidFill>
                  </a:rPr>
                  <a:t>Production rates for both are SM-like, </a:t>
                </a:r>
              </a:p>
              <a:p>
                <a:pPr marL="114298" lvl="1" indent="0">
                  <a:buNone/>
                </a:pPr>
                <a:r>
                  <a:rPr lang="en-US" sz="1800" b="0" dirty="0">
                    <a:solidFill>
                      <a:srgbClr val="0432FF"/>
                    </a:solidFill>
                  </a:rPr>
                  <a:t>but suppressed by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1800" b="1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𝐨𝐬</m:t>
                    </m:r>
                    <m:r>
                      <a:rPr lang="en-US" sz="1800" b="1" i="1" baseline="30000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 </a:t>
                </a:r>
                <a:r>
                  <a:rPr lang="en-US" sz="1800" b="0" dirty="0">
                    <a:solidFill>
                      <a:srgbClr val="0432FF"/>
                    </a:solidFill>
                  </a:rPr>
                  <a:t>for h(125) and by </a:t>
                </a:r>
                <a14:m>
                  <m:oMath xmlns:m="http://schemas.openxmlformats.org/officeDocument/2006/math">
                    <m:r>
                      <a:rPr lang="en-US" sz="1800" b="1" i="0" dirty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𝐬𝐢𝐧</m:t>
                    </m:r>
                    <m:r>
                      <a:rPr lang="en-US" sz="1800" b="1" i="1" baseline="30000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b="1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800" dirty="0">
                    <a:solidFill>
                      <a:srgbClr val="0432FF"/>
                    </a:solidFill>
                  </a:rPr>
                  <a:t>  </a:t>
                </a:r>
                <a:r>
                  <a:rPr lang="en-US" sz="1800" b="0" dirty="0">
                    <a:solidFill>
                      <a:srgbClr val="0432FF"/>
                    </a:solidFill>
                  </a:rPr>
                  <a:t>for H</a:t>
                </a:r>
              </a:p>
              <a:p>
                <a:pPr marL="114298" lvl="1" indent="0">
                  <a:buNone/>
                </a:pPr>
                <a:endParaRPr lang="en-US" sz="1800" b="0" dirty="0">
                  <a:solidFill>
                    <a:schemeClr val="tx1"/>
                  </a:solidFill>
                </a:endParaRPr>
              </a:p>
              <a:p>
                <a:pPr marL="114298" lvl="1" indent="0">
                  <a:buNone/>
                </a:pPr>
                <a:r>
                  <a:rPr lang="en-US" sz="1800" b="0" dirty="0">
                    <a:solidFill>
                      <a:schemeClr val="tx1"/>
                    </a:solidFill>
                  </a:rPr>
                  <a:t>Remarkably, in absence of open BSM decays: </a:t>
                </a:r>
              </a:p>
              <a:p>
                <a:pPr lvl="1"/>
                <a:r>
                  <a:rPr lang="en-US" sz="1800" b="0" dirty="0"/>
                  <a:t>Decay branching fraction: </a:t>
                </a:r>
                <a:r>
                  <a:rPr lang="en-US" sz="1800" dirty="0"/>
                  <a:t>B(x) = </a:t>
                </a:r>
                <a:r>
                  <a:rPr lang="en-US" sz="1800" dirty="0" err="1"/>
                  <a:t>Γ</a:t>
                </a:r>
                <a:r>
                  <a:rPr lang="en-US" sz="1800" baseline="-25000" dirty="0" err="1"/>
                  <a:t>x</a:t>
                </a:r>
                <a:r>
                  <a:rPr lang="en-US" sz="1800" dirty="0"/>
                  <a:t>/</a:t>
                </a:r>
                <a:r>
                  <a:rPr lang="en-US" sz="1800" dirty="0" err="1"/>
                  <a:t>Γ</a:t>
                </a:r>
                <a:r>
                  <a:rPr lang="en-US" sz="1800" baseline="-25000" dirty="0" err="1"/>
                  <a:t>tot</a:t>
                </a:r>
                <a:r>
                  <a:rPr lang="en-US" sz="1800" dirty="0"/>
                  <a:t> = B</a:t>
                </a:r>
                <a:r>
                  <a:rPr lang="en-US" sz="1800" baseline="-25000" dirty="0"/>
                  <a:t>SM</a:t>
                </a:r>
                <a:r>
                  <a:rPr lang="en-US" sz="1800" dirty="0"/>
                  <a:t>(x) for both</a:t>
                </a:r>
                <a:endParaRPr lang="en-US" sz="1800" b="0" dirty="0"/>
              </a:p>
              <a:p>
                <a:pPr lvl="1"/>
                <a:r>
                  <a:rPr lang="en-US" sz="1800" b="0" dirty="0" err="1"/>
                  <a:t>Γ</a:t>
                </a:r>
                <a:r>
                  <a:rPr lang="en-US" sz="1800" b="0" baseline="-25000" dirty="0" err="1"/>
                  <a:t>tot</a:t>
                </a:r>
                <a:r>
                  <a:rPr lang="en-US" sz="1800" b="0" dirty="0"/>
                  <a:t> becomes narrower for both, which is experimentally relevant    for searches in very high mass region (</a:t>
                </a:r>
                <a:r>
                  <a:rPr lang="en-US" sz="1800" b="0" dirty="0" err="1"/>
                  <a:t>Γ</a:t>
                </a:r>
                <a:r>
                  <a:rPr lang="en-US" sz="1800" b="0" baseline="-25000" dirty="0" err="1"/>
                  <a:t>tot</a:t>
                </a:r>
                <a:r>
                  <a:rPr lang="en-US" sz="1800" b="0" baseline="-25000" dirty="0"/>
                  <a:t> </a:t>
                </a:r>
                <a:r>
                  <a:rPr lang="en-US" sz="1800" b="0" dirty="0"/>
                  <a:t>= </a:t>
                </a:r>
                <a14:m>
                  <m:oMath xmlns:m="http://schemas.openxmlformats.org/officeDocument/2006/math">
                    <m:r>
                      <a:rPr lang="en-US" sz="1800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𝐬𝐢𝐧</m:t>
                    </m:r>
                    <m:r>
                      <a:rPr lang="en-US" sz="1800" i="1" baseline="30000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i="1" dirty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800" b="0" baseline="30000" dirty="0"/>
                  <a:t> </a:t>
                </a:r>
                <a:r>
                  <a:rPr lang="en-US" sz="1800" b="0" dirty="0"/>
                  <a:t>Γ</a:t>
                </a:r>
                <a:r>
                  <a:rPr lang="en-US" sz="1800" b="0" baseline="-25000" dirty="0"/>
                  <a:t>SM</a:t>
                </a:r>
                <a:r>
                  <a:rPr lang="en-US" sz="1800" b="0" dirty="0"/>
                  <a:t>)</a:t>
                </a:r>
              </a:p>
              <a:p>
                <a:pPr marL="114298" lvl="1" indent="0">
                  <a:buNone/>
                </a:pPr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14298" lvl="1" indent="0">
                  <a:buNone/>
                </a:pPr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Limits on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sz="1800" b="1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800" b="1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 can be interpreted as limits on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𝐬𝐢𝐧</m:t>
                    </m:r>
                    <m:r>
                      <a:rPr lang="en-US" sz="1800" b="1" i="1" baseline="300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b="1" i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800" dirty="0">
                    <a:solidFill>
                      <a:schemeClr val="accent6">
                        <a:lumMod val="50000"/>
                      </a:schemeClr>
                    </a:solidFill>
                  </a:rPr>
                  <a:t>: </a:t>
                </a:r>
              </a:p>
              <a:p>
                <a:pPr marL="114298" lvl="1" indent="0">
                  <a:buNone/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𝐬𝐢𝐧</m:t>
                    </m:r>
                    <m:r>
                      <a:rPr lang="en-US" sz="1800" i="1" baseline="300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&lt;0.1 up to </a:t>
                </a:r>
                <a14:m>
                  <m:oMath xmlns:m="http://schemas.openxmlformats.org/officeDocument/2006/math">
                    <m:r>
                      <a:rPr 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sz="1800" b="1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𝑯</m:t>
                    </m:r>
                    <m:r>
                      <a:rPr 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𝟕𝟎𝟎</m:t>
                    </m:r>
                    <m:r>
                      <a:rPr lang="en-US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</a:rPr>
                  <a:t>GeV </a:t>
                </a:r>
              </a:p>
              <a:p>
                <a:pPr marL="114298" lvl="1" indent="0">
                  <a:buNone/>
                </a:pPr>
                <a:endParaRPr lang="en-US" sz="18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pPr marL="114298" lvl="1" indent="0">
                  <a:buNone/>
                </a:pPr>
                <a:r>
                  <a:rPr lang="en-US" sz="1800" b="0" dirty="0">
                    <a:solidFill>
                      <a:srgbClr val="006600"/>
                    </a:solidFill>
                  </a:rPr>
                  <a:t>Note: Eventually, one needs to add H-&gt;WW-&gt;(lv)(</a:t>
                </a:r>
                <a:r>
                  <a:rPr lang="en-US" sz="1800" b="0" dirty="0" err="1">
                    <a:solidFill>
                      <a:srgbClr val="006600"/>
                    </a:solidFill>
                  </a:rPr>
                  <a:t>jj</a:t>
                </a:r>
                <a:r>
                  <a:rPr lang="en-US" sz="1800" b="0" dirty="0">
                    <a:solidFill>
                      <a:srgbClr val="006600"/>
                    </a:solidFill>
                  </a:rPr>
                  <a:t>) – helps at high mass</a:t>
                </a:r>
              </a:p>
              <a:p>
                <a:pPr lvl="1"/>
                <a:endParaRPr lang="en-US" sz="1800" b="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933" y="1756148"/>
                <a:ext cx="7019121" cy="462675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2380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2851-DEC8-1243-856E-1F3074A4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BD203-E85B-0F4C-BE1C-DF54686AC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37" y="2164978"/>
            <a:ext cx="10878207" cy="251460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Searches inspired by 2HDM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8E619-9A84-E34D-AABB-479E01DEC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410AF-FF30-6D40-9EB2-61117E181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F0FDC-5D2C-0A4A-B538-C4D09261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5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E3C4-10E1-7B4F-8E35-AC4883783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2HDM Phenomenology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54D939-4CD1-0343-AF67-78B22E27B6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93380"/>
                <a:ext cx="7252138" cy="5587514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200" dirty="0">
                    <a:solidFill>
                      <a:schemeClr val="tx1"/>
                    </a:solidFill>
                  </a:rPr>
                  <a:t>  SM Higgs doublet: </a:t>
                </a: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four scalar fields, i.e. 4 degrees of freedom</a:t>
                </a: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3 of them are used to generate W+, W-, Z masses</a:t>
                </a: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the remaining one – SM Higgs </a:t>
                </a:r>
              </a:p>
              <a:p>
                <a:pPr lvl="1"/>
                <a:endParaRPr lang="en-US" sz="900" b="0" dirty="0">
                  <a:solidFill>
                    <a:schemeClr val="tx1"/>
                  </a:solidFill>
                </a:endParaRPr>
              </a:p>
              <a:p>
                <a:r>
                  <a:rPr lang="en-US" sz="2200" dirty="0">
                    <a:solidFill>
                      <a:schemeClr val="tx1"/>
                    </a:solidFill>
                  </a:rPr>
                  <a:t>  Second doublet:</a:t>
                </a: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2</a:t>
                </a:r>
                <a:r>
                  <a:rPr lang="en-US" sz="1900" b="0" baseline="30000" dirty="0">
                    <a:solidFill>
                      <a:schemeClr val="tx1"/>
                    </a:solidFill>
                  </a:rPr>
                  <a:t>nd</a:t>
                </a:r>
                <a:r>
                  <a:rPr lang="en-US" sz="1900" b="0" dirty="0">
                    <a:solidFill>
                      <a:schemeClr val="tx1"/>
                    </a:solidFill>
                  </a:rPr>
                  <a:t> doublet will have its own </a:t>
                </a:r>
                <a:r>
                  <a:rPr lang="en-US" sz="1900" b="0" dirty="0" err="1">
                    <a:solidFill>
                      <a:schemeClr val="tx1"/>
                    </a:solidFill>
                  </a:rPr>
                  <a:t>vev</a:t>
                </a:r>
                <a:r>
                  <a:rPr lang="en-US" sz="1900" b="0" dirty="0">
                    <a:solidFill>
                      <a:schemeClr val="tx1"/>
                    </a:solidFill>
                  </a:rPr>
                  <a:t>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𝑆𝑀</m:t>
                        </m:r>
                      </m:sub>
                      <m:sup>
                        <m:r>
                          <a:rPr lang="en-U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sSubSup>
                      <m:sSubSup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9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endParaRPr lang="en-US" sz="1900" b="0" dirty="0">
                  <a:solidFill>
                    <a:schemeClr val="tx1"/>
                  </a:solidFill>
                </a:endParaRPr>
              </a:p>
              <a:p>
                <a:pPr marL="114298" lvl="1" indent="0">
                  <a:buNone/>
                </a:pPr>
                <a:r>
                  <a:rPr lang="en-US" sz="1900" b="0" dirty="0">
                    <a:solidFill>
                      <a:schemeClr val="tx1"/>
                    </a:solidFill>
                  </a:rPr>
                  <a:t>	</a:t>
                </a:r>
                <a:r>
                  <a:rPr lang="en-US" sz="1900" b="0" dirty="0"/>
                  <a:t> </a:t>
                </a:r>
                <a14:m>
                  <m:oMath xmlns:m="http://schemas.openxmlformats.org/officeDocument/2006/math">
                    <m:r>
                      <a:rPr lang="en-US" sz="1900" b="1" i="0">
                        <a:latin typeface="Cambria Math" panose="02040503050406030204" pitchFamily="18" charset="0"/>
                      </a:rPr>
                      <m:t>𝐭𝐚𝐧</m:t>
                    </m:r>
                    <m:r>
                      <a:rPr lang="en-US" sz="19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19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19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9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9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9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9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1900" b="0" dirty="0">
                    <a:solidFill>
                      <a:srgbClr val="0432FF"/>
                    </a:solidFill>
                  </a:rPr>
                  <a:t> – ratio of two </a:t>
                </a:r>
                <a:r>
                  <a:rPr lang="en-US" sz="1900" b="0" dirty="0" err="1">
                    <a:solidFill>
                      <a:srgbClr val="0432FF"/>
                    </a:solidFill>
                  </a:rPr>
                  <a:t>vev’s</a:t>
                </a:r>
                <a:r>
                  <a:rPr lang="en-US" sz="1900" b="0" dirty="0">
                    <a:solidFill>
                      <a:srgbClr val="0432FF"/>
                    </a:solidFill>
                  </a:rPr>
                  <a:t> associated with the doublets</a:t>
                </a: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4 additional degrees of freedom: </a:t>
                </a:r>
                <a:r>
                  <a:rPr lang="en-US" sz="1900" dirty="0">
                    <a:solidFill>
                      <a:schemeClr val="tx1"/>
                    </a:solidFill>
                  </a:rPr>
                  <a:t>CP-even H</a:t>
                </a:r>
                <a:r>
                  <a:rPr lang="en-US" sz="19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1900" dirty="0">
                    <a:solidFill>
                      <a:schemeClr val="tx1"/>
                    </a:solidFill>
                  </a:rPr>
                  <a:t>, CP-odd 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19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sz="19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CP-even would-be </a:t>
                </a:r>
                <a:r>
                  <a:rPr lang="en-US" sz="1900" b="0" dirty="0" err="1">
                    <a:solidFill>
                      <a:schemeClr val="tx1"/>
                    </a:solidFill>
                  </a:rPr>
                  <a:t>Higgses</a:t>
                </a:r>
                <a:r>
                  <a:rPr lang="en-US" sz="1900" b="0" dirty="0">
                    <a:solidFill>
                      <a:schemeClr val="tx1"/>
                    </a:solidFill>
                  </a:rPr>
                  <a:t> from both doublets, H</a:t>
                </a:r>
                <a:r>
                  <a:rPr lang="en-US" sz="1900" b="0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sz="1900" b="0" dirty="0">
                    <a:solidFill>
                      <a:schemeClr val="tx1"/>
                    </a:solidFill>
                  </a:rPr>
                  <a:t> and H</a:t>
                </a:r>
                <a:r>
                  <a:rPr lang="en-US" sz="1900" b="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1900" b="0" dirty="0">
                    <a:solidFill>
                      <a:schemeClr val="tx1"/>
                    </a:solidFill>
                  </a:rPr>
                  <a:t>, 		       can mix to form two physical states: h and H </a:t>
                </a:r>
                <a:r>
                  <a:rPr lang="en-US" sz="1900" b="0" dirty="0">
                    <a:solidFill>
                      <a:srgbClr val="0432FF"/>
                    </a:solidFill>
                  </a:rPr>
                  <a:t>(</a:t>
                </a:r>
                <a:r>
                  <a:rPr lang="en-US" sz="1900" dirty="0">
                    <a:solidFill>
                      <a:srgbClr val="0432FF"/>
                    </a:solidFill>
                  </a:rPr>
                  <a:t>mixing angle </a:t>
                </a:r>
                <a14:m>
                  <m:oMath xmlns:m="http://schemas.openxmlformats.org/officeDocument/2006/math">
                    <m:r>
                      <a:rPr lang="en-US" sz="19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1900" b="0" dirty="0">
                    <a:solidFill>
                      <a:srgbClr val="0432FF"/>
                    </a:solidFill>
                  </a:rPr>
                  <a:t>)                </a:t>
                </a:r>
                <a:endParaRPr lang="en-US" sz="1900" b="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Higgs sector becomes: </a:t>
                </a:r>
                <a:r>
                  <a:rPr lang="en-US" sz="1900" dirty="0">
                    <a:solidFill>
                      <a:srgbClr val="0432FF"/>
                    </a:solidFill>
                  </a:rPr>
                  <a:t>h, H, 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90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9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19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sz="1900" dirty="0">
                  <a:solidFill>
                    <a:schemeClr val="tx1"/>
                  </a:solidFill>
                </a:endParaRPr>
              </a:p>
              <a:p>
                <a:pPr lvl="1"/>
                <a:endParaRPr lang="en-US" sz="900" b="0" dirty="0">
                  <a:solidFill>
                    <a:schemeClr val="tx1"/>
                  </a:solidFill>
                </a:endParaRPr>
              </a:p>
              <a:p>
                <a:r>
                  <a:rPr lang="en-US" sz="1800" dirty="0">
                    <a:solidFill>
                      <a:schemeClr val="tx1"/>
                    </a:solidFill>
                  </a:rPr>
                  <a:t>  </a:t>
                </a:r>
                <a:r>
                  <a:rPr lang="en-US" sz="2200" dirty="0">
                    <a:solidFill>
                      <a:schemeClr val="tx1"/>
                    </a:solidFill>
                  </a:rPr>
                  <a:t>2HDM classification: </a:t>
                </a: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Based on how two doublets are coupled to fermions</a:t>
                </a: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Only four options possible, if one wants to avoid FCNC</a:t>
                </a:r>
              </a:p>
              <a:p>
                <a:pPr lvl="1"/>
                <a:r>
                  <a:rPr lang="en-US" sz="15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[</a:t>
                </a:r>
                <a:r>
                  <a:rPr lang="en-US" sz="1500" b="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Paschos</a:t>
                </a:r>
                <a:r>
                  <a:rPr lang="en-US" sz="1500" b="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-Glashow-Weinberg condition]</a:t>
                </a:r>
              </a:p>
              <a:p>
                <a:pPr lvl="1"/>
                <a:r>
                  <a:rPr lang="en-US" sz="1900" b="0" dirty="0">
                    <a:solidFill>
                      <a:schemeClr val="tx1"/>
                    </a:solidFill>
                  </a:rPr>
                  <a:t>Once a type is picked, all Higgs couplings are fully set</a:t>
                </a:r>
              </a:p>
              <a:p>
                <a:pPr lvl="1"/>
                <a:r>
                  <a:rPr lang="en-US" sz="1900" b="0" i="1" dirty="0">
                    <a:solidFill>
                      <a:srgbClr val="0432FF"/>
                    </a:solidFill>
                  </a:rPr>
                  <a:t>Note: 2HDM Type-II is the prerequisite for MSSM</a:t>
                </a:r>
              </a:p>
              <a:p>
                <a:endParaRPr lang="en-US" sz="36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54D939-4CD1-0343-AF67-78B22E27B6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93380"/>
                <a:ext cx="7252138" cy="5587514"/>
              </a:xfrm>
              <a:blipFill>
                <a:blip r:embed="rId2"/>
                <a:stretch>
                  <a:fillRect t="-1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9F7CB-9704-7149-BC4C-00CF0004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Andrey Korytov (University of Florida)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54062-1142-7E45-AE7C-E2B34B0E1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Weihai HEP School 2019  -   SM &amp; Higgs: Lecture 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B8F0DD-2303-9642-B441-3C6CA941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A91D7-CF5E-814C-BFC8-B0FD20F14DE5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1" descr="page15image4023890096">
            <a:extLst>
              <a:ext uri="{FF2B5EF4-FFF2-40B4-BE49-F238E27FC236}">
                <a16:creationId xmlns:a16="http://schemas.microsoft.com/office/drawing/2014/main" id="{224861FF-BE0C-FE40-B082-674C2B99F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566" y="4787391"/>
            <a:ext cx="5634288" cy="129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C6491E-2B06-2D42-9782-5412A9D11D19}"/>
                  </a:ext>
                </a:extLst>
              </p:cNvPr>
              <p:cNvSpPr txBox="1"/>
              <p:nvPr/>
            </p:nvSpPr>
            <p:spPr>
              <a:xfrm>
                <a:off x="8208579" y="1980644"/>
                <a:ext cx="3606500" cy="2311723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432FF"/>
                    </a:solidFill>
                  </a:rPr>
                  <a:t>2HDM (without CP violation, FCNC) </a:t>
                </a:r>
              </a:p>
              <a:p>
                <a:r>
                  <a:rPr lang="en-US" b="1" dirty="0">
                    <a:solidFill>
                      <a:srgbClr val="0432FF"/>
                    </a:solidFill>
                  </a:rPr>
                  <a:t>has six parameters: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432FF"/>
                    </a:solidFill>
                  </a:rPr>
                  <a:t>four masses of h, H, A,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dirty="0">
                  <a:solidFill>
                    <a:srgbClr val="0432FF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en-US" dirty="0">
                  <a:solidFill>
                    <a:srgbClr val="0432FF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0432FF"/>
                    </a:solidFill>
                  </a:rPr>
                  <a:t>CP-even Higgs mixing angle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endParaRPr lang="en-US" dirty="0">
                  <a:solidFill>
                    <a:srgbClr val="0432FF"/>
                  </a:solidFill>
                </a:endParaRPr>
              </a:p>
              <a:p>
                <a:endParaRPr lang="en-US" dirty="0">
                  <a:solidFill>
                    <a:srgbClr val="0432FF"/>
                  </a:solidFill>
                </a:endParaRPr>
              </a:p>
              <a:p>
                <a:r>
                  <a:rPr lang="en-US" dirty="0">
                    <a:solidFill>
                      <a:srgbClr val="0432FF"/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US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</a:rPr>
                  <a:t>,     </a:t>
                </a:r>
                <a:r>
                  <a:rPr lang="en-US" b="1" dirty="0">
                    <a:solidFill>
                      <a:srgbClr val="0432FF"/>
                    </a:solidFill>
                  </a:rPr>
                  <a:t>h is SM-like</a:t>
                </a:r>
              </a:p>
              <a:p>
                <a:r>
                  <a:rPr lang="en-US" dirty="0">
                    <a:solidFill>
                      <a:srgbClr val="0432FF"/>
                    </a:solidFill>
                  </a:rPr>
                  <a:t>F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→0</m:t>
                    </m:r>
                  </m:oMath>
                </a14:m>
                <a:r>
                  <a:rPr lang="en-US" dirty="0">
                    <a:solidFill>
                      <a:srgbClr val="0432FF"/>
                    </a:solidFill>
                  </a:rPr>
                  <a:t>,     </a:t>
                </a:r>
                <a:r>
                  <a:rPr lang="en-US" b="1" dirty="0">
                    <a:solidFill>
                      <a:srgbClr val="0432FF"/>
                    </a:solidFill>
                  </a:rPr>
                  <a:t>H is SM-like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BC6491E-2B06-2D42-9782-5412A9D11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579" y="1980644"/>
                <a:ext cx="3606500" cy="2311723"/>
              </a:xfrm>
              <a:prstGeom prst="rect">
                <a:avLst/>
              </a:prstGeom>
              <a:blipFill>
                <a:blip r:embed="rId4"/>
                <a:stretch>
                  <a:fillRect l="-1053" t="-1648" r="-351" b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DC51969-2B8E-9B4A-9A8E-CF046F3E2CF5}"/>
              </a:ext>
            </a:extLst>
          </p:cNvPr>
          <p:cNvSpPr txBox="1"/>
          <p:nvPr/>
        </p:nvSpPr>
        <p:spPr>
          <a:xfrm>
            <a:off x="8208579" y="4183012"/>
            <a:ext cx="2425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so-called alignment conditions</a:t>
            </a:r>
          </a:p>
        </p:txBody>
      </p:sp>
    </p:spTree>
    <p:extLst>
      <p:ext uri="{BB962C8B-B14F-4D97-AF65-F5344CB8AC3E}">
        <p14:creationId xmlns:p14="http://schemas.microsoft.com/office/powerpoint/2010/main" val="3240783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84389</TotalTime>
  <Words>5571</Words>
  <Application>Microsoft Macintosh PowerPoint</Application>
  <PresentationFormat>Widescreen</PresentationFormat>
  <Paragraphs>761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 Math</vt:lpstr>
      <vt:lpstr>CMSSBX10</vt:lpstr>
      <vt:lpstr>Times New Roman</vt:lpstr>
      <vt:lpstr>Wingdings</vt:lpstr>
      <vt:lpstr>Office Theme</vt:lpstr>
      <vt:lpstr>Lecture 4: BSM Higgs Physics at LHC</vt:lpstr>
      <vt:lpstr>BSM Higgs boson physics: experimentalist’s point of view</vt:lpstr>
      <vt:lpstr>BSM Higgs boson physics: theorist’s point of view</vt:lpstr>
      <vt:lpstr>More Higgs bosons: why?</vt:lpstr>
      <vt:lpstr>Before we start</vt:lpstr>
      <vt:lpstr>PowerPoint Presentation</vt:lpstr>
      <vt:lpstr>Search for SM-like heavy Higgs boson</vt:lpstr>
      <vt:lpstr>PowerPoint Presentation</vt:lpstr>
      <vt:lpstr>2HDM Phenomenology</vt:lpstr>
      <vt:lpstr>2HDM constraints from the h(125) properties  (i.e. event rates in different SM-like production-decay modes)</vt:lpstr>
      <vt:lpstr>MSSM</vt:lpstr>
      <vt:lpstr>MSSM Higgs sector constraints from the h(125) properties  (i.e. event rates in different SM-like production-decay modes)</vt:lpstr>
      <vt:lpstr>PowerPoint Presentation</vt:lpstr>
      <vt:lpstr>Search for additional neutral Higgs bosons</vt:lpstr>
      <vt:lpstr>Search for H/A→ττ</vt:lpstr>
      <vt:lpstr>Search for H/A→ττ</vt:lpstr>
      <vt:lpstr>Search for H/A→μμ</vt:lpstr>
      <vt:lpstr>Search for H/A→tt</vt:lpstr>
      <vt:lpstr>Search for H/A→tt</vt:lpstr>
      <vt:lpstr>Search for H→WW</vt:lpstr>
      <vt:lpstr>Search for A→Zh</vt:lpstr>
      <vt:lpstr>Search for H→ZA,  A→ZH</vt:lpstr>
      <vt:lpstr>PowerPoint Presentation</vt:lpstr>
      <vt:lpstr>Search for a charged Higgs boson</vt:lpstr>
      <vt:lpstr>Direct search for high mass H^±→tb</vt:lpstr>
      <vt:lpstr>Direct search for high mass H^±→tb</vt:lpstr>
      <vt:lpstr>Direct search for H^±→τν</vt:lpstr>
      <vt:lpstr>Direct search for H^±→τν</vt:lpstr>
      <vt:lpstr>Search for high mass H^±→W^± Z</vt:lpstr>
      <vt:lpstr>MSSM Higgs sector constraints</vt:lpstr>
      <vt:lpstr>Far future projections – HL-LHC (by experimentalists)</vt:lpstr>
      <vt:lpstr>PowerPoint Presentation</vt:lpstr>
      <vt:lpstr>Doubly charged Higgs boson: H^(±±)</vt:lpstr>
      <vt:lpstr>Search for H^(±±)→ same-sign pairs of e, μ, τ</vt:lpstr>
      <vt:lpstr>Search for H^(±±)→ same-sign pairs of e, μ, τ</vt:lpstr>
      <vt:lpstr>PowerPoint Presentation</vt:lpstr>
      <vt:lpstr>Searches inspired by 2HDM+S</vt:lpstr>
      <vt:lpstr>Summary of H→aa searches at 13 TeV</vt:lpstr>
      <vt:lpstr>PowerPoint Presentation</vt:lpstr>
      <vt:lpstr>Search for  H(125)→τμ,τe,μe</vt:lpstr>
      <vt:lpstr>Run 2 search for H(125) →τμ,τe</vt:lpstr>
      <vt:lpstr>Search for H→XX→4ℓ</vt:lpstr>
      <vt:lpstr>H→XX→4ℓ:"search results interpretation"</vt:lpstr>
      <vt:lpstr>Search for t→Hc, Hu</vt:lpstr>
      <vt:lpstr>BSM Higgs Summary</vt:lpstr>
      <vt:lpstr>Backup</vt:lpstr>
      <vt:lpstr>Outline</vt:lpstr>
      <vt:lpstr>Two-parameter fit: 〖(κ〗_V,κ_F)</vt:lpstr>
      <vt:lpstr>Eight-parameter fit: 〖(κ〗_W,κ_Z,κ_t,κ_b,κ_τ,κ_μ), BR(H→inv), BR(H→undected)</vt:lpstr>
      <vt:lpstr>Other searches for low-mass H^± (t→H^± b)</vt:lpstr>
      <vt:lpstr>Search for H^(±±)→W^± W^±</vt:lpstr>
      <vt:lpstr>Searches for h(125)→aa,  (15&lt;m_a&lt;60 GeV)</vt:lpstr>
      <vt:lpstr>Searches for heavy h→aa→(γγ)(γγ)</vt:lpstr>
      <vt:lpstr>Searches for aa→(μμ)(μμ)</vt:lpstr>
    </vt:vector>
  </TitlesOfParts>
  <Company>University of Florida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boson: experiment</dc:title>
  <dc:creator>Andrey Korytov</dc:creator>
  <cp:lastModifiedBy>Microsoft Office User</cp:lastModifiedBy>
  <cp:revision>1589</cp:revision>
  <cp:lastPrinted>2019-05-15T10:09:15Z</cp:lastPrinted>
  <dcterms:created xsi:type="dcterms:W3CDTF">2014-07-07T15:06:43Z</dcterms:created>
  <dcterms:modified xsi:type="dcterms:W3CDTF">2019-08-24T04:50:09Z</dcterms:modified>
</cp:coreProperties>
</file>