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7" r:id="rId3"/>
    <p:sldId id="328" r:id="rId4"/>
    <p:sldId id="332" r:id="rId5"/>
    <p:sldId id="331" r:id="rId6"/>
    <p:sldId id="33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05B6D1-659D-4E6E-B168-F9D9865AE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AE74645-4A42-4D39-BCA8-D62B138A2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9D2596-1B77-4D84-9A23-DA418BF7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68F7F2-BE8C-468C-BACC-4708CAE47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08E3FB-2437-4026-AF59-DD355FC5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82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26A8A9-834E-4738-AD85-EEE4D66D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77395D-8491-4845-BE05-29CB11353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52816C-EE1A-4AFA-9261-91358475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61775F-205E-42D3-B71A-B3014EF1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CBAE29-BC3F-429A-99E1-8F275718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4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45FD72C-CE1D-48E1-AC06-28F28E62B5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D70B4D-F2A7-4EF2-B79B-6396F8C37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A36382-6405-409B-BB05-A679A274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E4CBD7-710F-48AF-A7C7-E99EF06C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227C35-6BD5-4807-BEEB-C0846C18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7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14C2C1-5A41-4E5F-AB11-C78EAB9D5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AF88D6-D73F-4A7D-BFAD-EACEF0448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7E8D19-4549-4DA4-81B9-522E20E94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3AB7A3-3A9C-4178-B5AC-756B95BE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E89F5C-E3F8-4528-BC93-017373C4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96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D66D7A-7BC6-4091-AA4B-D6A395874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7AF40F-3094-4DD4-8C48-1807E0F1F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BC4C80-520A-4A2D-82F9-EA370708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8261C8-0552-448D-8F22-4F85806D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175F81-1624-4F3B-A1D5-FCC1D8FE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36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B29CED-5F4F-4351-A1DF-225BB884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2CEC20-2CA0-44D5-8445-327B25AEA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46BAB1-1D26-45BD-8EB3-304E8FBF8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CB2A2C-BB75-4126-B919-FAB72057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791B9E-D922-448B-B031-953F4D2D8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9A7C81-F161-40AF-B0A2-07322166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66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2E44C7-2F25-4BBC-8196-CA7FE640F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CC3F35-829C-489F-9FA7-66E41B038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19C78F-8EFB-4C0A-9411-1C4FBC5F9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15D9AFC-E360-4E0A-92A1-6BA071CA2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51DE437-2D5A-4596-84EC-CBEEC0878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E3A551-742B-40BE-8ADB-682E578F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1CBE9A9-681D-490F-811B-2A5544DC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127F89D-BD94-46C5-9DC4-FA9FFA9D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02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6946C8-F32F-4E27-A5C8-648E4C4A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E74023-A64E-4822-894E-0ADD3811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6B806CD-FBDE-4167-9B4C-E95DB174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9A41660-0528-4468-9532-E26A770F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88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9A38BA8-5C9C-45F1-AA1E-B247C1C4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A9517C5-272C-468D-BB47-B2433B00B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CD661F7-8F40-4990-B4D0-5679BDA8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11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AE6A90-9C54-414C-A551-9DB1C7AC1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93BDAE-C068-4CD0-ABA5-67F093B53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A9DD150-302A-42DD-9557-78096E7F4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0F9C95-A33C-42CB-A6A9-0BF3DF0D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DC62772-9E2D-4CFB-AAF8-38B48BC2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511731A-F3AC-4F52-88C5-84E587A8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28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BA09C9-5789-4D87-B495-330C9C41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7C714FD-817A-4291-B0C5-180355F38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18BCD5-8AD9-46B4-8EE0-83F9A9447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5344A5-054C-4902-BC0E-66AD4306E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9E0C87-8E01-4E7F-864B-8B0D11B5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BBCC00-7FDE-4A4D-9BF1-F4432235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01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0C7A6CB-46AC-4222-B784-6E521EB3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CB163C4-0763-4CAD-AEAD-449621960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C389AC-887B-4742-9EB5-A00203E98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10236-361D-4C3F-9021-C10531E52479}" type="datetimeFigureOut">
              <a:rPr lang="zh-CN" altLang="en-US" smtClean="0"/>
              <a:t>2018/12/5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117AE6-A9E8-43B4-9B5F-16AA86C75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F8262D-1ACD-4463-B7A1-5B90B2A3C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EEF7-EEF0-4A44-A271-1E4EF60BE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73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20181205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写</a:t>
            </a:r>
            <a:r>
              <a:rPr lang="en-US" altLang="zh-CN" dirty="0"/>
              <a:t>Muon</a:t>
            </a:r>
            <a:r>
              <a:rPr lang="zh-CN" altLang="en-US" dirty="0"/>
              <a:t>的物理条及产生子，调程序，看中子产额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1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831850" y="5074844"/>
            <a:ext cx="9839198" cy="1415772"/>
            <a:chOff x="229387" y="5107195"/>
            <a:chExt cx="6058281" cy="1415772"/>
          </a:xfrm>
        </p:grpSpPr>
        <p:sp>
          <p:nvSpPr>
            <p:cNvPr id="6" name="文本框 5"/>
            <p:cNvSpPr txBox="1"/>
            <p:nvPr/>
          </p:nvSpPr>
          <p:spPr>
            <a:xfrm>
              <a:off x="229387" y="5107195"/>
              <a:ext cx="6058281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/>
                <a:t>电磁过程</a:t>
              </a:r>
              <a:r>
                <a:rPr lang="zh-CN" altLang="en-US" dirty="0"/>
                <a:t>：</a:t>
              </a:r>
              <a:r>
                <a:rPr lang="en-US" altLang="zh-CN" sz="1600" dirty="0" err="1"/>
                <a:t>DSPhysiclists</a:t>
              </a:r>
              <a:r>
                <a:rPr lang="zh-CN" altLang="en-US" sz="1600" dirty="0"/>
                <a:t>的</a:t>
              </a:r>
              <a:r>
                <a:rPr lang="en-US" altLang="zh-CN" sz="1600" dirty="0" err="1"/>
                <a:t>LiveMore</a:t>
              </a:r>
              <a:r>
                <a:rPr lang="zh-CN" altLang="en-US" sz="1600" dirty="0"/>
                <a:t>模拟宇宙线产生的中子数有问题，因此采用</a:t>
              </a:r>
              <a:r>
                <a:rPr lang="en-US" altLang="zh-CN" sz="1600" dirty="0" err="1"/>
                <a:t>DMXPhysicLists</a:t>
              </a:r>
              <a:r>
                <a:rPr lang="zh-CN" altLang="en-US" sz="1600" dirty="0"/>
                <a:t>的电磁过程</a:t>
              </a:r>
              <a:endParaRPr lang="en-US" altLang="zh-CN" sz="1600" dirty="0"/>
            </a:p>
            <a:p>
              <a:r>
                <a:rPr lang="zh-CN" altLang="en-US" b="1" dirty="0"/>
                <a:t>强作用过程：</a:t>
              </a:r>
              <a:r>
                <a:rPr lang="en-US" altLang="zh-CN" sz="1600" dirty="0" err="1"/>
                <a:t>DMXPhysiclist</a:t>
              </a:r>
              <a:r>
                <a:rPr lang="zh-CN" altLang="en-US" sz="1600" dirty="0"/>
                <a:t>的中子作用有问题，采用</a:t>
              </a:r>
              <a:r>
                <a:rPr lang="en-US" altLang="zh-CN" sz="1600" dirty="0" err="1"/>
                <a:t>DSPhysiclists</a:t>
              </a:r>
              <a:r>
                <a:rPr lang="zh-CN" altLang="en-US" sz="1600" dirty="0"/>
                <a:t>的强作用过程</a:t>
              </a:r>
              <a:endParaRPr lang="en-US" altLang="zh-CN" sz="1600" dirty="0"/>
            </a:p>
            <a:p>
              <a:r>
                <a:rPr lang="en-US" altLang="zh-CN" dirty="0"/>
                <a:t>(</a:t>
              </a:r>
              <a:r>
                <a:rPr lang="zh-CN" altLang="en-US" sz="1600" dirty="0"/>
                <a:t>对比的</a:t>
              </a:r>
              <a:r>
                <a:rPr lang="en-US" altLang="zh-CN" sz="1600" dirty="0"/>
                <a:t>root</a:t>
              </a:r>
              <a:r>
                <a:rPr lang="zh-CN" altLang="en-US" sz="1600" dirty="0"/>
                <a:t>见</a:t>
              </a:r>
              <a:endParaRPr lang="en-US" altLang="zh-CN" sz="1600" dirty="0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4816" y="5743824"/>
              <a:ext cx="1853539" cy="284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66576" y="5743824"/>
              <a:ext cx="827209" cy="1575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66576" y="5923491"/>
              <a:ext cx="670599" cy="12527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603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7683" y="4074761"/>
            <a:ext cx="3102960" cy="22521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848" y="4074356"/>
            <a:ext cx="3196438" cy="2252554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237100" y="685082"/>
            <a:ext cx="6940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JUNO</a:t>
            </a:r>
            <a:r>
              <a:rPr lang="zh-CN" altLang="en-US" dirty="0"/>
              <a:t>的</a:t>
            </a:r>
            <a:r>
              <a:rPr lang="en-US" altLang="zh-CN" dirty="0"/>
              <a:t>1000</a:t>
            </a:r>
            <a:r>
              <a:rPr lang="zh-CN" altLang="en-US" dirty="0"/>
              <a:t>万</a:t>
            </a:r>
            <a:r>
              <a:rPr lang="zh-CN" altLang="en-US" b="1" dirty="0"/>
              <a:t>地表宇宙线</a:t>
            </a:r>
            <a:r>
              <a:rPr lang="zh-CN" altLang="en-US" dirty="0"/>
              <a:t>事例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/>
              <a:t>投影计算</a:t>
            </a:r>
            <a:r>
              <a:rPr lang="zh-CN" altLang="en-US" dirty="0"/>
              <a:t>，产生子的</a:t>
            </a:r>
            <a:r>
              <a:rPr lang="zh-CN" altLang="en-US" b="1" dirty="0"/>
              <a:t>放置点大厅外岩石延伸</a:t>
            </a:r>
            <a:r>
              <a:rPr lang="en-US" altLang="zh-CN" b="1" dirty="0"/>
              <a:t>3m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zh-CN" altLang="en-US" sz="1600" dirty="0"/>
              <a:t>正面</a:t>
            </a:r>
            <a:r>
              <a:rPr lang="en-US" altLang="zh-CN" sz="1600" dirty="0"/>
              <a:t>63.3%N</a:t>
            </a:r>
            <a:r>
              <a:rPr lang="zh-CN" altLang="en-US" sz="1600" dirty="0"/>
              <a:t>，四个侧面总</a:t>
            </a:r>
            <a:r>
              <a:rPr lang="en-US" altLang="zh-CN" sz="1600" dirty="0"/>
              <a:t>36.7%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/>
              <a:t>宇宙线通量：</a:t>
            </a:r>
            <a:r>
              <a:rPr lang="zh-CN" altLang="en-US" dirty="0"/>
              <a:t>上面</a:t>
            </a:r>
            <a:r>
              <a:rPr lang="en-US" altLang="zh-CN" dirty="0"/>
              <a:t>200Hz</a:t>
            </a:r>
            <a:r>
              <a:rPr lang="zh-CN" altLang="en-US" dirty="0"/>
              <a:t>，侧面的宇宙线通量为</a:t>
            </a:r>
            <a:r>
              <a:rPr lang="en-US" altLang="zh-CN" dirty="0"/>
              <a:t>29Hz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/>
              <a:t>条件</a:t>
            </a:r>
            <a:r>
              <a:rPr lang="en-US" altLang="zh-CN" b="1" dirty="0"/>
              <a:t>&amp;cut: </a:t>
            </a:r>
          </a:p>
          <a:p>
            <a:pPr lvl="1"/>
            <a:r>
              <a:rPr lang="en-US" altLang="zh-CN" sz="1600" dirty="0" err="1"/>
              <a:t>Norite</a:t>
            </a:r>
            <a:r>
              <a:rPr lang="zh-CN" altLang="en-US" sz="1600" dirty="0"/>
              <a:t>和</a:t>
            </a:r>
            <a:r>
              <a:rPr lang="en-US" altLang="zh-CN" sz="1600" dirty="0"/>
              <a:t>Air</a:t>
            </a:r>
            <a:r>
              <a:rPr lang="zh-CN" altLang="en-US" sz="1600" dirty="0"/>
              <a:t>中的除</a:t>
            </a:r>
            <a:r>
              <a:rPr lang="en-US" altLang="zh-CN" sz="1600" dirty="0"/>
              <a:t>μ</a:t>
            </a:r>
            <a:r>
              <a:rPr lang="zh-CN" altLang="en-US" sz="1600" dirty="0"/>
              <a:t>之外的带电粒子</a:t>
            </a:r>
            <a:r>
              <a:rPr lang="en-US" altLang="zh-CN" sz="1600" dirty="0"/>
              <a:t>KE&lt;10MeV--</a:t>
            </a:r>
            <a:r>
              <a:rPr lang="en-US" altLang="zh-CN" sz="1600" dirty="0" err="1"/>
              <a:t>fStopAndkill</a:t>
            </a:r>
            <a:r>
              <a:rPr lang="en-US" altLang="zh-CN" sz="1600" dirty="0"/>
              <a:t>；</a:t>
            </a:r>
          </a:p>
          <a:p>
            <a:pPr lvl="1"/>
            <a:r>
              <a:rPr lang="en-US" altLang="zh-CN" sz="1600" dirty="0" err="1"/>
              <a:t>cutForGamma</a:t>
            </a:r>
            <a:r>
              <a:rPr lang="en-US" altLang="zh-CN" sz="1600" dirty="0"/>
              <a:t>=1.mm;   </a:t>
            </a:r>
            <a:r>
              <a:rPr lang="en-US" altLang="zh-CN" sz="1600" dirty="0" err="1"/>
              <a:t>cutForElectron</a:t>
            </a:r>
            <a:r>
              <a:rPr lang="en-US" altLang="zh-CN" sz="1600" dirty="0"/>
              <a:t>=0.10mm;  </a:t>
            </a:r>
            <a:r>
              <a:rPr lang="en-US" altLang="zh-CN" sz="1600" dirty="0" err="1"/>
              <a:t>cutForPositron</a:t>
            </a:r>
            <a:r>
              <a:rPr lang="en-US" altLang="zh-CN" sz="1600" dirty="0"/>
              <a:t>= 0.10*mm;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70" y="4243903"/>
            <a:ext cx="1964656" cy="21089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1057" y="3711776"/>
            <a:ext cx="3657791" cy="2701716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229148" y="552964"/>
            <a:ext cx="4818340" cy="2672520"/>
            <a:chOff x="439460" y="387403"/>
            <a:chExt cx="4818340" cy="2672520"/>
          </a:xfrm>
        </p:grpSpPr>
        <p:grpSp>
          <p:nvGrpSpPr>
            <p:cNvPr id="11" name="组合 10"/>
            <p:cNvGrpSpPr/>
            <p:nvPr/>
          </p:nvGrpSpPr>
          <p:grpSpPr>
            <a:xfrm>
              <a:off x="439460" y="387403"/>
              <a:ext cx="4818340" cy="2672520"/>
              <a:chOff x="6971260" y="3554047"/>
              <a:chExt cx="4818340" cy="2672520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6971260" y="3554047"/>
                <a:ext cx="4818340" cy="2672520"/>
                <a:chOff x="3045500" y="2701588"/>
                <a:chExt cx="4818340" cy="2672520"/>
              </a:xfrm>
            </p:grpSpPr>
            <p:pic>
              <p:nvPicPr>
                <p:cNvPr id="15" name="图片 14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5400000">
                  <a:off x="4118410" y="1628678"/>
                  <a:ext cx="2672520" cy="4818340"/>
                </a:xfrm>
                <a:prstGeom prst="rect">
                  <a:avLst/>
                </a:prstGeom>
              </p:spPr>
            </p:pic>
            <p:cxnSp>
              <p:nvCxnSpPr>
                <p:cNvPr id="16" name="直接箭头连接符 15"/>
                <p:cNvCxnSpPr/>
                <p:nvPr/>
              </p:nvCxnSpPr>
              <p:spPr>
                <a:xfrm>
                  <a:off x="4534280" y="2896739"/>
                  <a:ext cx="0" cy="651131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箭头连接符 16"/>
                <p:cNvCxnSpPr/>
                <p:nvPr/>
              </p:nvCxnSpPr>
              <p:spPr>
                <a:xfrm flipH="1">
                  <a:off x="3736044" y="3693241"/>
                  <a:ext cx="631481" cy="0"/>
                </a:xfrm>
                <a:prstGeom prst="straightConnector1">
                  <a:avLst/>
                </a:prstGeom>
                <a:ln>
                  <a:solidFill>
                    <a:srgbClr val="FFFF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文本框 17"/>
                <p:cNvSpPr txBox="1"/>
                <p:nvPr/>
              </p:nvSpPr>
              <p:spPr>
                <a:xfrm>
                  <a:off x="4590466" y="2991473"/>
                  <a:ext cx="86420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>
                      <a:solidFill>
                        <a:srgbClr val="FFFF00"/>
                      </a:solidFill>
                    </a:rPr>
                    <a:t>3m</a:t>
                  </a:r>
                  <a:endParaRPr lang="zh-CN" altLang="en-US" sz="240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3736044" y="3693241"/>
                  <a:ext cx="88584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>
                      <a:solidFill>
                        <a:srgbClr val="FFFF00"/>
                      </a:solidFill>
                    </a:rPr>
                    <a:t>3m</a:t>
                  </a:r>
                  <a:endParaRPr lang="zh-CN" altLang="en-US" sz="240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3355303" y="2991473"/>
                  <a:ext cx="7614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dirty="0">
                      <a:solidFill>
                        <a:srgbClr val="FFFF00"/>
                      </a:solidFill>
                    </a:rPr>
                    <a:t>岩石</a:t>
                  </a:r>
                </a:p>
              </p:txBody>
            </p:sp>
          </p:grpSp>
          <p:cxnSp>
            <p:nvCxnSpPr>
              <p:cNvPr id="7" name="直接箭头连接符 6"/>
              <p:cNvCxnSpPr/>
              <p:nvPr/>
            </p:nvCxnSpPr>
            <p:spPr>
              <a:xfrm>
                <a:off x="8265985" y="5743564"/>
                <a:ext cx="2130875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箭头连接符 9"/>
              <p:cNvCxnSpPr/>
              <p:nvPr/>
            </p:nvCxnSpPr>
            <p:spPr>
              <a:xfrm>
                <a:off x="10460736" y="4400329"/>
                <a:ext cx="0" cy="1378679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本框 24"/>
              <p:cNvSpPr txBox="1"/>
              <p:nvPr/>
            </p:nvSpPr>
            <p:spPr>
              <a:xfrm>
                <a:off x="10384718" y="4749640"/>
                <a:ext cx="8642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solidFill>
                      <a:srgbClr val="FFFF00"/>
                    </a:solidFill>
                  </a:rPr>
                  <a:t>6.6m</a:t>
                </a:r>
                <a:endParaRPr lang="zh-CN" altLang="en-US" sz="20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8699771" y="5343454"/>
                <a:ext cx="8642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solidFill>
                      <a:srgbClr val="FFFF00"/>
                    </a:solidFill>
                  </a:rPr>
                  <a:t>10m</a:t>
                </a:r>
                <a:endParaRPr lang="zh-CN" altLang="en-US" sz="24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749263" y="2696164"/>
              <a:ext cx="4078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岩石</a:t>
              </a:r>
              <a:r>
                <a:rPr lang="en-US" altLang="zh-CN" sz="1600" dirty="0">
                  <a:solidFill>
                    <a:schemeClr val="bg1"/>
                  </a:solidFill>
                </a:rPr>
                <a:t>3.15g/cm</a:t>
              </a:r>
              <a:r>
                <a:rPr lang="en-US" altLang="zh-CN" sz="1600" baseline="30000" dirty="0">
                  <a:solidFill>
                    <a:schemeClr val="bg1"/>
                  </a:solidFill>
                </a:rPr>
                <a:t>2</a:t>
              </a:r>
              <a:r>
                <a:rPr lang="en-US" altLang="zh-CN" sz="1600" dirty="0">
                  <a:solidFill>
                    <a:schemeClr val="bg1"/>
                  </a:solidFill>
                </a:rPr>
                <a:t>,</a:t>
              </a:r>
              <a:r>
                <a:rPr lang="zh-CN" altLang="en-US" sz="1600" dirty="0">
                  <a:solidFill>
                    <a:schemeClr val="bg1"/>
                  </a:solidFill>
                </a:rPr>
                <a:t>元素：</a:t>
              </a:r>
              <a:r>
                <a:rPr lang="en-US" altLang="zh-CN" sz="1600" dirty="0" err="1">
                  <a:solidFill>
                    <a:schemeClr val="bg1"/>
                  </a:solidFill>
                </a:rPr>
                <a:t>O,Si,Al,Fe</a:t>
              </a:r>
              <a:r>
                <a:rPr lang="zh-CN" altLang="en-US" sz="1600" dirty="0">
                  <a:solidFill>
                    <a:schemeClr val="bg1"/>
                  </a:solidFill>
                </a:rPr>
                <a:t>等</a:t>
              </a:r>
              <a:r>
                <a:rPr lang="en-US" altLang="zh-CN" sz="1400" dirty="0">
                  <a:solidFill>
                    <a:schemeClr val="bg1"/>
                  </a:solidFill>
                </a:rPr>
                <a:t>(</a:t>
              </a:r>
              <a:r>
                <a:rPr lang="zh-CN" altLang="en-US" sz="1400" dirty="0">
                  <a:solidFill>
                    <a:schemeClr val="bg1"/>
                  </a:solidFill>
                </a:rPr>
                <a:t>需换成</a:t>
              </a:r>
              <a:r>
                <a:rPr lang="en-US" altLang="zh-CN" sz="1400" dirty="0">
                  <a:solidFill>
                    <a:schemeClr val="bg1"/>
                  </a:solidFill>
                </a:rPr>
                <a:t>JUNO)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152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780032" y="300827"/>
            <a:ext cx="2710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/>
              <a:t>400</a:t>
            </a:r>
            <a:r>
              <a:rPr lang="zh-CN" altLang="en-US" sz="1600" b="1" dirty="0"/>
              <a:t>万事例：</a:t>
            </a:r>
            <a:endParaRPr lang="en-US" altLang="zh-CN" sz="1600" b="1" dirty="0"/>
          </a:p>
          <a:p>
            <a:r>
              <a:rPr lang="en-US" altLang="zh-CN" sz="1100" dirty="0"/>
              <a:t>Muon_1000000_20181116.root</a:t>
            </a:r>
          </a:p>
          <a:p>
            <a:r>
              <a:rPr lang="en-US" altLang="zh-CN" sz="1100" dirty="0"/>
              <a:t>Muon_1000000_20181119.root</a:t>
            </a:r>
          </a:p>
          <a:p>
            <a:r>
              <a:rPr lang="en-US" altLang="zh-CN" sz="1100" dirty="0"/>
              <a:t>Muon_1000000_20181119_1.root</a:t>
            </a:r>
          </a:p>
          <a:p>
            <a:r>
              <a:rPr lang="en-US" altLang="zh-CN" sz="1100" dirty="0"/>
              <a:t>Muon_1000000_20181120.root </a:t>
            </a:r>
            <a:endParaRPr lang="zh-CN" altLang="en-US" sz="1100" dirty="0"/>
          </a:p>
        </p:txBody>
      </p:sp>
      <p:sp>
        <p:nvSpPr>
          <p:cNvPr id="17" name="文本框 16"/>
          <p:cNvSpPr txBox="1"/>
          <p:nvPr/>
        </p:nvSpPr>
        <p:spPr>
          <a:xfrm>
            <a:off x="235328" y="1691827"/>
            <a:ext cx="5799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400</a:t>
            </a:r>
            <a:r>
              <a:rPr lang="zh-CN" altLang="en-US" dirty="0"/>
              <a:t>万事例，</a:t>
            </a:r>
            <a:r>
              <a:rPr lang="zh-CN" altLang="en-US" sz="1600" dirty="0"/>
              <a:t>穿过外层液氩</a:t>
            </a:r>
            <a:r>
              <a:rPr lang="en-US" altLang="zh-CN" sz="1600" dirty="0"/>
              <a:t>flux= 17531</a:t>
            </a:r>
          </a:p>
          <a:p>
            <a:r>
              <a:rPr lang="en-US" altLang="zh-CN" sz="1600" dirty="0"/>
              <a:t>	       </a:t>
            </a:r>
            <a:r>
              <a:rPr lang="zh-CN" altLang="en-US" sz="1600" dirty="0"/>
              <a:t>内层液氩</a:t>
            </a:r>
            <a:r>
              <a:rPr lang="en-US" altLang="zh-CN" sz="1600" dirty="0"/>
              <a:t>flux= 5966</a:t>
            </a:r>
          </a:p>
          <a:p>
            <a:endParaRPr lang="en-US" altLang="zh-CN" sz="1600" dirty="0"/>
          </a:p>
          <a:p>
            <a:r>
              <a:rPr lang="en-US" altLang="zh-CN" dirty="0"/>
              <a:t>realtime132s：</a:t>
            </a:r>
            <a:r>
              <a:rPr lang="zh-CN" altLang="en-US" sz="1400" dirty="0"/>
              <a:t>上面</a:t>
            </a:r>
            <a:r>
              <a:rPr lang="en-US" altLang="zh-CN" sz="1400" dirty="0"/>
              <a:t>63.6%*400W/(200Hz*16m*16m) =49.7s</a:t>
            </a:r>
          </a:p>
          <a:p>
            <a:r>
              <a:rPr lang="en-US" altLang="zh-CN" sz="1400" dirty="0"/>
              <a:t>	           </a:t>
            </a:r>
            <a:r>
              <a:rPr lang="zh-CN" altLang="en-US" sz="1400" dirty="0"/>
              <a:t>侧面</a:t>
            </a:r>
            <a:r>
              <a:rPr lang="en-US" altLang="zh-CN" sz="1400" dirty="0"/>
              <a:t>36.7%*400W/(29Hz*16m*9.6m*4) = 82.4s</a:t>
            </a:r>
          </a:p>
          <a:p>
            <a:endParaRPr lang="en-US" altLang="zh-CN" dirty="0"/>
          </a:p>
          <a:p>
            <a:r>
              <a:rPr lang="zh-CN" altLang="en-US" b="1" dirty="0"/>
              <a:t>挑选条件</a:t>
            </a:r>
            <a:r>
              <a:rPr lang="zh-CN" altLang="en-US" dirty="0"/>
              <a:t>：</a:t>
            </a:r>
            <a:r>
              <a:rPr lang="en-US" altLang="zh-CN" sz="1400" dirty="0"/>
              <a:t>preStep</a:t>
            </a:r>
            <a:r>
              <a:rPr lang="zh-CN" altLang="en-US" sz="1400" dirty="0"/>
              <a:t>≠</a:t>
            </a:r>
            <a:r>
              <a:rPr lang="en-US" altLang="zh-CN" sz="1400" dirty="0"/>
              <a:t>ActiveLAr; postStep=ActiveLAr</a:t>
            </a:r>
          </a:p>
          <a:p>
            <a:r>
              <a:rPr lang="en-US" altLang="zh-CN" sz="1400" dirty="0"/>
              <a:t>	      preStep</a:t>
            </a:r>
            <a:r>
              <a:rPr lang="zh-CN" altLang="en-US" sz="1400" dirty="0"/>
              <a:t>≠</a:t>
            </a:r>
            <a:r>
              <a:rPr lang="en-US" altLang="zh-CN" sz="1400" dirty="0"/>
              <a:t>LAr; postStep=LAr</a:t>
            </a:r>
            <a:r>
              <a:rPr lang="en-US" altLang="zh-CN" sz="1400" b="1" dirty="0"/>
              <a:t>（</a:t>
            </a:r>
            <a:r>
              <a:rPr lang="zh-CN" altLang="en-US" sz="1400" b="1" dirty="0"/>
              <a:t>穿过即计数）</a:t>
            </a:r>
            <a:endParaRPr lang="en-US" altLang="zh-CN" sz="1400" b="1" dirty="0"/>
          </a:p>
          <a:p>
            <a:endParaRPr lang="en-US" altLang="zh-CN" sz="1400" b="1" dirty="0"/>
          </a:p>
          <a:p>
            <a:r>
              <a:rPr lang="en-US" altLang="zh-CN" b="1" dirty="0"/>
              <a:t>Scale</a:t>
            </a:r>
            <a:r>
              <a:rPr lang="zh-CN" altLang="en-US" b="1" dirty="0"/>
              <a:t>后</a:t>
            </a:r>
            <a:r>
              <a:rPr lang="zh-CN" altLang="en-US" dirty="0"/>
              <a:t>：</a:t>
            </a:r>
            <a:r>
              <a:rPr lang="zh-CN" altLang="en-US" sz="1600" dirty="0"/>
              <a:t>宇宙线通量外层液氩</a:t>
            </a:r>
            <a:r>
              <a:rPr lang="en-US" altLang="zh-CN" sz="1600" dirty="0"/>
              <a:t>132Hz</a:t>
            </a:r>
            <a:r>
              <a:rPr lang="zh-CN" altLang="en-US" sz="1600" dirty="0"/>
              <a:t>，内层液氩</a:t>
            </a:r>
            <a:r>
              <a:rPr lang="en-US" altLang="zh-CN" sz="1600" dirty="0"/>
              <a:t>45Hz</a:t>
            </a:r>
          </a:p>
          <a:p>
            <a:endParaRPr lang="en-US" altLang="zh-CN" sz="1600" dirty="0"/>
          </a:p>
          <a:p>
            <a:r>
              <a:rPr lang="zh-CN" altLang="en-US" b="1" dirty="0"/>
              <a:t>死时间</a:t>
            </a:r>
            <a:r>
              <a:rPr lang="en-US" altLang="zh-CN" sz="1400" dirty="0"/>
              <a:t>(</a:t>
            </a:r>
            <a:r>
              <a:rPr lang="zh-CN" altLang="en-US" sz="1400" dirty="0"/>
              <a:t>假设</a:t>
            </a:r>
            <a:r>
              <a:rPr lang="en-US" altLang="zh-CN" sz="1400" dirty="0"/>
              <a:t>veto100%)</a:t>
            </a:r>
            <a:r>
              <a:rPr lang="zh-CN" altLang="en-US" b="1" dirty="0"/>
              <a:t>：</a:t>
            </a:r>
            <a:r>
              <a:rPr lang="en-US" altLang="zh-CN" sz="1600" dirty="0"/>
              <a:t>E:220v/cm，T</a:t>
            </a:r>
            <a:r>
              <a:rPr lang="en-US" altLang="zh-CN" sz="1600" baseline="-25000" dirty="0"/>
              <a:t>drift</a:t>
            </a:r>
            <a:r>
              <a:rPr lang="en-US" altLang="zh-CN" sz="1600" dirty="0"/>
              <a:t>:1ms，dead_time:13.2%</a:t>
            </a:r>
          </a:p>
        </p:txBody>
      </p:sp>
      <p:sp>
        <p:nvSpPr>
          <p:cNvPr id="20" name="矩形 19"/>
          <p:cNvSpPr/>
          <p:nvPr/>
        </p:nvSpPr>
        <p:spPr>
          <a:xfrm>
            <a:off x="6502659" y="1734545"/>
            <a:ext cx="540943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/>
              <a:t>中子通量：</a:t>
            </a:r>
            <a:r>
              <a:rPr lang="en-US" altLang="zh-CN" sz="1400" dirty="0"/>
              <a:t>(</a:t>
            </a:r>
            <a:r>
              <a:rPr lang="en-US" altLang="zh-CN" sz="1400" dirty="0" err="1"/>
              <a:t>lastTrackID</a:t>
            </a:r>
            <a:r>
              <a:rPr lang="zh-CN" altLang="en-US" sz="1400" dirty="0"/>
              <a:t>≠</a:t>
            </a:r>
            <a:r>
              <a:rPr lang="en-US" altLang="zh-CN" sz="1400" dirty="0" err="1"/>
              <a:t>trackID</a:t>
            </a:r>
            <a:r>
              <a:rPr lang="en-US" altLang="zh-CN" sz="1400" dirty="0"/>
              <a:t>)</a:t>
            </a:r>
            <a:r>
              <a:rPr lang="en-US" altLang="zh-CN" sz="1400" dirty="0">
                <a:solidFill>
                  <a:srgbClr val="7030A0"/>
                </a:solidFill>
                <a:sym typeface="Wingdings" panose="05000000000000000000" pitchFamily="2" charset="2"/>
              </a:rPr>
              <a:t> (</a:t>
            </a:r>
            <a:r>
              <a:rPr lang="zh-CN" altLang="en-US" sz="1400" dirty="0">
                <a:solidFill>
                  <a:srgbClr val="7030A0"/>
                </a:solidFill>
                <a:sym typeface="Wingdings" panose="05000000000000000000" pitchFamily="2" charset="2"/>
              </a:rPr>
              <a:t>重复计数</a:t>
            </a:r>
            <a:r>
              <a:rPr lang="en-US" altLang="zh-CN" sz="1400" dirty="0">
                <a:solidFill>
                  <a:srgbClr val="7030A0"/>
                </a:solidFill>
                <a:sym typeface="Wingdings" panose="05000000000000000000" pitchFamily="2" charset="2"/>
              </a:rPr>
              <a:t>)</a:t>
            </a:r>
            <a:endParaRPr lang="en-US" altLang="zh-CN" sz="1400" dirty="0"/>
          </a:p>
          <a:p>
            <a:r>
              <a:rPr lang="en-US" altLang="zh-CN" dirty="0"/>
              <a:t>neutron flux in </a:t>
            </a:r>
            <a:r>
              <a:rPr lang="en-US" altLang="zh-CN" dirty="0" err="1"/>
              <a:t>Cryo</a:t>
            </a:r>
            <a:r>
              <a:rPr lang="en-US" altLang="zh-CN" dirty="0"/>
              <a:t>*=4427</a:t>
            </a:r>
          </a:p>
          <a:p>
            <a:r>
              <a:rPr lang="en-US" altLang="zh-CN" dirty="0" err="1"/>
              <a:t>neutron_flux</a:t>
            </a:r>
            <a:r>
              <a:rPr lang="en-US" altLang="zh-CN" dirty="0"/>
              <a:t> in LAr=3273      </a:t>
            </a:r>
            <a:r>
              <a:rPr lang="en-US" altLang="zh-CN" sz="1400" dirty="0"/>
              <a:t> </a:t>
            </a:r>
            <a:r>
              <a:rPr lang="en-US" altLang="zh-CN" dirty="0" err="1"/>
              <a:t>neutron_flux</a:t>
            </a:r>
            <a:r>
              <a:rPr lang="en-US" altLang="zh-CN" dirty="0"/>
              <a:t> in ActiveLAr=1510  </a:t>
            </a:r>
          </a:p>
          <a:p>
            <a:r>
              <a:rPr lang="en-US" altLang="zh-CN" dirty="0"/>
              <a:t>Scale</a:t>
            </a:r>
            <a:r>
              <a:rPr lang="zh-CN" altLang="en-US" dirty="0"/>
              <a:t>后：中子通量外层液氩</a:t>
            </a:r>
            <a:r>
              <a:rPr lang="en-US" altLang="zh-CN" dirty="0"/>
              <a:t>24.8Hz</a:t>
            </a:r>
            <a:r>
              <a:rPr lang="zh-CN" altLang="en-US" dirty="0"/>
              <a:t>，内层液氩</a:t>
            </a:r>
            <a:r>
              <a:rPr lang="en-US" altLang="zh-CN" dirty="0"/>
              <a:t>11.4Hz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6035040" y="1627632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6502659" y="3430013"/>
            <a:ext cx="401266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ActiveLAr</a:t>
            </a:r>
            <a:r>
              <a:rPr lang="zh-CN" altLang="en-US" b="1" dirty="0"/>
              <a:t>中</a:t>
            </a:r>
            <a:r>
              <a:rPr lang="en-US" altLang="zh-CN" b="1" dirty="0"/>
              <a:t>1510</a:t>
            </a:r>
            <a:r>
              <a:rPr lang="zh-CN" altLang="en-US" b="1" dirty="0"/>
              <a:t>个中子物理过程：</a:t>
            </a:r>
            <a:endParaRPr lang="en-US" altLang="zh-CN" b="1" dirty="0"/>
          </a:p>
          <a:p>
            <a:r>
              <a:rPr lang="en-US" altLang="zh-CN" sz="1600" dirty="0"/>
              <a:t>8840</a:t>
            </a:r>
            <a:r>
              <a:rPr lang="zh-CN" altLang="en-US" sz="1600" dirty="0"/>
              <a:t>次</a:t>
            </a:r>
            <a:r>
              <a:rPr lang="en-US" altLang="zh-CN" sz="1600" dirty="0"/>
              <a:t>1091 </a:t>
            </a:r>
            <a:r>
              <a:rPr lang="zh-CN" altLang="en-US" sz="1600" dirty="0"/>
              <a:t>传播</a:t>
            </a:r>
            <a:endParaRPr lang="en-US" altLang="zh-CN" sz="1600" dirty="0"/>
          </a:p>
          <a:p>
            <a:r>
              <a:rPr lang="en-US" altLang="zh-CN" sz="1600" dirty="0"/>
              <a:t>108</a:t>
            </a:r>
            <a:r>
              <a:rPr lang="zh-CN" altLang="en-US" sz="1600" dirty="0"/>
              <a:t>次</a:t>
            </a:r>
            <a:r>
              <a:rPr lang="en-US" altLang="zh-CN" sz="1600" dirty="0"/>
              <a:t>4121   </a:t>
            </a:r>
            <a:r>
              <a:rPr lang="zh-CN" altLang="en-US" sz="1600" dirty="0"/>
              <a:t>非弹散射</a:t>
            </a:r>
            <a:endParaRPr lang="en-US" altLang="zh-CN" sz="1600" dirty="0"/>
          </a:p>
          <a:p>
            <a:r>
              <a:rPr lang="en-US" altLang="zh-CN" sz="1600" dirty="0"/>
              <a:t>3</a:t>
            </a:r>
            <a:r>
              <a:rPr lang="zh-CN" altLang="en-US" sz="1600" dirty="0"/>
              <a:t>次</a:t>
            </a:r>
            <a:r>
              <a:rPr lang="en-US" altLang="zh-CN" sz="1600" dirty="0"/>
              <a:t>4131        </a:t>
            </a:r>
            <a:r>
              <a:rPr lang="en-US" altLang="zh-CN" sz="1600" dirty="0" err="1"/>
              <a:t>nCapture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6418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059" y="4372464"/>
            <a:ext cx="4395590" cy="49214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592331" y="2305514"/>
            <a:ext cx="885926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μ</a:t>
            </a:r>
            <a:r>
              <a:rPr lang="zh-CN" altLang="en-US" sz="2400" dirty="0"/>
              <a:t>在</a:t>
            </a:r>
            <a:r>
              <a:rPr lang="en-US" altLang="zh-CN" sz="2400" dirty="0"/>
              <a:t>3m</a:t>
            </a:r>
            <a:r>
              <a:rPr lang="zh-CN" altLang="en-US" sz="2400" dirty="0"/>
              <a:t>岩石中子的产额</a:t>
            </a:r>
            <a:r>
              <a:rPr lang="en-US" altLang="zh-CN" dirty="0">
                <a:solidFill>
                  <a:srgbClr val="7030A0"/>
                </a:solidFill>
                <a:sym typeface="Wingdings" panose="05000000000000000000" pitchFamily="2" charset="2"/>
              </a:rPr>
              <a:t>(</a:t>
            </a:r>
            <a:r>
              <a:rPr lang="zh-CN" altLang="en-US" dirty="0">
                <a:solidFill>
                  <a:srgbClr val="7030A0"/>
                </a:solidFill>
                <a:sym typeface="Wingdings" panose="05000000000000000000" pitchFamily="2" charset="2"/>
              </a:rPr>
              <a:t>去掉重复</a:t>
            </a:r>
            <a:r>
              <a:rPr lang="en-US" altLang="zh-CN" dirty="0" err="1">
                <a:solidFill>
                  <a:srgbClr val="7030A0"/>
                </a:solidFill>
                <a:sym typeface="Wingdings" panose="05000000000000000000" pitchFamily="2" charset="2"/>
              </a:rPr>
              <a:t>trakID</a:t>
            </a:r>
            <a:r>
              <a:rPr lang="en-US" altLang="zh-CN" dirty="0">
                <a:solidFill>
                  <a:srgbClr val="7030A0"/>
                </a:solidFill>
                <a:sym typeface="Wingdings" panose="05000000000000000000" pitchFamily="2" charset="2"/>
              </a:rPr>
              <a:t> &amp; </a:t>
            </a:r>
            <a:r>
              <a:rPr lang="zh-CN" altLang="en-US" dirty="0">
                <a:solidFill>
                  <a:srgbClr val="7030A0"/>
                </a:solidFill>
                <a:sym typeface="Wingdings" panose="05000000000000000000" pitchFamily="2" charset="2"/>
              </a:rPr>
              <a:t>非弹重复计数 </a:t>
            </a:r>
            <a:r>
              <a:rPr lang="en-US" altLang="zh-CN" dirty="0">
                <a:solidFill>
                  <a:srgbClr val="7030A0"/>
                </a:solidFill>
                <a:sym typeface="Wingdings" panose="05000000000000000000" pitchFamily="2" charset="2"/>
              </a:rPr>
              <a:t>&amp; μ</a:t>
            </a:r>
            <a:r>
              <a:rPr lang="zh-CN" altLang="en-US" dirty="0">
                <a:solidFill>
                  <a:srgbClr val="7030A0"/>
                </a:solidFill>
                <a:sym typeface="Wingdings" panose="05000000000000000000" pitchFamily="2" charset="2"/>
              </a:rPr>
              <a:t>传到</a:t>
            </a:r>
            <a:r>
              <a:rPr lang="en-US" altLang="zh-CN" dirty="0">
                <a:solidFill>
                  <a:srgbClr val="7030A0"/>
                </a:solidFill>
                <a:sym typeface="Wingdings" panose="05000000000000000000" pitchFamily="2" charset="2"/>
              </a:rPr>
              <a:t>3m</a:t>
            </a:r>
            <a:r>
              <a:rPr lang="zh-CN" altLang="en-US" dirty="0">
                <a:solidFill>
                  <a:srgbClr val="7030A0"/>
                </a:solidFill>
                <a:sym typeface="Wingdings" panose="05000000000000000000" pitchFamily="2" charset="2"/>
              </a:rPr>
              <a:t>岩石外</a:t>
            </a:r>
            <a:r>
              <a:rPr lang="en-US" altLang="zh-CN" dirty="0">
                <a:solidFill>
                  <a:srgbClr val="7030A0"/>
                </a:solidFill>
                <a:sym typeface="Wingdings" panose="05000000000000000000" pitchFamily="2" charset="2"/>
              </a:rPr>
              <a:t>kill)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/>
              <a:t>Neutron_Create_Rock=103265 </a:t>
            </a:r>
            <a:r>
              <a:rPr lang="zh-CN" altLang="en-US" sz="2400" dirty="0"/>
              <a:t>为：</a:t>
            </a:r>
            <a:r>
              <a:rPr lang="en-US" altLang="zh-CN" sz="2400" dirty="0">
                <a:solidFill>
                  <a:srgbClr val="FF0000"/>
                </a:solidFill>
              </a:rPr>
              <a:t>0.10/μ</a:t>
            </a:r>
          </a:p>
          <a:p>
            <a:pPr lvl="0">
              <a:lnSpc>
                <a:spcPct val="150000"/>
              </a:lnSpc>
            </a:pPr>
            <a:endParaRPr lang="en-US" altLang="zh-CN" sz="24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理论产额：</a:t>
            </a:r>
            <a:r>
              <a:rPr lang="en-US" altLang="zh-CN" sz="2000" dirty="0">
                <a:solidFill>
                  <a:srgbClr val="FF0000"/>
                </a:solidFill>
              </a:rPr>
              <a:t>0.023/μ(7.5GeV)  </a:t>
            </a:r>
            <a:r>
              <a:rPr lang="en-US" altLang="zh-CN" sz="1200" b="1" dirty="0">
                <a:solidFill>
                  <a:srgbClr val="FF0000"/>
                </a:solidFill>
              </a:rPr>
              <a:t>PHYSICAL REVIEW D, VOLUME 64, 013012 </a:t>
            </a:r>
            <a:endParaRPr lang="zh-CN" altLang="en-US" sz="1200" b="1" dirty="0">
              <a:solidFill>
                <a:srgbClr val="FF0000"/>
              </a:solidFill>
            </a:endParaRPr>
          </a:p>
          <a:p>
            <a:endParaRPr lang="en-US" altLang="zh-CN" sz="2400" dirty="0"/>
          </a:p>
        </p:txBody>
      </p:sp>
      <p:sp>
        <p:nvSpPr>
          <p:cNvPr id="7" name="矩形 6"/>
          <p:cNvSpPr/>
          <p:nvPr/>
        </p:nvSpPr>
        <p:spPr>
          <a:xfrm>
            <a:off x="2251589" y="1074360"/>
            <a:ext cx="4214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20181102/Muon_1000000_20181127.root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535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02302" y="614983"/>
            <a:ext cx="10592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以外层液氩第一个由能量沉积</a:t>
            </a:r>
            <a:r>
              <a:rPr lang="en-US" altLang="zh-CN" dirty="0"/>
              <a:t>&gt;0.1eV</a:t>
            </a:r>
            <a:r>
              <a:rPr lang="zh-CN" altLang="en-US" dirty="0"/>
              <a:t>的</a:t>
            </a:r>
            <a:r>
              <a:rPr lang="en-US" altLang="zh-CN" dirty="0"/>
              <a:t>Step</a:t>
            </a:r>
            <a:r>
              <a:rPr lang="zh-CN" altLang="en-US" dirty="0"/>
              <a:t>的</a:t>
            </a:r>
            <a:r>
              <a:rPr lang="en-US" altLang="zh-CN" dirty="0" err="1"/>
              <a:t>PGlobalTime</a:t>
            </a:r>
            <a:r>
              <a:rPr lang="zh-CN" altLang="en-US" dirty="0"/>
              <a:t>为</a:t>
            </a:r>
            <a:r>
              <a:rPr lang="en-US" altLang="zh-CN" dirty="0"/>
              <a:t>star time，</a:t>
            </a:r>
            <a:r>
              <a:rPr lang="zh-CN" altLang="en-US" dirty="0"/>
              <a:t>统计之后每微秒的总能量沉积</a:t>
            </a:r>
            <a:r>
              <a:rPr lang="en-US" altLang="zh-CN" dirty="0"/>
              <a:t>&gt;0.1keV</a:t>
            </a:r>
            <a:r>
              <a:rPr lang="zh-CN" altLang="en-US" dirty="0"/>
              <a:t>的计数</a:t>
            </a:r>
            <a:r>
              <a:rPr lang="en-US" altLang="zh-CN" dirty="0"/>
              <a:t>:</a:t>
            </a:r>
          </a:p>
          <a:p>
            <a:r>
              <a:rPr lang="zh-CN" altLang="en-US" dirty="0"/>
              <a:t>事例基本在</a:t>
            </a:r>
            <a:r>
              <a:rPr lang="en-US" altLang="zh-CN" dirty="0"/>
              <a:t>11us</a:t>
            </a:r>
            <a:r>
              <a:rPr lang="zh-CN" altLang="en-US" dirty="0"/>
              <a:t>内结束，有</a:t>
            </a:r>
            <a:r>
              <a:rPr lang="en-US" altLang="zh-CN" dirty="0"/>
              <a:t>~1%</a:t>
            </a:r>
            <a:r>
              <a:rPr lang="zh-CN" altLang="en-US" dirty="0"/>
              <a:t>的</a:t>
            </a:r>
            <a:r>
              <a:rPr lang="en-US" altLang="zh-CN" dirty="0" err="1"/>
              <a:t>PGlobalTime</a:t>
            </a:r>
            <a:r>
              <a:rPr lang="en-US" altLang="zh-CN" dirty="0"/>
              <a:t>&gt;100us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055" y="1904667"/>
            <a:ext cx="5610987" cy="402331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87" y="1875053"/>
            <a:ext cx="5567554" cy="402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4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5092-86AA-40F9-BE47-31D0FD0E280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399032" y="749808"/>
            <a:ext cx="92628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下一步计划：</a:t>
            </a:r>
            <a:endParaRPr lang="en-US" altLang="zh-CN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宇宙线模拟考虑外层液氩</a:t>
            </a:r>
            <a:r>
              <a:rPr lang="en-US" altLang="zh-CN" dirty="0"/>
              <a:t>veto</a:t>
            </a:r>
            <a:r>
              <a:rPr lang="zh-CN" altLang="en-US" dirty="0"/>
              <a:t>时间窗口的效果，看本底计数，及</a:t>
            </a:r>
            <a:r>
              <a:rPr lang="en-US" altLang="zh-CN" dirty="0"/>
              <a:t>0.15-1keV</a:t>
            </a:r>
            <a:r>
              <a:rPr lang="zh-CN" altLang="en-US" dirty="0"/>
              <a:t>的能量沉积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岩石的天然放射性及屏蔽层选择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在其它本底？</a:t>
            </a:r>
          </a:p>
        </p:txBody>
      </p:sp>
    </p:spTree>
    <p:extLst>
      <p:ext uri="{BB962C8B-B14F-4D97-AF65-F5344CB8AC3E}">
        <p14:creationId xmlns:p14="http://schemas.microsoft.com/office/powerpoint/2010/main" val="363168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宽屏</PresentationFormat>
  <Paragraphs>60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20181205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20181107</dc:title>
  <dc:creator>wei yuting</dc:creator>
  <cp:lastModifiedBy>wei yuting</cp:lastModifiedBy>
  <cp:revision>2</cp:revision>
  <dcterms:created xsi:type="dcterms:W3CDTF">2018-12-05T00:47:11Z</dcterms:created>
  <dcterms:modified xsi:type="dcterms:W3CDTF">2018-12-05T00:47:54Z</dcterms:modified>
</cp:coreProperties>
</file>