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8" r:id="rId4"/>
    <p:sldId id="258" r:id="rId5"/>
    <p:sldId id="262" r:id="rId6"/>
    <p:sldId id="260" r:id="rId7"/>
    <p:sldId id="259" r:id="rId8"/>
    <p:sldId id="265" r:id="rId9"/>
    <p:sldId id="261" r:id="rId10"/>
    <p:sldId id="263" r:id="rId11"/>
    <p:sldId id="266" r:id="rId12"/>
    <p:sldId id="267" r:id="rId13"/>
    <p:sldId id="268" r:id="rId14"/>
    <p:sldId id="264" r:id="rId15"/>
    <p:sldId id="270" r:id="rId16"/>
    <p:sldId id="269" r:id="rId17"/>
    <p:sldId id="274" r:id="rId18"/>
    <p:sldId id="272" r:id="rId19"/>
    <p:sldId id="276" r:id="rId20"/>
    <p:sldId id="277" r:id="rId21"/>
    <p:sldId id="275" r:id="rId22"/>
    <p:sldId id="279" r:id="rId23"/>
    <p:sldId id="280" r:id="rId2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  <a:srgbClr val="333333"/>
    <a:srgbClr val="EAEAEA"/>
    <a:srgbClr val="666666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7538" autoAdjust="0"/>
  </p:normalViewPr>
  <p:slideViewPr>
    <p:cSldViewPr snapToGrid="0" snapToObjects="1">
      <p:cViewPr>
        <p:scale>
          <a:sx n="360" d="100"/>
          <a:sy n="360" d="100"/>
        </p:scale>
        <p:origin x="240" y="-50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err="1" smtClean="0"/>
              <a:t>Formatvorlage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Untertitelmasters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Formatvorlagen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Textmasters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en-US" noProof="0" dirty="0" err="1" smtClean="0"/>
              <a:t>Titel</a:t>
            </a:r>
            <a:r>
              <a:rPr lang="en-US" noProof="0" dirty="0" smtClean="0"/>
              <a:t> </a:t>
            </a:r>
            <a:r>
              <a:rPr lang="en-US" noProof="0" dirty="0" err="1" smtClean="0"/>
              <a:t>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 err="1" smtClean="0"/>
              <a:t>Formatvorlagen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Textmasters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 err="1" smtClean="0"/>
              <a:t>Formatvorlagen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Textmasters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cr.edu/~eamonn/Matrix_Profile_Tutorial_Part1.pdf" TargetMode="External"/><Relationship Id="rId2" Type="http://schemas.openxmlformats.org/officeDocument/2006/relationships/hyperlink" Target="https://doi.org/10.1109/ICDM.2016.01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cs.ucr.edu/~eamonn/Matrix_Profile_Tutorial_Part1.pdf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doi.org/10.1109/ICDM.2016.01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jenetics.i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Status of Application of Machine-Learning Techniques at CRYRING@ESR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Wolfgang Geithner (GSI), Frank Herfurth (GSI), Vitaly Rapp (GSI), Gleb Vorobyev (GSI), Andor Németh (</a:t>
            </a:r>
            <a:r>
              <a:rPr lang="de-DE" dirty="0" err="1" smtClean="0"/>
              <a:t>Avato</a:t>
            </a:r>
            <a:r>
              <a:rPr lang="de-DE" dirty="0" smtClean="0"/>
              <a:t> Consulting AG)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9" y="1096229"/>
            <a:ext cx="4060743" cy="2571631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1898" y="130629"/>
            <a:ext cx="6207028" cy="701284"/>
          </a:xfrm>
        </p:spPr>
        <p:txBody>
          <a:bodyPr/>
          <a:lstStyle/>
          <a:p>
            <a:r>
              <a:rPr lang="en-US" dirty="0" smtClean="0"/>
              <a:t>Machine Learning Guinea pig: CRYRING@ESR Ion Source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290646" y="879232"/>
            <a:ext cx="4756639" cy="31393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 / input 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anode voltage (YRT1IN1E,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pulsed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gas flow (YRT1IN1G)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cathode current (YRT1IN1K)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solenoid current (YRT1IN1M)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acceleration high voltage (YRT1IN1X)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Output observable: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pulsed ion current, measured with beam transformer,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~ 0.3 Hz,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pulse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~20-30 </a:t>
            </a:r>
            <a:r>
              <a:rPr lang="en-US" dirty="0" err="1" smtClean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Signal: 30.000 samples at 10 MHz rate.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17" y="4041603"/>
            <a:ext cx="8912775" cy="887596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790575" y="4772025"/>
            <a:ext cx="781526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895725" y="4523505"/>
            <a:ext cx="76014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t = 3 </a:t>
            </a:r>
            <a:r>
              <a:rPr lang="en-US" sz="1400" dirty="0" err="1" smtClean="0"/>
              <a:t>ms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233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08097" y="965713"/>
            <a:ext cx="8850178" cy="39396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Project outline: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Make data flow: create infrastructure to work with training data efficiently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Determine signals allowing prediction of source failure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Investigate machine learning algorithms allowing extraction of features and prediction of source failure and/or time to failure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Transfer trained algorithm to control-system environment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	Can algorithm be ported to JAVA?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 end user-application to monitor ion source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…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		Investigate re-enforced learning for automated ion-source control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Strategy for Applying Machine Learning to Ion Source</a:t>
            </a:r>
            <a:endParaRPr lang="en-US" dirty="0"/>
          </a:p>
        </p:txBody>
      </p:sp>
      <p:pic>
        <p:nvPicPr>
          <p:cNvPr id="4098" name="Picture 2" descr=" #castle #fairytale #cloud #pink #princess #freetoedit - Pink Castle Cartoon , Transparent Carto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545526"/>
            <a:ext cx="1420812" cy="12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r Verbinder 5"/>
          <p:cNvCxnSpPr/>
          <p:nvPr/>
        </p:nvCxnSpPr>
        <p:spPr>
          <a:xfrm flipH="1" flipV="1">
            <a:off x="42863" y="1657352"/>
            <a:ext cx="9058275" cy="476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 flipV="1">
            <a:off x="42861" y="2571781"/>
            <a:ext cx="9058275" cy="4763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6205538" y="2291826"/>
            <a:ext cx="1538287" cy="94191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Wolke 14"/>
          <p:cNvSpPr/>
          <p:nvPr/>
        </p:nvSpPr>
        <p:spPr>
          <a:xfrm>
            <a:off x="6828250" y="2811610"/>
            <a:ext cx="2025238" cy="914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044911" y="2910572"/>
            <a:ext cx="157190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here</a:t>
            </a:r>
          </a:p>
          <a:p>
            <a:pPr algn="l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- somewhere…</a:t>
            </a:r>
          </a:p>
        </p:txBody>
      </p:sp>
    </p:spTree>
    <p:extLst>
      <p:ext uri="{BB962C8B-B14F-4D97-AF65-F5344CB8AC3E}">
        <p14:creationId xmlns:p14="http://schemas.microsoft.com/office/powerpoint/2010/main" val="16515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In context of FAIR project, a lot of ground work has been done: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Broad availability of control system standard data sources for SIS18, ESR, CRYRING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Beam instrumentation and device monitoring applications allowing „real-time“ data visualization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Archiving project ongoing with go-life goal 2020</a:t>
            </a:r>
          </a:p>
          <a:p>
            <a:endParaRPr lang="en-US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Starting Point: Current data provisioning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7635" y="1002283"/>
            <a:ext cx="8420176" cy="3677689"/>
          </a:xfrm>
        </p:spPr>
        <p:txBody>
          <a:bodyPr/>
          <a:lstStyle/>
          <a:p>
            <a:r>
              <a:rPr lang="en-US" dirty="0" smtClean="0"/>
              <a:t>Connect data in monitoring applications to persistence layer</a:t>
            </a:r>
          </a:p>
          <a:p>
            <a:endParaRPr lang="en-US" dirty="0" smtClean="0"/>
          </a:p>
          <a:p>
            <a:r>
              <a:rPr lang="en-US" dirty="0" smtClean="0">
                <a:sym typeface="Wingdings" panose="05000000000000000000" pitchFamily="2" charset="2"/>
              </a:rPr>
              <a:t>Integrate “non-standardized” data sources to archiving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Flexible integration of new data sources with low effort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Extraction of data from archive in very performant manner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As soon as possible</a:t>
            </a:r>
            <a:br>
              <a:rPr lang="en-US" dirty="0" smtClean="0">
                <a:sym typeface="Wingdings" panose="05000000000000000000" pitchFamily="2" charset="2"/>
              </a:rPr>
            </a:br>
            <a:endParaRPr lang="en-US" dirty="0" smtClean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Data provisioning infrastructure: personal wish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908" y="54421"/>
            <a:ext cx="6858000" cy="701284"/>
          </a:xfrm>
        </p:spPr>
        <p:txBody>
          <a:bodyPr/>
          <a:lstStyle/>
          <a:p>
            <a:r>
              <a:rPr lang="en-US" sz="2400" dirty="0" smtClean="0"/>
              <a:t>Make Data Flow: Data Provisioning Architecture</a:t>
            </a:r>
          </a:p>
          <a:p>
            <a:r>
              <a:rPr lang="en-US" dirty="0" smtClean="0"/>
              <a:t>(Developed in cooperation with AVATO Consulting)</a:t>
            </a:r>
            <a:endParaRPr lang="en-US" dirty="0"/>
          </a:p>
        </p:txBody>
      </p:sp>
      <p:grpSp>
        <p:nvGrpSpPr>
          <p:cNvPr id="44" name="Gruppieren 43"/>
          <p:cNvGrpSpPr/>
          <p:nvPr/>
        </p:nvGrpSpPr>
        <p:grpSpPr>
          <a:xfrm>
            <a:off x="327242" y="1045067"/>
            <a:ext cx="8508153" cy="3794713"/>
            <a:chOff x="45139" y="1560633"/>
            <a:chExt cx="11698119" cy="5217467"/>
          </a:xfrm>
        </p:grpSpPr>
        <p:sp>
          <p:nvSpPr>
            <p:cNvPr id="4" name="Rechteck 3"/>
            <p:cNvSpPr/>
            <p:nvPr/>
          </p:nvSpPr>
          <p:spPr>
            <a:xfrm>
              <a:off x="838200" y="1858488"/>
              <a:ext cx="4334493" cy="73627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Visualization: GRAFANA</a:t>
              </a: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9349" y="1858488"/>
              <a:ext cx="393344" cy="415729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3449782" y="3307278"/>
              <a:ext cx="4738254" cy="68876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Time-Series database: </a:t>
              </a:r>
              <a:r>
                <a:rPr lang="en-US" sz="14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InfluxDB</a:t>
              </a: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7812" y="3307278"/>
              <a:ext cx="490224" cy="487954"/>
            </a:xfrm>
            <a:prstGeom prst="rect">
              <a:avLst/>
            </a:prstGeom>
          </p:spPr>
        </p:pic>
        <p:cxnSp>
          <p:nvCxnSpPr>
            <p:cNvPr id="8" name="Gerade Verbindung mit Pfeil 7"/>
            <p:cNvCxnSpPr>
              <a:stCxn id="4" idx="2"/>
              <a:endCxn id="6" idx="0"/>
            </p:cNvCxnSpPr>
            <p:nvPr/>
          </p:nvCxnSpPr>
          <p:spPr>
            <a:xfrm>
              <a:off x="3005447" y="2594758"/>
              <a:ext cx="2813463" cy="712519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>
              <a:off x="5991101" y="1983179"/>
              <a:ext cx="1211283" cy="5403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Data User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7283533" y="1980257"/>
              <a:ext cx="1211283" cy="5403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Data User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9868397" y="1974413"/>
              <a:ext cx="1211283" cy="5403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Data User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826743" y="1745299"/>
              <a:ext cx="595526" cy="71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991100" y="1560633"/>
              <a:ext cx="2975865" cy="35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e.g. machine-learning components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Gerade Verbindung mit Pfeil 13"/>
            <p:cNvCxnSpPr>
              <a:stCxn id="6" idx="0"/>
              <a:endCxn id="9" idx="2"/>
            </p:cNvCxnSpPr>
            <p:nvPr/>
          </p:nvCxnSpPr>
          <p:spPr>
            <a:xfrm flipV="1">
              <a:off x="5818909" y="2523507"/>
              <a:ext cx="777834" cy="783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>
              <a:stCxn id="6" idx="0"/>
              <a:endCxn id="10" idx="2"/>
            </p:cNvCxnSpPr>
            <p:nvPr/>
          </p:nvCxnSpPr>
          <p:spPr>
            <a:xfrm flipV="1">
              <a:off x="5818909" y="2520583"/>
              <a:ext cx="2070266" cy="786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stCxn id="6" idx="0"/>
              <a:endCxn id="11" idx="2"/>
            </p:cNvCxnSpPr>
            <p:nvPr/>
          </p:nvCxnSpPr>
          <p:spPr>
            <a:xfrm flipV="1">
              <a:off x="5818909" y="2514740"/>
              <a:ext cx="4655130" cy="7925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 16"/>
            <p:cNvSpPr/>
            <p:nvPr/>
          </p:nvSpPr>
          <p:spPr>
            <a:xfrm>
              <a:off x="3449782" y="4667003"/>
              <a:ext cx="4738254" cy="6531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Broker: </a:t>
              </a:r>
              <a:r>
                <a:rPr lang="en-US" sz="14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ActiveMQ</a:t>
              </a: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7812" y="4667003"/>
              <a:ext cx="490224" cy="388094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197926" y="4077891"/>
              <a:ext cx="3111335" cy="51063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en-US" sz="1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Canonizer</a:t>
              </a: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&amp; Router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452252" y="6082842"/>
              <a:ext cx="1406236" cy="51063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Device Data Collector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1940626" y="6082842"/>
              <a:ext cx="1406236" cy="51063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Device Data Collector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4917374" y="6082842"/>
              <a:ext cx="1406236" cy="51063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Device Data Collector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845019" y="5824040"/>
              <a:ext cx="595526" cy="71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Gerade Verbindung mit Pfeil 23"/>
            <p:cNvCxnSpPr>
              <a:stCxn id="20" idx="0"/>
              <a:endCxn id="17" idx="2"/>
            </p:cNvCxnSpPr>
            <p:nvPr/>
          </p:nvCxnSpPr>
          <p:spPr>
            <a:xfrm flipV="1">
              <a:off x="1155370" y="5320145"/>
              <a:ext cx="4663539" cy="762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>
              <a:stCxn id="21" idx="0"/>
              <a:endCxn id="17" idx="2"/>
            </p:cNvCxnSpPr>
            <p:nvPr/>
          </p:nvCxnSpPr>
          <p:spPr>
            <a:xfrm flipV="1">
              <a:off x="2643744" y="5320145"/>
              <a:ext cx="3175165" cy="762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22" idx="0"/>
              <a:endCxn id="17" idx="2"/>
            </p:cNvCxnSpPr>
            <p:nvPr/>
          </p:nvCxnSpPr>
          <p:spPr>
            <a:xfrm flipV="1">
              <a:off x="5620492" y="5320145"/>
              <a:ext cx="198417" cy="762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3417482" y="5526762"/>
              <a:ext cx="945965" cy="359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Message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201112" y="5543296"/>
              <a:ext cx="945965" cy="359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Message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Wolke 28"/>
            <p:cNvSpPr/>
            <p:nvPr/>
          </p:nvSpPr>
          <p:spPr>
            <a:xfrm>
              <a:off x="9001496" y="3565482"/>
              <a:ext cx="1288473" cy="558140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HTTP</a:t>
              </a: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631" y="4064349"/>
              <a:ext cx="362796" cy="360409"/>
            </a:xfrm>
            <a:prstGeom prst="rect">
              <a:avLst/>
            </a:prstGeom>
          </p:spPr>
        </p:pic>
        <p:cxnSp>
          <p:nvCxnSpPr>
            <p:cNvPr id="31" name="Gerade Verbindung mit Pfeil 30"/>
            <p:cNvCxnSpPr>
              <a:stCxn id="29" idx="2"/>
              <a:endCxn id="30" idx="3"/>
            </p:cNvCxnSpPr>
            <p:nvPr/>
          </p:nvCxnSpPr>
          <p:spPr>
            <a:xfrm flipH="1">
              <a:off x="7322427" y="3844552"/>
              <a:ext cx="1683066" cy="4000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hteck 31"/>
            <p:cNvSpPr/>
            <p:nvPr/>
          </p:nvSpPr>
          <p:spPr>
            <a:xfrm>
              <a:off x="10034833" y="5219011"/>
              <a:ext cx="1318967" cy="3106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Requires Coding</a:t>
              </a: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10034832" y="5601990"/>
              <a:ext cx="1318967" cy="3106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Idea/not realized</a:t>
              </a: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10034832" y="5984969"/>
              <a:ext cx="1318967" cy="3106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Open Source Product</a:t>
              </a:r>
              <a:endPara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744" y="1610137"/>
              <a:ext cx="537605" cy="519882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8679" y="3040758"/>
              <a:ext cx="537605" cy="519882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8678" y="4431392"/>
              <a:ext cx="537605" cy="519882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2138" y="3912919"/>
              <a:ext cx="537605" cy="519882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39" y="5682940"/>
              <a:ext cx="537605" cy="519882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4832" y="6367948"/>
              <a:ext cx="350139" cy="338596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41" name="Textfeld 40"/>
            <p:cNvSpPr txBox="1"/>
            <p:nvPr/>
          </p:nvSpPr>
          <p:spPr>
            <a:xfrm>
              <a:off x="10360899" y="6312612"/>
              <a:ext cx="1382359" cy="465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Could be/should be</a:t>
              </a:r>
            </a:p>
            <a:p>
              <a:r>
                <a:rPr lang="en-US" sz="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containerized</a:t>
              </a:r>
              <a:endParaRPr lang="en-US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Flussdiagramm: Magnetplattenspeicher 41"/>
            <p:cNvSpPr/>
            <p:nvPr/>
          </p:nvSpPr>
          <p:spPr>
            <a:xfrm>
              <a:off x="9351818" y="4257304"/>
              <a:ext cx="516579" cy="575953"/>
            </a:xfrm>
            <a:prstGeom prst="flowChartMagneticDisk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DBxy</a:t>
              </a:r>
              <a:endPara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3" name="Gerade Verbindung mit Pfeil 42"/>
            <p:cNvCxnSpPr>
              <a:stCxn id="42" idx="2"/>
              <a:endCxn id="30" idx="3"/>
            </p:cNvCxnSpPr>
            <p:nvPr/>
          </p:nvCxnSpPr>
          <p:spPr>
            <a:xfrm flipH="1" flipV="1">
              <a:off x="7322427" y="4244554"/>
              <a:ext cx="2029391" cy="300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0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By-Product: </a:t>
            </a:r>
            <a:r>
              <a:rPr lang="en-US" dirty="0" err="1" smtClean="0"/>
              <a:t>Grafana</a:t>
            </a:r>
            <a:r>
              <a:rPr lang="en-US" dirty="0" smtClean="0"/>
              <a:t>-based Data Visualization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29588" y="993952"/>
            <a:ext cx="3308513" cy="5354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Visualization: GRAFANA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29590" y="1691487"/>
            <a:ext cx="3308512" cy="5009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Time-Series database: </a:t>
            </a:r>
            <a:r>
              <a:rPr lang="en-US" sz="1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InfluxDB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29588" y="2887906"/>
            <a:ext cx="3308514" cy="4750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Broker: </a:t>
            </a:r>
            <a:r>
              <a:rPr lang="en-US" sz="1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ActiveMQ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52392" y="2354474"/>
            <a:ext cx="2262903" cy="3713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Canonizer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Router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9589" y="4076937"/>
            <a:ext cx="1022769" cy="5903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CS Data Collector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JAPC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272461" y="4076937"/>
            <a:ext cx="1022769" cy="5903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Archiving Data Collector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15333" y="4076937"/>
            <a:ext cx="1022769" cy="59031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Python Device Data Collector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14" y="989354"/>
            <a:ext cx="5539829" cy="237358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659108" y="3443288"/>
            <a:ext cx="5327729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to (m)any programming languages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	integration of non-standard data sources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Allows quick creation of data dashboards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Allows to define warning thresholds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User friendly</a:t>
            </a:r>
          </a:p>
        </p:txBody>
      </p:sp>
      <p:cxnSp>
        <p:nvCxnSpPr>
          <p:cNvPr id="16" name="Gerade Verbindung mit Pfeil 15"/>
          <p:cNvCxnSpPr>
            <a:stCxn id="8" idx="0"/>
            <a:endCxn id="6" idx="2"/>
          </p:cNvCxnSpPr>
          <p:nvPr/>
        </p:nvCxnSpPr>
        <p:spPr>
          <a:xfrm flipV="1">
            <a:off x="640974" y="3362942"/>
            <a:ext cx="1142871" cy="713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9" idx="0"/>
            <a:endCxn id="6" idx="2"/>
          </p:cNvCxnSpPr>
          <p:nvPr/>
        </p:nvCxnSpPr>
        <p:spPr>
          <a:xfrm flipH="1" flipV="1">
            <a:off x="1783845" y="3362942"/>
            <a:ext cx="1" cy="713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10" idx="0"/>
            <a:endCxn id="6" idx="2"/>
          </p:cNvCxnSpPr>
          <p:nvPr/>
        </p:nvCxnSpPr>
        <p:spPr>
          <a:xfrm flipH="1" flipV="1">
            <a:off x="1783845" y="3362942"/>
            <a:ext cx="1142873" cy="713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130629"/>
            <a:ext cx="6610350" cy="701284"/>
          </a:xfrm>
        </p:spPr>
        <p:txBody>
          <a:bodyPr/>
          <a:lstStyle/>
          <a:p>
            <a:r>
              <a:rPr lang="en-US" dirty="0" smtClean="0"/>
              <a:t>Matrix Profile</a:t>
            </a:r>
            <a:r>
              <a:rPr lang="en-US" baseline="30000" dirty="0" smtClean="0"/>
              <a:t>[1]</a:t>
            </a:r>
            <a:r>
              <a:rPr lang="en-US" dirty="0" smtClean="0"/>
              <a:t>: Time Series Motif and Discord Extraction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4" name="Textfeld 3"/>
          <p:cNvSpPr txBox="1"/>
          <p:nvPr/>
        </p:nvSpPr>
        <p:spPr>
          <a:xfrm>
            <a:off x="133815" y="4684423"/>
            <a:ext cx="9010185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[1] Chin-Chia Michael </a:t>
            </a:r>
            <a:r>
              <a:rPr lang="en-US" sz="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Yeh</a:t>
            </a:r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, Yan Zhu, et al.: Matrix Profile I: All Pairs Similarity Joins for Time Series: A Unifying View That Includes Motifs, Discords and </a:t>
            </a:r>
            <a:r>
              <a:rPr lang="en-US" sz="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Shapelets</a:t>
            </a:r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IEEE ICDM 2016, </a:t>
            </a:r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https://doi.org/10.1109/ICDM.2016.0179</a:t>
            </a:r>
            <a:endParaRPr lang="en-US" sz="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[2] See: Abdullah </a:t>
            </a:r>
            <a:r>
              <a:rPr lang="en-US" sz="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Mueen</a:t>
            </a:r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</a:rPr>
              <a:t>: „The First Matrix Profile Tutorial Part 2”, </a:t>
            </a:r>
            <a:r>
              <a:rPr lang="en-US" sz="7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https://www.cs.ucr.edu/~eamonn/Matrix_Profile_Tutorial_Part1.pdf</a:t>
            </a:r>
            <a:endParaRPr lang="en-US" sz="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675" y="1047750"/>
            <a:ext cx="88011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“time series” =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observations made sequentially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820" t="3965" r="592" b="9134"/>
          <a:stretch/>
        </p:blipFill>
        <p:spPr>
          <a:xfrm>
            <a:off x="178419" y="1369372"/>
            <a:ext cx="8822845" cy="192247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983514" y="1813735"/>
            <a:ext cx="3048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i="1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394203" y="1609903"/>
            <a:ext cx="3048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6675" y="3408902"/>
            <a:ext cx="4655057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Simple measure for similarity of two time series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z-normalized Euclidean distance: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716" y="3801708"/>
            <a:ext cx="3337378" cy="720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552884" y="2649530"/>
            <a:ext cx="76835" cy="724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3559523" y="2410129"/>
            <a:ext cx="76835" cy="7248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3629719" y="1984524"/>
            <a:ext cx="416236" cy="42560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995475" y="2727676"/>
            <a:ext cx="309700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50" dirty="0" smtClean="0">
                <a:latin typeface="News701 BT" panose="02040603040505090204" pitchFamily="18" charset="0"/>
              </a:rPr>
              <a:t>x</a:t>
            </a:r>
            <a:r>
              <a:rPr lang="en-US" sz="1050" baseline="-25000" dirty="0" smtClean="0">
                <a:latin typeface="News701 BT" panose="02040603040505090204" pitchFamily="18" charset="0"/>
              </a:rPr>
              <a:t>i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002849" y="1769273"/>
            <a:ext cx="304892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50" dirty="0" err="1" smtClean="0">
                <a:latin typeface="News701 BT" panose="02040603040505090204" pitchFamily="18" charset="0"/>
              </a:rPr>
              <a:t>y</a:t>
            </a:r>
            <a:r>
              <a:rPr lang="en-US" sz="1050" baseline="-25000" dirty="0" err="1" smtClean="0">
                <a:latin typeface="News701 BT" panose="02040603040505090204" pitchFamily="18" charset="0"/>
              </a:rPr>
              <a:t>i</a:t>
            </a:r>
            <a:endParaRPr lang="en-US" sz="1050" baseline="-25000" dirty="0" smtClean="0">
              <a:latin typeface="News701 BT" panose="02040603040505090204" pitchFamily="18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3212757" y="2684140"/>
            <a:ext cx="340127" cy="13959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Correlation of Sub-Sequences of a Time Series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37" y="1000294"/>
            <a:ext cx="5138200" cy="161779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91037" y="1528763"/>
            <a:ext cx="3533238" cy="242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329237" y="1020242"/>
            <a:ext cx="362426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Take a subset (length m) of the total series of length 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29237" y="1961929"/>
            <a:ext cx="3624263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Move the subset over the original series and calculate               for each window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743" y="2252696"/>
            <a:ext cx="750989" cy="308242"/>
          </a:xfrm>
          <a:prstGeom prst="rect">
            <a:avLst/>
          </a:prstGeom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95655"/>
              </p:ext>
            </p:extLst>
          </p:nvPr>
        </p:nvGraphicFramePr>
        <p:xfrm>
          <a:off x="771525" y="3049595"/>
          <a:ext cx="3948112" cy="1869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7028">
                  <a:extLst>
                    <a:ext uri="{9D8B030D-6E8A-4147-A177-3AD203B41FA5}">
                      <a16:colId xmlns:a16="http://schemas.microsoft.com/office/drawing/2014/main" val="2049016831"/>
                    </a:ext>
                  </a:extLst>
                </a:gridCol>
                <a:gridCol w="987028">
                  <a:extLst>
                    <a:ext uri="{9D8B030D-6E8A-4147-A177-3AD203B41FA5}">
                      <a16:colId xmlns:a16="http://schemas.microsoft.com/office/drawing/2014/main" val="1002517257"/>
                    </a:ext>
                  </a:extLst>
                </a:gridCol>
                <a:gridCol w="987028">
                  <a:extLst>
                    <a:ext uri="{9D8B030D-6E8A-4147-A177-3AD203B41FA5}">
                      <a16:colId xmlns:a16="http://schemas.microsoft.com/office/drawing/2014/main" val="3551496749"/>
                    </a:ext>
                  </a:extLst>
                </a:gridCol>
                <a:gridCol w="987028">
                  <a:extLst>
                    <a:ext uri="{9D8B030D-6E8A-4147-A177-3AD203B41FA5}">
                      <a16:colId xmlns:a16="http://schemas.microsoft.com/office/drawing/2014/main" val="2857311668"/>
                    </a:ext>
                  </a:extLst>
                </a:gridCol>
              </a:tblGrid>
              <a:tr h="311547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1, 1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1, 2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1, n-m+1</a:t>
                      </a:r>
                      <a:endParaRPr lang="en-US" baseline="-25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949356"/>
                  </a:ext>
                </a:extLst>
              </a:tr>
              <a:tr h="311547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2, 1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2, 2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89997"/>
                  </a:ext>
                </a:extLst>
              </a:tr>
              <a:tr h="311547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41563"/>
                  </a:ext>
                </a:extLst>
              </a:tr>
              <a:tr h="311547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n-m+1, 1</a:t>
                      </a:r>
                      <a:endParaRPr lang="en-US" baseline="-25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</a:t>
                      </a:r>
                      <a:r>
                        <a:rPr lang="de-DE" baseline="-25000" dirty="0" smtClean="0"/>
                        <a:t>n-m+1, n-m+1</a:t>
                      </a:r>
                      <a:endParaRPr lang="en-US" baseline="-25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771728"/>
                  </a:ext>
                </a:extLst>
              </a:tr>
              <a:tr h="311547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-250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-250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6272829"/>
                  </a:ext>
                </a:extLst>
              </a:tr>
              <a:tr h="311547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 smtClean="0"/>
                        <a:t>Min(D</a:t>
                      </a:r>
                      <a:r>
                        <a:rPr lang="de-DE" baseline="-25000" dirty="0" smtClean="0"/>
                        <a:t>1</a:t>
                      </a:r>
                      <a:r>
                        <a:rPr lang="de-DE" baseline="0" dirty="0" smtClean="0"/>
                        <a:t>)</a:t>
                      </a:r>
                      <a:endParaRPr lang="en-US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 smtClean="0"/>
                        <a:t>Min(D</a:t>
                      </a:r>
                      <a:r>
                        <a:rPr lang="de-DE" baseline="-25000" dirty="0" smtClean="0"/>
                        <a:t>2</a:t>
                      </a:r>
                      <a:r>
                        <a:rPr lang="de-DE" baseline="0" dirty="0" smtClean="0"/>
                        <a:t>)</a:t>
                      </a:r>
                      <a:endParaRPr lang="en-US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…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aseline="0" dirty="0" smtClean="0"/>
                        <a:t>Min(D</a:t>
                      </a:r>
                      <a:r>
                        <a:rPr lang="de-DE" baseline="-25000" dirty="0" smtClean="0"/>
                        <a:t>n-m+1</a:t>
                      </a:r>
                      <a:r>
                        <a:rPr lang="de-DE" baseline="0" dirty="0" smtClean="0"/>
                        <a:t>)</a:t>
                      </a:r>
                      <a:endParaRPr lang="en-US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06631"/>
                  </a:ext>
                </a:extLst>
              </a:tr>
            </a:tbl>
          </a:graphicData>
        </a:graphic>
      </p:graphicFrame>
      <p:cxnSp>
        <p:nvCxnSpPr>
          <p:cNvPr id="13" name="Gerade Verbindung mit Pfeil 12"/>
          <p:cNvCxnSpPr/>
          <p:nvPr/>
        </p:nvCxnSpPr>
        <p:spPr>
          <a:xfrm>
            <a:off x="595316" y="3049595"/>
            <a:ext cx="0" cy="1327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771527" y="2909895"/>
            <a:ext cx="3948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745581" y="2647968"/>
            <a:ext cx="1716432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for </a:t>
            </a:r>
            <a:r>
              <a:rPr lang="en-US" sz="1200" dirty="0" err="1" smtClean="0"/>
              <a:t>i</a:t>
            </a:r>
            <a:r>
              <a:rPr lang="en-US" sz="1200" baseline="30000" dirty="0" err="1" smtClean="0"/>
              <a:t>th</a:t>
            </a:r>
            <a:r>
              <a:rPr lang="en-US" sz="1200" dirty="0" smtClean="0"/>
              <a:t> subset of length m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92" y="2710525"/>
            <a:ext cx="360545" cy="14798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 rot="16200000">
            <a:off x="-353634" y="3547524"/>
            <a:ext cx="160152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/>
              <a:t>for </a:t>
            </a:r>
            <a:r>
              <a:rPr lang="en-US" sz="1200" dirty="0" err="1" smtClean="0"/>
              <a:t>j</a:t>
            </a:r>
            <a:r>
              <a:rPr lang="en-US" sz="1200" baseline="30000" dirty="0" err="1" smtClean="0"/>
              <a:t>th</a:t>
            </a:r>
            <a:r>
              <a:rPr lang="en-US" sz="1200" dirty="0" smtClean="0"/>
              <a:t> step along series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7817" y="4124694"/>
            <a:ext cx="360545" cy="147985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>
            <a:off x="1285875" y="4378959"/>
            <a:ext cx="0" cy="19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2266950" y="4367219"/>
            <a:ext cx="0" cy="19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248025" y="4355479"/>
            <a:ext cx="0" cy="19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4229100" y="4343739"/>
            <a:ext cx="0" cy="197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4776788" y="3686023"/>
            <a:ext cx="952500" cy="952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5733517" y="3094815"/>
            <a:ext cx="3324758" cy="1754326"/>
          </a:xfrm>
          <a:prstGeom prst="rect">
            <a:avLst/>
          </a:prstGeom>
          <a:ln>
            <a:solidFill>
              <a:srgbClr val="33333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This is „the“ matrix profile</a:t>
            </a:r>
          </a:p>
          <a:p>
            <a:pPr algn="l"/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low values = subset has similar subsets in series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high values = subset has no similar subsets in series</a:t>
            </a:r>
          </a:p>
        </p:txBody>
      </p:sp>
    </p:spTree>
    <p:extLst>
      <p:ext uri="{BB962C8B-B14F-4D97-AF65-F5344CB8AC3E}">
        <p14:creationId xmlns:p14="http://schemas.microsoft.com/office/powerpoint/2010/main" val="18181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29954" y="130629"/>
            <a:ext cx="6258972" cy="701284"/>
          </a:xfrm>
        </p:spPr>
        <p:txBody>
          <a:bodyPr/>
          <a:lstStyle/>
          <a:p>
            <a:r>
              <a:rPr lang="en-US" dirty="0" smtClean="0"/>
              <a:t>Application to Ion Source Time Series Data: „One Shot“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3" y="2129122"/>
            <a:ext cx="6880447" cy="13341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129463" y="2786087"/>
            <a:ext cx="1852612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latin typeface="News701 BT" panose="02040603040505090204" pitchFamily="18" charset="0"/>
              </a:rPr>
              <a:t>m</a:t>
            </a:r>
            <a:r>
              <a:rPr lang="en-US" dirty="0" smtClean="0"/>
              <a:t> = 100 samples </a:t>
            </a:r>
            <a:r>
              <a:rPr lang="en-US" dirty="0" smtClean="0">
                <a:latin typeface="News701 BT" panose="02040603040505090204" pitchFamily="18" charset="0"/>
              </a:rPr>
              <a:t>t</a:t>
            </a:r>
            <a:r>
              <a:rPr lang="en-US" dirty="0" smtClean="0"/>
              <a:t> = 10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</a:t>
            </a:r>
          </a:p>
        </p:txBody>
      </p:sp>
      <p:sp>
        <p:nvSpPr>
          <p:cNvPr id="7" name="Ellipse 6"/>
          <p:cNvSpPr/>
          <p:nvPr/>
        </p:nvSpPr>
        <p:spPr>
          <a:xfrm>
            <a:off x="5667377" y="3113324"/>
            <a:ext cx="228600" cy="2871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642940" y="3113323"/>
            <a:ext cx="457198" cy="2871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5" y="1222418"/>
            <a:ext cx="6911505" cy="156774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129463" y="1982500"/>
            <a:ext cx="1852612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latin typeface="News701 BT" panose="02040603040505090204" pitchFamily="18" charset="0"/>
              </a:rPr>
              <a:t>m</a:t>
            </a:r>
            <a:r>
              <a:rPr lang="en-US" dirty="0" smtClean="0"/>
              <a:t> = 20 samples </a:t>
            </a:r>
            <a:r>
              <a:rPr lang="en-US" dirty="0" smtClean="0">
                <a:latin typeface="News701 BT" panose="02040603040505090204" pitchFamily="18" charset="0"/>
              </a:rPr>
              <a:t>t</a:t>
            </a:r>
            <a:r>
              <a:rPr lang="en-US" dirty="0" smtClean="0"/>
              <a:t> = 2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129463" y="1354640"/>
            <a:ext cx="162877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original series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" y="3554587"/>
            <a:ext cx="6866400" cy="70000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129463" y="3545086"/>
            <a:ext cx="1852612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latin typeface="News701 BT" panose="02040603040505090204" pitchFamily="18" charset="0"/>
              </a:rPr>
              <a:t>m</a:t>
            </a:r>
            <a:r>
              <a:rPr lang="en-US" dirty="0" smtClean="0"/>
              <a:t> = 143 samples </a:t>
            </a:r>
            <a:r>
              <a:rPr lang="en-US" dirty="0" smtClean="0">
                <a:latin typeface="News701 BT" panose="02040603040505090204" pitchFamily="18" charset="0"/>
              </a:rPr>
              <a:t>t</a:t>
            </a:r>
            <a:r>
              <a:rPr lang="en-US" dirty="0" smtClean="0"/>
              <a:t> = 14.3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</a:t>
            </a:r>
          </a:p>
          <a:p>
            <a:pPr algn="l"/>
            <a:r>
              <a:rPr lang="en-US" dirty="0" smtClean="0"/>
              <a:t>(</a:t>
            </a:r>
            <a:r>
              <a:rPr lang="en-US" dirty="0" smtClean="0">
                <a:latin typeface="News701 BT" panose="02040603040505090204" pitchFamily="18" charset="0"/>
              </a:rPr>
              <a:t>f</a:t>
            </a:r>
            <a:r>
              <a:rPr lang="en-US" dirty="0" smtClean="0"/>
              <a:t> = 70 kHz)</a:t>
            </a:r>
          </a:p>
        </p:txBody>
      </p:sp>
    </p:spTree>
    <p:extLst>
      <p:ext uri="{BB962C8B-B14F-4D97-AF65-F5344CB8AC3E}">
        <p14:creationId xmlns:p14="http://schemas.microsoft.com/office/powerpoint/2010/main" val="9259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0" y="2033601"/>
            <a:ext cx="8479113" cy="2538399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Application to Shot Sequence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2657475" y="2033601"/>
            <a:ext cx="271463" cy="2400302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6681787" y="2033601"/>
            <a:ext cx="271463" cy="2400302"/>
          </a:xfrm>
          <a:prstGeom prst="rect">
            <a:avLst/>
          </a:prstGeom>
          <a:solidFill>
            <a:srgbClr val="95B3D7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568916" y="4023481"/>
            <a:ext cx="22436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low = smooth running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77297" y="3490910"/>
            <a:ext cx="22561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something happened!</a:t>
            </a:r>
          </a:p>
        </p:txBody>
      </p:sp>
      <p:cxnSp>
        <p:nvCxnSpPr>
          <p:cNvPr id="10" name="Gerade Verbindung mit Pfeil 9"/>
          <p:cNvCxnSpPr>
            <a:stCxn id="8" idx="1"/>
          </p:cNvCxnSpPr>
          <p:nvPr/>
        </p:nvCxnSpPr>
        <p:spPr>
          <a:xfrm flipH="1">
            <a:off x="2928938" y="3675576"/>
            <a:ext cx="748359" cy="2508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3"/>
          </p:cNvCxnSpPr>
          <p:nvPr/>
        </p:nvCxnSpPr>
        <p:spPr>
          <a:xfrm>
            <a:off x="5933427" y="3675576"/>
            <a:ext cx="748360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48551" y="1042988"/>
            <a:ext cx="8834952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data of 55 shots in a row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each shot has been down sampled by a factor of 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window size = 1500 samples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9" name="Geschweifte Klammer rechts 8"/>
          <p:cNvSpPr/>
          <p:nvPr/>
        </p:nvSpPr>
        <p:spPr>
          <a:xfrm rot="5400000">
            <a:off x="956611" y="2281402"/>
            <a:ext cx="71133" cy="178395"/>
          </a:xfrm>
          <a:prstGeom prst="rightBrac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49281" y="2390160"/>
            <a:ext cx="75373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 smtClean="0"/>
              <a:t>1500 samples</a:t>
            </a:r>
          </a:p>
          <a:p>
            <a:pPr algn="l"/>
            <a:r>
              <a:rPr lang="en-US" sz="800" dirty="0" smtClean="0"/>
              <a:t>= 3 </a:t>
            </a:r>
            <a:r>
              <a:rPr lang="en-US" sz="800" dirty="0" err="1" smtClean="0"/>
              <a:t>ms</a:t>
            </a:r>
            <a:endParaRPr lang="en-US" sz="800" dirty="0" smtClean="0"/>
          </a:p>
        </p:txBody>
      </p:sp>
      <p:cxnSp>
        <p:nvCxnSpPr>
          <p:cNvPr id="17" name="Gerader Verbinder 16"/>
          <p:cNvCxnSpPr/>
          <p:nvPr/>
        </p:nvCxnSpPr>
        <p:spPr>
          <a:xfrm flipH="1">
            <a:off x="1213899" y="2335033"/>
            <a:ext cx="402866" cy="58309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1616765" y="2335033"/>
            <a:ext cx="372865" cy="58309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114063" y="2878208"/>
            <a:ext cx="103746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900" dirty="0" smtClean="0"/>
              <a:t>3 seconds skipped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4160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5451230" y="901079"/>
            <a:ext cx="3692770" cy="305106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" y="933060"/>
            <a:ext cx="5367261" cy="3019084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CRYRING@ESR: FAIR Phase0 </a:t>
            </a:r>
            <a:r>
              <a:rPr lang="de-DE" dirty="0" err="1" smtClean="0"/>
              <a:t>Machine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Ellipse 3"/>
          <p:cNvSpPr/>
          <p:nvPr/>
        </p:nvSpPr>
        <p:spPr>
          <a:xfrm>
            <a:off x="4131286" y="3042249"/>
            <a:ext cx="430823" cy="320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3213589" y="3277571"/>
            <a:ext cx="962757" cy="21757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CRYRING@ESR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176346" y="1545787"/>
            <a:ext cx="520944" cy="2082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SIS18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870814" y="2294018"/>
            <a:ext cx="520944" cy="2082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ESR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928445" y="2078873"/>
            <a:ext cx="603739" cy="2082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UNILAC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08303" y="3259030"/>
            <a:ext cx="520944" cy="20827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HESR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87" y="731346"/>
            <a:ext cx="3759813" cy="3133177"/>
          </a:xfrm>
          <a:prstGeom prst="rect">
            <a:avLst/>
          </a:prstGeom>
        </p:spPr>
      </p:pic>
      <p:cxnSp>
        <p:nvCxnSpPr>
          <p:cNvPr id="17" name="Gerader Verbinder 16"/>
          <p:cNvCxnSpPr/>
          <p:nvPr/>
        </p:nvCxnSpPr>
        <p:spPr>
          <a:xfrm flipV="1">
            <a:off x="4231609" y="764931"/>
            <a:ext cx="1247962" cy="2299710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>
            <a:stCxn id="4" idx="4"/>
          </p:cNvCxnSpPr>
          <p:nvPr/>
        </p:nvCxnSpPr>
        <p:spPr>
          <a:xfrm>
            <a:off x="4346698" y="3363169"/>
            <a:ext cx="1133108" cy="588975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6062057" y="2111578"/>
            <a:ext cx="852853" cy="36488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hteck 33"/>
          <p:cNvSpPr/>
          <p:nvPr/>
        </p:nvSpPr>
        <p:spPr>
          <a:xfrm>
            <a:off x="5479806" y="764931"/>
            <a:ext cx="3664194" cy="318721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7" name="Gerade Verbindung mit Pfeil 36"/>
          <p:cNvCxnSpPr/>
          <p:nvPr/>
        </p:nvCxnSpPr>
        <p:spPr>
          <a:xfrm flipH="1">
            <a:off x="7477858" y="971550"/>
            <a:ext cx="422030" cy="574237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flipH="1">
            <a:off x="7640515" y="1710104"/>
            <a:ext cx="817685" cy="127488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5727621" y="1885866"/>
            <a:ext cx="116570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Multiturn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729777" y="1328072"/>
            <a:ext cx="1382110" cy="400110"/>
          </a:xfrm>
          <a:prstGeom prst="rect">
            <a:avLst/>
          </a:prstGeom>
          <a:scene3d>
            <a:camera prst="isometricLeftDown">
              <a:rot lat="20706710" lon="703987" rev="504203"/>
            </a:camera>
            <a:lightRig rig="threePt" dir="t"/>
          </a:scene3d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injector</a:t>
            </a:r>
            <a:endParaRPr lang="de-DE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&lt; E &lt; 300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/u</a:t>
            </a:r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8825073" y="1962820"/>
            <a:ext cx="191439" cy="20260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feld 44"/>
          <p:cNvSpPr txBox="1"/>
          <p:nvPr/>
        </p:nvSpPr>
        <p:spPr>
          <a:xfrm>
            <a:off x="8050153" y="2078873"/>
            <a:ext cx="1122423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805332" y="971550"/>
            <a:ext cx="98456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ESR</a:t>
            </a:r>
          </a:p>
          <a:p>
            <a:pPr algn="l"/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E ~ 4 </a:t>
            </a:r>
            <a:r>
              <a:rPr lang="de-DE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de-DE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/u</a:t>
            </a:r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83734" y="4092819"/>
            <a:ext cx="8989928" cy="738664"/>
          </a:xfrm>
          <a:prstGeom prst="rect">
            <a:avLst/>
          </a:prstGeom>
        </p:spPr>
        <p:txBody>
          <a:bodyPr vert="horz" wrap="square" lIns="91440" tIns="45720" rIns="91440" bIns="45720" numCol="3" rtlCol="0" anchor="t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CRYRING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Atomic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bench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concepts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Ahead-development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prototypes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3113929" y="1480730"/>
            <a:ext cx="561255" cy="2082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</a:t>
            </a:r>
            <a:r>
              <a:rPr lang="de-DE" sz="1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Bogen 49"/>
          <p:cNvSpPr/>
          <p:nvPr/>
        </p:nvSpPr>
        <p:spPr>
          <a:xfrm>
            <a:off x="5775441" y="2132087"/>
            <a:ext cx="3012471" cy="1463968"/>
          </a:xfrm>
          <a:prstGeom prst="arc">
            <a:avLst>
              <a:gd name="adj1" fmla="val 16638671"/>
              <a:gd name="adj2" fmla="val 13027734"/>
            </a:avLst>
          </a:prstGeom>
          <a:ln w="12700">
            <a:solidFill>
              <a:schemeClr val="accent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feld 51"/>
          <p:cNvSpPr txBox="1"/>
          <p:nvPr/>
        </p:nvSpPr>
        <p:spPr>
          <a:xfrm>
            <a:off x="5856539" y="2722783"/>
            <a:ext cx="2911357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~1.6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/u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30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MeV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/u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protons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This happened…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26" y="1310316"/>
            <a:ext cx="8420986" cy="11892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131288" y="1904927"/>
            <a:ext cx="3285461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particle count from transformer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" y="2499538"/>
            <a:ext cx="8919776" cy="234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Blip>
                <a:blip r:embed="rId2"/>
              </a:buBlip>
            </a:pPr>
            <a:r>
              <a:rPr lang="en-US" dirty="0" smtClean="0"/>
              <a:t>Data extraction from FAIR archiving prototype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Provisioning of an infrastructure allowing efficient handling of data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Implementation of python prototype to apply matrix profile to existing data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Next steps:</a:t>
            </a:r>
          </a:p>
          <a:p>
            <a:r>
              <a:rPr lang="en-US" dirty="0" smtClean="0"/>
              <a:t>Move data provisioning framework to dedicated hardware</a:t>
            </a:r>
          </a:p>
          <a:p>
            <a:r>
              <a:rPr lang="en-US" dirty="0" smtClean="0"/>
              <a:t>Extraction of reliable signals by tuning matrix profile and implementation of server</a:t>
            </a:r>
          </a:p>
          <a:p>
            <a:r>
              <a:rPr lang="en-US" dirty="0" smtClean="0"/>
              <a:t>Evaluate </a:t>
            </a:r>
            <a:r>
              <a:rPr lang="en-US" dirty="0" err="1" smtClean="0"/>
              <a:t>XGBoost</a:t>
            </a:r>
            <a:r>
              <a:rPr lang="en-US" dirty="0" smtClean="0"/>
              <a:t> for outlier recognition to make reliable predictions of ion source failure probability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Steps/Achievements up 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717379" y="1460219"/>
            <a:ext cx="3255058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z-normalized Euclidean distance: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1.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2.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0" y="130629"/>
            <a:ext cx="6610350" cy="701284"/>
          </a:xfrm>
        </p:spPr>
        <p:txBody>
          <a:bodyPr/>
          <a:lstStyle/>
          <a:p>
            <a:r>
              <a:rPr lang="en-US" dirty="0" smtClean="0"/>
              <a:t>Matrix Profile</a:t>
            </a:r>
            <a:r>
              <a:rPr lang="en-US" baseline="30000" dirty="0" smtClean="0"/>
              <a:t>[1]</a:t>
            </a:r>
            <a:r>
              <a:rPr lang="en-US" dirty="0" smtClean="0"/>
              <a:t>: Time Series Motif and Discord Extraction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4" name="Textfeld 3"/>
          <p:cNvSpPr txBox="1"/>
          <p:nvPr/>
        </p:nvSpPr>
        <p:spPr>
          <a:xfrm>
            <a:off x="1976435" y="4711183"/>
            <a:ext cx="716756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[1] Chin-Chia Michael </a:t>
            </a:r>
            <a:r>
              <a:rPr lang="en-US" sz="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Yeh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Yan Zhu, et al.: Matrix Profile I: All Pairs Similarity Joins for Time Series: A Unifying View That Includes Motifs, Discords and </a:t>
            </a:r>
            <a:r>
              <a:rPr lang="en-US" sz="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Shapelets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IEEE ICDM 2016,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https://doi.org/10.1109/ICDM.2016.0179</a:t>
            </a:r>
            <a:endParaRPr lang="en-US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[2] See: Abdullah </a:t>
            </a:r>
            <a:r>
              <a:rPr lang="en-US" sz="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Mueen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„The First Matrix Profile Tutorial Part 2”,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https://www.cs.ucr.edu/~eamonn/Matrix_Profile_Tutorial_Part1.pdf</a:t>
            </a:r>
            <a:endParaRPr lang="en-US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[3] https://en.wikipedia.org/wiki/Pearson_correlation_coefficient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6675" y="1047750"/>
            <a:ext cx="88011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“time series” =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observations made sequentially 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5" y="1607277"/>
            <a:ext cx="5452622" cy="159463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024312" y="1823551"/>
            <a:ext cx="3048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i="1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76435" y="1802328"/>
            <a:ext cx="3048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337" y="1936016"/>
            <a:ext cx="2504807" cy="51881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686" y="2548309"/>
            <a:ext cx="2016575" cy="88884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667" y="3634391"/>
            <a:ext cx="5742904" cy="61040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7595" y="3311599"/>
            <a:ext cx="350211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Pearson‘s Correlation Coefficient</a:t>
            </a:r>
            <a:r>
              <a:rPr lang="en-US" baseline="30000" dirty="0" smtClean="0"/>
              <a:t>[3]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062" y="4251191"/>
            <a:ext cx="1228746" cy="45999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5243" y="4246925"/>
            <a:ext cx="1741057" cy="46852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44981" y="4341851"/>
            <a:ext cx="77957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where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4130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Relationship Correlation and Euclidean Distance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276348"/>
            <a:ext cx="3294724" cy="29140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63" y="1295422"/>
            <a:ext cx="2823810" cy="36190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66427" y="1153208"/>
            <a:ext cx="247253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Distance and correlation</a:t>
            </a:r>
          </a:p>
          <a:p>
            <a:pPr algn="l"/>
            <a:r>
              <a:rPr lang="en-US" dirty="0" smtClean="0"/>
              <a:t>relation: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4738" y="2886071"/>
            <a:ext cx="5148035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>
                <a:sym typeface="Wingdings" panose="05000000000000000000" pitchFamily="2" charset="2"/>
              </a:rPr>
              <a:t>where „</a:t>
            </a:r>
            <a:r>
              <a:rPr lang="en-US" dirty="0" smtClean="0">
                <a:latin typeface="News701 BT" panose="02040603040505090204" pitchFamily="18" charset="0"/>
                <a:sym typeface="Wingdings" panose="05000000000000000000" pitchFamily="2" charset="2"/>
              </a:rPr>
              <a:t>m</a:t>
            </a:r>
            <a:r>
              <a:rPr lang="en-US" dirty="0" smtClean="0">
                <a:sym typeface="Wingdings" panose="05000000000000000000" pitchFamily="2" charset="2"/>
              </a:rPr>
              <a:t>“ is the length of the sequence</a:t>
            </a:r>
          </a:p>
          <a:p>
            <a:pPr algn="l"/>
            <a:endParaRPr lang="en-US" dirty="0" smtClean="0">
              <a:sym typeface="Wingdings" panose="05000000000000000000" pitchFamily="2" charset="2"/>
            </a:endParaRPr>
          </a:p>
          <a:p>
            <a:pPr algn="l"/>
            <a:r>
              <a:rPr lang="en-US" dirty="0" smtClean="0">
                <a:sym typeface="Wingdings" panose="05000000000000000000" pitchFamily="2" charset="2"/>
              </a:rPr>
              <a:t>„similarity“ of two time series can be expressed by one number: </a:t>
            </a:r>
          </a:p>
          <a:p>
            <a:pPr marL="1200150" lvl="2" indent="-285750">
              <a:buFont typeface="Wingdings" panose="05000000000000000000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„small“ = very similar</a:t>
            </a:r>
          </a:p>
          <a:p>
            <a:pPr marL="1200150" lvl="2" indent="-285750">
              <a:buFont typeface="Wingdings" panose="05000000000000000000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 „large“ = not so similar</a:t>
            </a:r>
            <a:endParaRPr lang="en-US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36" y="2078382"/>
            <a:ext cx="3337378" cy="7200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486931" y="2253716"/>
            <a:ext cx="4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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366837" y="3195638"/>
            <a:ext cx="150387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/>
              <a:t>Example: </a:t>
            </a:r>
            <a:r>
              <a:rPr lang="en-US" sz="1400" dirty="0" smtClean="0">
                <a:latin typeface="News701 BT" panose="02040603040505090204" pitchFamily="18" charset="0"/>
              </a:rPr>
              <a:t>m</a:t>
            </a:r>
            <a:r>
              <a:rPr lang="en-US" sz="1400" dirty="0" smtClean="0"/>
              <a:t> = 100</a:t>
            </a:r>
          </a:p>
        </p:txBody>
      </p:sp>
    </p:spTree>
    <p:extLst>
      <p:ext uri="{BB962C8B-B14F-4D97-AF65-F5344CB8AC3E}">
        <p14:creationId xmlns:p14="http://schemas.microsoft.com/office/powerpoint/2010/main" val="315554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machine learning is a research field on it‘s own, I see it as a tool.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want to provide computer-based tools helping my team and operators to run CRYRING@ESR more efficiently.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Hence, I am not interested in machine learning in itself (in the first place):</a:t>
            </a:r>
          </a:p>
          <a:p>
            <a:pPr marL="0" indent="0">
              <a:buNone/>
            </a:pPr>
            <a:r>
              <a:rPr lang="en-US" dirty="0" smtClean="0"/>
              <a:t>					I value robustness and outcome over scientific sophistication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One word on „Machine Learning“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5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„Machine Learning“: Genetic Algorithm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52413" y="1048822"/>
            <a:ext cx="8520112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„genotype“ = vector of </a:t>
            </a:r>
            <a:r>
              <a:rPr lang="en-US" dirty="0" smtClean="0">
                <a:latin typeface="News701 BT" panose="02040603040505090204" pitchFamily="18" charset="0"/>
              </a:rPr>
              <a:t>N</a:t>
            </a:r>
            <a:r>
              <a:rPr lang="en-US" dirty="0" smtClean="0"/>
              <a:t> parameters with value ranges</a:t>
            </a:r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„chromosome“ = genotype with actual values („gene expressions“)</a:t>
            </a:r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„fitness“ = relevant readout parameter of the machine</a:t>
            </a:r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„phenotype“ = vector </a:t>
            </a:r>
            <a:r>
              <a:rPr lang="en-US" dirty="0" err="1" smtClean="0"/>
              <a:t>of„chromosome</a:t>
            </a:r>
            <a:r>
              <a:rPr lang="en-US" dirty="0" smtClean="0"/>
              <a:t>“ + „fitness“</a:t>
            </a:r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„population“ = vector of </a:t>
            </a:r>
            <a:r>
              <a:rPr lang="en-US" dirty="0" smtClean="0">
                <a:latin typeface="News701 BT" panose="02040603040505090204" pitchFamily="18" charset="0"/>
              </a:rPr>
              <a:t>M</a:t>
            </a:r>
            <a:r>
              <a:rPr lang="en-US" dirty="0" smtClean="0"/>
              <a:t> phenotypes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0976" y="2975872"/>
            <a:ext cx="2019299" cy="1630382"/>
          </a:xfrm>
          <a:prstGeom prst="roundRect">
            <a:avLst>
              <a:gd name="adj" fmla="val 67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0. </a:t>
            </a:r>
            <a:r>
              <a:rPr lang="en-US" sz="1600" dirty="0" err="1" smtClean="0"/>
              <a:t>Init</a:t>
            </a:r>
            <a:r>
              <a:rPr lang="en-US" sz="1600" dirty="0" smtClean="0"/>
              <a:t> optimization: Random values for chromosomes in the population + corresponding fitness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659861" y="2967032"/>
            <a:ext cx="2424112" cy="1645563"/>
          </a:xfrm>
          <a:prstGeom prst="roundRect">
            <a:avLst>
              <a:gd name="adj" fmla="val 8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en-US" dirty="0" smtClean="0"/>
              <a:t>1.+N Optimize: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Keep good individuals</a:t>
            </a:r>
          </a:p>
          <a:p>
            <a:r>
              <a:rPr lang="en-US" dirty="0" smtClean="0"/>
              <a:t>Fill population with cross-breeding good individuals </a:t>
            </a:r>
          </a:p>
          <a:p>
            <a:r>
              <a:rPr lang="en-US" dirty="0" smtClean="0"/>
              <a:t>and by „mutation“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453098" y="2975795"/>
            <a:ext cx="1871654" cy="1191816"/>
          </a:xfrm>
          <a:prstGeom prst="roundRect">
            <a:avLst>
              <a:gd name="adj" fmla="val 11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pPr algn="ctr"/>
            <a:r>
              <a:rPr lang="en-US" dirty="0" smtClean="0"/>
              <a:t>Optimization goal reached?</a:t>
            </a:r>
          </a:p>
          <a:p>
            <a:pPr algn="ctr"/>
            <a:r>
              <a:rPr lang="en-US" dirty="0" smtClean="0"/>
              <a:t>Actual </a:t>
            </a:r>
            <a:r>
              <a:rPr lang="en-US" dirty="0" err="1" smtClean="0"/>
              <a:t>fitnes</a:t>
            </a:r>
            <a:r>
              <a:rPr lang="en-US" dirty="0" smtClean="0"/>
              <a:t> &gt;= goal fitness?</a:t>
            </a:r>
            <a:endParaRPr lang="en-US" dirty="0"/>
          </a:p>
        </p:txBody>
      </p:sp>
      <p:sp>
        <p:nvSpPr>
          <p:cNvPr id="9" name="Pfeil nach rechts 8"/>
          <p:cNvSpPr/>
          <p:nvPr/>
        </p:nvSpPr>
        <p:spPr>
          <a:xfrm>
            <a:off x="2240761" y="3541031"/>
            <a:ext cx="304827" cy="50006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feil nach rechts 9"/>
          <p:cNvSpPr/>
          <p:nvPr/>
        </p:nvSpPr>
        <p:spPr>
          <a:xfrm>
            <a:off x="5124459" y="3541031"/>
            <a:ext cx="304827" cy="50006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Nach oben gekrümmter Pfeil 10"/>
          <p:cNvSpPr/>
          <p:nvPr/>
        </p:nvSpPr>
        <p:spPr>
          <a:xfrm flipH="1" flipV="1">
            <a:off x="4333910" y="2462212"/>
            <a:ext cx="1647825" cy="504819"/>
          </a:xfrm>
          <a:prstGeom prst="curved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07084" y="2475964"/>
            <a:ext cx="45557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No</a:t>
            </a:r>
          </a:p>
        </p:txBody>
      </p:sp>
      <p:sp>
        <p:nvSpPr>
          <p:cNvPr id="13" name="Pfeil nach rechts 12"/>
          <p:cNvSpPr/>
          <p:nvPr/>
        </p:nvSpPr>
        <p:spPr>
          <a:xfrm>
            <a:off x="7353362" y="3594867"/>
            <a:ext cx="304827" cy="50006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Abgerundetes Rechteck 13"/>
          <p:cNvSpPr/>
          <p:nvPr/>
        </p:nvSpPr>
        <p:spPr>
          <a:xfrm>
            <a:off x="7686799" y="3641044"/>
            <a:ext cx="1038225" cy="40005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F0ED91-8326-674D-9950-B0C2EE218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Genetic Algorithm in FAIR Control System Stack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Abgerundetes Rechteck 2"/>
          <p:cNvSpPr/>
          <p:nvPr/>
        </p:nvSpPr>
        <p:spPr>
          <a:xfrm>
            <a:off x="1714502" y="4703885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2165841" y="4704620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617180" y="4703884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3068519" y="4703148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3519858" y="4702412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3971197" y="4701676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4422536" y="4700940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4873875" y="4700204"/>
            <a:ext cx="395654" cy="189035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23441" y="4656221"/>
            <a:ext cx="170572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Device layer (hardware):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1714502" y="3921600"/>
            <a:ext cx="3555027" cy="30300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Middleware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1714502" y="3477359"/>
            <a:ext cx="3555027" cy="35579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JAPC (JAVA)</a:t>
            </a:r>
            <a:endParaRPr lang="en-US" dirty="0"/>
          </a:p>
        </p:txBody>
      </p:sp>
      <p:sp>
        <p:nvSpPr>
          <p:cNvPr id="17" name="Abgerundetes Rechteck 16"/>
          <p:cNvSpPr/>
          <p:nvPr/>
        </p:nvSpPr>
        <p:spPr>
          <a:xfrm>
            <a:off x="1714502" y="2804747"/>
            <a:ext cx="2201010" cy="6198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LSA-layer (JAVA)</a:t>
            </a:r>
            <a:endParaRPr lang="en-US" dirty="0"/>
          </a:p>
        </p:txBody>
      </p:sp>
      <p:sp>
        <p:nvSpPr>
          <p:cNvPr id="18" name="Abgerundetes Rechteck 17"/>
          <p:cNvSpPr/>
          <p:nvPr/>
        </p:nvSpPr>
        <p:spPr>
          <a:xfrm>
            <a:off x="1714502" y="1107831"/>
            <a:ext cx="3555027" cy="1644162"/>
          </a:xfrm>
          <a:prstGeom prst="roundRect">
            <a:avLst>
              <a:gd name="adj" fmla="val 864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		    Device-</a:t>
            </a:r>
            <a:r>
              <a:rPr lang="en-US" sz="1400" dirty="0" err="1" smtClean="0">
                <a:solidFill>
                  <a:schemeClr val="tx1"/>
                </a:solidFill>
              </a:rPr>
              <a:t>Automator</a:t>
            </a:r>
            <a:r>
              <a:rPr lang="en-US" sz="14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		    JAVA-Program,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		    initially built to perform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		    simple automation tasks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			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2017835" y="2479431"/>
            <a:ext cx="4396" cy="450608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14-eu5.startpage.com/cgi-bin/serveimage?url=https:%2F%2Fi.pinimg.com%2Foriginals%2Fb1%2F0e%2F17%2Fb10e1773b3f8fb334b8c9472c2ae3336.png&amp;sp=7412c4d7bacd16bc7f3a7858a8efb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3" y="1285877"/>
            <a:ext cx="1037494" cy="10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2022231" y="2344216"/>
            <a:ext cx="95667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Sends value </a:t>
            </a:r>
          </a:p>
          <a:p>
            <a:pPr algn="l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 requests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 flipV="1">
            <a:off x="4923691" y="2400300"/>
            <a:ext cx="0" cy="1332035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740745" y="2334105"/>
            <a:ext cx="1617785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readout by subscription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5417207" y="1104151"/>
            <a:ext cx="3581720" cy="3785088"/>
          </a:xfrm>
          <a:prstGeom prst="roundRect">
            <a:avLst>
              <a:gd name="adj" fmla="val 403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Algorithm plugin built on „</a:t>
            </a:r>
            <a:r>
              <a:rPr lang="en-US" sz="1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Jenetics</a:t>
            </a:r>
            <a:r>
              <a:rPr lang="en-US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Java framework</a:t>
            </a:r>
            <a:r>
              <a:rPr lang="en-US" sz="1100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“Genotype” consists N LSA devices for parameter setting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“Fitness” derived from readout of JAPC-devices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process is drive via the </a:t>
            </a:r>
            <a:r>
              <a:rPr lang="en-US" sz="11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JAVA stream() 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stop and convergence criteria are realized by implementing </a:t>
            </a:r>
            <a:r>
              <a:rPr lang="en-US" sz="1100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stream().limit(&lt;criteria&gt;)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Maven: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&lt;dependency&gt;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groupId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io.jenetics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&lt;/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groupId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artifactId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jenetics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&lt;/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artifactId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&lt;version&gt;4.4.0&lt;/version&gt;  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&lt;-------- Version 5.0.1 available</a:t>
            </a: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&lt;/dependency&gt;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1713037" y="4325631"/>
            <a:ext cx="3555027" cy="30300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Frontent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-Software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5033596" y="1589566"/>
            <a:ext cx="435220" cy="0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" name="Textfeld 1024"/>
          <p:cNvSpPr txBox="1"/>
          <p:nvPr/>
        </p:nvSpPr>
        <p:spPr>
          <a:xfrm>
            <a:off x="2554166" y="4963260"/>
            <a:ext cx="6084277" cy="1846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en-US" sz="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Jenetics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Advanced Genetic Algorithm, Evolutionary Algorithm and Genetic Programming library: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http://jenetics.io/</a:t>
            </a:r>
            <a:endParaRPr lang="en-US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5086350" y="2246433"/>
            <a:ext cx="435219" cy="0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hteck 39"/>
          <p:cNvSpPr/>
          <p:nvPr/>
        </p:nvSpPr>
        <p:spPr>
          <a:xfrm>
            <a:off x="4015" y="3519745"/>
            <a:ext cx="1417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Java Interface layer:</a:t>
            </a:r>
            <a:endParaRPr lang="en-US" sz="1200" dirty="0"/>
          </a:p>
        </p:txBody>
      </p:sp>
      <p:sp>
        <p:nvSpPr>
          <p:cNvPr id="41" name="Rechteck 40"/>
          <p:cNvSpPr/>
          <p:nvPr/>
        </p:nvSpPr>
        <p:spPr>
          <a:xfrm>
            <a:off x="2729" y="3009925"/>
            <a:ext cx="1469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Physics/model layer:</a:t>
            </a:r>
            <a:endParaRPr lang="en-US" sz="1200" dirty="0"/>
          </a:p>
        </p:txBody>
      </p:sp>
      <p:sp>
        <p:nvSpPr>
          <p:cNvPr id="42" name="Rechteck 41"/>
          <p:cNvSpPr/>
          <p:nvPr/>
        </p:nvSpPr>
        <p:spPr>
          <a:xfrm>
            <a:off x="2201" y="1804985"/>
            <a:ext cx="1427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Custom application: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1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Applying Genetic Algorithms: Injector Optimization[1]</a:t>
            </a:r>
            <a:endParaRPr lang="en-US" dirty="0"/>
          </a:p>
        </p:txBody>
      </p:sp>
      <p:pic>
        <p:nvPicPr>
          <p:cNvPr id="3074" name="Picture 2" descr="https://sps2013.gsi.de/websites/cryring/CryringWiki/CryringDocs/CryringDocuments/Presentations/Posters/IPAC2018_GeneticScanning/figures/YRT1_LowEnergyBeamLin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8" y="1190617"/>
            <a:ext cx="4047226" cy="236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7" y="2977295"/>
            <a:ext cx="2624504" cy="1968378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1894742" y="2536581"/>
            <a:ext cx="0" cy="882986"/>
          </a:xfrm>
          <a:prstGeom prst="straightConnector1">
            <a:avLst/>
          </a:prstGeom>
          <a:ln w="12700">
            <a:solidFill>
              <a:srgbClr val="FF000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657337" y="3363492"/>
            <a:ext cx="47481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x-axis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11949" y="3974083"/>
            <a:ext cx="1356462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y-axis = T = I(FC)/I(ST)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1156182" y="2822331"/>
            <a:ext cx="738560" cy="1235502"/>
          </a:xfrm>
          <a:prstGeom prst="straightConnector1">
            <a:avLst/>
          </a:prstGeom>
          <a:ln w="12700">
            <a:solidFill>
              <a:srgbClr val="FF000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2338754" y="2963924"/>
            <a:ext cx="1014526" cy="1093909"/>
          </a:xfrm>
          <a:prstGeom prst="straightConnector1">
            <a:avLst/>
          </a:prstGeom>
          <a:ln w="12700">
            <a:solidFill>
              <a:srgbClr val="FF000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15" y="934180"/>
            <a:ext cx="3187210" cy="2390408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699488" y="3419567"/>
            <a:ext cx="3516924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Optimization of 3 devices: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Main dipole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horizontal, vertical corrector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Scan converged after 75 steps ~  minutes</a:t>
            </a:r>
          </a:p>
        </p:txBody>
      </p:sp>
    </p:spTree>
    <p:extLst>
      <p:ext uri="{BB962C8B-B14F-4D97-AF65-F5344CB8AC3E}">
        <p14:creationId xmlns:p14="http://schemas.microsoft.com/office/powerpoint/2010/main" val="29913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Applying Genetic Algorithms: Injection Optimization</a:t>
            </a:r>
            <a:r>
              <a:rPr lang="en-US" baseline="30000" dirty="0" smtClean="0"/>
              <a:t>[1]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5" y="1787617"/>
            <a:ext cx="3719522" cy="250582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6185" y="1077058"/>
            <a:ext cx="3895748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Genetic algorithm controls 10 parameters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Goal parameter: beam intensity measured by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Schottky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signal normalized to ion source intensity</a:t>
            </a:r>
          </a:p>
        </p:txBody>
      </p:sp>
      <p:pic>
        <p:nvPicPr>
          <p:cNvPr id="2050" name="Picture 2" descr="GeneticScanResults_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3" y="936747"/>
            <a:ext cx="4857750" cy="384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048608" y="4965425"/>
            <a:ext cx="7112976" cy="1846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[1] S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 Appel, W. Geithner, et al.: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“Optimization of heavy-ion synchrotrons using nature-inspired algorithms and machine learning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”, 13th Int. Computational Accelerator Physics Conf., doi:10.18429/JACoW-ICAP2018-SAPAF02</a:t>
            </a:r>
            <a:endParaRPr lang="en-US" sz="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6185" y="4169212"/>
            <a:ext cx="4853354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Genetic algorithm is capable to optimize injection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Optimization Performance comparable to human operator.</a:t>
            </a:r>
          </a:p>
        </p:txBody>
      </p:sp>
    </p:spTree>
    <p:extLst>
      <p:ext uri="{BB962C8B-B14F-4D97-AF65-F5344CB8AC3E}">
        <p14:creationId xmlns:p14="http://schemas.microsoft.com/office/powerpoint/2010/main" val="42583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Systematic study of algorithm process parameters</a:t>
            </a:r>
          </a:p>
          <a:p>
            <a:endParaRPr lang="en-US" dirty="0" smtClean="0"/>
          </a:p>
          <a:p>
            <a:r>
              <a:rPr lang="en-US" dirty="0" smtClean="0"/>
              <a:t>Investigate / mitigate algorithm sensitivity to noise and fluctuating signals</a:t>
            </a:r>
          </a:p>
          <a:p>
            <a:endParaRPr lang="en-US" dirty="0" smtClean="0"/>
          </a:p>
          <a:p>
            <a:r>
              <a:rPr lang="en-US" dirty="0" smtClean="0"/>
              <a:t>Add more complex readout signals as target properties</a:t>
            </a:r>
          </a:p>
          <a:p>
            <a:endParaRPr lang="en-US" dirty="0" smtClean="0"/>
          </a:p>
          <a:p>
            <a:r>
              <a:rPr lang="en-US" dirty="0" smtClean="0"/>
              <a:t>Investigate Particle Swarm Optimization (PSO) algorithm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Outlook /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.pngio.com/highway-icon-road-highway-png-and-psd-file-for-free-download-free-png-roads-highways-512_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92" y="966574"/>
            <a:ext cx="3856783" cy="38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703" y="234738"/>
            <a:ext cx="6129236" cy="590668"/>
          </a:xfrm>
        </p:spPr>
        <p:txBody>
          <a:bodyPr/>
          <a:lstStyle/>
          <a:p>
            <a:r>
              <a:rPr lang="en-US" sz="2400" dirty="0" smtClean="0"/>
              <a:t>On the long way to machine learning…</a:t>
            </a:r>
            <a:endParaRPr lang="en-US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75" y="3301262"/>
            <a:ext cx="886962" cy="7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1430</Words>
  <Application>Microsoft Office PowerPoint</Application>
  <PresentationFormat>Bildschirmpräsentation (16:9)</PresentationFormat>
  <Paragraphs>279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News701 BT</vt:lpstr>
      <vt:lpstr>Symbol</vt:lpstr>
      <vt:lpstr>Wingdings</vt:lpstr>
      <vt:lpstr>fair-gsi-folienmaster_2017_onering</vt:lpstr>
      <vt:lpstr>Status of Application of Machine-Learning Techniques at CRYRING@ESR</vt:lpstr>
      <vt:lpstr> 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On the long way to machine learning…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Application of Machine-Learning Techniques at CRYRING@ESR</dc:title>
  <dc:creator>Geithner, Wolfgang Dr.</dc:creator>
  <cp:lastModifiedBy>Geithner, Wolfgang Dr.</cp:lastModifiedBy>
  <cp:revision>101</cp:revision>
  <dcterms:created xsi:type="dcterms:W3CDTF">2019-10-28T13:54:54Z</dcterms:created>
  <dcterms:modified xsi:type="dcterms:W3CDTF">2019-11-01T10:34:25Z</dcterms:modified>
</cp:coreProperties>
</file>