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tags/tag1.xml" ContentType="application/vnd.openxmlformats-officedocument.presentationml.tags+xml"/>
  <Override PartName="/ppt/charts/chart9.xml" ContentType="application/vnd.openxmlformats-officedocument.drawingml.chart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  <p:sldMasterId id="2147483704" r:id="rId2"/>
    <p:sldMasterId id="2147483705" r:id="rId3"/>
    <p:sldMasterId id="2147483706" r:id="rId4"/>
    <p:sldMasterId id="2147483719" r:id="rId5"/>
    <p:sldMasterId id="2147483707" r:id="rId6"/>
    <p:sldMasterId id="2147483708" r:id="rId7"/>
    <p:sldMasterId id="2147483709" r:id="rId8"/>
    <p:sldMasterId id="2147483710" r:id="rId9"/>
  </p:sldMasterIdLst>
  <p:notesMasterIdLst>
    <p:notesMasterId r:id="rId83"/>
  </p:notesMasterIdLst>
  <p:handoutMasterIdLst>
    <p:handoutMasterId r:id="rId84"/>
  </p:handoutMasterIdLst>
  <p:sldIdLst>
    <p:sldId id="525" r:id="rId10"/>
    <p:sldId id="694" r:id="rId11"/>
    <p:sldId id="698" r:id="rId12"/>
    <p:sldId id="714" r:id="rId13"/>
    <p:sldId id="715" r:id="rId14"/>
    <p:sldId id="749" r:id="rId15"/>
    <p:sldId id="744" r:id="rId16"/>
    <p:sldId id="745" r:id="rId17"/>
    <p:sldId id="746" r:id="rId18"/>
    <p:sldId id="747" r:id="rId19"/>
    <p:sldId id="748" r:id="rId20"/>
    <p:sldId id="716" r:id="rId21"/>
    <p:sldId id="750" r:id="rId22"/>
    <p:sldId id="751" r:id="rId23"/>
    <p:sldId id="752" r:id="rId24"/>
    <p:sldId id="753" r:id="rId25"/>
    <p:sldId id="754" r:id="rId26"/>
    <p:sldId id="755" r:id="rId27"/>
    <p:sldId id="756" r:id="rId28"/>
    <p:sldId id="757" r:id="rId29"/>
    <p:sldId id="717" r:id="rId30"/>
    <p:sldId id="730" r:id="rId31"/>
    <p:sldId id="732" r:id="rId32"/>
    <p:sldId id="733" r:id="rId33"/>
    <p:sldId id="734" r:id="rId34"/>
    <p:sldId id="735" r:id="rId35"/>
    <p:sldId id="736" r:id="rId36"/>
    <p:sldId id="278" r:id="rId37"/>
    <p:sldId id="310" r:id="rId38"/>
    <p:sldId id="311" r:id="rId39"/>
    <p:sldId id="303" r:id="rId40"/>
    <p:sldId id="313" r:id="rId41"/>
    <p:sldId id="718" r:id="rId42"/>
    <p:sldId id="764" r:id="rId43"/>
    <p:sldId id="759" r:id="rId44"/>
    <p:sldId id="760" r:id="rId45"/>
    <p:sldId id="761" r:id="rId46"/>
    <p:sldId id="762" r:id="rId47"/>
    <p:sldId id="763" r:id="rId48"/>
    <p:sldId id="719" r:id="rId49"/>
    <p:sldId id="767" r:id="rId50"/>
    <p:sldId id="768" r:id="rId51"/>
    <p:sldId id="769" r:id="rId52"/>
    <p:sldId id="770" r:id="rId53"/>
    <p:sldId id="771" r:id="rId54"/>
    <p:sldId id="772" r:id="rId55"/>
    <p:sldId id="773" r:id="rId56"/>
    <p:sldId id="720" r:id="rId57"/>
    <p:sldId id="724" r:id="rId58"/>
    <p:sldId id="725" r:id="rId59"/>
    <p:sldId id="726" r:id="rId60"/>
    <p:sldId id="727" r:id="rId61"/>
    <p:sldId id="728" r:id="rId62"/>
    <p:sldId id="729" r:id="rId63"/>
    <p:sldId id="721" r:id="rId64"/>
    <p:sldId id="774" r:id="rId65"/>
    <p:sldId id="780" r:id="rId66"/>
    <p:sldId id="786" r:id="rId67"/>
    <p:sldId id="776" r:id="rId68"/>
    <p:sldId id="783" r:id="rId69"/>
    <p:sldId id="782" r:id="rId70"/>
    <p:sldId id="778" r:id="rId71"/>
    <p:sldId id="787" r:id="rId72"/>
    <p:sldId id="705" r:id="rId73"/>
    <p:sldId id="706" r:id="rId74"/>
    <p:sldId id="708" r:id="rId75"/>
    <p:sldId id="709" r:id="rId76"/>
    <p:sldId id="710" r:id="rId77"/>
    <p:sldId id="711" r:id="rId78"/>
    <p:sldId id="765" r:id="rId79"/>
    <p:sldId id="766" r:id="rId80"/>
    <p:sldId id="723" r:id="rId81"/>
    <p:sldId id="722" r:id="rId82"/>
  </p:sldIdLst>
  <p:sldSz cx="12192000" cy="6858000"/>
  <p:notesSz cx="6797675" cy="992822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ssion Introduction" id="{0B022EF5-782F-429F-81FC-A3577CBC80AA}">
          <p14:sldIdLst>
            <p14:sldId id="525"/>
            <p14:sldId id="694"/>
            <p14:sldId id="698"/>
            <p14:sldId id="714"/>
          </p14:sldIdLst>
        </p14:section>
        <p14:section name="BNL" id="{AAC7B0C7-C4CE-4369-8535-5E64FA3BDD87}">
          <p14:sldIdLst>
            <p14:sldId id="715"/>
            <p14:sldId id="749"/>
            <p14:sldId id="744"/>
            <p14:sldId id="745"/>
            <p14:sldId id="746"/>
            <p14:sldId id="747"/>
            <p14:sldId id="748"/>
          </p14:sldIdLst>
        </p14:section>
        <p14:section name="Australian Synchrotron" id="{2C63B399-D35F-483C-9CA0-71B17682CA71}">
          <p14:sldIdLst>
            <p14:sldId id="716"/>
            <p14:sldId id="750"/>
            <p14:sldId id="751"/>
            <p14:sldId id="752"/>
            <p14:sldId id="753"/>
            <p14:sldId id="754"/>
            <p14:sldId id="755"/>
            <p14:sldId id="756"/>
            <p14:sldId id="757"/>
          </p14:sldIdLst>
        </p14:section>
        <p14:section name="GSI" id="{905B2B91-1079-4B69-991F-739141B79790}">
          <p14:sldIdLst>
            <p14:sldId id="717"/>
            <p14:sldId id="730"/>
            <p14:sldId id="732"/>
            <p14:sldId id="733"/>
            <p14:sldId id="734"/>
            <p14:sldId id="735"/>
            <p14:sldId id="736"/>
            <p14:sldId id="278"/>
            <p14:sldId id="310"/>
            <p14:sldId id="311"/>
            <p14:sldId id="303"/>
            <p14:sldId id="313"/>
          </p14:sldIdLst>
        </p14:section>
        <p14:section name="SOLEIL" id="{A4BE182A-2C51-4732-8C87-E93516332F8C}">
          <p14:sldIdLst>
            <p14:sldId id="718"/>
            <p14:sldId id="764"/>
            <p14:sldId id="759"/>
            <p14:sldId id="760"/>
            <p14:sldId id="761"/>
            <p14:sldId id="762"/>
            <p14:sldId id="763"/>
          </p14:sldIdLst>
        </p14:section>
        <p14:section name="BEPCII" id="{E740728D-5697-49A2-BCC0-08A22016CA6B}">
          <p14:sldIdLst>
            <p14:sldId id="719"/>
            <p14:sldId id="767"/>
            <p14:sldId id="768"/>
            <p14:sldId id="769"/>
            <p14:sldId id="770"/>
            <p14:sldId id="771"/>
            <p14:sldId id="772"/>
            <p14:sldId id="773"/>
          </p14:sldIdLst>
        </p14:section>
        <p14:section name="DESY" id="{093895F8-63A1-4837-9EBE-185B49B340EF}">
          <p14:sldIdLst>
            <p14:sldId id="720"/>
            <p14:sldId id="724"/>
            <p14:sldId id="725"/>
            <p14:sldId id="726"/>
            <p14:sldId id="727"/>
            <p14:sldId id="728"/>
            <p14:sldId id="729"/>
          </p14:sldIdLst>
        </p14:section>
        <p14:section name="Institut Curie" id="{4F5299D7-772C-44AD-8C35-15E9F0BF713E}">
          <p14:sldIdLst>
            <p14:sldId id="721"/>
            <p14:sldId id="774"/>
            <p14:sldId id="780"/>
            <p14:sldId id="786"/>
            <p14:sldId id="776"/>
            <p14:sldId id="783"/>
            <p14:sldId id="782"/>
            <p14:sldId id="778"/>
            <p14:sldId id="787"/>
          </p14:sldIdLst>
        </p14:section>
        <p14:section name="CERN" id="{D7ED2C3C-E37A-4D6B-9AAD-DB68C826DACE}">
          <p14:sldIdLst>
            <p14:sldId id="705"/>
            <p14:sldId id="706"/>
            <p14:sldId id="708"/>
            <p14:sldId id="709"/>
            <p14:sldId id="710"/>
            <p14:sldId id="711"/>
            <p14:sldId id="765"/>
            <p14:sldId id="766"/>
          </p14:sldIdLst>
        </p14:section>
        <p14:section name="Round Table" id="{235774D7-3A9F-42DC-9FC1-65866FBEF051}">
          <p14:sldIdLst>
            <p14:sldId id="723"/>
            <p14:sldId id="7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9FF"/>
    <a:srgbClr val="AED8FE"/>
    <a:srgbClr val="ACCEFE"/>
    <a:srgbClr val="C1E4FF"/>
    <a:srgbClr val="A9CDFF"/>
    <a:srgbClr val="9FC1FE"/>
    <a:srgbClr val="3366FF"/>
    <a:srgbClr val="AEBB68"/>
    <a:srgbClr val="D6E7FB"/>
    <a:srgbClr val="CCE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8" autoAdjust="0"/>
    <p:restoredTop sz="97436" autoAdjust="0"/>
  </p:normalViewPr>
  <p:slideViewPr>
    <p:cSldViewPr>
      <p:cViewPr varScale="1">
        <p:scale>
          <a:sx n="68" d="100"/>
          <a:sy n="68" d="100"/>
        </p:scale>
        <p:origin x="79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070"/>
    </p:cViewPr>
  </p:sorterViewPr>
  <p:notesViewPr>
    <p:cSldViewPr>
      <p:cViewPr varScale="1">
        <p:scale>
          <a:sx n="96" d="100"/>
          <a:sy n="96" d="100"/>
        </p:scale>
        <p:origin x="3660" y="72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r-accing\accelerateurs-ingenierie\Fonctionnement_Machine\Bilan%20Stat\2018\Bilan%202018\A%20valider\Stat%20Semaines_Tfourni_Treprogramm&#233;%202018%20au%20run%205.xlsm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filer-accing\accelerateurs-ingenierie\Fonctionnement_Machine\Bilan%20Stat\2018\Bilan%202018\A%20valider\stat_bilan_2007%20&#224;%202018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liuwb\work\BEPCII_TOPUP\Document\2019&#24180;&#20250;\Topup&#19982;Decay&#36816;&#34892;&#31215;&#20998;&#20142;&#24230;&#27604;&#36739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r-accing\accelerateurs-ingenierie\Fonctionnement_Machine\Bilan%20Stat\2018\Bilan%202018\A%20valider\Remplissage%20Faisceau%202018-%20au%20run%205.xlsm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solidFill>
                  <a:srgbClr val="002060"/>
                </a:solidFill>
              </a:rPr>
              <a:t>RHIC Availability Run 19</a:t>
            </a:r>
          </a:p>
        </c:rich>
      </c:tx>
      <c:layout>
        <c:manualLayout>
          <c:xMode val="edge"/>
          <c:yMode val="edge"/>
          <c:x val="7.7622076562788606E-2"/>
          <c:y val="4.31675217083914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DD-42B8-A005-271E036AB4CA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DD-42B8-A005-271E036AB4CA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DD-42B8-A005-271E036AB4CA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3DD-42B8-A005-271E036AB4CA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3DD-42B8-A005-271E036AB4CA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3DD-42B8-A005-271E036AB4CA}"/>
              </c:ext>
            </c:extLst>
          </c:dPt>
          <c:dLbls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DD-42B8-A005-271E036AB4CA}"/>
                </c:ext>
              </c:extLst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3DD-42B8-A005-271E036AB4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RHIC_FY19!$A$4:$A$9</c:f>
              <c:strCache>
                <c:ptCount val="6"/>
                <c:pt idx="0">
                  <c:v>physics</c:v>
                </c:pt>
                <c:pt idx="1">
                  <c:v>machine development</c:v>
                </c:pt>
                <c:pt idx="2">
                  <c:v>beam studies</c:v>
                </c:pt>
                <c:pt idx="3">
                  <c:v>machine setup</c:v>
                </c:pt>
                <c:pt idx="4">
                  <c:v>experimenter setup</c:v>
                </c:pt>
                <c:pt idx="5">
                  <c:v>failure</c:v>
                </c:pt>
              </c:strCache>
            </c:strRef>
          </c:cat>
          <c:val>
            <c:numRef>
              <c:f>RHIC_FY19!$AE$4:$AE$9</c:f>
              <c:numCache>
                <c:formatCode>0.0%</c:formatCode>
                <c:ptCount val="6"/>
                <c:pt idx="0">
                  <c:v>0.3138508724833261</c:v>
                </c:pt>
                <c:pt idx="1">
                  <c:v>0.28109914275094267</c:v>
                </c:pt>
                <c:pt idx="2">
                  <c:v>3.1629614795085441E-3</c:v>
                </c:pt>
                <c:pt idx="3">
                  <c:v>0.27445762496581055</c:v>
                </c:pt>
                <c:pt idx="4">
                  <c:v>1.5029326941434171E-2</c:v>
                </c:pt>
                <c:pt idx="5">
                  <c:v>0.11240007137897792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3DD-42B8-A005-271E036AB4C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497265745967543"/>
          <c:y val="4.8489627709394585E-2"/>
          <c:w val="0.39502734254032462"/>
          <c:h val="0.70037510045984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6"/>
      </a:solidFill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sz="1100" b="1" i="0" u="none" strike="noStrike" baseline="0" dirty="0" err="1">
                <a:solidFill>
                  <a:srgbClr val="000000"/>
                </a:solidFill>
                <a:latin typeface="Arial"/>
                <a:cs typeface="Arial"/>
              </a:rPr>
              <a:t>Efficiency</a:t>
            </a:r>
            <a:r>
              <a:rPr lang="fr-FR" sz="1100" b="1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100" b="1" i="0" u="none" strike="noStrike" baseline="0" dirty="0">
                <a:solidFill>
                  <a:srgbClr val="339966"/>
                </a:solidFill>
                <a:latin typeface="Arial"/>
                <a:cs typeface="Arial"/>
              </a:rPr>
              <a:t>by </a:t>
            </a:r>
            <a:r>
              <a:rPr lang="fr-FR" sz="1100" b="1" i="0" u="none" strike="noStrike" baseline="0" dirty="0" err="1">
                <a:solidFill>
                  <a:srgbClr val="339966"/>
                </a:solidFill>
                <a:latin typeface="Arial"/>
                <a:cs typeface="Arial"/>
              </a:rPr>
              <a:t>week</a:t>
            </a:r>
            <a:r>
              <a:rPr lang="fr-FR" sz="1100" b="1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fr-FR" sz="1100" b="1" i="0" u="none" strike="noStrike" baseline="0" dirty="0" err="1">
                <a:solidFill>
                  <a:srgbClr val="FF00FF"/>
                </a:solidFill>
                <a:latin typeface="Arial"/>
                <a:cs typeface="Arial"/>
              </a:rPr>
              <a:t>integrated</a:t>
            </a:r>
            <a:r>
              <a:rPr lang="fr-FR" sz="1100" b="1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 in 2018 </a:t>
            </a:r>
          </a:p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sz="1100" b="1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In 35 </a:t>
            </a:r>
            <a:r>
              <a:rPr lang="fr-FR" sz="1100" b="1" i="0" u="none" strike="noStrike" baseline="0" dirty="0" err="1">
                <a:solidFill>
                  <a:srgbClr val="000000"/>
                </a:solidFill>
                <a:latin typeface="Arial"/>
                <a:cs typeface="Arial"/>
              </a:rPr>
              <a:t>weeks</a:t>
            </a:r>
            <a:r>
              <a:rPr lang="fr-FR" sz="1100" b="1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; </a:t>
            </a:r>
            <a:r>
              <a:rPr lang="fr-FR" sz="1100" b="1" i="0" u="none" strike="noStrike" baseline="0" dirty="0">
                <a:solidFill>
                  <a:srgbClr val="0000FF"/>
                </a:solidFill>
                <a:latin typeface="Arial"/>
                <a:cs typeface="Arial"/>
              </a:rPr>
              <a:t>20 are &gt; 99% </a:t>
            </a:r>
            <a:r>
              <a:rPr lang="fr-FR" sz="1100" b="1" i="0" u="none" strike="noStrike" baseline="0" dirty="0">
                <a:solidFill>
                  <a:srgbClr val="FF0000"/>
                </a:solidFill>
                <a:latin typeface="Arial"/>
                <a:cs typeface="Arial"/>
              </a:rPr>
              <a:t>(10 at 100%)</a:t>
            </a:r>
          </a:p>
        </c:rich>
      </c:tx>
      <c:layout>
        <c:manualLayout>
          <c:xMode val="edge"/>
          <c:yMode val="edge"/>
          <c:x val="0.26357451841468355"/>
          <c:y val="1.346916747766079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2291666666666666E-2"/>
          <c:y val="0.17134477572325932"/>
          <c:w val="0.90416666666666667"/>
          <c:h val="0.6364105104839423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Sem!$D$5</c:f>
              <c:strCache>
                <c:ptCount val="1"/>
                <c:pt idx="0">
                  <c:v>Efficacité par semaine</c:v>
                </c:pt>
              </c:strCache>
            </c:strRef>
          </c:tx>
          <c:spPr>
            <a:solidFill>
              <a:srgbClr val="339966"/>
            </a:solidFill>
            <a:ln w="25400">
              <a:noFill/>
            </a:ln>
          </c:spPr>
          <c:invertIfNegative val="0"/>
          <c:cat>
            <c:strRef>
              <c:f>Sem!$H$337:$H$371</c:f>
              <c:strCache>
                <c:ptCount val="35"/>
                <c:pt idx="0">
                  <c:v>Sem 04 - 18</c:v>
                </c:pt>
                <c:pt idx="1">
                  <c:v>Sem 05 - 18</c:v>
                </c:pt>
                <c:pt idx="2">
                  <c:v>Sem 06 - 18</c:v>
                </c:pt>
                <c:pt idx="3">
                  <c:v>Sem 07 - 18</c:v>
                </c:pt>
                <c:pt idx="4">
                  <c:v>Sem 08 - 18</c:v>
                </c:pt>
                <c:pt idx="5">
                  <c:v>Sem 11 - 18</c:v>
                </c:pt>
                <c:pt idx="6">
                  <c:v>Sem 12 - 18</c:v>
                </c:pt>
                <c:pt idx="7">
                  <c:v>Sem 13 - 18</c:v>
                </c:pt>
                <c:pt idx="8">
                  <c:v>Sem 14 - 18</c:v>
                </c:pt>
                <c:pt idx="9">
                  <c:v>Sem 15 - 18</c:v>
                </c:pt>
                <c:pt idx="10">
                  <c:v>Sem 16 - 18</c:v>
                </c:pt>
                <c:pt idx="11">
                  <c:v>Sem 20 - 18</c:v>
                </c:pt>
                <c:pt idx="12">
                  <c:v>Sem 21 - 18</c:v>
                </c:pt>
                <c:pt idx="13">
                  <c:v>Sem 22 - 18</c:v>
                </c:pt>
                <c:pt idx="14">
                  <c:v>Sem 23 - 18</c:v>
                </c:pt>
                <c:pt idx="15">
                  <c:v>Sem 24 - 18</c:v>
                </c:pt>
                <c:pt idx="16">
                  <c:v>Sem 25 - 18</c:v>
                </c:pt>
                <c:pt idx="17">
                  <c:v>Sem 26 - 18</c:v>
                </c:pt>
                <c:pt idx="18">
                  <c:v>Sem 27 - 18</c:v>
                </c:pt>
                <c:pt idx="19">
                  <c:v>Sem 28 - 18</c:v>
                </c:pt>
                <c:pt idx="20">
                  <c:v>Sem 29 - 18</c:v>
                </c:pt>
                <c:pt idx="21">
                  <c:v>Sem 30 - 18</c:v>
                </c:pt>
                <c:pt idx="22">
                  <c:v>Sem 36 - 18</c:v>
                </c:pt>
                <c:pt idx="23">
                  <c:v>Sem 37 - 18</c:v>
                </c:pt>
                <c:pt idx="24">
                  <c:v>Sem 38 - 18</c:v>
                </c:pt>
                <c:pt idx="25">
                  <c:v>Sem 39 - 18</c:v>
                </c:pt>
                <c:pt idx="26">
                  <c:v>Sem 40 - 18</c:v>
                </c:pt>
                <c:pt idx="27">
                  <c:v>Sem 41 - 18</c:v>
                </c:pt>
                <c:pt idx="28">
                  <c:v>Sem 44 - 18</c:v>
                </c:pt>
                <c:pt idx="29">
                  <c:v>Sem 45 - 18</c:v>
                </c:pt>
                <c:pt idx="30">
                  <c:v>Sem 46 - 18</c:v>
                </c:pt>
                <c:pt idx="31">
                  <c:v>Sem 47 - 18</c:v>
                </c:pt>
                <c:pt idx="32">
                  <c:v>Sem 48 - 18</c:v>
                </c:pt>
                <c:pt idx="33">
                  <c:v>Sem 49 - 18</c:v>
                </c:pt>
                <c:pt idx="34">
                  <c:v>Sem 50 - 18</c:v>
                </c:pt>
              </c:strCache>
            </c:strRef>
          </c:cat>
          <c:val>
            <c:numRef>
              <c:f>Sem!$D$337:$D$371</c:f>
              <c:numCache>
                <c:formatCode>0.00%</c:formatCode>
                <c:ptCount val="35"/>
                <c:pt idx="0">
                  <c:v>1</c:v>
                </c:pt>
                <c:pt idx="1">
                  <c:v>1</c:v>
                </c:pt>
                <c:pt idx="2">
                  <c:v>0.99498327759197325</c:v>
                </c:pt>
                <c:pt idx="3">
                  <c:v>1</c:v>
                </c:pt>
                <c:pt idx="4">
                  <c:v>0.98831018518518521</c:v>
                </c:pt>
                <c:pt idx="5">
                  <c:v>0.90492957746478875</c:v>
                </c:pt>
                <c:pt idx="6">
                  <c:v>0.99755244755244765</c:v>
                </c:pt>
                <c:pt idx="7">
                  <c:v>0.98333333333333328</c:v>
                </c:pt>
                <c:pt idx="8">
                  <c:v>0.97662037037037031</c:v>
                </c:pt>
                <c:pt idx="9">
                  <c:v>0.99488888888888882</c:v>
                </c:pt>
                <c:pt idx="10">
                  <c:v>0.9946759259259258</c:v>
                </c:pt>
                <c:pt idx="11">
                  <c:v>1</c:v>
                </c:pt>
                <c:pt idx="12">
                  <c:v>0.97002314814814816</c:v>
                </c:pt>
                <c:pt idx="13">
                  <c:v>0.98058790904048809</c:v>
                </c:pt>
                <c:pt idx="14">
                  <c:v>0.98564814814814816</c:v>
                </c:pt>
                <c:pt idx="15">
                  <c:v>1</c:v>
                </c:pt>
                <c:pt idx="16">
                  <c:v>0.984375</c:v>
                </c:pt>
                <c:pt idx="17">
                  <c:v>0.97569444444444453</c:v>
                </c:pt>
                <c:pt idx="18">
                  <c:v>0.98425925925925917</c:v>
                </c:pt>
                <c:pt idx="19">
                  <c:v>0.99768518518518512</c:v>
                </c:pt>
                <c:pt idx="20">
                  <c:v>0.98947368421052639</c:v>
                </c:pt>
                <c:pt idx="21">
                  <c:v>0.99351851851851858</c:v>
                </c:pt>
                <c:pt idx="22">
                  <c:v>0.99495305164319237</c:v>
                </c:pt>
                <c:pt idx="23">
                  <c:v>0.98020833333333346</c:v>
                </c:pt>
                <c:pt idx="24">
                  <c:v>0.98738425925925932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0.99490740740740746</c:v>
                </c:pt>
                <c:pt idx="30">
                  <c:v>0.99143518518518536</c:v>
                </c:pt>
                <c:pt idx="31">
                  <c:v>1</c:v>
                </c:pt>
                <c:pt idx="32">
                  <c:v>0.97870370370370374</c:v>
                </c:pt>
                <c:pt idx="33">
                  <c:v>0.9819444444444444</c:v>
                </c:pt>
                <c:pt idx="34">
                  <c:v>0.99001501501501499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D5-40D9-9B51-85BF4B569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109632"/>
        <c:axId val="177115520"/>
      </c:barChart>
      <c:lineChart>
        <c:grouping val="standard"/>
        <c:varyColors val="0"/>
        <c:ser>
          <c:idx val="2"/>
          <c:order val="1"/>
          <c:tx>
            <c:strRef>
              <c:f>Sem!$BA$5</c:f>
              <c:strCache>
                <c:ptCount val="1"/>
                <c:pt idx="0">
                  <c:v>Efficacité cumulée en 2018</c:v>
                </c:pt>
              </c:strCache>
            </c:strRef>
          </c:tx>
          <c:spPr>
            <a:ln w="38100">
              <a:solidFill>
                <a:srgbClr val="FF00FF"/>
              </a:solidFill>
              <a:prstDash val="solid"/>
            </a:ln>
          </c:spPr>
          <c:marker>
            <c:symbol val="none"/>
          </c:marker>
          <c:dLbls>
            <c:dLbl>
              <c:idx val="3"/>
              <c:layout>
                <c:manualLayout>
                  <c:x val="0.72816786964129498"/>
                  <c:y val="6.7413960895337313E-3"/>
                </c:manualLayout>
              </c:layout>
              <c:tx>
                <c:strRef>
                  <c:f>Sem!$BA$371</c:f>
                  <c:strCache>
                    <c:ptCount val="1"/>
                    <c:pt idx="0">
                      <c:v>98,85%</c:v>
                    </c:pt>
                  </c:strCache>
                </c:strRef>
              </c:tx>
              <c:numFmt formatCode="0.0%" sourceLinked="0"/>
              <c:spPr>
                <a:solidFill>
                  <a:schemeClr val="bg1">
                    <a:alpha val="79000"/>
                  </a:schemeClr>
                </a:solidFill>
              </c:spPr>
              <c:txPr>
                <a:bodyPr/>
                <a:lstStyle/>
                <a:p>
                  <a:pPr>
                    <a:defRPr sz="1600" b="1">
                      <a:solidFill>
                        <a:srgbClr val="FF33CC"/>
                      </a:solidFill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{0D08E147-F93C-40E7-B037-D5D1DE008119}</c15:txfldGUID>
                      <c15:f>Sem!$BA$371</c15:f>
                      <c15:dlblFieldTableCache>
                        <c:ptCount val="1"/>
                        <c:pt idx="0">
                          <c:v>98,85%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4CD5-40D9-9B51-85BF4B56982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FF33CC"/>
                    </a:solidFill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Sem!$H$337:$H$371</c:f>
              <c:strCache>
                <c:ptCount val="35"/>
                <c:pt idx="0">
                  <c:v>Sem 04 - 18</c:v>
                </c:pt>
                <c:pt idx="1">
                  <c:v>Sem 05 - 18</c:v>
                </c:pt>
                <c:pt idx="2">
                  <c:v>Sem 06 - 18</c:v>
                </c:pt>
                <c:pt idx="3">
                  <c:v>Sem 07 - 18</c:v>
                </c:pt>
                <c:pt idx="4">
                  <c:v>Sem 08 - 18</c:v>
                </c:pt>
                <c:pt idx="5">
                  <c:v>Sem 11 - 18</c:v>
                </c:pt>
                <c:pt idx="6">
                  <c:v>Sem 12 - 18</c:v>
                </c:pt>
                <c:pt idx="7">
                  <c:v>Sem 13 - 18</c:v>
                </c:pt>
                <c:pt idx="8">
                  <c:v>Sem 14 - 18</c:v>
                </c:pt>
                <c:pt idx="9">
                  <c:v>Sem 15 - 18</c:v>
                </c:pt>
                <c:pt idx="10">
                  <c:v>Sem 16 - 18</c:v>
                </c:pt>
                <c:pt idx="11">
                  <c:v>Sem 20 - 18</c:v>
                </c:pt>
                <c:pt idx="12">
                  <c:v>Sem 21 - 18</c:v>
                </c:pt>
                <c:pt idx="13">
                  <c:v>Sem 22 - 18</c:v>
                </c:pt>
                <c:pt idx="14">
                  <c:v>Sem 23 - 18</c:v>
                </c:pt>
                <c:pt idx="15">
                  <c:v>Sem 24 - 18</c:v>
                </c:pt>
                <c:pt idx="16">
                  <c:v>Sem 25 - 18</c:v>
                </c:pt>
                <c:pt idx="17">
                  <c:v>Sem 26 - 18</c:v>
                </c:pt>
                <c:pt idx="18">
                  <c:v>Sem 27 - 18</c:v>
                </c:pt>
                <c:pt idx="19">
                  <c:v>Sem 28 - 18</c:v>
                </c:pt>
                <c:pt idx="20">
                  <c:v>Sem 29 - 18</c:v>
                </c:pt>
                <c:pt idx="21">
                  <c:v>Sem 30 - 18</c:v>
                </c:pt>
                <c:pt idx="22">
                  <c:v>Sem 36 - 18</c:v>
                </c:pt>
                <c:pt idx="23">
                  <c:v>Sem 37 - 18</c:v>
                </c:pt>
                <c:pt idx="24">
                  <c:v>Sem 38 - 18</c:v>
                </c:pt>
                <c:pt idx="25">
                  <c:v>Sem 39 - 18</c:v>
                </c:pt>
                <c:pt idx="26">
                  <c:v>Sem 40 - 18</c:v>
                </c:pt>
                <c:pt idx="27">
                  <c:v>Sem 41 - 18</c:v>
                </c:pt>
                <c:pt idx="28">
                  <c:v>Sem 44 - 18</c:v>
                </c:pt>
                <c:pt idx="29">
                  <c:v>Sem 45 - 18</c:v>
                </c:pt>
                <c:pt idx="30">
                  <c:v>Sem 46 - 18</c:v>
                </c:pt>
                <c:pt idx="31">
                  <c:v>Sem 47 - 18</c:v>
                </c:pt>
                <c:pt idx="32">
                  <c:v>Sem 48 - 18</c:v>
                </c:pt>
                <c:pt idx="33">
                  <c:v>Sem 49 - 18</c:v>
                </c:pt>
                <c:pt idx="34">
                  <c:v>Sem 50 - 18</c:v>
                </c:pt>
              </c:strCache>
            </c:strRef>
          </c:cat>
          <c:val>
            <c:numRef>
              <c:f>Sem!$BA$337:$BA$371</c:f>
              <c:numCache>
                <c:formatCode>0.00%</c:formatCode>
                <c:ptCount val="35"/>
                <c:pt idx="0">
                  <c:v>1</c:v>
                </c:pt>
                <c:pt idx="1">
                  <c:v>1</c:v>
                </c:pt>
                <c:pt idx="2">
                  <c:v>0.99827784156142363</c:v>
                </c:pt>
                <c:pt idx="3">
                  <c:v>0.9987057808455565</c:v>
                </c:pt>
                <c:pt idx="4">
                  <c:v>0.99663671964985034</c:v>
                </c:pt>
                <c:pt idx="5">
                  <c:v>0.98159060273445031</c:v>
                </c:pt>
                <c:pt idx="6">
                  <c:v>0.98385390844488518</c:v>
                </c:pt>
                <c:pt idx="7">
                  <c:v>0.98378886478669558</c:v>
                </c:pt>
                <c:pt idx="8">
                  <c:v>0.98299267258002321</c:v>
                </c:pt>
                <c:pt idx="9">
                  <c:v>0.98422629335176859</c:v>
                </c:pt>
                <c:pt idx="10">
                  <c:v>0.98517237765901688</c:v>
                </c:pt>
                <c:pt idx="11">
                  <c:v>0.98638768638768626</c:v>
                </c:pt>
                <c:pt idx="12">
                  <c:v>0.98513189448441241</c:v>
                </c:pt>
                <c:pt idx="13">
                  <c:v>0.98479503309896776</c:v>
                </c:pt>
                <c:pt idx="14">
                  <c:v>0.98485162578217955</c:v>
                </c:pt>
                <c:pt idx="15">
                  <c:v>0.98571687117674722</c:v>
                </c:pt>
                <c:pt idx="16">
                  <c:v>0.98563788111054318</c:v>
                </c:pt>
                <c:pt idx="17">
                  <c:v>0.98508509474632433</c:v>
                </c:pt>
                <c:pt idx="18">
                  <c:v>0.98504160190180112</c:v>
                </c:pt>
                <c:pt idx="19">
                  <c:v>0.98567416543617348</c:v>
                </c:pt>
                <c:pt idx="20">
                  <c:v>0.98586475263317108</c:v>
                </c:pt>
                <c:pt idx="21">
                  <c:v>0.98621196608122652</c:v>
                </c:pt>
                <c:pt idx="22">
                  <c:v>0.98658625455459226</c:v>
                </c:pt>
                <c:pt idx="23">
                  <c:v>0.98632083423644723</c:v>
                </c:pt>
                <c:pt idx="24">
                  <c:v>0.98636332107928126</c:v>
                </c:pt>
                <c:pt idx="25">
                  <c:v>0.98690468260840591</c:v>
                </c:pt>
                <c:pt idx="26">
                  <c:v>0.98741115451110961</c:v>
                </c:pt>
                <c:pt idx="27">
                  <c:v>0.98778654407653588</c:v>
                </c:pt>
                <c:pt idx="28">
                  <c:v>0.9882028202820281</c:v>
                </c:pt>
                <c:pt idx="29">
                  <c:v>0.98842681205653182</c:v>
                </c:pt>
                <c:pt idx="30">
                  <c:v>0.98852406877326893</c:v>
                </c:pt>
                <c:pt idx="31">
                  <c:v>0.98888345203791295</c:v>
                </c:pt>
                <c:pt idx="32">
                  <c:v>0.98857434059078841</c:v>
                </c:pt>
                <c:pt idx="33">
                  <c:v>0.98837895454933067</c:v>
                </c:pt>
                <c:pt idx="34">
                  <c:v>0.98845005628150551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CD5-40D9-9B51-85BF4B569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109632"/>
        <c:axId val="177115520"/>
      </c:lineChart>
      <c:catAx>
        <c:axId val="177109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5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zh-CN"/>
          </a:p>
        </c:txPr>
        <c:crossAx val="17711552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77115520"/>
        <c:scaling>
          <c:orientation val="minMax"/>
          <c:max val="1"/>
          <c:min val="0.9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zh-CN"/>
          </a:p>
        </c:txPr>
        <c:crossAx val="177109632"/>
        <c:crosses val="autoZero"/>
        <c:crossBetween val="between"/>
        <c:majorUnit val="1.0000000000000002E-2"/>
      </c:valAx>
      <c:spPr>
        <a:solidFill>
          <a:srgbClr val="FFFFCC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zh-CN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 u="none" strike="noStrike" kern="1200" baseline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/>
                <a:ea typeface="Arial"/>
                <a:cs typeface="Arial"/>
              </a:defRPr>
            </a:pPr>
            <a:r>
              <a:rPr lang="fr-FR" sz="1000" b="1" i="0" u="none" strike="noStrike" baseline="0" dirty="0" err="1">
                <a:solidFill>
                  <a:schemeClr val="accent6"/>
                </a:solidFill>
                <a:latin typeface="+mj-lt"/>
                <a:cs typeface="Arial"/>
              </a:rPr>
              <a:t>Quality</a:t>
            </a:r>
            <a:r>
              <a:rPr lang="fr-FR" sz="1000" b="1" i="0" u="none" strike="noStrike" baseline="0" dirty="0">
                <a:solidFill>
                  <a:schemeClr val="accent6"/>
                </a:solidFill>
                <a:latin typeface="+mj-lt"/>
                <a:cs typeface="Arial"/>
              </a:rPr>
              <a:t> of Top-Up: </a:t>
            </a:r>
            <a:r>
              <a:rPr lang="fr-FR" sz="1000" b="1" i="0" u="none" strike="noStrike" baseline="0" dirty="0" err="1">
                <a:solidFill>
                  <a:schemeClr val="accent6"/>
                </a:solidFill>
                <a:latin typeface="+mj-lt"/>
                <a:cs typeface="Arial"/>
              </a:rPr>
              <a:t>Stored</a:t>
            </a:r>
            <a:r>
              <a:rPr lang="fr-FR" sz="1000" b="1" i="0" u="none" strike="noStrike" baseline="0" dirty="0">
                <a:solidFill>
                  <a:schemeClr val="accent6"/>
                </a:solidFill>
                <a:latin typeface="+mj-lt"/>
                <a:cs typeface="Arial"/>
              </a:rPr>
              <a:t> </a:t>
            </a:r>
            <a:r>
              <a:rPr lang="fr-FR" sz="1000" b="1" i="0" u="none" strike="noStrike" baseline="0" dirty="0" err="1">
                <a:solidFill>
                  <a:schemeClr val="accent6"/>
                </a:solidFill>
                <a:latin typeface="+mj-lt"/>
                <a:cs typeface="Arial"/>
              </a:rPr>
              <a:t>current</a:t>
            </a:r>
            <a:r>
              <a:rPr lang="fr-FR" sz="1000" b="1" i="0" u="none" strike="noStrike" baseline="0" dirty="0">
                <a:solidFill>
                  <a:schemeClr val="accent6"/>
                </a:solidFill>
                <a:latin typeface="+mj-lt"/>
                <a:cs typeface="Arial"/>
              </a:rPr>
              <a:t> &gt; 99,9% of the nominal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 u="none" strike="noStrike" kern="1200" baseline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/>
                <a:ea typeface="Arial"/>
                <a:cs typeface="Arial"/>
              </a:defRPr>
            </a:pPr>
            <a:r>
              <a:rPr lang="fr-FR" sz="1000" b="1" i="0" u="none" strike="noStrike" baseline="0" dirty="0">
                <a:solidFill>
                  <a:schemeClr val="accent6"/>
                </a:solidFill>
                <a:latin typeface="+mj-lt"/>
                <a:cs typeface="Arial"/>
              </a:rPr>
              <a:t>MTBF (</a:t>
            </a:r>
            <a:r>
              <a:rPr lang="fr-FR" sz="1000" b="1" i="0" u="none" strike="noStrike" baseline="0" dirty="0">
                <a:solidFill>
                  <a:srgbClr val="7030A0"/>
                </a:solidFill>
                <a:latin typeface="+mj-lt"/>
                <a:cs typeface="Arial"/>
              </a:rPr>
              <a:t>34h</a:t>
            </a:r>
            <a:r>
              <a:rPr lang="fr-FR" sz="1000" b="1" i="0" u="none" strike="noStrike" baseline="0" dirty="0">
                <a:solidFill>
                  <a:schemeClr val="accent6"/>
                </a:solidFill>
                <a:latin typeface="+mj-lt"/>
                <a:cs typeface="Arial"/>
              </a:rPr>
              <a:t>) </a:t>
            </a:r>
            <a:r>
              <a:rPr lang="fr-FR" sz="1000" b="1" i="0" u="none" strike="noStrike" kern="1200" baseline="0" dirty="0">
                <a:solidFill>
                  <a:schemeClr val="accent6"/>
                </a:solidFill>
                <a:latin typeface="+mj-lt"/>
                <a:cs typeface="Arial"/>
              </a:rPr>
              <a:t>and </a:t>
            </a:r>
            <a:r>
              <a:rPr lang="fr-FR" sz="1000" b="1" i="0" u="none" strike="noStrike" kern="1200" baseline="0" dirty="0" err="1">
                <a:solidFill>
                  <a:schemeClr val="accent6"/>
                </a:solidFill>
                <a:latin typeface="+mj-lt"/>
                <a:cs typeface="Arial"/>
              </a:rPr>
              <a:t>availability</a:t>
            </a:r>
            <a:r>
              <a:rPr lang="fr-FR" sz="1000" b="1" i="0" u="none" strike="noStrike" baseline="0" dirty="0">
                <a:solidFill>
                  <a:schemeClr val="accent6"/>
                </a:solidFill>
                <a:latin typeface="+mj-lt"/>
                <a:cs typeface="Arial"/>
              </a:rPr>
              <a:t> (</a:t>
            </a:r>
            <a:r>
              <a:rPr lang="fr-FR" sz="10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/>
              </a:rPr>
              <a:t>99,76%</a:t>
            </a:r>
            <a:r>
              <a:rPr lang="fr-FR" sz="1000" b="1" i="0" u="none" strike="noStrike" baseline="0" dirty="0">
                <a:solidFill>
                  <a:schemeClr val="accent6"/>
                </a:solidFill>
                <a:latin typeface="+mj-lt"/>
                <a:cs typeface="Arial"/>
              </a:rPr>
              <a:t>) of the Top-Up, </a:t>
            </a:r>
            <a:r>
              <a:rPr lang="fr-FR" sz="1000" b="1" i="0" u="none" strike="noStrike" baseline="0" dirty="0" err="1">
                <a:solidFill>
                  <a:schemeClr val="accent6"/>
                </a:solidFill>
                <a:latin typeface="+mj-lt"/>
                <a:cs typeface="Arial"/>
              </a:rPr>
              <a:t>during</a:t>
            </a:r>
            <a:r>
              <a:rPr lang="fr-FR" sz="1000" b="1" i="0" u="none" strike="noStrike" baseline="0" dirty="0">
                <a:solidFill>
                  <a:schemeClr val="accent6"/>
                </a:solidFill>
                <a:latin typeface="+mj-lt"/>
                <a:cs typeface="Arial"/>
              </a:rPr>
              <a:t> user session, in 2018</a:t>
            </a:r>
          </a:p>
        </c:rich>
      </c:tx>
      <c:layout>
        <c:manualLayout>
          <c:xMode val="edge"/>
          <c:yMode val="edge"/>
          <c:x val="0.15672846246250413"/>
          <c:y val="1.120827844525211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6870997871479491E-2"/>
          <c:y val="0.29276287676306084"/>
          <c:w val="0.8208333333333333"/>
          <c:h val="0.6188870151770657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SyntheseLignes!$A$167</c:f>
              <c:strCache>
                <c:ptCount val="1"/>
                <c:pt idx="0">
                  <c:v>MTBF-Top-Up</c:v>
                </c:pt>
              </c:strCache>
            </c:strRef>
          </c:tx>
          <c:spPr>
            <a:gradFill rotWithShape="0">
              <a:gsLst>
                <a:gs pos="0">
                  <a:srgbClr xmlns:mc="http://schemas.openxmlformats.org/markup-compatibility/2006" xmlns:a14="http://schemas.microsoft.com/office/drawing/2010/main" val="CC99FF" mc:Ignorable="a14" a14:legacySpreadsheetColorIndex="46"/>
                </a:gs>
                <a:gs pos="100000">
                  <a:srgbClr xmlns:mc="http://schemas.openxmlformats.org/markup-compatibility/2006" xmlns:a14="http://schemas.microsoft.com/office/drawing/2010/main" val="000000" mc:Ignorable="a14" a14:legacySpreadsheetColorIndex="4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5400">
              <a:noFill/>
            </a:ln>
          </c:spPr>
          <c:invertIfNegative val="0"/>
          <c:cat>
            <c:strRef>
              <c:f>SyntheseLignes!$BY$5:$CC$5</c:f>
              <c:strCache>
                <c:ptCount val="5"/>
                <c:pt idx="0">
                  <c:v>23/01 au 26/02</c:v>
                </c:pt>
                <c:pt idx="1">
                  <c:v>13/03 au 23/04</c:v>
                </c:pt>
                <c:pt idx="2">
                  <c:v>15/05 au 30/07</c:v>
                </c:pt>
                <c:pt idx="3">
                  <c:v>04/09 au 15/10</c:v>
                </c:pt>
                <c:pt idx="4">
                  <c:v>30/10 au 20/12</c:v>
                </c:pt>
              </c:strCache>
            </c:strRef>
          </c:cat>
          <c:val>
            <c:numRef>
              <c:f>SyntheseLignes!$BY$167:$CC$167</c:f>
              <c:numCache>
                <c:formatCode>[hh]"h "\ mm</c:formatCode>
                <c:ptCount val="5"/>
                <c:pt idx="0">
                  <c:v>3.3012345679012345</c:v>
                </c:pt>
                <c:pt idx="1">
                  <c:v>1.0578914141414142</c:v>
                </c:pt>
                <c:pt idx="2">
                  <c:v>0.81016174402250352</c:v>
                </c:pt>
                <c:pt idx="3">
                  <c:v>3.1311237373737373</c:v>
                </c:pt>
                <c:pt idx="4">
                  <c:v>3.1730654761891595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3D-48C5-8E3B-6335E50A58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359296"/>
        <c:axId val="176369664"/>
      </c:barChart>
      <c:lineChart>
        <c:grouping val="standard"/>
        <c:varyColors val="0"/>
        <c:ser>
          <c:idx val="0"/>
          <c:order val="1"/>
          <c:tx>
            <c:strRef>
              <c:f>SyntheseLignes!$A$165</c:f>
              <c:strCache>
                <c:ptCount val="1"/>
                <c:pt idx="0">
                  <c:v>Disponibilité Top-Up </c:v>
                </c:pt>
              </c:strCache>
            </c:strRef>
          </c:tx>
          <c:spPr>
            <a:ln w="19050">
              <a:solidFill>
                <a:srgbClr val="CC99FF"/>
              </a:solidFill>
              <a:prstDash val="solid"/>
            </a:ln>
          </c:spPr>
          <c:marker>
            <c:symbol val="circle"/>
            <c:size val="10"/>
            <c:spPr>
              <a:solidFill>
                <a:srgbClr val="008080"/>
              </a:solidFill>
              <a:ln>
                <a:solidFill>
                  <a:srgbClr val="008080"/>
                </a:solidFill>
                <a:prstDash val="solid"/>
              </a:ln>
            </c:spPr>
          </c:marker>
          <c:val>
            <c:numRef>
              <c:f>SyntheseLignes!$BY$165:$CC$165</c:f>
              <c:numCache>
                <c:formatCode>0.00%</c:formatCode>
                <c:ptCount val="5"/>
                <c:pt idx="0">
                  <c:v>0.99974289454001497</c:v>
                </c:pt>
                <c:pt idx="1">
                  <c:v>0.99387320721688455</c:v>
                </c:pt>
                <c:pt idx="2">
                  <c:v>0.99831821535523635</c:v>
                </c:pt>
                <c:pt idx="3">
                  <c:v>0.9988910619593927</c:v>
                </c:pt>
                <c:pt idx="4">
                  <c:v>0.99707670903093559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3D-48C5-8E3B-6335E50A58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371200"/>
        <c:axId val="176372736"/>
      </c:lineChart>
      <c:catAx>
        <c:axId val="17635929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zh-CN"/>
          </a:p>
        </c:txPr>
        <c:crossAx val="17636966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76369664"/>
        <c:scaling>
          <c:orientation val="minMax"/>
          <c:max val="4.1666660000000002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[hh]&quot;h &quot;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993366"/>
                </a:solidFill>
                <a:latin typeface="Arial"/>
                <a:ea typeface="Arial"/>
                <a:cs typeface="Arial"/>
              </a:defRPr>
            </a:pPr>
            <a:endParaRPr lang="zh-CN"/>
          </a:p>
        </c:txPr>
        <c:crossAx val="176359296"/>
        <c:crosses val="autoZero"/>
        <c:crossBetween val="between"/>
        <c:majorUnit val="1"/>
      </c:valAx>
      <c:catAx>
        <c:axId val="176371200"/>
        <c:scaling>
          <c:orientation val="minMax"/>
        </c:scaling>
        <c:delete val="1"/>
        <c:axPos val="b"/>
        <c:majorTickMark val="out"/>
        <c:minorTickMark val="none"/>
        <c:tickLblPos val="nextTo"/>
        <c:crossAx val="176372736"/>
        <c:crosses val="autoZero"/>
        <c:auto val="0"/>
        <c:lblAlgn val="ctr"/>
        <c:lblOffset val="100"/>
        <c:noMultiLvlLbl val="0"/>
      </c:catAx>
      <c:valAx>
        <c:axId val="176372736"/>
        <c:scaling>
          <c:orientation val="minMax"/>
          <c:max val="1"/>
          <c:min val="0.98"/>
        </c:scaling>
        <c:delete val="0"/>
        <c:axPos val="r"/>
        <c:numFmt formatCode="0.0%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8080"/>
                </a:solidFill>
                <a:latin typeface="Arial"/>
                <a:ea typeface="Arial"/>
                <a:cs typeface="Arial"/>
              </a:defRPr>
            </a:pPr>
            <a:endParaRPr lang="zh-CN"/>
          </a:p>
        </c:txPr>
        <c:crossAx val="176371200"/>
        <c:crosses val="max"/>
        <c:crossBetween val="between"/>
      </c:valAx>
      <c:spPr>
        <a:solidFill>
          <a:schemeClr val="bg1"/>
        </a:solidFill>
        <a:ln w="3175">
          <a:solidFill>
            <a:srgbClr val="00000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7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zh-CN"/>
          </a:p>
        </c:txPr>
      </c:legendEntry>
      <c:legendEntry>
        <c:idx val="1"/>
        <c:txPr>
          <a:bodyPr/>
          <a:lstStyle/>
          <a:p>
            <a:pPr>
              <a:defRPr sz="6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zh-CN"/>
          </a:p>
        </c:txPr>
      </c:legendEntry>
      <c:layout>
        <c:manualLayout>
          <c:xMode val="edge"/>
          <c:yMode val="edge"/>
          <c:x val="8.9285001319297855E-2"/>
          <c:y val="0.19688288602853651"/>
          <c:w val="0.45222514338684588"/>
          <c:h val="8.259082324186201E-2"/>
        </c:manualLayout>
      </c:layout>
      <c:overlay val="0"/>
      <c:spPr>
        <a:noFill/>
        <a:ln w="3175">
          <a:noFill/>
          <a:prstDash val="solid"/>
        </a:ln>
      </c:spPr>
      <c:txPr>
        <a:bodyPr/>
        <a:lstStyle/>
        <a:p>
          <a:pPr>
            <a:defRPr sz="920" b="0" i="0" u="none" strike="noStrike" baseline="0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zh-CN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649950656180695E-2"/>
          <c:y val="6.5527696760433699E-2"/>
          <c:w val="0.86697457656484833"/>
          <c:h val="0.816425915181654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availability!$B$1</c:f>
              <c:strCache>
                <c:ptCount val="1"/>
                <c:pt idx="0">
                  <c:v>周积分亮度</c:v>
                </c:pt>
              </c:strCache>
            </c:strRef>
          </c:tx>
          <c:spPr>
            <a:solidFill>
              <a:srgbClr val="3366FF"/>
            </a:solidFill>
            <a:ln w="25400">
              <a:noFill/>
            </a:ln>
          </c:spPr>
          <c:invertIfNegative val="0"/>
          <c:cat>
            <c:strRef>
              <c:f>availability!$A$2:$A$33</c:f>
              <c:strCache>
                <c:ptCount val="32"/>
                <c:pt idx="0">
                  <c:v>*1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*32</c:v>
                </c:pt>
              </c:strCache>
            </c:strRef>
          </c:cat>
          <c:val>
            <c:numRef>
              <c:f>availability!$B$2:$B$33</c:f>
              <c:numCache>
                <c:formatCode>0.00_);[Red]\(0.00\)</c:formatCode>
                <c:ptCount val="32"/>
                <c:pt idx="0">
                  <c:v>3.22</c:v>
                </c:pt>
                <c:pt idx="1">
                  <c:v>54.730000000000004</c:v>
                </c:pt>
                <c:pt idx="2">
                  <c:v>46.980000000000004</c:v>
                </c:pt>
                <c:pt idx="3">
                  <c:v>86.429999999999993</c:v>
                </c:pt>
                <c:pt idx="4">
                  <c:v>125.77999999999999</c:v>
                </c:pt>
                <c:pt idx="5">
                  <c:v>118.45</c:v>
                </c:pt>
                <c:pt idx="6">
                  <c:v>119.33</c:v>
                </c:pt>
                <c:pt idx="7">
                  <c:v>133.07000000000002</c:v>
                </c:pt>
                <c:pt idx="8">
                  <c:v>131.91999999999999</c:v>
                </c:pt>
                <c:pt idx="9">
                  <c:v>122.13</c:v>
                </c:pt>
                <c:pt idx="10">
                  <c:v>127.84999999999998</c:v>
                </c:pt>
                <c:pt idx="11">
                  <c:v>136.91999999999999</c:v>
                </c:pt>
                <c:pt idx="12">
                  <c:v>139.78</c:v>
                </c:pt>
                <c:pt idx="13">
                  <c:v>111.76</c:v>
                </c:pt>
                <c:pt idx="14">
                  <c:v>196.34000000000003</c:v>
                </c:pt>
                <c:pt idx="15">
                  <c:v>229.03</c:v>
                </c:pt>
                <c:pt idx="16">
                  <c:v>257.23</c:v>
                </c:pt>
                <c:pt idx="17">
                  <c:v>203.73999999999998</c:v>
                </c:pt>
                <c:pt idx="18">
                  <c:v>231.47</c:v>
                </c:pt>
                <c:pt idx="19">
                  <c:v>232.36</c:v>
                </c:pt>
                <c:pt idx="20">
                  <c:v>230.93</c:v>
                </c:pt>
                <c:pt idx="21">
                  <c:v>229.04</c:v>
                </c:pt>
                <c:pt idx="22">
                  <c:v>230.86000000000004</c:v>
                </c:pt>
                <c:pt idx="23">
                  <c:v>223.12</c:v>
                </c:pt>
                <c:pt idx="24">
                  <c:v>234.55000000000004</c:v>
                </c:pt>
                <c:pt idx="25">
                  <c:v>177.89000000000001</c:v>
                </c:pt>
                <c:pt idx="26">
                  <c:v>207.02</c:v>
                </c:pt>
                <c:pt idx="27">
                  <c:v>207.16000000000003</c:v>
                </c:pt>
                <c:pt idx="28">
                  <c:v>181.90999999999997</c:v>
                </c:pt>
                <c:pt idx="29">
                  <c:v>194.9</c:v>
                </c:pt>
                <c:pt idx="30">
                  <c:v>164.07000000000002</c:v>
                </c:pt>
                <c:pt idx="31">
                  <c:v>97.32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C8-453B-AA96-F37959944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569152"/>
        <c:axId val="177570944"/>
      </c:barChart>
      <c:lineChart>
        <c:grouping val="standard"/>
        <c:varyColors val="0"/>
        <c:ser>
          <c:idx val="1"/>
          <c:order val="1"/>
          <c:tx>
            <c:strRef>
              <c:f>availability!$C$1</c:f>
              <c:strCache>
                <c:ptCount val="1"/>
                <c:pt idx="0">
                  <c:v>Availability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availability!$A$2:$A$33</c:f>
              <c:strCache>
                <c:ptCount val="32"/>
                <c:pt idx="0">
                  <c:v>*1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*32</c:v>
                </c:pt>
              </c:strCache>
            </c:strRef>
          </c:cat>
          <c:val>
            <c:numRef>
              <c:f>availability!$C$2:$C$33</c:f>
              <c:numCache>
                <c:formatCode>0.00_);[Red]\(0.00\)</c:formatCode>
                <c:ptCount val="32"/>
                <c:pt idx="0">
                  <c:v>98.784722222222214</c:v>
                </c:pt>
                <c:pt idx="1">
                  <c:v>89.712301587301596</c:v>
                </c:pt>
                <c:pt idx="2">
                  <c:v>74.027777777777786</c:v>
                </c:pt>
                <c:pt idx="3">
                  <c:v>98.63095238095238</c:v>
                </c:pt>
                <c:pt idx="4">
                  <c:v>94.474206349206341</c:v>
                </c:pt>
                <c:pt idx="5">
                  <c:v>92.648809523809518</c:v>
                </c:pt>
                <c:pt idx="6">
                  <c:v>95.605158730158735</c:v>
                </c:pt>
                <c:pt idx="7">
                  <c:v>97.827380952380949</c:v>
                </c:pt>
                <c:pt idx="8">
                  <c:v>91.636904761904759</c:v>
                </c:pt>
                <c:pt idx="9">
                  <c:v>88.045634920634924</c:v>
                </c:pt>
                <c:pt idx="10">
                  <c:v>98.025793650793645</c:v>
                </c:pt>
                <c:pt idx="11">
                  <c:v>98.720238095238102</c:v>
                </c:pt>
                <c:pt idx="12">
                  <c:v>98.859126984126988</c:v>
                </c:pt>
                <c:pt idx="13">
                  <c:v>93.898809523809518</c:v>
                </c:pt>
                <c:pt idx="14">
                  <c:v>98.154761904761898</c:v>
                </c:pt>
                <c:pt idx="15">
                  <c:v>97.589285714285708</c:v>
                </c:pt>
                <c:pt idx="16">
                  <c:v>99.007936507936506</c:v>
                </c:pt>
                <c:pt idx="17">
                  <c:v>95.11904761904762</c:v>
                </c:pt>
                <c:pt idx="18">
                  <c:v>98.293650793650784</c:v>
                </c:pt>
                <c:pt idx="19">
                  <c:v>97.351190476190482</c:v>
                </c:pt>
                <c:pt idx="20">
                  <c:v>97.628968253968253</c:v>
                </c:pt>
                <c:pt idx="21">
                  <c:v>98.779761904761912</c:v>
                </c:pt>
                <c:pt idx="22">
                  <c:v>94.474206349206341</c:v>
                </c:pt>
                <c:pt idx="23">
                  <c:v>97.976190476190467</c:v>
                </c:pt>
                <c:pt idx="24">
                  <c:v>96.299603174603178</c:v>
                </c:pt>
                <c:pt idx="25">
                  <c:v>88.581349206349202</c:v>
                </c:pt>
                <c:pt idx="26">
                  <c:v>96.071428571428569</c:v>
                </c:pt>
                <c:pt idx="27">
                  <c:v>94.394841269841265</c:v>
                </c:pt>
                <c:pt idx="28">
                  <c:v>92.837301587301596</c:v>
                </c:pt>
                <c:pt idx="29">
                  <c:v>94.781746031746025</c:v>
                </c:pt>
                <c:pt idx="30">
                  <c:v>93.948412698412696</c:v>
                </c:pt>
                <c:pt idx="31">
                  <c:v>95.815972222222229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1C8-453B-AA96-F37959944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566080"/>
        <c:axId val="177567616"/>
      </c:lineChart>
      <c:catAx>
        <c:axId val="17756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7567616"/>
        <c:crosses val="autoZero"/>
        <c:auto val="1"/>
        <c:lblAlgn val="ctr"/>
        <c:lblOffset val="100"/>
        <c:noMultiLvlLbl val="0"/>
      </c:catAx>
      <c:valAx>
        <c:axId val="17756761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in"/>
        <c:minorTickMark val="in"/>
        <c:tickLblPos val="nextTo"/>
        <c:spPr>
          <a:noFill/>
          <a:ln>
            <a:solidFill>
              <a:schemeClr val="accent2"/>
            </a:solidFill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ln>
                  <a:noFill/>
                </a:ln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7566080"/>
        <c:crosses val="autoZero"/>
        <c:crossBetween val="between"/>
      </c:valAx>
      <c:catAx>
        <c:axId val="177569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7570944"/>
        <c:crosses val="autoZero"/>
        <c:auto val="1"/>
        <c:lblAlgn val="ctr"/>
        <c:lblOffset val="100"/>
        <c:noMultiLvlLbl val="0"/>
      </c:catAx>
      <c:valAx>
        <c:axId val="177570944"/>
        <c:scaling>
          <c:orientation val="minMax"/>
        </c:scaling>
        <c:delete val="0"/>
        <c:axPos val="r"/>
        <c:numFmt formatCode="General" sourceLinked="0"/>
        <c:majorTickMark val="in"/>
        <c:minorTickMark val="in"/>
        <c:tickLblPos val="nextTo"/>
        <c:spPr>
          <a:noFill/>
          <a:ln>
            <a:solidFill>
              <a:schemeClr val="accent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7569152"/>
        <c:crosses val="max"/>
        <c:crossBetween val="between"/>
        <c:majorUnit val="3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Integral Luminosity by Shift (pb</a:t>
            </a:r>
            <a:r>
              <a:rPr lang="en-US" b="1" baseline="30000" dirty="0"/>
              <a:t>-1</a:t>
            </a:r>
            <a:r>
              <a:rPr lang="en-US" b="1" dirty="0"/>
              <a:t>)</a:t>
            </a:r>
          </a:p>
        </c:rich>
      </c:tx>
      <c:layout>
        <c:manualLayout>
          <c:xMode val="edge"/>
          <c:yMode val="edge"/>
          <c:x val="0.32096360541623237"/>
          <c:y val="4.66666666666666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C00000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4.0171736257575884E-2"/>
          <c:y val="6.7266666666666683E-2"/>
          <c:w val="0.94139250793054219"/>
          <c:h val="0.704844619422572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Luminosity(pb^-1)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878-474B-BFDB-56E83D7A24C0}"/>
              </c:ext>
            </c:extLst>
          </c:dPt>
          <c:dPt>
            <c:idx val="17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878-474B-BFDB-56E83D7A24C0}"/>
              </c:ext>
            </c:extLst>
          </c:dPt>
          <c:dPt>
            <c:idx val="18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878-474B-BFDB-56E83D7A24C0}"/>
              </c:ext>
            </c:extLst>
          </c:dPt>
          <c:dPt>
            <c:idx val="19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878-474B-BFDB-56E83D7A24C0}"/>
              </c:ext>
            </c:extLst>
          </c:dPt>
          <c:cat>
            <c:strRef>
              <c:f>Sheet2!$B$2:$B$21</c:f>
              <c:strCache>
                <c:ptCount val="20"/>
                <c:pt idx="0">
                  <c:v>Mon. Day</c:v>
                </c:pt>
                <c:pt idx="1">
                  <c:v>Mon. Night</c:v>
                </c:pt>
                <c:pt idx="2">
                  <c:v>Tues. Day</c:v>
                </c:pt>
                <c:pt idx="3">
                  <c:v>Tues. Night</c:v>
                </c:pt>
                <c:pt idx="4">
                  <c:v>Wed. Day</c:v>
                </c:pt>
                <c:pt idx="5">
                  <c:v>Wed. Night</c:v>
                </c:pt>
                <c:pt idx="6">
                  <c:v>Thurs. Day</c:v>
                </c:pt>
                <c:pt idx="7">
                  <c:v>Thurs. Night</c:v>
                </c:pt>
                <c:pt idx="8">
                  <c:v>Fri. Day</c:v>
                </c:pt>
                <c:pt idx="9">
                  <c:v>Fri. Night</c:v>
                </c:pt>
                <c:pt idx="10">
                  <c:v>Sat. Day</c:v>
                </c:pt>
                <c:pt idx="11">
                  <c:v>Sat. Night</c:v>
                </c:pt>
                <c:pt idx="12">
                  <c:v>Sun. Day</c:v>
                </c:pt>
                <c:pt idx="13">
                  <c:v>Sun. Night</c:v>
                </c:pt>
                <c:pt idx="14">
                  <c:v>Mon. Day</c:v>
                </c:pt>
                <c:pt idx="15">
                  <c:v>Mon. Night</c:v>
                </c:pt>
                <c:pt idx="16">
                  <c:v>Tues. Day</c:v>
                </c:pt>
                <c:pt idx="17">
                  <c:v>Tues. Night</c:v>
                </c:pt>
                <c:pt idx="18">
                  <c:v>Wed. Day</c:v>
                </c:pt>
                <c:pt idx="19">
                  <c:v>Wed. Night</c:v>
                </c:pt>
              </c:strCache>
            </c:strRef>
          </c:cat>
          <c:val>
            <c:numRef>
              <c:f>Sheet2!$C$2:$C$21</c:f>
              <c:numCache>
                <c:formatCode>General</c:formatCode>
                <c:ptCount val="20"/>
                <c:pt idx="0">
                  <c:v>14.71</c:v>
                </c:pt>
                <c:pt idx="1">
                  <c:v>14.5</c:v>
                </c:pt>
                <c:pt idx="2">
                  <c:v>3.6</c:v>
                </c:pt>
                <c:pt idx="3">
                  <c:v>15.12</c:v>
                </c:pt>
                <c:pt idx="4">
                  <c:v>11.52</c:v>
                </c:pt>
                <c:pt idx="5">
                  <c:v>15.08</c:v>
                </c:pt>
                <c:pt idx="6">
                  <c:v>10.45</c:v>
                </c:pt>
                <c:pt idx="7">
                  <c:v>15.31</c:v>
                </c:pt>
                <c:pt idx="8">
                  <c:v>7.05</c:v>
                </c:pt>
                <c:pt idx="9">
                  <c:v>12.86</c:v>
                </c:pt>
                <c:pt idx="10">
                  <c:v>6.47</c:v>
                </c:pt>
                <c:pt idx="11">
                  <c:v>10.69</c:v>
                </c:pt>
                <c:pt idx="12">
                  <c:v>12.21</c:v>
                </c:pt>
                <c:pt idx="13">
                  <c:v>14.5</c:v>
                </c:pt>
                <c:pt idx="14">
                  <c:v>14.58</c:v>
                </c:pt>
                <c:pt idx="15">
                  <c:v>18.88</c:v>
                </c:pt>
                <c:pt idx="16">
                  <c:v>0.3</c:v>
                </c:pt>
                <c:pt idx="17">
                  <c:v>15.77</c:v>
                </c:pt>
                <c:pt idx="18">
                  <c:v>18.75</c:v>
                </c:pt>
                <c:pt idx="19">
                  <c:v>17.38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878-474B-BFDB-56E83D7A2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271936"/>
        <c:axId val="177273472"/>
      </c:barChart>
      <c:catAx>
        <c:axId val="17727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7273472"/>
        <c:crosses val="autoZero"/>
        <c:auto val="1"/>
        <c:lblAlgn val="ctr"/>
        <c:lblOffset val="100"/>
        <c:noMultiLvlLbl val="0"/>
      </c:catAx>
      <c:valAx>
        <c:axId val="177273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7271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C00000"/>
          </a:solidFill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baseline="0" dirty="0"/>
              <a:t>LINAC Availability for BLIP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00FF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strRef>
              <c:f>Summary!$I$2:$I$9</c:f>
              <c:strCache>
                <c:ptCount val="8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  <c:pt idx="6">
                  <c:v>FY18</c:v>
                </c:pt>
                <c:pt idx="7">
                  <c:v>FY19</c:v>
                </c:pt>
              </c:strCache>
            </c:strRef>
          </c:cat>
          <c:val>
            <c:numRef>
              <c:f>Summary!$J$2:$J$9</c:f>
              <c:numCache>
                <c:formatCode>0.000%</c:formatCode>
                <c:ptCount val="8"/>
                <c:pt idx="0">
                  <c:v>0.89414918367759799</c:v>
                </c:pt>
                <c:pt idx="1">
                  <c:v>0.93977725967745041</c:v>
                </c:pt>
                <c:pt idx="2">
                  <c:v>0.95889999999999997</c:v>
                </c:pt>
                <c:pt idx="3">
                  <c:v>0.95698005317372314</c:v>
                </c:pt>
                <c:pt idx="4">
                  <c:v>0.95553683674865886</c:v>
                </c:pt>
                <c:pt idx="5">
                  <c:v>0.95326900401857695</c:v>
                </c:pt>
                <c:pt idx="6">
                  <c:v>0.9093407831298157</c:v>
                </c:pt>
                <c:pt idx="7">
                  <c:v>0.97457993329277748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42-4F92-8675-6FDE1F9CF1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9803136"/>
        <c:axId val="171586688"/>
      </c:barChart>
      <c:catAx>
        <c:axId val="16980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1586688"/>
        <c:crosses val="autoZero"/>
        <c:auto val="1"/>
        <c:lblAlgn val="ctr"/>
        <c:lblOffset val="100"/>
        <c:noMultiLvlLbl val="0"/>
      </c:catAx>
      <c:valAx>
        <c:axId val="17158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9803136"/>
        <c:crosses val="autoZero"/>
        <c:crossBetween val="between"/>
      </c:valAx>
      <c:spPr>
        <a:noFill/>
        <a:ln w="63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sz="1200" b="1" baseline="0" dirty="0">
                <a:solidFill>
                  <a:srgbClr val="002060"/>
                </a:solidFill>
              </a:rPr>
              <a:t>Booster Availability for NSRL Runs 18C, 19A, &amp; 19B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9.232917760279967E-2"/>
          <c:y val="0.13467592592592592"/>
          <c:w val="0.47089720034995625"/>
          <c:h val="0.7848286672499270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C1-422D-8B9B-5F83AC206FC2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C1-422D-8B9B-5F83AC206FC2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C1-422D-8B9B-5F83AC206FC2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C1-422D-8B9B-5F83AC206FC2}"/>
              </c:ext>
            </c:extLst>
          </c:dPt>
          <c:dPt>
            <c:idx val="4"/>
            <c:bubble3D val="0"/>
            <c:spPr>
              <a:solidFill>
                <a:srgbClr val="00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CC1-422D-8B9B-5F83AC206FC2}"/>
              </c:ext>
            </c:extLst>
          </c:dPt>
          <c:dLbls>
            <c:dLbl>
              <c:idx val="0"/>
              <c:layout>
                <c:manualLayout>
                  <c:x val="-0.16967683727034122"/>
                  <c:y val="1.4400335374744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C1-422D-8B9B-5F83AC206FC2}"/>
                </c:ext>
              </c:extLst>
            </c:dLbl>
            <c:dLbl>
              <c:idx val="1"/>
              <c:layout>
                <c:manualLayout>
                  <c:x val="0.17296916010498686"/>
                  <c:y val="-9.9390492855059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C1-422D-8B9B-5F83AC206FC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ACC1-422D-8B9B-5F83AC206FC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CC1-422D-8B9B-5F83AC206F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Sheet1!$C$6:$C$10</c:f>
              <c:strCache>
                <c:ptCount val="5"/>
                <c:pt idx="0">
                  <c:v>Science</c:v>
                </c:pt>
                <c:pt idx="1">
                  <c:v>Machine Setup</c:v>
                </c:pt>
                <c:pt idx="2">
                  <c:v>Machine Development</c:v>
                </c:pt>
                <c:pt idx="3">
                  <c:v>Failure</c:v>
                </c:pt>
                <c:pt idx="4">
                  <c:v>Scheduled Maintenance</c:v>
                </c:pt>
              </c:strCache>
            </c:strRef>
          </c:cat>
          <c:val>
            <c:numRef>
              <c:f>Sheet1!$E$6:$E$10</c:f>
              <c:numCache>
                <c:formatCode>0.0%</c:formatCode>
                <c:ptCount val="5"/>
                <c:pt idx="0">
                  <c:v>0.45847122151474529</c:v>
                </c:pt>
                <c:pt idx="1">
                  <c:v>0.39299178954423586</c:v>
                </c:pt>
                <c:pt idx="2">
                  <c:v>4.0722394436997315E-2</c:v>
                </c:pt>
                <c:pt idx="3">
                  <c:v>5.7164251005361925E-2</c:v>
                </c:pt>
                <c:pt idx="4">
                  <c:v>5.5137818364611249E-3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CC1-422D-8B9B-5F83AC206F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685996628702408"/>
          <c:y val="0.35039942231809973"/>
          <c:w val="0.40988289646192128"/>
          <c:h val="0.575526545571004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000" dirty="0"/>
              <a:t>RHIC Run19 Availability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206712906389106"/>
          <c:y val="0.10651454659716832"/>
          <c:w val="0.86326111721694443"/>
          <c:h val="0.616137314518853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RHIC_HOURS_DOE!$A$14</c:f>
              <c:strCache>
                <c:ptCount val="1"/>
                <c:pt idx="0">
                  <c:v>availability</c:v>
                </c:pt>
              </c:strCache>
            </c:strRef>
          </c:tx>
          <c:spPr>
            <a:solidFill>
              <a:srgbClr val="3366FF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A5B-44A5-B21D-7A593D31261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A5B-44A5-B21D-7A593D31261D}"/>
              </c:ext>
            </c:extLst>
          </c:dPt>
          <c:cat>
            <c:strRef>
              <c:f>RHIC_HOURS_DOE!$A$26:$A$52</c:f>
              <c:strCache>
                <c:ptCount val="27"/>
                <c:pt idx="0">
                  <c:v>FY19-week 14:</c:v>
                </c:pt>
                <c:pt idx="1">
                  <c:v>FY19-week 15:</c:v>
                </c:pt>
                <c:pt idx="2">
                  <c:v>FY19-week 16:</c:v>
                </c:pt>
                <c:pt idx="3">
                  <c:v>FY19-week 17:</c:v>
                </c:pt>
                <c:pt idx="4">
                  <c:v>FY19-week 18:</c:v>
                </c:pt>
                <c:pt idx="5">
                  <c:v>FY19-week 19:</c:v>
                </c:pt>
                <c:pt idx="6">
                  <c:v>FY19-week 20:</c:v>
                </c:pt>
                <c:pt idx="7">
                  <c:v>FY19-week 21:</c:v>
                </c:pt>
                <c:pt idx="8">
                  <c:v>FY19-week 22:</c:v>
                </c:pt>
                <c:pt idx="9">
                  <c:v>FY19-week 23:</c:v>
                </c:pt>
                <c:pt idx="10">
                  <c:v>FY19-week 24:</c:v>
                </c:pt>
                <c:pt idx="11">
                  <c:v>FY19-week 25:</c:v>
                </c:pt>
                <c:pt idx="12">
                  <c:v>FY19-week 26:</c:v>
                </c:pt>
                <c:pt idx="13">
                  <c:v>FY19-week 27:</c:v>
                </c:pt>
                <c:pt idx="14">
                  <c:v>FY19-week 28:</c:v>
                </c:pt>
                <c:pt idx="15">
                  <c:v>FY19-week 29:</c:v>
                </c:pt>
                <c:pt idx="16">
                  <c:v>FY19-week 30:</c:v>
                </c:pt>
                <c:pt idx="17">
                  <c:v>FY19-week 31:</c:v>
                </c:pt>
                <c:pt idx="18">
                  <c:v>FY19-week 32:</c:v>
                </c:pt>
                <c:pt idx="19">
                  <c:v>FY19-week 33:</c:v>
                </c:pt>
                <c:pt idx="20">
                  <c:v>FY19-week 34:</c:v>
                </c:pt>
                <c:pt idx="21">
                  <c:v>FY19-week 35:</c:v>
                </c:pt>
                <c:pt idx="22">
                  <c:v>FY19-week 36:</c:v>
                </c:pt>
                <c:pt idx="23">
                  <c:v>FY19-week 37:</c:v>
                </c:pt>
                <c:pt idx="24">
                  <c:v>FY19-week 38:</c:v>
                </c:pt>
                <c:pt idx="25">
                  <c:v>FY19-week 39:</c:v>
                </c:pt>
                <c:pt idx="26">
                  <c:v>FY19-week 40:</c:v>
                </c:pt>
              </c:strCache>
            </c:strRef>
          </c:cat>
          <c:val>
            <c:numRef>
              <c:f>RHIC_HOURS_DOE!$B$26:$B$52</c:f>
              <c:numCache>
                <c:formatCode>0.00%</c:formatCode>
                <c:ptCount val="27"/>
                <c:pt idx="0">
                  <c:v>0.94147350993377477</c:v>
                </c:pt>
                <c:pt idx="1">
                  <c:v>0.91036678000434046</c:v>
                </c:pt>
                <c:pt idx="2">
                  <c:v>0.94725243477642718</c:v>
                </c:pt>
                <c:pt idx="3">
                  <c:v>0.87793605091680549</c:v>
                </c:pt>
                <c:pt idx="4">
                  <c:v>0.90442349528643939</c:v>
                </c:pt>
                <c:pt idx="5">
                  <c:v>0.84433374844333742</c:v>
                </c:pt>
                <c:pt idx="6">
                  <c:v>0.85157081058080997</c:v>
                </c:pt>
                <c:pt idx="7">
                  <c:v>0.93248497702368316</c:v>
                </c:pt>
                <c:pt idx="8">
                  <c:v>0.87771821820650275</c:v>
                </c:pt>
                <c:pt idx="9">
                  <c:v>0.84957358011250228</c:v>
                </c:pt>
                <c:pt idx="10">
                  <c:v>0.94415379766782215</c:v>
                </c:pt>
                <c:pt idx="11">
                  <c:v>0.9165610859728508</c:v>
                </c:pt>
                <c:pt idx="12">
                  <c:v>0.8148313176320815</c:v>
                </c:pt>
                <c:pt idx="13">
                  <c:v>0.87760321519912321</c:v>
                </c:pt>
                <c:pt idx="14">
                  <c:v>0.85295969773299751</c:v>
                </c:pt>
                <c:pt idx="15">
                  <c:v>0.88033829174664113</c:v>
                </c:pt>
                <c:pt idx="16">
                  <c:v>0.89920680982781975</c:v>
                </c:pt>
                <c:pt idx="17">
                  <c:v>0.89273809523809522</c:v>
                </c:pt>
                <c:pt idx="18">
                  <c:v>0.91024532242073963</c:v>
                </c:pt>
                <c:pt idx="19">
                  <c:v>0.86220238095238089</c:v>
                </c:pt>
                <c:pt idx="20">
                  <c:v>0.93894776924541468</c:v>
                </c:pt>
                <c:pt idx="21">
                  <c:v>0.93290516808830903</c:v>
                </c:pt>
                <c:pt idx="22">
                  <c:v>0.90289910115204453</c:v>
                </c:pt>
                <c:pt idx="23">
                  <c:v>0.91128200898931999</c:v>
                </c:pt>
                <c:pt idx="24">
                  <c:v>0.92219570405727924</c:v>
                </c:pt>
                <c:pt idx="25">
                  <c:v>0.79272584251055722</c:v>
                </c:pt>
                <c:pt idx="26">
                  <c:v>0.88229999999999997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5B-44A5-B21D-7A593D3126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542400"/>
        <c:axId val="171543936"/>
      </c:barChart>
      <c:catAx>
        <c:axId val="17154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540000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zh-CN"/>
          </a:p>
        </c:txPr>
        <c:crossAx val="171543936"/>
        <c:crosses val="autoZero"/>
        <c:auto val="1"/>
        <c:lblAlgn val="ctr"/>
        <c:lblOffset val="100"/>
        <c:noMultiLvlLbl val="0"/>
      </c:catAx>
      <c:valAx>
        <c:axId val="171543936"/>
        <c:scaling>
          <c:orientation val="minMax"/>
          <c:max val="1"/>
          <c:min val="0.4"/>
        </c:scaling>
        <c:delete val="0"/>
        <c:axPos val="l"/>
        <c:majorGridlines>
          <c:spPr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</c:spPr>
        </c:majorGridlines>
        <c:numFmt formatCode="0%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zh-CN"/>
          </a:p>
        </c:txPr>
        <c:crossAx val="171542400"/>
        <c:crosses val="autoZero"/>
        <c:crossBetween val="between"/>
        <c:majorUnit val="0.1"/>
      </c:valAx>
      <c:spPr>
        <a:ln w="6350">
          <a:solidFill>
            <a:schemeClr val="accent6"/>
          </a:solidFill>
        </a:ln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Availability!$B$1</c:f>
              <c:strCache>
                <c:ptCount val="1"/>
                <c:pt idx="0">
                  <c:v>RHIC Availability by Run[%]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Availability!$A$2:$A$19</c:f>
              <c:strCache>
                <c:ptCount val="18"/>
                <c:pt idx="0">
                  <c:v>Run2</c:v>
                </c:pt>
                <c:pt idx="1">
                  <c:v>Run3</c:v>
                </c:pt>
                <c:pt idx="2">
                  <c:v>Run4</c:v>
                </c:pt>
                <c:pt idx="3">
                  <c:v>Run5</c:v>
                </c:pt>
                <c:pt idx="4">
                  <c:v>Run6</c:v>
                </c:pt>
                <c:pt idx="5">
                  <c:v>Run7</c:v>
                </c:pt>
                <c:pt idx="6">
                  <c:v>Run8</c:v>
                </c:pt>
                <c:pt idx="7">
                  <c:v>Run9</c:v>
                </c:pt>
                <c:pt idx="8">
                  <c:v>Run10</c:v>
                </c:pt>
                <c:pt idx="9">
                  <c:v>Run11</c:v>
                </c:pt>
                <c:pt idx="10">
                  <c:v>Run12</c:v>
                </c:pt>
                <c:pt idx="11">
                  <c:v>Run13</c:v>
                </c:pt>
                <c:pt idx="12">
                  <c:v>Run14</c:v>
                </c:pt>
                <c:pt idx="13">
                  <c:v>Run15</c:v>
                </c:pt>
                <c:pt idx="14">
                  <c:v>Run16</c:v>
                </c:pt>
                <c:pt idx="15">
                  <c:v>Run17</c:v>
                </c:pt>
                <c:pt idx="16">
                  <c:v>Run18</c:v>
                </c:pt>
                <c:pt idx="17">
                  <c:v>Run19</c:v>
                </c:pt>
              </c:strCache>
            </c:strRef>
          </c:cat>
          <c:val>
            <c:numRef>
              <c:f>Availability!$B$2:$B$19</c:f>
              <c:numCache>
                <c:formatCode>0.0%</c:formatCode>
                <c:ptCount val="18"/>
                <c:pt idx="0">
                  <c:v>0.82499999999999996</c:v>
                </c:pt>
                <c:pt idx="1">
                  <c:v>0.77900000000000003</c:v>
                </c:pt>
                <c:pt idx="2">
                  <c:v>0.80100000000000005</c:v>
                </c:pt>
                <c:pt idx="3">
                  <c:v>0.84699999999999998</c:v>
                </c:pt>
                <c:pt idx="4">
                  <c:v>0.80200000000000005</c:v>
                </c:pt>
                <c:pt idx="5">
                  <c:v>0.69799999999999995</c:v>
                </c:pt>
                <c:pt idx="6">
                  <c:v>0.83299999999999996</c:v>
                </c:pt>
                <c:pt idx="7">
                  <c:v>0.80300000000000005</c:v>
                </c:pt>
                <c:pt idx="8">
                  <c:v>0.82899999999999996</c:v>
                </c:pt>
                <c:pt idx="9">
                  <c:v>0.76300000000000001</c:v>
                </c:pt>
                <c:pt idx="10">
                  <c:v>0.85399999999999998</c:v>
                </c:pt>
                <c:pt idx="11">
                  <c:v>0.83699999999999997</c:v>
                </c:pt>
                <c:pt idx="12">
                  <c:v>0.86799999999999999</c:v>
                </c:pt>
                <c:pt idx="13">
                  <c:v>0.879</c:v>
                </c:pt>
                <c:pt idx="14">
                  <c:v>0.82699999999999996</c:v>
                </c:pt>
                <c:pt idx="15">
                  <c:v>0.86</c:v>
                </c:pt>
                <c:pt idx="16">
                  <c:v>0.90900000000000003</c:v>
                </c:pt>
                <c:pt idx="17">
                  <c:v>0.88700000000000001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5B-44A4-8169-3F434A5A44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027328"/>
        <c:axId val="175028864"/>
      </c:barChart>
      <c:catAx>
        <c:axId val="1750273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5400000" vert="horz"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CN"/>
          </a:p>
        </c:txPr>
        <c:crossAx val="175028864"/>
        <c:crosses val="autoZero"/>
        <c:auto val="1"/>
        <c:lblAlgn val="ctr"/>
        <c:lblOffset val="100"/>
        <c:noMultiLvlLbl val="0"/>
      </c:catAx>
      <c:valAx>
        <c:axId val="175028864"/>
        <c:scaling>
          <c:orientation val="minMax"/>
          <c:min val="0.60000000000000009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CN"/>
          </a:p>
        </c:txPr>
        <c:crossAx val="175027328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solidFill>
        <a:srgbClr val="000000"/>
      </a:solidFill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r>
              <a:rPr lang="en-US" sz="1200" baseline="0">
                <a:latin typeface="+mn-lt"/>
              </a:rPr>
              <a:t>RHIC Run19   Failure Hours ( &gt; 1 hr.) by System/Group </a:t>
            </a:r>
          </a:p>
        </c:rich>
      </c:tx>
      <c:layout>
        <c:manualLayout>
          <c:xMode val="edge"/>
          <c:yMode val="edge"/>
          <c:x val="8.9100274069497928E-2"/>
          <c:y val="3.097957496013744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754772383731962"/>
          <c:y val="0.1163637396695132"/>
          <c:w val="0.87058831386534696"/>
          <c:h val="0.593095781194290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Run19Failure!$J$4</c:f>
              <c:strCache>
                <c:ptCount val="1"/>
                <c:pt idx="0">
                  <c:v>% Scheduled operations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Run19Failure!$H$5:$H$33</c:f>
              <c:strCache>
                <c:ptCount val="29"/>
                <c:pt idx="0">
                  <c:v>LEReC</c:v>
                </c:pt>
                <c:pt idx="1">
                  <c:v>RfRHIC</c:v>
                </c:pt>
                <c:pt idx="2">
                  <c:v>PS_RHIC</c:v>
                </c:pt>
                <c:pt idx="3">
                  <c:v>PPS_AGS</c:v>
                </c:pt>
                <c:pt idx="4">
                  <c:v>PS_AGS</c:v>
                </c:pt>
                <c:pt idx="5">
                  <c:v>HumanError</c:v>
                </c:pt>
                <c:pt idx="6">
                  <c:v>EBIS</c:v>
                </c:pt>
                <c:pt idx="7">
                  <c:v>PPS_RHIC</c:v>
                </c:pt>
                <c:pt idx="8">
                  <c:v>ACG_RHIC</c:v>
                </c:pt>
                <c:pt idx="9">
                  <c:v>PS_Bstr/BtA/LtB</c:v>
                </c:pt>
                <c:pt idx="10">
                  <c:v>InstRHIC</c:v>
                </c:pt>
                <c:pt idx="11">
                  <c:v>CryoRHIC</c:v>
                </c:pt>
                <c:pt idx="12">
                  <c:v>PS_Experiment</c:v>
                </c:pt>
                <c:pt idx="13">
                  <c:v>ESHQ</c:v>
                </c:pt>
                <c:pt idx="14">
                  <c:v>WaterAGS</c:v>
                </c:pt>
                <c:pt idx="15">
                  <c:v>WaterBoost/BtA</c:v>
                </c:pt>
                <c:pt idx="16">
                  <c:v>CntrlsHdRHIC</c:v>
                </c:pt>
                <c:pt idx="17">
                  <c:v>RfAGS</c:v>
                </c:pt>
                <c:pt idx="18">
                  <c:v>ES&amp;FD_Exp</c:v>
                </c:pt>
                <c:pt idx="19">
                  <c:v>ES&amp;FD_R</c:v>
                </c:pt>
                <c:pt idx="20">
                  <c:v>VacRHIC</c:v>
                </c:pt>
                <c:pt idx="21">
                  <c:v>InjPerformance</c:v>
                </c:pt>
                <c:pt idx="22">
                  <c:v>RadMonIntlk</c:v>
                </c:pt>
                <c:pt idx="23">
                  <c:v>Weather</c:v>
                </c:pt>
                <c:pt idx="24">
                  <c:v>RfBooster</c:v>
                </c:pt>
                <c:pt idx="25">
                  <c:v>CntrlsSftwr</c:v>
                </c:pt>
                <c:pt idx="26">
                  <c:v>WaterRHIC</c:v>
                </c:pt>
                <c:pt idx="27">
                  <c:v>PPS_Booster</c:v>
                </c:pt>
                <c:pt idx="28">
                  <c:v>QLI</c:v>
                </c:pt>
              </c:strCache>
            </c:strRef>
          </c:cat>
          <c:val>
            <c:numRef>
              <c:f>Run19Failure!$J$5:$J$33</c:f>
              <c:numCache>
                <c:formatCode>0.00%</c:formatCode>
                <c:ptCount val="29"/>
                <c:pt idx="0">
                  <c:v>3.5786190273642417E-2</c:v>
                </c:pt>
                <c:pt idx="1">
                  <c:v>2.6679427194101799E-2</c:v>
                </c:pt>
                <c:pt idx="2">
                  <c:v>2.0958457394016732E-2</c:v>
                </c:pt>
                <c:pt idx="3">
                  <c:v>1.2433007230965545E-2</c:v>
                </c:pt>
                <c:pt idx="4">
                  <c:v>9.561888558060401E-3</c:v>
                </c:pt>
                <c:pt idx="5">
                  <c:v>9.4725648660144626E-3</c:v>
                </c:pt>
                <c:pt idx="6">
                  <c:v>9.2613072451439103E-3</c:v>
                </c:pt>
                <c:pt idx="7">
                  <c:v>8.8558060399829847E-3</c:v>
                </c:pt>
                <c:pt idx="8">
                  <c:v>7.9242875372182043E-3</c:v>
                </c:pt>
                <c:pt idx="9">
                  <c:v>7.5244576775840054E-3</c:v>
                </c:pt>
                <c:pt idx="10">
                  <c:v>6.3589961718417696E-3</c:v>
                </c:pt>
                <c:pt idx="11">
                  <c:v>5.6486601446193111E-3</c:v>
                </c:pt>
                <c:pt idx="12">
                  <c:v>4.6987097688926697E-3</c:v>
                </c:pt>
                <c:pt idx="13">
                  <c:v>4.5569261307245139E-3</c:v>
                </c:pt>
                <c:pt idx="14">
                  <c:v>4.5087196937473413E-3</c:v>
                </c:pt>
                <c:pt idx="15">
                  <c:v>3.9089749042960443E-3</c:v>
                </c:pt>
                <c:pt idx="16">
                  <c:v>3.5176520629519353E-3</c:v>
                </c:pt>
                <c:pt idx="17">
                  <c:v>3.3347511697150146E-3</c:v>
                </c:pt>
                <c:pt idx="18">
                  <c:v>2.866865163760102E-3</c:v>
                </c:pt>
                <c:pt idx="19">
                  <c:v>2.6031475967673331E-3</c:v>
                </c:pt>
                <c:pt idx="20">
                  <c:v>2.4755423224159935E-3</c:v>
                </c:pt>
                <c:pt idx="21">
                  <c:v>2.2288387920034033E-3</c:v>
                </c:pt>
                <c:pt idx="22">
                  <c:v>1.7609527860484903E-3</c:v>
                </c:pt>
                <c:pt idx="23">
                  <c:v>1.6602864029490996E-3</c:v>
                </c:pt>
                <c:pt idx="24">
                  <c:v>1.1867290514674608E-3</c:v>
                </c:pt>
                <c:pt idx="25">
                  <c:v>1.1697150148872819E-3</c:v>
                </c:pt>
                <c:pt idx="26">
                  <c:v>1.1101658868566567E-3</c:v>
                </c:pt>
                <c:pt idx="27">
                  <c:v>5.5295618885580606E-4</c:v>
                </c:pt>
                <c:pt idx="28">
                  <c:v>4.253509145044662E-4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74-4792-8A8C-582609B6FA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438464"/>
        <c:axId val="175120768"/>
      </c:barChart>
      <c:catAx>
        <c:axId val="17543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540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endParaRPr lang="zh-CN"/>
          </a:p>
        </c:txPr>
        <c:crossAx val="1751207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5120768"/>
        <c:scaling>
          <c:orientation val="minMax"/>
          <c:max val="4.0000000000000008E-2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00" b="1" baseline="0">
                    <a:latin typeface="+mn-lt"/>
                  </a:defRPr>
                </a:pPr>
                <a:r>
                  <a:rPr lang="en-US" sz="1000" b="1" baseline="0">
                    <a:latin typeface="+mn-lt"/>
                  </a:rPr>
                  <a:t>Failure [%Scheduled Operations]</a:t>
                </a:r>
              </a:p>
            </c:rich>
          </c:tx>
          <c:layout>
            <c:manualLayout>
              <c:xMode val="edge"/>
              <c:yMode val="edge"/>
              <c:x val="0"/>
              <c:y val="0.23767819048980218"/>
            </c:manualLayout>
          </c:layout>
          <c:overlay val="0"/>
        </c:title>
        <c:numFmt formatCode="0.0%" sourceLinked="0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+mj-lt"/>
                <a:ea typeface="Arial"/>
                <a:cs typeface="Arial"/>
              </a:defRPr>
            </a:pPr>
            <a:endParaRPr lang="zh-CN"/>
          </a:p>
        </c:txPr>
        <c:crossAx val="175438464"/>
        <c:crosses val="autoZero"/>
        <c:crossBetween val="between"/>
        <c:majorUnit val="5.000000000000001E-3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chemeClr val="bg1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zh-CN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sz="1200" b="1" i="0" u="none" strike="noStrike" baseline="0">
                <a:solidFill>
                  <a:srgbClr val="000000"/>
                </a:solidFill>
                <a:latin typeface="+mn-lt"/>
                <a:ea typeface="Arial"/>
                <a:cs typeface="Times New Roman" panose="02020603050405020304" pitchFamily="18" charset="0"/>
              </a:defRPr>
            </a:pPr>
            <a:r>
              <a:rPr lang="en-US" sz="1200" b="1" dirty="0">
                <a:latin typeface="+mn-lt"/>
                <a:cs typeface="Times New Roman" panose="02020603050405020304" pitchFamily="18" charset="0"/>
              </a:rPr>
              <a:t>Mean Time Between Failure, Mean Time To Repair, 
Average Failure hours/day</a:t>
            </a:r>
            <a:r>
              <a:rPr lang="en-US" sz="1200" b="1" baseline="0" dirty="0">
                <a:latin typeface="+mn-lt"/>
                <a:cs typeface="Times New Roman" panose="02020603050405020304" pitchFamily="18" charset="0"/>
              </a:rPr>
              <a:t> [</a:t>
            </a:r>
            <a:r>
              <a:rPr lang="en-US" sz="1200" b="1" baseline="0" dirty="0" err="1">
                <a:latin typeface="+mn-lt"/>
                <a:cs typeface="Times New Roman" panose="02020603050405020304" pitchFamily="18" charset="0"/>
              </a:rPr>
              <a:t>cryo</a:t>
            </a:r>
            <a:r>
              <a:rPr lang="en-US" sz="1200" b="1" baseline="0" dirty="0">
                <a:latin typeface="+mn-lt"/>
                <a:cs typeface="Times New Roman" panose="02020603050405020304" pitchFamily="18" charset="0"/>
              </a:rPr>
              <a:t> start to </a:t>
            </a:r>
            <a:r>
              <a:rPr lang="en-US" sz="1200" b="1" baseline="0" dirty="0" err="1">
                <a:latin typeface="+mn-lt"/>
                <a:cs typeface="Times New Roman" panose="02020603050405020304" pitchFamily="18" charset="0"/>
              </a:rPr>
              <a:t>cryo</a:t>
            </a:r>
            <a:r>
              <a:rPr lang="en-US" sz="1200" b="1" baseline="0" dirty="0">
                <a:latin typeface="+mn-lt"/>
                <a:cs typeface="Times New Roman" panose="02020603050405020304" pitchFamily="18" charset="0"/>
              </a:rPr>
              <a:t> end date]</a:t>
            </a:r>
            <a:endParaRPr lang="en-US" sz="1200" b="1" dirty="0"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976450307171102"/>
          <c:y val="1.126625358440995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015490533562818"/>
          <c:y val="0.1556744057956353"/>
          <c:w val="0.85370051635112343"/>
          <c:h val="0.72953739454945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MTBF!$B$2</c:f>
              <c:strCache>
                <c:ptCount val="1"/>
                <c:pt idx="0">
                  <c:v>MTBF (h)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8901116276128176E-3"/>
                  <c:y val="6.81402857818129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3F-42E6-8CB0-9A796FB0DA5F}"/>
                </c:ext>
              </c:extLst>
            </c:dLbl>
            <c:dLbl>
              <c:idx val="1"/>
              <c:layout>
                <c:manualLayout>
                  <c:x val="1.4477708358744071E-3"/>
                  <c:y val="7.2566510249369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3F-42E6-8CB0-9A796FB0DA5F}"/>
                </c:ext>
              </c:extLst>
            </c:dLbl>
            <c:dLbl>
              <c:idx val="2"/>
              <c:layout>
                <c:manualLayout>
                  <c:x val="-2.2948938611589212E-3"/>
                  <c:y val="9.7130171362412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3F-42E6-8CB0-9A796FB0DA5F}"/>
                </c:ext>
              </c:extLst>
            </c:dLbl>
            <c:dLbl>
              <c:idx val="3"/>
              <c:layout>
                <c:manualLayout>
                  <c:x val="0"/>
                  <c:y val="7.3583517292126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3F-42E6-8CB0-9A796FB0DA5F}"/>
                </c:ext>
              </c:extLst>
            </c:dLbl>
            <c:dLbl>
              <c:idx val="4"/>
              <c:layout>
                <c:manualLayout>
                  <c:x val="2.2948938611589268E-3"/>
                  <c:y val="7.3758865248226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3F-42E6-8CB0-9A796FB0DA5F}"/>
                </c:ext>
              </c:extLst>
            </c:dLbl>
            <c:dLbl>
              <c:idx val="5"/>
              <c:layout>
                <c:manualLayout>
                  <c:x val="-8.4145136190700127E-17"/>
                  <c:y val="7.9942897930049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3F-42E6-8CB0-9A796FB0DA5F}"/>
                </c:ext>
              </c:extLst>
            </c:dLbl>
            <c:dLbl>
              <c:idx val="6"/>
              <c:layout>
                <c:manualLayout>
                  <c:x val="0"/>
                  <c:y val="5.99571734475374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C3F-42E6-8CB0-9A796FB0DA5F}"/>
                </c:ext>
              </c:extLst>
            </c:dLbl>
            <c:dLbl>
              <c:idx val="7"/>
              <c:layout>
                <c:manualLayout>
                  <c:x val="0"/>
                  <c:y val="5.9957173447537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C3F-42E6-8CB0-9A796FB0DA5F}"/>
                </c:ext>
              </c:extLst>
            </c:dLbl>
            <c:dLbl>
              <c:idx val="8"/>
              <c:layout>
                <c:manualLayout>
                  <c:x val="0"/>
                  <c:y val="0.10849393290506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C3F-42E6-8CB0-9A796FB0DA5F}"/>
                </c:ext>
              </c:extLst>
            </c:dLbl>
            <c:dLbl>
              <c:idx val="9"/>
              <c:layout>
                <c:manualLayout>
                  <c:x val="-2.2948938611589212E-3"/>
                  <c:y val="0.114204139900071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C3F-42E6-8CB0-9A796FB0DA5F}"/>
                </c:ext>
              </c:extLst>
            </c:dLbl>
            <c:dLbl>
              <c:idx val="10"/>
              <c:layout>
                <c:manualLayout>
                  <c:x val="0"/>
                  <c:y val="5.50964187327824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C3F-42E6-8CB0-9A796FB0DA5F}"/>
                </c:ext>
              </c:extLst>
            </c:dLbl>
            <c:dLbl>
              <c:idx val="12"/>
              <c:layout>
                <c:manualLayout>
                  <c:x val="0"/>
                  <c:y val="3.8610038610038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C3F-42E6-8CB0-9A796FB0DA5F}"/>
                </c:ext>
              </c:extLst>
            </c:dLbl>
            <c:numFmt formatCode="0.0" sourceLinked="0"/>
            <c:spPr>
              <a:gradFill rotWithShape="1">
                <a:gsLst>
                  <a:gs pos="0">
                    <a:srgbClr val="FF0000">
                      <a:lumMod val="110000"/>
                      <a:satMod val="105000"/>
                      <a:tint val="67000"/>
                    </a:srgbClr>
                  </a:gs>
                  <a:gs pos="50000">
                    <a:srgbClr val="FF0000">
                      <a:lumMod val="105000"/>
                      <a:satMod val="103000"/>
                      <a:tint val="73000"/>
                    </a:srgbClr>
                  </a:gs>
                  <a:gs pos="100000">
                    <a:srgbClr val="FF0000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MTBF!$A$8:$A$20</c:f>
              <c:strCache>
                <c:ptCount val="13"/>
                <c:pt idx="0">
                  <c:v>Run7</c:v>
                </c:pt>
                <c:pt idx="1">
                  <c:v>Run8</c:v>
                </c:pt>
                <c:pt idx="2">
                  <c:v>Run9</c:v>
                </c:pt>
                <c:pt idx="3">
                  <c:v>Run10</c:v>
                </c:pt>
                <c:pt idx="4">
                  <c:v>Run11</c:v>
                </c:pt>
                <c:pt idx="5">
                  <c:v>Run12</c:v>
                </c:pt>
                <c:pt idx="6">
                  <c:v>Run13</c:v>
                </c:pt>
                <c:pt idx="7">
                  <c:v>Run14</c:v>
                </c:pt>
                <c:pt idx="8">
                  <c:v>Run15</c:v>
                </c:pt>
                <c:pt idx="9">
                  <c:v>Run16</c:v>
                </c:pt>
                <c:pt idx="10">
                  <c:v>Run17</c:v>
                </c:pt>
                <c:pt idx="11">
                  <c:v>Run18</c:v>
                </c:pt>
                <c:pt idx="12">
                  <c:v>Run19</c:v>
                </c:pt>
              </c:strCache>
            </c:strRef>
          </c:cat>
          <c:val>
            <c:numRef>
              <c:f>MTBF!$B$8:$B$20</c:f>
              <c:numCache>
                <c:formatCode>General</c:formatCode>
                <c:ptCount val="13"/>
                <c:pt idx="0">
                  <c:v>5.25</c:v>
                </c:pt>
                <c:pt idx="1">
                  <c:v>6.31</c:v>
                </c:pt>
                <c:pt idx="2">
                  <c:v>5.51</c:v>
                </c:pt>
                <c:pt idx="3">
                  <c:v>5.51</c:v>
                </c:pt>
                <c:pt idx="4">
                  <c:v>5.69</c:v>
                </c:pt>
                <c:pt idx="5">
                  <c:v>6.91</c:v>
                </c:pt>
                <c:pt idx="6">
                  <c:v>6.55</c:v>
                </c:pt>
                <c:pt idx="7">
                  <c:v>8.61</c:v>
                </c:pt>
                <c:pt idx="8">
                  <c:v>8.09</c:v>
                </c:pt>
                <c:pt idx="9">
                  <c:v>6.37</c:v>
                </c:pt>
                <c:pt idx="10">
                  <c:v>6.75</c:v>
                </c:pt>
                <c:pt idx="11">
                  <c:v>9.32</c:v>
                </c:pt>
                <c:pt idx="12">
                  <c:v>3.86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C3F-42E6-8CB0-9A796FB0DA5F}"/>
            </c:ext>
          </c:extLst>
        </c:ser>
        <c:ser>
          <c:idx val="1"/>
          <c:order val="1"/>
          <c:tx>
            <c:strRef>
              <c:f>MTBF!$C$2</c:f>
              <c:strCache>
                <c:ptCount val="1"/>
                <c:pt idx="0">
                  <c:v>MTTR (h)</c:v>
                </c:pt>
              </c:strCache>
            </c:strRef>
          </c:tx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7807924611833357E-3"/>
                  <c:y val="5.85026065231228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C3F-42E6-8CB0-9A796FB0DA5F}"/>
                </c:ext>
              </c:extLst>
            </c:dLbl>
            <c:dLbl>
              <c:idx val="1"/>
              <c:layout>
                <c:manualLayout>
                  <c:x val="3.7807924611833921E-3"/>
                  <c:y val="5.1212302979358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C3F-42E6-8CB0-9A796FB0DA5F}"/>
                </c:ext>
              </c:extLst>
            </c:dLbl>
            <c:dLbl>
              <c:idx val="2"/>
              <c:layout>
                <c:manualLayout>
                  <c:x val="0"/>
                  <c:y val="7.3583517292126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C3F-42E6-8CB0-9A796FB0DA5F}"/>
                </c:ext>
              </c:extLst>
            </c:dLbl>
            <c:dLbl>
              <c:idx val="3"/>
              <c:layout>
                <c:manualLayout>
                  <c:x val="-4.5897877223178545E-3"/>
                  <c:y val="7.9469966916387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C3F-42E6-8CB0-9A796FB0DA5F}"/>
                </c:ext>
              </c:extLst>
            </c:dLbl>
            <c:dLbl>
              <c:idx val="4"/>
              <c:layout>
                <c:manualLayout>
                  <c:x val="0"/>
                  <c:y val="9.0780141843971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C3F-42E6-8CB0-9A796FB0DA5F}"/>
                </c:ext>
              </c:extLst>
            </c:dLbl>
            <c:dLbl>
              <c:idx val="5"/>
              <c:layout>
                <c:manualLayout>
                  <c:x val="0"/>
                  <c:y val="6.852248394004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C3F-42E6-8CB0-9A796FB0DA5F}"/>
                </c:ext>
              </c:extLst>
            </c:dLbl>
            <c:dLbl>
              <c:idx val="6"/>
              <c:layout>
                <c:manualLayout>
                  <c:x val="0"/>
                  <c:y val="5.1391862955032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C3F-42E6-8CB0-9A796FB0DA5F}"/>
                </c:ext>
              </c:extLst>
            </c:dLbl>
            <c:dLbl>
              <c:idx val="7"/>
              <c:layout>
                <c:manualLayout>
                  <c:x val="0"/>
                  <c:y val="6.8522483940042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C3F-42E6-8CB0-9A796FB0DA5F}"/>
                </c:ext>
              </c:extLst>
            </c:dLbl>
            <c:dLbl>
              <c:idx val="8"/>
              <c:layout>
                <c:manualLayout>
                  <c:x val="0"/>
                  <c:y val="7.7087794432548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C3F-42E6-8CB0-9A796FB0DA5F}"/>
                </c:ext>
              </c:extLst>
            </c:dLbl>
            <c:dLbl>
              <c:idx val="9"/>
              <c:layout>
                <c:manualLayout>
                  <c:x val="2.2948938611589212E-3"/>
                  <c:y val="7.7087794432548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C3F-42E6-8CB0-9A796FB0DA5F}"/>
                </c:ext>
              </c:extLst>
            </c:dLbl>
            <c:dLbl>
              <c:idx val="10"/>
              <c:layout>
                <c:manualLayout>
                  <c:x val="-2.2948938611589212E-3"/>
                  <c:y val="6.3360881542699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C3F-42E6-8CB0-9A796FB0DA5F}"/>
                </c:ext>
              </c:extLst>
            </c:dLbl>
            <c:dLbl>
              <c:idx val="11"/>
              <c:layout>
                <c:manualLayout>
                  <c:x val="-3.6471130513620487E-3"/>
                  <c:y val="6.9194943446440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C3F-42E6-8CB0-9A796FB0DA5F}"/>
                </c:ext>
              </c:extLst>
            </c:dLbl>
            <c:dLbl>
              <c:idx val="12"/>
              <c:layout>
                <c:manualLayout>
                  <c:x val="1.9351717464925011E-3"/>
                  <c:y val="3.8610038610038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C3F-42E6-8CB0-9A796FB0DA5F}"/>
                </c:ext>
              </c:extLst>
            </c:dLbl>
            <c:numFmt formatCode="0.0" sourceLinked="0"/>
            <c:spPr>
              <a:gradFill rotWithShape="1">
                <a:gsLst>
                  <a:gs pos="0">
                    <a:srgbClr val="339966">
                      <a:lumMod val="110000"/>
                      <a:satMod val="105000"/>
                      <a:tint val="67000"/>
                    </a:srgbClr>
                  </a:gs>
                  <a:gs pos="50000">
                    <a:srgbClr val="339966">
                      <a:lumMod val="105000"/>
                      <a:satMod val="103000"/>
                      <a:tint val="73000"/>
                    </a:srgbClr>
                  </a:gs>
                  <a:gs pos="100000">
                    <a:srgbClr val="339966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339966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MTBF!$A$8:$A$20</c:f>
              <c:strCache>
                <c:ptCount val="13"/>
                <c:pt idx="0">
                  <c:v>Run7</c:v>
                </c:pt>
                <c:pt idx="1">
                  <c:v>Run8</c:v>
                </c:pt>
                <c:pt idx="2">
                  <c:v>Run9</c:v>
                </c:pt>
                <c:pt idx="3">
                  <c:v>Run10</c:v>
                </c:pt>
                <c:pt idx="4">
                  <c:v>Run11</c:v>
                </c:pt>
                <c:pt idx="5">
                  <c:v>Run12</c:v>
                </c:pt>
                <c:pt idx="6">
                  <c:v>Run13</c:v>
                </c:pt>
                <c:pt idx="7">
                  <c:v>Run14</c:v>
                </c:pt>
                <c:pt idx="8">
                  <c:v>Run15</c:v>
                </c:pt>
                <c:pt idx="9">
                  <c:v>Run16</c:v>
                </c:pt>
                <c:pt idx="10">
                  <c:v>Run17</c:v>
                </c:pt>
                <c:pt idx="11">
                  <c:v>Run18</c:v>
                </c:pt>
                <c:pt idx="12">
                  <c:v>Run19</c:v>
                </c:pt>
              </c:strCache>
            </c:strRef>
          </c:cat>
          <c:val>
            <c:numRef>
              <c:f>MTBF!$C$8:$C$20</c:f>
              <c:numCache>
                <c:formatCode>General</c:formatCode>
                <c:ptCount val="13"/>
                <c:pt idx="0">
                  <c:v>1.98</c:v>
                </c:pt>
                <c:pt idx="1">
                  <c:v>1.21</c:v>
                </c:pt>
                <c:pt idx="2">
                  <c:v>1.29</c:v>
                </c:pt>
                <c:pt idx="3">
                  <c:v>1.04</c:v>
                </c:pt>
                <c:pt idx="4">
                  <c:v>1.24</c:v>
                </c:pt>
                <c:pt idx="5">
                  <c:v>1.08</c:v>
                </c:pt>
                <c:pt idx="6">
                  <c:v>1.23</c:v>
                </c:pt>
                <c:pt idx="7">
                  <c:v>1.28</c:v>
                </c:pt>
                <c:pt idx="8">
                  <c:v>1.1299999999999999</c:v>
                </c:pt>
                <c:pt idx="9">
                  <c:v>1.19</c:v>
                </c:pt>
                <c:pt idx="10">
                  <c:v>1.17</c:v>
                </c:pt>
                <c:pt idx="11">
                  <c:v>0.93</c:v>
                </c:pt>
                <c:pt idx="12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BC3F-42E6-8CB0-9A796FB0DA5F}"/>
            </c:ext>
          </c:extLst>
        </c:ser>
        <c:ser>
          <c:idx val="2"/>
          <c:order val="2"/>
          <c:tx>
            <c:strRef>
              <c:f>MTBF!$E$2</c:f>
              <c:strCache>
                <c:ptCount val="1"/>
                <c:pt idx="0">
                  <c:v>&lt;Failure h/da&gt;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3.0216690243546867E-4"/>
                  <c:y val="1.60691630067376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C3F-42E6-8CB0-9A796FB0DA5F}"/>
                </c:ext>
              </c:extLst>
            </c:dLbl>
            <c:dLbl>
              <c:idx val="1"/>
              <c:layout>
                <c:manualLayout>
                  <c:x val="1.8684411436523149E-3"/>
                  <c:y val="5.22057848060128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BC3F-42E6-8CB0-9A796FB0DA5F}"/>
                </c:ext>
              </c:extLst>
            </c:dLbl>
            <c:dLbl>
              <c:idx val="2"/>
              <c:layout>
                <c:manualLayout>
                  <c:x val="0"/>
                  <c:y val="8.8300220750551897E-2"/>
                </c:manualLayout>
              </c:layout>
              <c:tx>
                <c:rich>
                  <a:bodyPr/>
                  <a:lstStyle/>
                  <a:p>
                    <a:r>
                      <a:rPr lang="en-US" sz="9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4.42</a:t>
                    </a:r>
                    <a:endParaRPr lang="en-US" b="1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BC3F-42E6-8CB0-9A796FB0DA5F}"/>
                </c:ext>
              </c:extLst>
            </c:dLbl>
            <c:dLbl>
              <c:idx val="3"/>
              <c:layout>
                <c:manualLayout>
                  <c:x val="0"/>
                  <c:y val="9.713024282560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BC3F-42E6-8CB0-9A796FB0DA5F}"/>
                </c:ext>
              </c:extLst>
            </c:dLbl>
            <c:dLbl>
              <c:idx val="4"/>
              <c:layout>
                <c:manualLayout>
                  <c:x val="0"/>
                  <c:y val="6.808510638297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C3F-42E6-8CB0-9A796FB0DA5F}"/>
                </c:ext>
              </c:extLst>
            </c:dLbl>
            <c:dLbl>
              <c:idx val="5"/>
              <c:layout>
                <c:manualLayout>
                  <c:x val="8.4145136190700127E-17"/>
                  <c:y val="6.852248394004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BC3F-42E6-8CB0-9A796FB0DA5F}"/>
                </c:ext>
              </c:extLst>
            </c:dLbl>
            <c:dLbl>
              <c:idx val="6"/>
              <c:layout>
                <c:manualLayout>
                  <c:x val="0"/>
                  <c:y val="6.852248394004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BC3F-42E6-8CB0-9A796FB0DA5F}"/>
                </c:ext>
              </c:extLst>
            </c:dLbl>
            <c:dLbl>
              <c:idx val="7"/>
              <c:layout>
                <c:manualLayout>
                  <c:x val="0"/>
                  <c:y val="5.7102069950035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BC3F-42E6-8CB0-9A796FB0DA5F}"/>
                </c:ext>
              </c:extLst>
            </c:dLbl>
            <c:dLbl>
              <c:idx val="8"/>
              <c:layout>
                <c:manualLayout>
                  <c:x val="0"/>
                  <c:y val="8.5653104925053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BC3F-42E6-8CB0-9A796FB0DA5F}"/>
                </c:ext>
              </c:extLst>
            </c:dLbl>
            <c:dLbl>
              <c:idx val="9"/>
              <c:layout>
                <c:manualLayout>
                  <c:x val="0"/>
                  <c:y val="9.9928622412562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BC3F-42E6-8CB0-9A796FB0DA5F}"/>
                </c:ext>
              </c:extLst>
            </c:dLbl>
            <c:dLbl>
              <c:idx val="10"/>
              <c:layout>
                <c:manualLayout>
                  <c:x val="-2.2948938611589212E-3"/>
                  <c:y val="4.9586776859504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BC3F-42E6-8CB0-9A796FB0DA5F}"/>
                </c:ext>
              </c:extLst>
            </c:dLbl>
            <c:dLbl>
              <c:idx val="11"/>
              <c:layout>
                <c:manualLayout>
                  <c:x val="0"/>
                  <c:y val="5.588822355289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BC3F-42E6-8CB0-9A796FB0DA5F}"/>
                </c:ext>
              </c:extLst>
            </c:dLbl>
            <c:dLbl>
              <c:idx val="12"/>
              <c:layout>
                <c:manualLayout>
                  <c:x val="-1.4191095537531719E-16"/>
                  <c:y val="5.1480051480051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BC3F-42E6-8CB0-9A796FB0DA5F}"/>
                </c:ext>
              </c:extLst>
            </c:dLbl>
            <c:numFmt formatCode="#,##0.0" sourceLinked="0"/>
            <c:spPr>
              <a:gradFill rotWithShape="1">
                <a:gsLst>
                  <a:gs pos="0">
                    <a:srgbClr val="062F67">
                      <a:lumMod val="110000"/>
                      <a:satMod val="105000"/>
                      <a:tint val="67000"/>
                    </a:srgbClr>
                  </a:gs>
                  <a:gs pos="50000">
                    <a:srgbClr val="062F67">
                      <a:lumMod val="105000"/>
                      <a:satMod val="103000"/>
                      <a:tint val="73000"/>
                    </a:srgbClr>
                  </a:gs>
                  <a:gs pos="100000">
                    <a:srgbClr val="062F67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062F67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MTBF!$A$8:$A$20</c:f>
              <c:strCache>
                <c:ptCount val="13"/>
                <c:pt idx="0">
                  <c:v>Run7</c:v>
                </c:pt>
                <c:pt idx="1">
                  <c:v>Run8</c:v>
                </c:pt>
                <c:pt idx="2">
                  <c:v>Run9</c:v>
                </c:pt>
                <c:pt idx="3">
                  <c:v>Run10</c:v>
                </c:pt>
                <c:pt idx="4">
                  <c:v>Run11</c:v>
                </c:pt>
                <c:pt idx="5">
                  <c:v>Run12</c:v>
                </c:pt>
                <c:pt idx="6">
                  <c:v>Run13</c:v>
                </c:pt>
                <c:pt idx="7">
                  <c:v>Run14</c:v>
                </c:pt>
                <c:pt idx="8">
                  <c:v>Run15</c:v>
                </c:pt>
                <c:pt idx="9">
                  <c:v>Run16</c:v>
                </c:pt>
                <c:pt idx="10">
                  <c:v>Run17</c:v>
                </c:pt>
                <c:pt idx="11">
                  <c:v>Run18</c:v>
                </c:pt>
                <c:pt idx="12">
                  <c:v>Run19</c:v>
                </c:pt>
              </c:strCache>
            </c:strRef>
          </c:cat>
          <c:val>
            <c:numRef>
              <c:f>MTBF!$E$8:$E$20</c:f>
              <c:numCache>
                <c:formatCode>0.00</c:formatCode>
                <c:ptCount val="13"/>
                <c:pt idx="0">
                  <c:v>6.3</c:v>
                </c:pt>
                <c:pt idx="1">
                  <c:v>3.8222222222222224</c:v>
                </c:pt>
                <c:pt idx="2">
                  <c:v>3.4285714285714284</c:v>
                </c:pt>
                <c:pt idx="3">
                  <c:v>3.7704081632653059</c:v>
                </c:pt>
                <c:pt idx="4">
                  <c:v>4.4823529411764707</c:v>
                </c:pt>
                <c:pt idx="5">
                  <c:v>3.0057142857142858</c:v>
                </c:pt>
                <c:pt idx="6">
                  <c:v>3.4642857142857144</c:v>
                </c:pt>
                <c:pt idx="7">
                  <c:v>3.0259740259740258</c:v>
                </c:pt>
                <c:pt idx="8">
                  <c:v>3.1493506493506493</c:v>
                </c:pt>
                <c:pt idx="9">
                  <c:v>3.5741935483870968</c:v>
                </c:pt>
                <c:pt idx="10">
                  <c:v>3.6506849315068495</c:v>
                </c:pt>
                <c:pt idx="11">
                  <c:v>2.1495327102803738</c:v>
                </c:pt>
                <c:pt idx="12">
                  <c:v>3.064516129032258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BC3F-42E6-8CB0-9A796FB0D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75203072"/>
        <c:axId val="175204608"/>
      </c:barChart>
      <c:catAx>
        <c:axId val="17520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+mj-lt"/>
                <a:ea typeface="Arial"/>
                <a:cs typeface="Times New Roman" panose="02020603050405020304" pitchFamily="18" charset="0"/>
              </a:defRPr>
            </a:pPr>
            <a:endParaRPr lang="zh-CN"/>
          </a:p>
        </c:txPr>
        <c:crossAx val="1752046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520460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</a:defRPr>
                </a:pPr>
                <a:r>
                  <a:rPr lang="en-US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Hours (h)</a:t>
                </a:r>
              </a:p>
            </c:rich>
          </c:tx>
          <c:layout>
            <c:manualLayout>
              <c:xMode val="edge"/>
              <c:yMode val="edge"/>
              <c:x val="2.1801491681009755E-2"/>
              <c:y val="0.4282569817959049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+mj-lt"/>
                <a:ea typeface="Arial"/>
                <a:cs typeface="Times New Roman" panose="02020603050405020304" pitchFamily="18" charset="0"/>
              </a:defRPr>
            </a:pPr>
            <a:endParaRPr lang="zh-CN"/>
          </a:p>
        </c:txPr>
        <c:crossAx val="175203072"/>
        <c:crosses val="autoZero"/>
        <c:crossBetween val="between"/>
        <c:majorUnit val="2"/>
        <c:minorUnit val="1"/>
      </c:valAx>
      <c:spPr>
        <a:solidFill>
          <a:schemeClr val="bg1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3102301254433182"/>
          <c:y val="0.16559070834708536"/>
          <c:w val="0.47906198472178929"/>
          <c:h val="5.331164182989523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zh-CN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fr-FR" sz="1400" b="0" dirty="0" err="1"/>
              <a:t>Beamline</a:t>
            </a:r>
            <a:r>
              <a:rPr lang="fr-FR" sz="1400" b="0" dirty="0"/>
              <a:t> and radiation tests </a:t>
            </a:r>
            <a:r>
              <a:rPr lang="fr-FR" sz="1400" b="0" dirty="0" err="1"/>
              <a:t>beam</a:t>
            </a:r>
            <a:r>
              <a:rPr lang="fr-FR" sz="1400" b="0" dirty="0"/>
              <a:t> time in 2018 </a:t>
            </a:r>
            <a:r>
              <a:rPr lang="fr-FR" sz="1400" b="1" dirty="0">
                <a:solidFill>
                  <a:schemeClr val="accent1"/>
                </a:solidFill>
              </a:rPr>
              <a:t>(5049 h)</a:t>
            </a:r>
          </a:p>
          <a:p>
            <a:pPr>
              <a:defRPr b="0"/>
            </a:pPr>
            <a:r>
              <a:rPr lang="fr-FR" sz="1400" b="0" dirty="0" err="1"/>
              <a:t>repartion</a:t>
            </a:r>
            <a:r>
              <a:rPr lang="fr-FR" sz="1400" b="0" dirty="0"/>
              <a:t> </a:t>
            </a:r>
            <a:r>
              <a:rPr lang="fr-FR" sz="1400" b="0" dirty="0" err="1"/>
              <a:t>according</a:t>
            </a:r>
            <a:r>
              <a:rPr lang="fr-FR" sz="1400" b="0" dirty="0"/>
              <a:t> to the </a:t>
            </a:r>
            <a:r>
              <a:rPr lang="fr-FR" sz="1400" b="0" dirty="0" err="1"/>
              <a:t>filling</a:t>
            </a:r>
            <a:r>
              <a:rPr lang="fr-FR" sz="1400" b="0" dirty="0"/>
              <a:t> modes</a:t>
            </a:r>
          </a:p>
        </c:rich>
      </c:tx>
      <c:layout>
        <c:manualLayout>
          <c:xMode val="edge"/>
          <c:yMode val="edge"/>
          <c:x val="9.2650075917490637E-2"/>
          <c:y val="2.0162003374800407E-2"/>
        </c:manualLayout>
      </c:layout>
      <c:overlay val="0"/>
    </c:title>
    <c:autoTitleDeleted val="0"/>
    <c:view3D>
      <c:rotX val="20"/>
      <c:rotY val="34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335620610028071E-2"/>
          <c:y val="0.37100800153017316"/>
          <c:w val="0.68933594979459689"/>
          <c:h val="0.44485785236441405"/>
        </c:manualLayout>
      </c:layout>
      <c:pie3DChart>
        <c:varyColors val="1"/>
        <c:ser>
          <c:idx val="0"/>
          <c:order val="0"/>
          <c:explosion val="11"/>
          <c:dPt>
            <c:idx val="0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1-6539-4762-BE78-281A3365DE9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6539-4762-BE78-281A3365DE96}"/>
              </c:ext>
            </c:extLst>
          </c:dPt>
          <c:dPt>
            <c:idx val="2"/>
            <c:bubble3D val="0"/>
            <c:spPr>
              <a:solidFill>
                <a:srgbClr val="CCFFCC"/>
              </a:solidFill>
            </c:spPr>
            <c:extLst>
              <c:ext xmlns:c16="http://schemas.microsoft.com/office/drawing/2014/chart" uri="{C3380CC4-5D6E-409C-BE32-E72D297353CC}">
                <c16:uniqueId val="{00000005-6539-4762-BE78-281A3365DE96}"/>
              </c:ext>
            </c:extLst>
          </c:dPt>
          <c:dPt>
            <c:idx val="3"/>
            <c:bubble3D val="0"/>
            <c:spPr>
              <a:solidFill>
                <a:srgbClr val="FFCC00"/>
              </a:solidFill>
            </c:spPr>
            <c:extLst>
              <c:ext xmlns:c16="http://schemas.microsoft.com/office/drawing/2014/chart" uri="{C3380CC4-5D6E-409C-BE32-E72D297353CC}">
                <c16:uniqueId val="{00000007-6539-4762-BE78-281A3365DE96}"/>
              </c:ext>
            </c:extLst>
          </c:dPt>
          <c:dPt>
            <c:idx val="4"/>
            <c:bubble3D val="0"/>
            <c:spPr>
              <a:solidFill>
                <a:srgbClr val="339966"/>
              </a:solidFill>
            </c:spPr>
            <c:extLst>
              <c:ext xmlns:c16="http://schemas.microsoft.com/office/drawing/2014/chart" uri="{C3380CC4-5D6E-409C-BE32-E72D297353CC}">
                <c16:uniqueId val="{00000009-6539-4762-BE78-281A3365DE96}"/>
              </c:ext>
            </c:extLst>
          </c:dPt>
          <c:dPt>
            <c:idx val="5"/>
            <c:bubble3D val="0"/>
            <c:spPr>
              <a:solidFill>
                <a:srgbClr val="00FF00"/>
              </a:solidFill>
            </c:spPr>
            <c:extLst>
              <c:ext xmlns:c16="http://schemas.microsoft.com/office/drawing/2014/chart" uri="{C3380CC4-5D6E-409C-BE32-E72D297353CC}">
                <c16:uniqueId val="{0000000B-6539-4762-BE78-281A3365DE96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D-6539-4762-BE78-281A3365DE96}"/>
              </c:ext>
            </c:extLst>
          </c:dPt>
          <c:dPt>
            <c:idx val="7"/>
            <c:bubble3D val="0"/>
            <c:spPr>
              <a:solidFill>
                <a:srgbClr val="339966"/>
              </a:solidFill>
            </c:spPr>
            <c:extLst>
              <c:ext xmlns:c16="http://schemas.microsoft.com/office/drawing/2014/chart" uri="{C3380CC4-5D6E-409C-BE32-E72D297353CC}">
                <c16:uniqueId val="{0000000F-6539-4762-BE78-281A3365DE96}"/>
              </c:ext>
            </c:extLst>
          </c:dPt>
          <c:dLbls>
            <c:dLbl>
              <c:idx val="0"/>
              <c:layout>
                <c:manualLayout>
                  <c:x val="-1.9344702440469576E-2"/>
                  <c:y val="-2.515165549830126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39-4762-BE78-281A3365DE96}"/>
                </c:ext>
              </c:extLst>
            </c:dLbl>
            <c:dLbl>
              <c:idx val="1"/>
              <c:layout>
                <c:manualLayout>
                  <c:x val="4.4387660630300294E-2"/>
                  <c:y val="-4.46856609847810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39-4762-BE78-281A3365DE96}"/>
                </c:ext>
              </c:extLst>
            </c:dLbl>
            <c:dLbl>
              <c:idx val="2"/>
              <c:layout>
                <c:manualLayout>
                  <c:x val="-4.8569575714554883E-3"/>
                  <c:y val="-5.903847039362994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39-4762-BE78-281A3365DE96}"/>
                </c:ext>
              </c:extLst>
            </c:dLbl>
            <c:dLbl>
              <c:idx val="3"/>
              <c:layout>
                <c:manualLayout>
                  <c:x val="4.0331819836389067E-3"/>
                  <c:y val="-3.682370511766837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39-4762-BE78-281A3365DE96}"/>
                </c:ext>
              </c:extLst>
            </c:dLbl>
            <c:dLbl>
              <c:idx val="4"/>
              <c:layout>
                <c:manualLayout>
                  <c:x val="4.0338008667113609E-2"/>
                  <c:y val="-8.761303622472292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539-4762-BE78-281A3365DE96}"/>
                </c:ext>
              </c:extLst>
            </c:dLbl>
            <c:dLbl>
              <c:idx val="5"/>
              <c:layout>
                <c:manualLayout>
                  <c:x val="-1.099515845190884E-2"/>
                  <c:y val="2.824624194702943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539-4762-BE78-281A3365DE96}"/>
                </c:ext>
              </c:extLst>
            </c:dLbl>
            <c:dLbl>
              <c:idx val="6"/>
              <c:layout>
                <c:manualLayout>
                  <c:x val="-5.5101798406586036E-2"/>
                  <c:y val="-5.1038822167431093E-3"/>
                </c:manualLayout>
              </c:layout>
              <c:numFmt formatCode="0.0%" sourceLinked="0"/>
              <c:spPr>
                <a:noFill/>
              </c:spPr>
              <c:txPr>
                <a:bodyPr/>
                <a:lstStyle/>
                <a:p>
                  <a:pPr>
                    <a:defRPr/>
                  </a:pPr>
                  <a:endParaRPr lang="zh-C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539-4762-BE78-281A3365DE96}"/>
                </c:ext>
              </c:extLst>
            </c:dLbl>
            <c:dLbl>
              <c:idx val="7"/>
              <c:layout>
                <c:manualLayout>
                  <c:x val="-6.4262587614504388E-2"/>
                  <c:y val="-0.2229426372208523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539-4762-BE78-281A3365DE96}"/>
                </c:ext>
              </c:extLst>
            </c:dLbl>
            <c:dLbl>
              <c:idx val="8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539-4762-BE78-281A3365DE96}"/>
                </c:ext>
              </c:extLst>
            </c:dLbl>
            <c:dLbl>
              <c:idx val="9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539-4762-BE78-281A3365DE9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Données!$J$1:$O$1</c:f>
              <c:strCache>
                <c:ptCount val="6"/>
                <c:pt idx="0">
                  <c:v>Radiation tests</c:v>
                </c:pt>
                <c:pt idx="1">
                  <c:v>Low Alpha</c:v>
                </c:pt>
                <c:pt idx="2">
                  <c:v>1 bunch</c:v>
                </c:pt>
                <c:pt idx="3">
                  <c:v>8 bunches</c:v>
                </c:pt>
                <c:pt idx="4">
                  <c:v>uniform</c:v>
                </c:pt>
                <c:pt idx="5">
                  <c:v>Hybrid</c:v>
                </c:pt>
              </c:strCache>
            </c:strRef>
          </c:cat>
          <c:val>
            <c:numRef>
              <c:f>Données!$J$5:$O$5</c:f>
              <c:numCache>
                <c:formatCode>[hh]:mm</c:formatCode>
                <c:ptCount val="6"/>
                <c:pt idx="0">
                  <c:v>2.8958333333066548</c:v>
                </c:pt>
                <c:pt idx="1">
                  <c:v>10</c:v>
                </c:pt>
                <c:pt idx="2">
                  <c:v>11.833333333328483</c:v>
                </c:pt>
                <c:pt idx="3">
                  <c:v>11.849305555551837</c:v>
                </c:pt>
                <c:pt idx="4">
                  <c:v>91.643055555514977</c:v>
                </c:pt>
                <c:pt idx="5">
                  <c:v>82.163888888870133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539-4762-BE78-281A3365D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>
          <a:solidFill>
            <a:schemeClr val="accent6"/>
          </a:solidFill>
        </a:defRPr>
      </a:pPr>
      <a:endParaRPr lang="zh-CN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1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0"/>
            </a:pPr>
            <a:r>
              <a:rPr lang="fr-FR" sz="1600" b="0" dirty="0" err="1"/>
              <a:t>Origin</a:t>
            </a:r>
            <a:r>
              <a:rPr lang="fr-FR" sz="1600" b="0" dirty="0"/>
              <a:t> of the </a:t>
            </a:r>
            <a:r>
              <a:rPr lang="fr-FR" sz="1600" b="0" dirty="0">
                <a:solidFill>
                  <a:srgbClr val="FF0000"/>
                </a:solidFill>
              </a:rPr>
              <a:t>59 </a:t>
            </a:r>
            <a:r>
              <a:rPr lang="fr-FR" sz="1600" b="0" dirty="0" err="1">
                <a:solidFill>
                  <a:srgbClr val="FF0000"/>
                </a:solidFill>
              </a:rPr>
              <a:t>hours</a:t>
            </a:r>
            <a:r>
              <a:rPr lang="fr-FR" sz="1600" b="0" dirty="0">
                <a:solidFill>
                  <a:srgbClr val="FF0000"/>
                </a:solidFill>
              </a:rPr>
              <a:t> </a:t>
            </a:r>
            <a:r>
              <a:rPr lang="fr-FR" sz="1600" b="0" dirty="0"/>
              <a:t>BEAM TIME LOST in 2018</a:t>
            </a:r>
          </a:p>
          <a:p>
            <a:pPr>
              <a:defRPr sz="1400" b="0"/>
            </a:pPr>
            <a:r>
              <a:rPr lang="fr-FR" sz="1400" b="0" dirty="0"/>
              <a:t> </a:t>
            </a:r>
          </a:p>
        </c:rich>
      </c:tx>
      <c:layout>
        <c:manualLayout>
          <c:xMode val="edge"/>
          <c:yMode val="edge"/>
          <c:x val="0.15351067472139743"/>
          <c:y val="2.1353357003094396E-2"/>
        </c:manualLayout>
      </c:layout>
      <c:overlay val="0"/>
    </c:title>
    <c:autoTitleDeleted val="0"/>
    <c:view3D>
      <c:rotX val="50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565005083147225E-2"/>
          <c:y val="0.22643276261431472"/>
          <c:w val="0.79600291449062299"/>
          <c:h val="0.6270913331118847"/>
        </c:manualLayout>
      </c:layout>
      <c:pie3DChart>
        <c:varyColors val="1"/>
        <c:ser>
          <c:idx val="0"/>
          <c:order val="0"/>
          <c:tx>
            <c:strRef>
              <c:f>LignesFS!$Z$1</c:f>
              <c:strCache>
                <c:ptCount val="1"/>
                <c:pt idx="0">
                  <c:v>TOTAL</c:v>
                </c:pt>
              </c:strCache>
            </c:strRef>
          </c:tx>
          <c:dPt>
            <c:idx val="15"/>
            <c:bubble3D val="0"/>
            <c:spPr>
              <a:effectLst>
                <a:outerShdw blurRad="50800" dist="50800" dir="18480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E53-4D23-B866-0DB08CCB13FE}"/>
              </c:ext>
            </c:extLst>
          </c:dPt>
          <c:dLbls>
            <c:dLbl>
              <c:idx val="0"/>
              <c:layout>
                <c:manualLayout>
                  <c:x val="-1.1554690871335014E-2"/>
                  <c:y val="-1.658180779434769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53-4D23-B866-0DB08CCB13FE}"/>
                </c:ext>
              </c:extLst>
            </c:dLbl>
            <c:dLbl>
              <c:idx val="1"/>
              <c:layout>
                <c:manualLayout>
                  <c:x val="1.9799121029618082E-2"/>
                  <c:y val="-6.694451664157476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53-4D23-B866-0DB08CCB13FE}"/>
                </c:ext>
              </c:extLst>
            </c:dLbl>
            <c:dLbl>
              <c:idx val="2"/>
              <c:layout>
                <c:manualLayout>
                  <c:x val="0.15101192038495187"/>
                  <c:y val="-0.1336839700549587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53-4D23-B866-0DB08CCB13FE}"/>
                </c:ext>
              </c:extLst>
            </c:dLbl>
            <c:dLbl>
              <c:idx val="3"/>
              <c:layout>
                <c:manualLayout>
                  <c:x val="2.7574011848428306E-2"/>
                  <c:y val="-2.20267321258261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53-4D23-B866-0DB08CCB13FE}"/>
                </c:ext>
              </c:extLst>
            </c:dLbl>
            <c:dLbl>
              <c:idx val="4"/>
              <c:layout>
                <c:manualLayout>
                  <c:x val="0.12459464724944214"/>
                  <c:y val="-5.879843269565558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E53-4D23-B866-0DB08CCB13FE}"/>
                </c:ext>
              </c:extLst>
            </c:dLbl>
            <c:dLbl>
              <c:idx val="6"/>
              <c:layout>
                <c:manualLayout>
                  <c:x val="3.1687400735729419E-2"/>
                  <c:y val="-9.660577398611928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E53-4D23-B866-0DB08CCB13FE}"/>
                </c:ext>
              </c:extLst>
            </c:dLbl>
            <c:dLbl>
              <c:idx val="7"/>
              <c:layout>
                <c:manualLayout>
                  <c:x val="2.8397195899186288E-2"/>
                  <c:y val="4.1494853652668346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E53-4D23-B866-0DB08CCB13FE}"/>
                </c:ext>
              </c:extLst>
            </c:dLbl>
            <c:dLbl>
              <c:idx val="8"/>
              <c:layout>
                <c:manualLayout>
                  <c:x val="7.7428010362914759E-2"/>
                  <c:y val="0.1143451046368978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E53-4D23-B866-0DB08CCB13FE}"/>
                </c:ext>
              </c:extLst>
            </c:dLbl>
            <c:dLbl>
              <c:idx val="9"/>
              <c:layout>
                <c:manualLayout>
                  <c:x val="-5.2303584333291145E-2"/>
                  <c:y val="2.318654011352682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E53-4D23-B866-0DB08CCB13F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E53-4D23-B866-0DB08CCB13F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E53-4D23-B866-0DB08CCB13FE}"/>
                </c:ext>
              </c:extLst>
            </c:dLbl>
            <c:dLbl>
              <c:idx val="12"/>
              <c:layout>
                <c:manualLayout>
                  <c:x val="-5.3741563812891191E-2"/>
                  <c:y val="1.199002678428565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E53-4D23-B866-0DB08CCB13FE}"/>
                </c:ext>
              </c:extLst>
            </c:dLbl>
            <c:dLbl>
              <c:idx val="13"/>
              <c:layout>
                <c:manualLayout>
                  <c:x val="-2.3672032891432958E-2"/>
                  <c:y val="2.778259056704467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E53-4D23-B866-0DB08CCB13FE}"/>
                </c:ext>
              </c:extLst>
            </c:dLbl>
            <c:dLbl>
              <c:idx val="14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E53-4D23-B866-0DB08CCB13FE}"/>
                </c:ext>
              </c:extLst>
            </c:dLbl>
            <c:dLbl>
              <c:idx val="15"/>
              <c:layout>
                <c:manualLayout>
                  <c:x val="-2.6653002731426088E-2"/>
                  <c:y val="-2.754103070599931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53-4D23-B866-0DB08CCB13FE}"/>
                </c:ext>
              </c:extLst>
            </c:dLbl>
            <c:dLbl>
              <c:idx val="16"/>
              <c:layout>
                <c:manualLayout>
                  <c:x val="-1.6730046095367192E-2"/>
                  <c:y val="1.541365683257950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E53-4D23-B866-0DB08CCB13FE}"/>
                </c:ext>
              </c:extLst>
            </c:dLbl>
            <c:dLbl>
              <c:idx val="17"/>
              <c:layout>
                <c:manualLayout>
                  <c:x val="-1.0214553724170876E-2"/>
                  <c:y val="-6.7725475554943695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E53-4D23-B866-0DB08CCB13FE}"/>
                </c:ext>
              </c:extLst>
            </c:dLbl>
            <c:dLbl>
              <c:idx val="18"/>
              <c:layout>
                <c:manualLayout>
                  <c:x val="4.0627615575253032E-2"/>
                  <c:y val="-1.412248730982371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E53-4D23-B866-0DB08CCB13FE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/>
                </a:pPr>
                <a:endParaRPr lang="zh-C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LignesFS!$A$2:$A$20</c:f>
              <c:strCache>
                <c:ptCount val="19"/>
                <c:pt idx="0">
                  <c:v>RF</c:v>
                </c:pt>
                <c:pt idx="1">
                  <c:v>Power supply</c:v>
                </c:pt>
                <c:pt idx="2">
                  <c:v>Linac</c:v>
                </c:pt>
                <c:pt idx="3">
                  <c:v>Magnet &amp; insertions</c:v>
                </c:pt>
                <c:pt idx="4">
                  <c:v>Electronic Control</c:v>
                </c:pt>
                <c:pt idx="5">
                  <c:v>Informatic Control</c:v>
                </c:pt>
                <c:pt idx="6">
                  <c:v>Vacuum</c:v>
                </c:pt>
                <c:pt idx="7">
                  <c:v>Control Room</c:v>
                </c:pt>
                <c:pt idx="8">
                  <c:v>EP</c:v>
                </c:pt>
                <c:pt idx="9">
                  <c:v>Diagnostics</c:v>
                </c:pt>
                <c:pt idx="10">
                  <c:v>PSS</c:v>
                </c:pt>
                <c:pt idx="11">
                  <c:v>Cryo</c:v>
                </c:pt>
                <c:pt idx="12">
                  <c:v>Beamline</c:v>
                </c:pt>
                <c:pt idx="13">
                  <c:v>Utilites</c:v>
                </c:pt>
                <c:pt idx="15">
                  <c:v>Power outage</c:v>
                </c:pt>
                <c:pt idx="16">
                  <c:v>Others</c:v>
                </c:pt>
                <c:pt idx="17">
                  <c:v>FBT</c:v>
                </c:pt>
                <c:pt idx="18">
                  <c:v>Human</c:v>
                </c:pt>
              </c:strCache>
            </c:strRef>
          </c:cat>
          <c:val>
            <c:numRef>
              <c:f>LignesFS!$Z$2:$Z$20</c:f>
              <c:numCache>
                <c:formatCode>[hh]"h"mm</c:formatCode>
                <c:ptCount val="19"/>
                <c:pt idx="0">
                  <c:v>0.14791666666666667</c:v>
                </c:pt>
                <c:pt idx="1">
                  <c:v>0.20347222222222222</c:v>
                </c:pt>
                <c:pt idx="2">
                  <c:v>4.1666666666666666E-3</c:v>
                </c:pt>
                <c:pt idx="3">
                  <c:v>9.9999999999999992E-2</c:v>
                </c:pt>
                <c:pt idx="4">
                  <c:v>0.10208333333333335</c:v>
                </c:pt>
                <c:pt idx="5">
                  <c:v>1.3194444444444444E-2</c:v>
                </c:pt>
                <c:pt idx="6">
                  <c:v>0.18680555555846595</c:v>
                </c:pt>
                <c:pt idx="7">
                  <c:v>1.2499999997089617E-2</c:v>
                </c:pt>
                <c:pt idx="8">
                  <c:v>0.11527777777777777</c:v>
                </c:pt>
                <c:pt idx="9">
                  <c:v>5.9722222222222225E-2</c:v>
                </c:pt>
                <c:pt idx="10">
                  <c:v>0</c:v>
                </c:pt>
                <c:pt idx="11">
                  <c:v>0</c:v>
                </c:pt>
                <c:pt idx="12">
                  <c:v>0.27847222222222223</c:v>
                </c:pt>
                <c:pt idx="13">
                  <c:v>0.37569444444751648</c:v>
                </c:pt>
                <c:pt idx="14">
                  <c:v>0</c:v>
                </c:pt>
                <c:pt idx="15">
                  <c:v>0.17222222222222222</c:v>
                </c:pt>
                <c:pt idx="16">
                  <c:v>0.35208333333333336</c:v>
                </c:pt>
                <c:pt idx="17">
                  <c:v>2.013888888888889E-2</c:v>
                </c:pt>
                <c:pt idx="18">
                  <c:v>0.31458333333333338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EE53-4D23-B866-0DB08CCB13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  <a:effectLst/>
    <a:scene3d>
      <a:camera prst="orthographicFront"/>
      <a:lightRig rig="threePt" dir="t"/>
    </a:scene3d>
  </c:sp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0.45808</cdr:x>
      <cdr:y>0.93436</cdr:y>
    </cdr:from>
    <cdr:to>
      <cdr:x>1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220B4B9-913A-4816-A450-9649126CC6F4}"/>
            </a:ext>
          </a:extLst>
        </cdr:cNvPr>
        <cdr:cNvSpPr txBox="1"/>
      </cdr:nvSpPr>
      <cdr:spPr>
        <a:xfrm xmlns:a="http://schemas.openxmlformats.org/drawingml/2006/main">
          <a:off x="2680257" y="3509237"/>
          <a:ext cx="3170814" cy="246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dirty="0">
              <a:cs typeface="Times New Roman" panose="02020603050405020304" pitchFamily="18" charset="0"/>
            </a:rPr>
            <a:t>(fy19 MTBF skewed</a:t>
          </a:r>
          <a:r>
            <a:rPr lang="en-US" sz="1000" baseline="0" dirty="0">
              <a:cs typeface="Times New Roman" panose="02020603050405020304" pitchFamily="18" charset="0"/>
            </a:rPr>
            <a:t> by frequent LEReC MPS trips)</a:t>
          </a:r>
          <a:endParaRPr lang="en-US" sz="1000" dirty="0"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0.07998</cdr:x>
      <cdr:y>0.91651</cdr:y>
    </cdr:from>
    <cdr:to>
      <cdr:x>0.89194</cdr:x>
      <cdr:y>1</cdr:y>
    </cdr:to>
    <cdr:grpSp>
      <cdr:nvGrpSpPr>
        <cdr:cNvPr id="7" name="Groupe 6">
          <a:extLst xmlns:a="http://schemas.openxmlformats.org/drawingml/2006/main">
            <a:ext uri="{FF2B5EF4-FFF2-40B4-BE49-F238E27FC236}">
              <a16:creationId xmlns:a16="http://schemas.microsoft.com/office/drawing/2014/main" id="{EE114594-9904-F643-903F-F76FBED10333}"/>
            </a:ext>
          </a:extLst>
        </cdr:cNvPr>
        <cdr:cNvGrpSpPr/>
      </cdr:nvGrpSpPr>
      <cdr:grpSpPr>
        <a:xfrm xmlns:a="http://schemas.openxmlformats.org/drawingml/2006/main">
          <a:off x="457180" y="2509399"/>
          <a:ext cx="4641307" cy="228595"/>
          <a:chOff x="456920" y="2013952"/>
          <a:chExt cx="3741873" cy="506329"/>
        </a:xfrm>
      </cdr:grpSpPr>
      <cdr:sp macro="" textlink="">
        <cdr:nvSpPr>
          <cdr:cNvPr id="2" name="ZoneTexte 1"/>
          <cdr:cNvSpPr txBox="1"/>
        </cdr:nvSpPr>
        <cdr:spPr>
          <a:xfrm xmlns:a="http://schemas.openxmlformats.org/drawingml/2006/main">
            <a:off x="456920" y="2013952"/>
            <a:ext cx="793054" cy="506329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pPr algn="ctr"/>
            <a:r>
              <a:rPr lang="fr-FR" sz="1100" dirty="0"/>
              <a:t>RUN 1</a:t>
            </a:r>
          </a:p>
        </cdr:txBody>
      </cdr:sp>
      <cdr:sp macro="" textlink="">
        <cdr:nvSpPr>
          <cdr:cNvPr id="3" name="ZoneTexte 1"/>
          <cdr:cNvSpPr txBox="1"/>
        </cdr:nvSpPr>
        <cdr:spPr>
          <a:xfrm xmlns:a="http://schemas.openxmlformats.org/drawingml/2006/main">
            <a:off x="1224136" y="2013954"/>
            <a:ext cx="763042" cy="506327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fr-FR" sz="1100" dirty="0"/>
              <a:t>RUN 2</a:t>
            </a:r>
          </a:p>
        </cdr:txBody>
      </cdr:sp>
      <cdr:sp macro="" textlink="">
        <cdr:nvSpPr>
          <cdr:cNvPr id="4" name="ZoneTexte 1"/>
          <cdr:cNvSpPr txBox="1"/>
        </cdr:nvSpPr>
        <cdr:spPr>
          <a:xfrm xmlns:a="http://schemas.openxmlformats.org/drawingml/2006/main">
            <a:off x="1944216" y="2013956"/>
            <a:ext cx="718734" cy="50632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fr-FR" sz="1100" dirty="0"/>
              <a:t>RUN 3</a:t>
            </a:r>
          </a:p>
        </cdr:txBody>
      </cdr:sp>
      <cdr:sp macro="" textlink="">
        <cdr:nvSpPr>
          <cdr:cNvPr id="5" name="ZoneTexte 1"/>
          <cdr:cNvSpPr txBox="1"/>
        </cdr:nvSpPr>
        <cdr:spPr>
          <a:xfrm xmlns:a="http://schemas.openxmlformats.org/drawingml/2006/main">
            <a:off x="2664280" y="2013956"/>
            <a:ext cx="797308" cy="50632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fr-FR" sz="1100" dirty="0"/>
              <a:t>RUN 4</a:t>
            </a:r>
          </a:p>
        </cdr:txBody>
      </cdr:sp>
      <cdr:sp macro="" textlink="">
        <cdr:nvSpPr>
          <cdr:cNvPr id="6" name="ZoneTexte 1"/>
          <cdr:cNvSpPr txBox="1"/>
        </cdr:nvSpPr>
        <cdr:spPr>
          <a:xfrm xmlns:a="http://schemas.openxmlformats.org/drawingml/2006/main">
            <a:off x="3378860" y="2013954"/>
            <a:ext cx="819933" cy="506327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fr-FR" sz="1100" dirty="0"/>
              <a:t>RUN 5</a:t>
            </a:r>
          </a:p>
        </cdr:txBody>
      </cdr:sp>
    </cdr:grpSp>
  </cdr:relSizeAnchor>
  <cdr:relSizeAnchor xmlns:cdr="http://schemas.openxmlformats.org/drawingml/2006/chartDrawing">
    <cdr:from>
      <cdr:x>0.375</cdr:x>
      <cdr:y>0.2</cdr:y>
    </cdr:from>
    <cdr:to>
      <cdr:x>0.54688</cdr:x>
      <cdr:y>0.28571</cdr:y>
    </cdr:to>
    <cdr:sp macro="" textlink="">
      <cdr:nvSpPr>
        <cdr:cNvPr id="9" name="Rectangle 8"/>
        <cdr:cNvSpPr/>
      </cdr:nvSpPr>
      <cdr:spPr bwMode="auto">
        <a:xfrm xmlns:a="http://schemas.openxmlformats.org/drawingml/2006/main">
          <a:off x="1728192" y="504056"/>
          <a:ext cx="792088" cy="216024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fr-FR">
            <a:ln>
              <a:solidFill>
                <a:schemeClr val="tx1"/>
              </a:solidFill>
            </a:ln>
          </a:endParaRPr>
        </a:p>
      </cdr:txBody>
    </cdr:sp>
  </cdr:relSizeAnchor>
  <cdr:relSizeAnchor xmlns:cdr="http://schemas.openxmlformats.org/drawingml/2006/chartDrawing">
    <cdr:from>
      <cdr:x>0.35184</cdr:x>
      <cdr:y>0.19291</cdr:y>
    </cdr:from>
    <cdr:to>
      <cdr:x>0.57059</cdr:x>
      <cdr:y>0.31672</cdr:y>
    </cdr:to>
    <cdr:sp macro="" textlink="">
      <cdr:nvSpPr>
        <cdr:cNvPr id="8" name="ZoneTexte 1"/>
        <cdr:cNvSpPr txBox="1"/>
      </cdr:nvSpPr>
      <cdr:spPr>
        <a:xfrm xmlns:a="http://schemas.openxmlformats.org/drawingml/2006/main">
          <a:off x="2011169" y="528194"/>
          <a:ext cx="1250413" cy="3389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800" dirty="0"/>
            <a:t>Top-Up </a:t>
          </a:r>
          <a:r>
            <a:rPr lang="fr-FR" sz="800" dirty="0" err="1"/>
            <a:t>availability</a:t>
          </a:r>
          <a:endParaRPr lang="fr-FR" sz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955" cy="49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45" y="0"/>
            <a:ext cx="2945955" cy="49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830"/>
            <a:ext cx="2945955" cy="49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3850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45" y="9430830"/>
            <a:ext cx="2945955" cy="49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0BD5BA7-53CD-495F-A703-AFE6B77DC91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733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479" cy="49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8" tIns="45914" rIns="91828" bIns="45914" numCol="1" anchor="t" anchorCtr="0" compatLnSpc="1">
            <a:prstTxWarp prst="textNoShape">
              <a:avLst/>
            </a:prstTxWarp>
          </a:bodyPr>
          <a:lstStyle>
            <a:lvl1pPr algn="l" defTabSz="919163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721" y="0"/>
            <a:ext cx="2944479" cy="49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8" tIns="45914" rIns="91828" bIns="45914" numCol="1" anchor="t" anchorCtr="0" compatLnSpc="1">
            <a:prstTxWarp prst="textNoShape">
              <a:avLst/>
            </a:prstTxWarp>
          </a:bodyPr>
          <a:lstStyle>
            <a:lvl1pPr algn="r" defTabSz="919163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63" y="4714594"/>
            <a:ext cx="5437550" cy="446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8" tIns="45914" rIns="91828" bIns="459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188"/>
            <a:ext cx="2944479" cy="49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8" tIns="45914" rIns="91828" bIns="45914" numCol="1" anchor="b" anchorCtr="0" compatLnSpc="1">
            <a:prstTxWarp prst="textNoShape">
              <a:avLst/>
            </a:prstTxWarp>
          </a:bodyPr>
          <a:lstStyle>
            <a:lvl1pPr algn="l" defTabSz="919163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721" y="9429188"/>
            <a:ext cx="2944479" cy="49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8" tIns="45914" rIns="91828" bIns="45914" numCol="1" anchor="b" anchorCtr="0" compatLnSpc="1">
            <a:prstTxWarp prst="textNoShape">
              <a:avLst/>
            </a:prstTxWarp>
          </a:bodyPr>
          <a:lstStyle>
            <a:lvl1pPr algn="r" defTabSz="919163" eaLnBrk="1" hangingPunct="1">
              <a:defRPr sz="1200"/>
            </a:lvl1pPr>
          </a:lstStyle>
          <a:p>
            <a:fld id="{369889C3-8944-49D8-B3D7-D59249FC20D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01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8E765-2699-40AE-8DEA-7BD0122F44D0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824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bg>
      <p:bgPr>
        <a:gradFill flip="none" rotWithShape="1">
          <a:gsLst>
            <a:gs pos="77000">
              <a:srgbClr val="DDEAFF"/>
            </a:gs>
            <a:gs pos="74000">
              <a:srgbClr val="DDEAFF"/>
            </a:gs>
            <a:gs pos="100000">
              <a:schemeClr val="accent5">
                <a:lumMod val="20000"/>
                <a:lumOff val="80000"/>
              </a:schemeClr>
            </a:gs>
            <a:gs pos="39000">
              <a:srgbClr val="FFFFFF"/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1221684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06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 LIU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111745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 BIELER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978372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9" descr="LogolC-Gris300Marg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5" y="6487584"/>
            <a:ext cx="577849" cy="28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0229851" y="6487585"/>
            <a:ext cx="1885949" cy="247649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21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39077E-3671-446A-BED0-4CF2F94D4A59}" type="datetime1">
              <a:rPr lang="fr-FR"/>
              <a:pPr>
                <a:defRPr/>
              </a:pPr>
              <a:t>11/11/2019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777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1200" y="304800"/>
            <a:ext cx="10769600" cy="8382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xfrm>
            <a:off x="406400" y="6324601"/>
            <a:ext cx="9042400" cy="368300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699375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 MARR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913860"/>
      </p:ext>
    </p:extLst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 RA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64509204"/>
      </p:ext>
    </p:extLst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 RA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600" dirty="0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325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nicholas.rae@synchrotron.org.au</a:t>
            </a:r>
          </a:p>
        </p:txBody>
      </p:sp>
    </p:spTree>
    <p:extLst>
      <p:ext uri="{BB962C8B-B14F-4D97-AF65-F5344CB8AC3E}">
        <p14:creationId xmlns:p14="http://schemas.microsoft.com/office/powerpoint/2010/main" val="789701808"/>
      </p:ext>
    </p:extLst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 GEITHNER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06935"/>
      </p:ext>
    </p:extLst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 GEITHNER 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52831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420" y="271336"/>
            <a:ext cx="8323123" cy="78755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66700" indent="-266700">
              <a:defRPr sz="1600"/>
            </a:lvl1pPr>
            <a:lvl2pPr marL="628650" indent="-171450">
              <a:defRPr sz="1400"/>
            </a:lvl2pPr>
            <a:lvl3pPr marL="1076325" indent="-161925">
              <a:defRPr sz="1200"/>
            </a:lvl3pPr>
            <a:lvl4pPr marL="1524000" indent="-152400">
              <a:defRPr sz="1100"/>
            </a:lvl4pPr>
            <a:lvl5pPr marL="1971675" indent="-142875">
              <a:defRPr sz="105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59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20.05.2015</a:t>
            </a: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604532" y="6560612"/>
            <a:ext cx="38608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D. Ondreka, FAIR Operation, 1st FCCWG Meeting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203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67745"/>
      </p:ext>
    </p:extLst>
  </p:cSld>
  <p:clrMapOvr>
    <a:masterClrMapping/>
  </p:clrMapOvr>
  <p:transition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 MARION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08411"/>
      </p:ext>
    </p:extLst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 LIU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74455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 BIELER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56242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 MEYRONEINC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71068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87" y="1676400"/>
            <a:ext cx="11176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225574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) Globe &amp; Facility">
    <p:bg>
      <p:bgPr>
        <a:gradFill flip="none" rotWithShape="1">
          <a:gsLst>
            <a:gs pos="65000">
              <a:srgbClr val="DDEAFF"/>
            </a:gs>
            <a:gs pos="74000">
              <a:srgbClr val="DDEAFF"/>
            </a:gs>
            <a:gs pos="83000">
              <a:schemeClr val="accent5">
                <a:lumMod val="20000"/>
                <a:lumOff val="80000"/>
              </a:schemeClr>
            </a:gs>
            <a:gs pos="39000">
              <a:srgbClr val="FFFFFF"/>
            </a:gs>
            <a:gs pos="24000">
              <a:schemeClr val="bg1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87" y="1676400"/>
            <a:ext cx="11176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74000">
                <a:srgbClr val="9FC1FE"/>
              </a:gs>
              <a:gs pos="17000">
                <a:srgbClr val="C1E4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6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53" y="842738"/>
            <a:ext cx="12162247" cy="6299361"/>
          </a:xfrm>
          <a:prstGeom prst="rect">
            <a:avLst/>
          </a:prstGeom>
          <a:gradFill flip="none" rotWithShape="1">
            <a:gsLst>
              <a:gs pos="74000">
                <a:srgbClr val="9FC1FE"/>
              </a:gs>
              <a:gs pos="36000">
                <a:schemeClr val="bg1"/>
              </a:gs>
            </a:gsLst>
            <a:lin ang="0" scaled="1"/>
            <a:tileRect/>
          </a:gradFill>
        </p:spPr>
      </p:pic>
      <p:sp>
        <p:nvSpPr>
          <p:cNvPr id="6" name="Rectangle 5"/>
          <p:cNvSpPr/>
          <p:nvPr userDrawn="1"/>
        </p:nvSpPr>
        <p:spPr bwMode="auto">
          <a:xfrm>
            <a:off x="0" y="1"/>
            <a:ext cx="12192000" cy="1676400"/>
          </a:xfrm>
          <a:prstGeom prst="rect">
            <a:avLst/>
          </a:prstGeom>
          <a:gradFill>
            <a:gsLst>
              <a:gs pos="79000">
                <a:srgbClr val="9FC1FE"/>
              </a:gs>
              <a:gs pos="0">
                <a:srgbClr val="AFD9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6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6862537"/>
            <a:ext cx="12192000" cy="279562"/>
          </a:xfrm>
          <a:prstGeom prst="rect">
            <a:avLst/>
          </a:prstGeom>
          <a:gradFill>
            <a:gsLst>
              <a:gs pos="74000">
                <a:srgbClr val="9FC1FE"/>
              </a:gs>
              <a:gs pos="17000">
                <a:srgbClr val="ACCEFE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65223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) Interesting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72467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) Operational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99746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) Key Performance Indic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638218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) Latest Availabilit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642346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) Top Downtime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427436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2438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benjamin.todd@cern.ch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9" name="Picture 8"/>
          <p:cNvPicPr>
            <a:picLocks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593943" y="7"/>
            <a:ext cx="2598057" cy="7583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7" r:id="rId2"/>
    <p:sldLayoutId id="2147483696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28" r:id="rId10"/>
    <p:sldLayoutId id="2147483729" r:id="rId11"/>
    <p:sldLayoutId id="2147483730" r:id="rId12"/>
    <p:sldLayoutId id="2147483732" r:id="rId13"/>
  </p:sldLayoutIdLst>
  <p:transition spd="med">
    <p:fade thruBlk="1"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2438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gmarr@bnl.gov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9" name="Picture 8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93943" y="7"/>
            <a:ext cx="2598057" cy="7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ransition spd="med">
    <p:fade thruBlk="1"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325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nicholas.rae@synchrotron.org.au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9" name="Picture 8"/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93943" y="7"/>
            <a:ext cx="2598057" cy="7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25" r:id="rId2"/>
  </p:sldLayoutIdLst>
  <p:transition spd="med">
    <p:fade thruBlk="1"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6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325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o.geithner@gsi.de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9" name="Picture 8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93943" y="7"/>
            <a:ext cx="2598057" cy="7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ransition spd="med">
    <p:fade thruBlk="1"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Tx/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12192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3420" y="1450685"/>
            <a:ext cx="10949112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12192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80356" y="6620375"/>
            <a:ext cx="5041109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63421" y="259797"/>
            <a:ext cx="8323123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13" name="Bild 6" descr="GSI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259790"/>
            <a:ext cx="1349516" cy="449839"/>
          </a:xfrm>
          <a:prstGeom prst="rect">
            <a:avLst/>
          </a:prstGeom>
        </p:spPr>
      </p:pic>
      <p:cxnSp>
        <p:nvCxnSpPr>
          <p:cNvPr id="14" name="Gerade Verbindung 8"/>
          <p:cNvCxnSpPr/>
          <p:nvPr userDrawn="1"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ck 3"/>
          <p:cNvSpPr>
            <a:spLocks/>
          </p:cNvSpPr>
          <p:nvPr userDrawn="1"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1"/>
          <p:cNvSpPr>
            <a:spLocks/>
          </p:cNvSpPr>
          <p:nvPr userDrawn="1"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39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33" r:id="rId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1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406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thomas.marion@synchrotron-soleil.fr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9" name="Picture 8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93943" y="7"/>
            <a:ext cx="2598057" cy="7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4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ransition spd="med">
    <p:fade thruBlk="1"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406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liuwb@ihep.ac.cn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9" name="Picture 8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93943" y="7"/>
            <a:ext cx="2598057" cy="7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ransition spd="med">
    <p:fade thruBlk="1"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406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bieler@desy.de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9" name="Picture 8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93943" y="7"/>
            <a:ext cx="2598057" cy="7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9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ransition spd="med">
    <p:fade thruBlk="1"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406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samuel.meyroneinc@curie.fr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9" name="Picture 8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93943" y="7"/>
            <a:ext cx="2598057" cy="7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9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ransition spd="med">
    <p:fade thruBlk="1"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chart" Target="../charts/chart8.xml"/><Relationship Id="rId7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49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533400"/>
            <a:ext cx="119634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>
                <a:solidFill>
                  <a:schemeClr val="accent6"/>
                </a:solidFill>
                <a:latin typeface="+mn-lt"/>
              </a:rPr>
              <a:t>ARW 2019:</a:t>
            </a:r>
            <a:br>
              <a:rPr lang="en-US" sz="3800" dirty="0">
                <a:solidFill>
                  <a:schemeClr val="accent6"/>
                </a:solidFill>
                <a:latin typeface="+mn-lt"/>
              </a:rPr>
            </a:br>
            <a:r>
              <a:rPr lang="en-US" sz="3800" dirty="0">
                <a:solidFill>
                  <a:schemeClr val="accent6"/>
                </a:solidFill>
                <a:latin typeface="+mn-lt"/>
              </a:rPr>
              <a:t>Performance Tracking &amp; Round-Table Discussion </a:t>
            </a:r>
            <a:endParaRPr lang="en-GB" sz="38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 bwMode="auto">
          <a:xfrm>
            <a:off x="10820400" y="6324607"/>
            <a:ext cx="1219200" cy="41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0" rIns="45720" bIns="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 Unicode MS" pitchFamily="34" charset="-128"/>
              <a:buNone/>
              <a:defRPr sz="1400">
                <a:solidFill>
                  <a:srgbClr val="062F67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+mj-lt"/>
              <a:buNone/>
              <a:defRPr sz="1200">
                <a:solidFill>
                  <a:srgbClr val="008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1000">
                <a:solidFill>
                  <a:srgbClr val="6666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900">
                <a:solidFill>
                  <a:srgbClr val="6666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900">
                <a:solidFill>
                  <a:srgbClr val="6666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pPr algn="r" eaLnBrk="1" hangingPunct="1"/>
            <a:r>
              <a:rPr lang="en-US" sz="1000" kern="0" dirty="0">
                <a:solidFill>
                  <a:schemeClr val="accent6"/>
                </a:solidFill>
              </a:rPr>
              <a:t>v22</a:t>
            </a:r>
            <a:endParaRPr lang="en-GB" sz="1000" kern="0" dirty="0">
              <a:solidFill>
                <a:schemeClr val="accent6"/>
              </a:solidFill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76200" y="6324607"/>
            <a:ext cx="2590800" cy="41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0" rIns="45720" bIns="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 Unicode MS" pitchFamily="34" charset="-128"/>
              <a:buNone/>
              <a:defRPr sz="1400">
                <a:solidFill>
                  <a:srgbClr val="062F67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+mj-lt"/>
              <a:buNone/>
              <a:defRPr sz="1200">
                <a:solidFill>
                  <a:srgbClr val="008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1000">
                <a:solidFill>
                  <a:srgbClr val="6666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900">
                <a:solidFill>
                  <a:srgbClr val="6666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900">
                <a:solidFill>
                  <a:srgbClr val="6666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pPr eaLnBrk="1" hangingPunct="1"/>
            <a:r>
              <a:rPr lang="en-US" sz="1000" kern="0" dirty="0">
                <a:solidFill>
                  <a:schemeClr val="accent6"/>
                </a:solidFill>
              </a:rPr>
              <a:t>benjamin.todd@cern.ch</a:t>
            </a:r>
            <a:endParaRPr lang="en-GB" sz="1000" kern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257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"/>
            <a:ext cx="6324600" cy="782609"/>
          </a:xfrm>
          <a:prstGeom prst="rect">
            <a:avLst/>
          </a:prstGeom>
        </p:spPr>
        <p:txBody>
          <a:bodyPr anchor="ctr"/>
          <a:lstStyle/>
          <a:p>
            <a:r>
              <a:rPr lang="en-US" sz="3400" dirty="0">
                <a:latin typeface="Calibri" pitchFamily="34" charset="0"/>
              </a:rPr>
              <a:t>Collider Availability</a:t>
            </a:r>
            <a:endParaRPr lang="en-GB" sz="34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49F7E74-291D-49B2-A728-7CB94B4D39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5638442"/>
              </p:ext>
            </p:extLst>
          </p:nvPr>
        </p:nvGraphicFramePr>
        <p:xfrm>
          <a:off x="776227" y="2029520"/>
          <a:ext cx="5441497" cy="3912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3B6B209-77F6-4812-AA74-9B54D081732B}"/>
                  </a:ext>
                </a:extLst>
              </p:cNvPr>
              <p:cNvSpPr txBox="1"/>
              <p:nvPr/>
            </p:nvSpPr>
            <p:spPr>
              <a:xfrm>
                <a:off x="1838333" y="1485327"/>
                <a:ext cx="8079581" cy="3354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𝑹𝑯𝑰𝑪</m:t>
                      </m:r>
                      <m:r>
                        <a:rPr lang="en-US" sz="1050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𝑨𝒗𝒂𝒊𝒍𝒂𝒃𝒊𝒍𝒊𝒕𝒚</m:t>
                      </m:r>
                      <m:r>
                        <a:rPr lang="en-US" sz="105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𝑃h𝑦𝑠𝑖𝑐𝑠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𝑀𝑎𝑐h𝑖𝑛𝑒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𝐷𝑒𝑣𝑒𝑙𝑜𝑝𝑚𝑒𝑛𝑡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𝑀𝑎𝑐h𝑖𝑛𝑒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𝑆𝑒𝑡𝑢𝑝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𝐸𝑥𝑝𝑒𝑟𝑖𝑚𝑒𝑛𝑡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𝑆𝑒𝑡𝑢𝑝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𝐴𝑐𝑐𝑒𝑙𝑒𝑟𝑎𝑡𝑜𝑟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𝐸𝑥𝑝𝑒𝑟𝑖𝑚𝑒𝑛𝑡𝑠</m:t>
                          </m:r>
                        </m:num>
                        <m:den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𝑃h𝑦𝑠𝑖𝑐𝑠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𝑀𝑎𝑐h𝑖𝑛𝑒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𝐷𝑒𝑣𝑒𝑙𝑜𝑝𝑚𝑒𝑛𝑡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𝑀𝑎𝑐h𝑖𝑛𝑒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𝑆𝑒𝑡𝑢𝑝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𝐸𝑥𝑝𝑒𝑟𝑖𝑚𝑒𝑛𝑡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𝑆𝑒𝑡𝑢𝑝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𝐴𝑐𝑐𝑒𝑙𝑒𝑟𝑎𝑡𝑜𝑟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𝐸𝑥𝑝𝑒𝑟𝑖𝑚𝑒𝑛𝑡𝑠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sz="105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𝐹𝑎𝑖𝑙𝑢𝑟𝑒𝑠</m:t>
                          </m:r>
                        </m:den>
                      </m:f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3B6B209-77F6-4812-AA74-9B54D0817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333" y="1485327"/>
                <a:ext cx="8079581" cy="335413"/>
              </a:xfrm>
              <a:prstGeom prst="rect">
                <a:avLst/>
              </a:prstGeom>
              <a:blipFill>
                <a:blip r:embed="rId3"/>
                <a:stretch>
                  <a:fillRect l="-604" t="-7273" r="-75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1BD827-4940-491A-9F22-4CD2DBE9D11A}"/>
                  </a:ext>
                </a:extLst>
              </p:cNvPr>
              <p:cNvSpPr txBox="1"/>
              <p:nvPr/>
            </p:nvSpPr>
            <p:spPr>
              <a:xfrm>
                <a:off x="7557098" y="2758061"/>
                <a:ext cx="3355522" cy="302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𝐴𝑣𝑎𝑖𝑙𝑎𝑏𝑖𝑙𝑖𝑡𝑦</m:t>
                      </m:r>
                      <m:r>
                        <a:rPr lang="en-US" sz="105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𝐵𝑒𝑎𝑚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𝑢𝑠𝑒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num>
                        <m:den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𝑆𝑐h𝑒𝑑𝑢𝑙𝑒𝑑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1BD827-4940-491A-9F22-4CD2DBE9D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098" y="2758061"/>
                <a:ext cx="3355522" cy="302583"/>
              </a:xfrm>
              <a:prstGeom prst="rect">
                <a:avLst/>
              </a:prstGeom>
              <a:blipFill>
                <a:blip r:embed="rId4"/>
                <a:stretch>
                  <a:fillRect t="-4000" b="-1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4A7DA8-4E1A-4FFB-99EC-817B2CF2B400}"/>
                  </a:ext>
                </a:extLst>
              </p:cNvPr>
              <p:cNvSpPr txBox="1"/>
              <p:nvPr/>
            </p:nvSpPr>
            <p:spPr>
              <a:xfrm>
                <a:off x="7391400" y="2101422"/>
                <a:ext cx="3436144" cy="3297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𝐴𝑣𝑎𝑖𝑙𝑎𝑏𝑖𝑙𝑖𝑡𝑦</m:t>
                      </m:r>
                      <m:r>
                        <a:rPr lang="en-US" sz="105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𝐵𝑒𝑎𝑚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𝑢𝑠𝑒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num>
                        <m:den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𝐶𝑎𝑙𝑒𝑛𝑑𝑎𝑟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𝑡𝑖𝑚𝑒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𝑠𝑐h𝑒𝑑𝑢𝑙𝑒𝑑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05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𝑖𝑛𝑡𝑒𝑟𝑟𝑢𝑝𝑡𝑖𝑜𝑛𝑠</m:t>
                          </m:r>
                        </m:den>
                      </m:f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4A7DA8-4E1A-4FFB-99EC-817B2CF2B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2101422"/>
                <a:ext cx="3436144" cy="329770"/>
              </a:xfrm>
              <a:prstGeom prst="rect">
                <a:avLst/>
              </a:prstGeom>
              <a:blipFill>
                <a:blip r:embed="rId5"/>
                <a:stretch>
                  <a:fillRect l="-1776" t="-5556" r="-533" b="-185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FF78B40B-FED6-4202-BB74-332EF71E5F7C}"/>
              </a:ext>
            </a:extLst>
          </p:cNvPr>
          <p:cNvSpPr/>
          <p:nvPr/>
        </p:nvSpPr>
        <p:spPr bwMode="auto">
          <a:xfrm rot="4264424" flipH="1">
            <a:off x="7397647" y="2536744"/>
            <a:ext cx="727860" cy="43766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200"/>
          </a:p>
        </p:txBody>
      </p:sp>
      <p:sp>
        <p:nvSpPr>
          <p:cNvPr id="13" name="Arrow: Curved Up 12">
            <a:extLst>
              <a:ext uri="{FF2B5EF4-FFF2-40B4-BE49-F238E27FC236}">
                <a16:creationId xmlns:a16="http://schemas.microsoft.com/office/drawing/2014/main" id="{57861692-1CBA-4DB0-8001-EB3C233F31EF}"/>
              </a:ext>
            </a:extLst>
          </p:cNvPr>
          <p:cNvSpPr/>
          <p:nvPr/>
        </p:nvSpPr>
        <p:spPr bwMode="auto">
          <a:xfrm rot="15145024">
            <a:off x="10052009" y="1415053"/>
            <a:ext cx="668426" cy="47596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FF7741-BF59-45F8-9E79-F99B2B214786}"/>
              </a:ext>
            </a:extLst>
          </p:cNvPr>
          <p:cNvSpPr txBox="1"/>
          <p:nvPr/>
        </p:nvSpPr>
        <p:spPr>
          <a:xfrm>
            <a:off x="1035119" y="5105400"/>
            <a:ext cx="5264081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Goal: 80% average for Run, set by US Department of Energy.</a:t>
            </a:r>
          </a:p>
          <a:p>
            <a:r>
              <a:rPr lang="en-US" sz="1200" dirty="0">
                <a:solidFill>
                  <a:schemeClr val="accent6"/>
                </a:solidFill>
              </a:rPr>
              <a:t>Goal is being reset up to 82.5% for upcoming years…</a:t>
            </a:r>
            <a:endParaRPr lang="en-US" sz="1200" dirty="0">
              <a:solidFill>
                <a:schemeClr val="accent6"/>
              </a:solidFill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C510F0-238E-428A-A7E2-CD12D4179859}"/>
              </a:ext>
            </a:extLst>
          </p:cNvPr>
          <p:cNvSpPr txBox="1"/>
          <p:nvPr/>
        </p:nvSpPr>
        <p:spPr>
          <a:xfrm>
            <a:off x="469124" y="969123"/>
            <a:ext cx="1348427" cy="25391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Courtesy P. Ingrassia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4F771BC-5DC6-4073-95E1-7CD2F009E3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1308907"/>
              </p:ext>
            </p:extLst>
          </p:nvPr>
        </p:nvGraphicFramePr>
        <p:xfrm>
          <a:off x="7436542" y="3136246"/>
          <a:ext cx="3655563" cy="2760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9926491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Graphic spid="1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4618" y="0"/>
            <a:ext cx="6400800" cy="762000"/>
          </a:xfrm>
          <a:prstGeom prst="rect">
            <a:avLst/>
          </a:prstGeom>
        </p:spPr>
        <p:txBody>
          <a:bodyPr anchor="ctr"/>
          <a:lstStyle/>
          <a:p>
            <a:r>
              <a:rPr lang="en-US" sz="3400" dirty="0">
                <a:latin typeface="Calibri" pitchFamily="34" charset="0"/>
              </a:rPr>
              <a:t>Downtime Root-Causes</a:t>
            </a:r>
            <a:endParaRPr lang="en-GB" sz="34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200-0000703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9302889"/>
              </p:ext>
            </p:extLst>
          </p:nvPr>
        </p:nvGraphicFramePr>
        <p:xfrm>
          <a:off x="381000" y="3000366"/>
          <a:ext cx="4616903" cy="3400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CB2E51-B1D4-4F35-9F20-20C369DBA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603595"/>
              </p:ext>
            </p:extLst>
          </p:nvPr>
        </p:nvGraphicFramePr>
        <p:xfrm>
          <a:off x="2133600" y="1137807"/>
          <a:ext cx="6827158" cy="153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591">
                  <a:extLst>
                    <a:ext uri="{9D8B030D-6E8A-4147-A177-3AD203B41FA5}">
                      <a16:colId xmlns:a16="http://schemas.microsoft.com/office/drawing/2014/main" val="1996314243"/>
                    </a:ext>
                  </a:extLst>
                </a:gridCol>
                <a:gridCol w="2309567">
                  <a:extLst>
                    <a:ext uri="{9D8B030D-6E8A-4147-A177-3AD203B41FA5}">
                      <a16:colId xmlns:a16="http://schemas.microsoft.com/office/drawing/2014/main" val="3193175717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60093010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  <a:latin typeface="+mn-lt"/>
                        </a:rPr>
                        <a:t>Root Cause System</a:t>
                      </a:r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  <a:latin typeface="+mn-lt"/>
                        </a:rPr>
                        <a:t>Root Cause Duration [h]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  <a:latin typeface="+mn-lt"/>
                        </a:rPr>
                        <a:t>% Total Scheduled</a:t>
                      </a:r>
                      <a:r>
                        <a:rPr lang="en-US" sz="1400" baseline="0" dirty="0">
                          <a:solidFill>
                            <a:schemeClr val="accent6"/>
                          </a:solidFill>
                          <a:latin typeface="+mn-lt"/>
                        </a:rPr>
                        <a:t> Operations</a:t>
                      </a:r>
                      <a:endParaRPr lang="en-US" sz="1400" dirty="0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41318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/>
                          </a:solidFill>
                          <a:latin typeface="+mn-lt"/>
                        </a:rPr>
                        <a:t>Low Energy Electron Cooling</a:t>
                      </a:r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/>
                          </a:solidFill>
                          <a:latin typeface="+mn-lt"/>
                        </a:rPr>
                        <a:t>84.1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/>
                          </a:solidFill>
                          <a:latin typeface="+mn-lt"/>
                        </a:rPr>
                        <a:t>3.6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0744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/>
                          </a:solidFill>
                          <a:latin typeface="+mn-lt"/>
                        </a:rPr>
                        <a:t>RHIC RF</a:t>
                      </a:r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/>
                          </a:solidFill>
                          <a:latin typeface="+mn-lt"/>
                        </a:rPr>
                        <a:t>62.7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/>
                          </a:solidFill>
                          <a:latin typeface="+mn-lt"/>
                        </a:rPr>
                        <a:t>2.7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3401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/>
                          </a:solidFill>
                          <a:latin typeface="+mn-lt"/>
                        </a:rPr>
                        <a:t>RHIC Power Supplies</a:t>
                      </a:r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/>
                          </a:solidFill>
                          <a:latin typeface="+mn-lt"/>
                        </a:rPr>
                        <a:t>49.3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/>
                          </a:solidFill>
                          <a:latin typeface="+mn-lt"/>
                        </a:rPr>
                        <a:t>2.1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052061"/>
                  </a:ext>
                </a:extLst>
              </a:tr>
              <a:tr h="230717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/>
                          </a:solidFill>
                          <a:latin typeface="+mn-lt"/>
                        </a:rPr>
                        <a:t>AGS Fast Pulsed Power Supplies</a:t>
                      </a:r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/>
                          </a:solidFill>
                          <a:latin typeface="+mn-lt"/>
                        </a:rPr>
                        <a:t>29.2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/>
                          </a:solidFill>
                          <a:latin typeface="+mn-lt"/>
                        </a:rPr>
                        <a:t>1.2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91662"/>
                  </a:ext>
                </a:extLst>
              </a:tr>
              <a:tr h="230717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/>
                          </a:solidFill>
                          <a:latin typeface="+mn-lt"/>
                        </a:rPr>
                        <a:t>AGS Power Supplies</a:t>
                      </a:r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/>
                          </a:solidFill>
                          <a:latin typeface="+mn-lt"/>
                        </a:rPr>
                        <a:t>22.5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/>
                          </a:solidFill>
                          <a:latin typeface="+mn-lt"/>
                        </a:rPr>
                        <a:t>0.9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400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1BF79C7-326C-4E4F-B884-C99DDFAEA799}"/>
              </a:ext>
            </a:extLst>
          </p:cNvPr>
          <p:cNvSpPr txBox="1"/>
          <p:nvPr/>
        </p:nvSpPr>
        <p:spPr>
          <a:xfrm>
            <a:off x="2209800" y="3639220"/>
            <a:ext cx="251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  <a:latin typeface="+mj-lt"/>
              </a:rPr>
              <a:t>Run19 total failure hours = 480 (all systems)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AE95E02-353F-41AA-969A-AA9D28927F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9390094"/>
              </p:ext>
            </p:extLst>
          </p:nvPr>
        </p:nvGraphicFramePr>
        <p:xfrm>
          <a:off x="5791200" y="2996474"/>
          <a:ext cx="5455103" cy="3404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52345FD-E594-4EFA-AA0F-92BBF8721424}"/>
              </a:ext>
            </a:extLst>
          </p:cNvPr>
          <p:cNvSpPr txBox="1"/>
          <p:nvPr/>
        </p:nvSpPr>
        <p:spPr>
          <a:xfrm>
            <a:off x="533400" y="1146938"/>
            <a:ext cx="1348427" cy="25391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Courtesy P. Ingrassia</a:t>
            </a:r>
          </a:p>
        </p:txBody>
      </p:sp>
    </p:spTree>
    <p:extLst>
      <p:ext uri="{BB962C8B-B14F-4D97-AF65-F5344CB8AC3E}">
        <p14:creationId xmlns:p14="http://schemas.microsoft.com/office/powerpoint/2010/main" val="395757550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81200" y="2958786"/>
            <a:ext cx="8226854" cy="940443"/>
          </a:xfrm>
        </p:spPr>
        <p:txBody>
          <a:bodyPr/>
          <a:lstStyle/>
          <a:p>
            <a:pPr algn="ctr"/>
            <a:r>
              <a:rPr lang="en-US" dirty="0"/>
              <a:t>Australian Synchrotron</a:t>
            </a:r>
            <a:br>
              <a:rPr lang="en-US" dirty="0"/>
            </a:br>
            <a:r>
              <a:rPr lang="en-US" dirty="0"/>
              <a:t>Nicholas RAE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82830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10591800" y="6477000"/>
            <a:ext cx="90431" cy="101390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1962150" y="75129"/>
            <a:ext cx="8267700" cy="1577137"/>
            <a:chOff x="438150" y="152400"/>
            <a:chExt cx="8267700" cy="1577137"/>
          </a:xfrm>
        </p:grpSpPr>
        <p:sp>
          <p:nvSpPr>
            <p:cNvPr id="5" name="Rectangle 4"/>
            <p:cNvSpPr/>
            <p:nvPr/>
          </p:nvSpPr>
          <p:spPr>
            <a:xfrm>
              <a:off x="438150" y="152400"/>
              <a:ext cx="82677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sz="2800" dirty="0">
                  <a:solidFill>
                    <a:schemeClr val="accent6"/>
                  </a:solidFill>
                  <a:latin typeface="+mn-lt"/>
                </a:rPr>
                <a:t>Australian Synchrotron - </a:t>
              </a:r>
              <a:r>
                <a:rPr lang="en-US" sz="2800" dirty="0">
                  <a:solidFill>
                    <a:schemeClr val="accent6"/>
                  </a:solidFill>
                  <a:latin typeface="+mn-lt"/>
                </a:rPr>
                <a:t>Melbourne, Australia</a:t>
              </a:r>
              <a:endParaRPr lang="en-GB" sz="2800" dirty="0">
                <a:solidFill>
                  <a:schemeClr val="accent6"/>
                </a:solidFill>
                <a:latin typeface="+mn-l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38150" y="652319"/>
              <a:ext cx="82677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endParaRPr lang="en-GB" b="1" u="sng" dirty="0">
                <a:solidFill>
                  <a:schemeClr val="accent6"/>
                </a:solidFill>
                <a:latin typeface="+mn-l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38150" y="652319"/>
              <a:ext cx="82677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dirty="0">
                  <a:solidFill>
                    <a:schemeClr val="accent6"/>
                  </a:solidFill>
                  <a:latin typeface="+mn-lt"/>
                </a:rPr>
                <a:t>3 GeV Synchrotron, 200 mA electrons, beam in top-up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accent6"/>
                  </a:solidFill>
                  <a:latin typeface="+mn-lt"/>
                </a:rPr>
                <a:t>9 x-ray beamlines, 2 infrared, ODB, XDB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accent6"/>
                  </a:solidFill>
                  <a:latin typeface="+mn-lt"/>
                </a:rPr>
                <a:t>8 new x-ray beamlines commissioned</a:t>
              </a:r>
            </a:p>
            <a:p>
              <a:pPr lvl="1"/>
              <a:r>
                <a:rPr lang="en-GB" dirty="0">
                  <a:solidFill>
                    <a:schemeClr val="accent6"/>
                  </a:solidFill>
                  <a:latin typeface="+mn-lt"/>
                </a:rPr>
                <a:t>End Product: </a:t>
              </a:r>
              <a:r>
                <a:rPr lang="en-GB" b="1" u="sng" dirty="0">
                  <a:solidFill>
                    <a:schemeClr val="accent6"/>
                  </a:solidFill>
                  <a:latin typeface="+mn-lt"/>
                </a:rPr>
                <a:t>photons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 5000 hours / year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8229600" y="6409113"/>
            <a:ext cx="21432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chemeClr val="accent3"/>
                </a:solidFill>
                <a:latin typeface="+mj-lt"/>
              </a:rPr>
              <a:t>Australian Synchrotron</a:t>
            </a:r>
            <a:endParaRPr lang="en-GB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8548576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869" y="381007"/>
            <a:ext cx="6323423" cy="576331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834752" y="543430"/>
            <a:ext cx="3900055" cy="910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System Font Regular"/>
              <a:buChar char="›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System Font Regular"/>
              <a:buChar char="»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System Font Regular"/>
              <a:buChar char="‑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47B7B1"/>
              </a:buClr>
              <a:buNone/>
              <a:defRPr/>
            </a:pPr>
            <a:r>
              <a:rPr lang="en-AU" sz="1700" b="1" dirty="0">
                <a:solidFill>
                  <a:srgbClr val="FFC000"/>
                </a:solidFill>
                <a:latin typeface="+mn-lt"/>
              </a:rPr>
              <a:t>Booster</a:t>
            </a:r>
          </a:p>
          <a:p>
            <a:pPr fontAlgn="auto">
              <a:spcAft>
                <a:spcPts val="0"/>
              </a:spcAft>
              <a:buClr>
                <a:srgbClr val="47B7B1"/>
              </a:buClr>
              <a:defRPr/>
            </a:pPr>
            <a:r>
              <a:rPr lang="en-AU" sz="1700" b="1" dirty="0">
                <a:solidFill>
                  <a:srgbClr val="FFC000"/>
                </a:solidFill>
                <a:latin typeface="+mn-lt"/>
              </a:rPr>
              <a:t>100 </a:t>
            </a:r>
            <a:r>
              <a:rPr lang="en-AU" sz="1700" b="1" dirty="0" err="1">
                <a:solidFill>
                  <a:srgbClr val="FFC000"/>
                </a:solidFill>
                <a:latin typeface="+mn-lt"/>
              </a:rPr>
              <a:t>Mev</a:t>
            </a:r>
            <a:r>
              <a:rPr lang="en-AU" sz="1700" b="1" dirty="0">
                <a:solidFill>
                  <a:srgbClr val="FFC000"/>
                </a:solidFill>
                <a:latin typeface="+mn-lt"/>
              </a:rPr>
              <a:t> – 3 </a:t>
            </a:r>
            <a:r>
              <a:rPr lang="en-AU" sz="1700" b="1" dirty="0" err="1">
                <a:solidFill>
                  <a:srgbClr val="FFC000"/>
                </a:solidFill>
                <a:latin typeface="+mn-lt"/>
              </a:rPr>
              <a:t>Gev</a:t>
            </a:r>
            <a:r>
              <a:rPr lang="en-AU" sz="1700" b="1" dirty="0">
                <a:solidFill>
                  <a:srgbClr val="FFC000"/>
                </a:solidFill>
                <a:latin typeface="+mn-lt"/>
              </a:rPr>
              <a:t> Booster</a:t>
            </a:r>
          </a:p>
          <a:p>
            <a:pPr fontAlgn="auto">
              <a:spcAft>
                <a:spcPts val="0"/>
              </a:spcAft>
              <a:buClr>
                <a:srgbClr val="47B7B1"/>
              </a:buClr>
              <a:defRPr/>
            </a:pPr>
            <a:r>
              <a:rPr lang="en-AU" sz="1700" b="1" dirty="0">
                <a:solidFill>
                  <a:srgbClr val="FFC000"/>
                </a:solidFill>
                <a:latin typeface="+mn-lt"/>
              </a:rPr>
              <a:t>3 Cav IOT RF</a:t>
            </a:r>
          </a:p>
          <a:p>
            <a:pPr marL="0" indent="0" fontAlgn="auto">
              <a:spcAft>
                <a:spcPts val="0"/>
              </a:spcAft>
              <a:buClr>
                <a:srgbClr val="47B7B1"/>
              </a:buClr>
              <a:buNone/>
              <a:defRPr/>
            </a:pPr>
            <a:endParaRPr lang="en-AU" dirty="0">
              <a:solidFill>
                <a:srgbClr val="4C4D4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652830" y="4044898"/>
            <a:ext cx="4086225" cy="1915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System Font Regular"/>
              <a:buChar char="›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System Font Regular"/>
              <a:buChar char="»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System Font Regular"/>
              <a:buChar char="‑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47B7B1"/>
              </a:buClr>
              <a:buNone/>
              <a:defRPr/>
            </a:pPr>
            <a:r>
              <a:rPr lang="en-AU" sz="1600" b="1" dirty="0">
                <a:solidFill>
                  <a:srgbClr val="0070C0"/>
                </a:solidFill>
                <a:latin typeface="+mn-lt"/>
              </a:rPr>
              <a:t>Storage ring</a:t>
            </a:r>
          </a:p>
          <a:p>
            <a:pPr fontAlgn="auto">
              <a:spcAft>
                <a:spcPts val="0"/>
              </a:spcAft>
              <a:buClr>
                <a:srgbClr val="47B7B1"/>
              </a:buClr>
            </a:pPr>
            <a:r>
              <a:rPr lang="en-AU" sz="1600" b="1" dirty="0">
                <a:solidFill>
                  <a:srgbClr val="0070C0"/>
                </a:solidFill>
                <a:latin typeface="+mn-lt"/>
              </a:rPr>
              <a:t>3 GeV Storage Ring</a:t>
            </a:r>
          </a:p>
          <a:p>
            <a:pPr fontAlgn="auto">
              <a:spcAft>
                <a:spcPts val="0"/>
              </a:spcAft>
              <a:buClr>
                <a:srgbClr val="47B7B1"/>
              </a:buClr>
            </a:pPr>
            <a:r>
              <a:rPr lang="en-AU" sz="1600" b="1" dirty="0">
                <a:solidFill>
                  <a:srgbClr val="0070C0"/>
                </a:solidFill>
                <a:latin typeface="+mn-lt"/>
              </a:rPr>
              <a:t>4 RF Cavities </a:t>
            </a:r>
          </a:p>
          <a:p>
            <a:pPr fontAlgn="auto">
              <a:spcAft>
                <a:spcPts val="0"/>
              </a:spcAft>
              <a:buClr>
                <a:srgbClr val="47B7B1"/>
              </a:buClr>
            </a:pPr>
            <a:r>
              <a:rPr lang="en-AU" sz="1600" b="1" dirty="0">
                <a:solidFill>
                  <a:srgbClr val="0070C0"/>
                </a:solidFill>
                <a:latin typeface="+mn-lt"/>
              </a:rPr>
              <a:t>3 operating, 1 spare</a:t>
            </a:r>
          </a:p>
          <a:p>
            <a:pPr fontAlgn="auto">
              <a:spcAft>
                <a:spcPts val="0"/>
              </a:spcAft>
              <a:buClr>
                <a:srgbClr val="47B7B1"/>
              </a:buClr>
            </a:pPr>
            <a:r>
              <a:rPr lang="en-AU" sz="1600" b="1" dirty="0">
                <a:solidFill>
                  <a:srgbClr val="0070C0"/>
                </a:solidFill>
                <a:latin typeface="+mn-lt"/>
              </a:rPr>
              <a:t>250 kW Klystrons</a:t>
            </a:r>
          </a:p>
          <a:p>
            <a:pPr fontAlgn="auto">
              <a:spcAft>
                <a:spcPts val="0"/>
              </a:spcAft>
              <a:buClr>
                <a:srgbClr val="47B7B1"/>
              </a:buClr>
              <a:defRPr/>
            </a:pPr>
            <a:endParaRPr lang="en-AU" dirty="0">
              <a:solidFill>
                <a:srgbClr val="4C4D4C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47B7B1"/>
              </a:buClr>
              <a:buNone/>
              <a:defRPr/>
            </a:pPr>
            <a:endParaRPr lang="en-AU" dirty="0">
              <a:solidFill>
                <a:srgbClr val="4C4D4C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06152" y="4616670"/>
            <a:ext cx="3900055" cy="1545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System Font Regular"/>
              <a:buChar char="›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System Font Regular"/>
              <a:buChar char="»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System Font Regular"/>
              <a:buChar char="‑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47B7B1"/>
              </a:buClr>
              <a:buNone/>
              <a:defRPr/>
            </a:pPr>
            <a:r>
              <a:rPr lang="en-AU" sz="1600" b="1" dirty="0">
                <a:solidFill>
                  <a:srgbClr val="FF0000"/>
                </a:solidFill>
                <a:latin typeface="+mn-lt"/>
              </a:rPr>
              <a:t>LINAC</a:t>
            </a:r>
          </a:p>
          <a:p>
            <a:pPr fontAlgn="auto">
              <a:spcAft>
                <a:spcPts val="0"/>
              </a:spcAft>
              <a:buClr>
                <a:srgbClr val="47B7B1"/>
              </a:buClr>
              <a:defRPr/>
            </a:pPr>
            <a:r>
              <a:rPr lang="en-AU" sz="1600" b="1" dirty="0">
                <a:solidFill>
                  <a:srgbClr val="FF0000"/>
                </a:solidFill>
                <a:latin typeface="+mn-lt"/>
              </a:rPr>
              <a:t>90 </a:t>
            </a:r>
            <a:r>
              <a:rPr lang="en-AU" sz="1600" b="1" dirty="0" err="1">
                <a:solidFill>
                  <a:srgbClr val="FF0000"/>
                </a:solidFill>
                <a:latin typeface="+mn-lt"/>
              </a:rPr>
              <a:t>KeV</a:t>
            </a:r>
            <a:r>
              <a:rPr lang="en-AU" sz="1600" b="1" dirty="0">
                <a:solidFill>
                  <a:srgbClr val="FF0000"/>
                </a:solidFill>
                <a:latin typeface="+mn-lt"/>
              </a:rPr>
              <a:t> Gun</a:t>
            </a:r>
          </a:p>
          <a:p>
            <a:pPr fontAlgn="auto">
              <a:spcAft>
                <a:spcPts val="0"/>
              </a:spcAft>
              <a:buClr>
                <a:srgbClr val="47B7B1"/>
              </a:buClr>
              <a:defRPr/>
            </a:pPr>
            <a:r>
              <a:rPr lang="en-AU" sz="1600" b="1" dirty="0">
                <a:solidFill>
                  <a:srgbClr val="FF0000"/>
                </a:solidFill>
                <a:latin typeface="+mn-lt"/>
              </a:rPr>
              <a:t>100 MeV </a:t>
            </a:r>
            <a:r>
              <a:rPr lang="en-AU" sz="1600" b="1" dirty="0" err="1">
                <a:solidFill>
                  <a:srgbClr val="FF0000"/>
                </a:solidFill>
                <a:latin typeface="+mn-lt"/>
              </a:rPr>
              <a:t>linac</a:t>
            </a:r>
            <a:endParaRPr lang="en-AU" sz="1600" b="1" dirty="0">
              <a:solidFill>
                <a:srgbClr val="FF0000"/>
              </a:solidFill>
              <a:latin typeface="+mn-lt"/>
            </a:endParaRPr>
          </a:p>
          <a:p>
            <a:pPr fontAlgn="auto">
              <a:spcAft>
                <a:spcPts val="0"/>
              </a:spcAft>
              <a:buClr>
                <a:srgbClr val="47B7B1"/>
              </a:buClr>
              <a:defRPr/>
            </a:pPr>
            <a:r>
              <a:rPr lang="en-AU" sz="1600" b="1" dirty="0">
                <a:solidFill>
                  <a:srgbClr val="FF0000"/>
                </a:solidFill>
                <a:latin typeface="+mn-lt"/>
              </a:rPr>
              <a:t>2 Klystrons + SLED</a:t>
            </a:r>
          </a:p>
          <a:p>
            <a:pPr fontAlgn="auto">
              <a:spcAft>
                <a:spcPts val="0"/>
              </a:spcAft>
              <a:buClr>
                <a:srgbClr val="47B7B1"/>
              </a:buClr>
              <a:defRPr/>
            </a:pPr>
            <a:r>
              <a:rPr lang="en-AU" sz="1600" b="1" dirty="0">
                <a:solidFill>
                  <a:srgbClr val="FF0000"/>
                </a:solidFill>
                <a:latin typeface="+mn-lt"/>
              </a:rPr>
              <a:t>1 Hot spare klystron</a:t>
            </a:r>
          </a:p>
          <a:p>
            <a:pPr fontAlgn="auto">
              <a:spcAft>
                <a:spcPts val="0"/>
              </a:spcAft>
              <a:buClr>
                <a:srgbClr val="47B7B1"/>
              </a:buClr>
              <a:defRPr/>
            </a:pPr>
            <a:endParaRPr lang="en-AU" sz="1600" b="1" dirty="0">
              <a:solidFill>
                <a:srgbClr val="FF0000"/>
              </a:solidFill>
              <a:latin typeface="+mn-lt"/>
            </a:endParaRPr>
          </a:p>
          <a:p>
            <a:pPr marL="0" indent="0" fontAlgn="auto">
              <a:spcAft>
                <a:spcPts val="0"/>
              </a:spcAft>
              <a:buClr>
                <a:srgbClr val="47B7B1"/>
              </a:buClr>
              <a:buNone/>
              <a:defRPr/>
            </a:pPr>
            <a:endParaRPr lang="en-AU" dirty="0">
              <a:solidFill>
                <a:srgbClr val="4C4D4C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177145" y="1619676"/>
            <a:ext cx="3352800" cy="3415829"/>
          </a:xfrm>
          <a:prstGeom prst="ellipse">
            <a:avLst/>
          </a:prstGeom>
          <a:noFill/>
          <a:ln w="1143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" name="Oval 10"/>
          <p:cNvSpPr/>
          <p:nvPr/>
        </p:nvSpPr>
        <p:spPr bwMode="auto">
          <a:xfrm>
            <a:off x="4634345" y="2052040"/>
            <a:ext cx="1916658" cy="1916658"/>
          </a:xfrm>
          <a:prstGeom prst="ellipse">
            <a:avLst/>
          </a:prstGeom>
          <a:noFill/>
          <a:ln w="984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6202273" y="3865553"/>
            <a:ext cx="820518" cy="227427"/>
          </a:xfrm>
          <a:prstGeom prst="line">
            <a:avLst/>
          </a:prstGeom>
          <a:solidFill>
            <a:schemeClr val="accent1"/>
          </a:solidFill>
          <a:ln w="793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92422305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Operational Cycle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43007"/>
            <a:ext cx="8697590" cy="5076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695" y="838200"/>
            <a:ext cx="1327081" cy="12954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3921725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8382000" cy="762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kern="0" dirty="0">
                <a:latin typeface="Calibri" pitchFamily="34" charset="0"/>
              </a:rPr>
              <a:t>Operational Cycle</a:t>
            </a:r>
            <a:endParaRPr lang="en-GB" kern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35467" y="1447800"/>
            <a:ext cx="8247049" cy="50863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 Unicode MS" pitchFamily="34" charset="-128"/>
              <a:buChar char="●"/>
              <a:defRPr sz="20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+mj-lt"/>
              <a:buNone/>
              <a:defRPr sz="2000">
                <a:solidFill>
                  <a:srgbClr val="AEBB68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2000">
                <a:solidFill>
                  <a:srgbClr val="6666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pPr eaLnBrk="1" hangingPunct="1">
              <a:buClrTx/>
            </a:pPr>
            <a:r>
              <a:rPr lang="en-AU" b="1" kern="0" dirty="0"/>
              <a:t>Maintenance</a:t>
            </a:r>
          </a:p>
          <a:p>
            <a:pPr marL="457200" lvl="1" indent="0" eaLnBrk="1" hangingPunct="1"/>
            <a:r>
              <a:rPr lang="en-AU" kern="0" dirty="0">
                <a:solidFill>
                  <a:schemeClr val="accent6"/>
                </a:solidFill>
              </a:rPr>
              <a:t>Every 2</a:t>
            </a:r>
            <a:r>
              <a:rPr lang="en-AU" kern="0" baseline="30000" dirty="0">
                <a:solidFill>
                  <a:schemeClr val="accent6"/>
                </a:solidFill>
              </a:rPr>
              <a:t>nd</a:t>
            </a:r>
            <a:r>
              <a:rPr lang="en-AU" kern="0" dirty="0">
                <a:solidFill>
                  <a:schemeClr val="accent6"/>
                </a:solidFill>
              </a:rPr>
              <a:t> Monday</a:t>
            </a:r>
          </a:p>
          <a:p>
            <a:pPr marL="457200" lvl="1" indent="0" eaLnBrk="1" hangingPunct="1"/>
            <a:r>
              <a:rPr lang="en-AU" kern="0" dirty="0">
                <a:solidFill>
                  <a:schemeClr val="accent6"/>
                </a:solidFill>
              </a:rPr>
              <a:t>3 shutdown period per year</a:t>
            </a:r>
          </a:p>
          <a:p>
            <a:pPr marL="457200" lvl="1" indent="0" eaLnBrk="1" hangingPunct="1"/>
            <a:r>
              <a:rPr lang="en-AU" kern="0" dirty="0">
                <a:solidFill>
                  <a:schemeClr val="accent6"/>
                </a:solidFill>
              </a:rPr>
              <a:t>Additional week for new x-ray 8 new beamline commissioning.</a:t>
            </a:r>
          </a:p>
          <a:p>
            <a:pPr eaLnBrk="1" hangingPunct="1">
              <a:buClrTx/>
            </a:pPr>
            <a:r>
              <a:rPr lang="en-AU" b="1" kern="0" dirty="0"/>
              <a:t>Machine studies</a:t>
            </a:r>
          </a:p>
          <a:p>
            <a:pPr marL="457200" lvl="1" indent="0" eaLnBrk="1" hangingPunct="1"/>
            <a:r>
              <a:rPr lang="en-AU" kern="0" dirty="0">
                <a:solidFill>
                  <a:schemeClr val="accent6"/>
                </a:solidFill>
              </a:rPr>
              <a:t>Every Sunday</a:t>
            </a:r>
          </a:p>
          <a:p>
            <a:pPr marL="457200" lvl="1" indent="0" eaLnBrk="1" hangingPunct="1"/>
            <a:r>
              <a:rPr lang="en-AU" kern="0" dirty="0">
                <a:solidFill>
                  <a:schemeClr val="accent6"/>
                </a:solidFill>
              </a:rPr>
              <a:t>Accelerator physics studies</a:t>
            </a:r>
          </a:p>
          <a:p>
            <a:pPr marL="457200" lvl="1" indent="0" eaLnBrk="1" hangingPunct="1"/>
            <a:r>
              <a:rPr lang="en-AU" kern="0" dirty="0">
                <a:solidFill>
                  <a:schemeClr val="accent6"/>
                </a:solidFill>
              </a:rPr>
              <a:t>Testing and maintenance requiring beam</a:t>
            </a:r>
          </a:p>
          <a:p>
            <a:pPr eaLnBrk="1" hangingPunct="1">
              <a:buClrTx/>
            </a:pPr>
            <a:r>
              <a:rPr lang="en-AU" b="1" kern="0" dirty="0"/>
              <a:t>Stored Beam</a:t>
            </a:r>
          </a:p>
          <a:p>
            <a:pPr marL="457200" lvl="1" indent="0" eaLnBrk="1" hangingPunct="1"/>
            <a:r>
              <a:rPr lang="en-AU" kern="0" dirty="0">
                <a:solidFill>
                  <a:schemeClr val="accent6"/>
                </a:solidFill>
              </a:rPr>
              <a:t>X-ray beamline available users</a:t>
            </a:r>
          </a:p>
          <a:p>
            <a:pPr marL="457200" lvl="1" indent="0" eaLnBrk="1" hangingPunct="1"/>
            <a:r>
              <a:rPr lang="en-AU" kern="0" dirty="0">
                <a:solidFill>
                  <a:schemeClr val="accent6"/>
                </a:solidFill>
              </a:rPr>
              <a:t>Operators provide beamline support outside 9-5 hours</a:t>
            </a:r>
          </a:p>
          <a:p>
            <a:pPr marL="457200" lvl="1" indent="0" eaLnBrk="1" hangingPunct="1"/>
            <a:r>
              <a:rPr lang="en-AU" kern="0" dirty="0">
                <a:solidFill>
                  <a:schemeClr val="accent6"/>
                </a:solidFill>
              </a:rPr>
              <a:t>Operate in </a:t>
            </a:r>
            <a:r>
              <a:rPr lang="en-AU" kern="0" dirty="0" err="1">
                <a:solidFill>
                  <a:schemeClr val="accent6"/>
                </a:solidFill>
              </a:rPr>
              <a:t>topup</a:t>
            </a:r>
            <a:r>
              <a:rPr lang="en-AU" kern="0" dirty="0">
                <a:solidFill>
                  <a:schemeClr val="accent6"/>
                </a:solidFill>
              </a:rPr>
              <a:t> mode</a:t>
            </a:r>
          </a:p>
          <a:p>
            <a:pPr eaLnBrk="1" hangingPunct="1"/>
            <a:endParaRPr lang="en-AU" kern="0" dirty="0"/>
          </a:p>
          <a:p>
            <a:pPr eaLnBrk="1" hangingPunct="1"/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956103134"/>
      </p:ext>
    </p:extLst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635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Key Performance Indicators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6" y="914400"/>
            <a:ext cx="4114799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51" y="3892298"/>
            <a:ext cx="3877054" cy="2584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892304"/>
            <a:ext cx="3877054" cy="258470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828800" y="1219201"/>
            <a:ext cx="4876800" cy="2819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 Unicode MS" pitchFamily="34" charset="-128"/>
              <a:buChar char="●"/>
              <a:defRPr sz="20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+mj-lt"/>
              <a:buNone/>
              <a:defRPr sz="2000">
                <a:solidFill>
                  <a:srgbClr val="AEBB68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2000">
                <a:solidFill>
                  <a:srgbClr val="6666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pPr eaLnBrk="1" hangingPunct="1">
              <a:buClrTx/>
            </a:pPr>
            <a:r>
              <a:rPr lang="en-AU" b="1" kern="0" dirty="0"/>
              <a:t>Beam availability</a:t>
            </a:r>
          </a:p>
          <a:p>
            <a:pPr marL="457200" lvl="1" indent="0" eaLnBrk="1" hangingPunct="1"/>
            <a:r>
              <a:rPr lang="en-AU" kern="0" dirty="0">
                <a:solidFill>
                  <a:schemeClr val="accent6"/>
                </a:solidFill>
              </a:rPr>
              <a:t>16 week Availability &gt; 97 %</a:t>
            </a:r>
          </a:p>
          <a:p>
            <a:pPr eaLnBrk="1" hangingPunct="1">
              <a:buClr>
                <a:schemeClr val="accent6"/>
              </a:buClr>
            </a:pPr>
            <a:r>
              <a:rPr lang="en-AU" b="1" kern="0" dirty="0"/>
              <a:t>Mean Time Between Failure (MTBF)</a:t>
            </a:r>
          </a:p>
          <a:p>
            <a:pPr lvl="1" eaLnBrk="1" hangingPunct="1"/>
            <a:r>
              <a:rPr lang="en-AU" kern="0" dirty="0">
                <a:solidFill>
                  <a:schemeClr val="accent6"/>
                </a:solidFill>
              </a:rPr>
              <a:t>16 week MTBF &gt; 50 Hrs</a:t>
            </a:r>
          </a:p>
          <a:p>
            <a:pPr eaLnBrk="1" hangingPunct="1">
              <a:buClrTx/>
            </a:pPr>
            <a:r>
              <a:rPr lang="en-AU" b="1" kern="0" dirty="0"/>
              <a:t>Mean downtime (time to recovery)</a:t>
            </a:r>
          </a:p>
          <a:p>
            <a:pPr lvl="1" eaLnBrk="1" hangingPunct="1"/>
            <a:r>
              <a:rPr lang="en-AU" kern="0" dirty="0">
                <a:solidFill>
                  <a:schemeClr val="accent6"/>
                </a:solidFill>
              </a:rPr>
              <a:t>16 week &amp; 12 months &lt; 1.5 Hrs</a:t>
            </a:r>
          </a:p>
          <a:p>
            <a:pPr eaLnBrk="1" hangingPunct="1"/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003584733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47" y="990607"/>
            <a:ext cx="4262330" cy="2507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90606"/>
            <a:ext cx="4262330" cy="25072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40" y="3733387"/>
            <a:ext cx="4232910" cy="24899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8" y="3758738"/>
            <a:ext cx="4262329" cy="250725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-6298"/>
            <a:ext cx="8382000" cy="762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kern="0" dirty="0">
                <a:latin typeface="Calibri" pitchFamily="34" charset="0"/>
              </a:rPr>
              <a:t>Availability Figures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668069766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309" y="-635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Top Downtime Root-Causes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144492" y="1524007"/>
            <a:ext cx="7772401" cy="4719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</a:pPr>
            <a:r>
              <a:rPr lang="en-AU" sz="2000" b="1" dirty="0">
                <a:solidFill>
                  <a:srgbClr val="4C4D4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Currently:</a:t>
            </a:r>
          </a:p>
          <a:p>
            <a:pPr marL="342900" indent="-342900" algn="l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4C4D4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2018:   25 beam dumps, 28.5 hours downtime</a:t>
            </a:r>
          </a:p>
          <a:p>
            <a:pPr marL="342900" indent="-342900" algn="l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4C4D4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2019(8 weeks): 21 beam dumps,  30.5 hours downtime</a:t>
            </a:r>
          </a:p>
          <a:p>
            <a:pPr marL="342900" indent="-342900" algn="l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4C4D4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Causes</a:t>
            </a:r>
          </a:p>
          <a:p>
            <a:pPr marL="971550" lvl="1" indent="-514350" algn="l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4C4D4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Plant upgrade to water cooling</a:t>
            </a:r>
          </a:p>
          <a:p>
            <a:pPr marL="971550" lvl="1" indent="-514350" algn="l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4C4D4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RF system</a:t>
            </a:r>
          </a:p>
          <a:p>
            <a:pPr marL="971550" lvl="1" indent="-514350" algn="l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4C4D4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Magnet power supplies</a:t>
            </a:r>
          </a:p>
          <a:p>
            <a:pPr marL="342900" indent="-342900" algn="l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4C4D4C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</a:pPr>
            <a:r>
              <a:rPr lang="en-AU" sz="2000" b="1" dirty="0">
                <a:solidFill>
                  <a:srgbClr val="4C4D4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Past:</a:t>
            </a:r>
          </a:p>
          <a:p>
            <a:pPr marL="342900" indent="-34290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4C4D4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~2012:  Implementation of UPS and diesel generator greatly reduced previous root cause: power interruptions.  Blackouts, brownouts local lightening strikes etc.</a:t>
            </a:r>
          </a:p>
          <a:p>
            <a:pPr marL="971550" lvl="1" indent="-514350">
              <a:lnSpc>
                <a:spcPct val="90000"/>
              </a:lnSpc>
              <a:spcBef>
                <a:spcPts val="500"/>
              </a:spcBef>
              <a:buClr>
                <a:srgbClr val="4C4D4C">
                  <a:lumMod val="60000"/>
                  <a:lumOff val="40000"/>
                </a:srgbClr>
              </a:buClr>
              <a:buFont typeface="+mj-lt"/>
              <a:buAutoNum type="arabicPeriod"/>
            </a:pPr>
            <a:endParaRPr lang="en-AU" sz="2000" dirty="0">
              <a:solidFill>
                <a:srgbClr val="4C4D4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524000" y="4343400"/>
            <a:ext cx="88392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01969235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790700" y="1316547"/>
            <a:ext cx="861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-342900">
              <a:spcBef>
                <a:spcPts val="0"/>
              </a:spcBef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Performance tracking related to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reliability</a:t>
            </a:r>
            <a:r>
              <a:rPr lang="en-GB" b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and</a:t>
            </a:r>
            <a:r>
              <a:rPr lang="en-GB" b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availability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, not considering “beam performance”. </a:t>
            </a:r>
          </a:p>
          <a:p>
            <a:pPr indent="-342900">
              <a:spcBef>
                <a:spcPts val="0"/>
              </a:spcBef>
            </a:pPr>
            <a:endParaRPr lang="en-GB" dirty="0">
              <a:solidFill>
                <a:schemeClr val="accent6"/>
              </a:solidFill>
              <a:latin typeface="+mn-lt"/>
            </a:endParaRPr>
          </a:p>
          <a:p>
            <a:pPr indent="-342900">
              <a:spcBef>
                <a:spcPts val="0"/>
              </a:spcBef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Regardless of our backgrounds, all machines consist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of</a:t>
            </a:r>
            <a:r>
              <a:rPr lang="en-GB" b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similar technical</a:t>
            </a:r>
            <a:r>
              <a:rPr lang="en-GB" b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equipment</a:t>
            </a:r>
            <a:r>
              <a:rPr lang="en-GB" b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and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operators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 exploiting this equipment to create</a:t>
            </a:r>
            <a:r>
              <a:rPr lang="en-GB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beams</a:t>
            </a:r>
            <a:r>
              <a:rPr lang="en-GB" b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of</a:t>
            </a:r>
            <a:r>
              <a:rPr lang="en-GB" b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light</a:t>
            </a:r>
            <a:r>
              <a:rPr lang="en-GB" b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or</a:t>
            </a:r>
            <a:r>
              <a:rPr lang="en-GB" b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particles</a:t>
            </a:r>
            <a:r>
              <a:rPr lang="en-GB" b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for their final users.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0198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About the session…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6553200" y="3276607"/>
            <a:ext cx="3945468" cy="584775"/>
          </a:xfrm>
          <a:prstGeom prst="rect">
            <a:avLst/>
          </a:prstGeom>
          <a:ln w="19050">
            <a:solidFill>
              <a:srgbClr val="800080"/>
            </a:solidFill>
          </a:ln>
        </p:spPr>
        <p:txBody>
          <a:bodyPr wrap="square">
            <a:spAutoFit/>
          </a:bodyPr>
          <a:lstStyle/>
          <a:p>
            <a:pPr indent="-342900">
              <a:spcBef>
                <a:spcPct val="50000"/>
              </a:spcBef>
            </a:pPr>
            <a:r>
              <a:rPr lang="en-GB" b="1" dirty="0">
                <a:solidFill>
                  <a:srgbClr val="800080"/>
                </a:solidFill>
                <a:latin typeface="+mn-lt"/>
              </a:rPr>
              <a:t>lower MTTR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: comes by effectively managing repairs and equipment concerned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5000" y="3276607"/>
            <a:ext cx="4572000" cy="584775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latin typeface="+mj-lt"/>
              </a:rPr>
              <a:t>higher MTBF</a:t>
            </a:r>
            <a:r>
              <a:rPr lang="en-GB" dirty="0">
                <a:solidFill>
                  <a:schemeClr val="accent6"/>
                </a:solidFill>
                <a:latin typeface="+mj-lt"/>
              </a:rPr>
              <a:t>: can come from designing more reliable equipment based on operation and past experience.</a:t>
            </a:r>
          </a:p>
        </p:txBody>
      </p:sp>
      <p:sp>
        <p:nvSpPr>
          <p:cNvPr id="9" name="Rectangle 8"/>
          <p:cNvSpPr/>
          <p:nvPr/>
        </p:nvSpPr>
        <p:spPr>
          <a:xfrm>
            <a:off x="3429000" y="4264015"/>
            <a:ext cx="5562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6"/>
                </a:solidFill>
                <a:latin typeface="+mn-lt"/>
              </a:rPr>
              <a:t>higher availability = a higher MTBF and shorter MTTR. 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5748384" y="4264015"/>
            <a:ext cx="1109623" cy="338554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Rectangle 39"/>
          <p:cNvSpPr/>
          <p:nvPr/>
        </p:nvSpPr>
        <p:spPr bwMode="auto">
          <a:xfrm>
            <a:off x="7214440" y="4264015"/>
            <a:ext cx="1194010" cy="338554"/>
          </a:xfrm>
          <a:prstGeom prst="rect">
            <a:avLst/>
          </a:prstGeom>
          <a:noFill/>
          <a:ln w="1905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7" name="Straight Connector 16"/>
          <p:cNvCxnSpPr>
            <a:stCxn id="7" idx="2"/>
            <a:endCxn id="15" idx="0"/>
          </p:cNvCxnSpPr>
          <p:nvPr/>
        </p:nvCxnSpPr>
        <p:spPr bwMode="auto">
          <a:xfrm>
            <a:off x="4191007" y="3861375"/>
            <a:ext cx="2112189" cy="4026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40" idx="0"/>
            <a:endCxn id="3" idx="2"/>
          </p:cNvCxnSpPr>
          <p:nvPr/>
        </p:nvCxnSpPr>
        <p:spPr bwMode="auto">
          <a:xfrm flipV="1">
            <a:off x="7811452" y="3861375"/>
            <a:ext cx="714489" cy="4026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Rectangle 44"/>
          <p:cNvSpPr/>
          <p:nvPr/>
        </p:nvSpPr>
        <p:spPr>
          <a:xfrm>
            <a:off x="4114800" y="5088067"/>
            <a:ext cx="4572000" cy="338554"/>
          </a:xfrm>
          <a:prstGeom prst="rect">
            <a:avLst/>
          </a:prstGeom>
          <a:ln w="19050">
            <a:solidFill>
              <a:srgbClr val="3366FF"/>
            </a:solidFill>
          </a:ln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3366FF"/>
                </a:solidFill>
                <a:latin typeface="+mj-lt"/>
              </a:rPr>
              <a:t>availability</a:t>
            </a:r>
            <a:r>
              <a:rPr lang="en-GB" dirty="0">
                <a:solidFill>
                  <a:schemeClr val="accent6"/>
                </a:solidFill>
                <a:latin typeface="+mj-lt"/>
              </a:rPr>
              <a:t>: is a kind of “Key Performance Indicator”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3905730" y="4270703"/>
            <a:ext cx="1580677" cy="338554"/>
          </a:xfrm>
          <a:prstGeom prst="rect">
            <a:avLst/>
          </a:prstGeom>
          <a:noFill/>
          <a:ln w="190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3366FF"/>
              </a:solidFill>
            </a:endParaRPr>
          </a:p>
        </p:txBody>
      </p:sp>
      <p:cxnSp>
        <p:nvCxnSpPr>
          <p:cNvPr id="50" name="Straight Connector 49"/>
          <p:cNvCxnSpPr>
            <a:stCxn id="49" idx="2"/>
            <a:endCxn id="45" idx="0"/>
          </p:cNvCxnSpPr>
          <p:nvPr/>
        </p:nvCxnSpPr>
        <p:spPr bwMode="auto">
          <a:xfrm>
            <a:off x="4696062" y="4609257"/>
            <a:ext cx="1704738" cy="47881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3836216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5" grpId="0" animBg="1"/>
      <p:bldP spid="40" grpId="0" animBg="1"/>
      <p:bldP spid="45" grpId="0" animBg="1"/>
      <p:bldP spid="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635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Top Downtime Root-Causes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1826" y="1905000"/>
            <a:ext cx="7951774" cy="3200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 Unicode MS" pitchFamily="34" charset="-128"/>
              <a:buChar char="●"/>
              <a:defRPr sz="20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+mj-lt"/>
              <a:buNone/>
              <a:defRPr sz="2000">
                <a:solidFill>
                  <a:srgbClr val="AEBB68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2000">
                <a:solidFill>
                  <a:srgbClr val="6666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AU" kern="0" dirty="0"/>
              <a:t>1.  </a:t>
            </a:r>
            <a:r>
              <a:rPr lang="en-AU" b="1" kern="0" dirty="0"/>
              <a:t>Plant upgrade project</a:t>
            </a:r>
          </a:p>
          <a:p>
            <a:pPr marL="0" indent="0" eaLnBrk="1" hangingPunct="1">
              <a:buNone/>
            </a:pPr>
            <a:r>
              <a:rPr lang="en-AU" kern="0" dirty="0"/>
              <a:t>2.  </a:t>
            </a:r>
            <a:r>
              <a:rPr lang="en-AU" b="1" kern="0" dirty="0"/>
              <a:t>Storage ring RF issues</a:t>
            </a:r>
          </a:p>
          <a:p>
            <a:pPr marL="457200" lvl="1" indent="0" eaLnBrk="1" hangingPunct="1"/>
            <a:r>
              <a:rPr lang="en-AU" kern="0" dirty="0">
                <a:solidFill>
                  <a:schemeClr val="accent6"/>
                </a:solidFill>
              </a:rPr>
              <a:t>End of life components</a:t>
            </a:r>
          </a:p>
          <a:p>
            <a:pPr marL="457200" lvl="1" indent="0" eaLnBrk="1" hangingPunct="1"/>
            <a:r>
              <a:rPr lang="en-AU" kern="0" dirty="0">
                <a:solidFill>
                  <a:schemeClr val="accent6"/>
                </a:solidFill>
              </a:rPr>
              <a:t>PSS upgrade</a:t>
            </a:r>
          </a:p>
          <a:p>
            <a:pPr marL="0" indent="0" eaLnBrk="1" hangingPunct="1">
              <a:buNone/>
            </a:pPr>
            <a:r>
              <a:rPr lang="en-AU" kern="0" dirty="0"/>
              <a:t>3.  </a:t>
            </a:r>
            <a:r>
              <a:rPr lang="en-AU" b="1" kern="0" dirty="0"/>
              <a:t>Magnet power supplies</a:t>
            </a:r>
          </a:p>
          <a:p>
            <a:pPr lvl="1" eaLnBrk="1" hangingPunct="1"/>
            <a:r>
              <a:rPr lang="en-AU" kern="0" dirty="0">
                <a:solidFill>
                  <a:schemeClr val="accent6"/>
                </a:solidFill>
              </a:rPr>
              <a:t>End of life (expected ~ 10 years)</a:t>
            </a:r>
          </a:p>
          <a:p>
            <a:pPr lvl="1" eaLnBrk="1" hangingPunct="1"/>
            <a:r>
              <a:rPr lang="en-AU" kern="0" dirty="0">
                <a:solidFill>
                  <a:schemeClr val="accent6"/>
                </a:solidFill>
              </a:rPr>
              <a:t>Being replace as fast as we can source them (lead time 6-18 months)</a:t>
            </a:r>
          </a:p>
          <a:p>
            <a:pPr marL="0" indent="0" eaLnBrk="1" hangingPunct="1">
              <a:buClr>
                <a:srgbClr val="47B7B1"/>
              </a:buClr>
              <a:buNone/>
            </a:pPr>
            <a:r>
              <a:rPr lang="en-AU" kern="0" dirty="0"/>
              <a:t>4.  Future:  Disruptions from </a:t>
            </a:r>
            <a:r>
              <a:rPr lang="en-AU" b="1" kern="0" dirty="0"/>
              <a:t>commissioning new beamlines</a:t>
            </a:r>
          </a:p>
          <a:p>
            <a:pPr marL="0" indent="0" eaLnBrk="1" hangingPunct="1">
              <a:buClr>
                <a:srgbClr val="47B7B1"/>
              </a:buClr>
              <a:buNone/>
            </a:pPr>
            <a:endParaRPr lang="en-AU" kern="0" dirty="0">
              <a:solidFill>
                <a:srgbClr val="4C4D4C"/>
              </a:solidFill>
            </a:endParaRPr>
          </a:p>
          <a:p>
            <a:pPr marL="0" indent="0" eaLnBrk="1" hangingPunct="1">
              <a:buClr>
                <a:srgbClr val="47B7B1"/>
              </a:buClr>
              <a:buNone/>
            </a:pPr>
            <a:endParaRPr lang="en-AU" kern="0" dirty="0">
              <a:solidFill>
                <a:srgbClr val="4C4D4C"/>
              </a:solidFill>
            </a:endParaRPr>
          </a:p>
          <a:p>
            <a:pPr lvl="1" eaLnBrk="1" hangingPunct="1"/>
            <a:endParaRPr lang="en-AU" kern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505200" y="4579918"/>
            <a:ext cx="4876800" cy="12192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 Unicode MS" pitchFamily="34" charset="-128"/>
              <a:buChar char="●"/>
              <a:defRPr sz="20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+mj-lt"/>
              <a:buNone/>
              <a:defRPr sz="2000">
                <a:solidFill>
                  <a:srgbClr val="AEBB68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2000">
                <a:solidFill>
                  <a:srgbClr val="6666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pPr eaLnBrk="1" hangingPunct="1"/>
            <a:endParaRPr lang="en-AU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86200" y="5883234"/>
            <a:ext cx="4876800" cy="4572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 Unicode MS" pitchFamily="34" charset="-128"/>
              <a:buChar char="●"/>
              <a:defRPr sz="20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+mj-lt"/>
              <a:buNone/>
              <a:defRPr sz="2000">
                <a:solidFill>
                  <a:srgbClr val="AEBB68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2000">
                <a:solidFill>
                  <a:srgbClr val="6666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AU" kern="0" dirty="0"/>
              <a:t>Thank You</a:t>
            </a:r>
          </a:p>
          <a:p>
            <a:pPr eaLnBrk="1" hangingPunct="1"/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950402573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81200" y="2958786"/>
            <a:ext cx="8226854" cy="940443"/>
          </a:xfrm>
        </p:spPr>
        <p:txBody>
          <a:bodyPr/>
          <a:lstStyle/>
          <a:p>
            <a:pPr algn="ctr"/>
            <a:r>
              <a:rPr lang="en-US" dirty="0"/>
              <a:t>GSI</a:t>
            </a:r>
            <a:br>
              <a:rPr lang="en-US" dirty="0"/>
            </a:br>
            <a:r>
              <a:rPr lang="en-US" dirty="0"/>
              <a:t>Oksana GEITHNER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4187289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6029549" y="3149705"/>
            <a:ext cx="90431" cy="101390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1962150" y="457200"/>
            <a:ext cx="8267700" cy="1001096"/>
            <a:chOff x="438150" y="152400"/>
            <a:chExt cx="8267700" cy="1001096"/>
          </a:xfrm>
        </p:grpSpPr>
        <p:sp>
          <p:nvSpPr>
            <p:cNvPr id="5" name="Rectangle 4"/>
            <p:cNvSpPr/>
            <p:nvPr/>
          </p:nvSpPr>
          <p:spPr>
            <a:xfrm>
              <a:off x="438150" y="152400"/>
              <a:ext cx="82677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sz="2800" dirty="0">
                  <a:solidFill>
                    <a:schemeClr val="accent6"/>
                  </a:solidFill>
                  <a:latin typeface="+mn-lt"/>
                </a:rPr>
                <a:t>GSI: </a:t>
              </a:r>
              <a:r>
                <a:rPr lang="en-GB" sz="2800" dirty="0" err="1">
                  <a:solidFill>
                    <a:schemeClr val="accent6"/>
                  </a:solidFill>
                  <a:latin typeface="+mn-lt"/>
                </a:rPr>
                <a:t>Helmholtzcenter</a:t>
              </a:r>
              <a:r>
                <a:rPr lang="en-GB" sz="2800" dirty="0">
                  <a:solidFill>
                    <a:schemeClr val="accent6"/>
                  </a:solidFill>
                  <a:latin typeface="+mn-lt"/>
                </a:rPr>
                <a:t> for Heavy Ions GmbH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38150" y="652319"/>
              <a:ext cx="82677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endParaRPr lang="en-GB" b="1" u="sng" dirty="0">
                <a:solidFill>
                  <a:schemeClr val="accent6"/>
                </a:solidFill>
                <a:latin typeface="+mn-l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38150" y="814942"/>
              <a:ext cx="82677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dirty="0">
                  <a:solidFill>
                    <a:schemeClr val="accent6"/>
                  </a:solidFill>
                  <a:latin typeface="+mn-lt"/>
                </a:rPr>
                <a:t>End Product: </a:t>
              </a:r>
              <a:r>
                <a:rPr lang="en-GB" b="1" u="sng" dirty="0">
                  <a:solidFill>
                    <a:schemeClr val="accent6"/>
                  </a:solidFill>
                  <a:latin typeface="+mn-lt"/>
                </a:rPr>
                <a:t>Ions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029200" y="3175105"/>
            <a:ext cx="4683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chemeClr val="accent3"/>
                </a:solidFill>
                <a:latin typeface="+mj-lt"/>
              </a:rPr>
              <a:t>GSI</a:t>
            </a:r>
            <a:endParaRPr lang="en-GB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4084602"/>
      </p:ext>
    </p:extLst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1220"/>
            <a:ext cx="8323123" cy="787557"/>
          </a:xfrm>
        </p:spPr>
        <p:txBody>
          <a:bodyPr/>
          <a:lstStyle/>
          <a:p>
            <a:r>
              <a:rPr lang="de-DE" dirty="0"/>
              <a:t>Facility </a:t>
            </a:r>
            <a:r>
              <a:rPr lang="de-DE" dirty="0" err="1"/>
              <a:t>Overview</a:t>
            </a:r>
            <a:endParaRPr lang="en-US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4294967295"/>
          </p:nvPr>
        </p:nvSpPr>
        <p:spPr>
          <a:xfrm>
            <a:off x="6190270" y="6560618"/>
            <a:ext cx="6001730" cy="357157"/>
          </a:xfrm>
          <a:prstGeom prst="rect">
            <a:avLst/>
          </a:prstGeom>
        </p:spPr>
        <p:txBody>
          <a:bodyPr anchor="ctr"/>
          <a:lstStyle/>
          <a:p>
            <a:pPr algn="r"/>
            <a:r>
              <a:rPr lang="en-US" sz="1000" dirty="0"/>
              <a:t>O. Geithner, ACC Operation	ARW 2019</a:t>
            </a:r>
            <a:endParaRPr lang="de-DE" sz="1000" dirty="0"/>
          </a:p>
        </p:txBody>
      </p:sp>
      <p:pic>
        <p:nvPicPr>
          <p:cNvPr id="8" name="Grafik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9" y="1196752"/>
            <a:ext cx="7128867" cy="5112568"/>
          </a:xfrm>
          <a:prstGeom prst="rect">
            <a:avLst/>
          </a:prstGeom>
        </p:spPr>
      </p:pic>
      <p:pic>
        <p:nvPicPr>
          <p:cNvPr id="1026" name="Picture 2" descr="\\winfilesvk\fairtd_cc$root\geithner\Eigene Dateien\My Pictures\GSIBaustel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007" y="1215487"/>
            <a:ext cx="838857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winfilesvk\fairtd_cc$root\geithner\Eigene Dateien\My Pictures\FAIRVi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124744"/>
            <a:ext cx="8388572" cy="559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6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323123" cy="787557"/>
          </a:xfrm>
        </p:spPr>
        <p:txBody>
          <a:bodyPr/>
          <a:lstStyle/>
          <a:p>
            <a:r>
              <a:rPr lang="de-DE" dirty="0"/>
              <a:t>Operational Cycle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2063558" y="1628807"/>
            <a:ext cx="7682103" cy="224676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66700" indent="-266700" algn="l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2000" dirty="0">
                <a:solidFill>
                  <a:srgbClr val="333333"/>
                </a:solidFill>
                <a:latin typeface="Arial"/>
                <a:cs typeface="Arial"/>
              </a:rPr>
              <a:t>Organisation 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lang="de-DE" sz="20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main</a:t>
            </a:r>
            <a:r>
              <a:rPr lang="de-DE" sz="20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control</a:t>
            </a:r>
            <a:r>
              <a:rPr lang="de-DE" sz="20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room</a:t>
            </a:r>
            <a:r>
              <a:rPr lang="de-DE" sz="2000" dirty="0">
                <a:solidFill>
                  <a:srgbClr val="333333"/>
                </a:solidFill>
                <a:latin typeface="Arial"/>
                <a:cs typeface="Arial"/>
              </a:rPr>
              <a:t>, on-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call</a:t>
            </a:r>
            <a:r>
              <a:rPr lang="de-DE" sz="20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duty</a:t>
            </a:r>
            <a:r>
              <a:rPr lang="de-DE" sz="2000" dirty="0">
                <a:solidFill>
                  <a:srgbClr val="333333"/>
                </a:solidFill>
                <a:latin typeface="Arial"/>
                <a:cs typeface="Arial"/>
              </a:rPr>
              <a:t>, 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communication</a:t>
            </a:r>
            <a:r>
              <a:rPr lang="de-DE" sz="20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</a:p>
          <a:p>
            <a:pPr algn="l">
              <a:spcBef>
                <a:spcPct val="20000"/>
              </a:spcBef>
              <a:buClr>
                <a:srgbClr val="FDBB63"/>
              </a:buClr>
            </a:pPr>
            <a:r>
              <a:rPr lang="de-DE" sz="2000" dirty="0">
                <a:solidFill>
                  <a:srgbClr val="333333"/>
                </a:solidFill>
                <a:latin typeface="Arial"/>
                <a:cs typeface="Arial"/>
              </a:rPr>
              <a:t>    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lang="de-DE" sz="20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meetings</a:t>
            </a:r>
            <a:endParaRPr lang="de-DE" sz="20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266700" indent="-266700" algn="l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endParaRPr lang="de-DE" sz="20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266700" indent="-266700" algn="l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2000" dirty="0">
                <a:solidFill>
                  <a:srgbClr val="333333"/>
                </a:solidFill>
                <a:latin typeface="Arial"/>
                <a:cs typeface="Arial"/>
              </a:rPr>
              <a:t>Beam Time 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Periods</a:t>
            </a:r>
            <a:r>
              <a:rPr lang="de-DE" sz="2000" dirty="0">
                <a:solidFill>
                  <a:srgbClr val="333333"/>
                </a:solidFill>
                <a:latin typeface="Arial"/>
                <a:cs typeface="Arial"/>
              </a:rPr>
              <a:t> (ENG RUN, PHYS RUN)</a:t>
            </a:r>
          </a:p>
          <a:p>
            <a:pPr marL="266700" indent="-266700" algn="l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endParaRPr lang="de-DE" sz="20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266700" indent="-266700" algn="l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Shutdown</a:t>
            </a:r>
            <a:r>
              <a:rPr lang="de-DE" sz="20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Phases</a:t>
            </a:r>
            <a:endParaRPr lang="en-US" sz="20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5" name="Fußzeilenplatzhalter 5"/>
          <p:cNvSpPr txBox="1">
            <a:spLocks/>
          </p:cNvSpPr>
          <p:nvPr/>
        </p:nvSpPr>
        <p:spPr>
          <a:xfrm>
            <a:off x="6190270" y="6560618"/>
            <a:ext cx="6001730" cy="35715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sz="1000"/>
              <a:t>O. Geithner, ACC Operation	ARW 2019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827150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323123" cy="787557"/>
          </a:xfrm>
        </p:spPr>
        <p:txBody>
          <a:bodyPr/>
          <a:lstStyle/>
          <a:p>
            <a:r>
              <a:rPr lang="de-DE" dirty="0"/>
              <a:t>Complex Parallel Operation</a:t>
            </a:r>
            <a:endParaRPr lang="en-US" dirty="0"/>
          </a:p>
        </p:txBody>
      </p:sp>
      <p:pic>
        <p:nvPicPr>
          <p:cNvPr id="9" name="Grafik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9" y="1196752"/>
            <a:ext cx="7128867" cy="5112568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6" y="1013884"/>
            <a:ext cx="7131520" cy="579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5"/>
          <p:cNvSpPr txBox="1">
            <a:spLocks/>
          </p:cNvSpPr>
          <p:nvPr/>
        </p:nvSpPr>
        <p:spPr>
          <a:xfrm>
            <a:off x="6190270" y="6560618"/>
            <a:ext cx="6001730" cy="35715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sz="1000"/>
              <a:t>O. Geithner, ACC Operation	ARW 2019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49332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392151" y="1412783"/>
                <a:ext cx="3057769" cy="317529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342900" indent="-342900" algn="l">
                  <a:buFontTx/>
                  <a:buChar char="-"/>
                </a:pPr>
                <a:r>
                  <a:rPr lang="de-DE" b="1" dirty="0"/>
                  <a:t>Availability </a:t>
                </a:r>
                <a:r>
                  <a:rPr lang="de-DE" b="1" dirty="0" err="1"/>
                  <a:t>of</a:t>
                </a:r>
                <a:r>
                  <a:rPr lang="de-DE" b="1" dirty="0"/>
                  <a:t> </a:t>
                </a:r>
                <a:r>
                  <a:rPr lang="de-DE" b="1" dirty="0" err="1"/>
                  <a:t>the</a:t>
                </a:r>
                <a:r>
                  <a:rPr lang="de-DE" b="1" dirty="0"/>
                  <a:t> </a:t>
                </a:r>
                <a:r>
                  <a:rPr lang="de-DE" b="1" dirty="0" err="1"/>
                  <a:t>machines</a:t>
                </a:r>
                <a:r>
                  <a:rPr lang="de-DE" b="1" dirty="0"/>
                  <a:t> in 2 </a:t>
                </a:r>
                <a:r>
                  <a:rPr lang="de-DE" b="1" dirty="0" err="1"/>
                  <a:t>regimes</a:t>
                </a:r>
                <a:r>
                  <a:rPr lang="de-DE" b="1" dirty="0"/>
                  <a:t>:</a:t>
                </a:r>
              </a:p>
              <a:p>
                <a:pPr marL="342900" indent="-342900" algn="just">
                  <a:buFontTx/>
                  <a:buChar char="-"/>
                </a:pPr>
                <a:endParaRPr lang="de-DE" b="1" dirty="0"/>
              </a:p>
              <a:p>
                <a:pPr marL="342900" indent="-342900" algn="just">
                  <a:buFontTx/>
                  <a:buChar char="-"/>
                </a:pPr>
                <a:r>
                  <a:rPr lang="de-DE" b="1" dirty="0"/>
                  <a:t>1) </a:t>
                </a:r>
                <a:r>
                  <a:rPr lang="de-DE" b="1" dirty="0" err="1"/>
                  <a:t>availability</a:t>
                </a:r>
                <a:r>
                  <a:rPr lang="de-DE" b="1" dirty="0"/>
                  <a:t> 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the</a:t>
                </a:r>
                <a:r>
                  <a:rPr lang="de-DE" b="1" dirty="0"/>
                  <a:t> </a:t>
                </a:r>
                <a:r>
                  <a:rPr lang="de-DE" b="1" dirty="0" err="1"/>
                  <a:t>local</a:t>
                </a:r>
                <a:r>
                  <a:rPr lang="de-DE" b="1" dirty="0"/>
                  <a:t> </a:t>
                </a:r>
                <a:r>
                  <a:rPr lang="de-DE" b="1" dirty="0" err="1"/>
                  <a:t>experiments</a:t>
                </a:r>
                <a:r>
                  <a:rPr lang="de-DE" b="1" dirty="0"/>
                  <a:t> </a:t>
                </a:r>
              </a:p>
              <a:p>
                <a:pPr marL="342900" indent="-342900" algn="just">
                  <a:buFontTx/>
                  <a:buChar char="-"/>
                </a:pPr>
                <a:endParaRPr lang="de-DE" b="1" dirty="0"/>
              </a:p>
              <a:p>
                <a:pPr marL="342900" indent="-342900" algn="just">
                  <a:buFontTx/>
                  <a:buChar char="-"/>
                </a:pPr>
                <a:r>
                  <a:rPr lang="de-DE" b="1" dirty="0"/>
                  <a:t>2) </a:t>
                </a:r>
                <a:r>
                  <a:rPr lang="de-DE" b="1" dirty="0" err="1"/>
                  <a:t>operation</a:t>
                </a:r>
                <a:r>
                  <a:rPr lang="de-DE" b="1" dirty="0"/>
                  <a:t> </a:t>
                </a:r>
                <a:r>
                  <a:rPr lang="de-DE" b="1" dirty="0" err="1"/>
                  <a:t>as</a:t>
                </a:r>
                <a:r>
                  <a:rPr lang="de-DE" b="1" dirty="0"/>
                  <a:t> </a:t>
                </a:r>
                <a:r>
                  <a:rPr lang="de-DE" b="1" dirty="0" err="1"/>
                  <a:t>part</a:t>
                </a:r>
                <a:r>
                  <a:rPr lang="de-DE" b="1" dirty="0"/>
                  <a:t> </a:t>
                </a:r>
                <a:r>
                  <a:rPr lang="de-DE" b="1" dirty="0" err="1"/>
                  <a:t>of</a:t>
                </a:r>
                <a:r>
                  <a:rPr lang="de-DE" b="1" dirty="0"/>
                  <a:t> </a:t>
                </a:r>
                <a:r>
                  <a:rPr lang="de-DE" b="1" dirty="0" err="1"/>
                  <a:t>the</a:t>
                </a:r>
                <a:r>
                  <a:rPr lang="de-DE" b="1" dirty="0"/>
                  <a:t> </a:t>
                </a:r>
                <a:r>
                  <a:rPr lang="de-DE" b="1" dirty="0" err="1"/>
                  <a:t>production</a:t>
                </a:r>
                <a:r>
                  <a:rPr lang="de-DE" b="1" dirty="0"/>
                  <a:t> </a:t>
                </a:r>
                <a:r>
                  <a:rPr lang="de-DE" b="1" dirty="0" err="1"/>
                  <a:t>chain</a:t>
                </a:r>
                <a:endParaRPr lang="de-DE" b="1" dirty="0"/>
              </a:p>
              <a:p>
                <a:pPr marL="342900" indent="-342900" algn="just">
                  <a:buFontTx/>
                  <a:buChar char="-"/>
                </a:pPr>
                <a:endParaRPr lang="de-DE" sz="1400" dirty="0"/>
              </a:p>
              <a:p>
                <a:pPr marL="342900" indent="-342900" algn="just">
                  <a:buFontTx/>
                  <a:buChar char="-"/>
                </a:pPr>
                <a:endParaRPr lang="de-DE" sz="1400" i="1" dirty="0">
                  <a:latin typeface="Cambria Math"/>
                </a:endParaRPr>
              </a:p>
              <a:p>
                <a:pPr marL="342900" indent="-342900" algn="just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/>
                          </a:rPr>
                          <m:t>𝐀</m:t>
                        </m:r>
                        <m:r>
                          <a:rPr lang="de-DE" sz="1400" b="1" baseline="-25000">
                            <a:latin typeface="Cambria Math"/>
                          </a:rPr>
                          <m:t>𝐀𝐂𝐂</m:t>
                        </m:r>
                        <m:r>
                          <a:rPr lang="en-US" sz="1400" b="1" i="1">
                            <a:latin typeface="Cambria Math"/>
                          </a:rPr>
                          <m:t>=</m:t>
                        </m:r>
                        <m:nary>
                          <m:naryPr>
                            <m:chr m:val="∑"/>
                            <m:grow m:val="on"/>
                            <m:ctrlPr>
                              <a:rPr lang="en-US" sz="1400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400" b="1" i="1">
                                <a:latin typeface="Cambria Math"/>
                              </a:rPr>
                              <m:t>𝒌</m:t>
                            </m:r>
                            <m:r>
                              <a:rPr lang="en-US" sz="1400" b="1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1400" b="1" i="1">
                                <a:latin typeface="Cambria Math"/>
                              </a:rPr>
                              <m:t>𝟏</m:t>
                            </m:r>
                          </m:sub>
                          <m:sup>
                            <m:r>
                              <a:rPr lang="en-US" sz="1400" b="1" i="1">
                                <a:latin typeface="Cambria Math"/>
                              </a:rPr>
                              <m:t>𝒏</m:t>
                            </m:r>
                          </m:sup>
                          <m:e>
                            <m:f>
                              <m:fPr>
                                <m:ctrlP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1" i="1">
                                    <a:latin typeface="Cambria Math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1400" b="1" i="1">
                                    <a:latin typeface="Cambria Math"/>
                                  </a:rPr>
                                  <m:t>𝒏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1" i="1">
                                        <a:latin typeface="Cambria Math"/>
                                      </a:rPr>
                                      <m:t>𝑻</m:t>
                                    </m:r>
                                    <m:r>
                                      <a:rPr lang="de-DE" sz="1400" b="1" i="1">
                                        <a:latin typeface="Cambria Math"/>
                                      </a:rPr>
                                      <m:t>𝑰𝑴𝑬</m:t>
                                    </m:r>
                                    <m:r>
                                      <a:rPr lang="de-DE" sz="1400" b="1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de-DE" sz="1400" b="1" i="1" baseline="-25000">
                                        <a:latin typeface="Cambria Math"/>
                                      </a:rPr>
                                      <m:t>𝒃𝒆𝒂𝒎</m:t>
                                    </m:r>
                                    <m:r>
                                      <a:rPr lang="de-DE" sz="1400" b="1" i="1" baseline="-2500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de-DE" sz="1400" b="1" i="1" baseline="-25000">
                                        <a:latin typeface="Cambria Math"/>
                                      </a:rPr>
                                      <m:t>𝒐𝒏</m:t>
                                    </m:r>
                                  </m:num>
                                  <m:den>
                                    <m:r>
                                      <a:rPr lang="de-DE" sz="1400" b="1" i="1">
                                        <a:latin typeface="Cambria Math"/>
                                      </a:rPr>
                                      <m:t>𝑻𝑰𝑴𝑬</m:t>
                                    </m:r>
                                    <m:r>
                                      <a:rPr lang="de-DE" sz="1400" b="1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de-DE" sz="1400" b="1" i="1" baseline="-25000">
                                        <a:latin typeface="Cambria Math"/>
                                      </a:rPr>
                                      <m:t>𝒔𝒉𝒆𝒅𝒖𝒍𝒆𝒅</m:t>
                                    </m:r>
                                  </m:den>
                                </m:f>
                              </m:e>
                            </m:d>
                          </m:e>
                        </m:nary>
                      </m:e>
                      <m:sub>
                        <m:r>
                          <a:rPr lang="en-US" sz="1400" b="1" i="1">
                            <a:latin typeface="Cambria Math"/>
                          </a:rPr>
                          <m:t>𝑬𝑿𝑷</m:t>
                        </m:r>
                        <m:r>
                          <a:rPr lang="en-US" sz="1400" b="1" i="1">
                            <a:latin typeface="Cambria Math"/>
                          </a:rPr>
                          <m:t>_</m:t>
                        </m:r>
                        <m:r>
                          <a:rPr lang="en-US" sz="1400" b="1" i="1">
                            <a:latin typeface="Cambria Math"/>
                          </a:rPr>
                          <m:t>𝒌</m:t>
                        </m:r>
                      </m:sub>
                    </m:sSub>
                  </m:oMath>
                </a14:m>
                <a:endParaRPr lang="de-DE" sz="1400" b="1" dirty="0"/>
              </a:p>
              <a:p>
                <a:pPr marL="342900" indent="-342900" algn="just">
                  <a:buFontTx/>
                  <a:buChar char="-"/>
                </a:pPr>
                <a:endParaRPr lang="de-DE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151" y="1412783"/>
                <a:ext cx="3057769" cy="3175293"/>
              </a:xfrm>
              <a:prstGeom prst="rect">
                <a:avLst/>
              </a:prstGeom>
              <a:blipFill>
                <a:blip r:embed="rId2"/>
                <a:stretch>
                  <a:fillRect l="-798" t="-576" r="-998" b="-257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T:\Operateurstraining\Zeichnungen\GSI-Schema-Pet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91" y="1216780"/>
            <a:ext cx="5884839" cy="56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132" y="1196752"/>
            <a:ext cx="6268243" cy="360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03" y="1457328"/>
            <a:ext cx="9022371" cy="336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0" y="-6856"/>
            <a:ext cx="70450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/>
              <a:t>Availability Calculation: </a:t>
            </a:r>
            <a:r>
              <a:rPr lang="de-DE" sz="2000" b="0" dirty="0"/>
              <a:t>experiments and machines </a:t>
            </a:r>
          </a:p>
        </p:txBody>
      </p:sp>
      <p:sp>
        <p:nvSpPr>
          <p:cNvPr id="11" name="Fußzeilenplatzhalter 5"/>
          <p:cNvSpPr txBox="1">
            <a:spLocks/>
          </p:cNvSpPr>
          <p:nvPr/>
        </p:nvSpPr>
        <p:spPr>
          <a:xfrm>
            <a:off x="6190270" y="6560618"/>
            <a:ext cx="6001730" cy="35715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sz="1000"/>
              <a:t>O. Geithner, ACC Operation	ARW 2019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00751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8"/>
            <a:ext cx="8323123" cy="787557"/>
          </a:xfrm>
        </p:spPr>
        <p:txBody>
          <a:bodyPr/>
          <a:lstStyle/>
          <a:p>
            <a:r>
              <a:rPr lang="de-DE" dirty="0" err="1"/>
              <a:t>Failure</a:t>
            </a:r>
            <a:r>
              <a:rPr lang="de-DE" dirty="0"/>
              <a:t> </a:t>
            </a:r>
            <a:r>
              <a:rPr lang="de-DE" dirty="0" err="1"/>
              <a:t>Statistics</a:t>
            </a:r>
            <a:r>
              <a:rPr lang="de-DE" dirty="0"/>
              <a:t> 2019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287692" y="1268760"/>
            <a:ext cx="1370375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>
                <a:latin typeface="Calibri" panose="020F0502020204030204" pitchFamily="34" charset="0"/>
              </a:rPr>
              <a:t>Failure</a:t>
            </a:r>
            <a:r>
              <a:rPr lang="de-DE" dirty="0">
                <a:latin typeface="Calibri" panose="020F0502020204030204" pitchFamily="34" charset="0"/>
              </a:rPr>
              <a:t> Counts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843664" y="1280567"/>
            <a:ext cx="1798954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>
                <a:latin typeface="Calibri" panose="020F0502020204030204" pitchFamily="34" charset="0"/>
              </a:rPr>
              <a:t>Failure</a:t>
            </a:r>
            <a:r>
              <a:rPr lang="de-DE" dirty="0">
                <a:latin typeface="Calibri" panose="020F0502020204030204" pitchFamily="34" charset="0"/>
              </a:rPr>
              <a:t> Duration [h]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611706"/>
            <a:ext cx="4620784" cy="469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11" y="1638092"/>
            <a:ext cx="420052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1524000" y="4365111"/>
            <a:ext cx="9144000" cy="21875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 rot="16200000">
            <a:off x="1667508" y="5027225"/>
            <a:ext cx="1584176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RF Transmitter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 rot="16200000">
            <a:off x="1869890" y="5184890"/>
            <a:ext cx="1899507" cy="216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Power Supply HW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 rot="16200000">
            <a:off x="2409944" y="5004870"/>
            <a:ext cx="1539468" cy="216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Vacuum</a:t>
            </a:r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 HW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 rot="16200000">
            <a:off x="2585985" y="5188871"/>
            <a:ext cx="1907471" cy="216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Controls Frontend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 rot="16200000">
            <a:off x="3378067" y="4756822"/>
            <a:ext cx="1043374" cy="216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Magnets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 rot="16200000">
            <a:off x="3676906" y="4818024"/>
            <a:ext cx="1165776" cy="216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RF </a:t>
            </a:r>
            <a:r>
              <a:rPr lang="de-DE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Cavity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 rot="16200000">
            <a:off x="3827746" y="5027223"/>
            <a:ext cx="1584176" cy="2160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Controls Apps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 rot="16200000">
            <a:off x="4331801" y="4883207"/>
            <a:ext cx="1296144" cy="216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RF Controls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 rot="16200000">
            <a:off x="4606191" y="4968865"/>
            <a:ext cx="1467459" cy="216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Not </a:t>
            </a:r>
            <a:r>
              <a:rPr lang="de-DE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identified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 rot="16200000">
            <a:off x="5110241" y="4824849"/>
            <a:ext cx="1179428" cy="2160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Operating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hteck 20"/>
          <p:cNvSpPr/>
          <p:nvPr/>
        </p:nvSpPr>
        <p:spPr>
          <a:xfrm rot="16200000">
            <a:off x="6514399" y="5004871"/>
            <a:ext cx="1539468" cy="216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Vacuum</a:t>
            </a:r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 HW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 rot="16200000">
            <a:off x="6852084" y="5027226"/>
            <a:ext cx="1584176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R</a:t>
            </a:r>
            <a:r>
              <a:rPr lang="de-DE" sz="1200">
                <a:solidFill>
                  <a:schemeClr val="tx1"/>
                </a:solidFill>
                <a:latin typeface="Calibri" panose="020F0502020204030204" pitchFamily="34" charset="0"/>
              </a:rPr>
              <a:t>F </a:t>
            </a:r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Transmitter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echteck 22"/>
          <p:cNvSpPr/>
          <p:nvPr/>
        </p:nvSpPr>
        <p:spPr>
          <a:xfrm rot="16200000">
            <a:off x="7091250" y="5148106"/>
            <a:ext cx="1825937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Ion Source ECR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Rechteck 23"/>
          <p:cNvSpPr/>
          <p:nvPr/>
        </p:nvSpPr>
        <p:spPr>
          <a:xfrm rot="16200000">
            <a:off x="7414504" y="5184890"/>
            <a:ext cx="1899507" cy="216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Power Supply HW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hteck 24"/>
          <p:cNvSpPr/>
          <p:nvPr/>
        </p:nvSpPr>
        <p:spPr>
          <a:xfrm rot="16200000">
            <a:off x="7474493" y="5412936"/>
            <a:ext cx="2348879" cy="20930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Power Supply Controls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 rot="16200000">
            <a:off x="8490634" y="4756822"/>
            <a:ext cx="1043374" cy="216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Magnets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 rot="16200000">
            <a:off x="8638639" y="4968865"/>
            <a:ext cx="1467459" cy="216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Not </a:t>
            </a:r>
            <a:r>
              <a:rPr lang="de-DE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identified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 rot="16200000">
            <a:off x="8778672" y="5188870"/>
            <a:ext cx="1907471" cy="216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Controls Frontend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Rechteck 28"/>
          <p:cNvSpPr/>
          <p:nvPr/>
        </p:nvSpPr>
        <p:spPr>
          <a:xfrm rot="16200000">
            <a:off x="8919249" y="5354081"/>
            <a:ext cx="2274393" cy="2525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Infrastructure </a:t>
            </a:r>
            <a:r>
              <a:rPr lang="de-DE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Cooling</a:t>
            </a:r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Water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Rechteck 29"/>
          <p:cNvSpPr/>
          <p:nvPr/>
        </p:nvSpPr>
        <p:spPr>
          <a:xfrm rot="16200000">
            <a:off x="9467514" y="5148106"/>
            <a:ext cx="1825937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Ion Source South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Fußzeilenplatzhalter 5"/>
          <p:cNvSpPr txBox="1">
            <a:spLocks/>
          </p:cNvSpPr>
          <p:nvPr/>
        </p:nvSpPr>
        <p:spPr>
          <a:xfrm>
            <a:off x="6190270" y="6560618"/>
            <a:ext cx="6001730" cy="35715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sz="1000"/>
              <a:t>O. Geithner, ACC Operation	ARW 2019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063372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4294967295"/>
          </p:nvPr>
        </p:nvSpPr>
        <p:spPr>
          <a:xfrm>
            <a:off x="7543800" y="6561139"/>
            <a:ext cx="4648200" cy="296862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O. Geithner, ACC Operation	ARW 2019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919537" y="1558534"/>
            <a:ext cx="8296935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/>
              <a:t>As GSI + FAIR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quite</a:t>
            </a:r>
            <a:r>
              <a:rPr lang="de-DE" dirty="0"/>
              <a:t> large </a:t>
            </a:r>
            <a:r>
              <a:rPr lang="de-DE" dirty="0" err="1"/>
              <a:t>facility</a:t>
            </a:r>
            <a:r>
              <a:rPr lang="de-DE" dirty="0"/>
              <a:t>, </a:t>
            </a:r>
            <a:r>
              <a:rPr lang="de-DE" dirty="0" err="1"/>
              <a:t>automated</a:t>
            </a:r>
            <a:r>
              <a:rPr lang="de-DE" dirty="0"/>
              <a:t> </a:t>
            </a:r>
            <a:r>
              <a:rPr lang="de-DE" dirty="0" err="1"/>
              <a:t>failure</a:t>
            </a:r>
            <a:r>
              <a:rPr lang="de-DE" dirty="0"/>
              <a:t> </a:t>
            </a:r>
            <a:r>
              <a:rPr lang="de-DE" dirty="0" err="1"/>
              <a:t>tracking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legitim </a:t>
            </a:r>
            <a:r>
              <a:rPr lang="de-DE" dirty="0" err="1"/>
              <a:t>requirement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accounting</a:t>
            </a:r>
            <a:r>
              <a:rPr lang="de-DE" dirty="0"/>
              <a:t>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919537" y="2924945"/>
            <a:ext cx="7492757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Such </a:t>
            </a:r>
            <a:r>
              <a:rPr lang="de-DE" dirty="0" err="1"/>
              <a:t>complex</a:t>
            </a:r>
            <a:r>
              <a:rPr lang="de-DE" dirty="0"/>
              <a:t> </a:t>
            </a:r>
            <a:r>
              <a:rPr lang="de-DE" dirty="0" err="1"/>
              <a:t>task</a:t>
            </a:r>
            <a:r>
              <a:rPr lang="de-DE" dirty="0"/>
              <a:t> </a:t>
            </a:r>
            <a:r>
              <a:rPr lang="de-DE" dirty="0" err="1"/>
              <a:t>cannot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achieved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night</a:t>
            </a:r>
            <a:r>
              <a:rPr lang="de-DE" dirty="0"/>
              <a:t>. </a:t>
            </a:r>
            <a:r>
              <a:rPr lang="de-DE" dirty="0" err="1"/>
              <a:t>Stepwise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</a:p>
          <a:p>
            <a:pPr algn="l"/>
            <a:r>
              <a:rPr lang="de-DE" dirty="0"/>
              <a:t>a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.</a:t>
            </a:r>
            <a:endParaRPr lang="en-US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9050" y="0"/>
            <a:ext cx="663145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/>
              <a:t>Goal: General Comments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37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932"/>
            <a:ext cx="8323123" cy="787557"/>
          </a:xfrm>
        </p:spPr>
        <p:txBody>
          <a:bodyPr/>
          <a:lstStyle/>
          <a:p>
            <a:r>
              <a:rPr lang="de-DE" dirty="0"/>
              <a:t>Next </a:t>
            </a:r>
            <a:r>
              <a:rPr lang="de-DE" dirty="0" err="1"/>
              <a:t>Steps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4294967295"/>
          </p:nvPr>
        </p:nvSpPr>
        <p:spPr>
          <a:xfrm>
            <a:off x="7543800" y="6561139"/>
            <a:ext cx="4648200" cy="296862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O. Geithner, ACC Operation	ARW 2019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919537" y="1558534"/>
            <a:ext cx="8296935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manually</a:t>
            </a:r>
            <a:r>
              <a:rPr lang="de-DE" dirty="0"/>
              <a:t> </a:t>
            </a:r>
            <a:r>
              <a:rPr lang="de-DE" dirty="0" err="1"/>
              <a:t>maintaned</a:t>
            </a:r>
            <a:r>
              <a:rPr lang="de-DE" dirty="0"/>
              <a:t> (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operators</a:t>
            </a:r>
            <a:r>
              <a:rPr lang="de-DE" dirty="0"/>
              <a:t>) </a:t>
            </a:r>
            <a:r>
              <a:rPr lang="de-DE" dirty="0" err="1"/>
              <a:t>failure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  <a:p>
            <a:r>
              <a:rPr lang="de-DE" dirty="0"/>
              <a:t>=&gt; </a:t>
            </a:r>
            <a:r>
              <a:rPr lang="de-DE" dirty="0" err="1"/>
              <a:t>establish</a:t>
            </a:r>
            <a:r>
              <a:rPr lang="de-DE" dirty="0"/>
              <a:t> an </a:t>
            </a:r>
            <a:r>
              <a:rPr lang="de-DE" dirty="0" err="1"/>
              <a:t>Availability</a:t>
            </a:r>
            <a:r>
              <a:rPr lang="de-DE" dirty="0"/>
              <a:t> Working Group (AWG).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903522" y="2710661"/>
            <a:ext cx="8296935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u="sng" dirty="0"/>
              <a:t>Members</a:t>
            </a:r>
            <a:r>
              <a:rPr lang="de-DE" dirty="0"/>
              <a:t>: </a:t>
            </a:r>
            <a:r>
              <a:rPr lang="de-DE" dirty="0" err="1"/>
              <a:t>myself</a:t>
            </a:r>
            <a:r>
              <a:rPr lang="de-DE" dirty="0"/>
              <a:t>, </a:t>
            </a:r>
            <a:r>
              <a:rPr lang="de-DE" dirty="0" err="1"/>
              <a:t>operator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representatives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expert </a:t>
            </a:r>
            <a:r>
              <a:rPr lang="de-DE" dirty="0" err="1"/>
              <a:t>groups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919537" y="3779748"/>
            <a:ext cx="8296935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u="sng" dirty="0"/>
              <a:t>Goal:</a:t>
            </a:r>
            <a:r>
              <a:rPr lang="de-DE" dirty="0"/>
              <a:t> </a:t>
            </a:r>
            <a:r>
              <a:rPr lang="de-DE" dirty="0" err="1"/>
              <a:t>meet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2 </a:t>
            </a:r>
            <a:r>
              <a:rPr lang="de-DE" dirty="0" err="1"/>
              <a:t>weeks</a:t>
            </a:r>
            <a:r>
              <a:rPr lang="de-DE" dirty="0"/>
              <a:t>,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failure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complement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.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903522" y="5014917"/>
            <a:ext cx="8296935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/>
              <a:t>AWG Meetings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sheduled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 (Engineering Run 2019)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903522" y="6023030"/>
            <a:ext cx="8296935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 err="1"/>
              <a:t>Introduce</a:t>
            </a:r>
            <a:r>
              <a:rPr lang="de-DE" dirty="0"/>
              <a:t> Beam Performance </a:t>
            </a:r>
            <a:r>
              <a:rPr lang="de-DE" dirty="0" err="1"/>
              <a:t>Factor</a:t>
            </a:r>
            <a:r>
              <a:rPr lang="de-DE" dirty="0"/>
              <a:t> in </a:t>
            </a:r>
            <a:r>
              <a:rPr lang="de-DE" dirty="0" err="1"/>
              <a:t>Availability</a:t>
            </a:r>
            <a:r>
              <a:rPr lang="de-DE" dirty="0"/>
              <a:t> </a:t>
            </a:r>
            <a:r>
              <a:rPr lang="de-DE" dirty="0" err="1"/>
              <a:t>Calculation</a:t>
            </a:r>
            <a:r>
              <a:rPr lang="de-DE" dirty="0"/>
              <a:t> (</a:t>
            </a:r>
            <a:r>
              <a:rPr lang="de-DE" dirty="0" err="1"/>
              <a:t>intensity</a:t>
            </a:r>
            <a:r>
              <a:rPr lang="de-DE" dirty="0"/>
              <a:t>, </a:t>
            </a:r>
            <a:r>
              <a:rPr lang="de-DE" dirty="0" err="1"/>
              <a:t>macri</a:t>
            </a:r>
            <a:r>
              <a:rPr lang="de-DE" dirty="0"/>
              <a:t>/</a:t>
            </a:r>
            <a:r>
              <a:rPr lang="de-DE" dirty="0" err="1"/>
              <a:t>micro</a:t>
            </a:r>
            <a:r>
              <a:rPr lang="de-DE" dirty="0"/>
              <a:t> </a:t>
            </a:r>
            <a:r>
              <a:rPr lang="de-DE" dirty="0" err="1"/>
              <a:t>spill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, </a:t>
            </a:r>
            <a:r>
              <a:rPr lang="de-DE" dirty="0" err="1"/>
              <a:t>position</a:t>
            </a:r>
            <a:r>
              <a:rPr lang="de-DE" dirty="0"/>
              <a:t> </a:t>
            </a:r>
            <a:r>
              <a:rPr lang="de-DE" dirty="0" err="1"/>
              <a:t>stability</a:t>
            </a:r>
            <a:r>
              <a:rPr lang="de-DE" dirty="0"/>
              <a:t>, beam </a:t>
            </a:r>
            <a:r>
              <a:rPr lang="de-DE" dirty="0" err="1"/>
              <a:t>size</a:t>
            </a:r>
            <a:r>
              <a:rPr lang="de-DE" dirty="0"/>
              <a:t>, </a:t>
            </a:r>
            <a:r>
              <a:rPr lang="de-DE" dirty="0" err="1"/>
              <a:t>dp</a:t>
            </a:r>
            <a:r>
              <a:rPr lang="de-DE" dirty="0"/>
              <a:t>/p)</a:t>
            </a:r>
          </a:p>
        </p:txBody>
      </p:sp>
    </p:spTree>
    <p:extLst>
      <p:ext uri="{BB962C8B-B14F-4D97-AF65-F5344CB8AC3E}">
        <p14:creationId xmlns:p14="http://schemas.microsoft.com/office/powerpoint/2010/main" val="41334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Motivation…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1581150" y="2057400"/>
            <a:ext cx="9029700" cy="3155271"/>
            <a:chOff x="685800" y="1983897"/>
            <a:chExt cx="9029700" cy="3155271"/>
          </a:xfrm>
        </p:grpSpPr>
        <p:sp>
          <p:nvSpPr>
            <p:cNvPr id="14" name="Rectangle 13"/>
            <p:cNvSpPr/>
            <p:nvPr/>
          </p:nvSpPr>
          <p:spPr>
            <a:xfrm>
              <a:off x="685800" y="1983897"/>
              <a:ext cx="90297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342900">
                <a:spcBef>
                  <a:spcPts val="0"/>
                </a:spcBef>
              </a:pPr>
              <a:r>
                <a:rPr lang="en-GB" dirty="0">
                  <a:solidFill>
                    <a:schemeClr val="accent6"/>
                  </a:solidFill>
                  <a:latin typeface="+mn-lt"/>
                </a:rPr>
                <a:t>The aim of our workshop is to share </a:t>
              </a:r>
              <a:r>
                <a:rPr lang="en-GB" b="1" dirty="0">
                  <a:solidFill>
                    <a:schemeClr val="accent6"/>
                  </a:solidFill>
                  <a:latin typeface="+mn-lt"/>
                </a:rPr>
                <a:t>information</a:t>
              </a:r>
              <a:r>
                <a:rPr lang="en-GB" b="1" dirty="0">
                  <a:solidFill>
                    <a:schemeClr val="accent4"/>
                  </a:solidFill>
                  <a:latin typeface="+mn-lt"/>
                </a:rPr>
                <a:t> </a:t>
              </a:r>
              <a:r>
                <a:rPr lang="en-GB" b="1" dirty="0">
                  <a:solidFill>
                    <a:schemeClr val="accent6"/>
                  </a:solidFill>
                  <a:latin typeface="+mn-lt"/>
                </a:rPr>
                <a:t>and</a:t>
              </a:r>
              <a:r>
                <a:rPr lang="en-GB" b="1" dirty="0">
                  <a:solidFill>
                    <a:schemeClr val="accent4"/>
                  </a:solidFill>
                  <a:latin typeface="+mn-lt"/>
                </a:rPr>
                <a:t> </a:t>
              </a:r>
              <a:r>
                <a:rPr lang="en-GB" b="1" dirty="0">
                  <a:solidFill>
                    <a:schemeClr val="accent6"/>
                  </a:solidFill>
                  <a:latin typeface="+mn-lt"/>
                </a:rPr>
                <a:t>techniques</a:t>
              </a:r>
              <a:r>
                <a:rPr lang="en-GB" b="1" dirty="0">
                  <a:solidFill>
                    <a:schemeClr val="accent4"/>
                  </a:solidFill>
                  <a:latin typeface="+mn-lt"/>
                </a:rPr>
                <a:t> 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related to reliability and availability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5800" y="2899813"/>
              <a:ext cx="90297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342900">
                <a:spcBef>
                  <a:spcPts val="0"/>
                </a:spcBef>
              </a:pPr>
              <a:r>
                <a:rPr lang="en-GB" dirty="0">
                  <a:solidFill>
                    <a:schemeClr val="accent6"/>
                  </a:solidFill>
                  <a:latin typeface="+mn-lt"/>
                </a:rPr>
                <a:t>Despite all coming from diverse machines </a:t>
              </a:r>
              <a:r>
                <a:rPr lang="en-GB" b="1" u="sng" dirty="0">
                  <a:solidFill>
                    <a:schemeClr val="accent1"/>
                  </a:solidFill>
                  <a:latin typeface="+mn-lt"/>
                </a:rPr>
                <a:t>Equipment + Operations = Beams</a:t>
              </a:r>
            </a:p>
            <a:p>
              <a:pPr indent="-342900">
                <a:spcBef>
                  <a:spcPts val="0"/>
                </a:spcBef>
              </a:pPr>
              <a:r>
                <a:rPr lang="en-GB" dirty="0">
                  <a:solidFill>
                    <a:schemeClr val="accent6"/>
                  </a:solidFill>
                  <a:latin typeface="+mn-lt"/>
                </a:rPr>
                <a:t> </a:t>
              </a:r>
            </a:p>
            <a:p>
              <a:pPr indent="-34290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accent6"/>
                  </a:solidFill>
                  <a:latin typeface="+mn-lt"/>
                </a:rPr>
                <a:t>We can </a:t>
              </a:r>
              <a:r>
                <a:rPr lang="en-GB" b="1" dirty="0">
                  <a:solidFill>
                    <a:schemeClr val="accent6"/>
                  </a:solidFill>
                  <a:latin typeface="+mn-lt"/>
                </a:rPr>
                <a:t>learn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 from each other</a:t>
              </a:r>
            </a:p>
            <a:p>
              <a:pPr indent="-34290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accent6"/>
                  </a:solidFill>
                  <a:latin typeface="+mn-lt"/>
                </a:rPr>
                <a:t>We can share our </a:t>
              </a:r>
              <a:r>
                <a:rPr lang="en-GB" b="1" dirty="0">
                  <a:solidFill>
                    <a:schemeClr val="accent6"/>
                  </a:solidFill>
                  <a:latin typeface="+mn-lt"/>
                </a:rPr>
                <a:t>lessons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 </a:t>
              </a:r>
              <a:r>
                <a:rPr lang="en-GB" b="1" dirty="0">
                  <a:solidFill>
                    <a:schemeClr val="accent6"/>
                  </a:solidFill>
                  <a:latin typeface="+mn-lt"/>
                </a:rPr>
                <a:t>learned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 and </a:t>
              </a:r>
              <a:r>
                <a:rPr lang="en-GB" b="1" dirty="0">
                  <a:solidFill>
                    <a:schemeClr val="accent6"/>
                  </a:solidFill>
                  <a:latin typeface="+mn-lt"/>
                </a:rPr>
                <a:t>ideas</a:t>
              </a:r>
            </a:p>
            <a:p>
              <a:pPr indent="-34290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accent6"/>
                  </a:solidFill>
                  <a:latin typeface="+mn-lt"/>
                </a:rPr>
                <a:t>We can swap </a:t>
              </a:r>
              <a:r>
                <a:rPr lang="en-GB" b="1" dirty="0">
                  <a:solidFill>
                    <a:schemeClr val="accent6"/>
                  </a:solidFill>
                  <a:latin typeface="+mn-lt"/>
                </a:rPr>
                <a:t>best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 </a:t>
              </a:r>
              <a:r>
                <a:rPr lang="en-GB" b="1" dirty="0">
                  <a:solidFill>
                    <a:schemeClr val="accent6"/>
                  </a:solidFill>
                  <a:latin typeface="+mn-lt"/>
                </a:rPr>
                <a:t>practices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85800" y="4800614"/>
              <a:ext cx="90297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342900">
                <a:spcBef>
                  <a:spcPts val="0"/>
                </a:spcBef>
              </a:pPr>
              <a:r>
                <a:rPr lang="en-GB" dirty="0">
                  <a:solidFill>
                    <a:schemeClr val="accent6"/>
                  </a:solidFill>
                  <a:latin typeface="+mn-lt"/>
                </a:rPr>
                <a:t>To do this we have to understand a little bit about each others’ worlds…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8533498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14" y="105863"/>
            <a:ext cx="9115144" cy="787557"/>
          </a:xfrm>
        </p:spPr>
        <p:txBody>
          <a:bodyPr/>
          <a:lstStyle/>
          <a:p>
            <a:r>
              <a:rPr lang="de-DE" dirty="0"/>
              <a:t>Next </a:t>
            </a:r>
            <a:r>
              <a:rPr lang="de-DE" dirty="0" err="1"/>
              <a:t>Steps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30</a:t>
            </a:fld>
            <a:endParaRPr lang="de-DE" dirty="0"/>
          </a:p>
        </p:txBody>
      </p:sp>
      <p:sp>
        <p:nvSpPr>
          <p:cNvPr id="29" name="Fußzeilenplatzhalter 5"/>
          <p:cNvSpPr>
            <a:spLocks noGrp="1"/>
          </p:cNvSpPr>
          <p:nvPr>
            <p:ph type="ftr" sz="quarter" idx="4294967295"/>
          </p:nvPr>
        </p:nvSpPr>
        <p:spPr>
          <a:xfrm>
            <a:off x="8001000" y="6561138"/>
            <a:ext cx="4191000" cy="190999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O. Geithner, ACC Operation	ARW 2019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946566" y="1484785"/>
            <a:ext cx="6668813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Automated</a:t>
            </a:r>
            <a:r>
              <a:rPr lang="de-DE" dirty="0"/>
              <a:t> </a:t>
            </a:r>
            <a:r>
              <a:rPr lang="de-DE" dirty="0" err="1"/>
              <a:t>generation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failure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E – </a:t>
            </a:r>
            <a:r>
              <a:rPr lang="de-DE" dirty="0" err="1"/>
              <a:t>Logbook</a:t>
            </a:r>
            <a:r>
              <a:rPr lang="de-DE" dirty="0"/>
              <a:t> (OLOG) </a:t>
            </a:r>
          </a:p>
          <a:p>
            <a:pPr algn="l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manuel</a:t>
            </a:r>
            <a:r>
              <a:rPr lang="de-DE" dirty="0"/>
              <a:t> </a:t>
            </a:r>
            <a:r>
              <a:rPr lang="de-DE" dirty="0" err="1"/>
              <a:t>processing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Availability</a:t>
            </a:r>
            <a:r>
              <a:rPr lang="de-DE" dirty="0"/>
              <a:t> Working Group (AWG)</a:t>
            </a:r>
            <a:endParaRPr lang="en-US" dirty="0"/>
          </a:p>
        </p:txBody>
      </p:sp>
      <p:grpSp>
        <p:nvGrpSpPr>
          <p:cNvPr id="21" name="Gruppieren 20"/>
          <p:cNvGrpSpPr/>
          <p:nvPr/>
        </p:nvGrpSpPr>
        <p:grpSpPr>
          <a:xfrm>
            <a:off x="2135560" y="2708920"/>
            <a:ext cx="1152128" cy="1296144"/>
            <a:chOff x="611560" y="2708920"/>
            <a:chExt cx="1152128" cy="1296144"/>
          </a:xfrm>
        </p:grpSpPr>
        <p:sp>
          <p:nvSpPr>
            <p:cNvPr id="5" name="Flussdiagramm: Magnetplattenspeicher 4"/>
            <p:cNvSpPr/>
            <p:nvPr/>
          </p:nvSpPr>
          <p:spPr>
            <a:xfrm>
              <a:off x="611560" y="2708920"/>
              <a:ext cx="1080120" cy="1296144"/>
            </a:xfrm>
            <a:prstGeom prst="flowChartMagneticDisk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47564" y="3284984"/>
              <a:ext cx="1116124" cy="58477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dirty="0" err="1"/>
                <a:t>Archiving</a:t>
              </a:r>
              <a:r>
                <a:rPr lang="de-DE" dirty="0"/>
                <a:t> </a:t>
              </a:r>
            </a:p>
            <a:p>
              <a:pPr algn="l"/>
              <a:r>
                <a:rPr lang="de-DE" dirty="0"/>
                <a:t> System</a:t>
              </a:r>
              <a:endParaRPr lang="en-US" dirty="0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8120786" y="3501008"/>
            <a:ext cx="1368207" cy="936104"/>
            <a:chOff x="2733785" y="2821578"/>
            <a:chExt cx="1503607" cy="1008112"/>
          </a:xfrm>
        </p:grpSpPr>
        <p:sp>
          <p:nvSpPr>
            <p:cNvPr id="10" name="Flussdiagramm: Prozess 9"/>
            <p:cNvSpPr/>
            <p:nvPr/>
          </p:nvSpPr>
          <p:spPr>
            <a:xfrm>
              <a:off x="2733785" y="2821578"/>
              <a:ext cx="1503607" cy="1008112"/>
            </a:xfrm>
            <a:prstGeom prst="flowChartProcess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059832" y="3140968"/>
              <a:ext cx="851515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/>
                <a:t>OLOG</a:t>
              </a:r>
              <a:endParaRPr lang="en-US" dirty="0"/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3719737" y="3577371"/>
            <a:ext cx="1368151" cy="787733"/>
            <a:chOff x="5194436" y="2347139"/>
            <a:chExt cx="1503607" cy="1008112"/>
          </a:xfrm>
        </p:grpSpPr>
        <p:sp>
          <p:nvSpPr>
            <p:cNvPr id="11" name="Flussdiagramm: Prozess 10"/>
            <p:cNvSpPr/>
            <p:nvPr/>
          </p:nvSpPr>
          <p:spPr>
            <a:xfrm>
              <a:off x="5194436" y="2347139"/>
              <a:ext cx="1503607" cy="1008112"/>
            </a:xfrm>
            <a:prstGeom prst="flowChartProcess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352711" y="2433720"/>
              <a:ext cx="1055617" cy="74837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/>
                <a:t>Interlock</a:t>
              </a:r>
            </a:p>
            <a:p>
              <a:pPr algn="l"/>
              <a:r>
                <a:rPr lang="de-DE" dirty="0"/>
                <a:t> System</a:t>
              </a:r>
              <a:endParaRPr lang="en-US" dirty="0"/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5807968" y="3574758"/>
            <a:ext cx="1368152" cy="790347"/>
            <a:chOff x="5724128" y="3501008"/>
            <a:chExt cx="1503607" cy="1008112"/>
          </a:xfrm>
        </p:grpSpPr>
        <p:sp>
          <p:nvSpPr>
            <p:cNvPr id="13" name="Flussdiagramm: Prozess 12"/>
            <p:cNvSpPr/>
            <p:nvPr/>
          </p:nvSpPr>
          <p:spPr>
            <a:xfrm>
              <a:off x="5724128" y="3501008"/>
              <a:ext cx="1503607" cy="1008112"/>
            </a:xfrm>
            <a:prstGeom prst="flowChartProcess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818207" y="3590637"/>
              <a:ext cx="1168366" cy="7458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 err="1"/>
                <a:t>Interlocks</a:t>
              </a:r>
              <a:endParaRPr lang="de-DE" dirty="0"/>
            </a:p>
            <a:p>
              <a:pPr algn="l"/>
              <a:r>
                <a:rPr lang="de-DE" dirty="0"/>
                <a:t>   </a:t>
              </a:r>
              <a:r>
                <a:rPr lang="de-DE" dirty="0" err="1"/>
                <a:t>Buffer</a:t>
              </a:r>
              <a:endParaRPr lang="en-US" dirty="0"/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1923817" y="4365104"/>
            <a:ext cx="1503607" cy="1008112"/>
            <a:chOff x="399816" y="4365104"/>
            <a:chExt cx="1503607" cy="1008112"/>
          </a:xfrm>
        </p:grpSpPr>
        <p:sp>
          <p:nvSpPr>
            <p:cNvPr id="12" name="Flussdiagramm: Prozess 11"/>
            <p:cNvSpPr/>
            <p:nvPr/>
          </p:nvSpPr>
          <p:spPr>
            <a:xfrm>
              <a:off x="399816" y="4365104"/>
              <a:ext cx="1503607" cy="1008112"/>
            </a:xfrm>
            <a:prstGeom prst="flowChartProcess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83568" y="4545994"/>
              <a:ext cx="889987" cy="58477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/>
                <a:t>ALARM</a:t>
              </a:r>
            </a:p>
            <a:p>
              <a:pPr algn="l"/>
              <a:r>
                <a:rPr lang="de-DE" dirty="0"/>
                <a:t>System</a:t>
              </a:r>
              <a:endParaRPr lang="en-US" dirty="0"/>
            </a:p>
          </p:txBody>
        </p:sp>
      </p:grpSp>
      <p:cxnSp>
        <p:nvCxnSpPr>
          <p:cNvPr id="26" name="Gerade Verbindung mit Pfeil 25"/>
          <p:cNvCxnSpPr>
            <a:stCxn id="11" idx="3"/>
            <a:endCxn id="13" idx="1"/>
          </p:cNvCxnSpPr>
          <p:nvPr/>
        </p:nvCxnSpPr>
        <p:spPr>
          <a:xfrm flipV="1">
            <a:off x="5087888" y="3969931"/>
            <a:ext cx="720081" cy="13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stCxn id="5" idx="4"/>
          </p:cNvCxnSpPr>
          <p:nvPr/>
        </p:nvCxnSpPr>
        <p:spPr>
          <a:xfrm>
            <a:off x="3215680" y="3356993"/>
            <a:ext cx="2592288" cy="21776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12" idx="3"/>
          </p:cNvCxnSpPr>
          <p:nvPr/>
        </p:nvCxnSpPr>
        <p:spPr>
          <a:xfrm flipV="1">
            <a:off x="3427424" y="4365104"/>
            <a:ext cx="2380545" cy="50405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4223792" y="3131676"/>
            <a:ext cx="298480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?</a:t>
            </a:r>
            <a:endParaRPr lang="en-US" dirty="0"/>
          </a:p>
        </p:txBody>
      </p:sp>
      <p:sp>
        <p:nvSpPr>
          <p:cNvPr id="32" name="Textfeld 31"/>
          <p:cNvSpPr txBox="1"/>
          <p:nvPr/>
        </p:nvSpPr>
        <p:spPr>
          <a:xfrm>
            <a:off x="4270926" y="4643844"/>
            <a:ext cx="298480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?</a:t>
            </a:r>
            <a:endParaRPr lang="en-US" dirty="0"/>
          </a:p>
        </p:txBody>
      </p:sp>
      <p:cxnSp>
        <p:nvCxnSpPr>
          <p:cNvPr id="35" name="Gerade Verbindung mit Pfeil 34"/>
          <p:cNvCxnSpPr>
            <a:stCxn id="13" idx="3"/>
            <a:endCxn id="10" idx="1"/>
          </p:cNvCxnSpPr>
          <p:nvPr/>
        </p:nvCxnSpPr>
        <p:spPr>
          <a:xfrm flipV="1">
            <a:off x="7176121" y="3969061"/>
            <a:ext cx="944665" cy="8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>
            <a:stCxn id="10" idx="2"/>
          </p:cNvCxnSpPr>
          <p:nvPr/>
        </p:nvCxnSpPr>
        <p:spPr>
          <a:xfrm flipH="1">
            <a:off x="8804889" y="4437112"/>
            <a:ext cx="1" cy="14401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8464838" y="5949280"/>
            <a:ext cx="667555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AWG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75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38100" y="38100"/>
            <a:ext cx="8323123" cy="787557"/>
          </a:xfrm>
        </p:spPr>
        <p:txBody>
          <a:bodyPr/>
          <a:lstStyle/>
          <a:p>
            <a:r>
              <a:rPr lang="de-DE" dirty="0"/>
              <a:t>Christmas </a:t>
            </a:r>
            <a:r>
              <a:rPr lang="de-DE" dirty="0" err="1"/>
              <a:t>Wish</a:t>
            </a:r>
            <a:r>
              <a:rPr lang="de-DE" dirty="0"/>
              <a:t>: </a:t>
            </a:r>
            <a:r>
              <a:rPr lang="de-DE" dirty="0" err="1"/>
              <a:t>Failure</a:t>
            </a:r>
            <a:r>
              <a:rPr lang="de-DE" dirty="0"/>
              <a:t> </a:t>
            </a:r>
            <a:r>
              <a:rPr lang="de-DE" dirty="0" err="1"/>
              <a:t>Prediction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31</a:t>
            </a:fld>
            <a:endParaRPr lang="de-DE" dirty="0"/>
          </a:p>
        </p:txBody>
      </p:sp>
      <p:pic>
        <p:nvPicPr>
          <p:cNvPr id="2051" name="Picture 3" descr="C:\Users\geithner\Desktop\article-2019january-use-a-kit-to-rapidly-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222326"/>
            <a:ext cx="8242346" cy="563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823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8387"/>
            <a:ext cx="8323123" cy="787557"/>
          </a:xfrm>
        </p:spPr>
        <p:txBody>
          <a:bodyPr>
            <a:normAutofit/>
          </a:bodyPr>
          <a:lstStyle/>
          <a:p>
            <a:r>
              <a:rPr lang="de-DE" dirty="0"/>
              <a:t>Prototype: </a:t>
            </a:r>
            <a:r>
              <a:rPr lang="de-DE" sz="2200" dirty="0" err="1"/>
              <a:t>Failure</a:t>
            </a:r>
            <a:r>
              <a:rPr lang="de-DE" sz="2200" dirty="0"/>
              <a:t> </a:t>
            </a:r>
            <a:r>
              <a:rPr lang="de-DE" sz="2200" dirty="0" err="1"/>
              <a:t>Prediction</a:t>
            </a:r>
            <a:r>
              <a:rPr lang="de-DE" sz="2200" dirty="0"/>
              <a:t> CRYRING@ESR Ion Source</a:t>
            </a:r>
            <a:endParaRPr lang="en-US" sz="2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32</a:t>
            </a:fld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4294967295"/>
          </p:nvPr>
        </p:nvSpPr>
        <p:spPr>
          <a:xfrm>
            <a:off x="8001000" y="6561139"/>
            <a:ext cx="4191000" cy="290124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O. Geithner, ACC Operation	ARW 2019</a:t>
            </a:r>
            <a:endParaRPr lang="de-DE" dirty="0"/>
          </a:p>
        </p:txBody>
      </p:sp>
      <p:pic>
        <p:nvPicPr>
          <p:cNvPr id="8" name="Inhaltsplatzhalt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2088"/>
            <a:ext cx="4060825" cy="3429000"/>
          </a:xfrm>
        </p:spPr>
      </p:pic>
      <p:sp>
        <p:nvSpPr>
          <p:cNvPr id="9" name="Textfeld 8"/>
          <p:cNvSpPr txBox="1"/>
          <p:nvPr/>
        </p:nvSpPr>
        <p:spPr>
          <a:xfrm>
            <a:off x="5814648" y="1172311"/>
            <a:ext cx="4756639" cy="255454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Control /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input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variables: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anode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voltage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(YRT1IN1E, </a:t>
            </a:r>
            <a:r>
              <a:rPr lang="de-DE" i="1" dirty="0" err="1">
                <a:latin typeface="Calibri" panose="020F0502020204030204" pitchFamily="34" charset="0"/>
                <a:cs typeface="Calibri" panose="020F0502020204030204" pitchFamily="34" charset="0"/>
              </a:rPr>
              <a:t>pulsed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gas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(YRT1IN1G)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cathode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(YRT1IN1K)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solenoid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(YRT1IN1M)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high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voltage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(YRT1IN1X)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Output observable: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pulsed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measured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~ 0.3 Hz,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de-DE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pulse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~20-30 </a:t>
            </a:r>
            <a:r>
              <a:rPr lang="de-DE" dirty="0" err="1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63552" y="5517232"/>
            <a:ext cx="7763920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Status of Application of Machine-Learning Techniques at CRYRING@ESR: 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Talk by W Geithner</a:t>
            </a:r>
          </a:p>
        </p:txBody>
      </p:sp>
    </p:spTree>
    <p:extLst>
      <p:ext uri="{BB962C8B-B14F-4D97-AF65-F5344CB8AC3E}">
        <p14:creationId xmlns:p14="http://schemas.microsoft.com/office/powerpoint/2010/main" val="2179483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81200" y="2958786"/>
            <a:ext cx="8226854" cy="940443"/>
          </a:xfrm>
        </p:spPr>
        <p:txBody>
          <a:bodyPr/>
          <a:lstStyle/>
          <a:p>
            <a:pPr algn="ctr"/>
            <a:r>
              <a:rPr lang="en-US" dirty="0"/>
              <a:t>SOLEIL</a:t>
            </a:r>
            <a:br>
              <a:rPr lang="en-US" dirty="0"/>
            </a:br>
            <a:r>
              <a:rPr lang="en-US" dirty="0"/>
              <a:t>Thomas MARION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021283"/>
      </p:ext>
    </p:extLst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5775202" y="3239594"/>
            <a:ext cx="90431" cy="101390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62150" y="334097"/>
            <a:ext cx="8267700" cy="961583"/>
            <a:chOff x="438150" y="29290"/>
            <a:chExt cx="8267700" cy="961583"/>
          </a:xfrm>
        </p:grpSpPr>
        <p:sp>
          <p:nvSpPr>
            <p:cNvPr id="5" name="Rectangle 4"/>
            <p:cNvSpPr/>
            <p:nvPr/>
          </p:nvSpPr>
          <p:spPr>
            <a:xfrm>
              <a:off x="438150" y="29290"/>
              <a:ext cx="8267700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lvl="1"/>
              <a:r>
                <a:rPr lang="en-GB" sz="2800" dirty="0">
                  <a:solidFill>
                    <a:srgbClr val="000000"/>
                  </a:solidFill>
                  <a:latin typeface="+mn-lt"/>
                </a:rPr>
                <a:t>Synchrotron SOLEIL</a:t>
              </a:r>
            </a:p>
            <a:p>
              <a:pPr marL="0" lvl="1"/>
              <a:r>
                <a:rPr lang="en-GB" dirty="0">
                  <a:solidFill>
                    <a:srgbClr val="000000"/>
                  </a:solidFill>
                  <a:latin typeface="+mn-lt"/>
                </a:rPr>
                <a:t>30 km South of Paris, France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38150" y="652319"/>
              <a:ext cx="8267700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b="1" u="sng" dirty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540374" y="3048603"/>
            <a:ext cx="1233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u="sng" dirty="0">
                <a:solidFill>
                  <a:srgbClr val="800080"/>
                </a:solidFill>
                <a:latin typeface="+mj-lt"/>
              </a:rPr>
              <a:t>SOLEIL</a:t>
            </a:r>
            <a:endParaRPr lang="en-GB" dirty="0">
              <a:solidFill>
                <a:srgbClr val="80008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9650" y="1149490"/>
            <a:ext cx="3152700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lvl="1"/>
            <a:r>
              <a:rPr lang="en-GB" dirty="0">
                <a:solidFill>
                  <a:schemeClr val="accent6"/>
                </a:solidFill>
                <a:latin typeface="+mn-lt"/>
              </a:rPr>
              <a:t>End Product: </a:t>
            </a:r>
            <a:r>
              <a:rPr lang="en-GB" b="1" u="sng" dirty="0">
                <a:solidFill>
                  <a:schemeClr val="accent6"/>
                </a:solidFill>
                <a:latin typeface="+mn-lt"/>
              </a:rPr>
              <a:t>Photons</a:t>
            </a:r>
          </a:p>
        </p:txBody>
      </p:sp>
    </p:spTree>
    <p:extLst>
      <p:ext uri="{BB962C8B-B14F-4D97-AF65-F5344CB8AC3E}">
        <p14:creationId xmlns:p14="http://schemas.microsoft.com/office/powerpoint/2010/main" val="1434064886"/>
      </p:ext>
    </p:extLst>
  </p:cSld>
  <p:clrMapOvr>
    <a:masterClrMapping/>
  </p:clrMapOvr>
  <p:transition spd="med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4618" y="-635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Facility overview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045502"/>
            <a:ext cx="4027512" cy="244671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85829" y="970757"/>
            <a:ext cx="457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Synchrotron light source of 3rd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generation</a:t>
            </a:r>
            <a:endParaRPr lang="fr-FR" dirty="0">
              <a:solidFill>
                <a:schemeClr val="accent6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3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accelerators</a:t>
            </a:r>
            <a:endParaRPr lang="fr-FR" dirty="0">
              <a:solidFill>
                <a:schemeClr val="accent6"/>
              </a:solidFill>
              <a:latin typeface="+mn-lt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LINAC : 0 </a:t>
            </a:r>
            <a:r>
              <a:rPr lang="fr-FR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110MeV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BOOSTER : 0.11 </a:t>
            </a:r>
            <a:r>
              <a:rPr lang="fr-FR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2.75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GeV</a:t>
            </a:r>
            <a:endParaRPr lang="fr-FR" dirty="0">
              <a:solidFill>
                <a:schemeClr val="accent6"/>
              </a:solidFill>
              <a:latin typeface="+mn-lt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Storage ring : 2.75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GeV</a:t>
            </a:r>
            <a:endParaRPr lang="fr-FR" dirty="0">
              <a:solidFill>
                <a:schemeClr val="accent6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accent6"/>
                </a:solidFill>
                <a:latin typeface="+mn-lt"/>
              </a:rPr>
              <a:t>Circumference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: 354m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29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Beamlines</a:t>
            </a:r>
            <a:endParaRPr lang="fr-FR" dirty="0">
              <a:solidFill>
                <a:schemeClr val="accent6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27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Undulators</a:t>
            </a:r>
            <a:endParaRPr lang="fr-FR" dirty="0">
              <a:solidFill>
                <a:schemeClr val="accent6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5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Filling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modes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6"/>
              </a:solidFill>
              <a:latin typeface="+mn-lt"/>
            </a:endParaRPr>
          </a:p>
        </p:txBody>
      </p:sp>
      <p:graphicFrame>
        <p:nvGraphicFramePr>
          <p:cNvPr id="8" name="Graphiqu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494729"/>
              </p:ext>
            </p:extLst>
          </p:nvPr>
        </p:nvGraphicFramePr>
        <p:xfrm>
          <a:off x="786334" y="3573016"/>
          <a:ext cx="5400600" cy="3087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7" name="Picture 3" descr="C:\Users\marion\Pictures\1_paquet_16mA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4384" y="4797159"/>
            <a:ext cx="1512168" cy="55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ion\Pictures\4_quars_500mA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312" y="3642754"/>
            <a:ext cx="1476169" cy="57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ion\Pictures\8_paquets_100mA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6585" y="5405649"/>
            <a:ext cx="1497608" cy="58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ion\Pictures\Hybride_450mA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300305" y="4241197"/>
            <a:ext cx="1489968" cy="52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rion\Pictures\Low_Alpha_18mA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4384" y="6028070"/>
            <a:ext cx="1512168" cy="5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974564" y="4366742"/>
            <a:ext cx="2524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 err="1">
                <a:solidFill>
                  <a:schemeClr val="accent6"/>
                </a:solidFill>
                <a:latin typeface="+mn-lt"/>
              </a:rPr>
              <a:t>Hybrid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: 445 +5mA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963844" y="3793285"/>
            <a:ext cx="2524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accent6"/>
                </a:solidFill>
                <a:latin typeface="+mn-lt"/>
              </a:rPr>
              <a:t>Uniform : 500mA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000843" y="4937909"/>
            <a:ext cx="1844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accent6"/>
                </a:solidFill>
                <a:latin typeface="+mn-lt"/>
              </a:rPr>
              <a:t>1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bunch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: 16mA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000837" y="5558717"/>
            <a:ext cx="1941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accent6"/>
                </a:solidFill>
                <a:latin typeface="+mn-lt"/>
              </a:rPr>
              <a:t>8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bunches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: 100mA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000843" y="6174005"/>
            <a:ext cx="1844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 err="1">
                <a:solidFill>
                  <a:schemeClr val="accent6"/>
                </a:solidFill>
                <a:latin typeface="+mn-lt"/>
              </a:rPr>
              <a:t>Low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alpha : 18mA</a:t>
            </a:r>
          </a:p>
        </p:txBody>
      </p:sp>
    </p:spTree>
    <p:extLst>
      <p:ext uri="{BB962C8B-B14F-4D97-AF65-F5344CB8AC3E}">
        <p14:creationId xmlns:p14="http://schemas.microsoft.com/office/powerpoint/2010/main" val="1829734695"/>
      </p:ext>
    </p:extLst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Operational Cycle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6759464" y="897394"/>
            <a:ext cx="3642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u="sng" dirty="0">
                <a:solidFill>
                  <a:schemeClr val="accent6"/>
                </a:solidFill>
                <a:latin typeface="+mn-lt"/>
              </a:rPr>
              <a:t>In 2019 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5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RUNs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5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Shutdown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periods</a:t>
            </a:r>
            <a:endParaRPr lang="fr-FR" dirty="0">
              <a:solidFill>
                <a:schemeClr val="accent6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35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weeks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for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users</a:t>
            </a:r>
            <a:endParaRPr lang="fr-FR" dirty="0">
              <a:solidFill>
                <a:schemeClr val="accent6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5100 h of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beam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for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users</a:t>
            </a:r>
            <a:endParaRPr lang="fr-FR" dirty="0">
              <a:solidFill>
                <a:schemeClr val="accent6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1200 h of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beam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for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accelerators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59463" y="3339312"/>
            <a:ext cx="4733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u="sng" dirty="0">
                <a:solidFill>
                  <a:schemeClr val="accent6"/>
                </a:solidFill>
                <a:latin typeface="+mn-lt"/>
              </a:rPr>
              <a:t>A </a:t>
            </a:r>
            <a:r>
              <a:rPr lang="fr-FR" u="sng" dirty="0" err="1">
                <a:solidFill>
                  <a:schemeClr val="accent6"/>
                </a:solidFill>
                <a:latin typeface="+mn-lt"/>
              </a:rPr>
              <a:t>typical</a:t>
            </a:r>
            <a:r>
              <a:rPr lang="fr-FR" u="sng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fr-FR" u="sng" dirty="0" err="1">
                <a:solidFill>
                  <a:schemeClr val="accent6"/>
                </a:solidFill>
                <a:latin typeface="+mn-lt"/>
              </a:rPr>
              <a:t>week</a:t>
            </a:r>
            <a:r>
              <a:rPr lang="fr-FR" u="sng" dirty="0">
                <a:solidFill>
                  <a:schemeClr val="accent6"/>
                </a:solidFill>
                <a:latin typeface="+mn-lt"/>
              </a:rPr>
              <a:t>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Machine session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Monday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7am to Tuesday 7am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1h or more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dedicated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for maintenance on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Mondays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(</a:t>
            </a:r>
            <a:r>
              <a:rPr lang="fr-FR" b="1" dirty="0">
                <a:solidFill>
                  <a:schemeClr val="accent1"/>
                </a:solidFill>
                <a:latin typeface="+mn-lt"/>
              </a:rPr>
              <a:t>in 2018 – 280 interventions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144h of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beam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given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to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users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(6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days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- 24h/24)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759460" y="2555348"/>
            <a:ext cx="4670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u="sng" dirty="0" err="1">
                <a:solidFill>
                  <a:schemeClr val="accent6"/>
                </a:solidFill>
                <a:latin typeface="+mn-lt"/>
              </a:rPr>
              <a:t>Every</a:t>
            </a:r>
            <a:r>
              <a:rPr lang="fr-FR" u="sng" dirty="0">
                <a:solidFill>
                  <a:schemeClr val="accent6"/>
                </a:solidFill>
                <a:latin typeface="+mn-lt"/>
              </a:rPr>
              <a:t> RUN: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5/6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days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scheduled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to restart &amp; check machine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759456" y="4859611"/>
            <a:ext cx="482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u="sng" dirty="0">
                <a:solidFill>
                  <a:schemeClr val="accent6"/>
                </a:solidFill>
                <a:latin typeface="+mn-lt"/>
              </a:rPr>
              <a:t>In case of </a:t>
            </a:r>
            <a:r>
              <a:rPr lang="fr-FR" u="sng" dirty="0" err="1">
                <a:solidFill>
                  <a:schemeClr val="accent6"/>
                </a:solidFill>
                <a:latin typeface="+mn-lt"/>
              </a:rPr>
              <a:t>failure</a:t>
            </a:r>
            <a:r>
              <a:rPr lang="fr-FR" u="sng" dirty="0">
                <a:solidFill>
                  <a:schemeClr val="accent6"/>
                </a:solidFill>
                <a:latin typeface="+mn-lt"/>
              </a:rPr>
              <a:t> in User session 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The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operator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reinjects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the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beam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as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soon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as possible (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after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diagnostics and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analysis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If the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failure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needs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emergency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fix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, in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each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group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there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is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a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person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on call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28A2A8D-9667-3C4F-902D-063F56E64380}"/>
              </a:ext>
            </a:extLst>
          </p:cNvPr>
          <p:cNvSpPr txBox="1"/>
          <p:nvPr/>
        </p:nvSpPr>
        <p:spPr>
          <a:xfrm>
            <a:off x="10108586" y="1189793"/>
            <a:ext cx="1436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/>
                </a:solidFill>
                <a:latin typeface="+mn-lt"/>
              </a:rPr>
              <a:t>24/7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operation</a:t>
            </a:r>
            <a:endParaRPr lang="fr-FR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21" name="Imag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86" y="3763238"/>
            <a:ext cx="6170403" cy="2603139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317" y="832050"/>
            <a:ext cx="6564342" cy="238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Ellipse 8"/>
          <p:cNvSpPr/>
          <p:nvPr/>
        </p:nvSpPr>
        <p:spPr bwMode="auto">
          <a:xfrm>
            <a:off x="381000" y="2426143"/>
            <a:ext cx="311937" cy="63106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7" name="Connecteur droit avec flèche 14"/>
          <p:cNvCxnSpPr/>
          <p:nvPr/>
        </p:nvCxnSpPr>
        <p:spPr bwMode="auto">
          <a:xfrm>
            <a:off x="599590" y="2999657"/>
            <a:ext cx="814670" cy="91153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Ellipse 17"/>
          <p:cNvSpPr/>
          <p:nvPr/>
        </p:nvSpPr>
        <p:spPr bwMode="auto">
          <a:xfrm>
            <a:off x="2586385" y="940661"/>
            <a:ext cx="311937" cy="134386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Connecteur droit avec flèche 18"/>
          <p:cNvCxnSpPr>
            <a:stCxn id="28" idx="4"/>
          </p:cNvCxnSpPr>
          <p:nvPr/>
        </p:nvCxnSpPr>
        <p:spPr bwMode="auto">
          <a:xfrm>
            <a:off x="2742354" y="2284524"/>
            <a:ext cx="276934" cy="11444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ZoneTexte 23"/>
          <p:cNvSpPr txBox="1"/>
          <p:nvPr/>
        </p:nvSpPr>
        <p:spPr>
          <a:xfrm>
            <a:off x="2586385" y="3386345"/>
            <a:ext cx="138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6"/>
                </a:solidFill>
                <a:latin typeface="+mn-lt"/>
              </a:rPr>
              <a:t>Shutdown</a:t>
            </a:r>
            <a:endParaRPr lang="fr-FR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2" name="Ellipse 24"/>
          <p:cNvSpPr/>
          <p:nvPr/>
        </p:nvSpPr>
        <p:spPr bwMode="auto">
          <a:xfrm>
            <a:off x="5317388" y="2551818"/>
            <a:ext cx="311937" cy="49959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Connecteur droit avec flèche 25"/>
          <p:cNvCxnSpPr>
            <a:endCxn id="34" idx="0"/>
          </p:cNvCxnSpPr>
          <p:nvPr/>
        </p:nvCxnSpPr>
        <p:spPr bwMode="auto">
          <a:xfrm flipH="1">
            <a:off x="4967329" y="3068987"/>
            <a:ext cx="506027" cy="37891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ZoneTexte 28"/>
          <p:cNvSpPr txBox="1"/>
          <p:nvPr/>
        </p:nvSpPr>
        <p:spPr>
          <a:xfrm>
            <a:off x="4143458" y="3447900"/>
            <a:ext cx="1647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/>
                </a:solidFill>
                <a:latin typeface="+mj-lt"/>
              </a:rPr>
              <a:t>Machine session</a:t>
            </a:r>
          </a:p>
        </p:txBody>
      </p:sp>
    </p:spTree>
    <p:extLst>
      <p:ext uri="{BB962C8B-B14F-4D97-AF65-F5344CB8AC3E}">
        <p14:creationId xmlns:p14="http://schemas.microsoft.com/office/powerpoint/2010/main" val="4166390735"/>
      </p:ext>
    </p:extLst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635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Key Performance Indicators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962150" y="836717"/>
            <a:ext cx="82677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u="sng" dirty="0">
                <a:solidFill>
                  <a:srgbClr val="000000"/>
                </a:solidFill>
                <a:latin typeface="+mn-lt"/>
              </a:rPr>
              <a:t>Objectives: 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+mn-lt"/>
              </a:rPr>
              <a:t>5000h of beam delivered to the user every year 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+mn-lt"/>
              </a:rPr>
              <a:t>99% Beam availability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+mn-lt"/>
              </a:rPr>
              <a:t>MTBF 100h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+mn-lt"/>
              </a:rPr>
              <a:t>Beam stable in flux and brilliance</a:t>
            </a:r>
          </a:p>
          <a:p>
            <a:pPr marL="1657350" lvl="3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+mn-lt"/>
              </a:rPr>
              <a:t>Beam stable in intensity</a:t>
            </a:r>
          </a:p>
          <a:p>
            <a:pPr marL="1657350" lvl="3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+mn-lt"/>
              </a:rPr>
              <a:t>Beam stable in position</a:t>
            </a:r>
          </a:p>
          <a:p>
            <a:pPr marL="1657350" lvl="3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+mn-lt"/>
              </a:rPr>
              <a:t>Beam stable in size (10 µm in vertical plane, sub-micrometric stability at 2%)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57211" y="4846874"/>
            <a:ext cx="4423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i="1" u="sng" dirty="0">
                <a:solidFill>
                  <a:srgbClr val="000000"/>
                </a:solidFill>
                <a:latin typeface="+mn-lt"/>
              </a:rPr>
              <a:t>No Beam failure: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+mn-lt"/>
              </a:rPr>
              <a:t>Beam loss</a:t>
            </a:r>
            <a:r>
              <a:rPr lang="en-GB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All Front-End closed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99741" y="3769649"/>
            <a:ext cx="53805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i="1" u="sng" dirty="0">
                <a:solidFill>
                  <a:srgbClr val="000000"/>
                </a:solidFill>
                <a:latin typeface="+mn-lt"/>
              </a:rPr>
              <a:t>Top-Up failure: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Current &lt; 99,9% of Nominal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If Current &lt; Nominal – 30mA (for 500mA)</a:t>
            </a:r>
          </a:p>
          <a:p>
            <a:pPr lvl="1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close the frontend to reinject </a:t>
            </a:r>
            <a:r>
              <a:rPr lang="en-GB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GB" b="1" u="sng" dirty="0">
                <a:solidFill>
                  <a:srgbClr val="FF0000"/>
                </a:solidFill>
                <a:latin typeface="+mn-lt"/>
              </a:rPr>
              <a:t>No Beam</a:t>
            </a:r>
          </a:p>
        </p:txBody>
      </p:sp>
      <p:grpSp>
        <p:nvGrpSpPr>
          <p:cNvPr id="95" name="Groupe 94"/>
          <p:cNvGrpSpPr/>
          <p:nvPr/>
        </p:nvGrpSpPr>
        <p:grpSpPr>
          <a:xfrm>
            <a:off x="6081167" y="2880347"/>
            <a:ext cx="6250015" cy="3581495"/>
            <a:chOff x="3986858" y="3140968"/>
            <a:chExt cx="4401566" cy="2549074"/>
          </a:xfrm>
        </p:grpSpPr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6324" y="3140968"/>
              <a:ext cx="3692100" cy="2372580"/>
            </a:xfrm>
            <a:prstGeom prst="rect">
              <a:avLst/>
            </a:prstGeom>
          </p:spPr>
        </p:pic>
        <p:cxnSp>
          <p:nvCxnSpPr>
            <p:cNvPr id="41" name="Connecteur droit 40"/>
            <p:cNvCxnSpPr/>
            <p:nvPr/>
          </p:nvCxnSpPr>
          <p:spPr bwMode="auto">
            <a:xfrm>
              <a:off x="4696324" y="3717032"/>
              <a:ext cx="3325762" cy="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Connecteur droit 41"/>
            <p:cNvCxnSpPr/>
            <p:nvPr/>
          </p:nvCxnSpPr>
          <p:spPr bwMode="auto">
            <a:xfrm flipV="1">
              <a:off x="5868144" y="3318298"/>
              <a:ext cx="0" cy="1478854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Connecteur droit 44"/>
            <p:cNvCxnSpPr/>
            <p:nvPr/>
          </p:nvCxnSpPr>
          <p:spPr bwMode="auto">
            <a:xfrm flipV="1">
              <a:off x="6292453" y="3318298"/>
              <a:ext cx="0" cy="1478855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Connecteur droit 50"/>
            <p:cNvCxnSpPr/>
            <p:nvPr/>
          </p:nvCxnSpPr>
          <p:spPr bwMode="auto">
            <a:xfrm>
              <a:off x="4696324" y="3501010"/>
              <a:ext cx="3325762" cy="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ZoneTexte 56"/>
            <p:cNvSpPr txBox="1"/>
            <p:nvPr/>
          </p:nvSpPr>
          <p:spPr>
            <a:xfrm>
              <a:off x="5652120" y="4786338"/>
              <a:ext cx="890254" cy="21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accent6"/>
                  </a:solidFill>
                  <a:latin typeface="+mj-lt"/>
                </a:rPr>
                <a:t>Top-Up </a:t>
              </a:r>
              <a:r>
                <a:rPr lang="fr-FR" sz="1400" dirty="0" err="1">
                  <a:solidFill>
                    <a:schemeClr val="accent6"/>
                  </a:solidFill>
                  <a:latin typeface="+mj-lt"/>
                </a:rPr>
                <a:t>failure</a:t>
              </a:r>
              <a:endParaRPr lang="fr-FR" sz="1400" dirty="0">
                <a:solidFill>
                  <a:schemeClr val="accent6"/>
                </a:solidFill>
                <a:latin typeface="+mj-lt"/>
              </a:endParaRPr>
            </a:p>
          </p:txBody>
        </p:sp>
        <p:cxnSp>
          <p:nvCxnSpPr>
            <p:cNvPr id="60" name="Connecteur droit avec flèche 59"/>
            <p:cNvCxnSpPr/>
            <p:nvPr/>
          </p:nvCxnSpPr>
          <p:spPr bwMode="auto">
            <a:xfrm>
              <a:off x="5868144" y="4732784"/>
              <a:ext cx="42430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arrow" w="sm" len="sm"/>
              <a:tailEnd type="arrow" w="sm" len="sm"/>
            </a:ln>
            <a:effectLst/>
          </p:spPr>
        </p:cxnSp>
        <p:cxnSp>
          <p:nvCxnSpPr>
            <p:cNvPr id="61" name="Connecteur droit 60"/>
            <p:cNvCxnSpPr/>
            <p:nvPr/>
          </p:nvCxnSpPr>
          <p:spPr bwMode="auto">
            <a:xfrm flipV="1">
              <a:off x="6408204" y="3318299"/>
              <a:ext cx="0" cy="758773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" name="Accolade ouvrante 72"/>
            <p:cNvSpPr/>
            <p:nvPr/>
          </p:nvSpPr>
          <p:spPr bwMode="auto">
            <a:xfrm rot="16200000">
              <a:off x="6311361" y="4038816"/>
              <a:ext cx="77934" cy="115751"/>
            </a:xfrm>
            <a:prstGeom prst="leftBrac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5819691" y="4145591"/>
              <a:ext cx="1061273" cy="372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accent6"/>
                  </a:solidFill>
                  <a:latin typeface="+mj-lt"/>
                </a:rPr>
                <a:t>Front-End </a:t>
              </a:r>
              <a:r>
                <a:rPr lang="fr-FR" sz="1400" dirty="0" err="1">
                  <a:solidFill>
                    <a:schemeClr val="accent6"/>
                  </a:solidFill>
                  <a:latin typeface="+mj-lt"/>
                </a:rPr>
                <a:t>closing</a:t>
              </a:r>
              <a:r>
                <a:rPr lang="fr-FR" sz="1400" dirty="0">
                  <a:solidFill>
                    <a:schemeClr val="accent6"/>
                  </a:solidFill>
                  <a:latin typeface="+mj-lt"/>
                </a:rPr>
                <a:t> for </a:t>
              </a:r>
              <a:r>
                <a:rPr lang="fr-FR" sz="1400" dirty="0" err="1">
                  <a:solidFill>
                    <a:schemeClr val="accent6"/>
                  </a:solidFill>
                  <a:latin typeface="+mj-lt"/>
                </a:rPr>
                <a:t>reinjection</a:t>
              </a:r>
              <a:endParaRPr lang="fr-FR" sz="1400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6754081" y="5470986"/>
              <a:ext cx="1188193" cy="21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accent6"/>
                  </a:solidFill>
                  <a:latin typeface="+mj-lt"/>
                </a:rPr>
                <a:t>No </a:t>
              </a:r>
              <a:r>
                <a:rPr lang="fr-FR" sz="1400" dirty="0" err="1">
                  <a:solidFill>
                    <a:schemeClr val="accent6"/>
                  </a:solidFill>
                  <a:latin typeface="+mj-lt"/>
                </a:rPr>
                <a:t>Beam</a:t>
              </a:r>
              <a:r>
                <a:rPr lang="fr-FR" sz="1400" dirty="0">
                  <a:solidFill>
                    <a:schemeClr val="accent6"/>
                  </a:solidFill>
                  <a:latin typeface="+mj-lt"/>
                </a:rPr>
                <a:t> </a:t>
              </a:r>
              <a:r>
                <a:rPr lang="fr-FR" sz="1400" dirty="0" err="1">
                  <a:solidFill>
                    <a:schemeClr val="accent6"/>
                  </a:solidFill>
                  <a:latin typeface="+mj-lt"/>
                </a:rPr>
                <a:t>Failure</a:t>
              </a:r>
              <a:endParaRPr lang="fr-FR" sz="1400" dirty="0">
                <a:solidFill>
                  <a:schemeClr val="accent6"/>
                </a:solidFill>
                <a:latin typeface="+mj-lt"/>
              </a:endParaRPr>
            </a:p>
          </p:txBody>
        </p:sp>
        <p:cxnSp>
          <p:nvCxnSpPr>
            <p:cNvPr id="76" name="Connecteur droit 75"/>
            <p:cNvCxnSpPr/>
            <p:nvPr/>
          </p:nvCxnSpPr>
          <p:spPr bwMode="auto">
            <a:xfrm flipV="1">
              <a:off x="7100019" y="3284984"/>
              <a:ext cx="0" cy="2187226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Connecteur droit 76"/>
            <p:cNvCxnSpPr/>
            <p:nvPr/>
          </p:nvCxnSpPr>
          <p:spPr bwMode="auto">
            <a:xfrm flipV="1">
              <a:off x="7596336" y="3284984"/>
              <a:ext cx="0" cy="2228564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Connecteur droit avec flèche 81"/>
            <p:cNvCxnSpPr/>
            <p:nvPr/>
          </p:nvCxnSpPr>
          <p:spPr bwMode="auto">
            <a:xfrm>
              <a:off x="7100019" y="5445224"/>
              <a:ext cx="49631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arrow" w="sm" len="sm"/>
              <a:tailEnd type="arrow" w="sm" len="sm"/>
            </a:ln>
            <a:effectLst/>
          </p:spPr>
        </p:cxnSp>
        <p:sp>
          <p:nvSpPr>
            <p:cNvPr id="85" name="ZoneTexte 84"/>
            <p:cNvSpPr txBox="1"/>
            <p:nvPr/>
          </p:nvSpPr>
          <p:spPr>
            <a:xfrm>
              <a:off x="3986858" y="3392706"/>
              <a:ext cx="801166" cy="21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accent6"/>
                  </a:solidFill>
                  <a:latin typeface="+mj-lt"/>
                </a:rPr>
                <a:t>499,5mA</a:t>
              </a:r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4211960" y="3589963"/>
              <a:ext cx="500194" cy="21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accent6"/>
                  </a:solidFill>
                  <a:latin typeface="+mj-lt"/>
                </a:rPr>
                <a:t>470mA</a:t>
              </a:r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4788024" y="3177262"/>
              <a:ext cx="1224076" cy="21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accent6"/>
                  </a:solidFill>
                  <a:latin typeface="+mj-lt"/>
                </a:rPr>
                <a:t>Inom</a:t>
              </a:r>
              <a:r>
                <a:rPr lang="fr-FR" sz="1400" dirty="0">
                  <a:solidFill>
                    <a:schemeClr val="accent6"/>
                  </a:solidFill>
                  <a:latin typeface="+mj-lt"/>
                </a:rPr>
                <a:t> = 500mA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316703" y="5705370"/>
            <a:ext cx="8497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i="1" u="sng" dirty="0">
                <a:solidFill>
                  <a:schemeClr val="accent6"/>
                </a:solidFill>
                <a:latin typeface="+mn-lt"/>
              </a:rPr>
              <a:t>Beam Line failure: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If beam position and size &gt; 10% of nominal size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All incident blocking photon use for one or more beamlines (Frontend or </a:t>
            </a:r>
            <a:r>
              <a:rPr lang="en-GB" dirty="0" err="1">
                <a:solidFill>
                  <a:schemeClr val="accent6"/>
                </a:solidFill>
                <a:latin typeface="+mn-lt"/>
              </a:rPr>
              <a:t>undulator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)</a:t>
            </a:r>
          </a:p>
        </p:txBody>
      </p:sp>
      <p:sp>
        <p:nvSpPr>
          <p:cNvPr id="53" name="ZoneTexte 24"/>
          <p:cNvSpPr txBox="1"/>
          <p:nvPr/>
        </p:nvSpPr>
        <p:spPr>
          <a:xfrm>
            <a:off x="227208" y="3037296"/>
            <a:ext cx="3633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u="sng" dirty="0">
                <a:solidFill>
                  <a:schemeClr val="accent6"/>
                </a:solidFill>
                <a:latin typeface="+mn-lt"/>
              </a:rPr>
              <a:t>KPI: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accent6"/>
                </a:solidFill>
                <a:latin typeface="+mn-lt"/>
              </a:rPr>
              <a:t>Availability</a:t>
            </a:r>
            <a:r>
              <a:rPr lang="fr-FR" dirty="0">
                <a:solidFill>
                  <a:schemeClr val="accent6"/>
                </a:solidFill>
                <a:latin typeface="+mn-lt"/>
              </a:rPr>
              <a:t>, MTBF, MTTR</a:t>
            </a:r>
          </a:p>
          <a:p>
            <a:r>
              <a:rPr lang="fr-FR" i="1" dirty="0">
                <a:solidFill>
                  <a:schemeClr val="accent6"/>
                </a:solidFill>
                <a:latin typeface="+mn-lt"/>
              </a:rPr>
              <a:t>For No </a:t>
            </a:r>
            <a:r>
              <a:rPr lang="fr-FR" i="1" dirty="0" err="1">
                <a:solidFill>
                  <a:schemeClr val="accent6"/>
                </a:solidFill>
                <a:latin typeface="+mn-lt"/>
              </a:rPr>
              <a:t>Beam</a:t>
            </a:r>
            <a:r>
              <a:rPr lang="fr-FR" i="1" dirty="0">
                <a:solidFill>
                  <a:schemeClr val="accent6"/>
                </a:solidFill>
                <a:latin typeface="+mn-lt"/>
              </a:rPr>
              <a:t> and Top-Up</a:t>
            </a:r>
          </a:p>
        </p:txBody>
      </p:sp>
    </p:spTree>
    <p:extLst>
      <p:ext uri="{BB962C8B-B14F-4D97-AF65-F5344CB8AC3E}">
        <p14:creationId xmlns:p14="http://schemas.microsoft.com/office/powerpoint/2010/main" val="472725357"/>
      </p:ext>
    </p:extLst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691" y="-635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Availability Figures</a:t>
            </a:r>
            <a:endParaRPr lang="en-GB" dirty="0"/>
          </a:p>
        </p:txBody>
      </p:sp>
      <p:graphicFrame>
        <p:nvGraphicFramePr>
          <p:cNvPr id="9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2250094"/>
              </p:ext>
            </p:extLst>
          </p:nvPr>
        </p:nvGraphicFramePr>
        <p:xfrm>
          <a:off x="5868577" y="843406"/>
          <a:ext cx="6006109" cy="331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836710"/>
              </p:ext>
            </p:extLst>
          </p:nvPr>
        </p:nvGraphicFramePr>
        <p:xfrm>
          <a:off x="1447800" y="3886200"/>
          <a:ext cx="5436096" cy="2407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phiqu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370554"/>
              </p:ext>
            </p:extLst>
          </p:nvPr>
        </p:nvGraphicFramePr>
        <p:xfrm>
          <a:off x="235527" y="843406"/>
          <a:ext cx="5716177" cy="2737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97946735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635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Top Downtime Root-Causes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533400" y="2895600"/>
            <a:ext cx="1135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u="sng" dirty="0" err="1">
                <a:solidFill>
                  <a:schemeClr val="accent6"/>
                </a:solidFill>
                <a:latin typeface="+mj-lt"/>
              </a:rPr>
              <a:t>Fluid</a:t>
            </a:r>
            <a:r>
              <a:rPr lang="fr-FR" b="1" u="sng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(7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failures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 - 9h01)</a:t>
            </a:r>
            <a:r>
              <a:rPr lang="fr-FR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: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Flowmeter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 default -&gt;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clogged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filters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bad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 setting</a:t>
            </a:r>
          </a:p>
          <a:p>
            <a:pPr marL="1657350" lvl="3" indent="-285750" algn="l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Cleaning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of all the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Magnets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&amp;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powersupply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filter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l"/>
            <a:endParaRPr lang="fr-FR" b="1" u="sng" dirty="0">
              <a:solidFill>
                <a:schemeClr val="accent6"/>
              </a:solidFill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u="sng" dirty="0" err="1">
                <a:solidFill>
                  <a:schemeClr val="accent6"/>
                </a:solidFill>
                <a:latin typeface="+mj-lt"/>
              </a:rPr>
              <a:t>Others</a:t>
            </a:r>
            <a:r>
              <a:rPr lang="fr-FR" b="1" u="sng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(16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failures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 - 8h27)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: 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Beam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blow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-up (collective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effect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) due to a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bad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 local vacuum,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after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 installation of new vacuum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chamber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6"/>
              </a:solidFill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u="sng" dirty="0" err="1">
                <a:solidFill>
                  <a:schemeClr val="accent6"/>
                </a:solidFill>
                <a:latin typeface="+mj-lt"/>
              </a:rPr>
              <a:t>Human</a:t>
            </a:r>
            <a:r>
              <a:rPr lang="fr-FR" b="1" u="sng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(6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failures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 - 7h33) 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: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involuntary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 stop of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fluid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 and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forced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openning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 of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beamline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hutch</a:t>
            </a:r>
            <a:endParaRPr lang="fr-FR" dirty="0">
              <a:solidFill>
                <a:schemeClr val="accent6"/>
              </a:solidFill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6"/>
              </a:solidFill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chemeClr val="accent6"/>
                </a:solidFill>
                <a:latin typeface="+mj-lt"/>
              </a:rPr>
              <a:t>Beamlines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(8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failures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 - 6h41) 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: Electronics of the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Personal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 Safety System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953000" y="2133600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/>
                </a:solidFill>
                <a:latin typeface="+mj-lt"/>
              </a:rPr>
              <a:t>59h of </a:t>
            </a:r>
            <a:r>
              <a:rPr lang="fr-FR" dirty="0" err="1">
                <a:solidFill>
                  <a:schemeClr val="accent6"/>
                </a:solidFill>
                <a:latin typeface="+mj-lt"/>
              </a:rPr>
              <a:t>Downtime</a:t>
            </a:r>
            <a:r>
              <a:rPr lang="fr-FR" dirty="0">
                <a:solidFill>
                  <a:schemeClr val="accent6"/>
                </a:solidFill>
                <a:latin typeface="+mj-lt"/>
              </a:rPr>
              <a:t> in 2018</a:t>
            </a:r>
          </a:p>
        </p:txBody>
      </p:sp>
    </p:spTree>
    <p:extLst>
      <p:ext uri="{BB962C8B-B14F-4D97-AF65-F5344CB8AC3E}">
        <p14:creationId xmlns:p14="http://schemas.microsoft.com/office/powerpoint/2010/main" val="3225241727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Format of the Session</a:t>
            </a:r>
            <a:endParaRPr lang="en-GB" dirty="0"/>
          </a:p>
        </p:txBody>
      </p:sp>
      <p:sp>
        <p:nvSpPr>
          <p:cNvPr id="39" name="Rectangle 38"/>
          <p:cNvSpPr/>
          <p:nvPr/>
        </p:nvSpPr>
        <p:spPr>
          <a:xfrm>
            <a:off x="2068293" y="1600200"/>
            <a:ext cx="80554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/>
            <a:r>
              <a:rPr lang="en-GB" dirty="0">
                <a:solidFill>
                  <a:schemeClr val="accent6"/>
                </a:solidFill>
                <a:latin typeface="+mn-lt"/>
              </a:rPr>
              <a:t>≈10:35 – 11:30: introduction to cross-section of institutes </a:t>
            </a:r>
            <a:r>
              <a:rPr lang="en-GB" b="1" u="sng" dirty="0">
                <a:solidFill>
                  <a:schemeClr val="accent1"/>
                </a:solidFill>
                <a:latin typeface="+mn-lt"/>
              </a:rPr>
              <a:t>≈8 minutes each</a:t>
            </a:r>
          </a:p>
          <a:p>
            <a:pPr lvl="1" algn="l"/>
            <a:endParaRPr lang="en-GB" b="1" u="sng" dirty="0">
              <a:solidFill>
                <a:schemeClr val="accent1"/>
              </a:solidFill>
              <a:latin typeface="+mn-lt"/>
            </a:endParaRPr>
          </a:p>
          <a:p>
            <a:pPr lvl="1" algn="l"/>
            <a:endParaRPr lang="en-GB" b="1" u="sng" dirty="0">
              <a:solidFill>
                <a:schemeClr val="accent1"/>
              </a:solidFill>
              <a:latin typeface="+mn-lt"/>
            </a:endParaRP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/>
                </a:solidFill>
                <a:latin typeface="+mn-lt"/>
              </a:rPr>
              <a:t>BNL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 – Gregory MARR 			</a:t>
            </a:r>
            <a:r>
              <a:rPr lang="en-GB" sz="1100" dirty="0">
                <a:solidFill>
                  <a:schemeClr val="accent6"/>
                </a:solidFill>
                <a:latin typeface="+mn-lt"/>
              </a:rPr>
              <a:t>gmarr@bnl.gov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/>
                </a:solidFill>
                <a:latin typeface="+mn-lt"/>
              </a:rPr>
              <a:t>Australian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Synchrotron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 – Nicholas RAE 		</a:t>
            </a:r>
            <a:r>
              <a:rPr lang="en-GB" sz="1100" dirty="0">
                <a:solidFill>
                  <a:schemeClr val="accent6"/>
                </a:solidFill>
                <a:latin typeface="+mn-lt"/>
              </a:rPr>
              <a:t>nicholas.rae@synchrotron.org.au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/>
                </a:solidFill>
                <a:latin typeface="+mn-lt"/>
              </a:rPr>
              <a:t>GSI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 – Oksana</a:t>
            </a:r>
            <a:r>
              <a:rPr lang="en-GB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GEITHNER 			</a:t>
            </a:r>
            <a:r>
              <a:rPr lang="en-GB" sz="1100" dirty="0">
                <a:solidFill>
                  <a:schemeClr val="accent6"/>
                </a:solidFill>
                <a:latin typeface="+mn-lt"/>
              </a:rPr>
              <a:t>o.geithner@gsi.de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/>
                </a:solidFill>
                <a:latin typeface="+mn-lt"/>
              </a:rPr>
              <a:t>SOLEIL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 – Thomas MARION 			</a:t>
            </a:r>
            <a:r>
              <a:rPr lang="en-GB" sz="1100" dirty="0">
                <a:solidFill>
                  <a:schemeClr val="accent6"/>
                </a:solidFill>
                <a:latin typeface="+mn-lt"/>
              </a:rPr>
              <a:t>thomas.marion@synchrotron-soleil.fr</a:t>
            </a:r>
            <a:endParaRPr lang="en-GB" dirty="0">
              <a:solidFill>
                <a:schemeClr val="accent6"/>
              </a:solidFill>
              <a:latin typeface="+mn-lt"/>
            </a:endParaRP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/>
                </a:solidFill>
                <a:latin typeface="+mn-lt"/>
              </a:rPr>
              <a:t>IHEP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 – Weibin LIU 				</a:t>
            </a:r>
            <a:r>
              <a:rPr lang="en-GB" sz="1100" dirty="0">
                <a:solidFill>
                  <a:schemeClr val="accent6"/>
                </a:solidFill>
                <a:latin typeface="+mn-lt"/>
              </a:rPr>
              <a:t>liuwb@ihep.ac.cn</a:t>
            </a:r>
            <a:endParaRPr lang="en-GB" dirty="0">
              <a:solidFill>
                <a:schemeClr val="accent6"/>
              </a:solidFill>
              <a:latin typeface="+mn-lt"/>
            </a:endParaRP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/>
                </a:solidFill>
                <a:latin typeface="+mn-lt"/>
              </a:rPr>
              <a:t>DESY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 – Michael BIELER 			</a:t>
            </a:r>
            <a:r>
              <a:rPr lang="en-GB" sz="1100" dirty="0">
                <a:solidFill>
                  <a:schemeClr val="accent6"/>
                </a:solidFill>
                <a:latin typeface="+mn-lt"/>
              </a:rPr>
              <a:t>bieler@desy.de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chemeClr val="accent6"/>
                </a:solidFill>
                <a:latin typeface="+mj-lt"/>
              </a:rPr>
              <a:t>Institut</a:t>
            </a:r>
            <a:r>
              <a:rPr lang="en-GB" b="1" dirty="0">
                <a:solidFill>
                  <a:schemeClr val="accent6"/>
                </a:solidFill>
                <a:latin typeface="+mj-lt"/>
              </a:rPr>
              <a:t> Curie</a:t>
            </a:r>
            <a:r>
              <a:rPr lang="en-GB" dirty="0">
                <a:solidFill>
                  <a:schemeClr val="accent6"/>
                </a:solidFill>
                <a:latin typeface="+mj-lt"/>
              </a:rPr>
              <a:t> – Samuel MEYRONEINC		</a:t>
            </a:r>
            <a:r>
              <a:rPr lang="en-GB" sz="1100" dirty="0">
                <a:solidFill>
                  <a:schemeClr val="accent6"/>
                </a:solidFill>
                <a:latin typeface="+mj-lt"/>
              </a:rPr>
              <a:t>samuel.meyroneinc@curie.fr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/>
                </a:solidFill>
                <a:latin typeface="+mn-lt"/>
              </a:rPr>
              <a:t>CERN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 – Benjamin TODD 			</a:t>
            </a:r>
            <a:r>
              <a:rPr lang="en-GB" sz="1100" dirty="0">
                <a:solidFill>
                  <a:schemeClr val="accent6"/>
                </a:solidFill>
                <a:latin typeface="+mn-lt"/>
              </a:rPr>
              <a:t>benjamin.todd@cern.ch</a:t>
            </a:r>
            <a:endParaRPr lang="en-GB" dirty="0">
              <a:solidFill>
                <a:schemeClr val="accent6"/>
              </a:solidFill>
              <a:latin typeface="+mn-lt"/>
            </a:endParaRPr>
          </a:p>
          <a:p>
            <a:pPr lvl="1" algn="l"/>
            <a:endParaRPr lang="en-GB" dirty="0">
              <a:solidFill>
                <a:schemeClr val="accent6"/>
              </a:solidFill>
              <a:latin typeface="+mn-lt"/>
            </a:endParaRPr>
          </a:p>
          <a:p>
            <a:pPr lvl="1" algn="l"/>
            <a:endParaRPr lang="en-GB" dirty="0">
              <a:solidFill>
                <a:schemeClr val="accent6"/>
              </a:solidFill>
              <a:latin typeface="+mn-lt"/>
            </a:endParaRPr>
          </a:p>
          <a:p>
            <a:pPr lvl="1" algn="l"/>
            <a:r>
              <a:rPr lang="en-GB" dirty="0">
                <a:solidFill>
                  <a:schemeClr val="accent6"/>
                </a:solidFill>
                <a:latin typeface="+mn-lt"/>
              </a:rPr>
              <a:t>≈11:30 – 12:00: round table discussion</a:t>
            </a:r>
          </a:p>
        </p:txBody>
      </p:sp>
    </p:spTree>
    <p:extLst>
      <p:ext uri="{BB962C8B-B14F-4D97-AF65-F5344CB8AC3E}">
        <p14:creationId xmlns:p14="http://schemas.microsoft.com/office/powerpoint/2010/main" val="2567956685"/>
      </p:ext>
    </p:extLst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81200" y="2958786"/>
            <a:ext cx="8226854" cy="940443"/>
          </a:xfrm>
        </p:spPr>
        <p:txBody>
          <a:bodyPr/>
          <a:lstStyle/>
          <a:p>
            <a:pPr algn="ctr"/>
            <a:r>
              <a:rPr lang="en-US" dirty="0"/>
              <a:t>IHEP</a:t>
            </a:r>
            <a:br>
              <a:rPr lang="en-US" dirty="0"/>
            </a:br>
            <a:r>
              <a:rPr lang="en-US" dirty="0"/>
              <a:t>Weibin LIU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834408"/>
      </p:ext>
    </p:extLst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9578660" y="3668898"/>
            <a:ext cx="90431" cy="101390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9578660" y="3294280"/>
            <a:ext cx="5774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chemeClr val="accent3"/>
                </a:solidFill>
                <a:latin typeface="+mj-lt"/>
              </a:rPr>
              <a:t>IHEP</a:t>
            </a:r>
            <a:endParaRPr lang="en-GB" dirty="0">
              <a:solidFill>
                <a:schemeClr val="accent3"/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62150" y="152400"/>
            <a:ext cx="8267700" cy="1415400"/>
            <a:chOff x="438150" y="152400"/>
            <a:chExt cx="8267700" cy="1459312"/>
          </a:xfrm>
        </p:grpSpPr>
        <p:sp>
          <p:nvSpPr>
            <p:cNvPr id="9" name="Rectangle 8"/>
            <p:cNvSpPr/>
            <p:nvPr/>
          </p:nvSpPr>
          <p:spPr>
            <a:xfrm>
              <a:off x="438150" y="152400"/>
              <a:ext cx="82677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lvl="1"/>
              <a:r>
                <a:rPr lang="en-GB" sz="2800" dirty="0">
                  <a:solidFill>
                    <a:schemeClr val="accent6"/>
                  </a:solidFill>
                  <a:latin typeface="+mn-lt"/>
                </a:rPr>
                <a:t>IHEP: Institute of High Energy Physics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8150" y="859477"/>
              <a:ext cx="8267700" cy="34905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lvl="1"/>
              <a:r>
                <a:rPr lang="en-GB" dirty="0">
                  <a:solidFill>
                    <a:schemeClr val="accent6"/>
                  </a:solidFill>
                  <a:latin typeface="+mn-lt"/>
                </a:rPr>
                <a:t>Accelerator complex of BEPCII: </a:t>
              </a:r>
              <a:r>
                <a:rPr lang="en-GB" altLang="zh-CN" dirty="0">
                  <a:solidFill>
                    <a:schemeClr val="accent6"/>
                  </a:solidFill>
                  <a:latin typeface="+mn-lt"/>
                </a:rPr>
                <a:t>LINAC </a:t>
              </a:r>
              <a:r>
                <a:rPr lang="en-GB" altLang="zh-CN" dirty="0">
                  <a:solidFill>
                    <a:schemeClr val="accent6"/>
                  </a:solidFill>
                  <a:latin typeface="+mn-lt"/>
                  <a:sym typeface="Wingdings" panose="05000000000000000000" pitchFamily="2" charset="2"/>
                </a:rPr>
                <a:t></a:t>
              </a:r>
              <a:r>
                <a:rPr lang="en-GB" altLang="zh-CN" dirty="0">
                  <a:solidFill>
                    <a:schemeClr val="accent6"/>
                  </a:solidFill>
                  <a:latin typeface="+mn-lt"/>
                </a:rPr>
                <a:t> flagship Beijing Electron Positron Collider</a:t>
              </a:r>
              <a:endParaRPr lang="en-GB" altLang="zh-CN" b="1" u="sng" dirty="0">
                <a:solidFill>
                  <a:schemeClr val="accent6"/>
                </a:solidFill>
                <a:latin typeface="+mn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150" y="1273158"/>
              <a:ext cx="82677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lvl="1"/>
              <a:r>
                <a:rPr lang="en-GB" dirty="0">
                  <a:solidFill>
                    <a:schemeClr val="accent6"/>
                  </a:solidFill>
                  <a:latin typeface="+mn-lt"/>
                </a:rPr>
                <a:t>End product: </a:t>
              </a:r>
              <a:r>
                <a:rPr lang="en-GB" b="1" u="sng" dirty="0">
                  <a:solidFill>
                    <a:schemeClr val="accent6"/>
                  </a:solidFill>
                  <a:latin typeface="+mn-lt"/>
                </a:rPr>
                <a:t>colliding particles</a:t>
              </a:r>
              <a:r>
                <a:rPr lang="en-GB" b="1" dirty="0">
                  <a:solidFill>
                    <a:schemeClr val="accent6"/>
                  </a:solidFill>
                  <a:latin typeface="+mn-lt"/>
                </a:rPr>
                <a:t>, </a:t>
              </a:r>
              <a:r>
                <a:rPr lang="en-GB" b="1" u="sng" dirty="0">
                  <a:solidFill>
                    <a:schemeClr val="accent6"/>
                  </a:solidFill>
                  <a:latin typeface="+mn-lt"/>
                </a:rPr>
                <a:t>photons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5114572"/>
      </p:ext>
    </p:extLst>
  </p:cSld>
  <p:clrMapOvr>
    <a:masterClrMapping/>
  </p:clrMapOvr>
  <p:transition spd="med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09" y="-6350"/>
            <a:ext cx="8382000" cy="762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kern="0" dirty="0">
                <a:latin typeface="Calibri" pitchFamily="34" charset="0"/>
              </a:rPr>
              <a:t> BEPCII Complex</a:t>
            </a:r>
            <a:endParaRPr lang="en-GB" kern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A65436-E9D4-B540-A5DE-86A8F4A3A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692779"/>
            <a:ext cx="9067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r>
              <a:rPr lang="en-US" altLang="zh-CN" b="1" dirty="0">
                <a:solidFill>
                  <a:schemeClr val="accent6"/>
                </a:solidFill>
                <a:latin typeface="+mn-lt"/>
              </a:rPr>
              <a:t>BEPCII</a:t>
            </a:r>
            <a:r>
              <a:rPr lang="en-US" altLang="zh-CN" dirty="0">
                <a:solidFill>
                  <a:schemeClr val="accent6"/>
                </a:solidFill>
                <a:latin typeface="+mn-lt"/>
              </a:rPr>
              <a:t> — An upgrade project of Beijing Electron Positron Collider (2008)</a:t>
            </a:r>
          </a:p>
          <a:p>
            <a:pPr algn="l"/>
            <a:r>
              <a:rPr lang="en-US" altLang="zh-CN" dirty="0">
                <a:solidFill>
                  <a:schemeClr val="accent6"/>
                </a:solidFill>
                <a:latin typeface="+mn-lt"/>
              </a:rPr>
              <a:t>             — A double-ring factory-like machine</a:t>
            </a:r>
            <a:r>
              <a:rPr lang="zh-CN" altLang="en-US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altLang="zh-CN" dirty="0">
                <a:solidFill>
                  <a:schemeClr val="accent6"/>
                </a:solidFill>
                <a:latin typeface="+mn-lt"/>
              </a:rPr>
              <a:t>(1</a:t>
            </a:r>
            <a:r>
              <a:rPr lang="en-US" altLang="zh-CN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×</a:t>
            </a:r>
            <a:r>
              <a:rPr lang="en-US" altLang="zh-CN" dirty="0">
                <a:solidFill>
                  <a:schemeClr val="accent6"/>
                </a:solidFill>
                <a:latin typeface="+mn-lt"/>
              </a:rPr>
              <a:t>10</a:t>
            </a:r>
            <a:r>
              <a:rPr lang="en-US" altLang="zh-CN" baseline="30000" dirty="0">
                <a:solidFill>
                  <a:schemeClr val="accent6"/>
                </a:solidFill>
                <a:latin typeface="+mn-lt"/>
              </a:rPr>
              <a:t>33</a:t>
            </a:r>
            <a:r>
              <a:rPr lang="en-US" altLang="zh-CN" dirty="0">
                <a:solidFill>
                  <a:schemeClr val="accent6"/>
                </a:solidFill>
                <a:latin typeface="+mn-lt"/>
              </a:rPr>
              <a:t> cm</a:t>
            </a:r>
            <a:r>
              <a:rPr lang="en-US" altLang="zh-CN" baseline="30000" dirty="0">
                <a:solidFill>
                  <a:schemeClr val="accent6"/>
                </a:solidFill>
                <a:latin typeface="+mn-lt"/>
              </a:rPr>
              <a:t>-2</a:t>
            </a:r>
            <a:r>
              <a:rPr lang="en-US" altLang="zh-CN" dirty="0">
                <a:solidFill>
                  <a:schemeClr val="accent6"/>
                </a:solidFill>
                <a:latin typeface="+mn-lt"/>
              </a:rPr>
              <a:t>s</a:t>
            </a:r>
            <a:r>
              <a:rPr lang="en-US" altLang="zh-CN" baseline="30000" dirty="0">
                <a:solidFill>
                  <a:schemeClr val="accent6"/>
                </a:solidFill>
                <a:latin typeface="+mn-lt"/>
              </a:rPr>
              <a:t>-1</a:t>
            </a:r>
            <a:r>
              <a:rPr lang="en-US" altLang="zh-CN" dirty="0">
                <a:solidFill>
                  <a:schemeClr val="accent6"/>
                </a:solidFill>
                <a:latin typeface="+mn-lt"/>
              </a:rPr>
              <a:t> @1.89 GeV)</a:t>
            </a:r>
          </a:p>
          <a:p>
            <a:pPr algn="l"/>
            <a:r>
              <a:rPr lang="en-US" altLang="zh-CN" dirty="0">
                <a:solidFill>
                  <a:schemeClr val="accent6"/>
                </a:solidFill>
                <a:latin typeface="+mn-lt"/>
              </a:rPr>
              <a:t>             — Deliver beams to both HEP (1.0 GeV — 2.3 GeV e+, e-)</a:t>
            </a:r>
          </a:p>
          <a:p>
            <a:pPr algn="l"/>
            <a:r>
              <a:rPr lang="en-US" altLang="zh-CN" dirty="0">
                <a:solidFill>
                  <a:schemeClr val="accent6"/>
                </a:solidFill>
                <a:latin typeface="+mn-lt"/>
              </a:rPr>
              <a:t>                                                        &amp; SR (2.5 GeV e-, 250 mA)</a:t>
            </a:r>
            <a:endParaRPr lang="zh-CN" altLang="en-US" dirty="0">
              <a:solidFill>
                <a:schemeClr val="accent6"/>
              </a:solidFill>
              <a:latin typeface="+mn-lt"/>
            </a:endParaRPr>
          </a:p>
        </p:txBody>
      </p:sp>
      <p:grpSp>
        <p:nvGrpSpPr>
          <p:cNvPr id="5" name="组合 25">
            <a:extLst>
              <a:ext uri="{FF2B5EF4-FFF2-40B4-BE49-F238E27FC236}">
                <a16:creationId xmlns:a16="http://schemas.microsoft.com/office/drawing/2014/main" id="{FF2BF2F0-FB26-2241-B6FE-1F13F94DA854}"/>
              </a:ext>
            </a:extLst>
          </p:cNvPr>
          <p:cNvGrpSpPr/>
          <p:nvPr/>
        </p:nvGrpSpPr>
        <p:grpSpPr>
          <a:xfrm>
            <a:off x="1861309" y="1752600"/>
            <a:ext cx="8470058" cy="4798273"/>
            <a:chOff x="336971" y="1905000"/>
            <a:chExt cx="8470058" cy="4798273"/>
          </a:xfrm>
        </p:grpSpPr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391C3C47-B7B9-D045-8532-2BB0B41EB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45" t="14445" r="2523" b="19435"/>
            <a:stretch/>
          </p:blipFill>
          <p:spPr>
            <a:xfrm>
              <a:off x="336971" y="1905000"/>
              <a:ext cx="8470058" cy="479827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F56E61-CF97-FC4E-9933-A6C2C3AD6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3151" y="2835898"/>
              <a:ext cx="910790" cy="37100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altLang="zh-CN" b="1" dirty="0" err="1">
                  <a:solidFill>
                    <a:srgbClr val="FF0000"/>
                  </a:solidFill>
                </a:rPr>
                <a:t>Linac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CE2C49-6AFF-D243-B7DA-45CE62930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31" y="4461162"/>
              <a:ext cx="983784" cy="37100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altLang="zh-CN" b="1" dirty="0">
                  <a:solidFill>
                    <a:srgbClr val="FF0000"/>
                  </a:solidFill>
                </a:rPr>
                <a:t>BESIII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Line 17">
              <a:extLst>
                <a:ext uri="{FF2B5EF4-FFF2-40B4-BE49-F238E27FC236}">
                  <a16:creationId xmlns:a16="http://schemas.microsoft.com/office/drawing/2014/main" id="{0271C940-DE70-8A45-AD52-AB33B4006A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08612" y="5004789"/>
              <a:ext cx="1041420" cy="892303"/>
            </a:xfrm>
            <a:prstGeom prst="line">
              <a:avLst/>
            </a:prstGeom>
            <a:ln>
              <a:solidFill>
                <a:srgbClr val="FFFF00"/>
              </a:solidFill>
              <a:headEnd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Line 17">
              <a:extLst>
                <a:ext uri="{FF2B5EF4-FFF2-40B4-BE49-F238E27FC236}">
                  <a16:creationId xmlns:a16="http://schemas.microsoft.com/office/drawing/2014/main" id="{57C477D1-ED09-BF45-9B99-326D03EA0C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67190" y="5566594"/>
              <a:ext cx="1041420" cy="330497"/>
            </a:xfrm>
            <a:prstGeom prst="line">
              <a:avLst/>
            </a:prstGeom>
            <a:ln>
              <a:solidFill>
                <a:srgbClr val="FFFF00"/>
              </a:solidFill>
              <a:headEnd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7CB71C-189C-D441-B308-E2E00625E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9893" y="3692581"/>
              <a:ext cx="1613363" cy="33855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altLang="zh-CN" b="1" dirty="0">
                  <a:solidFill>
                    <a:srgbClr val="FF0000"/>
                  </a:solidFill>
                </a:rPr>
                <a:t>Storage Ring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椭圆 12">
              <a:extLst>
                <a:ext uri="{FF2B5EF4-FFF2-40B4-BE49-F238E27FC236}">
                  <a16:creationId xmlns:a16="http://schemas.microsoft.com/office/drawing/2014/main" id="{F1D87554-5744-E248-B838-43047BAE880D}"/>
                </a:ext>
              </a:extLst>
            </p:cNvPr>
            <p:cNvSpPr/>
            <p:nvPr/>
          </p:nvSpPr>
          <p:spPr>
            <a:xfrm>
              <a:off x="1880524" y="3403875"/>
              <a:ext cx="3169510" cy="1837245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3" name="Line 17">
              <a:extLst>
                <a:ext uri="{FF2B5EF4-FFF2-40B4-BE49-F238E27FC236}">
                  <a16:creationId xmlns:a16="http://schemas.microsoft.com/office/drawing/2014/main" id="{D57734FD-2107-B142-A03B-A1CFD585B9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24126" y="3695112"/>
              <a:ext cx="2384487" cy="2201981"/>
            </a:xfrm>
            <a:prstGeom prst="line">
              <a:avLst/>
            </a:prstGeom>
            <a:ln>
              <a:solidFill>
                <a:srgbClr val="FFFF00"/>
              </a:solidFill>
              <a:headEnd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DE6359-3199-DF40-8BC4-0EED4CD6E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4497" y="5897095"/>
              <a:ext cx="937150" cy="37100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altLang="zh-CN" b="1" dirty="0">
                  <a:solidFill>
                    <a:srgbClr val="FF0000"/>
                  </a:solidFill>
                </a:rPr>
                <a:t>BSRF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弧 19">
              <a:extLst>
                <a:ext uri="{FF2B5EF4-FFF2-40B4-BE49-F238E27FC236}">
                  <a16:creationId xmlns:a16="http://schemas.microsoft.com/office/drawing/2014/main" id="{F8A7A4DA-8D3F-E946-9D55-A1761DD61F6E}"/>
                </a:ext>
              </a:extLst>
            </p:cNvPr>
            <p:cNvSpPr/>
            <p:nvPr/>
          </p:nvSpPr>
          <p:spPr bwMode="auto">
            <a:xfrm rot="7511287">
              <a:off x="4047346" y="3965127"/>
              <a:ext cx="2331383" cy="381000"/>
            </a:xfrm>
            <a:prstGeom prst="arc">
              <a:avLst>
                <a:gd name="adj1" fmla="val 16200000"/>
                <a:gd name="adj2" fmla="val 21095391"/>
              </a:avLst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弧 20">
              <a:extLst>
                <a:ext uri="{FF2B5EF4-FFF2-40B4-BE49-F238E27FC236}">
                  <a16:creationId xmlns:a16="http://schemas.microsoft.com/office/drawing/2014/main" id="{D69945B0-73BF-0A47-A77C-A66D1C6336BD}"/>
                </a:ext>
              </a:extLst>
            </p:cNvPr>
            <p:cNvSpPr/>
            <p:nvPr/>
          </p:nvSpPr>
          <p:spPr bwMode="auto">
            <a:xfrm rot="21214498">
              <a:off x="1548233" y="3311434"/>
              <a:ext cx="3166319" cy="381000"/>
            </a:xfrm>
            <a:prstGeom prst="arc">
              <a:avLst>
                <a:gd name="adj1" fmla="val 16200000"/>
                <a:gd name="adj2" fmla="val 21095391"/>
              </a:avLst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8578CBE-2B9A-DE41-AB88-FDC3B3D0A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7138" y="2971800"/>
              <a:ext cx="490462" cy="3385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altLang="zh-CN" b="1" dirty="0">
                  <a:solidFill>
                    <a:srgbClr val="FFFF00"/>
                  </a:solidFill>
                </a:rPr>
                <a:t> e+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67D94E-8FD0-D34B-9108-CD2B35DB2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4503206"/>
              <a:ext cx="490462" cy="3385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altLang="zh-CN" b="1" dirty="0">
                  <a:solidFill>
                    <a:srgbClr val="FFFF00"/>
                  </a:solidFill>
                </a:rPr>
                <a:t> e-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620372"/>
      </p:ext>
    </p:extLst>
  </p:cSld>
  <p:clrMapOvr>
    <a:masterClrMapping/>
  </p:clrMapOvr>
  <p:transition spd="med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09" y="-6350"/>
            <a:ext cx="8382000" cy="762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kern="0" dirty="0">
                <a:latin typeface="Calibri" pitchFamily="34" charset="0"/>
              </a:rPr>
              <a:t> BEPCII Operational Schedule 2018/19</a:t>
            </a:r>
            <a:endParaRPr lang="en-GB" kern="0" dirty="0"/>
          </a:p>
        </p:txBody>
      </p:sp>
      <p:pic>
        <p:nvPicPr>
          <p:cNvPr id="4" name="图片 28">
            <a:extLst>
              <a:ext uri="{FF2B5EF4-FFF2-40B4-BE49-F238E27FC236}">
                <a16:creationId xmlns:a16="http://schemas.microsoft.com/office/drawing/2014/main" id="{C81929C5-DFDA-D147-BFD4-0C4AD93EA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579637"/>
            <a:ext cx="7243764" cy="1833268"/>
          </a:xfrm>
          <a:prstGeom prst="rect">
            <a:avLst/>
          </a:prstGeom>
        </p:spPr>
      </p:pic>
      <p:pic>
        <p:nvPicPr>
          <p:cNvPr id="5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027171"/>
            <a:ext cx="7243764" cy="3437786"/>
          </a:xfrm>
          <a:prstGeom prst="rect">
            <a:avLst/>
          </a:prstGeom>
        </p:spPr>
      </p:pic>
      <p:sp>
        <p:nvSpPr>
          <p:cNvPr id="6" name="文本框 12">
            <a:extLst>
              <a:ext uri="{FF2B5EF4-FFF2-40B4-BE49-F238E27FC236}">
                <a16:creationId xmlns:a16="http://schemas.microsoft.com/office/drawing/2014/main" id="{26D739FE-6690-3C42-87F7-738A8C35099B}"/>
              </a:ext>
            </a:extLst>
          </p:cNvPr>
          <p:cNvSpPr txBox="1"/>
          <p:nvPr/>
        </p:nvSpPr>
        <p:spPr>
          <a:xfrm>
            <a:off x="8986524" y="3052032"/>
            <a:ext cx="2272816" cy="73866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zh-CN" sz="1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Superconducting 3W1</a:t>
            </a:r>
          </a:p>
          <a:p>
            <a:r>
              <a:rPr lang="en-US" altLang="zh-CN" sz="1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Beam energy upgrade</a:t>
            </a:r>
          </a:p>
          <a:p>
            <a:r>
              <a:rPr lang="en-US" altLang="zh-CN" sz="1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Top-up upgrade</a:t>
            </a:r>
          </a:p>
        </p:txBody>
      </p:sp>
      <p:sp>
        <p:nvSpPr>
          <p:cNvPr id="7" name="文本框 17">
            <a:extLst>
              <a:ext uri="{FF2B5EF4-FFF2-40B4-BE49-F238E27FC236}">
                <a16:creationId xmlns:a16="http://schemas.microsoft.com/office/drawing/2014/main" id="{CE254289-32BA-064B-B40F-464C5C7A877E}"/>
              </a:ext>
            </a:extLst>
          </p:cNvPr>
          <p:cNvSpPr txBox="1"/>
          <p:nvPr/>
        </p:nvSpPr>
        <p:spPr>
          <a:xfrm>
            <a:off x="9186522" y="5181600"/>
            <a:ext cx="220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9 energy points</a:t>
            </a:r>
            <a:endParaRPr lang="zh-CN" altLang="en-US" sz="1800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文本框 18">
            <a:extLst>
              <a:ext uri="{FF2B5EF4-FFF2-40B4-BE49-F238E27FC236}">
                <a16:creationId xmlns:a16="http://schemas.microsoft.com/office/drawing/2014/main" id="{481F6A5E-994A-E248-A74A-EC14944771B8}"/>
              </a:ext>
            </a:extLst>
          </p:cNvPr>
          <p:cNvSpPr txBox="1"/>
          <p:nvPr/>
        </p:nvSpPr>
        <p:spPr>
          <a:xfrm>
            <a:off x="8899843" y="4052579"/>
            <a:ext cx="2272817" cy="30777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zh-CN" sz="1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Data taking @ E</a:t>
            </a:r>
            <a:r>
              <a:rPr lang="en-US" altLang="zh-CN" sz="1400" b="1" baseline="-25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beam</a:t>
            </a:r>
            <a:r>
              <a:rPr lang="en-US" altLang="zh-CN" sz="1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&gt;2GeV</a:t>
            </a:r>
          </a:p>
        </p:txBody>
      </p:sp>
      <p:sp>
        <p:nvSpPr>
          <p:cNvPr id="9" name="文本框 22">
            <a:extLst>
              <a:ext uri="{FF2B5EF4-FFF2-40B4-BE49-F238E27FC236}">
                <a16:creationId xmlns:a16="http://schemas.microsoft.com/office/drawing/2014/main" id="{640BF88B-EE7E-D443-95A4-4F5CE8772D3D}"/>
              </a:ext>
            </a:extLst>
          </p:cNvPr>
          <p:cNvSpPr txBox="1"/>
          <p:nvPr/>
        </p:nvSpPr>
        <p:spPr>
          <a:xfrm>
            <a:off x="8825331" y="2895600"/>
            <a:ext cx="516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kumimoji="1" lang="en-US" altLang="zh-CN" sz="5400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endParaRPr kumimoji="1" lang="zh-CN" altLang="en-US" sz="2000" dirty="0"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线箭头连接符 24">
            <a:extLst>
              <a:ext uri="{FF2B5EF4-FFF2-40B4-BE49-F238E27FC236}">
                <a16:creationId xmlns:a16="http://schemas.microsoft.com/office/drawing/2014/main" id="{01D0052F-26BF-F74A-A6AE-E248B4FCD2B9}"/>
              </a:ext>
            </a:extLst>
          </p:cNvPr>
          <p:cNvCxnSpPr>
            <a:cxnSpLocks/>
          </p:cNvCxnSpPr>
          <p:nvPr/>
        </p:nvCxnSpPr>
        <p:spPr bwMode="auto">
          <a:xfrm>
            <a:off x="7537036" y="4218924"/>
            <a:ext cx="1371600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矩形 29">
            <a:extLst>
              <a:ext uri="{FF2B5EF4-FFF2-40B4-BE49-F238E27FC236}">
                <a16:creationId xmlns:a16="http://schemas.microsoft.com/office/drawing/2014/main" id="{D4408664-AE69-7D46-A7B2-AF846AC1E9CE}"/>
              </a:ext>
            </a:extLst>
          </p:cNvPr>
          <p:cNvSpPr/>
          <p:nvPr/>
        </p:nvSpPr>
        <p:spPr>
          <a:xfrm>
            <a:off x="9570475" y="2176046"/>
            <a:ext cx="987771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1200 pb</a:t>
            </a:r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-1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矩形 30">
            <a:extLst>
              <a:ext uri="{FF2B5EF4-FFF2-40B4-BE49-F238E27FC236}">
                <a16:creationId xmlns:a16="http://schemas.microsoft.com/office/drawing/2014/main" id="{992046BB-FDF9-AA48-B087-E046A7A0FC4B}"/>
              </a:ext>
            </a:extLst>
          </p:cNvPr>
          <p:cNvSpPr/>
          <p:nvPr/>
        </p:nvSpPr>
        <p:spPr>
          <a:xfrm>
            <a:off x="9570476" y="2438400"/>
            <a:ext cx="987771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3800 pb</a:t>
            </a:r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-1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13" name="直线箭头连接符 31">
            <a:extLst>
              <a:ext uri="{FF2B5EF4-FFF2-40B4-BE49-F238E27FC236}">
                <a16:creationId xmlns:a16="http://schemas.microsoft.com/office/drawing/2014/main" id="{A698783F-3F91-D541-A11B-26EEB478ADE3}"/>
              </a:ext>
            </a:extLst>
          </p:cNvPr>
          <p:cNvCxnSpPr>
            <a:cxnSpLocks/>
          </p:cNvCxnSpPr>
          <p:nvPr/>
        </p:nvCxnSpPr>
        <p:spPr bwMode="auto">
          <a:xfrm flipH="1">
            <a:off x="9039570" y="2616144"/>
            <a:ext cx="556554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直线箭头连接符 35">
            <a:extLst>
              <a:ext uri="{FF2B5EF4-FFF2-40B4-BE49-F238E27FC236}">
                <a16:creationId xmlns:a16="http://schemas.microsoft.com/office/drawing/2014/main" id="{A52B1BCF-0978-9741-B00C-520AEF16D933}"/>
              </a:ext>
            </a:extLst>
          </p:cNvPr>
          <p:cNvCxnSpPr>
            <a:cxnSpLocks/>
          </p:cNvCxnSpPr>
          <p:nvPr/>
        </p:nvCxnSpPr>
        <p:spPr bwMode="auto">
          <a:xfrm flipH="1">
            <a:off x="9039570" y="2345323"/>
            <a:ext cx="556554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56104159"/>
      </p:ext>
    </p:extLst>
  </p:cSld>
  <p:clrMapOvr>
    <a:masterClrMapping/>
  </p:clrMapOvr>
  <p:transition spd="med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271C2A6-FBA5-CE42-9845-F57F8FCBF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4" y="3301548"/>
            <a:ext cx="4961466" cy="299166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09" y="-6350"/>
            <a:ext cx="8382000" cy="762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kern="0" dirty="0">
                <a:latin typeface="Calibri" pitchFamily="34" charset="0"/>
              </a:rPr>
              <a:t>Luminosity of BEPCII 2018/19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EF5EEA5E-DFF7-9C4B-816E-334F0BF17A81}"/>
              </a:ext>
            </a:extLst>
          </p:cNvPr>
          <p:cNvSpPr txBox="1">
            <a:spLocks/>
          </p:cNvSpPr>
          <p:nvPr/>
        </p:nvSpPr>
        <p:spPr bwMode="auto">
          <a:xfrm>
            <a:off x="609600" y="990600"/>
            <a:ext cx="4419600" cy="226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spcBef>
                <a:spcPct val="20000"/>
              </a:spcBef>
              <a:buChar char="•"/>
              <a:defRPr sz="2800" b="1">
                <a:solidFill>
                  <a:srgbClr val="3333CC"/>
                </a:solidFill>
                <a:latin typeface="Calibri" panose="020F0502020204030204" pitchFamily="34" charset="0"/>
                <a:ea typeface="仿宋_GB2312" pitchFamily="49" charset="-122"/>
              </a:defRPr>
            </a:lvl1pPr>
            <a:lvl2pPr marL="685800" indent="-228600" eaLnBrk="0" hangingPunct="0">
              <a:spcBef>
                <a:spcPct val="20000"/>
              </a:spcBef>
              <a:buChar char="–"/>
              <a:defRPr sz="2400" b="1">
                <a:solidFill>
                  <a:srgbClr val="660033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rgbClr val="000066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6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CN" sz="1800" b="0" dirty="0">
                <a:solidFill>
                  <a:srgbClr val="00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The luminosity is the major metric of BEPCII.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800" b="0" dirty="0">
                <a:solidFill>
                  <a:srgbClr val="00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Peak Luminosity: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1600" b="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7.666×10</a:t>
            </a:r>
            <a:r>
              <a:rPr lang="en-US" altLang="zh-CN" sz="1600" b="0" baseline="30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32</a:t>
            </a:r>
            <a:r>
              <a:rPr lang="en-US" altLang="zh-CN" sz="1600" b="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cm</a:t>
            </a:r>
            <a:r>
              <a:rPr lang="en-US" altLang="zh-CN" sz="1600" b="0" baseline="30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-2</a:t>
            </a:r>
            <a:r>
              <a:rPr lang="en-US" altLang="zh-CN" sz="1600" b="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</a:t>
            </a:r>
            <a:r>
              <a:rPr lang="en-US" altLang="zh-CN" sz="1600" b="0" baseline="30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-1</a:t>
            </a:r>
            <a:r>
              <a:rPr lang="en-US" altLang="zh-CN" sz="1600" b="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zh-CN" sz="1600" b="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@ 617mA*627mA</a:t>
            </a:r>
          </a:p>
          <a:p>
            <a:pPr marL="0" indent="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CN" sz="1600" b="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     (Mar. 10, 86 bunches, @</a:t>
            </a:r>
            <a:r>
              <a:rPr lang="en-US" altLang="zh-CN" sz="1600" b="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XYZ</a:t>
            </a:r>
            <a:r>
              <a:rPr lang="en-US" altLang="zh-CN" sz="1600" b="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1600" b="0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4.674×10</a:t>
            </a:r>
            <a:r>
              <a:rPr lang="en-US" altLang="zh-CN" sz="1600" b="0" baseline="30000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32</a:t>
            </a:r>
            <a:r>
              <a:rPr lang="en-US" altLang="zh-CN" sz="1600" b="0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cm</a:t>
            </a:r>
            <a:r>
              <a:rPr lang="en-US" altLang="zh-CN" sz="1600" b="0" baseline="30000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-2</a:t>
            </a:r>
            <a:r>
              <a:rPr lang="en-US" altLang="zh-CN" sz="1600" b="0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1600" b="0" baseline="30000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-1</a:t>
            </a:r>
            <a:r>
              <a:rPr lang="en-US" altLang="zh-CN" sz="1600" b="0" dirty="0">
                <a:solidFill>
                  <a:srgbClr val="C0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b="0" dirty="0">
                <a:solidFill>
                  <a:srgbClr val="00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@ 707mA*723mA</a:t>
            </a:r>
          </a:p>
          <a:p>
            <a:pPr marL="0" indent="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CN" sz="1600" b="0" dirty="0">
                <a:solidFill>
                  <a:srgbClr val="00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      (Jan. 14, 112 bunches, @</a:t>
            </a:r>
            <a:r>
              <a:rPr lang="en-US" altLang="zh-CN" sz="1600" b="0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J/psi</a:t>
            </a:r>
            <a:r>
              <a:rPr lang="en-US" altLang="zh-CN" sz="1600" b="0" dirty="0">
                <a:solidFill>
                  <a:srgbClr val="00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9" name="直接箭头连接符 6">
            <a:extLst>
              <a:ext uri="{FF2B5EF4-FFF2-40B4-BE49-F238E27FC236}">
                <a16:creationId xmlns:a16="http://schemas.microsoft.com/office/drawing/2014/main" id="{6887014D-6C37-E946-BD36-CC6734494F49}"/>
              </a:ext>
            </a:extLst>
          </p:cNvPr>
          <p:cNvCxnSpPr>
            <a:cxnSpLocks/>
          </p:cNvCxnSpPr>
          <p:nvPr/>
        </p:nvCxnSpPr>
        <p:spPr>
          <a:xfrm>
            <a:off x="1752600" y="2786328"/>
            <a:ext cx="795867" cy="18618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接箭头连接符 10">
            <a:extLst>
              <a:ext uri="{FF2B5EF4-FFF2-40B4-BE49-F238E27FC236}">
                <a16:creationId xmlns:a16="http://schemas.microsoft.com/office/drawing/2014/main" id="{763051F8-879B-C046-BA26-2F28D5C8FC6D}"/>
              </a:ext>
            </a:extLst>
          </p:cNvPr>
          <p:cNvCxnSpPr>
            <a:cxnSpLocks/>
          </p:cNvCxnSpPr>
          <p:nvPr/>
        </p:nvCxnSpPr>
        <p:spPr>
          <a:xfrm>
            <a:off x="1752600" y="2057400"/>
            <a:ext cx="2396067" cy="183988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4" name="图表 10">
            <a:extLst>
              <a:ext uri="{FF2B5EF4-FFF2-40B4-BE49-F238E27FC236}">
                <a16:creationId xmlns:a16="http://schemas.microsoft.com/office/drawing/2014/main" id="{B6FB6D70-83B3-CC41-B2F2-778B2F82004C}"/>
              </a:ext>
            </a:extLst>
          </p:cNvPr>
          <p:cNvGraphicFramePr>
            <a:graphicFrameLocks/>
          </p:cNvGraphicFramePr>
          <p:nvPr/>
        </p:nvGraphicFramePr>
        <p:xfrm>
          <a:off x="5334000" y="2286000"/>
          <a:ext cx="6553200" cy="3222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2">
            <a:extLst>
              <a:ext uri="{FF2B5EF4-FFF2-40B4-BE49-F238E27FC236}">
                <a16:creationId xmlns:a16="http://schemas.microsoft.com/office/drawing/2014/main" id="{05926DFD-80D6-0647-B865-916D85051286}"/>
              </a:ext>
            </a:extLst>
          </p:cNvPr>
          <p:cNvSpPr txBox="1"/>
          <p:nvPr/>
        </p:nvSpPr>
        <p:spPr>
          <a:xfrm>
            <a:off x="11699557" y="2373280"/>
            <a:ext cx="492443" cy="304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2000" b="1" dirty="0">
                <a:solidFill>
                  <a:srgbClr val="3366FF"/>
                </a:solidFill>
                <a:latin typeface="Calibri"/>
                <a:ea typeface="+mn-ea"/>
              </a:rPr>
              <a:t>Physics Achieved [pb</a:t>
            </a:r>
            <a:r>
              <a:rPr lang="en-GB" sz="2000" b="1" baseline="30000" dirty="0">
                <a:solidFill>
                  <a:srgbClr val="3366FF"/>
                </a:solidFill>
                <a:latin typeface="Calibri"/>
                <a:ea typeface="+mn-ea"/>
              </a:rPr>
              <a:t>-1</a:t>
            </a:r>
            <a:r>
              <a:rPr lang="en-GB" sz="2000" b="1" dirty="0">
                <a:solidFill>
                  <a:srgbClr val="3366FF"/>
                </a:solidFill>
                <a:latin typeface="Calibri"/>
                <a:ea typeface="+mn-ea"/>
              </a:rPr>
              <a:t>]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5101FD77-3AB5-F545-BB07-39805E88CC80}"/>
              </a:ext>
            </a:extLst>
          </p:cNvPr>
          <p:cNvSpPr txBox="1"/>
          <p:nvPr/>
        </p:nvSpPr>
        <p:spPr>
          <a:xfrm>
            <a:off x="5059839" y="2997180"/>
            <a:ext cx="492443" cy="1800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Calibri"/>
                <a:ea typeface="+mn-ea"/>
              </a:rPr>
              <a:t>Availability [%]</a:t>
            </a:r>
          </a:p>
        </p:txBody>
      </p:sp>
      <p:cxnSp>
        <p:nvCxnSpPr>
          <p:cNvPr id="17" name="直接连接符 6">
            <a:extLst>
              <a:ext uri="{FF2B5EF4-FFF2-40B4-BE49-F238E27FC236}">
                <a16:creationId xmlns:a16="http://schemas.microsoft.com/office/drawing/2014/main" id="{DDC9A869-DADE-484D-9B64-675B76AC539F}"/>
              </a:ext>
            </a:extLst>
          </p:cNvPr>
          <p:cNvCxnSpPr>
            <a:cxnSpLocks/>
          </p:cNvCxnSpPr>
          <p:nvPr/>
        </p:nvCxnSpPr>
        <p:spPr>
          <a:xfrm flipV="1">
            <a:off x="5460559" y="2642461"/>
            <a:ext cx="6023685" cy="97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3">
            <a:extLst>
              <a:ext uri="{FF2B5EF4-FFF2-40B4-BE49-F238E27FC236}">
                <a16:creationId xmlns:a16="http://schemas.microsoft.com/office/drawing/2014/main" id="{660FEF37-88FA-FC40-A2E9-EE1F9CF00806}"/>
              </a:ext>
            </a:extLst>
          </p:cNvPr>
          <p:cNvSpPr txBox="1"/>
          <p:nvPr/>
        </p:nvSpPr>
        <p:spPr>
          <a:xfrm flipH="1">
            <a:off x="4392683" y="2447774"/>
            <a:ext cx="1001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94.94%</a:t>
            </a:r>
          </a:p>
        </p:txBody>
      </p:sp>
    </p:spTree>
    <p:extLst>
      <p:ext uri="{BB962C8B-B14F-4D97-AF65-F5344CB8AC3E}">
        <p14:creationId xmlns:p14="http://schemas.microsoft.com/office/powerpoint/2010/main" val="552350655"/>
      </p:ext>
    </p:extLst>
  </p:cSld>
  <p:clrMapOvr>
    <a:masterClrMapping/>
  </p:clrMapOvr>
  <p:transition spd="med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08" y="-6350"/>
            <a:ext cx="9903691" cy="762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kern="0" dirty="0">
                <a:latin typeface="Calibri" pitchFamily="34" charset="0"/>
              </a:rPr>
              <a:t>BEPCII Status of Collision Operation 2018/19</a:t>
            </a:r>
          </a:p>
        </p:txBody>
      </p:sp>
      <p:pic>
        <p:nvPicPr>
          <p:cNvPr id="4" name="图片 14">
            <a:extLst>
              <a:ext uri="{FF2B5EF4-FFF2-40B4-BE49-F238E27FC236}">
                <a16:creationId xmlns:a16="http://schemas.microsoft.com/office/drawing/2014/main" id="{613EE569-6F06-0E4F-A61C-3332CA503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40" y="2067047"/>
            <a:ext cx="5425284" cy="209021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文本框 1">
            <a:extLst>
              <a:ext uri="{FF2B5EF4-FFF2-40B4-BE49-F238E27FC236}">
                <a16:creationId xmlns:a16="http://schemas.microsoft.com/office/drawing/2014/main" id="{01DB01D9-C835-C445-B1FF-747862DF2055}"/>
              </a:ext>
            </a:extLst>
          </p:cNvPr>
          <p:cNvSpPr txBox="1"/>
          <p:nvPr/>
        </p:nvSpPr>
        <p:spPr>
          <a:xfrm>
            <a:off x="1600200" y="1457447"/>
            <a:ext cx="2415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chemeClr val="accent3"/>
                </a:solidFill>
                <a:latin typeface="+mj-lt"/>
              </a:rPr>
              <a:t>Machine statistics</a:t>
            </a:r>
            <a:endParaRPr kumimoji="1" lang="zh-CN" altLang="en-US" sz="2400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A2623856-B023-5846-94C3-4B2B0552E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976" y="2038633"/>
            <a:ext cx="5425284" cy="2118625"/>
          </a:xfrm>
          <a:prstGeom prst="rect">
            <a:avLst/>
          </a:prstGeom>
        </p:spPr>
      </p:pic>
      <p:sp>
        <p:nvSpPr>
          <p:cNvPr id="7" name="文本框 15">
            <a:extLst>
              <a:ext uri="{FF2B5EF4-FFF2-40B4-BE49-F238E27FC236}">
                <a16:creationId xmlns:a16="http://schemas.microsoft.com/office/drawing/2014/main" id="{CC09A30F-0450-F44B-95B7-F0C22AA4746E}"/>
              </a:ext>
            </a:extLst>
          </p:cNvPr>
          <p:cNvSpPr txBox="1"/>
          <p:nvPr/>
        </p:nvSpPr>
        <p:spPr>
          <a:xfrm>
            <a:off x="6774988" y="1461665"/>
            <a:ext cx="4497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Accelerator failure: 267.68 hrs.,</a:t>
            </a:r>
            <a:r>
              <a:rPr lang="en-US" altLang="zh-CN" sz="2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422 times</a:t>
            </a:r>
            <a:endParaRPr lang="zh-CN" altLang="en-US" sz="20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503C594-D076-EA42-9D3F-1CF6A70E92C6}"/>
              </a:ext>
            </a:extLst>
          </p:cNvPr>
          <p:cNvSpPr/>
          <p:nvPr/>
        </p:nvSpPr>
        <p:spPr>
          <a:xfrm>
            <a:off x="609600" y="4937259"/>
            <a:ext cx="1097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kern="100" dirty="0">
                <a:solidFill>
                  <a:srgbClr val="C00000"/>
                </a:solidFill>
                <a:latin typeface="+mn-lt"/>
                <a:ea typeface="宋体" panose="02010600030101010101" pitchFamily="2" charset="-122"/>
              </a:rPr>
              <a:t>The faults of kicker</a:t>
            </a:r>
            <a:r>
              <a:rPr lang="zh-CN" altLang="en-US" kern="100" dirty="0">
                <a:solidFill>
                  <a:srgbClr val="C0000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en-US" altLang="zh-CN" kern="100" dirty="0">
                <a:solidFill>
                  <a:srgbClr val="C00000"/>
                </a:solidFill>
                <a:latin typeface="+mn-lt"/>
                <a:ea typeface="宋体" panose="02010600030101010101" pitchFamily="2" charset="-122"/>
              </a:rPr>
              <a:t>power supply were a little more than before. Kicker power supply faults: 7 times, 18.41 hrs.</a:t>
            </a:r>
            <a:r>
              <a:rPr lang="zh-CN" altLang="en-US" kern="100" dirty="0">
                <a:solidFill>
                  <a:srgbClr val="C00000"/>
                </a:solidFill>
                <a:latin typeface="+mn-lt"/>
                <a:ea typeface="宋体" panose="02010600030101010101" pitchFamily="2" charset="-122"/>
              </a:rPr>
              <a:t> </a:t>
            </a:r>
            <a:endParaRPr lang="zh-CN" altLang="zh-CN" kern="100" dirty="0">
              <a:solidFill>
                <a:srgbClr val="C00000"/>
              </a:solidFill>
              <a:latin typeface="+mn-lt"/>
              <a:ea typeface="宋体" panose="02010600030101010101" pitchFamily="2" charset="-122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kern="100" dirty="0">
                <a:solidFill>
                  <a:srgbClr val="C00000"/>
                </a:solidFill>
                <a:latin typeface="+mn-lt"/>
                <a:ea typeface="宋体" panose="02010600030101010101" pitchFamily="2" charset="-122"/>
              </a:rPr>
              <a:t>The failure of the air conditioner in the equipment room caused the feedback system to work in an unstable state.</a:t>
            </a:r>
          </a:p>
        </p:txBody>
      </p:sp>
    </p:spTree>
    <p:extLst>
      <p:ext uri="{BB962C8B-B14F-4D97-AF65-F5344CB8AC3E}">
        <p14:creationId xmlns:p14="http://schemas.microsoft.com/office/powerpoint/2010/main" val="2312043943"/>
      </p:ext>
    </p:extLst>
  </p:cSld>
  <p:clrMapOvr>
    <a:masterClrMapping/>
  </p:clrMapOvr>
  <p:transition spd="med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08" y="-6350"/>
            <a:ext cx="10589492" cy="762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kern="0" dirty="0">
                <a:latin typeface="Calibri" pitchFamily="34" charset="0"/>
              </a:rPr>
              <a:t>Top-up Upgrade Testing of Collision Operation</a:t>
            </a:r>
          </a:p>
        </p:txBody>
      </p:sp>
      <p:graphicFrame>
        <p:nvGraphicFramePr>
          <p:cNvPr id="9" name="图表 6">
            <a:extLst>
              <a:ext uri="{FF2B5EF4-FFF2-40B4-BE49-F238E27FC236}">
                <a16:creationId xmlns:a16="http://schemas.microsoft.com/office/drawing/2014/main" id="{98C4F306-985C-4C41-8187-41003B93079C}"/>
              </a:ext>
            </a:extLst>
          </p:cNvPr>
          <p:cNvGraphicFramePr>
            <a:graphicFrameLocks/>
          </p:cNvGraphicFramePr>
          <p:nvPr/>
        </p:nvGraphicFramePr>
        <p:xfrm>
          <a:off x="4114800" y="4414139"/>
          <a:ext cx="7670800" cy="1966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图片 3">
            <a:extLst>
              <a:ext uri="{FF2B5EF4-FFF2-40B4-BE49-F238E27FC236}">
                <a16:creationId xmlns:a16="http://schemas.microsoft.com/office/drawing/2014/main" id="{4786AF1C-916E-F04C-97EB-E16347BD4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868212"/>
            <a:ext cx="8324136" cy="3258011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9E96E02-BF32-3847-A44B-B0DD3F7CFD31}"/>
              </a:ext>
            </a:extLst>
          </p:cNvPr>
          <p:cNvSpPr txBox="1"/>
          <p:nvPr/>
        </p:nvSpPr>
        <p:spPr>
          <a:xfrm>
            <a:off x="450481" y="2204829"/>
            <a:ext cx="3137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Continuous Top-up operation </a:t>
            </a:r>
          </a:p>
          <a:p>
            <a:pPr algn="ctr"/>
            <a:r>
              <a:rPr lang="en-US" altLang="zh-CN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from Jun. 17 to Jun. 20, 2019</a:t>
            </a: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32486428-3243-404F-861F-7F7D0845C1AB}"/>
              </a:ext>
            </a:extLst>
          </p:cNvPr>
          <p:cNvSpPr txBox="1"/>
          <p:nvPr/>
        </p:nvSpPr>
        <p:spPr>
          <a:xfrm>
            <a:off x="0" y="5104968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Fully automatic, works well, stable enough.</a:t>
            </a:r>
            <a:r>
              <a:rPr lang="zh-CN" altLang="en-US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US" altLang="zh-CN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Average integral luminosity increased by 25%.</a:t>
            </a:r>
            <a:endParaRPr lang="zh-CN" altLang="en-US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id="{28D4A864-A2E8-9C47-8112-09C7C57BD265}"/>
              </a:ext>
            </a:extLst>
          </p:cNvPr>
          <p:cNvSpPr/>
          <p:nvPr/>
        </p:nvSpPr>
        <p:spPr>
          <a:xfrm>
            <a:off x="8534400" y="1524000"/>
            <a:ext cx="2768600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kumimoji="1"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e+: 510</a:t>
            </a:r>
            <a:r>
              <a:rPr kumimoji="1" lang="zh-CN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kumimoji="1" lang="zh-CN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525mA, e-: 470</a:t>
            </a:r>
            <a:r>
              <a:rPr kumimoji="1" lang="zh-CN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kumimoji="1" lang="zh-CN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535mA</a:t>
            </a:r>
            <a:endParaRPr lang="zh-CN" alt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79233"/>
      </p:ext>
    </p:extLst>
  </p:cSld>
  <p:clrMapOvr>
    <a:masterClrMapping/>
  </p:clrMapOvr>
  <p:transition spd="med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08" y="-6350"/>
            <a:ext cx="10589492" cy="762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kern="0" dirty="0">
                <a:latin typeface="Calibri" pitchFamily="34" charset="0"/>
              </a:rPr>
              <a:t>BEPCII Availability of SR Operation 2018/19</a:t>
            </a: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1A96567F-9E66-F44A-BB29-5E661ED05AF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644398" y="3865712"/>
            <a:ext cx="3869379" cy="2340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1D4003DA-137B-4D49-9745-C85E54DC3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770913"/>
            <a:ext cx="6096000" cy="45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rgbClr val="3333CC"/>
                </a:solidFill>
                <a:latin typeface="Calibri" panose="020F0502020204030204" pitchFamily="34" charset="0"/>
                <a:ea typeface="仿宋_GB2312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rgbClr val="660033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rgbClr val="000066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6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ts val="600"/>
              </a:spcBef>
              <a:buFontTx/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Availability: 99.54%, MTBF: 129.77 hrs., MDT: 0.6 hrs.</a:t>
            </a:r>
            <a:endParaRPr lang="en-US" altLang="zh-CN" sz="1800" b="0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E8556A4-F88F-CB4D-B23C-5FF1D06B4698}"/>
              </a:ext>
            </a:extLst>
          </p:cNvPr>
          <p:cNvGrpSpPr/>
          <p:nvPr/>
        </p:nvGrpSpPr>
        <p:grpSpPr>
          <a:xfrm>
            <a:off x="381000" y="1295400"/>
            <a:ext cx="3869378" cy="2435858"/>
            <a:chOff x="381000" y="1295400"/>
            <a:chExt cx="3869378" cy="243585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4591475-F04C-F847-8668-A4B79358E7C9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t="12476"/>
            <a:stretch/>
          </p:blipFill>
          <p:spPr>
            <a:xfrm>
              <a:off x="381000" y="1600199"/>
              <a:ext cx="3869378" cy="2131059"/>
            </a:xfrm>
            <a:prstGeom prst="rect">
              <a:avLst/>
            </a:prstGeom>
          </p:spPr>
        </p:pic>
        <p:sp>
          <p:nvSpPr>
            <p:cNvPr id="7" name="文本框 9">
              <a:extLst>
                <a:ext uri="{FF2B5EF4-FFF2-40B4-BE49-F238E27FC236}">
                  <a16:creationId xmlns:a16="http://schemas.microsoft.com/office/drawing/2014/main" id="{F2FED264-4001-2E44-A4C3-C065B27E445B}"/>
                </a:ext>
              </a:extLst>
            </p:cNvPr>
            <p:cNvSpPr txBox="1"/>
            <p:nvPr/>
          </p:nvSpPr>
          <p:spPr>
            <a:xfrm>
              <a:off x="1062375" y="1295400"/>
              <a:ext cx="26990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C00000"/>
                  </a:solidFill>
                </a:rPr>
                <a:t>Availability</a:t>
              </a:r>
              <a:endParaRPr kumimoji="1" lang="zh-CN" alt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10" name="矩形 1">
            <a:extLst>
              <a:ext uri="{FF2B5EF4-FFF2-40B4-BE49-F238E27FC236}">
                <a16:creationId xmlns:a16="http://schemas.microsoft.com/office/drawing/2014/main" id="{5710C2ED-CEBA-864F-8863-22D00A78E965}"/>
              </a:ext>
            </a:extLst>
          </p:cNvPr>
          <p:cNvSpPr/>
          <p:nvPr/>
        </p:nvSpPr>
        <p:spPr>
          <a:xfrm>
            <a:off x="5410200" y="6253470"/>
            <a:ext cx="27030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Top-up @2.5 GeV, 250 mA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D8B22DE-9146-CA4D-BC84-43D73E70CF27}"/>
              </a:ext>
            </a:extLst>
          </p:cNvPr>
          <p:cNvSpPr/>
          <p:nvPr/>
        </p:nvSpPr>
        <p:spPr>
          <a:xfrm>
            <a:off x="8513776" y="3895134"/>
            <a:ext cx="33696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kern="100" dirty="0">
                <a:solidFill>
                  <a:srgbClr val="C00000"/>
                </a:solidFill>
                <a:latin typeface="+mn-lt"/>
                <a:ea typeface="宋体" panose="02010600030101010101" pitchFamily="2" charset="-122"/>
              </a:rPr>
              <a:t>A photon absorber was misaligned in the installation direction. </a:t>
            </a:r>
            <a:r>
              <a:rPr lang="en-US" altLang="zh-CN" dirty="0">
                <a:solidFill>
                  <a:srgbClr val="C00000"/>
                </a:solidFill>
                <a:latin typeface="+mn-lt"/>
              </a:rPr>
              <a:t>Which caused one beam line (4B9) to fail to see light.</a:t>
            </a:r>
            <a:r>
              <a:rPr lang="zh-CN" altLang="zh-CN" dirty="0">
                <a:solidFill>
                  <a:srgbClr val="C00000"/>
                </a:solidFill>
                <a:latin typeface="+mn-lt"/>
              </a:rPr>
              <a:t> </a:t>
            </a:r>
            <a:endParaRPr lang="zh-CN" altLang="zh-CN" kern="100" dirty="0">
              <a:solidFill>
                <a:srgbClr val="C00000"/>
              </a:solidFill>
              <a:latin typeface="+mn-lt"/>
              <a:ea typeface="宋体" panose="02010600030101010101" pitchFamily="2" charset="-122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kern="100" dirty="0">
                <a:solidFill>
                  <a:srgbClr val="C00000"/>
                </a:solidFill>
                <a:latin typeface="+mn-lt"/>
                <a:ea typeface="宋体" panose="02010600030101010101" pitchFamily="2" charset="-122"/>
              </a:rPr>
              <a:t>When solving the control problem of wiggler 4W2, an incorrect magnet gap was set. This leaded to the decrease of beam life time.</a:t>
            </a:r>
          </a:p>
          <a:p>
            <a:pPr algn="just">
              <a:spcAft>
                <a:spcPts val="0"/>
              </a:spcAft>
            </a:pPr>
            <a:endParaRPr lang="en-US" altLang="zh-CN" kern="100" dirty="0">
              <a:solidFill>
                <a:srgbClr val="C00000"/>
              </a:solidFill>
              <a:latin typeface="+mn-lt"/>
              <a:ea typeface="宋体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en-US" altLang="zh-CN" kern="100" dirty="0">
                <a:solidFill>
                  <a:srgbClr val="C00000"/>
                </a:solidFill>
                <a:latin typeface="+mn-lt"/>
                <a:ea typeface="宋体" panose="02010600030101010101" pitchFamily="2" charset="-122"/>
              </a:rPr>
              <a:t>Thank you!</a:t>
            </a:r>
            <a:endParaRPr lang="zh-CN" altLang="zh-CN" kern="100" dirty="0">
              <a:solidFill>
                <a:srgbClr val="C00000"/>
              </a:solidFill>
              <a:latin typeface="+mn-lt"/>
              <a:ea typeface="宋体" panose="02010600030101010101" pitchFamily="2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E190106-863B-064D-BBAB-7746B6B937B3}"/>
              </a:ext>
            </a:extLst>
          </p:cNvPr>
          <p:cNvGrpSpPr/>
          <p:nvPr/>
        </p:nvGrpSpPr>
        <p:grpSpPr>
          <a:xfrm>
            <a:off x="4644398" y="1352737"/>
            <a:ext cx="3869378" cy="2340000"/>
            <a:chOff x="4644398" y="1352737"/>
            <a:chExt cx="3869378" cy="2340000"/>
          </a:xfrm>
          <a:effectLst/>
        </p:grpSpPr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40E63E64-1393-1D42-9F9C-0736E909F4E1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4398" y="1352737"/>
              <a:ext cx="3869378" cy="2340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D88615B-216B-074E-90BC-509DF6E99645}"/>
                </a:ext>
              </a:extLst>
            </p:cNvPr>
            <p:cNvSpPr txBox="1"/>
            <p:nvPr/>
          </p:nvSpPr>
          <p:spPr>
            <a:xfrm>
              <a:off x="5969487" y="1368000"/>
              <a:ext cx="1219200" cy="32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C00000"/>
                  </a:solidFill>
                </a:rPr>
                <a:t>MTBF</a:t>
              </a:r>
              <a:endParaRPr kumimoji="1" lang="zh-CN" alt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A92AA6-4060-244A-8F5C-E8192DA8BE0F}"/>
              </a:ext>
            </a:extLst>
          </p:cNvPr>
          <p:cNvGrpSpPr/>
          <p:nvPr/>
        </p:nvGrpSpPr>
        <p:grpSpPr>
          <a:xfrm>
            <a:off x="381000" y="3865712"/>
            <a:ext cx="3869378" cy="2340000"/>
            <a:chOff x="4807041" y="3965732"/>
            <a:chExt cx="3869378" cy="2430956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8F852B5A-E53B-354E-AF6A-DA576B3EC146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7041" y="3965732"/>
              <a:ext cx="3869378" cy="2430956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86BFD6B-E8B8-B544-B4EA-3980E86E888B}"/>
                </a:ext>
              </a:extLst>
            </p:cNvPr>
            <p:cNvSpPr txBox="1"/>
            <p:nvPr/>
          </p:nvSpPr>
          <p:spPr>
            <a:xfrm>
              <a:off x="6228324" y="3996298"/>
              <a:ext cx="1219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C00000"/>
                  </a:solidFill>
                </a:rPr>
                <a:t>MDT</a:t>
              </a:r>
              <a:endParaRPr kumimoji="1" lang="zh-CN" altLang="en-US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240696"/>
      </p:ext>
    </p:extLst>
  </p:cSld>
  <p:clrMapOvr>
    <a:masterClrMapping/>
  </p:clrMapOvr>
  <p:transition spd="med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81200" y="2958786"/>
            <a:ext cx="8226854" cy="940443"/>
          </a:xfrm>
        </p:spPr>
        <p:txBody>
          <a:bodyPr/>
          <a:lstStyle/>
          <a:p>
            <a:pPr algn="ctr"/>
            <a:r>
              <a:rPr lang="en-US" dirty="0"/>
              <a:t>DESY</a:t>
            </a:r>
            <a:br>
              <a:rPr lang="en-US" dirty="0"/>
            </a:br>
            <a:r>
              <a:rPr lang="en-US" dirty="0"/>
              <a:t>Michael BIELER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572663"/>
      </p:ext>
    </p:extLst>
  </p:cSld>
  <p:clrMapOvr>
    <a:masterClrMapping/>
  </p:clrMapOvr>
  <p:transition spd="slow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6029549" y="2940153"/>
            <a:ext cx="90431" cy="101390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1962150" y="304800"/>
            <a:ext cx="8267700" cy="1176754"/>
            <a:chOff x="438150" y="152400"/>
            <a:chExt cx="8267700" cy="1176754"/>
          </a:xfrm>
        </p:grpSpPr>
        <p:sp>
          <p:nvSpPr>
            <p:cNvPr id="5" name="Rectangle 4"/>
            <p:cNvSpPr/>
            <p:nvPr/>
          </p:nvSpPr>
          <p:spPr>
            <a:xfrm>
              <a:off x="438150" y="152400"/>
              <a:ext cx="82677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sz="2800" dirty="0">
                  <a:solidFill>
                    <a:schemeClr val="accent6"/>
                  </a:solidFill>
                  <a:latin typeface="+mn-lt"/>
                </a:rPr>
                <a:t>DESY: </a:t>
              </a:r>
              <a:r>
                <a:rPr lang="en-GB" sz="2800" dirty="0" err="1">
                  <a:solidFill>
                    <a:schemeClr val="accent6"/>
                  </a:solidFill>
                  <a:latin typeface="+mn-lt"/>
                </a:rPr>
                <a:t>Deutsches</a:t>
              </a:r>
              <a:r>
                <a:rPr lang="en-GB" sz="2800" dirty="0">
                  <a:solidFill>
                    <a:schemeClr val="accent6"/>
                  </a:solidFill>
                  <a:latin typeface="+mn-lt"/>
                </a:rPr>
                <a:t> </a:t>
              </a:r>
              <a:r>
                <a:rPr lang="en-GB" sz="2800" dirty="0" err="1">
                  <a:solidFill>
                    <a:schemeClr val="accent6"/>
                  </a:solidFill>
                  <a:latin typeface="+mn-lt"/>
                </a:rPr>
                <a:t>Elektronen</a:t>
              </a:r>
              <a:r>
                <a:rPr lang="en-GB" sz="2800" dirty="0">
                  <a:solidFill>
                    <a:schemeClr val="accent6"/>
                  </a:solidFill>
                  <a:latin typeface="+mn-lt"/>
                </a:rPr>
                <a:t> Synchrotron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38150" y="652319"/>
              <a:ext cx="82677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dirty="0">
                  <a:solidFill>
                    <a:schemeClr val="accent6"/>
                  </a:solidFill>
                  <a:latin typeface="+mn-lt"/>
                </a:rPr>
                <a:t>Accelerator Complex: Flagships </a:t>
              </a:r>
              <a:r>
                <a:rPr lang="en-GB" b="1" u="sng" dirty="0">
                  <a:solidFill>
                    <a:schemeClr val="accent6"/>
                  </a:solidFill>
                  <a:latin typeface="+mn-lt"/>
                </a:rPr>
                <a:t>PETRA III, FLASH, European XFEL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38150" y="990600"/>
              <a:ext cx="82677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dirty="0">
                  <a:solidFill>
                    <a:schemeClr val="accent6"/>
                  </a:solidFill>
                  <a:latin typeface="+mn-lt"/>
                </a:rPr>
                <a:t>End product: </a:t>
              </a:r>
              <a:r>
                <a:rPr lang="en-GB" b="1" u="sng" dirty="0">
                  <a:solidFill>
                    <a:schemeClr val="accent6"/>
                  </a:solidFill>
                  <a:latin typeface="+mn-lt"/>
                </a:rPr>
                <a:t>Photons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019807" y="2660543"/>
            <a:ext cx="61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chemeClr val="accent3"/>
                </a:solidFill>
                <a:latin typeface="+mj-lt"/>
              </a:rPr>
              <a:t>DESY</a:t>
            </a:r>
            <a:endParaRPr lang="en-GB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9121784"/>
      </p:ext>
    </p:extLst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82573" y="2774789"/>
            <a:ext cx="8226854" cy="1308422"/>
          </a:xfrm>
        </p:spPr>
        <p:txBody>
          <a:bodyPr/>
          <a:lstStyle/>
          <a:p>
            <a:pPr algn="ctr"/>
            <a:r>
              <a:rPr lang="en-US" dirty="0"/>
              <a:t>BNL</a:t>
            </a:r>
            <a:br>
              <a:rPr lang="en-US" dirty="0"/>
            </a:br>
            <a:r>
              <a:rPr lang="en-US" dirty="0"/>
              <a:t>Gregory MARR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9044745"/>
      </p:ext>
    </p:extLst>
  </p:cSld>
  <p:clrMapOvr>
    <a:masterClrMapping/>
  </p:clrMapOvr>
  <p:transition spd="slow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09" y="-635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 DESY’s Accelerators</a:t>
            </a:r>
            <a:endParaRPr lang="en-GB" dirty="0"/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68457" y="687388"/>
            <a:ext cx="7286625" cy="5668962"/>
            <a:chOff x="43912" y="687995"/>
            <a:chExt cx="7287289" cy="5668914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43912" y="687995"/>
              <a:ext cx="7287289" cy="5668914"/>
              <a:chOff x="43912" y="687995"/>
              <a:chExt cx="7287289" cy="5668914"/>
            </a:xfrm>
          </p:grpSpPr>
          <p:grpSp>
            <p:nvGrpSpPr>
              <p:cNvPr id="12" name="Group 12"/>
              <p:cNvGrpSpPr>
                <a:grpSpLocks/>
              </p:cNvGrpSpPr>
              <p:nvPr/>
            </p:nvGrpSpPr>
            <p:grpSpPr bwMode="auto">
              <a:xfrm>
                <a:off x="43912" y="687995"/>
                <a:ext cx="7287289" cy="5668914"/>
                <a:chOff x="43912" y="687995"/>
                <a:chExt cx="7287289" cy="5668914"/>
              </a:xfrm>
            </p:grpSpPr>
            <p:pic>
              <p:nvPicPr>
                <p:cNvPr id="15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912" y="841267"/>
                  <a:ext cx="6738649" cy="55156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Rectangle 2"/>
                <p:cNvSpPr>
                  <a:spLocks noChangeArrowheads="1"/>
                </p:cNvSpPr>
                <p:nvPr/>
              </p:nvSpPr>
              <p:spPr bwMode="auto">
                <a:xfrm rot="-1158693">
                  <a:off x="6599681" y="2070202"/>
                  <a:ext cx="731520" cy="6071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Aft>
                      <a:spcPct val="50000"/>
                    </a:spcAft>
                    <a:buClr>
                      <a:srgbClr val="F28E00"/>
                    </a:buClr>
                    <a:buFont typeface="Arial Black" pitchFamily="34" charset="0"/>
                    <a:buChar char="&gt;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spcAft>
                      <a:spcPct val="5000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buClr>
                      <a:srgbClr val="FF9900"/>
                    </a:buClr>
                    <a:buFont typeface="Arial Black" pitchFamily="34" charset="0"/>
                    <a:defRPr sz="12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endParaRPr lang="de-DE" altLang="de-DE" sz="1600"/>
                </a:p>
              </p:txBody>
            </p:sp>
            <p:sp>
              <p:nvSpPr>
                <p:cNvPr id="17" name="Isosceles Triangle 4"/>
                <p:cNvSpPr>
                  <a:spLocks noChangeArrowheads="1"/>
                </p:cNvSpPr>
                <p:nvPr/>
              </p:nvSpPr>
              <p:spPr bwMode="auto">
                <a:xfrm rot="-4885058">
                  <a:off x="5320269" y="432505"/>
                  <a:ext cx="306543" cy="817523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Aft>
                      <a:spcPct val="50000"/>
                    </a:spcAft>
                    <a:buClr>
                      <a:srgbClr val="F28E00"/>
                    </a:buClr>
                    <a:buFont typeface="Arial Black" pitchFamily="34" charset="0"/>
                    <a:buChar char="&gt;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spcAft>
                      <a:spcPct val="5000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buClr>
                      <a:srgbClr val="FF9900"/>
                    </a:buClr>
                    <a:buFont typeface="Arial Black" pitchFamily="34" charset="0"/>
                    <a:defRPr sz="12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endParaRPr lang="de-DE" altLang="de-DE" sz="1600"/>
                </a:p>
              </p:txBody>
            </p:sp>
            <p:sp>
              <p:nvSpPr>
                <p:cNvPr id="18" name="Isosceles Triangle 20"/>
                <p:cNvSpPr>
                  <a:spLocks noChangeArrowheads="1"/>
                </p:cNvSpPr>
                <p:nvPr/>
              </p:nvSpPr>
              <p:spPr bwMode="auto">
                <a:xfrm rot="-4885058">
                  <a:off x="6033987" y="492759"/>
                  <a:ext cx="306543" cy="817523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Aft>
                      <a:spcPct val="50000"/>
                    </a:spcAft>
                    <a:buClr>
                      <a:srgbClr val="F28E00"/>
                    </a:buClr>
                    <a:buFont typeface="Arial Black" pitchFamily="34" charset="0"/>
                    <a:buChar char="&gt;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spcAft>
                      <a:spcPct val="5000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buClr>
                      <a:srgbClr val="FF9900"/>
                    </a:buClr>
                    <a:buFont typeface="Arial Black" pitchFamily="34" charset="0"/>
                    <a:defRPr sz="12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endParaRPr lang="de-DE" altLang="de-DE" sz="1600"/>
                </a:p>
              </p:txBody>
            </p:sp>
          </p:grpSp>
          <p:sp>
            <p:nvSpPr>
              <p:cNvPr id="13" name="Rectangle 18"/>
              <p:cNvSpPr>
                <a:spLocks noChangeArrowheads="1"/>
              </p:cNvSpPr>
              <p:nvPr/>
            </p:nvSpPr>
            <p:spPr bwMode="auto">
              <a:xfrm rot="2301913">
                <a:off x="5826292" y="987253"/>
                <a:ext cx="731520" cy="329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Aft>
                    <a:spcPct val="50000"/>
                  </a:spcAft>
                  <a:buClr>
                    <a:srgbClr val="F28E00"/>
                  </a:buClr>
                  <a:buFont typeface="Arial Black" pitchFamily="34" charset="0"/>
                  <a:buChar char="&gt;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buClr>
                    <a:srgbClr val="FF9900"/>
                  </a:buClr>
                  <a:buFont typeface="Arial Black" pitchFamily="34" charset="0"/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Aft>
                    <a:spcPct val="0"/>
                  </a:spcAft>
                  <a:buClrTx/>
                  <a:buFontTx/>
                  <a:buNone/>
                </a:pPr>
                <a:endParaRPr lang="de-DE" altLang="de-DE" sz="1600"/>
              </a:p>
            </p:txBody>
          </p:sp>
        </p:grpSp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 rot="-1212924">
              <a:off x="790042" y="4140403"/>
              <a:ext cx="270662" cy="1177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Aft>
                  <a:spcPct val="50000"/>
                </a:spcAft>
                <a:buClr>
                  <a:srgbClr val="F28E00"/>
                </a:buClr>
                <a:buFont typeface="Arial Black" pitchFamily="34" charset="0"/>
                <a:buChar char="&gt;"/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Aft>
                  <a:spcPct val="50000"/>
                </a:spcAft>
                <a:buClr>
                  <a:schemeClr val="bg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buClr>
                  <a:srgbClr val="FF9900"/>
                </a:buClr>
                <a:buFont typeface="Arial Black" pitchFamily="34" charset="0"/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Aft>
                  <a:spcPct val="0"/>
                </a:spcAft>
                <a:buClrTx/>
                <a:buFontTx/>
                <a:buNone/>
              </a:pPr>
              <a:endParaRPr lang="de-DE" altLang="de-DE" sz="1600"/>
            </a:p>
          </p:txBody>
        </p:sp>
        <p:sp>
          <p:nvSpPr>
            <p:cNvPr id="8" name="Rectangle 24"/>
            <p:cNvSpPr>
              <a:spLocks noChangeArrowheads="1"/>
            </p:cNvSpPr>
            <p:nvPr/>
          </p:nvSpPr>
          <p:spPr bwMode="auto">
            <a:xfrm rot="531162">
              <a:off x="715671" y="3094078"/>
              <a:ext cx="270662" cy="1177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Aft>
                  <a:spcPct val="50000"/>
                </a:spcAft>
                <a:buClr>
                  <a:srgbClr val="F28E00"/>
                </a:buClr>
                <a:buFont typeface="Arial Black" pitchFamily="34" charset="0"/>
                <a:buChar char="&gt;"/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Aft>
                  <a:spcPct val="50000"/>
                </a:spcAft>
                <a:buClr>
                  <a:schemeClr val="bg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buClr>
                  <a:srgbClr val="FF9900"/>
                </a:buClr>
                <a:buFont typeface="Arial Black" pitchFamily="34" charset="0"/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Aft>
                  <a:spcPct val="0"/>
                </a:spcAft>
                <a:buClrTx/>
                <a:buFontTx/>
                <a:buNone/>
              </a:pPr>
              <a:endParaRPr lang="de-DE" altLang="de-DE" sz="1600"/>
            </a:p>
          </p:txBody>
        </p:sp>
        <p:sp>
          <p:nvSpPr>
            <p:cNvPr id="9" name="Rectangle 25"/>
            <p:cNvSpPr>
              <a:spLocks noChangeArrowheads="1"/>
            </p:cNvSpPr>
            <p:nvPr/>
          </p:nvSpPr>
          <p:spPr bwMode="auto">
            <a:xfrm rot="1185807">
              <a:off x="674953" y="2650291"/>
              <a:ext cx="270662" cy="1177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Aft>
                  <a:spcPct val="50000"/>
                </a:spcAft>
                <a:buClr>
                  <a:srgbClr val="F28E00"/>
                </a:buClr>
                <a:buFont typeface="Arial Black" pitchFamily="34" charset="0"/>
                <a:buChar char="&gt;"/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Aft>
                  <a:spcPct val="50000"/>
                </a:spcAft>
                <a:buClr>
                  <a:schemeClr val="bg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buClr>
                  <a:srgbClr val="FF9900"/>
                </a:buClr>
                <a:buFont typeface="Arial Black" pitchFamily="34" charset="0"/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Aft>
                  <a:spcPct val="0"/>
                </a:spcAft>
                <a:buClrTx/>
                <a:buFontTx/>
                <a:buNone/>
              </a:pPr>
              <a:endParaRPr lang="de-DE" altLang="de-DE" sz="1600"/>
            </a:p>
          </p:txBody>
        </p:sp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 rot="1185807">
              <a:off x="1020217" y="1406711"/>
              <a:ext cx="270662" cy="1177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Aft>
                  <a:spcPct val="50000"/>
                </a:spcAft>
                <a:buClr>
                  <a:srgbClr val="F28E00"/>
                </a:buClr>
                <a:buFont typeface="Arial Black" pitchFamily="34" charset="0"/>
                <a:buChar char="&gt;"/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Aft>
                  <a:spcPct val="50000"/>
                </a:spcAft>
                <a:buClr>
                  <a:schemeClr val="bg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buClr>
                  <a:srgbClr val="FF9900"/>
                </a:buClr>
                <a:buFont typeface="Arial Black" pitchFamily="34" charset="0"/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Aft>
                  <a:spcPct val="0"/>
                </a:spcAft>
                <a:buClrTx/>
                <a:buFontTx/>
                <a:buNone/>
              </a:pPr>
              <a:endParaRPr lang="de-DE" altLang="de-DE" sz="1600"/>
            </a:p>
          </p:txBody>
        </p:sp>
        <p:sp>
          <p:nvSpPr>
            <p:cNvPr id="11" name="Rectangle 27"/>
            <p:cNvSpPr>
              <a:spLocks noChangeArrowheads="1"/>
            </p:cNvSpPr>
            <p:nvPr/>
          </p:nvSpPr>
          <p:spPr bwMode="auto">
            <a:xfrm rot="3273662">
              <a:off x="1739061" y="623984"/>
              <a:ext cx="270662" cy="1177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Aft>
                  <a:spcPct val="50000"/>
                </a:spcAft>
                <a:buClr>
                  <a:srgbClr val="F28E00"/>
                </a:buClr>
                <a:buFont typeface="Arial Black" pitchFamily="34" charset="0"/>
                <a:buChar char="&gt;"/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Aft>
                  <a:spcPct val="50000"/>
                </a:spcAft>
                <a:buClr>
                  <a:schemeClr val="bg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buClr>
                  <a:srgbClr val="FF9900"/>
                </a:buClr>
                <a:buFont typeface="Arial Black" pitchFamily="34" charset="0"/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Aft>
                  <a:spcPct val="0"/>
                </a:spcAft>
                <a:buClrTx/>
                <a:buFontTx/>
                <a:buNone/>
              </a:pPr>
              <a:endParaRPr lang="de-DE" altLang="de-DE" sz="1600"/>
            </a:p>
          </p:txBody>
        </p:sp>
      </p:grpSp>
      <p:sp>
        <p:nvSpPr>
          <p:cNvPr id="19" name="Rectangle 9"/>
          <p:cNvSpPr txBox="1">
            <a:spLocks noChangeArrowheads="1"/>
          </p:cNvSpPr>
          <p:nvPr/>
        </p:nvSpPr>
        <p:spPr>
          <a:xfrm>
            <a:off x="8323262" y="2547896"/>
            <a:ext cx="3716337" cy="217003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 Unicode MS" pitchFamily="34" charset="-128"/>
              <a:buChar char="●"/>
              <a:defRPr sz="20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+mj-lt"/>
              <a:buNone/>
              <a:defRPr sz="2000">
                <a:solidFill>
                  <a:srgbClr val="AEBB68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2000">
                <a:solidFill>
                  <a:srgbClr val="6666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buClrTx/>
            </a:pPr>
            <a:r>
              <a:rPr lang="de-DE" altLang="de-DE" sz="1200" kern="0" dirty="0"/>
              <a:t>Linac II	    1970	450 MeV	e+/e-</a:t>
            </a:r>
          </a:p>
          <a:p>
            <a:pPr eaLnBrk="1" hangingPunct="1">
              <a:lnSpc>
                <a:spcPct val="80000"/>
              </a:lnSpc>
              <a:buClrTx/>
            </a:pPr>
            <a:endParaRPr lang="de-DE" altLang="de-DE" sz="1200" kern="0" dirty="0"/>
          </a:p>
          <a:p>
            <a:pPr eaLnBrk="1" hangingPunct="1">
              <a:lnSpc>
                <a:spcPct val="80000"/>
              </a:lnSpc>
              <a:buClrTx/>
            </a:pPr>
            <a:r>
              <a:rPr lang="de-DE" altLang="de-DE" sz="1200" kern="0" dirty="0"/>
              <a:t>PIA	    1970	450 MeV	e+/e-</a:t>
            </a:r>
          </a:p>
          <a:p>
            <a:pPr eaLnBrk="1" hangingPunct="1">
              <a:lnSpc>
                <a:spcPct val="80000"/>
              </a:lnSpc>
              <a:buClrTx/>
            </a:pPr>
            <a:endParaRPr lang="de-DE" altLang="de-DE" sz="1200" kern="0" dirty="0"/>
          </a:p>
          <a:p>
            <a:pPr eaLnBrk="1" hangingPunct="1">
              <a:lnSpc>
                <a:spcPct val="80000"/>
              </a:lnSpc>
              <a:buClrTx/>
            </a:pPr>
            <a:r>
              <a:rPr lang="de-DE" altLang="de-DE" sz="1200" kern="0" dirty="0"/>
              <a:t>DESY II	    1990	7 GeV	e+/e-</a:t>
            </a:r>
          </a:p>
          <a:p>
            <a:pPr eaLnBrk="1" hangingPunct="1">
              <a:lnSpc>
                <a:spcPct val="80000"/>
              </a:lnSpc>
              <a:buClrTx/>
            </a:pPr>
            <a:endParaRPr lang="de-DE" altLang="de-DE" sz="1200" kern="0" dirty="0"/>
          </a:p>
          <a:p>
            <a:pPr eaLnBrk="1" hangingPunct="1">
              <a:lnSpc>
                <a:spcPct val="80000"/>
              </a:lnSpc>
              <a:buClrTx/>
            </a:pPr>
            <a:r>
              <a:rPr lang="de-DE" altLang="de-DE" sz="1200" kern="0" dirty="0"/>
              <a:t>PETRA III    2009	6 GeV	e+/e-</a:t>
            </a:r>
          </a:p>
          <a:p>
            <a:pPr eaLnBrk="1" hangingPunct="1">
              <a:lnSpc>
                <a:spcPct val="80000"/>
              </a:lnSpc>
              <a:buClrTx/>
            </a:pPr>
            <a:endParaRPr lang="de-DE" altLang="de-DE" sz="1200" kern="0" dirty="0"/>
          </a:p>
          <a:p>
            <a:pPr eaLnBrk="1" hangingPunct="1">
              <a:lnSpc>
                <a:spcPct val="80000"/>
              </a:lnSpc>
              <a:buClrTx/>
            </a:pPr>
            <a:r>
              <a:rPr lang="de-DE" altLang="de-DE" sz="1200" kern="0" dirty="0"/>
              <a:t>FLASH	    2003	1.2 GeV	e-</a:t>
            </a:r>
          </a:p>
          <a:p>
            <a:pPr eaLnBrk="1" hangingPunct="1">
              <a:lnSpc>
                <a:spcPct val="80000"/>
              </a:lnSpc>
              <a:buClrTx/>
            </a:pPr>
            <a:endParaRPr lang="de-DE" altLang="de-DE" sz="1200" kern="0" dirty="0"/>
          </a:p>
          <a:p>
            <a:pPr eaLnBrk="1" hangingPunct="1">
              <a:lnSpc>
                <a:spcPct val="80000"/>
              </a:lnSpc>
              <a:buClrTx/>
            </a:pPr>
            <a:r>
              <a:rPr lang="de-DE" altLang="de-DE" sz="1200" kern="0" dirty="0"/>
              <a:t>XFEL	    2016	17.5 GeV	e-</a:t>
            </a:r>
            <a:endParaRPr lang="en-GB" altLang="de-DE" sz="1200" kern="0" dirty="0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 rot="1332297">
            <a:off x="2576520" y="781050"/>
            <a:ext cx="5540375" cy="5621338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endParaRPr lang="de-DE" altLang="de-DE" sz="1600"/>
          </a:p>
        </p:txBody>
      </p:sp>
      <p:sp>
        <p:nvSpPr>
          <p:cNvPr id="21" name="Oval 1"/>
          <p:cNvSpPr>
            <a:spLocks noChangeArrowheads="1"/>
          </p:cNvSpPr>
          <p:nvPr/>
        </p:nvSpPr>
        <p:spPr bwMode="auto">
          <a:xfrm rot="5400000">
            <a:off x="8627429" y="3190069"/>
            <a:ext cx="537776" cy="1104966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endParaRPr lang="de-DE" altLang="de-DE" sz="1600"/>
          </a:p>
        </p:txBody>
      </p:sp>
    </p:spTree>
    <p:extLst>
      <p:ext uri="{BB962C8B-B14F-4D97-AF65-F5344CB8AC3E}">
        <p14:creationId xmlns:p14="http://schemas.microsoft.com/office/powerpoint/2010/main" val="10419676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 PETRA III Operational Cycle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082745" cy="322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7" y="838200"/>
            <a:ext cx="2309813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6"/>
          <p:cNvSpPr/>
          <p:nvPr/>
        </p:nvSpPr>
        <p:spPr>
          <a:xfrm>
            <a:off x="8305800" y="2229896"/>
            <a:ext cx="342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/>
            <a:r>
              <a:rPr lang="en-GB" dirty="0">
                <a:solidFill>
                  <a:schemeClr val="accent6"/>
                </a:solidFill>
                <a:latin typeface="+mn-lt"/>
              </a:rPr>
              <a:t>Winter Shutdown</a:t>
            </a:r>
          </a:p>
          <a:p>
            <a:pPr lvl="1" algn="l"/>
            <a:r>
              <a:rPr lang="en-GB" dirty="0">
                <a:solidFill>
                  <a:schemeClr val="accent6"/>
                </a:solidFill>
                <a:latin typeface="+mn-lt"/>
              </a:rPr>
              <a:t>Summer Break</a:t>
            </a:r>
          </a:p>
          <a:p>
            <a:pPr lvl="1" algn="l"/>
            <a:r>
              <a:rPr lang="en-GB" dirty="0">
                <a:solidFill>
                  <a:schemeClr val="accent6"/>
                </a:solidFill>
                <a:latin typeface="+mn-lt"/>
              </a:rPr>
              <a:t>4800 User hours per year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18978" r="10069" b="54535"/>
          <a:stretch/>
        </p:blipFill>
        <p:spPr bwMode="auto">
          <a:xfrm>
            <a:off x="838200" y="4191007"/>
            <a:ext cx="7082745" cy="193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/>
          <p:nvPr/>
        </p:nvSpPr>
        <p:spPr>
          <a:xfrm>
            <a:off x="7696200" y="4736565"/>
            <a:ext cx="426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/>
            <a:r>
              <a:rPr lang="en-GB" dirty="0">
                <a:solidFill>
                  <a:schemeClr val="accent6"/>
                </a:solidFill>
                <a:latin typeface="+mn-lt"/>
              </a:rPr>
              <a:t>Machine development on Wednesdays</a:t>
            </a:r>
          </a:p>
          <a:p>
            <a:pPr lvl="1" algn="l"/>
            <a:r>
              <a:rPr lang="en-GB" dirty="0">
                <a:solidFill>
                  <a:schemeClr val="accent6"/>
                </a:solidFill>
                <a:latin typeface="+mn-lt"/>
              </a:rPr>
              <a:t>Top Up operation for the rest of the week</a:t>
            </a:r>
          </a:p>
        </p:txBody>
      </p:sp>
    </p:spTree>
    <p:extLst>
      <p:ext uri="{BB962C8B-B14F-4D97-AF65-F5344CB8AC3E}">
        <p14:creationId xmlns:p14="http://schemas.microsoft.com/office/powerpoint/2010/main" val="310491003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635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sz="3200" dirty="0">
                <a:latin typeface="Calibri" pitchFamily="34" charset="0"/>
              </a:rPr>
              <a:t>PETRA III Key Performance Indicators</a:t>
            </a:r>
            <a:endParaRPr lang="en-GB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4" t="13508" r="10994" b="50608"/>
          <a:stretch/>
        </p:blipFill>
        <p:spPr bwMode="auto">
          <a:xfrm>
            <a:off x="5909378" y="2577749"/>
            <a:ext cx="620038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33103" y="4212104"/>
            <a:ext cx="10613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n-lt"/>
              </a:rPr>
              <a:t>Definition: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102639" y="4218277"/>
            <a:ext cx="35706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n-lt"/>
              </a:rPr>
              <a:t>Fault: Every beam loss of more than 25%</a:t>
            </a:r>
          </a:p>
        </p:txBody>
      </p: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349267" y="2988081"/>
            <a:ext cx="4023863" cy="749300"/>
            <a:chOff x="23" y="897"/>
            <a:chExt cx="2463" cy="472"/>
          </a:xfrm>
        </p:grpSpPr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3" y="1050"/>
              <a:ext cx="106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olidFill>
                    <a:schemeClr val="accent6"/>
                  </a:solidFill>
                  <a:latin typeface="+mn-lt"/>
                </a:rPr>
                <a:t>KPI:   Availability</a:t>
              </a:r>
              <a:r>
                <a:rPr lang="en-US" b="1" dirty="0">
                  <a:solidFill>
                    <a:schemeClr val="accent6"/>
                  </a:solidFill>
                  <a:latin typeface="+mn-lt"/>
                </a:rPr>
                <a:t> </a:t>
              </a:r>
              <a:r>
                <a:rPr lang="en-US" dirty="0">
                  <a:solidFill>
                    <a:schemeClr val="accent6"/>
                  </a:solidFill>
                  <a:latin typeface="+mn-lt"/>
                </a:rPr>
                <a:t>=</a:t>
              </a:r>
              <a:r>
                <a:rPr lang="en-US" b="1" dirty="0">
                  <a:solidFill>
                    <a:schemeClr val="accent6"/>
                  </a:solidFill>
                  <a:latin typeface="+mn-lt"/>
                </a:rPr>
                <a:t> 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210" y="1156"/>
              <a:ext cx="123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+mn-lt"/>
                </a:rPr>
                <a:t> scheduled beam time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119" y="897"/>
              <a:ext cx="136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  <a:latin typeface="+mn-lt"/>
                </a:rPr>
                <a:t> </a:t>
              </a:r>
              <a:r>
                <a:rPr lang="en-US" dirty="0">
                  <a:solidFill>
                    <a:schemeClr val="accent6"/>
                  </a:solidFill>
                  <a:latin typeface="+mn-lt"/>
                </a:rPr>
                <a:t>delivered beam time</a:t>
              </a: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1192" y="1138"/>
              <a:ext cx="1260" cy="0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schemeClr val="accent6"/>
                </a:solidFill>
                <a:latin typeface="+mn-lt"/>
              </a:endParaRPr>
            </a:p>
          </p:txBody>
        </p:sp>
      </p:grpSp>
      <p:cxnSp>
        <p:nvCxnSpPr>
          <p:cNvPr id="4" name="Gerade Verbindung mit Pfeil 3"/>
          <p:cNvCxnSpPr/>
          <p:nvPr/>
        </p:nvCxnSpPr>
        <p:spPr bwMode="auto">
          <a:xfrm flipV="1">
            <a:off x="5673295" y="3918777"/>
            <a:ext cx="5486986" cy="631881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Gerade Verbindung mit Pfeil 15"/>
          <p:cNvCxnSpPr/>
          <p:nvPr/>
        </p:nvCxnSpPr>
        <p:spPr bwMode="auto">
          <a:xfrm flipV="1">
            <a:off x="5673295" y="3748396"/>
            <a:ext cx="4537505" cy="802262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6"/>
          <p:cNvSpPr/>
          <p:nvPr/>
        </p:nvSpPr>
        <p:spPr>
          <a:xfrm>
            <a:off x="1752600" y="1272642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/>
            <a:r>
              <a:rPr lang="en-GB" dirty="0">
                <a:solidFill>
                  <a:schemeClr val="accent6"/>
                </a:solidFill>
                <a:latin typeface="+mn-lt"/>
              </a:rPr>
              <a:t>PETRA III delivers the brightest high energy electron beam: 1.2 nm rad x 12 pm rad @ 6 GeV</a:t>
            </a:r>
          </a:p>
        </p:txBody>
      </p:sp>
    </p:spTree>
    <p:extLst>
      <p:ext uri="{BB962C8B-B14F-4D97-AF65-F5344CB8AC3E}">
        <p14:creationId xmlns:p14="http://schemas.microsoft.com/office/powerpoint/2010/main" val="210035559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635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PETRA III Availability 2019 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8811836" cy="349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/>
          <p:nvPr/>
        </p:nvSpPr>
        <p:spPr>
          <a:xfrm>
            <a:off x="6098063" y="4401228"/>
            <a:ext cx="625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de-DE" sz="1000" dirty="0">
                <a:solidFill>
                  <a:srgbClr val="000000"/>
                </a:solidFill>
                <a:latin typeface="+mj-lt"/>
                <a:ea typeface="ＭＳ Ｐゴシック" charset="-128"/>
              </a:rPr>
              <a:t>Summer</a:t>
            </a:r>
          </a:p>
          <a:p>
            <a:pPr eaLnBrk="1" hangingPunct="1"/>
            <a:r>
              <a:rPr lang="de-DE" sz="1000" dirty="0">
                <a:solidFill>
                  <a:srgbClr val="000000"/>
                </a:solidFill>
                <a:latin typeface="+mj-lt"/>
                <a:ea typeface="ＭＳ Ｐゴシック" charset="-128"/>
              </a:rPr>
              <a:t>Break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9810516" y="1824335"/>
            <a:ext cx="68640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 eaLnBrk="1" hangingPunct="1"/>
            <a:r>
              <a:rPr lang="de-DE" sz="1200" b="1" dirty="0">
                <a:solidFill>
                  <a:srgbClr val="002060"/>
                </a:solidFill>
                <a:latin typeface="+mj-lt"/>
                <a:ea typeface="ＭＳ Ｐゴシック" charset="-128"/>
              </a:rPr>
              <a:t>2018:</a:t>
            </a:r>
          </a:p>
          <a:p>
            <a:pPr algn="l" eaLnBrk="1" hangingPunct="1"/>
            <a:r>
              <a:rPr lang="de-DE" sz="1200" b="1" dirty="0">
                <a:solidFill>
                  <a:srgbClr val="002060"/>
                </a:solidFill>
                <a:latin typeface="+mj-lt"/>
                <a:ea typeface="ＭＳ Ｐゴシック" charset="-128"/>
              </a:rPr>
              <a:t>96,37 %</a:t>
            </a:r>
          </a:p>
        </p:txBody>
      </p:sp>
      <p:sp>
        <p:nvSpPr>
          <p:cNvPr id="8" name="Rounded Rectangular Callout 15"/>
          <p:cNvSpPr/>
          <p:nvPr/>
        </p:nvSpPr>
        <p:spPr bwMode="auto">
          <a:xfrm>
            <a:off x="9149068" y="1340888"/>
            <a:ext cx="1035115" cy="360040"/>
          </a:xfrm>
          <a:prstGeom prst="wedgeRoundRectCallout">
            <a:avLst>
              <a:gd name="adj1" fmla="val -119930"/>
              <a:gd name="adj2" fmla="val 533635"/>
              <a:gd name="adj3" fmla="val 16667"/>
            </a:avLst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b="1" dirty="0">
                <a:solidFill>
                  <a:srgbClr val="3333FF"/>
                </a:solidFill>
                <a:latin typeface="+mj-lt"/>
                <a:ea typeface="ＭＳ Ｐゴシック" charset="-128"/>
              </a:rPr>
              <a:t>98,44 %</a:t>
            </a:r>
          </a:p>
        </p:txBody>
      </p:sp>
      <p:sp>
        <p:nvSpPr>
          <p:cNvPr id="9" name="TextBox 1"/>
          <p:cNvSpPr txBox="1"/>
          <p:nvPr/>
        </p:nvSpPr>
        <p:spPr>
          <a:xfrm rot="16200000">
            <a:off x="4557339" y="4103942"/>
            <a:ext cx="8178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de-DE" sz="900" dirty="0">
                <a:solidFill>
                  <a:srgbClr val="000000"/>
                </a:solidFill>
                <a:latin typeface="+mj-lt"/>
                <a:ea typeface="ＭＳ Ｐゴシック" charset="-128"/>
              </a:rPr>
              <a:t>Service </a:t>
            </a:r>
            <a:r>
              <a:rPr lang="de-DE" sz="900" dirty="0" err="1">
                <a:solidFill>
                  <a:srgbClr val="000000"/>
                </a:solidFill>
                <a:latin typeface="+mj-lt"/>
                <a:ea typeface="ＭＳ Ｐゴシック" charset="-128"/>
              </a:rPr>
              <a:t>Week</a:t>
            </a:r>
            <a:endParaRPr lang="de-DE" sz="900" dirty="0">
              <a:solidFill>
                <a:srgbClr val="000000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0" name="Rounded Rectangular Callout 15"/>
          <p:cNvSpPr/>
          <p:nvPr/>
        </p:nvSpPr>
        <p:spPr bwMode="auto">
          <a:xfrm>
            <a:off x="8721286" y="3591138"/>
            <a:ext cx="945339" cy="628220"/>
          </a:xfrm>
          <a:prstGeom prst="wedgeRoundRectCallout">
            <a:avLst>
              <a:gd name="adj1" fmla="val -241412"/>
              <a:gd name="adj2" fmla="val 215260"/>
              <a:gd name="adj3" fmla="val 16667"/>
            </a:avLst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b="1" dirty="0">
                <a:solidFill>
                  <a:srgbClr val="3333FF"/>
                </a:solidFill>
                <a:latin typeface="+mj-lt"/>
                <a:ea typeface="ＭＳ Ｐゴシック" charset="-128"/>
              </a:rPr>
              <a:t>Power </a:t>
            </a:r>
            <a:r>
              <a:rPr lang="de-DE" b="1" dirty="0" err="1">
                <a:solidFill>
                  <a:srgbClr val="3333FF"/>
                </a:solidFill>
                <a:latin typeface="+mj-lt"/>
                <a:ea typeface="ＭＳ Ｐゴシック" charset="-128"/>
              </a:rPr>
              <a:t>Glitch</a:t>
            </a:r>
            <a:endParaRPr lang="de-DE" b="1" dirty="0">
              <a:solidFill>
                <a:srgbClr val="3333FF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1745511" y="2024383"/>
            <a:ext cx="869149" cy="25391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kern="0" dirty="0">
                <a:solidFill>
                  <a:srgbClr val="002060"/>
                </a:solidFill>
                <a:latin typeface="+mj-lt"/>
                <a:ea typeface="ＭＳ Ｐゴシック" charset="-128"/>
              </a:rPr>
              <a:t>as of Oct. 13</a:t>
            </a:r>
          </a:p>
        </p:txBody>
      </p:sp>
    </p:spTree>
    <p:extLst>
      <p:ext uri="{BB962C8B-B14F-4D97-AF65-F5344CB8AC3E}">
        <p14:creationId xmlns:p14="http://schemas.microsoft.com/office/powerpoint/2010/main" val="269234094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575044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635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 Top Downtime Root-Causes</a:t>
            </a:r>
            <a:endParaRPr lang="en-GB" dirty="0"/>
          </a:p>
        </p:txBody>
      </p:sp>
      <p:sp>
        <p:nvSpPr>
          <p:cNvPr id="8" name="TextBox 2"/>
          <p:cNvSpPr txBox="1"/>
          <p:nvPr/>
        </p:nvSpPr>
        <p:spPr>
          <a:xfrm>
            <a:off x="152400" y="2557790"/>
            <a:ext cx="979755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as of Oct. 13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95" y="2819400"/>
            <a:ext cx="598179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6"/>
          <p:cNvSpPr/>
          <p:nvPr/>
        </p:nvSpPr>
        <p:spPr>
          <a:xfrm>
            <a:off x="3886200" y="1248916"/>
            <a:ext cx="35183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/>
            <a:r>
              <a:rPr lang="en-GB" dirty="0">
                <a:solidFill>
                  <a:schemeClr val="accent6"/>
                </a:solidFill>
                <a:latin typeface="+mn-lt"/>
              </a:rPr>
              <a:t>Main causes of downtime in 2019: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Power Glitches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Kicker Magnets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Magnet Power Supplies</a:t>
            </a:r>
          </a:p>
        </p:txBody>
      </p:sp>
    </p:spTree>
    <p:extLst>
      <p:ext uri="{BB962C8B-B14F-4D97-AF65-F5344CB8AC3E}">
        <p14:creationId xmlns:p14="http://schemas.microsoft.com/office/powerpoint/2010/main" val="1672242228"/>
      </p:ext>
    </p:extLst>
  </p:cSld>
  <p:clrMapOvr>
    <a:masterClrMapping/>
  </p:clrMapOvr>
  <p:transition spd="slow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81200" y="2958786"/>
            <a:ext cx="8226854" cy="940443"/>
          </a:xfrm>
        </p:spPr>
        <p:txBody>
          <a:bodyPr/>
          <a:lstStyle/>
          <a:p>
            <a:pPr algn="ctr"/>
            <a:r>
              <a:rPr lang="en-US" dirty="0"/>
              <a:t>Institut Curie - </a:t>
            </a:r>
            <a:r>
              <a:rPr lang="en-US" dirty="0" err="1"/>
              <a:t>Protonthérapie</a:t>
            </a:r>
            <a:br>
              <a:rPr lang="en-US" dirty="0"/>
            </a:br>
            <a:r>
              <a:rPr lang="en-US" dirty="0"/>
              <a:t>Samuel MEYRONEINC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2638949"/>
      </p:ext>
    </p:extLst>
  </p:cSld>
  <p:clrMapOvr>
    <a:masterClrMapping/>
  </p:clrMapOvr>
  <p:transition spd="slow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5791200" y="3276600"/>
            <a:ext cx="90431" cy="101390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1962150" y="304800"/>
            <a:ext cx="8267700" cy="1176754"/>
            <a:chOff x="438150" y="152400"/>
            <a:chExt cx="8267700" cy="1176754"/>
          </a:xfrm>
        </p:grpSpPr>
        <p:sp>
          <p:nvSpPr>
            <p:cNvPr id="5" name="Rectangle 4"/>
            <p:cNvSpPr/>
            <p:nvPr/>
          </p:nvSpPr>
          <p:spPr>
            <a:xfrm>
              <a:off x="438150" y="152400"/>
              <a:ext cx="82677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sz="2800" dirty="0">
                  <a:solidFill>
                    <a:schemeClr val="accent6"/>
                  </a:solidFill>
                  <a:latin typeface="+mn-lt"/>
                </a:rPr>
                <a:t>Institut Curie –Centre de </a:t>
              </a:r>
              <a:r>
                <a:rPr lang="en-GB" sz="2800" dirty="0" err="1">
                  <a:solidFill>
                    <a:schemeClr val="accent6"/>
                  </a:solidFill>
                  <a:latin typeface="+mn-lt"/>
                </a:rPr>
                <a:t>Protonthérapie</a:t>
              </a:r>
              <a:r>
                <a:rPr lang="en-GB" sz="2800" dirty="0">
                  <a:solidFill>
                    <a:schemeClr val="accent6"/>
                  </a:solidFill>
                  <a:latin typeface="+mn-lt"/>
                </a:rPr>
                <a:t> d’Orsay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38150" y="652319"/>
              <a:ext cx="82677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dirty="0">
                  <a:solidFill>
                    <a:schemeClr val="accent6"/>
                  </a:solidFill>
                  <a:latin typeface="+mn-lt"/>
                </a:rPr>
                <a:t>Accelerator Complex: 1 cyclotron for 3 treatments rooms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38150" y="990600"/>
              <a:ext cx="82677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dirty="0">
                  <a:solidFill>
                    <a:schemeClr val="accent6"/>
                  </a:solidFill>
                  <a:latin typeface="+mn-lt"/>
                </a:rPr>
                <a:t>End product: </a:t>
              </a:r>
              <a:r>
                <a:rPr lang="en-GB" b="1" u="sng" dirty="0">
                  <a:solidFill>
                    <a:schemeClr val="accent6"/>
                  </a:solidFill>
                  <a:latin typeface="+mn-lt"/>
                </a:rPr>
                <a:t>Protons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105400" y="3166646"/>
            <a:ext cx="6724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chemeClr val="accent3"/>
                </a:solidFill>
                <a:latin typeface="+mj-lt"/>
              </a:rPr>
              <a:t>PARIS</a:t>
            </a:r>
            <a:endParaRPr lang="en-GB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5155795"/>
      </p:ext>
    </p:extLst>
  </p:cSld>
  <p:clrMapOvr>
    <a:masterClrMapping/>
  </p:clrMapOvr>
  <p:transition spd="med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 txBox="1">
            <a:spLocks/>
          </p:cNvSpPr>
          <p:nvPr/>
        </p:nvSpPr>
        <p:spPr bwMode="auto">
          <a:xfrm>
            <a:off x="624418" y="105833"/>
            <a:ext cx="11078633" cy="7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 defTabSz="457200">
              <a:spcBef>
                <a:spcPct val="20000"/>
              </a:spcBef>
              <a:defRPr b="1">
                <a:solidFill>
                  <a:schemeClr val="accent2"/>
                </a:solidFill>
                <a:latin typeface="Helvetica" pitchFamily="34" charset="0"/>
              </a:defRPr>
            </a:lvl1pPr>
            <a:lvl2pPr marL="742950" indent="-285750" defTabSz="45720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1500" b="1">
                <a:solidFill>
                  <a:schemeClr val="accent2"/>
                </a:solidFill>
                <a:latin typeface="Helvetica" pitchFamily="34" charset="0"/>
              </a:defRPr>
            </a:lvl3pPr>
            <a:lvl4pPr marL="1600200" indent="-228600" defTabSz="45720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fr-FR" altLang="fr-FR" sz="2700">
                <a:solidFill>
                  <a:srgbClr val="5B5B60"/>
                </a:solidFill>
                <a:latin typeface="Century Gothic" pitchFamily="34" charset="0"/>
              </a:rPr>
              <a:t>Centre de Protonthérapie d’Orsay</a:t>
            </a:r>
          </a:p>
        </p:txBody>
      </p:sp>
      <p:pic>
        <p:nvPicPr>
          <p:cNvPr id="11267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985" y="1162051"/>
            <a:ext cx="4802716" cy="476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7"/>
          <p:cNvCxnSpPr>
            <a:stCxn id="11274" idx="1"/>
          </p:cNvCxnSpPr>
          <p:nvPr/>
        </p:nvCxnSpPr>
        <p:spPr>
          <a:xfrm flipH="1">
            <a:off x="7516284" y="4694568"/>
            <a:ext cx="1869017" cy="897665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stCxn id="11272" idx="1"/>
          </p:cNvCxnSpPr>
          <p:nvPr/>
        </p:nvCxnSpPr>
        <p:spPr>
          <a:xfrm flipH="1" flipV="1">
            <a:off x="7342717" y="2628900"/>
            <a:ext cx="2286000" cy="43180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7541684" y="1638301"/>
            <a:ext cx="2402416" cy="275167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71" name="ZoneTexte 10"/>
          <p:cNvSpPr txBox="1">
            <a:spLocks noChangeArrowheads="1"/>
          </p:cNvSpPr>
          <p:nvPr/>
        </p:nvSpPr>
        <p:spPr bwMode="auto">
          <a:xfrm>
            <a:off x="9535584" y="1162051"/>
            <a:ext cx="256328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defRPr b="1">
                <a:solidFill>
                  <a:schemeClr val="accent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1500" b="1">
                <a:solidFill>
                  <a:schemeClr val="accent2"/>
                </a:solidFill>
                <a:latin typeface="Helvetica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2400">
                <a:solidFill>
                  <a:schemeClr val="accent6"/>
                </a:solidFill>
                <a:latin typeface="Century Gothic" pitchFamily="34" charset="0"/>
              </a:rPr>
              <a:t>Cyclotron </a:t>
            </a:r>
          </a:p>
          <a:p>
            <a:pPr algn="ctr">
              <a:spcBef>
                <a:spcPct val="0"/>
              </a:spcBef>
            </a:pPr>
            <a:r>
              <a:rPr lang="fr-FR" altLang="fr-FR" sz="2400">
                <a:solidFill>
                  <a:schemeClr val="accent6"/>
                </a:solidFill>
                <a:latin typeface="Century Gothic" pitchFamily="34" charset="0"/>
              </a:rPr>
              <a:t>230 Mev</a:t>
            </a:r>
          </a:p>
          <a:p>
            <a:pPr algn="ctr">
              <a:spcBef>
                <a:spcPct val="0"/>
              </a:spcBef>
            </a:pPr>
            <a:r>
              <a:rPr lang="fr-FR" altLang="fr-FR" sz="2400">
                <a:solidFill>
                  <a:schemeClr val="accent6"/>
                </a:solidFill>
                <a:latin typeface="Century Gothic" pitchFamily="34" charset="0"/>
              </a:rPr>
              <a:t>(IBA)</a:t>
            </a:r>
          </a:p>
        </p:txBody>
      </p:sp>
      <p:sp>
        <p:nvSpPr>
          <p:cNvPr id="11272" name="ZoneTexte 11"/>
          <p:cNvSpPr txBox="1">
            <a:spLocks noChangeArrowheads="1"/>
          </p:cNvSpPr>
          <p:nvPr/>
        </p:nvSpPr>
        <p:spPr bwMode="auto">
          <a:xfrm>
            <a:off x="9628717" y="2444751"/>
            <a:ext cx="256328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defRPr b="1">
                <a:solidFill>
                  <a:schemeClr val="accent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1500" b="1">
                <a:solidFill>
                  <a:schemeClr val="accent2"/>
                </a:solidFill>
                <a:latin typeface="Helvetica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2400">
                <a:solidFill>
                  <a:schemeClr val="accent6"/>
                </a:solidFill>
                <a:latin typeface="Century Gothic" pitchFamily="34" charset="0"/>
              </a:rPr>
              <a:t>Gantry Room:</a:t>
            </a:r>
          </a:p>
          <a:p>
            <a:pPr algn="ctr">
              <a:spcBef>
                <a:spcPct val="0"/>
              </a:spcBef>
            </a:pPr>
            <a:r>
              <a:rPr lang="fr-FR" altLang="fr-FR" sz="2400">
                <a:solidFill>
                  <a:schemeClr val="accent6"/>
                </a:solidFill>
                <a:latin typeface="Century Gothic" pitchFamily="34" charset="0"/>
              </a:rPr>
              <a:t>All tumors</a:t>
            </a:r>
          </a:p>
          <a:p>
            <a:pPr algn="ctr">
              <a:spcBef>
                <a:spcPct val="0"/>
              </a:spcBef>
            </a:pPr>
            <a:r>
              <a:rPr lang="fr-FR" altLang="fr-FR" sz="2400">
                <a:solidFill>
                  <a:schemeClr val="accent6"/>
                </a:solidFill>
                <a:latin typeface="Century Gothic" pitchFamily="34" charset="0"/>
              </a:rPr>
              <a:t>(IBA)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2281767" y="5558367"/>
            <a:ext cx="32385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defRPr b="1">
                <a:solidFill>
                  <a:schemeClr val="accent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1500" b="1">
                <a:solidFill>
                  <a:schemeClr val="accent2"/>
                </a:solidFill>
                <a:latin typeface="Helvetica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2400">
                <a:solidFill>
                  <a:schemeClr val="accent6"/>
                </a:solidFill>
                <a:latin typeface="Century Gothic" pitchFamily="34" charset="0"/>
              </a:rPr>
              <a:t>Y1 Room: Intracranial tumors</a:t>
            </a:r>
          </a:p>
          <a:p>
            <a:pPr algn="ctr">
              <a:spcBef>
                <a:spcPct val="0"/>
              </a:spcBef>
            </a:pPr>
            <a:r>
              <a:rPr lang="fr-FR" altLang="fr-FR" sz="2400">
                <a:solidFill>
                  <a:schemeClr val="accent6"/>
                </a:solidFill>
                <a:latin typeface="Century Gothic" pitchFamily="34" charset="0"/>
              </a:rPr>
              <a:t>(Home made)</a:t>
            </a:r>
          </a:p>
        </p:txBody>
      </p:sp>
      <p:sp>
        <p:nvSpPr>
          <p:cNvPr id="11274" name="ZoneTexte 13"/>
          <p:cNvSpPr txBox="1">
            <a:spLocks noChangeArrowheads="1"/>
          </p:cNvSpPr>
          <p:nvPr/>
        </p:nvSpPr>
        <p:spPr bwMode="auto">
          <a:xfrm>
            <a:off x="9385301" y="4102100"/>
            <a:ext cx="3139017" cy="118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defRPr b="1">
                <a:solidFill>
                  <a:schemeClr val="accent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1500" b="1">
                <a:solidFill>
                  <a:schemeClr val="accent2"/>
                </a:solidFill>
                <a:latin typeface="Helvetica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2300">
                <a:solidFill>
                  <a:schemeClr val="accent6"/>
                </a:solidFill>
                <a:latin typeface="Century Gothic" pitchFamily="34" charset="0"/>
              </a:rPr>
              <a:t>Y2 Room: Ophthalmic Tumors</a:t>
            </a:r>
          </a:p>
          <a:p>
            <a:pPr algn="ctr">
              <a:spcBef>
                <a:spcPct val="0"/>
              </a:spcBef>
            </a:pPr>
            <a:r>
              <a:rPr lang="fr-FR" altLang="fr-FR" sz="2300">
                <a:solidFill>
                  <a:schemeClr val="accent6"/>
                </a:solidFill>
                <a:latin typeface="Century Gothic" pitchFamily="34" charset="0"/>
              </a:rPr>
              <a:t>(Home made)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6517218" y="4531784"/>
            <a:ext cx="825500" cy="93133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276" name="Groupe 3"/>
          <p:cNvGrpSpPr>
            <a:grpSpLocks/>
          </p:cNvGrpSpPr>
          <p:nvPr/>
        </p:nvGrpSpPr>
        <p:grpSpPr bwMode="auto">
          <a:xfrm>
            <a:off x="5581651" y="1750484"/>
            <a:ext cx="1659467" cy="3581400"/>
            <a:chOff x="3376613" y="1957388"/>
            <a:chExt cx="1246187" cy="3579812"/>
          </a:xfrm>
        </p:grpSpPr>
        <p:cxnSp>
          <p:nvCxnSpPr>
            <p:cNvPr id="15" name="Connecteur droit avec flèche 14"/>
            <p:cNvCxnSpPr/>
            <p:nvPr/>
          </p:nvCxnSpPr>
          <p:spPr>
            <a:xfrm>
              <a:off x="3996527" y="2086447"/>
              <a:ext cx="69939" cy="2610809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85" name="Groupe 2"/>
            <p:cNvGrpSpPr>
              <a:grpSpLocks/>
            </p:cNvGrpSpPr>
            <p:nvPr/>
          </p:nvGrpSpPr>
          <p:grpSpPr bwMode="auto">
            <a:xfrm>
              <a:off x="3376613" y="1957388"/>
              <a:ext cx="1246187" cy="3579812"/>
              <a:chOff x="3376613" y="1957388"/>
              <a:chExt cx="1246187" cy="3579812"/>
            </a:xfrm>
          </p:grpSpPr>
          <p:cxnSp>
            <p:nvCxnSpPr>
              <p:cNvPr id="17" name="Connecteur droit avec flèche 16"/>
              <p:cNvCxnSpPr/>
              <p:nvPr/>
            </p:nvCxnSpPr>
            <p:spPr>
              <a:xfrm flipH="1">
                <a:off x="3376613" y="4739570"/>
                <a:ext cx="702570" cy="797630"/>
              </a:xfrm>
              <a:prstGeom prst="straightConnector1">
                <a:avLst/>
              </a:prstGeom>
              <a:ln w="7620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/>
              <p:cNvCxnSpPr/>
              <p:nvPr/>
            </p:nvCxnSpPr>
            <p:spPr>
              <a:xfrm>
                <a:off x="3985400" y="2467278"/>
                <a:ext cx="637400" cy="366022"/>
              </a:xfrm>
              <a:prstGeom prst="straightConnector1">
                <a:avLst/>
              </a:prstGeom>
              <a:ln w="7620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88" name="Forme libre 18"/>
              <p:cNvSpPr>
                <a:spLocks/>
              </p:cNvSpPr>
              <p:nvPr/>
            </p:nvSpPr>
            <p:spPr bwMode="auto">
              <a:xfrm>
                <a:off x="3994150" y="1957388"/>
                <a:ext cx="609600" cy="160337"/>
              </a:xfrm>
              <a:custGeom>
                <a:avLst/>
                <a:gdLst>
                  <a:gd name="T0" fmla="*/ 0 w 609600"/>
                  <a:gd name="T1" fmla="*/ 158666 h 160421"/>
                  <a:gd name="T2" fmla="*/ 176463 w 609600"/>
                  <a:gd name="T3" fmla="*/ 15874 h 160421"/>
                  <a:gd name="T4" fmla="*/ 224590 w 609600"/>
                  <a:gd name="T5" fmla="*/ 0 h 160421"/>
                  <a:gd name="T6" fmla="*/ 288758 w 609600"/>
                  <a:gd name="T7" fmla="*/ 15874 h 160421"/>
                  <a:gd name="T8" fmla="*/ 385011 w 609600"/>
                  <a:gd name="T9" fmla="*/ 47601 h 160421"/>
                  <a:gd name="T10" fmla="*/ 449179 w 609600"/>
                  <a:gd name="T11" fmla="*/ 63469 h 160421"/>
                  <a:gd name="T12" fmla="*/ 497305 w 609600"/>
                  <a:gd name="T13" fmla="*/ 95202 h 160421"/>
                  <a:gd name="T14" fmla="*/ 545432 w 609600"/>
                  <a:gd name="T15" fmla="*/ 111067 h 160421"/>
                  <a:gd name="T16" fmla="*/ 609600 w 609600"/>
                  <a:gd name="T17" fmla="*/ 158666 h 1604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09600" h="160421">
                    <a:moveTo>
                      <a:pt x="0" y="160421"/>
                    </a:moveTo>
                    <a:cubicBezTo>
                      <a:pt x="44859" y="115562"/>
                      <a:pt x="112607" y="37327"/>
                      <a:pt x="176463" y="16042"/>
                    </a:cubicBezTo>
                    <a:lnTo>
                      <a:pt x="224590" y="0"/>
                    </a:lnTo>
                    <a:cubicBezTo>
                      <a:pt x="245979" y="5347"/>
                      <a:pt x="267640" y="9707"/>
                      <a:pt x="288758" y="16042"/>
                    </a:cubicBezTo>
                    <a:cubicBezTo>
                      <a:pt x="321152" y="25760"/>
                      <a:pt x="352201" y="39923"/>
                      <a:pt x="385011" y="48126"/>
                    </a:cubicBezTo>
                    <a:lnTo>
                      <a:pt x="449179" y="64168"/>
                    </a:lnTo>
                    <a:cubicBezTo>
                      <a:pt x="465221" y="74863"/>
                      <a:pt x="480060" y="87630"/>
                      <a:pt x="497305" y="96252"/>
                    </a:cubicBezTo>
                    <a:cubicBezTo>
                      <a:pt x="512430" y="103815"/>
                      <a:pt x="530307" y="104732"/>
                      <a:pt x="545432" y="112295"/>
                    </a:cubicBezTo>
                    <a:cubicBezTo>
                      <a:pt x="581711" y="130435"/>
                      <a:pt x="587040" y="137861"/>
                      <a:pt x="609600" y="160421"/>
                    </a:cubicBez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fr-FR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289" name="Forme libre 19"/>
              <p:cNvSpPr>
                <a:spLocks/>
              </p:cNvSpPr>
              <p:nvPr/>
            </p:nvSpPr>
            <p:spPr bwMode="auto">
              <a:xfrm>
                <a:off x="3962400" y="1957388"/>
                <a:ext cx="641350" cy="169862"/>
              </a:xfrm>
              <a:custGeom>
                <a:avLst/>
                <a:gdLst>
                  <a:gd name="T0" fmla="*/ 0 w 641684"/>
                  <a:gd name="T1" fmla="*/ 9943 h 193617"/>
                  <a:gd name="T2" fmla="*/ 63475 w 641684"/>
                  <a:gd name="T3" fmla="*/ 5452 h 193617"/>
                  <a:gd name="T4" fmla="*/ 95203 w 641684"/>
                  <a:gd name="T5" fmla="*/ 3655 h 193617"/>
                  <a:gd name="T6" fmla="*/ 158678 w 641684"/>
                  <a:gd name="T7" fmla="*/ 2757 h 193617"/>
                  <a:gd name="T8" fmla="*/ 206280 w 641684"/>
                  <a:gd name="T9" fmla="*/ 961 h 193617"/>
                  <a:gd name="T10" fmla="*/ 380825 w 641684"/>
                  <a:gd name="T11" fmla="*/ 961 h 193617"/>
                  <a:gd name="T12" fmla="*/ 523632 w 641684"/>
                  <a:gd name="T13" fmla="*/ 5452 h 193617"/>
                  <a:gd name="T14" fmla="*/ 555369 w 641684"/>
                  <a:gd name="T15" fmla="*/ 7248 h 193617"/>
                  <a:gd name="T16" fmla="*/ 602972 w 641684"/>
                  <a:gd name="T17" fmla="*/ 8146 h 193617"/>
                  <a:gd name="T18" fmla="*/ 634706 w 641684"/>
                  <a:gd name="T19" fmla="*/ 10839 h 1936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41684" h="193617">
                    <a:moveTo>
                      <a:pt x="0" y="177575"/>
                    </a:moveTo>
                    <a:cubicBezTo>
                      <a:pt x="21389" y="150838"/>
                      <a:pt x="41885" y="123361"/>
                      <a:pt x="64168" y="97364"/>
                    </a:cubicBezTo>
                    <a:cubicBezTo>
                      <a:pt x="74011" y="85880"/>
                      <a:pt x="82725" y="72044"/>
                      <a:pt x="96253" y="65280"/>
                    </a:cubicBezTo>
                    <a:cubicBezTo>
                      <a:pt x="115973" y="55420"/>
                      <a:pt x="139032" y="54585"/>
                      <a:pt x="160421" y="49238"/>
                    </a:cubicBezTo>
                    <a:cubicBezTo>
                      <a:pt x="176463" y="38543"/>
                      <a:pt x="191302" y="25776"/>
                      <a:pt x="208547" y="17154"/>
                    </a:cubicBezTo>
                    <a:cubicBezTo>
                      <a:pt x="273833" y="-15489"/>
                      <a:pt x="300422" y="6580"/>
                      <a:pt x="385011" y="17154"/>
                    </a:cubicBezTo>
                    <a:cubicBezTo>
                      <a:pt x="445529" y="37327"/>
                      <a:pt x="474228" y="42203"/>
                      <a:pt x="529389" y="97364"/>
                    </a:cubicBezTo>
                    <a:cubicBezTo>
                      <a:pt x="540084" y="108059"/>
                      <a:pt x="548504" y="121667"/>
                      <a:pt x="561474" y="129449"/>
                    </a:cubicBezTo>
                    <a:cubicBezTo>
                      <a:pt x="575974" y="138149"/>
                      <a:pt x="593558" y="140144"/>
                      <a:pt x="609600" y="145491"/>
                    </a:cubicBezTo>
                    <a:lnTo>
                      <a:pt x="641684" y="193617"/>
                    </a:lnTo>
                  </a:path>
                </a:pathLst>
              </a:cu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fr-FR">
                  <a:solidFill>
                    <a:schemeClr val="accent6"/>
                  </a:solidFill>
                </a:endParaRPr>
              </a:p>
            </p:txBody>
          </p:sp>
        </p:grpSp>
      </p:grpSp>
      <p:cxnSp>
        <p:nvCxnSpPr>
          <p:cNvPr id="21" name="Connecteur droit 20"/>
          <p:cNvCxnSpPr/>
          <p:nvPr/>
        </p:nvCxnSpPr>
        <p:spPr>
          <a:xfrm>
            <a:off x="2508252" y="673100"/>
            <a:ext cx="7943849" cy="0"/>
          </a:xfrm>
          <a:prstGeom prst="line">
            <a:avLst/>
          </a:prstGeom>
          <a:ln w="28575" cmpd="sng">
            <a:solidFill>
              <a:srgbClr val="DE642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838200"/>
            <a:ext cx="5052483" cy="4625878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marL="380990" indent="-3809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1900" dirty="0">
                <a:solidFill>
                  <a:schemeClr val="accent6"/>
                </a:solidFill>
              </a:rPr>
              <a:t>1957 </a:t>
            </a:r>
            <a:r>
              <a:rPr lang="fr-FR" sz="1900" dirty="0" err="1">
                <a:solidFill>
                  <a:schemeClr val="accent6"/>
                </a:solidFill>
              </a:rPr>
              <a:t>Research</a:t>
            </a:r>
            <a:r>
              <a:rPr lang="fr-FR" sz="1900" dirty="0">
                <a:solidFill>
                  <a:schemeClr val="accent6"/>
                </a:solidFill>
              </a:rPr>
              <a:t> </a:t>
            </a:r>
            <a:r>
              <a:rPr lang="fr-FR" sz="1900" dirty="0" err="1">
                <a:solidFill>
                  <a:schemeClr val="accent6"/>
                </a:solidFill>
              </a:rPr>
              <a:t>physical</a:t>
            </a:r>
            <a:r>
              <a:rPr lang="fr-FR" sz="1900" dirty="0">
                <a:solidFill>
                  <a:schemeClr val="accent6"/>
                </a:solidFill>
              </a:rPr>
              <a:t> center</a:t>
            </a:r>
          </a:p>
          <a:p>
            <a:pPr>
              <a:spcBef>
                <a:spcPct val="20000"/>
              </a:spcBef>
              <a:defRPr/>
            </a:pPr>
            <a:r>
              <a:rPr lang="fr-FR" sz="1900" dirty="0">
                <a:solidFill>
                  <a:schemeClr val="accent6"/>
                </a:solidFill>
              </a:rPr>
              <a:t>----------------------------------------</a:t>
            </a:r>
          </a:p>
          <a:p>
            <a:pPr marL="380990" indent="-3809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1900" dirty="0">
                <a:solidFill>
                  <a:schemeClr val="accent6"/>
                </a:solidFill>
              </a:rPr>
              <a:t>1990:  </a:t>
            </a:r>
            <a:r>
              <a:rPr lang="fr-FR" sz="1900" dirty="0" err="1">
                <a:solidFill>
                  <a:schemeClr val="accent6"/>
                </a:solidFill>
              </a:rPr>
              <a:t>Creation</a:t>
            </a:r>
            <a:r>
              <a:rPr lang="fr-FR" sz="1900" dirty="0">
                <a:solidFill>
                  <a:schemeClr val="accent6"/>
                </a:solidFill>
              </a:rPr>
              <a:t> of CPO (network)</a:t>
            </a:r>
          </a:p>
          <a:p>
            <a:pPr marL="380990" indent="-3809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1900" dirty="0">
                <a:solidFill>
                  <a:schemeClr val="accent6"/>
                </a:solidFill>
              </a:rPr>
              <a:t>1991: 1st  </a:t>
            </a:r>
            <a:r>
              <a:rPr lang="fr-FR" sz="1900" dirty="0" err="1">
                <a:solidFill>
                  <a:schemeClr val="accent6"/>
                </a:solidFill>
              </a:rPr>
              <a:t>Ocular</a:t>
            </a:r>
            <a:r>
              <a:rPr lang="fr-FR" sz="1900" dirty="0">
                <a:solidFill>
                  <a:schemeClr val="accent6"/>
                </a:solidFill>
              </a:rPr>
              <a:t> </a:t>
            </a:r>
            <a:r>
              <a:rPr lang="fr-FR" sz="1900" dirty="0" err="1">
                <a:solidFill>
                  <a:schemeClr val="accent6"/>
                </a:solidFill>
              </a:rPr>
              <a:t>treatment</a:t>
            </a:r>
            <a:r>
              <a:rPr lang="fr-FR" sz="1900" dirty="0">
                <a:solidFill>
                  <a:schemeClr val="accent6"/>
                </a:solidFill>
              </a:rPr>
              <a:t> </a:t>
            </a:r>
          </a:p>
          <a:p>
            <a:pPr>
              <a:spcBef>
                <a:spcPct val="20000"/>
              </a:spcBef>
              <a:defRPr/>
            </a:pPr>
            <a:r>
              <a:rPr lang="fr-FR" sz="1900" dirty="0">
                <a:solidFill>
                  <a:schemeClr val="accent6"/>
                </a:solidFill>
              </a:rPr>
              <a:t>1 Room – </a:t>
            </a:r>
            <a:r>
              <a:rPr lang="fr-FR" sz="1900" dirty="0" err="1">
                <a:solidFill>
                  <a:schemeClr val="accent6"/>
                </a:solidFill>
              </a:rPr>
              <a:t>Fix</a:t>
            </a:r>
            <a:r>
              <a:rPr lang="fr-FR" sz="1900" dirty="0">
                <a:solidFill>
                  <a:schemeClr val="accent6"/>
                </a:solidFill>
              </a:rPr>
              <a:t>. Line</a:t>
            </a:r>
          </a:p>
          <a:p>
            <a:pPr marL="380990" indent="-3809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1900" dirty="0">
                <a:solidFill>
                  <a:schemeClr val="accent6"/>
                </a:solidFill>
              </a:rPr>
              <a:t>1993: 1st </a:t>
            </a:r>
            <a:r>
              <a:rPr lang="fr-FR" sz="1900" dirty="0" err="1">
                <a:solidFill>
                  <a:schemeClr val="accent6"/>
                </a:solidFill>
              </a:rPr>
              <a:t>intracranial</a:t>
            </a:r>
            <a:r>
              <a:rPr lang="fr-FR" sz="1900" dirty="0">
                <a:solidFill>
                  <a:schemeClr val="accent6"/>
                </a:solidFill>
              </a:rPr>
              <a:t> </a:t>
            </a:r>
            <a:r>
              <a:rPr lang="fr-FR" sz="1900" dirty="0" err="1">
                <a:solidFill>
                  <a:schemeClr val="accent6"/>
                </a:solidFill>
              </a:rPr>
              <a:t>treatment</a:t>
            </a:r>
            <a:r>
              <a:rPr lang="fr-FR" sz="1900" dirty="0">
                <a:solidFill>
                  <a:schemeClr val="accent6"/>
                </a:solidFill>
              </a:rPr>
              <a:t> </a:t>
            </a:r>
          </a:p>
          <a:p>
            <a:pPr>
              <a:spcBef>
                <a:spcPct val="20000"/>
              </a:spcBef>
              <a:defRPr/>
            </a:pPr>
            <a:r>
              <a:rPr lang="fr-FR" sz="1900" dirty="0">
                <a:solidFill>
                  <a:schemeClr val="accent6"/>
                </a:solidFill>
              </a:rPr>
              <a:t>2 </a:t>
            </a:r>
            <a:r>
              <a:rPr lang="fr-FR" sz="1900" dirty="0" err="1">
                <a:solidFill>
                  <a:schemeClr val="accent6"/>
                </a:solidFill>
              </a:rPr>
              <a:t>Rooms</a:t>
            </a:r>
            <a:r>
              <a:rPr lang="fr-FR" sz="1900" dirty="0">
                <a:solidFill>
                  <a:schemeClr val="accent6"/>
                </a:solidFill>
              </a:rPr>
              <a:t> –   </a:t>
            </a:r>
            <a:r>
              <a:rPr lang="fr-FR" sz="1900" dirty="0" err="1">
                <a:solidFill>
                  <a:schemeClr val="accent6"/>
                </a:solidFill>
              </a:rPr>
              <a:t>Fix</a:t>
            </a:r>
            <a:r>
              <a:rPr lang="fr-FR" sz="1900" dirty="0">
                <a:solidFill>
                  <a:schemeClr val="accent6"/>
                </a:solidFill>
              </a:rPr>
              <a:t>. </a:t>
            </a:r>
            <a:r>
              <a:rPr lang="fr-FR" sz="1900" dirty="0" err="1">
                <a:solidFill>
                  <a:schemeClr val="accent6"/>
                </a:solidFill>
              </a:rPr>
              <a:t>Lines</a:t>
            </a:r>
            <a:endParaRPr lang="fr-FR" sz="1900" dirty="0">
              <a:solidFill>
                <a:schemeClr val="accent6"/>
              </a:solidFill>
            </a:endParaRPr>
          </a:p>
          <a:p>
            <a:pPr marL="380990" indent="-3809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1900" dirty="0">
                <a:solidFill>
                  <a:schemeClr val="accent6"/>
                </a:solidFill>
              </a:rPr>
              <a:t>2004: </a:t>
            </a:r>
            <a:r>
              <a:rPr lang="fr-FR" sz="1900" dirty="0" err="1">
                <a:solidFill>
                  <a:schemeClr val="accent6"/>
                </a:solidFill>
              </a:rPr>
              <a:t>Integration</a:t>
            </a:r>
            <a:r>
              <a:rPr lang="fr-FR" sz="1900" dirty="0">
                <a:solidFill>
                  <a:schemeClr val="accent6"/>
                </a:solidFill>
              </a:rPr>
              <a:t> </a:t>
            </a:r>
          </a:p>
          <a:p>
            <a:pPr>
              <a:spcBef>
                <a:spcPct val="20000"/>
              </a:spcBef>
              <a:defRPr/>
            </a:pPr>
            <a:r>
              <a:rPr lang="fr-FR" sz="1900" dirty="0" err="1">
                <a:solidFill>
                  <a:schemeClr val="accent6"/>
                </a:solidFill>
              </a:rPr>
              <a:t>into</a:t>
            </a:r>
            <a:r>
              <a:rPr lang="fr-FR" sz="1900" dirty="0">
                <a:solidFill>
                  <a:schemeClr val="accent6"/>
                </a:solidFill>
              </a:rPr>
              <a:t> the Institut Curie </a:t>
            </a:r>
          </a:p>
          <a:p>
            <a:pPr marL="380990" indent="-3809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1900" dirty="0">
                <a:solidFill>
                  <a:schemeClr val="accent6"/>
                </a:solidFill>
              </a:rPr>
              <a:t>2006 1st General </a:t>
            </a:r>
            <a:r>
              <a:rPr lang="fr-FR" sz="1900" dirty="0" err="1">
                <a:solidFill>
                  <a:schemeClr val="accent6"/>
                </a:solidFill>
              </a:rPr>
              <a:t>Anesthesia</a:t>
            </a:r>
            <a:endParaRPr lang="fr-FR" sz="1900" dirty="0">
              <a:solidFill>
                <a:schemeClr val="accent6"/>
              </a:solidFill>
            </a:endParaRPr>
          </a:p>
          <a:p>
            <a:pPr marL="380990" indent="-3809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1900" b="1" dirty="0">
                <a:solidFill>
                  <a:schemeClr val="accent6"/>
                </a:solidFill>
              </a:rPr>
              <a:t>2010 New cyclotron + 1 </a:t>
            </a:r>
            <a:r>
              <a:rPr lang="fr-FR" sz="1900" b="1" dirty="0" err="1">
                <a:solidFill>
                  <a:schemeClr val="accent6"/>
                </a:solidFill>
              </a:rPr>
              <a:t>Gantry</a:t>
            </a:r>
            <a:endParaRPr lang="fr-FR" sz="1900" b="1" dirty="0">
              <a:solidFill>
                <a:schemeClr val="accent6"/>
              </a:solidFill>
            </a:endParaRPr>
          </a:p>
          <a:p>
            <a:pPr marL="380990" indent="-3809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1900" dirty="0">
                <a:solidFill>
                  <a:schemeClr val="accent6"/>
                </a:solidFill>
              </a:rPr>
              <a:t>2011  1Gantry +2 </a:t>
            </a:r>
            <a:r>
              <a:rPr lang="fr-FR" sz="1900" dirty="0" err="1">
                <a:solidFill>
                  <a:schemeClr val="accent6"/>
                </a:solidFill>
              </a:rPr>
              <a:t>rooms</a:t>
            </a:r>
            <a:r>
              <a:rPr lang="fr-FR" sz="1900" dirty="0">
                <a:solidFill>
                  <a:schemeClr val="accent6"/>
                </a:solidFill>
              </a:rPr>
              <a:t> (</a:t>
            </a:r>
            <a:r>
              <a:rPr lang="fr-FR" sz="1900" dirty="0" err="1">
                <a:solidFill>
                  <a:schemeClr val="accent6"/>
                </a:solidFill>
              </a:rPr>
              <a:t>Horiz</a:t>
            </a:r>
            <a:r>
              <a:rPr lang="fr-FR" sz="1900" dirty="0">
                <a:solidFill>
                  <a:schemeClr val="accent6"/>
                </a:solidFill>
              </a:rPr>
              <a:t> line)</a:t>
            </a:r>
          </a:p>
          <a:p>
            <a:pPr marL="380990" indent="-3809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1900" dirty="0">
                <a:solidFill>
                  <a:schemeClr val="accent6"/>
                </a:solidFill>
              </a:rPr>
              <a:t>2019 11 000 fractions/</a:t>
            </a:r>
            <a:r>
              <a:rPr lang="fr-FR" sz="1900" dirty="0" err="1">
                <a:solidFill>
                  <a:schemeClr val="accent6"/>
                </a:solidFill>
              </a:rPr>
              <a:t>year</a:t>
            </a:r>
            <a:r>
              <a:rPr lang="fr-FR" sz="1900" dirty="0">
                <a:solidFill>
                  <a:schemeClr val="accent6"/>
                </a:solidFill>
              </a:rPr>
              <a:t> - %PBS</a:t>
            </a:r>
          </a:p>
        </p:txBody>
      </p:sp>
      <p:sp>
        <p:nvSpPr>
          <p:cNvPr id="11279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827618" y="6487585"/>
            <a:ext cx="7859183" cy="24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>
              <a:spcBef>
                <a:spcPct val="20000"/>
              </a:spcBef>
              <a:defRPr b="1">
                <a:solidFill>
                  <a:schemeClr val="accent2"/>
                </a:solidFill>
                <a:latin typeface="Helvetica" pitchFamily="34" charset="0"/>
              </a:defRPr>
            </a:lvl1pPr>
            <a:lvl2pPr marL="990575" indent="-380990">
              <a:spcBef>
                <a:spcPct val="20000"/>
              </a:spcBef>
              <a:defRPr sz="2100">
                <a:solidFill>
                  <a:schemeClr val="tx1"/>
                </a:solidFill>
                <a:latin typeface="Helvetica" pitchFamily="34" charset="0"/>
              </a:defRPr>
            </a:lvl2pPr>
            <a:lvl3pPr marL="1523962" indent="-304792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000" b="1">
                <a:solidFill>
                  <a:schemeClr val="accent2"/>
                </a:solidFill>
                <a:latin typeface="Helvetica" pitchFamily="34" charset="0"/>
              </a:defRPr>
            </a:lvl3pPr>
            <a:lvl4pPr marL="2133547" indent="-304792">
              <a:spcBef>
                <a:spcPct val="20000"/>
              </a:spcBef>
              <a:defRPr sz="2100">
                <a:solidFill>
                  <a:schemeClr val="tx1"/>
                </a:solidFill>
                <a:latin typeface="Helvetica" pitchFamily="34" charset="0"/>
              </a:defRPr>
            </a:lvl4pPr>
            <a:lvl5pPr marL="2743131" indent="-304792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Helvetica" pitchFamily="34" charset="0"/>
              </a:defRPr>
            </a:lvl5pPr>
            <a:lvl6pPr marL="3352716" indent="-30479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Helvetica" pitchFamily="34" charset="0"/>
              </a:defRPr>
            </a:lvl6pPr>
            <a:lvl7pPr marL="3962301" indent="-30479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Helvetica" pitchFamily="34" charset="0"/>
              </a:defRPr>
            </a:lvl7pPr>
            <a:lvl8pPr marL="4571886" indent="-30479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Helvetica" pitchFamily="34" charset="0"/>
              </a:defRPr>
            </a:lvl8pPr>
            <a:lvl9pPr marL="5181470" indent="-30479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fr-FR" b="0">
              <a:solidFill>
                <a:schemeClr val="accent6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280" name="Espace réservé du numéro de diapositiv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273118" y="6512985"/>
            <a:ext cx="772583" cy="24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b="1">
                <a:solidFill>
                  <a:schemeClr val="accent2"/>
                </a:solidFill>
                <a:latin typeface="Helvetica" pitchFamily="34" charset="0"/>
              </a:defRPr>
            </a:lvl1pPr>
            <a:lvl2pPr marL="990575" indent="-380990">
              <a:spcBef>
                <a:spcPct val="20000"/>
              </a:spcBef>
              <a:defRPr sz="2100">
                <a:solidFill>
                  <a:schemeClr val="tx1"/>
                </a:solidFill>
                <a:latin typeface="Helvetica" pitchFamily="34" charset="0"/>
              </a:defRPr>
            </a:lvl2pPr>
            <a:lvl3pPr marL="1523962" indent="-304792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000" b="1">
                <a:solidFill>
                  <a:schemeClr val="accent2"/>
                </a:solidFill>
                <a:latin typeface="Helvetica" pitchFamily="34" charset="0"/>
              </a:defRPr>
            </a:lvl3pPr>
            <a:lvl4pPr marL="2133547" indent="-304792">
              <a:spcBef>
                <a:spcPct val="20000"/>
              </a:spcBef>
              <a:defRPr sz="2100">
                <a:solidFill>
                  <a:schemeClr val="tx1"/>
                </a:solidFill>
                <a:latin typeface="Helvetica" pitchFamily="34" charset="0"/>
              </a:defRPr>
            </a:lvl4pPr>
            <a:lvl5pPr marL="2743131" indent="-304792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Helvetica" pitchFamily="34" charset="0"/>
              </a:defRPr>
            </a:lvl5pPr>
            <a:lvl6pPr marL="3352716" indent="-30479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Helvetica" pitchFamily="34" charset="0"/>
              </a:defRPr>
            </a:lvl6pPr>
            <a:lvl7pPr marL="3962301" indent="-30479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Helvetica" pitchFamily="34" charset="0"/>
              </a:defRPr>
            </a:lvl7pPr>
            <a:lvl8pPr marL="4571886" indent="-30479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Helvetica" pitchFamily="34" charset="0"/>
              </a:defRPr>
            </a:lvl8pPr>
            <a:lvl9pPr marL="5181470" indent="-30479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0"/>
              </a:spcBef>
            </a:pPr>
            <a:fld id="{3C6CC30F-9F79-44B7-9B53-B5FDD4279259}" type="slidenum">
              <a:rPr lang="en-US" altLang="fr-FR" b="0">
                <a:solidFill>
                  <a:schemeClr val="accent6"/>
                </a:solidFill>
                <a:latin typeface="Calibri" pitchFamily="34" charset="0"/>
                <a:cs typeface="Arial" charset="0"/>
              </a:rPr>
              <a:pPr>
                <a:spcBef>
                  <a:spcPct val="0"/>
                </a:spcBef>
              </a:pPr>
              <a:t>57</a:t>
            </a:fld>
            <a:endParaRPr lang="en-US" altLang="fr-FR" b="0">
              <a:solidFill>
                <a:schemeClr val="accent6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281" name="Picture 13" descr="IC - logo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" y="4234"/>
            <a:ext cx="1051982" cy="103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 flipV="1">
            <a:off x="4271434" y="5331884"/>
            <a:ext cx="1310217" cy="260349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83" name="Rectangle 2"/>
          <p:cNvSpPr>
            <a:spLocks noChangeArrowheads="1"/>
          </p:cNvSpPr>
          <p:nvPr/>
        </p:nvSpPr>
        <p:spPr bwMode="auto">
          <a:xfrm>
            <a:off x="5808134" y="1162051"/>
            <a:ext cx="2400300" cy="2023533"/>
          </a:xfrm>
          <a:prstGeom prst="rect">
            <a:avLst/>
          </a:prstGeom>
          <a:noFill/>
          <a:ln w="34925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fr-FR" altLang="fr-FR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6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 txBox="1">
            <a:spLocks/>
          </p:cNvSpPr>
          <p:nvPr/>
        </p:nvSpPr>
        <p:spPr bwMode="auto">
          <a:xfrm>
            <a:off x="624418" y="105833"/>
            <a:ext cx="11078633" cy="7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 defTabSz="457200">
              <a:spcBef>
                <a:spcPct val="20000"/>
              </a:spcBef>
              <a:defRPr b="1">
                <a:solidFill>
                  <a:schemeClr val="accent2"/>
                </a:solidFill>
                <a:latin typeface="Helvetica" pitchFamily="34" charset="0"/>
              </a:defRPr>
            </a:lvl1pPr>
            <a:lvl2pPr marL="742950" indent="-285750" defTabSz="45720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1500" b="1">
                <a:solidFill>
                  <a:schemeClr val="accent2"/>
                </a:solidFill>
                <a:latin typeface="Helvetica" pitchFamily="34" charset="0"/>
              </a:defRPr>
            </a:lvl3pPr>
            <a:lvl4pPr marL="1600200" indent="-228600" defTabSz="45720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fr-FR" altLang="fr-FR" sz="2700">
                <a:solidFill>
                  <a:srgbClr val="5B5B60"/>
                </a:solidFill>
                <a:latin typeface="Century Gothic" pitchFamily="34" charset="0"/>
              </a:rPr>
              <a:t>Centre de Protonthérapie d’Orsay</a:t>
            </a:r>
          </a:p>
        </p:txBody>
      </p:sp>
      <p:cxnSp>
        <p:nvCxnSpPr>
          <p:cNvPr id="21" name="Connecteur droit 20"/>
          <p:cNvCxnSpPr/>
          <p:nvPr/>
        </p:nvCxnSpPr>
        <p:spPr>
          <a:xfrm>
            <a:off x="2508252" y="673100"/>
            <a:ext cx="7943849" cy="0"/>
          </a:xfrm>
          <a:prstGeom prst="line">
            <a:avLst/>
          </a:prstGeom>
          <a:ln w="28575" cmpd="sng">
            <a:solidFill>
              <a:srgbClr val="DE642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281" name="Picture 13" descr="IC - logo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" y="4234"/>
            <a:ext cx="1051982" cy="103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Image060612_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3984419" cy="20379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29" descr="bras-isocentriqu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170" y="4038600"/>
            <a:ext cx="3952400" cy="197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3" descr="Dosimetri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170" y="1524000"/>
            <a:ext cx="3993630" cy="199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28" descr="Eric-Bouvet accue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3951315"/>
            <a:ext cx="3448049" cy="169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ZoneTexte 8"/>
          <p:cNvSpPr txBox="1">
            <a:spLocks noChangeArrowheads="1"/>
          </p:cNvSpPr>
          <p:nvPr/>
        </p:nvSpPr>
        <p:spPr bwMode="auto">
          <a:xfrm>
            <a:off x="6174318" y="6265333"/>
            <a:ext cx="1769533" cy="4508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fr-FR" altLang="fr-FR" sz="2100"/>
              <a:t>Gantry room</a:t>
            </a:r>
          </a:p>
        </p:txBody>
      </p:sp>
      <p:pic>
        <p:nvPicPr>
          <p:cNvPr id="33" name="Picture 5" descr="site boston cyc op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819" y="1576552"/>
            <a:ext cx="3808008" cy="198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" descr="console-traitemen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43" y="4038600"/>
            <a:ext cx="3693613" cy="184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8100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 CPO Operational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381000" y="762536"/>
            <a:ext cx="1196994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b="1" dirty="0" err="1">
                <a:solidFill>
                  <a:schemeClr val="accent6"/>
                </a:solidFill>
              </a:rPr>
              <a:t>Typical</a:t>
            </a:r>
            <a:r>
              <a:rPr lang="fr-FR" sz="2000" b="1" dirty="0">
                <a:solidFill>
                  <a:schemeClr val="accent6"/>
                </a:solidFill>
              </a:rPr>
              <a:t> </a:t>
            </a:r>
            <a:r>
              <a:rPr lang="fr-FR" sz="2000" b="1" dirty="0" err="1">
                <a:solidFill>
                  <a:schemeClr val="accent6"/>
                </a:solidFill>
              </a:rPr>
              <a:t>day</a:t>
            </a:r>
            <a:endParaRPr lang="fr-FR" sz="2000" b="1" dirty="0">
              <a:solidFill>
                <a:schemeClr val="accent6"/>
              </a:solidFill>
            </a:endParaRPr>
          </a:p>
          <a:p>
            <a:pPr algn="l"/>
            <a:endParaRPr lang="fr-FR" sz="2000" dirty="0">
              <a:solidFill>
                <a:schemeClr val="accent6"/>
              </a:solidFill>
            </a:endParaRPr>
          </a:p>
          <a:p>
            <a:pPr algn="l"/>
            <a:r>
              <a:rPr lang="fr-FR" sz="2000" dirty="0">
                <a:solidFill>
                  <a:schemeClr val="accent6"/>
                </a:solidFill>
              </a:rPr>
              <a:t>6h30 - 7h30 </a:t>
            </a:r>
            <a:r>
              <a:rPr lang="fr-FR" sz="2000" dirty="0" err="1">
                <a:solidFill>
                  <a:schemeClr val="accent6"/>
                </a:solidFill>
              </a:rPr>
              <a:t>technical</a:t>
            </a:r>
            <a:r>
              <a:rPr lang="fr-FR" sz="2000" dirty="0">
                <a:solidFill>
                  <a:schemeClr val="accent6"/>
                </a:solidFill>
              </a:rPr>
              <a:t> startup and warm-up</a:t>
            </a:r>
          </a:p>
          <a:p>
            <a:pPr algn="l"/>
            <a:r>
              <a:rPr lang="fr-FR" sz="2000" dirty="0">
                <a:solidFill>
                  <a:schemeClr val="accent6"/>
                </a:solidFill>
              </a:rPr>
              <a:t>	2 </a:t>
            </a:r>
            <a:r>
              <a:rPr lang="fr-FR" sz="2000" dirty="0" err="1">
                <a:solidFill>
                  <a:schemeClr val="accent6"/>
                </a:solidFill>
              </a:rPr>
              <a:t>days</a:t>
            </a:r>
            <a:r>
              <a:rPr lang="fr-FR" sz="2000" dirty="0">
                <a:solidFill>
                  <a:schemeClr val="accent6"/>
                </a:solidFill>
              </a:rPr>
              <a:t> per </a:t>
            </a:r>
            <a:r>
              <a:rPr lang="fr-FR" sz="2000" dirty="0" err="1">
                <a:solidFill>
                  <a:schemeClr val="accent6"/>
                </a:solidFill>
              </a:rPr>
              <a:t>week</a:t>
            </a:r>
            <a:r>
              <a:rPr lang="fr-FR" sz="2000" dirty="0">
                <a:solidFill>
                  <a:schemeClr val="accent6"/>
                </a:solidFill>
              </a:rPr>
              <a:t> </a:t>
            </a:r>
            <a:r>
              <a:rPr lang="fr-FR" sz="2000" dirty="0" err="1">
                <a:solidFill>
                  <a:schemeClr val="accent6"/>
                </a:solidFill>
              </a:rPr>
              <a:t>with</a:t>
            </a:r>
            <a:r>
              <a:rPr lang="fr-FR" sz="2000" dirty="0">
                <a:solidFill>
                  <a:schemeClr val="accent6"/>
                </a:solidFill>
              </a:rPr>
              <a:t> 30 minutes of maintenances</a:t>
            </a:r>
          </a:p>
          <a:p>
            <a:pPr algn="l"/>
            <a:r>
              <a:rPr lang="fr-FR" sz="2000" dirty="0">
                <a:solidFill>
                  <a:schemeClr val="accent6"/>
                </a:solidFill>
              </a:rPr>
              <a:t>7h30 - 8h30 </a:t>
            </a:r>
            <a:r>
              <a:rPr lang="fr-FR" sz="2000" dirty="0" err="1">
                <a:solidFill>
                  <a:schemeClr val="accent6"/>
                </a:solidFill>
              </a:rPr>
              <a:t>Beam</a:t>
            </a:r>
            <a:r>
              <a:rPr lang="fr-FR" sz="2000" dirty="0">
                <a:solidFill>
                  <a:schemeClr val="accent6"/>
                </a:solidFill>
              </a:rPr>
              <a:t> </a:t>
            </a:r>
            <a:r>
              <a:rPr lang="fr-FR" sz="2000" dirty="0" err="1">
                <a:solidFill>
                  <a:schemeClr val="accent6"/>
                </a:solidFill>
              </a:rPr>
              <a:t>checks</a:t>
            </a:r>
            <a:r>
              <a:rPr lang="fr-FR" sz="2000" dirty="0">
                <a:solidFill>
                  <a:schemeClr val="accent6"/>
                </a:solidFill>
              </a:rPr>
              <a:t> (by </a:t>
            </a:r>
            <a:r>
              <a:rPr lang="fr-FR" sz="2000" dirty="0" err="1">
                <a:solidFill>
                  <a:schemeClr val="accent6"/>
                </a:solidFill>
              </a:rPr>
              <a:t>users</a:t>
            </a:r>
            <a:r>
              <a:rPr lang="fr-FR" sz="2000" dirty="0">
                <a:solidFill>
                  <a:schemeClr val="accent6"/>
                </a:solidFill>
              </a:rPr>
              <a:t>)</a:t>
            </a:r>
          </a:p>
          <a:p>
            <a:pPr algn="l"/>
            <a:r>
              <a:rPr lang="fr-FR" sz="2000" dirty="0">
                <a:solidFill>
                  <a:schemeClr val="accent6"/>
                </a:solidFill>
              </a:rPr>
              <a:t>8h30 – 19h15 – use for </a:t>
            </a:r>
            <a:r>
              <a:rPr lang="fr-FR" sz="2000" dirty="0" err="1">
                <a:solidFill>
                  <a:schemeClr val="accent6"/>
                </a:solidFill>
              </a:rPr>
              <a:t>clinics</a:t>
            </a:r>
            <a:r>
              <a:rPr lang="fr-FR" sz="2000" dirty="0">
                <a:solidFill>
                  <a:schemeClr val="accent6"/>
                </a:solidFill>
              </a:rPr>
              <a:t> (</a:t>
            </a:r>
            <a:r>
              <a:rPr lang="fr-FR" sz="2000" dirty="0" err="1">
                <a:solidFill>
                  <a:schemeClr val="accent6"/>
                </a:solidFill>
              </a:rPr>
              <a:t>treatment</a:t>
            </a:r>
            <a:r>
              <a:rPr lang="fr-FR" sz="2000" dirty="0">
                <a:solidFill>
                  <a:schemeClr val="accent6"/>
                </a:solidFill>
              </a:rPr>
              <a:t> or </a:t>
            </a:r>
            <a:r>
              <a:rPr lang="fr-FR" sz="2000" dirty="0" err="1">
                <a:solidFill>
                  <a:schemeClr val="accent6"/>
                </a:solidFill>
              </a:rPr>
              <a:t>Quality</a:t>
            </a:r>
            <a:r>
              <a:rPr lang="fr-FR" sz="2000" dirty="0">
                <a:solidFill>
                  <a:schemeClr val="accent6"/>
                </a:solidFill>
              </a:rPr>
              <a:t> Control) -</a:t>
            </a:r>
            <a:r>
              <a:rPr lang="fr-FR" sz="2000" b="1" dirty="0">
                <a:solidFill>
                  <a:srgbClr val="0070C0"/>
                </a:solidFill>
              </a:rPr>
              <a:t>11 </a:t>
            </a:r>
            <a:r>
              <a:rPr lang="fr-FR" sz="2000" b="1" dirty="0" err="1">
                <a:solidFill>
                  <a:srgbClr val="0070C0"/>
                </a:solidFill>
              </a:rPr>
              <a:t>hours</a:t>
            </a:r>
            <a:r>
              <a:rPr lang="fr-FR" sz="2000" b="1" dirty="0">
                <a:solidFill>
                  <a:srgbClr val="0070C0"/>
                </a:solidFill>
              </a:rPr>
              <a:t> of </a:t>
            </a:r>
            <a:r>
              <a:rPr lang="fr-FR" sz="2000" b="1" dirty="0" err="1">
                <a:solidFill>
                  <a:srgbClr val="0070C0"/>
                </a:solidFill>
              </a:rPr>
              <a:t>operations</a:t>
            </a:r>
            <a:endParaRPr lang="fr-FR" sz="2000" b="1" dirty="0">
              <a:solidFill>
                <a:srgbClr val="0070C0"/>
              </a:solidFill>
            </a:endParaRPr>
          </a:p>
          <a:p>
            <a:pPr algn="l"/>
            <a:r>
              <a:rPr lang="fr-FR" sz="2000" dirty="0">
                <a:solidFill>
                  <a:schemeClr val="accent6"/>
                </a:solidFill>
              </a:rPr>
              <a:t>	</a:t>
            </a:r>
            <a:r>
              <a:rPr lang="fr-FR" sz="2000" dirty="0" err="1">
                <a:solidFill>
                  <a:schemeClr val="accent6"/>
                </a:solidFill>
              </a:rPr>
              <a:t>after</a:t>
            </a:r>
            <a:r>
              <a:rPr lang="fr-FR" sz="2000" dirty="0">
                <a:solidFill>
                  <a:schemeClr val="accent6"/>
                </a:solidFill>
              </a:rPr>
              <a:t> 19h15 </a:t>
            </a:r>
            <a:r>
              <a:rPr lang="fr-FR" sz="2000" dirty="0" err="1">
                <a:solidFill>
                  <a:schemeClr val="accent6"/>
                </a:solidFill>
              </a:rPr>
              <a:t>several</a:t>
            </a:r>
            <a:r>
              <a:rPr lang="fr-FR" sz="2000" dirty="0">
                <a:solidFill>
                  <a:schemeClr val="accent6"/>
                </a:solidFill>
              </a:rPr>
              <a:t> options</a:t>
            </a:r>
          </a:p>
          <a:p>
            <a:pPr lvl="0" algn="l"/>
            <a:r>
              <a:rPr lang="fr-FR" sz="2000" dirty="0">
                <a:solidFill>
                  <a:schemeClr val="accent6"/>
                </a:solidFill>
              </a:rPr>
              <a:t>		Extra-time to finish the </a:t>
            </a:r>
            <a:r>
              <a:rPr lang="fr-FR" sz="2000" dirty="0" err="1">
                <a:solidFill>
                  <a:schemeClr val="accent6"/>
                </a:solidFill>
              </a:rPr>
              <a:t>clinical</a:t>
            </a:r>
            <a:r>
              <a:rPr lang="fr-FR" sz="2000" dirty="0">
                <a:solidFill>
                  <a:schemeClr val="accent6"/>
                </a:solidFill>
              </a:rPr>
              <a:t> </a:t>
            </a:r>
            <a:r>
              <a:rPr lang="fr-FR" sz="2000" dirty="0" err="1">
                <a:solidFill>
                  <a:schemeClr val="accent6"/>
                </a:solidFill>
              </a:rPr>
              <a:t>activity</a:t>
            </a:r>
            <a:r>
              <a:rPr lang="fr-FR" sz="2000" dirty="0">
                <a:solidFill>
                  <a:schemeClr val="accent6"/>
                </a:solidFill>
              </a:rPr>
              <a:t> (if case of large </a:t>
            </a:r>
            <a:r>
              <a:rPr lang="fr-FR" sz="2000" dirty="0" err="1">
                <a:solidFill>
                  <a:schemeClr val="accent6"/>
                </a:solidFill>
              </a:rPr>
              <a:t>activity</a:t>
            </a:r>
            <a:r>
              <a:rPr lang="fr-FR" sz="2000" dirty="0">
                <a:solidFill>
                  <a:schemeClr val="accent6"/>
                </a:solidFill>
              </a:rPr>
              <a:t> or </a:t>
            </a:r>
            <a:r>
              <a:rPr lang="fr-FR" sz="2000" dirty="0" err="1">
                <a:solidFill>
                  <a:schemeClr val="accent6"/>
                </a:solidFill>
              </a:rPr>
              <a:t>delays</a:t>
            </a:r>
            <a:r>
              <a:rPr lang="fr-FR" sz="2000" dirty="0">
                <a:solidFill>
                  <a:schemeClr val="accent6"/>
                </a:solidFill>
              </a:rPr>
              <a:t> </a:t>
            </a:r>
            <a:r>
              <a:rPr lang="fr-FR" sz="2000" dirty="0" err="1">
                <a:solidFill>
                  <a:schemeClr val="accent6"/>
                </a:solidFill>
              </a:rPr>
              <a:t>during</a:t>
            </a:r>
            <a:r>
              <a:rPr lang="fr-FR" sz="2000" dirty="0">
                <a:solidFill>
                  <a:schemeClr val="accent6"/>
                </a:solidFill>
              </a:rPr>
              <a:t> the </a:t>
            </a:r>
            <a:r>
              <a:rPr lang="fr-FR" sz="2000" dirty="0" err="1">
                <a:solidFill>
                  <a:schemeClr val="accent6"/>
                </a:solidFill>
              </a:rPr>
              <a:t>days</a:t>
            </a:r>
            <a:r>
              <a:rPr lang="fr-FR" sz="2000" dirty="0">
                <a:solidFill>
                  <a:schemeClr val="accent6"/>
                </a:solidFill>
              </a:rPr>
              <a:t>)</a:t>
            </a:r>
          </a:p>
          <a:p>
            <a:pPr lvl="0" algn="l"/>
            <a:r>
              <a:rPr lang="fr-FR" sz="2000" dirty="0">
                <a:solidFill>
                  <a:schemeClr val="accent6"/>
                </a:solidFill>
              </a:rPr>
              <a:t>		</a:t>
            </a:r>
            <a:r>
              <a:rPr lang="fr-FR" sz="2000" dirty="0" err="1">
                <a:solidFill>
                  <a:schemeClr val="accent6"/>
                </a:solidFill>
              </a:rPr>
              <a:t>evening</a:t>
            </a:r>
            <a:r>
              <a:rPr lang="fr-FR" sz="2000" dirty="0">
                <a:solidFill>
                  <a:schemeClr val="accent6"/>
                </a:solidFill>
              </a:rPr>
              <a:t> session for </a:t>
            </a:r>
            <a:r>
              <a:rPr lang="fr-FR" sz="2000" dirty="0" err="1">
                <a:solidFill>
                  <a:schemeClr val="accent6"/>
                </a:solidFill>
              </a:rPr>
              <a:t>Periodic</a:t>
            </a:r>
            <a:r>
              <a:rPr lang="fr-FR" sz="2000" dirty="0">
                <a:solidFill>
                  <a:schemeClr val="accent6"/>
                </a:solidFill>
              </a:rPr>
              <a:t> Tests</a:t>
            </a:r>
          </a:p>
          <a:p>
            <a:pPr lvl="0" algn="l"/>
            <a:r>
              <a:rPr lang="fr-FR" sz="2000" dirty="0">
                <a:solidFill>
                  <a:schemeClr val="accent6"/>
                </a:solidFill>
              </a:rPr>
              <a:t>		</a:t>
            </a:r>
            <a:r>
              <a:rPr lang="fr-FR" sz="2000" dirty="0" err="1">
                <a:solidFill>
                  <a:schemeClr val="accent6"/>
                </a:solidFill>
              </a:rPr>
              <a:t>evening</a:t>
            </a:r>
            <a:r>
              <a:rPr lang="fr-FR" sz="2000" dirty="0">
                <a:solidFill>
                  <a:schemeClr val="accent6"/>
                </a:solidFill>
              </a:rPr>
              <a:t> session for </a:t>
            </a:r>
            <a:r>
              <a:rPr lang="fr-FR" sz="2000" dirty="0" err="1">
                <a:solidFill>
                  <a:schemeClr val="accent6"/>
                </a:solidFill>
              </a:rPr>
              <a:t>experimentations</a:t>
            </a:r>
            <a:r>
              <a:rPr lang="fr-FR" sz="2000" dirty="0">
                <a:solidFill>
                  <a:schemeClr val="accent6"/>
                </a:solidFill>
              </a:rPr>
              <a:t> (</a:t>
            </a:r>
            <a:r>
              <a:rPr lang="fr-FR" sz="2000" dirty="0" err="1">
                <a:solidFill>
                  <a:schemeClr val="accent6"/>
                </a:solidFill>
              </a:rPr>
              <a:t>physics</a:t>
            </a:r>
            <a:r>
              <a:rPr lang="fr-FR" sz="2000" dirty="0">
                <a:solidFill>
                  <a:schemeClr val="accent6"/>
                </a:solidFill>
              </a:rPr>
              <a:t>, or </a:t>
            </a:r>
            <a:r>
              <a:rPr lang="fr-FR" sz="2000" dirty="0" err="1">
                <a:solidFill>
                  <a:schemeClr val="accent6"/>
                </a:solidFill>
              </a:rPr>
              <a:t>mainly</a:t>
            </a:r>
            <a:r>
              <a:rPr lang="fr-FR" sz="2000" dirty="0">
                <a:solidFill>
                  <a:schemeClr val="accent6"/>
                </a:solidFill>
              </a:rPr>
              <a:t> </a:t>
            </a:r>
            <a:r>
              <a:rPr lang="fr-FR" sz="2000" dirty="0" err="1">
                <a:solidFill>
                  <a:schemeClr val="accent6"/>
                </a:solidFill>
              </a:rPr>
              <a:t>radiobiology</a:t>
            </a:r>
            <a:r>
              <a:rPr lang="fr-FR" sz="2000" dirty="0">
                <a:solidFill>
                  <a:schemeClr val="accent6"/>
                </a:solidFill>
              </a:rPr>
              <a:t> in vitro or in vivo)</a:t>
            </a:r>
          </a:p>
          <a:p>
            <a:pPr lvl="0" algn="l"/>
            <a:r>
              <a:rPr lang="fr-FR" altLang="fr-FR" sz="2000" b="1" dirty="0" err="1">
                <a:solidFill>
                  <a:schemeClr val="accent6"/>
                </a:solidFill>
              </a:rPr>
              <a:t>Typical</a:t>
            </a:r>
            <a:r>
              <a:rPr lang="fr-FR" altLang="fr-FR" sz="2000" b="1" dirty="0">
                <a:solidFill>
                  <a:schemeClr val="accent6"/>
                </a:solidFill>
              </a:rPr>
              <a:t> </a:t>
            </a:r>
            <a:r>
              <a:rPr lang="fr-FR" altLang="fr-FR" sz="2000" b="1" dirty="0" err="1">
                <a:solidFill>
                  <a:schemeClr val="accent6"/>
                </a:solidFill>
              </a:rPr>
              <a:t>week</a:t>
            </a:r>
            <a:endParaRPr lang="fr-FR" altLang="fr-FR" sz="2000" dirty="0">
              <a:solidFill>
                <a:schemeClr val="accent6"/>
              </a:solidFill>
            </a:endParaRPr>
          </a:p>
          <a:p>
            <a:pPr lvl="1" algn="l"/>
            <a:r>
              <a:rPr lang="fr-FR" altLang="fr-FR" sz="2000" dirty="0">
                <a:solidFill>
                  <a:schemeClr val="accent6"/>
                </a:solidFill>
              </a:rPr>
              <a:t>5 </a:t>
            </a:r>
            <a:r>
              <a:rPr lang="fr-FR" altLang="fr-FR" sz="2000" dirty="0" err="1">
                <a:solidFill>
                  <a:schemeClr val="accent6"/>
                </a:solidFill>
              </a:rPr>
              <a:t>days</a:t>
            </a:r>
            <a:r>
              <a:rPr lang="fr-FR" altLang="fr-FR" sz="2000" dirty="0">
                <a:solidFill>
                  <a:schemeClr val="accent6"/>
                </a:solidFill>
              </a:rPr>
              <a:t> of </a:t>
            </a:r>
            <a:r>
              <a:rPr lang="fr-FR" altLang="fr-FR" sz="2000" dirty="0" err="1">
                <a:solidFill>
                  <a:schemeClr val="accent6"/>
                </a:solidFill>
              </a:rPr>
              <a:t>operation</a:t>
            </a:r>
            <a:endParaRPr lang="fr-FR" altLang="fr-FR" sz="2000" dirty="0">
              <a:solidFill>
                <a:schemeClr val="accent6"/>
              </a:solidFill>
            </a:endParaRPr>
          </a:p>
          <a:p>
            <a:pPr lvl="1" algn="l"/>
            <a:r>
              <a:rPr lang="fr-FR" altLang="fr-FR" sz="2000" dirty="0" err="1">
                <a:solidFill>
                  <a:schemeClr val="accent6"/>
                </a:solidFill>
              </a:rPr>
              <a:t>Some</a:t>
            </a:r>
            <a:r>
              <a:rPr lang="fr-FR" altLang="fr-FR" sz="2000" dirty="0">
                <a:solidFill>
                  <a:schemeClr val="accent6"/>
                </a:solidFill>
              </a:rPr>
              <a:t> </a:t>
            </a:r>
            <a:r>
              <a:rPr lang="fr-FR" altLang="fr-FR" sz="2000" dirty="0" err="1">
                <a:solidFill>
                  <a:schemeClr val="accent6"/>
                </a:solidFill>
              </a:rPr>
              <a:t>saturday</a:t>
            </a:r>
            <a:r>
              <a:rPr lang="fr-FR" altLang="fr-FR" sz="2000" dirty="0">
                <a:solidFill>
                  <a:schemeClr val="accent6"/>
                </a:solidFill>
              </a:rPr>
              <a:t> </a:t>
            </a:r>
            <a:r>
              <a:rPr lang="fr-FR" altLang="fr-FR" sz="2000" dirty="0" err="1">
                <a:solidFill>
                  <a:schemeClr val="accent6"/>
                </a:solidFill>
              </a:rPr>
              <a:t>morning</a:t>
            </a:r>
            <a:r>
              <a:rPr lang="fr-FR" altLang="fr-FR" sz="2000" dirty="0">
                <a:solidFill>
                  <a:schemeClr val="accent6"/>
                </a:solidFill>
              </a:rPr>
              <a:t> or week-end of maintenance</a:t>
            </a:r>
          </a:p>
          <a:p>
            <a:pPr lvl="0" algn="l"/>
            <a:endParaRPr lang="fr-FR" altLang="fr-FR" sz="2000" dirty="0">
              <a:solidFill>
                <a:schemeClr val="accent6"/>
              </a:solidFill>
            </a:endParaRPr>
          </a:p>
          <a:p>
            <a:pPr lvl="0" algn="l"/>
            <a:r>
              <a:rPr lang="fr-FR" altLang="fr-FR" sz="2000" b="1" dirty="0" err="1">
                <a:solidFill>
                  <a:schemeClr val="accent6"/>
                </a:solidFill>
              </a:rPr>
              <a:t>Typical</a:t>
            </a:r>
            <a:r>
              <a:rPr lang="fr-FR" altLang="fr-FR" sz="2000" b="1" dirty="0">
                <a:solidFill>
                  <a:schemeClr val="accent6"/>
                </a:solidFill>
              </a:rPr>
              <a:t> </a:t>
            </a:r>
            <a:r>
              <a:rPr lang="fr-FR" altLang="fr-FR" sz="2000" b="1" dirty="0" err="1">
                <a:solidFill>
                  <a:schemeClr val="accent6"/>
                </a:solidFill>
              </a:rPr>
              <a:t>year</a:t>
            </a:r>
            <a:endParaRPr lang="fr-FR" altLang="fr-FR" sz="2000" dirty="0">
              <a:solidFill>
                <a:schemeClr val="accent6"/>
              </a:solidFill>
            </a:endParaRPr>
          </a:p>
          <a:p>
            <a:pPr lvl="1" algn="l"/>
            <a:r>
              <a:rPr lang="fr-FR" altLang="fr-FR" sz="2000" b="1" dirty="0">
                <a:solidFill>
                  <a:srgbClr val="FF0000"/>
                </a:solidFill>
              </a:rPr>
              <a:t>52 </a:t>
            </a:r>
            <a:r>
              <a:rPr lang="fr-FR" altLang="fr-FR" sz="2000" b="1" dirty="0" err="1">
                <a:solidFill>
                  <a:srgbClr val="FF0000"/>
                </a:solidFill>
              </a:rPr>
              <a:t>weeks</a:t>
            </a:r>
            <a:r>
              <a:rPr lang="fr-FR" altLang="fr-FR" sz="2000" b="1" dirty="0">
                <a:solidFill>
                  <a:srgbClr val="FF0000"/>
                </a:solidFill>
              </a:rPr>
              <a:t> of </a:t>
            </a:r>
            <a:r>
              <a:rPr lang="fr-FR" altLang="fr-FR" sz="2000" b="1" dirty="0" err="1">
                <a:solidFill>
                  <a:srgbClr val="FF0000"/>
                </a:solidFill>
              </a:rPr>
              <a:t>treatment</a:t>
            </a:r>
            <a:endParaRPr lang="fr-FR" altLang="fr-FR" sz="2000" b="1" dirty="0">
              <a:solidFill>
                <a:srgbClr val="FF0000"/>
              </a:solidFill>
            </a:endParaRPr>
          </a:p>
          <a:p>
            <a:pPr lvl="1" algn="l"/>
            <a:r>
              <a:rPr lang="fr-FR" altLang="fr-FR" sz="2000" dirty="0" err="1">
                <a:solidFill>
                  <a:schemeClr val="accent6"/>
                </a:solidFill>
              </a:rPr>
              <a:t>Only</a:t>
            </a:r>
            <a:r>
              <a:rPr lang="fr-FR" altLang="fr-FR" sz="2000" dirty="0">
                <a:solidFill>
                  <a:schemeClr val="accent6"/>
                </a:solidFill>
              </a:rPr>
              <a:t> 4 </a:t>
            </a:r>
            <a:r>
              <a:rPr lang="fr-FR" altLang="fr-FR" sz="2000" dirty="0" err="1">
                <a:solidFill>
                  <a:schemeClr val="accent6"/>
                </a:solidFill>
              </a:rPr>
              <a:t>fridays</a:t>
            </a:r>
            <a:r>
              <a:rPr lang="fr-FR" altLang="fr-FR" sz="2000" dirty="0">
                <a:solidFill>
                  <a:schemeClr val="accent6"/>
                </a:solidFill>
              </a:rPr>
              <a:t> + week-end for large </a:t>
            </a:r>
            <a:r>
              <a:rPr lang="fr-FR" altLang="fr-FR" sz="2000" dirty="0" err="1">
                <a:solidFill>
                  <a:schemeClr val="accent6"/>
                </a:solidFill>
              </a:rPr>
              <a:t>quarterly</a:t>
            </a:r>
            <a:r>
              <a:rPr lang="fr-FR" altLang="fr-FR" sz="2000" dirty="0">
                <a:solidFill>
                  <a:schemeClr val="accent6"/>
                </a:solidFill>
              </a:rPr>
              <a:t> maintenance sessions</a:t>
            </a:r>
          </a:p>
          <a:p>
            <a:endParaRPr lang="fr-FR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60891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7"/>
            <a:ext cx="12192000" cy="1690208"/>
            <a:chOff x="438150" y="152400"/>
            <a:chExt cx="8267700" cy="1690208"/>
          </a:xfrm>
        </p:grpSpPr>
        <p:sp>
          <p:nvSpPr>
            <p:cNvPr id="5" name="Rectangle 4"/>
            <p:cNvSpPr/>
            <p:nvPr/>
          </p:nvSpPr>
          <p:spPr>
            <a:xfrm>
              <a:off x="438150" y="152400"/>
              <a:ext cx="82677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sz="2800" dirty="0">
                  <a:solidFill>
                    <a:schemeClr val="accent6"/>
                  </a:solidFill>
                  <a:latin typeface="+mn-lt"/>
                </a:rPr>
                <a:t>C-AD (BNL): Collider-Accelerator Department (Brookhaven National Laboratory)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38150" y="652319"/>
              <a:ext cx="82677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endParaRPr lang="en-GB" b="1" u="sng" dirty="0">
                <a:solidFill>
                  <a:schemeClr val="accent6"/>
                </a:solidFill>
                <a:latin typeface="+mn-l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38150" y="519169"/>
              <a:ext cx="82677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GB" dirty="0">
                <a:solidFill>
                  <a:schemeClr val="accent6"/>
                </a:solidFill>
                <a:latin typeface="+mn-lt"/>
              </a:endParaRPr>
            </a:p>
            <a:p>
              <a:r>
                <a:rPr lang="en-GB" dirty="0">
                  <a:solidFill>
                    <a:schemeClr val="accent6"/>
                  </a:solidFill>
                  <a:latin typeface="+mn-lt"/>
                </a:rPr>
                <a:t>Accelerator Complex: LINAC/EBIS/Tandem </a:t>
              </a:r>
              <a:r>
                <a:rPr lang="en-GB" dirty="0">
                  <a:solidFill>
                    <a:schemeClr val="accent6"/>
                  </a:solidFill>
                  <a:latin typeface="+mn-lt"/>
                  <a:sym typeface="Wingdings" panose="05000000000000000000" pitchFamily="2" charset="2"/>
                </a:rPr>
                <a:t>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 Synchrotrons </a:t>
              </a:r>
              <a:r>
                <a:rPr lang="en-GB" dirty="0">
                  <a:solidFill>
                    <a:schemeClr val="accent6"/>
                  </a:solidFill>
                  <a:latin typeface="+mn-lt"/>
                  <a:sym typeface="Wingdings" panose="05000000000000000000" pitchFamily="2" charset="2"/>
                </a:rPr>
                <a:t>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 flagship Relativistic Heavy Ion Collider (</a:t>
              </a:r>
              <a:r>
                <a:rPr lang="en-GB" b="1" dirty="0">
                  <a:solidFill>
                    <a:schemeClr val="accent6"/>
                  </a:solidFill>
                  <a:latin typeface="+mn-lt"/>
                </a:rPr>
                <a:t>RHIC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)</a:t>
              </a:r>
            </a:p>
            <a:p>
              <a:pPr lvl="1"/>
              <a:endParaRPr lang="en-GB" dirty="0">
                <a:solidFill>
                  <a:schemeClr val="accent6"/>
                </a:solidFill>
                <a:latin typeface="+mn-lt"/>
              </a:endParaRPr>
            </a:p>
            <a:p>
              <a:pPr lvl="1"/>
              <a:r>
                <a:rPr lang="en-GB" dirty="0">
                  <a:solidFill>
                    <a:schemeClr val="accent6"/>
                  </a:solidFill>
                  <a:latin typeface="+mn-lt"/>
                </a:rPr>
                <a:t>End Product: </a:t>
              </a:r>
              <a:r>
                <a:rPr lang="en-GB" b="1" u="sng" dirty="0">
                  <a:solidFill>
                    <a:schemeClr val="accent6"/>
                  </a:solidFill>
                  <a:latin typeface="+mn-lt"/>
                </a:rPr>
                <a:t>colliding particles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; ions – p, d, h, Al, Cu, Ru, </a:t>
              </a:r>
              <a:r>
                <a:rPr lang="en-GB" dirty="0" err="1">
                  <a:solidFill>
                    <a:schemeClr val="accent6"/>
                  </a:solidFill>
                  <a:latin typeface="+mn-lt"/>
                </a:rPr>
                <a:t>Zr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, Au, U, polarized protons</a:t>
              </a:r>
            </a:p>
            <a:p>
              <a:pPr lvl="1"/>
              <a:r>
                <a:rPr lang="en-GB" dirty="0">
                  <a:solidFill>
                    <a:schemeClr val="accent6"/>
                  </a:solidFill>
                  <a:latin typeface="+mn-lt"/>
                </a:rPr>
                <a:t>RHIC colliding at beam energies 3.85-100 GeV ions, 255 GeV protons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5217E4CC-371E-42F4-B73C-B07302C879F2}"/>
              </a:ext>
            </a:extLst>
          </p:cNvPr>
          <p:cNvSpPr/>
          <p:nvPr/>
        </p:nvSpPr>
        <p:spPr bwMode="auto">
          <a:xfrm>
            <a:off x="3239291" y="3577139"/>
            <a:ext cx="89625" cy="76043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9589FF-103C-49B4-8D6A-53516FE8A3C1}"/>
              </a:ext>
            </a:extLst>
          </p:cNvPr>
          <p:cNvSpPr/>
          <p:nvPr/>
        </p:nvSpPr>
        <p:spPr>
          <a:xfrm>
            <a:off x="3352800" y="3609666"/>
            <a:ext cx="5166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>
                <a:solidFill>
                  <a:schemeClr val="accent3"/>
                </a:solidFill>
                <a:latin typeface="+mj-lt"/>
              </a:rPr>
              <a:t>BNL</a:t>
            </a:r>
            <a:endParaRPr lang="en-GB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2881083"/>
      </p:ext>
    </p:extLst>
  </p:cSld>
  <p:clrMapOvr>
    <a:masterClrMapping/>
  </p:clrMapOvr>
  <p:transition spd="med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title"/>
          </p:nvPr>
        </p:nvSpPr>
        <p:spPr>
          <a:xfrm>
            <a:off x="381000" y="0"/>
            <a:ext cx="10769600" cy="838200"/>
          </a:xfrm>
        </p:spPr>
        <p:txBody>
          <a:bodyPr/>
          <a:lstStyle/>
          <a:p>
            <a:r>
              <a:rPr lang="fr-FR" altLang="fr-FR" dirty="0"/>
              <a:t>General Key Performances </a:t>
            </a:r>
            <a:r>
              <a:rPr lang="fr-FR" altLang="fr-FR" dirty="0" err="1"/>
              <a:t>Indicators</a:t>
            </a:r>
            <a:r>
              <a:rPr lang="fr-FR" altLang="fr-FR" dirty="0"/>
              <a:t> (CPO)</a:t>
            </a:r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10337113" y="1358901"/>
            <a:ext cx="1631210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fr-FR" altLang="fr-FR" sz="2700"/>
              <a:t>Branding</a:t>
            </a:r>
          </a:p>
          <a:p>
            <a:r>
              <a:rPr lang="fr-FR" altLang="fr-FR" sz="2700"/>
              <a:t>external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10358744" y="2855385"/>
            <a:ext cx="1535030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fr-FR" altLang="fr-FR" sz="2700"/>
              <a:t>Analysis</a:t>
            </a:r>
          </a:p>
          <a:p>
            <a:r>
              <a:rPr lang="fr-FR" altLang="fr-FR" sz="2700"/>
              <a:t>internal</a:t>
            </a: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10029335" y="4586818"/>
            <a:ext cx="2246764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fr-FR" altLang="fr-FR" sz="2700"/>
              <a:t>Happy Users</a:t>
            </a:r>
          </a:p>
          <a:p>
            <a:pPr algn="ctr"/>
            <a:r>
              <a:rPr lang="fr-FR" altLang="fr-FR" sz="2700"/>
              <a:t>internal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09600" y="1624548"/>
            <a:ext cx="1156246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fr-FR" sz="2400" dirty="0">
              <a:solidFill>
                <a:schemeClr val="accent6"/>
              </a:solidFill>
            </a:endParaRPr>
          </a:p>
          <a:p>
            <a:pPr algn="l"/>
            <a:r>
              <a:rPr lang="fr-FR" sz="2400" dirty="0">
                <a:solidFill>
                  <a:schemeClr val="accent6"/>
                </a:solidFill>
              </a:rPr>
              <a:t>- </a:t>
            </a:r>
            <a:r>
              <a:rPr lang="fr-FR" sz="2400" dirty="0" err="1">
                <a:solidFill>
                  <a:schemeClr val="accent6"/>
                </a:solidFill>
              </a:rPr>
              <a:t>number</a:t>
            </a:r>
            <a:r>
              <a:rPr lang="fr-FR" sz="2400" dirty="0">
                <a:solidFill>
                  <a:schemeClr val="accent6"/>
                </a:solidFill>
              </a:rPr>
              <a:t> of sessions of </a:t>
            </a:r>
            <a:r>
              <a:rPr lang="fr-FR" sz="2400" b="1" dirty="0" err="1">
                <a:solidFill>
                  <a:schemeClr val="accent6"/>
                </a:solidFill>
              </a:rPr>
              <a:t>treatment</a:t>
            </a:r>
            <a:r>
              <a:rPr lang="fr-FR" sz="2400" dirty="0">
                <a:solidFill>
                  <a:schemeClr val="accent6"/>
                </a:solidFill>
              </a:rPr>
              <a:t> </a:t>
            </a:r>
            <a:r>
              <a:rPr lang="fr-FR" sz="2400" dirty="0" err="1">
                <a:solidFill>
                  <a:schemeClr val="accent6"/>
                </a:solidFill>
              </a:rPr>
              <a:t>done</a:t>
            </a:r>
            <a:endParaRPr lang="fr-FR" sz="2400" dirty="0">
              <a:solidFill>
                <a:schemeClr val="accent6"/>
              </a:solidFill>
            </a:endParaRPr>
          </a:p>
          <a:p>
            <a:pPr marL="342900" indent="-342900" algn="l">
              <a:buFontTx/>
              <a:buChar char="-"/>
            </a:pPr>
            <a:endParaRPr lang="fr-FR" sz="2400" dirty="0">
              <a:solidFill>
                <a:schemeClr val="accent6"/>
              </a:solidFill>
            </a:endParaRPr>
          </a:p>
          <a:p>
            <a:pPr algn="l"/>
            <a:r>
              <a:rPr lang="fr-FR" sz="2400" dirty="0">
                <a:solidFill>
                  <a:schemeClr val="accent6"/>
                </a:solidFill>
              </a:rPr>
              <a:t> - </a:t>
            </a:r>
            <a:r>
              <a:rPr lang="fr-FR" sz="2400" dirty="0" err="1">
                <a:solidFill>
                  <a:schemeClr val="accent6"/>
                </a:solidFill>
              </a:rPr>
              <a:t>medical</a:t>
            </a:r>
            <a:r>
              <a:rPr lang="fr-FR" sz="2400" dirty="0">
                <a:solidFill>
                  <a:schemeClr val="accent6"/>
                </a:solidFill>
              </a:rPr>
              <a:t> </a:t>
            </a:r>
            <a:r>
              <a:rPr lang="fr-FR" sz="2400" b="1" dirty="0">
                <a:solidFill>
                  <a:schemeClr val="accent6"/>
                </a:solidFill>
              </a:rPr>
              <a:t>publications</a:t>
            </a:r>
            <a:r>
              <a:rPr lang="fr-FR" sz="2400" dirty="0">
                <a:solidFill>
                  <a:schemeClr val="accent6"/>
                </a:solidFill>
              </a:rPr>
              <a:t> (local control, </a:t>
            </a:r>
            <a:r>
              <a:rPr lang="fr-FR" sz="2400" dirty="0" err="1">
                <a:solidFill>
                  <a:schemeClr val="accent6"/>
                </a:solidFill>
              </a:rPr>
              <a:t>survival</a:t>
            </a:r>
            <a:r>
              <a:rPr lang="fr-FR" sz="2400" dirty="0">
                <a:solidFill>
                  <a:schemeClr val="accent6"/>
                </a:solidFill>
              </a:rPr>
              <a:t> rate)</a:t>
            </a:r>
          </a:p>
          <a:p>
            <a:pPr algn="l"/>
            <a:endParaRPr lang="fr-FR" sz="2400" dirty="0">
              <a:solidFill>
                <a:schemeClr val="accent6"/>
              </a:solidFill>
            </a:endParaRPr>
          </a:p>
          <a:p>
            <a:pPr algn="l"/>
            <a:r>
              <a:rPr lang="fr-FR" sz="2400" dirty="0">
                <a:solidFill>
                  <a:schemeClr val="accent6"/>
                </a:solidFill>
              </a:rPr>
              <a:t>-  </a:t>
            </a:r>
            <a:r>
              <a:rPr lang="fr-FR" sz="2400" dirty="0" err="1">
                <a:solidFill>
                  <a:schemeClr val="accent6"/>
                </a:solidFill>
              </a:rPr>
              <a:t>Annual</a:t>
            </a:r>
            <a:r>
              <a:rPr lang="fr-FR" sz="2400" dirty="0">
                <a:solidFill>
                  <a:schemeClr val="accent6"/>
                </a:solidFill>
              </a:rPr>
              <a:t> green light </a:t>
            </a:r>
            <a:r>
              <a:rPr lang="fr-FR" sz="2400" dirty="0" err="1">
                <a:solidFill>
                  <a:schemeClr val="accent6"/>
                </a:solidFill>
              </a:rPr>
              <a:t>from</a:t>
            </a:r>
            <a:r>
              <a:rPr lang="fr-FR" sz="2400" dirty="0">
                <a:solidFill>
                  <a:schemeClr val="accent6"/>
                </a:solidFill>
              </a:rPr>
              <a:t> </a:t>
            </a:r>
            <a:r>
              <a:rPr lang="fr-FR" sz="2400" b="1" dirty="0" err="1">
                <a:solidFill>
                  <a:schemeClr val="accent6"/>
                </a:solidFill>
              </a:rPr>
              <a:t>authorities</a:t>
            </a:r>
            <a:r>
              <a:rPr lang="fr-FR" sz="2400" dirty="0">
                <a:solidFill>
                  <a:schemeClr val="accent6"/>
                </a:solidFill>
              </a:rPr>
              <a:t> (</a:t>
            </a:r>
            <a:r>
              <a:rPr lang="fr-FR" sz="2400" dirty="0" err="1">
                <a:solidFill>
                  <a:schemeClr val="accent6"/>
                </a:solidFill>
              </a:rPr>
              <a:t>Medical</a:t>
            </a:r>
            <a:r>
              <a:rPr lang="fr-FR" sz="2400" dirty="0">
                <a:solidFill>
                  <a:schemeClr val="accent6"/>
                </a:solidFill>
              </a:rPr>
              <a:t>/ </a:t>
            </a:r>
            <a:r>
              <a:rPr lang="fr-FR" sz="2400" dirty="0" err="1">
                <a:solidFill>
                  <a:schemeClr val="accent6"/>
                </a:solidFill>
              </a:rPr>
              <a:t>Nuclear</a:t>
            </a:r>
            <a:r>
              <a:rPr lang="fr-FR" sz="2400" dirty="0">
                <a:solidFill>
                  <a:schemeClr val="accent6"/>
                </a:solidFill>
              </a:rPr>
              <a:t> </a:t>
            </a:r>
            <a:r>
              <a:rPr lang="fr-FR" sz="2400" dirty="0" err="1">
                <a:solidFill>
                  <a:schemeClr val="accent6"/>
                </a:solidFill>
              </a:rPr>
              <a:t>Safety</a:t>
            </a:r>
            <a:r>
              <a:rPr lang="fr-FR" sz="2400" dirty="0">
                <a:solidFill>
                  <a:schemeClr val="accent6"/>
                </a:solidFill>
              </a:rPr>
              <a:t> / </a:t>
            </a:r>
            <a:r>
              <a:rPr lang="fr-FR" sz="2400" dirty="0" err="1">
                <a:solidFill>
                  <a:schemeClr val="accent6"/>
                </a:solidFill>
              </a:rPr>
              <a:t>Quality</a:t>
            </a:r>
            <a:r>
              <a:rPr lang="fr-FR" sz="2400" dirty="0">
                <a:solidFill>
                  <a:schemeClr val="accent6"/>
                </a:solidFill>
              </a:rPr>
              <a:t> Assurance)</a:t>
            </a:r>
          </a:p>
          <a:p>
            <a:pPr algn="l"/>
            <a:endParaRPr lang="fr-FR" sz="2400" dirty="0">
              <a:solidFill>
                <a:schemeClr val="accent6"/>
              </a:solidFill>
            </a:endParaRPr>
          </a:p>
          <a:p>
            <a:pPr algn="l"/>
            <a:r>
              <a:rPr lang="fr-FR" sz="2400" dirty="0">
                <a:solidFill>
                  <a:schemeClr val="accent6"/>
                </a:solidFill>
              </a:rPr>
              <a:t>-  </a:t>
            </a:r>
            <a:r>
              <a:rPr lang="fr-FR" sz="2400" b="1" dirty="0">
                <a:solidFill>
                  <a:schemeClr val="accent6"/>
                </a:solidFill>
              </a:rPr>
              <a:t>patient satisfactions </a:t>
            </a:r>
            <a:r>
              <a:rPr lang="fr-FR" sz="2400" dirty="0">
                <a:solidFill>
                  <a:schemeClr val="accent6"/>
                </a:solidFill>
              </a:rPr>
              <a:t>(</a:t>
            </a:r>
            <a:r>
              <a:rPr lang="fr-FR" sz="2400" dirty="0" err="1">
                <a:solidFill>
                  <a:schemeClr val="accent6"/>
                </a:solidFill>
              </a:rPr>
              <a:t>formular</a:t>
            </a:r>
            <a:r>
              <a:rPr lang="fr-FR" sz="2400" dirty="0">
                <a:solidFill>
                  <a:schemeClr val="accent6"/>
                </a:solidFill>
              </a:rPr>
              <a:t> </a:t>
            </a:r>
            <a:r>
              <a:rPr lang="fr-FR" sz="2400" dirty="0" err="1">
                <a:solidFill>
                  <a:schemeClr val="accent6"/>
                </a:solidFill>
              </a:rPr>
              <a:t>filled</a:t>
            </a:r>
            <a:r>
              <a:rPr lang="fr-FR" sz="2400" dirty="0">
                <a:solidFill>
                  <a:schemeClr val="accent6"/>
                </a:solidFill>
              </a:rPr>
              <a:t>)</a:t>
            </a:r>
          </a:p>
          <a:p>
            <a:pPr algn="l"/>
            <a:endParaRPr lang="fr-FR" sz="2400" dirty="0">
              <a:solidFill>
                <a:schemeClr val="accent6"/>
              </a:solidFill>
            </a:endParaRPr>
          </a:p>
          <a:p>
            <a:pPr algn="l"/>
            <a:endParaRPr lang="fr-FR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title"/>
          </p:nvPr>
        </p:nvSpPr>
        <p:spPr>
          <a:xfrm>
            <a:off x="381000" y="0"/>
            <a:ext cx="10769600" cy="838200"/>
          </a:xfrm>
        </p:spPr>
        <p:txBody>
          <a:bodyPr/>
          <a:lstStyle/>
          <a:p>
            <a:r>
              <a:rPr lang="fr-FR" altLang="fr-FR" dirty="0"/>
              <a:t>3 </a:t>
            </a:r>
            <a:r>
              <a:rPr lang="fr-FR" altLang="fr-FR" dirty="0" err="1"/>
              <a:t>Technical</a:t>
            </a:r>
            <a:r>
              <a:rPr lang="fr-FR" altLang="fr-FR" dirty="0"/>
              <a:t> Key Performances </a:t>
            </a:r>
            <a:r>
              <a:rPr lang="fr-FR" altLang="fr-FR" dirty="0" err="1"/>
              <a:t>Indicators</a:t>
            </a:r>
            <a:r>
              <a:rPr lang="fr-FR" altLang="fr-FR" dirty="0"/>
              <a:t> (CPO)</a:t>
            </a:r>
          </a:p>
        </p:txBody>
      </p:sp>
      <p:sp>
        <p:nvSpPr>
          <p:cNvPr id="18435" name="Rectangle à coins arrondis 1"/>
          <p:cNvSpPr>
            <a:spLocks noChangeArrowheads="1"/>
          </p:cNvSpPr>
          <p:nvPr/>
        </p:nvSpPr>
        <p:spPr bwMode="auto">
          <a:xfrm>
            <a:off x="1348317" y="1411818"/>
            <a:ext cx="5952067" cy="113876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121917" tIns="60958" rIns="121917" bIns="60958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fr-FR" altLang="fr-FR" sz="2700">
                <a:solidFill>
                  <a:schemeClr val="accent6"/>
                </a:solidFill>
              </a:rPr>
              <a:t>% patient treated the day scheduled</a:t>
            </a:r>
          </a:p>
        </p:txBody>
      </p:sp>
      <p:sp>
        <p:nvSpPr>
          <p:cNvPr id="18436" name="Rectangle à coins arrondis 4"/>
          <p:cNvSpPr>
            <a:spLocks noChangeArrowheads="1"/>
          </p:cNvSpPr>
          <p:nvPr/>
        </p:nvSpPr>
        <p:spPr bwMode="auto">
          <a:xfrm>
            <a:off x="1344084" y="2781300"/>
            <a:ext cx="5952067" cy="1416051"/>
          </a:xfrm>
          <a:prstGeom prst="roundRect">
            <a:avLst>
              <a:gd name="adj" fmla="val 16667"/>
            </a:avLst>
          </a:prstGeom>
          <a:solidFill>
            <a:srgbClr val="33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121917" tIns="60958" rIns="121917" bIns="60958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fr-FR" altLang="fr-FR" sz="2700">
                <a:solidFill>
                  <a:schemeClr val="accent6"/>
                </a:solidFill>
              </a:rPr>
              <a:t>Detailed Uptime:</a:t>
            </a:r>
          </a:p>
          <a:p>
            <a:pPr algn="ctr"/>
            <a:r>
              <a:rPr lang="fr-FR" altLang="fr-FR" sz="2700">
                <a:solidFill>
                  <a:schemeClr val="accent6"/>
                </a:solidFill>
              </a:rPr>
              <a:t>sum of downtimes/ </a:t>
            </a:r>
          </a:p>
          <a:p>
            <a:pPr algn="ctr"/>
            <a:r>
              <a:rPr lang="fr-FR" altLang="fr-FR" sz="2700">
                <a:solidFill>
                  <a:schemeClr val="accent6"/>
                </a:solidFill>
              </a:rPr>
              <a:t>Normal time of operations  </a:t>
            </a:r>
          </a:p>
        </p:txBody>
      </p:sp>
      <p:sp>
        <p:nvSpPr>
          <p:cNvPr id="18437" name="Rectangle à coins arrondis 5"/>
          <p:cNvSpPr>
            <a:spLocks noChangeArrowheads="1"/>
          </p:cNvSpPr>
          <p:nvPr/>
        </p:nvSpPr>
        <p:spPr bwMode="auto">
          <a:xfrm>
            <a:off x="1488017" y="4569885"/>
            <a:ext cx="5664200" cy="960967"/>
          </a:xfrm>
          <a:prstGeom prst="roundRect">
            <a:avLst>
              <a:gd name="adj" fmla="val 16667"/>
            </a:avLst>
          </a:prstGeom>
          <a:solidFill>
            <a:srgbClr val="FF33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121917" tIns="60958" rIns="121917" bIns="60958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fr-FR" altLang="fr-FR" sz="2700">
                <a:solidFill>
                  <a:schemeClr val="accent6"/>
                </a:solidFill>
              </a:rPr>
              <a:t>Feedback from medical users: </a:t>
            </a:r>
          </a:p>
          <a:p>
            <a:pPr algn="ctr"/>
            <a:r>
              <a:rPr lang="fr-FR" altLang="fr-FR" sz="2700">
                <a:solidFill>
                  <a:schemeClr val="accent6"/>
                </a:solidFill>
              </a:rPr>
              <a:t>are you OK ? List of top-problems</a:t>
            </a:r>
          </a:p>
        </p:txBody>
      </p:sp>
      <p:sp>
        <p:nvSpPr>
          <p:cNvPr id="18438" name="ZoneTexte 6"/>
          <p:cNvSpPr txBox="1">
            <a:spLocks noChangeArrowheads="1"/>
          </p:cNvSpPr>
          <p:nvPr/>
        </p:nvSpPr>
        <p:spPr bwMode="auto">
          <a:xfrm>
            <a:off x="461057" y="1604434"/>
            <a:ext cx="417736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fr-FR" altLang="fr-FR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18439" name="ZoneTexte 12"/>
          <p:cNvSpPr txBox="1">
            <a:spLocks noChangeArrowheads="1"/>
          </p:cNvSpPr>
          <p:nvPr/>
        </p:nvSpPr>
        <p:spPr bwMode="auto">
          <a:xfrm>
            <a:off x="556308" y="3100918"/>
            <a:ext cx="417736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fr-FR" altLang="fr-FR">
                <a:solidFill>
                  <a:schemeClr val="accent6"/>
                </a:solidFill>
              </a:rPr>
              <a:t>2</a:t>
            </a:r>
          </a:p>
        </p:txBody>
      </p:sp>
      <p:sp>
        <p:nvSpPr>
          <p:cNvPr id="18440" name="ZoneTexte 13"/>
          <p:cNvSpPr txBox="1">
            <a:spLocks noChangeArrowheads="1"/>
          </p:cNvSpPr>
          <p:nvPr/>
        </p:nvSpPr>
        <p:spPr bwMode="auto">
          <a:xfrm>
            <a:off x="555249" y="4741334"/>
            <a:ext cx="417736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fr-FR" altLang="fr-FR">
                <a:solidFill>
                  <a:schemeClr val="accent6"/>
                </a:solidFill>
              </a:rPr>
              <a:t>3</a:t>
            </a:r>
          </a:p>
        </p:txBody>
      </p:sp>
      <p:pic>
        <p:nvPicPr>
          <p:cNvPr id="1946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5" y="1299634"/>
            <a:ext cx="2137833" cy="122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2660651"/>
            <a:ext cx="1509183" cy="161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085" y="4569884"/>
            <a:ext cx="1511300" cy="123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10337113" y="1358901"/>
            <a:ext cx="1631210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fr-FR" altLang="fr-FR" sz="2700"/>
              <a:t>Branding</a:t>
            </a:r>
          </a:p>
          <a:p>
            <a:r>
              <a:rPr lang="fr-FR" altLang="fr-FR" sz="2700"/>
              <a:t>external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10358744" y="2855385"/>
            <a:ext cx="1535030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fr-FR" altLang="fr-FR" sz="2700"/>
              <a:t>Analysis</a:t>
            </a:r>
          </a:p>
          <a:p>
            <a:r>
              <a:rPr lang="fr-FR" altLang="fr-FR" sz="2700"/>
              <a:t>internal</a:t>
            </a: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10029335" y="4586818"/>
            <a:ext cx="2246764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fr-FR" altLang="fr-FR" sz="2700"/>
              <a:t>Happy Users</a:t>
            </a:r>
          </a:p>
          <a:p>
            <a:pPr algn="ctr"/>
            <a:r>
              <a:rPr lang="fr-FR" altLang="fr-FR" sz="2700"/>
              <a:t>internal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95198" y="5918943"/>
            <a:ext cx="10088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chemeClr val="accent6"/>
                </a:solidFill>
              </a:rPr>
              <a:t>Prioritar</a:t>
            </a:r>
            <a:r>
              <a:rPr lang="fr-FR" sz="2400" b="1" dirty="0">
                <a:solidFill>
                  <a:schemeClr val="accent6"/>
                </a:solidFill>
              </a:rPr>
              <a:t> </a:t>
            </a:r>
            <a:r>
              <a:rPr lang="fr-FR" sz="2400" b="1" dirty="0" err="1">
                <a:solidFill>
                  <a:schemeClr val="accent6"/>
                </a:solidFill>
              </a:rPr>
              <a:t>target</a:t>
            </a:r>
            <a:r>
              <a:rPr lang="fr-FR" sz="2400" b="1" dirty="0">
                <a:solidFill>
                  <a:schemeClr val="accent6"/>
                </a:solidFill>
              </a:rPr>
              <a:t>: </a:t>
            </a:r>
            <a:r>
              <a:rPr lang="fr-FR" sz="2400" b="1" dirty="0" err="1">
                <a:solidFill>
                  <a:schemeClr val="accent6"/>
                </a:solidFill>
              </a:rPr>
              <a:t>avoiding</a:t>
            </a:r>
            <a:r>
              <a:rPr lang="fr-FR" sz="2400" b="1" dirty="0">
                <a:solidFill>
                  <a:schemeClr val="accent6"/>
                </a:solidFill>
              </a:rPr>
              <a:t> </a:t>
            </a:r>
            <a:r>
              <a:rPr lang="fr-FR" sz="2400" b="1" dirty="0" err="1">
                <a:solidFill>
                  <a:schemeClr val="accent6"/>
                </a:solidFill>
              </a:rPr>
              <a:t>events</a:t>
            </a:r>
            <a:r>
              <a:rPr lang="fr-FR" sz="2400" b="1" dirty="0">
                <a:solidFill>
                  <a:schemeClr val="accent6"/>
                </a:solidFill>
              </a:rPr>
              <a:t> </a:t>
            </a:r>
            <a:r>
              <a:rPr lang="fr-FR" sz="2400" b="1" dirty="0" err="1">
                <a:solidFill>
                  <a:schemeClr val="accent6"/>
                </a:solidFill>
              </a:rPr>
              <a:t>with</a:t>
            </a:r>
            <a:r>
              <a:rPr lang="fr-FR" sz="2400" b="1" dirty="0">
                <a:solidFill>
                  <a:schemeClr val="accent6"/>
                </a:solidFill>
              </a:rPr>
              <a:t>  TTR &gt;2h &gt;&gt;&gt; 0,5day &gt;&gt;&gt; 1 </a:t>
            </a:r>
            <a:r>
              <a:rPr lang="fr-FR" sz="2400" b="1" dirty="0" err="1">
                <a:solidFill>
                  <a:schemeClr val="accent6"/>
                </a:solidFill>
              </a:rPr>
              <a:t>day</a:t>
            </a:r>
            <a:r>
              <a:rPr lang="fr-FR" sz="2400" b="1" dirty="0">
                <a:solidFill>
                  <a:schemeClr val="accent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75492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635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CPO Latest Availability </a:t>
            </a:r>
            <a:r>
              <a:rPr lang="en-US" dirty="0" err="1">
                <a:latin typeface="Calibri" pitchFamily="34" charset="0"/>
              </a:rPr>
              <a:t>informations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679" y="1143000"/>
            <a:ext cx="8702722" cy="5505036"/>
          </a:xfrm>
          <a:prstGeom prst="rect">
            <a:avLst/>
          </a:prstGeom>
        </p:spPr>
      </p:pic>
      <p:sp>
        <p:nvSpPr>
          <p:cNvPr id="4" name="ZoneTexte 2"/>
          <p:cNvSpPr txBox="1">
            <a:spLocks noChangeArrowheads="1"/>
          </p:cNvSpPr>
          <p:nvPr/>
        </p:nvSpPr>
        <p:spPr bwMode="auto">
          <a:xfrm>
            <a:off x="1568080" y="759024"/>
            <a:ext cx="9889067" cy="40010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defRPr b="1">
                <a:solidFill>
                  <a:schemeClr val="accent2"/>
                </a:solidFill>
                <a:latin typeface="Helvetica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1500" b="1">
                <a:solidFill>
                  <a:schemeClr val="accent2"/>
                </a:solidFill>
                <a:latin typeface="Helvetica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fr-FR" altLang="fr-FR" sz="1800" dirty="0" err="1">
                <a:solidFill>
                  <a:schemeClr val="accent6"/>
                </a:solidFill>
              </a:rPr>
              <a:t>Treatments</a:t>
            </a:r>
            <a:r>
              <a:rPr lang="fr-FR" altLang="fr-FR" sz="1800" dirty="0">
                <a:solidFill>
                  <a:schemeClr val="accent6"/>
                </a:solidFill>
              </a:rPr>
              <a:t> session </a:t>
            </a:r>
            <a:r>
              <a:rPr lang="fr-FR" altLang="fr-FR" sz="1800" dirty="0" err="1">
                <a:solidFill>
                  <a:schemeClr val="accent6"/>
                </a:solidFill>
              </a:rPr>
              <a:t>done</a:t>
            </a:r>
            <a:r>
              <a:rPr lang="fr-FR" altLang="fr-FR" sz="1800" dirty="0">
                <a:solidFill>
                  <a:schemeClr val="accent6"/>
                </a:solidFill>
              </a:rPr>
              <a:t> and % </a:t>
            </a:r>
            <a:r>
              <a:rPr lang="fr-FR" altLang="fr-FR" sz="1800" dirty="0" err="1">
                <a:solidFill>
                  <a:schemeClr val="accent6"/>
                </a:solidFill>
              </a:rPr>
              <a:t>done</a:t>
            </a:r>
            <a:r>
              <a:rPr lang="fr-FR" altLang="fr-FR" sz="1800" dirty="0">
                <a:solidFill>
                  <a:schemeClr val="accent6"/>
                </a:solidFill>
              </a:rPr>
              <a:t> the D Day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15055"/>
              </p:ext>
            </p:extLst>
          </p:nvPr>
        </p:nvGraphicFramePr>
        <p:xfrm>
          <a:off x="1447800" y="5562600"/>
          <a:ext cx="2057400" cy="101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669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 err="1">
                          <a:solidFill>
                            <a:schemeClr val="accent6"/>
                          </a:solidFill>
                          <a:effectLst/>
                        </a:rPr>
                        <a:t>Years</a:t>
                      </a:r>
                      <a:endParaRPr lang="fr-FR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12699" marR="12699" marT="95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69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nb sessions</a:t>
                      </a:r>
                      <a:endParaRPr lang="fr-FR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12699" marR="12699" marT="95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69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report 3 </a:t>
                      </a:r>
                      <a:r>
                        <a:rPr lang="fr-FR" sz="1600" u="none" strike="noStrike" dirty="0" err="1">
                          <a:solidFill>
                            <a:schemeClr val="accent6"/>
                          </a:solidFill>
                          <a:effectLst/>
                        </a:rPr>
                        <a:t>rooms</a:t>
                      </a:r>
                      <a:endParaRPr lang="fr-FR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12699" marR="12699" marT="95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69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% </a:t>
                      </a:r>
                      <a:r>
                        <a:rPr lang="fr-FR" sz="1600" b="0" i="0" u="none" strike="noStrike" dirty="0" err="1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Done</a:t>
                      </a:r>
                      <a:r>
                        <a:rPr lang="fr-FR" sz="1600" b="0" i="0" u="none" strike="noStrike" baseline="0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 the D Day</a:t>
                      </a:r>
                      <a:endParaRPr lang="fr-FR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12699" marR="12699" marT="95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2478626"/>
      </p:ext>
    </p:extLst>
  </p:cSld>
  <p:clrMapOvr>
    <a:masterClrMapping/>
  </p:clrMapOvr>
  <p:transition spd="slow"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title"/>
          </p:nvPr>
        </p:nvSpPr>
        <p:spPr>
          <a:xfrm>
            <a:off x="381000" y="0"/>
            <a:ext cx="10769600" cy="838200"/>
          </a:xfrm>
        </p:spPr>
        <p:txBody>
          <a:bodyPr/>
          <a:lstStyle/>
          <a:p>
            <a:r>
              <a:rPr lang="fr-FR" altLang="fr-FR" dirty="0"/>
              <a:t>Top </a:t>
            </a:r>
            <a:r>
              <a:rPr lang="fr-FR" altLang="fr-FR" dirty="0" err="1"/>
              <a:t>Downtime</a:t>
            </a:r>
            <a:r>
              <a:rPr lang="fr-FR" altLang="fr-FR" dirty="0"/>
              <a:t> sources (for </a:t>
            </a:r>
            <a:r>
              <a:rPr lang="fr-FR" altLang="fr-FR" dirty="0" err="1"/>
              <a:t>accelerator</a:t>
            </a:r>
            <a:r>
              <a:rPr lang="fr-FR" altLang="fr-FR" dirty="0"/>
              <a:t>)</a:t>
            </a:r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10337113" y="1358901"/>
            <a:ext cx="1631210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fr-FR" altLang="fr-FR" sz="2700"/>
              <a:t>Branding</a:t>
            </a:r>
          </a:p>
          <a:p>
            <a:r>
              <a:rPr lang="fr-FR" altLang="fr-FR" sz="2700"/>
              <a:t>external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10358744" y="2855385"/>
            <a:ext cx="1535030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fr-FR" altLang="fr-FR" sz="2700"/>
              <a:t>Analysis</a:t>
            </a:r>
          </a:p>
          <a:p>
            <a:r>
              <a:rPr lang="fr-FR" altLang="fr-FR" sz="2700"/>
              <a:t>internal</a:t>
            </a: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10029335" y="4586818"/>
            <a:ext cx="2246764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fr-FR" altLang="fr-FR" sz="2700"/>
              <a:t>Happy Users</a:t>
            </a:r>
          </a:p>
          <a:p>
            <a:pPr algn="ctr"/>
            <a:r>
              <a:rPr lang="fr-FR" altLang="fr-FR" sz="2700"/>
              <a:t>internal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09599" y="1624548"/>
            <a:ext cx="94197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 sz="2400" dirty="0">
              <a:solidFill>
                <a:schemeClr val="accent6"/>
              </a:solidFill>
            </a:endParaRPr>
          </a:p>
          <a:p>
            <a:pPr algn="l"/>
            <a:r>
              <a:rPr lang="fr-FR" sz="2400" dirty="0">
                <a:solidFill>
                  <a:schemeClr val="accent6"/>
                </a:solidFill>
              </a:rPr>
              <a:t>1.  Regular </a:t>
            </a:r>
            <a:r>
              <a:rPr lang="fr-FR" sz="2400" b="1" dirty="0">
                <a:solidFill>
                  <a:schemeClr val="accent6"/>
                </a:solidFill>
              </a:rPr>
              <a:t>Ions source </a:t>
            </a:r>
            <a:r>
              <a:rPr lang="fr-FR" sz="2400" dirty="0" err="1">
                <a:solidFill>
                  <a:schemeClr val="accent6"/>
                </a:solidFill>
              </a:rPr>
              <a:t>problems</a:t>
            </a:r>
            <a:endParaRPr lang="fr-FR" sz="2400" dirty="0">
              <a:solidFill>
                <a:schemeClr val="accent6"/>
              </a:solidFill>
            </a:endParaRPr>
          </a:p>
          <a:p>
            <a:pPr marL="342900" indent="-342900" algn="l">
              <a:buFontTx/>
              <a:buChar char="-"/>
            </a:pPr>
            <a:endParaRPr lang="fr-FR" sz="2400" dirty="0">
              <a:solidFill>
                <a:schemeClr val="accent6"/>
              </a:solidFill>
            </a:endParaRPr>
          </a:p>
          <a:p>
            <a:pPr algn="l"/>
            <a:r>
              <a:rPr lang="fr-FR" sz="2400" dirty="0">
                <a:solidFill>
                  <a:schemeClr val="accent6"/>
                </a:solidFill>
              </a:rPr>
              <a:t> 2.  long duration </a:t>
            </a:r>
            <a:r>
              <a:rPr lang="fr-FR" sz="2400" dirty="0" err="1">
                <a:solidFill>
                  <a:schemeClr val="accent6"/>
                </a:solidFill>
              </a:rPr>
              <a:t>events</a:t>
            </a:r>
            <a:r>
              <a:rPr lang="fr-FR" sz="2400" dirty="0">
                <a:solidFill>
                  <a:schemeClr val="accent6"/>
                </a:solidFill>
              </a:rPr>
              <a:t> on the </a:t>
            </a:r>
            <a:r>
              <a:rPr lang="fr-FR" sz="2400" b="1" dirty="0" err="1">
                <a:solidFill>
                  <a:schemeClr val="accent6"/>
                </a:solidFill>
              </a:rPr>
              <a:t>deflector</a:t>
            </a:r>
            <a:endParaRPr lang="fr-FR" sz="2400" b="1" dirty="0">
              <a:solidFill>
                <a:schemeClr val="accent6"/>
              </a:solidFill>
            </a:endParaRPr>
          </a:p>
          <a:p>
            <a:pPr algn="l"/>
            <a:endParaRPr lang="fr-FR" sz="2400" dirty="0">
              <a:solidFill>
                <a:schemeClr val="accent6"/>
              </a:solidFill>
            </a:endParaRPr>
          </a:p>
          <a:p>
            <a:pPr algn="l"/>
            <a:r>
              <a:rPr lang="fr-FR" sz="2400" dirty="0">
                <a:solidFill>
                  <a:schemeClr val="accent6"/>
                </a:solidFill>
              </a:rPr>
              <a:t>3. General </a:t>
            </a:r>
            <a:r>
              <a:rPr lang="fr-FR" sz="2400" dirty="0" err="1">
                <a:solidFill>
                  <a:schemeClr val="accent6"/>
                </a:solidFill>
              </a:rPr>
              <a:t>capacity</a:t>
            </a:r>
            <a:r>
              <a:rPr lang="fr-FR" sz="2400" dirty="0">
                <a:solidFill>
                  <a:schemeClr val="accent6"/>
                </a:solidFill>
              </a:rPr>
              <a:t> of </a:t>
            </a:r>
            <a:r>
              <a:rPr lang="fr-FR" sz="2400" b="1" dirty="0" err="1">
                <a:solidFill>
                  <a:schemeClr val="accent6"/>
                </a:solidFill>
              </a:rPr>
              <a:t>diagnosis</a:t>
            </a:r>
            <a:r>
              <a:rPr lang="fr-FR" sz="2400" b="1" dirty="0">
                <a:solidFill>
                  <a:schemeClr val="accent6"/>
                </a:solidFill>
              </a:rPr>
              <a:t> </a:t>
            </a:r>
            <a:r>
              <a:rPr lang="fr-FR" sz="2400" dirty="0">
                <a:solidFill>
                  <a:schemeClr val="accent6"/>
                </a:solidFill>
              </a:rPr>
              <a:t>for </a:t>
            </a:r>
            <a:r>
              <a:rPr lang="fr-FR" sz="2400" dirty="0" err="1">
                <a:solidFill>
                  <a:schemeClr val="accent6"/>
                </a:solidFill>
              </a:rPr>
              <a:t>some</a:t>
            </a:r>
            <a:r>
              <a:rPr lang="fr-FR" sz="2400" dirty="0">
                <a:solidFill>
                  <a:schemeClr val="accent6"/>
                </a:solidFill>
              </a:rPr>
              <a:t> </a:t>
            </a:r>
            <a:r>
              <a:rPr lang="fr-FR" sz="2400" dirty="0" err="1">
                <a:solidFill>
                  <a:schemeClr val="accent6"/>
                </a:solidFill>
              </a:rPr>
              <a:t>systems</a:t>
            </a:r>
            <a:endParaRPr lang="fr-FR" sz="2400" dirty="0">
              <a:solidFill>
                <a:schemeClr val="accent6"/>
              </a:solidFill>
            </a:endParaRPr>
          </a:p>
          <a:p>
            <a:pPr algn="l"/>
            <a:endParaRPr lang="fr-FR" sz="2400" dirty="0">
              <a:solidFill>
                <a:schemeClr val="accent6"/>
              </a:solidFill>
            </a:endParaRPr>
          </a:p>
          <a:p>
            <a:pPr algn="l"/>
            <a:endParaRPr lang="fr-FR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2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81200" y="2958786"/>
            <a:ext cx="8226854" cy="940443"/>
          </a:xfrm>
        </p:spPr>
        <p:txBody>
          <a:bodyPr/>
          <a:lstStyle/>
          <a:p>
            <a:pPr algn="ctr"/>
            <a:r>
              <a:rPr lang="en-US" dirty="0"/>
              <a:t>CERN</a:t>
            </a:r>
            <a:br>
              <a:rPr lang="en-US" dirty="0"/>
            </a:br>
            <a:r>
              <a:rPr lang="en-US" dirty="0"/>
              <a:t>Benjamin TODD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557014"/>
      </p:ext>
    </p:extLst>
  </p:cSld>
  <p:clrMapOvr>
    <a:masterClrMapping/>
  </p:clrMapOvr>
  <p:transition spd="slow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5879373" y="3325930"/>
            <a:ext cx="90431" cy="101390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1962150" y="0"/>
            <a:ext cx="8267700" cy="1176754"/>
            <a:chOff x="438150" y="152400"/>
            <a:chExt cx="8267700" cy="1176754"/>
          </a:xfrm>
        </p:grpSpPr>
        <p:sp>
          <p:nvSpPr>
            <p:cNvPr id="5" name="Rectangle 4"/>
            <p:cNvSpPr/>
            <p:nvPr/>
          </p:nvSpPr>
          <p:spPr>
            <a:xfrm>
              <a:off x="438150" y="152400"/>
              <a:ext cx="82677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sz="2800" dirty="0">
                  <a:solidFill>
                    <a:schemeClr val="accent6"/>
                  </a:solidFill>
                  <a:latin typeface="+mn-lt"/>
                </a:rPr>
                <a:t>CERN: European Organisation for Nuclear Research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38150" y="652319"/>
              <a:ext cx="82677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dirty="0">
                  <a:solidFill>
                    <a:schemeClr val="accent6"/>
                  </a:solidFill>
                  <a:latin typeface="+mn-lt"/>
                </a:rPr>
                <a:t>Accelerator Complex: LINAC </a:t>
              </a:r>
              <a:r>
                <a:rPr lang="en-GB" dirty="0">
                  <a:solidFill>
                    <a:schemeClr val="accent6"/>
                  </a:solidFill>
                  <a:latin typeface="+mn-lt"/>
                  <a:sym typeface="Wingdings" panose="05000000000000000000" pitchFamily="2" charset="2"/>
                </a:rPr>
                <a:t>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 Synchrotrons </a:t>
              </a:r>
              <a:r>
                <a:rPr lang="en-GB" dirty="0">
                  <a:solidFill>
                    <a:schemeClr val="accent6"/>
                  </a:solidFill>
                  <a:latin typeface="+mn-lt"/>
                  <a:sym typeface="Wingdings" panose="05000000000000000000" pitchFamily="2" charset="2"/>
                </a:rPr>
                <a:t>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 flagship </a:t>
              </a:r>
              <a:r>
                <a:rPr lang="en-GB" b="1" u="sng" dirty="0">
                  <a:solidFill>
                    <a:schemeClr val="accent6"/>
                  </a:solidFill>
                  <a:latin typeface="+mn-lt"/>
                </a:rPr>
                <a:t>Large Hadron Collider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38150" y="990600"/>
              <a:ext cx="82677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dirty="0">
                  <a:solidFill>
                    <a:schemeClr val="accent6"/>
                  </a:solidFill>
                  <a:latin typeface="+mn-lt"/>
                </a:rPr>
                <a:t>End Product: </a:t>
              </a:r>
              <a:r>
                <a:rPr lang="en-GB" b="1" u="sng" dirty="0">
                  <a:solidFill>
                    <a:schemeClr val="accent6"/>
                  </a:solidFill>
                  <a:latin typeface="+mn-lt"/>
                </a:rPr>
                <a:t>colliding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 </a:t>
              </a:r>
              <a:r>
                <a:rPr lang="en-GB" b="1" u="sng" dirty="0">
                  <a:solidFill>
                    <a:schemeClr val="accent6"/>
                  </a:solidFill>
                  <a:latin typeface="+mn-lt"/>
                </a:rPr>
                <a:t>particles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, hadrons or ions</a:t>
              </a:r>
              <a:endParaRPr lang="en-GB" b="1" u="sng" dirty="0">
                <a:solidFill>
                  <a:schemeClr val="accent6"/>
                </a:solidFill>
                <a:latin typeface="+mn-lt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918371" y="3207348"/>
            <a:ext cx="6431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chemeClr val="accent3"/>
                </a:solidFill>
                <a:latin typeface="+mj-lt"/>
              </a:rPr>
              <a:t>CERN</a:t>
            </a:r>
            <a:endParaRPr lang="en-GB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826610"/>
      </p:ext>
    </p:extLst>
  </p:cSld>
  <p:clrMapOvr>
    <a:masterClrMapping/>
  </p:clrMapOvr>
  <p:transition spd="med"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93" y="297739"/>
            <a:ext cx="8829214" cy="626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04374"/>
      </p:ext>
    </p:extLst>
  </p:cSld>
  <p:clrMapOvr>
    <a:masterClrMapping/>
  </p:clrMapOvr>
  <p:transition spd="med"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115" y="2532681"/>
            <a:ext cx="3417941" cy="3656462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4060554" y="1173042"/>
            <a:ext cx="582609" cy="127684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204" y="257651"/>
            <a:ext cx="6785822" cy="117464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4511278" y="931300"/>
            <a:ext cx="273844" cy="209550"/>
          </a:xfrm>
          <a:prstGeom prst="rect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Rectangle 19"/>
          <p:cNvSpPr/>
          <p:nvPr/>
        </p:nvSpPr>
        <p:spPr bwMode="auto">
          <a:xfrm>
            <a:off x="3553561" y="3771609"/>
            <a:ext cx="233051" cy="124596"/>
          </a:xfrm>
          <a:prstGeom prst="rect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 bwMode="auto">
          <a:xfrm flipV="1">
            <a:off x="3786612" y="3429000"/>
            <a:ext cx="2710095" cy="40490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262" y="2753850"/>
            <a:ext cx="4140200" cy="310515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865533" y="1532499"/>
            <a:ext cx="31175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GB" dirty="0">
                <a:solidFill>
                  <a:schemeClr val="accent6"/>
                </a:solidFill>
                <a:latin typeface="+mj-lt"/>
              </a:rPr>
              <a:t>LS = Long Shutdowns for Upgrades</a:t>
            </a:r>
          </a:p>
          <a:p>
            <a:pPr marL="0" lvl="1"/>
            <a:r>
              <a:rPr lang="en-GB" dirty="0">
                <a:solidFill>
                  <a:schemeClr val="accent6"/>
                </a:solidFill>
                <a:latin typeface="+mj-lt"/>
              </a:rPr>
              <a:t>Run = Production Period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57724" y="1700431"/>
            <a:ext cx="18741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GB" dirty="0">
                <a:solidFill>
                  <a:schemeClr val="accent6"/>
                </a:solidFill>
                <a:latin typeface="+mj-lt"/>
              </a:rPr>
              <a:t>White = Shutdown</a:t>
            </a:r>
          </a:p>
          <a:p>
            <a:pPr marL="0" lvl="1"/>
            <a:r>
              <a:rPr lang="en-GB" dirty="0">
                <a:solidFill>
                  <a:schemeClr val="accent6"/>
                </a:solidFill>
                <a:latin typeface="+mj-lt"/>
              </a:rPr>
              <a:t>Green = Production</a:t>
            </a:r>
          </a:p>
          <a:p>
            <a:pPr marL="0" lvl="1"/>
            <a:r>
              <a:rPr lang="en-GB" dirty="0">
                <a:solidFill>
                  <a:schemeClr val="accent6"/>
                </a:solidFill>
                <a:latin typeface="+mj-lt"/>
              </a:rPr>
              <a:t>Blue = Development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31030" y="2147292"/>
            <a:ext cx="35415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GB" dirty="0">
                <a:solidFill>
                  <a:schemeClr val="accent6"/>
                </a:solidFill>
                <a:latin typeface="+mj-lt"/>
              </a:rPr>
              <a:t>Production       Fault recover and refilling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7612013" y="2449888"/>
            <a:ext cx="69845" cy="149584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8116413" y="2485853"/>
            <a:ext cx="1254994" cy="162978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7166703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7" grpId="0"/>
      <p:bldP spid="3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3662025"/>
            <a:ext cx="4876800" cy="249442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6298"/>
            <a:ext cx="8382000" cy="762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kern="0" dirty="0">
                <a:latin typeface="Calibri" pitchFamily="34" charset="0"/>
              </a:rPr>
              <a:t>Key Performance Indicators</a:t>
            </a:r>
            <a:endParaRPr lang="en-GB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62514"/>
            <a:ext cx="3990372" cy="2603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436" y="3641243"/>
            <a:ext cx="4388741" cy="2378907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170" y="1233323"/>
            <a:ext cx="3372310" cy="218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385850"/>
      </p:ext>
    </p:extLst>
  </p:cSld>
  <p:clrMapOvr>
    <a:masterClrMapping/>
  </p:clrMapOvr>
  <p:transition spd="med"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775" y="1288184"/>
            <a:ext cx="7433461" cy="485773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091" y="-6298"/>
            <a:ext cx="8382000" cy="762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kern="0" dirty="0">
                <a:latin typeface="Calibri" pitchFamily="34" charset="0"/>
              </a:rPr>
              <a:t>2018: Availability Figures</a:t>
            </a:r>
          </a:p>
        </p:txBody>
      </p:sp>
    </p:spTree>
    <p:extLst>
      <p:ext uri="{BB962C8B-B14F-4D97-AF65-F5344CB8AC3E}">
        <p14:creationId xmlns:p14="http://schemas.microsoft.com/office/powerpoint/2010/main" val="4205277549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59AA6-27DB-46C8-BB8B-85C7685E0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02297"/>
            <a:ext cx="7156865" cy="42270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4DC721-06B7-4540-BE15-C39933152DC9}"/>
              </a:ext>
            </a:extLst>
          </p:cNvPr>
          <p:cNvSpPr txBox="1">
            <a:spLocks/>
          </p:cNvSpPr>
          <p:nvPr/>
        </p:nvSpPr>
        <p:spPr>
          <a:xfrm>
            <a:off x="14052" y="-18144"/>
            <a:ext cx="7466086" cy="78014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sz="3400" kern="0" dirty="0"/>
              <a:t>BNL Collider-Accelerator Complex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9E4DF82-CC91-4999-940B-3B94597A7376}"/>
                  </a:ext>
                </a:extLst>
              </p:cNvPr>
              <p:cNvSpPr/>
              <p:nvPr/>
            </p:nvSpPr>
            <p:spPr>
              <a:xfrm>
                <a:off x="7704952" y="2024338"/>
                <a:ext cx="4447793" cy="3738044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/>
              <a:p>
                <a:r>
                  <a:rPr lang="en-US" sz="1200" dirty="0">
                    <a:solidFill>
                      <a:schemeClr val="accent6"/>
                    </a:solidFill>
                    <a:latin typeface="+mn-lt"/>
                  </a:rPr>
                  <a:t>Performance tracking is required for 3 programs, often concurrently:</a:t>
                </a:r>
              </a:p>
              <a:p>
                <a:endParaRPr lang="en-US" sz="1200" dirty="0">
                  <a:solidFill>
                    <a:schemeClr val="accent6"/>
                  </a:solidFill>
                  <a:latin typeface="+mn-lt"/>
                </a:endParaRPr>
              </a:p>
              <a:p>
                <a:pPr marL="342900" indent="-342900" algn="l">
                  <a:buFont typeface="+mj-lt"/>
                  <a:buAutoNum type="arabicPeriod"/>
                </a:pPr>
                <a:r>
                  <a:rPr lang="en-US" sz="1500" b="1" dirty="0">
                    <a:solidFill>
                      <a:schemeClr val="accent6"/>
                    </a:solidFill>
                    <a:latin typeface="+mn-lt"/>
                  </a:rPr>
                  <a:t>B</a:t>
                </a:r>
                <a:r>
                  <a:rPr lang="en-US" sz="1500" dirty="0">
                    <a:solidFill>
                      <a:schemeClr val="accent6"/>
                    </a:solidFill>
                    <a:latin typeface="+mn-lt"/>
                  </a:rPr>
                  <a:t>rookhaven </a:t>
                </a:r>
                <a:r>
                  <a:rPr lang="en-US" sz="1500" b="1" dirty="0" err="1">
                    <a:solidFill>
                      <a:schemeClr val="accent6"/>
                    </a:solidFill>
                    <a:latin typeface="+mn-lt"/>
                  </a:rPr>
                  <a:t>L</a:t>
                </a:r>
                <a:r>
                  <a:rPr lang="en-US" sz="1500" dirty="0" err="1">
                    <a:solidFill>
                      <a:schemeClr val="accent6"/>
                    </a:solidFill>
                    <a:latin typeface="+mn-lt"/>
                  </a:rPr>
                  <a:t>inac</a:t>
                </a:r>
                <a:r>
                  <a:rPr lang="en-US" sz="1500" dirty="0">
                    <a:solidFill>
                      <a:schemeClr val="accent6"/>
                    </a:solidFill>
                    <a:latin typeface="+mn-lt"/>
                  </a:rPr>
                  <a:t> </a:t>
                </a:r>
                <a:r>
                  <a:rPr lang="en-US" sz="1500" b="1" dirty="0">
                    <a:solidFill>
                      <a:schemeClr val="accent6"/>
                    </a:solidFill>
                    <a:latin typeface="+mn-lt"/>
                  </a:rPr>
                  <a:t>I</a:t>
                </a:r>
                <a:r>
                  <a:rPr lang="en-US" sz="1500" dirty="0">
                    <a:solidFill>
                      <a:schemeClr val="accent6"/>
                    </a:solidFill>
                    <a:latin typeface="+mn-lt"/>
                  </a:rPr>
                  <a:t>sotope </a:t>
                </a:r>
                <a:r>
                  <a:rPr lang="en-US" sz="1500" b="1" dirty="0">
                    <a:solidFill>
                      <a:schemeClr val="accent6"/>
                    </a:solidFill>
                    <a:latin typeface="+mn-lt"/>
                  </a:rPr>
                  <a:t>P</a:t>
                </a:r>
                <a:r>
                  <a:rPr lang="en-US" sz="1500" dirty="0">
                    <a:solidFill>
                      <a:schemeClr val="accent6"/>
                    </a:solidFill>
                    <a:latin typeface="+mn-lt"/>
                  </a:rPr>
                  <a:t>roducer</a:t>
                </a:r>
              </a:p>
              <a:p>
                <a:pPr marL="240030" lvl="1" indent="-171450" algn="l"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schemeClr val="accent6"/>
                    </a:solidFill>
                    <a:latin typeface="+mn-lt"/>
                  </a:rPr>
                  <a:t>66-200 MeV protons,</a:t>
                </a:r>
              </a:p>
              <a:p>
                <a:pPr marL="240030" lvl="1" indent="-171450" algn="l"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schemeClr val="accent6"/>
                    </a:solidFill>
                    <a:latin typeface="+mn-lt"/>
                  </a:rPr>
                  <a:t>150 </a:t>
                </a:r>
                <a:r>
                  <a:rPr lang="en-US" sz="1050" dirty="0" err="1">
                    <a:solidFill>
                      <a:schemeClr val="accent6"/>
                    </a:solidFill>
                    <a:latin typeface="+mn-lt"/>
                  </a:rPr>
                  <a:t>ms</a:t>
                </a:r>
                <a:r>
                  <a:rPr lang="en-US" sz="1050" dirty="0">
                    <a:solidFill>
                      <a:schemeClr val="accent6"/>
                    </a:solidFill>
                    <a:latin typeface="+mn-lt"/>
                  </a:rPr>
                  <a:t> cycles,</a:t>
                </a:r>
              </a:p>
              <a:p>
                <a:pPr marL="240030" lvl="1" indent="-171450" algn="l"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schemeClr val="accent6"/>
                    </a:solidFill>
                    <a:latin typeface="+mn-lt"/>
                  </a:rPr>
                  <a:t>440 us pulse,</a:t>
                </a:r>
              </a:p>
              <a:p>
                <a:pPr marL="240030" lvl="1" indent="-171450" algn="l"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schemeClr val="accent6"/>
                    </a:solidFill>
                    <a:latin typeface="+mn-lt"/>
                  </a:rPr>
                  <a:t>50 mA beam</a:t>
                </a:r>
              </a:p>
              <a:p>
                <a:pPr marL="68580" lvl="1" indent="137160" algn="l">
                  <a:buFont typeface="Arial" panose="020B0604020202020204" pitchFamily="34" charset="0"/>
                  <a:buChar char="•"/>
                </a:pPr>
                <a:endParaRPr lang="en-US" sz="1050" dirty="0">
                  <a:solidFill>
                    <a:schemeClr val="accent6"/>
                  </a:solidFill>
                  <a:latin typeface="+mn-lt"/>
                </a:endParaRPr>
              </a:p>
              <a:p>
                <a:pPr marL="342900" indent="-342900" algn="l">
                  <a:buFont typeface="+mj-lt"/>
                  <a:buAutoNum type="arabicPeriod"/>
                </a:pPr>
                <a:r>
                  <a:rPr lang="en-US" sz="1500" b="1" dirty="0">
                    <a:solidFill>
                      <a:schemeClr val="accent6"/>
                    </a:solidFill>
                    <a:latin typeface="+mn-lt"/>
                  </a:rPr>
                  <a:t>N</a:t>
                </a:r>
                <a:r>
                  <a:rPr lang="en-US" sz="1500" dirty="0">
                    <a:solidFill>
                      <a:schemeClr val="accent6"/>
                    </a:solidFill>
                    <a:latin typeface="+mn-lt"/>
                  </a:rPr>
                  <a:t>ASA </a:t>
                </a:r>
                <a:r>
                  <a:rPr lang="en-US" sz="1500" b="1" dirty="0">
                    <a:solidFill>
                      <a:schemeClr val="accent6"/>
                    </a:solidFill>
                    <a:latin typeface="+mn-lt"/>
                  </a:rPr>
                  <a:t>S</a:t>
                </a:r>
                <a:r>
                  <a:rPr lang="en-US" sz="1500" dirty="0">
                    <a:solidFill>
                      <a:schemeClr val="accent6"/>
                    </a:solidFill>
                    <a:latin typeface="+mn-lt"/>
                  </a:rPr>
                  <a:t>pace </a:t>
                </a:r>
                <a:r>
                  <a:rPr lang="en-US" sz="1500" b="1" dirty="0">
                    <a:solidFill>
                      <a:schemeClr val="accent6"/>
                    </a:solidFill>
                    <a:latin typeface="+mn-lt"/>
                  </a:rPr>
                  <a:t>R</a:t>
                </a:r>
                <a:r>
                  <a:rPr lang="en-US" sz="1500" dirty="0">
                    <a:solidFill>
                      <a:schemeClr val="accent6"/>
                    </a:solidFill>
                    <a:latin typeface="+mn-lt"/>
                  </a:rPr>
                  <a:t>adiation </a:t>
                </a:r>
                <a:r>
                  <a:rPr lang="en-US" sz="1500" b="1" dirty="0">
                    <a:solidFill>
                      <a:schemeClr val="accent6"/>
                    </a:solidFill>
                    <a:latin typeface="+mn-lt"/>
                  </a:rPr>
                  <a:t>L</a:t>
                </a:r>
                <a:r>
                  <a:rPr lang="en-US" sz="1500" dirty="0">
                    <a:solidFill>
                      <a:schemeClr val="accent6"/>
                    </a:solidFill>
                    <a:latin typeface="+mn-lt"/>
                  </a:rPr>
                  <a:t>aboratory</a:t>
                </a:r>
              </a:p>
              <a:p>
                <a:pPr marL="68580" lvl="1" indent="-137160" algn="l"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schemeClr val="accent6"/>
                    </a:solidFill>
                    <a:latin typeface="+mn-lt"/>
                  </a:rPr>
                  <a:t>50-1500 MeV </a:t>
                </a:r>
                <a:r>
                  <a:rPr lang="en-US" sz="1050" dirty="0" err="1">
                    <a:solidFill>
                      <a:schemeClr val="accent6"/>
                    </a:solidFill>
                    <a:latin typeface="+mn-lt"/>
                  </a:rPr>
                  <a:t>Linac</a:t>
                </a:r>
                <a:r>
                  <a:rPr lang="en-US" sz="1050" dirty="0">
                    <a:solidFill>
                      <a:schemeClr val="accent6"/>
                    </a:solidFill>
                    <a:latin typeface="+mn-lt"/>
                  </a:rPr>
                  <a:t> protons, Tandem protons &amp; ions, EBIS ions</a:t>
                </a:r>
              </a:p>
              <a:p>
                <a:pPr marL="68580" lvl="1" indent="-137160" algn="l"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schemeClr val="accent6"/>
                    </a:solidFill>
                    <a:latin typeface="+mn-lt"/>
                  </a:rPr>
                  <a:t>2 sec cycles</a:t>
                </a:r>
              </a:p>
              <a:p>
                <a:pPr marL="68580" lvl="1" indent="-137160" algn="l"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schemeClr val="accent6"/>
                    </a:solidFill>
                    <a:latin typeface="+mn-lt"/>
                  </a:rPr>
                  <a:t>Up to 1x10</a:t>
                </a:r>
                <a:r>
                  <a:rPr lang="en-US" sz="1050" baseline="30000" dirty="0">
                    <a:solidFill>
                      <a:schemeClr val="accent6"/>
                    </a:solidFill>
                    <a:latin typeface="+mn-lt"/>
                  </a:rPr>
                  <a:t>12</a:t>
                </a:r>
                <a:r>
                  <a:rPr lang="en-US" sz="1050" dirty="0">
                    <a:solidFill>
                      <a:schemeClr val="accent6"/>
                    </a:solidFill>
                    <a:latin typeface="+mn-lt"/>
                  </a:rPr>
                  <a:t> ions/cycle</a:t>
                </a:r>
              </a:p>
              <a:p>
                <a:pPr marL="68580" lvl="1" indent="-137160" algn="l"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schemeClr val="accent6"/>
                    </a:solidFill>
                    <a:latin typeface="+mn-lt"/>
                  </a:rPr>
                  <a:t>Rapid switching up to 33 ion/energy combinations per exposure (</a:t>
                </a:r>
                <a14:m>
                  <m:oMath xmlns:m="http://schemas.openxmlformats.org/officeDocument/2006/math">
                    <m:r>
                      <a:rPr lang="en-US" sz="105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sz="1050" dirty="0">
                    <a:solidFill>
                      <a:schemeClr val="accent6"/>
                    </a:solidFill>
                    <a:latin typeface="+mn-lt"/>
                  </a:rPr>
                  <a:t>1 hour)</a:t>
                </a:r>
              </a:p>
              <a:p>
                <a:pPr marL="0" lvl="1" algn="l"/>
                <a:endParaRPr lang="en-US" sz="1050" dirty="0">
                  <a:solidFill>
                    <a:schemeClr val="accent6"/>
                  </a:solidFill>
                  <a:latin typeface="+mn-lt"/>
                </a:endParaRPr>
              </a:p>
              <a:p>
                <a:pPr marL="342900" indent="-342900" algn="l">
                  <a:buFont typeface="+mj-lt"/>
                  <a:buAutoNum type="arabicPeriod"/>
                </a:pPr>
                <a:r>
                  <a:rPr lang="en-US" sz="1500" b="1" dirty="0">
                    <a:solidFill>
                      <a:schemeClr val="accent4"/>
                    </a:solidFill>
                    <a:latin typeface="+mn-lt"/>
                  </a:rPr>
                  <a:t>RHIC</a:t>
                </a:r>
              </a:p>
              <a:p>
                <a:endParaRPr lang="en-US" sz="1050" dirty="0">
                  <a:solidFill>
                    <a:schemeClr val="accent6"/>
                  </a:solidFill>
                  <a:latin typeface="+mn-lt"/>
                </a:endParaRPr>
              </a:p>
              <a:p>
                <a:pPr algn="l"/>
                <a:r>
                  <a:rPr lang="en-US" sz="1050" dirty="0">
                    <a:solidFill>
                      <a:schemeClr val="accent6"/>
                    </a:solidFill>
                    <a:latin typeface="+mn-lt"/>
                  </a:rPr>
                  <a:t>Other areas also require oversight – R&amp;D, </a:t>
                </a:r>
                <a:r>
                  <a:rPr lang="en-US" sz="1050" b="1" dirty="0">
                    <a:solidFill>
                      <a:schemeClr val="accent6"/>
                    </a:solidFill>
                    <a:latin typeface="+mn-lt"/>
                  </a:rPr>
                  <a:t>A</a:t>
                </a:r>
                <a:r>
                  <a:rPr lang="en-US" sz="1050" dirty="0">
                    <a:solidFill>
                      <a:schemeClr val="accent6"/>
                    </a:solidFill>
                    <a:latin typeface="+mn-lt"/>
                  </a:rPr>
                  <a:t>ccelerator </a:t>
                </a:r>
                <a:r>
                  <a:rPr lang="en-US" sz="1050" b="1" dirty="0">
                    <a:solidFill>
                      <a:schemeClr val="accent6"/>
                    </a:solidFill>
                    <a:latin typeface="+mn-lt"/>
                  </a:rPr>
                  <a:t>T</a:t>
                </a:r>
                <a:r>
                  <a:rPr lang="en-US" sz="1050" dirty="0">
                    <a:solidFill>
                      <a:schemeClr val="accent6"/>
                    </a:solidFill>
                    <a:latin typeface="+mn-lt"/>
                  </a:rPr>
                  <a:t>est </a:t>
                </a:r>
                <a:r>
                  <a:rPr lang="en-US" sz="1050" b="1" dirty="0">
                    <a:solidFill>
                      <a:schemeClr val="accent6"/>
                    </a:solidFill>
                    <a:latin typeface="+mn-lt"/>
                  </a:rPr>
                  <a:t>F</a:t>
                </a:r>
                <a:r>
                  <a:rPr lang="en-US" sz="1050" dirty="0">
                    <a:solidFill>
                      <a:schemeClr val="accent6"/>
                    </a:solidFill>
                    <a:latin typeface="+mn-lt"/>
                  </a:rPr>
                  <a:t>acility, Tandem beam users, other testing areas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9E4DF82-CC91-4999-940B-3B94597A73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952" y="2024338"/>
                <a:ext cx="4447793" cy="3738044"/>
              </a:xfrm>
              <a:prstGeom prst="rect">
                <a:avLst/>
              </a:prstGeom>
              <a:blipFill>
                <a:blip r:embed="rId3"/>
                <a:stretch>
                  <a:fillRect l="-6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Right 5">
            <a:extLst>
              <a:ext uri="{FF2B5EF4-FFF2-40B4-BE49-F238E27FC236}">
                <a16:creationId xmlns:a16="http://schemas.microsoft.com/office/drawing/2014/main" id="{C198801E-BDC9-4E64-B7C0-7E28A08670B6}"/>
              </a:ext>
            </a:extLst>
          </p:cNvPr>
          <p:cNvSpPr/>
          <p:nvPr/>
        </p:nvSpPr>
        <p:spPr>
          <a:xfrm rot="1977154">
            <a:off x="6480086" y="4480767"/>
            <a:ext cx="1164076" cy="600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(NSLS-II)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3BF96D-4D45-400A-8C5E-A7C647089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43" y="1697770"/>
            <a:ext cx="2161654" cy="152835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3D44C9-177C-4B11-82B5-26C174387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42" y="4212440"/>
            <a:ext cx="2292536" cy="152835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8F64-DA38-4968-A314-0CD3EE7410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06" y="1689883"/>
            <a:ext cx="2368258" cy="154411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28698F1-233D-4948-98F5-107286380D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t="6925" b="9724"/>
          <a:stretch/>
        </p:blipFill>
        <p:spPr>
          <a:xfrm>
            <a:off x="2934313" y="4212433"/>
            <a:ext cx="2436837" cy="154994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86C86A-F65B-407B-B93D-B49213B00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7614" y="3951550"/>
            <a:ext cx="1864051" cy="1791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556E4B-EBBE-4D82-8B90-766583D85C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099" y="2280955"/>
            <a:ext cx="2162037" cy="144226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9580184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6927" y="-6298"/>
            <a:ext cx="8382000" cy="762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kern="0" dirty="0">
                <a:latin typeface="Calibri" pitchFamily="34" charset="0"/>
              </a:rPr>
              <a:t>2018: Top Downtime Sources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11367214" cy="506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76821"/>
      </p:ext>
    </p:extLst>
  </p:cSld>
  <p:clrMapOvr>
    <a:masterClrMapping/>
  </p:clrMapOvr>
  <p:transition spd="med"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6927" y="-6298"/>
            <a:ext cx="8382000" cy="762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kern="0" dirty="0">
                <a:latin typeface="Calibri" pitchFamily="34" charset="0"/>
              </a:rPr>
              <a:t>2018: Top Downtime Sources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11367214" cy="506905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038307"/>
              </p:ext>
            </p:extLst>
          </p:nvPr>
        </p:nvGraphicFramePr>
        <p:xfrm>
          <a:off x="2066636" y="2189018"/>
          <a:ext cx="6171641" cy="14630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082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1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062F67"/>
                          </a:solidFill>
                          <a:effectLst/>
                        </a:rPr>
                        <a:t>Root Cause System</a:t>
                      </a:r>
                      <a:endParaRPr lang="en-GB" sz="1600" b="0" dirty="0">
                        <a:solidFill>
                          <a:srgbClr val="062F67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062F67"/>
                          </a:solidFill>
                          <a:effectLst/>
                        </a:rPr>
                        <a:t>Root</a:t>
                      </a:r>
                      <a:r>
                        <a:rPr lang="en-GB" sz="1600" b="0" baseline="0" dirty="0">
                          <a:solidFill>
                            <a:srgbClr val="062F67"/>
                          </a:solidFill>
                          <a:effectLst/>
                        </a:rPr>
                        <a:t> Cause </a:t>
                      </a:r>
                      <a:r>
                        <a:rPr lang="en-GB" sz="1600" b="0" dirty="0">
                          <a:solidFill>
                            <a:srgbClr val="062F67"/>
                          </a:solidFill>
                          <a:effectLst/>
                        </a:rPr>
                        <a:t>Duration [h]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062F67"/>
                          </a:solidFill>
                          <a:effectLst/>
                        </a:rPr>
                        <a:t>% of Total</a:t>
                      </a:r>
                      <a:r>
                        <a:rPr lang="en-GB" sz="1600" b="0" baseline="0" dirty="0">
                          <a:solidFill>
                            <a:srgbClr val="062F67"/>
                          </a:solidFill>
                          <a:effectLst/>
                        </a:rPr>
                        <a:t> Duration</a:t>
                      </a:r>
                      <a:endParaRPr lang="en-GB" sz="1600" b="0" dirty="0">
                        <a:solidFill>
                          <a:srgbClr val="062F67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062F6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Injector Complex</a:t>
                      </a:r>
                      <a:endParaRPr lang="en-GB" sz="1600" b="0" dirty="0">
                        <a:solidFill>
                          <a:srgbClr val="062F67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3366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237.9</a:t>
                      </a:r>
                      <a:endParaRPr lang="en-GB" sz="1600" dirty="0">
                        <a:solidFill>
                          <a:srgbClr val="3366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3366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23.7</a:t>
                      </a:r>
                      <a:endParaRPr lang="en-GB" sz="1600">
                        <a:solidFill>
                          <a:srgbClr val="3366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062F6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Cryogenics</a:t>
                      </a:r>
                      <a:endParaRPr lang="en-GB" sz="1600" b="0" dirty="0">
                        <a:solidFill>
                          <a:srgbClr val="062F67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3366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187.3</a:t>
                      </a:r>
                      <a:endParaRPr lang="en-GB" sz="1600">
                        <a:solidFill>
                          <a:srgbClr val="3366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65760" algn="l"/>
                          <a:tab pos="490220" algn="ctr"/>
                        </a:tabLst>
                      </a:pPr>
                      <a:r>
                        <a:rPr lang="en-GB" sz="1600">
                          <a:solidFill>
                            <a:srgbClr val="3366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18.6</a:t>
                      </a:r>
                      <a:endParaRPr lang="en-GB" sz="1600">
                        <a:solidFill>
                          <a:srgbClr val="3366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062F6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 Converters</a:t>
                      </a:r>
                      <a:endParaRPr lang="en-GB" sz="1600" b="0" dirty="0">
                        <a:solidFill>
                          <a:srgbClr val="062F67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3366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101.0</a:t>
                      </a:r>
                      <a:endParaRPr lang="en-GB" sz="1600">
                        <a:solidFill>
                          <a:srgbClr val="3366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3366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10.1</a:t>
                      </a:r>
                      <a:endParaRPr lang="en-GB" sz="1600">
                        <a:solidFill>
                          <a:srgbClr val="3366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062F6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Quench Protection</a:t>
                      </a:r>
                      <a:endParaRPr lang="en-GB" sz="1600" b="0" dirty="0">
                        <a:solidFill>
                          <a:srgbClr val="062F67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3366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75.2</a:t>
                      </a:r>
                      <a:endParaRPr lang="en-GB" sz="1600">
                        <a:solidFill>
                          <a:srgbClr val="3366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3366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</a:t>
                      </a:r>
                      <a:endParaRPr lang="en-GB" sz="1600">
                        <a:solidFill>
                          <a:srgbClr val="3366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062F6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Radio Frequency</a:t>
                      </a:r>
                      <a:endParaRPr lang="en-GB" sz="1600" b="0" dirty="0">
                        <a:solidFill>
                          <a:srgbClr val="062F67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3366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49.2</a:t>
                      </a:r>
                      <a:endParaRPr lang="en-GB" sz="1600" dirty="0">
                        <a:solidFill>
                          <a:srgbClr val="3366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3366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4.9</a:t>
                      </a:r>
                      <a:endParaRPr lang="en-GB" sz="1600" dirty="0">
                        <a:solidFill>
                          <a:srgbClr val="3366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200227" y="3736589"/>
            <a:ext cx="1371600" cy="3419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62F67"/>
                </a:solidFill>
                <a:latin typeface="Calibri" pitchFamily="34" charset="0"/>
              </a:rPr>
              <a:t>= 650.6 hours</a:t>
            </a:r>
            <a:endParaRPr lang="en-US" dirty="0">
              <a:solidFill>
                <a:srgbClr val="3366FF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10027" y="3736589"/>
            <a:ext cx="1371600" cy="3419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62F67"/>
                </a:solidFill>
                <a:latin typeface="Calibri" pitchFamily="34" charset="0"/>
              </a:rPr>
              <a:t>= 64.7%</a:t>
            </a:r>
            <a:endParaRPr lang="en-US" dirty="0">
              <a:solidFill>
                <a:srgbClr val="3366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18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81200" y="2958786"/>
            <a:ext cx="8226854" cy="940443"/>
          </a:xfrm>
        </p:spPr>
        <p:txBody>
          <a:bodyPr/>
          <a:lstStyle/>
          <a:p>
            <a:pPr algn="ctr"/>
            <a:r>
              <a:rPr lang="en-GB" dirty="0"/>
              <a:t>Round Table</a:t>
            </a:r>
          </a:p>
        </p:txBody>
      </p:sp>
    </p:spTree>
    <p:extLst>
      <p:ext uri="{BB962C8B-B14F-4D97-AF65-F5344CB8AC3E}">
        <p14:creationId xmlns:p14="http://schemas.microsoft.com/office/powerpoint/2010/main" val="3762686236"/>
      </p:ext>
    </p:extLst>
  </p:cSld>
  <p:clrMapOvr>
    <a:masterClrMapping/>
  </p:clrMapOvr>
  <p:transition spd="slow">
    <p:fade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4618" y="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Questions</a:t>
            </a:r>
            <a:endParaRPr lang="en-GB" dirty="0"/>
          </a:p>
        </p:txBody>
      </p:sp>
      <p:sp>
        <p:nvSpPr>
          <p:cNvPr id="39" name="Rectangle 38"/>
          <p:cNvSpPr/>
          <p:nvPr/>
        </p:nvSpPr>
        <p:spPr>
          <a:xfrm>
            <a:off x="2133600" y="1600207"/>
            <a:ext cx="78105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How are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operations and faults 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managed? Together / separately?</a:t>
            </a:r>
          </a:p>
          <a:p>
            <a:pPr marL="800100" lvl="1" indent="-342900">
              <a:buFont typeface="+mj-lt"/>
              <a:buAutoNum type="arabicPeriod"/>
            </a:pPr>
            <a:endParaRPr lang="en-GB" dirty="0">
              <a:solidFill>
                <a:schemeClr val="accent6"/>
              </a:solidFill>
              <a:latin typeface="+mn-lt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What level of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integration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 has equipment with operations?</a:t>
            </a:r>
          </a:p>
          <a:p>
            <a:pPr marL="800100" lvl="1" indent="-342900">
              <a:buFont typeface="+mj-lt"/>
              <a:buAutoNum type="arabicPeriod"/>
            </a:pPr>
            <a:endParaRPr lang="en-GB" dirty="0">
              <a:solidFill>
                <a:schemeClr val="accent6"/>
              </a:solidFill>
              <a:latin typeface="+mn-lt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What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authorities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 manage faults and fault information?</a:t>
            </a:r>
          </a:p>
          <a:p>
            <a:pPr marL="800100" lvl="1" indent="-342900">
              <a:buFont typeface="+mj-lt"/>
              <a:buAutoNum type="arabicPeriod"/>
            </a:pPr>
            <a:endParaRPr lang="en-GB" dirty="0">
              <a:solidFill>
                <a:schemeClr val="accent6"/>
              </a:solidFill>
              <a:latin typeface="+mn-lt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Who ensures that the faults which are recorded are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consistent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?</a:t>
            </a:r>
          </a:p>
          <a:p>
            <a:pPr marL="800100" lvl="1" indent="-342900">
              <a:buFont typeface="+mj-lt"/>
              <a:buAutoNum type="arabicPeriod"/>
            </a:pPr>
            <a:endParaRPr lang="en-GB" dirty="0">
              <a:solidFill>
                <a:schemeClr val="accent6"/>
              </a:solidFill>
              <a:latin typeface="+mn-lt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Who is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using the fault information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, and what for?</a:t>
            </a:r>
          </a:p>
          <a:p>
            <a:pPr marL="800100" lvl="1" indent="-342900">
              <a:buFont typeface="+mj-lt"/>
              <a:buAutoNum type="arabicPeriod"/>
            </a:pPr>
            <a:endParaRPr lang="en-GB" dirty="0">
              <a:solidFill>
                <a:schemeClr val="accent6"/>
              </a:solidFill>
              <a:latin typeface="+mn-lt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How are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dependencies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 figured out between faults?</a:t>
            </a:r>
          </a:p>
          <a:p>
            <a:pPr marL="800100" lvl="1" indent="-342900">
              <a:buFont typeface="+mj-lt"/>
              <a:buAutoNum type="arabicPeriod"/>
            </a:pPr>
            <a:endParaRPr lang="en-GB" dirty="0">
              <a:solidFill>
                <a:schemeClr val="accent6"/>
              </a:solidFill>
              <a:latin typeface="+mn-lt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What examples are there of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reliability driven improvements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?</a:t>
            </a:r>
          </a:p>
          <a:p>
            <a:pPr marL="800100" lvl="1" indent="-342900">
              <a:buFont typeface="+mj-lt"/>
              <a:buAutoNum type="arabicPeriod"/>
            </a:pPr>
            <a:endParaRPr lang="en-GB" dirty="0">
              <a:solidFill>
                <a:schemeClr val="accent6"/>
              </a:solidFill>
              <a:latin typeface="+mn-lt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Are people making use of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predictive models based on fault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GB" b="1" dirty="0">
                <a:solidFill>
                  <a:schemeClr val="accent6"/>
                </a:solidFill>
                <a:latin typeface="+mn-lt"/>
              </a:rPr>
              <a:t>data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– </a:t>
            </a:r>
          </a:p>
          <a:p>
            <a:pPr lvl="1"/>
            <a:r>
              <a:rPr lang="en-GB" dirty="0">
                <a:solidFill>
                  <a:schemeClr val="accent6"/>
                </a:solidFill>
                <a:latin typeface="+mn-lt"/>
              </a:rPr>
              <a:t>e.g. identifying hidden sequences / dependencies forewarning larger issues…</a:t>
            </a:r>
          </a:p>
        </p:txBody>
      </p:sp>
    </p:spTree>
    <p:extLst>
      <p:ext uri="{BB962C8B-B14F-4D97-AF65-F5344CB8AC3E}">
        <p14:creationId xmlns:p14="http://schemas.microsoft.com/office/powerpoint/2010/main" val="1590798977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059"/>
            <a:ext cx="6286500" cy="686721"/>
          </a:xfrm>
          <a:prstGeom prst="rect">
            <a:avLst/>
          </a:prstGeom>
        </p:spPr>
        <p:txBody>
          <a:bodyPr anchor="ctr"/>
          <a:lstStyle/>
          <a:p>
            <a:r>
              <a:rPr lang="en-US" sz="3400" dirty="0">
                <a:latin typeface="Calibri" pitchFamily="34" charset="0"/>
              </a:rPr>
              <a:t>RHIC Operational Cycle</a:t>
            </a:r>
            <a:endParaRPr lang="en-GB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146A9C-8AE5-4C13-A03F-B3C3F0664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28757"/>
            <a:ext cx="4847545" cy="3571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0DBBA5-2E07-4C7F-AD4B-92D446346168}"/>
              </a:ext>
            </a:extLst>
          </p:cNvPr>
          <p:cNvSpPr txBox="1"/>
          <p:nvPr/>
        </p:nvSpPr>
        <p:spPr>
          <a:xfrm>
            <a:off x="1382480" y="4904996"/>
            <a:ext cx="3664744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Yearly: 20-30 weeks operation, summer shutdown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65A3BF-3C68-4A07-A6F4-090CC7167596}"/>
              </a:ext>
            </a:extLst>
          </p:cNvPr>
          <p:cNvSpPr txBox="1"/>
          <p:nvPr/>
        </p:nvSpPr>
        <p:spPr>
          <a:xfrm>
            <a:off x="7912722" y="4766496"/>
            <a:ext cx="2214563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Daily: 0.25-24 hours colliding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754265-C63C-4FC0-94A4-3AF25CFDC3BD}"/>
              </a:ext>
            </a:extLst>
          </p:cNvPr>
          <p:cNvSpPr txBox="1"/>
          <p:nvPr/>
        </p:nvSpPr>
        <p:spPr>
          <a:xfrm>
            <a:off x="3733800" y="5445610"/>
            <a:ext cx="4607719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Monthly: Scheduled Maintenance every 2 weeks, ~8-16 hours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F3481B-63FA-4D36-BE69-078A8237E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700676"/>
            <a:ext cx="4238283" cy="2864187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852151745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32D405B-4B4E-41D8-8036-8A2CBF264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10" y="1423562"/>
            <a:ext cx="3120077" cy="224914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6164" y="36101"/>
            <a:ext cx="6324600" cy="725905"/>
          </a:xfrm>
          <a:prstGeom prst="rect">
            <a:avLst/>
          </a:prstGeom>
        </p:spPr>
        <p:txBody>
          <a:bodyPr anchor="ctr"/>
          <a:lstStyle/>
          <a:p>
            <a:r>
              <a:rPr lang="en-US" sz="3400" dirty="0">
                <a:latin typeface="Calibri" pitchFamily="34" charset="0"/>
              </a:rPr>
              <a:t>Key Performance Indicators</a:t>
            </a:r>
            <a:endParaRPr lang="en-GB" sz="34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39F1938-D56C-46ED-B87C-07E8DCC7E3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4092723"/>
              </p:ext>
            </p:extLst>
          </p:nvPr>
        </p:nvGraphicFramePr>
        <p:xfrm>
          <a:off x="4676089" y="3876533"/>
          <a:ext cx="3264693" cy="1985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206D039-5C48-408A-A0E5-E2109447D5E9}"/>
              </a:ext>
            </a:extLst>
          </p:cNvPr>
          <p:cNvSpPr txBox="1"/>
          <p:nvPr/>
        </p:nvSpPr>
        <p:spPr>
          <a:xfrm>
            <a:off x="3867652" y="1423555"/>
            <a:ext cx="4530512" cy="239844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200" b="1" i="1" dirty="0">
                <a:solidFill>
                  <a:schemeClr val="accent6"/>
                </a:solidFill>
              </a:rPr>
              <a:t>Luminosity</a:t>
            </a:r>
            <a:r>
              <a:rPr lang="en-US" sz="1200" dirty="0">
                <a:solidFill>
                  <a:schemeClr val="accent6"/>
                </a:solidFill>
              </a:rPr>
              <a:t> is the major metric for RHIC performance. Projections are estimates made prior to the year’s Run.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/>
              </a:solidFill>
            </a:endParaRP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</a:rPr>
              <a:t>Isotope production depends upon the availability of the </a:t>
            </a:r>
            <a:r>
              <a:rPr lang="en-US" sz="1200" dirty="0" err="1">
                <a:solidFill>
                  <a:schemeClr val="accent6"/>
                </a:solidFill>
              </a:rPr>
              <a:t>Linac</a:t>
            </a:r>
            <a:r>
              <a:rPr lang="en-US" sz="1200" dirty="0">
                <a:solidFill>
                  <a:schemeClr val="accent6"/>
                </a:solidFill>
              </a:rPr>
              <a:t>.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/>
              </a:solidFill>
            </a:endParaRPr>
          </a:p>
          <a:p>
            <a:pPr marL="214313" indent="-214313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</a:rPr>
              <a:t>NSRL subscribes users and reports performance to NASA; like RHIC, we track availability.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AEC111-C997-4E9C-9D85-6FEDE6E4A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12" y="3876533"/>
            <a:ext cx="3120077" cy="213516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9E0827-F4A7-4F0C-A25D-79E109849DCD}"/>
              </a:ext>
            </a:extLst>
          </p:cNvPr>
          <p:cNvSpPr txBox="1"/>
          <p:nvPr/>
        </p:nvSpPr>
        <p:spPr>
          <a:xfrm>
            <a:off x="381000" y="965822"/>
            <a:ext cx="1348427" cy="25391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Courtesy P. Ingrassia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7AFC9E23-E83B-4D4B-8490-F54D6DD746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2736285"/>
              </p:ext>
            </p:extLst>
          </p:nvPr>
        </p:nvGraphicFramePr>
        <p:xfrm>
          <a:off x="8382000" y="1219738"/>
          <a:ext cx="3120076" cy="2282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37863AB6-94BA-4DD0-B484-6CB9D1B409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6022991"/>
              </p:ext>
            </p:extLst>
          </p:nvPr>
        </p:nvGraphicFramePr>
        <p:xfrm>
          <a:off x="8903495" y="3857143"/>
          <a:ext cx="2598581" cy="1985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956771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8" grpId="0">
        <p:bldAsOne/>
      </p:bldGraphic>
      <p:bldGraphic spid="19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BTODD ARW Maste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TODD ARW Master - G MAR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TODD ARW Master - N RAE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TODD ARW Master - O GEITHNE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 GEITHNER ARW 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BTODD ARW Master - T MARION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TODD ARW Master - W LIU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TODD ARW Master - M BIELE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TODD ARW Master - S MEYRONEINC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36753</TotalTime>
  <Words>3007</Words>
  <Application>Microsoft Office PowerPoint</Application>
  <PresentationFormat>宽屏</PresentationFormat>
  <Paragraphs>684</Paragraphs>
  <Slides>73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73</vt:i4>
      </vt:variant>
    </vt:vector>
  </HeadingPairs>
  <TitlesOfParts>
    <vt:vector size="94" baseType="lpstr">
      <vt:lpstr>Arial Unicode MS</vt:lpstr>
      <vt:lpstr>Palatino</vt:lpstr>
      <vt:lpstr>Arial</vt:lpstr>
      <vt:lpstr>Calibri</vt:lpstr>
      <vt:lpstr>Cambria Math</vt:lpstr>
      <vt:lpstr>Century Gothic</vt:lpstr>
      <vt:lpstr>Franklin Gothic Medium</vt:lpstr>
      <vt:lpstr>Helvetica</vt:lpstr>
      <vt:lpstr>Symbol</vt:lpstr>
      <vt:lpstr>Tahoma</vt:lpstr>
      <vt:lpstr>Times New Roman</vt:lpstr>
      <vt:lpstr>Wingdings</vt:lpstr>
      <vt:lpstr>BTODD ARW Master</vt:lpstr>
      <vt:lpstr>BTODD ARW Master - G MARR</vt:lpstr>
      <vt:lpstr>BTODD ARW Master - N RAE</vt:lpstr>
      <vt:lpstr>BTODD ARW Master - O GEITHNER</vt:lpstr>
      <vt:lpstr>O GEITHNER ARW Master</vt:lpstr>
      <vt:lpstr>BTODD ARW Master - T MARION</vt:lpstr>
      <vt:lpstr>BTODD ARW Master - W LIU</vt:lpstr>
      <vt:lpstr>BTODD ARW Master - M BIELER</vt:lpstr>
      <vt:lpstr>BTODD ARW Master - S MEYRONEINC</vt:lpstr>
      <vt:lpstr>PowerPoint 演示文稿</vt:lpstr>
      <vt:lpstr>About the session…</vt:lpstr>
      <vt:lpstr>Motivation…</vt:lpstr>
      <vt:lpstr>Format of the Session</vt:lpstr>
      <vt:lpstr>BNL Gregory MARR </vt:lpstr>
      <vt:lpstr>PowerPoint 演示文稿</vt:lpstr>
      <vt:lpstr>PowerPoint 演示文稿</vt:lpstr>
      <vt:lpstr>RHIC Operational Cycle</vt:lpstr>
      <vt:lpstr>Key Performance Indicators</vt:lpstr>
      <vt:lpstr>Collider Availability</vt:lpstr>
      <vt:lpstr>Downtime Root-Causes</vt:lpstr>
      <vt:lpstr>Australian Synchrotron Nicholas RAE </vt:lpstr>
      <vt:lpstr>PowerPoint 演示文稿</vt:lpstr>
      <vt:lpstr>PowerPoint 演示文稿</vt:lpstr>
      <vt:lpstr>Operational Cycle</vt:lpstr>
      <vt:lpstr>PowerPoint 演示文稿</vt:lpstr>
      <vt:lpstr>Key Performance Indicators</vt:lpstr>
      <vt:lpstr>PowerPoint 演示文稿</vt:lpstr>
      <vt:lpstr>Top Downtime Root-Causes</vt:lpstr>
      <vt:lpstr>Top Downtime Root-Causes</vt:lpstr>
      <vt:lpstr>GSI Oksana GEITHNER </vt:lpstr>
      <vt:lpstr>PowerPoint 演示文稿</vt:lpstr>
      <vt:lpstr>Facility Overview</vt:lpstr>
      <vt:lpstr>Operational Cycle</vt:lpstr>
      <vt:lpstr>Complex Parallel Operation</vt:lpstr>
      <vt:lpstr>Availability Calculation: experiments and machines </vt:lpstr>
      <vt:lpstr>Failure Statistics 2019</vt:lpstr>
      <vt:lpstr>PowerPoint 演示文稿</vt:lpstr>
      <vt:lpstr>Next Steps</vt:lpstr>
      <vt:lpstr>Next Steps</vt:lpstr>
      <vt:lpstr>Christmas Wish: Failure Prediction</vt:lpstr>
      <vt:lpstr>Prototype: Failure Prediction CRYRING@ESR Ion Source</vt:lpstr>
      <vt:lpstr>SOLEIL Thomas MARION </vt:lpstr>
      <vt:lpstr>PowerPoint 演示文稿</vt:lpstr>
      <vt:lpstr>Facility overview</vt:lpstr>
      <vt:lpstr>Operational Cycle</vt:lpstr>
      <vt:lpstr>Key Performance Indicators</vt:lpstr>
      <vt:lpstr>Availability Figures</vt:lpstr>
      <vt:lpstr>Top Downtime Root-Causes</vt:lpstr>
      <vt:lpstr>IHEP Weibin LIU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DESY Michael BIELER </vt:lpstr>
      <vt:lpstr>PowerPoint 演示文稿</vt:lpstr>
      <vt:lpstr> DESY’s Accelerators</vt:lpstr>
      <vt:lpstr> PETRA III Operational Cycle</vt:lpstr>
      <vt:lpstr>PETRA III Key Performance Indicators</vt:lpstr>
      <vt:lpstr>PETRA III Availability 2019 </vt:lpstr>
      <vt:lpstr> Top Downtime Root-Causes</vt:lpstr>
      <vt:lpstr>Institut Curie - Protonthérapie Samuel MEYRONEINC </vt:lpstr>
      <vt:lpstr>PowerPoint 演示文稿</vt:lpstr>
      <vt:lpstr>PowerPoint 演示文稿</vt:lpstr>
      <vt:lpstr>PowerPoint 演示文稿</vt:lpstr>
      <vt:lpstr> CPO Operational</vt:lpstr>
      <vt:lpstr>General Key Performances Indicators (CPO)</vt:lpstr>
      <vt:lpstr>3 Technical Key Performances Indicators (CPO)</vt:lpstr>
      <vt:lpstr>CPO Latest Availability informations</vt:lpstr>
      <vt:lpstr>Top Downtime sources (for accelerator)</vt:lpstr>
      <vt:lpstr>CERN Benjamin TODD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Round Table</vt:lpstr>
      <vt:lpstr>Questions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ARW 2019 - Session 3 - 16:9</dc:title>
  <dc:creator>"Benjamin Todd" &lt;benjamin.todd@cern.ch&gt;</dc:creator>
  <cp:lastModifiedBy>Administrator</cp:lastModifiedBy>
  <cp:revision>1134</cp:revision>
  <cp:lastPrinted>2014-11-10T16:25:11Z</cp:lastPrinted>
  <dcterms:created xsi:type="dcterms:W3CDTF">2004-05-13T09:14:00Z</dcterms:created>
  <dcterms:modified xsi:type="dcterms:W3CDTF">2019-11-11T04:05:12Z</dcterms:modified>
</cp:coreProperties>
</file>