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10" r:id="rId3"/>
    <p:sldId id="328" r:id="rId4"/>
    <p:sldId id="314" r:id="rId5"/>
    <p:sldId id="317" r:id="rId6"/>
    <p:sldId id="318" r:id="rId7"/>
    <p:sldId id="319" r:id="rId8"/>
    <p:sldId id="321" r:id="rId9"/>
    <p:sldId id="323" r:id="rId10"/>
    <p:sldId id="325" r:id="rId11"/>
    <p:sldId id="320" r:id="rId12"/>
    <p:sldId id="322" r:id="rId13"/>
    <p:sldId id="324" r:id="rId14"/>
    <p:sldId id="326" r:id="rId15"/>
    <p:sldId id="327" r:id="rId16"/>
    <p:sldId id="329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8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29" autoAdjust="0"/>
  </p:normalViewPr>
  <p:slideViewPr>
    <p:cSldViewPr showGuides="1">
      <p:cViewPr varScale="1">
        <p:scale>
          <a:sx n="79" d="100"/>
          <a:sy n="79" d="100"/>
        </p:scale>
        <p:origin x="120" y="4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89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9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0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09" y="1904999"/>
            <a:ext cx="9136771" cy="4114801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3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3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7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5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381000"/>
            <a:ext cx="9146383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4999"/>
            <a:ext cx="913677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09" y="6400800"/>
            <a:ext cx="655490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6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CE5B0-042B-4C77-9722-07A3474213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09290"/>
            <a:ext cx="2058532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F8E56-948D-41D2-95CB-0AD6CD0F14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11" y="6017534"/>
            <a:ext cx="2058532" cy="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3" indent="-223833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39" indent="-231769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08" indent="-219069" algn="l" defTabSz="914377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29" indent="-174621" algn="l" defTabSz="914377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62" indent="-173034" algn="l" defTabSz="914377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78" indent="-173732" algn="l" defTabSz="914377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09" indent="-173732" algn="l" defTabSz="914377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41" indent="-173732" algn="l" defTabSz="914377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173" indent="-173732" algn="l" defTabSz="914377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EBBF73F-8CE1-4B0B-9B06-C1D18A4F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1219200"/>
          </a:xfrm>
        </p:spPr>
        <p:txBody>
          <a:bodyPr anchor="t"/>
          <a:lstStyle/>
          <a:p>
            <a:r>
              <a:rPr lang="en-US" b="1" dirty="0">
                <a:solidFill>
                  <a:schemeClr val="bg1"/>
                </a:solidFill>
              </a:rPr>
              <a:t>Configuration control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5A7EBAB2-0B31-4649-B2EB-15F332F4C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10134599" cy="12192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Methods of checking and maintaining </a:t>
            </a:r>
          </a:p>
          <a:p>
            <a:r>
              <a:rPr lang="it-IT" b="1" dirty="0">
                <a:solidFill>
                  <a:schemeClr val="bg1"/>
                </a:solidFill>
              </a:rPr>
              <a:t>Proper DEVICE configurations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64BE9-8A53-4176-ADD2-A1830DF4B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0023"/>
            <a:ext cx="9408973" cy="34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78D2C6-AFEE-4E3E-A170-FE5E2487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79" y="381000"/>
            <a:ext cx="10832743" cy="7852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TAPE—Tool for Automated Process Execution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B5BD5-D299-41EA-8561-DCE10190EC8D}"/>
              </a:ext>
            </a:extLst>
          </p:cNvPr>
          <p:cNvSpPr txBox="1">
            <a:spLocks/>
          </p:cNvSpPr>
          <p:nvPr/>
        </p:nvSpPr>
        <p:spPr>
          <a:xfrm>
            <a:off x="524179" y="1166274"/>
            <a:ext cx="5416372" cy="485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Highly configurable scripting system.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Allows for hundreds of settings in seconds.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Every step is visible as it executes. Every step is logged.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Critical to rapid mode switching.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Used to restore to known good configurations.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7656599-D2DE-4244-A81D-FA24199FF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1539388"/>
            <a:ext cx="5416372" cy="34092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4478-4549-48CD-BBEE-9F9D617A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9653-CFBA-4CD8-85B2-25EA673B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watchManager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163816F-A57E-4442-8074-D06C00BBCCB0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5330951" cy="487680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Instances can be created for any steady-state supply.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Highly configurable, with offsets, scaling ratios, etc.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Can be tweaked individually by Operators or Specialists.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Generates alarms for Operator response.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Static supplies only.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0E68057-7C22-4D58-9BD9-CD982EA23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93" y="1156138"/>
            <a:ext cx="4416425" cy="231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D423A3-C1B7-49AB-8C07-026FCBB0A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98" y="2806033"/>
            <a:ext cx="3331209" cy="2667000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A950559F-D140-4AF4-AAD1-0C862958072B}"/>
              </a:ext>
            </a:extLst>
          </p:cNvPr>
          <p:cNvSpPr/>
          <p:nvPr/>
        </p:nvSpPr>
        <p:spPr>
          <a:xfrm rot="3015839">
            <a:off x="6776920" y="1926934"/>
            <a:ext cx="3091364" cy="3091364"/>
          </a:xfrm>
          <a:prstGeom prst="circularArrow">
            <a:avLst>
              <a:gd name="adj1" fmla="val 3103"/>
              <a:gd name="adj2" fmla="val 381347"/>
              <a:gd name="adj3" fmla="val 19443143"/>
              <a:gd name="adj4" fmla="val 12575511"/>
              <a:gd name="adj5" fmla="val 3620"/>
            </a:avLst>
          </a:prstGeom>
          <a:solidFill>
            <a:schemeClr val="bg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A0320E-072E-43DF-8D87-C166C766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2283-74D9-4519-AD40-7771656E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Permit Reference Display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EB1DEA8-20E8-421E-861E-B2E87A280A9D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5330951" cy="487680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Built using custom manager software and </a:t>
            </a:r>
            <a:r>
              <a:rPr lang="en-US" sz="2800" dirty="0" err="1">
                <a:solidFill>
                  <a:schemeClr val="bg1"/>
                </a:solidFill>
              </a:rPr>
              <a:t>FermiLab</a:t>
            </a:r>
            <a:r>
              <a:rPr lang="en-US" sz="2800" dirty="0">
                <a:solidFill>
                  <a:schemeClr val="bg1"/>
                </a:solidFill>
              </a:rPr>
              <a:t>/BNL’s “</a:t>
            </a:r>
            <a:r>
              <a:rPr lang="en-US" sz="2800" dirty="0" err="1">
                <a:solidFill>
                  <a:schemeClr val="bg1"/>
                </a:solidFill>
              </a:rPr>
              <a:t>Syndi</a:t>
            </a:r>
            <a:r>
              <a:rPr lang="en-US" sz="2800" dirty="0">
                <a:solidFill>
                  <a:schemeClr val="bg1"/>
                </a:solidFill>
              </a:rPr>
              <a:t>” application.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Standard permit configurations are saved by users. Each subsystem has a reference configuration loaded.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Inconsistencies show up in red.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Failed permits show up in blue.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CA69926-19BE-4A7A-96DF-A1560CA49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80" y="1905000"/>
            <a:ext cx="4416425" cy="2165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4DB99-8B94-486B-8C65-26A3B1552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52" y="4285807"/>
            <a:ext cx="2532893" cy="192938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6A658-3C7C-4583-BE57-DB0199AB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FCC5-81C4-424E-81E5-08D8D323830C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10058405" cy="7620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Future Plans/Upgrades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C0B53A-750C-44AC-9ACF-C268BCC9FE3E}"/>
              </a:ext>
            </a:extLst>
          </p:cNvPr>
          <p:cNvSpPr txBox="1">
            <a:spLocks/>
          </p:cNvSpPr>
          <p:nvPr/>
        </p:nvSpPr>
        <p:spPr>
          <a:xfrm>
            <a:off x="609601" y="1143001"/>
            <a:ext cx="5181600" cy="46482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A version of </a:t>
            </a:r>
            <a:r>
              <a:rPr lang="en-US" sz="3000" dirty="0" err="1">
                <a:solidFill>
                  <a:schemeClr val="bg1"/>
                </a:solidFill>
              </a:rPr>
              <a:t>watchManager</a:t>
            </a:r>
            <a:r>
              <a:rPr lang="en-US" sz="3000" dirty="0">
                <a:solidFill>
                  <a:schemeClr val="bg1"/>
                </a:solidFill>
              </a:rPr>
              <a:t> to look at array values (pulsed power equipment, </a:t>
            </a:r>
            <a:r>
              <a:rPr lang="en-US" sz="3000" dirty="0" err="1">
                <a:solidFill>
                  <a:schemeClr val="bg1"/>
                </a:solidFill>
              </a:rPr>
              <a:t>etc</a:t>
            </a:r>
            <a:r>
              <a:rPr lang="en-US" sz="3000" dirty="0">
                <a:solidFill>
                  <a:schemeClr val="bg1"/>
                </a:solidFill>
              </a:rPr>
              <a:t>) should be available soon.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Bug fixes and shading subtleties in Pet archive comparisons will be implemented.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87CC205-71EA-4F29-8A7D-7AD46BE438B0}"/>
              </a:ext>
            </a:extLst>
          </p:cNvPr>
          <p:cNvSpPr txBox="1">
            <a:spLocks/>
          </p:cNvSpPr>
          <p:nvPr/>
        </p:nvSpPr>
        <p:spPr>
          <a:xfrm>
            <a:off x="5943600" y="1143000"/>
            <a:ext cx="4724401" cy="487680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Permit Reference Display upgrade to include additional Machine Protection Systems.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Resurrect “spy” page to show who is making changes in real time.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D617-5EB3-451E-868E-FC1D3B2E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8D0003-D83F-4FD1-8F66-FAC40D14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58758-AF94-487D-8581-2794CAD0EDC1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10058399" cy="487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Proper configuration control can prevent hours of downtime or days of degraded performance.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It can also help prevent catastrophic failure.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It’s a very low-cost/high-impact principle.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It’s not very exciting.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When it’s working properly, no-one notices.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B77D2-8807-42DB-BFDC-0FA8EAAE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E695-92B4-447A-8581-2BC68339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Examples (1)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0D6B4B-AB72-4E24-BCF2-8547D9E96321}"/>
              </a:ext>
            </a:extLst>
          </p:cNvPr>
          <p:cNvSpPr txBox="1">
            <a:spLocks/>
          </p:cNvSpPr>
          <p:nvPr/>
        </p:nvSpPr>
        <p:spPr>
          <a:xfrm>
            <a:off x="609601" y="1143000"/>
            <a:ext cx="10058404" cy="48768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Power dips take out kickers. They do not come back the same. Timing can be scrambled. Pulse shapes or heights can change.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Random lurches of power supply outputs. Often all we see is a loss of efficiency in an accelerator or transfer line. Then we find ourselves scrambling to find the culprit.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Physicist taking measurements from his office without requesting permission. Naughty!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“Activate” sent from a stale application left an idle machine in the wrong state. Why is “start pulsing” also “send this function?”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FE77B-0C64-4A4C-B2E2-BC24002F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E695-92B4-447A-8581-2BC68339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Examples (2)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DA0C2FD-ACDE-4A3F-9C44-B25FC9291947}"/>
              </a:ext>
            </a:extLst>
          </p:cNvPr>
          <p:cNvSpPr txBox="1">
            <a:spLocks/>
          </p:cNvSpPr>
          <p:nvPr/>
        </p:nvSpPr>
        <p:spPr>
          <a:xfrm>
            <a:off x="609597" y="1143000"/>
            <a:ext cx="10058405" cy="4876803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Return from machine studies. Configurations can be wildly different and documentation of changes can be poor!</a:t>
            </a:r>
          </a:p>
          <a:p>
            <a:r>
              <a:rPr lang="en-US" sz="2800" dirty="0">
                <a:solidFill>
                  <a:schemeClr val="bg1"/>
                </a:solidFill>
              </a:rPr>
              <a:t>FEC self-reset with a bad cache. Some values reverted to defaults with no indications! Expert intervention was required.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vacuum valve permit was disabled to allow vacuum and kicker work simultaneously. Then it was forgotten about.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specialist modified MPS settings without a proper understanding of the effect and consequences.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Incorrect power supply settings used in initial setup. Experimenters’ cross-check used the wrong analysis file.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FE77B-0C64-4A4C-B2E2-BC24002F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2867C-6D90-4B47-9F52-639E7B6D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744200" cy="68579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BNL’s Collider-Accelerator Complex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58ACF8-A9F4-4568-B4A8-C4F0AA7C6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66798"/>
            <a:ext cx="4419601" cy="49530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~2 million control points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“World first” systems alongside elderly ones.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Multiple concurrent </a:t>
            </a:r>
            <a:r>
              <a:rPr lang="en-US" sz="2800" dirty="0" err="1">
                <a:solidFill>
                  <a:schemeClr val="bg1"/>
                </a:solidFill>
              </a:rPr>
              <a:t>programmes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</a:rPr>
              <a:t>Frequent configuration changes.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“Open door” policy for accessing controls.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FADB30-4A80-4C8F-9E33-108C5A29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2" y="1219200"/>
            <a:ext cx="6927276" cy="41910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C4815-A4B1-4822-8C56-6B80EA86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02C8-0140-417A-9CC7-80593FE3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81001"/>
            <a:ext cx="9146383" cy="762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Programmes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EBCDD-919E-449E-AC36-981A2137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3001"/>
            <a:ext cx="10049980" cy="4876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BLIP (Brookhaven </a:t>
            </a:r>
            <a:r>
              <a:rPr lang="en-US" sz="2800" dirty="0" err="1">
                <a:solidFill>
                  <a:schemeClr val="bg1"/>
                </a:solidFill>
              </a:rPr>
              <a:t>Linac</a:t>
            </a:r>
            <a:r>
              <a:rPr lang="en-US" sz="2800" dirty="0">
                <a:solidFill>
                  <a:schemeClr val="bg1"/>
                </a:solidFill>
              </a:rPr>
              <a:t> Isotope Producer)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Continuous high intensity proton beams require precise control to avoid potentially serious radiation incidents.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NSRL (NASA Space Radiation Laboratory)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Slow extracted beam with varied ion species, charge states, and energies.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Quick changes, reliability, and repeatability are critical.</a:t>
            </a:r>
          </a:p>
          <a:p>
            <a:r>
              <a:rPr lang="en-US" sz="2800" dirty="0">
                <a:solidFill>
                  <a:schemeClr val="bg1"/>
                </a:solidFill>
              </a:rPr>
              <a:t>RHIC (Relativistic Heavy Ion Collider)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Beam energy scan project requires repeated mode switches for collider and parts of the injector chain. Consistency is critical.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5730A-5B30-497D-A5A3-3EE365AE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0354CA-29E0-4779-A62B-9F68C5C4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81001"/>
            <a:ext cx="9144001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Specific times of vulnerability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A9F7E668-18B0-4F32-A199-7E496E7B3685}"/>
              </a:ext>
            </a:extLst>
          </p:cNvPr>
          <p:cNvSpPr txBox="1">
            <a:spLocks/>
          </p:cNvSpPr>
          <p:nvPr/>
        </p:nvSpPr>
        <p:spPr>
          <a:xfrm>
            <a:off x="609601" y="1143001"/>
            <a:ext cx="10048794" cy="4876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chemeClr val="bg1"/>
                </a:solidFill>
              </a:rPr>
              <a:t>Collider/Injector mode changes</a:t>
            </a:r>
          </a:p>
          <a:p>
            <a:pPr marL="466332" lvl="1" indent="-228594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Changes made to thousands of devices—must be consistent every time.</a:t>
            </a:r>
          </a:p>
          <a:p>
            <a:pPr marL="228594" indent="-228594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chemeClr val="bg1"/>
                </a:solidFill>
              </a:rPr>
              <a:t>Complex-wide maintenance</a:t>
            </a:r>
          </a:p>
          <a:p>
            <a:pPr marL="466332" lvl="1" indent="-228594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Changes to many systems that interact in many different ways.</a:t>
            </a:r>
          </a:p>
          <a:p>
            <a:pPr marL="466332" lvl="1" indent="-228594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Mistakes made in maintenance activities.</a:t>
            </a:r>
          </a:p>
          <a:p>
            <a:pPr marL="228594" indent="-228594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chemeClr val="bg1"/>
                </a:solidFill>
              </a:rPr>
              <a:t>Power disruptions</a:t>
            </a:r>
          </a:p>
          <a:p>
            <a:pPr marL="466332" lvl="1" indent="-228594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cause hundreds of mini-failures, often breaking things in unexpected ways.</a:t>
            </a:r>
          </a:p>
          <a:p>
            <a:pPr marL="228594" indent="-228594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chemeClr val="bg1"/>
                </a:solidFill>
              </a:rPr>
              <a:t>Spontaneous changes</a:t>
            </a:r>
          </a:p>
          <a:p>
            <a:pPr marL="466332" lvl="1" indent="-22859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Old equipment can degrade or change with no warning.</a:t>
            </a:r>
          </a:p>
          <a:p>
            <a:pPr marL="466332" lvl="1" indent="-228594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equipment is not always well understood, and can act in unexpected ways.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B3700-F636-4FDB-9D74-64D752FD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8F32-4E42-41DB-B915-A39D4988E33C}"/>
              </a:ext>
            </a:extLst>
          </p:cNvPr>
          <p:cNvSpPr txBox="1">
            <a:spLocks/>
          </p:cNvSpPr>
          <p:nvPr/>
        </p:nvSpPr>
        <p:spPr>
          <a:xfrm>
            <a:off x="609602" y="381000"/>
            <a:ext cx="10058404" cy="7620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Configuration Control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59BD1-59F9-42DD-B2DF-DDA34942A3C0}"/>
              </a:ext>
            </a:extLst>
          </p:cNvPr>
          <p:cNvSpPr txBox="1">
            <a:spLocks/>
          </p:cNvSpPr>
          <p:nvPr/>
        </p:nvSpPr>
        <p:spPr>
          <a:xfrm>
            <a:off x="588579" y="1140372"/>
            <a:ext cx="5330951" cy="762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>
                <a:solidFill>
                  <a:schemeClr val="bg1"/>
                </a:solidFill>
              </a:rPr>
              <a:t>Reactive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40D26-E681-4478-AED0-2F8D044C8426}"/>
              </a:ext>
            </a:extLst>
          </p:cNvPr>
          <p:cNvSpPr txBox="1">
            <a:spLocks/>
          </p:cNvSpPr>
          <p:nvPr/>
        </p:nvSpPr>
        <p:spPr>
          <a:xfrm>
            <a:off x="609601" y="1897116"/>
            <a:ext cx="5029200" cy="4122685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Settings archives (through “Pet”)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Device lists with values.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Saved on a timer or by users.</a:t>
            </a:r>
          </a:p>
          <a:p>
            <a:r>
              <a:rPr lang="en-US" b="1" dirty="0">
                <a:solidFill>
                  <a:schemeClr val="bg1"/>
                </a:solidFill>
              </a:rPr>
              <a:t>Set History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 settings saved to database.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pscompare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Saved on a timer or by users.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Creates a list of greatest to smallest differences among power supplies.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3200A-E897-4D01-A764-61207D321C5A}"/>
              </a:ext>
            </a:extLst>
          </p:cNvPr>
          <p:cNvSpPr txBox="1">
            <a:spLocks/>
          </p:cNvSpPr>
          <p:nvPr/>
        </p:nvSpPr>
        <p:spPr>
          <a:xfrm>
            <a:off x="6227796" y="1135116"/>
            <a:ext cx="4416552" cy="762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dirty="0">
                <a:solidFill>
                  <a:schemeClr val="bg1"/>
                </a:solidFill>
              </a:rPr>
              <a:t>Proactive/preventive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15707-9DE2-45FC-92F4-61B30CD3C8A2}"/>
              </a:ext>
            </a:extLst>
          </p:cNvPr>
          <p:cNvSpPr txBox="1">
            <a:spLocks/>
          </p:cNvSpPr>
          <p:nvPr/>
        </p:nvSpPr>
        <p:spPr>
          <a:xfrm>
            <a:off x="5638801" y="1897116"/>
            <a:ext cx="5029200" cy="4122685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“TAPE” scripting language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Provides consistency in mode switching.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watchManager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Separate devices with user set limits.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Sends alarms when limits are exceeded.</a:t>
            </a:r>
          </a:p>
          <a:p>
            <a:r>
              <a:rPr lang="en-US" b="1" dirty="0">
                <a:solidFill>
                  <a:schemeClr val="bg1"/>
                </a:solidFill>
              </a:rPr>
              <a:t>Permit Reference Display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For Machine Protection or Beam Permit systems.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Highlights configuration problems.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06FE60-B8C4-4508-B05F-A356455A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AA74EF5-CFDF-4272-B5F5-D35000ED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Pet—Parameter Editing Tool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26D610-98BB-4AA8-8F4E-1C821FE43C54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5330951" cy="487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Basic interface used to control most devices in the complex.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Very powerful. Looks like it was made with cardboard, markers, and a glue stick.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Features like nudge, graph, setting history and archives are a click or two away.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Hundreds of pages.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D024735-CB02-4F4D-8BA2-36F8FAC3A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5665626" cy="4267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D7EB3-A63D-41D4-B240-224EE589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6CDB-00A2-40E4-A587-2C88ADD9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Archive Comparisons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CBA6992-34D5-418D-9AAF-5EC512A91D5B}"/>
              </a:ext>
            </a:extLst>
          </p:cNvPr>
          <p:cNvSpPr txBox="1">
            <a:spLocks/>
          </p:cNvSpPr>
          <p:nvPr/>
        </p:nvSpPr>
        <p:spPr>
          <a:xfrm>
            <a:off x="609600" y="1143001"/>
            <a:ext cx="10513079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Archives saved periodically and manually as needed.</a:t>
            </a:r>
          </a:p>
          <a:p>
            <a:r>
              <a:rPr lang="en-US" dirty="0">
                <a:solidFill>
                  <a:schemeClr val="bg1"/>
                </a:solidFill>
              </a:rPr>
              <a:t>Measurement differences show up in blue, setting differences in yellow.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455FC-DDDD-4B8F-B51D-887BB19A2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9948"/>
            <a:ext cx="9344646" cy="38936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0838-BE2E-40F2-A4A5-267D7022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9BEB-72C2-40FF-B0F7-2CFDC911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5" cy="762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Set History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985B039-A890-4029-9C25-44F39E79257F}"/>
              </a:ext>
            </a:extLst>
          </p:cNvPr>
          <p:cNvSpPr txBox="1">
            <a:spLocks/>
          </p:cNvSpPr>
          <p:nvPr/>
        </p:nvSpPr>
        <p:spPr>
          <a:xfrm>
            <a:off x="609600" y="1143001"/>
            <a:ext cx="5330951" cy="4571999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All setting changes (regardless of how they are made) are recorded to a searchable database.</a:t>
            </a:r>
          </a:p>
          <a:p>
            <a:r>
              <a:rPr lang="en-US" sz="3000" dirty="0">
                <a:solidFill>
                  <a:schemeClr val="bg1"/>
                </a:solidFill>
              </a:rPr>
              <a:t>Very helpful for finding rogue changes—and rogue users.</a:t>
            </a:r>
          </a:p>
          <a:p>
            <a:r>
              <a:rPr lang="en-US" sz="3000" dirty="0">
                <a:solidFill>
                  <a:schemeClr val="bg1"/>
                </a:solidFill>
              </a:rPr>
              <a:t>Tends to get choked, so careful filtering is required. This slows down investigations a lot.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F1953-597B-4BBF-A8F2-83739866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1143000"/>
            <a:ext cx="5695949" cy="3962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7A29B-EFD6-442C-820E-A9EF5BEA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AE84-4A17-42EE-BDEC-3DCAB7EB9DCE}"/>
              </a:ext>
            </a:extLst>
          </p:cNvPr>
          <p:cNvSpPr txBox="1">
            <a:spLocks/>
          </p:cNvSpPr>
          <p:nvPr/>
        </p:nvSpPr>
        <p:spPr>
          <a:xfrm>
            <a:off x="648064" y="381000"/>
            <a:ext cx="10019942" cy="7620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chemeClr val="bg1"/>
                </a:solidFill>
              </a:rPr>
              <a:t>pscompare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E3D24FF-4AE5-49A3-9901-FF278376864B}"/>
              </a:ext>
            </a:extLst>
          </p:cNvPr>
          <p:cNvSpPr txBox="1">
            <a:spLocks/>
          </p:cNvSpPr>
          <p:nvPr/>
        </p:nvSpPr>
        <p:spPr>
          <a:xfrm>
            <a:off x="648063" y="1143000"/>
            <a:ext cx="5292488" cy="4876803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Available for EBIS, Booster, AGS, and RHIC.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Captures functions and readbacks for comparison.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Highly configurable and filterable.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Cumbersome. Gives no sense of the relative importance of different deviations.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E82A9345-DB0E-4294-9A51-D7299693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1" y="1171903"/>
            <a:ext cx="5657816" cy="45430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A6F2-7391-45D8-92D2-5540263D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13278</TotalTime>
  <Words>925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Digital Blue Tunnel 16x9</vt:lpstr>
      <vt:lpstr>Configuration control</vt:lpstr>
      <vt:lpstr>BNL’s Collider-Accelerator Complex</vt:lpstr>
      <vt:lpstr>Programmes</vt:lpstr>
      <vt:lpstr>Specific times of vulnerability</vt:lpstr>
      <vt:lpstr>PowerPoint Presentation</vt:lpstr>
      <vt:lpstr>Pet—Parameter Editing Tool</vt:lpstr>
      <vt:lpstr>Archive Comparisons</vt:lpstr>
      <vt:lpstr>Set History</vt:lpstr>
      <vt:lpstr>PowerPoint Presentation</vt:lpstr>
      <vt:lpstr>TAPE—Tool for Automated Process Execution</vt:lpstr>
      <vt:lpstr>watchManager</vt:lpstr>
      <vt:lpstr>Permit Reference Display</vt:lpstr>
      <vt:lpstr>PowerPoint Presentation</vt:lpstr>
      <vt:lpstr>Conclusions</vt:lpstr>
      <vt:lpstr>Examples (1)</vt:lpstr>
      <vt:lpstr>Examples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Blackler, Ian</dc:creator>
  <cp:lastModifiedBy>Blackler, Ian</cp:lastModifiedBy>
  <cp:revision>28</cp:revision>
  <dcterms:created xsi:type="dcterms:W3CDTF">2019-10-22T14:42:32Z</dcterms:created>
  <dcterms:modified xsi:type="dcterms:W3CDTF">2019-11-05T21:00:23Z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