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32"/>
  </p:notesMasterIdLst>
  <p:sldIdLst>
    <p:sldId id="366" r:id="rId5"/>
    <p:sldId id="426" r:id="rId6"/>
    <p:sldId id="407" r:id="rId7"/>
    <p:sldId id="420" r:id="rId8"/>
    <p:sldId id="423" r:id="rId9"/>
    <p:sldId id="425" r:id="rId10"/>
    <p:sldId id="408" r:id="rId11"/>
    <p:sldId id="409" r:id="rId12"/>
    <p:sldId id="417" r:id="rId13"/>
    <p:sldId id="410" r:id="rId14"/>
    <p:sldId id="416" r:id="rId15"/>
    <p:sldId id="419" r:id="rId16"/>
    <p:sldId id="418" r:id="rId17"/>
    <p:sldId id="411" r:id="rId18"/>
    <p:sldId id="424" r:id="rId19"/>
    <p:sldId id="412" r:id="rId20"/>
    <p:sldId id="413" r:id="rId21"/>
    <p:sldId id="401" r:id="rId22"/>
    <p:sldId id="389" r:id="rId23"/>
    <p:sldId id="388" r:id="rId24"/>
    <p:sldId id="406" r:id="rId25"/>
    <p:sldId id="414" r:id="rId26"/>
    <p:sldId id="396" r:id="rId27"/>
    <p:sldId id="397" r:id="rId28"/>
    <p:sldId id="421" r:id="rId29"/>
    <p:sldId id="422" r:id="rId30"/>
    <p:sldId id="384" r:id="rId31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6621" autoAdjust="0"/>
  </p:normalViewPr>
  <p:slideViewPr>
    <p:cSldViewPr>
      <p:cViewPr varScale="1">
        <p:scale>
          <a:sx n="84" d="100"/>
          <a:sy n="84" d="100"/>
        </p:scale>
        <p:origin x="446" y="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53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2208" tIns="46104" rIns="92208" bIns="4610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2208" tIns="46104" rIns="92208" bIns="46104" rtlCol="0"/>
          <a:lstStyle>
            <a:lvl1pPr algn="r">
              <a:defRPr sz="1200"/>
            </a:lvl1pPr>
          </a:lstStyle>
          <a:p>
            <a:fld id="{59CED7F6-1DC5-4862-95CE-5C71AC19364D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08" tIns="46104" rIns="92208" bIns="4610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2208" tIns="46104" rIns="92208" bIns="461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2208" tIns="46104" rIns="92208" bIns="4610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2208" tIns="46104" rIns="92208" bIns="46104" rtlCol="0" anchor="b"/>
          <a:lstStyle>
            <a:lvl1pPr algn="r">
              <a:defRPr sz="1200"/>
            </a:lvl1pPr>
          </a:lstStyle>
          <a:p>
            <a:fld id="{5E396261-4E26-4387-8E15-A0DC1A76DF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67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solidFill>
            <a:schemeClr val="tx2"/>
          </a:solidFill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29509" y="6215083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 algn="r"/>
            <a:r>
              <a:rPr lang="en-GB" dirty="0" smtClean="0"/>
              <a:t>12/11/2019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43" y="6357958"/>
            <a:ext cx="12192000" cy="50006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928670"/>
          </a:xfrm>
          <a:prstGeom prst="rect">
            <a:avLst/>
          </a:prstGeom>
          <a:solidFill>
            <a:schemeClr val="tx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1414"/>
            <a:ext cx="10972800" cy="7254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2984"/>
            <a:ext cx="10972800" cy="5072098"/>
          </a:xfrm>
        </p:spPr>
        <p:txBody>
          <a:bodyPr/>
          <a:lstStyle>
            <a:lvl1pPr marL="324000" indent="-3240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70000"/>
              <a:buFont typeface="Wingdings 2" pitchFamily="18" charset="2"/>
              <a:buChar char=""/>
              <a:defRPr/>
            </a:lvl1pPr>
            <a:lvl2pPr>
              <a:spcBef>
                <a:spcPts val="2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  <a:defRPr/>
            </a:lvl2pPr>
            <a:lvl3pPr>
              <a:buFont typeface="Webdings" pitchFamily="18" charset="2"/>
              <a:buChar char=""/>
              <a:defRPr/>
            </a:lvl3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21462"/>
            <a:ext cx="2844800" cy="365125"/>
          </a:xfrm>
        </p:spPr>
        <p:txBody>
          <a:bodyPr/>
          <a:lstStyle/>
          <a:p>
            <a:r>
              <a:rPr lang="en-GB" dirty="0" smtClean="0"/>
              <a:t>christos.zamantzas@cern.ch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21462"/>
            <a:ext cx="2844800" cy="365125"/>
          </a:xfrm>
        </p:spPr>
        <p:txBody>
          <a:bodyPr/>
          <a:lstStyle/>
          <a:p>
            <a:fld id="{B6F15528-21DE-4FAA-801E-634DDDAF4B2B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21462"/>
            <a:ext cx="3860800" cy="365125"/>
          </a:xfrm>
        </p:spPr>
        <p:txBody>
          <a:bodyPr/>
          <a:lstStyle/>
          <a:p>
            <a:r>
              <a:rPr lang="en-GB" dirty="0" smtClean="0"/>
              <a:t>12/11/2019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43" y="6357958"/>
            <a:ext cx="12192000" cy="50006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928670"/>
          </a:xfrm>
          <a:prstGeom prst="rect">
            <a:avLst/>
          </a:prstGeom>
          <a:solidFill>
            <a:schemeClr val="tx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1414"/>
            <a:ext cx="10972800" cy="725470"/>
          </a:xfrm>
          <a:effectLst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2984"/>
            <a:ext cx="5384800" cy="50720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2984"/>
            <a:ext cx="5384800" cy="50720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21462"/>
            <a:ext cx="2844800" cy="365125"/>
          </a:xfrm>
        </p:spPr>
        <p:txBody>
          <a:bodyPr/>
          <a:lstStyle/>
          <a:p>
            <a:r>
              <a:rPr lang="en-GB" dirty="0" smtClean="0"/>
              <a:t>christos.zamantzas@cern.ch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21462"/>
            <a:ext cx="2844800" cy="365125"/>
          </a:xfrm>
        </p:spPr>
        <p:txBody>
          <a:bodyPr/>
          <a:lstStyle/>
          <a:p>
            <a:fld id="{B6F15528-21DE-4FAA-801E-634DDDAF4B2B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21462"/>
            <a:ext cx="3860800" cy="365125"/>
          </a:xfrm>
        </p:spPr>
        <p:txBody>
          <a:bodyPr/>
          <a:lstStyle/>
          <a:p>
            <a:r>
              <a:rPr lang="en-GB" dirty="0" smtClean="0"/>
              <a:t>12/11/2019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christos.zamantzas@cern.ch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12/11/2019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1"/>
            <a:ext cx="11353800" cy="1196975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LHC BLM system: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sz="3600" dirty="0"/>
              <a:t>Fault detection methods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096001"/>
            <a:ext cx="7772400" cy="433387"/>
          </a:xfrm>
        </p:spPr>
        <p:txBody>
          <a:bodyPr>
            <a:normAutofit/>
          </a:bodyPr>
          <a:lstStyle/>
          <a:p>
            <a:r>
              <a:rPr lang="en-US" sz="1800" dirty="0"/>
              <a:t>Christos Zamantzas on behalf of the BLM team.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12/11/2019</a:t>
            </a:r>
            <a:endParaRPr lang="en-GB" dirty="0"/>
          </a:p>
        </p:txBody>
      </p:sp>
      <p:pic>
        <p:nvPicPr>
          <p:cNvPr id="1026" name="Picture 2" descr="C:\SVN\CERN_temporary\MPP\CERN_LogoOutline-Blue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2341563" cy="234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14800" y="1238071"/>
            <a:ext cx="71815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4000" dirty="0">
                <a:solidFill>
                  <a:schemeClr val="tx2"/>
                </a:solidFill>
              </a:rPr>
              <a:t>Accelerator Reliability Workshop</a:t>
            </a:r>
            <a:br>
              <a:rPr lang="en-GB" sz="4000" dirty="0">
                <a:solidFill>
                  <a:schemeClr val="tx2"/>
                </a:solidFill>
              </a:rPr>
            </a:br>
            <a:r>
              <a:rPr lang="en-GB" sz="3200" dirty="0">
                <a:solidFill>
                  <a:schemeClr val="tx2"/>
                </a:solidFill>
              </a:rPr>
              <a:t>Nov 2019</a:t>
            </a:r>
            <a:endParaRPr lang="en-GB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01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Daily reports: </a:t>
            </a:r>
            <a:r>
              <a:rPr lang="en-GB" dirty="0" smtClean="0"/>
              <a:t>Optical Links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2984"/>
            <a:ext cx="10972800" cy="114301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Daily checks introduced with the aim of detecting </a:t>
            </a:r>
            <a:r>
              <a:rPr lang="en-US" dirty="0" smtClean="0"/>
              <a:t>link degradation</a:t>
            </a:r>
          </a:p>
          <a:p>
            <a:pPr lvl="1"/>
            <a:r>
              <a:rPr lang="en-US" dirty="0" smtClean="0"/>
              <a:t>Experts refer to it to identify the location or piece of equipment failing </a:t>
            </a:r>
          </a:p>
          <a:p>
            <a:pPr lvl="1"/>
            <a:r>
              <a:rPr lang="en-US" dirty="0" smtClean="0"/>
              <a:t>Process can give ‘hints’ of upcoming issues and help also in predictive maintenance</a:t>
            </a:r>
            <a:endParaRPr lang="en-US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christos.zamantzas@cern.ch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10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12/11/2019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882817" y="2667000"/>
            <a:ext cx="7499183" cy="1116567"/>
            <a:chOff x="660027" y="2594153"/>
            <a:chExt cx="7499183" cy="111656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6227" y="2971800"/>
              <a:ext cx="7422983" cy="7389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Rectangle 8"/>
            <p:cNvSpPr/>
            <p:nvPr/>
          </p:nvSpPr>
          <p:spPr>
            <a:xfrm>
              <a:off x="660027" y="2594153"/>
              <a:ext cx="4876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dirty="0" smtClean="0"/>
                <a:t>Daily report on number of errors per Optical link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6553200" y="3334159"/>
              <a:ext cx="323954" cy="37656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836"/>
          <a:stretch/>
        </p:blipFill>
        <p:spPr>
          <a:xfrm>
            <a:off x="4148015" y="3886200"/>
            <a:ext cx="7686173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Daily reports: </a:t>
            </a:r>
            <a:r>
              <a:rPr lang="en-GB" dirty="0" smtClean="0"/>
              <a:t>Rack Temperature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2984"/>
            <a:ext cx="10972800" cy="182286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Daily </a:t>
            </a:r>
            <a:r>
              <a:rPr lang="en-US" dirty="0" smtClean="0"/>
              <a:t>(&amp; weekly) reports showing the operational temperature of the electronic racks</a:t>
            </a:r>
          </a:p>
          <a:p>
            <a:pPr lvl="1"/>
            <a:r>
              <a:rPr lang="en-US" dirty="0" smtClean="0"/>
              <a:t>Stability of the temperature and configuration of the PID controller</a:t>
            </a:r>
          </a:p>
          <a:p>
            <a:pPr lvl="1"/>
            <a:r>
              <a:rPr lang="en-US" dirty="0" smtClean="0"/>
              <a:t>In some cases it can help to identify the root cause of an issue/fault</a:t>
            </a:r>
            <a:endParaRPr lang="en-US" dirty="0"/>
          </a:p>
          <a:p>
            <a:r>
              <a:rPr lang="en-GB" dirty="0" smtClean="0"/>
              <a:t>Some examples: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christos.zamantzas@cern.ch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11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12/11/2019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76200" y="3273623"/>
            <a:ext cx="4616717" cy="2886909"/>
            <a:chOff x="76200" y="2667000"/>
            <a:chExt cx="4616717" cy="288690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76200" y="2667000"/>
              <a:ext cx="4616717" cy="2596872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09600" y="5184577"/>
              <a:ext cx="33220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/>
                <a:t>PID controller needs optimisation</a:t>
              </a:r>
              <a:endParaRPr lang="en-GB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29885" y="3426023"/>
            <a:ext cx="4109315" cy="2734509"/>
            <a:chOff x="4729885" y="2819400"/>
            <a:chExt cx="4109315" cy="273450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9885" y="2819400"/>
              <a:ext cx="4109315" cy="23971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562600" y="5184577"/>
              <a:ext cx="23099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/>
                <a:t>Cooling system at fault</a:t>
              </a:r>
              <a:endParaRPr lang="en-GB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839200" y="2667000"/>
            <a:ext cx="3134233" cy="3569732"/>
            <a:chOff x="8839200" y="2667000"/>
            <a:chExt cx="3134233" cy="35697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9200" y="2667000"/>
              <a:ext cx="3134233" cy="32004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9067800" y="5867400"/>
              <a:ext cx="28387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/>
                <a:t>Module with link weakness  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88633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Daily reports: </a:t>
            </a:r>
            <a:r>
              <a:rPr lang="en-GB" dirty="0" smtClean="0"/>
              <a:t>Power Supplies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2984"/>
            <a:ext cx="8382000" cy="274321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Daily </a:t>
            </a:r>
            <a:r>
              <a:rPr lang="en-US" dirty="0" smtClean="0"/>
              <a:t>report showing instabilities of the of the LV and HV power supplies. </a:t>
            </a:r>
          </a:p>
          <a:p>
            <a:pPr lvl="1"/>
            <a:r>
              <a:rPr lang="en-US" dirty="0" smtClean="0"/>
              <a:t>Stability </a:t>
            </a:r>
            <a:r>
              <a:rPr lang="en-US" dirty="0" smtClean="0"/>
              <a:t>of the detectors’ </a:t>
            </a:r>
            <a:r>
              <a:rPr lang="en-US" dirty="0" smtClean="0"/>
              <a:t>bias is </a:t>
            </a:r>
            <a:r>
              <a:rPr lang="en-US" dirty="0" smtClean="0"/>
              <a:t>very critical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i.e</a:t>
            </a:r>
            <a:r>
              <a:rPr lang="en-US" dirty="0" smtClean="0"/>
              <a:t>. drop of voltage for long </a:t>
            </a:r>
            <a:r>
              <a:rPr lang="en-US" dirty="0" smtClean="0"/>
              <a:t>periods can compromise protection</a:t>
            </a:r>
          </a:p>
          <a:p>
            <a:r>
              <a:rPr lang="en-US" dirty="0" smtClean="0"/>
              <a:t>Profited from the long commissioning period to evaluate</a:t>
            </a:r>
            <a:br>
              <a:rPr lang="en-US" dirty="0" smtClean="0"/>
            </a:br>
            <a:r>
              <a:rPr lang="en-US" dirty="0" smtClean="0"/>
              <a:t>best strategy to balance availability &amp; reliability</a:t>
            </a:r>
          </a:p>
          <a:p>
            <a:pPr lvl="1"/>
            <a:r>
              <a:rPr lang="en-US" dirty="0" smtClean="0"/>
              <a:t>Finally, interlocked through the Software Interlock System</a:t>
            </a:r>
            <a:r>
              <a:rPr lang="en-US" dirty="0" smtClean="0"/>
              <a:t>  </a:t>
            </a:r>
            <a:endParaRPr lang="en-US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christos.zamantzas@cern.ch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12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12/11/2019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0764" y="1524000"/>
            <a:ext cx="3359221" cy="449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614969"/>
            <a:ext cx="3025587" cy="22524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ight Arrow 8"/>
          <p:cNvSpPr/>
          <p:nvPr/>
        </p:nvSpPr>
        <p:spPr>
          <a:xfrm>
            <a:off x="7162800" y="4648200"/>
            <a:ext cx="7620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019800" y="5867400"/>
            <a:ext cx="3246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e</a:t>
            </a:r>
            <a:r>
              <a:rPr lang="en-GB" dirty="0" smtClean="0">
                <a:solidFill>
                  <a:schemeClr val="accent1"/>
                </a:solidFill>
              </a:rPr>
              <a:t>xample: Evolution of reporting 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3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Daily reports: </a:t>
            </a:r>
            <a:r>
              <a:rPr lang="en-GB" dirty="0"/>
              <a:t>M</a:t>
            </a:r>
            <a:r>
              <a:rPr lang="en-GB" dirty="0" smtClean="0"/>
              <a:t>easurement offset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2984"/>
            <a:ext cx="10972800" cy="1600216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An autonomous circuit at the acquisition card checks and injects a constant 10 </a:t>
            </a:r>
            <a:r>
              <a:rPr lang="en-GB" dirty="0" err="1" smtClean="0"/>
              <a:t>pA</a:t>
            </a:r>
            <a:r>
              <a:rPr lang="en-GB" dirty="0" smtClean="0"/>
              <a:t> current to monitor the connection </a:t>
            </a:r>
          </a:p>
          <a:p>
            <a:r>
              <a:rPr lang="en-GB" dirty="0" smtClean="0"/>
              <a:t>The </a:t>
            </a:r>
            <a:r>
              <a:rPr lang="en-GB" dirty="0"/>
              <a:t>DAC </a:t>
            </a:r>
            <a:r>
              <a:rPr lang="en-GB" dirty="0" smtClean="0"/>
              <a:t>values (which injects the current) are recorded and last variations from day to day are reported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christos.zamantzas@cern.ch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13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12/11/2019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743200"/>
            <a:ext cx="5823529" cy="13395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887" y="2438400"/>
            <a:ext cx="5638334" cy="37121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08" y="4291197"/>
            <a:ext cx="5434492" cy="157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81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Daily reports: </a:t>
            </a:r>
            <a:r>
              <a:rPr lang="en-GB" dirty="0" smtClean="0"/>
              <a:t>Threshold Values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2984"/>
            <a:ext cx="10972800" cy="144781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Detailed view of any BLM </a:t>
            </a:r>
            <a:r>
              <a:rPr lang="en-US" dirty="0"/>
              <a:t>Threshold </a:t>
            </a:r>
            <a:r>
              <a:rPr lang="en-US" dirty="0" smtClean="0"/>
              <a:t>changes </a:t>
            </a:r>
          </a:p>
          <a:p>
            <a:r>
              <a:rPr lang="en-US" dirty="0" smtClean="0"/>
              <a:t>Dual functionality:</a:t>
            </a:r>
          </a:p>
          <a:p>
            <a:pPr lvl="1"/>
            <a:r>
              <a:rPr lang="en-US" dirty="0" smtClean="0"/>
              <a:t>Check by Threshold experts that only the changes foreseen has been applied</a:t>
            </a:r>
          </a:p>
          <a:p>
            <a:pPr lvl="1"/>
            <a:r>
              <a:rPr lang="en-US" dirty="0" smtClean="0"/>
              <a:t>Alerts </a:t>
            </a:r>
            <a:r>
              <a:rPr lang="en-US" dirty="0"/>
              <a:t>O</a:t>
            </a:r>
            <a:r>
              <a:rPr lang="en-US" dirty="0" smtClean="0"/>
              <a:t>n-call experts on the change and assists them to identify reasons of interlocks.</a:t>
            </a:r>
            <a:endParaRPr lang="en-US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christos.zamantzas@cern.ch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14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12/11/2019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1752600" y="5772090"/>
            <a:ext cx="967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1"/>
                </a:solidFill>
              </a:rPr>
              <a:t>Note: The system needs approx. 3.5 million threshold values to fulfil its specifications  </a:t>
            </a:r>
            <a:endParaRPr lang="en-GB" sz="2000" dirty="0">
              <a:solidFill>
                <a:schemeClr val="accent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800" y="2711804"/>
            <a:ext cx="6934200" cy="1936396"/>
            <a:chOff x="457200" y="2852536"/>
            <a:chExt cx="6934200" cy="193639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2852536"/>
              <a:ext cx="6934200" cy="154789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2164081" y="4419600"/>
              <a:ext cx="3703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e</a:t>
              </a:r>
              <a:r>
                <a:rPr lang="en-GB" dirty="0" smtClean="0"/>
                <a:t>xample: Change of threshold values  </a:t>
              </a:r>
              <a:endParaRPr lang="en-GB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850509" y="3200400"/>
            <a:ext cx="5036691" cy="2536280"/>
            <a:chOff x="6850509" y="3243252"/>
            <a:chExt cx="5036691" cy="253628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0509" y="3243252"/>
              <a:ext cx="5036691" cy="21669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7315200" y="5410200"/>
              <a:ext cx="434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e</a:t>
              </a:r>
              <a:r>
                <a:rPr lang="en-GB" dirty="0" smtClean="0"/>
                <a:t>xample: Disconnection of a set of monitors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76036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Documentation &amp; Planning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12/11/2019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0015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Documentation &amp; Training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2984"/>
            <a:ext cx="7416800" cy="507209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Most of the diagnostic tools have been created or grown along with the project development. </a:t>
            </a:r>
          </a:p>
          <a:p>
            <a:pPr marL="0" indent="0">
              <a:buNone/>
            </a:pPr>
            <a:r>
              <a:rPr lang="en-US" dirty="0"/>
              <a:t>Now systems are installed but </a:t>
            </a:r>
            <a:r>
              <a:rPr lang="en-US" dirty="0" smtClean="0"/>
              <a:t>due to the size and complexity many </a:t>
            </a:r>
            <a:r>
              <a:rPr lang="en-US" dirty="0"/>
              <a:t>tools are needed for </a:t>
            </a:r>
            <a:r>
              <a:rPr lang="en-US" dirty="0" smtClean="0"/>
              <a:t>identifying the source of each issue.</a:t>
            </a:r>
            <a:endParaRPr lang="en-US" dirty="0"/>
          </a:p>
          <a:p>
            <a:r>
              <a:rPr lang="en-US" dirty="0" smtClean="0"/>
              <a:t>Creation of a on-call service</a:t>
            </a:r>
          </a:p>
          <a:p>
            <a:pPr lvl="1"/>
            <a:r>
              <a:rPr lang="en-US" dirty="0" smtClean="0"/>
              <a:t>Training by shadowing and stops </a:t>
            </a:r>
          </a:p>
          <a:p>
            <a:r>
              <a:rPr lang="en-US" dirty="0" smtClean="0"/>
              <a:t>Preparation of a ‘Service Manual’</a:t>
            </a:r>
          </a:p>
          <a:p>
            <a:pPr lvl="1"/>
            <a:r>
              <a:rPr lang="en-US" dirty="0" smtClean="0"/>
              <a:t>Learning from past failures</a:t>
            </a:r>
          </a:p>
          <a:p>
            <a:pPr lvl="1"/>
            <a:r>
              <a:rPr lang="en-US" dirty="0" smtClean="0"/>
              <a:t>Reduction in time taken to resolve issues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Future improvements? </a:t>
            </a:r>
          </a:p>
          <a:p>
            <a:pPr lvl="1"/>
            <a:r>
              <a:rPr lang="en-US" dirty="0" smtClean="0"/>
              <a:t>Create exercises for training </a:t>
            </a:r>
          </a:p>
          <a:p>
            <a:pPr lvl="1"/>
            <a:r>
              <a:rPr lang="en-US" dirty="0" smtClean="0"/>
              <a:t>Easier identify location of assets</a:t>
            </a:r>
          </a:p>
          <a:p>
            <a:pPr lvl="1"/>
            <a:r>
              <a:rPr lang="en-US" dirty="0" smtClean="0"/>
              <a:t>Develop a workflow for the interventions</a:t>
            </a:r>
          </a:p>
          <a:p>
            <a:pPr lvl="2"/>
            <a:r>
              <a:rPr lang="en-US" dirty="0" smtClean="0"/>
              <a:t>issue tracking, </a:t>
            </a:r>
          </a:p>
          <a:p>
            <a:pPr lvl="2"/>
            <a:r>
              <a:rPr lang="en-US" dirty="0"/>
              <a:t>record steps and actions </a:t>
            </a:r>
            <a:r>
              <a:rPr lang="en-US" dirty="0" smtClean="0"/>
              <a:t>to resolve the issue</a:t>
            </a:r>
            <a:endParaRPr lang="en-US" dirty="0"/>
          </a:p>
          <a:p>
            <a:pPr lvl="2"/>
            <a:r>
              <a:rPr lang="en-US" dirty="0" smtClean="0"/>
              <a:t>link to maintenance requests</a:t>
            </a:r>
          </a:p>
          <a:p>
            <a:pPr lvl="1"/>
            <a:endParaRPr lang="en-US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christos.zamantzas@cern.ch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16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12/11/2019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1143000"/>
            <a:ext cx="2922079" cy="39240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3646"/>
          <a:stretch/>
        </p:blipFill>
        <p:spPr>
          <a:xfrm>
            <a:off x="9037410" y="2590800"/>
            <a:ext cx="2683913" cy="34925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1693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Maintenance planning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2984"/>
            <a:ext cx="5943600" cy="4953016"/>
          </a:xfrm>
        </p:spPr>
        <p:txBody>
          <a:bodyPr>
            <a:noAutofit/>
          </a:bodyPr>
          <a:lstStyle/>
          <a:p>
            <a:r>
              <a:rPr lang="en-GB" sz="2800" dirty="0" smtClean="0"/>
              <a:t>For projects with </a:t>
            </a:r>
            <a:r>
              <a:rPr lang="en-GB" sz="2800" dirty="0" smtClean="0">
                <a:solidFill>
                  <a:schemeClr val="accent1"/>
                </a:solidFill>
              </a:rPr>
              <a:t>Prediction and Failure mode analysis</a:t>
            </a:r>
            <a:r>
              <a:rPr lang="en-GB" sz="2800" dirty="0" smtClean="0"/>
              <a:t> done, a maintenance plan is automatically obtained as one of the results.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Future improvements? </a:t>
            </a:r>
          </a:p>
          <a:p>
            <a:pPr lvl="1"/>
            <a:r>
              <a:rPr lang="en-GB" sz="2400" dirty="0" smtClean="0"/>
              <a:t>Centralise all needed actions </a:t>
            </a:r>
          </a:p>
          <a:p>
            <a:pPr lvl="1"/>
            <a:r>
              <a:rPr lang="en-GB" sz="2400" dirty="0" smtClean="0"/>
              <a:t>Alert team members of upcoming needs</a:t>
            </a:r>
          </a:p>
          <a:p>
            <a:pPr lvl="1"/>
            <a:r>
              <a:rPr lang="en-GB" sz="2400" dirty="0" smtClean="0"/>
              <a:t>Include actions at the </a:t>
            </a:r>
            <a:r>
              <a:rPr lang="en-GB" sz="2400" dirty="0"/>
              <a:t>T</a:t>
            </a:r>
            <a:r>
              <a:rPr lang="en-GB" sz="2400" dirty="0" smtClean="0"/>
              <a:t>echnical </a:t>
            </a:r>
            <a:r>
              <a:rPr lang="en-GB" sz="2400" dirty="0"/>
              <a:t>S</a:t>
            </a:r>
            <a:r>
              <a:rPr lang="en-GB" sz="2400" dirty="0" smtClean="0"/>
              <a:t>tops planning</a:t>
            </a:r>
          </a:p>
          <a:p>
            <a:pPr marL="457200" lvl="1" indent="0">
              <a:buNone/>
            </a:pPr>
            <a:r>
              <a:rPr lang="en-GB" sz="2400" dirty="0" smtClean="0"/>
              <a:t>Currently manual addition in the plan by experts. </a:t>
            </a:r>
          </a:p>
          <a:p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christos.zamantzas@cern.ch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17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12/11/2019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6324600" y="1081221"/>
            <a:ext cx="5791200" cy="4100379"/>
            <a:chOff x="381000" y="990600"/>
            <a:chExt cx="8399613" cy="549353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990600"/>
              <a:ext cx="8399613" cy="549353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943902" y="1194780"/>
              <a:ext cx="2320946" cy="350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 smtClean="0"/>
                <a:t>Type of intervention</a:t>
              </a:r>
              <a:endParaRPr lang="en-GB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2363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Availability statistics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Statistics and major issues of the two LHC Runs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12/11/2019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01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Run 1 Availability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During Run 1 a large portion of downtime was attributed to the communication between the acquisition and processing electronics</a:t>
            </a:r>
          </a:p>
          <a:p>
            <a:r>
              <a:rPr lang="en-GB" smtClean="0"/>
              <a:t>Several mitigation actions during LS1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christos.zamantzas@cern.ch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19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12/11/2019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1" y="3429000"/>
            <a:ext cx="3784919" cy="283869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3429001"/>
            <a:ext cx="3770104" cy="2827579"/>
          </a:xfrm>
          <a:prstGeom prst="rect">
            <a:avLst/>
          </a:prstGeom>
          <a:ln w="19050" cap="rnd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4950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447800"/>
            <a:ext cx="8763000" cy="4767282"/>
          </a:xfrm>
        </p:spPr>
        <p:txBody>
          <a:bodyPr/>
          <a:lstStyle/>
          <a:p>
            <a:r>
              <a:rPr lang="en-GB" dirty="0" smtClean="0"/>
              <a:t>System Overview</a:t>
            </a:r>
          </a:p>
          <a:p>
            <a:r>
              <a:rPr lang="en-GB" dirty="0"/>
              <a:t>System </a:t>
            </a:r>
            <a:r>
              <a:rPr lang="en-GB" dirty="0" smtClean="0"/>
              <a:t>Checks</a:t>
            </a:r>
          </a:p>
          <a:p>
            <a:r>
              <a:rPr lang="en-GB" dirty="0"/>
              <a:t>Documentation &amp; </a:t>
            </a:r>
            <a:r>
              <a:rPr lang="en-GB" dirty="0" smtClean="0"/>
              <a:t>Planning</a:t>
            </a:r>
          </a:p>
          <a:p>
            <a:r>
              <a:rPr lang="en-GB" dirty="0"/>
              <a:t>Availability </a:t>
            </a:r>
            <a:r>
              <a:rPr lang="en-GB" dirty="0" smtClean="0"/>
              <a:t>Statistics</a:t>
            </a:r>
          </a:p>
          <a:p>
            <a:r>
              <a:rPr lang="en-GB" dirty="0"/>
              <a:t>Future </a:t>
            </a:r>
            <a:r>
              <a:rPr lang="en-GB" dirty="0" smtClean="0"/>
              <a:t>Developments</a:t>
            </a:r>
          </a:p>
          <a:p>
            <a:r>
              <a:rPr lang="en-GB" dirty="0" smtClean="0"/>
              <a:t>Conclusions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christos.zamantzas@cern.ch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2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12/11/2019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5737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Run 2 Availability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0" y="3429000"/>
            <a:ext cx="4114800" cy="18154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Issues with highest impact during 2018:  </a:t>
            </a:r>
          </a:p>
          <a:p>
            <a:pPr defTabSz="987425">
              <a:spcBef>
                <a:spcPts val="600"/>
              </a:spcBef>
            </a:pPr>
            <a:r>
              <a:rPr lang="en-US" sz="1400" dirty="0" smtClean="0"/>
              <a:t>Power Supply failure		(3h30min)</a:t>
            </a:r>
          </a:p>
          <a:p>
            <a:pPr defTabSz="987425">
              <a:spcBef>
                <a:spcPts val="600"/>
              </a:spcBef>
            </a:pPr>
            <a:r>
              <a:rPr lang="en-US" sz="1400" dirty="0" smtClean="0">
                <a:solidFill>
                  <a:schemeClr val="tx2"/>
                </a:solidFill>
              </a:rPr>
              <a:t>Tunnel/Surface cards (5x)	(4h30min)</a:t>
            </a:r>
          </a:p>
          <a:p>
            <a:pPr defTabSz="987425">
              <a:spcBef>
                <a:spcPts val="600"/>
              </a:spcBef>
            </a:pPr>
            <a:r>
              <a:rPr lang="en-US" sz="1400" dirty="0" smtClean="0"/>
              <a:t>Sanity Check (7x)		(7h45min)</a:t>
            </a:r>
          </a:p>
          <a:p>
            <a:pPr defTabSz="987425">
              <a:spcBef>
                <a:spcPts val="600"/>
              </a:spcBef>
            </a:pPr>
            <a:r>
              <a:rPr lang="en-US" sz="1400" dirty="0" smtClean="0"/>
              <a:t>Other (5x)		(3h)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christos.zamantzas@cern.ch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20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12/11/2019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043495"/>
            <a:ext cx="5867400" cy="2967421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85800" y="1142984"/>
            <a:ext cx="11125200" cy="21713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24000" indent="-324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70000"/>
              <a:buFont typeface="Wingdings 2" pitchFamily="18" charset="2"/>
              <a:buChar char="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2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ebdings" pitchFamily="18" charset="2"/>
              <a:buChar char="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During Run 2 the communication issues became manageable</a:t>
            </a:r>
          </a:p>
          <a:p>
            <a:pPr lvl="1"/>
            <a:r>
              <a:rPr lang="en-GB" dirty="0"/>
              <a:t>Less than 5 issues per year </a:t>
            </a:r>
          </a:p>
          <a:p>
            <a:r>
              <a:rPr lang="en-GB" dirty="0"/>
              <a:t>Additional monitoring and preventive actions during Technical Stops implemented</a:t>
            </a:r>
          </a:p>
          <a:p>
            <a:pPr lvl="1"/>
            <a:r>
              <a:rPr lang="en-GB" dirty="0"/>
              <a:t>Assignment of a piquet team with daily tasks</a:t>
            </a:r>
          </a:p>
          <a:p>
            <a:pPr lvl="1"/>
            <a:r>
              <a:rPr lang="en-GB" dirty="0"/>
              <a:t>Better organisation during stops and interventions  </a:t>
            </a:r>
          </a:p>
        </p:txBody>
      </p:sp>
    </p:spTree>
    <p:extLst>
      <p:ext uri="{BB962C8B-B14F-4D97-AF65-F5344CB8AC3E}">
        <p14:creationId xmlns:p14="http://schemas.microsoft.com/office/powerpoint/2010/main" val="17740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Developments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Additional plans and wishes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12/11/2019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52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Radiation Source Measurements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192432"/>
            <a:ext cx="5410200" cy="2132168"/>
          </a:xfrm>
        </p:spPr>
        <p:txBody>
          <a:bodyPr>
            <a:normAutofit fontScale="92500" lnSpcReduction="20000"/>
          </a:bodyPr>
          <a:lstStyle/>
          <a:p>
            <a:r>
              <a:rPr lang="en-GB" sz="1900" dirty="0"/>
              <a:t>A complete redesign has been made to the LS1 BL trolley aiming to reduce failures and dose to operators. </a:t>
            </a:r>
          </a:p>
          <a:p>
            <a:pPr lvl="1"/>
            <a:r>
              <a:rPr lang="en-GB" sz="1600" dirty="0">
                <a:solidFill>
                  <a:srgbClr val="FF0000"/>
                </a:solidFill>
              </a:rPr>
              <a:t>Previous run needed </a:t>
            </a:r>
            <a:r>
              <a:rPr lang="en-GB" sz="1600" dirty="0" smtClean="0">
                <a:solidFill>
                  <a:srgbClr val="FF0000"/>
                </a:solidFill>
              </a:rPr>
              <a:t>&gt; </a:t>
            </a:r>
            <a:r>
              <a:rPr lang="en-GB" sz="1600" dirty="0">
                <a:solidFill>
                  <a:srgbClr val="FF0000"/>
                </a:solidFill>
              </a:rPr>
              <a:t>two weeks per sector (+ delays when need to cross doors) </a:t>
            </a:r>
          </a:p>
          <a:p>
            <a:pPr lvl="1"/>
            <a:r>
              <a:rPr lang="en-GB" sz="1600" dirty="0"/>
              <a:t>Complex issues: slow, needs two people for operation, rad. source transportation and daytime storage. Great as a backup plan..</a:t>
            </a:r>
          </a:p>
          <a:p>
            <a:pPr lvl="1"/>
            <a:r>
              <a:rPr lang="en-GB" sz="1600" dirty="0"/>
              <a:t>Will have two completely new trolleys available next year.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christos.zamantzas@cern.ch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22</a:t>
            </a:fld>
            <a:endParaRPr lang="en-GB" noProof="0"/>
          </a:p>
        </p:txBody>
      </p:sp>
      <p:grpSp>
        <p:nvGrpSpPr>
          <p:cNvPr id="6" name="Group 5"/>
          <p:cNvGrpSpPr/>
          <p:nvPr/>
        </p:nvGrpSpPr>
        <p:grpSpPr>
          <a:xfrm>
            <a:off x="668172" y="2514600"/>
            <a:ext cx="3827628" cy="1524000"/>
            <a:chOff x="381000" y="1752600"/>
            <a:chExt cx="3827628" cy="1524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00" y="1752600"/>
              <a:ext cx="3751428" cy="13716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381000" y="2938046"/>
              <a:ext cx="20453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tx2"/>
                  </a:solidFill>
                </a:rPr>
                <a:t>Dmitry Gudkov (BE-BI)</a:t>
              </a:r>
            </a:p>
          </p:txBody>
        </p:sp>
      </p:grp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8200" y="6421462"/>
            <a:ext cx="2895600" cy="365125"/>
          </a:xfrm>
        </p:spPr>
        <p:txBody>
          <a:bodyPr/>
          <a:lstStyle/>
          <a:p>
            <a:r>
              <a:rPr lang="en-GB" dirty="0" smtClean="0"/>
              <a:t>12/11/2019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1542062"/>
            <a:ext cx="2980970" cy="22357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230" y="1574273"/>
            <a:ext cx="1679710" cy="2235727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5791200" y="4175920"/>
            <a:ext cx="6248400" cy="2148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24000" indent="-324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70000"/>
              <a:buFont typeface="Wingdings 2" pitchFamily="18" charset="2"/>
              <a:buChar char="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2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ebdings" pitchFamily="18" charset="2"/>
              <a:buChar char="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tx2"/>
                </a:solidFill>
              </a:rPr>
              <a:t>Work on-going to replace the trolley based solution with the Train Inspection Monorail (TIM)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Objective is </a:t>
            </a:r>
            <a:r>
              <a:rPr lang="en-GB" dirty="0" smtClean="0"/>
              <a:t>to build an autonomous system for the complete BLM system validation</a:t>
            </a:r>
            <a:endParaRPr lang="en-US" dirty="0" smtClean="0"/>
          </a:p>
          <a:p>
            <a:pPr lvl="1"/>
            <a:r>
              <a:rPr lang="en-US" dirty="0" smtClean="0"/>
              <a:t>Train to move from previous BLM + vision recognition + arm placement + arm alignment</a:t>
            </a:r>
          </a:p>
          <a:p>
            <a:pPr lvl="1"/>
            <a:r>
              <a:rPr lang="en-US" dirty="0" smtClean="0"/>
              <a:t>Supervision system to </a:t>
            </a:r>
            <a:r>
              <a:rPr lang="en-US" dirty="0" err="1" smtClean="0"/>
              <a:t>analyse</a:t>
            </a:r>
            <a:r>
              <a:rPr lang="en-US" dirty="0" smtClean="0"/>
              <a:t> measurements online and report pass/fail 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Estimated test time per detector ~ 3 minutes, i.e. &lt; 4 days per sector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07681" y="3776246"/>
            <a:ext cx="2394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Mario Di Castro (EN-SMM)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1135438"/>
            <a:ext cx="496026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Aim: </a:t>
            </a:r>
            <a:r>
              <a:rPr lang="en-GB" dirty="0" smtClean="0">
                <a:solidFill>
                  <a:srgbClr val="FF0000"/>
                </a:solidFill>
              </a:rPr>
              <a:t>Make use of robotic solutions </a:t>
            </a:r>
            <a:r>
              <a:rPr lang="en-GB" dirty="0" smtClean="0"/>
              <a:t>where possible</a:t>
            </a:r>
            <a:endParaRPr lang="en-GB" dirty="0"/>
          </a:p>
        </p:txBody>
      </p:sp>
      <p:sp>
        <p:nvSpPr>
          <p:cNvPr id="15" name="Right Arrow 14"/>
          <p:cNvSpPr/>
          <p:nvPr/>
        </p:nvSpPr>
        <p:spPr>
          <a:xfrm>
            <a:off x="5105400" y="3099816"/>
            <a:ext cx="990600" cy="48158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81000" y="16764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Every Long Shutdown (i.e. 4 years) the system needs a complete revalidation </a:t>
            </a:r>
            <a:r>
              <a:rPr lang="en-GB" dirty="0" err="1" smtClean="0"/>
              <a:t>wrt</a:t>
            </a:r>
            <a:r>
              <a:rPr lang="en-GB" dirty="0" smtClean="0"/>
              <a:t> its connections.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61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Processing Module</a:t>
            </a:r>
            <a:r>
              <a:rPr lang="en-GB" dirty="0" smtClean="0"/>
              <a:t>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9347617" cy="2133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accent1"/>
                </a:solidFill>
              </a:rPr>
              <a:t>A generic processing board for all BLM installations </a:t>
            </a:r>
            <a:r>
              <a:rPr lang="en-GB" sz="2400" dirty="0" smtClean="0">
                <a:solidFill>
                  <a:schemeClr val="accent1"/>
                </a:solidFill>
              </a:rPr>
              <a:t>(</a:t>
            </a:r>
            <a:r>
              <a:rPr lang="en-GB" sz="2400" dirty="0">
                <a:solidFill>
                  <a:schemeClr val="accent1"/>
                </a:solidFill>
              </a:rPr>
              <a:t>and majority of BI systems)</a:t>
            </a:r>
          </a:p>
          <a:p>
            <a:r>
              <a:rPr lang="en-GB" sz="2400" dirty="0"/>
              <a:t>Currently at 90% of the production (1150 units)</a:t>
            </a:r>
          </a:p>
          <a:p>
            <a:r>
              <a:rPr lang="en-GB" sz="2400" dirty="0"/>
              <a:t>Extensive testing that includes functional, burn-in and run-in cycles on-going</a:t>
            </a:r>
          </a:p>
          <a:p>
            <a:r>
              <a:rPr lang="en-GB" sz="2400" dirty="0"/>
              <a:t>Plan to replace the current board in stages:</a:t>
            </a:r>
          </a:p>
          <a:p>
            <a:pPr lvl="1"/>
            <a:r>
              <a:rPr lang="en-GB" sz="2300" dirty="0"/>
              <a:t>All functionality is being replicated and to be verified on a vertical slice (LS2)</a:t>
            </a:r>
          </a:p>
          <a:p>
            <a:pPr lvl="1"/>
            <a:r>
              <a:rPr lang="en-GB" sz="2300" dirty="0"/>
              <a:t>Replace (post LS2) the operational units</a:t>
            </a:r>
          </a:p>
          <a:p>
            <a:pPr lvl="1"/>
            <a:r>
              <a:rPr lang="en-GB" sz="2300" dirty="0"/>
              <a:t>Add new functionalities (LS3)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christos.zamantzas@cern.ch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23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12/11/2019</a:t>
            </a:r>
            <a:endParaRPr lang="en-GB" dirty="0"/>
          </a:p>
        </p:txBody>
      </p:sp>
      <p:grpSp>
        <p:nvGrpSpPr>
          <p:cNvPr id="43" name="Group 42"/>
          <p:cNvGrpSpPr/>
          <p:nvPr/>
        </p:nvGrpSpPr>
        <p:grpSpPr>
          <a:xfrm>
            <a:off x="1981200" y="3864638"/>
            <a:ext cx="8131362" cy="2383762"/>
            <a:chOff x="465944" y="838200"/>
            <a:chExt cx="8131362" cy="2383762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1600" y="838200"/>
              <a:ext cx="3415706" cy="2383762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944" y="1143000"/>
              <a:ext cx="3460854" cy="2010591"/>
            </a:xfrm>
            <a:prstGeom prst="rect">
              <a:avLst/>
            </a:prstGeom>
          </p:spPr>
        </p:pic>
        <p:sp>
          <p:nvSpPr>
            <p:cNvPr id="42" name="Right Arrow 41"/>
            <p:cNvSpPr/>
            <p:nvPr/>
          </p:nvSpPr>
          <p:spPr>
            <a:xfrm>
              <a:off x="4114800" y="1981200"/>
              <a:ext cx="6858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02873" y="1081580"/>
            <a:ext cx="4230325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Aim: Harmonise electronics where possible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2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Acquisition Crate Upgrade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christos.zamantzas@cern.ch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24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12/11/2019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182" y="1066800"/>
            <a:ext cx="4785818" cy="208573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250287" y="4079269"/>
            <a:ext cx="2713113" cy="1635731"/>
            <a:chOff x="7848601" y="4343401"/>
            <a:chExt cx="2713113" cy="1635731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48601" y="4343401"/>
              <a:ext cx="2713113" cy="1431213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8516923" y="5671355"/>
              <a:ext cx="174355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 smtClean="0"/>
                <a:t>BLM Acquisition </a:t>
              </a:r>
              <a:r>
                <a:rPr lang="en-GB" sz="1400" dirty="0"/>
                <a:t>Card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48400" y="3012468"/>
            <a:ext cx="2536703" cy="1635732"/>
            <a:chOff x="4980865" y="4343400"/>
            <a:chExt cx="2536703" cy="163573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0865" y="4343400"/>
              <a:ext cx="2536703" cy="1441136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5464930" y="5671355"/>
              <a:ext cx="15685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/>
                <a:t>Power Supply Unit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55459" y="4620038"/>
            <a:ext cx="2255141" cy="1704562"/>
            <a:chOff x="2057400" y="4274570"/>
            <a:chExt cx="2255141" cy="170456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57400" y="4274570"/>
              <a:ext cx="2255141" cy="1429489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2574723" y="5671355"/>
              <a:ext cx="146918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/>
                <a:t>Input Power Unit 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08025" y="1905000"/>
            <a:ext cx="55593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For the future upgrade of BLM acquisition systems in SPS and LHC a new </a:t>
            </a:r>
            <a:r>
              <a:rPr lang="en-GB" dirty="0" smtClean="0">
                <a:solidFill>
                  <a:schemeClr val="accent1"/>
                </a:solidFill>
              </a:rPr>
              <a:t>acquisition crate </a:t>
            </a:r>
            <a:r>
              <a:rPr lang="en-GB" dirty="0">
                <a:solidFill>
                  <a:schemeClr val="accent1"/>
                </a:solidFill>
              </a:rPr>
              <a:t>is under </a:t>
            </a:r>
            <a:r>
              <a:rPr lang="en-GB" dirty="0" smtClean="0">
                <a:solidFill>
                  <a:schemeClr val="accent1"/>
                </a:solidFill>
              </a:rPr>
              <a:t>design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Height = 3U , Depth = 280mm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Fully shielded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No HV or 230V</a:t>
            </a:r>
            <a:r>
              <a:rPr lang="en-US" baseline="-25000" dirty="0"/>
              <a:t>AC</a:t>
            </a:r>
            <a:r>
              <a:rPr lang="en-US" dirty="0"/>
              <a:t> inside the chassis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All maintenance and repair actions from the front</a:t>
            </a:r>
          </a:p>
          <a:p>
            <a:endParaRPr lang="en-GB" dirty="0" smtClean="0">
              <a:solidFill>
                <a:schemeClr val="accent1"/>
              </a:solidFill>
            </a:endParaRPr>
          </a:p>
          <a:p>
            <a:r>
              <a:rPr lang="en-GB" dirty="0"/>
              <a:t>Same crate to be used for the future BPM </a:t>
            </a:r>
            <a:r>
              <a:rPr lang="en-GB" dirty="0" smtClean="0"/>
              <a:t>system with the only differences the </a:t>
            </a:r>
            <a:r>
              <a:rPr lang="en-GB" dirty="0" smtClean="0">
                <a:solidFill>
                  <a:schemeClr val="accent1"/>
                </a:solidFill>
              </a:rPr>
              <a:t>backplane </a:t>
            </a:r>
            <a:r>
              <a:rPr lang="en-GB" dirty="0" smtClean="0"/>
              <a:t>and the</a:t>
            </a:r>
            <a:r>
              <a:rPr lang="en-GB" dirty="0" smtClean="0">
                <a:solidFill>
                  <a:schemeClr val="accent1"/>
                </a:solidFill>
              </a:rPr>
              <a:t> acquisition card.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/>
            </a:r>
            <a:br>
              <a:rPr lang="en-GB" dirty="0" smtClean="0">
                <a:solidFill>
                  <a:schemeClr val="accent1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M</a:t>
            </a:r>
            <a:r>
              <a:rPr lang="en-GB" dirty="0" smtClean="0">
                <a:solidFill>
                  <a:srgbClr val="FF0000"/>
                </a:solidFill>
              </a:rPr>
              <a:t>ore than 1000 instances to be produced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2873" y="1081580"/>
            <a:ext cx="4230325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Aim: Harmonise electronics where possible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25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12/11/2019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93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2984"/>
            <a:ext cx="11277600" cy="507209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Achieving the required performance when developing a system is not enough for an operational system</a:t>
            </a:r>
          </a:p>
          <a:p>
            <a:pPr lvl="1"/>
            <a:r>
              <a:rPr lang="en-GB" dirty="0"/>
              <a:t>Failure mode analysis can identify weak spots and for each a counter measure can be added</a:t>
            </a:r>
          </a:p>
          <a:p>
            <a:pPr lvl="1"/>
            <a:r>
              <a:rPr lang="en-GB" dirty="0" smtClean="0"/>
              <a:t>Statuses, diagnostics and system self-checks need to be integrated from the design time</a:t>
            </a:r>
          </a:p>
          <a:p>
            <a:pPr lvl="1"/>
            <a:r>
              <a:rPr lang="en-GB" dirty="0" smtClean="0"/>
              <a:t>Dedicated tools can then be developed to monitor the health of the system </a:t>
            </a:r>
          </a:p>
          <a:p>
            <a:r>
              <a:rPr lang="en-GB" dirty="0" smtClean="0"/>
              <a:t>Create &amp; standardise a workflow for the interventions</a:t>
            </a:r>
          </a:p>
          <a:p>
            <a:pPr lvl="1"/>
            <a:r>
              <a:rPr lang="en-GB" dirty="0" smtClean="0"/>
              <a:t>Issue tracking </a:t>
            </a:r>
          </a:p>
          <a:p>
            <a:pPr lvl="1"/>
            <a:r>
              <a:rPr lang="en-GB" dirty="0" smtClean="0"/>
              <a:t>Record steps taken and each action performed</a:t>
            </a:r>
          </a:p>
          <a:p>
            <a:pPr lvl="1"/>
            <a:r>
              <a:rPr lang="en-GB" dirty="0" smtClean="0"/>
              <a:t>Integrate links to asset management and maintenance requests</a:t>
            </a:r>
          </a:p>
          <a:p>
            <a:r>
              <a:rPr lang="en-GB" dirty="0" smtClean="0"/>
              <a:t>Combine forces with other teams</a:t>
            </a:r>
          </a:p>
          <a:p>
            <a:pPr lvl="1"/>
            <a:r>
              <a:rPr lang="en-GB" dirty="0" smtClean="0"/>
              <a:t>Harmonise platforms (crates, boards, software </a:t>
            </a:r>
            <a:r>
              <a:rPr lang="en-GB" dirty="0" err="1" smtClean="0"/>
              <a:t>etc</a:t>
            </a:r>
            <a:r>
              <a:rPr lang="en-GB" dirty="0" smtClean="0"/>
              <a:t>)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christos.zamantzas@cern.ch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26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12/11/2019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95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Thank you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43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overview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12/11/2019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1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LHC BLM System Overview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christos.zamantzas@cern.ch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4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12/11/2019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419600" y="1071546"/>
            <a:ext cx="7800937" cy="1857388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smtClean="0"/>
              <a:t>Highly critical system for the protection of LHC</a:t>
            </a:r>
          </a:p>
          <a:p>
            <a:r>
              <a:rPr lang="en-GB" sz="2400" dirty="0" smtClean="0"/>
              <a:t>Deployed all around the 27 km of the tunnel</a:t>
            </a:r>
          </a:p>
          <a:p>
            <a:r>
              <a:rPr lang="en-GB" sz="2400" dirty="0" smtClean="0"/>
              <a:t>Speed, Reliability, Fail-safety</a:t>
            </a:r>
            <a:r>
              <a:rPr lang="en-GB" sz="2400" dirty="0"/>
              <a:t> </a:t>
            </a:r>
            <a:r>
              <a:rPr lang="en-GB" sz="2400" dirty="0" smtClean="0"/>
              <a:t>is required</a:t>
            </a:r>
          </a:p>
          <a:p>
            <a:r>
              <a:rPr lang="en-GB" sz="2400" dirty="0" smtClean="0"/>
              <a:t>Large amount of measurement data are published continuously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3202" y="4700134"/>
            <a:ext cx="745149" cy="129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5000"/>
          </a:blip>
          <a:srcRect/>
          <a:stretch>
            <a:fillRect/>
          </a:stretch>
        </p:blipFill>
        <p:spPr bwMode="auto">
          <a:xfrm>
            <a:off x="7110815" y="3486937"/>
            <a:ext cx="1378917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\\cern.ch\dfs\Users\j\jemery\Documents\ADMIN\ICapplication\MonitorOnQu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0086" y="4393499"/>
            <a:ext cx="999545" cy="115020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144231" y="4143380"/>
            <a:ext cx="1643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/>
                </a:solidFill>
              </a:rPr>
              <a:t>Beam Loss Monitors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04828" y="4366447"/>
            <a:ext cx="1648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/>
                </a:solidFill>
              </a:rPr>
              <a:t>Acquisition Modules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01851" y="3134495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/>
                </a:solidFill>
              </a:rPr>
              <a:t>Processing, Analysis &amp; Decision Modules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98203" y="4500570"/>
            <a:ext cx="1553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/>
                </a:solidFill>
              </a:rPr>
              <a:t>Combiner and Survey</a:t>
            </a:r>
          </a:p>
        </p:txBody>
      </p:sp>
      <p:cxnSp>
        <p:nvCxnSpPr>
          <p:cNvPr id="15" name="Straight Arrow Connector 14"/>
          <p:cNvCxnSpPr>
            <a:endCxn id="8" idx="1"/>
          </p:cNvCxnSpPr>
          <p:nvPr/>
        </p:nvCxnSpPr>
        <p:spPr>
          <a:xfrm>
            <a:off x="8551698" y="4991883"/>
            <a:ext cx="571504" cy="3541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4787274" y="4543578"/>
            <a:ext cx="2033011" cy="100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/>
          <p:nvPr/>
        </p:nvCxnSpPr>
        <p:spPr>
          <a:xfrm flipV="1">
            <a:off x="6787537" y="5067609"/>
            <a:ext cx="381000" cy="4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82473" y="5072073"/>
            <a:ext cx="304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296631" y="5596282"/>
            <a:ext cx="13276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around the LHC ring</a:t>
            </a:r>
            <a:endParaRPr lang="en-US" sz="11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8573487" y="3714752"/>
            <a:ext cx="571504" cy="5000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002115" y="2928934"/>
            <a:ext cx="1115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/>
                </a:solidFill>
              </a:rPr>
              <a:t>Front-end CPU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664221" y="4714884"/>
            <a:ext cx="1266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/>
                </a:solidFill>
              </a:rPr>
              <a:t>Beam Interlock Interfaces </a:t>
            </a:r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38511" y="5320501"/>
            <a:ext cx="93537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Straight Arrow Connector 23"/>
          <p:cNvCxnSpPr/>
          <p:nvPr/>
        </p:nvCxnSpPr>
        <p:spPr>
          <a:xfrm>
            <a:off x="10028086" y="5424977"/>
            <a:ext cx="523876" cy="42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9980458" y="3710465"/>
            <a:ext cx="571504" cy="42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92526" y="3134495"/>
            <a:ext cx="74505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4287207" y="5429264"/>
            <a:ext cx="785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x4000</a:t>
            </a:r>
            <a:endParaRPr lang="en-GB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144595" y="5429264"/>
            <a:ext cx="785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x700</a:t>
            </a:r>
            <a:endParaRPr lang="en-GB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001983" y="5286388"/>
            <a:ext cx="785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x400</a:t>
            </a:r>
            <a:endParaRPr lang="en-GB" sz="1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9837582" y="4010387"/>
            <a:ext cx="500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x27</a:t>
            </a:r>
            <a:endParaRPr lang="en-GB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9837582" y="5582023"/>
            <a:ext cx="500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x27</a:t>
            </a:r>
            <a:endParaRPr lang="en-GB" sz="1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1502445" y="5572140"/>
            <a:ext cx="571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x16</a:t>
            </a:r>
            <a:endParaRPr lang="en-GB" sz="1600" b="1" dirty="0"/>
          </a:p>
        </p:txBody>
      </p:sp>
      <p:sp>
        <p:nvSpPr>
          <p:cNvPr id="33" name="Left-Right Arrow Callout 32"/>
          <p:cNvSpPr/>
          <p:nvPr/>
        </p:nvSpPr>
        <p:spPr>
          <a:xfrm>
            <a:off x="3358513" y="6000768"/>
            <a:ext cx="3429024" cy="214314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30790"/>
            </a:avLst>
          </a:prstGeom>
          <a:noFill/>
          <a:ln w="12700" cap="sq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Tunnel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4" name="Left-Right Arrow Callout 33"/>
          <p:cNvSpPr/>
          <p:nvPr/>
        </p:nvSpPr>
        <p:spPr>
          <a:xfrm>
            <a:off x="7073289" y="6000768"/>
            <a:ext cx="4857784" cy="214314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30790"/>
            </a:avLst>
          </a:prstGeom>
          <a:noFill/>
          <a:ln w="12700" cap="sq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Surface</a:t>
            </a:r>
            <a:endParaRPr lang="en-GB" dirty="0"/>
          </a:p>
        </p:txBody>
      </p:sp>
      <p:cxnSp>
        <p:nvCxnSpPr>
          <p:cNvPr id="35" name="Straight Arrow Connector 34"/>
          <p:cNvCxnSpPr/>
          <p:nvPr/>
        </p:nvCxnSpPr>
        <p:spPr>
          <a:xfrm rot="10800000">
            <a:off x="6573223" y="3786190"/>
            <a:ext cx="571504" cy="3571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7001851" y="3071810"/>
            <a:ext cx="1785950" cy="2857520"/>
          </a:xfrm>
          <a:prstGeom prst="roundRect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>
            <a:off x="5073025" y="2928934"/>
            <a:ext cx="1785950" cy="1357322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ounded Rectangle 37"/>
          <p:cNvSpPr/>
          <p:nvPr/>
        </p:nvSpPr>
        <p:spPr>
          <a:xfrm>
            <a:off x="8930677" y="2928934"/>
            <a:ext cx="3143272" cy="1500198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38"/>
          <p:cNvSpPr/>
          <p:nvPr/>
        </p:nvSpPr>
        <p:spPr>
          <a:xfrm>
            <a:off x="8930677" y="4500570"/>
            <a:ext cx="3143272" cy="1500198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ounded Rectangle 39"/>
          <p:cNvSpPr/>
          <p:nvPr/>
        </p:nvSpPr>
        <p:spPr>
          <a:xfrm>
            <a:off x="5858843" y="4357694"/>
            <a:ext cx="1000132" cy="1428760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36189" y="3143248"/>
            <a:ext cx="89415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TextBox 41"/>
          <p:cNvSpPr txBox="1"/>
          <p:nvPr/>
        </p:nvSpPr>
        <p:spPr>
          <a:xfrm>
            <a:off x="5137738" y="2928934"/>
            <a:ext cx="1706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/>
                </a:solidFill>
              </a:rPr>
              <a:t>Settings and Thresholds</a:t>
            </a: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640437" y="3192511"/>
            <a:ext cx="1219198" cy="116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TextBox 43"/>
          <p:cNvSpPr txBox="1"/>
          <p:nvPr/>
        </p:nvSpPr>
        <p:spPr>
          <a:xfrm>
            <a:off x="10216561" y="2928934"/>
            <a:ext cx="1899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accent1"/>
                </a:solidFill>
              </a:rPr>
              <a:t>Databases, fixed displays…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0" cstate="print"/>
          <a:srcRect t="5430"/>
          <a:stretch>
            <a:fillRect/>
          </a:stretch>
        </p:blipFill>
        <p:spPr bwMode="auto">
          <a:xfrm>
            <a:off x="273256" y="1028493"/>
            <a:ext cx="3917744" cy="278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530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9" grpId="0"/>
      <p:bldP spid="21" grpId="0"/>
      <p:bldP spid="22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LHC BLM System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00102"/>
            <a:ext cx="8229600" cy="499589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High data volumes &amp; multiple applications</a:t>
            </a:r>
          </a:p>
          <a:p>
            <a:pPr lvl="1"/>
            <a:r>
              <a:rPr lang="en-GB" dirty="0"/>
              <a:t>8.6 billion records/day , 100’000 variables, 300 </a:t>
            </a:r>
            <a:r>
              <a:rPr lang="en-GB" dirty="0" smtClean="0"/>
              <a:t>GB/day</a:t>
            </a:r>
          </a:p>
          <a:p>
            <a:r>
              <a:rPr lang="en-GB" dirty="0" smtClean="0"/>
              <a:t>Recording at 1Hz in a Logging </a:t>
            </a:r>
            <a:r>
              <a:rPr lang="en-GB" dirty="0" smtClean="0"/>
              <a:t>DB via a </a:t>
            </a:r>
            <a:r>
              <a:rPr lang="en-GB" dirty="0"/>
              <a:t>D</a:t>
            </a:r>
            <a:r>
              <a:rPr lang="en-GB" dirty="0" smtClean="0"/>
              <a:t>ata Concentrator</a:t>
            </a:r>
            <a:endParaRPr lang="en-GB" dirty="0" smtClean="0"/>
          </a:p>
          <a:p>
            <a:pPr lvl="1"/>
            <a:r>
              <a:rPr lang="en-GB" dirty="0" smtClean="0"/>
              <a:t>Measurements and Thresholds used</a:t>
            </a:r>
          </a:p>
          <a:p>
            <a:pPr lvl="1"/>
            <a:r>
              <a:rPr lang="en-GB" dirty="0" smtClean="0"/>
              <a:t>System statuses </a:t>
            </a:r>
            <a:r>
              <a:rPr lang="en-GB" dirty="0" smtClean="0"/>
              <a:t>and diagnostic data</a:t>
            </a:r>
          </a:p>
          <a:p>
            <a:pPr lvl="1"/>
            <a:endParaRPr lang="en-GB" dirty="0" smtClean="0"/>
          </a:p>
          <a:p>
            <a:pPr lvl="0">
              <a:defRPr/>
            </a:pPr>
            <a:r>
              <a:rPr lang="en-GB" dirty="0"/>
              <a:t>Designed system monitoring processes </a:t>
            </a:r>
            <a:r>
              <a:rPr lang="en-GB" dirty="0" smtClean="0"/>
              <a:t>to </a:t>
            </a:r>
            <a:r>
              <a:rPr lang="en-GB" b="1" dirty="0">
                <a:solidFill>
                  <a:schemeClr val="accent1"/>
                </a:solidFill>
              </a:rPr>
              <a:t>protect</a:t>
            </a:r>
            <a:r>
              <a:rPr lang="en-GB" dirty="0"/>
              <a:t> and </a:t>
            </a:r>
            <a:r>
              <a:rPr lang="en-GB" b="1" dirty="0">
                <a:solidFill>
                  <a:schemeClr val="accent1"/>
                </a:solidFill>
              </a:rPr>
              <a:t>predict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b="1" dirty="0">
                <a:solidFill>
                  <a:schemeClr val="accent1"/>
                </a:solidFill>
              </a:rPr>
              <a:t>failures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/>
              <a:t>from </a:t>
            </a:r>
            <a:r>
              <a:rPr lang="en-GB" dirty="0" smtClean="0"/>
              <a:t>degradation </a:t>
            </a:r>
            <a:r>
              <a:rPr lang="en-GB" dirty="0"/>
              <a:t>and </a:t>
            </a:r>
            <a:r>
              <a:rPr lang="en-GB" dirty="0" smtClean="0"/>
              <a:t>aging</a:t>
            </a:r>
          </a:p>
          <a:p>
            <a:pPr lvl="1">
              <a:defRPr/>
            </a:pPr>
            <a:r>
              <a:rPr lang="en-GB" dirty="0" smtClean="0"/>
              <a:t>System </a:t>
            </a:r>
            <a:r>
              <a:rPr lang="en-GB" dirty="0"/>
              <a:t>is self-tested </a:t>
            </a:r>
            <a:r>
              <a:rPr lang="en-GB" dirty="0" smtClean="0"/>
              <a:t>continuously</a:t>
            </a:r>
          </a:p>
          <a:p>
            <a:pPr lvl="1">
              <a:defRPr/>
            </a:pPr>
            <a:r>
              <a:rPr lang="en-GB" dirty="0" smtClean="0"/>
              <a:t>Automatic </a:t>
            </a:r>
            <a:r>
              <a:rPr lang="en-GB" dirty="0"/>
              <a:t>external regular checks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christos.zamantzas@cern.ch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5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12/11/2019</a:t>
            </a:r>
            <a:endParaRPr lang="en-GB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6800" y="1024963"/>
            <a:ext cx="3225800" cy="278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6800" y="4038600"/>
            <a:ext cx="3071834" cy="218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7082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Checks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12/11/2019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0778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System Sanity &amp; Expert Checks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419600"/>
            <a:ext cx="11353800" cy="176159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Sanity Checks verify the consistency of the parameters, the connection &amp; operation of all elements and ability to create interlocks </a:t>
            </a:r>
          </a:p>
          <a:p>
            <a:r>
              <a:rPr lang="en-US" dirty="0" smtClean="0"/>
              <a:t>These can be executed by the LHC Sequencer or manually by a system expert </a:t>
            </a:r>
          </a:p>
          <a:p>
            <a:r>
              <a:rPr lang="en-US" dirty="0" smtClean="0"/>
              <a:t>The BLM system ensures that this happens at least once every 24 hours.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christos.zamantzas@cern.ch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7</a:t>
            </a:fld>
            <a:endParaRPr lang="en-GB" noProof="0"/>
          </a:p>
        </p:txBody>
      </p:sp>
      <p:pic>
        <p:nvPicPr>
          <p:cNvPr id="4100" name="Picture 4" descr="https://issues.cern.ch/secure/attachment/32686/screenshot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25" y="1780401"/>
            <a:ext cx="2950823" cy="23622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3581400" y="1094601"/>
            <a:ext cx="3810000" cy="3048000"/>
            <a:chOff x="3581400" y="2971800"/>
            <a:chExt cx="3810000" cy="3048000"/>
          </a:xfrm>
        </p:grpSpPr>
        <p:pic>
          <p:nvPicPr>
            <p:cNvPr id="4098" name="Picture 2" descr="C:\Users\czam\AppData\Local\Temp\2015041416495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2971800"/>
              <a:ext cx="3810000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ounded Rectangle 15"/>
            <p:cNvSpPr/>
            <p:nvPr/>
          </p:nvSpPr>
          <p:spPr>
            <a:xfrm>
              <a:off x="3962400" y="3526536"/>
              <a:ext cx="990600" cy="226466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000752" y="3526536"/>
              <a:ext cx="1957766" cy="226466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000240" y="3526536"/>
              <a:ext cx="391160" cy="226466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65600" y="4724400"/>
              <a:ext cx="301686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1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22762" y="4724400"/>
              <a:ext cx="301686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2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047992" y="4707636"/>
              <a:ext cx="301686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sp>
        <p:nvSpPr>
          <p:cNvPr id="25" name="Content Placeholder 2"/>
          <p:cNvSpPr txBox="1">
            <a:spLocks/>
          </p:cNvSpPr>
          <p:nvPr/>
        </p:nvSpPr>
        <p:spPr>
          <a:xfrm>
            <a:off x="7658608" y="1094601"/>
            <a:ext cx="4304792" cy="30202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24000" indent="-324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70000"/>
              <a:buFont typeface="Wingdings 2" pitchFamily="18" charset="2"/>
              <a:buChar char="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2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ebdings" pitchFamily="18" charset="2"/>
              <a:buChar char="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/>
              <a:t>Three groups of checks to validate at any time the system remotely:</a:t>
            </a:r>
          </a:p>
          <a:p>
            <a:pPr marL="0" indent="0">
              <a:buNone/>
            </a:pPr>
            <a:r>
              <a:rPr lang="en-GB" sz="1800" dirty="0" smtClean="0"/>
              <a:t>Each group assigned to different teams, i.e. </a:t>
            </a:r>
          </a:p>
          <a:p>
            <a:pPr marL="363538" indent="-363538">
              <a:buSzPct val="100000"/>
              <a:buFont typeface="+mj-lt"/>
              <a:buAutoNum type="arabicPeriod"/>
            </a:pPr>
            <a:r>
              <a:rPr lang="en-GB" sz="1800" dirty="0" smtClean="0"/>
              <a:t>Operations crew &amp; System </a:t>
            </a:r>
            <a:r>
              <a:rPr lang="en-GB" sz="1800" dirty="0"/>
              <a:t>Expert </a:t>
            </a:r>
            <a:endParaRPr lang="en-GB" sz="1800" dirty="0" smtClean="0"/>
          </a:p>
          <a:p>
            <a:pPr marL="363538" indent="-363538">
              <a:buSzPct val="100000"/>
              <a:buFont typeface="+mj-lt"/>
              <a:buAutoNum type="arabicPeriod"/>
            </a:pPr>
            <a:r>
              <a:rPr lang="en-GB" sz="1800" dirty="0" smtClean="0"/>
              <a:t>System Expert</a:t>
            </a:r>
          </a:p>
          <a:p>
            <a:pPr marL="363538" indent="-363538">
              <a:buSzPct val="100000"/>
              <a:buFont typeface="+mj-lt"/>
              <a:buAutoNum type="arabicPeriod"/>
            </a:pPr>
            <a:r>
              <a:rPr lang="en-GB" sz="1800" dirty="0" smtClean="0"/>
              <a:t>Beam Interlock System team</a:t>
            </a:r>
            <a:endParaRPr lang="en-GB" sz="1800" dirty="0"/>
          </a:p>
        </p:txBody>
      </p:sp>
      <p:sp>
        <p:nvSpPr>
          <p:cNvPr id="2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21462"/>
            <a:ext cx="3860800" cy="365125"/>
          </a:xfrm>
        </p:spPr>
        <p:txBody>
          <a:bodyPr/>
          <a:lstStyle/>
          <a:p>
            <a:r>
              <a:rPr lang="en-GB" dirty="0" smtClean="0"/>
              <a:t>12/11/2019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1295400" y="4142601"/>
            <a:ext cx="1329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Expert Application</a:t>
            </a:r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00752" y="4114832"/>
            <a:ext cx="1050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Status Display</a:t>
            </a:r>
            <a:endParaRPr lang="en-GB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Modulation Check </a:t>
            </a:r>
            <a:r>
              <a:rPr lang="en-GB" sz="3600" dirty="0" smtClean="0">
                <a:solidFill>
                  <a:schemeClr val="accent1"/>
                </a:solidFill>
              </a:rPr>
              <a:t>(1/2)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19" y="3378452"/>
            <a:ext cx="7089581" cy="2869948"/>
          </a:xfrm>
        </p:spPr>
        <p:txBody>
          <a:bodyPr>
            <a:noAutofit/>
          </a:bodyPr>
          <a:lstStyle/>
          <a:p>
            <a:pPr algn="just"/>
            <a:r>
              <a:rPr lang="en-GB" sz="1400" dirty="0"/>
              <a:t>A current on the monitors is </a:t>
            </a:r>
            <a:r>
              <a:rPr lang="en-GB" sz="1400" dirty="0" smtClean="0"/>
              <a:t>induced </a:t>
            </a:r>
            <a:r>
              <a:rPr lang="en-GB" sz="1400" dirty="0"/>
              <a:t>by the </a:t>
            </a:r>
            <a:r>
              <a:rPr lang="en-GB" sz="1400" dirty="0">
                <a:solidFill>
                  <a:schemeClr val="accent1"/>
                </a:solidFill>
              </a:rPr>
              <a:t>HV modulation</a:t>
            </a:r>
            <a:r>
              <a:rPr lang="en-GB" sz="1400" dirty="0"/>
              <a:t> and </a:t>
            </a:r>
            <a:r>
              <a:rPr lang="en-GB" sz="1400" dirty="0" smtClean="0"/>
              <a:t>can be measured </a:t>
            </a:r>
            <a:r>
              <a:rPr lang="en-GB" sz="1400" dirty="0"/>
              <a:t>by the normal BLM acquisition </a:t>
            </a:r>
            <a:r>
              <a:rPr lang="en-GB" sz="1400" dirty="0" smtClean="0"/>
              <a:t>chain.</a:t>
            </a:r>
            <a:endParaRPr lang="en-GB" sz="1400" dirty="0"/>
          </a:p>
          <a:p>
            <a:pPr algn="just"/>
            <a:r>
              <a:rPr lang="en-GB" sz="1400" dirty="0"/>
              <a:t>The </a:t>
            </a:r>
            <a:r>
              <a:rPr lang="en-GB" sz="1400" dirty="0" smtClean="0"/>
              <a:t>Combiner &amp; Survey module </a:t>
            </a:r>
            <a:r>
              <a:rPr lang="en-GB" sz="1400" dirty="0"/>
              <a:t>uses the running sum (RS_09) from the </a:t>
            </a:r>
            <a:r>
              <a:rPr lang="en-GB" sz="1400" dirty="0" smtClean="0"/>
              <a:t>Threshold Comparator modules </a:t>
            </a:r>
            <a:r>
              <a:rPr lang="en-GB" sz="1400" dirty="0"/>
              <a:t>to determine the </a:t>
            </a:r>
            <a:r>
              <a:rPr lang="en-GB" sz="1400" dirty="0">
                <a:solidFill>
                  <a:schemeClr val="accent1"/>
                </a:solidFill>
              </a:rPr>
              <a:t>amplitude</a:t>
            </a:r>
            <a:r>
              <a:rPr lang="en-GB" sz="1400" dirty="0"/>
              <a:t> and </a:t>
            </a:r>
            <a:r>
              <a:rPr lang="en-GB" sz="1400" dirty="0">
                <a:solidFill>
                  <a:schemeClr val="accent1"/>
                </a:solidFill>
              </a:rPr>
              <a:t>phase</a:t>
            </a:r>
            <a:r>
              <a:rPr lang="en-GB" sz="1400" dirty="0"/>
              <a:t> of each monitor (256 </a:t>
            </a:r>
            <a:r>
              <a:rPr lang="en-GB" sz="1400" dirty="0" smtClean="0"/>
              <a:t>channels per </a:t>
            </a:r>
            <a:r>
              <a:rPr lang="en-GB" sz="1400" dirty="0"/>
              <a:t>crate). </a:t>
            </a:r>
          </a:p>
          <a:p>
            <a:pPr algn="just"/>
            <a:r>
              <a:rPr lang="en-GB" sz="1400" dirty="0"/>
              <a:t>This results are </a:t>
            </a:r>
            <a:r>
              <a:rPr lang="en-GB" sz="1400" dirty="0" smtClean="0"/>
              <a:t>compared </a:t>
            </a:r>
            <a:r>
              <a:rPr lang="en-GB" sz="1400" dirty="0"/>
              <a:t>to </a:t>
            </a:r>
            <a:r>
              <a:rPr lang="en-GB" sz="1400" dirty="0" smtClean="0"/>
              <a:t>predefined limits </a:t>
            </a:r>
            <a:r>
              <a:rPr lang="en-GB" sz="1400" dirty="0"/>
              <a:t>to permit or block the next injection if a non conformity is detected.</a:t>
            </a:r>
          </a:p>
          <a:p>
            <a:pPr algn="just"/>
            <a:r>
              <a:rPr lang="en-GB" sz="1400" dirty="0"/>
              <a:t>The signals of each monitor is stored </a:t>
            </a:r>
            <a:r>
              <a:rPr lang="en-GB" sz="1400" dirty="0" smtClean="0"/>
              <a:t>to </a:t>
            </a:r>
            <a:r>
              <a:rPr lang="en-GB" sz="1400" dirty="0"/>
              <a:t>the Logging DB and </a:t>
            </a:r>
            <a:r>
              <a:rPr lang="en-GB" sz="1400" dirty="0" smtClean="0"/>
              <a:t>can </a:t>
            </a:r>
            <a:r>
              <a:rPr lang="en-GB" sz="1400" dirty="0"/>
              <a:t>be further analysed with the dedicated </a:t>
            </a:r>
            <a:r>
              <a:rPr lang="en-GB" sz="1400" dirty="0" smtClean="0"/>
              <a:t>application</a:t>
            </a:r>
            <a:r>
              <a:rPr lang="en-GB" sz="1400" dirty="0"/>
              <a:t>.</a:t>
            </a:r>
          </a:p>
          <a:p>
            <a:pPr algn="just"/>
            <a:r>
              <a:rPr lang="en-GB" sz="1400" dirty="0"/>
              <a:t>The </a:t>
            </a:r>
            <a:r>
              <a:rPr lang="en-GB" sz="1400" dirty="0" smtClean="0"/>
              <a:t>limits are </a:t>
            </a:r>
            <a:r>
              <a:rPr lang="en-GB" sz="1400" dirty="0"/>
              <a:t>unique for each </a:t>
            </a:r>
            <a:r>
              <a:rPr lang="en-GB" sz="1400" dirty="0" smtClean="0"/>
              <a:t>monitor. </a:t>
            </a:r>
            <a:r>
              <a:rPr lang="en-GB" sz="1400" dirty="0"/>
              <a:t>They are calculated out of multiple measurements. 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christos.zamantzas@cern.ch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12/11/2019</a:t>
            </a:r>
            <a:endParaRPr lang="en-GB" dirty="0"/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685800" y="1055591"/>
            <a:ext cx="4267200" cy="2221009"/>
            <a:chOff x="6832600" y="14265635"/>
            <a:chExt cx="7390606" cy="4336690"/>
          </a:xfrm>
        </p:grpSpPr>
        <p:pic>
          <p:nvPicPr>
            <p:cNvPr id="8" name="Picture 70" descr="Modulation_Loop.jpg"/>
            <p:cNvPicPr>
              <a:picLocks noChangeAspect="1"/>
            </p:cNvPicPr>
            <p:nvPr/>
          </p:nvPicPr>
          <p:blipFill>
            <a:blip r:embed="rId2" cstate="print"/>
            <a:srcRect l="13000" t="18390" r="10403" b="28018"/>
            <a:stretch>
              <a:fillRect/>
            </a:stretch>
          </p:blipFill>
          <p:spPr bwMode="auto">
            <a:xfrm>
              <a:off x="6832600" y="14724689"/>
              <a:ext cx="7390606" cy="3877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9"/>
            <p:cNvSpPr txBox="1">
              <a:spLocks noChangeArrowheads="1"/>
            </p:cNvSpPr>
            <p:nvPr/>
          </p:nvSpPr>
          <p:spPr bwMode="auto">
            <a:xfrm>
              <a:off x="7480899" y="14265635"/>
              <a:ext cx="6130067" cy="617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9360" tIns="64680" rIns="129360" bIns="64680">
              <a:spAutoFit/>
            </a:bodyPr>
            <a:lstStyle/>
            <a:p>
              <a:r>
                <a:rPr lang="en-GB" sz="1100" dirty="0" smtClean="0"/>
                <a:t>View on the </a:t>
              </a:r>
              <a:r>
                <a:rPr lang="en-GB" sz="1100" dirty="0"/>
                <a:t>LHC BLM system </a:t>
              </a:r>
              <a:r>
                <a:rPr lang="en-GB" sz="1100" dirty="0" smtClean="0"/>
                <a:t>for </a:t>
              </a:r>
              <a:r>
                <a:rPr lang="en-GB" sz="1100" dirty="0"/>
                <a:t>the connectivity </a:t>
              </a:r>
              <a:r>
                <a:rPr lang="en-GB" sz="1100" dirty="0" smtClean="0"/>
                <a:t>check.</a:t>
              </a:r>
              <a:endParaRPr lang="en-US" sz="11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073125" y="914400"/>
            <a:ext cx="4204475" cy="1764578"/>
            <a:chOff x="7377925" y="914400"/>
            <a:chExt cx="4204475" cy="1764578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77925" y="914400"/>
              <a:ext cx="4204475" cy="132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89"/>
            <p:cNvSpPr txBox="1">
              <a:spLocks noChangeArrowheads="1"/>
            </p:cNvSpPr>
            <p:nvPr/>
          </p:nvSpPr>
          <p:spPr bwMode="auto">
            <a:xfrm>
              <a:off x="7454125" y="2209800"/>
              <a:ext cx="4114800" cy="469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29360" tIns="64680" rIns="129360" bIns="64680">
              <a:spAutoFit/>
            </a:bodyPr>
            <a:lstStyle/>
            <a:p>
              <a:r>
                <a:rPr lang="en-GB" sz="1100" dirty="0" smtClean="0"/>
                <a:t>The high voltage supply to the monitors is modulated with a 60mHz 30V sinusoidal signal.</a:t>
              </a:r>
              <a:endParaRPr lang="en-US" sz="1100" dirty="0"/>
            </a:p>
          </p:txBody>
        </p:sp>
      </p:grp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6525" y="2647127"/>
            <a:ext cx="3826456" cy="314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89"/>
          <p:cNvSpPr txBox="1">
            <a:spLocks noChangeArrowheads="1"/>
          </p:cNvSpPr>
          <p:nvPr/>
        </p:nvSpPr>
        <p:spPr bwMode="auto">
          <a:xfrm>
            <a:off x="7772400" y="5686145"/>
            <a:ext cx="3810000" cy="63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360" tIns="64680" rIns="129360" bIns="64680">
            <a:spAutoFit/>
          </a:bodyPr>
          <a:lstStyle/>
          <a:p>
            <a:pPr algn="just"/>
            <a:r>
              <a:rPr lang="en-GB" sz="1100" dirty="0" smtClean="0"/>
              <a:t>View of the SRAM  data containing the original (stairs) and filtered RUNNING SUM 9 data of each channel (256 in total) of one crate. This plots represent one period of the modulation.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9717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Modulation Check </a:t>
            </a:r>
            <a:r>
              <a:rPr lang="en-GB" sz="3600" dirty="0" smtClean="0">
                <a:solidFill>
                  <a:schemeClr val="accent1"/>
                </a:solidFill>
              </a:rPr>
              <a:t>(2/2</a:t>
            </a:r>
            <a:r>
              <a:rPr lang="en-GB" sz="3600" dirty="0">
                <a:solidFill>
                  <a:schemeClr val="accent1"/>
                </a:solidFill>
              </a:rPr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2984"/>
            <a:ext cx="10972800" cy="1066816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Main tool for checking the connection &amp; performance of each detector </a:t>
            </a:r>
          </a:p>
          <a:p>
            <a:r>
              <a:rPr lang="en-GB" dirty="0" smtClean="0"/>
              <a:t>During operation/run: discovery of installation degradations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christos.zamantzas@cern.ch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9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12/11/2019</a:t>
            </a:r>
            <a:endParaRPr lang="en-GB" dirty="0"/>
          </a:p>
        </p:txBody>
      </p:sp>
      <p:grpSp>
        <p:nvGrpSpPr>
          <p:cNvPr id="7" name="Group 178"/>
          <p:cNvGrpSpPr>
            <a:grpSpLocks/>
          </p:cNvGrpSpPr>
          <p:nvPr/>
        </p:nvGrpSpPr>
        <p:grpSpPr bwMode="auto">
          <a:xfrm>
            <a:off x="7713889" y="2240978"/>
            <a:ext cx="3717698" cy="1918730"/>
            <a:chOff x="14246737" y="31007050"/>
            <a:chExt cx="5616063" cy="5245199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82" t="10638" r="13298" b="12486"/>
            <a:stretch>
              <a:fillRect/>
            </a:stretch>
          </p:blipFill>
          <p:spPr bwMode="auto">
            <a:xfrm>
              <a:off x="14619141" y="31007050"/>
              <a:ext cx="5243659" cy="4607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128"/>
            <p:cNvSpPr txBox="1">
              <a:spLocks noChangeArrowheads="1"/>
            </p:cNvSpPr>
            <p:nvPr/>
          </p:nvSpPr>
          <p:spPr bwMode="auto">
            <a:xfrm>
              <a:off x="16662401" y="35579159"/>
              <a:ext cx="935200" cy="673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  <a:ea typeface="Arial Unicode MS" pitchFamily="34" charset="-128"/>
                </a:defRPr>
              </a:lvl1pPr>
              <a:lvl2pPr marL="742950" indent="-285750" eaLnBrk="0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  <a:ea typeface="Arial Unicode MS" pitchFamily="34" charset="-128"/>
                </a:defRPr>
              </a:lvl2pPr>
              <a:lvl3pPr marL="1143000" indent="-228600" eaLnBrk="0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  <a:ea typeface="Arial Unicode MS" pitchFamily="34" charset="-128"/>
                </a:defRPr>
              </a:lvl3pPr>
              <a:lvl4pPr marL="1600200" indent="-228600" eaLnBrk="0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  <a:ea typeface="Arial Unicode MS" pitchFamily="34" charset="-128"/>
                </a:defRPr>
              </a:lvl4pPr>
              <a:lvl5pPr marL="2057400" indent="-228600" eaLnBrk="0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  <a:ea typeface="Arial Unicode MS" pitchFamily="34" charset="-128"/>
                </a:defRPr>
              </a:lvl5pPr>
              <a:lvl6pPr marL="2514600" indent="-228600" defTabSz="6350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  <a:ea typeface="Arial Unicode MS" pitchFamily="34" charset="-128"/>
                </a:defRPr>
              </a:lvl6pPr>
              <a:lvl7pPr marL="2971800" indent="-228600" defTabSz="6350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  <a:ea typeface="Arial Unicode MS" pitchFamily="34" charset="-128"/>
                </a:defRPr>
              </a:lvl7pPr>
              <a:lvl8pPr marL="3429000" indent="-228600" defTabSz="6350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  <a:ea typeface="Arial Unicode MS" pitchFamily="34" charset="-128"/>
                </a:defRPr>
              </a:lvl8pPr>
              <a:lvl9pPr marL="3886200" indent="-228600" defTabSz="6350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  <a:ea typeface="Arial Unicode MS" pitchFamily="34" charset="-128"/>
                </a:defRPr>
              </a:lvl9pPr>
            </a:lstStyle>
            <a:p>
              <a:pPr eaLnBrk="1"/>
              <a:r>
                <a:rPr lang="fr-CH" altLang="en-US" sz="1000" dirty="0" err="1"/>
                <a:t>Samples</a:t>
              </a:r>
              <a:endParaRPr lang="en-US" altLang="en-US" sz="1800" dirty="0"/>
            </a:p>
          </p:txBody>
        </p:sp>
        <p:sp>
          <p:nvSpPr>
            <p:cNvPr id="10" name="TextBox 129"/>
            <p:cNvSpPr txBox="1">
              <a:spLocks noChangeArrowheads="1"/>
            </p:cNvSpPr>
            <p:nvPr/>
          </p:nvSpPr>
          <p:spPr bwMode="auto">
            <a:xfrm rot="16200000">
              <a:off x="12873099" y="33346883"/>
              <a:ext cx="3072731" cy="325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  <a:ea typeface="Arial Unicode MS" pitchFamily="34" charset="-128"/>
                </a:defRPr>
              </a:lvl1pPr>
              <a:lvl2pPr marL="742950" indent="-285750" eaLnBrk="0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  <a:ea typeface="Arial Unicode MS" pitchFamily="34" charset="-128"/>
                </a:defRPr>
              </a:lvl2pPr>
              <a:lvl3pPr marL="1143000" indent="-228600" eaLnBrk="0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  <a:ea typeface="Arial Unicode MS" pitchFamily="34" charset="-128"/>
                </a:defRPr>
              </a:lvl3pPr>
              <a:lvl4pPr marL="1600200" indent="-228600" eaLnBrk="0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  <a:ea typeface="Arial Unicode MS" pitchFamily="34" charset="-128"/>
                </a:defRPr>
              </a:lvl4pPr>
              <a:lvl5pPr marL="2057400" indent="-228600" eaLnBrk="0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  <a:ea typeface="Arial Unicode MS" pitchFamily="34" charset="-128"/>
                </a:defRPr>
              </a:lvl5pPr>
              <a:lvl6pPr marL="2514600" indent="-228600" defTabSz="6350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  <a:ea typeface="Arial Unicode MS" pitchFamily="34" charset="-128"/>
                </a:defRPr>
              </a:lvl6pPr>
              <a:lvl7pPr marL="2971800" indent="-228600" defTabSz="6350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  <a:ea typeface="Arial Unicode MS" pitchFamily="34" charset="-128"/>
                </a:defRPr>
              </a:lvl7pPr>
              <a:lvl8pPr marL="3429000" indent="-228600" defTabSz="6350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  <a:ea typeface="Arial Unicode MS" pitchFamily="34" charset="-128"/>
                </a:defRPr>
              </a:lvl8pPr>
              <a:lvl9pPr marL="3886200" indent="-228600" defTabSz="6350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  <a:ea typeface="Arial Unicode MS" pitchFamily="34" charset="-128"/>
                </a:defRPr>
              </a:lvl9pPr>
            </a:lstStyle>
            <a:p>
              <a:pPr eaLnBrk="1"/>
              <a:r>
                <a:rPr lang="fr-CH" altLang="en-US" sz="800" dirty="0"/>
                <a:t>Amplitude [RS09_Bit]</a:t>
              </a:r>
              <a:endParaRPr lang="en-US" altLang="en-US" sz="800" dirty="0"/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rot="10800000" flipV="1">
              <a:off x="17230725" y="32959675"/>
              <a:ext cx="687388" cy="4889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TextBox 125"/>
            <p:cNvSpPr txBox="1">
              <a:spLocks noChangeArrowheads="1"/>
            </p:cNvSpPr>
            <p:nvPr/>
          </p:nvSpPr>
          <p:spPr bwMode="auto">
            <a:xfrm>
              <a:off x="17880220" y="32472058"/>
              <a:ext cx="1865073" cy="757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  <a:ea typeface="Arial Unicode MS" pitchFamily="34" charset="-128"/>
                </a:defRPr>
              </a:lvl1pPr>
              <a:lvl2pPr marL="742950" indent="-285750" eaLnBrk="0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  <a:ea typeface="Arial Unicode MS" pitchFamily="34" charset="-128"/>
                </a:defRPr>
              </a:lvl2pPr>
              <a:lvl3pPr marL="1143000" indent="-228600" eaLnBrk="0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  <a:ea typeface="Arial Unicode MS" pitchFamily="34" charset="-128"/>
                </a:defRPr>
              </a:lvl3pPr>
              <a:lvl4pPr marL="1600200" indent="-228600" eaLnBrk="0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  <a:ea typeface="Arial Unicode MS" pitchFamily="34" charset="-128"/>
                </a:defRPr>
              </a:lvl4pPr>
              <a:lvl5pPr marL="2057400" indent="-228600" eaLnBrk="0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  <a:ea typeface="Arial Unicode MS" pitchFamily="34" charset="-128"/>
                </a:defRPr>
              </a:lvl5pPr>
              <a:lvl6pPr marL="2514600" indent="-228600" defTabSz="6350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  <a:ea typeface="Arial Unicode MS" pitchFamily="34" charset="-128"/>
                </a:defRPr>
              </a:lvl6pPr>
              <a:lvl7pPr marL="2971800" indent="-228600" defTabSz="6350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  <a:ea typeface="Arial Unicode MS" pitchFamily="34" charset="-128"/>
                </a:defRPr>
              </a:lvl7pPr>
              <a:lvl8pPr marL="3429000" indent="-228600" defTabSz="6350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  <a:ea typeface="Arial Unicode MS" pitchFamily="34" charset="-128"/>
                </a:defRPr>
              </a:lvl8pPr>
              <a:lvl9pPr marL="3886200" indent="-228600" defTabSz="6350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  <a:ea typeface="Arial Unicode MS" pitchFamily="34" charset="-128"/>
                </a:defRPr>
              </a:lvl9pPr>
            </a:lstStyle>
            <a:p>
              <a:pPr eaLnBrk="1"/>
              <a:r>
                <a:rPr lang="en-US" altLang="en-US" sz="1200" dirty="0"/>
                <a:t>Normal behavior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rot="10800000">
              <a:off x="16430625" y="31618238"/>
              <a:ext cx="5715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TextBox 127"/>
            <p:cNvSpPr txBox="1">
              <a:spLocks noChangeArrowheads="1"/>
            </p:cNvSpPr>
            <p:nvPr/>
          </p:nvSpPr>
          <p:spPr bwMode="auto">
            <a:xfrm>
              <a:off x="17002625" y="31117922"/>
              <a:ext cx="1969199" cy="1262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  <a:ea typeface="Arial Unicode MS" pitchFamily="34" charset="-128"/>
                </a:defRPr>
              </a:lvl1pPr>
              <a:lvl2pPr marL="742950" indent="-285750" eaLnBrk="0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  <a:ea typeface="Arial Unicode MS" pitchFamily="34" charset="-128"/>
                </a:defRPr>
              </a:lvl2pPr>
              <a:lvl3pPr marL="1143000" indent="-228600" eaLnBrk="0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  <a:ea typeface="Arial Unicode MS" pitchFamily="34" charset="-128"/>
                </a:defRPr>
              </a:lvl3pPr>
              <a:lvl4pPr marL="1600200" indent="-228600" eaLnBrk="0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  <a:ea typeface="Arial Unicode MS" pitchFamily="34" charset="-128"/>
                </a:defRPr>
              </a:lvl4pPr>
              <a:lvl5pPr marL="2057400" indent="-228600" eaLnBrk="0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  <a:ea typeface="Arial Unicode MS" pitchFamily="34" charset="-128"/>
                </a:defRPr>
              </a:lvl5pPr>
              <a:lvl6pPr marL="2514600" indent="-228600" defTabSz="6350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  <a:ea typeface="Arial Unicode MS" pitchFamily="34" charset="-128"/>
                </a:defRPr>
              </a:lvl6pPr>
              <a:lvl7pPr marL="2971800" indent="-228600" defTabSz="6350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  <a:ea typeface="Arial Unicode MS" pitchFamily="34" charset="-128"/>
                </a:defRPr>
              </a:lvl7pPr>
              <a:lvl8pPr marL="3429000" indent="-228600" defTabSz="6350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  <a:ea typeface="Arial Unicode MS" pitchFamily="34" charset="-128"/>
                </a:defRPr>
              </a:lvl8pPr>
              <a:lvl9pPr marL="3886200" indent="-228600" defTabSz="6350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  <a:ea typeface="Arial Unicode MS" pitchFamily="34" charset="-128"/>
                </a:defRPr>
              </a:lvl9pPr>
            </a:lstStyle>
            <a:p>
              <a:pPr eaLnBrk="1"/>
              <a:r>
                <a:rPr lang="en-US" altLang="en-US" sz="1200" dirty="0"/>
                <a:t>Capacitor missing</a:t>
              </a:r>
              <a:br>
                <a:rPr lang="en-US" altLang="en-US" sz="1200" dirty="0"/>
              </a:br>
              <a:r>
                <a:rPr lang="en-US" altLang="en-US" sz="1200" dirty="0"/>
                <a:t>or disconnected</a:t>
              </a:r>
            </a:p>
          </p:txBody>
        </p:sp>
      </p:grpSp>
      <p:pic>
        <p:nvPicPr>
          <p:cNvPr id="15" name="Picture 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97" y="2209800"/>
            <a:ext cx="2861103" cy="183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02"/>
          <p:cNvSpPr txBox="1">
            <a:spLocks noChangeArrowheads="1"/>
          </p:cNvSpPr>
          <p:nvPr/>
        </p:nvSpPr>
        <p:spPr bwMode="auto">
          <a:xfrm>
            <a:off x="635151" y="5686890"/>
            <a:ext cx="3708249" cy="56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9360" tIns="64680" rIns="129360" bIns="64680">
            <a:spAutoFit/>
          </a:bodyPr>
          <a:lstStyle>
            <a:lvl1pPr eaLnBrk="0">
              <a:defRPr sz="340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 eaLnBrk="0">
              <a:defRPr sz="340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 eaLnBrk="0">
              <a:defRPr sz="340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 eaLnBrk="0">
              <a:defRPr sz="340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 eaLnBrk="0">
              <a:defRPr sz="340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6350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340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6350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340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6350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340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6350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340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eaLnBrk="1"/>
            <a:r>
              <a:rPr lang="en-GB" altLang="en-US" sz="1400" dirty="0"/>
              <a:t>A sensitivity issue was noticed with beam </a:t>
            </a:r>
            <a:r>
              <a:rPr lang="en-GB" altLang="en-US" sz="1400" dirty="0" smtClean="0"/>
              <a:t>and </a:t>
            </a:r>
            <a:r>
              <a:rPr lang="en-GB" altLang="en-US" sz="1400" dirty="0"/>
              <a:t>confirmed with the connectivity check </a:t>
            </a:r>
            <a:r>
              <a:rPr lang="en-GB" altLang="en-US" sz="1400" dirty="0" smtClean="0"/>
              <a:t>measure.</a:t>
            </a:r>
            <a:endParaRPr lang="en-US" altLang="en-US" sz="1400" dirty="0"/>
          </a:p>
        </p:txBody>
      </p:sp>
      <p:pic>
        <p:nvPicPr>
          <p:cNvPr id="17" name="Picture 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" t="17755" r="21503" b="35248"/>
          <a:stretch>
            <a:fillRect/>
          </a:stretch>
        </p:blipFill>
        <p:spPr bwMode="auto">
          <a:xfrm>
            <a:off x="651373" y="4157964"/>
            <a:ext cx="3317149" cy="160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8912225" y="4267200"/>
            <a:ext cx="2441575" cy="1654200"/>
            <a:chOff x="4876800" y="2158916"/>
            <a:chExt cx="3657601" cy="2514600"/>
          </a:xfrm>
        </p:grpSpPr>
        <p:pic>
          <p:nvPicPr>
            <p:cNvPr id="19" name="Picture 10" descr="U:\Projects\BLM\Commissioning\Issue_Tracking_blm\BLM_soldering_pictures\P1238-zoom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158916"/>
              <a:ext cx="2447131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1" descr="U:\Projects\BLM\Commissioning\Issue_Tracking_blm\BLM_soldering_pictures\P1238-zoom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97" t="13531" r="14870" b="15433"/>
            <a:stretch>
              <a:fillRect/>
            </a:stretch>
          </p:blipFill>
          <p:spPr bwMode="auto">
            <a:xfrm>
              <a:off x="6858001" y="2158916"/>
              <a:ext cx="1676400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7137027" y="2393682"/>
              <a:ext cx="1137336" cy="113730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283368" y="3781407"/>
              <a:ext cx="333584" cy="33388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07156"/>
              </p:ext>
            </p:extLst>
          </p:nvPr>
        </p:nvGraphicFramePr>
        <p:xfrm>
          <a:off x="4495800" y="2179284"/>
          <a:ext cx="2811537" cy="406911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15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5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256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Type of non-conformities</a:t>
                      </a:r>
                      <a:endParaRPr lang="en-US" sz="11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Occurrences</a:t>
                      </a:r>
                      <a:endParaRPr lang="en-US" sz="11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Deviation from the expected  behavior</a:t>
                      </a:r>
                      <a:endParaRPr lang="en-US" sz="11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66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Chamber filter disconnected or</a:t>
                      </a:r>
                      <a:r>
                        <a:rPr lang="en-US" sz="1100" baseline="0" dirty="0" smtClean="0"/>
                        <a:t> badly soldered</a:t>
                      </a:r>
                      <a:endParaRPr lang="en-US" sz="11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27</a:t>
                      </a:r>
                      <a:endParaRPr lang="en-US" sz="11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9%-33%</a:t>
                      </a:r>
                      <a:endParaRPr lang="en-US" sz="11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346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Tunnel card (BLECF)</a:t>
                      </a:r>
                      <a:r>
                        <a:rPr lang="en-US" sz="1100" baseline="0" dirty="0" smtClean="0"/>
                        <a:t> non-conform behavior on one or more channel </a:t>
                      </a:r>
                      <a:endParaRPr lang="en-US" sz="11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</a:t>
                      </a:r>
                      <a:endParaRPr lang="en-US" sz="11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10%-30%</a:t>
                      </a:r>
                      <a:endParaRPr lang="en-US" sz="11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01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High</a:t>
                      </a:r>
                      <a:r>
                        <a:rPr lang="en-US" sz="1100" baseline="0" dirty="0" smtClean="0"/>
                        <a:t> voltage distribution box</a:t>
                      </a:r>
                      <a:endParaRPr lang="en-US" sz="11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Large</a:t>
                      </a:r>
                      <a:endParaRPr lang="en-US" sz="11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66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Connection</a:t>
                      </a:r>
                      <a:r>
                        <a:rPr lang="en-US" sz="1100" baseline="0" dirty="0" smtClean="0"/>
                        <a:t> of monitor on the wrong channel</a:t>
                      </a:r>
                      <a:endParaRPr lang="en-US" sz="11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Large</a:t>
                      </a:r>
                      <a:endParaRPr lang="en-US" sz="11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66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Monitor not</a:t>
                      </a:r>
                      <a:r>
                        <a:rPr lang="en-US" sz="1100" baseline="0" dirty="0" smtClean="0"/>
                        <a:t> supplied with high voltage</a:t>
                      </a:r>
                      <a:endParaRPr lang="en-US" sz="11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</a:t>
                      </a:r>
                      <a:endParaRPr lang="en-US" sz="11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Large</a:t>
                      </a:r>
                      <a:endParaRPr lang="en-US" sz="11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4" name="Right Arrow 23"/>
          <p:cNvSpPr/>
          <p:nvPr/>
        </p:nvSpPr>
        <p:spPr>
          <a:xfrm>
            <a:off x="7391400" y="4038600"/>
            <a:ext cx="609600" cy="577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0800000">
            <a:off x="3886200" y="3048000"/>
            <a:ext cx="533400" cy="654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TextBox 102"/>
          <p:cNvSpPr txBox="1">
            <a:spLocks noChangeArrowheads="1"/>
          </p:cNvSpPr>
          <p:nvPr/>
        </p:nvSpPr>
        <p:spPr bwMode="auto">
          <a:xfrm>
            <a:off x="7559237" y="5880015"/>
            <a:ext cx="4327963" cy="34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9360" tIns="64680" rIns="129360" bIns="64680">
            <a:spAutoFit/>
          </a:bodyPr>
          <a:lstStyle>
            <a:lvl1pPr eaLnBrk="0">
              <a:defRPr sz="340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 eaLnBrk="0">
              <a:defRPr sz="340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 eaLnBrk="0">
              <a:defRPr sz="340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 eaLnBrk="0">
              <a:defRPr sz="340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 eaLnBrk="0">
              <a:defRPr sz="340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6350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340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6350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340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6350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340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6350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340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algn="just" eaLnBrk="1"/>
            <a:r>
              <a:rPr lang="en-GB" altLang="en-US" sz="1400" dirty="0"/>
              <a:t>Non-conformity discovered during commissioning (top). 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07844957"/>
      </p:ext>
    </p:extLst>
  </p:cSld>
  <p:clrMapOvr>
    <a:masterClrMapping/>
  </p:clrMapOvr>
</p:sld>
</file>

<file path=ppt/theme/theme1.xml><?xml version="1.0" encoding="utf-8"?>
<a:theme xmlns:a="http://schemas.openxmlformats.org/drawingml/2006/main" name="czam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0AD1B85AA1334EB75668604335D839" ma:contentTypeVersion="0" ma:contentTypeDescription="Create a new document." ma:contentTypeScope="" ma:versionID="8cd5b4a686609e268594931d8bf2940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ea781b3863f05b73618f10f146ecd1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9742B3-1080-4E2F-9893-24549E1C0F30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A6299E7-7954-474A-8AD6-9016965946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62AF34-D535-43F1-A8AE-096783A108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czamTheme</Template>
  <TotalTime>33232</TotalTime>
  <Words>1587</Words>
  <Application>Microsoft Office PowerPoint</Application>
  <PresentationFormat>Widescreen</PresentationFormat>
  <Paragraphs>281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Arial Unicode MS</vt:lpstr>
      <vt:lpstr>Calibri</vt:lpstr>
      <vt:lpstr>Times New Roman</vt:lpstr>
      <vt:lpstr>Webdings</vt:lpstr>
      <vt:lpstr>Wingdings</vt:lpstr>
      <vt:lpstr>Wingdings 2</vt:lpstr>
      <vt:lpstr>czamTheme</vt:lpstr>
      <vt:lpstr>LHC BLM system:  Fault detection methods </vt:lpstr>
      <vt:lpstr>Contents</vt:lpstr>
      <vt:lpstr>System overview</vt:lpstr>
      <vt:lpstr>LHC BLM System Overview</vt:lpstr>
      <vt:lpstr>LHC BLM System Data</vt:lpstr>
      <vt:lpstr>System Checks</vt:lpstr>
      <vt:lpstr>System Sanity &amp; Expert Checks</vt:lpstr>
      <vt:lpstr>Modulation Check (1/2)</vt:lpstr>
      <vt:lpstr>Modulation Check (2/2)</vt:lpstr>
      <vt:lpstr>Daily reports: Optical Links</vt:lpstr>
      <vt:lpstr>Daily reports: Rack Temperature</vt:lpstr>
      <vt:lpstr>Daily reports: Power Supplies</vt:lpstr>
      <vt:lpstr>Daily reports: Measurement offset</vt:lpstr>
      <vt:lpstr>Daily reports: Threshold Values</vt:lpstr>
      <vt:lpstr>Documentation &amp; Planning</vt:lpstr>
      <vt:lpstr>Documentation &amp; Training </vt:lpstr>
      <vt:lpstr>Maintenance planning</vt:lpstr>
      <vt:lpstr>Availability statistics</vt:lpstr>
      <vt:lpstr>Run 1 Availability</vt:lpstr>
      <vt:lpstr>Run 2 Availability </vt:lpstr>
      <vt:lpstr>Future Developments</vt:lpstr>
      <vt:lpstr>Radiation Source Measurements</vt:lpstr>
      <vt:lpstr>Processing Module Development</vt:lpstr>
      <vt:lpstr>Acquisition Crate Upgrade</vt:lpstr>
      <vt:lpstr>Conclusions</vt:lpstr>
      <vt:lpstr>Conclusions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MPP_presentation_CZ</dc:title>
  <dc:creator>Christos Zamantzas</dc:creator>
  <cp:keywords>FPGA; injection; modification; BLM</cp:keywords>
  <cp:lastModifiedBy>Christos Zamantzas</cp:lastModifiedBy>
  <cp:revision>2074</cp:revision>
  <dcterms:created xsi:type="dcterms:W3CDTF">2006-08-16T00:00:00Z</dcterms:created>
  <dcterms:modified xsi:type="dcterms:W3CDTF">2019-11-12T03:54:14Z</dcterms:modified>
  <cp:category>Conferences</cp:category>
  <cp:contentStatus>WIP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0x010100AE0AD1B85AA1334EB75668604335D839</vt:lpwstr>
  </property>
  <property fmtid="{D5CDD505-2E9C-101B-9397-08002B2CF9AE}" pid="3" name="IsMyDocuments">
    <vt:bool>true</vt:bool>
  </property>
</Properties>
</file>