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1"/>
  </p:notesMasterIdLst>
  <p:sldIdLst>
    <p:sldId id="256" r:id="rId2"/>
    <p:sldId id="415" r:id="rId3"/>
    <p:sldId id="499" r:id="rId4"/>
    <p:sldId id="712" r:id="rId5"/>
    <p:sldId id="713" r:id="rId6"/>
    <p:sldId id="644" r:id="rId7"/>
    <p:sldId id="698" r:id="rId8"/>
    <p:sldId id="694" r:id="rId9"/>
    <p:sldId id="701" r:id="rId10"/>
    <p:sldId id="702" r:id="rId11"/>
    <p:sldId id="699" r:id="rId12"/>
    <p:sldId id="700" r:id="rId13"/>
    <p:sldId id="705" r:id="rId14"/>
    <p:sldId id="656" r:id="rId15"/>
    <p:sldId id="780" r:id="rId16"/>
    <p:sldId id="813" r:id="rId17"/>
    <p:sldId id="704" r:id="rId18"/>
    <p:sldId id="706" r:id="rId19"/>
    <p:sldId id="708" r:id="rId20"/>
    <p:sldId id="714" r:id="rId21"/>
    <p:sldId id="680" r:id="rId22"/>
    <p:sldId id="681" r:id="rId23"/>
    <p:sldId id="682" r:id="rId24"/>
    <p:sldId id="711" r:id="rId25"/>
    <p:sldId id="688" r:id="rId26"/>
    <p:sldId id="690" r:id="rId27"/>
    <p:sldId id="692" r:id="rId28"/>
    <p:sldId id="679" r:id="rId29"/>
    <p:sldId id="642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C64"/>
    <a:srgbClr val="0000FF"/>
    <a:srgbClr val="4FD1CE"/>
    <a:srgbClr val="071F65"/>
    <a:srgbClr val="92D050"/>
    <a:srgbClr val="C0C5CE"/>
    <a:srgbClr val="BDD3FF"/>
    <a:srgbClr val="6F7B91"/>
    <a:srgbClr val="BDDFE1"/>
    <a:srgbClr val="8D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6" autoAdjust="0"/>
    <p:restoredTop sz="98485" autoAdjust="0"/>
  </p:normalViewPr>
  <p:slideViewPr>
    <p:cSldViewPr snapToGrid="0">
      <p:cViewPr varScale="1">
        <p:scale>
          <a:sx n="86" d="100"/>
          <a:sy n="86" d="100"/>
        </p:scale>
        <p:origin x="24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0250;&#35758;\&#35013;&#32622;&#24180;&#20250;\2019&#39640;&#33021;&#25152;&#21152;&#36895;&#22120;&#32852;&#21512;&#24180;&#20250;\&#21152;&#36895;&#22120;&#35843;&#26463;&#36816;&#34892;\&#26426;&#26102;18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0250;&#35758;\ARW2019\&#26426;&#26102;18-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0250;&#35758;\ARW2019\&#26426;&#26102;18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0250;&#35758;\ARW2019\breakdown_summary18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0250;&#35758;\ARW2019\breakdown_summary18-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angyl\Desktop\&#24341;&#20986;&#30005;&#28304;&#25925;&#38556;&#23545;&#2760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778519311987664E-2"/>
          <c:y val="0.12458403896852142"/>
          <c:w val="0.85580172919166619"/>
          <c:h val="0.83065453847093962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51-4AE9-B130-69D75E6813C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51-4AE9-B130-69D75E6813C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51-4AE9-B130-69D75E6813C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D51-4AE9-B130-69D75E6813C2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D51-4AE9-B130-69D75E6813C2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D51-4AE9-B130-69D75E6813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hoursTable!$A$2:$A$7</c:f>
              <c:strCache>
                <c:ptCount val="6"/>
                <c:pt idx="0">
                  <c:v>Startup</c:v>
                </c:pt>
                <c:pt idx="1">
                  <c:v>Target</c:v>
                </c:pt>
                <c:pt idx="2">
                  <c:v>Accelerator Study</c:v>
                </c:pt>
                <c:pt idx="3">
                  <c:v>Maintenance</c:v>
                </c:pt>
                <c:pt idx="4">
                  <c:v>Failure</c:v>
                </c:pt>
                <c:pt idx="5">
                  <c:v>Other</c:v>
                </c:pt>
              </c:strCache>
            </c:strRef>
          </c:cat>
          <c:val>
            <c:numRef>
              <c:f>hoursTable!$B$2:$B$7</c:f>
              <c:numCache>
                <c:formatCode>#,##0</c:formatCode>
                <c:ptCount val="6"/>
                <c:pt idx="0" formatCode="General">
                  <c:v>62</c:v>
                </c:pt>
                <c:pt idx="1">
                  <c:v>4055</c:v>
                </c:pt>
                <c:pt idx="2">
                  <c:v>1901</c:v>
                </c:pt>
                <c:pt idx="3" formatCode="General">
                  <c:v>265</c:v>
                </c:pt>
                <c:pt idx="4" formatCode="General">
                  <c:v>361</c:v>
                </c:pt>
                <c:pt idx="5" formatCode="General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51-4AE9-B130-69D75E681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778519311987664E-2"/>
          <c:y val="0.12458403896852142"/>
          <c:w val="0.85580172919166619"/>
          <c:h val="0.83065453847093962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720-42A1-ADF2-57C28FCDE2A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20-42A1-ADF2-57C28FCDE2A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20-42A1-ADF2-57C28FCDE2A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20-42A1-ADF2-57C28FCDE2A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720-42A1-ADF2-57C28FCDE2AF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720-42A1-ADF2-57C28FCDE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hoursTable!$A$2:$A$7</c:f>
              <c:strCache>
                <c:ptCount val="6"/>
                <c:pt idx="0">
                  <c:v>Startup</c:v>
                </c:pt>
                <c:pt idx="1">
                  <c:v>Target</c:v>
                </c:pt>
                <c:pt idx="2">
                  <c:v>Accelerator Study</c:v>
                </c:pt>
                <c:pt idx="3">
                  <c:v>Maintenance</c:v>
                </c:pt>
                <c:pt idx="4">
                  <c:v>Failure</c:v>
                </c:pt>
                <c:pt idx="5">
                  <c:v>Other</c:v>
                </c:pt>
              </c:strCache>
            </c:strRef>
          </c:cat>
          <c:val>
            <c:numRef>
              <c:f>hoursTable!$F$2:$F$7</c:f>
              <c:numCache>
                <c:formatCode>0_ </c:formatCode>
                <c:ptCount val="6"/>
                <c:pt idx="0">
                  <c:v>53</c:v>
                </c:pt>
                <c:pt idx="1">
                  <c:v>769</c:v>
                </c:pt>
                <c:pt idx="2">
                  <c:v>19</c:v>
                </c:pt>
                <c:pt idx="3">
                  <c:v>78</c:v>
                </c:pt>
                <c:pt idx="4">
                  <c:v>38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20-42A1-ADF2-57C28FCDE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altLang="zh-CN" sz="1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Availability</a:t>
            </a:r>
            <a:endParaRPr lang="zh-CN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928256901771576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(hoursTable!$B$1,hoursTable!$D$1,hoursTable!$E$1,hoursTable!$F$1)</c:f>
              <c:strCache>
                <c:ptCount val="4"/>
                <c:pt idx="0">
                  <c:v>18.1-18.7</c:v>
                </c:pt>
                <c:pt idx="1">
                  <c:v>18.9-18.12</c:v>
                </c:pt>
                <c:pt idx="2">
                  <c:v>19.1-19.6</c:v>
                </c:pt>
                <c:pt idx="3">
                  <c:v>19.9-19.10</c:v>
                </c:pt>
              </c:strCache>
            </c:strRef>
          </c:cat>
          <c:val>
            <c:numRef>
              <c:f>(hoursTable!$B$8,hoursTable!$D$8,hoursTable!$E$8,hoursTable!$F$8)</c:f>
              <c:numCache>
                <c:formatCode>0.0000_ </c:formatCode>
                <c:ptCount val="4"/>
                <c:pt idx="0" formatCode="General">
                  <c:v>0.68559999999999999</c:v>
                </c:pt>
                <c:pt idx="1">
                  <c:v>0.8995535714285714</c:v>
                </c:pt>
                <c:pt idx="2">
                  <c:v>0.92643229166666663</c:v>
                </c:pt>
                <c:pt idx="3">
                  <c:v>0.94883040935672514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2-45A8-8CF8-B469D53BAA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3014624"/>
        <c:axId val="413019664"/>
      </c:barChart>
      <c:catAx>
        <c:axId val="41301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413019664"/>
        <c:crosses val="autoZero"/>
        <c:auto val="1"/>
        <c:lblAlgn val="ctr"/>
        <c:lblOffset val="100"/>
        <c:noMultiLvlLbl val="0"/>
      </c:catAx>
      <c:valAx>
        <c:axId val="41301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41301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hoursTable!$A$2:$A$12</c:f>
              <c:strCache>
                <c:ptCount val="11"/>
                <c:pt idx="0">
                  <c:v>Lianc RF</c:v>
                </c:pt>
                <c:pt idx="1">
                  <c:v>Ion Source</c:v>
                </c:pt>
                <c:pt idx="2">
                  <c:v>Power Supply</c:v>
                </c:pt>
                <c:pt idx="3">
                  <c:v>DTL</c:v>
                </c:pt>
                <c:pt idx="4">
                  <c:v>Other</c:v>
                </c:pt>
                <c:pt idx="5">
                  <c:v>Ring RF</c:v>
                </c:pt>
                <c:pt idx="6">
                  <c:v>RFQ</c:v>
                </c:pt>
                <c:pt idx="7">
                  <c:v>Vacuum</c:v>
                </c:pt>
                <c:pt idx="8">
                  <c:v>Beam Instrument</c:v>
                </c:pt>
                <c:pt idx="9">
                  <c:v>Magnet</c:v>
                </c:pt>
                <c:pt idx="10">
                  <c:v>Control</c:v>
                </c:pt>
              </c:strCache>
            </c:strRef>
          </c:cat>
          <c:val>
            <c:numRef>
              <c:f>hoursTable!$B$2:$B$12</c:f>
              <c:numCache>
                <c:formatCode>General</c:formatCode>
                <c:ptCount val="11"/>
                <c:pt idx="0">
                  <c:v>134.94999999999999</c:v>
                </c:pt>
                <c:pt idx="1">
                  <c:v>93.95</c:v>
                </c:pt>
                <c:pt idx="2">
                  <c:v>42.42</c:v>
                </c:pt>
                <c:pt idx="3">
                  <c:v>36.85</c:v>
                </c:pt>
                <c:pt idx="4">
                  <c:v>18.03</c:v>
                </c:pt>
                <c:pt idx="5">
                  <c:v>14.25</c:v>
                </c:pt>
                <c:pt idx="6">
                  <c:v>2.5299999999999998</c:v>
                </c:pt>
                <c:pt idx="7">
                  <c:v>2.12</c:v>
                </c:pt>
                <c:pt idx="8">
                  <c:v>1.83</c:v>
                </c:pt>
                <c:pt idx="9">
                  <c:v>1.47</c:v>
                </c:pt>
                <c:pt idx="10">
                  <c:v>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2-4AF8-9B8E-34DE75B94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029920"/>
        <c:axId val="167030480"/>
      </c:barChart>
      <c:catAx>
        <c:axId val="16702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67030480"/>
        <c:crosses val="autoZero"/>
        <c:auto val="1"/>
        <c:lblAlgn val="ctr"/>
        <c:lblOffset val="100"/>
        <c:noMultiLvlLbl val="0"/>
      </c:catAx>
      <c:valAx>
        <c:axId val="16703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6702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2D1-441B-9DCD-097EC97BA6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2D1-441B-9DCD-097EC97BA6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2D1-441B-9DCD-097EC97BA6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2D1-441B-9DCD-097EC97BA6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2D1-441B-9DCD-097EC97BA6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2D1-441B-9DCD-097EC97BA6A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2D1-441B-9DCD-097EC97BA6A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2D1-441B-9DCD-097EC97BA6A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2D1-441B-9DCD-097EC97BA6A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2D1-441B-9DCD-097EC97BA6A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F2D1-441B-9DCD-097EC97BA6AA}"/>
              </c:ext>
            </c:extLst>
          </c:dPt>
          <c:dLbls>
            <c:dLbl>
              <c:idx val="4"/>
              <c:layout>
                <c:manualLayout>
                  <c:x val="-0.19801573010000473"/>
                  <c:y val="4.84225998066031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D1-441B-9DCD-097EC97BA6AA}"/>
                </c:ext>
              </c:extLst>
            </c:dLbl>
            <c:dLbl>
              <c:idx val="6"/>
              <c:layout>
                <c:manualLayout>
                  <c:x val="-8.6653606754775597E-2"/>
                  <c:y val="4.155270064926094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2D1-441B-9DCD-097EC97BA6AA}"/>
                </c:ext>
              </c:extLst>
            </c:dLbl>
            <c:dLbl>
              <c:idx val="9"/>
              <c:layout>
                <c:manualLayout>
                  <c:x val="0.28415021445175653"/>
                  <c:y val="4.155270064926094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2D1-441B-9DCD-097EC97BA6AA}"/>
                </c:ext>
              </c:extLst>
            </c:dLbl>
            <c:dLbl>
              <c:idx val="10"/>
              <c:layout>
                <c:manualLayout>
                  <c:x val="0.36452342235172996"/>
                  <c:y val="4.74330708661417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2D1-441B-9DCD-097EC97BA6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hoursTable!$A$2:$A$12</c:f>
              <c:strCache>
                <c:ptCount val="11"/>
                <c:pt idx="0">
                  <c:v>Lianc RF</c:v>
                </c:pt>
                <c:pt idx="1">
                  <c:v>Ion Source</c:v>
                </c:pt>
                <c:pt idx="2">
                  <c:v>Power Supply</c:v>
                </c:pt>
                <c:pt idx="3">
                  <c:v>DTL</c:v>
                </c:pt>
                <c:pt idx="4">
                  <c:v>Other</c:v>
                </c:pt>
                <c:pt idx="5">
                  <c:v>Ring RF</c:v>
                </c:pt>
                <c:pt idx="6">
                  <c:v>RFQ</c:v>
                </c:pt>
                <c:pt idx="7">
                  <c:v>Vacuum</c:v>
                </c:pt>
                <c:pt idx="8">
                  <c:v>Beam Instrument</c:v>
                </c:pt>
                <c:pt idx="9">
                  <c:v>Magnet</c:v>
                </c:pt>
                <c:pt idx="10">
                  <c:v>Control</c:v>
                </c:pt>
              </c:strCache>
            </c:strRef>
          </c:cat>
          <c:val>
            <c:numRef>
              <c:f>hoursTable!$B$2:$B$12</c:f>
              <c:numCache>
                <c:formatCode>General</c:formatCode>
                <c:ptCount val="11"/>
                <c:pt idx="0">
                  <c:v>134.94999999999999</c:v>
                </c:pt>
                <c:pt idx="1">
                  <c:v>93.95</c:v>
                </c:pt>
                <c:pt idx="2">
                  <c:v>42.42</c:v>
                </c:pt>
                <c:pt idx="3">
                  <c:v>36.85</c:v>
                </c:pt>
                <c:pt idx="4">
                  <c:v>18.03</c:v>
                </c:pt>
                <c:pt idx="5">
                  <c:v>14.25</c:v>
                </c:pt>
                <c:pt idx="6">
                  <c:v>2.5299999999999998</c:v>
                </c:pt>
                <c:pt idx="7">
                  <c:v>2.12</c:v>
                </c:pt>
                <c:pt idx="8">
                  <c:v>1.83</c:v>
                </c:pt>
                <c:pt idx="9">
                  <c:v>1.47</c:v>
                </c:pt>
                <c:pt idx="10">
                  <c:v>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2D1-441B-9DCD-097EC97BA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50730078489686E-2"/>
          <c:y val="1.8169722883796039E-2"/>
          <c:w val="0.93976651905040387"/>
          <c:h val="0.877669998863269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cat>
            <c:numRef>
              <c:f>Sheet1!$D$2:$D$37</c:f>
              <c:numCache>
                <c:formatCode>m/d</c:formatCode>
                <c:ptCount val="36"/>
                <c:pt idx="0">
                  <c:v>43215</c:v>
                </c:pt>
                <c:pt idx="1">
                  <c:v>43216</c:v>
                </c:pt>
                <c:pt idx="2">
                  <c:v>43217</c:v>
                </c:pt>
                <c:pt idx="3">
                  <c:v>43219</c:v>
                </c:pt>
                <c:pt idx="4">
                  <c:v>43220</c:v>
                </c:pt>
                <c:pt idx="5">
                  <c:v>43221</c:v>
                </c:pt>
                <c:pt idx="6">
                  <c:v>43222</c:v>
                </c:pt>
                <c:pt idx="7">
                  <c:v>43223</c:v>
                </c:pt>
                <c:pt idx="8">
                  <c:v>43224</c:v>
                </c:pt>
                <c:pt idx="9">
                  <c:v>43225</c:v>
                </c:pt>
                <c:pt idx="10">
                  <c:v>43226</c:v>
                </c:pt>
                <c:pt idx="11">
                  <c:v>43227</c:v>
                </c:pt>
                <c:pt idx="12">
                  <c:v>43228</c:v>
                </c:pt>
                <c:pt idx="14">
                  <c:v>43243</c:v>
                </c:pt>
                <c:pt idx="15">
                  <c:v>43244</c:v>
                </c:pt>
                <c:pt idx="16">
                  <c:v>43245</c:v>
                </c:pt>
                <c:pt idx="17">
                  <c:v>43246</c:v>
                </c:pt>
                <c:pt idx="18">
                  <c:v>43247</c:v>
                </c:pt>
                <c:pt idx="20">
                  <c:v>43274</c:v>
                </c:pt>
                <c:pt idx="21">
                  <c:v>43275</c:v>
                </c:pt>
                <c:pt idx="22">
                  <c:v>43276</c:v>
                </c:pt>
                <c:pt idx="23">
                  <c:v>43277</c:v>
                </c:pt>
                <c:pt idx="24">
                  <c:v>43278</c:v>
                </c:pt>
                <c:pt idx="25">
                  <c:v>43279</c:v>
                </c:pt>
                <c:pt idx="26">
                  <c:v>43280</c:v>
                </c:pt>
                <c:pt idx="27">
                  <c:v>43281</c:v>
                </c:pt>
                <c:pt idx="28">
                  <c:v>43282</c:v>
                </c:pt>
                <c:pt idx="29">
                  <c:v>43283</c:v>
                </c:pt>
                <c:pt idx="30">
                  <c:v>43284</c:v>
                </c:pt>
                <c:pt idx="31">
                  <c:v>43285</c:v>
                </c:pt>
                <c:pt idx="32">
                  <c:v>43286</c:v>
                </c:pt>
                <c:pt idx="33">
                  <c:v>43287</c:v>
                </c:pt>
                <c:pt idx="34">
                  <c:v>43288</c:v>
                </c:pt>
                <c:pt idx="35">
                  <c:v>43289</c:v>
                </c:pt>
              </c:numCache>
            </c:numRef>
          </c:cat>
          <c:val>
            <c:numRef>
              <c:f>Sheet1!$G$2:$G$37</c:f>
              <c:numCache>
                <c:formatCode>General</c:formatCode>
                <c:ptCount val="36"/>
                <c:pt idx="0">
                  <c:v>0.5</c:v>
                </c:pt>
                <c:pt idx="1">
                  <c:v>0.3</c:v>
                </c:pt>
                <c:pt idx="2">
                  <c:v>4.3</c:v>
                </c:pt>
                <c:pt idx="3">
                  <c:v>13</c:v>
                </c:pt>
                <c:pt idx="4">
                  <c:v>6</c:v>
                </c:pt>
                <c:pt idx="5">
                  <c:v>6</c:v>
                </c:pt>
                <c:pt idx="6">
                  <c:v>10.5</c:v>
                </c:pt>
                <c:pt idx="7">
                  <c:v>14.5</c:v>
                </c:pt>
                <c:pt idx="8">
                  <c:v>5.5</c:v>
                </c:pt>
                <c:pt idx="9">
                  <c:v>9.5</c:v>
                </c:pt>
                <c:pt idx="10">
                  <c:v>13</c:v>
                </c:pt>
                <c:pt idx="11">
                  <c:v>7.5</c:v>
                </c:pt>
                <c:pt idx="12">
                  <c:v>8</c:v>
                </c:pt>
                <c:pt idx="14">
                  <c:v>0.75</c:v>
                </c:pt>
                <c:pt idx="15">
                  <c:v>0.8</c:v>
                </c:pt>
                <c:pt idx="16">
                  <c:v>10</c:v>
                </c:pt>
                <c:pt idx="17">
                  <c:v>10</c:v>
                </c:pt>
                <c:pt idx="18">
                  <c:v>11</c:v>
                </c:pt>
                <c:pt idx="20">
                  <c:v>0.33333333333333298</c:v>
                </c:pt>
                <c:pt idx="21">
                  <c:v>1.6666666666666701E-2</c:v>
                </c:pt>
                <c:pt idx="22">
                  <c:v>3.3333333333333298E-2</c:v>
                </c:pt>
                <c:pt idx="23">
                  <c:v>0.58333333333333304</c:v>
                </c:pt>
                <c:pt idx="24">
                  <c:v>0.1</c:v>
                </c:pt>
                <c:pt idx="25">
                  <c:v>0.25</c:v>
                </c:pt>
                <c:pt idx="26">
                  <c:v>0.116666666666667</c:v>
                </c:pt>
                <c:pt idx="27">
                  <c:v>0.25</c:v>
                </c:pt>
                <c:pt idx="28">
                  <c:v>0.15</c:v>
                </c:pt>
                <c:pt idx="29">
                  <c:v>0.133333333333333</c:v>
                </c:pt>
                <c:pt idx="30">
                  <c:v>0.1</c:v>
                </c:pt>
                <c:pt idx="31">
                  <c:v>1.6666666666666701E-2</c:v>
                </c:pt>
                <c:pt idx="32">
                  <c:v>1.6666666666666701E-2</c:v>
                </c:pt>
                <c:pt idx="33">
                  <c:v>8.3333333333333301E-2</c:v>
                </c:pt>
                <c:pt idx="34">
                  <c:v>0.05</c:v>
                </c:pt>
                <c:pt idx="35">
                  <c:v>3.3333333333333298E-2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8-4EC5-91A5-2B8612C0D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034400"/>
        <c:axId val="167034960"/>
      </c:barChart>
      <c:catAx>
        <c:axId val="167034400"/>
        <c:scaling>
          <c:orientation val="minMax"/>
        </c:scaling>
        <c:delete val="0"/>
        <c:axPos val="b"/>
        <c:numFmt formatCode="m/d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67034960"/>
        <c:crosses val="autoZero"/>
        <c:auto val="0"/>
        <c:lblAlgn val="ctr"/>
        <c:lblOffset val="100"/>
        <c:tickLblSkip val="1"/>
        <c:noMultiLvlLbl val="0"/>
      </c:catAx>
      <c:valAx>
        <c:axId val="16703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167034400"/>
        <c:crosses val="autoZero"/>
        <c:crossBetween val="between"/>
        <c:majorUnit val="1"/>
        <c:minorUnit val="0.2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Breakdown comparison by year</a:t>
            </a:r>
            <a:endParaRPr 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2017.6~2018.7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Downtime(h)</c:v>
                </c:pt>
                <c:pt idx="1">
                  <c:v>No. of breakdown</c:v>
                </c:pt>
                <c:pt idx="2">
                  <c:v>No. of mis-trigger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66</c:v>
                </c:pt>
                <c:pt idx="1">
                  <c:v>311</c:v>
                </c:pt>
                <c:pt idx="2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4-4376-95A7-9E173A7AE54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2018.10~2019.6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Downtime(h)</c:v>
                </c:pt>
                <c:pt idx="1">
                  <c:v>No. of breakdown</c:v>
                </c:pt>
                <c:pt idx="2">
                  <c:v>No. of mis-trigger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22.5</c:v>
                </c:pt>
                <c:pt idx="1">
                  <c:v>151</c:v>
                </c:pt>
                <c:pt idx="2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A4-4376-95A7-9E173A7AE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037200"/>
        <c:axId val="167037760"/>
      </c:barChart>
      <c:catAx>
        <c:axId val="16703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67037760"/>
        <c:crosses val="autoZero"/>
        <c:auto val="1"/>
        <c:lblAlgn val="ctr"/>
        <c:lblOffset val="100"/>
        <c:noMultiLvlLbl val="0"/>
      </c:catAx>
      <c:valAx>
        <c:axId val="16703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670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691A-493D-4F77-BB59-AF9323853594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92B7-0882-48A0-95C5-39A8371B4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2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9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93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AC8392-98E6-44AB-A3F5-9BBF735F7D44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5848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7346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7" name="幻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8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60438">
              <a:defRPr sz="28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60438">
              <a:defRPr sz="28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60438">
              <a:defRPr sz="28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60438">
              <a:defRPr sz="28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79BA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9EE4AA9-4E79-4A9A-9B14-8E959DA5C365}" type="slidenum">
              <a:rPr altLang="zh-CN" sz="13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zh-CN" altLang="zh-CN" sz="13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2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Nce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76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E756-CFBE-4DB4-9769-AC8800052947}" type="datetimeFigureOut">
              <a:rPr lang="zh-CN" altLang="en-US" smtClean="0"/>
              <a:t>2019/11/11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3A2-D78F-4469-96D9-FE4450EF5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1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3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32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0641267" y="160423"/>
            <a:ext cx="1281828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9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0641267" y="160423"/>
            <a:ext cx="1281828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28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838200"/>
            <a:ext cx="8331200" cy="457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9418" y="1447800"/>
            <a:ext cx="5325533" cy="495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D63D-1EF5-4E11-9A84-F4B0775995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3025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7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5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3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3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75BC7-9F60-42AE-98CD-0B0BD60C8F5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8214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9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11566577" y="65346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0" eaLnBrk="1" latinLnBrk="0" hangingPunct="1"/>
            <a:fld id="{AAE203A2-D78F-4469-96D9-FE4450EF57DC}" type="slidenum">
              <a:rPr lang="zh-CN" altLang="en-US" sz="1200" kern="1200" cap="all" smtClean="0">
                <a:solidFill>
                  <a:srgbClr val="C0C5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r" defTabSz="914400" rtl="0" eaLnBrk="1" latinLnBrk="0" hangingPunct="1"/>
              <a:t>‹#›</a:t>
            </a:fld>
            <a:endParaRPr lang="zh-CN" altLang="en-US" sz="1200" kern="1200" cap="all" dirty="0">
              <a:solidFill>
                <a:srgbClr val="C0C5C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4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9"/>
            <a:ext cx="12192000" cy="24444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444670"/>
            <a:ext cx="12191999" cy="3151989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89708" y="4316280"/>
            <a:ext cx="841258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Yuliang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</a:p>
          <a:p>
            <a:pPr algn="ctr">
              <a:lnSpc>
                <a:spcPct val="125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the CSNS accelerator team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66701" y="2497543"/>
            <a:ext cx="11153774" cy="17658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latin typeface="Times New Roman"/>
                <a:cs typeface="Times New Roman"/>
              </a:rPr>
              <a:t>CSNS Accelerator Operation Status and Reliability Improvement</a:t>
            </a:r>
            <a:endParaRPr lang="zh-CN" alt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816"/>
            <a:ext cx="1512300" cy="81484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609725" y="603690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ARW'2019.Guangzhou</a:t>
            </a:r>
            <a:endParaRPr lang="zh-CN" altLang="en-US" sz="2400" cap="all" dirty="0">
              <a:solidFill>
                <a:srgbClr val="C0C5C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6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CSNS Accelerator Operation Status</a:t>
            </a:r>
            <a:endParaRPr lang="zh-CN" altLang="en-US" dirty="0"/>
          </a:p>
        </p:txBody>
      </p:sp>
      <p:sp>
        <p:nvSpPr>
          <p:cNvPr id="5" name="标题 2"/>
          <p:cNvSpPr txBox="1">
            <a:spLocks/>
          </p:cNvSpPr>
          <p:nvPr/>
        </p:nvSpPr>
        <p:spPr>
          <a:xfrm>
            <a:off x="523973" y="911055"/>
            <a:ext cx="11212307" cy="14402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power increases from 10kW to 80kW and beam availability</a:t>
            </a:r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increased.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operating a high intensity proton machine and skills of operators are promoted a lot in the past year.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388186"/>
              </p:ext>
            </p:extLst>
          </p:nvPr>
        </p:nvGraphicFramePr>
        <p:xfrm>
          <a:off x="1472502" y="2497665"/>
          <a:ext cx="8067675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554908" y="2948299"/>
            <a:ext cx="86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25kW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332433" y="2879932"/>
            <a:ext cx="86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50kW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109958" y="2763633"/>
            <a:ext cx="86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80kW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751746" y="3558392"/>
            <a:ext cx="109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10-25kW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301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CSNS Accelerator Operation Status</a:t>
            </a:r>
            <a:endParaRPr lang="zh-CN" altLang="en-US" dirty="0"/>
          </a:p>
        </p:txBody>
      </p:sp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160759"/>
              </p:ext>
            </p:extLst>
          </p:nvPr>
        </p:nvGraphicFramePr>
        <p:xfrm>
          <a:off x="663121" y="1470989"/>
          <a:ext cx="10995479" cy="5158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标题 1"/>
          <p:cNvSpPr txBox="1">
            <a:spLocks/>
          </p:cNvSpPr>
          <p:nvPr/>
        </p:nvSpPr>
        <p:spPr>
          <a:xfrm>
            <a:off x="663121" y="908204"/>
            <a:ext cx="10913361" cy="41928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Downtime statistics in hours by system during user experiments(Sep. 2018 to Oct. 2019)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980326"/>
              </p:ext>
            </p:extLst>
          </p:nvPr>
        </p:nvGraphicFramePr>
        <p:xfrm>
          <a:off x="6160860" y="1580318"/>
          <a:ext cx="5497740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773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>
            <a:extLst>
              <a:ext uri="{FF2B5EF4-FFF2-40B4-BE49-F238E27FC236}">
                <a16:creationId xmlns:a16="http://schemas.microsoft.com/office/drawing/2014/main" id="{DB305A67-26C4-F044-BF91-CABD01A7C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23" y="1770051"/>
            <a:ext cx="10828266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1679BA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kumimoji="1" lang="en-US" altLang="zh-CN" sz="2000" dirty="0" err="1">
                <a:ea typeface="+mn-ea"/>
                <a:cs typeface="Times New Roman" panose="02020603050405020304" pitchFamily="18" charset="0"/>
              </a:rPr>
              <a:t>Linac</a:t>
            </a:r>
            <a:r>
              <a:rPr kumimoji="1" lang="en-US" altLang="zh-CN" sz="2000" dirty="0">
                <a:ea typeface="+mn-ea"/>
                <a:cs typeface="Times New Roman" panose="02020603050405020304" pitchFamily="18" charset="0"/>
              </a:rPr>
              <a:t> RF: </a:t>
            </a:r>
            <a:r>
              <a:rPr kumimoji="1" lang="en-US" altLang="zh-CN" sz="2000" b="0" dirty="0">
                <a:ea typeface="+mn-ea"/>
                <a:cs typeface="Times New Roman" panose="02020603050405020304" pitchFamily="18" charset="0"/>
              </a:rPr>
              <a:t>crowbar, HV modulator</a:t>
            </a:r>
            <a:r>
              <a:rPr kumimoji="1" lang="zh-CN" altLang="en-US" sz="2000" b="0" dirty="0">
                <a:ea typeface="+mn-ea"/>
                <a:cs typeface="Times New Roman" panose="02020603050405020304" pitchFamily="18" charset="0"/>
              </a:rPr>
              <a:t>、</a:t>
            </a:r>
            <a:r>
              <a:rPr kumimoji="1" lang="en-US" altLang="zh-CN" sz="2000" b="0" dirty="0">
                <a:ea typeface="+mn-ea"/>
                <a:cs typeface="Times New Roman" panose="02020603050405020304" pitchFamily="18" charset="0"/>
              </a:rPr>
              <a:t>spark of klystron</a:t>
            </a:r>
            <a:r>
              <a:rPr kumimoji="1" lang="zh-CN" altLang="en-US" sz="2000" b="0" dirty="0">
                <a:ea typeface="+mn-ea"/>
                <a:cs typeface="Times New Roman" panose="02020603050405020304" pitchFamily="18" charset="0"/>
              </a:rPr>
              <a:t>、</a:t>
            </a:r>
            <a:r>
              <a:rPr kumimoji="1" lang="en-US" altLang="zh-CN" sz="2000" b="0" dirty="0">
                <a:ea typeface="+mn-ea"/>
                <a:cs typeface="Times New Roman" panose="02020603050405020304" pitchFamily="18" charset="0"/>
              </a:rPr>
              <a:t>4616 tetrode, LLRF.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ea typeface="+mn-ea"/>
                <a:cs typeface="Times New Roman" panose="02020603050405020304" pitchFamily="18" charset="0"/>
              </a:rPr>
              <a:t>Ion source: </a:t>
            </a:r>
            <a:r>
              <a:rPr kumimoji="1" lang="en-US" altLang="zh-CN" sz="2000" b="0" dirty="0">
                <a:ea typeface="+mn-ea"/>
                <a:cs typeface="Times New Roman" panose="02020603050405020304" pitchFamily="18" charset="0"/>
              </a:rPr>
              <a:t>discharge chamber, instability of extracted beam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ea typeface="+mn-ea"/>
                <a:cs typeface="Times New Roman" panose="02020603050405020304" pitchFamily="18" charset="0"/>
              </a:rPr>
              <a:t>Power supply: </a:t>
            </a:r>
            <a:r>
              <a:rPr kumimoji="1" lang="en-US" altLang="zh-CN" sz="2000" b="0" dirty="0">
                <a:ea typeface="+mn-ea"/>
                <a:cs typeface="Times New Roman" panose="02020603050405020304" pitchFamily="18" charset="0"/>
              </a:rPr>
              <a:t>RCS injection</a:t>
            </a:r>
            <a:r>
              <a:rPr kumimoji="1" lang="zh-CN" altLang="en-US" sz="2000" b="0" dirty="0">
                <a:ea typeface="+mn-ea"/>
                <a:cs typeface="Times New Roman" panose="02020603050405020304" pitchFamily="18" charset="0"/>
              </a:rPr>
              <a:t>，</a:t>
            </a:r>
            <a:r>
              <a:rPr kumimoji="1" lang="en-US" altLang="zh-CN" sz="2000" b="0" dirty="0">
                <a:ea typeface="+mn-ea"/>
                <a:cs typeface="Times New Roman" panose="02020603050405020304" pitchFamily="18" charset="0"/>
              </a:rPr>
              <a:t>extraction and RTBT</a:t>
            </a:r>
            <a:r>
              <a:rPr kumimoji="1" lang="zh-CN" altLang="en-US" sz="2000" b="0" dirty="0"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altLang="zh-CN" sz="2000" b="0" dirty="0">
                <a:ea typeface="+mn-ea"/>
                <a:cs typeface="Times New Roman" panose="02020603050405020304" pitchFamily="18" charset="0"/>
              </a:rPr>
              <a:t>power supplies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ea typeface="+mn-ea"/>
                <a:cs typeface="Times New Roman" panose="02020603050405020304" pitchFamily="18" charset="0"/>
              </a:rPr>
              <a:t>RFQ&amp;DTL</a:t>
            </a:r>
            <a:r>
              <a:rPr kumimoji="1" lang="zh-CN" altLang="en-US" sz="2000" dirty="0">
                <a:ea typeface="+mn-ea"/>
                <a:cs typeface="Times New Roman" panose="02020603050405020304" pitchFamily="18" charset="0"/>
              </a:rPr>
              <a:t>：</a:t>
            </a:r>
            <a:r>
              <a:rPr kumimoji="1" lang="en-US" altLang="zh-CN" sz="2000" b="0" dirty="0">
                <a:ea typeface="+mn-ea"/>
                <a:cs typeface="Times New Roman" panose="02020603050405020304" pitchFamily="18" charset="0"/>
              </a:rPr>
              <a:t>cavity arc, VSWR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ea typeface="+mn-ea"/>
                <a:cs typeface="Times New Roman" panose="02020603050405020304" pitchFamily="18" charset="0"/>
              </a:rPr>
              <a:t>Ring RF</a:t>
            </a:r>
            <a:r>
              <a:rPr kumimoji="1" lang="zh-CN" altLang="en-US" sz="2000" dirty="0">
                <a:ea typeface="+mn-ea"/>
                <a:cs typeface="Times New Roman" panose="02020603050405020304" pitchFamily="18" charset="0"/>
              </a:rPr>
              <a:t>：</a:t>
            </a:r>
            <a:r>
              <a:rPr kumimoji="1" lang="en-US" altLang="zh-CN" sz="2000" b="0" dirty="0">
                <a:ea typeface="+mn-ea"/>
                <a:cs typeface="Times New Roman" panose="02020603050405020304" pitchFamily="18" charset="0"/>
              </a:rPr>
              <a:t>LLRF, bias power supply, cavity arc, amplifier, etc.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ea typeface="+mn-ea"/>
                <a:cs typeface="Times New Roman" panose="02020603050405020304" pitchFamily="18" charset="0"/>
              </a:rPr>
              <a:t>Vacuum</a:t>
            </a:r>
            <a:r>
              <a:rPr kumimoji="1" lang="zh-CN" altLang="en-US" sz="2000" dirty="0">
                <a:ea typeface="+mn-ea"/>
                <a:cs typeface="Times New Roman" panose="02020603050405020304" pitchFamily="18" charset="0"/>
              </a:rPr>
              <a:t>：</a:t>
            </a:r>
            <a:r>
              <a:rPr kumimoji="1" lang="en-US" altLang="zh-CN" sz="2000" b="0" dirty="0">
                <a:ea typeface="+mn-ea"/>
                <a:cs typeface="Times New Roman" panose="02020603050405020304" pitchFamily="18" charset="0"/>
              </a:rPr>
              <a:t>Valve gate interlock caused</a:t>
            </a:r>
            <a:r>
              <a:rPr kumimoji="1" lang="zh-CN" altLang="en-US" sz="2000" b="0" dirty="0">
                <a:ea typeface="+mn-ea"/>
                <a:cs typeface="Times New Roman" panose="02020603050405020304" pitchFamily="18" charset="0"/>
              </a:rPr>
              <a:t> </a:t>
            </a:r>
            <a:r>
              <a:rPr kumimoji="1" lang="en-US" altLang="zh-CN" sz="2000" b="0" dirty="0">
                <a:ea typeface="+mn-ea"/>
                <a:cs typeface="Times New Roman" panose="02020603050405020304" pitchFamily="18" charset="0"/>
              </a:rPr>
              <a:t>by small leak 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ea typeface="+mn-ea"/>
                <a:cs typeface="Times New Roman" panose="02020603050405020304" pitchFamily="18" charset="0"/>
              </a:rPr>
              <a:t>Magnet</a:t>
            </a:r>
            <a:r>
              <a:rPr kumimoji="1" lang="zh-CN" altLang="en-US" sz="2000" dirty="0">
                <a:ea typeface="+mn-ea"/>
                <a:cs typeface="Times New Roman" panose="02020603050405020304" pitchFamily="18" charset="0"/>
              </a:rPr>
              <a:t>：</a:t>
            </a:r>
            <a:r>
              <a:rPr kumimoji="1" lang="en-US" altLang="zh-CN" sz="2000" b="0" dirty="0">
                <a:ea typeface="+mn-ea"/>
                <a:cs typeface="Times New Roman" panose="02020603050405020304" pitchFamily="18" charset="0"/>
              </a:rPr>
              <a:t>high voltage discharge, </a:t>
            </a:r>
            <a:r>
              <a:rPr kumimoji="1" lang="en-US" altLang="zh-CN" sz="2000" b="0" dirty="0" err="1">
                <a:cs typeface="Times New Roman" panose="02020603050405020304" pitchFamily="18" charset="0"/>
              </a:rPr>
              <a:t>mis</a:t>
            </a:r>
            <a:r>
              <a:rPr kumimoji="1" lang="en-US" altLang="zh-CN" sz="2000" b="0" dirty="0">
                <a:cs typeface="Times New Roman" panose="02020603050405020304" pitchFamily="18" charset="0"/>
              </a:rPr>
              <a:t>-trigger  by </a:t>
            </a:r>
            <a:r>
              <a:rPr kumimoji="1" lang="en-US" altLang="zh-CN" sz="2000" b="0" dirty="0">
                <a:ea typeface="+mn-ea"/>
                <a:cs typeface="Times New Roman" panose="02020603050405020304" pitchFamily="18" charset="0"/>
              </a:rPr>
              <a:t>temperature sensors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cs typeface="Times New Roman" panose="02020603050405020304" pitchFamily="18" charset="0"/>
              </a:rPr>
              <a:t>Other</a:t>
            </a:r>
            <a:r>
              <a:rPr kumimoji="1" lang="zh-CN" altLang="en-US" sz="2000" dirty="0">
                <a:cs typeface="Times New Roman" panose="02020603050405020304" pitchFamily="18" charset="0"/>
              </a:rPr>
              <a:t>：</a:t>
            </a:r>
            <a:r>
              <a:rPr kumimoji="1" lang="en-US" altLang="zh-CN" sz="2000" b="0" dirty="0">
                <a:cs typeface="Times New Roman" panose="02020603050405020304" pitchFamily="18" charset="0"/>
              </a:rPr>
              <a:t>Thunder and lightning, beam loss interlock,</a:t>
            </a:r>
            <a:r>
              <a:rPr kumimoji="1" lang="zh-CN" altLang="en-US" sz="2000" b="0" dirty="0">
                <a:cs typeface="Times New Roman" panose="02020603050405020304" pitchFamily="18" charset="0"/>
              </a:rPr>
              <a:t> </a:t>
            </a:r>
            <a:r>
              <a:rPr kumimoji="1" lang="en-US" altLang="zh-CN" sz="2000" b="0" dirty="0">
                <a:cs typeface="Times New Roman" panose="02020603050405020304" pitchFamily="18" charset="0"/>
              </a:rPr>
              <a:t>etc.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CSNS Accelerator Operation Status</a:t>
            </a:r>
            <a:endParaRPr lang="zh-CN" altLang="en-US" dirty="0"/>
          </a:p>
        </p:txBody>
      </p:sp>
      <p:sp>
        <p:nvSpPr>
          <p:cNvPr id="6" name="标题 2"/>
          <p:cNvSpPr txBox="1">
            <a:spLocks/>
          </p:cNvSpPr>
          <p:nvPr/>
        </p:nvSpPr>
        <p:spPr>
          <a:xfrm>
            <a:off x="776922" y="1163234"/>
            <a:ext cx="10418067" cy="51609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1B0C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failures by system</a:t>
            </a:r>
            <a:r>
              <a:rPr kumimoji="1" lang="en-US" altLang="zh-CN" sz="2400" b="1" dirty="0">
                <a:solidFill>
                  <a:srgbClr val="1B0C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0891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>
          <a:xfrm>
            <a:off x="782302" y="2683805"/>
            <a:ext cx="10479275" cy="5826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/>
              <a:t>Reliability Assurance and Improvements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0099597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062381" y="2076626"/>
            <a:ext cx="7655027" cy="4349350"/>
            <a:chOff x="488810" y="1988840"/>
            <a:chExt cx="8131892" cy="4851754"/>
          </a:xfrm>
        </p:grpSpPr>
        <p:sp>
          <p:nvSpPr>
            <p:cNvPr id="49" name="TextBox 48"/>
            <p:cNvSpPr txBox="1"/>
            <p:nvPr/>
          </p:nvSpPr>
          <p:spPr>
            <a:xfrm>
              <a:off x="2317072" y="3860246"/>
              <a:ext cx="1460892" cy="720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Beam Off</a:t>
              </a:r>
            </a:p>
            <a:p>
              <a:r>
                <a:rPr lang="en-US" altLang="zh-CN" b="1" dirty="0"/>
                <a:t>/RST</a:t>
              </a:r>
              <a:endParaRPr lang="zh-CN" alt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01689" y="3858505"/>
              <a:ext cx="1256596" cy="720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Beam Off</a:t>
              </a:r>
            </a:p>
            <a:p>
              <a:r>
                <a:rPr lang="en-US" altLang="zh-CN" b="1" dirty="0"/>
                <a:t>/RST</a:t>
              </a:r>
              <a:endParaRPr lang="zh-CN" altLang="en-US" b="1" dirty="0"/>
            </a:p>
          </p:txBody>
        </p:sp>
        <p:sp>
          <p:nvSpPr>
            <p:cNvPr id="5" name="圆角矩形 4"/>
            <p:cNvSpPr/>
            <p:nvPr/>
          </p:nvSpPr>
          <p:spPr bwMode="auto">
            <a:xfrm>
              <a:off x="488810" y="3243167"/>
              <a:ext cx="2012898" cy="792088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/>
                <a:t>MPS A</a:t>
              </a:r>
              <a:endParaRPr lang="zh-CN" altLang="en-US" sz="2400" b="1" dirty="0"/>
            </a:p>
          </p:txBody>
        </p:sp>
        <p:sp>
          <p:nvSpPr>
            <p:cNvPr id="6" name="圆角矩形 5"/>
            <p:cNvSpPr/>
            <p:nvPr/>
          </p:nvSpPr>
          <p:spPr bwMode="auto">
            <a:xfrm>
              <a:off x="6556816" y="3243167"/>
              <a:ext cx="2063886" cy="792088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/>
                <a:t>MPS B</a:t>
              </a:r>
              <a:endParaRPr lang="zh-CN" altLang="en-US" sz="2400" b="1" dirty="0"/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3573170" y="4749391"/>
              <a:ext cx="1845654" cy="64807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latin typeface="Arial" charset="0"/>
                  <a:ea typeface="宋体" pitchFamily="2" charset="-122"/>
                </a:rPr>
                <a:t>FPS</a:t>
              </a:r>
              <a:endParaRPr lang="zh-CN" altLang="en-US" sz="2000" b="1" dirty="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3590622" y="5954492"/>
              <a:ext cx="1864317" cy="426836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latin typeface="Arial" charset="0"/>
                  <a:ea typeface="宋体" pitchFamily="2" charset="-122"/>
                </a:rPr>
                <a:t>IS HV</a:t>
              </a:r>
              <a:endParaRPr lang="zh-CN" altLang="en-US" sz="2000" b="1" dirty="0"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0" name="直接箭头连接符 9"/>
            <p:cNvCxnSpPr/>
            <p:nvPr/>
          </p:nvCxnSpPr>
          <p:spPr bwMode="auto">
            <a:xfrm>
              <a:off x="1495259" y="4035255"/>
              <a:ext cx="0" cy="1038172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4" name="直接箭头连接符 23"/>
            <p:cNvCxnSpPr/>
            <p:nvPr/>
          </p:nvCxnSpPr>
          <p:spPr bwMode="auto">
            <a:xfrm>
              <a:off x="4530294" y="6395531"/>
              <a:ext cx="0" cy="402401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矩形 26"/>
            <p:cNvSpPr/>
            <p:nvPr/>
          </p:nvSpPr>
          <p:spPr bwMode="auto">
            <a:xfrm>
              <a:off x="3573170" y="3150834"/>
              <a:ext cx="1864317" cy="976754"/>
            </a:xfrm>
            <a:prstGeom prst="rect">
              <a:avLst/>
            </a:prstGeom>
            <a:solidFill>
              <a:srgbClr val="CC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latin typeface="Arial" charset="0"/>
                  <a:ea typeface="宋体" pitchFamily="2" charset="-122"/>
                </a:rPr>
                <a:t>RMS</a:t>
              </a:r>
              <a:endParaRPr lang="zh-CN" altLang="en-US" sz="2400" b="1" dirty="0"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 bwMode="auto">
            <a:xfrm>
              <a:off x="2561398" y="3441903"/>
              <a:ext cx="915631" cy="0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6" name="直接箭头连接符 45"/>
            <p:cNvCxnSpPr/>
            <p:nvPr/>
          </p:nvCxnSpPr>
          <p:spPr bwMode="auto">
            <a:xfrm>
              <a:off x="2524290" y="3816942"/>
              <a:ext cx="933797" cy="1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CCCC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47" name="直接箭头连接符 46"/>
            <p:cNvCxnSpPr/>
            <p:nvPr/>
          </p:nvCxnSpPr>
          <p:spPr bwMode="auto">
            <a:xfrm>
              <a:off x="5508104" y="3441903"/>
              <a:ext cx="949413" cy="0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48" name="直接箭头连接符 47"/>
            <p:cNvCxnSpPr/>
            <p:nvPr/>
          </p:nvCxnSpPr>
          <p:spPr bwMode="auto">
            <a:xfrm>
              <a:off x="5561385" y="3816942"/>
              <a:ext cx="966360" cy="2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CCCC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502183" y="2966168"/>
              <a:ext cx="1156102" cy="41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Interlock</a:t>
              </a:r>
              <a:endParaRPr lang="zh-CN" altLang="en-US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7211" y="2953754"/>
              <a:ext cx="1240372" cy="41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Interlock</a:t>
              </a:r>
              <a:endParaRPr lang="zh-CN" altLang="en-US" b="1" dirty="0"/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3671167" y="1988840"/>
              <a:ext cx="1627308" cy="648072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latin typeface="Arial" charset="0"/>
                  <a:ea typeface="宋体" pitchFamily="2" charset="-122"/>
                </a:rPr>
                <a:t>PPS</a:t>
              </a:r>
              <a:endParaRPr lang="zh-CN" altLang="en-US" sz="2400" b="1" dirty="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2000" y="6428600"/>
              <a:ext cx="1400165" cy="41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Stop Beam</a:t>
              </a:r>
              <a:endParaRPr lang="zh-CN" alt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36643" y="2312876"/>
              <a:ext cx="1250393" cy="41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Fault</a:t>
              </a:r>
              <a:endParaRPr lang="zh-CN" altLang="en-US" b="1" dirty="0"/>
            </a:p>
          </p:txBody>
        </p:sp>
        <p:cxnSp>
          <p:nvCxnSpPr>
            <p:cNvPr id="66" name="直接箭头连接符 65"/>
            <p:cNvCxnSpPr/>
            <p:nvPr/>
          </p:nvCxnSpPr>
          <p:spPr bwMode="auto">
            <a:xfrm flipH="1">
              <a:off x="1495259" y="5073427"/>
              <a:ext cx="2092324" cy="0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83" name="直接箭头连接符 82"/>
            <p:cNvCxnSpPr/>
            <p:nvPr/>
          </p:nvCxnSpPr>
          <p:spPr bwMode="auto">
            <a:xfrm>
              <a:off x="7597895" y="4035255"/>
              <a:ext cx="0" cy="1038172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84" name="直接箭头连接符 83"/>
            <p:cNvCxnSpPr>
              <a:stCxn id="7" idx="3"/>
            </p:cNvCxnSpPr>
            <p:nvPr/>
          </p:nvCxnSpPr>
          <p:spPr bwMode="auto">
            <a:xfrm>
              <a:off x="5418824" y="5073427"/>
              <a:ext cx="2179071" cy="0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86" name="直接箭头连接符 85"/>
            <p:cNvCxnSpPr/>
            <p:nvPr/>
          </p:nvCxnSpPr>
          <p:spPr bwMode="auto">
            <a:xfrm flipV="1">
              <a:off x="1530903" y="2312876"/>
              <a:ext cx="0" cy="930291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87" name="直接箭头连接符 86"/>
            <p:cNvCxnSpPr/>
            <p:nvPr/>
          </p:nvCxnSpPr>
          <p:spPr bwMode="auto">
            <a:xfrm flipH="1">
              <a:off x="1530903" y="2312876"/>
              <a:ext cx="2140264" cy="0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直接箭头连接符 90"/>
            <p:cNvCxnSpPr/>
            <p:nvPr/>
          </p:nvCxnSpPr>
          <p:spPr bwMode="auto">
            <a:xfrm flipV="1">
              <a:off x="7597895" y="2312876"/>
              <a:ext cx="0" cy="930291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92" name="直接箭头连接符 91"/>
            <p:cNvCxnSpPr>
              <a:endCxn id="60" idx="3"/>
            </p:cNvCxnSpPr>
            <p:nvPr/>
          </p:nvCxnSpPr>
          <p:spPr bwMode="auto">
            <a:xfrm flipH="1">
              <a:off x="5298475" y="2312876"/>
              <a:ext cx="2303562" cy="0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TextBox 95"/>
            <p:cNvSpPr txBox="1"/>
            <p:nvPr/>
          </p:nvSpPr>
          <p:spPr>
            <a:xfrm>
              <a:off x="5602578" y="2312876"/>
              <a:ext cx="1250393" cy="41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Fault</a:t>
              </a:r>
              <a:endParaRPr lang="zh-CN" altLang="en-US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538121" y="4607257"/>
              <a:ext cx="1240372" cy="41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Interlock</a:t>
              </a:r>
              <a:endParaRPr lang="zh-CN" altLang="en-US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339841" y="4693462"/>
              <a:ext cx="1240372" cy="41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Interlock</a:t>
              </a:r>
              <a:endParaRPr lang="zh-CN" altLang="en-US" b="1" dirty="0"/>
            </a:p>
          </p:txBody>
        </p:sp>
        <p:cxnSp>
          <p:nvCxnSpPr>
            <p:cNvPr id="99" name="直接箭头连接符 98"/>
            <p:cNvCxnSpPr/>
            <p:nvPr/>
          </p:nvCxnSpPr>
          <p:spPr bwMode="auto">
            <a:xfrm>
              <a:off x="4499992" y="4146678"/>
              <a:ext cx="0" cy="594457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CCCC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直接箭头连接符 105"/>
            <p:cNvCxnSpPr/>
            <p:nvPr/>
          </p:nvCxnSpPr>
          <p:spPr bwMode="auto">
            <a:xfrm>
              <a:off x="1115616" y="4035255"/>
              <a:ext cx="0" cy="2121536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直接箭头连接符 106"/>
            <p:cNvCxnSpPr/>
            <p:nvPr/>
          </p:nvCxnSpPr>
          <p:spPr bwMode="auto">
            <a:xfrm flipH="1">
              <a:off x="1135786" y="6146158"/>
              <a:ext cx="2454836" cy="0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16" name="直接箭头连接符 115"/>
            <p:cNvCxnSpPr/>
            <p:nvPr/>
          </p:nvCxnSpPr>
          <p:spPr bwMode="auto">
            <a:xfrm>
              <a:off x="4499992" y="5405115"/>
              <a:ext cx="0" cy="535596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8" name="直接箭头连接符 117"/>
            <p:cNvCxnSpPr/>
            <p:nvPr/>
          </p:nvCxnSpPr>
          <p:spPr bwMode="auto">
            <a:xfrm>
              <a:off x="8008214" y="4035255"/>
              <a:ext cx="0" cy="2121536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直接箭头连接符 118"/>
            <p:cNvCxnSpPr/>
            <p:nvPr/>
          </p:nvCxnSpPr>
          <p:spPr bwMode="auto">
            <a:xfrm>
              <a:off x="5470153" y="6167910"/>
              <a:ext cx="2538061" cy="0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26" name="矩形 125"/>
            <p:cNvSpPr/>
            <p:nvPr/>
          </p:nvSpPr>
          <p:spPr bwMode="auto">
            <a:xfrm>
              <a:off x="6012160" y="5501178"/>
              <a:ext cx="1357264" cy="426836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latin typeface="Arial" charset="0"/>
                  <a:ea typeface="宋体" pitchFamily="2" charset="-122"/>
                </a:rPr>
                <a:t>RFQ LLRF</a:t>
              </a:r>
              <a:endParaRPr lang="zh-CN" altLang="en-US" sz="2000" b="1" dirty="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1638440" y="5459495"/>
              <a:ext cx="1357264" cy="426836"/>
            </a:xfrm>
            <a:prstGeom prst="rect">
              <a:avLst/>
            </a:prstGeom>
            <a:solidFill>
              <a:srgbClr val="00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latin typeface="Arial" charset="0"/>
                  <a:ea typeface="宋体" pitchFamily="2" charset="-122"/>
                </a:rPr>
                <a:t>IS Timing</a:t>
              </a:r>
              <a:endParaRPr lang="zh-CN" altLang="en-US" sz="2000" b="1" dirty="0"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28" name="直接箭头连接符 127"/>
            <p:cNvCxnSpPr/>
            <p:nvPr/>
          </p:nvCxnSpPr>
          <p:spPr bwMode="auto">
            <a:xfrm>
              <a:off x="3801649" y="5397463"/>
              <a:ext cx="0" cy="335793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直接箭头连接符 130"/>
            <p:cNvCxnSpPr/>
            <p:nvPr/>
          </p:nvCxnSpPr>
          <p:spPr bwMode="auto">
            <a:xfrm flipH="1">
              <a:off x="3047518" y="5733256"/>
              <a:ext cx="730446" cy="0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3" name="直接箭头连接符 132"/>
            <p:cNvCxnSpPr/>
            <p:nvPr/>
          </p:nvCxnSpPr>
          <p:spPr bwMode="auto">
            <a:xfrm>
              <a:off x="5182115" y="5399770"/>
              <a:ext cx="0" cy="335793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直接箭头连接符 133"/>
            <p:cNvCxnSpPr/>
            <p:nvPr/>
          </p:nvCxnSpPr>
          <p:spPr bwMode="auto">
            <a:xfrm>
              <a:off x="5158430" y="5735563"/>
              <a:ext cx="824380" cy="0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6" name="TextBox 135"/>
            <p:cNvSpPr txBox="1"/>
            <p:nvPr/>
          </p:nvSpPr>
          <p:spPr>
            <a:xfrm>
              <a:off x="3913652" y="5473486"/>
              <a:ext cx="1400165" cy="41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Stop Beam</a:t>
              </a:r>
              <a:endParaRPr lang="zh-CN" altLang="en-US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454528" y="4181670"/>
              <a:ext cx="765543" cy="41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RST</a:t>
              </a:r>
              <a:endParaRPr lang="zh-CN" altLang="en-US" b="1" dirty="0"/>
            </a:p>
          </p:txBody>
        </p:sp>
      </p:grp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473683" y="857526"/>
            <a:ext cx="11293875" cy="120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Machine protection system consists of </a:t>
            </a:r>
            <a:r>
              <a:rPr lang="en-US" altLang="zh-CN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Normal MPS </a:t>
            </a: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and </a:t>
            </a:r>
            <a:r>
              <a:rPr lang="en-US" altLang="zh-CN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Fast MPS, </a:t>
            </a: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NMPS consists of two independent systems(MPS-A and MPS-B).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Both NMPS and FPS use independent cable route to stop beam.</a:t>
            </a:r>
          </a:p>
        </p:txBody>
      </p:sp>
      <p:sp>
        <p:nvSpPr>
          <p:cNvPr id="54" name="标题 3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Machine Protection System</a:t>
            </a:r>
            <a:endParaRPr lang="zh-CN" altLang="en-US" dirty="0"/>
          </a:p>
        </p:txBody>
      </p:sp>
      <p:sp>
        <p:nvSpPr>
          <p:cNvPr id="55" name="标题 1"/>
          <p:cNvSpPr txBox="1">
            <a:spLocks/>
          </p:cNvSpPr>
          <p:nvPr/>
        </p:nvSpPr>
        <p:spPr>
          <a:xfrm>
            <a:off x="3271231" y="6394952"/>
            <a:ext cx="5348366" cy="391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 among the CSNS protection systems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1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7FA3709-9B91-4E7C-832A-A18CD214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Machine Protection System</a:t>
            </a:r>
            <a:endParaRPr lang="zh-CN" alt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80837" y="890379"/>
            <a:ext cx="6931346" cy="57606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kern="0" dirty="0">
                <a:solidFill>
                  <a:schemeClr val="hlink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Beam stop and recovery process</a:t>
            </a:r>
            <a:endParaRPr lang="zh-CN" altLang="en-US" sz="2800" kern="0" dirty="0">
              <a:solidFill>
                <a:schemeClr val="hlink"/>
              </a:solidFill>
              <a:latin typeface="Times New Roman" panose="02020603050405020304" pitchFamily="18" charset="0"/>
              <a:ea typeface="华文中宋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4464705" y="5444193"/>
            <a:ext cx="1348028" cy="71198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Arial" charset="0"/>
                <a:ea typeface="宋体" pitchFamily="2" charset="-122"/>
              </a:rPr>
              <a:t>IS</a:t>
            </a:r>
            <a:endParaRPr lang="zh-CN" altLang="en-US" sz="1400" dirty="0">
              <a:latin typeface="Arial" charset="0"/>
              <a:ea typeface="宋体" pitchFamily="2" charset="-122"/>
            </a:endParaRPr>
          </a:p>
        </p:txBody>
      </p:sp>
      <p:sp>
        <p:nvSpPr>
          <p:cNvPr id="7169" name="流程图: 直接访问存储器 7168"/>
          <p:cNvSpPr/>
          <p:nvPr/>
        </p:nvSpPr>
        <p:spPr bwMode="auto">
          <a:xfrm>
            <a:off x="6318599" y="5302917"/>
            <a:ext cx="2102144" cy="984705"/>
          </a:xfrm>
          <a:prstGeom prst="flowChartMagneticDrum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Arial" charset="0"/>
                <a:ea typeface="宋体" pitchFamily="2" charset="-122"/>
              </a:rPr>
              <a:t>RFQ</a:t>
            </a:r>
            <a:endParaRPr lang="zh-CN" altLang="en-US" sz="1400" dirty="0">
              <a:latin typeface="Arial" charset="0"/>
              <a:ea typeface="宋体" pitchFamily="2" charset="-122"/>
            </a:endParaRPr>
          </a:p>
        </p:txBody>
      </p:sp>
      <p:cxnSp>
        <p:nvCxnSpPr>
          <p:cNvPr id="7168" name="直接箭头连接符 7167"/>
          <p:cNvCxnSpPr>
            <a:stCxn id="30" idx="3"/>
            <a:endCxn id="7169" idx="1"/>
          </p:cNvCxnSpPr>
          <p:nvPr/>
        </p:nvCxnSpPr>
        <p:spPr bwMode="auto">
          <a:xfrm flipV="1">
            <a:off x="5812733" y="5795269"/>
            <a:ext cx="505867" cy="4918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直接箭头连接符 34"/>
          <p:cNvCxnSpPr/>
          <p:nvPr/>
        </p:nvCxnSpPr>
        <p:spPr bwMode="auto">
          <a:xfrm>
            <a:off x="8109316" y="5800187"/>
            <a:ext cx="831974" cy="0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正五边形 42"/>
          <p:cNvSpPr/>
          <p:nvPr/>
        </p:nvSpPr>
        <p:spPr bwMode="auto">
          <a:xfrm>
            <a:off x="6859973" y="4025304"/>
            <a:ext cx="932041" cy="895186"/>
          </a:xfrm>
          <a:prstGeom prst="pentag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Arial" charset="0"/>
                <a:ea typeface="宋体" pitchFamily="2" charset="-122"/>
              </a:rPr>
              <a:t>4616</a:t>
            </a:r>
            <a:endParaRPr lang="zh-CN" altLang="en-US" sz="2400" dirty="0">
              <a:latin typeface="Arial" charset="0"/>
              <a:ea typeface="宋体" pitchFamily="2" charset="-122"/>
            </a:endParaRPr>
          </a:p>
        </p:txBody>
      </p:sp>
      <p:cxnSp>
        <p:nvCxnSpPr>
          <p:cNvPr id="44" name="直接箭头连接符 43"/>
          <p:cNvCxnSpPr/>
          <p:nvPr/>
        </p:nvCxnSpPr>
        <p:spPr bwMode="auto">
          <a:xfrm>
            <a:off x="7325993" y="4920491"/>
            <a:ext cx="1" cy="380991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77" name="矩形 7176"/>
          <p:cNvSpPr/>
          <p:nvPr/>
        </p:nvSpPr>
        <p:spPr bwMode="auto">
          <a:xfrm>
            <a:off x="6605573" y="3265831"/>
            <a:ext cx="1463690" cy="40283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charset="0"/>
                <a:ea typeface="宋体" pitchFamily="2" charset="-122"/>
              </a:rPr>
              <a:t>RFQ LLRF</a:t>
            </a:r>
            <a:endParaRPr lang="zh-CN" altLang="en-US" sz="2200" dirty="0">
              <a:latin typeface="Arial" charset="0"/>
              <a:ea typeface="宋体" pitchFamily="2" charset="-122"/>
            </a:endParaRPr>
          </a:p>
        </p:txBody>
      </p:sp>
      <p:cxnSp>
        <p:nvCxnSpPr>
          <p:cNvPr id="46" name="直接箭头连接符 45"/>
          <p:cNvCxnSpPr/>
          <p:nvPr/>
        </p:nvCxnSpPr>
        <p:spPr bwMode="auto">
          <a:xfrm>
            <a:off x="7325993" y="3680370"/>
            <a:ext cx="1" cy="380991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78" name="圆角矩形 7177"/>
          <p:cNvSpPr/>
          <p:nvPr/>
        </p:nvSpPr>
        <p:spPr bwMode="auto">
          <a:xfrm>
            <a:off x="2919583" y="2845227"/>
            <a:ext cx="1245716" cy="1074223"/>
          </a:xfrm>
          <a:prstGeom prst="roundRect">
            <a:avLst/>
          </a:prstGeom>
          <a:solidFill>
            <a:srgbClr val="1679B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Arial" charset="0"/>
                <a:ea typeface="宋体" pitchFamily="2" charset="-122"/>
              </a:rPr>
              <a:t>FPS</a:t>
            </a:r>
            <a:endParaRPr lang="zh-CN" altLang="en-US" sz="2400" dirty="0">
              <a:latin typeface="Arial" charset="0"/>
              <a:ea typeface="宋体" pitchFamily="2" charset="-122"/>
            </a:endParaRPr>
          </a:p>
        </p:txBody>
      </p:sp>
      <p:cxnSp>
        <p:nvCxnSpPr>
          <p:cNvPr id="50" name="直接箭头连接符 49"/>
          <p:cNvCxnSpPr/>
          <p:nvPr/>
        </p:nvCxnSpPr>
        <p:spPr bwMode="auto">
          <a:xfrm>
            <a:off x="4165300" y="3479309"/>
            <a:ext cx="2440275" cy="0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84" name="爆炸形 1 7183"/>
          <p:cNvSpPr/>
          <p:nvPr/>
        </p:nvSpPr>
        <p:spPr bwMode="auto">
          <a:xfrm>
            <a:off x="1359401" y="2828314"/>
            <a:ext cx="1090001" cy="895187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Fault</a:t>
            </a:r>
            <a:endParaRPr lang="zh-CN" altLang="en-US" sz="1400" b="1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  <p:cxnSp>
        <p:nvCxnSpPr>
          <p:cNvPr id="57" name="直接箭头连接符 56"/>
          <p:cNvCxnSpPr>
            <a:stCxn id="7184" idx="3"/>
            <a:endCxn id="7178" idx="1"/>
          </p:cNvCxnSpPr>
          <p:nvPr/>
        </p:nvCxnSpPr>
        <p:spPr bwMode="auto">
          <a:xfrm>
            <a:off x="2449401" y="3379102"/>
            <a:ext cx="470182" cy="3236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9" name="组合 18"/>
          <p:cNvGrpSpPr/>
          <p:nvPr/>
        </p:nvGrpSpPr>
        <p:grpSpPr>
          <a:xfrm>
            <a:off x="4165300" y="3623325"/>
            <a:ext cx="973421" cy="1264656"/>
            <a:chOff x="2809975" y="3803974"/>
            <a:chExt cx="973421" cy="1465746"/>
          </a:xfrm>
        </p:grpSpPr>
        <p:cxnSp>
          <p:nvCxnSpPr>
            <p:cNvPr id="49" name="直接箭头连接符 48"/>
            <p:cNvCxnSpPr/>
            <p:nvPr/>
          </p:nvCxnSpPr>
          <p:spPr bwMode="auto">
            <a:xfrm>
              <a:off x="3783396" y="3803974"/>
              <a:ext cx="0" cy="1465746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直接箭头连接符 62"/>
            <p:cNvCxnSpPr/>
            <p:nvPr/>
          </p:nvCxnSpPr>
          <p:spPr bwMode="auto">
            <a:xfrm>
              <a:off x="2809975" y="3829318"/>
              <a:ext cx="973420" cy="0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198" name="流程图: 过程 7197"/>
          <p:cNvSpPr/>
          <p:nvPr/>
        </p:nvSpPr>
        <p:spPr bwMode="auto">
          <a:xfrm>
            <a:off x="2919584" y="5439274"/>
            <a:ext cx="717107" cy="711988"/>
          </a:xfrm>
          <a:prstGeom prst="flowChart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latin typeface="Arial" charset="0"/>
                <a:ea typeface="宋体" pitchFamily="2" charset="-122"/>
              </a:rPr>
              <a:t>Timing</a:t>
            </a:r>
            <a:endParaRPr lang="zh-CN" altLang="en-US" sz="1600" b="1" dirty="0">
              <a:latin typeface="Arial" charset="0"/>
              <a:ea typeface="宋体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278139" y="3781025"/>
            <a:ext cx="1287076" cy="1658249"/>
            <a:chOff x="2656136" y="3084415"/>
            <a:chExt cx="1195784" cy="1792402"/>
          </a:xfrm>
        </p:grpSpPr>
        <p:cxnSp>
          <p:nvCxnSpPr>
            <p:cNvPr id="68" name="直接箭头连接符 67"/>
            <p:cNvCxnSpPr/>
            <p:nvPr/>
          </p:nvCxnSpPr>
          <p:spPr bwMode="auto">
            <a:xfrm>
              <a:off x="3837852" y="3092140"/>
              <a:ext cx="0" cy="1192971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直接箭头连接符 73"/>
            <p:cNvCxnSpPr/>
            <p:nvPr/>
          </p:nvCxnSpPr>
          <p:spPr bwMode="auto">
            <a:xfrm>
              <a:off x="3503002" y="3084415"/>
              <a:ext cx="348918" cy="1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直接箭头连接符 75"/>
            <p:cNvCxnSpPr/>
            <p:nvPr/>
          </p:nvCxnSpPr>
          <p:spPr bwMode="auto">
            <a:xfrm>
              <a:off x="2656136" y="4285111"/>
              <a:ext cx="1195784" cy="0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直接箭头连接符 77"/>
            <p:cNvCxnSpPr/>
            <p:nvPr/>
          </p:nvCxnSpPr>
          <p:spPr bwMode="auto">
            <a:xfrm>
              <a:off x="2675310" y="4285111"/>
              <a:ext cx="0" cy="591706"/>
            </a:xfrm>
            <a:prstGeom prst="straightConnector1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0" name="椭圆 39"/>
          <p:cNvSpPr/>
          <p:nvPr/>
        </p:nvSpPr>
        <p:spPr bwMode="auto">
          <a:xfrm>
            <a:off x="4294313" y="2903246"/>
            <a:ext cx="83125" cy="101421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latin typeface="Arial" charset="0"/>
              <a:ea typeface="宋体" pitchFamily="2" charset="-122"/>
            </a:endParaRPr>
          </a:p>
        </p:txBody>
      </p:sp>
      <p:cxnSp>
        <p:nvCxnSpPr>
          <p:cNvPr id="54" name="直接箭头连接符 53"/>
          <p:cNvCxnSpPr>
            <a:stCxn id="7198" idx="3"/>
            <a:endCxn id="30" idx="1"/>
          </p:cNvCxnSpPr>
          <p:nvPr/>
        </p:nvCxnSpPr>
        <p:spPr bwMode="auto">
          <a:xfrm>
            <a:off x="3636690" y="5795269"/>
            <a:ext cx="828014" cy="4919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流程图: 可选过程 54"/>
          <p:cNvSpPr/>
          <p:nvPr/>
        </p:nvSpPr>
        <p:spPr bwMode="auto">
          <a:xfrm>
            <a:off x="4638648" y="4847569"/>
            <a:ext cx="1034255" cy="295852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/>
              <a:t>50kV HV</a:t>
            </a:r>
            <a:endParaRPr lang="zh-CN" altLang="en-US" sz="2000" dirty="0"/>
          </a:p>
        </p:txBody>
      </p:sp>
      <p:cxnSp>
        <p:nvCxnSpPr>
          <p:cNvPr id="94" name="直接箭头连接符 93"/>
          <p:cNvCxnSpPr/>
          <p:nvPr/>
        </p:nvCxnSpPr>
        <p:spPr bwMode="auto">
          <a:xfrm>
            <a:off x="5190816" y="5143421"/>
            <a:ext cx="0" cy="300772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椭圆 57"/>
          <p:cNvSpPr/>
          <p:nvPr/>
        </p:nvSpPr>
        <p:spPr bwMode="auto">
          <a:xfrm>
            <a:off x="2442200" y="2905791"/>
            <a:ext cx="37555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Arial" charset="0"/>
                <a:ea typeface="宋体" pitchFamily="2" charset="-122"/>
              </a:rPr>
              <a:t>1</a:t>
            </a:r>
            <a:endParaRPr lang="zh-CN" altLang="en-US" b="1" dirty="0">
              <a:latin typeface="Arial" charset="0"/>
              <a:ea typeface="宋体" pitchFamily="2" charset="-122"/>
            </a:endParaRPr>
          </a:p>
        </p:txBody>
      </p:sp>
      <p:sp>
        <p:nvSpPr>
          <p:cNvPr id="97" name="椭圆 96"/>
          <p:cNvSpPr/>
          <p:nvPr/>
        </p:nvSpPr>
        <p:spPr bwMode="auto">
          <a:xfrm>
            <a:off x="4189659" y="2471197"/>
            <a:ext cx="37555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Arial" charset="0"/>
                <a:ea typeface="宋体" pitchFamily="2" charset="-122"/>
              </a:rPr>
              <a:t>2</a:t>
            </a:r>
            <a:endParaRPr lang="zh-CN" altLang="en-US" b="1" dirty="0">
              <a:latin typeface="Arial" charset="0"/>
              <a:ea typeface="宋体" pitchFamily="2" charset="-122"/>
            </a:endParaRPr>
          </a:p>
        </p:txBody>
      </p:sp>
      <p:sp>
        <p:nvSpPr>
          <p:cNvPr id="98" name="椭圆 97"/>
          <p:cNvSpPr/>
          <p:nvPr/>
        </p:nvSpPr>
        <p:spPr bwMode="auto">
          <a:xfrm>
            <a:off x="8157684" y="2955287"/>
            <a:ext cx="37555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Arial" charset="0"/>
                <a:ea typeface="宋体" pitchFamily="2" charset="-122"/>
              </a:rPr>
              <a:t>3</a:t>
            </a:r>
            <a:endParaRPr lang="zh-CN" altLang="en-US" b="1" dirty="0">
              <a:latin typeface="Arial" charset="0"/>
              <a:ea typeface="宋体" pitchFamily="2" charset="-122"/>
            </a:endParaRPr>
          </a:p>
        </p:txBody>
      </p:sp>
      <p:sp>
        <p:nvSpPr>
          <p:cNvPr id="99" name="椭圆 98"/>
          <p:cNvSpPr/>
          <p:nvPr/>
        </p:nvSpPr>
        <p:spPr bwMode="auto">
          <a:xfrm>
            <a:off x="5299971" y="4428606"/>
            <a:ext cx="37555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Arial" charset="0"/>
                <a:ea typeface="宋体" pitchFamily="2" charset="-122"/>
              </a:rPr>
              <a:t>5</a:t>
            </a:r>
            <a:endParaRPr lang="zh-CN" altLang="en-US" b="1" dirty="0">
              <a:latin typeface="Arial" charset="0"/>
              <a:ea typeface="宋体" pitchFamily="2" charset="-122"/>
            </a:endParaRPr>
          </a:p>
        </p:txBody>
      </p:sp>
      <p:sp>
        <p:nvSpPr>
          <p:cNvPr id="100" name="椭圆 99"/>
          <p:cNvSpPr/>
          <p:nvPr/>
        </p:nvSpPr>
        <p:spPr bwMode="auto">
          <a:xfrm>
            <a:off x="8216064" y="4847568"/>
            <a:ext cx="37555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Arial" charset="0"/>
                <a:ea typeface="宋体" pitchFamily="2" charset="-122"/>
              </a:rPr>
              <a:t>6</a:t>
            </a:r>
            <a:endParaRPr lang="zh-CN" altLang="en-US" b="1" dirty="0">
              <a:latin typeface="Arial" charset="0"/>
              <a:ea typeface="宋体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25303" y="3230334"/>
            <a:ext cx="206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RFQ RF power off</a:t>
            </a:r>
          </a:p>
          <a:p>
            <a:r>
              <a:rPr lang="en-US" altLang="zh-CN" b="1" dirty="0"/>
              <a:t>~150nsec </a:t>
            </a:r>
            <a:endParaRPr lang="zh-CN" alt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8525301" y="4666367"/>
            <a:ext cx="2651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After IS 50kV HV drop down to &lt;5kV</a:t>
            </a:r>
          </a:p>
          <a:p>
            <a:r>
              <a:rPr lang="en-US" altLang="zh-CN" b="1" dirty="0"/>
              <a:t>RF power  to RFQ again </a:t>
            </a:r>
            <a:endParaRPr lang="zh-CN" altLang="en-US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5084413" y="3846809"/>
            <a:ext cx="177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drop IS 50kV HV</a:t>
            </a:r>
          </a:p>
          <a:p>
            <a:r>
              <a:rPr lang="en-US" altLang="zh-CN" b="1" dirty="0"/>
              <a:t>~4 sec</a:t>
            </a:r>
            <a:endParaRPr lang="zh-CN" altLang="en-US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1630934" y="4512479"/>
            <a:ext cx="272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Turn off IS Ext timing</a:t>
            </a:r>
            <a:endParaRPr lang="zh-CN" altLang="en-US" b="1" dirty="0"/>
          </a:p>
        </p:txBody>
      </p:sp>
      <p:sp>
        <p:nvSpPr>
          <p:cNvPr id="106" name="椭圆 105"/>
          <p:cNvSpPr/>
          <p:nvPr/>
        </p:nvSpPr>
        <p:spPr bwMode="auto">
          <a:xfrm>
            <a:off x="2785867" y="4942876"/>
            <a:ext cx="37555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Arial" charset="0"/>
                <a:ea typeface="宋体" pitchFamily="2" charset="-122"/>
              </a:rPr>
              <a:t>4</a:t>
            </a:r>
            <a:endParaRPr lang="zh-CN" altLang="en-US" b="1" dirty="0">
              <a:latin typeface="Arial" charset="0"/>
              <a:ea typeface="宋体" pitchFamily="2" charset="-122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1021448" y="1505545"/>
            <a:ext cx="8722681" cy="732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fault 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beam stop procedure(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recover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zh-CN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接箭头连接符 47"/>
          <p:cNvCxnSpPr/>
          <p:nvPr/>
        </p:nvCxnSpPr>
        <p:spPr bwMode="auto">
          <a:xfrm>
            <a:off x="4165298" y="3085811"/>
            <a:ext cx="1025518" cy="0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接连接符 7"/>
          <p:cNvCxnSpPr/>
          <p:nvPr/>
        </p:nvCxnSpPr>
        <p:spPr bwMode="auto">
          <a:xfrm>
            <a:off x="5190816" y="2346367"/>
            <a:ext cx="16428" cy="739444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箭头连接符 11"/>
          <p:cNvCxnSpPr/>
          <p:nvPr/>
        </p:nvCxnSpPr>
        <p:spPr bwMode="auto">
          <a:xfrm>
            <a:off x="5214113" y="2346367"/>
            <a:ext cx="1381382" cy="1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矩形 55"/>
          <p:cNvSpPr/>
          <p:nvPr/>
        </p:nvSpPr>
        <p:spPr bwMode="auto">
          <a:xfrm>
            <a:off x="6595495" y="2118876"/>
            <a:ext cx="1463690" cy="418680"/>
          </a:xfrm>
          <a:prstGeom prst="rect">
            <a:avLst/>
          </a:prstGeom>
          <a:solidFill>
            <a:srgbClr val="99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Arial" charset="0"/>
                <a:ea typeface="宋体" pitchFamily="2" charset="-122"/>
              </a:rPr>
              <a:t>MPS</a:t>
            </a:r>
            <a:endParaRPr lang="zh-CN" altLang="en-US" sz="2400" dirty="0">
              <a:latin typeface="Arial" charset="0"/>
              <a:ea typeface="宋体" pitchFamily="2" charset="-122"/>
            </a:endParaRPr>
          </a:p>
        </p:txBody>
      </p:sp>
      <p:cxnSp>
        <p:nvCxnSpPr>
          <p:cNvPr id="53" name="直接箭头连接符 52"/>
          <p:cNvCxnSpPr/>
          <p:nvPr/>
        </p:nvCxnSpPr>
        <p:spPr bwMode="auto">
          <a:xfrm>
            <a:off x="4141152" y="3265831"/>
            <a:ext cx="1531750" cy="0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矩形 59"/>
          <p:cNvSpPr/>
          <p:nvPr/>
        </p:nvSpPr>
        <p:spPr bwMode="auto">
          <a:xfrm>
            <a:off x="6605574" y="2709335"/>
            <a:ext cx="1463690" cy="41868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Arial" charset="0"/>
                <a:ea typeface="宋体" pitchFamily="2" charset="-122"/>
              </a:rPr>
              <a:t>LRF LLRFs</a:t>
            </a:r>
            <a:endParaRPr lang="zh-CN" altLang="en-US" sz="2000" dirty="0">
              <a:latin typeface="Arial" charset="0"/>
              <a:ea typeface="宋体" pitchFamily="2" charset="-122"/>
            </a:endParaRPr>
          </a:p>
        </p:txBody>
      </p:sp>
      <p:cxnSp>
        <p:nvCxnSpPr>
          <p:cNvPr id="61" name="直接连接符 60"/>
          <p:cNvCxnSpPr/>
          <p:nvPr/>
        </p:nvCxnSpPr>
        <p:spPr bwMode="auto">
          <a:xfrm>
            <a:off x="5672902" y="2905791"/>
            <a:ext cx="0" cy="36004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接箭头连接符 61"/>
          <p:cNvCxnSpPr>
            <a:endCxn id="60" idx="1"/>
          </p:cNvCxnSpPr>
          <p:nvPr/>
        </p:nvCxnSpPr>
        <p:spPr bwMode="auto">
          <a:xfrm>
            <a:off x="5672902" y="2918675"/>
            <a:ext cx="932672" cy="0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8491398" y="2657189"/>
            <a:ext cx="221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Block LRF beam gate timing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04733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CAF6061-7FE7-48A6-8943-67A626AF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Machine Protection System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 bwMode="auto">
          <a:xfrm>
            <a:off x="4473583" y="5124192"/>
            <a:ext cx="1348028" cy="71198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Arial" charset="0"/>
                <a:ea typeface="宋体" pitchFamily="2" charset="-122"/>
              </a:rPr>
              <a:t>IS</a:t>
            </a:r>
            <a:endParaRPr lang="zh-CN" altLang="en-US" sz="1400" dirty="0">
              <a:latin typeface="Arial" charset="0"/>
              <a:ea typeface="宋体" pitchFamily="2" charset="-122"/>
            </a:endParaRPr>
          </a:p>
        </p:txBody>
      </p:sp>
      <p:sp>
        <p:nvSpPr>
          <p:cNvPr id="7169" name="流程图: 直接访问存储器 7168"/>
          <p:cNvSpPr/>
          <p:nvPr/>
        </p:nvSpPr>
        <p:spPr bwMode="auto">
          <a:xfrm>
            <a:off x="6327477" y="4982916"/>
            <a:ext cx="2102144" cy="984705"/>
          </a:xfrm>
          <a:prstGeom prst="flowChartMagneticDrum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Arial" charset="0"/>
                <a:ea typeface="宋体" pitchFamily="2" charset="-122"/>
              </a:rPr>
              <a:t>RFQ</a:t>
            </a:r>
            <a:endParaRPr lang="zh-CN" altLang="en-US" sz="1400" dirty="0">
              <a:latin typeface="Arial" charset="0"/>
              <a:ea typeface="宋体" pitchFamily="2" charset="-122"/>
            </a:endParaRPr>
          </a:p>
        </p:txBody>
      </p:sp>
      <p:cxnSp>
        <p:nvCxnSpPr>
          <p:cNvPr id="7168" name="直接箭头连接符 7167"/>
          <p:cNvCxnSpPr>
            <a:stCxn id="30" idx="3"/>
            <a:endCxn id="7169" idx="1"/>
          </p:cNvCxnSpPr>
          <p:nvPr/>
        </p:nvCxnSpPr>
        <p:spPr bwMode="auto">
          <a:xfrm flipV="1">
            <a:off x="5821611" y="5475268"/>
            <a:ext cx="505867" cy="4918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直接箭头连接符 34"/>
          <p:cNvCxnSpPr/>
          <p:nvPr/>
        </p:nvCxnSpPr>
        <p:spPr bwMode="auto">
          <a:xfrm>
            <a:off x="8118194" y="5480186"/>
            <a:ext cx="831974" cy="0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73" name="正五边形 7172"/>
          <p:cNvSpPr/>
          <p:nvPr/>
        </p:nvSpPr>
        <p:spPr bwMode="auto">
          <a:xfrm>
            <a:off x="6914245" y="3716520"/>
            <a:ext cx="932041" cy="895186"/>
          </a:xfrm>
          <a:prstGeom prst="pentagon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>
                <a:latin typeface="Arial" charset="0"/>
                <a:ea typeface="宋体" pitchFamily="2" charset="-122"/>
              </a:rPr>
              <a:t>Kly</a:t>
            </a:r>
            <a:endParaRPr lang="zh-CN" altLang="en-US" sz="2400" dirty="0">
              <a:latin typeface="Arial" charset="0"/>
              <a:ea typeface="宋体" pitchFamily="2" charset="-122"/>
            </a:endParaRPr>
          </a:p>
        </p:txBody>
      </p:sp>
      <p:cxnSp>
        <p:nvCxnSpPr>
          <p:cNvPr id="39" name="直接箭头连接符 38"/>
          <p:cNvCxnSpPr/>
          <p:nvPr/>
        </p:nvCxnSpPr>
        <p:spPr bwMode="auto">
          <a:xfrm>
            <a:off x="7380265" y="4611707"/>
            <a:ext cx="1" cy="380991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77" name="矩形 7176"/>
          <p:cNvSpPr/>
          <p:nvPr/>
        </p:nvSpPr>
        <p:spPr bwMode="auto">
          <a:xfrm>
            <a:off x="6614451" y="2945830"/>
            <a:ext cx="1463690" cy="40283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00" dirty="0">
                <a:latin typeface="Arial" charset="0"/>
                <a:ea typeface="宋体" pitchFamily="2" charset="-122"/>
              </a:rPr>
              <a:t>RFQ LLRF</a:t>
            </a:r>
            <a:endParaRPr lang="zh-CN" altLang="en-US" sz="2200" dirty="0">
              <a:latin typeface="Arial" charset="0"/>
              <a:ea typeface="宋体" pitchFamily="2" charset="-122"/>
            </a:endParaRPr>
          </a:p>
        </p:txBody>
      </p:sp>
      <p:cxnSp>
        <p:nvCxnSpPr>
          <p:cNvPr id="46" name="直接箭头连接符 45"/>
          <p:cNvCxnSpPr/>
          <p:nvPr/>
        </p:nvCxnSpPr>
        <p:spPr bwMode="auto">
          <a:xfrm>
            <a:off x="7380265" y="3360412"/>
            <a:ext cx="1" cy="380991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78" name="圆角矩形 7177"/>
          <p:cNvSpPr/>
          <p:nvPr/>
        </p:nvSpPr>
        <p:spPr bwMode="auto">
          <a:xfrm>
            <a:off x="2928461" y="2525226"/>
            <a:ext cx="1245716" cy="1074223"/>
          </a:xfrm>
          <a:prstGeom prst="roundRect">
            <a:avLst/>
          </a:prstGeom>
          <a:solidFill>
            <a:srgbClr val="1679B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Arial" charset="0"/>
                <a:ea typeface="宋体" pitchFamily="2" charset="-122"/>
              </a:rPr>
              <a:t>FPS</a:t>
            </a:r>
            <a:endParaRPr lang="zh-CN" altLang="en-US" sz="2400" dirty="0">
              <a:latin typeface="Arial" charset="0"/>
              <a:ea typeface="宋体" pitchFamily="2" charset="-122"/>
            </a:endParaRPr>
          </a:p>
        </p:txBody>
      </p:sp>
      <p:cxnSp>
        <p:nvCxnSpPr>
          <p:cNvPr id="50" name="直接箭头连接符 49"/>
          <p:cNvCxnSpPr/>
          <p:nvPr/>
        </p:nvCxnSpPr>
        <p:spPr bwMode="auto">
          <a:xfrm>
            <a:off x="4174178" y="3159308"/>
            <a:ext cx="2440275" cy="0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84" name="爆炸形 1 7183"/>
          <p:cNvSpPr/>
          <p:nvPr/>
        </p:nvSpPr>
        <p:spPr bwMode="auto">
          <a:xfrm>
            <a:off x="1368279" y="2508313"/>
            <a:ext cx="1090001" cy="895187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Fault</a:t>
            </a:r>
            <a:endParaRPr lang="zh-CN" altLang="en-US" sz="1400" b="1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  <p:cxnSp>
        <p:nvCxnSpPr>
          <p:cNvPr id="57" name="直接箭头连接符 56"/>
          <p:cNvCxnSpPr>
            <a:stCxn id="7184" idx="3"/>
            <a:endCxn id="7178" idx="1"/>
          </p:cNvCxnSpPr>
          <p:nvPr/>
        </p:nvCxnSpPr>
        <p:spPr bwMode="auto">
          <a:xfrm>
            <a:off x="2458279" y="3059101"/>
            <a:ext cx="470182" cy="3236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98" name="流程图: 过程 7197"/>
          <p:cNvSpPr/>
          <p:nvPr/>
        </p:nvSpPr>
        <p:spPr bwMode="auto">
          <a:xfrm>
            <a:off x="2928462" y="5119273"/>
            <a:ext cx="717107" cy="711988"/>
          </a:xfrm>
          <a:prstGeom prst="flowChart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latin typeface="Arial" charset="0"/>
                <a:ea typeface="宋体" pitchFamily="2" charset="-122"/>
              </a:rPr>
              <a:t>Timing</a:t>
            </a:r>
            <a:endParaRPr lang="zh-CN" altLang="en-US" sz="1600" b="1" dirty="0">
              <a:latin typeface="Arial" charset="0"/>
              <a:ea typeface="宋体" pitchFamily="2" charset="-122"/>
            </a:endParaRPr>
          </a:p>
        </p:txBody>
      </p:sp>
      <p:sp>
        <p:nvSpPr>
          <p:cNvPr id="40" name="椭圆 39"/>
          <p:cNvSpPr/>
          <p:nvPr/>
        </p:nvSpPr>
        <p:spPr bwMode="auto">
          <a:xfrm>
            <a:off x="4303191" y="2583245"/>
            <a:ext cx="83125" cy="101421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latin typeface="Arial" charset="0"/>
              <a:ea typeface="宋体" pitchFamily="2" charset="-122"/>
            </a:endParaRPr>
          </a:p>
        </p:txBody>
      </p:sp>
      <p:cxnSp>
        <p:nvCxnSpPr>
          <p:cNvPr id="54" name="直接箭头连接符 53"/>
          <p:cNvCxnSpPr>
            <a:stCxn id="7198" idx="3"/>
            <a:endCxn id="30" idx="1"/>
          </p:cNvCxnSpPr>
          <p:nvPr/>
        </p:nvCxnSpPr>
        <p:spPr bwMode="auto">
          <a:xfrm>
            <a:off x="3645568" y="5475268"/>
            <a:ext cx="828014" cy="4919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流程图: 可选过程 54"/>
          <p:cNvSpPr/>
          <p:nvPr/>
        </p:nvSpPr>
        <p:spPr bwMode="auto">
          <a:xfrm>
            <a:off x="4647526" y="4527568"/>
            <a:ext cx="1034255" cy="295852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/>
              <a:t>50kV HV</a:t>
            </a:r>
            <a:endParaRPr lang="zh-CN" altLang="en-US" sz="2000" dirty="0"/>
          </a:p>
        </p:txBody>
      </p:sp>
      <p:cxnSp>
        <p:nvCxnSpPr>
          <p:cNvPr id="94" name="直接箭头连接符 93"/>
          <p:cNvCxnSpPr/>
          <p:nvPr/>
        </p:nvCxnSpPr>
        <p:spPr bwMode="auto">
          <a:xfrm>
            <a:off x="5199694" y="4823420"/>
            <a:ext cx="0" cy="300772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椭圆 57"/>
          <p:cNvSpPr/>
          <p:nvPr/>
        </p:nvSpPr>
        <p:spPr bwMode="auto">
          <a:xfrm>
            <a:off x="2451078" y="2585790"/>
            <a:ext cx="37555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Arial" charset="0"/>
                <a:ea typeface="宋体" pitchFamily="2" charset="-122"/>
              </a:rPr>
              <a:t>1</a:t>
            </a:r>
            <a:endParaRPr lang="zh-CN" altLang="en-US" b="1" dirty="0">
              <a:latin typeface="Arial" charset="0"/>
              <a:ea typeface="宋体" pitchFamily="2" charset="-122"/>
            </a:endParaRPr>
          </a:p>
        </p:txBody>
      </p:sp>
      <p:sp>
        <p:nvSpPr>
          <p:cNvPr id="97" name="椭圆 96"/>
          <p:cNvSpPr/>
          <p:nvPr/>
        </p:nvSpPr>
        <p:spPr bwMode="auto">
          <a:xfrm>
            <a:off x="4198537" y="2151196"/>
            <a:ext cx="37555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Arial" charset="0"/>
                <a:ea typeface="宋体" pitchFamily="2" charset="-122"/>
              </a:rPr>
              <a:t>2</a:t>
            </a:r>
            <a:endParaRPr lang="zh-CN" altLang="en-US" b="1" dirty="0">
              <a:latin typeface="Arial" charset="0"/>
              <a:ea typeface="宋体" pitchFamily="2" charset="-122"/>
            </a:endParaRPr>
          </a:p>
        </p:txBody>
      </p:sp>
      <p:sp>
        <p:nvSpPr>
          <p:cNvPr id="98" name="椭圆 97"/>
          <p:cNvSpPr/>
          <p:nvPr/>
        </p:nvSpPr>
        <p:spPr bwMode="auto">
          <a:xfrm>
            <a:off x="8166562" y="2635286"/>
            <a:ext cx="37555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Arial" charset="0"/>
                <a:ea typeface="宋体" pitchFamily="2" charset="-122"/>
              </a:rPr>
              <a:t>3</a:t>
            </a:r>
            <a:endParaRPr lang="zh-CN" altLang="en-US" b="1" dirty="0">
              <a:latin typeface="Arial" charset="0"/>
              <a:ea typeface="宋体" pitchFamily="2" charset="-122"/>
            </a:endParaRPr>
          </a:p>
        </p:txBody>
      </p:sp>
      <p:sp>
        <p:nvSpPr>
          <p:cNvPr id="100" name="椭圆 99"/>
          <p:cNvSpPr/>
          <p:nvPr/>
        </p:nvSpPr>
        <p:spPr bwMode="auto">
          <a:xfrm>
            <a:off x="8224942" y="4527567"/>
            <a:ext cx="375556" cy="36004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Arial" charset="0"/>
                <a:ea typeface="宋体" pitchFamily="2" charset="-122"/>
              </a:rPr>
              <a:t>4</a:t>
            </a:r>
            <a:endParaRPr lang="zh-CN" altLang="en-US" b="1" dirty="0">
              <a:latin typeface="Arial" charset="0"/>
              <a:ea typeface="宋体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34181" y="2910333"/>
            <a:ext cx="2133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RFQ RF power off</a:t>
            </a:r>
          </a:p>
          <a:p>
            <a:r>
              <a:rPr lang="en-US" altLang="zh-CN" b="1" dirty="0"/>
              <a:t>~150nsec </a:t>
            </a:r>
            <a:endParaRPr lang="zh-CN" altLang="en-US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8534179" y="4346367"/>
            <a:ext cx="227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RF power  to RFQ again next cycle</a:t>
            </a:r>
            <a:endParaRPr lang="zh-CN" altLang="en-US" b="1" dirty="0"/>
          </a:p>
        </p:txBody>
      </p:sp>
      <p:cxnSp>
        <p:nvCxnSpPr>
          <p:cNvPr id="53" name="直接箭头连接符 52"/>
          <p:cNvCxnSpPr/>
          <p:nvPr/>
        </p:nvCxnSpPr>
        <p:spPr bwMode="auto">
          <a:xfrm>
            <a:off x="4150030" y="2945830"/>
            <a:ext cx="1531750" cy="0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矩形 59"/>
          <p:cNvSpPr/>
          <p:nvPr/>
        </p:nvSpPr>
        <p:spPr bwMode="auto">
          <a:xfrm>
            <a:off x="6614452" y="2389334"/>
            <a:ext cx="1463690" cy="41868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Arial" charset="0"/>
                <a:ea typeface="宋体" pitchFamily="2" charset="-122"/>
              </a:rPr>
              <a:t>LRF LLRFs</a:t>
            </a:r>
            <a:endParaRPr lang="zh-CN" altLang="en-US" sz="2000" dirty="0">
              <a:latin typeface="Arial" charset="0"/>
              <a:ea typeface="宋体" pitchFamily="2" charset="-122"/>
            </a:endParaRPr>
          </a:p>
        </p:txBody>
      </p:sp>
      <p:cxnSp>
        <p:nvCxnSpPr>
          <p:cNvPr id="61" name="直接连接符 60"/>
          <p:cNvCxnSpPr/>
          <p:nvPr/>
        </p:nvCxnSpPr>
        <p:spPr bwMode="auto">
          <a:xfrm>
            <a:off x="5681780" y="2585790"/>
            <a:ext cx="0" cy="36004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接箭头连接符 61"/>
          <p:cNvCxnSpPr>
            <a:endCxn id="60" idx="1"/>
          </p:cNvCxnSpPr>
          <p:nvPr/>
        </p:nvCxnSpPr>
        <p:spPr bwMode="auto">
          <a:xfrm>
            <a:off x="5681780" y="2598674"/>
            <a:ext cx="932672" cy="0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8500276" y="2337188"/>
            <a:ext cx="227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Block LRF beam gate timing </a:t>
            </a:r>
            <a:endParaRPr lang="zh-CN" altLang="en-US" b="1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FBA21C8C-CD27-41CA-8A4E-A326D82C861E}"/>
              </a:ext>
            </a:extLst>
          </p:cNvPr>
          <p:cNvSpPr txBox="1">
            <a:spLocks noChangeArrowheads="1"/>
          </p:cNvSpPr>
          <p:nvPr/>
        </p:nvSpPr>
        <p:spPr>
          <a:xfrm>
            <a:off x="2180837" y="890379"/>
            <a:ext cx="6931346" cy="57606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kern="0" dirty="0">
                <a:solidFill>
                  <a:schemeClr val="hlink"/>
                </a:solidFill>
                <a:latin typeface="Times New Roman" panose="02020603050405020304" pitchFamily="18" charset="0"/>
                <a:ea typeface="华文中宋" pitchFamily="2" charset="-122"/>
                <a:cs typeface="Times New Roman" panose="02020603050405020304" pitchFamily="18" charset="0"/>
              </a:rPr>
              <a:t>Beam stop and recovery process</a:t>
            </a:r>
            <a:endParaRPr lang="zh-CN" altLang="en-US" sz="2800" kern="0" dirty="0">
              <a:solidFill>
                <a:schemeClr val="hlink"/>
              </a:solidFill>
              <a:latin typeface="Times New Roman" panose="02020603050405020304" pitchFamily="18" charset="0"/>
              <a:ea typeface="华文中宋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DC5FB658-7CD2-48FB-96E4-35E9704DDD92}"/>
              </a:ext>
            </a:extLst>
          </p:cNvPr>
          <p:cNvSpPr txBox="1">
            <a:spLocks/>
          </p:cNvSpPr>
          <p:nvPr/>
        </p:nvSpPr>
        <p:spPr>
          <a:xfrm>
            <a:off x="1021448" y="1505545"/>
            <a:ext cx="9312157" cy="732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fault 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beam stop procedure(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 recover next or few cycles</a:t>
            </a:r>
            <a:r>
              <a:rPr lang="en-US" altLang="zh-CN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zh-CN" sz="2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63482B-D3EA-44D8-A561-0D1B3718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68" y="2364546"/>
            <a:ext cx="7370303" cy="4311368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4513566" y="4700187"/>
            <a:ext cx="1519765" cy="615297"/>
          </a:xfrm>
          <a:prstGeom prst="wedgeRoundRectCallout">
            <a:avLst>
              <a:gd name="adj1" fmla="val -69220"/>
              <a:gd name="adj2" fmla="val 2159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Injection area</a:t>
            </a:r>
            <a:endParaRPr lang="zh-CN" altLang="en-US" dirty="0"/>
          </a:p>
        </p:txBody>
      </p:sp>
      <p:sp>
        <p:nvSpPr>
          <p:cNvPr id="6" name="圆角矩形标注 5"/>
          <p:cNvSpPr/>
          <p:nvPr/>
        </p:nvSpPr>
        <p:spPr>
          <a:xfrm>
            <a:off x="6397658" y="5076202"/>
            <a:ext cx="2088316" cy="752030"/>
          </a:xfrm>
          <a:prstGeom prst="wedgeRoundRectCallout">
            <a:avLst>
              <a:gd name="adj1" fmla="val -69220"/>
              <a:gd name="adj2" fmla="val 2159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Collimator downstream area</a:t>
            </a:r>
            <a:endParaRPr lang="zh-CN" altLang="en-US" dirty="0"/>
          </a:p>
        </p:txBody>
      </p:sp>
      <p:sp>
        <p:nvSpPr>
          <p:cNvPr id="8" name="标题 3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>
            <a:normAutofit/>
          </a:bodyPr>
          <a:lstStyle/>
          <a:p>
            <a:r>
              <a:rPr lang="en-US" altLang="zh-CN" dirty="0"/>
              <a:t>Beam Loss and Control</a:t>
            </a:r>
            <a:endParaRPr lang="zh-CN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3683" y="857526"/>
            <a:ext cx="11293875" cy="16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Beam loss control is one of the key tasks to operation the high intensity proton machine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Regular residual dose measurement every week and the residual dose database has been built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0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Accumulate big data to establish the relation between beam loss and residual dose and to optimize the operation.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C7A121E-789A-41FB-AB10-5DD54CE7F362}"/>
              </a:ext>
            </a:extLst>
          </p:cNvPr>
          <p:cNvSpPr txBox="1"/>
          <p:nvPr/>
        </p:nvSpPr>
        <p:spPr>
          <a:xfrm>
            <a:off x="834501" y="3131841"/>
            <a:ext cx="154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Beam loss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84C6BA-180C-4D32-A3DF-1FA8C5E62BBA}"/>
              </a:ext>
            </a:extLst>
          </p:cNvPr>
          <p:cNvSpPr txBox="1"/>
          <p:nvPr/>
        </p:nvSpPr>
        <p:spPr>
          <a:xfrm>
            <a:off x="809346" y="5299475"/>
            <a:ext cx="1544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Residual</a:t>
            </a:r>
            <a:r>
              <a:rPr lang="zh-CN" altLang="en-US" sz="2400" dirty="0"/>
              <a:t> </a:t>
            </a:r>
            <a:r>
              <a:rPr lang="en-US" altLang="zh-CN" sz="2400" dirty="0"/>
              <a:t>dose</a:t>
            </a:r>
          </a:p>
        </p:txBody>
      </p:sp>
    </p:spTree>
    <p:extLst>
      <p:ext uri="{BB962C8B-B14F-4D97-AF65-F5344CB8AC3E}">
        <p14:creationId xmlns:p14="http://schemas.microsoft.com/office/powerpoint/2010/main" val="612053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Moving Monitoring System in </a:t>
            </a:r>
            <a:r>
              <a:rPr lang="en-US" altLang="zh-CN" dirty="0" err="1"/>
              <a:t>Linac</a:t>
            </a:r>
            <a:r>
              <a:rPr lang="en-US" altLang="zh-CN" dirty="0"/>
              <a:t> Tunnel</a:t>
            </a:r>
            <a:endParaRPr lang="zh-CN" altLang="en-US" dirty="0"/>
          </a:p>
        </p:txBody>
      </p:sp>
      <p:sp>
        <p:nvSpPr>
          <p:cNvPr id="4" name="灯片编号占位符 5"/>
          <p:cNvSpPr txBox="1">
            <a:spLocks/>
          </p:cNvSpPr>
          <p:nvPr/>
        </p:nvSpPr>
        <p:spPr>
          <a:xfrm>
            <a:off x="9753601" y="6524626"/>
            <a:ext cx="303213" cy="180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 kern="1200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 kern="1200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b="1" kern="1200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800" b="1" kern="1200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1800" b="1" kern="1200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800" b="1" kern="1200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800" b="1" kern="1200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800" b="1" kern="1200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800" b="1" kern="1200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B9FAA05-5661-4620-A26F-885A2A284BA6}" type="slidenum">
              <a:rPr lang="en-US" altLang="zh-CN" sz="900" b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zh-CN" sz="900" b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31504" y="1484784"/>
            <a:ext cx="87849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kumimoji="1" lang="en-US" altLang="zh-CN" b="1" kern="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kumimoji="1" lang="en-US" altLang="zh-CN" b="1" kern="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kumimoji="1" lang="en-US" altLang="zh-CN" b="1" kern="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kumimoji="1" lang="en-US" altLang="zh-CN" b="1" kern="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kumimoji="1" lang="en-US" altLang="zh-CN" b="1" kern="0" dirty="0">
              <a:solidFill>
                <a:srgbClr val="0070C0"/>
              </a:solidFill>
            </a:endParaRPr>
          </a:p>
          <a:p>
            <a:pPr lvl="0" algn="l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kumimoji="1" lang="en-US" altLang="zh-CN" b="1" kern="0" dirty="0">
              <a:solidFill>
                <a:srgbClr val="0070C0"/>
              </a:solidFill>
            </a:endParaRPr>
          </a:p>
          <a:p>
            <a:pPr lvl="0" algn="l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kumimoji="1" lang="en-US" altLang="zh-CN" b="1" kern="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kumimoji="1" lang="en-US" altLang="zh-CN" b="1" kern="0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l"/>
              <a:defRPr/>
            </a:pPr>
            <a:endParaRPr kumimoji="1" lang="en-US" altLang="zh-CN" b="1" kern="0" dirty="0">
              <a:solidFill>
                <a:srgbClr val="0070C0"/>
              </a:solidFill>
            </a:endParaRPr>
          </a:p>
        </p:txBody>
      </p:sp>
      <p:pic>
        <p:nvPicPr>
          <p:cNvPr id="6" name="图片 3" descr="微信图片_201804240838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72" y="2322835"/>
            <a:ext cx="2952328" cy="393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 bwMode="auto">
          <a:xfrm>
            <a:off x="9430682" y="3284984"/>
            <a:ext cx="648072" cy="10801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8885" y="928284"/>
            <a:ext cx="1104116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/>
                <a:cs typeface="Times New Roman"/>
              </a:rPr>
              <a:t>A moving monitoring system was mounted on the crane of the </a:t>
            </a:r>
            <a:r>
              <a:rPr lang="en-US" altLang="zh-CN" sz="2400" dirty="0" err="1">
                <a:latin typeface="Times New Roman"/>
                <a:cs typeface="Times New Roman"/>
              </a:rPr>
              <a:t>Linac</a:t>
            </a:r>
            <a:r>
              <a:rPr lang="en-US" altLang="zh-CN" sz="2400" dirty="0">
                <a:latin typeface="Times New Roman"/>
                <a:cs typeface="Times New Roman"/>
              </a:rPr>
              <a:t> tunnel, with a </a:t>
            </a:r>
            <a:r>
              <a:rPr lang="en-US" altLang="zh-CN" sz="2400" dirty="0" err="1">
                <a:latin typeface="Times New Roman"/>
                <a:cs typeface="Times New Roman"/>
              </a:rPr>
              <a:t>NaI</a:t>
            </a:r>
            <a:r>
              <a:rPr lang="en-US" altLang="zh-CN" sz="2400" dirty="0">
                <a:latin typeface="Times New Roman"/>
                <a:cs typeface="Times New Roman"/>
              </a:rPr>
              <a:t> detector to monitor gamma dose, a gamma imager and a temperature safety monitoring camera. 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38" y="2318643"/>
            <a:ext cx="29225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04" y="4494371"/>
            <a:ext cx="29241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55" y="2318644"/>
            <a:ext cx="2684462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009628" y="3988227"/>
            <a:ext cx="1226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200" b="1" kern="0" dirty="0"/>
              <a:t>Gamma imaging</a:t>
            </a:r>
            <a:endParaRPr lang="zh-CN" altLang="en-US" sz="1200" dirty="0"/>
          </a:p>
        </p:txBody>
      </p:sp>
      <p:sp>
        <p:nvSpPr>
          <p:cNvPr id="13" name="矩形 12"/>
          <p:cNvSpPr/>
          <p:nvPr/>
        </p:nvSpPr>
        <p:spPr>
          <a:xfrm>
            <a:off x="5030932" y="4035394"/>
            <a:ext cx="1773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200" b="1" kern="0" dirty="0"/>
              <a:t>Temperature monitoring</a:t>
            </a:r>
            <a:endParaRPr lang="zh-CN" altLang="en-US" sz="12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58" y="4298296"/>
            <a:ext cx="2471194" cy="203797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99856" y="6336268"/>
            <a:ext cx="2516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200" b="1" kern="0" dirty="0"/>
              <a:t>Gamma dose monitored at DTL2 by the </a:t>
            </a:r>
            <a:r>
              <a:rPr kumimoji="1" lang="en-US" altLang="zh-CN" sz="1200" b="1" kern="0" dirty="0" err="1"/>
              <a:t>NaI</a:t>
            </a:r>
            <a:r>
              <a:rPr kumimoji="1" lang="en-US" altLang="zh-CN" sz="1200" b="1" kern="0" dirty="0"/>
              <a:t> detector.</a:t>
            </a:r>
            <a:endParaRPr lang="zh-CN" altLang="en-US" sz="1200" dirty="0"/>
          </a:p>
        </p:txBody>
      </p:sp>
      <p:cxnSp>
        <p:nvCxnSpPr>
          <p:cNvPr id="16" name="直接连接符 11"/>
          <p:cNvCxnSpPr/>
          <p:nvPr/>
        </p:nvCxnSpPr>
        <p:spPr bwMode="auto">
          <a:xfrm>
            <a:off x="5447928" y="4512830"/>
            <a:ext cx="0" cy="1724482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文本框 16"/>
          <p:cNvSpPr txBox="1"/>
          <p:nvPr/>
        </p:nvSpPr>
        <p:spPr>
          <a:xfrm>
            <a:off x="5270000" y="468597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Shut down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34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内容占位符 2"/>
          <p:cNvSpPr>
            <a:spLocks noGrp="1"/>
          </p:cNvSpPr>
          <p:nvPr>
            <p:ph idx="4294967295"/>
          </p:nvPr>
        </p:nvSpPr>
        <p:spPr>
          <a:xfrm>
            <a:off x="352673" y="1143797"/>
            <a:ext cx="6703219" cy="5410200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week per time,  2 times, many problems occurred and solved:</a:t>
            </a:r>
          </a:p>
          <a:p>
            <a:pPr marL="720000" indent="-457200"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leakage was found in one cavity.</a:t>
            </a:r>
          </a:p>
          <a:p>
            <a:pPr marL="720000" indent="-45720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tubes of two AC magnets were burned. </a:t>
            </a:r>
          </a:p>
          <a:p>
            <a:pPr marL="720000" indent="-45720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chokes had strong vibration and had been returned to the manufacture factory to repair.</a:t>
            </a:r>
          </a:p>
          <a:p>
            <a:pPr marL="720000" indent="-45720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Ceramic vacuum chamber cracked</a:t>
            </a:r>
          </a:p>
          <a:p>
            <a:pPr marL="720000" indent="-45720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of extraction kicker</a:t>
            </a:r>
          </a:p>
          <a:p>
            <a:pPr marL="720000" indent="-457200"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</a:p>
        </p:txBody>
      </p:sp>
      <p:pic>
        <p:nvPicPr>
          <p:cNvPr id="56323" name="Picture 1" descr="D:\存档\360data\重要数据\我的文档\Tencent Files\280676174\Image\C2C\C1E06027C179BEE523DA09346BF57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557339"/>
            <a:ext cx="2881312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RCS Dry running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363842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 Outline</a:t>
            </a:r>
            <a:endParaRPr lang="zh-CN" altLang="en-US" sz="3600" dirty="0"/>
          </a:p>
        </p:txBody>
      </p:sp>
      <p:sp>
        <p:nvSpPr>
          <p:cNvPr id="34" name="流程图: 离页连接符 33"/>
          <p:cNvSpPr/>
          <p:nvPr/>
        </p:nvSpPr>
        <p:spPr>
          <a:xfrm>
            <a:off x="2144497" y="1954103"/>
            <a:ext cx="580165" cy="455101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2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894513" y="1498845"/>
            <a:ext cx="6838967" cy="3789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2908128" y="2352919"/>
            <a:ext cx="6861123" cy="8363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/>
        </p:nvCxnSpPr>
        <p:spPr>
          <a:xfrm>
            <a:off x="2952295" y="3150151"/>
            <a:ext cx="6781185" cy="34001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cxnSp>
        <p:nvCxnSpPr>
          <p:cNvPr id="15" name="直接连接符 11"/>
          <p:cNvCxnSpPr/>
          <p:nvPr/>
        </p:nvCxnSpPr>
        <p:spPr>
          <a:xfrm flipV="1">
            <a:off x="2969120" y="4007023"/>
            <a:ext cx="6800130" cy="7705"/>
          </a:xfrm>
          <a:prstGeom prst="line">
            <a:avLst/>
          </a:prstGeom>
          <a:noFill/>
          <a:ln w="12700" cap="flat" cmpd="sng" algn="ctr">
            <a:solidFill>
              <a:srgbClr val="314371"/>
            </a:solidFill>
            <a:prstDash val="solid"/>
            <a:miter lim="800000"/>
          </a:ln>
          <a:effectLst/>
        </p:spPr>
      </p:cxnSp>
      <p:sp>
        <p:nvSpPr>
          <p:cNvPr id="3" name="文本框 2"/>
          <p:cNvSpPr txBox="1"/>
          <p:nvPr/>
        </p:nvSpPr>
        <p:spPr>
          <a:xfrm>
            <a:off x="2815056" y="1041712"/>
            <a:ext cx="451142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538">
              <a:lnSpc>
                <a:spcPct val="90000"/>
              </a:lnSpc>
            </a:pPr>
            <a:r>
              <a:rPr lang="en-US" altLang="zh-CN" sz="2800" b="1" dirty="0">
                <a:latin typeface="Times New Roman"/>
                <a:cs typeface="Times New Roman"/>
              </a:rPr>
              <a:t>Brief Introduction of CSNS</a:t>
            </a:r>
          </a:p>
        </p:txBody>
      </p:sp>
      <p:sp>
        <p:nvSpPr>
          <p:cNvPr id="18" name="流程图: 离页连接符 33"/>
          <p:cNvSpPr/>
          <p:nvPr/>
        </p:nvSpPr>
        <p:spPr>
          <a:xfrm>
            <a:off x="2122272" y="1110175"/>
            <a:ext cx="580165" cy="455101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流程图: 离页连接符 33"/>
          <p:cNvSpPr/>
          <p:nvPr/>
        </p:nvSpPr>
        <p:spPr>
          <a:xfrm>
            <a:off x="2127465" y="2766393"/>
            <a:ext cx="580165" cy="455101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流程图: 离页连接符 33"/>
          <p:cNvSpPr/>
          <p:nvPr/>
        </p:nvSpPr>
        <p:spPr>
          <a:xfrm>
            <a:off x="2168740" y="3629371"/>
            <a:ext cx="580165" cy="455101"/>
          </a:xfrm>
          <a:prstGeom prst="flowChartOffpageConnector">
            <a:avLst/>
          </a:prstGeom>
          <a:solidFill>
            <a:srgbClr val="071F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rPr>
              <a:t>4</a:t>
            </a:r>
            <a:endParaRPr lang="zh-CN" altLang="en-US" sz="3600" b="1" kern="0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15793" y="1883152"/>
            <a:ext cx="69176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>
              <a:lnSpc>
                <a:spcPct val="90000"/>
              </a:lnSpc>
            </a:pPr>
            <a:r>
              <a:rPr lang="en-US" altLang="zh-CN" sz="2800" b="1" dirty="0">
                <a:latin typeface="Times New Roman"/>
                <a:cs typeface="Times New Roman"/>
              </a:rPr>
              <a:t>Accelerator Operation Status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825110" y="2679551"/>
            <a:ext cx="654345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538">
              <a:lnSpc>
                <a:spcPct val="90000"/>
              </a:lnSpc>
            </a:pPr>
            <a:r>
              <a:rPr lang="en-US" altLang="zh-CN" sz="2800" b="1" dirty="0">
                <a:latin typeface="Times New Roman"/>
                <a:cs typeface="Times New Roman"/>
              </a:rPr>
              <a:t>Reliability Assurance and Improvements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834428" y="3547491"/>
            <a:ext cx="181363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538">
              <a:lnSpc>
                <a:spcPct val="90000"/>
              </a:lnSpc>
            </a:pPr>
            <a:r>
              <a:rPr lang="en-US" altLang="zh-CN" sz="2800" b="1" dirty="0">
                <a:latin typeface="Times New Roman"/>
                <a:cs typeface="Times New Roman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34272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15B418-CF7B-446A-A016-C3E9FBEE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Solve the Problem of RFQ Spark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7F66F76-B8F6-4C56-9691-031EB17DF459}"/>
              </a:ext>
            </a:extLst>
          </p:cNvPr>
          <p:cNvSpPr txBox="1">
            <a:spLocks/>
          </p:cNvSpPr>
          <p:nvPr/>
        </p:nvSpPr>
        <p:spPr>
          <a:xfrm>
            <a:off x="423080" y="1016754"/>
            <a:ext cx="11641540" cy="2079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chopped beam lost in the vane of RFQ, is confirmed to be the reason of RFQ spark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rotating the chopper 45 degrees, most of the chopped beam passed through the slit between to adjacent vanes.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420F7B8-2D1C-4927-AA2C-3860587DF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8" y="3008499"/>
            <a:ext cx="2939665" cy="301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77C955-5EA6-40A5-BF52-A9FFFFAD4857}"/>
              </a:ext>
            </a:extLst>
          </p:cNvPr>
          <p:cNvSpPr txBox="1"/>
          <p:nvPr/>
        </p:nvSpPr>
        <p:spPr>
          <a:xfrm>
            <a:off x="6096000" y="6105366"/>
            <a:ext cx="353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2018.06 open RFQ cavity</a:t>
            </a:r>
            <a:endParaRPr lang="zh-CN" altLang="en-US" sz="2400" dirty="0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FB0FCBA-A1AB-4BCA-A6AE-1583795D517E}"/>
              </a:ext>
            </a:extLst>
          </p:cNvPr>
          <p:cNvSpPr txBox="1"/>
          <p:nvPr/>
        </p:nvSpPr>
        <p:spPr>
          <a:xfrm>
            <a:off x="2160308" y="6091223"/>
            <a:ext cx="407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RFQ cavity before beam</a:t>
            </a:r>
            <a:endParaRPr lang="zh-CN" altLang="en-US" sz="2400" dirty="0"/>
          </a:p>
        </p:txBody>
      </p:sp>
      <p:pic>
        <p:nvPicPr>
          <p:cNvPr id="8" name="Picture 1" descr="C:\Users\liu\Documents\Tencent Files\1439368218\Image\C2C\D7P2D07Z_R(YUM%O1`]L`TE.jpg">
            <a:extLst>
              <a:ext uri="{FF2B5EF4-FFF2-40B4-BE49-F238E27FC236}">
                <a16:creationId xmlns:a16="http://schemas.microsoft.com/office/drawing/2014/main" id="{E1D8D838-A0C4-4FCA-BE3F-88D440F1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91" y="3008499"/>
            <a:ext cx="3096344" cy="301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96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Solve the Problem of RFQ Spark </a:t>
            </a:r>
            <a:endParaRPr kumimoji="1"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429815" y="1204055"/>
            <a:ext cx="8601130" cy="5119946"/>
            <a:chOff x="411572" y="1477802"/>
            <a:chExt cx="7905424" cy="4614736"/>
          </a:xfrm>
        </p:grpSpPr>
        <p:graphicFrame>
          <p:nvGraphicFramePr>
            <p:cNvPr id="10" name="图表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13329670"/>
                </p:ext>
              </p:extLst>
            </p:nvPr>
          </p:nvGraphicFramePr>
          <p:xfrm>
            <a:off x="411572" y="1477802"/>
            <a:ext cx="7905424" cy="46147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2348820" y="1650276"/>
              <a:ext cx="4879560" cy="416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400" dirty="0"/>
                <a:t>Number of RFQ cavity spark per day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9537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Upgrade the RF Power Source of RFQ</a:t>
            </a:r>
            <a:endParaRPr kumimoji="1"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4294967295"/>
          </p:nvPr>
        </p:nvSpPr>
        <p:spPr>
          <a:xfrm>
            <a:off x="373166" y="1052393"/>
            <a:ext cx="11206385" cy="1757978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stability of the RFQ 4616 tetrode is one of the main cause of failure. 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lifetime and price of 4616 tetrode.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retired klystron from DTL, can be used for RFQ, zero cost.</a:t>
            </a:r>
          </a:p>
          <a:p>
            <a:pPr marL="0" indent="0">
              <a:buNone/>
            </a:pP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6"/>
          <p:cNvGrpSpPr/>
          <p:nvPr/>
        </p:nvGrpSpPr>
        <p:grpSpPr>
          <a:xfrm>
            <a:off x="966473" y="2988872"/>
            <a:ext cx="8966589" cy="2784143"/>
            <a:chOff x="2428841" y="3695114"/>
            <a:chExt cx="8966589" cy="2784143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4086776" y="4633316"/>
              <a:ext cx="1079500" cy="935037"/>
            </a:xfrm>
            <a:prstGeom prst="triangle">
              <a:avLst/>
            </a:prstGeom>
            <a:solidFill>
              <a:srgbClr val="B468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428841" y="4852403"/>
              <a:ext cx="1132764" cy="5049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LLRF</a:t>
              </a:r>
              <a:endPara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直接箭头连接符 9"/>
            <p:cNvCxnSpPr/>
            <p:nvPr/>
          </p:nvCxnSpPr>
          <p:spPr>
            <a:xfrm flipV="1">
              <a:off x="3588907" y="5100835"/>
              <a:ext cx="570104" cy="405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3712518" y="5734151"/>
              <a:ext cx="1381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CPI klystron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659650" y="4887907"/>
              <a:ext cx="136479" cy="39855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413993" y="5033685"/>
              <a:ext cx="245657" cy="13539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823430" y="4929494"/>
              <a:ext cx="1119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Magic T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流程图: 可选过程 22"/>
            <p:cNvSpPr/>
            <p:nvPr/>
          </p:nvSpPr>
          <p:spPr>
            <a:xfrm>
              <a:off x="10631155" y="3695114"/>
              <a:ext cx="764275" cy="2784143"/>
            </a:xfrm>
            <a:prstGeom prst="flowChartAlternateProcess">
              <a:avLst/>
            </a:prstGeom>
            <a:solidFill>
              <a:srgbClr val="B468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714242" y="4238253"/>
              <a:ext cx="45719" cy="649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714242" y="4238253"/>
              <a:ext cx="1037233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7751475" y="3842468"/>
              <a:ext cx="45719" cy="44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751475" y="3842468"/>
              <a:ext cx="545911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297386" y="3842468"/>
              <a:ext cx="45719" cy="44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8343105" y="4238253"/>
              <a:ext cx="22880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727889" y="5304667"/>
              <a:ext cx="45719" cy="649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741537" y="5918817"/>
              <a:ext cx="388961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010614" y="5073538"/>
              <a:ext cx="389728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232858" y="4358610"/>
              <a:ext cx="1794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Arch</a:t>
              </a:r>
              <a:r>
                <a:rPr lang="en-US" altLang="zh-CN" dirty="0"/>
                <a:t> 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waveguide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977779" y="4874266"/>
              <a:ext cx="768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RFQ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5363110" y="4778730"/>
              <a:ext cx="627797" cy="6195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弧形 50"/>
            <p:cNvSpPr/>
            <p:nvPr/>
          </p:nvSpPr>
          <p:spPr>
            <a:xfrm>
              <a:off x="5508301" y="4922223"/>
              <a:ext cx="335883" cy="333979"/>
            </a:xfrm>
            <a:prstGeom prst="arc">
              <a:avLst>
                <a:gd name="adj1" fmla="val 16200000"/>
                <a:gd name="adj2" fmla="val 4340986"/>
              </a:avLst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107695" y="5087185"/>
              <a:ext cx="228113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5664145" y="5398305"/>
              <a:ext cx="45719" cy="335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5363110" y="5734151"/>
              <a:ext cx="647504" cy="230385"/>
            </a:xfrm>
            <a:prstGeom prst="roundRect">
              <a:avLst/>
            </a:prstGeom>
            <a:solidFill>
              <a:srgbClr val="B468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180260" y="4307329"/>
              <a:ext cx="1235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Circulator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129762" y="5970847"/>
              <a:ext cx="1529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Dummy Load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228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3973" y="908720"/>
            <a:ext cx="11117567" cy="13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/>
                <a:cs typeface="Times New Roman"/>
              </a:rPr>
              <a:t>High voltage discharging has caused insulation failures of RCS-272Q quadrupole magnets due to several reasons. </a:t>
            </a:r>
          </a:p>
          <a:p>
            <a:pPr marL="342900" indent="-342900"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/>
                <a:cs typeface="Times New Roman"/>
              </a:rPr>
              <a:t>Corresponding measures had been carried out to enhance the insulation.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4" y="2299259"/>
            <a:ext cx="2765919" cy="3687892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387495" y="113848"/>
            <a:ext cx="10479275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dirty="0"/>
              <a:t>Insulation Enhancement for RCS Quadrupole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4558351" y="2287559"/>
            <a:ext cx="2736475" cy="3641090"/>
            <a:chOff x="4336800" y="2261215"/>
            <a:chExt cx="2380845" cy="364109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800" y="2261215"/>
              <a:ext cx="2380844" cy="3641090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4649338" y="2866030"/>
              <a:ext cx="2068307" cy="2415654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6" t="15152" r="30302" b="16426"/>
          <a:stretch/>
        </p:blipFill>
        <p:spPr bwMode="auto">
          <a:xfrm>
            <a:off x="8051907" y="2287559"/>
            <a:ext cx="2928621" cy="366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6"/>
          <p:cNvSpPr txBox="1"/>
          <p:nvPr/>
        </p:nvSpPr>
        <p:spPr>
          <a:xfrm>
            <a:off x="919366" y="5910566"/>
            <a:ext cx="2902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U-type fixture problem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4080681" y="5911106"/>
            <a:ext cx="346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Discharge between water tube and magnet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7785875" y="5910566"/>
            <a:ext cx="346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Coil abrading due to vibration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3973" y="908720"/>
            <a:ext cx="11230062" cy="13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/>
                <a:cs typeface="Times New Roman"/>
              </a:rPr>
              <a:t>All the U-type fixtures of the quadrupole magnets were replaced by the special ones with increased insulation distance. </a:t>
            </a:r>
          </a:p>
          <a:p>
            <a:pPr marL="342900" indent="-342900" algn="just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/>
                <a:cs typeface="Times New Roman"/>
              </a:rPr>
              <a:t>Insulation for 8 sets of 6kV 272Q  magnets was improved this September.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51" y="2559839"/>
            <a:ext cx="4325747" cy="3589360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523973" y="182086"/>
            <a:ext cx="10479275" cy="582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altLang="zh-CN" dirty="0"/>
              <a:t>Insulation Enhancement for RCS Quadrupole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4" t="9215" r="30093" b="12126"/>
          <a:stretch/>
        </p:blipFill>
        <p:spPr bwMode="auto">
          <a:xfrm>
            <a:off x="6687402" y="2478380"/>
            <a:ext cx="4517410" cy="363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6687401" y="5008728"/>
            <a:ext cx="4029243" cy="1236005"/>
          </a:xfrm>
          <a:prstGeom prst="wedgeRoundRectCallout">
            <a:avLst>
              <a:gd name="adj1" fmla="val 21168"/>
              <a:gd name="adj2" fmla="val -1119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 reshaped to round rectangle of 272Q  magnet core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280750" y="5008728"/>
            <a:ext cx="2017162" cy="1095643"/>
          </a:xfrm>
          <a:prstGeom prst="wedgeRoundRectCallout">
            <a:avLst>
              <a:gd name="adj1" fmla="val 75775"/>
              <a:gd name="adj2" fmla="val -680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Newly designed U-type fixture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78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Reliability Improvement of Ion Source</a:t>
            </a:r>
            <a:endParaRPr lang="zh-CN" altLang="en-US" dirty="0"/>
          </a:p>
        </p:txBody>
      </p:sp>
      <p:sp>
        <p:nvSpPr>
          <p:cNvPr id="31" name="TextBox 3"/>
          <p:cNvSpPr txBox="1"/>
          <p:nvPr/>
        </p:nvSpPr>
        <p:spPr>
          <a:xfrm>
            <a:off x="662578" y="857203"/>
            <a:ext cx="11215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keep the consistency of each discharge chamber, strict fabrication and checking procedure was determined.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ensure that at least one ion discharge chamber has been tested at the test stand as the hot standby spare.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Adopting the novel dual high voltage output extraction power supply to reduce the cesium deposition on the surface of anode, so as to decrease the arcing.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the auto adjusting application to suppress the long period fluctuation.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32780" y="4230631"/>
            <a:ext cx="9760226" cy="2184867"/>
            <a:chOff x="500063" y="3670300"/>
            <a:chExt cx="8166100" cy="2592388"/>
          </a:xfrm>
        </p:grpSpPr>
        <p:sp>
          <p:nvSpPr>
            <p:cNvPr id="4" name="右箭头 1"/>
            <p:cNvSpPr>
              <a:spLocks noChangeArrowheads="1"/>
            </p:cNvSpPr>
            <p:nvPr/>
          </p:nvSpPr>
          <p:spPr bwMode="auto">
            <a:xfrm>
              <a:off x="3924300" y="4652963"/>
              <a:ext cx="1295400" cy="431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sz="2100" b="1">
                  <a:solidFill>
                    <a:srgbClr val="1679BA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sz="19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4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zh-CN" altLang="en-US" sz="1400" b="0">
                <a:solidFill>
                  <a:schemeClr val="tx1"/>
                </a:solidFill>
              </a:endParaRPr>
            </a:p>
          </p:txBody>
        </p:sp>
        <p:pic>
          <p:nvPicPr>
            <p:cNvPr id="5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3670300"/>
              <a:ext cx="3375025" cy="25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725" y="3670300"/>
              <a:ext cx="3373438" cy="25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文本框 6"/>
          <p:cNvSpPr txBox="1"/>
          <p:nvPr/>
        </p:nvSpPr>
        <p:spPr>
          <a:xfrm>
            <a:off x="5525471" y="5323064"/>
            <a:ext cx="1798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Beam power auto adjusting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691496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Improvement of RCS </a:t>
            </a:r>
            <a:r>
              <a:rPr lang="en-US" altLang="zh-CN" dirty="0" err="1"/>
              <a:t>Extration</a:t>
            </a:r>
            <a:r>
              <a:rPr lang="en-US" altLang="zh-CN" dirty="0"/>
              <a:t> Power Supply</a:t>
            </a:r>
            <a:endParaRPr lang="zh-CN" altLang="en-US" dirty="0"/>
          </a:p>
        </p:txBody>
      </p:sp>
      <p:sp>
        <p:nvSpPr>
          <p:cNvPr id="32" name="内容占位符 1"/>
          <p:cNvSpPr txBox="1">
            <a:spLocks/>
          </p:cNvSpPr>
          <p:nvPr/>
        </p:nvSpPr>
        <p:spPr>
          <a:xfrm>
            <a:off x="523972" y="851872"/>
            <a:ext cx="11045175" cy="3139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ct val="100000"/>
              </a:lnSpc>
              <a:spcBef>
                <a:spcPts val="6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the online monitoring system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signals of each extraction power supply are monitored</a:t>
            </a:r>
          </a:p>
          <a:p>
            <a:pPr marL="288000" indent="-288000" algn="just">
              <a:lnSpc>
                <a:spcPct val="100000"/>
              </a:lnSpc>
              <a:spcBef>
                <a:spcPts val="6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grounding of the extraction hall</a:t>
            </a:r>
          </a:p>
          <a:p>
            <a:pPr marL="288000" indent="-288000" algn="just">
              <a:lnSpc>
                <a:spcPct val="100000"/>
              </a:lnSpc>
              <a:spcBef>
                <a:spcPts val="6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timing signal link from cable to fiber to eliminate signal transition interfering</a:t>
            </a:r>
          </a:p>
          <a:p>
            <a:pPr marL="57150" indent="-342900" algn="just">
              <a:lnSpc>
                <a:spcPct val="100000"/>
              </a:lnSpc>
              <a:spcBef>
                <a:spcPts val="6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pulse width of high voltage charging for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thyratron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anode</a:t>
            </a:r>
          </a:p>
          <a:p>
            <a:pPr marL="57150" indent="-342900" algn="just">
              <a:lnSpc>
                <a:spcPct val="100000"/>
              </a:lnSpc>
              <a:spcBef>
                <a:spcPts val="600"/>
              </a:spcBef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251561"/>
              </p:ext>
            </p:extLst>
          </p:nvPr>
        </p:nvGraphicFramePr>
        <p:xfrm>
          <a:off x="2162305" y="3512305"/>
          <a:ext cx="7525164" cy="305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9579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会议\高能所加速器联合年会2019\LRBT接地点挪动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6" t="24360"/>
          <a:stretch/>
        </p:blipFill>
        <p:spPr bwMode="auto">
          <a:xfrm>
            <a:off x="6116275" y="2217751"/>
            <a:ext cx="4320481" cy="40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标注 3"/>
          <p:cNvSpPr/>
          <p:nvPr/>
        </p:nvSpPr>
        <p:spPr bwMode="auto">
          <a:xfrm>
            <a:off x="6332299" y="4539348"/>
            <a:ext cx="1450040" cy="1125958"/>
          </a:xfrm>
          <a:prstGeom prst="wedgeRoundRectCallout">
            <a:avLst>
              <a:gd name="adj1" fmla="val 41854"/>
              <a:gd name="adj2" fmla="val -98104"/>
              <a:gd name="adj3" fmla="val 16667"/>
            </a:avLst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Original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grounding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8875643" y="2053333"/>
            <a:ext cx="1508509" cy="919716"/>
          </a:xfrm>
          <a:prstGeom prst="wedgeRoundRectCallout">
            <a:avLst>
              <a:gd name="adj1" fmla="val 38056"/>
              <a:gd name="adj2" fmla="val 86518"/>
              <a:gd name="adj3" fmla="val 16667"/>
            </a:avLst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grounding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point</a:t>
            </a:r>
            <a:endParaRPr lang="zh-CN" altLang="en-US" sz="2000" b="1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  <p:cxnSp>
        <p:nvCxnSpPr>
          <p:cNvPr id="6" name="直接箭头连接符 5"/>
          <p:cNvCxnSpPr/>
          <p:nvPr/>
        </p:nvCxnSpPr>
        <p:spPr bwMode="auto">
          <a:xfrm flipV="1">
            <a:off x="7941297" y="3466621"/>
            <a:ext cx="2110595" cy="432921"/>
          </a:xfrm>
          <a:prstGeom prst="straightConnector1">
            <a:avLst/>
          </a:prstGeom>
          <a:solidFill>
            <a:srgbClr val="FFFF00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99102" y="947187"/>
            <a:ext cx="11588097" cy="1066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CSNS is located in south china, thunder and lightning occurs frequently every summer, so well-grounding is one of the key issues for high reliability operation.</a:t>
            </a:r>
          </a:p>
        </p:txBody>
      </p:sp>
      <p:pic>
        <p:nvPicPr>
          <p:cNvPr id="8" name="Picture 3" descr="C:\Users\dell\Desktop\20190411丢脉冲主定时示波器截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74" y="2217751"/>
            <a:ext cx="4377296" cy="40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Grounding Improvement for Timing System</a:t>
            </a:r>
            <a:endParaRPr lang="zh-CN" altLang="en-US" dirty="0"/>
          </a:p>
        </p:txBody>
      </p:sp>
      <p:sp>
        <p:nvSpPr>
          <p:cNvPr id="12" name="圆角矩形标注 11"/>
          <p:cNvSpPr/>
          <p:nvPr/>
        </p:nvSpPr>
        <p:spPr bwMode="auto">
          <a:xfrm>
            <a:off x="2422780" y="4707197"/>
            <a:ext cx="2510204" cy="790259"/>
          </a:xfrm>
          <a:prstGeom prst="wedgeRoundRectCallout">
            <a:avLst>
              <a:gd name="adj1" fmla="val 31443"/>
              <a:gd name="adj2" fmla="val -165969"/>
              <a:gd name="adj3" fmla="val 16667"/>
            </a:avLst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Reference line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signal shift</a:t>
            </a:r>
            <a:endParaRPr lang="zh-CN" altLang="en-US" sz="2400" b="1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3" name="圆角矩形标注 12"/>
          <p:cNvSpPr/>
          <p:nvPr/>
        </p:nvSpPr>
        <p:spPr bwMode="auto">
          <a:xfrm>
            <a:off x="6162493" y="2973049"/>
            <a:ext cx="1224136" cy="1002528"/>
          </a:xfrm>
          <a:prstGeom prst="wedgeRoundRectCallout">
            <a:avLst>
              <a:gd name="adj1" fmla="val 60658"/>
              <a:gd name="adj2" fmla="val -70868"/>
              <a:gd name="adj3" fmla="val 16667"/>
            </a:avLst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</a:rPr>
              <a:t>Lightning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</a:rPr>
              <a:t>conductor</a:t>
            </a:r>
            <a:endParaRPr lang="zh-CN" altLang="en-US" sz="2400" b="1" dirty="0">
              <a:solidFill>
                <a:schemeClr val="bg1"/>
              </a:solidFill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3984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32073" y="1103676"/>
            <a:ext cx="10820122" cy="513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CSNS accelerator has entered the stage of user experiments operation since Sep. 2018. After then, the beam power was ramped from 25kW to 80kW step by step.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The overall accelerator reached high reliability availability in the first round of CSNS user operation, while accelerator machine study and demands of user experiments operation need to find a balance 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Still needs further work to keep high reliability operation, and also the high availability will be a challenging task </a:t>
            </a:r>
            <a:r>
              <a:rPr lang="en-US" altLang="zh-CN" sz="2400" b="1" ker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as the </a:t>
            </a:r>
            <a:r>
              <a:rPr lang="en-US" altLang="zh-CN" sz="2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devices aging year by year.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sz="24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Collaboration with other labs are welcomed.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Future Plan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1172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文件\PPT\2017-12首次打靶出中子束for陈和生9.1\DJI_0030_副本BEST.jpg"/>
          <p:cNvPicPr>
            <a:picLocks noChangeAspect="1" noChangeArrowheads="1"/>
          </p:cNvPicPr>
          <p:nvPr/>
        </p:nvPicPr>
        <p:blipFill rotWithShape="1">
          <a:blip r:embed="rId2" cstate="screen"/>
          <a:srcRect l="-187" t="-233"/>
          <a:stretch/>
        </p:blipFill>
        <p:spPr bwMode="auto">
          <a:xfrm>
            <a:off x="0" y="726392"/>
            <a:ext cx="12192000" cy="6123063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3068511" y="34184"/>
            <a:ext cx="6307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solidFill>
                  <a:schemeClr val="bg1"/>
                </a:solidFill>
              </a:rPr>
              <a:t>Thank you for your attention!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1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86810" y="949751"/>
            <a:ext cx="8820150" cy="4856162"/>
            <a:chOff x="162810" y="949751"/>
            <a:chExt cx="8820150" cy="4856162"/>
          </a:xfrm>
        </p:grpSpPr>
        <p:sp>
          <p:nvSpPr>
            <p:cNvPr id="3" name="文本框 2"/>
            <p:cNvSpPr txBox="1"/>
            <p:nvPr/>
          </p:nvSpPr>
          <p:spPr>
            <a:xfrm>
              <a:off x="7161146" y="3717032"/>
              <a:ext cx="13965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25Hz,1.6GeV</a:t>
              </a:r>
              <a:endParaRPr kumimoji="1" lang="zh-CN" altLang="en-US" dirty="0"/>
            </a:p>
          </p:txBody>
        </p:sp>
        <p:pic>
          <p:nvPicPr>
            <p:cNvPr id="5" name="Picture 2" descr="C:\Users\liyong\Desktop\CSN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10" y="949751"/>
              <a:ext cx="8820150" cy="485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2469735" y="3426863"/>
              <a:ext cx="2948299" cy="229881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753931" y="1726642"/>
              <a:ext cx="28189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dirty="0">
                  <a:solidFill>
                    <a:srgbClr val="071F65"/>
                  </a:solidFill>
                </a:rPr>
                <a:t>80Mev H</a:t>
              </a:r>
              <a:r>
                <a:rPr kumimoji="1" lang="en-US" altLang="zh-CN" sz="2400" baseline="40000" dirty="0">
                  <a:solidFill>
                    <a:srgbClr val="071F65"/>
                  </a:solidFill>
                </a:rPr>
                <a:t>-</a:t>
              </a:r>
              <a:r>
                <a:rPr kumimoji="1" lang="en-US" altLang="zh-CN" sz="2400" dirty="0">
                  <a:solidFill>
                    <a:srgbClr val="071F65"/>
                  </a:solidFill>
                </a:rPr>
                <a:t> LINAC</a:t>
              </a:r>
              <a:endParaRPr kumimoji="1" lang="zh-CN" altLang="en-US" sz="2400" dirty="0">
                <a:solidFill>
                  <a:srgbClr val="071F65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257989" y="2542914"/>
              <a:ext cx="1096274" cy="120032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071F65"/>
                  </a:solidFill>
                </a:rPr>
                <a:t>1.6GeV</a:t>
              </a:r>
            </a:p>
            <a:p>
              <a:r>
                <a:rPr kumimoji="1" lang="en-US" altLang="zh-CN" sz="2400" dirty="0">
                  <a:solidFill>
                    <a:srgbClr val="071F65"/>
                  </a:solidFill>
                </a:rPr>
                <a:t>25Hz</a:t>
              </a:r>
            </a:p>
            <a:p>
              <a:r>
                <a:rPr kumimoji="1" lang="en-US" altLang="zh-CN" sz="2400" dirty="0">
                  <a:solidFill>
                    <a:srgbClr val="071F65"/>
                  </a:solidFill>
                </a:rPr>
                <a:t>100kW</a:t>
              </a:r>
              <a:endParaRPr kumimoji="1" lang="zh-CN" altLang="en-US" sz="2400" dirty="0">
                <a:solidFill>
                  <a:srgbClr val="071F65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45596" y="4249920"/>
              <a:ext cx="28166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>
                  <a:solidFill>
                    <a:srgbClr val="071F65"/>
                  </a:solidFill>
                </a:rPr>
                <a:t>Tungsten target</a:t>
              </a:r>
            </a:p>
            <a:p>
              <a:r>
                <a:rPr kumimoji="1" lang="en-US" altLang="zh-CN" sz="2400" dirty="0">
                  <a:solidFill>
                    <a:srgbClr val="071F65"/>
                  </a:solidFill>
                </a:rPr>
                <a:t>3 beam lines/20</a:t>
              </a:r>
            </a:p>
            <a:p>
              <a:r>
                <a:rPr kumimoji="1" lang="en-US" altLang="zh-CN" sz="2400" dirty="0">
                  <a:solidFill>
                    <a:srgbClr val="071F65"/>
                  </a:solidFill>
                </a:rPr>
                <a:t>in phase-I</a:t>
              </a:r>
              <a:endParaRPr kumimoji="1" lang="zh-CN" altLang="en-US" sz="2400" dirty="0">
                <a:solidFill>
                  <a:srgbClr val="071F65"/>
                </a:solidFill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Brief Introduction of CSNS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817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3" b="59033"/>
          <a:stretch/>
        </p:blipFill>
        <p:spPr>
          <a:xfrm>
            <a:off x="1694150" y="1518795"/>
            <a:ext cx="8842815" cy="2528918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Brief Introduction of CSNS</a:t>
            </a:r>
            <a:endParaRPr lang="zh-CN" alt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378" y="830868"/>
            <a:ext cx="3469592" cy="609600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Linac</a:t>
            </a:r>
            <a:r>
              <a:rPr lang="en-US" altLang="zh-CN" sz="3200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 Design </a:t>
            </a:r>
          </a:p>
        </p:txBody>
      </p:sp>
      <p:graphicFrame>
        <p:nvGraphicFramePr>
          <p:cNvPr id="1124356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26009309"/>
              </p:ext>
            </p:extLst>
          </p:nvPr>
        </p:nvGraphicFramePr>
        <p:xfrm>
          <a:off x="4862558" y="4047713"/>
          <a:ext cx="5674407" cy="22488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8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41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Ion Source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RFQ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DTL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Input Energy</a:t>
                      </a: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（</a:t>
                      </a:r>
                      <a:r>
                        <a:rPr kumimoji="0" lang="en-US" altLang="zh-CN" sz="15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0.05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Output Energy(MeV)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0.05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Pulse Current (mA)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20/40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15/30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15/30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RF frequency (MHz)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324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324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Chop rate (%)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zh-CN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Duty factor (%)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1.05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1.05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Repetition rate (Hz)</a:t>
                      </a:r>
                      <a:endParaRPr kumimoji="0" lang="en-US" altLang="zh-CN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L="67500" marR="675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1799" name="Picture 55"/>
          <p:cNvPicPr>
            <a:picLocks noChangeAspect="1" noChangeArrowheads="1"/>
          </p:cNvPicPr>
          <p:nvPr/>
        </p:nvPicPr>
        <p:blipFill rotWithShape="1">
          <a:blip r:embed="rId4" cstate="print"/>
          <a:srcRect l="-18" r="42056" b="-515"/>
          <a:stretch/>
        </p:blipFill>
        <p:spPr bwMode="auto">
          <a:xfrm>
            <a:off x="999859" y="4167876"/>
            <a:ext cx="3794333" cy="20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939368" y="3072135"/>
            <a:ext cx="1838017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Electrostatic chopper in LEBT </a:t>
            </a:r>
          </a:p>
        </p:txBody>
      </p:sp>
      <p:cxnSp>
        <p:nvCxnSpPr>
          <p:cNvPr id="12" name="直接箭头连接符 11"/>
          <p:cNvCxnSpPr/>
          <p:nvPr/>
        </p:nvCxnSpPr>
        <p:spPr bwMode="auto">
          <a:xfrm flipH="1" flipV="1">
            <a:off x="2590859" y="2279705"/>
            <a:ext cx="7064" cy="1822008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2130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Brief Introduction of CSNS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4291" y="1372102"/>
            <a:ext cx="4360225" cy="4471998"/>
          </a:xfrm>
          <a:prstGeom prst="rect">
            <a:avLst/>
          </a:prstGeom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350377" y="1614340"/>
            <a:ext cx="6665719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of 4-fold symmetry, triplet.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227.92m circumference.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long straight sections for injection, acceleration, collimation and extraction.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main dipoles with one power supply.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main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5 power supplies.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Ceramic vacuum chambers for the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AC&amp;pulsed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magnets.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RF ferrite loaded cavities to provide 165 kV.</a:t>
            </a:r>
          </a:p>
          <a:p>
            <a:pPr marL="355600" indent="-355600" algn="l" eaLnBrk="0" hangingPunct="0"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0378" y="830868"/>
            <a:ext cx="3469592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RCS Design </a:t>
            </a:r>
          </a:p>
        </p:txBody>
      </p:sp>
    </p:spTree>
    <p:extLst>
      <p:ext uri="{BB962C8B-B14F-4D97-AF65-F5344CB8AC3E}">
        <p14:creationId xmlns:p14="http://schemas.microsoft.com/office/powerpoint/2010/main" val="271362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7" b="410"/>
          <a:stretch/>
        </p:blipFill>
        <p:spPr>
          <a:xfrm>
            <a:off x="598206" y="2234162"/>
            <a:ext cx="10596785" cy="299586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1521067" y="1789756"/>
            <a:ext cx="792677" cy="432048"/>
          </a:xfrm>
          <a:prstGeom prst="wedgeRoundRectCallout">
            <a:avLst>
              <a:gd name="adj1" fmla="val 60400"/>
              <a:gd name="adj2" fmla="val 598382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10kW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197273" y="1750750"/>
            <a:ext cx="864096" cy="429385"/>
          </a:xfrm>
          <a:prstGeom prst="wedgeRoundRectCallout">
            <a:avLst>
              <a:gd name="adj1" fmla="val 162285"/>
              <a:gd name="adj2" fmla="val 445316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30kW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370934" y="1738013"/>
            <a:ext cx="792088" cy="429385"/>
          </a:xfrm>
          <a:prstGeom prst="wedgeRoundRectCallout">
            <a:avLst>
              <a:gd name="adj1" fmla="val 65208"/>
              <a:gd name="adj2" fmla="val 389100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40kW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7472587" y="1748414"/>
            <a:ext cx="788561" cy="429385"/>
          </a:xfrm>
          <a:prstGeom prst="wedgeRoundRectCallout">
            <a:avLst>
              <a:gd name="adj1" fmla="val -58328"/>
              <a:gd name="adj2" fmla="val 325242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50kW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860234" y="1789756"/>
            <a:ext cx="901378" cy="432048"/>
          </a:xfrm>
          <a:prstGeom prst="wedgeRoundRectCallout">
            <a:avLst>
              <a:gd name="adj1" fmla="val 16599"/>
              <a:gd name="adj2" fmla="val 496209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20kW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19846" y="3977252"/>
            <a:ext cx="313524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3761612" y="5512140"/>
            <a:ext cx="1224136" cy="720080"/>
          </a:xfrm>
          <a:prstGeom prst="wedgeRoundRectCallout">
            <a:avLst>
              <a:gd name="adj1" fmla="val 4213"/>
              <a:gd name="adj2" fmla="val -125703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Spark  of RFQ cavity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68755" y="3977252"/>
            <a:ext cx="246769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标注 15"/>
          <p:cNvSpPr/>
          <p:nvPr/>
        </p:nvSpPr>
        <p:spPr>
          <a:xfrm>
            <a:off x="5249907" y="5512140"/>
            <a:ext cx="1224136" cy="720080"/>
          </a:xfrm>
          <a:prstGeom prst="wedgeRoundRectCallout">
            <a:avLst>
              <a:gd name="adj1" fmla="val -27154"/>
              <a:gd name="adj2" fmla="val -134148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 shutdown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6605929" y="5512139"/>
            <a:ext cx="1440159" cy="720080"/>
          </a:xfrm>
          <a:prstGeom prst="wedgeRoundRectCallout">
            <a:avLst>
              <a:gd name="adj1" fmla="val -30369"/>
              <a:gd name="adj2" fmla="val -130484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50kW machine study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985748" y="3944936"/>
            <a:ext cx="861126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548308" y="3977252"/>
            <a:ext cx="522058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925151" y="3987565"/>
            <a:ext cx="296060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标注 20"/>
          <p:cNvSpPr/>
          <p:nvPr/>
        </p:nvSpPr>
        <p:spPr>
          <a:xfrm>
            <a:off x="8177973" y="5512140"/>
            <a:ext cx="1487977" cy="720080"/>
          </a:xfrm>
          <a:prstGeom prst="wedgeRoundRectCallout">
            <a:avLst>
              <a:gd name="adj1" fmla="val -53600"/>
              <a:gd name="adj2" fmla="val -126992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80kW machine study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1421353" y="5425611"/>
            <a:ext cx="1627171" cy="791138"/>
          </a:xfrm>
          <a:prstGeom prst="wedgeRoundRectCallout">
            <a:avLst>
              <a:gd name="adj1" fmla="val 89060"/>
              <a:gd name="adj2" fmla="val -107490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of RFQ power source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标题 2"/>
          <p:cNvSpPr txBox="1">
            <a:spLocks/>
          </p:cNvSpPr>
          <p:nvPr/>
        </p:nvSpPr>
        <p:spPr>
          <a:xfrm>
            <a:off x="776923" y="911055"/>
            <a:ext cx="10418067" cy="895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2017, first proton beam delivered to target and first neutron beam generated.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2018, the whole project passed the national acceptance.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标题 2"/>
          <p:cNvSpPr txBox="1">
            <a:spLocks/>
          </p:cNvSpPr>
          <p:nvPr/>
        </p:nvSpPr>
        <p:spPr>
          <a:xfrm>
            <a:off x="1757335" y="6377946"/>
            <a:ext cx="7743971" cy="353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CSNS commissioning and operation overview(2017.11~2019.10)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Brief Introduction of CSNS</a:t>
            </a:r>
            <a:endParaRPr lang="zh-CN" altLang="en-US" dirty="0"/>
          </a:p>
        </p:txBody>
      </p:sp>
      <p:sp>
        <p:nvSpPr>
          <p:cNvPr id="24" name="圆角矩形标注 23"/>
          <p:cNvSpPr/>
          <p:nvPr/>
        </p:nvSpPr>
        <p:spPr>
          <a:xfrm>
            <a:off x="8674479" y="1722292"/>
            <a:ext cx="788561" cy="429385"/>
          </a:xfrm>
          <a:prstGeom prst="wedgeRoundRectCallout">
            <a:avLst>
              <a:gd name="adj1" fmla="val 156249"/>
              <a:gd name="adj2" fmla="val 162042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80kW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166979" y="3987565"/>
            <a:ext cx="1118253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标注 27"/>
          <p:cNvSpPr/>
          <p:nvPr/>
        </p:nvSpPr>
        <p:spPr>
          <a:xfrm>
            <a:off x="9851512" y="5504238"/>
            <a:ext cx="2104053" cy="720080"/>
          </a:xfrm>
          <a:prstGeom prst="wedgeRoundRectCallout">
            <a:avLst>
              <a:gd name="adj1" fmla="val -52984"/>
              <a:gd name="adj2" fmla="val -130588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 shutdown &amp; 80kW machine study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5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CSNS Accelerator Operation Status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F45CD3-EB88-FB4A-9E4D-18451FD66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30" b="5671"/>
          <a:stretch/>
        </p:blipFill>
        <p:spPr>
          <a:xfrm>
            <a:off x="567766" y="2044996"/>
            <a:ext cx="10391688" cy="4376542"/>
          </a:xfrm>
          <a:prstGeom prst="rect">
            <a:avLst/>
          </a:prstGeom>
        </p:spPr>
      </p:pic>
      <p:sp>
        <p:nvSpPr>
          <p:cNvPr id="5" name="文本框 3"/>
          <p:cNvSpPr txBox="1"/>
          <p:nvPr/>
        </p:nvSpPr>
        <p:spPr>
          <a:xfrm>
            <a:off x="400276" y="969166"/>
            <a:ext cx="11222004" cy="1198531"/>
          </a:xfrm>
          <a:prstGeom prst="rect">
            <a:avLst/>
          </a:prstGeom>
          <a:solidFill>
            <a:srgbClr val="FFFFFF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round(2018.9.30-2019.6.26) open run of user experiments completed.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power increased from 25kW to 50kW step by step.</a:t>
            </a:r>
          </a:p>
        </p:txBody>
      </p:sp>
    </p:spTree>
    <p:extLst>
      <p:ext uri="{BB962C8B-B14F-4D97-AF65-F5344CB8AC3E}">
        <p14:creationId xmlns:p14="http://schemas.microsoft.com/office/powerpoint/2010/main" val="81488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143531"/>
              </p:ext>
            </p:extLst>
          </p:nvPr>
        </p:nvGraphicFramePr>
        <p:xfrm>
          <a:off x="4113019" y="2178540"/>
          <a:ext cx="7934174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标题 1"/>
          <p:cNvSpPr txBox="1">
            <a:spLocks/>
          </p:cNvSpPr>
          <p:nvPr/>
        </p:nvSpPr>
        <p:spPr>
          <a:xfrm>
            <a:off x="6019103" y="6158896"/>
            <a:ext cx="4335322" cy="391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round operation statistics(in hour)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400276" y="969166"/>
            <a:ext cx="11222004" cy="1004913"/>
          </a:xfrm>
          <a:prstGeom prst="rect">
            <a:avLst/>
          </a:prstGeom>
          <a:solidFill>
            <a:srgbClr val="FFFFFF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availability was 91.8% in the first round of open run of user experiments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Scheduled beam time on target is 4000 hours, completed 4055 hours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CSNS Accelerator Operation Status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A4D7DED-5314-490D-BC3C-A3BF4AED0533}"/>
                  </a:ext>
                </a:extLst>
              </p:cNvPr>
              <p:cNvSpPr txBox="1"/>
              <p:nvPr/>
            </p:nvSpPr>
            <p:spPr>
              <a:xfrm>
                <a:off x="400277" y="3786279"/>
                <a:ext cx="4473564" cy="627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Availability=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𝑩𝒆𝒂𝒎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𝑻𝒊𝒎𝒆</m:t>
                        </m:r>
                      </m:num>
                      <m:den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𝑩𝒆𝒂𝒎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𝑻𝒊𝒎𝒆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𝑫𝒐𝒘𝒏𝒕𝒊𝒎𝒆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A4D7DED-5314-490D-BC3C-A3BF4AED0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77" y="3786279"/>
                <a:ext cx="4473564" cy="627031"/>
              </a:xfrm>
              <a:prstGeom prst="rect">
                <a:avLst/>
              </a:prstGeom>
              <a:blipFill>
                <a:blip r:embed="rId3"/>
                <a:stretch>
                  <a:fillRect l="-2180" b="-77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69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089427" y="6244137"/>
            <a:ext cx="5348366" cy="3915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round operation statistics(in hour)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now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400276" y="969166"/>
            <a:ext cx="11222004" cy="1004913"/>
          </a:xfrm>
          <a:prstGeom prst="rect">
            <a:avLst/>
          </a:prstGeom>
          <a:solidFill>
            <a:srgbClr val="FFFFFF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open run of user experiments until now, availability is nearly 95%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CSNS Accelerator Operation Status</a:t>
            </a:r>
            <a:endParaRPr lang="zh-CN" altLang="en-US" dirty="0"/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176877"/>
              </p:ext>
            </p:extLst>
          </p:nvPr>
        </p:nvGraphicFramePr>
        <p:xfrm>
          <a:off x="1541372" y="1662612"/>
          <a:ext cx="8939812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684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24136</TotalTime>
  <Words>1441</Words>
  <Application>Microsoft Office PowerPoint</Application>
  <PresentationFormat>宽屏</PresentationFormat>
  <Paragraphs>281</Paragraphs>
  <Slides>29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Cambria Math</vt:lpstr>
      <vt:lpstr>Impact</vt:lpstr>
      <vt:lpstr>Times New Roman</vt:lpstr>
      <vt:lpstr>Wingdings</vt:lpstr>
      <vt:lpstr>Office 主题</vt:lpstr>
      <vt:lpstr>CSNS Accelerator Operation Status and Reliability Improvement</vt:lpstr>
      <vt:lpstr> Outline</vt:lpstr>
      <vt:lpstr>Brief Introduction of CSNS</vt:lpstr>
      <vt:lpstr>Brief Introduction of CSNS</vt:lpstr>
      <vt:lpstr>Brief Introduction of CSNS</vt:lpstr>
      <vt:lpstr>Brief Introduction of CSNS</vt:lpstr>
      <vt:lpstr>CSNS Accelerator Operation Status</vt:lpstr>
      <vt:lpstr>CSNS Accelerator Operation Status</vt:lpstr>
      <vt:lpstr>CSNS Accelerator Operation Status</vt:lpstr>
      <vt:lpstr>CSNS Accelerator Operation Status</vt:lpstr>
      <vt:lpstr>CSNS Accelerator Operation Status</vt:lpstr>
      <vt:lpstr>CSNS Accelerator Operation Status</vt:lpstr>
      <vt:lpstr>PowerPoint 演示文稿</vt:lpstr>
      <vt:lpstr>Machine Protection System</vt:lpstr>
      <vt:lpstr>Machine Protection System</vt:lpstr>
      <vt:lpstr>Machine Protection System</vt:lpstr>
      <vt:lpstr>Beam Loss and Control</vt:lpstr>
      <vt:lpstr>Moving Monitoring System in Linac Tunnel</vt:lpstr>
      <vt:lpstr>RCS Dry running</vt:lpstr>
      <vt:lpstr>Solve the Problem of RFQ Spark</vt:lpstr>
      <vt:lpstr>Solve the Problem of RFQ Spark </vt:lpstr>
      <vt:lpstr>Upgrade the RF Power Source of RFQ</vt:lpstr>
      <vt:lpstr>PowerPoint 演示文稿</vt:lpstr>
      <vt:lpstr>PowerPoint 演示文稿</vt:lpstr>
      <vt:lpstr>Reliability Improvement of Ion Source</vt:lpstr>
      <vt:lpstr>Improvement of RCS Extration Power Supply</vt:lpstr>
      <vt:lpstr>Grounding Improvement for Timing System</vt:lpstr>
      <vt:lpstr>Summary and Future Plan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IHEP</dc:title>
  <cp:lastModifiedBy> </cp:lastModifiedBy>
  <cp:revision>1355</cp:revision>
  <dcterms:created xsi:type="dcterms:W3CDTF">2018-05-04T02:09:20Z</dcterms:created>
  <dcterms:modified xsi:type="dcterms:W3CDTF">2019-11-11T09:56:32Z</dcterms:modified>
</cp:coreProperties>
</file>