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58" r:id="rId7"/>
    <p:sldId id="266" r:id="rId8"/>
    <p:sldId id="274" r:id="rId9"/>
    <p:sldId id="271" r:id="rId10"/>
    <p:sldId id="259" r:id="rId11"/>
    <p:sldId id="260" r:id="rId12"/>
    <p:sldId id="261" r:id="rId13"/>
    <p:sldId id="270" r:id="rId14"/>
    <p:sldId id="262" r:id="rId15"/>
    <p:sldId id="263" r:id="rId16"/>
    <p:sldId id="264" r:id="rId17"/>
    <p:sldId id="265" r:id="rId18"/>
    <p:sldId id="273" r:id="rId19"/>
    <p:sldId id="272" r:id="rId20"/>
    <p:sldId id="267" r:id="rId21"/>
    <p:sldId id="268" r:id="rId22"/>
    <p:sldId id="26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90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diamproject01\diamond$\Technical\Operations\uptime1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uptime %</c:v>
          </c:tx>
          <c:invertIfNegative val="0"/>
          <c:cat>
            <c:numRef>
              <c:f>Summary!$A$92:$A$104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Summary!$Q$92:$Q$104</c:f>
              <c:numCache>
                <c:formatCode>0.00%</c:formatCode>
                <c:ptCount val="13"/>
                <c:pt idx="0">
                  <c:v>0.9336551651360816</c:v>
                </c:pt>
                <c:pt idx="1">
                  <c:v>0.95891577060926869</c:v>
                </c:pt>
                <c:pt idx="2">
                  <c:v>0.96355133462837406</c:v>
                </c:pt>
                <c:pt idx="3">
                  <c:v>0.97348692054129049</c:v>
                </c:pt>
                <c:pt idx="4">
                  <c:v>0.97997352225545631</c:v>
                </c:pt>
                <c:pt idx="5">
                  <c:v>0.97907626208366361</c:v>
                </c:pt>
                <c:pt idx="6">
                  <c:v>0.98086419753087239</c:v>
                </c:pt>
                <c:pt idx="7">
                  <c:v>0.97677777777786101</c:v>
                </c:pt>
                <c:pt idx="8">
                  <c:v>0.97302594472661408</c:v>
                </c:pt>
                <c:pt idx="9">
                  <c:v>0.98793738489874572</c:v>
                </c:pt>
                <c:pt idx="10">
                  <c:v>0.98658914728686453</c:v>
                </c:pt>
                <c:pt idx="11">
                  <c:v>0.98140797788301126</c:v>
                </c:pt>
                <c:pt idx="12">
                  <c:v>0.9779420549582214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D3-4828-949D-FEE8E14BC6B8}"/>
            </c:ext>
          </c:extLst>
        </c:ser>
        <c:ser>
          <c:idx val="1"/>
          <c:order val="1"/>
          <c:tx>
            <c:v>&gt;24hr %</c:v>
          </c:tx>
          <c:invertIfNegative val="0"/>
          <c:cat>
            <c:numRef>
              <c:f>Summary!$A$92:$A$104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Summary!$CS$92:$CS$104</c:f>
              <c:numCache>
                <c:formatCode>0.00%</c:formatCode>
                <c:ptCount val="13"/>
                <c:pt idx="0">
                  <c:v>0.3130051704125385</c:v>
                </c:pt>
                <c:pt idx="1">
                  <c:v>0.41775822743573404</c:v>
                </c:pt>
                <c:pt idx="2">
                  <c:v>0.59072954888825169</c:v>
                </c:pt>
                <c:pt idx="3">
                  <c:v>0.72425135002453678</c:v>
                </c:pt>
                <c:pt idx="4">
                  <c:v>0.88836052669246435</c:v>
                </c:pt>
                <c:pt idx="5">
                  <c:v>0.89918725384887344</c:v>
                </c:pt>
                <c:pt idx="6">
                  <c:v>0.88790828924171539</c:v>
                </c:pt>
                <c:pt idx="7">
                  <c:v>0.85959375000009464</c:v>
                </c:pt>
                <c:pt idx="8">
                  <c:v>0.92168288212081184</c:v>
                </c:pt>
                <c:pt idx="9">
                  <c:v>0.94916743400859782</c:v>
                </c:pt>
                <c:pt idx="10">
                  <c:v>0.9543281653747071</c:v>
                </c:pt>
                <c:pt idx="11">
                  <c:v>0.93246116377032573</c:v>
                </c:pt>
                <c:pt idx="12">
                  <c:v>0.93418085424139374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D3-4828-949D-FEE8E14BC6B8}"/>
            </c:ext>
          </c:extLst>
        </c:ser>
        <c:ser>
          <c:idx val="2"/>
          <c:order val="2"/>
          <c:tx>
            <c:v>&gt;48hr %</c:v>
          </c:tx>
          <c:invertIfNegative val="0"/>
          <c:cat>
            <c:numRef>
              <c:f>Summary!$A$92:$A$104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Summary!$CR$92:$CR$104</c:f>
              <c:numCache>
                <c:formatCode>0.00%</c:formatCode>
                <c:ptCount val="13"/>
                <c:pt idx="0">
                  <c:v>8.3190883190971635E-2</c:v>
                </c:pt>
                <c:pt idx="1">
                  <c:v>0.10708699902242884</c:v>
                </c:pt>
                <c:pt idx="2">
                  <c:v>0.32664580185621339</c:v>
                </c:pt>
                <c:pt idx="3">
                  <c:v>0.44237323795496408</c:v>
                </c:pt>
                <c:pt idx="4">
                  <c:v>0.75643337627021168</c:v>
                </c:pt>
                <c:pt idx="5">
                  <c:v>0.76199785177226087</c:v>
                </c:pt>
                <c:pt idx="6">
                  <c:v>0.75783774250441982</c:v>
                </c:pt>
                <c:pt idx="7">
                  <c:v>0.70489236111108766</c:v>
                </c:pt>
                <c:pt idx="8">
                  <c:v>0.85608079526235104</c:v>
                </c:pt>
                <c:pt idx="9">
                  <c:v>0.89746393492942689</c:v>
                </c:pt>
                <c:pt idx="10">
                  <c:v>0.91620478036178565</c:v>
                </c:pt>
                <c:pt idx="11">
                  <c:v>0.82704054765660928</c:v>
                </c:pt>
                <c:pt idx="12">
                  <c:v>0.85168757467150125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D3-4828-949D-FEE8E14BC6B8}"/>
            </c:ext>
          </c:extLst>
        </c:ser>
        <c:ser>
          <c:idx val="7"/>
          <c:order val="3"/>
          <c:tx>
            <c:v>&gt;100hr %</c:v>
          </c:tx>
          <c:invertIfNegative val="0"/>
          <c:cat>
            <c:numRef>
              <c:f>Summary!$A$92:$A$104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Summary!$CQ$92:$CQ$104</c:f>
              <c:numCache>
                <c:formatCode>0.00%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5.1867040794302398E-2</c:v>
                </c:pt>
                <c:pt idx="3">
                  <c:v>0.11144890946073123</c:v>
                </c:pt>
                <c:pt idx="4">
                  <c:v>0.56466294547010054</c:v>
                </c:pt>
                <c:pt idx="5">
                  <c:v>0.45762978875756422</c:v>
                </c:pt>
                <c:pt idx="6">
                  <c:v>0.50923456790117871</c:v>
                </c:pt>
                <c:pt idx="7">
                  <c:v>0.46892361111102221</c:v>
                </c:pt>
                <c:pt idx="8">
                  <c:v>0.67118936830236742</c:v>
                </c:pt>
                <c:pt idx="9">
                  <c:v>0.75180709023939196</c:v>
                </c:pt>
                <c:pt idx="10">
                  <c:v>0.72001937984497022</c:v>
                </c:pt>
                <c:pt idx="11">
                  <c:v>0.63939902580305807</c:v>
                </c:pt>
                <c:pt idx="12">
                  <c:v>0.63192204301078403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9D3-4828-949D-FEE8E14BC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83619584"/>
        <c:axId val="183621120"/>
      </c:barChart>
      <c:lineChart>
        <c:grouping val="standard"/>
        <c:varyColors val="0"/>
        <c:ser>
          <c:idx val="3"/>
          <c:order val="4"/>
          <c:tx>
            <c:strRef>
              <c:f>Summary!$DW$5</c:f>
              <c:strCache>
                <c:ptCount val="1"/>
                <c:pt idx="0">
                  <c:v>clean days</c:v>
                </c:pt>
              </c:strCache>
            </c:strRef>
          </c:tx>
          <c:marker>
            <c:symbol val="none"/>
          </c:marker>
          <c:cat>
            <c:numRef>
              <c:f>Summary!$A$92:$A$103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Summary!$AI$92:$AI$104</c:f>
              <c:numCache>
                <c:formatCode>0.00%</c:formatCode>
                <c:ptCount val="13"/>
                <c:pt idx="0">
                  <c:v>0.1291547958214625</c:v>
                </c:pt>
                <c:pt idx="1">
                  <c:v>0.13489736070381231</c:v>
                </c:pt>
                <c:pt idx="2">
                  <c:v>0.35225555795381402</c:v>
                </c:pt>
                <c:pt idx="3">
                  <c:v>0.45444982116558519</c:v>
                </c:pt>
                <c:pt idx="4">
                  <c:v>0.68012022327180743</c:v>
                </c:pt>
                <c:pt idx="5">
                  <c:v>0.68055853920514719</c:v>
                </c:pt>
                <c:pt idx="6">
                  <c:v>0.65816326530612246</c:v>
                </c:pt>
                <c:pt idx="7">
                  <c:v>0.62</c:v>
                </c:pt>
                <c:pt idx="8">
                  <c:v>0.76142131979695427</c:v>
                </c:pt>
                <c:pt idx="9">
                  <c:v>0.79005524861878451</c:v>
                </c:pt>
                <c:pt idx="10">
                  <c:v>0.78139534883720929</c:v>
                </c:pt>
                <c:pt idx="11">
                  <c:v>0.72511848341232232</c:v>
                </c:pt>
                <c:pt idx="12">
                  <c:v>0.77419354838709675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9D3-4828-949D-FEE8E14BC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619584"/>
        <c:axId val="183621120"/>
        <c:extLst>
          <c:ext xmlns:c15="http://schemas.microsoft.com/office/drawing/2012/chart" uri="{02D57815-91ED-43cb-92C2-25804820EDAC}">
            <c15:filteredLineSeries>
              <c15:ser>
                <c:idx val="4"/>
                <c:order val="7"/>
                <c:tx>
                  <c:strRef>
                    <c:extLst>
                      <c:ext uri="{02D57815-91ED-43cb-92C2-25804820EDAC}">
                        <c15:formulaRef>
                          <c15:sqref>Summary!$AF$90</c15:sqref>
                        </c15:formulaRef>
                      </c:ext>
                    </c:extLst>
                    <c:strCache>
                      <c:ptCount val="1"/>
                      <c:pt idx="0">
                        <c:v>QF</c:v>
                      </c:pt>
                    </c:strCache>
                  </c:strRef>
                </c:tx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Summary!$A$92:$A$103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Summary!$AF$92:$AF$104</c15:sqref>
                        </c15:formulaRef>
                      </c:ext>
                    </c:extLst>
                    <c:numCache>
                      <c:formatCode>0.00%</c:formatCode>
                      <c:ptCount val="13"/>
                      <c:pt idx="0">
                        <c:v>0.45480223966880701</c:v>
                      </c:pt>
                      <c:pt idx="1">
                        <c:v>0.56269477139988633</c:v>
                      </c:pt>
                      <c:pt idx="2">
                        <c:v>0.6763809676270216</c:v>
                      </c:pt>
                      <c:pt idx="3">
                        <c:v>0.75694888737507859</c:v>
                      </c:pt>
                      <c:pt idx="4">
                        <c:v>0.86302505264265017</c:v>
                      </c:pt>
                      <c:pt idx="5">
                        <c:v>0.856170803067831</c:v>
                      </c:pt>
                      <c:pt idx="6">
                        <c:v>0.85907666247005321</c:v>
                      </c:pt>
                      <c:pt idx="7">
                        <c:v>0.82400241246662231</c:v>
                      </c:pt>
                      <c:pt idx="8">
                        <c:v>0.88849918759546731</c:v>
                      </c:pt>
                      <c:pt idx="9">
                        <c:v>0.92398129330556811</c:v>
                      </c:pt>
                      <c:pt idx="10">
                        <c:v>0.89262837380235782</c:v>
                      </c:pt>
                      <c:pt idx="11">
                        <c:v>0.87989403184998571</c:v>
                      </c:pt>
                      <c:pt idx="12">
                        <c:v>0.89529747583647146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7-89D3-4828-949D-FEE8E14BC6B8}"/>
                  </c:ext>
                </c:extLst>
              </c15:ser>
            </c15:filteredLineSeries>
          </c:ext>
        </c:extLst>
      </c:lineChart>
      <c:lineChart>
        <c:grouping val="standard"/>
        <c:varyColors val="0"/>
        <c:ser>
          <c:idx val="6"/>
          <c:order val="6"/>
          <c:tx>
            <c:v>MTBF days</c:v>
          </c:tx>
          <c:val>
            <c:numRef>
              <c:f>Summary!$T$92:$T$104</c:f>
              <c:numCache>
                <c:formatCode>0.00</c:formatCode>
                <c:ptCount val="13"/>
                <c:pt idx="0">
                  <c:v>0.44318181818181818</c:v>
                </c:pt>
                <c:pt idx="1">
                  <c:v>0.57796610169491525</c:v>
                </c:pt>
                <c:pt idx="2">
                  <c:v>0.8774621212121102</c:v>
                </c:pt>
                <c:pt idx="3">
                  <c:v>1.1381704980842773</c:v>
                </c:pt>
                <c:pt idx="4">
                  <c:v>2.3105158730158153</c:v>
                </c:pt>
                <c:pt idx="5">
                  <c:v>2.2553294573643692</c:v>
                </c:pt>
                <c:pt idx="6">
                  <c:v>2.1169354838709675</c:v>
                </c:pt>
                <c:pt idx="7">
                  <c:v>1.834862385321101</c:v>
                </c:pt>
                <c:pt idx="8">
                  <c:v>3.4561403508771931</c:v>
                </c:pt>
                <c:pt idx="9">
                  <c:v>4.1136363636363633</c:v>
                </c:pt>
                <c:pt idx="10">
                  <c:v>3.9814814814814814</c:v>
                </c:pt>
                <c:pt idx="11">
                  <c:v>3.459016393442623</c:v>
                </c:pt>
                <c:pt idx="12">
                  <c:v>3.5094339622641511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9D3-4828-949D-FEE8E14BC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624448"/>
        <c:axId val="183622656"/>
        <c:extLst>
          <c:ext xmlns:c15="http://schemas.microsoft.com/office/drawing/2012/chart" uri="{02D57815-91ED-43cb-92C2-25804820EDAC}">
            <c15:filteredLine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Summary!$AA$5</c15:sqref>
                        </c15:formulaRef>
                      </c:ext>
                    </c:extLst>
                    <c:strCache>
                      <c:ptCount val="1"/>
                      <c:pt idx="0">
                        <c:v>Ah/day</c:v>
                      </c:pt>
                    </c:strCache>
                  </c:strRef>
                </c:tx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Summary!$AA$92:$AA$104</c15:sqref>
                        </c15:formulaRef>
                      </c:ext>
                    </c:extLst>
                    <c:numCache>
                      <c:formatCode>0.00</c:formatCode>
                      <c:ptCount val="13"/>
                      <c:pt idx="0">
                        <c:v>2.2596771130104458</c:v>
                      </c:pt>
                      <c:pt idx="1">
                        <c:v>3.8848152492668606</c:v>
                      </c:pt>
                      <c:pt idx="2">
                        <c:v>5.6380574142025308</c:v>
                      </c:pt>
                      <c:pt idx="3">
                        <c:v>3.9393578792342168</c:v>
                      </c:pt>
                      <c:pt idx="4">
                        <c:v>5.3678282524690051</c:v>
                      </c:pt>
                      <c:pt idx="5">
                        <c:v>6.6587136412458792</c:v>
                      </c:pt>
                      <c:pt idx="6">
                        <c:v>6.9007746031746136</c:v>
                      </c:pt>
                      <c:pt idx="7">
                        <c:v>6.5304100000000203</c:v>
                      </c:pt>
                      <c:pt idx="8">
                        <c:v>6.1506548223349888</c:v>
                      </c:pt>
                      <c:pt idx="9">
                        <c:v>7.1137071823204323</c:v>
                      </c:pt>
                      <c:pt idx="10">
                        <c:v>7.073697674418602</c:v>
                      </c:pt>
                      <c:pt idx="11">
                        <c:v>7.1033649289099756</c:v>
                      </c:pt>
                      <c:pt idx="12">
                        <c:v>6.8957096774193785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89D3-4828-949D-FEE8E14BC6B8}"/>
                  </c:ext>
                </c:extLst>
              </c15:ser>
            </c15:filteredLineSeries>
          </c:ext>
        </c:extLst>
      </c:lineChart>
      <c:catAx>
        <c:axId val="183619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3621120"/>
        <c:crosses val="autoZero"/>
        <c:auto val="0"/>
        <c:lblAlgn val="ctr"/>
        <c:lblOffset val="100"/>
        <c:noMultiLvlLbl val="0"/>
      </c:catAx>
      <c:valAx>
        <c:axId val="183621120"/>
        <c:scaling>
          <c:orientation val="minMax"/>
          <c:max val="1"/>
          <c:min val="0.20000000000000101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83619584"/>
        <c:crosses val="autoZero"/>
        <c:crossBetween val="between"/>
        <c:majorUnit val="0.1"/>
      </c:valAx>
      <c:valAx>
        <c:axId val="183622656"/>
        <c:scaling>
          <c:orientation val="minMax"/>
          <c:max val="8"/>
          <c:min val="0"/>
        </c:scaling>
        <c:delete val="0"/>
        <c:axPos val="r"/>
        <c:numFmt formatCode="General" sourceLinked="0"/>
        <c:majorTickMark val="out"/>
        <c:minorTickMark val="none"/>
        <c:tickLblPos val="nextTo"/>
        <c:crossAx val="183624448"/>
        <c:crosses val="max"/>
        <c:crossBetween val="between"/>
        <c:majorUnit val="1"/>
      </c:valAx>
      <c:catAx>
        <c:axId val="183624448"/>
        <c:scaling>
          <c:orientation val="minMax"/>
        </c:scaling>
        <c:delete val="1"/>
        <c:axPos val="b"/>
        <c:majorTickMark val="out"/>
        <c:minorTickMark val="none"/>
        <c:tickLblPos val="none"/>
        <c:crossAx val="183622656"/>
        <c:crosses val="autoZero"/>
        <c:auto val="0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[GlobalBeamStatistics.xlsm]Pivot Tables (Group)!PivotTable1</c:name>
    <c:fmtId val="11"/>
  </c:pivotSource>
  <c:chart>
    <c:title>
      <c:tx>
        <c:rich>
          <a:bodyPr/>
          <a:lstStyle/>
          <a:p>
            <a:pPr>
              <a:defRPr/>
            </a:pPr>
            <a:r>
              <a:rPr lang="en-GB"/>
              <a:t>BEAM TRIPS</a:t>
            </a:r>
            <a:r>
              <a:rPr lang="en-GB" baseline="0"/>
              <a:t> vs GROUP by RUN</a:t>
            </a:r>
            <a:endParaRPr lang="en-GB"/>
          </a:p>
        </c:rich>
      </c:tx>
      <c:overlay val="1"/>
    </c:title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  <c:marker>
          <c:symbol val="none"/>
        </c:marker>
      </c:pivotFmt>
      <c:pivotFmt>
        <c:idx val="99"/>
        <c:marker>
          <c:symbol val="none"/>
        </c:marker>
      </c:pivotFmt>
      <c:pivotFmt>
        <c:idx val="100"/>
        <c:marker>
          <c:symbol val="none"/>
        </c:marker>
      </c:pivotFmt>
      <c:pivotFmt>
        <c:idx val="101"/>
        <c:marker>
          <c:symbol val="none"/>
        </c:marker>
      </c:pivotFmt>
      <c:pivotFmt>
        <c:idx val="102"/>
        <c:marker>
          <c:symbol val="none"/>
        </c:marker>
      </c:pivotFmt>
      <c:pivotFmt>
        <c:idx val="103"/>
        <c:marker>
          <c:symbol val="none"/>
        </c:marker>
      </c:pivotFmt>
      <c:pivotFmt>
        <c:idx val="104"/>
        <c:marker>
          <c:symbol val="none"/>
        </c:marker>
      </c:pivotFmt>
      <c:pivotFmt>
        <c:idx val="105"/>
        <c:marker>
          <c:symbol val="none"/>
        </c:marker>
      </c:pivotFmt>
      <c:pivotFmt>
        <c:idx val="106"/>
        <c:marker>
          <c:symbol val="none"/>
        </c:marker>
      </c:pivotFmt>
      <c:pivotFmt>
        <c:idx val="107"/>
        <c:marker>
          <c:symbol val="none"/>
        </c:marker>
      </c:pivotFmt>
      <c:pivotFmt>
        <c:idx val="108"/>
        <c:marker>
          <c:symbol val="none"/>
        </c:marker>
      </c:pivotFmt>
      <c:pivotFmt>
        <c:idx val="109"/>
        <c:marker>
          <c:symbol val="none"/>
        </c:marker>
      </c:pivotFmt>
      <c:pivotFmt>
        <c:idx val="110"/>
        <c:spPr>
          <a:solidFill>
            <a:srgbClr val="FFFF00"/>
          </a:solidFill>
        </c:spPr>
        <c:marker>
          <c:symbol val="none"/>
        </c:marker>
      </c:pivotFmt>
      <c:pivotFmt>
        <c:idx val="111"/>
        <c:marker>
          <c:symbol val="none"/>
        </c:marker>
      </c:pivotFmt>
      <c:pivotFmt>
        <c:idx val="112"/>
        <c:marker>
          <c:symbol val="none"/>
        </c:marker>
      </c:pivotFmt>
      <c:pivotFmt>
        <c:idx val="113"/>
        <c:marker>
          <c:symbol val="none"/>
        </c:marker>
      </c:pivotFmt>
      <c:pivotFmt>
        <c:idx val="114"/>
        <c:marker>
          <c:symbol val="none"/>
        </c:marker>
      </c:pivotFmt>
      <c:pivotFmt>
        <c:idx val="115"/>
        <c:marker>
          <c:symbol val="none"/>
        </c:marker>
      </c:pivotFmt>
      <c:pivotFmt>
        <c:idx val="116"/>
        <c:marker>
          <c:symbol val="none"/>
        </c:marker>
      </c:pivotFmt>
      <c:pivotFmt>
        <c:idx val="117"/>
        <c:marker>
          <c:symbol val="none"/>
        </c:marker>
      </c:pivotFmt>
      <c:pivotFmt>
        <c:idx val="118"/>
        <c:marker>
          <c:symbol val="none"/>
        </c:marker>
      </c:pivotFmt>
      <c:pivotFmt>
        <c:idx val="119"/>
        <c:marker>
          <c:symbol val="none"/>
        </c:marker>
      </c:pivotFmt>
      <c:pivotFmt>
        <c:idx val="120"/>
        <c:marker>
          <c:symbol val="none"/>
        </c:marker>
      </c:pivotFmt>
      <c:pivotFmt>
        <c:idx val="121"/>
        <c:marker>
          <c:symbol val="none"/>
        </c:marker>
      </c:pivotFmt>
      <c:pivotFmt>
        <c:idx val="122"/>
        <c:marker>
          <c:symbol val="none"/>
        </c:marker>
      </c:pivotFmt>
      <c:pivotFmt>
        <c:idx val="123"/>
        <c:marker>
          <c:symbol val="none"/>
        </c:marker>
      </c:pivotFmt>
      <c:pivotFmt>
        <c:idx val="124"/>
        <c:marker>
          <c:symbol val="none"/>
        </c:marker>
      </c:pivotFmt>
      <c:pivotFmt>
        <c:idx val="125"/>
        <c:marker>
          <c:symbol val="none"/>
        </c:marker>
      </c:pivotFmt>
      <c:pivotFmt>
        <c:idx val="126"/>
        <c:marker>
          <c:symbol val="none"/>
        </c:marker>
      </c:pivotFmt>
      <c:pivotFmt>
        <c:idx val="127"/>
        <c:marker>
          <c:symbol val="none"/>
        </c:marker>
      </c:pivotFmt>
      <c:pivotFmt>
        <c:idx val="128"/>
        <c:marker>
          <c:symbol val="none"/>
        </c:marker>
      </c:pivotFmt>
      <c:pivotFmt>
        <c:idx val="129"/>
        <c:marker>
          <c:symbol val="none"/>
        </c:marker>
      </c:pivotFmt>
      <c:pivotFmt>
        <c:idx val="130"/>
        <c:marker>
          <c:symbol val="none"/>
        </c:marker>
      </c:pivotFmt>
      <c:pivotFmt>
        <c:idx val="131"/>
        <c:marker>
          <c:symbol val="none"/>
        </c:marker>
      </c:pivotFmt>
      <c:pivotFmt>
        <c:idx val="132"/>
        <c:marker>
          <c:symbol val="none"/>
        </c:marker>
      </c:pivotFmt>
      <c:pivotFmt>
        <c:idx val="133"/>
        <c:marker>
          <c:symbol val="none"/>
        </c:marker>
      </c:pivotFmt>
      <c:pivotFmt>
        <c:idx val="134"/>
        <c:marker>
          <c:symbol val="none"/>
        </c:marker>
      </c:pivotFmt>
      <c:pivotFmt>
        <c:idx val="135"/>
        <c:marker>
          <c:symbol val="none"/>
        </c:marker>
      </c:pivotFmt>
      <c:pivotFmt>
        <c:idx val="136"/>
        <c:marker>
          <c:symbol val="none"/>
        </c:marker>
      </c:pivotFmt>
      <c:pivotFmt>
        <c:idx val="137"/>
        <c:marker>
          <c:symbol val="none"/>
        </c:marker>
      </c:pivotFmt>
      <c:pivotFmt>
        <c:idx val="138"/>
        <c:marker>
          <c:symbol val="none"/>
        </c:marker>
      </c:pivotFmt>
      <c:pivotFmt>
        <c:idx val="139"/>
        <c:marker>
          <c:symbol val="none"/>
        </c:marker>
      </c:pivotFmt>
      <c:pivotFmt>
        <c:idx val="140"/>
        <c:marker>
          <c:symbol val="none"/>
        </c:marker>
      </c:pivotFmt>
      <c:pivotFmt>
        <c:idx val="141"/>
        <c:marker>
          <c:symbol val="none"/>
        </c:marker>
      </c:pivotFmt>
      <c:pivotFmt>
        <c:idx val="142"/>
        <c:marker>
          <c:symbol val="none"/>
        </c:marker>
      </c:pivotFmt>
      <c:pivotFmt>
        <c:idx val="143"/>
        <c:marker>
          <c:symbol val="none"/>
        </c:marker>
      </c:pivotFmt>
      <c:pivotFmt>
        <c:idx val="144"/>
        <c:marker>
          <c:symbol val="none"/>
        </c:marker>
      </c:pivotFmt>
      <c:pivotFmt>
        <c:idx val="145"/>
        <c:marker>
          <c:symbol val="none"/>
        </c:marker>
      </c:pivotFmt>
      <c:pivotFmt>
        <c:idx val="146"/>
        <c:marker>
          <c:symbol val="none"/>
        </c:marker>
      </c:pivotFmt>
      <c:pivotFmt>
        <c:idx val="147"/>
        <c:marker>
          <c:symbol val="none"/>
        </c:marker>
      </c:pivotFmt>
      <c:pivotFmt>
        <c:idx val="148"/>
        <c:marker>
          <c:symbol val="none"/>
        </c:marker>
      </c:pivotFmt>
      <c:pivotFmt>
        <c:idx val="149"/>
        <c:marker>
          <c:symbol val="none"/>
        </c:marker>
      </c:pivotFmt>
      <c:pivotFmt>
        <c:idx val="150"/>
        <c:marker>
          <c:symbol val="none"/>
        </c:marker>
      </c:pivotFmt>
      <c:pivotFmt>
        <c:idx val="151"/>
        <c:marker>
          <c:symbol val="none"/>
        </c:marker>
      </c:pivotFmt>
      <c:pivotFmt>
        <c:idx val="152"/>
        <c:marker>
          <c:symbol val="none"/>
        </c:marker>
      </c:pivotFmt>
      <c:pivotFmt>
        <c:idx val="153"/>
        <c:marker>
          <c:symbol val="none"/>
        </c:marker>
      </c:pivotFmt>
      <c:pivotFmt>
        <c:idx val="154"/>
        <c:marker>
          <c:symbol val="none"/>
        </c:marker>
      </c:pivotFmt>
      <c:pivotFmt>
        <c:idx val="155"/>
        <c:marker>
          <c:symbol val="none"/>
        </c:marker>
      </c:pivotFmt>
      <c:pivotFmt>
        <c:idx val="156"/>
        <c:marker>
          <c:symbol val="none"/>
        </c:marker>
      </c:pivotFmt>
      <c:pivotFmt>
        <c:idx val="157"/>
        <c:marker>
          <c:symbol val="none"/>
        </c:marker>
      </c:pivotFmt>
      <c:pivotFmt>
        <c:idx val="158"/>
        <c:marker>
          <c:symbol val="none"/>
        </c:marker>
      </c:pivotFmt>
      <c:pivotFmt>
        <c:idx val="159"/>
        <c:marker>
          <c:symbol val="none"/>
        </c:marker>
      </c:pivotFmt>
      <c:pivotFmt>
        <c:idx val="160"/>
        <c:marker>
          <c:symbol val="none"/>
        </c:marker>
      </c:pivotFmt>
      <c:pivotFmt>
        <c:idx val="161"/>
        <c:marker>
          <c:symbol val="none"/>
        </c:marker>
      </c:pivotFmt>
      <c:pivotFmt>
        <c:idx val="162"/>
        <c:marker>
          <c:symbol val="none"/>
        </c:marker>
      </c:pivotFmt>
      <c:pivotFmt>
        <c:idx val="163"/>
        <c:marker>
          <c:symbol val="none"/>
        </c:marker>
      </c:pivotFmt>
      <c:pivotFmt>
        <c:idx val="164"/>
        <c:marker>
          <c:symbol val="none"/>
        </c:marker>
      </c:pivotFmt>
      <c:pivotFmt>
        <c:idx val="165"/>
        <c:marker>
          <c:symbol val="none"/>
        </c:marker>
      </c:pivotFmt>
      <c:pivotFmt>
        <c:idx val="166"/>
        <c:marker>
          <c:symbol val="none"/>
        </c:marker>
      </c:pivotFmt>
      <c:pivotFmt>
        <c:idx val="167"/>
        <c:marker>
          <c:symbol val="none"/>
        </c:marker>
      </c:pivotFmt>
      <c:pivotFmt>
        <c:idx val="168"/>
        <c:marker>
          <c:symbol val="none"/>
        </c:marker>
      </c:pivotFmt>
      <c:pivotFmt>
        <c:idx val="169"/>
        <c:marker>
          <c:symbol val="none"/>
        </c:marker>
      </c:pivotFmt>
      <c:pivotFmt>
        <c:idx val="170"/>
        <c:marker>
          <c:symbol val="none"/>
        </c:marker>
      </c:pivotFmt>
      <c:pivotFmt>
        <c:idx val="171"/>
        <c:marker>
          <c:symbol val="none"/>
        </c:marker>
      </c:pivotFmt>
      <c:pivotFmt>
        <c:idx val="172"/>
        <c:marker>
          <c:symbol val="none"/>
        </c:marker>
      </c:pivotFmt>
      <c:pivotFmt>
        <c:idx val="173"/>
        <c:marker>
          <c:symbol val="none"/>
        </c:marker>
      </c:pivotFmt>
      <c:pivotFmt>
        <c:idx val="174"/>
        <c:marker>
          <c:symbol val="none"/>
        </c:marker>
      </c:pivotFmt>
      <c:pivotFmt>
        <c:idx val="175"/>
        <c:marker>
          <c:symbol val="none"/>
        </c:marker>
      </c:pivotFmt>
      <c:pivotFmt>
        <c:idx val="176"/>
        <c:marker>
          <c:symbol val="none"/>
        </c:marker>
      </c:pivotFmt>
      <c:pivotFmt>
        <c:idx val="177"/>
        <c:marker>
          <c:symbol val="none"/>
        </c:marker>
      </c:pivotFmt>
      <c:pivotFmt>
        <c:idx val="178"/>
        <c:marker>
          <c:symbol val="none"/>
        </c:marker>
      </c:pivotFmt>
      <c:pivotFmt>
        <c:idx val="179"/>
        <c:marker>
          <c:symbol val="none"/>
        </c:marker>
      </c:pivotFmt>
      <c:pivotFmt>
        <c:idx val="180"/>
        <c:marker>
          <c:symbol val="none"/>
        </c:marker>
      </c:pivotFmt>
      <c:pivotFmt>
        <c:idx val="181"/>
        <c:marker>
          <c:symbol val="none"/>
        </c:marker>
      </c:pivotFmt>
      <c:pivotFmt>
        <c:idx val="182"/>
        <c:marker>
          <c:symbol val="none"/>
        </c:marker>
      </c:pivotFmt>
      <c:pivotFmt>
        <c:idx val="183"/>
        <c:marker>
          <c:symbol val="none"/>
        </c:marker>
      </c:pivotFmt>
      <c:pivotFmt>
        <c:idx val="184"/>
        <c:marker>
          <c:symbol val="none"/>
        </c:marker>
      </c:pivotFmt>
      <c:pivotFmt>
        <c:idx val="185"/>
        <c:marker>
          <c:symbol val="none"/>
        </c:marker>
      </c:pivotFmt>
      <c:pivotFmt>
        <c:idx val="186"/>
        <c:marker>
          <c:symbol val="none"/>
        </c:marker>
      </c:pivotFmt>
      <c:pivotFmt>
        <c:idx val="187"/>
        <c:marker>
          <c:symbol val="none"/>
        </c:marker>
      </c:pivotFmt>
      <c:pivotFmt>
        <c:idx val="188"/>
        <c:marker>
          <c:symbol val="none"/>
        </c:marker>
      </c:pivotFmt>
      <c:pivotFmt>
        <c:idx val="189"/>
        <c:marker>
          <c:symbol val="none"/>
        </c:marker>
      </c:pivotFmt>
      <c:pivotFmt>
        <c:idx val="190"/>
        <c:marker>
          <c:symbol val="none"/>
        </c:marker>
      </c:pivotFmt>
      <c:pivotFmt>
        <c:idx val="191"/>
        <c:marker>
          <c:symbol val="none"/>
        </c:marker>
      </c:pivotFmt>
      <c:pivotFmt>
        <c:idx val="192"/>
        <c:marker>
          <c:symbol val="none"/>
        </c:marker>
      </c:pivotFmt>
      <c:pivotFmt>
        <c:idx val="193"/>
        <c:marker>
          <c:symbol val="none"/>
        </c:marker>
      </c:pivotFmt>
      <c:pivotFmt>
        <c:idx val="194"/>
        <c:marker>
          <c:symbol val="none"/>
        </c:marker>
      </c:pivotFmt>
      <c:pivotFmt>
        <c:idx val="195"/>
        <c:marker>
          <c:symbol val="none"/>
        </c:marker>
      </c:pivotFmt>
      <c:pivotFmt>
        <c:idx val="196"/>
        <c:marker>
          <c:symbol val="none"/>
        </c:marker>
      </c:pivotFmt>
      <c:pivotFmt>
        <c:idx val="197"/>
        <c:marker>
          <c:symbol val="none"/>
        </c:marker>
      </c:pivotFmt>
      <c:pivotFmt>
        <c:idx val="198"/>
        <c:marker>
          <c:symbol val="none"/>
        </c:marker>
      </c:pivotFmt>
      <c:pivotFmt>
        <c:idx val="199"/>
        <c:marker>
          <c:symbol val="none"/>
        </c:marker>
      </c:pivotFmt>
      <c:pivotFmt>
        <c:idx val="200"/>
        <c:marker>
          <c:symbol val="none"/>
        </c:marker>
      </c:pivotFmt>
      <c:pivotFmt>
        <c:idx val="201"/>
        <c:marker>
          <c:symbol val="none"/>
        </c:marker>
      </c:pivotFmt>
      <c:pivotFmt>
        <c:idx val="202"/>
        <c:marker>
          <c:symbol val="none"/>
        </c:marker>
      </c:pivotFmt>
      <c:pivotFmt>
        <c:idx val="203"/>
        <c:marker>
          <c:symbol val="none"/>
        </c:marker>
      </c:pivotFmt>
      <c:pivotFmt>
        <c:idx val="204"/>
        <c:marker>
          <c:symbol val="none"/>
        </c:marker>
      </c:pivotFmt>
      <c:pivotFmt>
        <c:idx val="205"/>
        <c:marker>
          <c:symbol val="none"/>
        </c:marker>
      </c:pivotFmt>
      <c:pivotFmt>
        <c:idx val="206"/>
        <c:marker>
          <c:symbol val="none"/>
        </c:marker>
      </c:pivotFmt>
      <c:pivotFmt>
        <c:idx val="207"/>
        <c:marker>
          <c:symbol val="none"/>
        </c:marker>
      </c:pivotFmt>
      <c:pivotFmt>
        <c:idx val="208"/>
        <c:marker>
          <c:symbol val="none"/>
        </c:marker>
      </c:pivotFmt>
      <c:pivotFmt>
        <c:idx val="209"/>
        <c:marker>
          <c:symbol val="none"/>
        </c:marker>
      </c:pivotFmt>
      <c:pivotFmt>
        <c:idx val="210"/>
        <c:marker>
          <c:symbol val="none"/>
        </c:marker>
      </c:pivotFmt>
      <c:pivotFmt>
        <c:idx val="211"/>
        <c:marker>
          <c:symbol val="none"/>
        </c:marker>
      </c:pivotFmt>
      <c:pivotFmt>
        <c:idx val="212"/>
        <c:marker>
          <c:symbol val="none"/>
        </c:marker>
      </c:pivotFmt>
      <c:pivotFmt>
        <c:idx val="213"/>
        <c:marker>
          <c:symbol val="none"/>
        </c:marker>
      </c:pivotFmt>
      <c:pivotFmt>
        <c:idx val="214"/>
        <c:marker>
          <c:symbol val="none"/>
        </c:marker>
      </c:pivotFmt>
      <c:pivotFmt>
        <c:idx val="215"/>
        <c:marker>
          <c:symbol val="none"/>
        </c:marker>
      </c:pivotFmt>
      <c:pivotFmt>
        <c:idx val="216"/>
        <c:marker>
          <c:symbol val="none"/>
        </c:marker>
      </c:pivotFmt>
      <c:pivotFmt>
        <c:idx val="217"/>
        <c:marker>
          <c:symbol val="none"/>
        </c:marker>
      </c:pivotFmt>
      <c:pivotFmt>
        <c:idx val="218"/>
        <c:marker>
          <c:symbol val="none"/>
        </c:marker>
      </c:pivotFmt>
      <c:pivotFmt>
        <c:idx val="219"/>
        <c:marker>
          <c:symbol val="none"/>
        </c:marker>
      </c:pivotFmt>
      <c:pivotFmt>
        <c:idx val="220"/>
        <c:marker>
          <c:symbol val="none"/>
        </c:marker>
      </c:pivotFmt>
      <c:pivotFmt>
        <c:idx val="221"/>
        <c:marker>
          <c:symbol val="none"/>
        </c:marker>
      </c:pivotFmt>
      <c:pivotFmt>
        <c:idx val="222"/>
        <c:marker>
          <c:symbol val="none"/>
        </c:marker>
      </c:pivotFmt>
      <c:pivotFmt>
        <c:idx val="223"/>
        <c:marker>
          <c:symbol val="none"/>
        </c:marker>
      </c:pivotFmt>
      <c:pivotFmt>
        <c:idx val="224"/>
        <c:marker>
          <c:symbol val="none"/>
        </c:marker>
      </c:pivotFmt>
      <c:pivotFmt>
        <c:idx val="225"/>
        <c:marker>
          <c:symbol val="none"/>
        </c:marker>
      </c:pivotFmt>
      <c:pivotFmt>
        <c:idx val="226"/>
        <c:marker>
          <c:symbol val="none"/>
        </c:marker>
      </c:pivotFmt>
      <c:pivotFmt>
        <c:idx val="227"/>
        <c:marker>
          <c:symbol val="none"/>
        </c:marker>
      </c:pivotFmt>
      <c:pivotFmt>
        <c:idx val="228"/>
        <c:marker>
          <c:symbol val="none"/>
        </c:marker>
      </c:pivotFmt>
      <c:pivotFmt>
        <c:idx val="229"/>
        <c:marker>
          <c:symbol val="none"/>
        </c:marker>
      </c:pivotFmt>
      <c:pivotFmt>
        <c:idx val="230"/>
        <c:marker>
          <c:symbol val="none"/>
        </c:marker>
      </c:pivotFmt>
      <c:pivotFmt>
        <c:idx val="231"/>
        <c:marker>
          <c:symbol val="none"/>
        </c:marker>
      </c:pivotFmt>
      <c:pivotFmt>
        <c:idx val="232"/>
        <c:marker>
          <c:symbol val="none"/>
        </c:marker>
      </c:pivotFmt>
      <c:pivotFmt>
        <c:idx val="233"/>
        <c:marker>
          <c:symbol val="none"/>
        </c:marker>
      </c:pivotFmt>
      <c:pivotFmt>
        <c:idx val="234"/>
        <c:marker>
          <c:symbol val="none"/>
        </c:marker>
      </c:pivotFmt>
      <c:pivotFmt>
        <c:idx val="235"/>
        <c:marker>
          <c:symbol val="none"/>
        </c:marker>
      </c:pivotFmt>
      <c:pivotFmt>
        <c:idx val="236"/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0.12360847342594762"/>
          <c:y val="0.14767040483575916"/>
          <c:w val="0.79233611423572059"/>
          <c:h val="0.672686232402767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'Pivot Tables (Group)'!$B$4:$B$5</c:f>
              <c:strCache>
                <c:ptCount val="1"/>
                <c:pt idx="0">
                  <c:v>Run 5-17</c:v>
                </c:pt>
              </c:strCache>
            </c:strRef>
          </c:tx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(Group)'!$B$6:$B$15</c:f>
              <c:numCache>
                <c:formatCode>General</c:formatCode>
                <c:ptCount val="10"/>
                <c:pt idx="0">
                  <c:v>6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3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21-4D4B-9170-EAD9470483FB}"/>
            </c:ext>
          </c:extLst>
        </c:ser>
        <c:ser>
          <c:idx val="1"/>
          <c:order val="1"/>
          <c:tx>
            <c:strRef>
              <c:f>'Pivot Tables (Group)'!$C$4:$C$5</c:f>
              <c:strCache>
                <c:ptCount val="1"/>
                <c:pt idx="0">
                  <c:v>Run 1-18</c:v>
                </c:pt>
              </c:strCache>
            </c:strRef>
          </c:tx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(Group)'!$C$6:$C$15</c:f>
              <c:numCache>
                <c:formatCode>General</c:formatCode>
                <c:ptCount val="10"/>
                <c:pt idx="0">
                  <c:v>8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3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21-4D4B-9170-EAD9470483FB}"/>
            </c:ext>
          </c:extLst>
        </c:ser>
        <c:ser>
          <c:idx val="2"/>
          <c:order val="2"/>
          <c:tx>
            <c:strRef>
              <c:f>'Pivot Tables (Group)'!$D$4:$D$5</c:f>
              <c:strCache>
                <c:ptCount val="1"/>
                <c:pt idx="0">
                  <c:v>Run 2-18</c:v>
                </c:pt>
              </c:strCache>
            </c:strRef>
          </c:tx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(Group)'!$D$6:$D$15</c:f>
              <c:numCache>
                <c:formatCode>General</c:formatCode>
                <c:ptCount val="10"/>
                <c:pt idx="0">
                  <c:v>7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21-4D4B-9170-EAD9470483FB}"/>
            </c:ext>
          </c:extLst>
        </c:ser>
        <c:ser>
          <c:idx val="3"/>
          <c:order val="3"/>
          <c:tx>
            <c:strRef>
              <c:f>'Pivot Tables (Group)'!$E$4:$E$5</c:f>
              <c:strCache>
                <c:ptCount val="1"/>
                <c:pt idx="0">
                  <c:v>Run 3-18</c:v>
                </c:pt>
              </c:strCache>
            </c:strRef>
          </c:tx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(Group)'!$E$6:$E$15</c:f>
              <c:numCache>
                <c:formatCode>General</c:formatCode>
                <c:ptCount val="10"/>
                <c:pt idx="0">
                  <c:v>5</c:v>
                </c:pt>
                <c:pt idx="1">
                  <c:v>1</c:v>
                </c:pt>
                <c:pt idx="2">
                  <c:v>1</c:v>
                </c:pt>
                <c:pt idx="3">
                  <c:v>5</c:v>
                </c:pt>
                <c:pt idx="4">
                  <c:v>0</c:v>
                </c:pt>
                <c:pt idx="5">
                  <c:v>0</c:v>
                </c:pt>
                <c:pt idx="6">
                  <c:v>4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21-4D4B-9170-EAD9470483FB}"/>
            </c:ext>
          </c:extLst>
        </c:ser>
        <c:ser>
          <c:idx val="4"/>
          <c:order val="4"/>
          <c:tx>
            <c:strRef>
              <c:f>'Pivot Tables (Group)'!$F$4:$F$5</c:f>
              <c:strCache>
                <c:ptCount val="1"/>
                <c:pt idx="0">
                  <c:v>Run 4-18</c:v>
                </c:pt>
              </c:strCache>
            </c:strRef>
          </c:tx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(Group)'!$F$6:$F$15</c:f>
              <c:numCache>
                <c:formatCode>General</c:formatCode>
                <c:ptCount val="10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21-4D4B-9170-EAD9470483FB}"/>
            </c:ext>
          </c:extLst>
        </c:ser>
        <c:ser>
          <c:idx val="5"/>
          <c:order val="5"/>
          <c:tx>
            <c:strRef>
              <c:f>'Pivot Tables (Group)'!$G$4:$G$5</c:f>
              <c:strCache>
                <c:ptCount val="1"/>
                <c:pt idx="0">
                  <c:v>Run 5-18</c:v>
                </c:pt>
              </c:strCache>
            </c:strRef>
          </c:tx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(Group)'!$G$6:$G$15</c:f>
              <c:numCache>
                <c:formatCode>General</c:formatCode>
                <c:ptCount val="10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21-4D4B-9170-EAD9470483FB}"/>
            </c:ext>
          </c:extLst>
        </c:ser>
        <c:ser>
          <c:idx val="6"/>
          <c:order val="6"/>
          <c:tx>
            <c:strRef>
              <c:f>'Pivot Tables (Group)'!$H$4:$H$5</c:f>
              <c:strCache>
                <c:ptCount val="1"/>
                <c:pt idx="0">
                  <c:v>Run 1-19</c:v>
                </c:pt>
              </c:strCache>
            </c:strRef>
          </c:tx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(Group)'!$H$6:$H$15</c:f>
              <c:numCache>
                <c:formatCode>General</c:formatCode>
                <c:ptCount val="10"/>
                <c:pt idx="0">
                  <c:v>10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721-4D4B-9170-EAD9470483FB}"/>
            </c:ext>
          </c:extLst>
        </c:ser>
        <c:ser>
          <c:idx val="7"/>
          <c:order val="7"/>
          <c:tx>
            <c:strRef>
              <c:f>'Pivot Tables (Group)'!$I$4:$I$5</c:f>
              <c:strCache>
                <c:ptCount val="1"/>
                <c:pt idx="0">
                  <c:v>Run 2-19</c:v>
                </c:pt>
              </c:strCache>
            </c:strRef>
          </c:tx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(Group)'!$I$6:$I$15</c:f>
              <c:numCache>
                <c:formatCode>General</c:formatCode>
                <c:ptCount val="10"/>
                <c:pt idx="0">
                  <c:v>12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721-4D4B-9170-EAD9470483FB}"/>
            </c:ext>
          </c:extLst>
        </c:ser>
        <c:ser>
          <c:idx val="8"/>
          <c:order val="8"/>
          <c:tx>
            <c:strRef>
              <c:f>'Pivot Tables (Group)'!$J$4:$J$5</c:f>
              <c:strCache>
                <c:ptCount val="1"/>
                <c:pt idx="0">
                  <c:v>Run 3-19</c:v>
                </c:pt>
              </c:strCache>
            </c:strRef>
          </c:tx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(Group)'!$J$6:$J$15</c:f>
              <c:numCache>
                <c:formatCode>General</c:formatCode>
                <c:ptCount val="10"/>
                <c:pt idx="0">
                  <c:v>5</c:v>
                </c:pt>
                <c:pt idx="1">
                  <c:v>3</c:v>
                </c:pt>
                <c:pt idx="2">
                  <c:v>0</c:v>
                </c:pt>
                <c:pt idx="3">
                  <c:v>4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721-4D4B-9170-EAD9470483FB}"/>
            </c:ext>
          </c:extLst>
        </c:ser>
        <c:ser>
          <c:idx val="9"/>
          <c:order val="9"/>
          <c:tx>
            <c:strRef>
              <c:f>'Pivot Tables (Group)'!$K$4:$K$5</c:f>
              <c:strCache>
                <c:ptCount val="1"/>
                <c:pt idx="0">
                  <c:v>Run 4-19</c:v>
                </c:pt>
              </c:strCache>
            </c:strRef>
          </c:tx>
          <c:invertIfNegative val="0"/>
          <c:cat>
            <c:strRef>
              <c:f>'Pivot Tables (Group)'!$A$6:$A$15</c:f>
              <c:strCache>
                <c:ptCount val="10"/>
                <c:pt idx="0">
                  <c:v>Storage Ring RF    </c:v>
                </c:pt>
                <c:pt idx="1">
                  <c:v> IFM</c:v>
                </c:pt>
                <c:pt idx="2">
                  <c:v>Power Converters &amp; Magnets</c:v>
                </c:pt>
                <c:pt idx="3">
                  <c:v> Controls</c:v>
                </c:pt>
                <c:pt idx="4">
                  <c:v> Diagnostics</c:v>
                </c:pt>
                <c:pt idx="5">
                  <c:v> Operations</c:v>
                </c:pt>
                <c:pt idx="6">
                  <c:v> Vacuum</c:v>
                </c:pt>
                <c:pt idx="7">
                  <c:v> Beamlines</c:v>
                </c:pt>
                <c:pt idx="8">
                  <c:v>Engineering </c:v>
                </c:pt>
                <c:pt idx="9">
                  <c:v>Sum of Insertion Devices</c:v>
                </c:pt>
              </c:strCache>
            </c:strRef>
          </c:cat>
          <c:val>
            <c:numRef>
              <c:f>'Pivot Tables (Group)'!$K$6:$K$15</c:f>
              <c:numCache>
                <c:formatCode>General</c:formatCode>
                <c:ptCount val="10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721-4D4B-9170-EAD9470483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244736"/>
        <c:axId val="166246272"/>
      </c:barChart>
      <c:catAx>
        <c:axId val="166244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6246272"/>
        <c:crosses val="autoZero"/>
        <c:auto val="1"/>
        <c:lblAlgn val="ctr"/>
        <c:lblOffset val="100"/>
        <c:noMultiLvlLbl val="0"/>
      </c:catAx>
      <c:valAx>
        <c:axId val="16624627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66244736"/>
        <c:crosses val="autoZero"/>
        <c:crossBetween val="between"/>
        <c:majorUnit val="2"/>
      </c:valAx>
      <c:spPr>
        <a:solidFill>
          <a:schemeClr val="bg1"/>
        </a:solidFill>
      </c:spPr>
    </c:plotArea>
    <c:legend>
      <c:legendPos val="tr"/>
      <c:layout>
        <c:manualLayout>
          <c:xMode val="edge"/>
          <c:yMode val="edge"/>
          <c:x val="0.88454318210223026"/>
          <c:y val="4.5325779036827323E-2"/>
          <c:w val="8.1547775635597036E-2"/>
          <c:h val="0.73062276306370799"/>
        </c:manualLayout>
      </c:layout>
      <c:overlay val="0"/>
      <c:spPr>
        <a:solidFill>
          <a:schemeClr val="bg1"/>
        </a:solidFill>
      </c:spPr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B3EBF-2737-4149-83C1-5AD27D841E08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1B5C0-7D27-41CD-9B20-74ED13A1D9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396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8A060-4A00-4E65-BD56-F76DEF6CE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54F50F-BEA0-4448-9631-846C2409A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8BB45-864D-4F48-8A67-27FDCE563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60565-EDD0-4972-9327-7330550A6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28342-6582-406B-BD6F-AE97F2E12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417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2693-31FD-41E9-8431-DB3D31B9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2E566-2A92-48EE-9D34-55F425F34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A22FF-FC17-4829-8A43-E621D7F6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F4CD0-89E0-482C-9CFC-56867B8A5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0CEC7-52B7-4CB4-8A8E-A353C962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396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1FC31-E477-4557-BB23-61473C71A5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23A523-2CFA-4BA7-A588-6588EF8CE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CE4E6-926F-415C-ADCF-CE2F24897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85050-79F8-4DDE-B105-24D403A3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D3F68-F230-431A-A203-1CB390B7B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96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C989C-5771-43A8-9AB1-0E0A6B362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27846-C84A-48E5-9B8A-FE4468189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8A097-5D5B-41A9-A74E-08018ED8A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E8931-7EC2-4ABC-BDC0-D31F3F2B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A6FC4-D358-4C4B-861B-26459B33B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127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9AE7-AF2B-4B5D-8173-E9F93288C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96274-293E-464D-8C44-4E3A95346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870D-206D-4B24-BE91-32538523A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DF703-C0ED-45D5-92A3-A617A2D0B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D33DF-469E-4316-8C13-2F03A203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21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3452-4FCA-4CDC-A957-523B6741D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EB70-798B-4478-B23E-C85C76797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A1F8EF-492D-4A70-96BA-563CA4357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1F227-2B59-4210-8463-C4A2244B9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AEAE73-C52A-4718-B485-824075A12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98B3D-B948-4043-98F1-3A6EC5245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10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A5D82-573E-48F8-9D8E-5B28CE12E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0E82B-FF70-4BCC-9688-7025EF6C5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2E5962-0211-43BF-AE49-3A0E1F559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6E13B0-8C30-47E6-A683-815133855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147AA-C26B-46E4-98E0-29C1EDF23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9D193C-F9C6-4D13-9495-BF92C7F5F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FE432-53F3-425B-81AB-B3B50B9B4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8002D-8F41-4FE1-A7CE-1E55C0057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85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4D478-602C-4502-8E6E-F33B9B76D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2E4CD4-575B-4BFB-B385-F527051B7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241723-2663-4926-B874-95C42DF1A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C0C8F5-8FB5-4D45-89B9-B9F7ACE57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483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6977A0-2C30-4292-8D6E-5DD65D9E6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D1EC03-A7A1-443C-8686-A73D84D73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FA9A9-16CC-4061-B85A-6B65C02E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19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980E4-B42D-41BF-A180-878B57DB1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18A0-9779-4C57-8E67-D3E0D2980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A511F-D2C2-4995-82B5-4A128D056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993D3-45F5-482D-B3EF-D73C971B1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EC84A-8BA8-4565-9FB7-662979BD5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3A5F11-2D31-42C8-BB68-7D1A8B53D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15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565AF-612F-4712-B3BB-8614C55E1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09C837-E66D-4ACD-A546-F45B41F473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21DE8-267F-42E9-90C5-5D8C34BB9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3571F-D543-4897-8D63-3536B09E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AF8A8-1C4D-471E-A4BA-9B683115F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20964-5374-4573-808C-013A2F415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856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17D56A-5DF0-46F3-BAB6-9A7822BDC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CA04A-C9A5-42E4-B3D3-1EA17BC68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50272-F780-415C-8710-6CE82BF952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73244-1BBF-45F4-AD39-8F72AB254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14BFA-4577-44CD-91E2-266C8A477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4F75C-32E3-4210-AAC3-5A8DA0361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88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E34C5-B598-41D2-BAA7-ED920D65D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GB" dirty="0"/>
              <a:t>Why Change our fault logging system.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4AFF3-1B18-4391-8C20-88A200CA5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14/11/2019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15C6B-4CE1-49C1-8EC8-AD013855D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42EFD-880C-4A51-8FC4-38687F95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269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6EC75-9258-4314-AC2C-5B232CF04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965"/>
            <a:ext cx="10515600" cy="787019"/>
          </a:xfrm>
        </p:spPr>
        <p:txBody>
          <a:bodyPr/>
          <a:lstStyle/>
          <a:p>
            <a:r>
              <a:rPr lang="en-GB" dirty="0"/>
              <a:t>Corrective action plans.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8AA9E2-37F4-47EB-B315-12A7D48D8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3655" y="1413030"/>
            <a:ext cx="5773890" cy="43513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11DD4-4854-4C10-8CCC-9AB80B95C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8C00-F2ED-4B63-909A-F8FD479F1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3A110-296A-4B14-9D9A-FE462AE91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10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A8A554-2092-47D8-90B0-F9FA0582B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39" y="925098"/>
            <a:ext cx="5603768" cy="5327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F64F4-CA7D-4FFA-991D-BC5F65F55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67" y="1413030"/>
            <a:ext cx="10298433" cy="446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98CEB-8C04-4748-A5AA-AC917F51B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951E3-7BD8-43C6-AA64-9276F04C4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Lost responses</a:t>
            </a:r>
          </a:p>
          <a:p>
            <a:r>
              <a:rPr lang="en-GB" dirty="0"/>
              <a:t>Difficulty of linking information between similar faults</a:t>
            </a:r>
          </a:p>
          <a:p>
            <a:r>
              <a:rPr lang="en-GB" dirty="0"/>
              <a:t>Has not provided a resource for operators in understanding or diagnosing faults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250F6-6233-4BF3-A746-EECAEDEBF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24E32-DD18-4C96-9BBE-8E663B23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9FDC4-C3B0-4956-B271-CB3A326A2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32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A16B4-CB7B-4EB4-876E-99011E5A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we want?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729E5-5C0D-4A55-A474-7AE9B29F7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Web communications</a:t>
            </a:r>
          </a:p>
          <a:p>
            <a:r>
              <a:rPr lang="en-GB" dirty="0"/>
              <a:t>Automatic capture of all responses</a:t>
            </a:r>
          </a:p>
          <a:p>
            <a:r>
              <a:rPr lang="en-GB" dirty="0"/>
              <a:t>Greater ability to link faults and browse to related ones</a:t>
            </a:r>
          </a:p>
          <a:p>
            <a:r>
              <a:rPr lang="en-GB" dirty="0"/>
              <a:t>More support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390C9-EEE7-4A4D-B45B-0D9661750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D069C-3A1A-4FE8-9871-29FDF62F1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AA62A-B751-4DEC-8A38-7A14E2F9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36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4BCC0-691D-4E58-96E0-B05E59BD7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JIRA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24271-999E-498C-BA14-14355A80B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Effort into </a:t>
            </a:r>
            <a:r>
              <a:rPr lang="en-GB" dirty="0" err="1"/>
              <a:t>postgress</a:t>
            </a:r>
            <a:r>
              <a:rPr lang="en-GB" dirty="0"/>
              <a:t> </a:t>
            </a:r>
            <a:r>
              <a:rPr lang="en-GB" dirty="0" err="1"/>
              <a:t>db</a:t>
            </a:r>
            <a:r>
              <a:rPr lang="en-GB" dirty="0"/>
              <a:t> – support issues</a:t>
            </a:r>
          </a:p>
          <a:p>
            <a:r>
              <a:rPr lang="en-GB" dirty="0"/>
              <a:t>In use for many projects within the Diamond – Familiarity</a:t>
            </a:r>
          </a:p>
          <a:p>
            <a:r>
              <a:rPr lang="en-GB" dirty="0"/>
              <a:t>Possibility to link issues within  and across projects</a:t>
            </a:r>
          </a:p>
          <a:p>
            <a:r>
              <a:rPr lang="en-GB" dirty="0"/>
              <a:t>Available tools to enable piecewise migration.</a:t>
            </a:r>
          </a:p>
          <a:p>
            <a:r>
              <a:rPr lang="en-GB" dirty="0"/>
              <a:t>Support has been available developing project to our requirements.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5ACD2-4AD7-4711-8B2A-5D461FB42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01E82-3B31-4EC3-BD98-DF369797E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2D002-E349-42CE-8D17-66E95052A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23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DEC0E-59C1-492B-977B-50B7B40E2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we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463A2-A563-4930-9CEE-B341A90B5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First 3 runs of this year running as pilot with 2 groups</a:t>
            </a:r>
          </a:p>
          <a:p>
            <a:pPr lvl="1"/>
            <a:r>
              <a:rPr lang="en-GB" dirty="0"/>
              <a:t>1 group already using JIRA internally had no issues</a:t>
            </a:r>
          </a:p>
          <a:p>
            <a:pPr lvl="1"/>
            <a:r>
              <a:rPr lang="en-GB" dirty="0"/>
              <a:t>Other group less enthusiastic (one with most issues)</a:t>
            </a:r>
          </a:p>
          <a:p>
            <a:r>
              <a:rPr lang="en-GB" sz="2400" dirty="0"/>
              <a:t>Significant effort into control of Notification emails and ensuring response in JIRA</a:t>
            </a:r>
          </a:p>
          <a:p>
            <a:r>
              <a:rPr lang="en-GB" sz="2400" dirty="0"/>
              <a:t>Last run in ‘full use’</a:t>
            </a:r>
          </a:p>
          <a:p>
            <a:pPr lvl="1"/>
            <a:r>
              <a:rPr lang="en-GB" dirty="0"/>
              <a:t>All groups but majority of faults with group included in pilot</a:t>
            </a:r>
          </a:p>
          <a:p>
            <a:r>
              <a:rPr lang="en-GB" sz="2400" dirty="0"/>
              <a:t>As a result of pilot this year is hybrid, which will make some of the Year end reports more complex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78E8E-7791-4FD6-9149-2FF1DF7E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5272F-8B4E-4F9F-8F7E-E2818428E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DCD33-D824-4EF4-95B5-54ABC190A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20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2512C-5CFB-4A89-88C7-BFB847EC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28D34-6239-45B4-BAD4-B4B6A62AF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E514E-FF33-4E16-B9CA-0AB7DFDD9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15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3E2B1A-6BE4-492F-9D96-3BAA28C0F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93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CB94-3465-4A57-9870-D036B0989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3879"/>
          </a:xfrm>
        </p:spPr>
        <p:txBody>
          <a:bodyPr>
            <a:normAutofit/>
          </a:bodyPr>
          <a:lstStyle/>
          <a:p>
            <a:r>
              <a:rPr lang="en-GB" sz="2800" dirty="0"/>
              <a:t>Automatic Summaries (query results in confluence pages)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980170-5778-4A4A-857C-17DCE2936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302" y="1690688"/>
            <a:ext cx="7355498" cy="43513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E2700-2D67-4C18-86E9-AEB2016E7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37D0D-A610-43FC-AF0B-34AE81E9D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F12B8-A421-414A-8F4F-1223E35E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774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58216-B5EC-4805-A0CE-FE3918C48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more would we like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4DCC5-74F7-4721-88DC-9E0CEA2DB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Get all groups using facilities within JIRA</a:t>
            </a:r>
          </a:p>
          <a:p>
            <a:r>
              <a:rPr lang="en-GB" dirty="0"/>
              <a:t>Move CAP system into JIRA to exploit issue linking</a:t>
            </a:r>
          </a:p>
          <a:p>
            <a:r>
              <a:rPr lang="en-GB" dirty="0"/>
              <a:t>Learn how best to use some of the facilities within JIRA particularly with respect to repeating faults.</a:t>
            </a:r>
          </a:p>
          <a:p>
            <a:r>
              <a:rPr lang="en-GB" dirty="0"/>
              <a:t>Move report generation off old </a:t>
            </a:r>
            <a:r>
              <a:rPr lang="en-GB" dirty="0" err="1"/>
              <a:t>db</a:t>
            </a:r>
            <a:endParaRPr lang="en-GB" dirty="0"/>
          </a:p>
          <a:p>
            <a:r>
              <a:rPr lang="en-GB" dirty="0"/>
              <a:t>Build automated dashboards for fault status</a:t>
            </a:r>
          </a:p>
          <a:p>
            <a:r>
              <a:rPr lang="en-GB" dirty="0"/>
              <a:t>Decide whether what to do with old database: Keep using JIRA as front end, separate the 2, or migrate old data into JIRA?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9F99E-44CF-4DF0-B167-68A3647A4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FC7D9-C54C-4B9F-B58E-356C0E24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B22B1-D9A3-4CDC-BBED-9CA7967ED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86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538ED-3F94-4049-9726-34290BB4B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223A6-D9EE-4069-AA1A-1E2DED030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Providing required basic functionality</a:t>
            </a:r>
          </a:p>
          <a:p>
            <a:r>
              <a:rPr lang="en-GB" dirty="0"/>
              <a:t>All communication regarding faults is now being captured</a:t>
            </a:r>
          </a:p>
          <a:p>
            <a:r>
              <a:rPr lang="en-GB" dirty="0"/>
              <a:t>Not yet using the full capabilities of JIRA to track status of response to faults</a:t>
            </a:r>
          </a:p>
          <a:p>
            <a:r>
              <a:rPr lang="en-GB" dirty="0"/>
              <a:t>Beginning to get use out of prebuilt searches</a:t>
            </a:r>
          </a:p>
          <a:p>
            <a:r>
              <a:rPr lang="en-GB" dirty="0"/>
              <a:t>Looks to be promising for full set of </a:t>
            </a:r>
            <a:r>
              <a:rPr lang="en-GB" dirty="0" err="1"/>
              <a:t>requirments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92491-8DFB-41FB-8D0A-6D0369F65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0A23F-9A7A-4D04-868F-91945BB4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DEC4E-3010-4FA8-94D1-7927408BB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871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9B4EB-DD16-4E8E-9887-E2F1C5BBF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CFC2E-676D-4CE9-9EAC-C8F012262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Development of system V. Winter – Operator at Diamond.</a:t>
            </a:r>
          </a:p>
          <a:p>
            <a:r>
              <a:rPr lang="en-GB" dirty="0"/>
              <a:t>JIRA support M. Taylor – Contractor(no longer at Diamond)</a:t>
            </a:r>
          </a:p>
          <a:p>
            <a:r>
              <a:rPr lang="en-GB" dirty="0"/>
              <a:t>Initial Access development A. Dixon – Operator no longer at Diamond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6141C-B620-48C5-91AD-C42F7565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132C0-B5CC-4249-8C19-0CCE3A3FA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C3B98-3D43-433C-A5AF-223D17D2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248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6C67AD-7179-4CEA-95C2-C13629434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4740C9-D9BB-4714-84B3-988B9078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84BB5-75E2-4432-9194-D3312E62A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Diamond including reliability history.</a:t>
            </a:r>
          </a:p>
          <a:p>
            <a:r>
              <a:rPr lang="en-GB" dirty="0"/>
              <a:t>Our original fault log</a:t>
            </a:r>
          </a:p>
          <a:p>
            <a:r>
              <a:rPr lang="en-GB" dirty="0"/>
              <a:t>Why Change?</a:t>
            </a:r>
          </a:p>
          <a:p>
            <a:r>
              <a:rPr lang="en-GB" dirty="0"/>
              <a:t>Why JIRA?</a:t>
            </a:r>
          </a:p>
          <a:p>
            <a:r>
              <a:rPr lang="en-GB" dirty="0"/>
              <a:t>Where are we now / migration process.</a:t>
            </a:r>
          </a:p>
          <a:p>
            <a:r>
              <a:rPr lang="en-GB" dirty="0"/>
              <a:t>What more would we like to do?</a:t>
            </a:r>
          </a:p>
          <a:p>
            <a:r>
              <a:rPr lang="en-GB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A6268-27A9-4E5A-8259-AC81ADFB6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2F2A3-16CA-4718-AD03-B3285C12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B18FC-3F7C-47E9-A999-C292AF20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327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70274C-D135-4916-A94F-2ED10A62A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749" y="212870"/>
            <a:ext cx="8052319" cy="5692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825B82-121D-48F7-8746-7789744F9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Diamond.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D8FC4-5F2E-4E7B-8C6B-38D4810E6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321594"/>
            <a:ext cx="4508500" cy="42148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History:-</a:t>
            </a:r>
          </a:p>
          <a:p>
            <a:pPr lvl="1"/>
            <a:r>
              <a:rPr lang="en-GB" dirty="0"/>
              <a:t>Opened in 2007 with 7 beamlines.</a:t>
            </a:r>
          </a:p>
          <a:p>
            <a:pPr lvl="1"/>
            <a:r>
              <a:rPr lang="en-GB" dirty="0"/>
              <a:t>2 more phases of beamlines: Now  35 beamlines, including independent branches</a:t>
            </a:r>
          </a:p>
          <a:p>
            <a:pPr lvl="1"/>
            <a:r>
              <a:rPr lang="en-GB" dirty="0"/>
              <a:t>Top-up from late 2008, Running 300 mA Since April 2012. </a:t>
            </a:r>
          </a:p>
          <a:p>
            <a:pPr lvl="1"/>
            <a:r>
              <a:rPr lang="en-GB" dirty="0"/>
              <a:t>~5000hrs/ </a:t>
            </a:r>
            <a:r>
              <a:rPr lang="en-GB" dirty="0" err="1"/>
              <a:t>yr</a:t>
            </a:r>
            <a:r>
              <a:rPr lang="en-GB" dirty="0"/>
              <a:t> user beam.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2E336-4626-4F49-8E8E-10C268FE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68C35-8D5F-450C-8757-49B15C4F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E527E-F3AB-4A68-9000-3C5A959C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916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0F950-96CB-486A-A9DC-A0E24E871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415"/>
            <a:ext cx="3052665" cy="3125755"/>
          </a:xfrm>
        </p:spPr>
        <p:txBody>
          <a:bodyPr anchor="b">
            <a:normAutofit fontScale="90000"/>
          </a:bodyPr>
          <a:lstStyle/>
          <a:p>
            <a:r>
              <a:rPr lang="en-GB" sz="2400" dirty="0">
                <a:latin typeface="+mn-lt"/>
              </a:rPr>
              <a:t>Beamlines added by making changes to lattice: DDBA &amp; DIAD</a:t>
            </a:r>
            <a:br>
              <a:rPr lang="en-GB" sz="2400" dirty="0">
                <a:latin typeface="+mn-lt"/>
              </a:rPr>
            </a:br>
            <a:r>
              <a:rPr lang="en-GB" sz="2400" dirty="0">
                <a:latin typeface="+mn-lt"/>
              </a:rPr>
              <a:t>DDBA diagram:-</a:t>
            </a:r>
            <a:br>
              <a:rPr lang="en-GB" sz="2400" dirty="0">
                <a:latin typeface="+mn-lt"/>
              </a:rPr>
            </a:br>
            <a:br>
              <a:rPr lang="en-GB" sz="2400" dirty="0">
                <a:latin typeface="+mn-lt"/>
              </a:rPr>
            </a:br>
            <a:br>
              <a:rPr lang="en-GB" sz="2400" dirty="0">
                <a:latin typeface="+mn-lt"/>
              </a:rPr>
            </a:br>
            <a:br>
              <a:rPr lang="en-GB" sz="2400" dirty="0">
                <a:latin typeface="+mn-lt"/>
              </a:rPr>
            </a:br>
            <a:r>
              <a:rPr lang="en-GB" sz="2400" dirty="0">
                <a:latin typeface="+mn-lt"/>
              </a:rPr>
              <a:t>DIAD is normal cell with </a:t>
            </a:r>
            <a:r>
              <a:rPr lang="en-GB" sz="2400" dirty="0" err="1">
                <a:latin typeface="+mn-lt"/>
              </a:rPr>
              <a:t>sextupole</a:t>
            </a:r>
            <a:r>
              <a:rPr lang="en-GB" sz="2400" dirty="0">
                <a:latin typeface="+mn-lt"/>
              </a:rPr>
              <a:t> replaced by Wiggler.</a:t>
            </a:r>
          </a:p>
        </p:txBody>
      </p:sp>
      <p:pic>
        <p:nvPicPr>
          <p:cNvPr id="8" name="Picture 24" descr="DDBA.png">
            <a:extLst>
              <a:ext uri="{FF2B5EF4-FFF2-40B4-BE49-F238E27FC236}">
                <a16:creationId xmlns:a16="http://schemas.microsoft.com/office/drawing/2014/main" id="{D509B39B-986C-4570-B929-840A24513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266" y="589101"/>
            <a:ext cx="7251192" cy="219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1AFE8-C351-4649-A8AE-2333D8B5C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7063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9B066-06A6-4447-BDF1-64BD1DC4B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6344" y="6356350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659A8-94A9-4EB9-B2E0-4DCCC779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2B4F75C-32E3-4210-AAC3-5A8DA036182A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63C655-98DB-474A-BEE1-012AB0D6E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101" y="2652887"/>
            <a:ext cx="6706181" cy="378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76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E4B9A-534D-4334-A238-8CBE3862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9F62C-FAF6-4DEE-9EFB-E252867A1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9C1AF-CF12-4690-9F42-628BD8278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5</a:t>
            </a:fld>
            <a:endParaRPr lang="en-GB"/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F6151B34-D3AD-436A-B23E-D99CB9695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2907" y="1122363"/>
            <a:ext cx="3030894" cy="4303712"/>
          </a:xfrm>
        </p:spPr>
        <p:txBody>
          <a:bodyPr>
            <a:noAutofit/>
          </a:bodyPr>
          <a:lstStyle/>
          <a:p>
            <a:r>
              <a:rPr lang="en-US" sz="2400" dirty="0"/>
              <a:t>These Changes have meant that nice to have systems have become essential particularly, </a:t>
            </a:r>
            <a:r>
              <a:rPr lang="en-US" dirty="0"/>
              <a:t>Transverse </a:t>
            </a:r>
            <a:r>
              <a:rPr lang="en-US" dirty="0" err="1"/>
              <a:t>multibunch</a:t>
            </a:r>
            <a:r>
              <a:rPr lang="en-US" dirty="0"/>
              <a:t> feedback</a:t>
            </a:r>
          </a:p>
          <a:p>
            <a:r>
              <a:rPr lang="en-US" sz="2400" dirty="0"/>
              <a:t>Added Normal conducting cavities squeezed into straights along with shorter ID’s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C37684-30CF-45EF-86DB-A4E6012FF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45" y="1365935"/>
            <a:ext cx="7315834" cy="412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03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2620-8A93-4502-BCDE-D2245ADD0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Diamond 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6541A-EB73-4BB9-B8CF-8A89530A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E5543-5C84-4DB1-B2BC-3029DBF3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D2656-BFA0-45CB-8E59-258D98D1B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6</a:t>
            </a:fld>
            <a:endParaRPr lang="en-GB"/>
          </a:p>
        </p:txBody>
      </p:sp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0FC4C131-DA39-4450-8D39-77911EF6C73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1341" r="580" b="19074"/>
          <a:stretch/>
        </p:blipFill>
        <p:spPr bwMode="auto">
          <a:xfrm>
            <a:off x="1696977" y="1704041"/>
            <a:ext cx="8785225" cy="41224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E67A6E-4605-4694-B0B2-7D62DE0CEF94}"/>
              </a:ext>
            </a:extLst>
          </p:cNvPr>
          <p:cNvSpPr txBox="1"/>
          <p:nvPr/>
        </p:nvSpPr>
        <p:spPr>
          <a:xfrm>
            <a:off x="3143672" y="792993"/>
            <a:ext cx="108012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Standard Straights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09FBF82-4CD6-45F0-B707-03D3D3417CC2}"/>
              </a:ext>
            </a:extLst>
          </p:cNvPr>
          <p:cNvCxnSpPr>
            <a:cxnSpLocks/>
          </p:cNvCxnSpPr>
          <p:nvPr/>
        </p:nvCxnSpPr>
        <p:spPr>
          <a:xfrm>
            <a:off x="4223792" y="1457378"/>
            <a:ext cx="216024" cy="15819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B5C0CC-9A39-4E13-B28A-0D36AB5BF013}"/>
              </a:ext>
            </a:extLst>
          </p:cNvPr>
          <p:cNvCxnSpPr>
            <a:cxnSpLocks/>
          </p:cNvCxnSpPr>
          <p:nvPr/>
        </p:nvCxnSpPr>
        <p:spPr>
          <a:xfrm flipH="1">
            <a:off x="2711624" y="1439324"/>
            <a:ext cx="1512168" cy="25657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0D41ABE-F769-4C0D-9116-8A15A1BD927B}"/>
              </a:ext>
            </a:extLst>
          </p:cNvPr>
          <p:cNvCxnSpPr>
            <a:cxnSpLocks/>
          </p:cNvCxnSpPr>
          <p:nvPr/>
        </p:nvCxnSpPr>
        <p:spPr>
          <a:xfrm>
            <a:off x="4223792" y="1439323"/>
            <a:ext cx="2880320" cy="9536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0A4FCAC-098E-4529-8D90-1B64D6C07F50}"/>
              </a:ext>
            </a:extLst>
          </p:cNvPr>
          <p:cNvSpPr txBox="1"/>
          <p:nvPr/>
        </p:nvSpPr>
        <p:spPr>
          <a:xfrm>
            <a:off x="1696977" y="2392993"/>
            <a:ext cx="14401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Long Straight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A977DC5-AEC5-480C-9738-7EC5123920AE}"/>
              </a:ext>
            </a:extLst>
          </p:cNvPr>
          <p:cNvCxnSpPr>
            <a:cxnSpLocks/>
          </p:cNvCxnSpPr>
          <p:nvPr/>
        </p:nvCxnSpPr>
        <p:spPr>
          <a:xfrm flipH="1">
            <a:off x="1919537" y="2762326"/>
            <a:ext cx="497521" cy="2754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AB91084-5FA8-4BA3-B130-58B8575D8658}"/>
              </a:ext>
            </a:extLst>
          </p:cNvPr>
          <p:cNvSpPr txBox="1"/>
          <p:nvPr/>
        </p:nvSpPr>
        <p:spPr>
          <a:xfrm>
            <a:off x="5447928" y="3818677"/>
            <a:ext cx="1512168" cy="382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Mid straights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49FB50D-FD84-40C3-870E-4457A0AB3C8C}"/>
              </a:ext>
            </a:extLst>
          </p:cNvPr>
          <p:cNvCxnSpPr>
            <a:cxnSpLocks/>
          </p:cNvCxnSpPr>
          <p:nvPr/>
        </p:nvCxnSpPr>
        <p:spPr>
          <a:xfrm flipH="1">
            <a:off x="2279576" y="4201030"/>
            <a:ext cx="3168352" cy="5241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DF7169-41B4-4926-B66A-D9D11CC0F854}"/>
              </a:ext>
            </a:extLst>
          </p:cNvPr>
          <p:cNvCxnSpPr/>
          <p:nvPr/>
        </p:nvCxnSpPr>
        <p:spPr>
          <a:xfrm flipH="1" flipV="1">
            <a:off x="3503712" y="3594068"/>
            <a:ext cx="1944216" cy="2287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7FFC22E-442D-46AC-A579-AE1C5EA264D5}"/>
              </a:ext>
            </a:extLst>
          </p:cNvPr>
          <p:cNvCxnSpPr>
            <a:stCxn id="24" idx="0"/>
          </p:cNvCxnSpPr>
          <p:nvPr/>
        </p:nvCxnSpPr>
        <p:spPr>
          <a:xfrm flipH="1" flipV="1">
            <a:off x="5663952" y="2762325"/>
            <a:ext cx="540060" cy="10563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AB92735-67D3-4C67-8ED0-0F76CA969A1D}"/>
              </a:ext>
            </a:extLst>
          </p:cNvPr>
          <p:cNvSpPr txBox="1"/>
          <p:nvPr/>
        </p:nvSpPr>
        <p:spPr>
          <a:xfrm>
            <a:off x="2417058" y="5157192"/>
            <a:ext cx="49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LM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70B9D7-C61C-4D1A-8091-B3489AA98779}"/>
              </a:ext>
            </a:extLst>
          </p:cNvPr>
          <p:cNvSpPr txBox="1"/>
          <p:nvPr/>
        </p:nvSpPr>
        <p:spPr>
          <a:xfrm>
            <a:off x="2675620" y="4580866"/>
            <a:ext cx="49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MS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5E403E-91E3-498D-BFE7-7CC8406B8D15}"/>
              </a:ext>
            </a:extLst>
          </p:cNvPr>
          <p:cNvSpPr txBox="1"/>
          <p:nvPr/>
        </p:nvSpPr>
        <p:spPr>
          <a:xfrm>
            <a:off x="3254952" y="3932925"/>
            <a:ext cx="49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SM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2AB64D-DC8C-4C55-8ADB-BD5B75F4A50D}"/>
              </a:ext>
            </a:extLst>
          </p:cNvPr>
          <p:cNvSpPr txBox="1"/>
          <p:nvPr/>
        </p:nvSpPr>
        <p:spPr>
          <a:xfrm>
            <a:off x="9375694" y="2537527"/>
            <a:ext cx="49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ML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DA0B4EB-F166-4955-97D4-12C9C8667BF9}"/>
              </a:ext>
            </a:extLst>
          </p:cNvPr>
          <p:cNvSpPr txBox="1"/>
          <p:nvPr/>
        </p:nvSpPr>
        <p:spPr>
          <a:xfrm>
            <a:off x="7104112" y="3932925"/>
            <a:ext cx="483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6 Fold Symmetry (supercells) for complete ring</a:t>
            </a:r>
          </a:p>
          <a:p>
            <a:pPr>
              <a:tabLst>
                <a:tab pos="357188" algn="l"/>
              </a:tabLst>
            </a:pPr>
            <a:r>
              <a:rPr lang="en-GB" dirty="0">
                <a:solidFill>
                  <a:srgbClr val="00B050"/>
                </a:solidFill>
              </a:rPr>
              <a:t>6	Long straights</a:t>
            </a:r>
          </a:p>
          <a:p>
            <a:pPr>
              <a:tabLst>
                <a:tab pos="357188" algn="l"/>
              </a:tabLst>
            </a:pPr>
            <a:r>
              <a:rPr lang="en-GB" dirty="0">
                <a:solidFill>
                  <a:srgbClr val="C00000"/>
                </a:solidFill>
              </a:rPr>
              <a:t>18	Standard straights</a:t>
            </a:r>
          </a:p>
          <a:p>
            <a:pPr>
              <a:tabLst>
                <a:tab pos="357188" algn="l"/>
              </a:tabLst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24	Mid straights</a:t>
            </a:r>
          </a:p>
          <a:p>
            <a:pPr>
              <a:tabLst>
                <a:tab pos="357188" algn="l"/>
              </a:tabLst>
            </a:pPr>
            <a:r>
              <a:rPr lang="en-GB" dirty="0">
                <a:solidFill>
                  <a:srgbClr val="0000FF"/>
                </a:solidFill>
              </a:rPr>
              <a:t>4	Girder/vessel configurations (LM SM MS ML)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983F9DC-7943-41B0-B3DE-74DC451E1DE1}"/>
              </a:ext>
            </a:extLst>
          </p:cNvPr>
          <p:cNvCxnSpPr/>
          <p:nvPr/>
        </p:nvCxnSpPr>
        <p:spPr>
          <a:xfrm flipV="1">
            <a:off x="6960096" y="2236731"/>
            <a:ext cx="1800200" cy="15819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35778A0-28AD-4287-BDCE-AD3529059910}"/>
              </a:ext>
            </a:extLst>
          </p:cNvPr>
          <p:cNvSpPr txBox="1"/>
          <p:nvPr/>
        </p:nvSpPr>
        <p:spPr>
          <a:xfrm>
            <a:off x="7104112" y="393700"/>
            <a:ext cx="37543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Use of mid straights:</a:t>
            </a:r>
          </a:p>
          <a:p>
            <a:pPr marL="444500" indent="-444500"/>
            <a:r>
              <a:rPr lang="en-GB" sz="2000" dirty="0"/>
              <a:t>16 	for insertion devices or 3PWs</a:t>
            </a:r>
          </a:p>
          <a:p>
            <a:pPr marL="444500" indent="-444500"/>
            <a:r>
              <a:rPr lang="en-GB" sz="2000" dirty="0"/>
              <a:t>4 	for RF</a:t>
            </a:r>
          </a:p>
          <a:p>
            <a:pPr marL="444500" indent="-444500"/>
            <a:r>
              <a:rPr lang="en-GB" sz="2000" dirty="0"/>
              <a:t>4 	currently unused</a:t>
            </a:r>
          </a:p>
          <a:p>
            <a:endParaRPr lang="en-GB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120EDD-FA95-4C3F-8A97-092C21C3E6F1}"/>
              </a:ext>
            </a:extLst>
          </p:cNvPr>
          <p:cNvSpPr txBox="1"/>
          <p:nvPr/>
        </p:nvSpPr>
        <p:spPr>
          <a:xfrm>
            <a:off x="1143000" y="5617247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Most design work is currently on Diamond II, limited carry over between accelerators, with a target date for installation shutdown beginning in 2025.</a:t>
            </a:r>
          </a:p>
        </p:txBody>
      </p:sp>
    </p:spTree>
    <p:extLst>
      <p:ext uri="{BB962C8B-B14F-4D97-AF65-F5344CB8AC3E}">
        <p14:creationId xmlns:p14="http://schemas.microsoft.com/office/powerpoint/2010/main" val="3907312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CDDC6-1D66-4784-B8C2-CDCA68E1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Diamond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D7B85-E46C-45E5-B709-F4C5D24BF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34000" cy="4351338"/>
          </a:xfrm>
        </p:spPr>
        <p:txBody>
          <a:bodyPr>
            <a:normAutofit/>
          </a:bodyPr>
          <a:lstStyle/>
          <a:p>
            <a:r>
              <a:rPr lang="en-GB" sz="2400" dirty="0"/>
              <a:t>Step changes on:-</a:t>
            </a:r>
          </a:p>
          <a:p>
            <a:pPr lvl="1"/>
            <a:r>
              <a:rPr lang="en-GB" dirty="0"/>
              <a:t>Top-up -2008</a:t>
            </a:r>
          </a:p>
          <a:p>
            <a:pPr lvl="1"/>
            <a:r>
              <a:rPr lang="en-GB" dirty="0"/>
              <a:t>Review of Interlock strategies -2011</a:t>
            </a:r>
          </a:p>
          <a:p>
            <a:pPr lvl="1"/>
            <a:r>
              <a:rPr lang="en-GB" dirty="0"/>
              <a:t>Changed operation strategy for Superconducting Rf Cavities -2015</a:t>
            </a:r>
          </a:p>
          <a:p>
            <a:r>
              <a:rPr lang="en-GB" sz="2400" dirty="0"/>
              <a:t>Current main issues:-</a:t>
            </a:r>
          </a:p>
          <a:p>
            <a:pPr lvl="1"/>
            <a:r>
              <a:rPr lang="en-GB" dirty="0"/>
              <a:t> More than 55% RF, and more than 50% of these Power tubes or their protection circuits</a:t>
            </a:r>
          </a:p>
          <a:p>
            <a:pPr lvl="1"/>
            <a:r>
              <a:rPr lang="en-GB" dirty="0"/>
              <a:t>~20% Beamline or beamline interface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3C2DC-F35C-4D6F-A2A2-A51C41980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DF284-8EF4-4040-9FDB-256EB1F2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96DB0-9F72-4950-881F-837E26DC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7</a:t>
            </a:fld>
            <a:endParaRPr lang="en-GB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0000000-0008-0000-1A00-000002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1632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F9358-8AAE-4FFF-956C-C3C4DBEA8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Original fault 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AD809-BEDA-4915-B753-092D82715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0224" cy="4351338"/>
          </a:xfrm>
        </p:spPr>
        <p:txBody>
          <a:bodyPr>
            <a:normAutofit/>
          </a:bodyPr>
          <a:lstStyle/>
          <a:p>
            <a:r>
              <a:rPr lang="en-GB" sz="2400" dirty="0"/>
              <a:t>Microsoft Access database initially written in 2006 and developed with facility.</a:t>
            </a:r>
          </a:p>
          <a:p>
            <a:r>
              <a:rPr lang="en-GB" sz="2400" dirty="0"/>
              <a:t>Developed by 2 different operators.</a:t>
            </a:r>
          </a:p>
          <a:p>
            <a:r>
              <a:rPr lang="en-GB" sz="2400" dirty="0"/>
              <a:t>Communication via email and posting in </a:t>
            </a:r>
            <a:r>
              <a:rPr lang="en-GB" sz="2400" dirty="0" err="1"/>
              <a:t>elog</a:t>
            </a:r>
            <a:r>
              <a:rPr lang="en-GB" sz="2400" dirty="0"/>
              <a:t>. Fault log is completely separate system.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3015B-CD8B-47A5-9F8C-2010EBD78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8EFD7-35F3-4837-835E-03A2D19C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8E0B2-9963-415D-9D0A-A5ADCA342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8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EAA130-E1F9-4BBD-9E68-35E252B5B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985" y="666522"/>
            <a:ext cx="4998392" cy="49816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1671DA-7EA3-4B20-9359-F974D1286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449" y="1117827"/>
            <a:ext cx="4997345" cy="49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9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188B8-F11D-4DCE-ACD4-A05EB4188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1918"/>
          </a:xfrm>
        </p:spPr>
        <p:txBody>
          <a:bodyPr>
            <a:normAutofit fontScale="90000"/>
          </a:bodyPr>
          <a:lstStyle/>
          <a:p>
            <a:r>
              <a:rPr lang="en-GB" dirty="0"/>
              <a:t>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63EDC-8D61-4B17-A85D-4381B2D4C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70231" cy="1297782"/>
          </a:xfrm>
        </p:spPr>
        <p:txBody>
          <a:bodyPr/>
          <a:lstStyle/>
          <a:p>
            <a:r>
              <a:rPr lang="en-GB" dirty="0"/>
              <a:t>Autogenerate text and excel graph reports.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766DF-512C-4808-8C6D-48B7D5964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14/11/2019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A6688-2CD5-4992-BAF0-5067D9CC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 Bailey, Diamond Light Source. ARW 2019 Guangzhou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98EBB-3A4D-422D-ACC4-B49C3BB60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F75C-32E3-4210-AAC3-5A8DA036182A}" type="slidenum">
              <a:rPr lang="en-GB" smtClean="0"/>
              <a:t>9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674DB3-60A2-4426-8843-95375500C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431" y="265658"/>
            <a:ext cx="6889938" cy="4085518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8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4601701"/>
              </p:ext>
            </p:extLst>
          </p:nvPr>
        </p:nvGraphicFramePr>
        <p:xfrm>
          <a:off x="0" y="3123407"/>
          <a:ext cx="8324850" cy="314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5907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8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F26784925FB0439EF3D6C4E364A90A" ma:contentTypeVersion="7" ma:contentTypeDescription="Create a new document." ma:contentTypeScope="" ma:versionID="470fcda0198cd72e9817cafaecbb2e0d">
  <xsd:schema xmlns:xsd="http://www.w3.org/2001/XMLSchema" xmlns:xs="http://www.w3.org/2001/XMLSchema" xmlns:p="http://schemas.microsoft.com/office/2006/metadata/properties" xmlns:ns3="e9a638e6-eb94-4e60-92c8-6d04ee5b3c73" targetNamespace="http://schemas.microsoft.com/office/2006/metadata/properties" ma:root="true" ma:fieldsID="a4a53e582d27c931b7a1de3c43215e24" ns3:_="">
    <xsd:import namespace="e9a638e6-eb94-4e60-92c8-6d04ee5b3c7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a638e6-eb94-4e60-92c8-6d04ee5b3c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EE9CFB5-2168-445E-9470-38B01A38C2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1D8D20-2FE0-470C-AA8A-118EC6070E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a638e6-eb94-4e60-92c8-6d04ee5b3c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E95B249-9E15-4D21-9E4D-CC9A6B289147}">
  <ds:schemaRefs>
    <ds:schemaRef ds:uri="http://purl.org/dc/elements/1.1/"/>
    <ds:schemaRef ds:uri="http://schemas.microsoft.com/office/2006/metadata/properties"/>
    <ds:schemaRef ds:uri="http://purl.org/dc/terms/"/>
    <ds:schemaRef ds:uri="e9a638e6-eb94-4e60-92c8-6d04ee5b3c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863</Words>
  <Application>Microsoft Office PowerPoint</Application>
  <PresentationFormat>Widescreen</PresentationFormat>
  <Paragraphs>151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Why Change our fault logging system.</vt:lpstr>
      <vt:lpstr>Outline</vt:lpstr>
      <vt:lpstr>Diamond.</vt:lpstr>
      <vt:lpstr>Beamlines added by making changes to lattice: DDBA &amp; DIAD DDBA diagram:-    DIAD is normal cell with sextupole replaced by Wiggler.</vt:lpstr>
      <vt:lpstr>PowerPoint Presentation</vt:lpstr>
      <vt:lpstr>Diamond II</vt:lpstr>
      <vt:lpstr>Diamond Reliability</vt:lpstr>
      <vt:lpstr>Original fault log</vt:lpstr>
      <vt:lpstr>Reports</vt:lpstr>
      <vt:lpstr>Corrective action plans.</vt:lpstr>
      <vt:lpstr>Why change?</vt:lpstr>
      <vt:lpstr>What do we want?</vt:lpstr>
      <vt:lpstr>Why JIRA</vt:lpstr>
      <vt:lpstr>Where are we now</vt:lpstr>
      <vt:lpstr>PowerPoint Presentation</vt:lpstr>
      <vt:lpstr>Automatic Summaries (query results in confluence pages) </vt:lpstr>
      <vt:lpstr>What more would we like to do?</vt:lpstr>
      <vt:lpstr>Conclusions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Change our fault logging system.</dc:title>
  <dc:creator>Bailey, Chris (DLSLtd,RAL,TEC)</dc:creator>
  <cp:lastModifiedBy>Bailey, Chris (DLSLtd,RAL,TEC)</cp:lastModifiedBy>
  <cp:revision>3</cp:revision>
  <dcterms:created xsi:type="dcterms:W3CDTF">2019-11-06T13:35:00Z</dcterms:created>
  <dcterms:modified xsi:type="dcterms:W3CDTF">2019-11-07T10:31:55Z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0x01010062F26784925FB0439EF3D6C4E364A90A</vt:lpwstr>
  </property>
</Properties>
</file>