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4"/>
  </p:sldMasterIdLst>
  <p:notesMasterIdLst>
    <p:notesMasterId r:id="rId32"/>
  </p:notesMasterIdLst>
  <p:handoutMasterIdLst>
    <p:handoutMasterId r:id="rId33"/>
  </p:handoutMasterIdLst>
  <p:sldIdLst>
    <p:sldId id="279" r:id="rId5"/>
    <p:sldId id="382" r:id="rId6"/>
    <p:sldId id="346" r:id="rId7"/>
    <p:sldId id="347" r:id="rId8"/>
    <p:sldId id="365" r:id="rId9"/>
    <p:sldId id="348" r:id="rId10"/>
    <p:sldId id="349" r:id="rId11"/>
    <p:sldId id="350" r:id="rId12"/>
    <p:sldId id="374" r:id="rId13"/>
    <p:sldId id="373" r:id="rId14"/>
    <p:sldId id="376" r:id="rId15"/>
    <p:sldId id="377" r:id="rId16"/>
    <p:sldId id="370" r:id="rId17"/>
    <p:sldId id="362" r:id="rId18"/>
    <p:sldId id="368" r:id="rId19"/>
    <p:sldId id="353" r:id="rId20"/>
    <p:sldId id="369" r:id="rId21"/>
    <p:sldId id="355" r:id="rId22"/>
    <p:sldId id="357" r:id="rId23"/>
    <p:sldId id="354" r:id="rId24"/>
    <p:sldId id="372" r:id="rId25"/>
    <p:sldId id="358" r:id="rId26"/>
    <p:sldId id="359" r:id="rId27"/>
    <p:sldId id="378" r:id="rId28"/>
    <p:sldId id="379" r:id="rId29"/>
    <p:sldId id="380" r:id="rId30"/>
    <p:sldId id="30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9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18" autoAdjust="0"/>
    <p:restoredTop sz="94675" autoAdjust="0"/>
  </p:normalViewPr>
  <p:slideViewPr>
    <p:cSldViewPr snapToGrid="0" snapToObjects="1">
      <p:cViewPr varScale="1">
        <p:scale>
          <a:sx n="59" d="100"/>
          <a:sy n="59" d="100"/>
        </p:scale>
        <p:origin x="88" y="2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60"/>
    </p:cViewPr>
  </p:sorterViewPr>
  <p:notesViewPr>
    <p:cSldViewPr snapToGrid="0" snapToObjects="1">
      <p:cViewPr varScale="1">
        <p:scale>
          <a:sx n="55" d="100"/>
          <a:sy n="55" d="100"/>
        </p:scale>
        <p:origin x="26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F7A82-7E4A-4EC2-8276-A3A4841195E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10851C0-6561-4E68-B573-341DE19FDFD6}">
      <dgm:prSet phldrT="[Text]" custT="1"/>
      <dgm:spPr/>
      <dgm:t>
        <a:bodyPr/>
        <a:lstStyle/>
        <a:p>
          <a:r>
            <a:rPr lang="en-US" sz="2800" b="1" dirty="0"/>
            <a:t>Leadership Assessment</a:t>
          </a:r>
        </a:p>
      </dgm:t>
    </dgm:pt>
    <dgm:pt modelId="{74087A65-B77C-4CF3-A739-1DCA341FE53D}" type="parTrans" cxnId="{C86D6D3D-22E5-47E2-B482-15FA1B583263}">
      <dgm:prSet/>
      <dgm:spPr/>
      <dgm:t>
        <a:bodyPr/>
        <a:lstStyle/>
        <a:p>
          <a:endParaRPr lang="en-US" sz="2800" b="1"/>
        </a:p>
      </dgm:t>
    </dgm:pt>
    <dgm:pt modelId="{0B09A024-CAB5-4759-AA65-282D47B16A1A}" type="sibTrans" cxnId="{C86D6D3D-22E5-47E2-B482-15FA1B583263}">
      <dgm:prSet custT="1"/>
      <dgm:spPr/>
      <dgm:t>
        <a:bodyPr/>
        <a:lstStyle/>
        <a:p>
          <a:endParaRPr lang="en-US" sz="2800" b="1" dirty="0"/>
        </a:p>
      </dgm:t>
    </dgm:pt>
    <dgm:pt modelId="{36833DAD-1244-4287-8ADA-69814737A8F6}">
      <dgm:prSet phldrT="[Text]" custT="1"/>
      <dgm:spPr/>
      <dgm:t>
        <a:bodyPr/>
        <a:lstStyle/>
        <a:p>
          <a:r>
            <a:rPr lang="en-US" sz="2800" b="1" dirty="0"/>
            <a:t>Gate 1 &amp; 2</a:t>
          </a:r>
        </a:p>
      </dgm:t>
    </dgm:pt>
    <dgm:pt modelId="{491234D9-39BB-456D-ADC9-3517B5A646BB}" type="parTrans" cxnId="{97781FB3-B03F-4C45-A97A-1B6D4C42AFF2}">
      <dgm:prSet/>
      <dgm:spPr/>
      <dgm:t>
        <a:bodyPr/>
        <a:lstStyle/>
        <a:p>
          <a:endParaRPr lang="en-US" sz="2800" b="1"/>
        </a:p>
      </dgm:t>
    </dgm:pt>
    <dgm:pt modelId="{2C2696AD-DAED-46F6-BFD5-D6C3C10BBD1B}" type="sibTrans" cxnId="{97781FB3-B03F-4C45-A97A-1B6D4C42AFF2}">
      <dgm:prSet custT="1"/>
      <dgm:spPr/>
      <dgm:t>
        <a:bodyPr/>
        <a:lstStyle/>
        <a:p>
          <a:endParaRPr lang="en-US" sz="2800" b="1" dirty="0"/>
        </a:p>
      </dgm:t>
    </dgm:pt>
    <dgm:pt modelId="{0C76F5DA-D04B-41A9-81F8-C38A4FA149FA}">
      <dgm:prSet phldrT="[Text]" custT="1"/>
      <dgm:spPr/>
      <dgm:t>
        <a:bodyPr/>
        <a:lstStyle/>
        <a:p>
          <a:r>
            <a:rPr lang="en-US" sz="2800" b="1" dirty="0"/>
            <a:t>Job Readiness</a:t>
          </a:r>
        </a:p>
      </dgm:t>
    </dgm:pt>
    <dgm:pt modelId="{C9B50DC3-B94D-4FFE-A6AE-DC9ED6193618}" type="parTrans" cxnId="{46CA2EAC-E619-48A4-9784-19C992E3AA93}">
      <dgm:prSet/>
      <dgm:spPr/>
      <dgm:t>
        <a:bodyPr/>
        <a:lstStyle/>
        <a:p>
          <a:endParaRPr lang="en-US" sz="2800" b="1"/>
        </a:p>
      </dgm:t>
    </dgm:pt>
    <dgm:pt modelId="{F10F2F39-B005-497E-BC52-9D46DF99D426}" type="sibTrans" cxnId="{46CA2EAC-E619-48A4-9784-19C992E3AA93}">
      <dgm:prSet/>
      <dgm:spPr/>
      <dgm:t>
        <a:bodyPr/>
        <a:lstStyle/>
        <a:p>
          <a:endParaRPr lang="en-US" sz="2800" b="1"/>
        </a:p>
      </dgm:t>
    </dgm:pt>
    <dgm:pt modelId="{1ED318FE-305F-4063-A5F1-EE19E637F890}">
      <dgm:prSet custT="1"/>
      <dgm:spPr/>
      <dgm:t>
        <a:bodyPr/>
        <a:lstStyle/>
        <a:p>
          <a:r>
            <a:rPr lang="en-US" sz="2800" b="1" dirty="0"/>
            <a:t>test</a:t>
          </a:r>
        </a:p>
      </dgm:t>
    </dgm:pt>
    <dgm:pt modelId="{9E296A8D-933E-422B-AB61-024C2BD4C730}" type="parTrans" cxnId="{C785AACF-C8B0-4F86-857F-961FA189230B}">
      <dgm:prSet/>
      <dgm:spPr/>
      <dgm:t>
        <a:bodyPr/>
        <a:lstStyle/>
        <a:p>
          <a:endParaRPr lang="en-US" sz="2800" b="1"/>
        </a:p>
      </dgm:t>
    </dgm:pt>
    <dgm:pt modelId="{3A755180-5F11-46D8-944F-ECE0890CA0D6}" type="sibTrans" cxnId="{C785AACF-C8B0-4F86-857F-961FA189230B}">
      <dgm:prSet custT="1"/>
      <dgm:spPr/>
      <dgm:t>
        <a:bodyPr/>
        <a:lstStyle/>
        <a:p>
          <a:endParaRPr lang="en-US" sz="2800" b="1" dirty="0"/>
        </a:p>
      </dgm:t>
    </dgm:pt>
    <dgm:pt modelId="{25E2517B-C475-4964-8D35-FCC42A365A9F}" type="pres">
      <dgm:prSet presAssocID="{113F7A82-7E4A-4EC2-8276-A3A4841195EA}" presName="Name0" presStyleCnt="0">
        <dgm:presLayoutVars>
          <dgm:dir/>
          <dgm:resizeHandles val="exact"/>
        </dgm:presLayoutVars>
      </dgm:prSet>
      <dgm:spPr/>
    </dgm:pt>
    <dgm:pt modelId="{2462D2B0-8E80-4D07-9156-3C498A4B6C0C}" type="pres">
      <dgm:prSet presAssocID="{1ED318FE-305F-4063-A5F1-EE19E637F890}" presName="node" presStyleLbl="node1" presStyleIdx="0" presStyleCnt="4" custScaleX="89403" custLinFactNeighborX="39275">
        <dgm:presLayoutVars>
          <dgm:bulletEnabled val="1"/>
        </dgm:presLayoutVars>
      </dgm:prSet>
      <dgm:spPr/>
    </dgm:pt>
    <dgm:pt modelId="{194B2954-BF14-446B-8752-34E2D77CEE2C}" type="pres">
      <dgm:prSet presAssocID="{3A755180-5F11-46D8-944F-ECE0890CA0D6}" presName="sibTrans" presStyleLbl="sibTrans2D1" presStyleIdx="0" presStyleCnt="3"/>
      <dgm:spPr/>
    </dgm:pt>
    <dgm:pt modelId="{4400308E-3CF8-48D7-AC28-0B8A118E8B53}" type="pres">
      <dgm:prSet presAssocID="{3A755180-5F11-46D8-944F-ECE0890CA0D6}" presName="connectorText" presStyleLbl="sibTrans2D1" presStyleIdx="0" presStyleCnt="3"/>
      <dgm:spPr/>
    </dgm:pt>
    <dgm:pt modelId="{E96AA2EF-3E23-45BE-AD3C-884D3BF8A02A}" type="pres">
      <dgm:prSet presAssocID="{B10851C0-6561-4E68-B573-341DE19FDFD6}" presName="node" presStyleLbl="node1" presStyleIdx="1" presStyleCnt="4" custScaleX="105505" custLinFactNeighborX="21835">
        <dgm:presLayoutVars>
          <dgm:bulletEnabled val="1"/>
        </dgm:presLayoutVars>
      </dgm:prSet>
      <dgm:spPr/>
    </dgm:pt>
    <dgm:pt modelId="{955B9189-5A46-4B68-92EC-58FA47B7D585}" type="pres">
      <dgm:prSet presAssocID="{0B09A024-CAB5-4759-AA65-282D47B16A1A}" presName="sibTrans" presStyleLbl="sibTrans2D1" presStyleIdx="1" presStyleCnt="3"/>
      <dgm:spPr/>
    </dgm:pt>
    <dgm:pt modelId="{6D59F785-1DA6-4D0D-A250-0BFCE52D83A9}" type="pres">
      <dgm:prSet presAssocID="{0B09A024-CAB5-4759-AA65-282D47B16A1A}" presName="connectorText" presStyleLbl="sibTrans2D1" presStyleIdx="1" presStyleCnt="3"/>
      <dgm:spPr/>
    </dgm:pt>
    <dgm:pt modelId="{7C5E232B-971E-478E-9082-EA6513394258}" type="pres">
      <dgm:prSet presAssocID="{36833DAD-1244-4287-8ADA-69814737A8F6}" presName="node" presStyleLbl="node1" presStyleIdx="2" presStyleCnt="4" custScaleX="104969" custScaleY="99307" custLinFactNeighborX="4413">
        <dgm:presLayoutVars>
          <dgm:bulletEnabled val="1"/>
        </dgm:presLayoutVars>
      </dgm:prSet>
      <dgm:spPr/>
    </dgm:pt>
    <dgm:pt modelId="{EC0A6EF3-A0E3-4FF3-81EF-F6B630287F9F}" type="pres">
      <dgm:prSet presAssocID="{2C2696AD-DAED-46F6-BFD5-D6C3C10BBD1B}" presName="sibTrans" presStyleLbl="sibTrans2D1" presStyleIdx="2" presStyleCnt="3"/>
      <dgm:spPr/>
    </dgm:pt>
    <dgm:pt modelId="{006E726F-CD85-4DE5-9974-1DB7C3DF3631}" type="pres">
      <dgm:prSet presAssocID="{2C2696AD-DAED-46F6-BFD5-D6C3C10BBD1B}" presName="connectorText" presStyleLbl="sibTrans2D1" presStyleIdx="2" presStyleCnt="3"/>
      <dgm:spPr/>
    </dgm:pt>
    <dgm:pt modelId="{0D42EB6B-EF68-4AF4-B977-68E5DB3039B2}" type="pres">
      <dgm:prSet presAssocID="{0C76F5DA-D04B-41A9-81F8-C38A4FA149FA}" presName="node" presStyleLbl="node1" presStyleIdx="3" presStyleCnt="4" custScaleX="106318" custLinFactNeighborX="-17477">
        <dgm:presLayoutVars>
          <dgm:bulletEnabled val="1"/>
        </dgm:presLayoutVars>
      </dgm:prSet>
      <dgm:spPr/>
    </dgm:pt>
  </dgm:ptLst>
  <dgm:cxnLst>
    <dgm:cxn modelId="{6015DB23-7CF4-4FEA-8A53-F0A38BD7A82E}" type="presOf" srcId="{3A755180-5F11-46D8-944F-ECE0890CA0D6}" destId="{4400308E-3CF8-48D7-AC28-0B8A118E8B53}" srcOrd="1" destOrd="0" presId="urn:microsoft.com/office/officeart/2005/8/layout/process1"/>
    <dgm:cxn modelId="{D6583F33-F87C-41E8-98E0-9F8A0BDF1DA9}" type="presOf" srcId="{B10851C0-6561-4E68-B573-341DE19FDFD6}" destId="{E96AA2EF-3E23-45BE-AD3C-884D3BF8A02A}" srcOrd="0" destOrd="0" presId="urn:microsoft.com/office/officeart/2005/8/layout/process1"/>
    <dgm:cxn modelId="{32118436-8D17-48E1-9954-6E57A4D56F9D}" type="presOf" srcId="{0C76F5DA-D04B-41A9-81F8-C38A4FA149FA}" destId="{0D42EB6B-EF68-4AF4-B977-68E5DB3039B2}" srcOrd="0" destOrd="0" presId="urn:microsoft.com/office/officeart/2005/8/layout/process1"/>
    <dgm:cxn modelId="{C86D6D3D-22E5-47E2-B482-15FA1B583263}" srcId="{113F7A82-7E4A-4EC2-8276-A3A4841195EA}" destId="{B10851C0-6561-4E68-B573-341DE19FDFD6}" srcOrd="1" destOrd="0" parTransId="{74087A65-B77C-4CF3-A739-1DCA341FE53D}" sibTransId="{0B09A024-CAB5-4759-AA65-282D47B16A1A}"/>
    <dgm:cxn modelId="{A0D4B147-0F5E-4884-85AE-10FD51B2D7EE}" type="presOf" srcId="{113F7A82-7E4A-4EC2-8276-A3A4841195EA}" destId="{25E2517B-C475-4964-8D35-FCC42A365A9F}" srcOrd="0" destOrd="0" presId="urn:microsoft.com/office/officeart/2005/8/layout/process1"/>
    <dgm:cxn modelId="{6368CDA2-AFA1-4C97-A9AD-3451912EB7B8}" type="presOf" srcId="{2C2696AD-DAED-46F6-BFD5-D6C3C10BBD1B}" destId="{006E726F-CD85-4DE5-9974-1DB7C3DF3631}" srcOrd="1" destOrd="0" presId="urn:microsoft.com/office/officeart/2005/8/layout/process1"/>
    <dgm:cxn modelId="{1C7647A5-C415-4F35-BADA-B0957F4B1DCE}" type="presOf" srcId="{3A755180-5F11-46D8-944F-ECE0890CA0D6}" destId="{194B2954-BF14-446B-8752-34E2D77CEE2C}" srcOrd="0" destOrd="0" presId="urn:microsoft.com/office/officeart/2005/8/layout/process1"/>
    <dgm:cxn modelId="{46CA2EAC-E619-48A4-9784-19C992E3AA93}" srcId="{113F7A82-7E4A-4EC2-8276-A3A4841195EA}" destId="{0C76F5DA-D04B-41A9-81F8-C38A4FA149FA}" srcOrd="3" destOrd="0" parTransId="{C9B50DC3-B94D-4FFE-A6AE-DC9ED6193618}" sibTransId="{F10F2F39-B005-497E-BC52-9D46DF99D426}"/>
    <dgm:cxn modelId="{97781FB3-B03F-4C45-A97A-1B6D4C42AFF2}" srcId="{113F7A82-7E4A-4EC2-8276-A3A4841195EA}" destId="{36833DAD-1244-4287-8ADA-69814737A8F6}" srcOrd="2" destOrd="0" parTransId="{491234D9-39BB-456D-ADC9-3517B5A646BB}" sibTransId="{2C2696AD-DAED-46F6-BFD5-D6C3C10BBD1B}"/>
    <dgm:cxn modelId="{970433B6-16C4-47F0-B6BA-E1E37B8CFD35}" type="presOf" srcId="{0B09A024-CAB5-4759-AA65-282D47B16A1A}" destId="{6D59F785-1DA6-4D0D-A250-0BFCE52D83A9}" srcOrd="1" destOrd="0" presId="urn:microsoft.com/office/officeart/2005/8/layout/process1"/>
    <dgm:cxn modelId="{C785AACF-C8B0-4F86-857F-961FA189230B}" srcId="{113F7A82-7E4A-4EC2-8276-A3A4841195EA}" destId="{1ED318FE-305F-4063-A5F1-EE19E637F890}" srcOrd="0" destOrd="0" parTransId="{9E296A8D-933E-422B-AB61-024C2BD4C730}" sibTransId="{3A755180-5F11-46D8-944F-ECE0890CA0D6}"/>
    <dgm:cxn modelId="{BBD07DE8-5F57-48D7-AEEA-4BC8D6280681}" type="presOf" srcId="{36833DAD-1244-4287-8ADA-69814737A8F6}" destId="{7C5E232B-971E-478E-9082-EA6513394258}" srcOrd="0" destOrd="0" presId="urn:microsoft.com/office/officeart/2005/8/layout/process1"/>
    <dgm:cxn modelId="{C1F34FEF-CB80-4A33-95CF-1BB4107038A1}" type="presOf" srcId="{0B09A024-CAB5-4759-AA65-282D47B16A1A}" destId="{955B9189-5A46-4B68-92EC-58FA47B7D585}" srcOrd="0" destOrd="0" presId="urn:microsoft.com/office/officeart/2005/8/layout/process1"/>
    <dgm:cxn modelId="{6548CBF1-2BCB-4C8E-A9CD-55338C8DC097}" type="presOf" srcId="{1ED318FE-305F-4063-A5F1-EE19E637F890}" destId="{2462D2B0-8E80-4D07-9156-3C498A4B6C0C}" srcOrd="0" destOrd="0" presId="urn:microsoft.com/office/officeart/2005/8/layout/process1"/>
    <dgm:cxn modelId="{069FE7F2-F7EA-418D-922C-9CF6454D2D81}" type="presOf" srcId="{2C2696AD-DAED-46F6-BFD5-D6C3C10BBD1B}" destId="{EC0A6EF3-A0E3-4FF3-81EF-F6B630287F9F}" srcOrd="0" destOrd="0" presId="urn:microsoft.com/office/officeart/2005/8/layout/process1"/>
    <dgm:cxn modelId="{10FF0F7E-F906-434F-94C4-96681B1D0D36}" type="presParOf" srcId="{25E2517B-C475-4964-8D35-FCC42A365A9F}" destId="{2462D2B0-8E80-4D07-9156-3C498A4B6C0C}" srcOrd="0" destOrd="0" presId="urn:microsoft.com/office/officeart/2005/8/layout/process1"/>
    <dgm:cxn modelId="{1D8E8E26-F630-4492-AB61-DB49D1E172B3}" type="presParOf" srcId="{25E2517B-C475-4964-8D35-FCC42A365A9F}" destId="{194B2954-BF14-446B-8752-34E2D77CEE2C}" srcOrd="1" destOrd="0" presId="urn:microsoft.com/office/officeart/2005/8/layout/process1"/>
    <dgm:cxn modelId="{6D064CA9-EF53-4FBE-8E5F-3BD9738F3482}" type="presParOf" srcId="{194B2954-BF14-446B-8752-34E2D77CEE2C}" destId="{4400308E-3CF8-48D7-AC28-0B8A118E8B53}" srcOrd="0" destOrd="0" presId="urn:microsoft.com/office/officeart/2005/8/layout/process1"/>
    <dgm:cxn modelId="{97073249-1458-42AA-9771-25595A4D6067}" type="presParOf" srcId="{25E2517B-C475-4964-8D35-FCC42A365A9F}" destId="{E96AA2EF-3E23-45BE-AD3C-884D3BF8A02A}" srcOrd="2" destOrd="0" presId="urn:microsoft.com/office/officeart/2005/8/layout/process1"/>
    <dgm:cxn modelId="{4896A3B3-06CF-43BF-BA48-D8C128F45998}" type="presParOf" srcId="{25E2517B-C475-4964-8D35-FCC42A365A9F}" destId="{955B9189-5A46-4B68-92EC-58FA47B7D585}" srcOrd="3" destOrd="0" presId="urn:microsoft.com/office/officeart/2005/8/layout/process1"/>
    <dgm:cxn modelId="{059E029C-4310-4632-A5B4-7ED9AFCBBAEB}" type="presParOf" srcId="{955B9189-5A46-4B68-92EC-58FA47B7D585}" destId="{6D59F785-1DA6-4D0D-A250-0BFCE52D83A9}" srcOrd="0" destOrd="0" presId="urn:microsoft.com/office/officeart/2005/8/layout/process1"/>
    <dgm:cxn modelId="{794ABB93-4C49-49A2-8EEF-F9521CF7B35F}" type="presParOf" srcId="{25E2517B-C475-4964-8D35-FCC42A365A9F}" destId="{7C5E232B-971E-478E-9082-EA6513394258}" srcOrd="4" destOrd="0" presId="urn:microsoft.com/office/officeart/2005/8/layout/process1"/>
    <dgm:cxn modelId="{A4BEA493-BDBA-4D55-96B9-4D1427349C44}" type="presParOf" srcId="{25E2517B-C475-4964-8D35-FCC42A365A9F}" destId="{EC0A6EF3-A0E3-4FF3-81EF-F6B630287F9F}" srcOrd="5" destOrd="0" presId="urn:microsoft.com/office/officeart/2005/8/layout/process1"/>
    <dgm:cxn modelId="{6E8BDDA0-CC0B-47A9-9D17-80D81F988B18}" type="presParOf" srcId="{EC0A6EF3-A0E3-4FF3-81EF-F6B630287F9F}" destId="{006E726F-CD85-4DE5-9974-1DB7C3DF3631}" srcOrd="0" destOrd="0" presId="urn:microsoft.com/office/officeart/2005/8/layout/process1"/>
    <dgm:cxn modelId="{71CF5823-2492-49EA-9CCC-F0E2F154A1CB}" type="presParOf" srcId="{25E2517B-C475-4964-8D35-FCC42A365A9F}" destId="{0D42EB6B-EF68-4AF4-B977-68E5DB3039B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F7A82-7E4A-4EC2-8276-A3A4841195E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EFA4D36-46E9-45C6-85E8-CEE619F51BC0}">
      <dgm:prSet phldrT="[Text]" custT="1"/>
      <dgm:spPr/>
      <dgm:t>
        <a:bodyPr/>
        <a:lstStyle/>
        <a:p>
          <a:r>
            <a:rPr lang="en-US" sz="2800" b="1" dirty="0"/>
            <a:t>Job submission </a:t>
          </a:r>
        </a:p>
      </dgm:t>
    </dgm:pt>
    <dgm:pt modelId="{B910F8E4-7368-4B89-A08F-2866D15F79F9}" type="parTrans" cxnId="{E825EA95-1C45-4739-B6A6-D6ECEF51A447}">
      <dgm:prSet/>
      <dgm:spPr/>
      <dgm:t>
        <a:bodyPr/>
        <a:lstStyle/>
        <a:p>
          <a:endParaRPr lang="en-US" sz="3200"/>
        </a:p>
      </dgm:t>
    </dgm:pt>
    <dgm:pt modelId="{2C5935E7-7760-4B24-B2C7-02E5E450AEE9}" type="sibTrans" cxnId="{E825EA95-1C45-4739-B6A6-D6ECEF51A447}">
      <dgm:prSet custT="1"/>
      <dgm:spPr/>
      <dgm:t>
        <a:bodyPr/>
        <a:lstStyle/>
        <a:p>
          <a:endParaRPr lang="en-US" sz="2000" dirty="0"/>
        </a:p>
      </dgm:t>
    </dgm:pt>
    <dgm:pt modelId="{DB4660AB-EEE7-4648-A02D-7BBD0856C049}">
      <dgm:prSet phldrT="[Text]" custT="1"/>
      <dgm:spPr/>
      <dgm:t>
        <a:bodyPr/>
        <a:lstStyle/>
        <a:p>
          <a:r>
            <a:rPr lang="en-US" sz="2800" b="1" dirty="0"/>
            <a:t>Master List</a:t>
          </a:r>
        </a:p>
      </dgm:t>
    </dgm:pt>
    <dgm:pt modelId="{98512489-2C83-4D41-AF9E-58847DBEE017}" type="parTrans" cxnId="{AC2F2B16-2E17-49B7-BA15-0A5F47257A20}">
      <dgm:prSet/>
      <dgm:spPr/>
      <dgm:t>
        <a:bodyPr/>
        <a:lstStyle/>
        <a:p>
          <a:endParaRPr lang="en-US" sz="3200"/>
        </a:p>
      </dgm:t>
    </dgm:pt>
    <dgm:pt modelId="{FC5141C3-FC74-4C67-9214-9B4F8566CEA4}" type="sibTrans" cxnId="{AC2F2B16-2E17-49B7-BA15-0A5F47257A20}">
      <dgm:prSet custT="1"/>
      <dgm:spPr/>
      <dgm:t>
        <a:bodyPr/>
        <a:lstStyle/>
        <a:p>
          <a:endParaRPr lang="en-US" sz="2000" dirty="0"/>
        </a:p>
      </dgm:t>
    </dgm:pt>
    <dgm:pt modelId="{62FE15D9-2912-44C5-867F-C7056FF9A360}">
      <dgm:prSet phldrT="[Text]" custT="1"/>
      <dgm:spPr/>
      <dgm:t>
        <a:bodyPr/>
        <a:lstStyle/>
        <a:p>
          <a:r>
            <a:rPr lang="en-US" sz="2800" b="1" dirty="0"/>
            <a:t>SAS Assessment</a:t>
          </a:r>
        </a:p>
      </dgm:t>
    </dgm:pt>
    <dgm:pt modelId="{87B48227-C2D5-41AF-B8B8-810C6FF62A57}" type="parTrans" cxnId="{246AE2CB-693D-45EC-9477-2FF313DEF41F}">
      <dgm:prSet/>
      <dgm:spPr/>
      <dgm:t>
        <a:bodyPr/>
        <a:lstStyle/>
        <a:p>
          <a:endParaRPr lang="en-US" sz="3200"/>
        </a:p>
      </dgm:t>
    </dgm:pt>
    <dgm:pt modelId="{726CAC44-941D-47FE-B3A4-5992BF8ACCF6}" type="sibTrans" cxnId="{246AE2CB-693D-45EC-9477-2FF313DEF41F}">
      <dgm:prSet custT="1"/>
      <dgm:spPr/>
      <dgm:t>
        <a:bodyPr/>
        <a:lstStyle/>
        <a:p>
          <a:endParaRPr lang="en-US" sz="2000"/>
        </a:p>
      </dgm:t>
    </dgm:pt>
    <dgm:pt modelId="{D459DEF3-4698-45C8-819D-F9C389CCF8FC}" type="pres">
      <dgm:prSet presAssocID="{113F7A82-7E4A-4EC2-8276-A3A4841195EA}" presName="linearFlow" presStyleCnt="0">
        <dgm:presLayoutVars>
          <dgm:resizeHandles val="exact"/>
        </dgm:presLayoutVars>
      </dgm:prSet>
      <dgm:spPr/>
    </dgm:pt>
    <dgm:pt modelId="{82CA2727-7BD3-44B9-AC7D-0251F98776D2}" type="pres">
      <dgm:prSet presAssocID="{9EFA4D36-46E9-45C6-85E8-CEE619F51BC0}" presName="node" presStyleLbl="node1" presStyleIdx="0" presStyleCnt="3" custLinFactNeighborY="3518">
        <dgm:presLayoutVars>
          <dgm:bulletEnabled val="1"/>
        </dgm:presLayoutVars>
      </dgm:prSet>
      <dgm:spPr/>
    </dgm:pt>
    <dgm:pt modelId="{CF2CEA05-4E78-46D8-BB5F-44DF99E274C9}" type="pres">
      <dgm:prSet presAssocID="{2C5935E7-7760-4B24-B2C7-02E5E450AEE9}" presName="sibTrans" presStyleLbl="sibTrans2D1" presStyleIdx="0" presStyleCnt="2"/>
      <dgm:spPr/>
    </dgm:pt>
    <dgm:pt modelId="{21819D45-302C-472F-A55E-2E173B54C71F}" type="pres">
      <dgm:prSet presAssocID="{2C5935E7-7760-4B24-B2C7-02E5E450AEE9}" presName="connectorText" presStyleLbl="sibTrans2D1" presStyleIdx="0" presStyleCnt="2"/>
      <dgm:spPr/>
    </dgm:pt>
    <dgm:pt modelId="{D672FDED-41DC-475C-9C4B-BE4E8EA5FCB3}" type="pres">
      <dgm:prSet presAssocID="{DB4660AB-EEE7-4648-A02D-7BBD0856C049}" presName="node" presStyleLbl="node1" presStyleIdx="1" presStyleCnt="3">
        <dgm:presLayoutVars>
          <dgm:bulletEnabled val="1"/>
        </dgm:presLayoutVars>
      </dgm:prSet>
      <dgm:spPr/>
    </dgm:pt>
    <dgm:pt modelId="{0E80CCEB-C5BB-48C1-9D29-DEA3A007B88F}" type="pres">
      <dgm:prSet presAssocID="{FC5141C3-FC74-4C67-9214-9B4F8566CEA4}" presName="sibTrans" presStyleLbl="sibTrans2D1" presStyleIdx="1" presStyleCnt="2"/>
      <dgm:spPr/>
    </dgm:pt>
    <dgm:pt modelId="{F96A7063-4E67-4487-A050-B9737863EFAF}" type="pres">
      <dgm:prSet presAssocID="{FC5141C3-FC74-4C67-9214-9B4F8566CEA4}" presName="connectorText" presStyleLbl="sibTrans2D1" presStyleIdx="1" presStyleCnt="2"/>
      <dgm:spPr/>
    </dgm:pt>
    <dgm:pt modelId="{04463D46-2561-49EB-AFF2-5A687326A5AC}" type="pres">
      <dgm:prSet presAssocID="{62FE15D9-2912-44C5-867F-C7056FF9A360}" presName="node" presStyleLbl="node1" presStyleIdx="2" presStyleCnt="3">
        <dgm:presLayoutVars>
          <dgm:bulletEnabled val="1"/>
        </dgm:presLayoutVars>
      </dgm:prSet>
      <dgm:spPr/>
    </dgm:pt>
  </dgm:ptLst>
  <dgm:cxnLst>
    <dgm:cxn modelId="{AC2F2B16-2E17-49B7-BA15-0A5F47257A20}" srcId="{113F7A82-7E4A-4EC2-8276-A3A4841195EA}" destId="{DB4660AB-EEE7-4648-A02D-7BBD0856C049}" srcOrd="1" destOrd="0" parTransId="{98512489-2C83-4D41-AF9E-58847DBEE017}" sibTransId="{FC5141C3-FC74-4C67-9214-9B4F8566CEA4}"/>
    <dgm:cxn modelId="{8B6C2E2C-BE14-42DF-BA4B-F9262D168D56}" type="presOf" srcId="{DB4660AB-EEE7-4648-A02D-7BBD0856C049}" destId="{D672FDED-41DC-475C-9C4B-BE4E8EA5FCB3}" srcOrd="0" destOrd="0" presId="urn:microsoft.com/office/officeart/2005/8/layout/process2"/>
    <dgm:cxn modelId="{8F200F31-E8FC-4A00-953D-5410CBABC5B0}" type="presOf" srcId="{62FE15D9-2912-44C5-867F-C7056FF9A360}" destId="{04463D46-2561-49EB-AFF2-5A687326A5AC}" srcOrd="0" destOrd="0" presId="urn:microsoft.com/office/officeart/2005/8/layout/process2"/>
    <dgm:cxn modelId="{EC8A045D-69DE-4D1B-B176-98608AAFC0DD}" type="presOf" srcId="{FC5141C3-FC74-4C67-9214-9B4F8566CEA4}" destId="{0E80CCEB-C5BB-48C1-9D29-DEA3A007B88F}" srcOrd="0" destOrd="0" presId="urn:microsoft.com/office/officeart/2005/8/layout/process2"/>
    <dgm:cxn modelId="{7417AA41-F7E8-4202-BA64-BF3BD9DCA98B}" type="presOf" srcId="{2C5935E7-7760-4B24-B2C7-02E5E450AEE9}" destId="{21819D45-302C-472F-A55E-2E173B54C71F}" srcOrd="1" destOrd="0" presId="urn:microsoft.com/office/officeart/2005/8/layout/process2"/>
    <dgm:cxn modelId="{6E5DEA8F-CB1F-4D1A-A976-78DDC38BC84A}" type="presOf" srcId="{2C5935E7-7760-4B24-B2C7-02E5E450AEE9}" destId="{CF2CEA05-4E78-46D8-BB5F-44DF99E274C9}" srcOrd="0" destOrd="0" presId="urn:microsoft.com/office/officeart/2005/8/layout/process2"/>
    <dgm:cxn modelId="{E825EA95-1C45-4739-B6A6-D6ECEF51A447}" srcId="{113F7A82-7E4A-4EC2-8276-A3A4841195EA}" destId="{9EFA4D36-46E9-45C6-85E8-CEE619F51BC0}" srcOrd="0" destOrd="0" parTransId="{B910F8E4-7368-4B89-A08F-2866D15F79F9}" sibTransId="{2C5935E7-7760-4B24-B2C7-02E5E450AEE9}"/>
    <dgm:cxn modelId="{C8ACC4C2-040D-4569-8E09-3434C7E85AF8}" type="presOf" srcId="{113F7A82-7E4A-4EC2-8276-A3A4841195EA}" destId="{D459DEF3-4698-45C8-819D-F9C389CCF8FC}" srcOrd="0" destOrd="0" presId="urn:microsoft.com/office/officeart/2005/8/layout/process2"/>
    <dgm:cxn modelId="{246AE2CB-693D-45EC-9477-2FF313DEF41F}" srcId="{113F7A82-7E4A-4EC2-8276-A3A4841195EA}" destId="{62FE15D9-2912-44C5-867F-C7056FF9A360}" srcOrd="2" destOrd="0" parTransId="{87B48227-C2D5-41AF-B8B8-810C6FF62A57}" sibTransId="{726CAC44-941D-47FE-B3A4-5992BF8ACCF6}"/>
    <dgm:cxn modelId="{CB16C1CF-2B08-45C6-9C83-DAE1B0740EA7}" type="presOf" srcId="{FC5141C3-FC74-4C67-9214-9B4F8566CEA4}" destId="{F96A7063-4E67-4487-A050-B9737863EFAF}" srcOrd="1" destOrd="0" presId="urn:microsoft.com/office/officeart/2005/8/layout/process2"/>
    <dgm:cxn modelId="{0A7A3CE7-A1A0-45A4-801E-F63AEF920FB4}" type="presOf" srcId="{9EFA4D36-46E9-45C6-85E8-CEE619F51BC0}" destId="{82CA2727-7BD3-44B9-AC7D-0251F98776D2}" srcOrd="0" destOrd="0" presId="urn:microsoft.com/office/officeart/2005/8/layout/process2"/>
    <dgm:cxn modelId="{4E525339-6D58-4DE6-97E7-75505495A7A9}" type="presParOf" srcId="{D459DEF3-4698-45C8-819D-F9C389CCF8FC}" destId="{82CA2727-7BD3-44B9-AC7D-0251F98776D2}" srcOrd="0" destOrd="0" presId="urn:microsoft.com/office/officeart/2005/8/layout/process2"/>
    <dgm:cxn modelId="{002BA040-A8BB-4AE5-AC4D-630CD8B498DB}" type="presParOf" srcId="{D459DEF3-4698-45C8-819D-F9C389CCF8FC}" destId="{CF2CEA05-4E78-46D8-BB5F-44DF99E274C9}" srcOrd="1" destOrd="0" presId="urn:microsoft.com/office/officeart/2005/8/layout/process2"/>
    <dgm:cxn modelId="{51400C96-A6E3-42E8-99C8-654B79C1D686}" type="presParOf" srcId="{CF2CEA05-4E78-46D8-BB5F-44DF99E274C9}" destId="{21819D45-302C-472F-A55E-2E173B54C71F}" srcOrd="0" destOrd="0" presId="urn:microsoft.com/office/officeart/2005/8/layout/process2"/>
    <dgm:cxn modelId="{638B4755-4FBF-432F-B9F7-8F9806E4A3C6}" type="presParOf" srcId="{D459DEF3-4698-45C8-819D-F9C389CCF8FC}" destId="{D672FDED-41DC-475C-9C4B-BE4E8EA5FCB3}" srcOrd="2" destOrd="0" presId="urn:microsoft.com/office/officeart/2005/8/layout/process2"/>
    <dgm:cxn modelId="{42B83523-0C2E-4329-B1DE-9CA8FC86B7CC}" type="presParOf" srcId="{D459DEF3-4698-45C8-819D-F9C389CCF8FC}" destId="{0E80CCEB-C5BB-48C1-9D29-DEA3A007B88F}" srcOrd="3" destOrd="0" presId="urn:microsoft.com/office/officeart/2005/8/layout/process2"/>
    <dgm:cxn modelId="{7AAC1864-B9CA-4F1E-A6B2-3884D3478FF1}" type="presParOf" srcId="{0E80CCEB-C5BB-48C1-9D29-DEA3A007B88F}" destId="{F96A7063-4E67-4487-A050-B9737863EFAF}" srcOrd="0" destOrd="0" presId="urn:microsoft.com/office/officeart/2005/8/layout/process2"/>
    <dgm:cxn modelId="{EE84994F-615F-420C-B576-7A3D74A48B3B}" type="presParOf" srcId="{D459DEF3-4698-45C8-819D-F9C389CCF8FC}" destId="{04463D46-2561-49EB-AFF2-5A687326A5AC}"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F7A82-7E4A-4EC2-8276-A3A4841195E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10851C0-6561-4E68-B573-341DE19FDFD6}">
      <dgm:prSet phldrT="[Text]" custT="1"/>
      <dgm:spPr/>
      <dgm:t>
        <a:bodyPr/>
        <a:lstStyle/>
        <a:p>
          <a:r>
            <a:rPr lang="en-US" sz="2800" b="1" dirty="0"/>
            <a:t>Leadership Assessment</a:t>
          </a:r>
        </a:p>
      </dgm:t>
    </dgm:pt>
    <dgm:pt modelId="{74087A65-B77C-4CF3-A739-1DCA341FE53D}" type="parTrans" cxnId="{C86D6D3D-22E5-47E2-B482-15FA1B583263}">
      <dgm:prSet/>
      <dgm:spPr/>
      <dgm:t>
        <a:bodyPr/>
        <a:lstStyle/>
        <a:p>
          <a:endParaRPr lang="en-US" sz="2800" b="1"/>
        </a:p>
      </dgm:t>
    </dgm:pt>
    <dgm:pt modelId="{0B09A024-CAB5-4759-AA65-282D47B16A1A}" type="sibTrans" cxnId="{C86D6D3D-22E5-47E2-B482-15FA1B583263}">
      <dgm:prSet custT="1"/>
      <dgm:spPr/>
      <dgm:t>
        <a:bodyPr/>
        <a:lstStyle/>
        <a:p>
          <a:endParaRPr lang="en-US" sz="2800" b="1" dirty="0"/>
        </a:p>
      </dgm:t>
    </dgm:pt>
    <dgm:pt modelId="{36833DAD-1244-4287-8ADA-69814737A8F6}">
      <dgm:prSet phldrT="[Text]" custT="1"/>
      <dgm:spPr/>
      <dgm:t>
        <a:bodyPr/>
        <a:lstStyle/>
        <a:p>
          <a:r>
            <a:rPr lang="en-US" sz="2800" b="1" dirty="0"/>
            <a:t>Gate 1 &amp; 2</a:t>
          </a:r>
        </a:p>
      </dgm:t>
    </dgm:pt>
    <dgm:pt modelId="{491234D9-39BB-456D-ADC9-3517B5A646BB}" type="parTrans" cxnId="{97781FB3-B03F-4C45-A97A-1B6D4C42AFF2}">
      <dgm:prSet/>
      <dgm:spPr/>
      <dgm:t>
        <a:bodyPr/>
        <a:lstStyle/>
        <a:p>
          <a:endParaRPr lang="en-US" sz="2800" b="1"/>
        </a:p>
      </dgm:t>
    </dgm:pt>
    <dgm:pt modelId="{2C2696AD-DAED-46F6-BFD5-D6C3C10BBD1B}" type="sibTrans" cxnId="{97781FB3-B03F-4C45-A97A-1B6D4C42AFF2}">
      <dgm:prSet custT="1"/>
      <dgm:spPr/>
      <dgm:t>
        <a:bodyPr/>
        <a:lstStyle/>
        <a:p>
          <a:endParaRPr lang="en-US" sz="2800" b="1" dirty="0"/>
        </a:p>
      </dgm:t>
    </dgm:pt>
    <dgm:pt modelId="{0C76F5DA-D04B-41A9-81F8-C38A4FA149FA}">
      <dgm:prSet phldrT="[Text]" custT="1"/>
      <dgm:spPr/>
      <dgm:t>
        <a:bodyPr/>
        <a:lstStyle/>
        <a:p>
          <a:r>
            <a:rPr lang="en-US" sz="2800" b="1" dirty="0"/>
            <a:t>Project Readiness</a:t>
          </a:r>
        </a:p>
      </dgm:t>
    </dgm:pt>
    <dgm:pt modelId="{C9B50DC3-B94D-4FFE-A6AE-DC9ED6193618}" type="parTrans" cxnId="{46CA2EAC-E619-48A4-9784-19C992E3AA93}">
      <dgm:prSet/>
      <dgm:spPr/>
      <dgm:t>
        <a:bodyPr/>
        <a:lstStyle/>
        <a:p>
          <a:endParaRPr lang="en-US" sz="2800" b="1"/>
        </a:p>
      </dgm:t>
    </dgm:pt>
    <dgm:pt modelId="{F10F2F39-B005-497E-BC52-9D46DF99D426}" type="sibTrans" cxnId="{46CA2EAC-E619-48A4-9784-19C992E3AA93}">
      <dgm:prSet/>
      <dgm:spPr/>
      <dgm:t>
        <a:bodyPr/>
        <a:lstStyle/>
        <a:p>
          <a:endParaRPr lang="en-US" sz="2800" b="1"/>
        </a:p>
      </dgm:t>
    </dgm:pt>
    <dgm:pt modelId="{1ED318FE-305F-4063-A5F1-EE19E637F890}">
      <dgm:prSet custT="1"/>
      <dgm:spPr/>
      <dgm:t>
        <a:bodyPr/>
        <a:lstStyle/>
        <a:p>
          <a:r>
            <a:rPr lang="en-US" sz="2800" b="1" dirty="0"/>
            <a:t>test</a:t>
          </a:r>
        </a:p>
      </dgm:t>
    </dgm:pt>
    <dgm:pt modelId="{9E296A8D-933E-422B-AB61-024C2BD4C730}" type="parTrans" cxnId="{C785AACF-C8B0-4F86-857F-961FA189230B}">
      <dgm:prSet/>
      <dgm:spPr/>
      <dgm:t>
        <a:bodyPr/>
        <a:lstStyle/>
        <a:p>
          <a:endParaRPr lang="en-US" sz="2800" b="1"/>
        </a:p>
      </dgm:t>
    </dgm:pt>
    <dgm:pt modelId="{3A755180-5F11-46D8-944F-ECE0890CA0D6}" type="sibTrans" cxnId="{C785AACF-C8B0-4F86-857F-961FA189230B}">
      <dgm:prSet custT="1"/>
      <dgm:spPr/>
      <dgm:t>
        <a:bodyPr/>
        <a:lstStyle/>
        <a:p>
          <a:endParaRPr lang="en-US" sz="2800" b="1" dirty="0"/>
        </a:p>
      </dgm:t>
    </dgm:pt>
    <dgm:pt modelId="{25E2517B-C475-4964-8D35-FCC42A365A9F}" type="pres">
      <dgm:prSet presAssocID="{113F7A82-7E4A-4EC2-8276-A3A4841195EA}" presName="Name0" presStyleCnt="0">
        <dgm:presLayoutVars>
          <dgm:dir/>
          <dgm:resizeHandles val="exact"/>
        </dgm:presLayoutVars>
      </dgm:prSet>
      <dgm:spPr/>
    </dgm:pt>
    <dgm:pt modelId="{2462D2B0-8E80-4D07-9156-3C498A4B6C0C}" type="pres">
      <dgm:prSet presAssocID="{1ED318FE-305F-4063-A5F1-EE19E637F890}" presName="node" presStyleLbl="node1" presStyleIdx="0" presStyleCnt="4" custScaleX="89403" custLinFactNeighborX="39275">
        <dgm:presLayoutVars>
          <dgm:bulletEnabled val="1"/>
        </dgm:presLayoutVars>
      </dgm:prSet>
      <dgm:spPr/>
    </dgm:pt>
    <dgm:pt modelId="{194B2954-BF14-446B-8752-34E2D77CEE2C}" type="pres">
      <dgm:prSet presAssocID="{3A755180-5F11-46D8-944F-ECE0890CA0D6}" presName="sibTrans" presStyleLbl="sibTrans2D1" presStyleIdx="0" presStyleCnt="3"/>
      <dgm:spPr/>
    </dgm:pt>
    <dgm:pt modelId="{4400308E-3CF8-48D7-AC28-0B8A118E8B53}" type="pres">
      <dgm:prSet presAssocID="{3A755180-5F11-46D8-944F-ECE0890CA0D6}" presName="connectorText" presStyleLbl="sibTrans2D1" presStyleIdx="0" presStyleCnt="3"/>
      <dgm:spPr/>
    </dgm:pt>
    <dgm:pt modelId="{E96AA2EF-3E23-45BE-AD3C-884D3BF8A02A}" type="pres">
      <dgm:prSet presAssocID="{B10851C0-6561-4E68-B573-341DE19FDFD6}" presName="node" presStyleLbl="node1" presStyleIdx="1" presStyleCnt="4" custScaleX="105505" custLinFactNeighborX="21835">
        <dgm:presLayoutVars>
          <dgm:bulletEnabled val="1"/>
        </dgm:presLayoutVars>
      </dgm:prSet>
      <dgm:spPr/>
    </dgm:pt>
    <dgm:pt modelId="{955B9189-5A46-4B68-92EC-58FA47B7D585}" type="pres">
      <dgm:prSet presAssocID="{0B09A024-CAB5-4759-AA65-282D47B16A1A}" presName="sibTrans" presStyleLbl="sibTrans2D1" presStyleIdx="1" presStyleCnt="3"/>
      <dgm:spPr/>
    </dgm:pt>
    <dgm:pt modelId="{6D59F785-1DA6-4D0D-A250-0BFCE52D83A9}" type="pres">
      <dgm:prSet presAssocID="{0B09A024-CAB5-4759-AA65-282D47B16A1A}" presName="connectorText" presStyleLbl="sibTrans2D1" presStyleIdx="1" presStyleCnt="3"/>
      <dgm:spPr/>
    </dgm:pt>
    <dgm:pt modelId="{7C5E232B-971E-478E-9082-EA6513394258}" type="pres">
      <dgm:prSet presAssocID="{36833DAD-1244-4287-8ADA-69814737A8F6}" presName="node" presStyleLbl="node1" presStyleIdx="2" presStyleCnt="4" custScaleX="104969" custScaleY="99307" custLinFactNeighborX="4413">
        <dgm:presLayoutVars>
          <dgm:bulletEnabled val="1"/>
        </dgm:presLayoutVars>
      </dgm:prSet>
      <dgm:spPr/>
    </dgm:pt>
    <dgm:pt modelId="{EC0A6EF3-A0E3-4FF3-81EF-F6B630287F9F}" type="pres">
      <dgm:prSet presAssocID="{2C2696AD-DAED-46F6-BFD5-D6C3C10BBD1B}" presName="sibTrans" presStyleLbl="sibTrans2D1" presStyleIdx="2" presStyleCnt="3"/>
      <dgm:spPr/>
    </dgm:pt>
    <dgm:pt modelId="{006E726F-CD85-4DE5-9974-1DB7C3DF3631}" type="pres">
      <dgm:prSet presAssocID="{2C2696AD-DAED-46F6-BFD5-D6C3C10BBD1B}" presName="connectorText" presStyleLbl="sibTrans2D1" presStyleIdx="2" presStyleCnt="3"/>
      <dgm:spPr/>
    </dgm:pt>
    <dgm:pt modelId="{0D42EB6B-EF68-4AF4-B977-68E5DB3039B2}" type="pres">
      <dgm:prSet presAssocID="{0C76F5DA-D04B-41A9-81F8-C38A4FA149FA}" presName="node" presStyleLbl="node1" presStyleIdx="3" presStyleCnt="4" custScaleX="106318" custLinFactNeighborX="-17477">
        <dgm:presLayoutVars>
          <dgm:bulletEnabled val="1"/>
        </dgm:presLayoutVars>
      </dgm:prSet>
      <dgm:spPr/>
    </dgm:pt>
  </dgm:ptLst>
  <dgm:cxnLst>
    <dgm:cxn modelId="{6015DB23-7CF4-4FEA-8A53-F0A38BD7A82E}" type="presOf" srcId="{3A755180-5F11-46D8-944F-ECE0890CA0D6}" destId="{4400308E-3CF8-48D7-AC28-0B8A118E8B53}" srcOrd="1" destOrd="0" presId="urn:microsoft.com/office/officeart/2005/8/layout/process1"/>
    <dgm:cxn modelId="{D6583F33-F87C-41E8-98E0-9F8A0BDF1DA9}" type="presOf" srcId="{B10851C0-6561-4E68-B573-341DE19FDFD6}" destId="{E96AA2EF-3E23-45BE-AD3C-884D3BF8A02A}" srcOrd="0" destOrd="0" presId="urn:microsoft.com/office/officeart/2005/8/layout/process1"/>
    <dgm:cxn modelId="{32118436-8D17-48E1-9954-6E57A4D56F9D}" type="presOf" srcId="{0C76F5DA-D04B-41A9-81F8-C38A4FA149FA}" destId="{0D42EB6B-EF68-4AF4-B977-68E5DB3039B2}" srcOrd="0" destOrd="0" presId="urn:microsoft.com/office/officeart/2005/8/layout/process1"/>
    <dgm:cxn modelId="{C86D6D3D-22E5-47E2-B482-15FA1B583263}" srcId="{113F7A82-7E4A-4EC2-8276-A3A4841195EA}" destId="{B10851C0-6561-4E68-B573-341DE19FDFD6}" srcOrd="1" destOrd="0" parTransId="{74087A65-B77C-4CF3-A739-1DCA341FE53D}" sibTransId="{0B09A024-CAB5-4759-AA65-282D47B16A1A}"/>
    <dgm:cxn modelId="{A0D4B147-0F5E-4884-85AE-10FD51B2D7EE}" type="presOf" srcId="{113F7A82-7E4A-4EC2-8276-A3A4841195EA}" destId="{25E2517B-C475-4964-8D35-FCC42A365A9F}" srcOrd="0" destOrd="0" presId="urn:microsoft.com/office/officeart/2005/8/layout/process1"/>
    <dgm:cxn modelId="{6368CDA2-AFA1-4C97-A9AD-3451912EB7B8}" type="presOf" srcId="{2C2696AD-DAED-46F6-BFD5-D6C3C10BBD1B}" destId="{006E726F-CD85-4DE5-9974-1DB7C3DF3631}" srcOrd="1" destOrd="0" presId="urn:microsoft.com/office/officeart/2005/8/layout/process1"/>
    <dgm:cxn modelId="{1C7647A5-C415-4F35-BADA-B0957F4B1DCE}" type="presOf" srcId="{3A755180-5F11-46D8-944F-ECE0890CA0D6}" destId="{194B2954-BF14-446B-8752-34E2D77CEE2C}" srcOrd="0" destOrd="0" presId="urn:microsoft.com/office/officeart/2005/8/layout/process1"/>
    <dgm:cxn modelId="{46CA2EAC-E619-48A4-9784-19C992E3AA93}" srcId="{113F7A82-7E4A-4EC2-8276-A3A4841195EA}" destId="{0C76F5DA-D04B-41A9-81F8-C38A4FA149FA}" srcOrd="3" destOrd="0" parTransId="{C9B50DC3-B94D-4FFE-A6AE-DC9ED6193618}" sibTransId="{F10F2F39-B005-497E-BC52-9D46DF99D426}"/>
    <dgm:cxn modelId="{97781FB3-B03F-4C45-A97A-1B6D4C42AFF2}" srcId="{113F7A82-7E4A-4EC2-8276-A3A4841195EA}" destId="{36833DAD-1244-4287-8ADA-69814737A8F6}" srcOrd="2" destOrd="0" parTransId="{491234D9-39BB-456D-ADC9-3517B5A646BB}" sibTransId="{2C2696AD-DAED-46F6-BFD5-D6C3C10BBD1B}"/>
    <dgm:cxn modelId="{970433B6-16C4-47F0-B6BA-E1E37B8CFD35}" type="presOf" srcId="{0B09A024-CAB5-4759-AA65-282D47B16A1A}" destId="{6D59F785-1DA6-4D0D-A250-0BFCE52D83A9}" srcOrd="1" destOrd="0" presId="urn:microsoft.com/office/officeart/2005/8/layout/process1"/>
    <dgm:cxn modelId="{C785AACF-C8B0-4F86-857F-961FA189230B}" srcId="{113F7A82-7E4A-4EC2-8276-A3A4841195EA}" destId="{1ED318FE-305F-4063-A5F1-EE19E637F890}" srcOrd="0" destOrd="0" parTransId="{9E296A8D-933E-422B-AB61-024C2BD4C730}" sibTransId="{3A755180-5F11-46D8-944F-ECE0890CA0D6}"/>
    <dgm:cxn modelId="{BBD07DE8-5F57-48D7-AEEA-4BC8D6280681}" type="presOf" srcId="{36833DAD-1244-4287-8ADA-69814737A8F6}" destId="{7C5E232B-971E-478E-9082-EA6513394258}" srcOrd="0" destOrd="0" presId="urn:microsoft.com/office/officeart/2005/8/layout/process1"/>
    <dgm:cxn modelId="{C1F34FEF-CB80-4A33-95CF-1BB4107038A1}" type="presOf" srcId="{0B09A024-CAB5-4759-AA65-282D47B16A1A}" destId="{955B9189-5A46-4B68-92EC-58FA47B7D585}" srcOrd="0" destOrd="0" presId="urn:microsoft.com/office/officeart/2005/8/layout/process1"/>
    <dgm:cxn modelId="{6548CBF1-2BCB-4C8E-A9CD-55338C8DC097}" type="presOf" srcId="{1ED318FE-305F-4063-A5F1-EE19E637F890}" destId="{2462D2B0-8E80-4D07-9156-3C498A4B6C0C}" srcOrd="0" destOrd="0" presId="urn:microsoft.com/office/officeart/2005/8/layout/process1"/>
    <dgm:cxn modelId="{069FE7F2-F7EA-418D-922C-9CF6454D2D81}" type="presOf" srcId="{2C2696AD-DAED-46F6-BFD5-D6C3C10BBD1B}" destId="{EC0A6EF3-A0E3-4FF3-81EF-F6B630287F9F}" srcOrd="0" destOrd="0" presId="urn:microsoft.com/office/officeart/2005/8/layout/process1"/>
    <dgm:cxn modelId="{10FF0F7E-F906-434F-94C4-96681B1D0D36}" type="presParOf" srcId="{25E2517B-C475-4964-8D35-FCC42A365A9F}" destId="{2462D2B0-8E80-4D07-9156-3C498A4B6C0C}" srcOrd="0" destOrd="0" presId="urn:microsoft.com/office/officeart/2005/8/layout/process1"/>
    <dgm:cxn modelId="{1D8E8E26-F630-4492-AB61-DB49D1E172B3}" type="presParOf" srcId="{25E2517B-C475-4964-8D35-FCC42A365A9F}" destId="{194B2954-BF14-446B-8752-34E2D77CEE2C}" srcOrd="1" destOrd="0" presId="urn:microsoft.com/office/officeart/2005/8/layout/process1"/>
    <dgm:cxn modelId="{6D064CA9-EF53-4FBE-8E5F-3BD9738F3482}" type="presParOf" srcId="{194B2954-BF14-446B-8752-34E2D77CEE2C}" destId="{4400308E-3CF8-48D7-AC28-0B8A118E8B53}" srcOrd="0" destOrd="0" presId="urn:microsoft.com/office/officeart/2005/8/layout/process1"/>
    <dgm:cxn modelId="{97073249-1458-42AA-9771-25595A4D6067}" type="presParOf" srcId="{25E2517B-C475-4964-8D35-FCC42A365A9F}" destId="{E96AA2EF-3E23-45BE-AD3C-884D3BF8A02A}" srcOrd="2" destOrd="0" presId="urn:microsoft.com/office/officeart/2005/8/layout/process1"/>
    <dgm:cxn modelId="{4896A3B3-06CF-43BF-BA48-D8C128F45998}" type="presParOf" srcId="{25E2517B-C475-4964-8D35-FCC42A365A9F}" destId="{955B9189-5A46-4B68-92EC-58FA47B7D585}" srcOrd="3" destOrd="0" presId="urn:microsoft.com/office/officeart/2005/8/layout/process1"/>
    <dgm:cxn modelId="{059E029C-4310-4632-A5B4-7ED9AFCBBAEB}" type="presParOf" srcId="{955B9189-5A46-4B68-92EC-58FA47B7D585}" destId="{6D59F785-1DA6-4D0D-A250-0BFCE52D83A9}" srcOrd="0" destOrd="0" presId="urn:microsoft.com/office/officeart/2005/8/layout/process1"/>
    <dgm:cxn modelId="{794ABB93-4C49-49A2-8EEF-F9521CF7B35F}" type="presParOf" srcId="{25E2517B-C475-4964-8D35-FCC42A365A9F}" destId="{7C5E232B-971E-478E-9082-EA6513394258}" srcOrd="4" destOrd="0" presId="urn:microsoft.com/office/officeart/2005/8/layout/process1"/>
    <dgm:cxn modelId="{A4BEA493-BDBA-4D55-96B9-4D1427349C44}" type="presParOf" srcId="{25E2517B-C475-4964-8D35-FCC42A365A9F}" destId="{EC0A6EF3-A0E3-4FF3-81EF-F6B630287F9F}" srcOrd="5" destOrd="0" presId="urn:microsoft.com/office/officeart/2005/8/layout/process1"/>
    <dgm:cxn modelId="{6E8BDDA0-CC0B-47A9-9D17-80D81F988B18}" type="presParOf" srcId="{EC0A6EF3-A0E3-4FF3-81EF-F6B630287F9F}" destId="{006E726F-CD85-4DE5-9974-1DB7C3DF3631}" srcOrd="0" destOrd="0" presId="urn:microsoft.com/office/officeart/2005/8/layout/process1"/>
    <dgm:cxn modelId="{71CF5823-2492-49EA-9CCC-F0E2F154A1CB}" type="presParOf" srcId="{25E2517B-C475-4964-8D35-FCC42A365A9F}" destId="{0D42EB6B-EF68-4AF4-B977-68E5DB3039B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F7A82-7E4A-4EC2-8276-A3A4841195EA}"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9EFA4D36-46E9-45C6-85E8-CEE619F51BC0}">
      <dgm:prSet phldrT="[Text]" custT="1"/>
      <dgm:spPr/>
      <dgm:t>
        <a:bodyPr/>
        <a:lstStyle/>
        <a:p>
          <a:r>
            <a:rPr lang="en-US" sz="2800" b="1" dirty="0"/>
            <a:t>Job submission </a:t>
          </a:r>
        </a:p>
      </dgm:t>
    </dgm:pt>
    <dgm:pt modelId="{B910F8E4-7368-4B89-A08F-2866D15F79F9}" type="parTrans" cxnId="{E825EA95-1C45-4739-B6A6-D6ECEF51A447}">
      <dgm:prSet/>
      <dgm:spPr/>
      <dgm:t>
        <a:bodyPr/>
        <a:lstStyle/>
        <a:p>
          <a:endParaRPr lang="en-US" sz="3200"/>
        </a:p>
      </dgm:t>
    </dgm:pt>
    <dgm:pt modelId="{2C5935E7-7760-4B24-B2C7-02E5E450AEE9}" type="sibTrans" cxnId="{E825EA95-1C45-4739-B6A6-D6ECEF51A447}">
      <dgm:prSet custT="1"/>
      <dgm:spPr/>
      <dgm:t>
        <a:bodyPr/>
        <a:lstStyle/>
        <a:p>
          <a:endParaRPr lang="en-US" sz="2000" dirty="0"/>
        </a:p>
      </dgm:t>
    </dgm:pt>
    <dgm:pt modelId="{DB4660AB-EEE7-4648-A02D-7BBD0856C049}">
      <dgm:prSet phldrT="[Text]" custT="1"/>
      <dgm:spPr/>
      <dgm:t>
        <a:bodyPr/>
        <a:lstStyle/>
        <a:p>
          <a:r>
            <a:rPr lang="en-US" sz="2800" b="1" dirty="0"/>
            <a:t>Master List</a:t>
          </a:r>
        </a:p>
      </dgm:t>
    </dgm:pt>
    <dgm:pt modelId="{98512489-2C83-4D41-AF9E-58847DBEE017}" type="parTrans" cxnId="{AC2F2B16-2E17-49B7-BA15-0A5F47257A20}">
      <dgm:prSet/>
      <dgm:spPr/>
      <dgm:t>
        <a:bodyPr/>
        <a:lstStyle/>
        <a:p>
          <a:endParaRPr lang="en-US" sz="3200"/>
        </a:p>
      </dgm:t>
    </dgm:pt>
    <dgm:pt modelId="{FC5141C3-FC74-4C67-9214-9B4F8566CEA4}" type="sibTrans" cxnId="{AC2F2B16-2E17-49B7-BA15-0A5F47257A20}">
      <dgm:prSet custT="1"/>
      <dgm:spPr/>
      <dgm:t>
        <a:bodyPr/>
        <a:lstStyle/>
        <a:p>
          <a:endParaRPr lang="en-US" sz="2000" dirty="0"/>
        </a:p>
      </dgm:t>
    </dgm:pt>
    <dgm:pt modelId="{62FE15D9-2912-44C5-867F-C7056FF9A360}">
      <dgm:prSet phldrT="[Text]" custT="1"/>
      <dgm:spPr/>
      <dgm:t>
        <a:bodyPr/>
        <a:lstStyle/>
        <a:p>
          <a:r>
            <a:rPr lang="en-US" sz="2800" b="1" dirty="0"/>
            <a:t>SAS Assessment</a:t>
          </a:r>
        </a:p>
      </dgm:t>
    </dgm:pt>
    <dgm:pt modelId="{87B48227-C2D5-41AF-B8B8-810C6FF62A57}" type="parTrans" cxnId="{246AE2CB-693D-45EC-9477-2FF313DEF41F}">
      <dgm:prSet/>
      <dgm:spPr/>
      <dgm:t>
        <a:bodyPr/>
        <a:lstStyle/>
        <a:p>
          <a:endParaRPr lang="en-US" sz="3200"/>
        </a:p>
      </dgm:t>
    </dgm:pt>
    <dgm:pt modelId="{726CAC44-941D-47FE-B3A4-5992BF8ACCF6}" type="sibTrans" cxnId="{246AE2CB-693D-45EC-9477-2FF313DEF41F}">
      <dgm:prSet custT="1"/>
      <dgm:spPr/>
      <dgm:t>
        <a:bodyPr/>
        <a:lstStyle/>
        <a:p>
          <a:endParaRPr lang="en-US" sz="2000"/>
        </a:p>
      </dgm:t>
    </dgm:pt>
    <dgm:pt modelId="{D459DEF3-4698-45C8-819D-F9C389CCF8FC}" type="pres">
      <dgm:prSet presAssocID="{113F7A82-7E4A-4EC2-8276-A3A4841195EA}" presName="linearFlow" presStyleCnt="0">
        <dgm:presLayoutVars>
          <dgm:resizeHandles val="exact"/>
        </dgm:presLayoutVars>
      </dgm:prSet>
      <dgm:spPr/>
    </dgm:pt>
    <dgm:pt modelId="{82CA2727-7BD3-44B9-AC7D-0251F98776D2}" type="pres">
      <dgm:prSet presAssocID="{9EFA4D36-46E9-45C6-85E8-CEE619F51BC0}" presName="node" presStyleLbl="node1" presStyleIdx="0" presStyleCnt="3" custLinFactNeighborY="3518">
        <dgm:presLayoutVars>
          <dgm:bulletEnabled val="1"/>
        </dgm:presLayoutVars>
      </dgm:prSet>
      <dgm:spPr/>
    </dgm:pt>
    <dgm:pt modelId="{CF2CEA05-4E78-46D8-BB5F-44DF99E274C9}" type="pres">
      <dgm:prSet presAssocID="{2C5935E7-7760-4B24-B2C7-02E5E450AEE9}" presName="sibTrans" presStyleLbl="sibTrans2D1" presStyleIdx="0" presStyleCnt="2"/>
      <dgm:spPr/>
    </dgm:pt>
    <dgm:pt modelId="{21819D45-302C-472F-A55E-2E173B54C71F}" type="pres">
      <dgm:prSet presAssocID="{2C5935E7-7760-4B24-B2C7-02E5E450AEE9}" presName="connectorText" presStyleLbl="sibTrans2D1" presStyleIdx="0" presStyleCnt="2"/>
      <dgm:spPr/>
    </dgm:pt>
    <dgm:pt modelId="{D672FDED-41DC-475C-9C4B-BE4E8EA5FCB3}" type="pres">
      <dgm:prSet presAssocID="{DB4660AB-EEE7-4648-A02D-7BBD0856C049}" presName="node" presStyleLbl="node1" presStyleIdx="1" presStyleCnt="3">
        <dgm:presLayoutVars>
          <dgm:bulletEnabled val="1"/>
        </dgm:presLayoutVars>
      </dgm:prSet>
      <dgm:spPr/>
    </dgm:pt>
    <dgm:pt modelId="{0E80CCEB-C5BB-48C1-9D29-DEA3A007B88F}" type="pres">
      <dgm:prSet presAssocID="{FC5141C3-FC74-4C67-9214-9B4F8566CEA4}" presName="sibTrans" presStyleLbl="sibTrans2D1" presStyleIdx="1" presStyleCnt="2"/>
      <dgm:spPr/>
    </dgm:pt>
    <dgm:pt modelId="{F96A7063-4E67-4487-A050-B9737863EFAF}" type="pres">
      <dgm:prSet presAssocID="{FC5141C3-FC74-4C67-9214-9B4F8566CEA4}" presName="connectorText" presStyleLbl="sibTrans2D1" presStyleIdx="1" presStyleCnt="2"/>
      <dgm:spPr/>
    </dgm:pt>
    <dgm:pt modelId="{04463D46-2561-49EB-AFF2-5A687326A5AC}" type="pres">
      <dgm:prSet presAssocID="{62FE15D9-2912-44C5-867F-C7056FF9A360}" presName="node" presStyleLbl="node1" presStyleIdx="2" presStyleCnt="3">
        <dgm:presLayoutVars>
          <dgm:bulletEnabled val="1"/>
        </dgm:presLayoutVars>
      </dgm:prSet>
      <dgm:spPr/>
    </dgm:pt>
  </dgm:ptLst>
  <dgm:cxnLst>
    <dgm:cxn modelId="{AC2F2B16-2E17-49B7-BA15-0A5F47257A20}" srcId="{113F7A82-7E4A-4EC2-8276-A3A4841195EA}" destId="{DB4660AB-EEE7-4648-A02D-7BBD0856C049}" srcOrd="1" destOrd="0" parTransId="{98512489-2C83-4D41-AF9E-58847DBEE017}" sibTransId="{FC5141C3-FC74-4C67-9214-9B4F8566CEA4}"/>
    <dgm:cxn modelId="{8B6C2E2C-BE14-42DF-BA4B-F9262D168D56}" type="presOf" srcId="{DB4660AB-EEE7-4648-A02D-7BBD0856C049}" destId="{D672FDED-41DC-475C-9C4B-BE4E8EA5FCB3}" srcOrd="0" destOrd="0" presId="urn:microsoft.com/office/officeart/2005/8/layout/process2"/>
    <dgm:cxn modelId="{8F200F31-E8FC-4A00-953D-5410CBABC5B0}" type="presOf" srcId="{62FE15D9-2912-44C5-867F-C7056FF9A360}" destId="{04463D46-2561-49EB-AFF2-5A687326A5AC}" srcOrd="0" destOrd="0" presId="urn:microsoft.com/office/officeart/2005/8/layout/process2"/>
    <dgm:cxn modelId="{EC8A045D-69DE-4D1B-B176-98608AAFC0DD}" type="presOf" srcId="{FC5141C3-FC74-4C67-9214-9B4F8566CEA4}" destId="{0E80CCEB-C5BB-48C1-9D29-DEA3A007B88F}" srcOrd="0" destOrd="0" presId="urn:microsoft.com/office/officeart/2005/8/layout/process2"/>
    <dgm:cxn modelId="{7417AA41-F7E8-4202-BA64-BF3BD9DCA98B}" type="presOf" srcId="{2C5935E7-7760-4B24-B2C7-02E5E450AEE9}" destId="{21819D45-302C-472F-A55E-2E173B54C71F}" srcOrd="1" destOrd="0" presId="urn:microsoft.com/office/officeart/2005/8/layout/process2"/>
    <dgm:cxn modelId="{6E5DEA8F-CB1F-4D1A-A976-78DDC38BC84A}" type="presOf" srcId="{2C5935E7-7760-4B24-B2C7-02E5E450AEE9}" destId="{CF2CEA05-4E78-46D8-BB5F-44DF99E274C9}" srcOrd="0" destOrd="0" presId="urn:microsoft.com/office/officeart/2005/8/layout/process2"/>
    <dgm:cxn modelId="{E825EA95-1C45-4739-B6A6-D6ECEF51A447}" srcId="{113F7A82-7E4A-4EC2-8276-A3A4841195EA}" destId="{9EFA4D36-46E9-45C6-85E8-CEE619F51BC0}" srcOrd="0" destOrd="0" parTransId="{B910F8E4-7368-4B89-A08F-2866D15F79F9}" sibTransId="{2C5935E7-7760-4B24-B2C7-02E5E450AEE9}"/>
    <dgm:cxn modelId="{C8ACC4C2-040D-4569-8E09-3434C7E85AF8}" type="presOf" srcId="{113F7A82-7E4A-4EC2-8276-A3A4841195EA}" destId="{D459DEF3-4698-45C8-819D-F9C389CCF8FC}" srcOrd="0" destOrd="0" presId="urn:microsoft.com/office/officeart/2005/8/layout/process2"/>
    <dgm:cxn modelId="{246AE2CB-693D-45EC-9477-2FF313DEF41F}" srcId="{113F7A82-7E4A-4EC2-8276-A3A4841195EA}" destId="{62FE15D9-2912-44C5-867F-C7056FF9A360}" srcOrd="2" destOrd="0" parTransId="{87B48227-C2D5-41AF-B8B8-810C6FF62A57}" sibTransId="{726CAC44-941D-47FE-B3A4-5992BF8ACCF6}"/>
    <dgm:cxn modelId="{CB16C1CF-2B08-45C6-9C83-DAE1B0740EA7}" type="presOf" srcId="{FC5141C3-FC74-4C67-9214-9B4F8566CEA4}" destId="{F96A7063-4E67-4487-A050-B9737863EFAF}" srcOrd="1" destOrd="0" presId="urn:microsoft.com/office/officeart/2005/8/layout/process2"/>
    <dgm:cxn modelId="{0A7A3CE7-A1A0-45A4-801E-F63AEF920FB4}" type="presOf" srcId="{9EFA4D36-46E9-45C6-85E8-CEE619F51BC0}" destId="{82CA2727-7BD3-44B9-AC7D-0251F98776D2}" srcOrd="0" destOrd="0" presId="urn:microsoft.com/office/officeart/2005/8/layout/process2"/>
    <dgm:cxn modelId="{4E525339-6D58-4DE6-97E7-75505495A7A9}" type="presParOf" srcId="{D459DEF3-4698-45C8-819D-F9C389CCF8FC}" destId="{82CA2727-7BD3-44B9-AC7D-0251F98776D2}" srcOrd="0" destOrd="0" presId="urn:microsoft.com/office/officeart/2005/8/layout/process2"/>
    <dgm:cxn modelId="{002BA040-A8BB-4AE5-AC4D-630CD8B498DB}" type="presParOf" srcId="{D459DEF3-4698-45C8-819D-F9C389CCF8FC}" destId="{CF2CEA05-4E78-46D8-BB5F-44DF99E274C9}" srcOrd="1" destOrd="0" presId="urn:microsoft.com/office/officeart/2005/8/layout/process2"/>
    <dgm:cxn modelId="{51400C96-A6E3-42E8-99C8-654B79C1D686}" type="presParOf" srcId="{CF2CEA05-4E78-46D8-BB5F-44DF99E274C9}" destId="{21819D45-302C-472F-A55E-2E173B54C71F}" srcOrd="0" destOrd="0" presId="urn:microsoft.com/office/officeart/2005/8/layout/process2"/>
    <dgm:cxn modelId="{638B4755-4FBF-432F-B9F7-8F9806E4A3C6}" type="presParOf" srcId="{D459DEF3-4698-45C8-819D-F9C389CCF8FC}" destId="{D672FDED-41DC-475C-9C4B-BE4E8EA5FCB3}" srcOrd="2" destOrd="0" presId="urn:microsoft.com/office/officeart/2005/8/layout/process2"/>
    <dgm:cxn modelId="{42B83523-0C2E-4329-B1DE-9CA8FC86B7CC}" type="presParOf" srcId="{D459DEF3-4698-45C8-819D-F9C389CCF8FC}" destId="{0E80CCEB-C5BB-48C1-9D29-DEA3A007B88F}" srcOrd="3" destOrd="0" presId="urn:microsoft.com/office/officeart/2005/8/layout/process2"/>
    <dgm:cxn modelId="{7AAC1864-B9CA-4F1E-A6B2-3884D3478FF1}" type="presParOf" srcId="{0E80CCEB-C5BB-48C1-9D29-DEA3A007B88F}" destId="{F96A7063-4E67-4487-A050-B9737863EFAF}" srcOrd="0" destOrd="0" presId="urn:microsoft.com/office/officeart/2005/8/layout/process2"/>
    <dgm:cxn modelId="{EE84994F-615F-420C-B576-7A3D74A48B3B}" type="presParOf" srcId="{D459DEF3-4698-45C8-819D-F9C389CCF8FC}" destId="{04463D46-2561-49EB-AFF2-5A687326A5AC}"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2D2B0-8E80-4D07-9156-3C498A4B6C0C}">
      <dsp:nvSpPr>
        <dsp:cNvPr id="0" name=""/>
        <dsp:cNvSpPr/>
      </dsp:nvSpPr>
      <dsp:spPr>
        <a:xfrm>
          <a:off x="360001" y="0"/>
          <a:ext cx="1997976" cy="83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test</a:t>
          </a:r>
        </a:p>
      </dsp:txBody>
      <dsp:txXfrm>
        <a:off x="384463" y="24462"/>
        <a:ext cx="1949052" cy="786276"/>
      </dsp:txXfrm>
    </dsp:sp>
    <dsp:sp modelId="{194B2954-BF14-446B-8752-34E2D77CEE2C}">
      <dsp:nvSpPr>
        <dsp:cNvPr id="0" name=""/>
        <dsp:cNvSpPr/>
      </dsp:nvSpPr>
      <dsp:spPr>
        <a:xfrm>
          <a:off x="2542482" y="140485"/>
          <a:ext cx="391150" cy="554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2542482" y="251331"/>
        <a:ext cx="273805" cy="332537"/>
      </dsp:txXfrm>
    </dsp:sp>
    <dsp:sp modelId="{E96AA2EF-3E23-45BE-AD3C-884D3BF8A02A}">
      <dsp:nvSpPr>
        <dsp:cNvPr id="0" name=""/>
        <dsp:cNvSpPr/>
      </dsp:nvSpPr>
      <dsp:spPr>
        <a:xfrm>
          <a:off x="3095997" y="0"/>
          <a:ext cx="2357823" cy="83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Leadership Assessment</a:t>
          </a:r>
        </a:p>
      </dsp:txBody>
      <dsp:txXfrm>
        <a:off x="3120459" y="24462"/>
        <a:ext cx="2308899" cy="786276"/>
      </dsp:txXfrm>
    </dsp:sp>
    <dsp:sp modelId="{955B9189-5A46-4B68-92EC-58FA47B7D585}">
      <dsp:nvSpPr>
        <dsp:cNvPr id="0" name=""/>
        <dsp:cNvSpPr/>
      </dsp:nvSpPr>
      <dsp:spPr>
        <a:xfrm>
          <a:off x="5638366" y="140485"/>
          <a:ext cx="391235" cy="554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5638366" y="251331"/>
        <a:ext cx="273865" cy="332537"/>
      </dsp:txXfrm>
    </dsp:sp>
    <dsp:sp modelId="{7C5E232B-971E-478E-9082-EA6513394258}">
      <dsp:nvSpPr>
        <dsp:cNvPr id="0" name=""/>
        <dsp:cNvSpPr/>
      </dsp:nvSpPr>
      <dsp:spPr>
        <a:xfrm>
          <a:off x="6192001" y="2893"/>
          <a:ext cx="2345845" cy="82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Gate 1 &amp; 2</a:t>
          </a:r>
        </a:p>
      </dsp:txBody>
      <dsp:txXfrm>
        <a:off x="6216294" y="27186"/>
        <a:ext cx="2297259" cy="780826"/>
      </dsp:txXfrm>
    </dsp:sp>
    <dsp:sp modelId="{EC0A6EF3-A0E3-4FF3-81EF-F6B630287F9F}">
      <dsp:nvSpPr>
        <dsp:cNvPr id="0" name=""/>
        <dsp:cNvSpPr/>
      </dsp:nvSpPr>
      <dsp:spPr>
        <a:xfrm>
          <a:off x="8712407" y="140485"/>
          <a:ext cx="370067" cy="554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8712407" y="251331"/>
        <a:ext cx="259047" cy="332537"/>
      </dsp:txXfrm>
    </dsp:sp>
    <dsp:sp modelId="{0D42EB6B-EF68-4AF4-B977-68E5DB3039B2}">
      <dsp:nvSpPr>
        <dsp:cNvPr id="0" name=""/>
        <dsp:cNvSpPr/>
      </dsp:nvSpPr>
      <dsp:spPr>
        <a:xfrm>
          <a:off x="9236087" y="0"/>
          <a:ext cx="2375992" cy="83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Job Readiness</a:t>
          </a:r>
        </a:p>
      </dsp:txBody>
      <dsp:txXfrm>
        <a:off x="9260549" y="24462"/>
        <a:ext cx="2327068" cy="78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A2727-7BD3-44B9-AC7D-0251F98776D2}">
      <dsp:nvSpPr>
        <dsp:cNvPr id="0" name=""/>
        <dsp:cNvSpPr/>
      </dsp:nvSpPr>
      <dsp:spPr>
        <a:xfrm>
          <a:off x="0" y="16326"/>
          <a:ext cx="2388299" cy="835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Job submission </a:t>
          </a:r>
        </a:p>
      </dsp:txBody>
      <dsp:txXfrm>
        <a:off x="24467" y="40793"/>
        <a:ext cx="2339365" cy="786416"/>
      </dsp:txXfrm>
    </dsp:sp>
    <dsp:sp modelId="{CF2CEA05-4E78-46D8-BB5F-44DF99E274C9}">
      <dsp:nvSpPr>
        <dsp:cNvPr id="0" name=""/>
        <dsp:cNvSpPr/>
      </dsp:nvSpPr>
      <dsp:spPr>
        <a:xfrm rot="5400000">
          <a:off x="1043031" y="865214"/>
          <a:ext cx="302236" cy="3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081377" y="902050"/>
        <a:ext cx="225545" cy="211565"/>
      </dsp:txXfrm>
    </dsp:sp>
    <dsp:sp modelId="{D672FDED-41DC-475C-9C4B-BE4E8EA5FCB3}">
      <dsp:nvSpPr>
        <dsp:cNvPr id="0" name=""/>
        <dsp:cNvSpPr/>
      </dsp:nvSpPr>
      <dsp:spPr>
        <a:xfrm>
          <a:off x="0" y="1254658"/>
          <a:ext cx="2388299" cy="835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Master List</a:t>
          </a:r>
        </a:p>
      </dsp:txBody>
      <dsp:txXfrm>
        <a:off x="24467" y="1279125"/>
        <a:ext cx="2339365" cy="786416"/>
      </dsp:txXfrm>
    </dsp:sp>
    <dsp:sp modelId="{0E80CCEB-C5BB-48C1-9D29-DEA3A007B88F}">
      <dsp:nvSpPr>
        <dsp:cNvPr id="0" name=""/>
        <dsp:cNvSpPr/>
      </dsp:nvSpPr>
      <dsp:spPr>
        <a:xfrm rot="5400000">
          <a:off x="1037521" y="2110892"/>
          <a:ext cx="313256" cy="3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081377" y="2142218"/>
        <a:ext cx="225545" cy="219279"/>
      </dsp:txXfrm>
    </dsp:sp>
    <dsp:sp modelId="{04463D46-2561-49EB-AFF2-5A687326A5AC}">
      <dsp:nvSpPr>
        <dsp:cNvPr id="0" name=""/>
        <dsp:cNvSpPr/>
      </dsp:nvSpPr>
      <dsp:spPr>
        <a:xfrm>
          <a:off x="0" y="2507684"/>
          <a:ext cx="2388299" cy="835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SAS Assessment</a:t>
          </a:r>
        </a:p>
      </dsp:txBody>
      <dsp:txXfrm>
        <a:off x="24467" y="2532151"/>
        <a:ext cx="2339365" cy="786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2D2B0-8E80-4D07-9156-3C498A4B6C0C}">
      <dsp:nvSpPr>
        <dsp:cNvPr id="0" name=""/>
        <dsp:cNvSpPr/>
      </dsp:nvSpPr>
      <dsp:spPr>
        <a:xfrm>
          <a:off x="360001" y="0"/>
          <a:ext cx="1997976" cy="83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test</a:t>
          </a:r>
        </a:p>
      </dsp:txBody>
      <dsp:txXfrm>
        <a:off x="384463" y="24462"/>
        <a:ext cx="1949052" cy="786276"/>
      </dsp:txXfrm>
    </dsp:sp>
    <dsp:sp modelId="{194B2954-BF14-446B-8752-34E2D77CEE2C}">
      <dsp:nvSpPr>
        <dsp:cNvPr id="0" name=""/>
        <dsp:cNvSpPr/>
      </dsp:nvSpPr>
      <dsp:spPr>
        <a:xfrm>
          <a:off x="2542482" y="140485"/>
          <a:ext cx="391150" cy="554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2542482" y="251331"/>
        <a:ext cx="273805" cy="332537"/>
      </dsp:txXfrm>
    </dsp:sp>
    <dsp:sp modelId="{E96AA2EF-3E23-45BE-AD3C-884D3BF8A02A}">
      <dsp:nvSpPr>
        <dsp:cNvPr id="0" name=""/>
        <dsp:cNvSpPr/>
      </dsp:nvSpPr>
      <dsp:spPr>
        <a:xfrm>
          <a:off x="3095997" y="0"/>
          <a:ext cx="2357823" cy="83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Leadership Assessment</a:t>
          </a:r>
        </a:p>
      </dsp:txBody>
      <dsp:txXfrm>
        <a:off x="3120459" y="24462"/>
        <a:ext cx="2308899" cy="786276"/>
      </dsp:txXfrm>
    </dsp:sp>
    <dsp:sp modelId="{955B9189-5A46-4B68-92EC-58FA47B7D585}">
      <dsp:nvSpPr>
        <dsp:cNvPr id="0" name=""/>
        <dsp:cNvSpPr/>
      </dsp:nvSpPr>
      <dsp:spPr>
        <a:xfrm>
          <a:off x="5638366" y="140485"/>
          <a:ext cx="391235" cy="554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5638366" y="251331"/>
        <a:ext cx="273865" cy="332537"/>
      </dsp:txXfrm>
    </dsp:sp>
    <dsp:sp modelId="{7C5E232B-971E-478E-9082-EA6513394258}">
      <dsp:nvSpPr>
        <dsp:cNvPr id="0" name=""/>
        <dsp:cNvSpPr/>
      </dsp:nvSpPr>
      <dsp:spPr>
        <a:xfrm>
          <a:off x="6192001" y="2893"/>
          <a:ext cx="2345845" cy="82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Gate 1 &amp; 2</a:t>
          </a:r>
        </a:p>
      </dsp:txBody>
      <dsp:txXfrm>
        <a:off x="6216294" y="27186"/>
        <a:ext cx="2297259" cy="780826"/>
      </dsp:txXfrm>
    </dsp:sp>
    <dsp:sp modelId="{EC0A6EF3-A0E3-4FF3-81EF-F6B630287F9F}">
      <dsp:nvSpPr>
        <dsp:cNvPr id="0" name=""/>
        <dsp:cNvSpPr/>
      </dsp:nvSpPr>
      <dsp:spPr>
        <a:xfrm>
          <a:off x="8712407" y="140485"/>
          <a:ext cx="370067" cy="5542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b="1" kern="1200" dirty="0"/>
        </a:p>
      </dsp:txBody>
      <dsp:txXfrm>
        <a:off x="8712407" y="251331"/>
        <a:ext cx="259047" cy="332537"/>
      </dsp:txXfrm>
    </dsp:sp>
    <dsp:sp modelId="{0D42EB6B-EF68-4AF4-B977-68E5DB3039B2}">
      <dsp:nvSpPr>
        <dsp:cNvPr id="0" name=""/>
        <dsp:cNvSpPr/>
      </dsp:nvSpPr>
      <dsp:spPr>
        <a:xfrm>
          <a:off x="9236087" y="0"/>
          <a:ext cx="2375992" cy="83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Project Readiness</a:t>
          </a:r>
        </a:p>
      </dsp:txBody>
      <dsp:txXfrm>
        <a:off x="9260549" y="24462"/>
        <a:ext cx="2327068" cy="786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A2727-7BD3-44B9-AC7D-0251F98776D2}">
      <dsp:nvSpPr>
        <dsp:cNvPr id="0" name=""/>
        <dsp:cNvSpPr/>
      </dsp:nvSpPr>
      <dsp:spPr>
        <a:xfrm>
          <a:off x="0" y="16326"/>
          <a:ext cx="2388299" cy="835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Job submission </a:t>
          </a:r>
        </a:p>
      </dsp:txBody>
      <dsp:txXfrm>
        <a:off x="24467" y="40793"/>
        <a:ext cx="2339365" cy="786416"/>
      </dsp:txXfrm>
    </dsp:sp>
    <dsp:sp modelId="{CF2CEA05-4E78-46D8-BB5F-44DF99E274C9}">
      <dsp:nvSpPr>
        <dsp:cNvPr id="0" name=""/>
        <dsp:cNvSpPr/>
      </dsp:nvSpPr>
      <dsp:spPr>
        <a:xfrm rot="5400000">
          <a:off x="1043031" y="865214"/>
          <a:ext cx="302236" cy="3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081377" y="902050"/>
        <a:ext cx="225545" cy="211565"/>
      </dsp:txXfrm>
    </dsp:sp>
    <dsp:sp modelId="{D672FDED-41DC-475C-9C4B-BE4E8EA5FCB3}">
      <dsp:nvSpPr>
        <dsp:cNvPr id="0" name=""/>
        <dsp:cNvSpPr/>
      </dsp:nvSpPr>
      <dsp:spPr>
        <a:xfrm>
          <a:off x="0" y="1254658"/>
          <a:ext cx="2388299" cy="835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Master List</a:t>
          </a:r>
        </a:p>
      </dsp:txBody>
      <dsp:txXfrm>
        <a:off x="24467" y="1279125"/>
        <a:ext cx="2339365" cy="786416"/>
      </dsp:txXfrm>
    </dsp:sp>
    <dsp:sp modelId="{0E80CCEB-C5BB-48C1-9D29-DEA3A007B88F}">
      <dsp:nvSpPr>
        <dsp:cNvPr id="0" name=""/>
        <dsp:cNvSpPr/>
      </dsp:nvSpPr>
      <dsp:spPr>
        <a:xfrm rot="5400000">
          <a:off x="1037521" y="2110892"/>
          <a:ext cx="313256" cy="37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081377" y="2142218"/>
        <a:ext cx="225545" cy="219279"/>
      </dsp:txXfrm>
    </dsp:sp>
    <dsp:sp modelId="{04463D46-2561-49EB-AFF2-5A687326A5AC}">
      <dsp:nvSpPr>
        <dsp:cNvPr id="0" name=""/>
        <dsp:cNvSpPr/>
      </dsp:nvSpPr>
      <dsp:spPr>
        <a:xfrm>
          <a:off x="0" y="2507684"/>
          <a:ext cx="2388299" cy="8353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SAS Assessment</a:t>
          </a:r>
        </a:p>
      </dsp:txBody>
      <dsp:txXfrm>
        <a:off x="24467" y="2532151"/>
        <a:ext cx="2339365" cy="7864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11/12/2019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11/12/2019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a:t>
            </a:fld>
            <a:endParaRPr lang="en-US" dirty="0"/>
          </a:p>
        </p:txBody>
      </p:sp>
    </p:spTree>
    <p:extLst>
      <p:ext uri="{BB962C8B-B14F-4D97-AF65-F5344CB8AC3E}">
        <p14:creationId xmlns:p14="http://schemas.microsoft.com/office/powerpoint/2010/main" val="68027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11</a:t>
            </a:fld>
            <a:endParaRPr lang="en-US" dirty="0"/>
          </a:p>
        </p:txBody>
      </p:sp>
    </p:spTree>
    <p:extLst>
      <p:ext uri="{BB962C8B-B14F-4D97-AF65-F5344CB8AC3E}">
        <p14:creationId xmlns:p14="http://schemas.microsoft.com/office/powerpoint/2010/main" val="196767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12</a:t>
            </a:fld>
            <a:endParaRPr lang="en-US" dirty="0"/>
          </a:p>
        </p:txBody>
      </p:sp>
    </p:spTree>
    <p:extLst>
      <p:ext uri="{BB962C8B-B14F-4D97-AF65-F5344CB8AC3E}">
        <p14:creationId xmlns:p14="http://schemas.microsoft.com/office/powerpoint/2010/main" val="933550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13</a:t>
            </a:fld>
            <a:endParaRPr lang="en-US" dirty="0"/>
          </a:p>
        </p:txBody>
      </p:sp>
    </p:spTree>
    <p:extLst>
      <p:ext uri="{BB962C8B-B14F-4D97-AF65-F5344CB8AC3E}">
        <p14:creationId xmlns:p14="http://schemas.microsoft.com/office/powerpoint/2010/main" val="93640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14</a:t>
            </a:fld>
            <a:endParaRPr lang="en-US" dirty="0"/>
          </a:p>
        </p:txBody>
      </p:sp>
    </p:spTree>
    <p:extLst>
      <p:ext uri="{BB962C8B-B14F-4D97-AF65-F5344CB8AC3E}">
        <p14:creationId xmlns:p14="http://schemas.microsoft.com/office/powerpoint/2010/main" val="3415864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15</a:t>
            </a:fld>
            <a:endParaRPr lang="en-US" dirty="0"/>
          </a:p>
        </p:txBody>
      </p:sp>
    </p:spTree>
    <p:extLst>
      <p:ext uri="{BB962C8B-B14F-4D97-AF65-F5344CB8AC3E}">
        <p14:creationId xmlns:p14="http://schemas.microsoft.com/office/powerpoint/2010/main" val="259757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16</a:t>
            </a:fld>
            <a:endParaRPr lang="en-US" dirty="0"/>
          </a:p>
        </p:txBody>
      </p:sp>
    </p:spTree>
    <p:extLst>
      <p:ext uri="{BB962C8B-B14F-4D97-AF65-F5344CB8AC3E}">
        <p14:creationId xmlns:p14="http://schemas.microsoft.com/office/powerpoint/2010/main" val="221132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17</a:t>
            </a:fld>
            <a:endParaRPr lang="en-US" dirty="0"/>
          </a:p>
        </p:txBody>
      </p:sp>
    </p:spTree>
    <p:extLst>
      <p:ext uri="{BB962C8B-B14F-4D97-AF65-F5344CB8AC3E}">
        <p14:creationId xmlns:p14="http://schemas.microsoft.com/office/powerpoint/2010/main" val="182531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18</a:t>
            </a:fld>
            <a:endParaRPr lang="en-US" dirty="0"/>
          </a:p>
        </p:txBody>
      </p:sp>
    </p:spTree>
    <p:extLst>
      <p:ext uri="{BB962C8B-B14F-4D97-AF65-F5344CB8AC3E}">
        <p14:creationId xmlns:p14="http://schemas.microsoft.com/office/powerpoint/2010/main" val="348549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19</a:t>
            </a:fld>
            <a:endParaRPr lang="en-US" dirty="0"/>
          </a:p>
        </p:txBody>
      </p:sp>
    </p:spTree>
    <p:extLst>
      <p:ext uri="{BB962C8B-B14F-4D97-AF65-F5344CB8AC3E}">
        <p14:creationId xmlns:p14="http://schemas.microsoft.com/office/powerpoint/2010/main" val="175519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20</a:t>
            </a:fld>
            <a:endParaRPr lang="en-US" dirty="0"/>
          </a:p>
        </p:txBody>
      </p:sp>
    </p:spTree>
    <p:extLst>
      <p:ext uri="{BB962C8B-B14F-4D97-AF65-F5344CB8AC3E}">
        <p14:creationId xmlns:p14="http://schemas.microsoft.com/office/powerpoint/2010/main" val="320396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3</a:t>
            </a:fld>
            <a:endParaRPr lang="en-US" dirty="0"/>
          </a:p>
        </p:txBody>
      </p:sp>
    </p:spTree>
    <p:extLst>
      <p:ext uri="{BB962C8B-B14F-4D97-AF65-F5344CB8AC3E}">
        <p14:creationId xmlns:p14="http://schemas.microsoft.com/office/powerpoint/2010/main" val="1125753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21</a:t>
            </a:fld>
            <a:endParaRPr lang="en-US" dirty="0"/>
          </a:p>
        </p:txBody>
      </p:sp>
    </p:spTree>
    <p:extLst>
      <p:ext uri="{BB962C8B-B14F-4D97-AF65-F5344CB8AC3E}">
        <p14:creationId xmlns:p14="http://schemas.microsoft.com/office/powerpoint/2010/main" val="52097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22</a:t>
            </a:fld>
            <a:endParaRPr lang="en-US" dirty="0"/>
          </a:p>
        </p:txBody>
      </p:sp>
    </p:spTree>
    <p:extLst>
      <p:ext uri="{BB962C8B-B14F-4D97-AF65-F5344CB8AC3E}">
        <p14:creationId xmlns:p14="http://schemas.microsoft.com/office/powerpoint/2010/main" val="1378726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23</a:t>
            </a:fld>
            <a:endParaRPr lang="en-US" dirty="0"/>
          </a:p>
        </p:txBody>
      </p:sp>
    </p:spTree>
    <p:extLst>
      <p:ext uri="{BB962C8B-B14F-4D97-AF65-F5344CB8AC3E}">
        <p14:creationId xmlns:p14="http://schemas.microsoft.com/office/powerpoint/2010/main" val="394960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24</a:t>
            </a:fld>
            <a:endParaRPr lang="en-US" dirty="0"/>
          </a:p>
        </p:txBody>
      </p:sp>
    </p:spTree>
    <p:extLst>
      <p:ext uri="{BB962C8B-B14F-4D97-AF65-F5344CB8AC3E}">
        <p14:creationId xmlns:p14="http://schemas.microsoft.com/office/powerpoint/2010/main" val="1433518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25</a:t>
            </a:fld>
            <a:endParaRPr lang="en-US" dirty="0"/>
          </a:p>
        </p:txBody>
      </p:sp>
    </p:spTree>
    <p:extLst>
      <p:ext uri="{BB962C8B-B14F-4D97-AF65-F5344CB8AC3E}">
        <p14:creationId xmlns:p14="http://schemas.microsoft.com/office/powerpoint/2010/main" val="290073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26</a:t>
            </a:fld>
            <a:endParaRPr lang="en-US" dirty="0"/>
          </a:p>
        </p:txBody>
      </p:sp>
    </p:spTree>
    <p:extLst>
      <p:ext uri="{BB962C8B-B14F-4D97-AF65-F5344CB8AC3E}">
        <p14:creationId xmlns:p14="http://schemas.microsoft.com/office/powerpoint/2010/main" val="78618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4</a:t>
            </a:fld>
            <a:endParaRPr lang="en-US" dirty="0"/>
          </a:p>
        </p:txBody>
      </p:sp>
    </p:spTree>
    <p:extLst>
      <p:ext uri="{BB962C8B-B14F-4D97-AF65-F5344CB8AC3E}">
        <p14:creationId xmlns:p14="http://schemas.microsoft.com/office/powerpoint/2010/main" val="336239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5</a:t>
            </a:fld>
            <a:endParaRPr lang="en-US" dirty="0"/>
          </a:p>
        </p:txBody>
      </p:sp>
    </p:spTree>
    <p:extLst>
      <p:ext uri="{BB962C8B-B14F-4D97-AF65-F5344CB8AC3E}">
        <p14:creationId xmlns:p14="http://schemas.microsoft.com/office/powerpoint/2010/main" val="302962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6</a:t>
            </a:fld>
            <a:endParaRPr lang="en-US" dirty="0"/>
          </a:p>
        </p:txBody>
      </p:sp>
    </p:spTree>
    <p:extLst>
      <p:ext uri="{BB962C8B-B14F-4D97-AF65-F5344CB8AC3E}">
        <p14:creationId xmlns:p14="http://schemas.microsoft.com/office/powerpoint/2010/main" val="126610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7</a:t>
            </a:fld>
            <a:endParaRPr lang="en-US" dirty="0"/>
          </a:p>
        </p:txBody>
      </p:sp>
    </p:spTree>
    <p:extLst>
      <p:ext uri="{BB962C8B-B14F-4D97-AF65-F5344CB8AC3E}">
        <p14:creationId xmlns:p14="http://schemas.microsoft.com/office/powerpoint/2010/main" val="48363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8</a:t>
            </a:fld>
            <a:endParaRPr lang="en-US" dirty="0"/>
          </a:p>
        </p:txBody>
      </p:sp>
    </p:spTree>
    <p:extLst>
      <p:ext uri="{BB962C8B-B14F-4D97-AF65-F5344CB8AC3E}">
        <p14:creationId xmlns:p14="http://schemas.microsoft.com/office/powerpoint/2010/main" val="48681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9</a:t>
            </a:fld>
            <a:endParaRPr lang="en-US" dirty="0"/>
          </a:p>
        </p:txBody>
      </p:sp>
    </p:spTree>
    <p:extLst>
      <p:ext uri="{BB962C8B-B14F-4D97-AF65-F5344CB8AC3E}">
        <p14:creationId xmlns:p14="http://schemas.microsoft.com/office/powerpoint/2010/main" val="88258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AFA6A82-C43D-0E45-8BBC-3BA89641B414}" type="slidenum">
              <a:rPr lang="en-US" smtClean="0"/>
              <a:t>10</a:t>
            </a:fld>
            <a:endParaRPr lang="en-US" dirty="0"/>
          </a:p>
        </p:txBody>
      </p:sp>
    </p:spTree>
    <p:extLst>
      <p:ext uri="{BB962C8B-B14F-4D97-AF65-F5344CB8AC3E}">
        <p14:creationId xmlns:p14="http://schemas.microsoft.com/office/powerpoint/2010/main" val="2510628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2019-11-12</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a:defRPr sz="3200"/>
            </a:lvl4pPr>
            <a:lvl5pPr>
              <a:defRPr sz="3200"/>
            </a:lvl5pPr>
          </a:lstStyle>
          <a:p>
            <a:pPr lvl="0"/>
            <a:r>
              <a:rPr lang="en-US" dirty="0"/>
              <a:t>Edit Master text styles</a:t>
            </a:r>
          </a:p>
          <a:p>
            <a:pPr lvl="1"/>
            <a:r>
              <a:rPr lang="en-US" dirty="0"/>
              <a:t>Second level</a:t>
            </a:r>
          </a:p>
          <a:p>
            <a:pPr lvl="2"/>
            <a:r>
              <a:rPr lang="en-US" dirty="0"/>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a:defRPr sz="3200"/>
            </a:lvl4pPr>
            <a:lvl5pPr>
              <a:defRPr sz="3200"/>
            </a:lvl5pPr>
          </a:lstStyle>
          <a:p>
            <a:pPr lvl="0"/>
            <a:r>
              <a:rPr lang="en-US" dirty="0"/>
              <a:t>Edit Master text styles</a:t>
            </a:r>
          </a:p>
          <a:p>
            <a:pPr lvl="1"/>
            <a:r>
              <a:rPr lang="en-US" dirty="0"/>
              <a:t>Second level</a:t>
            </a:r>
          </a:p>
          <a:p>
            <a:pPr lvl="2"/>
            <a:r>
              <a:rPr lang="en-US" dirty="0"/>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dirty="0"/>
              <a:t>Click to edit Master title style</a:t>
            </a:r>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B0F0"/>
              </a:buClr>
              <a:buFont typeface="Wingdings" charset="2"/>
              <a:buChar char="§"/>
              <a:defRPr sz="3200" b="0" i="0">
                <a:solidFill>
                  <a:schemeClr val="tx1"/>
                </a:solidFill>
                <a:latin typeface="Arial" charset="0"/>
                <a:ea typeface="Arial" charset="0"/>
                <a:cs typeface="Arial" charset="0"/>
              </a:defRPr>
            </a:lvl1pPr>
            <a:lvl2pPr marL="685800" indent="-228600">
              <a:buClr>
                <a:srgbClr val="00B0F0"/>
              </a:buClr>
              <a:buFont typeface="Wingdings" charset="2"/>
              <a:buChar char="§"/>
              <a:defRPr sz="3200" b="0" i="0">
                <a:solidFill>
                  <a:schemeClr val="tx1"/>
                </a:solidFill>
                <a:latin typeface="Arial" charset="0"/>
                <a:ea typeface="Arial" charset="0"/>
                <a:cs typeface="Arial" charset="0"/>
              </a:defRPr>
            </a:lvl2pPr>
            <a:lvl3pPr marL="1143000" indent="-228600">
              <a:buClr>
                <a:srgbClr val="00B0F0"/>
              </a:buClr>
              <a:buFont typeface="Wingdings" charset="2"/>
              <a:buChar char="§"/>
              <a:defRPr sz="3200" b="0" i="0">
                <a:solidFill>
                  <a:schemeClr val="tx1"/>
                </a:solidFill>
                <a:latin typeface="Arial" charset="0"/>
                <a:ea typeface="Arial" charset="0"/>
                <a:cs typeface="Arial" charset="0"/>
              </a:defRPr>
            </a:lvl3pPr>
            <a:lvl4pPr marL="1600200" indent="-228600">
              <a:buClr>
                <a:srgbClr val="00B0F0"/>
              </a:buClr>
              <a:buFont typeface="Wingdings" charset="2"/>
              <a:buChar char="§"/>
              <a:defRPr sz="3200" b="0" i="0">
                <a:solidFill>
                  <a:schemeClr val="tx1"/>
                </a:solidFill>
                <a:latin typeface="Arial" charset="0"/>
                <a:ea typeface="Arial" charset="0"/>
                <a:cs typeface="Arial" charset="0"/>
              </a:defRPr>
            </a:lvl4pPr>
            <a:lvl5pPr marL="2057400" indent="-228600">
              <a:buClr>
                <a:srgbClr val="00B0F0"/>
              </a:buClr>
              <a:buFont typeface="Wingdings" charset="2"/>
              <a:buChar char="§"/>
              <a:defRPr sz="3200" b="0" i="0">
                <a:solidFill>
                  <a:schemeClr val="tx1"/>
                </a:solidFill>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dirty="0"/>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2019-11-12</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283060" y="6348496"/>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2019-11-12</a:t>
            </a:fld>
            <a:endParaRPr lang="en-US" dirty="0">
              <a:solidFill>
                <a:schemeClr val="bg2">
                  <a:lumMod val="10000"/>
                </a:schemeClr>
              </a:solidFill>
              <a:latin typeface="Arial" panose="020B0604020202020204"/>
            </a:endParaRP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2019-11-12</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681471" y="6356360"/>
            <a:ext cx="11210166"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dirty="0">
              <a:solidFill>
                <a:schemeClr val="bg2">
                  <a:lumMod val="10000"/>
                </a:schemeClr>
              </a:solidFill>
              <a:latin typeface="Arial" panose="020B0604020202020204"/>
            </a:endParaRPr>
          </a:p>
          <a:p>
            <a:pPr algn="l"/>
            <a:r>
              <a:rPr lang="en-US" sz="1200" dirty="0">
                <a:solidFill>
                  <a:schemeClr val="bg2">
                    <a:lumMod val="10000"/>
                  </a:schemeClr>
                </a:solidFill>
                <a:latin typeface="Arial" panose="020B0604020202020204"/>
              </a:rPr>
              <a:t>ARW 2019							    											         				      </a:t>
            </a:r>
            <a:fld id="{6D22F896-40B5-4ADD-8801-0D06FADFA095}" type="slidenum">
              <a:rPr lang="en-US" sz="1200" smtClean="0">
                <a:solidFill>
                  <a:schemeClr val="bg2">
                    <a:lumMod val="10000"/>
                  </a:schemeClr>
                </a:solidFill>
                <a:latin typeface="Arial" panose="020B0604020202020204"/>
              </a:rPr>
              <a:pPr algn="l"/>
              <a:t>‹#›</a:t>
            </a:fld>
            <a:endParaRPr lang="en-US" sz="1200"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415045"/>
            <a:ext cx="10721635" cy="650329"/>
          </a:xfrm>
          <a:prstGeom prst="rect">
            <a:avLst/>
          </a:prstGeom>
        </p:spPr>
        <p:txBody>
          <a:bodyPr>
            <a:noAutofit/>
          </a:bodyPr>
          <a:lstStyle>
            <a:lvl1pPr algn="l">
              <a:defRPr sz="4400" b="1" i="0">
                <a:solidFill>
                  <a:srgbClr val="00B0F0"/>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1228884"/>
            <a:ext cx="10721635" cy="4948687"/>
          </a:xfrm>
          <a:prstGeom prst="rect">
            <a:avLst/>
          </a:prstGeom>
        </p:spPr>
        <p:txBody>
          <a:bodyPr anchor="ctr">
            <a:normAutofit/>
          </a:bodyPr>
          <a:lstStyle>
            <a:lvl1pPr marL="228600" indent="-228600">
              <a:buClr>
                <a:srgbClr val="00B0F0"/>
              </a:buClr>
              <a:buFont typeface="Wingdings" pitchFamily="2" charset="2"/>
              <a:buChar char="§"/>
              <a:defRPr sz="3200" b="0" i="0">
                <a:solidFill>
                  <a:schemeClr val="tx1"/>
                </a:solidFill>
                <a:latin typeface="Arial" charset="0"/>
                <a:ea typeface="Arial" charset="0"/>
                <a:cs typeface="Arial" charset="0"/>
              </a:defRPr>
            </a:lvl1pPr>
            <a:lvl2pPr marL="685800" indent="-228600">
              <a:buClr>
                <a:srgbClr val="00B0F0"/>
              </a:buClr>
              <a:buFont typeface="Wingdings" pitchFamily="2" charset="2"/>
              <a:buChar char="§"/>
              <a:defRPr sz="3200" b="0" i="0">
                <a:solidFill>
                  <a:schemeClr val="tx1"/>
                </a:solidFill>
                <a:latin typeface="Arial" charset="0"/>
                <a:ea typeface="Arial" charset="0"/>
                <a:cs typeface="Arial" charset="0"/>
              </a:defRPr>
            </a:lvl2pPr>
            <a:lvl3pPr marL="1143000" indent="-228600">
              <a:buClr>
                <a:srgbClr val="00B0F0"/>
              </a:buClr>
              <a:buFont typeface="Wingdings" pitchFamily="2" charset="2"/>
              <a:buChar char="§"/>
              <a:defRPr sz="3200" b="0" i="0">
                <a:solidFill>
                  <a:schemeClr val="tx1"/>
                </a:solidFill>
                <a:latin typeface="Arial" charset="0"/>
                <a:ea typeface="Arial" charset="0"/>
                <a:cs typeface="Arial" charset="0"/>
              </a:defRPr>
            </a:lvl3pPr>
            <a:lvl4pPr marL="1600200" indent="-228600">
              <a:buClr>
                <a:srgbClr val="00B0F0"/>
              </a:buClr>
              <a:buFont typeface="Wingdings" pitchFamily="2" charset="2"/>
              <a:buChar char="§"/>
              <a:defRPr sz="3200" b="0" i="0">
                <a:solidFill>
                  <a:schemeClr val="tx1"/>
                </a:solidFill>
                <a:latin typeface="Arial" charset="0"/>
                <a:ea typeface="Arial" charset="0"/>
                <a:cs typeface="Arial" charset="0"/>
              </a:defRPr>
            </a:lvl4pPr>
            <a:lvl5pPr marL="2057400" indent="-228600">
              <a:buClr>
                <a:srgbClr val="00B0F0"/>
              </a:buClr>
              <a:buFont typeface="Wingdings" pitchFamily="2" charset="2"/>
              <a:buChar char="§"/>
              <a:defRPr sz="3200" b="0" i="0">
                <a:solidFill>
                  <a:schemeClr val="tx1"/>
                </a:solidFill>
                <a:latin typeface="Arial" charset="0"/>
                <a:ea typeface="Arial" charset="0"/>
                <a:cs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62725" y="1384590"/>
            <a:ext cx="4569032" cy="2591310"/>
          </a:xfrm>
        </p:spPr>
        <p:txBody>
          <a:bodyPr>
            <a:normAutofit/>
          </a:bodyPr>
          <a:lstStyle/>
          <a:p>
            <a:r>
              <a:rPr lang="en-US" sz="4400" dirty="0"/>
              <a:t>Shutdowns at TRIUMF: </a:t>
            </a:r>
            <a:br>
              <a:rPr lang="en-US" sz="4400" dirty="0"/>
            </a:br>
            <a:r>
              <a:rPr lang="en-US" sz="4400" dirty="0"/>
              <a:t>The systematic approach</a:t>
            </a:r>
          </a:p>
        </p:txBody>
      </p:sp>
      <p:sp>
        <p:nvSpPr>
          <p:cNvPr id="6" name="Subtitle 2"/>
          <p:cNvSpPr>
            <a:spLocks noGrp="1"/>
          </p:cNvSpPr>
          <p:nvPr>
            <p:ph type="subTitle" idx="1"/>
          </p:nvPr>
        </p:nvSpPr>
        <p:spPr>
          <a:xfrm>
            <a:off x="714751" y="4218975"/>
            <a:ext cx="4517006" cy="1672542"/>
          </a:xfrm>
        </p:spPr>
        <p:txBody>
          <a:bodyPr>
            <a:normAutofit lnSpcReduction="10000"/>
          </a:bodyPr>
          <a:lstStyle/>
          <a:p>
            <a:r>
              <a:rPr lang="en-US" sz="3500" b="1" dirty="0"/>
              <a:t>Kathleen Genge</a:t>
            </a:r>
          </a:p>
          <a:p>
            <a:r>
              <a:rPr lang="en-US" sz="2400" dirty="0"/>
              <a:t>Accelerator Operations Coordinator, Driver Beams</a:t>
            </a:r>
          </a:p>
          <a:p>
            <a:r>
              <a:rPr lang="en-US" sz="2600" dirty="0"/>
              <a:t>TRIUMF</a:t>
            </a:r>
          </a:p>
        </p:txBody>
      </p:sp>
    </p:spTree>
    <p:extLst>
      <p:ext uri="{BB962C8B-B14F-4D97-AF65-F5344CB8AC3E}">
        <p14:creationId xmlns:p14="http://schemas.microsoft.com/office/powerpoint/2010/main" val="160293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Committee Duties</a:t>
            </a:r>
          </a:p>
        </p:txBody>
      </p:sp>
      <p:sp>
        <p:nvSpPr>
          <p:cNvPr id="3" name="Content Placeholder 2"/>
          <p:cNvSpPr>
            <a:spLocks noGrp="1"/>
          </p:cNvSpPr>
          <p:nvPr>
            <p:ph idx="1"/>
          </p:nvPr>
        </p:nvSpPr>
        <p:spPr/>
        <p:txBody>
          <a:bodyPr>
            <a:normAutofit fontScale="77500" lnSpcReduction="20000"/>
          </a:bodyPr>
          <a:lstStyle/>
          <a:p>
            <a:pPr marL="0" indent="0">
              <a:buNone/>
            </a:pPr>
            <a:r>
              <a:rPr lang="en-US" sz="2400" b="1" dirty="0"/>
              <a:t>During shutdown:</a:t>
            </a:r>
          </a:p>
          <a:p>
            <a:r>
              <a:rPr lang="en-US" sz="2400" dirty="0"/>
              <a:t>Monitor and track job progression</a:t>
            </a:r>
          </a:p>
          <a:p>
            <a:r>
              <a:rPr lang="en-US" sz="2400" dirty="0"/>
              <a:t>Report progress at a weekly shutdown scheduling meeting</a:t>
            </a:r>
          </a:p>
          <a:p>
            <a:r>
              <a:rPr lang="en-US" sz="2400" dirty="0"/>
              <a:t>React to schedule changes: new or altered jobs</a:t>
            </a:r>
            <a:endParaRPr lang="en-US" sz="2400" b="1" dirty="0"/>
          </a:p>
          <a:p>
            <a:pPr marL="0" indent="0">
              <a:buNone/>
            </a:pPr>
            <a:endParaRPr lang="en-US" sz="2400" dirty="0"/>
          </a:p>
          <a:p>
            <a:pPr marL="0" indent="0">
              <a:buNone/>
            </a:pPr>
            <a:r>
              <a:rPr lang="en-US" sz="2400" b="1" dirty="0">
                <a:solidFill>
                  <a:schemeClr val="bg1"/>
                </a:solidFill>
              </a:rPr>
              <a:t>After shutdown:</a:t>
            </a:r>
          </a:p>
          <a:p>
            <a:pPr marL="0" indent="0">
              <a:buNone/>
            </a:pPr>
            <a:r>
              <a:rPr lang="en-US" sz="2400" dirty="0">
                <a:solidFill>
                  <a:schemeClr val="bg1"/>
                </a:solidFill>
              </a:rPr>
              <a:t>Post-mortem, lessons learned: </a:t>
            </a:r>
          </a:p>
          <a:p>
            <a:pPr marL="0" indent="0">
              <a:buNone/>
            </a:pPr>
            <a:r>
              <a:rPr lang="en-US" sz="2400" dirty="0">
                <a:solidFill>
                  <a:schemeClr val="bg1"/>
                </a:solidFill>
              </a:rPr>
              <a:t>		</a:t>
            </a:r>
            <a:r>
              <a:rPr lang="en-US" sz="2400" i="1" dirty="0">
                <a:solidFill>
                  <a:schemeClr val="bg1"/>
                </a:solidFill>
              </a:rPr>
              <a:t>“</a:t>
            </a:r>
            <a:r>
              <a:rPr lang="en-CA" sz="2400" i="1" dirty="0">
                <a:solidFill>
                  <a:schemeClr val="bg1"/>
                </a:solidFill>
              </a:rPr>
              <a:t>Some reoccurring tasks not captured”</a:t>
            </a:r>
          </a:p>
          <a:p>
            <a:pPr marL="0" indent="0">
              <a:buNone/>
            </a:pPr>
            <a:r>
              <a:rPr lang="en-US" sz="2400" i="1" dirty="0">
                <a:solidFill>
                  <a:schemeClr val="bg1"/>
                </a:solidFill>
              </a:rPr>
              <a:t>		“</a:t>
            </a:r>
            <a:r>
              <a:rPr lang="en-CA" sz="2400" i="1" dirty="0">
                <a:solidFill>
                  <a:schemeClr val="bg1"/>
                </a:solidFill>
              </a:rPr>
              <a:t>Commissioning time (where needed) not scheduled”</a:t>
            </a:r>
          </a:p>
          <a:p>
            <a:pPr marL="0" indent="0">
              <a:buNone/>
            </a:pPr>
            <a:r>
              <a:rPr lang="en-US" sz="2400" i="1" dirty="0">
                <a:solidFill>
                  <a:schemeClr val="bg1"/>
                </a:solidFill>
              </a:rPr>
              <a:t>		“</a:t>
            </a:r>
            <a:r>
              <a:rPr lang="en-CA" sz="2400" dirty="0">
                <a:solidFill>
                  <a:schemeClr val="bg1"/>
                </a:solidFill>
              </a:rPr>
              <a:t>Improved SAS templates”</a:t>
            </a:r>
            <a:endParaRPr lang="en-US" sz="2400" dirty="0">
              <a:solidFill>
                <a:schemeClr val="bg1"/>
              </a:solidFill>
            </a:endParaRPr>
          </a:p>
          <a:p>
            <a:pPr marL="0" indent="0">
              <a:buNone/>
            </a:pPr>
            <a:r>
              <a:rPr lang="en-US" sz="2400" b="1" dirty="0">
                <a:solidFill>
                  <a:schemeClr val="bg1"/>
                </a:solidFill>
              </a:rPr>
              <a:t>Party!</a:t>
            </a:r>
          </a:p>
          <a:p>
            <a:pPr marL="0" indent="0">
              <a:buNone/>
            </a:pPr>
            <a:endParaRPr lang="en-US" sz="2400" dirty="0">
              <a:solidFill>
                <a:schemeClr val="bg1"/>
              </a:solidFill>
            </a:endParaRPr>
          </a:p>
          <a:p>
            <a:pPr marL="0" indent="0">
              <a:buNone/>
            </a:pPr>
            <a:r>
              <a:rPr lang="en-US" sz="2400" b="1" dirty="0">
                <a:solidFill>
                  <a:schemeClr val="bg1"/>
                </a:solidFill>
              </a:rPr>
              <a:t>Between shutdowns:</a:t>
            </a:r>
          </a:p>
          <a:p>
            <a:pPr marL="0" indent="0">
              <a:buNone/>
            </a:pPr>
            <a:r>
              <a:rPr lang="en-US" sz="2400" dirty="0">
                <a:solidFill>
                  <a:schemeClr val="bg1"/>
                </a:solidFill>
              </a:rPr>
              <a:t>Improving processes and tools</a:t>
            </a:r>
            <a:endParaRPr lang="en-US" sz="2400" b="1" dirty="0">
              <a:solidFill>
                <a:schemeClr val="bg1"/>
              </a:solidFill>
            </a:endParaRPr>
          </a:p>
          <a:p>
            <a:pPr marL="0" indent="0">
              <a:buNone/>
            </a:pPr>
            <a:r>
              <a:rPr lang="en-US" sz="2400" dirty="0">
                <a:solidFill>
                  <a:schemeClr val="bg1"/>
                </a:solidFill>
              </a:rPr>
              <a:t>Planning for next shutdown</a:t>
            </a:r>
          </a:p>
        </p:txBody>
      </p:sp>
    </p:spTree>
    <p:extLst>
      <p:ext uri="{BB962C8B-B14F-4D97-AF65-F5344CB8AC3E}">
        <p14:creationId xmlns:p14="http://schemas.microsoft.com/office/powerpoint/2010/main" val="38170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Committee Duties</a:t>
            </a:r>
          </a:p>
        </p:txBody>
      </p:sp>
      <p:sp>
        <p:nvSpPr>
          <p:cNvPr id="3" name="Content Placeholder 2"/>
          <p:cNvSpPr>
            <a:spLocks noGrp="1"/>
          </p:cNvSpPr>
          <p:nvPr>
            <p:ph idx="1"/>
          </p:nvPr>
        </p:nvSpPr>
        <p:spPr/>
        <p:txBody>
          <a:bodyPr>
            <a:normAutofit fontScale="77500" lnSpcReduction="20000"/>
          </a:bodyPr>
          <a:lstStyle/>
          <a:p>
            <a:pPr marL="0" indent="0">
              <a:buNone/>
            </a:pPr>
            <a:r>
              <a:rPr lang="en-US" sz="2400" b="1" dirty="0"/>
              <a:t>During shutdown:</a:t>
            </a:r>
          </a:p>
          <a:p>
            <a:r>
              <a:rPr lang="en-US" sz="2400" dirty="0"/>
              <a:t>Monitor and track job progression</a:t>
            </a:r>
          </a:p>
          <a:p>
            <a:r>
              <a:rPr lang="en-US" sz="2400" dirty="0"/>
              <a:t>Report progress at a weekly shutdown scheduling meeting</a:t>
            </a:r>
          </a:p>
          <a:p>
            <a:r>
              <a:rPr lang="en-US" sz="2400" dirty="0"/>
              <a:t>React to schedule changes: new or altered jobs</a:t>
            </a:r>
            <a:endParaRPr lang="en-US" sz="2400" b="1" dirty="0"/>
          </a:p>
          <a:p>
            <a:pPr marL="0" indent="0">
              <a:buNone/>
            </a:pPr>
            <a:endParaRPr lang="en-US" sz="2400" dirty="0"/>
          </a:p>
          <a:p>
            <a:pPr marL="0" indent="0">
              <a:buNone/>
            </a:pPr>
            <a:r>
              <a:rPr lang="en-US" sz="2400" b="1" dirty="0"/>
              <a:t>After shutdown:</a:t>
            </a:r>
          </a:p>
          <a:p>
            <a:r>
              <a:rPr lang="en-US" sz="2400" dirty="0"/>
              <a:t>Post-mortem, lessons learned: </a:t>
            </a:r>
          </a:p>
          <a:p>
            <a:pPr marL="0" indent="0">
              <a:buNone/>
            </a:pPr>
            <a:r>
              <a:rPr lang="en-US" sz="2400" dirty="0"/>
              <a:t>		</a:t>
            </a:r>
            <a:r>
              <a:rPr lang="en-US" sz="2400" i="1" dirty="0"/>
              <a:t>“</a:t>
            </a:r>
            <a:r>
              <a:rPr lang="en-CA" sz="2400" i="1" dirty="0"/>
              <a:t>Some reoccurring tasks not captured”</a:t>
            </a:r>
          </a:p>
          <a:p>
            <a:pPr marL="0" indent="0">
              <a:buNone/>
            </a:pPr>
            <a:r>
              <a:rPr lang="en-US" sz="2400" i="1" dirty="0"/>
              <a:t>		“</a:t>
            </a:r>
            <a:r>
              <a:rPr lang="en-CA" sz="2400" i="1" dirty="0"/>
              <a:t>Commissioning time (where needed) not scheduled”</a:t>
            </a:r>
          </a:p>
          <a:p>
            <a:pPr marL="0" indent="0">
              <a:buNone/>
            </a:pPr>
            <a:r>
              <a:rPr lang="en-US" sz="2400" i="1" dirty="0"/>
              <a:t>		“</a:t>
            </a:r>
            <a:r>
              <a:rPr lang="en-CA" sz="2400" i="1" dirty="0"/>
              <a:t>Improved SAS templates worked well”</a:t>
            </a:r>
            <a:endParaRPr lang="en-US" sz="2400" i="1" dirty="0"/>
          </a:p>
          <a:p>
            <a:pPr marL="0" indent="0">
              <a:buNone/>
            </a:pPr>
            <a:r>
              <a:rPr lang="en-US" sz="2400" b="1" dirty="0">
                <a:solidFill>
                  <a:srgbClr val="00B0F0"/>
                </a:solidFill>
              </a:rPr>
              <a:t>   </a:t>
            </a:r>
          </a:p>
          <a:p>
            <a:pPr marL="0" indent="0">
              <a:buNone/>
            </a:pPr>
            <a:endParaRPr lang="en-US" sz="2400" dirty="0"/>
          </a:p>
          <a:p>
            <a:pPr marL="0" indent="0">
              <a:buNone/>
            </a:pPr>
            <a:r>
              <a:rPr lang="en-US" sz="2400" b="1" dirty="0">
                <a:solidFill>
                  <a:schemeClr val="bg1"/>
                </a:solidFill>
              </a:rPr>
              <a:t>Between shutdowns:</a:t>
            </a:r>
          </a:p>
          <a:p>
            <a:pPr marL="0" indent="0">
              <a:buNone/>
            </a:pPr>
            <a:r>
              <a:rPr lang="en-US" sz="2400" dirty="0">
                <a:solidFill>
                  <a:schemeClr val="bg1"/>
                </a:solidFill>
              </a:rPr>
              <a:t>Improving processes and tools</a:t>
            </a:r>
            <a:endParaRPr lang="en-US" sz="2400" b="1" dirty="0">
              <a:solidFill>
                <a:schemeClr val="bg1"/>
              </a:solidFill>
            </a:endParaRPr>
          </a:p>
          <a:p>
            <a:pPr marL="0" indent="0">
              <a:buNone/>
            </a:pPr>
            <a:r>
              <a:rPr lang="en-US" sz="2400" dirty="0">
                <a:solidFill>
                  <a:schemeClr val="bg1"/>
                </a:solidFill>
              </a:rPr>
              <a:t>Planning for next shutdown</a:t>
            </a:r>
          </a:p>
        </p:txBody>
      </p:sp>
      <p:sp>
        <p:nvSpPr>
          <p:cNvPr id="4" name="Explosion: 8 Points 3">
            <a:extLst>
              <a:ext uri="{FF2B5EF4-FFF2-40B4-BE49-F238E27FC236}">
                <a16:creationId xmlns:a16="http://schemas.microsoft.com/office/drawing/2014/main" id="{1015B0AD-D605-473A-A900-DE42E1D194C2}"/>
              </a:ext>
            </a:extLst>
          </p:cNvPr>
          <p:cNvSpPr/>
          <p:nvPr/>
        </p:nvSpPr>
        <p:spPr>
          <a:xfrm>
            <a:off x="2754085" y="4702628"/>
            <a:ext cx="4637315" cy="182351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a:ln w="0"/>
                <a:solidFill>
                  <a:schemeClr val="bg1"/>
                </a:solidFill>
                <a:effectLst>
                  <a:outerShdw blurRad="38100" dist="19050" dir="2700000" algn="tl" rotWithShape="0">
                    <a:schemeClr val="dk1">
                      <a:alpha val="40000"/>
                    </a:schemeClr>
                  </a:outerShdw>
                </a:effectLst>
              </a:rPr>
              <a:t>PARTY!!!</a:t>
            </a:r>
            <a:endParaRPr lang="en-CA" sz="40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1480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Committee Duties</a:t>
            </a:r>
          </a:p>
        </p:txBody>
      </p:sp>
      <p:sp>
        <p:nvSpPr>
          <p:cNvPr id="3" name="Content Placeholder 2"/>
          <p:cNvSpPr>
            <a:spLocks noGrp="1"/>
          </p:cNvSpPr>
          <p:nvPr>
            <p:ph idx="1"/>
          </p:nvPr>
        </p:nvSpPr>
        <p:spPr/>
        <p:txBody>
          <a:bodyPr>
            <a:normAutofit fontScale="77500" lnSpcReduction="20000"/>
          </a:bodyPr>
          <a:lstStyle/>
          <a:p>
            <a:pPr marL="0" indent="0">
              <a:buNone/>
            </a:pPr>
            <a:r>
              <a:rPr lang="en-US" sz="2400" b="1" dirty="0"/>
              <a:t>During shutdown:</a:t>
            </a:r>
          </a:p>
          <a:p>
            <a:r>
              <a:rPr lang="en-US" sz="2400" dirty="0"/>
              <a:t>Monitor and track job progression</a:t>
            </a:r>
          </a:p>
          <a:p>
            <a:r>
              <a:rPr lang="en-US" sz="2400" dirty="0"/>
              <a:t>Report progress at a weekly shutdown scheduling meeting</a:t>
            </a:r>
          </a:p>
          <a:p>
            <a:r>
              <a:rPr lang="en-US" sz="2400" dirty="0"/>
              <a:t>React to schedule changes: new or altered jobs</a:t>
            </a:r>
            <a:endParaRPr lang="en-US" sz="2400" b="1" dirty="0"/>
          </a:p>
          <a:p>
            <a:pPr marL="0" indent="0">
              <a:buNone/>
            </a:pPr>
            <a:endParaRPr lang="en-US" sz="2400" dirty="0"/>
          </a:p>
          <a:p>
            <a:pPr marL="0" indent="0">
              <a:buNone/>
            </a:pPr>
            <a:r>
              <a:rPr lang="en-US" sz="2400" b="1" dirty="0"/>
              <a:t>After shutdown:</a:t>
            </a:r>
          </a:p>
          <a:p>
            <a:r>
              <a:rPr lang="en-US" sz="2400" dirty="0"/>
              <a:t>Post-mortem, lessons learned: </a:t>
            </a:r>
          </a:p>
          <a:p>
            <a:pPr marL="0" indent="0">
              <a:buNone/>
            </a:pPr>
            <a:r>
              <a:rPr lang="en-US" sz="2400" dirty="0"/>
              <a:t>		</a:t>
            </a:r>
            <a:r>
              <a:rPr lang="en-US" sz="2400" i="1" dirty="0"/>
              <a:t>“</a:t>
            </a:r>
            <a:r>
              <a:rPr lang="en-CA" sz="2400" i="1" dirty="0"/>
              <a:t>Some reoccurring tasks not captured”</a:t>
            </a:r>
          </a:p>
          <a:p>
            <a:pPr marL="0" indent="0">
              <a:buNone/>
            </a:pPr>
            <a:r>
              <a:rPr lang="en-US" sz="2400" i="1" dirty="0"/>
              <a:t>		“</a:t>
            </a:r>
            <a:r>
              <a:rPr lang="en-CA" sz="2400" i="1" dirty="0"/>
              <a:t>Commissioning time (where needed) not scheduled”</a:t>
            </a:r>
          </a:p>
          <a:p>
            <a:pPr marL="0" indent="0">
              <a:buNone/>
            </a:pPr>
            <a:r>
              <a:rPr lang="en-US" sz="2400" i="1" dirty="0"/>
              <a:t>		“</a:t>
            </a:r>
            <a:r>
              <a:rPr lang="en-CA" sz="2400" dirty="0"/>
              <a:t>Improved SAS templates”</a:t>
            </a:r>
            <a:endParaRPr lang="en-US" sz="2400" dirty="0"/>
          </a:p>
          <a:p>
            <a:r>
              <a:rPr lang="en-US" sz="2400" b="1" dirty="0">
                <a:solidFill>
                  <a:srgbClr val="00B0F0"/>
                </a:solidFill>
              </a:rPr>
              <a:t>Party!</a:t>
            </a:r>
          </a:p>
          <a:p>
            <a:pPr marL="0" indent="0">
              <a:buNone/>
            </a:pPr>
            <a:endParaRPr lang="en-US" sz="2400" dirty="0"/>
          </a:p>
          <a:p>
            <a:pPr marL="0" indent="0">
              <a:buNone/>
            </a:pPr>
            <a:r>
              <a:rPr lang="en-US" sz="2400" b="1" dirty="0"/>
              <a:t>Between shutdowns:</a:t>
            </a:r>
          </a:p>
          <a:p>
            <a:r>
              <a:rPr lang="en-US" sz="2400" dirty="0"/>
              <a:t>Improve processes and tools</a:t>
            </a:r>
            <a:endParaRPr lang="en-US" sz="2400" b="1" dirty="0"/>
          </a:p>
          <a:p>
            <a:r>
              <a:rPr lang="en-US" sz="2400" dirty="0"/>
              <a:t>Plan the next shutdown</a:t>
            </a:r>
          </a:p>
        </p:txBody>
      </p:sp>
    </p:spTree>
    <p:extLst>
      <p:ext uri="{BB962C8B-B14F-4D97-AF65-F5344CB8AC3E}">
        <p14:creationId xmlns:p14="http://schemas.microsoft.com/office/powerpoint/2010/main" val="15949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work flow: Overview</a:t>
            </a:r>
          </a:p>
        </p:txBody>
      </p:sp>
      <p:pic>
        <p:nvPicPr>
          <p:cNvPr id="21" name="Picture 20">
            <a:extLst>
              <a:ext uri="{FF2B5EF4-FFF2-40B4-BE49-F238E27FC236}">
                <a16:creationId xmlns:a16="http://schemas.microsoft.com/office/drawing/2014/main" id="{9D75C580-506D-4734-9DE8-6D00F521FFBD}"/>
              </a:ext>
            </a:extLst>
          </p:cNvPr>
          <p:cNvPicPr>
            <a:picLocks noChangeAspect="1"/>
          </p:cNvPicPr>
          <p:nvPr/>
        </p:nvPicPr>
        <p:blipFill rotWithShape="1">
          <a:blip r:embed="rId3"/>
          <a:srcRect l="12862" t="33041" r="68525" b="23000"/>
          <a:stretch/>
        </p:blipFill>
        <p:spPr bwMode="auto">
          <a:xfrm>
            <a:off x="431800" y="1054100"/>
            <a:ext cx="7861300" cy="5803900"/>
          </a:xfrm>
          <a:prstGeom prst="rect">
            <a:avLst/>
          </a:prstGeom>
          <a:ln w="3175">
            <a:solidFill>
              <a:schemeClr val="tx1"/>
            </a:solid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DB83BFE1-008D-4D66-9A72-C06790F3101B}"/>
              </a:ext>
            </a:extLst>
          </p:cNvPr>
          <p:cNvPicPr>
            <a:picLocks noChangeAspect="1"/>
          </p:cNvPicPr>
          <p:nvPr/>
        </p:nvPicPr>
        <p:blipFill rotWithShape="1">
          <a:blip r:embed="rId4"/>
          <a:srcRect l="15153" t="21715" r="56942" b="43438"/>
          <a:stretch/>
        </p:blipFill>
        <p:spPr bwMode="auto">
          <a:xfrm>
            <a:off x="6235700" y="1039940"/>
            <a:ext cx="5349222" cy="2088000"/>
          </a:xfrm>
          <a:prstGeom prst="rect">
            <a:avLst/>
          </a:prstGeom>
          <a:ln w="53975" cmpd="sng">
            <a:solidFill>
              <a:schemeClr val="tx1"/>
            </a:solidFill>
          </a:ln>
          <a:effectLst/>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D81F161B-C1A7-41BA-A8FD-07DA1521A8A6}"/>
              </a:ext>
            </a:extLst>
          </p:cNvPr>
          <p:cNvSpPr/>
          <p:nvPr/>
        </p:nvSpPr>
        <p:spPr>
          <a:xfrm>
            <a:off x="8462971" y="3362123"/>
            <a:ext cx="3532570" cy="2677656"/>
          </a:xfrm>
          <a:prstGeom prst="rect">
            <a:avLst/>
          </a:prstGeom>
        </p:spPr>
        <p:txBody>
          <a:bodyPr wrap="none">
            <a:spAutoFit/>
          </a:bodyPr>
          <a:lstStyle/>
          <a:p>
            <a:r>
              <a:rPr lang="en-US" sz="2400" dirty="0"/>
              <a:t>Controlled document</a:t>
            </a:r>
          </a:p>
          <a:p>
            <a:endParaRPr lang="en-US" sz="2400" dirty="0"/>
          </a:p>
          <a:p>
            <a:endParaRPr lang="en-US" sz="2400" dirty="0"/>
          </a:p>
          <a:p>
            <a:r>
              <a:rPr lang="en-US" sz="2400" b="1" dirty="0"/>
              <a:t>Tools used:</a:t>
            </a:r>
          </a:p>
          <a:p>
            <a:r>
              <a:rPr lang="en-US" sz="2400" dirty="0"/>
              <a:t>Excel</a:t>
            </a:r>
          </a:p>
          <a:p>
            <a:r>
              <a:rPr lang="en-US" sz="2400" dirty="0"/>
              <a:t>Project</a:t>
            </a:r>
            <a:endParaRPr lang="en-CA" sz="2400" dirty="0"/>
          </a:p>
          <a:p>
            <a:r>
              <a:rPr lang="en-US" sz="2400" dirty="0"/>
              <a:t>Word</a:t>
            </a:r>
            <a:r>
              <a:rPr lang="en-CA" sz="2400" dirty="0"/>
              <a:t>/PDF fillable Forms</a:t>
            </a:r>
            <a:endParaRPr lang="en-US" sz="2400" dirty="0"/>
          </a:p>
        </p:txBody>
      </p:sp>
    </p:spTree>
    <p:extLst>
      <p:ext uri="{BB962C8B-B14F-4D97-AF65-F5344CB8AC3E}">
        <p14:creationId xmlns:p14="http://schemas.microsoft.com/office/powerpoint/2010/main" val="164244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14">
            <a:extLst>
              <a:ext uri="{FF2B5EF4-FFF2-40B4-BE49-F238E27FC236}">
                <a16:creationId xmlns:a16="http://schemas.microsoft.com/office/drawing/2014/main" id="{DB234CD2-3856-461D-A448-ABF0BEEA7995}"/>
              </a:ext>
            </a:extLst>
          </p:cNvPr>
          <p:cNvGraphicFramePr>
            <a:graphicFrameLocks/>
          </p:cNvGraphicFramePr>
          <p:nvPr>
            <p:extLst>
              <p:ext uri="{D42A27DB-BD31-4B8C-83A1-F6EECF244321}">
                <p14:modId xmlns:p14="http://schemas.microsoft.com/office/powerpoint/2010/main" val="2177241157"/>
              </p:ext>
            </p:extLst>
          </p:nvPr>
        </p:nvGraphicFramePr>
        <p:xfrm>
          <a:off x="256931" y="3845268"/>
          <a:ext cx="11777225" cy="83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SAS work flow: Overview</a:t>
            </a:r>
          </a:p>
        </p:txBody>
      </p:sp>
      <p:graphicFrame>
        <p:nvGraphicFramePr>
          <p:cNvPr id="31" name="Content Placeholder 14">
            <a:extLst>
              <a:ext uri="{FF2B5EF4-FFF2-40B4-BE49-F238E27FC236}">
                <a16:creationId xmlns:a16="http://schemas.microsoft.com/office/drawing/2014/main" id="{68C8E55D-EC93-40E1-AC1E-267130608D61}"/>
              </a:ext>
            </a:extLst>
          </p:cNvPr>
          <p:cNvGraphicFramePr>
            <a:graphicFrameLocks/>
          </p:cNvGraphicFramePr>
          <p:nvPr>
            <p:extLst>
              <p:ext uri="{D42A27DB-BD31-4B8C-83A1-F6EECF244321}">
                <p14:modId xmlns:p14="http://schemas.microsoft.com/office/powerpoint/2010/main" val="3704174994"/>
              </p:ext>
            </p:extLst>
          </p:nvPr>
        </p:nvGraphicFramePr>
        <p:xfrm>
          <a:off x="256931" y="1344317"/>
          <a:ext cx="2388299" cy="3344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3" name="Group 32">
            <a:extLst>
              <a:ext uri="{FF2B5EF4-FFF2-40B4-BE49-F238E27FC236}">
                <a16:creationId xmlns:a16="http://schemas.microsoft.com/office/drawing/2014/main" id="{C52BE3BF-577B-4102-BC25-E5DE7EC7CD71}"/>
              </a:ext>
            </a:extLst>
          </p:cNvPr>
          <p:cNvGrpSpPr/>
          <p:nvPr/>
        </p:nvGrpSpPr>
        <p:grpSpPr>
          <a:xfrm rot="5400000">
            <a:off x="4339692" y="4698539"/>
            <a:ext cx="377536" cy="595998"/>
            <a:chOff x="3090263" y="122516"/>
            <a:chExt cx="377536" cy="595998"/>
          </a:xfrm>
        </p:grpSpPr>
        <p:sp>
          <p:nvSpPr>
            <p:cNvPr id="34" name="Arrow: Right 33">
              <a:extLst>
                <a:ext uri="{FF2B5EF4-FFF2-40B4-BE49-F238E27FC236}">
                  <a16:creationId xmlns:a16="http://schemas.microsoft.com/office/drawing/2014/main" id="{A8BF7A99-BAA5-4375-B6AA-1A81DCF14D66}"/>
                </a:ext>
              </a:extLst>
            </p:cNvPr>
            <p:cNvSpPr/>
            <p:nvPr/>
          </p:nvSpPr>
          <p:spPr>
            <a:xfrm>
              <a:off x="3090263" y="122516"/>
              <a:ext cx="377536" cy="5959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2412FEB-48B7-4BFE-BB05-0160C6DCDDBA}"/>
                </a:ext>
              </a:extLst>
            </p:cNvPr>
            <p:cNvSpPr txBox="1"/>
            <p:nvPr/>
          </p:nvSpPr>
          <p:spPr>
            <a:xfrm>
              <a:off x="3090263" y="241716"/>
              <a:ext cx="264275" cy="357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grpSp>
        <p:nvGrpSpPr>
          <p:cNvPr id="37" name="Group 36">
            <a:extLst>
              <a:ext uri="{FF2B5EF4-FFF2-40B4-BE49-F238E27FC236}">
                <a16:creationId xmlns:a16="http://schemas.microsoft.com/office/drawing/2014/main" id="{17DB9CD3-3568-4404-86FD-4896878469A8}"/>
              </a:ext>
            </a:extLst>
          </p:cNvPr>
          <p:cNvGrpSpPr/>
          <p:nvPr/>
        </p:nvGrpSpPr>
        <p:grpSpPr>
          <a:xfrm rot="5400000">
            <a:off x="10549998" y="4703986"/>
            <a:ext cx="377536" cy="595998"/>
            <a:chOff x="3090263" y="122516"/>
            <a:chExt cx="377536" cy="595998"/>
          </a:xfrm>
        </p:grpSpPr>
        <p:sp>
          <p:nvSpPr>
            <p:cNvPr id="38" name="Arrow: Right 37">
              <a:extLst>
                <a:ext uri="{FF2B5EF4-FFF2-40B4-BE49-F238E27FC236}">
                  <a16:creationId xmlns:a16="http://schemas.microsoft.com/office/drawing/2014/main" id="{5EA9636C-8E0D-47AE-AACA-F7DB95AF9C00}"/>
                </a:ext>
              </a:extLst>
            </p:cNvPr>
            <p:cNvSpPr/>
            <p:nvPr/>
          </p:nvSpPr>
          <p:spPr>
            <a:xfrm>
              <a:off x="3090263" y="122516"/>
              <a:ext cx="377536" cy="5959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34A35BF0-C043-4A61-87A2-C85A5F0EF702}"/>
                </a:ext>
              </a:extLst>
            </p:cNvPr>
            <p:cNvSpPr txBox="1"/>
            <p:nvPr/>
          </p:nvSpPr>
          <p:spPr>
            <a:xfrm>
              <a:off x="3090263" y="241716"/>
              <a:ext cx="264275" cy="357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3" name="Rectangle: Rounded Corners 2">
            <a:extLst>
              <a:ext uri="{FF2B5EF4-FFF2-40B4-BE49-F238E27FC236}">
                <a16:creationId xmlns:a16="http://schemas.microsoft.com/office/drawing/2014/main" id="{FE0C82E3-D390-44B7-AAF7-979F32E5E821}"/>
              </a:ext>
            </a:extLst>
          </p:cNvPr>
          <p:cNvSpPr/>
          <p:nvPr/>
        </p:nvSpPr>
        <p:spPr>
          <a:xfrm>
            <a:off x="256931" y="5290449"/>
            <a:ext cx="11613940" cy="82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t>Schedule</a:t>
            </a:r>
            <a:endParaRPr lang="en-US" sz="2800" dirty="0"/>
          </a:p>
        </p:txBody>
      </p:sp>
      <p:grpSp>
        <p:nvGrpSpPr>
          <p:cNvPr id="52" name="Group 51">
            <a:extLst>
              <a:ext uri="{FF2B5EF4-FFF2-40B4-BE49-F238E27FC236}">
                <a16:creationId xmlns:a16="http://schemas.microsoft.com/office/drawing/2014/main" id="{7D8A33AC-DCD6-4804-BAF4-E7BF68D21495}"/>
              </a:ext>
            </a:extLst>
          </p:cNvPr>
          <p:cNvGrpSpPr/>
          <p:nvPr/>
        </p:nvGrpSpPr>
        <p:grpSpPr>
          <a:xfrm rot="5400000">
            <a:off x="1242700" y="4703981"/>
            <a:ext cx="377536" cy="595998"/>
            <a:chOff x="3090263" y="122516"/>
            <a:chExt cx="377536" cy="595998"/>
          </a:xfrm>
        </p:grpSpPr>
        <p:sp>
          <p:nvSpPr>
            <p:cNvPr id="53" name="Arrow: Right 52">
              <a:extLst>
                <a:ext uri="{FF2B5EF4-FFF2-40B4-BE49-F238E27FC236}">
                  <a16:creationId xmlns:a16="http://schemas.microsoft.com/office/drawing/2014/main" id="{BB041CD9-6FD9-4727-B712-7262982260B5}"/>
                </a:ext>
              </a:extLst>
            </p:cNvPr>
            <p:cNvSpPr/>
            <p:nvPr/>
          </p:nvSpPr>
          <p:spPr>
            <a:xfrm>
              <a:off x="3090263" y="122516"/>
              <a:ext cx="377536" cy="5959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4" name="Arrow: Right 4">
              <a:extLst>
                <a:ext uri="{FF2B5EF4-FFF2-40B4-BE49-F238E27FC236}">
                  <a16:creationId xmlns:a16="http://schemas.microsoft.com/office/drawing/2014/main" id="{D27A6969-B480-4153-ABA8-6BBBC9032B1B}"/>
                </a:ext>
              </a:extLst>
            </p:cNvPr>
            <p:cNvSpPr txBox="1"/>
            <p:nvPr/>
          </p:nvSpPr>
          <p:spPr>
            <a:xfrm>
              <a:off x="3090263" y="241716"/>
              <a:ext cx="264275" cy="357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6" name="Rectangle 5">
            <a:extLst>
              <a:ext uri="{FF2B5EF4-FFF2-40B4-BE49-F238E27FC236}">
                <a16:creationId xmlns:a16="http://schemas.microsoft.com/office/drawing/2014/main" id="{58E3DE30-57D3-4B38-A7BF-E12D2E7E1DFA}"/>
              </a:ext>
            </a:extLst>
          </p:cNvPr>
          <p:cNvSpPr/>
          <p:nvPr/>
        </p:nvSpPr>
        <p:spPr>
          <a:xfrm>
            <a:off x="3530600" y="1382417"/>
            <a:ext cx="8064500" cy="1938992"/>
          </a:xfrm>
          <a:prstGeom prst="rect">
            <a:avLst/>
          </a:prstGeom>
        </p:spPr>
        <p:txBody>
          <a:bodyPr wrap="square">
            <a:spAutoFit/>
          </a:bodyPr>
          <a:lstStyle/>
          <a:p>
            <a:r>
              <a:rPr lang="en-US" sz="2400" dirty="0">
                <a:latin typeface="Arial" panose="020B0604020202020204" pitchFamily="34" charset="0"/>
              </a:rPr>
              <a:t>Accelerator Division Leadership support along the way:</a:t>
            </a:r>
          </a:p>
          <a:p>
            <a:pPr marL="285750" indent="-285750">
              <a:buClr>
                <a:srgbClr val="00A9FF"/>
              </a:buClr>
              <a:buFont typeface="Wingdings" panose="05000000000000000000" pitchFamily="2" charset="2"/>
              <a:buChar char="§"/>
            </a:pPr>
            <a:r>
              <a:rPr lang="en-US" sz="2400" dirty="0">
                <a:latin typeface="Arial" panose="020B0604020202020204" pitchFamily="34" charset="0"/>
              </a:rPr>
              <a:t>Provides lab and shutdown goals</a:t>
            </a:r>
          </a:p>
          <a:p>
            <a:pPr marL="285750" indent="-285750">
              <a:buClr>
                <a:srgbClr val="00A9FF"/>
              </a:buClr>
              <a:buFont typeface="Wingdings" panose="05000000000000000000" pitchFamily="2" charset="2"/>
              <a:buChar char="§"/>
            </a:pPr>
            <a:r>
              <a:rPr lang="en-US" sz="2400" dirty="0">
                <a:latin typeface="Arial" panose="020B0604020202020204" pitchFamily="34" charset="0"/>
              </a:rPr>
              <a:t>Stipulate constraints (schedule, budget, resources, etc.)</a:t>
            </a:r>
          </a:p>
          <a:p>
            <a:pPr marL="285750" indent="-285750">
              <a:buClr>
                <a:srgbClr val="00A9FF"/>
              </a:buClr>
              <a:buFont typeface="Wingdings" panose="05000000000000000000" pitchFamily="2" charset="2"/>
              <a:buChar char="§"/>
            </a:pPr>
            <a:r>
              <a:rPr lang="en-US" sz="2400" dirty="0">
                <a:latin typeface="Arial" panose="020B0604020202020204" pitchFamily="34" charset="0"/>
              </a:rPr>
              <a:t>Approves dates and schedules </a:t>
            </a:r>
          </a:p>
          <a:p>
            <a:pPr marL="285750" indent="-285750">
              <a:buClr>
                <a:srgbClr val="00A9FF"/>
              </a:buClr>
              <a:buFont typeface="Wingdings" panose="05000000000000000000" pitchFamily="2" charset="2"/>
              <a:buChar char="§"/>
            </a:pPr>
            <a:r>
              <a:rPr lang="en-US" sz="2400" dirty="0">
                <a:latin typeface="Arial" panose="020B0604020202020204" pitchFamily="34" charset="0"/>
              </a:rPr>
              <a:t>Job escalation to TRIUMF Upper Management</a:t>
            </a:r>
          </a:p>
        </p:txBody>
      </p:sp>
    </p:spTree>
    <p:extLst>
      <p:ext uri="{BB962C8B-B14F-4D97-AF65-F5344CB8AC3E}">
        <p14:creationId xmlns:p14="http://schemas.microsoft.com/office/powerpoint/2010/main" val="20711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5D291-7B04-40DC-9367-E8A726F8FB95}"/>
              </a:ext>
            </a:extLst>
          </p:cNvPr>
          <p:cNvSpPr/>
          <p:nvPr/>
        </p:nvSpPr>
        <p:spPr>
          <a:xfrm>
            <a:off x="152400" y="3708400"/>
            <a:ext cx="11881756" cy="1099370"/>
          </a:xfrm>
          <a:prstGeom prst="rect">
            <a:avLst/>
          </a:prstGeom>
          <a:effectLst>
            <a:softEdge rad="381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graphicFrame>
        <p:nvGraphicFramePr>
          <p:cNvPr id="30" name="Content Placeholder 14">
            <a:extLst>
              <a:ext uri="{FF2B5EF4-FFF2-40B4-BE49-F238E27FC236}">
                <a16:creationId xmlns:a16="http://schemas.microsoft.com/office/drawing/2014/main" id="{DB234CD2-3856-461D-A448-ABF0BEEA7995}"/>
              </a:ext>
            </a:extLst>
          </p:cNvPr>
          <p:cNvGraphicFramePr>
            <a:graphicFrameLocks/>
          </p:cNvGraphicFramePr>
          <p:nvPr>
            <p:extLst/>
          </p:nvPr>
        </p:nvGraphicFramePr>
        <p:xfrm>
          <a:off x="256931" y="3845268"/>
          <a:ext cx="11777225" cy="83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SAS work flow: Overview</a:t>
            </a:r>
          </a:p>
        </p:txBody>
      </p:sp>
      <p:graphicFrame>
        <p:nvGraphicFramePr>
          <p:cNvPr id="31" name="Content Placeholder 14">
            <a:extLst>
              <a:ext uri="{FF2B5EF4-FFF2-40B4-BE49-F238E27FC236}">
                <a16:creationId xmlns:a16="http://schemas.microsoft.com/office/drawing/2014/main" id="{68C8E55D-EC93-40E1-AC1E-267130608D61}"/>
              </a:ext>
            </a:extLst>
          </p:cNvPr>
          <p:cNvGraphicFramePr>
            <a:graphicFrameLocks/>
          </p:cNvGraphicFramePr>
          <p:nvPr>
            <p:extLst/>
          </p:nvPr>
        </p:nvGraphicFramePr>
        <p:xfrm>
          <a:off x="256931" y="1344317"/>
          <a:ext cx="2388299" cy="3344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33" name="Group 32">
            <a:extLst>
              <a:ext uri="{FF2B5EF4-FFF2-40B4-BE49-F238E27FC236}">
                <a16:creationId xmlns:a16="http://schemas.microsoft.com/office/drawing/2014/main" id="{C52BE3BF-577B-4102-BC25-E5DE7EC7CD71}"/>
              </a:ext>
            </a:extLst>
          </p:cNvPr>
          <p:cNvGrpSpPr/>
          <p:nvPr/>
        </p:nvGrpSpPr>
        <p:grpSpPr>
          <a:xfrm rot="5400000">
            <a:off x="4339692" y="4698539"/>
            <a:ext cx="377536" cy="595998"/>
            <a:chOff x="3090263" y="122516"/>
            <a:chExt cx="377536" cy="595998"/>
          </a:xfrm>
        </p:grpSpPr>
        <p:sp>
          <p:nvSpPr>
            <p:cNvPr id="34" name="Arrow: Right 33">
              <a:extLst>
                <a:ext uri="{FF2B5EF4-FFF2-40B4-BE49-F238E27FC236}">
                  <a16:creationId xmlns:a16="http://schemas.microsoft.com/office/drawing/2014/main" id="{A8BF7A99-BAA5-4375-B6AA-1A81DCF14D66}"/>
                </a:ext>
              </a:extLst>
            </p:cNvPr>
            <p:cNvSpPr/>
            <p:nvPr/>
          </p:nvSpPr>
          <p:spPr>
            <a:xfrm>
              <a:off x="3090263" y="122516"/>
              <a:ext cx="377536" cy="5959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52412FEB-48B7-4BFE-BB05-0160C6DCDDBA}"/>
                </a:ext>
              </a:extLst>
            </p:cNvPr>
            <p:cNvSpPr txBox="1"/>
            <p:nvPr/>
          </p:nvSpPr>
          <p:spPr>
            <a:xfrm>
              <a:off x="3090263" y="241716"/>
              <a:ext cx="264275" cy="357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grpSp>
        <p:nvGrpSpPr>
          <p:cNvPr id="37" name="Group 36">
            <a:extLst>
              <a:ext uri="{FF2B5EF4-FFF2-40B4-BE49-F238E27FC236}">
                <a16:creationId xmlns:a16="http://schemas.microsoft.com/office/drawing/2014/main" id="{17DB9CD3-3568-4404-86FD-4896878469A8}"/>
              </a:ext>
            </a:extLst>
          </p:cNvPr>
          <p:cNvGrpSpPr/>
          <p:nvPr/>
        </p:nvGrpSpPr>
        <p:grpSpPr>
          <a:xfrm rot="5400000">
            <a:off x="10549998" y="4703986"/>
            <a:ext cx="377536" cy="595998"/>
            <a:chOff x="3090263" y="122516"/>
            <a:chExt cx="377536" cy="595998"/>
          </a:xfrm>
        </p:grpSpPr>
        <p:sp>
          <p:nvSpPr>
            <p:cNvPr id="38" name="Arrow: Right 37">
              <a:extLst>
                <a:ext uri="{FF2B5EF4-FFF2-40B4-BE49-F238E27FC236}">
                  <a16:creationId xmlns:a16="http://schemas.microsoft.com/office/drawing/2014/main" id="{5EA9636C-8E0D-47AE-AACA-F7DB95AF9C00}"/>
                </a:ext>
              </a:extLst>
            </p:cNvPr>
            <p:cNvSpPr/>
            <p:nvPr/>
          </p:nvSpPr>
          <p:spPr>
            <a:xfrm>
              <a:off x="3090263" y="122516"/>
              <a:ext cx="377536" cy="5959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34A35BF0-C043-4A61-87A2-C85A5F0EF702}"/>
                </a:ext>
              </a:extLst>
            </p:cNvPr>
            <p:cNvSpPr txBox="1"/>
            <p:nvPr/>
          </p:nvSpPr>
          <p:spPr>
            <a:xfrm>
              <a:off x="3090263" y="241716"/>
              <a:ext cx="264275" cy="357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3" name="Rectangle: Rounded Corners 2">
            <a:extLst>
              <a:ext uri="{FF2B5EF4-FFF2-40B4-BE49-F238E27FC236}">
                <a16:creationId xmlns:a16="http://schemas.microsoft.com/office/drawing/2014/main" id="{FE0C82E3-D390-44B7-AAF7-979F32E5E821}"/>
              </a:ext>
            </a:extLst>
          </p:cNvPr>
          <p:cNvSpPr/>
          <p:nvPr/>
        </p:nvSpPr>
        <p:spPr>
          <a:xfrm>
            <a:off x="256931" y="5290449"/>
            <a:ext cx="11613940" cy="82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t>Schedule</a:t>
            </a:r>
            <a:endParaRPr lang="en-US" sz="2800" dirty="0"/>
          </a:p>
        </p:txBody>
      </p:sp>
      <p:grpSp>
        <p:nvGrpSpPr>
          <p:cNvPr id="52" name="Group 51">
            <a:extLst>
              <a:ext uri="{FF2B5EF4-FFF2-40B4-BE49-F238E27FC236}">
                <a16:creationId xmlns:a16="http://schemas.microsoft.com/office/drawing/2014/main" id="{7D8A33AC-DCD6-4804-BAF4-E7BF68D21495}"/>
              </a:ext>
            </a:extLst>
          </p:cNvPr>
          <p:cNvGrpSpPr/>
          <p:nvPr/>
        </p:nvGrpSpPr>
        <p:grpSpPr>
          <a:xfrm rot="5400000">
            <a:off x="1242700" y="4703981"/>
            <a:ext cx="377536" cy="595998"/>
            <a:chOff x="3090263" y="122516"/>
            <a:chExt cx="377536" cy="595998"/>
          </a:xfrm>
        </p:grpSpPr>
        <p:sp>
          <p:nvSpPr>
            <p:cNvPr id="53" name="Arrow: Right 52">
              <a:extLst>
                <a:ext uri="{FF2B5EF4-FFF2-40B4-BE49-F238E27FC236}">
                  <a16:creationId xmlns:a16="http://schemas.microsoft.com/office/drawing/2014/main" id="{BB041CD9-6FD9-4727-B712-7262982260B5}"/>
                </a:ext>
              </a:extLst>
            </p:cNvPr>
            <p:cNvSpPr/>
            <p:nvPr/>
          </p:nvSpPr>
          <p:spPr>
            <a:xfrm>
              <a:off x="3090263" y="122516"/>
              <a:ext cx="377536" cy="5959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4" name="Arrow: Right 4">
              <a:extLst>
                <a:ext uri="{FF2B5EF4-FFF2-40B4-BE49-F238E27FC236}">
                  <a16:creationId xmlns:a16="http://schemas.microsoft.com/office/drawing/2014/main" id="{D27A6969-B480-4153-ABA8-6BBBC9032B1B}"/>
                </a:ext>
              </a:extLst>
            </p:cNvPr>
            <p:cNvSpPr txBox="1"/>
            <p:nvPr/>
          </p:nvSpPr>
          <p:spPr>
            <a:xfrm>
              <a:off x="3090263" y="241716"/>
              <a:ext cx="264275" cy="357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p:txBody>
        </p:sp>
      </p:grpSp>
      <p:sp>
        <p:nvSpPr>
          <p:cNvPr id="7" name="Arrow: Down 6">
            <a:extLst>
              <a:ext uri="{FF2B5EF4-FFF2-40B4-BE49-F238E27FC236}">
                <a16:creationId xmlns:a16="http://schemas.microsoft.com/office/drawing/2014/main" id="{AE4267F7-2143-477A-9D45-5441EB9208E4}"/>
              </a:ext>
            </a:extLst>
          </p:cNvPr>
          <p:cNvSpPr/>
          <p:nvPr/>
        </p:nvSpPr>
        <p:spPr>
          <a:xfrm rot="10800000">
            <a:off x="5842000" y="3098800"/>
            <a:ext cx="584200" cy="5080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dirty="0"/>
          </a:p>
        </p:txBody>
      </p:sp>
      <p:sp>
        <p:nvSpPr>
          <p:cNvPr id="19" name="Rectangle: Rounded Corners 18">
            <a:extLst>
              <a:ext uri="{FF2B5EF4-FFF2-40B4-BE49-F238E27FC236}">
                <a16:creationId xmlns:a16="http://schemas.microsoft.com/office/drawing/2014/main" id="{D4A436F8-8468-4A53-8962-F5BB4144CA28}"/>
              </a:ext>
            </a:extLst>
          </p:cNvPr>
          <p:cNvSpPr/>
          <p:nvPr/>
        </p:nvSpPr>
        <p:spPr>
          <a:xfrm>
            <a:off x="4305300" y="1816100"/>
            <a:ext cx="3657600" cy="1156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t>Defer</a:t>
            </a:r>
          </a:p>
          <a:p>
            <a:pPr lvl="0" algn="ctr"/>
            <a:r>
              <a:rPr lang="en-US" sz="2800" b="1" dirty="0"/>
              <a:t>or</a:t>
            </a:r>
          </a:p>
          <a:p>
            <a:pPr lvl="0" algn="ctr"/>
            <a:r>
              <a:rPr lang="en-US" sz="2800" b="1" dirty="0"/>
              <a:t>Cancel</a:t>
            </a:r>
            <a:endParaRPr lang="en-US" sz="2800" dirty="0"/>
          </a:p>
        </p:txBody>
      </p:sp>
      <p:sp>
        <p:nvSpPr>
          <p:cNvPr id="5" name="Rectangle 4">
            <a:extLst>
              <a:ext uri="{FF2B5EF4-FFF2-40B4-BE49-F238E27FC236}">
                <a16:creationId xmlns:a16="http://schemas.microsoft.com/office/drawing/2014/main" id="{79654489-9E8D-48BB-95CB-804D4A0039A8}"/>
              </a:ext>
            </a:extLst>
          </p:cNvPr>
          <p:cNvSpPr/>
          <p:nvPr/>
        </p:nvSpPr>
        <p:spPr>
          <a:xfrm>
            <a:off x="7962900" y="1819379"/>
            <a:ext cx="3609560" cy="1569660"/>
          </a:xfrm>
          <a:prstGeom prst="rect">
            <a:avLst/>
          </a:prstGeom>
        </p:spPr>
        <p:txBody>
          <a:bodyPr wrap="square">
            <a:spAutoFit/>
          </a:bodyPr>
          <a:lstStyle/>
          <a:p>
            <a:r>
              <a:rPr lang="en-US" sz="2400" b="1" dirty="0"/>
              <a:t>Budget</a:t>
            </a:r>
          </a:p>
          <a:p>
            <a:r>
              <a:rPr lang="en-US" sz="2400" b="1" dirty="0"/>
              <a:t>Resources</a:t>
            </a:r>
          </a:p>
          <a:p>
            <a:r>
              <a:rPr lang="en-US" sz="2400" b="1" dirty="0"/>
              <a:t>Lab goals</a:t>
            </a:r>
          </a:p>
          <a:p>
            <a:endParaRPr lang="en-US" sz="2400" b="1" dirty="0"/>
          </a:p>
        </p:txBody>
      </p:sp>
    </p:spTree>
    <p:extLst>
      <p:ext uri="{BB962C8B-B14F-4D97-AF65-F5344CB8AC3E}">
        <p14:creationId xmlns:p14="http://schemas.microsoft.com/office/powerpoint/2010/main" val="68329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CCB0AA-DAD8-44DF-9040-7BC0D5F75CF9}"/>
              </a:ext>
            </a:extLst>
          </p:cNvPr>
          <p:cNvPicPr>
            <a:picLocks noGrp="1" noChangeAspect="1"/>
          </p:cNvPicPr>
          <p:nvPr>
            <p:ph idx="1"/>
          </p:nvPr>
        </p:nvPicPr>
        <p:blipFill rotWithShape="1">
          <a:blip r:embed="rId3"/>
          <a:srcRect l="18088" t="25906" r="68758" b="23924"/>
          <a:stretch/>
        </p:blipFill>
        <p:spPr bwMode="auto">
          <a:xfrm>
            <a:off x="6415543" y="979714"/>
            <a:ext cx="5035641" cy="600193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Work flow: Job Submission Sheet</a:t>
            </a:r>
          </a:p>
        </p:txBody>
      </p:sp>
      <p:sp>
        <p:nvSpPr>
          <p:cNvPr id="6" name="Content Placeholder 2">
            <a:extLst>
              <a:ext uri="{FF2B5EF4-FFF2-40B4-BE49-F238E27FC236}">
                <a16:creationId xmlns:a16="http://schemas.microsoft.com/office/drawing/2014/main" id="{E5DB9C1D-CF7F-441C-B059-F54AACC7EB36}"/>
              </a:ext>
            </a:extLst>
          </p:cNvPr>
          <p:cNvSpPr txBox="1">
            <a:spLocks/>
          </p:cNvSpPr>
          <p:nvPr/>
        </p:nvSpPr>
        <p:spPr>
          <a:xfrm>
            <a:off x="681472" y="1228884"/>
            <a:ext cx="5596160" cy="4948687"/>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00B0F0"/>
              </a:buClr>
              <a:buFont typeface="Wingdings" pitchFamily="2" charset="2"/>
              <a:buChar char="§"/>
              <a:defRPr sz="3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Collect enough data for SAS to evaluate the next step</a:t>
            </a:r>
          </a:p>
          <a:p>
            <a:r>
              <a:rPr lang="en-US" sz="2400" dirty="0"/>
              <a:t>Filled out by the job leader/proponent</a:t>
            </a:r>
          </a:p>
          <a:p>
            <a:r>
              <a:rPr lang="en-US" sz="2400" dirty="0"/>
              <a:t>Late submissions must be approved by the job leader’s Associate Lab Director/Division Head &amp; Accelerator Division Leadership</a:t>
            </a:r>
          </a:p>
        </p:txBody>
      </p:sp>
      <p:sp>
        <p:nvSpPr>
          <p:cNvPr id="7" name="Rectangle 6">
            <a:extLst>
              <a:ext uri="{FF2B5EF4-FFF2-40B4-BE49-F238E27FC236}">
                <a16:creationId xmlns:a16="http://schemas.microsoft.com/office/drawing/2014/main" id="{46C800C1-DE8F-45B7-86B0-727BE277BD32}"/>
              </a:ext>
            </a:extLst>
          </p:cNvPr>
          <p:cNvSpPr/>
          <p:nvPr/>
        </p:nvSpPr>
        <p:spPr>
          <a:xfrm>
            <a:off x="819383" y="1228884"/>
            <a:ext cx="5222905" cy="400110"/>
          </a:xfrm>
          <a:prstGeom prst="rect">
            <a:avLst/>
          </a:prstGeom>
        </p:spPr>
        <p:txBody>
          <a:bodyPr wrap="none">
            <a:spAutoFit/>
          </a:bodyPr>
          <a:lstStyle/>
          <a:p>
            <a:r>
              <a:rPr lang="en-US" sz="2000" dirty="0">
                <a:highlight>
                  <a:srgbClr val="FFFF00"/>
                </a:highlight>
              </a:rPr>
              <a:t>(Due 16 weeks before the start of shutdown)</a:t>
            </a:r>
          </a:p>
        </p:txBody>
      </p:sp>
    </p:spTree>
    <p:extLst>
      <p:ext uri="{BB962C8B-B14F-4D97-AF65-F5344CB8AC3E}">
        <p14:creationId xmlns:p14="http://schemas.microsoft.com/office/powerpoint/2010/main" val="419638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 Master List</a:t>
            </a:r>
          </a:p>
        </p:txBody>
      </p:sp>
      <p:sp>
        <p:nvSpPr>
          <p:cNvPr id="3" name="Content Placeholder 2"/>
          <p:cNvSpPr>
            <a:spLocks noGrp="1"/>
          </p:cNvSpPr>
          <p:nvPr>
            <p:ph idx="1"/>
          </p:nvPr>
        </p:nvSpPr>
        <p:spPr>
          <a:xfrm>
            <a:off x="681471" y="828083"/>
            <a:ext cx="10721635" cy="4948687"/>
          </a:xfrm>
        </p:spPr>
        <p:txBody>
          <a:bodyPr/>
          <a:lstStyle/>
          <a:p>
            <a:r>
              <a:rPr lang="en-US" sz="2400" dirty="0"/>
              <a:t>Excel Spreadsheet of </a:t>
            </a:r>
            <a:r>
              <a:rPr lang="en-US" sz="2400" b="1" dirty="0"/>
              <a:t>all</a:t>
            </a:r>
            <a:r>
              <a:rPr lang="en-US" sz="2400" dirty="0"/>
              <a:t> jobs from every year </a:t>
            </a:r>
          </a:p>
          <a:p>
            <a:r>
              <a:rPr lang="en-US" sz="2400" dirty="0"/>
              <a:t>Jobs assigned a unique number</a:t>
            </a:r>
          </a:p>
          <a:p>
            <a:r>
              <a:rPr lang="en-US" sz="2400" dirty="0"/>
              <a:t>Used to track status of reviews &amp; approvals, occurrence</a:t>
            </a:r>
          </a:p>
          <a:p>
            <a:r>
              <a:rPr lang="en-US" sz="2400" dirty="0"/>
              <a:t>Managed by the SAS Document Coordinator and Project Coordinator</a:t>
            </a:r>
          </a:p>
          <a:p>
            <a:endParaRPr lang="en-US" dirty="0"/>
          </a:p>
          <a:p>
            <a:r>
              <a:rPr lang="en-US" dirty="0"/>
              <a:t> </a:t>
            </a:r>
          </a:p>
        </p:txBody>
      </p:sp>
      <p:pic>
        <p:nvPicPr>
          <p:cNvPr id="5" name="Picture 4">
            <a:extLst>
              <a:ext uri="{FF2B5EF4-FFF2-40B4-BE49-F238E27FC236}">
                <a16:creationId xmlns:a16="http://schemas.microsoft.com/office/drawing/2014/main" id="{B87A336C-467E-4D84-B309-28A423CF3667}"/>
              </a:ext>
            </a:extLst>
          </p:cNvPr>
          <p:cNvPicPr>
            <a:picLocks noChangeAspect="1"/>
          </p:cNvPicPr>
          <p:nvPr/>
        </p:nvPicPr>
        <p:blipFill rotWithShape="1">
          <a:blip r:embed="rId3"/>
          <a:srcRect l="50634" t="17729" r="17575" b="66705"/>
          <a:stretch/>
        </p:blipFill>
        <p:spPr bwMode="auto">
          <a:xfrm>
            <a:off x="0" y="3999480"/>
            <a:ext cx="12235816" cy="18725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354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 SAS Assessment</a:t>
            </a:r>
          </a:p>
        </p:txBody>
      </p:sp>
      <p:sp>
        <p:nvSpPr>
          <p:cNvPr id="3" name="Content Placeholder 2"/>
          <p:cNvSpPr>
            <a:spLocks noGrp="1"/>
          </p:cNvSpPr>
          <p:nvPr>
            <p:ph idx="1"/>
          </p:nvPr>
        </p:nvSpPr>
        <p:spPr>
          <a:xfrm>
            <a:off x="681471" y="1228884"/>
            <a:ext cx="10721635" cy="5296607"/>
          </a:xfrm>
        </p:spPr>
        <p:txBody>
          <a:bodyPr>
            <a:normAutofit/>
          </a:bodyPr>
          <a:lstStyle/>
          <a:p>
            <a:pPr marL="457200" lvl="1" indent="0">
              <a:buNone/>
            </a:pPr>
            <a:endParaRPr lang="en-US" sz="22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p:txBody>
      </p:sp>
      <p:graphicFrame>
        <p:nvGraphicFramePr>
          <p:cNvPr id="4" name="Table 3">
            <a:extLst>
              <a:ext uri="{FF2B5EF4-FFF2-40B4-BE49-F238E27FC236}">
                <a16:creationId xmlns:a16="http://schemas.microsoft.com/office/drawing/2014/main" id="{03C47245-46B3-46A1-9363-13685965C906}"/>
              </a:ext>
            </a:extLst>
          </p:cNvPr>
          <p:cNvGraphicFramePr>
            <a:graphicFrameLocks noGrp="1"/>
          </p:cNvGraphicFramePr>
          <p:nvPr>
            <p:extLst>
              <p:ext uri="{D42A27DB-BD31-4B8C-83A1-F6EECF244321}">
                <p14:modId xmlns:p14="http://schemas.microsoft.com/office/powerpoint/2010/main" val="3767885429"/>
              </p:ext>
            </p:extLst>
          </p:nvPr>
        </p:nvGraphicFramePr>
        <p:xfrm>
          <a:off x="498764" y="1599097"/>
          <a:ext cx="11305309" cy="2545984"/>
        </p:xfrm>
        <a:graphic>
          <a:graphicData uri="http://schemas.openxmlformats.org/drawingml/2006/table">
            <a:tbl>
              <a:tblPr firstRow="1" bandRow="1">
                <a:tableStyleId>{6E25E649-3F16-4E02-A733-19D2CDBF48F0}</a:tableStyleId>
              </a:tblPr>
              <a:tblGrid>
                <a:gridCol w="3998201">
                  <a:extLst>
                    <a:ext uri="{9D8B030D-6E8A-4147-A177-3AD203B41FA5}">
                      <a16:colId xmlns:a16="http://schemas.microsoft.com/office/drawing/2014/main" val="52849631"/>
                    </a:ext>
                  </a:extLst>
                </a:gridCol>
                <a:gridCol w="7307108">
                  <a:extLst>
                    <a:ext uri="{9D8B030D-6E8A-4147-A177-3AD203B41FA5}">
                      <a16:colId xmlns:a16="http://schemas.microsoft.com/office/drawing/2014/main" val="3559322632"/>
                    </a:ext>
                  </a:extLst>
                </a:gridCol>
              </a:tblGrid>
              <a:tr h="245435">
                <a:tc>
                  <a:txBody>
                    <a:bodyPr/>
                    <a:lstStyle/>
                    <a:p>
                      <a:r>
                        <a:rPr lang="en-US" sz="2200" dirty="0"/>
                        <a:t>Assessed Variable</a:t>
                      </a:r>
                      <a:endParaRPr lang="en-CA" sz="2200" dirty="0"/>
                    </a:p>
                  </a:txBody>
                  <a:tcPr>
                    <a:lnB w="12700" cap="flat" cmpd="sng" algn="ctr">
                      <a:solidFill>
                        <a:schemeClr val="tx1"/>
                      </a:solidFill>
                      <a:prstDash val="solid"/>
                      <a:round/>
                      <a:headEnd type="none" w="med" len="med"/>
                      <a:tailEnd type="none" w="med" len="med"/>
                    </a:lnB>
                  </a:tcPr>
                </a:tc>
                <a:tc>
                  <a:txBody>
                    <a:bodyPr/>
                    <a:lstStyle/>
                    <a:p>
                      <a:r>
                        <a:rPr lang="en-US" sz="2200" dirty="0"/>
                        <a:t>Rating</a:t>
                      </a:r>
                      <a:endParaRPr lang="en-CA" sz="2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279913"/>
                  </a:ext>
                </a:extLst>
              </a:tr>
              <a:tr h="429511">
                <a:tc>
                  <a:txBody>
                    <a:bodyPr/>
                    <a:lstStyle/>
                    <a:p>
                      <a:r>
                        <a:rPr lang="en-US" sz="2000" dirty="0"/>
                        <a:t>Risk of performing a job </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None </a:t>
                      </a:r>
                      <a:r>
                        <a:rPr lang="en-US" sz="2000" b="1" dirty="0">
                          <a:solidFill>
                            <a:srgbClr val="FF0000"/>
                          </a:solidFill>
                        </a:rPr>
                        <a:t>(0)</a:t>
                      </a:r>
                      <a:r>
                        <a:rPr lang="en-US" sz="2000" dirty="0"/>
                        <a:t>, Low </a:t>
                      </a:r>
                      <a:r>
                        <a:rPr lang="en-US" sz="2000" b="1" dirty="0">
                          <a:solidFill>
                            <a:srgbClr val="FF0000"/>
                          </a:solidFill>
                        </a:rPr>
                        <a:t>(1)</a:t>
                      </a:r>
                      <a:r>
                        <a:rPr lang="en-US" sz="2000" dirty="0"/>
                        <a:t>, Medium </a:t>
                      </a:r>
                      <a:r>
                        <a:rPr lang="en-US" sz="2000" b="1" dirty="0">
                          <a:solidFill>
                            <a:srgbClr val="FF0000"/>
                          </a:solidFill>
                        </a:rPr>
                        <a:t>(2)</a:t>
                      </a:r>
                      <a:r>
                        <a:rPr lang="en-US" sz="2000" dirty="0"/>
                        <a:t>, </a:t>
                      </a:r>
                      <a:r>
                        <a:rPr lang="en-US" sz="2000" b="1" dirty="0"/>
                        <a:t>High </a:t>
                      </a:r>
                      <a:r>
                        <a:rPr lang="en-US" sz="2000" b="1" dirty="0">
                          <a:solidFill>
                            <a:srgbClr val="FF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7034404"/>
                  </a:ext>
                </a:extLst>
              </a:tr>
              <a:tr h="429511">
                <a:tc>
                  <a:txBody>
                    <a:bodyPr/>
                    <a:lstStyle/>
                    <a:p>
                      <a:r>
                        <a:rPr lang="en-US" sz="2000" dirty="0"/>
                        <a:t>Risk of deferring a job</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CA" dirty="0"/>
                    </a:p>
                  </a:txBody>
                  <a:tcPr/>
                </a:tc>
                <a:extLst>
                  <a:ext uri="{0D108BD9-81ED-4DB2-BD59-A6C34878D82A}">
                    <a16:rowId xmlns:a16="http://schemas.microsoft.com/office/drawing/2014/main" val="1801922169"/>
                  </a:ext>
                </a:extLst>
              </a:tr>
              <a:tr h="401220">
                <a:tc>
                  <a:txBody>
                    <a:bodyPr/>
                    <a:lstStyle/>
                    <a:p>
                      <a:r>
                        <a:rPr lang="en-US" sz="2000" dirty="0"/>
                        <a:t>Number of groups involved</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1-2 </a:t>
                      </a:r>
                      <a:r>
                        <a:rPr lang="en-US" sz="2000" b="1" dirty="0">
                          <a:solidFill>
                            <a:srgbClr val="FF0000"/>
                          </a:solidFill>
                        </a:rPr>
                        <a:t>(1)</a:t>
                      </a:r>
                      <a:r>
                        <a:rPr lang="en-US" sz="2000" dirty="0"/>
                        <a:t>, 3-5 </a:t>
                      </a:r>
                      <a:r>
                        <a:rPr lang="en-US" sz="2000" b="1" dirty="0">
                          <a:solidFill>
                            <a:srgbClr val="FF0000"/>
                          </a:solidFill>
                        </a:rPr>
                        <a:t>(2)</a:t>
                      </a:r>
                      <a:r>
                        <a:rPr lang="en-US" sz="2000" dirty="0"/>
                        <a:t>, </a:t>
                      </a:r>
                      <a:r>
                        <a:rPr lang="en-US" sz="2000" b="1" dirty="0"/>
                        <a:t>&gt;5 </a:t>
                      </a:r>
                      <a:r>
                        <a:rPr lang="en-US" sz="2000" b="1" dirty="0">
                          <a:solidFill>
                            <a:srgbClr val="FF0000"/>
                          </a:solidFill>
                        </a:rPr>
                        <a:t>(3)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521273"/>
                  </a:ext>
                </a:extLst>
              </a:tr>
              <a:tr h="429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Personnel required (FTE days)</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a:r>
                        <a:rPr lang="en-US" sz="2000" dirty="0"/>
                        <a:t>1-2 </a:t>
                      </a:r>
                      <a:r>
                        <a:rPr lang="en-US" sz="2000" b="1" dirty="0">
                          <a:solidFill>
                            <a:srgbClr val="FF0000"/>
                          </a:solidFill>
                        </a:rPr>
                        <a:t>(1)</a:t>
                      </a:r>
                      <a:r>
                        <a:rPr lang="en-US" sz="2000" dirty="0"/>
                        <a:t>, 3-10 </a:t>
                      </a:r>
                      <a:r>
                        <a:rPr lang="en-US" sz="2000" b="1" dirty="0">
                          <a:solidFill>
                            <a:srgbClr val="FF0000"/>
                          </a:solidFill>
                        </a:rPr>
                        <a:t>(2)</a:t>
                      </a:r>
                      <a:r>
                        <a:rPr lang="en-US" sz="2000" dirty="0"/>
                        <a:t>, </a:t>
                      </a:r>
                      <a:r>
                        <a:rPr lang="en-US" sz="2000" b="1" dirty="0"/>
                        <a:t>&gt;10 </a:t>
                      </a:r>
                      <a:r>
                        <a:rPr lang="en-US" sz="2000" b="1" dirty="0">
                          <a:solidFill>
                            <a:srgbClr val="FF0000"/>
                          </a:solidFill>
                        </a:rPr>
                        <a:t>(3)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0971265"/>
                  </a:ext>
                </a:extLst>
              </a:tr>
              <a:tr h="429511">
                <a:tc>
                  <a:txBody>
                    <a:bodyPr/>
                    <a:lstStyle/>
                    <a:p>
                      <a:r>
                        <a:rPr lang="en-US" sz="2000" dirty="0"/>
                        <a:t>Time to complete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algn="l"/>
                      <a:r>
                        <a:rPr lang="en-US" sz="2000" dirty="0"/>
                        <a:t>&gt;1 day </a:t>
                      </a:r>
                      <a:r>
                        <a:rPr lang="en-US" sz="2000" b="1" dirty="0">
                          <a:solidFill>
                            <a:srgbClr val="FF0000"/>
                          </a:solidFill>
                        </a:rPr>
                        <a:t>(1)</a:t>
                      </a:r>
                      <a:r>
                        <a:rPr lang="en-US" sz="2000" dirty="0"/>
                        <a:t>, 1 day-1 week </a:t>
                      </a:r>
                      <a:r>
                        <a:rPr lang="en-US" sz="2000" b="1" dirty="0">
                          <a:solidFill>
                            <a:srgbClr val="FF0000"/>
                          </a:solidFill>
                        </a:rPr>
                        <a:t>(2)</a:t>
                      </a:r>
                      <a:r>
                        <a:rPr lang="en-US" sz="2000" dirty="0"/>
                        <a:t>, 1 week–month </a:t>
                      </a:r>
                      <a:r>
                        <a:rPr lang="en-US" sz="2000" b="1" dirty="0">
                          <a:solidFill>
                            <a:srgbClr val="FF0000"/>
                          </a:solidFill>
                        </a:rPr>
                        <a:t>(3)</a:t>
                      </a:r>
                      <a:r>
                        <a:rPr lang="en-US" sz="2000" b="1" dirty="0">
                          <a:solidFill>
                            <a:schemeClr val="tx1"/>
                          </a:solidFill>
                        </a:rPr>
                        <a:t>, &gt;</a:t>
                      </a:r>
                      <a:r>
                        <a:rPr lang="en-US" sz="2000" b="1" dirty="0"/>
                        <a:t> 1 month </a:t>
                      </a:r>
                      <a:r>
                        <a:rPr lang="en-US" sz="2000" b="1" dirty="0">
                          <a:solidFill>
                            <a:srgbClr val="FF0000"/>
                          </a:solidFill>
                        </a:rPr>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90886"/>
                  </a:ext>
                </a:extLst>
              </a:tr>
            </a:tbl>
          </a:graphicData>
        </a:graphic>
      </p:graphicFrame>
      <p:sp>
        <p:nvSpPr>
          <p:cNvPr id="5" name="Rectangle 4">
            <a:extLst>
              <a:ext uri="{FF2B5EF4-FFF2-40B4-BE49-F238E27FC236}">
                <a16:creationId xmlns:a16="http://schemas.microsoft.com/office/drawing/2014/main" id="{E6801F75-79B4-4EE5-A301-3A89204F5209}"/>
              </a:ext>
            </a:extLst>
          </p:cNvPr>
          <p:cNvSpPr/>
          <p:nvPr/>
        </p:nvSpPr>
        <p:spPr>
          <a:xfrm>
            <a:off x="7087094" y="1007337"/>
            <a:ext cx="4681090" cy="400110"/>
          </a:xfrm>
          <a:prstGeom prst="rect">
            <a:avLst/>
          </a:prstGeom>
        </p:spPr>
        <p:txBody>
          <a:bodyPr wrap="none">
            <a:spAutoFit/>
          </a:bodyPr>
          <a:lstStyle/>
          <a:p>
            <a:r>
              <a:rPr lang="en-US" sz="2000" dirty="0">
                <a:highlight>
                  <a:srgbClr val="FFFF00"/>
                </a:highlight>
              </a:rPr>
              <a:t>(16 weeks before the start of shutdown)</a:t>
            </a:r>
          </a:p>
        </p:txBody>
      </p:sp>
      <p:graphicFrame>
        <p:nvGraphicFramePr>
          <p:cNvPr id="6" name="Table 5">
            <a:extLst>
              <a:ext uri="{FF2B5EF4-FFF2-40B4-BE49-F238E27FC236}">
                <a16:creationId xmlns:a16="http://schemas.microsoft.com/office/drawing/2014/main" id="{44EF9406-A4D0-44F6-A861-1E4AF66B7C59}"/>
              </a:ext>
            </a:extLst>
          </p:cNvPr>
          <p:cNvGraphicFramePr>
            <a:graphicFrameLocks noGrp="1"/>
          </p:cNvGraphicFramePr>
          <p:nvPr>
            <p:extLst>
              <p:ext uri="{D42A27DB-BD31-4B8C-83A1-F6EECF244321}">
                <p14:modId xmlns:p14="http://schemas.microsoft.com/office/powerpoint/2010/main" val="4047786017"/>
              </p:ext>
            </p:extLst>
          </p:nvPr>
        </p:nvGraphicFramePr>
        <p:xfrm>
          <a:off x="3464692" y="4641326"/>
          <a:ext cx="8303492" cy="1649181"/>
        </p:xfrm>
        <a:graphic>
          <a:graphicData uri="http://schemas.openxmlformats.org/drawingml/2006/table">
            <a:tbl>
              <a:tblPr firstRow="1" bandRow="1" bandCol="1">
                <a:tableStyleId>{69012ECD-51FC-41F1-AA8D-1B2483CD663E}</a:tableStyleId>
              </a:tblPr>
              <a:tblGrid>
                <a:gridCol w="2709958">
                  <a:extLst>
                    <a:ext uri="{9D8B030D-6E8A-4147-A177-3AD203B41FA5}">
                      <a16:colId xmlns:a16="http://schemas.microsoft.com/office/drawing/2014/main" val="3021000645"/>
                    </a:ext>
                  </a:extLst>
                </a:gridCol>
                <a:gridCol w="5593534">
                  <a:extLst>
                    <a:ext uri="{9D8B030D-6E8A-4147-A177-3AD203B41FA5}">
                      <a16:colId xmlns:a16="http://schemas.microsoft.com/office/drawing/2014/main" val="2259350773"/>
                    </a:ext>
                  </a:extLst>
                </a:gridCol>
              </a:tblGrid>
              <a:tr h="399501">
                <a:tc>
                  <a:txBody>
                    <a:bodyPr/>
                    <a:lstStyle/>
                    <a:p>
                      <a:r>
                        <a:rPr lang="en-US" sz="2400" dirty="0"/>
                        <a:t>Aggregate score</a:t>
                      </a:r>
                      <a:endParaRPr lang="en-C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Result</a:t>
                      </a:r>
                      <a:endParaRPr lang="en-CA"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6185062"/>
                  </a:ext>
                </a:extLst>
              </a:tr>
              <a:tr h="399501">
                <a:tc>
                  <a:txBody>
                    <a:bodyPr/>
                    <a:lstStyle/>
                    <a:p>
                      <a:r>
                        <a:rPr lang="en-US" sz="2000" dirty="0"/>
                        <a:t>&lt; 8</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Scheduled</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441664"/>
                  </a:ext>
                </a:extLst>
              </a:tr>
              <a:tr h="395812">
                <a:tc>
                  <a:txBody>
                    <a:bodyPr/>
                    <a:lstStyle/>
                    <a:p>
                      <a:pPr marL="0" algn="l" defTabSz="914400" rtl="0" eaLnBrk="1" latinLnBrk="0" hangingPunct="1"/>
                      <a:r>
                        <a:rPr lang="en-US" sz="2000" kern="1200" dirty="0">
                          <a:solidFill>
                            <a:schemeClr val="dk1"/>
                          </a:solidFill>
                          <a:latin typeface="+mn-lt"/>
                          <a:ea typeface="+mn-ea"/>
                          <a:cs typeface="+mn-cs"/>
                        </a:rPr>
                        <a:t>8 - 10</a:t>
                      </a:r>
                      <a:endParaRPr lang="en-CA"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l" defTabSz="914400" rtl="0" eaLnBrk="1" latinLnBrk="0" hangingPunct="1"/>
                      <a:r>
                        <a:rPr lang="en-US" sz="2000" kern="1200" dirty="0">
                          <a:solidFill>
                            <a:schemeClr val="dk1"/>
                          </a:solidFill>
                          <a:latin typeface="+mn-lt"/>
                          <a:ea typeface="+mn-ea"/>
                          <a:cs typeface="+mn-cs"/>
                        </a:rPr>
                        <a:t>Further analysis required by SAS</a:t>
                      </a:r>
                      <a:endParaRPr lang="en-CA" sz="20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40848355"/>
                  </a:ext>
                </a:extLst>
              </a:tr>
              <a:tr h="0">
                <a:tc>
                  <a:txBody>
                    <a:bodyPr/>
                    <a:lstStyle/>
                    <a:p>
                      <a:r>
                        <a:rPr lang="en-US" sz="2000" dirty="0"/>
                        <a:t>&gt; 10 or highest rank</a:t>
                      </a:r>
                      <a:endParaRPr lang="en-CA"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Requires Accelerator Leadership assessment</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5442217"/>
                  </a:ext>
                </a:extLst>
              </a:tr>
            </a:tbl>
          </a:graphicData>
        </a:graphic>
      </p:graphicFrame>
      <p:sp>
        <p:nvSpPr>
          <p:cNvPr id="9" name="Arrow: Bent 8">
            <a:extLst>
              <a:ext uri="{FF2B5EF4-FFF2-40B4-BE49-F238E27FC236}">
                <a16:creationId xmlns:a16="http://schemas.microsoft.com/office/drawing/2014/main" id="{FD8D3C00-78D9-42F6-A98D-064C6F55E77A}"/>
              </a:ext>
            </a:extLst>
          </p:cNvPr>
          <p:cNvSpPr/>
          <p:nvPr/>
        </p:nvSpPr>
        <p:spPr>
          <a:xfrm flipV="1">
            <a:off x="1088571" y="4347617"/>
            <a:ext cx="1975154" cy="19537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79422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 Leadership Assessment</a:t>
            </a:r>
          </a:p>
        </p:txBody>
      </p:sp>
      <p:sp>
        <p:nvSpPr>
          <p:cNvPr id="3" name="Content Placeholder 2"/>
          <p:cNvSpPr>
            <a:spLocks noGrp="1"/>
          </p:cNvSpPr>
          <p:nvPr>
            <p:ph idx="1"/>
          </p:nvPr>
        </p:nvSpPr>
        <p:spPr>
          <a:xfrm>
            <a:off x="681471" y="1228884"/>
            <a:ext cx="10721635" cy="5199625"/>
          </a:xfrm>
        </p:spPr>
        <p:txBody>
          <a:bodyPr>
            <a:normAutofit lnSpcReduction="10000"/>
          </a:bodyPr>
          <a:lstStyle/>
          <a:p>
            <a:pPr marL="0" indent="0">
              <a:buNone/>
            </a:pPr>
            <a:endParaRPr lang="en-US" sz="800" dirty="0"/>
          </a:p>
          <a:p>
            <a:r>
              <a:rPr lang="en-US" sz="2400" dirty="0"/>
              <a:t>Assessment by Accelerator Leadership: Gate Zero </a:t>
            </a:r>
            <a:r>
              <a:rPr lang="en-US" sz="2200" dirty="0"/>
              <a:t>		</a:t>
            </a:r>
            <a:endParaRPr lang="en-US" sz="2200" dirty="0">
              <a:highlight>
                <a:srgbClr val="FFFF00"/>
              </a:highlight>
            </a:endParaRPr>
          </a:p>
          <a:p>
            <a:r>
              <a:rPr lang="en-US" sz="2400" dirty="0"/>
              <a:t>Approve or reject jobs</a:t>
            </a:r>
          </a:p>
          <a:p>
            <a:r>
              <a:rPr lang="en-US" sz="2400" dirty="0"/>
              <a:t>Provide a list of jobs that do (not) require gate reviews </a:t>
            </a:r>
          </a:p>
          <a:p>
            <a:pPr lvl="1"/>
            <a:r>
              <a:rPr lang="en-US" sz="2400" dirty="0"/>
              <a:t>Gates: Use definitions set in TRIUMF Standard Operating Procedure for Project Governance</a:t>
            </a:r>
          </a:p>
          <a:p>
            <a:pPr marL="457200" lvl="1" indent="0">
              <a:buNone/>
            </a:pPr>
            <a:endParaRPr lang="en-US" sz="2400" b="1" i="1" dirty="0"/>
          </a:p>
          <a:p>
            <a:pPr marL="457200" lvl="1" indent="0">
              <a:buNone/>
            </a:pPr>
            <a:r>
              <a:rPr lang="en-US" sz="2400" b="1" i="1" dirty="0"/>
              <a:t>Gate 0: </a:t>
            </a:r>
            <a:r>
              <a:rPr lang="en-US" sz="2400" i="1" dirty="0"/>
              <a:t>Does the project have merit for TRIUMF? Is it in-line with TRIUMF strategy and capabilities? </a:t>
            </a:r>
          </a:p>
          <a:p>
            <a:pPr marL="457200" lvl="1" indent="0">
              <a:buNone/>
            </a:pPr>
            <a:r>
              <a:rPr lang="en-US" sz="2400" b="1" i="1" dirty="0"/>
              <a:t>Gate 1: </a:t>
            </a:r>
            <a:r>
              <a:rPr lang="en-US" sz="2400" i="1" dirty="0"/>
              <a:t>Are criteria for Gate 1 fulfilled? Is the project ready for the Planning (and concept development) phase?</a:t>
            </a:r>
          </a:p>
          <a:p>
            <a:pPr marL="457200" lvl="1" indent="0">
              <a:buNone/>
            </a:pPr>
            <a:r>
              <a:rPr lang="en-US" sz="2400" b="1" i="1" dirty="0"/>
              <a:t>Gate 2: </a:t>
            </a:r>
            <a:r>
              <a:rPr lang="en-US" sz="2400" i="1" dirty="0"/>
              <a:t>Are criteria for Gate 2 fulfilled? Is the project ready for Detailed Design?</a:t>
            </a:r>
          </a:p>
          <a:p>
            <a:pPr marL="457200" lvl="1" indent="0">
              <a:buNone/>
            </a:pPr>
            <a:endParaRPr lang="en-US" sz="2400" dirty="0"/>
          </a:p>
          <a:p>
            <a:r>
              <a:rPr lang="en-US" sz="2400" dirty="0"/>
              <a:t>Assign gate review committee chairs for each job</a:t>
            </a:r>
          </a:p>
        </p:txBody>
      </p:sp>
      <p:sp>
        <p:nvSpPr>
          <p:cNvPr id="4" name="Rectangle 3">
            <a:extLst>
              <a:ext uri="{FF2B5EF4-FFF2-40B4-BE49-F238E27FC236}">
                <a16:creationId xmlns:a16="http://schemas.microsoft.com/office/drawing/2014/main" id="{9C80E859-D155-43EE-9358-718B82BEF769}"/>
              </a:ext>
            </a:extLst>
          </p:cNvPr>
          <p:cNvSpPr/>
          <p:nvPr/>
        </p:nvSpPr>
        <p:spPr>
          <a:xfrm>
            <a:off x="7087094" y="1018223"/>
            <a:ext cx="4681090" cy="400110"/>
          </a:xfrm>
          <a:prstGeom prst="rect">
            <a:avLst/>
          </a:prstGeom>
        </p:spPr>
        <p:txBody>
          <a:bodyPr wrap="none">
            <a:spAutoFit/>
          </a:bodyPr>
          <a:lstStyle/>
          <a:p>
            <a:r>
              <a:rPr lang="en-US" sz="2000" dirty="0">
                <a:highlight>
                  <a:srgbClr val="FFFF00"/>
                </a:highlight>
              </a:rPr>
              <a:t>(14 weeks before the start of shutdown)</a:t>
            </a:r>
          </a:p>
        </p:txBody>
      </p:sp>
    </p:spTree>
    <p:extLst>
      <p:ext uri="{BB962C8B-B14F-4D97-AF65-F5344CB8AC3E}">
        <p14:creationId xmlns:p14="http://schemas.microsoft.com/office/powerpoint/2010/main" val="326628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2ABA-A236-4C82-8F03-25680E125D5A}"/>
              </a:ext>
            </a:extLst>
          </p:cNvPr>
          <p:cNvSpPr>
            <a:spLocks noGrp="1"/>
          </p:cNvSpPr>
          <p:nvPr>
            <p:ph type="title"/>
          </p:nvPr>
        </p:nvSpPr>
        <p:spPr/>
        <p:txBody>
          <a:bodyPr/>
          <a:lstStyle/>
          <a:p>
            <a:r>
              <a:rPr lang="en-US" dirty="0"/>
              <a:t>Outline</a:t>
            </a:r>
            <a:endParaRPr lang="en-CA" dirty="0"/>
          </a:p>
        </p:txBody>
      </p:sp>
      <p:sp>
        <p:nvSpPr>
          <p:cNvPr id="3" name="Content Placeholder 2">
            <a:extLst>
              <a:ext uri="{FF2B5EF4-FFF2-40B4-BE49-F238E27FC236}">
                <a16:creationId xmlns:a16="http://schemas.microsoft.com/office/drawing/2014/main" id="{53C9CFB4-8DF1-401A-9EFA-0995AF68D6A4}"/>
              </a:ext>
            </a:extLst>
          </p:cNvPr>
          <p:cNvSpPr>
            <a:spLocks noGrp="1"/>
          </p:cNvSpPr>
          <p:nvPr>
            <p:ph idx="1"/>
          </p:nvPr>
        </p:nvSpPr>
        <p:spPr>
          <a:xfrm>
            <a:off x="670585" y="466884"/>
            <a:ext cx="10721635" cy="4948687"/>
          </a:xfrm>
        </p:spPr>
        <p:txBody>
          <a:bodyPr/>
          <a:lstStyle/>
          <a:p>
            <a:endParaRPr lang="en-US" dirty="0"/>
          </a:p>
          <a:p>
            <a:endParaRPr lang="en-US" dirty="0"/>
          </a:p>
          <a:p>
            <a:r>
              <a:rPr lang="en-US" dirty="0"/>
              <a:t>TRIUMF</a:t>
            </a:r>
          </a:p>
          <a:p>
            <a:r>
              <a:rPr lang="en-US" dirty="0"/>
              <a:t>Maintenance overview</a:t>
            </a:r>
          </a:p>
          <a:p>
            <a:r>
              <a:rPr lang="en-US" dirty="0"/>
              <a:t>Shutdowns</a:t>
            </a:r>
          </a:p>
          <a:p>
            <a:pPr lvl="1"/>
            <a:r>
              <a:rPr lang="en-US" dirty="0"/>
              <a:t>Scheduling Committee</a:t>
            </a:r>
          </a:p>
          <a:p>
            <a:pPr lvl="1"/>
            <a:r>
              <a:rPr lang="en-US" dirty="0"/>
              <a:t>Work flow</a:t>
            </a:r>
          </a:p>
          <a:p>
            <a:pPr lvl="1"/>
            <a:r>
              <a:rPr lang="en-US" dirty="0"/>
              <a:t>Future</a:t>
            </a:r>
          </a:p>
          <a:p>
            <a:pPr lvl="1"/>
            <a:endParaRPr lang="en-US" dirty="0"/>
          </a:p>
        </p:txBody>
      </p:sp>
      <p:pic>
        <p:nvPicPr>
          <p:cNvPr id="4" name="Picture 3">
            <a:extLst>
              <a:ext uri="{FF2B5EF4-FFF2-40B4-BE49-F238E27FC236}">
                <a16:creationId xmlns:a16="http://schemas.microsoft.com/office/drawing/2014/main" id="{58CD53A4-C48A-417E-A8BD-02ECB1350A02}"/>
              </a:ext>
            </a:extLst>
          </p:cNvPr>
          <p:cNvPicPr>
            <a:picLocks noChangeAspect="1"/>
          </p:cNvPicPr>
          <p:nvPr/>
        </p:nvPicPr>
        <p:blipFill rotWithShape="1">
          <a:blip r:embed="rId2">
            <a:extLst>
              <a:ext uri="{28A0092B-C50C-407E-A947-70E740481C1C}">
                <a14:useLocalDpi xmlns:a14="http://schemas.microsoft.com/office/drawing/2010/main" val="0"/>
              </a:ext>
            </a:extLst>
          </a:blip>
          <a:srcRect l="2576" t="2246"/>
          <a:stretch/>
        </p:blipFill>
        <p:spPr>
          <a:xfrm>
            <a:off x="5812972" y="359947"/>
            <a:ext cx="6271136" cy="6090259"/>
          </a:xfrm>
          <a:prstGeom prst="rect">
            <a:avLst/>
          </a:prstGeom>
        </p:spPr>
      </p:pic>
    </p:spTree>
    <p:extLst>
      <p:ext uri="{BB962C8B-B14F-4D97-AF65-F5344CB8AC3E}">
        <p14:creationId xmlns:p14="http://schemas.microsoft.com/office/powerpoint/2010/main" val="79389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 Gate 1 &amp; 2 Reviews</a:t>
            </a:r>
          </a:p>
        </p:txBody>
      </p:sp>
      <p:sp>
        <p:nvSpPr>
          <p:cNvPr id="3" name="Content Placeholder 2"/>
          <p:cNvSpPr>
            <a:spLocks noGrp="1"/>
          </p:cNvSpPr>
          <p:nvPr>
            <p:ph idx="1"/>
          </p:nvPr>
        </p:nvSpPr>
        <p:spPr>
          <a:xfrm>
            <a:off x="681472" y="1228884"/>
            <a:ext cx="4322328" cy="4948687"/>
          </a:xfrm>
        </p:spPr>
        <p:txBody>
          <a:bodyPr>
            <a:normAutofit lnSpcReduction="10000"/>
          </a:bodyPr>
          <a:lstStyle/>
          <a:p>
            <a:r>
              <a:rPr lang="en-US" sz="2400" dirty="0"/>
              <a:t>Chair assembles a committee &amp; organizes the review</a:t>
            </a:r>
          </a:p>
          <a:p>
            <a:pPr lvl="1"/>
            <a:r>
              <a:rPr lang="en-US" sz="2400" dirty="0"/>
              <a:t>Subject matter experts: Beamlines, Controls, Design, Site Services, Operations…</a:t>
            </a:r>
          </a:p>
          <a:p>
            <a:r>
              <a:rPr lang="en-US" sz="2400" dirty="0"/>
              <a:t>Proponent presents job to review committee</a:t>
            </a:r>
          </a:p>
          <a:p>
            <a:r>
              <a:rPr lang="en-US" sz="2400" dirty="0"/>
              <a:t>Review committee audits the project’s status, proposes recommendations and assesses outstanding items</a:t>
            </a:r>
          </a:p>
          <a:p>
            <a:r>
              <a:rPr lang="en-US" sz="2400" dirty="0"/>
              <a:t>Set list of questions</a:t>
            </a:r>
          </a:p>
        </p:txBody>
      </p:sp>
      <p:pic>
        <p:nvPicPr>
          <p:cNvPr id="4" name="Picture 3">
            <a:extLst>
              <a:ext uri="{FF2B5EF4-FFF2-40B4-BE49-F238E27FC236}">
                <a16:creationId xmlns:a16="http://schemas.microsoft.com/office/drawing/2014/main" id="{F55A3468-52E7-4DB2-8277-397CBB5EE2E6}"/>
              </a:ext>
            </a:extLst>
          </p:cNvPr>
          <p:cNvPicPr>
            <a:picLocks noChangeAspect="1"/>
          </p:cNvPicPr>
          <p:nvPr/>
        </p:nvPicPr>
        <p:blipFill rotWithShape="1">
          <a:blip r:embed="rId3"/>
          <a:srcRect l="58265" t="18080" r="29422" b="40383"/>
          <a:stretch/>
        </p:blipFill>
        <p:spPr bwMode="auto">
          <a:xfrm>
            <a:off x="5007017" y="1052674"/>
            <a:ext cx="4611339" cy="4860000"/>
          </a:xfrm>
          <a:prstGeom prst="rect">
            <a:avLst/>
          </a:prstGeom>
          <a:ln w="3175">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49AA8123-9CA4-427D-957F-FB6D51A03B3B}"/>
              </a:ext>
            </a:extLst>
          </p:cNvPr>
          <p:cNvPicPr>
            <a:picLocks noChangeAspect="1"/>
          </p:cNvPicPr>
          <p:nvPr/>
        </p:nvPicPr>
        <p:blipFill rotWithShape="1">
          <a:blip r:embed="rId3"/>
          <a:srcRect l="73770" t="18894" r="14636" b="40383"/>
          <a:stretch/>
        </p:blipFill>
        <p:spPr bwMode="auto">
          <a:xfrm>
            <a:off x="7747000" y="1968500"/>
            <a:ext cx="4430273" cy="4860000"/>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688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 Gate 1 &amp; 2 Reviews</a:t>
            </a:r>
          </a:p>
        </p:txBody>
      </p:sp>
      <p:sp>
        <p:nvSpPr>
          <p:cNvPr id="3" name="Content Placeholder 2"/>
          <p:cNvSpPr>
            <a:spLocks noGrp="1"/>
          </p:cNvSpPr>
          <p:nvPr>
            <p:ph idx="1"/>
          </p:nvPr>
        </p:nvSpPr>
        <p:spPr>
          <a:xfrm>
            <a:off x="820827" y="4756665"/>
            <a:ext cx="10850129" cy="1454628"/>
          </a:xfrm>
        </p:spPr>
        <p:txBody>
          <a:bodyPr>
            <a:normAutofit fontScale="92500" lnSpcReduction="20000"/>
          </a:bodyPr>
          <a:lstStyle/>
          <a:p>
            <a:r>
              <a:rPr lang="en-US" sz="2400" dirty="0"/>
              <a:t>Chair writes review report</a:t>
            </a:r>
          </a:p>
          <a:p>
            <a:r>
              <a:rPr lang="en-US" sz="2400" dirty="0"/>
              <a:t>Committee approves or rejects job</a:t>
            </a:r>
          </a:p>
          <a:p>
            <a:r>
              <a:rPr lang="en-US" sz="2400" dirty="0"/>
              <a:t>Can be combined gate 1 &amp; 2</a:t>
            </a:r>
          </a:p>
          <a:p>
            <a:r>
              <a:rPr lang="en-US" sz="2400" dirty="0"/>
              <a:t>Report submitted to SAS Committee, TRIUMF Document Management System</a:t>
            </a:r>
          </a:p>
        </p:txBody>
      </p:sp>
      <p:graphicFrame>
        <p:nvGraphicFramePr>
          <p:cNvPr id="7" name="Table 6">
            <a:extLst>
              <a:ext uri="{FF2B5EF4-FFF2-40B4-BE49-F238E27FC236}">
                <a16:creationId xmlns:a16="http://schemas.microsoft.com/office/drawing/2014/main" id="{10FE027B-6819-41DF-B61D-6110C6CB39CA}"/>
              </a:ext>
            </a:extLst>
          </p:cNvPr>
          <p:cNvGraphicFramePr>
            <a:graphicFrameLocks noGrp="1" noChangeAspect="1"/>
          </p:cNvGraphicFramePr>
          <p:nvPr>
            <p:extLst>
              <p:ext uri="{D42A27DB-BD31-4B8C-83A1-F6EECF244321}">
                <p14:modId xmlns:p14="http://schemas.microsoft.com/office/powerpoint/2010/main" val="2593512810"/>
              </p:ext>
            </p:extLst>
          </p:nvPr>
        </p:nvGraphicFramePr>
        <p:xfrm>
          <a:off x="795770" y="1277768"/>
          <a:ext cx="5300229" cy="3392154"/>
        </p:xfrm>
        <a:graphic>
          <a:graphicData uri="http://schemas.openxmlformats.org/drawingml/2006/table">
            <a:tbl>
              <a:tblPr firstRow="1" firstCol="1" lastCol="1" bandRow="1" bandCol="1">
                <a:tableStyleId>{69012ECD-51FC-41F1-AA8D-1B2483CD663E}</a:tableStyleId>
              </a:tblPr>
              <a:tblGrid>
                <a:gridCol w="5300229">
                  <a:extLst>
                    <a:ext uri="{9D8B030D-6E8A-4147-A177-3AD203B41FA5}">
                      <a16:colId xmlns:a16="http://schemas.microsoft.com/office/drawing/2014/main" val="1614406223"/>
                    </a:ext>
                  </a:extLst>
                </a:gridCol>
              </a:tblGrid>
              <a:tr h="346981">
                <a:tc>
                  <a:txBody>
                    <a:bodyPr/>
                    <a:lstStyle/>
                    <a:p>
                      <a:pPr>
                        <a:spcAft>
                          <a:spcPts val="300"/>
                        </a:spcAft>
                      </a:pPr>
                      <a:r>
                        <a:rPr lang="en-US" sz="2000" dirty="0">
                          <a:effectLst/>
                        </a:rPr>
                        <a:t>Gate 1 review checklist</a:t>
                      </a:r>
                      <a:endParaRPr lang="en-CA" sz="2000" dirty="0">
                        <a:effectLst/>
                        <a:latin typeface="Times New Roman" panose="02020603050405020304" pitchFamily="18" charset="0"/>
                        <a:ea typeface="Times New Roman" panose="02020603050405020304" pitchFamily="18" charset="0"/>
                      </a:endParaRPr>
                    </a:p>
                  </a:txBody>
                  <a:tcPr marL="45720" marR="45720"/>
                </a:tc>
                <a:extLst>
                  <a:ext uri="{0D108BD9-81ED-4DB2-BD59-A6C34878D82A}">
                    <a16:rowId xmlns:a16="http://schemas.microsoft.com/office/drawing/2014/main" val="2736342757"/>
                  </a:ext>
                </a:extLst>
              </a:tr>
              <a:tr h="499319">
                <a:tc>
                  <a:txBody>
                    <a:bodyPr/>
                    <a:lstStyle/>
                    <a:p>
                      <a:pPr>
                        <a:spcAft>
                          <a:spcPts val="300"/>
                        </a:spcAft>
                      </a:pPr>
                      <a:r>
                        <a:rPr lang="en-US" sz="2000" dirty="0">
                          <a:effectLst/>
                        </a:rPr>
                        <a:t>Are the objectives, deliverables defined?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4100572444"/>
                  </a:ext>
                </a:extLst>
              </a:tr>
              <a:tr h="499319">
                <a:tc>
                  <a:txBody>
                    <a:bodyPr/>
                    <a:lstStyle/>
                    <a:p>
                      <a:pPr>
                        <a:spcAft>
                          <a:spcPts val="300"/>
                        </a:spcAft>
                      </a:pPr>
                      <a:r>
                        <a:rPr lang="en-US" sz="2000" dirty="0">
                          <a:effectLst/>
                        </a:rPr>
                        <a:t>Top level requirements identified?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580218255"/>
                  </a:ext>
                </a:extLst>
              </a:tr>
              <a:tr h="499319">
                <a:tc>
                  <a:txBody>
                    <a:bodyPr/>
                    <a:lstStyle/>
                    <a:p>
                      <a:pPr>
                        <a:spcAft>
                          <a:spcPts val="300"/>
                        </a:spcAft>
                      </a:pPr>
                      <a:r>
                        <a:rPr lang="en-US" sz="2000" dirty="0">
                          <a:effectLst/>
                        </a:rPr>
                        <a:t>Preliminary costs/budget estimated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4281387992"/>
                  </a:ext>
                </a:extLst>
              </a:tr>
              <a:tr h="499319">
                <a:tc>
                  <a:txBody>
                    <a:bodyPr/>
                    <a:lstStyle/>
                    <a:p>
                      <a:pPr>
                        <a:spcAft>
                          <a:spcPts val="300"/>
                        </a:spcAft>
                      </a:pPr>
                      <a:r>
                        <a:rPr lang="en-US" sz="2000" dirty="0">
                          <a:effectLst/>
                        </a:rPr>
                        <a:t>Initial risks identified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626438748"/>
                  </a:ext>
                </a:extLst>
              </a:tr>
              <a:tr h="499319">
                <a:tc>
                  <a:txBody>
                    <a:bodyPr/>
                    <a:lstStyle/>
                    <a:p>
                      <a:pPr>
                        <a:spcAft>
                          <a:spcPts val="300"/>
                        </a:spcAft>
                      </a:pPr>
                      <a:r>
                        <a:rPr lang="en-US" sz="2000" dirty="0">
                          <a:effectLst/>
                        </a:rPr>
                        <a:t>Initial hazards identified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886854136"/>
                  </a:ext>
                </a:extLst>
              </a:tr>
              <a:tr h="499319">
                <a:tc>
                  <a:txBody>
                    <a:bodyPr/>
                    <a:lstStyle/>
                    <a:p>
                      <a:pPr>
                        <a:spcAft>
                          <a:spcPts val="300"/>
                        </a:spcAft>
                      </a:pPr>
                      <a:r>
                        <a:rPr lang="en-US" sz="2000" dirty="0">
                          <a:effectLst/>
                        </a:rPr>
                        <a:t>Initial schedule and resources estimated</a:t>
                      </a:r>
                      <a:endParaRPr lang="en-CA" sz="2000" dirty="0">
                        <a:effectLst/>
                        <a:latin typeface="Times New Roman" panose="02020603050405020304" pitchFamily="18" charset="0"/>
                        <a:ea typeface="+mn-ea"/>
                      </a:endParaRPr>
                    </a:p>
                  </a:txBody>
                  <a:tcPr marL="45720" marR="45720" anchor="ctr"/>
                </a:tc>
                <a:extLst>
                  <a:ext uri="{0D108BD9-81ED-4DB2-BD59-A6C34878D82A}">
                    <a16:rowId xmlns:a16="http://schemas.microsoft.com/office/drawing/2014/main" val="1154119236"/>
                  </a:ext>
                </a:extLst>
              </a:tr>
            </a:tbl>
          </a:graphicData>
        </a:graphic>
      </p:graphicFrame>
      <p:graphicFrame>
        <p:nvGraphicFramePr>
          <p:cNvPr id="8" name="Table 7">
            <a:extLst>
              <a:ext uri="{FF2B5EF4-FFF2-40B4-BE49-F238E27FC236}">
                <a16:creationId xmlns:a16="http://schemas.microsoft.com/office/drawing/2014/main" id="{94CFB117-3A49-4AB2-B95E-CC1C05DCAA35}"/>
              </a:ext>
            </a:extLst>
          </p:cNvPr>
          <p:cNvGraphicFramePr>
            <a:graphicFrameLocks noGrp="1" noChangeAspect="1"/>
          </p:cNvGraphicFramePr>
          <p:nvPr>
            <p:extLst>
              <p:ext uri="{D42A27DB-BD31-4B8C-83A1-F6EECF244321}">
                <p14:modId xmlns:p14="http://schemas.microsoft.com/office/powerpoint/2010/main" val="3901681854"/>
              </p:ext>
            </p:extLst>
          </p:nvPr>
        </p:nvGraphicFramePr>
        <p:xfrm>
          <a:off x="6245892" y="1671465"/>
          <a:ext cx="5287869" cy="3387637"/>
        </p:xfrm>
        <a:graphic>
          <a:graphicData uri="http://schemas.openxmlformats.org/drawingml/2006/table">
            <a:tbl>
              <a:tblPr firstRow="1" firstCol="1" lastCol="1" bandRow="1" bandCol="1">
                <a:tableStyleId>{69012ECD-51FC-41F1-AA8D-1B2483CD663E}</a:tableStyleId>
              </a:tblPr>
              <a:tblGrid>
                <a:gridCol w="5287869">
                  <a:extLst>
                    <a:ext uri="{9D8B030D-6E8A-4147-A177-3AD203B41FA5}">
                      <a16:colId xmlns:a16="http://schemas.microsoft.com/office/drawing/2014/main" val="3374950681"/>
                    </a:ext>
                  </a:extLst>
                </a:gridCol>
              </a:tblGrid>
              <a:tr h="403237">
                <a:tc>
                  <a:txBody>
                    <a:bodyPr/>
                    <a:lstStyle/>
                    <a:p>
                      <a:pPr>
                        <a:spcAft>
                          <a:spcPts val="300"/>
                        </a:spcAft>
                      </a:pPr>
                      <a:r>
                        <a:rPr lang="en-US" sz="2000" dirty="0">
                          <a:effectLst/>
                        </a:rPr>
                        <a:t>Gate 2 review checklist</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21965312"/>
                  </a:ext>
                </a:extLst>
              </a:tr>
              <a:tr h="497400">
                <a:tc>
                  <a:txBody>
                    <a:bodyPr/>
                    <a:lstStyle/>
                    <a:p>
                      <a:pPr>
                        <a:spcAft>
                          <a:spcPts val="300"/>
                        </a:spcAft>
                      </a:pPr>
                      <a:r>
                        <a:rPr lang="en-US" sz="2000" dirty="0">
                          <a:effectLst/>
                        </a:rPr>
                        <a:t>Actions from previous review addressed?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4293669390"/>
                  </a:ext>
                </a:extLst>
              </a:tr>
              <a:tr h="497400">
                <a:tc>
                  <a:txBody>
                    <a:bodyPr/>
                    <a:lstStyle/>
                    <a:p>
                      <a:pPr>
                        <a:spcAft>
                          <a:spcPts val="300"/>
                        </a:spcAft>
                      </a:pPr>
                      <a:r>
                        <a:rPr lang="en-US" sz="2000" dirty="0">
                          <a:effectLst/>
                        </a:rPr>
                        <a:t>All released documents up-to-date?</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940279347"/>
                  </a:ext>
                </a:extLst>
              </a:tr>
              <a:tr h="497400">
                <a:tc>
                  <a:txBody>
                    <a:bodyPr/>
                    <a:lstStyle/>
                    <a:p>
                      <a:pPr>
                        <a:spcAft>
                          <a:spcPts val="300"/>
                        </a:spcAft>
                      </a:pPr>
                      <a:r>
                        <a:rPr lang="en-US" sz="2000" dirty="0">
                          <a:effectLst/>
                        </a:rPr>
                        <a:t>Costs estimated and budget finalized?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571548191"/>
                  </a:ext>
                </a:extLst>
              </a:tr>
              <a:tr h="497400">
                <a:tc>
                  <a:txBody>
                    <a:bodyPr/>
                    <a:lstStyle/>
                    <a:p>
                      <a:pPr>
                        <a:spcAft>
                          <a:spcPts val="300"/>
                        </a:spcAft>
                      </a:pPr>
                      <a:r>
                        <a:rPr lang="en-US" sz="2000" dirty="0">
                          <a:effectLst/>
                        </a:rPr>
                        <a:t>Concept reviewed?</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176379156"/>
                  </a:ext>
                </a:extLst>
              </a:tr>
              <a:tr h="497400">
                <a:tc>
                  <a:txBody>
                    <a:bodyPr/>
                    <a:lstStyle/>
                    <a:p>
                      <a:pPr>
                        <a:spcAft>
                          <a:spcPts val="300"/>
                        </a:spcAft>
                      </a:pPr>
                      <a:r>
                        <a:rPr lang="en-US" sz="2000" dirty="0">
                          <a:effectLst/>
                        </a:rPr>
                        <a:t>Hazard analysis done?</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2149658352"/>
                  </a:ext>
                </a:extLst>
              </a:tr>
              <a:tr h="497400">
                <a:tc>
                  <a:txBody>
                    <a:bodyPr/>
                    <a:lstStyle/>
                    <a:p>
                      <a:pPr>
                        <a:spcAft>
                          <a:spcPts val="300"/>
                        </a:spcAft>
                      </a:pPr>
                      <a:r>
                        <a:rPr lang="en-US" sz="2000" dirty="0">
                          <a:effectLst/>
                        </a:rPr>
                        <a:t>Resource-loaded schedule done?</a:t>
                      </a:r>
                      <a:endParaRPr lang="en-CA" sz="2000" dirty="0">
                        <a:effectLst/>
                        <a:latin typeface="Times New Roman" panose="02020603050405020304" pitchFamily="18" charset="0"/>
                        <a:ea typeface="Times New Roman" panose="02020603050405020304" pitchFamily="18" charset="0"/>
                      </a:endParaRPr>
                    </a:p>
                  </a:txBody>
                  <a:tcPr marL="45720" marR="45720" anchor="ctr"/>
                </a:tc>
                <a:extLst>
                  <a:ext uri="{0D108BD9-81ED-4DB2-BD59-A6C34878D82A}">
                    <a16:rowId xmlns:a16="http://schemas.microsoft.com/office/drawing/2014/main" val="1879945908"/>
                  </a:ext>
                </a:extLst>
              </a:tr>
            </a:tbl>
          </a:graphicData>
        </a:graphic>
      </p:graphicFrame>
      <p:sp>
        <p:nvSpPr>
          <p:cNvPr id="9" name="Rectangle 8">
            <a:extLst>
              <a:ext uri="{FF2B5EF4-FFF2-40B4-BE49-F238E27FC236}">
                <a16:creationId xmlns:a16="http://schemas.microsoft.com/office/drawing/2014/main" id="{8B3EDE11-7B23-4FA6-B453-B91EA0133A39}"/>
              </a:ext>
            </a:extLst>
          </p:cNvPr>
          <p:cNvSpPr/>
          <p:nvPr/>
        </p:nvSpPr>
        <p:spPr>
          <a:xfrm>
            <a:off x="7087094" y="1118705"/>
            <a:ext cx="4538422" cy="400110"/>
          </a:xfrm>
          <a:prstGeom prst="rect">
            <a:avLst/>
          </a:prstGeom>
        </p:spPr>
        <p:txBody>
          <a:bodyPr wrap="none">
            <a:spAutoFit/>
          </a:bodyPr>
          <a:lstStyle/>
          <a:p>
            <a:r>
              <a:rPr lang="en-US" sz="2000" dirty="0">
                <a:highlight>
                  <a:srgbClr val="FFFF00"/>
                </a:highlight>
              </a:rPr>
              <a:t>(8 weeks before the start of shutdown)</a:t>
            </a:r>
          </a:p>
        </p:txBody>
      </p:sp>
    </p:spTree>
    <p:extLst>
      <p:ext uri="{BB962C8B-B14F-4D97-AF65-F5344CB8AC3E}">
        <p14:creationId xmlns:p14="http://schemas.microsoft.com/office/powerpoint/2010/main" val="212514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flow: Project Readiness</a:t>
            </a:r>
          </a:p>
        </p:txBody>
      </p:sp>
      <p:sp>
        <p:nvSpPr>
          <p:cNvPr id="3" name="Content Placeholder 2"/>
          <p:cNvSpPr>
            <a:spLocks noGrp="1"/>
          </p:cNvSpPr>
          <p:nvPr>
            <p:ph idx="1"/>
          </p:nvPr>
        </p:nvSpPr>
        <p:spPr>
          <a:xfrm>
            <a:off x="681471" y="1228884"/>
            <a:ext cx="5643129" cy="4948687"/>
          </a:xfrm>
        </p:spPr>
        <p:txBody>
          <a:bodyPr>
            <a:normAutofit lnSpcReduction="10000"/>
          </a:bodyPr>
          <a:lstStyle/>
          <a:p>
            <a:pPr marL="0" indent="0">
              <a:buNone/>
            </a:pPr>
            <a:endParaRPr lang="en-US" sz="2400" dirty="0"/>
          </a:p>
          <a:p>
            <a:pPr marL="0" indent="0">
              <a:buNone/>
            </a:pPr>
            <a:r>
              <a:rPr lang="en-US" sz="2400" b="1" dirty="0"/>
              <a:t>Double-check of jobs gone through gate reviews: </a:t>
            </a:r>
          </a:p>
          <a:p>
            <a:pPr marL="0" indent="0">
              <a:buNone/>
            </a:pPr>
            <a:r>
              <a:rPr lang="en-US" sz="2400" b="1" dirty="0"/>
              <a:t>Is everything ready to go?</a:t>
            </a:r>
          </a:p>
          <a:p>
            <a:pPr marL="0" indent="0">
              <a:buNone/>
            </a:pPr>
            <a:endParaRPr lang="en-US" sz="2400" dirty="0"/>
          </a:p>
          <a:p>
            <a:r>
              <a:rPr lang="en-US" sz="2400" dirty="0"/>
              <a:t>Filled out by job proponent</a:t>
            </a:r>
          </a:p>
          <a:p>
            <a:r>
              <a:rPr lang="en-US" sz="2400" dirty="0"/>
              <a:t>Tool used by SAS to decide whether all aspects of the job will be ready for shutdown</a:t>
            </a:r>
          </a:p>
          <a:p>
            <a:pPr marL="0" indent="0">
              <a:buNone/>
            </a:pPr>
            <a:endParaRPr lang="en-US" sz="2400" dirty="0"/>
          </a:p>
          <a:p>
            <a:r>
              <a:rPr lang="en-US" sz="2400" dirty="0"/>
              <a:t>Result:</a:t>
            </a:r>
          </a:p>
          <a:p>
            <a:pPr lvl="1"/>
            <a:r>
              <a:rPr lang="en-US" sz="2400" dirty="0"/>
              <a:t>Add or remove from draft schedule </a:t>
            </a:r>
          </a:p>
          <a:p>
            <a:pPr marL="457200" lvl="1" indent="0">
              <a:buNone/>
            </a:pPr>
            <a:endParaRPr lang="en-US" dirty="0"/>
          </a:p>
          <a:p>
            <a:endParaRPr lang="en-US" dirty="0"/>
          </a:p>
        </p:txBody>
      </p:sp>
      <p:pic>
        <p:nvPicPr>
          <p:cNvPr id="4" name="Picture 3">
            <a:extLst>
              <a:ext uri="{FF2B5EF4-FFF2-40B4-BE49-F238E27FC236}">
                <a16:creationId xmlns:a16="http://schemas.microsoft.com/office/drawing/2014/main" id="{BFD163ED-0386-47A8-AE12-0264D8C903D9}"/>
              </a:ext>
            </a:extLst>
          </p:cNvPr>
          <p:cNvPicPr>
            <a:picLocks noChangeAspect="1"/>
          </p:cNvPicPr>
          <p:nvPr/>
        </p:nvPicPr>
        <p:blipFill rotWithShape="1">
          <a:blip r:embed="rId3"/>
          <a:srcRect l="58561" t="22619" r="23510" b="13406"/>
          <a:stretch/>
        </p:blipFill>
        <p:spPr bwMode="auto">
          <a:xfrm>
            <a:off x="6400800" y="990601"/>
            <a:ext cx="5626343" cy="6274169"/>
          </a:xfrm>
          <a:prstGeom prst="rect">
            <a:avLst/>
          </a:prstGeom>
          <a:ln w="3175">
            <a:solidFill>
              <a:schemeClr val="tx1"/>
            </a:solid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9A02682D-B148-4718-95EC-9BDA9C1864BA}"/>
              </a:ext>
            </a:extLst>
          </p:cNvPr>
          <p:cNvSpPr/>
          <p:nvPr/>
        </p:nvSpPr>
        <p:spPr>
          <a:xfrm>
            <a:off x="1341225" y="2343480"/>
            <a:ext cx="4323620" cy="400110"/>
          </a:xfrm>
          <a:prstGeom prst="rect">
            <a:avLst/>
          </a:prstGeom>
        </p:spPr>
        <p:txBody>
          <a:bodyPr wrap="none">
            <a:spAutoFit/>
          </a:bodyPr>
          <a:lstStyle/>
          <a:p>
            <a:r>
              <a:rPr lang="en-US" sz="2000" dirty="0">
                <a:highlight>
                  <a:srgbClr val="FFFF00"/>
                </a:highlight>
              </a:rPr>
              <a:t>(4 weeks from the start of shutdown)</a:t>
            </a:r>
          </a:p>
        </p:txBody>
      </p:sp>
      <p:sp>
        <p:nvSpPr>
          <p:cNvPr id="6" name="Rectangle 5">
            <a:extLst>
              <a:ext uri="{FF2B5EF4-FFF2-40B4-BE49-F238E27FC236}">
                <a16:creationId xmlns:a16="http://schemas.microsoft.com/office/drawing/2014/main" id="{5432BF39-5E29-4DDA-966C-813F41DDB93B}"/>
              </a:ext>
            </a:extLst>
          </p:cNvPr>
          <p:cNvSpPr/>
          <p:nvPr/>
        </p:nvSpPr>
        <p:spPr>
          <a:xfrm>
            <a:off x="1503866" y="5362487"/>
            <a:ext cx="4538422" cy="400110"/>
          </a:xfrm>
          <a:prstGeom prst="rect">
            <a:avLst/>
          </a:prstGeom>
        </p:spPr>
        <p:txBody>
          <a:bodyPr wrap="none">
            <a:spAutoFit/>
          </a:bodyPr>
          <a:lstStyle/>
          <a:p>
            <a:r>
              <a:rPr lang="en-US" sz="2000" dirty="0">
                <a:highlight>
                  <a:srgbClr val="FFFF00"/>
                </a:highlight>
              </a:rPr>
              <a:t>(3 weeks before the start of shutdown)</a:t>
            </a:r>
          </a:p>
        </p:txBody>
      </p:sp>
    </p:spTree>
    <p:extLst>
      <p:ext uri="{BB962C8B-B14F-4D97-AF65-F5344CB8AC3E}">
        <p14:creationId xmlns:p14="http://schemas.microsoft.com/office/powerpoint/2010/main" val="43482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work flow: Approved Schedule</a:t>
            </a:r>
          </a:p>
        </p:txBody>
      </p:sp>
      <p:sp>
        <p:nvSpPr>
          <p:cNvPr id="6" name="Content Placeholder 2">
            <a:extLst>
              <a:ext uri="{FF2B5EF4-FFF2-40B4-BE49-F238E27FC236}">
                <a16:creationId xmlns:a16="http://schemas.microsoft.com/office/drawing/2014/main" id="{7401629F-0151-4F61-9071-1AC0A27E1EDF}"/>
              </a:ext>
            </a:extLst>
          </p:cNvPr>
          <p:cNvSpPr txBox="1">
            <a:spLocks/>
          </p:cNvSpPr>
          <p:nvPr/>
        </p:nvSpPr>
        <p:spPr>
          <a:xfrm>
            <a:off x="798394" y="1340590"/>
            <a:ext cx="5610407" cy="1877877"/>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00B0F0"/>
              </a:buClr>
              <a:buFont typeface="Wingdings" pitchFamily="2" charset="2"/>
              <a:buChar char="§"/>
              <a:defRPr sz="3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200" b="1" dirty="0"/>
              <a:t>Prior to final publish:</a:t>
            </a:r>
          </a:p>
          <a:p>
            <a:pPr lvl="1"/>
            <a:r>
              <a:rPr lang="en-US" sz="2200" dirty="0"/>
              <a:t>Resource loaded</a:t>
            </a:r>
          </a:p>
          <a:p>
            <a:pPr lvl="1"/>
            <a:r>
              <a:rPr lang="en-US" sz="2200" dirty="0"/>
              <a:t>Approval by Accelerator Division Associate Lab Director</a:t>
            </a:r>
          </a:p>
          <a:p>
            <a:pPr marL="457200" lvl="1" indent="0">
              <a:buNone/>
            </a:pPr>
            <a:r>
              <a:rPr lang="en-US" sz="2000" dirty="0"/>
              <a:t>   </a:t>
            </a:r>
            <a:r>
              <a:rPr lang="en-US" sz="2000" dirty="0">
                <a:highlight>
                  <a:srgbClr val="FFFF00"/>
                </a:highlight>
              </a:rPr>
              <a:t>(2 weeks before the start of shutdown)</a:t>
            </a:r>
          </a:p>
          <a:p>
            <a:pPr lvl="1"/>
            <a:endParaRPr lang="en-US" sz="2000" dirty="0"/>
          </a:p>
        </p:txBody>
      </p:sp>
      <p:sp>
        <p:nvSpPr>
          <p:cNvPr id="10" name="Content Placeholder 2">
            <a:extLst>
              <a:ext uri="{FF2B5EF4-FFF2-40B4-BE49-F238E27FC236}">
                <a16:creationId xmlns:a16="http://schemas.microsoft.com/office/drawing/2014/main" id="{E21E1811-39FC-4257-AC03-4880468A7F89}"/>
              </a:ext>
            </a:extLst>
          </p:cNvPr>
          <p:cNvSpPr txBox="1">
            <a:spLocks/>
          </p:cNvSpPr>
          <p:nvPr/>
        </p:nvSpPr>
        <p:spPr>
          <a:xfrm>
            <a:off x="5976257" y="1250015"/>
            <a:ext cx="5791200" cy="1579308"/>
          </a:xfrm>
          <a:prstGeom prst="rect">
            <a:avLst/>
          </a:prstGeom>
        </p:spPr>
        <p:txBody>
          <a:bodyPr anchor="ctr">
            <a:noAutofit/>
          </a:bodyPr>
          <a:lstStyle>
            <a:lvl1pPr marL="228600" indent="-228600" algn="l" defTabSz="914400" rtl="0" eaLnBrk="1" latinLnBrk="0" hangingPunct="1">
              <a:lnSpc>
                <a:spcPct val="90000"/>
              </a:lnSpc>
              <a:spcBef>
                <a:spcPts val="1000"/>
              </a:spcBef>
              <a:buClr>
                <a:srgbClr val="00B0F0"/>
              </a:buClr>
              <a:buFont typeface="Wingdings" pitchFamily="2" charset="2"/>
              <a:buChar char="§"/>
              <a:defRPr sz="3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200" b="1" dirty="0"/>
              <a:t>Published:</a:t>
            </a:r>
          </a:p>
          <a:p>
            <a:pPr marL="800100" lvl="1" indent="-342900"/>
            <a:r>
              <a:rPr lang="en-US" sz="2200" dirty="0"/>
              <a:t>Dynamic throughout the shutdown</a:t>
            </a:r>
          </a:p>
          <a:p>
            <a:pPr marL="800100" lvl="1" indent="-342900"/>
            <a:endParaRPr lang="en-US" sz="2200" dirty="0"/>
          </a:p>
          <a:p>
            <a:pPr marL="457200" lvl="1" indent="0">
              <a:buNone/>
            </a:pPr>
            <a:endParaRPr lang="en-US" sz="2200" dirty="0"/>
          </a:p>
          <a:p>
            <a:pPr marL="457200" lvl="1" indent="0">
              <a:buNone/>
            </a:pPr>
            <a:endParaRPr lang="en-US" sz="2000" dirty="0"/>
          </a:p>
        </p:txBody>
      </p:sp>
      <p:pic>
        <p:nvPicPr>
          <p:cNvPr id="7" name="Picture 6" descr="Project Standard - 2019 Winter shutdown schedule-15 [Read-Only]">
            <a:extLst>
              <a:ext uri="{FF2B5EF4-FFF2-40B4-BE49-F238E27FC236}">
                <a16:creationId xmlns:a16="http://schemas.microsoft.com/office/drawing/2014/main" id="{2AB14B8C-F3B9-4487-AA33-38348D854317}"/>
              </a:ext>
            </a:extLst>
          </p:cNvPr>
          <p:cNvPicPr>
            <a:picLocks noChangeAspect="1"/>
          </p:cNvPicPr>
          <p:nvPr/>
        </p:nvPicPr>
        <p:blipFill rotWithShape="1">
          <a:blip r:embed="rId3"/>
          <a:srcRect l="962" t="21818" r="16290" b="45051"/>
          <a:stretch/>
        </p:blipFill>
        <p:spPr>
          <a:xfrm>
            <a:off x="27710" y="3411126"/>
            <a:ext cx="12182961" cy="2768000"/>
          </a:xfrm>
          <a:prstGeom prst="rect">
            <a:avLst/>
          </a:prstGeom>
        </p:spPr>
      </p:pic>
    </p:spTree>
    <p:extLst>
      <p:ext uri="{BB962C8B-B14F-4D97-AF65-F5344CB8AC3E}">
        <p14:creationId xmlns:p14="http://schemas.microsoft.com/office/powerpoint/2010/main" val="22713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 Schedule</a:t>
            </a:r>
          </a:p>
        </p:txBody>
      </p:sp>
      <p:sp>
        <p:nvSpPr>
          <p:cNvPr id="4" name="Content Placeholder 3">
            <a:extLst>
              <a:ext uri="{FF2B5EF4-FFF2-40B4-BE49-F238E27FC236}">
                <a16:creationId xmlns:a16="http://schemas.microsoft.com/office/drawing/2014/main" id="{88C9B691-11E2-45F8-8B7F-DBAB9005B0F6}"/>
              </a:ext>
            </a:extLst>
          </p:cNvPr>
          <p:cNvSpPr>
            <a:spLocks noGrp="1"/>
          </p:cNvSpPr>
          <p:nvPr>
            <p:ph idx="1"/>
          </p:nvPr>
        </p:nvSpPr>
        <p:spPr>
          <a:xfrm>
            <a:off x="2334772" y="5510917"/>
            <a:ext cx="4601729" cy="1110778"/>
          </a:xfrm>
        </p:spPr>
        <p:txBody>
          <a:bodyPr>
            <a:normAutofit lnSpcReduction="10000"/>
          </a:bodyPr>
          <a:lstStyle/>
          <a:p>
            <a:pPr marL="0" indent="0">
              <a:buNone/>
            </a:pPr>
            <a:r>
              <a:rPr lang="en-US" sz="2000" b="1" dirty="0"/>
              <a:t>Winter shutdowns:</a:t>
            </a:r>
          </a:p>
          <a:p>
            <a:r>
              <a:rPr lang="en-US" sz="2000" dirty="0"/>
              <a:t>100 -150 jobs</a:t>
            </a:r>
          </a:p>
          <a:p>
            <a:r>
              <a:rPr lang="en-US" sz="2000" dirty="0"/>
              <a:t>3000 – 4000 FTE days</a:t>
            </a:r>
          </a:p>
        </p:txBody>
      </p:sp>
      <p:pic>
        <p:nvPicPr>
          <p:cNvPr id="8" name="Content Placeholder 4">
            <a:extLst>
              <a:ext uri="{FF2B5EF4-FFF2-40B4-BE49-F238E27FC236}">
                <a16:creationId xmlns:a16="http://schemas.microsoft.com/office/drawing/2014/main" id="{D4FF94BD-929B-41F7-9BB8-C9D88F6F30D7}"/>
              </a:ext>
            </a:extLst>
          </p:cNvPr>
          <p:cNvPicPr>
            <a:picLocks noChangeAspect="1"/>
          </p:cNvPicPr>
          <p:nvPr/>
        </p:nvPicPr>
        <p:blipFill rotWithShape="1">
          <a:blip r:embed="rId3"/>
          <a:srcRect t="-1" r="6989" b="46691"/>
          <a:stretch/>
        </p:blipFill>
        <p:spPr>
          <a:xfrm>
            <a:off x="135752" y="1136073"/>
            <a:ext cx="11887401" cy="4304145"/>
          </a:xfrm>
          <a:prstGeom prst="rect">
            <a:avLst/>
          </a:prstGeom>
          <a:ln w="3175">
            <a:solidFill>
              <a:schemeClr val="tx1"/>
            </a:solidFill>
          </a:ln>
        </p:spPr>
      </p:pic>
      <p:sp>
        <p:nvSpPr>
          <p:cNvPr id="9" name="Content Placeholder 3">
            <a:extLst>
              <a:ext uri="{FF2B5EF4-FFF2-40B4-BE49-F238E27FC236}">
                <a16:creationId xmlns:a16="http://schemas.microsoft.com/office/drawing/2014/main" id="{23312F23-7943-4823-BD40-D5C7277B2C03}"/>
              </a:ext>
            </a:extLst>
          </p:cNvPr>
          <p:cNvSpPr txBox="1">
            <a:spLocks/>
          </p:cNvSpPr>
          <p:nvPr/>
        </p:nvSpPr>
        <p:spPr>
          <a:xfrm>
            <a:off x="5599830" y="5809671"/>
            <a:ext cx="4601729" cy="775857"/>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00B0F0"/>
              </a:buClr>
              <a:buFont typeface="Wingdings" pitchFamily="2" charset="2"/>
              <a:buChar char="§"/>
              <a:defRPr sz="3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Jobs always added, dropped</a:t>
            </a:r>
          </a:p>
          <a:p>
            <a:r>
              <a:rPr lang="en-US" sz="2000" dirty="0"/>
              <a:t>595 lines in 2019</a:t>
            </a:r>
          </a:p>
        </p:txBody>
      </p:sp>
    </p:spTree>
    <p:extLst>
      <p:ext uri="{BB962C8B-B14F-4D97-AF65-F5344CB8AC3E}">
        <p14:creationId xmlns:p14="http://schemas.microsoft.com/office/powerpoint/2010/main" val="7861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The Future</a:t>
            </a:r>
          </a:p>
        </p:txBody>
      </p:sp>
      <p:sp>
        <p:nvSpPr>
          <p:cNvPr id="3" name="Content Placeholder 2"/>
          <p:cNvSpPr>
            <a:spLocks noGrp="1"/>
          </p:cNvSpPr>
          <p:nvPr>
            <p:ph idx="1"/>
          </p:nvPr>
        </p:nvSpPr>
        <p:spPr>
          <a:xfrm>
            <a:off x="681471" y="1065374"/>
            <a:ext cx="10721635" cy="5349281"/>
          </a:xfrm>
        </p:spPr>
        <p:txBody>
          <a:bodyPr>
            <a:normAutofit fontScale="92500" lnSpcReduction="20000"/>
          </a:bodyPr>
          <a:lstStyle/>
          <a:p>
            <a:pPr marL="0" indent="0">
              <a:buNone/>
            </a:pPr>
            <a:r>
              <a:rPr lang="en-US" sz="2400" b="1" dirty="0"/>
              <a:t>The Plan: Year-round beam delivery model</a:t>
            </a:r>
          </a:p>
          <a:p>
            <a:pPr lvl="1"/>
            <a:r>
              <a:rPr lang="en-US" sz="2400" dirty="0"/>
              <a:t>Two driver accelerators: 520 MeV Cyclotron &amp; E-LINAC</a:t>
            </a:r>
          </a:p>
          <a:p>
            <a:pPr lvl="1"/>
            <a:r>
              <a:rPr lang="en-US" sz="2400" dirty="0"/>
              <a:t>Two RIB production facilities: ISAC &amp; ARIEL</a:t>
            </a:r>
          </a:p>
          <a:p>
            <a:pPr marL="457200" lvl="1" indent="0">
              <a:buNone/>
            </a:pPr>
            <a:endParaRPr lang="en-US" sz="2400" dirty="0"/>
          </a:p>
          <a:p>
            <a:pPr marL="0" indent="0">
              <a:buNone/>
            </a:pPr>
            <a:r>
              <a:rPr lang="en-US" sz="2400" b="1" dirty="0"/>
              <a:t>2020: First shutdown during E-LINAC/ARIEL commissioning</a:t>
            </a:r>
          </a:p>
          <a:p>
            <a:pPr lvl="1"/>
            <a:r>
              <a:rPr lang="en-US" sz="2400" dirty="0"/>
              <a:t>Many jobs planned will interrupt E-LINAC/ARIEL</a:t>
            </a:r>
          </a:p>
          <a:p>
            <a:pPr lvl="2"/>
            <a:r>
              <a:rPr lang="en-US" sz="2400" dirty="0"/>
              <a:t>Shared systems - water, compressed air, personnel</a:t>
            </a:r>
          </a:p>
          <a:p>
            <a:pPr lvl="2"/>
            <a:r>
              <a:rPr lang="en-US" sz="2400" dirty="0"/>
              <a:t>E-LINAC very sensitive to cyclotron magnet and overhead cranes</a:t>
            </a:r>
          </a:p>
          <a:p>
            <a:pPr marL="914400" lvl="2" indent="0">
              <a:buNone/>
            </a:pPr>
            <a:endParaRPr lang="en-US" sz="2400" dirty="0"/>
          </a:p>
          <a:p>
            <a:pPr lvl="1"/>
            <a:r>
              <a:rPr lang="en-US" sz="2400" dirty="0"/>
              <a:t>Proposed schedule: </a:t>
            </a:r>
          </a:p>
          <a:p>
            <a:pPr marL="914400" lvl="2" indent="0">
              <a:buNone/>
            </a:pPr>
            <a:r>
              <a:rPr lang="en-US" sz="2400" dirty="0"/>
              <a:t>December 22: All Accelerator systems off</a:t>
            </a:r>
          </a:p>
          <a:p>
            <a:pPr marL="914400" lvl="2" indent="0">
              <a:buNone/>
            </a:pPr>
            <a:endParaRPr lang="en-US" sz="2400" dirty="0"/>
          </a:p>
          <a:p>
            <a:pPr marL="914400" lvl="2" indent="0">
              <a:buNone/>
            </a:pPr>
            <a:endParaRPr lang="en-US" sz="2400" dirty="0"/>
          </a:p>
          <a:p>
            <a:pPr marL="914400" lvl="2" indent="0">
              <a:buNone/>
            </a:pPr>
            <a:r>
              <a:rPr lang="en-US" sz="2400" dirty="0"/>
              <a:t>January 22: E-LINAC start-up (3 weeks for cryogenics cooldown)</a:t>
            </a:r>
          </a:p>
          <a:p>
            <a:pPr marL="457200" lvl="1" indent="0">
              <a:buNone/>
            </a:pPr>
            <a:endParaRPr lang="en-US" sz="2400" dirty="0"/>
          </a:p>
          <a:p>
            <a:pPr marL="0" indent="0">
              <a:buNone/>
            </a:pPr>
            <a:r>
              <a:rPr lang="en-US" sz="2400" dirty="0"/>
              <a:t>	April ??: 520 MeV cyclotron start-up</a:t>
            </a:r>
          </a:p>
        </p:txBody>
      </p:sp>
      <p:sp>
        <p:nvSpPr>
          <p:cNvPr id="4" name="Arrow: Down 3">
            <a:extLst>
              <a:ext uri="{FF2B5EF4-FFF2-40B4-BE49-F238E27FC236}">
                <a16:creationId xmlns:a16="http://schemas.microsoft.com/office/drawing/2014/main" id="{14C27565-883F-4A48-B5DC-748842759BB4}"/>
              </a:ext>
            </a:extLst>
          </p:cNvPr>
          <p:cNvSpPr/>
          <p:nvPr/>
        </p:nvSpPr>
        <p:spPr>
          <a:xfrm>
            <a:off x="4493491" y="4608943"/>
            <a:ext cx="415636" cy="632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Arrow: Down 4">
            <a:extLst>
              <a:ext uri="{FF2B5EF4-FFF2-40B4-BE49-F238E27FC236}">
                <a16:creationId xmlns:a16="http://schemas.microsoft.com/office/drawing/2014/main" id="{D7CA5A1A-27EF-49D0-964C-77DF0E3C46F0}"/>
              </a:ext>
            </a:extLst>
          </p:cNvPr>
          <p:cNvSpPr/>
          <p:nvPr/>
        </p:nvSpPr>
        <p:spPr>
          <a:xfrm>
            <a:off x="4498109" y="5592616"/>
            <a:ext cx="415636" cy="277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D80BFA49-3BC4-4F98-B24A-4687D9985CCA}"/>
              </a:ext>
            </a:extLst>
          </p:cNvPr>
          <p:cNvSpPr txBox="1"/>
          <p:nvPr/>
        </p:nvSpPr>
        <p:spPr>
          <a:xfrm>
            <a:off x="4928416" y="4639022"/>
            <a:ext cx="5194639" cy="369332"/>
          </a:xfrm>
          <a:prstGeom prst="rect">
            <a:avLst/>
          </a:prstGeom>
          <a:noFill/>
        </p:spPr>
        <p:txBody>
          <a:bodyPr wrap="square" rtlCol="0">
            <a:spAutoFit/>
          </a:bodyPr>
          <a:lstStyle/>
          <a:p>
            <a:r>
              <a:rPr lang="en-US" i="1" dirty="0"/>
              <a:t>1 month power savings + maintenance overlap</a:t>
            </a:r>
            <a:endParaRPr lang="en-CA" i="1" dirty="0"/>
          </a:p>
        </p:txBody>
      </p:sp>
    </p:spTree>
    <p:extLst>
      <p:ext uri="{BB962C8B-B14F-4D97-AF65-F5344CB8AC3E}">
        <p14:creationId xmlns:p14="http://schemas.microsoft.com/office/powerpoint/2010/main" val="1836401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The future</a:t>
            </a:r>
          </a:p>
        </p:txBody>
      </p:sp>
      <p:sp>
        <p:nvSpPr>
          <p:cNvPr id="3" name="Content Placeholder 2"/>
          <p:cNvSpPr>
            <a:spLocks noGrp="1"/>
          </p:cNvSpPr>
          <p:nvPr>
            <p:ph idx="1"/>
          </p:nvPr>
        </p:nvSpPr>
        <p:spPr>
          <a:xfrm>
            <a:off x="681471" y="1065374"/>
            <a:ext cx="10721635" cy="5349281"/>
          </a:xfrm>
        </p:spPr>
        <p:txBody>
          <a:bodyPr>
            <a:normAutofit/>
          </a:bodyPr>
          <a:lstStyle/>
          <a:p>
            <a:pPr marL="0" indent="0">
              <a:buNone/>
            </a:pPr>
            <a:r>
              <a:rPr lang="en-US" sz="2400" b="1" dirty="0"/>
              <a:t>Future: Will always need some overlapping shutdown period</a:t>
            </a:r>
          </a:p>
          <a:p>
            <a:pPr marL="457200" lvl="1" indent="0">
              <a:buNone/>
            </a:pPr>
            <a:endParaRPr lang="en-US" sz="2400" dirty="0"/>
          </a:p>
          <a:p>
            <a:pPr lvl="1"/>
            <a:r>
              <a:rPr lang="en-US" sz="2400" dirty="0"/>
              <a:t>Possible solutions:</a:t>
            </a:r>
          </a:p>
          <a:p>
            <a:pPr lvl="2"/>
            <a:r>
              <a:rPr lang="en-US" sz="2400" dirty="0"/>
              <a:t>Shutdowns for each Driver/RIB facility staggered</a:t>
            </a:r>
          </a:p>
          <a:p>
            <a:pPr lvl="2"/>
            <a:r>
              <a:rPr lang="en-US" sz="2400" dirty="0"/>
              <a:t>One month overlap?</a:t>
            </a:r>
          </a:p>
          <a:p>
            <a:pPr lvl="2"/>
            <a:r>
              <a:rPr lang="en-US" sz="2400" dirty="0"/>
              <a:t>Longer maintenance days for one facility during longer shutdown of the other?</a:t>
            </a:r>
          </a:p>
          <a:p>
            <a:pPr marL="914400" lvl="2" indent="0">
              <a:buNone/>
            </a:pPr>
            <a:endParaRPr lang="en-US" sz="2400" dirty="0"/>
          </a:p>
          <a:p>
            <a:pPr marL="914400" lvl="2" indent="0">
              <a:buNone/>
            </a:pPr>
            <a:endParaRPr lang="en-US" sz="2400" dirty="0"/>
          </a:p>
          <a:p>
            <a:pPr marL="914400" lvl="2" indent="0">
              <a:buNone/>
            </a:pPr>
            <a:endParaRPr lang="en-US" sz="2400" dirty="0"/>
          </a:p>
        </p:txBody>
      </p:sp>
      <p:sp>
        <p:nvSpPr>
          <p:cNvPr id="6" name="Rectangle 5">
            <a:extLst>
              <a:ext uri="{FF2B5EF4-FFF2-40B4-BE49-F238E27FC236}">
                <a16:creationId xmlns:a16="http://schemas.microsoft.com/office/drawing/2014/main" id="{550BC92C-5A16-4204-A65D-27C611C27A30}"/>
              </a:ext>
            </a:extLst>
          </p:cNvPr>
          <p:cNvSpPr/>
          <p:nvPr/>
        </p:nvSpPr>
        <p:spPr>
          <a:xfrm>
            <a:off x="3902208" y="4509808"/>
            <a:ext cx="368562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 ? ? ?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024016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61743" y="6233682"/>
            <a:ext cx="3938587" cy="374620"/>
          </a:xfrm>
        </p:spPr>
        <p:txBody>
          <a:bodyPr/>
          <a:lstStyle/>
          <a:p>
            <a:r>
              <a:rPr lang="en-US" dirty="0"/>
              <a:t>www.triumf.ca</a:t>
            </a:r>
          </a:p>
        </p:txBody>
      </p:sp>
      <p:sp>
        <p:nvSpPr>
          <p:cNvPr id="9" name="Title 1"/>
          <p:cNvSpPr>
            <a:spLocks noGrp="1"/>
          </p:cNvSpPr>
          <p:nvPr>
            <p:ph type="title"/>
          </p:nvPr>
        </p:nvSpPr>
        <p:spPr>
          <a:xfrm>
            <a:off x="661497" y="1487831"/>
            <a:ext cx="4981921" cy="1781842"/>
          </a:xfrm>
        </p:spPr>
        <p:txBody>
          <a:bodyPr>
            <a:normAutofit fontScale="90000"/>
          </a:bodyPr>
          <a:lstStyle/>
          <a:p>
            <a:r>
              <a:rPr lang="en-US" sz="3100" b="1" dirty="0"/>
              <a:t>Thank you!</a:t>
            </a:r>
            <a:br>
              <a:rPr lang="en-US" sz="3100" dirty="0"/>
            </a:br>
            <a:br>
              <a:rPr lang="en-US" sz="3100" dirty="0"/>
            </a:br>
            <a:r>
              <a:rPr lang="en-US" sz="2700" b="1" dirty="0"/>
              <a:t>Acknowledgements</a:t>
            </a:r>
            <a:r>
              <a:rPr lang="en-US" sz="2700" dirty="0"/>
              <a:t>:</a:t>
            </a:r>
            <a:br>
              <a:rPr lang="en-US" sz="2700" dirty="0"/>
            </a:br>
            <a:r>
              <a:rPr lang="en-US" sz="2700" dirty="0"/>
              <a:t>Violeta Toma</a:t>
            </a:r>
            <a:br>
              <a:rPr lang="en-US" sz="2700" dirty="0"/>
            </a:br>
            <a:r>
              <a:rPr lang="en-US" sz="2700" dirty="0"/>
              <a:t>Doug Pretty</a:t>
            </a:r>
            <a:br>
              <a:rPr lang="en-US" sz="2700" dirty="0"/>
            </a:br>
            <a:r>
              <a:rPr lang="en-US" sz="2700" dirty="0"/>
              <a:t>The SAS Committee</a:t>
            </a:r>
            <a:endParaRPr lang="en-US" b="1" dirty="0"/>
          </a:p>
        </p:txBody>
      </p:sp>
      <p:sp>
        <p:nvSpPr>
          <p:cNvPr id="2" name="Rectangle: Rounded Corners 1">
            <a:extLst>
              <a:ext uri="{FF2B5EF4-FFF2-40B4-BE49-F238E27FC236}">
                <a16:creationId xmlns:a16="http://schemas.microsoft.com/office/drawing/2014/main" id="{5E38F428-FF36-47A6-AB0E-99F9E8C1A7AB}"/>
              </a:ext>
            </a:extLst>
          </p:cNvPr>
          <p:cNvSpPr/>
          <p:nvPr/>
        </p:nvSpPr>
        <p:spPr>
          <a:xfrm>
            <a:off x="332511" y="4045530"/>
            <a:ext cx="4932218" cy="1948872"/>
          </a:xfrm>
          <a:prstGeom prst="round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
        <p:nvSpPr>
          <p:cNvPr id="3" name="Rectangle 2">
            <a:extLst>
              <a:ext uri="{FF2B5EF4-FFF2-40B4-BE49-F238E27FC236}">
                <a16:creationId xmlns:a16="http://schemas.microsoft.com/office/drawing/2014/main" id="{A9BCBF3B-12F5-4D41-8C74-38DD85AE4ED2}"/>
              </a:ext>
            </a:extLst>
          </p:cNvPr>
          <p:cNvSpPr/>
          <p:nvPr/>
        </p:nvSpPr>
        <p:spPr>
          <a:xfrm>
            <a:off x="11813309" y="1006764"/>
            <a:ext cx="26785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1AC8F664-69FB-40A9-9408-5F7328318010}"/>
              </a:ext>
            </a:extLst>
          </p:cNvPr>
          <p:cNvSpPr/>
          <p:nvPr/>
        </p:nvSpPr>
        <p:spPr>
          <a:xfrm>
            <a:off x="332511" y="4128496"/>
            <a:ext cx="4867562" cy="1785104"/>
          </a:xfrm>
          <a:prstGeom prst="rect">
            <a:avLst/>
          </a:prstGeom>
        </p:spPr>
        <p:txBody>
          <a:bodyPr wrap="square">
            <a:spAutoFit/>
          </a:bodyPr>
          <a:lstStyle/>
          <a:p>
            <a:pPr algn="ctr"/>
            <a:r>
              <a:rPr lang="en-US" sz="2200" b="1" dirty="0"/>
              <a:t>If your lab has different accelerator complexes with shared systems (LCW, raw water, compressed air, HVAC...), how are your maintenance periods planned?</a:t>
            </a:r>
            <a:endParaRPr lang="en-CA" sz="2200" b="1" dirty="0"/>
          </a:p>
        </p:txBody>
      </p:sp>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TRIUMF</a:t>
            </a:r>
          </a:p>
        </p:txBody>
      </p:sp>
      <p:pic>
        <p:nvPicPr>
          <p:cNvPr id="4" name="Content Placeholder 3">
            <a:extLst>
              <a:ext uri="{FF2B5EF4-FFF2-40B4-BE49-F238E27FC236}">
                <a16:creationId xmlns:a16="http://schemas.microsoft.com/office/drawing/2014/main" id="{CD6D752A-5646-4F80-98EB-0C502FE2AC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55855" y="450194"/>
            <a:ext cx="5886580" cy="6302995"/>
          </a:xfrm>
          <a:prstGeom prst="rect">
            <a:avLst/>
          </a:prstGeom>
        </p:spPr>
      </p:pic>
      <p:sp>
        <p:nvSpPr>
          <p:cNvPr id="6" name="Content Placeholder 2">
            <a:extLst>
              <a:ext uri="{FF2B5EF4-FFF2-40B4-BE49-F238E27FC236}">
                <a16:creationId xmlns:a16="http://schemas.microsoft.com/office/drawing/2014/main" id="{598D1FBC-89F8-4BA4-AEE5-F4AEC2AB3B39}"/>
              </a:ext>
            </a:extLst>
          </p:cNvPr>
          <p:cNvSpPr txBox="1">
            <a:spLocks/>
          </p:cNvSpPr>
          <p:nvPr/>
        </p:nvSpPr>
        <p:spPr>
          <a:xfrm>
            <a:off x="170178" y="1109759"/>
            <a:ext cx="5872110" cy="5423153"/>
          </a:xfrm>
          <a:prstGeom prst="rect">
            <a:avLst/>
          </a:prstGeom>
        </p:spPr>
        <p:txBody>
          <a:bodyPr anchor="t">
            <a:noAutofit/>
          </a:bodyPr>
          <a:lstStyle>
            <a:lvl1pPr marL="228584" indent="-228584" algn="l" defTabSz="914332"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00B0F0"/>
              </a:buClr>
              <a:buFont typeface="Wingdings" panose="05000000000000000000" pitchFamily="2" charset="2"/>
              <a:buChar char="§"/>
            </a:pPr>
            <a:r>
              <a:rPr lang="en-US" sz="2200" b="1" dirty="0">
                <a:cs typeface="Arial"/>
              </a:rPr>
              <a:t>520 MeV Cyclotron</a:t>
            </a:r>
          </a:p>
          <a:p>
            <a:pPr lvl="1">
              <a:buClr>
                <a:srgbClr val="00B0F0"/>
              </a:buClr>
              <a:buFont typeface="Wingdings" panose="05000000000000000000" pitchFamily="2" charset="2"/>
              <a:buChar char="§"/>
            </a:pPr>
            <a:r>
              <a:rPr lang="en-US" sz="2200" dirty="0">
                <a:cs typeface="Arial"/>
              </a:rPr>
              <a:t>simultaneous p+ extraction </a:t>
            </a:r>
          </a:p>
          <a:p>
            <a:pPr>
              <a:buClr>
                <a:srgbClr val="00B0F0"/>
              </a:buClr>
              <a:buFont typeface="Wingdings" panose="05000000000000000000" pitchFamily="2" charset="2"/>
              <a:buChar char="§"/>
            </a:pPr>
            <a:r>
              <a:rPr lang="en-US" sz="2200" b="1" dirty="0">
                <a:cs typeface="Arial"/>
              </a:rPr>
              <a:t>ISAC I &amp; II</a:t>
            </a:r>
          </a:p>
          <a:p>
            <a:pPr lvl="1">
              <a:buClr>
                <a:srgbClr val="00B0F0"/>
              </a:buClr>
              <a:buFont typeface="Wingdings" panose="05000000000000000000" pitchFamily="2" charset="2"/>
              <a:buChar char="§"/>
            </a:pPr>
            <a:r>
              <a:rPr lang="en-US" sz="2200" dirty="0">
                <a:cs typeface="Arial"/>
              </a:rPr>
              <a:t>rare isotope beam (RIB) production</a:t>
            </a:r>
          </a:p>
          <a:p>
            <a:pPr lvl="1">
              <a:buClr>
                <a:srgbClr val="00B0F0"/>
              </a:buClr>
              <a:buFont typeface="Wingdings" panose="05000000000000000000" pitchFamily="2" charset="2"/>
              <a:buChar char="§"/>
            </a:pPr>
            <a:endParaRPr lang="en-US" sz="2200" dirty="0">
              <a:cs typeface="Arial"/>
            </a:endParaRPr>
          </a:p>
          <a:p>
            <a:pPr>
              <a:buClr>
                <a:srgbClr val="00B0F0"/>
              </a:buClr>
              <a:buFont typeface="Wingdings" panose="05000000000000000000" pitchFamily="2" charset="2"/>
              <a:buChar char="§"/>
            </a:pPr>
            <a:r>
              <a:rPr lang="en-US" sz="2200" b="1" dirty="0">
                <a:cs typeface="Arial"/>
              </a:rPr>
              <a:t>E-LINAC </a:t>
            </a:r>
            <a:r>
              <a:rPr lang="en-US" sz="2200" dirty="0">
                <a:cs typeface="Arial"/>
              </a:rPr>
              <a:t>(commissioning)</a:t>
            </a:r>
          </a:p>
          <a:p>
            <a:pPr lvl="1">
              <a:buClr>
                <a:srgbClr val="00B0F0"/>
              </a:buClr>
              <a:buFont typeface="Wingdings" panose="05000000000000000000" pitchFamily="2" charset="2"/>
              <a:buChar char="§"/>
            </a:pPr>
            <a:r>
              <a:rPr lang="en-US" sz="2200" dirty="0">
                <a:cs typeface="Arial"/>
              </a:rPr>
              <a:t>10mA 30 MeV E-LINAC</a:t>
            </a:r>
          </a:p>
          <a:p>
            <a:pPr>
              <a:buClr>
                <a:srgbClr val="00B0F0"/>
              </a:buClr>
              <a:buFont typeface="Wingdings" panose="05000000000000000000" pitchFamily="2" charset="2"/>
              <a:buChar char="§"/>
            </a:pPr>
            <a:r>
              <a:rPr lang="en-US" sz="2200" b="1" dirty="0">
                <a:cs typeface="Arial"/>
              </a:rPr>
              <a:t>ARIEL </a:t>
            </a:r>
            <a:r>
              <a:rPr lang="en-US" sz="2200" dirty="0">
                <a:cs typeface="Arial"/>
              </a:rPr>
              <a:t>(commissioning &amp; construction)</a:t>
            </a:r>
          </a:p>
          <a:p>
            <a:pPr lvl="1">
              <a:buClr>
                <a:srgbClr val="00B0F0"/>
              </a:buClr>
              <a:buFont typeface="Wingdings" panose="05000000000000000000" pitchFamily="2" charset="2"/>
              <a:buChar char="§"/>
            </a:pPr>
            <a:r>
              <a:rPr lang="en-US" sz="2200" dirty="0">
                <a:cs typeface="Arial"/>
              </a:rPr>
              <a:t> RIB production</a:t>
            </a:r>
          </a:p>
          <a:p>
            <a:pPr lvl="1">
              <a:buClr>
                <a:srgbClr val="00B0F0"/>
              </a:buClr>
              <a:buFont typeface="Wingdings" panose="05000000000000000000" pitchFamily="2" charset="2"/>
              <a:buChar char="§"/>
            </a:pPr>
            <a:endParaRPr lang="en-US" sz="2200" dirty="0">
              <a:cs typeface="Arial"/>
            </a:endParaRPr>
          </a:p>
          <a:p>
            <a:pPr>
              <a:buClr>
                <a:srgbClr val="00B0F0"/>
              </a:buClr>
              <a:buFont typeface="Wingdings" panose="05000000000000000000" pitchFamily="2" charset="2"/>
              <a:buChar char="§"/>
            </a:pPr>
            <a:r>
              <a:rPr lang="en-US" sz="2200" b="1" dirty="0">
                <a:cs typeface="Arial"/>
              </a:rPr>
              <a:t>4 x medical isotope cyclotrons</a:t>
            </a:r>
          </a:p>
          <a:p>
            <a:pPr lvl="1">
              <a:buClr>
                <a:srgbClr val="00B0F0"/>
              </a:buClr>
              <a:buFont typeface="Wingdings" panose="05000000000000000000" pitchFamily="2" charset="2"/>
              <a:buChar char="§"/>
            </a:pPr>
            <a:r>
              <a:rPr lang="en-US" sz="2200" dirty="0">
                <a:cs typeface="Arial"/>
              </a:rPr>
              <a:t>13 MeV, 2 x 30 MeV TR series</a:t>
            </a:r>
          </a:p>
          <a:p>
            <a:pPr lvl="1">
              <a:buClr>
                <a:srgbClr val="00B0F0"/>
              </a:buClr>
              <a:buFont typeface="Wingdings" panose="05000000000000000000" pitchFamily="2" charset="2"/>
              <a:buChar char="§"/>
            </a:pPr>
            <a:r>
              <a:rPr lang="en-US" sz="2200" dirty="0">
                <a:cs typeface="Arial"/>
              </a:rPr>
              <a:t>CP42</a:t>
            </a:r>
          </a:p>
          <a:p>
            <a:pPr lvl="1">
              <a:buClr>
                <a:srgbClr val="00B0F0"/>
              </a:buClr>
              <a:buFont typeface="Wingdings" panose="05000000000000000000" pitchFamily="2" charset="2"/>
              <a:buChar char="§"/>
            </a:pPr>
            <a:r>
              <a:rPr lang="en-US" sz="2200" dirty="0">
                <a:cs typeface="Arial"/>
              </a:rPr>
              <a:t>Different personnel </a:t>
            </a:r>
            <a:endParaRPr lang="en-US" sz="2200" dirty="0"/>
          </a:p>
          <a:p>
            <a:pPr marL="457166" lvl="1" indent="0">
              <a:buNone/>
            </a:pPr>
            <a:endParaRPr lang="en-US" sz="2000" dirty="0">
              <a:cs typeface="Arial"/>
            </a:endParaRPr>
          </a:p>
          <a:p>
            <a:pPr marL="457167" lvl="1" indent="0">
              <a:buFont typeface="Arial"/>
              <a:buNone/>
            </a:pPr>
            <a:endParaRPr lang="en-US" sz="2800" dirty="0">
              <a:cs typeface="Arial"/>
            </a:endParaRPr>
          </a:p>
        </p:txBody>
      </p:sp>
    </p:spTree>
    <p:extLst>
      <p:ext uri="{BB962C8B-B14F-4D97-AF65-F5344CB8AC3E}">
        <p14:creationId xmlns:p14="http://schemas.microsoft.com/office/powerpoint/2010/main" val="83365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at TRIUMF</a:t>
            </a:r>
          </a:p>
        </p:txBody>
      </p:sp>
      <p:sp>
        <p:nvSpPr>
          <p:cNvPr id="3" name="Content Placeholder 2"/>
          <p:cNvSpPr>
            <a:spLocks noGrp="1"/>
          </p:cNvSpPr>
          <p:nvPr>
            <p:ph idx="1"/>
          </p:nvPr>
        </p:nvSpPr>
        <p:spPr>
          <a:xfrm>
            <a:off x="681471" y="1185340"/>
            <a:ext cx="10721635" cy="5490571"/>
          </a:xfrm>
        </p:spPr>
        <p:txBody>
          <a:bodyPr>
            <a:normAutofit fontScale="92500" lnSpcReduction="10000"/>
          </a:bodyPr>
          <a:lstStyle/>
          <a:p>
            <a:pPr marL="0" indent="0">
              <a:buNone/>
            </a:pPr>
            <a:r>
              <a:rPr lang="en-US" sz="2400" b="1" dirty="0"/>
              <a:t>YES:</a:t>
            </a:r>
            <a:r>
              <a:rPr lang="en-US" sz="2400" dirty="0"/>
              <a:t>	Accelerator maintenance, potential to cause beam delivery interruptions</a:t>
            </a:r>
          </a:p>
          <a:p>
            <a:pPr marL="0" indent="0">
              <a:buNone/>
            </a:pPr>
            <a:r>
              <a:rPr lang="en-US" sz="2400" b="1" dirty="0"/>
              <a:t>NO:</a:t>
            </a:r>
            <a:r>
              <a:rPr lang="en-US" sz="2400" dirty="0"/>
              <a:t>	Non-beam delivery-related/interruptive site infrastructure work</a:t>
            </a:r>
          </a:p>
          <a:p>
            <a:pPr marL="0" indent="0">
              <a:buNone/>
            </a:pPr>
            <a:endParaRPr lang="en-US" sz="800" b="1" dirty="0"/>
          </a:p>
          <a:p>
            <a:r>
              <a:rPr lang="en-US" sz="2400" b="1" dirty="0"/>
              <a:t>Regular maintenance</a:t>
            </a:r>
          </a:p>
          <a:p>
            <a:pPr lvl="1"/>
            <a:r>
              <a:rPr lang="en-US" sz="2400" dirty="0"/>
              <a:t>8 hrs starting at 08:30</a:t>
            </a:r>
          </a:p>
          <a:p>
            <a:pPr lvl="1"/>
            <a:r>
              <a:rPr lang="en-US" sz="2400" dirty="0"/>
              <a:t>Every Tuesday</a:t>
            </a:r>
          </a:p>
          <a:p>
            <a:pPr lvl="1"/>
            <a:r>
              <a:rPr lang="en-US" sz="2400" dirty="0"/>
              <a:t>Routine jobs, fault fixes, extra time goes to Operations </a:t>
            </a:r>
          </a:p>
          <a:p>
            <a:pPr lvl="1"/>
            <a:r>
              <a:rPr lang="en-US" sz="2400" dirty="0"/>
              <a:t>Every third Tuesday dedicated to beam development</a:t>
            </a:r>
          </a:p>
          <a:p>
            <a:r>
              <a:rPr lang="en-US" sz="2400" b="1" dirty="0"/>
              <a:t>Double maintenance day</a:t>
            </a:r>
          </a:p>
          <a:p>
            <a:pPr lvl="1"/>
            <a:r>
              <a:rPr lang="en-US" sz="2400" dirty="0"/>
              <a:t>36 hrs starting at 08:30</a:t>
            </a:r>
          </a:p>
          <a:p>
            <a:pPr lvl="1"/>
            <a:r>
              <a:rPr lang="en-US" sz="2400" dirty="0"/>
              <a:t>Twice a year: June &amp; mid-August </a:t>
            </a:r>
          </a:p>
          <a:p>
            <a:r>
              <a:rPr lang="en-US" sz="2400" b="1" dirty="0"/>
              <a:t>Winter Shutdown</a:t>
            </a:r>
          </a:p>
          <a:p>
            <a:pPr lvl="1"/>
            <a:r>
              <a:rPr lang="en-US" sz="2400" dirty="0"/>
              <a:t>3-4 months, starting at 00:00 Dec. 22</a:t>
            </a:r>
            <a:r>
              <a:rPr lang="en-US" sz="2400" baseline="30000" dirty="0"/>
              <a:t>nd</a:t>
            </a:r>
            <a:endParaRPr lang="en-US" sz="2400" dirty="0"/>
          </a:p>
          <a:p>
            <a:r>
              <a:rPr lang="en-US" sz="2400" b="1" dirty="0"/>
              <a:t>Mini-Shutdown</a:t>
            </a:r>
          </a:p>
          <a:p>
            <a:pPr lvl="1"/>
            <a:r>
              <a:rPr lang="en-US" sz="2400" dirty="0"/>
              <a:t>1 week, first week of October</a:t>
            </a:r>
          </a:p>
        </p:txBody>
      </p:sp>
    </p:spTree>
    <p:extLst>
      <p:ext uri="{BB962C8B-B14F-4D97-AF65-F5344CB8AC3E}">
        <p14:creationId xmlns:p14="http://schemas.microsoft.com/office/powerpoint/2010/main" val="177553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drives the schedule?</a:t>
            </a:r>
          </a:p>
        </p:txBody>
      </p:sp>
      <p:sp>
        <p:nvSpPr>
          <p:cNvPr id="3" name="Content Placeholder 2"/>
          <p:cNvSpPr>
            <a:spLocks noGrp="1"/>
          </p:cNvSpPr>
          <p:nvPr>
            <p:ph idx="1"/>
          </p:nvPr>
        </p:nvSpPr>
        <p:spPr>
          <a:xfrm>
            <a:off x="681471" y="1228884"/>
            <a:ext cx="10721635" cy="5379734"/>
          </a:xfrm>
        </p:spPr>
        <p:txBody>
          <a:bodyPr anchor="t">
            <a:normAutofit fontScale="40000" lnSpcReduction="20000"/>
          </a:bodyPr>
          <a:lstStyle/>
          <a:p>
            <a:pPr marL="0" indent="0">
              <a:buNone/>
            </a:pPr>
            <a:r>
              <a:rPr lang="en-US" sz="6000" b="1" dirty="0"/>
              <a:t>520 MeV Cyclotron</a:t>
            </a:r>
          </a:p>
          <a:p>
            <a:r>
              <a:rPr lang="en-US" sz="6000" dirty="0"/>
              <a:t>80 K &amp; 4 K cryopanels (10</a:t>
            </a:r>
            <a:r>
              <a:rPr lang="en-US" sz="6000" baseline="30000" dirty="0"/>
              <a:t>-8</a:t>
            </a:r>
            <a:r>
              <a:rPr lang="en-US" sz="6000" dirty="0"/>
              <a:t> T)</a:t>
            </a:r>
          </a:p>
          <a:p>
            <a:pPr lvl="1"/>
            <a:r>
              <a:rPr lang="en-US" sz="6000" dirty="0"/>
              <a:t>Defrost ~2 months during production</a:t>
            </a:r>
          </a:p>
          <a:p>
            <a:pPr lvl="2"/>
            <a:r>
              <a:rPr lang="en-US" sz="6000" dirty="0"/>
              <a:t>Winter Shutdown </a:t>
            </a:r>
          </a:p>
          <a:p>
            <a:pPr lvl="2"/>
            <a:r>
              <a:rPr lang="en-US" sz="6000" dirty="0"/>
              <a:t>double maintenance days – June &amp; August</a:t>
            </a:r>
          </a:p>
          <a:p>
            <a:pPr lvl="2"/>
            <a:r>
              <a:rPr lang="en-US" sz="6000" dirty="0"/>
              <a:t>Mini-shutdown</a:t>
            </a:r>
          </a:p>
          <a:p>
            <a:pPr lvl="1"/>
            <a:r>
              <a:rPr lang="en-US" sz="6000" dirty="0"/>
              <a:t>LINDE 1630 helium compressor rebuild every ~6 months</a:t>
            </a:r>
          </a:p>
          <a:p>
            <a:pPr lvl="2"/>
            <a:r>
              <a:rPr lang="en-US" sz="6000" dirty="0"/>
              <a:t>Winter shutdown</a:t>
            </a:r>
          </a:p>
          <a:p>
            <a:pPr lvl="2"/>
            <a:r>
              <a:rPr lang="en-US" sz="6000" dirty="0"/>
              <a:t>Mini-shutdown</a:t>
            </a:r>
          </a:p>
          <a:p>
            <a:r>
              <a:rPr lang="en-US" sz="6000" dirty="0"/>
              <a:t>Ion source filament changes</a:t>
            </a:r>
          </a:p>
          <a:p>
            <a:pPr lvl="1"/>
            <a:r>
              <a:rPr lang="en-US" sz="6000" dirty="0"/>
              <a:t>Lifetime: </a:t>
            </a:r>
            <a:r>
              <a:rPr lang="en-US" sz="6000" strike="sngStrike" dirty="0"/>
              <a:t>3 weeks</a:t>
            </a:r>
            <a:r>
              <a:rPr lang="en-US" sz="6000" dirty="0"/>
              <a:t>, 4+ months</a:t>
            </a:r>
          </a:p>
          <a:p>
            <a:pPr marL="0" indent="0">
              <a:buNone/>
            </a:pPr>
            <a:r>
              <a:rPr lang="en-US" sz="6000" b="1" dirty="0"/>
              <a:t>ISAC</a:t>
            </a:r>
          </a:p>
          <a:p>
            <a:r>
              <a:rPr lang="en-US" sz="6000" dirty="0"/>
              <a:t>Experimental program requirements for RIB beam</a:t>
            </a:r>
          </a:p>
          <a:p>
            <a:pPr lvl="1"/>
            <a:r>
              <a:rPr lang="en-US" sz="6000" dirty="0"/>
              <a:t>RIB target changes</a:t>
            </a:r>
          </a:p>
          <a:p>
            <a:pPr lvl="2"/>
            <a:r>
              <a:rPr lang="en-US" sz="6000" dirty="0"/>
              <a:t>Target lifetime (3-8 weeks)</a:t>
            </a:r>
            <a:endParaRPr lang="en-US" sz="4000" b="1" dirty="0"/>
          </a:p>
          <a:p>
            <a:pPr lvl="2"/>
            <a:endParaRPr lang="en-US" dirty="0"/>
          </a:p>
          <a:p>
            <a:pPr lvl="1"/>
            <a:endParaRPr lang="en-US" dirty="0"/>
          </a:p>
          <a:p>
            <a:pPr lvl="2"/>
            <a:endParaRPr lang="en-US" dirty="0"/>
          </a:p>
        </p:txBody>
      </p:sp>
    </p:spTree>
    <p:extLst>
      <p:ext uri="{BB962C8B-B14F-4D97-AF65-F5344CB8AC3E}">
        <p14:creationId xmlns:p14="http://schemas.microsoft.com/office/powerpoint/2010/main" val="12492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plans maintenance &amp; how</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t>Overall responsibility: Accelerator Division</a:t>
            </a:r>
          </a:p>
          <a:p>
            <a:pPr marL="0" indent="0">
              <a:buNone/>
            </a:pPr>
            <a:endParaRPr lang="en-US" dirty="0"/>
          </a:p>
          <a:p>
            <a:pPr lvl="1"/>
            <a:r>
              <a:rPr lang="en-US" b="1" dirty="0"/>
              <a:t>Maintenance days:</a:t>
            </a:r>
          </a:p>
          <a:p>
            <a:pPr lvl="2"/>
            <a:r>
              <a:rPr lang="en-US" dirty="0"/>
              <a:t>TRIUMF standard operating procedures: Configuration Management &amp; </a:t>
            </a:r>
            <a:r>
              <a:rPr lang="en-CA" dirty="0"/>
              <a:t>Operations Management</a:t>
            </a:r>
            <a:endParaRPr lang="en-US" dirty="0"/>
          </a:p>
          <a:p>
            <a:pPr lvl="2"/>
            <a:r>
              <a:rPr lang="en-US" dirty="0"/>
              <a:t> Accelerator Operations Maintenance Coordinator</a:t>
            </a:r>
          </a:p>
          <a:p>
            <a:pPr lvl="3"/>
            <a:r>
              <a:rPr lang="en-US" dirty="0"/>
              <a:t>One per Operations Group (2)</a:t>
            </a:r>
          </a:p>
          <a:p>
            <a:pPr lvl="3"/>
            <a:r>
              <a:rPr lang="en-US" dirty="0"/>
              <a:t>Complies a list of jobs, schedules, identifies conflicts, presents at weekly meeting</a:t>
            </a:r>
          </a:p>
          <a:p>
            <a:pPr lvl="2"/>
            <a:endParaRPr lang="en-US" dirty="0"/>
          </a:p>
          <a:p>
            <a:pPr lvl="1"/>
            <a:endParaRPr lang="en-US" dirty="0"/>
          </a:p>
          <a:p>
            <a:pPr lvl="1"/>
            <a:r>
              <a:rPr lang="en-US" b="1" dirty="0"/>
              <a:t>Shutdowns</a:t>
            </a:r>
          </a:p>
          <a:p>
            <a:pPr lvl="2"/>
            <a:r>
              <a:rPr lang="en-US" dirty="0"/>
              <a:t>“Systematic Approach to Shutdown”/SAS Committee </a:t>
            </a:r>
          </a:p>
          <a:p>
            <a:pPr lvl="1"/>
            <a:endParaRPr lang="en-US" dirty="0"/>
          </a:p>
        </p:txBody>
      </p:sp>
    </p:spTree>
    <p:extLst>
      <p:ext uri="{BB962C8B-B14F-4D97-AF65-F5344CB8AC3E}">
        <p14:creationId xmlns:p14="http://schemas.microsoft.com/office/powerpoint/2010/main" val="316252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The beginning</a:t>
            </a:r>
          </a:p>
        </p:txBody>
      </p:sp>
      <p:sp>
        <p:nvSpPr>
          <p:cNvPr id="3" name="Content Placeholder 2"/>
          <p:cNvSpPr>
            <a:spLocks noGrp="1"/>
          </p:cNvSpPr>
          <p:nvPr>
            <p:ph idx="1"/>
          </p:nvPr>
        </p:nvSpPr>
        <p:spPr>
          <a:xfrm>
            <a:off x="681471" y="1228884"/>
            <a:ext cx="10721635" cy="5310461"/>
          </a:xfrm>
        </p:spPr>
        <p:txBody>
          <a:bodyPr anchor="t">
            <a:normAutofit fontScale="32500" lnSpcReduction="20000"/>
          </a:bodyPr>
          <a:lstStyle/>
          <a:p>
            <a:pPr marL="0" indent="0">
              <a:buNone/>
            </a:pPr>
            <a:r>
              <a:rPr lang="en-US" sz="6800" b="1" dirty="0"/>
              <a:t>Before:</a:t>
            </a:r>
          </a:p>
          <a:p>
            <a:pPr lvl="1"/>
            <a:r>
              <a:rPr lang="en-US" sz="6800" dirty="0"/>
              <a:t>Shutdown jobs on a lists, rough schedule formed, ad hoc</a:t>
            </a:r>
          </a:p>
          <a:p>
            <a:pPr lvl="1"/>
            <a:r>
              <a:rPr lang="en-US" sz="6800" dirty="0"/>
              <a:t>two personnel managed scheduling, weekly planning meeting</a:t>
            </a:r>
          </a:p>
          <a:p>
            <a:pPr marL="0" indent="0">
              <a:buNone/>
            </a:pPr>
            <a:endParaRPr lang="en-US" sz="6800" dirty="0"/>
          </a:p>
          <a:p>
            <a:pPr marL="0" indent="0">
              <a:buNone/>
            </a:pPr>
            <a:r>
              <a:rPr lang="en-US" sz="6800" b="1" dirty="0"/>
              <a:t>2012: SAS Task Force formed </a:t>
            </a:r>
          </a:p>
          <a:p>
            <a:pPr marL="0" indent="0">
              <a:buNone/>
            </a:pPr>
            <a:r>
              <a:rPr lang="en-US" sz="6800" b="1" dirty="0"/>
              <a:t>Goals: </a:t>
            </a:r>
          </a:p>
          <a:p>
            <a:pPr lvl="1"/>
            <a:r>
              <a:rPr lang="en-US" sz="6800" dirty="0"/>
              <a:t>Develop a formal process to efficiently and predictability plan, review, approve, manage job readiness, resources, job scheduling, and communication for shutdowns.</a:t>
            </a:r>
          </a:p>
          <a:p>
            <a:pPr lvl="1"/>
            <a:r>
              <a:rPr lang="en-US" sz="6800" dirty="0"/>
              <a:t>Use the framework for managing new installations and changes to commissioned systems</a:t>
            </a:r>
          </a:p>
          <a:p>
            <a:pPr lvl="1"/>
            <a:r>
              <a:rPr lang="en-US" sz="6800" dirty="0"/>
              <a:t>Define the roles of the personnel involved with SAS</a:t>
            </a:r>
          </a:p>
          <a:p>
            <a:pPr marL="0" indent="0">
              <a:buNone/>
            </a:pPr>
            <a:endParaRPr lang="en-US" sz="6800" dirty="0"/>
          </a:p>
          <a:p>
            <a:pPr marL="0" indent="0">
              <a:buNone/>
            </a:pPr>
            <a:r>
              <a:rPr lang="en-US" sz="6800" b="1" dirty="0"/>
              <a:t>Result: </a:t>
            </a:r>
          </a:p>
          <a:p>
            <a:pPr marL="0" indent="0">
              <a:buNone/>
            </a:pPr>
            <a:r>
              <a:rPr lang="en-US" sz="6800" dirty="0"/>
              <a:t>SAS Committee: roles, processes drafted</a:t>
            </a:r>
          </a:p>
          <a:p>
            <a:pPr lvl="1"/>
            <a:r>
              <a:rPr lang="en-US" sz="6800" dirty="0"/>
              <a:t>First shutdown: 2013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294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Purpose and Composition</a:t>
            </a:r>
          </a:p>
        </p:txBody>
      </p:sp>
      <p:sp>
        <p:nvSpPr>
          <p:cNvPr id="3" name="Content Placeholder 2"/>
          <p:cNvSpPr>
            <a:spLocks noGrp="1"/>
          </p:cNvSpPr>
          <p:nvPr>
            <p:ph idx="1"/>
          </p:nvPr>
        </p:nvSpPr>
        <p:spPr>
          <a:xfrm>
            <a:off x="681471" y="1353575"/>
            <a:ext cx="10721635" cy="4948687"/>
          </a:xfrm>
        </p:spPr>
        <p:txBody>
          <a:bodyPr>
            <a:noAutofit/>
          </a:bodyPr>
          <a:lstStyle/>
          <a:p>
            <a:pPr marL="0" indent="0">
              <a:buNone/>
            </a:pPr>
            <a:r>
              <a:rPr lang="en-US" sz="2400" b="1" dirty="0"/>
              <a:t>SAS Committee Terms of Reference:</a:t>
            </a:r>
          </a:p>
          <a:p>
            <a:pPr marL="0" indent="0">
              <a:lnSpc>
                <a:spcPct val="120000"/>
              </a:lnSpc>
              <a:buNone/>
            </a:pPr>
            <a:r>
              <a:rPr lang="en-US" sz="2400" i="1" dirty="0"/>
              <a:t>“The scope of the SAS Committee is to plan and coordinate shutdown activities, follow the progress of various jobs, produce reports, statistics and lessons learnt, and announce the dates and milestones for shutdowns.”</a:t>
            </a:r>
          </a:p>
          <a:p>
            <a:pPr marL="0" indent="0">
              <a:lnSpc>
                <a:spcPct val="120000"/>
              </a:lnSpc>
              <a:buNone/>
            </a:pPr>
            <a:endParaRPr lang="en-US" sz="2400" i="1" dirty="0"/>
          </a:p>
          <a:p>
            <a:pPr marL="0" indent="0">
              <a:buNone/>
            </a:pPr>
            <a:r>
              <a:rPr lang="en-US" sz="2400" dirty="0"/>
              <a:t>Long term membership is encouraged: “</a:t>
            </a:r>
            <a:r>
              <a:rPr lang="en-US" sz="2400" i="1" dirty="0"/>
              <a:t>continuity and experience are extremely valuable”.</a:t>
            </a:r>
          </a:p>
          <a:p>
            <a:pPr marL="0" indent="0">
              <a:buNone/>
            </a:pPr>
            <a:endParaRPr lang="en-US" sz="300" dirty="0"/>
          </a:p>
        </p:txBody>
      </p:sp>
    </p:spTree>
    <p:extLst>
      <p:ext uri="{BB962C8B-B14F-4D97-AF65-F5344CB8AC3E}">
        <p14:creationId xmlns:p14="http://schemas.microsoft.com/office/powerpoint/2010/main" val="352868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SAS: Purpose and Composition</a:t>
            </a:r>
          </a:p>
        </p:txBody>
      </p:sp>
      <p:sp>
        <p:nvSpPr>
          <p:cNvPr id="3" name="Content Placeholder 2"/>
          <p:cNvSpPr>
            <a:spLocks noGrp="1"/>
          </p:cNvSpPr>
          <p:nvPr>
            <p:ph idx="1"/>
          </p:nvPr>
        </p:nvSpPr>
        <p:spPr>
          <a:xfrm>
            <a:off x="681471" y="1353575"/>
            <a:ext cx="11025620" cy="4948687"/>
          </a:xfrm>
        </p:spPr>
        <p:txBody>
          <a:bodyPr>
            <a:noAutofit/>
          </a:bodyPr>
          <a:lstStyle/>
          <a:p>
            <a:pPr marL="0" indent="0">
              <a:buNone/>
            </a:pPr>
            <a:r>
              <a:rPr lang="en-US" sz="2400" b="1" dirty="0"/>
              <a:t>Members: Assigned by the Accelerator Division Associate Lab Director</a:t>
            </a:r>
          </a:p>
          <a:p>
            <a:pPr lvl="1"/>
            <a:r>
              <a:rPr lang="en-US" sz="2200" dirty="0"/>
              <a:t>Chairs: Operations Manager – SAS process, planning, reporting</a:t>
            </a:r>
          </a:p>
          <a:p>
            <a:pPr lvl="1"/>
            <a:r>
              <a:rPr lang="en-US" sz="2200" dirty="0"/>
              <a:t>Co-chair: Head of Beamlines Group – multi-facility/site-wide jobs</a:t>
            </a:r>
          </a:p>
          <a:p>
            <a:pPr lvl="1"/>
            <a:r>
              <a:rPr lang="en-US" sz="2200" dirty="0"/>
              <a:t>Accelerator Systems Department Head – general oversight &amp; 520 MeV Cyclotron </a:t>
            </a:r>
          </a:p>
          <a:p>
            <a:pPr lvl="1"/>
            <a:r>
              <a:rPr lang="en-US" sz="2200" dirty="0"/>
              <a:t>Driver Operations Maintenance Coordinator – Cyclotron **extra</a:t>
            </a:r>
          </a:p>
          <a:p>
            <a:pPr lvl="1"/>
            <a:r>
              <a:rPr lang="en-US" sz="2200" dirty="0"/>
              <a:t>ISAC Operations Maintenance Coordinator - ISAC</a:t>
            </a:r>
          </a:p>
          <a:p>
            <a:pPr lvl="1"/>
            <a:r>
              <a:rPr lang="en-US" sz="2200" dirty="0"/>
              <a:t>Remote Handling Group Technologist – remote handling activities</a:t>
            </a:r>
          </a:p>
          <a:p>
            <a:pPr lvl="1"/>
            <a:r>
              <a:rPr lang="en-US" sz="2200" dirty="0"/>
              <a:t>RIB Targets Production &amp; Operations, Head of  – ISAC Target Hall</a:t>
            </a:r>
          </a:p>
          <a:p>
            <a:pPr lvl="1"/>
            <a:r>
              <a:rPr lang="en-US" sz="2200" dirty="0"/>
              <a:t>Meson Hall Coordinator – Meson Hall work (beamlines &amp; shielding removal)</a:t>
            </a:r>
          </a:p>
          <a:p>
            <a:pPr lvl="1"/>
            <a:r>
              <a:rPr lang="en-US" sz="2200" dirty="0"/>
              <a:t>Document Coordinator – recordkeeping</a:t>
            </a:r>
          </a:p>
          <a:p>
            <a:pPr lvl="1"/>
            <a:r>
              <a:rPr lang="en-US" sz="2200" dirty="0"/>
              <a:t>Project Coordinator – scheduler</a:t>
            </a:r>
          </a:p>
        </p:txBody>
      </p:sp>
    </p:spTree>
    <p:extLst>
      <p:ext uri="{BB962C8B-B14F-4D97-AF65-F5344CB8AC3E}">
        <p14:creationId xmlns:p14="http://schemas.microsoft.com/office/powerpoint/2010/main" val="2365557217"/>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9992A210C34846B9C0CC73BC529725" ma:contentTypeVersion="8" ma:contentTypeDescription="Create a new document." ma:contentTypeScope="" ma:versionID="d08ea0c53282e70067e83d102fcfabb4">
  <xsd:schema xmlns:xsd="http://www.w3.org/2001/XMLSchema" xmlns:xs="http://www.w3.org/2001/XMLSchema" xmlns:p="http://schemas.microsoft.com/office/2006/metadata/properties" xmlns:ns3="bf5e56f1-c14b-4239-ab26-920d76a94f40" xmlns:ns4="a591fa64-14c1-4a27-85a5-30bc65f74e05" targetNamespace="http://schemas.microsoft.com/office/2006/metadata/properties" ma:root="true" ma:fieldsID="22aaeaba930589fd06081171aa80788c" ns3:_="" ns4:_="">
    <xsd:import namespace="bf5e56f1-c14b-4239-ab26-920d76a94f40"/>
    <xsd:import namespace="a591fa64-14c1-4a27-85a5-30bc65f74e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e56f1-c14b-4239-ab26-920d76a94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91fa64-14c1-4a27-85a5-30bc65f74e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66EF7B-F22C-476A-8F8A-AC605AE1038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f5e56f1-c14b-4239-ab26-920d76a94f40"/>
    <ds:schemaRef ds:uri="http://schemas.microsoft.com/office/2006/documentManagement/types"/>
    <ds:schemaRef ds:uri="a591fa64-14c1-4a27-85a5-30bc65f74e05"/>
    <ds:schemaRef ds:uri="http://www.w3.org/XML/1998/namespace"/>
    <ds:schemaRef ds:uri="http://purl.org/dc/dcmitype/"/>
  </ds:schemaRefs>
</ds:datastoreItem>
</file>

<file path=customXml/itemProps2.xml><?xml version="1.0" encoding="utf-8"?>
<ds:datastoreItem xmlns:ds="http://schemas.openxmlformats.org/officeDocument/2006/customXml" ds:itemID="{E64695F7-8BDA-46A9-B538-91953C100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e56f1-c14b-4239-ab26-920d76a94f40"/>
    <ds:schemaRef ds:uri="a591fa64-14c1-4a27-85a5-30bc65f74e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1216A6-60E7-4E40-9F27-244965313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1680</TotalTime>
  <Words>1396</Words>
  <Application>Microsoft Office PowerPoint</Application>
  <PresentationFormat>Widescreen</PresentationFormat>
  <Paragraphs>354</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Custom Design</vt:lpstr>
      <vt:lpstr>Shutdowns at TRIUMF:  The systematic approach</vt:lpstr>
      <vt:lpstr>Outline</vt:lpstr>
      <vt:lpstr>TRIUMF</vt:lpstr>
      <vt:lpstr>Maintenance at TRIUMF</vt:lpstr>
      <vt:lpstr>What drives the schedule?</vt:lpstr>
      <vt:lpstr>Who plans maintenance &amp; how</vt:lpstr>
      <vt:lpstr>SAS: The beginning</vt:lpstr>
      <vt:lpstr>SAS: Purpose and Composition</vt:lpstr>
      <vt:lpstr>SAS: Purpose and Composition</vt:lpstr>
      <vt:lpstr>SAS Committee Duties</vt:lpstr>
      <vt:lpstr>SAS Committee Duties</vt:lpstr>
      <vt:lpstr>SAS Committee Duties</vt:lpstr>
      <vt:lpstr>SAS work flow: Overview</vt:lpstr>
      <vt:lpstr>SAS work flow: Overview</vt:lpstr>
      <vt:lpstr>SAS work flow: Overview</vt:lpstr>
      <vt:lpstr>Work flow: Job Submission Sheet</vt:lpstr>
      <vt:lpstr>Work flow: Master List</vt:lpstr>
      <vt:lpstr>Work flow: SAS Assessment</vt:lpstr>
      <vt:lpstr>Work flow: Leadership Assessment</vt:lpstr>
      <vt:lpstr>Work flow: Gate 1 &amp; 2 Reviews</vt:lpstr>
      <vt:lpstr>Work flow: Gate 1 &amp; 2 Reviews</vt:lpstr>
      <vt:lpstr>Work flow: Project Readiness</vt:lpstr>
      <vt:lpstr>SAS work flow: Approved Schedule</vt:lpstr>
      <vt:lpstr>Shutdown Schedule</vt:lpstr>
      <vt:lpstr>SAS: The Future</vt:lpstr>
      <vt:lpstr>SAS: The future</vt:lpstr>
      <vt:lpstr>Thank you!  Acknowledgements: Violeta Toma Doug Pretty The SAS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Castaneda</dc:creator>
  <cp:lastModifiedBy>Kathleen Genge</cp:lastModifiedBy>
  <cp:revision>122</cp:revision>
  <dcterms:created xsi:type="dcterms:W3CDTF">2019-03-27T18:02:40Z</dcterms:created>
  <dcterms:modified xsi:type="dcterms:W3CDTF">2019-11-12T13:42:47Z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0x010100019992A210C34846B9C0CC73BC529725</vt:lpwstr>
  </property>
</Properties>
</file>