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31" r:id="rId2"/>
    <p:sldMasterId id="2147483670" r:id="rId3"/>
    <p:sldMasterId id="2147483691" r:id="rId4"/>
  </p:sldMasterIdLst>
  <p:notesMasterIdLst>
    <p:notesMasterId r:id="rId49"/>
  </p:notesMasterIdLst>
  <p:sldIdLst>
    <p:sldId id="256" r:id="rId5"/>
    <p:sldId id="262" r:id="rId6"/>
    <p:sldId id="261" r:id="rId7"/>
    <p:sldId id="407" r:id="rId8"/>
    <p:sldId id="268" r:id="rId9"/>
    <p:sldId id="293" r:id="rId10"/>
    <p:sldId id="1765" r:id="rId11"/>
    <p:sldId id="290" r:id="rId12"/>
    <p:sldId id="291" r:id="rId13"/>
    <p:sldId id="294" r:id="rId14"/>
    <p:sldId id="353" r:id="rId15"/>
    <p:sldId id="292" r:id="rId16"/>
    <p:sldId id="295" r:id="rId17"/>
    <p:sldId id="270" r:id="rId18"/>
    <p:sldId id="289" r:id="rId19"/>
    <p:sldId id="279" r:id="rId20"/>
    <p:sldId id="284" r:id="rId21"/>
    <p:sldId id="280" r:id="rId22"/>
    <p:sldId id="1768" r:id="rId23"/>
    <p:sldId id="278" r:id="rId24"/>
    <p:sldId id="411" r:id="rId25"/>
    <p:sldId id="408" r:id="rId26"/>
    <p:sldId id="283" r:id="rId27"/>
    <p:sldId id="282" r:id="rId28"/>
    <p:sldId id="276" r:id="rId29"/>
    <p:sldId id="410" r:id="rId30"/>
    <p:sldId id="286" r:id="rId31"/>
    <p:sldId id="1766" r:id="rId32"/>
    <p:sldId id="269" r:id="rId33"/>
    <p:sldId id="1767" r:id="rId34"/>
    <p:sldId id="1773" r:id="rId35"/>
    <p:sldId id="1755" r:id="rId36"/>
    <p:sldId id="1762" r:id="rId37"/>
    <p:sldId id="1733" r:id="rId38"/>
    <p:sldId id="285" r:id="rId39"/>
    <p:sldId id="287" r:id="rId40"/>
    <p:sldId id="273" r:id="rId41"/>
    <p:sldId id="406" r:id="rId42"/>
    <p:sldId id="272" r:id="rId43"/>
    <p:sldId id="1763" r:id="rId44"/>
    <p:sldId id="1769" r:id="rId45"/>
    <p:sldId id="1770" r:id="rId46"/>
    <p:sldId id="1771" r:id="rId47"/>
    <p:sldId id="1772" r:id="rId48"/>
  </p:sldIdLst>
  <p:sldSz cx="9144000" cy="5143500" type="screen16x9"/>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5F4"/>
    <a:srgbClr val="E1DDDC"/>
    <a:srgbClr val="3F6BAE"/>
    <a:srgbClr val="FC9804"/>
    <a:srgbClr val="FFCC00"/>
    <a:srgbClr val="F0DC08"/>
    <a:srgbClr val="EFE12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26" autoAdjust="0"/>
    <p:restoredTop sz="93013" autoAdjust="0"/>
  </p:normalViewPr>
  <p:slideViewPr>
    <p:cSldViewPr>
      <p:cViewPr>
        <p:scale>
          <a:sx n="142" d="100"/>
          <a:sy n="142" d="100"/>
        </p:scale>
        <p:origin x="936" y="1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66" d="100"/>
        <a:sy n="166" d="100"/>
      </p:scale>
      <p:origin x="0" y="0"/>
    </p:cViewPr>
  </p:sorterViewPr>
  <p:notesViewPr>
    <p:cSldViewPr showGuides="1">
      <p:cViewPr varScale="1">
        <p:scale>
          <a:sx n="83" d="100"/>
          <a:sy n="83" d="100"/>
        </p:scale>
        <p:origin x="391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8E4808-4DFB-7841-9BF0-EB9762D223D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FR"/>
        </a:p>
      </dgm:t>
    </dgm:pt>
    <dgm:pt modelId="{2F153949-74F4-4346-8AB1-D70623F097BF}">
      <dgm:prSet phldrT="[Texte]"/>
      <dgm:spPr/>
      <dgm:t>
        <a:bodyPr/>
        <a:lstStyle/>
        <a:p>
          <a:r>
            <a:rPr lang="en-US" noProof="0" dirty="0"/>
            <a:t>Good</a:t>
          </a:r>
        </a:p>
        <a:p>
          <a:r>
            <a:rPr lang="en-US" noProof="0" dirty="0"/>
            <a:t>Maintenance</a:t>
          </a:r>
        </a:p>
      </dgm:t>
    </dgm:pt>
    <dgm:pt modelId="{68CBAB33-0379-9D44-853A-76322EAF7645}" type="parTrans" cxnId="{A5806BFD-9D11-1F4A-9E17-6DDEFD544BBD}">
      <dgm:prSet/>
      <dgm:spPr/>
      <dgm:t>
        <a:bodyPr/>
        <a:lstStyle/>
        <a:p>
          <a:endParaRPr lang="fr-FR"/>
        </a:p>
      </dgm:t>
    </dgm:pt>
    <dgm:pt modelId="{E06261FE-60EA-C041-BC89-573228DD6E02}" type="sibTrans" cxnId="{A5806BFD-9D11-1F4A-9E17-6DDEFD544BBD}">
      <dgm:prSet/>
      <dgm:spPr/>
      <dgm:t>
        <a:bodyPr/>
        <a:lstStyle/>
        <a:p>
          <a:endParaRPr lang="fr-FR"/>
        </a:p>
      </dgm:t>
    </dgm:pt>
    <dgm:pt modelId="{421B4601-AB6D-EF4A-9C9A-61A6A24AA71C}">
      <dgm:prSet phldrT="[Texte]"/>
      <dgm:spPr/>
      <dgm:t>
        <a:bodyPr/>
        <a:lstStyle/>
        <a:p>
          <a:r>
            <a:rPr lang="fr-FR" dirty="0"/>
            <a:t>Diagnostic </a:t>
          </a:r>
          <a:r>
            <a:rPr lang="en-US" noProof="0" dirty="0"/>
            <a:t>capability</a:t>
          </a:r>
          <a:r>
            <a:rPr lang="fr-FR" dirty="0"/>
            <a:t> </a:t>
          </a:r>
        </a:p>
      </dgm:t>
    </dgm:pt>
    <dgm:pt modelId="{9D173338-7577-BA4D-B5AE-965B76F125EA}" type="parTrans" cxnId="{8C9EF2D4-AB0B-B547-9FAB-1D12A904E0F7}">
      <dgm:prSet/>
      <dgm:spPr/>
      <dgm:t>
        <a:bodyPr/>
        <a:lstStyle/>
        <a:p>
          <a:endParaRPr lang="fr-FR"/>
        </a:p>
      </dgm:t>
    </dgm:pt>
    <dgm:pt modelId="{98D4BC08-CB32-014E-B5AE-DB316D48F4D8}" type="sibTrans" cxnId="{8C9EF2D4-AB0B-B547-9FAB-1D12A904E0F7}">
      <dgm:prSet/>
      <dgm:spPr/>
      <dgm:t>
        <a:bodyPr/>
        <a:lstStyle/>
        <a:p>
          <a:endParaRPr lang="fr-FR"/>
        </a:p>
      </dgm:t>
    </dgm:pt>
    <dgm:pt modelId="{74369114-4173-4C4D-9529-17F6F3631900}">
      <dgm:prSet phldrT="[Texte]"/>
      <dgm:spPr/>
      <dgm:t>
        <a:bodyPr/>
        <a:lstStyle/>
        <a:p>
          <a:r>
            <a:rPr lang="en-US" noProof="0" dirty="0"/>
            <a:t>Reliability, availability</a:t>
          </a:r>
        </a:p>
      </dgm:t>
    </dgm:pt>
    <dgm:pt modelId="{CB409EF3-2555-3B4A-A44E-69C8081BD575}" type="parTrans" cxnId="{7841C795-984F-1B40-815A-D2CBEC198582}">
      <dgm:prSet/>
      <dgm:spPr/>
      <dgm:t>
        <a:bodyPr/>
        <a:lstStyle/>
        <a:p>
          <a:endParaRPr lang="fr-FR"/>
        </a:p>
      </dgm:t>
    </dgm:pt>
    <dgm:pt modelId="{25FF7560-1496-4A4E-A9DF-8ABDC10D6989}" type="sibTrans" cxnId="{7841C795-984F-1B40-815A-D2CBEC198582}">
      <dgm:prSet/>
      <dgm:spPr/>
      <dgm:t>
        <a:bodyPr/>
        <a:lstStyle/>
        <a:p>
          <a:endParaRPr lang="fr-FR"/>
        </a:p>
      </dgm:t>
    </dgm:pt>
    <dgm:pt modelId="{15C9E9E2-4888-6240-89D9-C1BCE2D22BA8}">
      <dgm:prSet phldrT="[Texte]"/>
      <dgm:spPr/>
      <dgm:t>
        <a:bodyPr/>
        <a:lstStyle/>
        <a:p>
          <a:r>
            <a:rPr lang="en-US" noProof="0" dirty="0"/>
            <a:t>Reduced Back to business time</a:t>
          </a:r>
        </a:p>
      </dgm:t>
    </dgm:pt>
    <dgm:pt modelId="{A1E6573B-11E3-764B-AACD-41EBD16FE797}" type="parTrans" cxnId="{3A31BFD8-EB86-AE45-885A-9CD5A7DE4C94}">
      <dgm:prSet/>
      <dgm:spPr/>
      <dgm:t>
        <a:bodyPr/>
        <a:lstStyle/>
        <a:p>
          <a:endParaRPr lang="fr-FR"/>
        </a:p>
      </dgm:t>
    </dgm:pt>
    <dgm:pt modelId="{BA9F7A8F-D0E8-9D41-8523-FDFCAAC8AF22}" type="sibTrans" cxnId="{3A31BFD8-EB86-AE45-885A-9CD5A7DE4C94}">
      <dgm:prSet/>
      <dgm:spPr/>
      <dgm:t>
        <a:bodyPr/>
        <a:lstStyle/>
        <a:p>
          <a:endParaRPr lang="fr-FR"/>
        </a:p>
      </dgm:t>
    </dgm:pt>
    <dgm:pt modelId="{F81FADB6-0C85-4648-AFA8-7219B9149A6D}" type="pres">
      <dgm:prSet presAssocID="{BF8E4808-4DFB-7841-9BF0-EB9762D223DC}" presName="hierChild1" presStyleCnt="0">
        <dgm:presLayoutVars>
          <dgm:orgChart val="1"/>
          <dgm:chPref val="1"/>
          <dgm:dir/>
          <dgm:animOne val="branch"/>
          <dgm:animLvl val="lvl"/>
          <dgm:resizeHandles/>
        </dgm:presLayoutVars>
      </dgm:prSet>
      <dgm:spPr/>
    </dgm:pt>
    <dgm:pt modelId="{C029C28F-96A4-3E4F-BAB0-0E0F7455A637}" type="pres">
      <dgm:prSet presAssocID="{2F153949-74F4-4346-8AB1-D70623F097BF}" presName="hierRoot1" presStyleCnt="0">
        <dgm:presLayoutVars>
          <dgm:hierBranch val="init"/>
        </dgm:presLayoutVars>
      </dgm:prSet>
      <dgm:spPr/>
    </dgm:pt>
    <dgm:pt modelId="{67D94226-A81C-B449-AE70-24AD630F1919}" type="pres">
      <dgm:prSet presAssocID="{2F153949-74F4-4346-8AB1-D70623F097BF}" presName="rootComposite1" presStyleCnt="0"/>
      <dgm:spPr/>
    </dgm:pt>
    <dgm:pt modelId="{93EA4568-4F6E-0D43-9977-F1278D94D7DD}" type="pres">
      <dgm:prSet presAssocID="{2F153949-74F4-4346-8AB1-D70623F097BF}" presName="rootText1" presStyleLbl="node0" presStyleIdx="0" presStyleCnt="1">
        <dgm:presLayoutVars>
          <dgm:chPref val="3"/>
        </dgm:presLayoutVars>
      </dgm:prSet>
      <dgm:spPr/>
    </dgm:pt>
    <dgm:pt modelId="{273D40DC-86F0-624E-A2CB-82CF248768F8}" type="pres">
      <dgm:prSet presAssocID="{2F153949-74F4-4346-8AB1-D70623F097BF}" presName="rootConnector1" presStyleLbl="node1" presStyleIdx="0" presStyleCnt="0"/>
      <dgm:spPr/>
    </dgm:pt>
    <dgm:pt modelId="{BE17ADAB-2040-4A43-AB67-26284F6C3009}" type="pres">
      <dgm:prSet presAssocID="{2F153949-74F4-4346-8AB1-D70623F097BF}" presName="hierChild2" presStyleCnt="0"/>
      <dgm:spPr/>
    </dgm:pt>
    <dgm:pt modelId="{4F9656BD-A069-EA43-95AC-30B7B3F10462}" type="pres">
      <dgm:prSet presAssocID="{9D173338-7577-BA4D-B5AE-965B76F125EA}" presName="Name37" presStyleLbl="parChTrans1D2" presStyleIdx="0" presStyleCnt="3"/>
      <dgm:spPr/>
    </dgm:pt>
    <dgm:pt modelId="{21D9D069-608F-9049-A3D5-20F5E3260384}" type="pres">
      <dgm:prSet presAssocID="{421B4601-AB6D-EF4A-9C9A-61A6A24AA71C}" presName="hierRoot2" presStyleCnt="0">
        <dgm:presLayoutVars>
          <dgm:hierBranch val="init"/>
        </dgm:presLayoutVars>
      </dgm:prSet>
      <dgm:spPr/>
    </dgm:pt>
    <dgm:pt modelId="{CA04AF80-9748-B84F-B703-88B86BA1C2F4}" type="pres">
      <dgm:prSet presAssocID="{421B4601-AB6D-EF4A-9C9A-61A6A24AA71C}" presName="rootComposite" presStyleCnt="0"/>
      <dgm:spPr/>
    </dgm:pt>
    <dgm:pt modelId="{32E085E3-100E-3243-BCDF-80101C8547C4}" type="pres">
      <dgm:prSet presAssocID="{421B4601-AB6D-EF4A-9C9A-61A6A24AA71C}" presName="rootText" presStyleLbl="node2" presStyleIdx="0" presStyleCnt="3">
        <dgm:presLayoutVars>
          <dgm:chPref val="3"/>
        </dgm:presLayoutVars>
      </dgm:prSet>
      <dgm:spPr/>
    </dgm:pt>
    <dgm:pt modelId="{66904261-E742-8048-8103-77D291A7E6B3}" type="pres">
      <dgm:prSet presAssocID="{421B4601-AB6D-EF4A-9C9A-61A6A24AA71C}" presName="rootConnector" presStyleLbl="node2" presStyleIdx="0" presStyleCnt="3"/>
      <dgm:spPr/>
    </dgm:pt>
    <dgm:pt modelId="{399CCB4C-0EC8-7045-9B0B-1CBFAD06E792}" type="pres">
      <dgm:prSet presAssocID="{421B4601-AB6D-EF4A-9C9A-61A6A24AA71C}" presName="hierChild4" presStyleCnt="0"/>
      <dgm:spPr/>
    </dgm:pt>
    <dgm:pt modelId="{E00578CF-B9C5-1346-B297-528D932DF74D}" type="pres">
      <dgm:prSet presAssocID="{421B4601-AB6D-EF4A-9C9A-61A6A24AA71C}" presName="hierChild5" presStyleCnt="0"/>
      <dgm:spPr/>
    </dgm:pt>
    <dgm:pt modelId="{6CBEB69B-DD8A-B446-9E63-B50236C2F02B}" type="pres">
      <dgm:prSet presAssocID="{CB409EF3-2555-3B4A-A44E-69C8081BD575}" presName="Name37" presStyleLbl="parChTrans1D2" presStyleIdx="1" presStyleCnt="3"/>
      <dgm:spPr/>
    </dgm:pt>
    <dgm:pt modelId="{33399ACE-39D0-BB40-9C51-E1F78F4A1D31}" type="pres">
      <dgm:prSet presAssocID="{74369114-4173-4C4D-9529-17F6F3631900}" presName="hierRoot2" presStyleCnt="0">
        <dgm:presLayoutVars>
          <dgm:hierBranch val="init"/>
        </dgm:presLayoutVars>
      </dgm:prSet>
      <dgm:spPr/>
    </dgm:pt>
    <dgm:pt modelId="{7B742CF4-CEC1-B644-858D-BA04D90CFBBF}" type="pres">
      <dgm:prSet presAssocID="{74369114-4173-4C4D-9529-17F6F3631900}" presName="rootComposite" presStyleCnt="0"/>
      <dgm:spPr/>
    </dgm:pt>
    <dgm:pt modelId="{C2F53B52-80C4-2B44-BCE7-41B8442FF9DF}" type="pres">
      <dgm:prSet presAssocID="{74369114-4173-4C4D-9529-17F6F3631900}" presName="rootText" presStyleLbl="node2" presStyleIdx="1" presStyleCnt="3">
        <dgm:presLayoutVars>
          <dgm:chPref val="3"/>
        </dgm:presLayoutVars>
      </dgm:prSet>
      <dgm:spPr/>
    </dgm:pt>
    <dgm:pt modelId="{109C9910-C69A-8A47-A10C-1F4D2BCED501}" type="pres">
      <dgm:prSet presAssocID="{74369114-4173-4C4D-9529-17F6F3631900}" presName="rootConnector" presStyleLbl="node2" presStyleIdx="1" presStyleCnt="3"/>
      <dgm:spPr/>
    </dgm:pt>
    <dgm:pt modelId="{94B6BD6E-AD2F-2646-9954-9C1E42DB68A9}" type="pres">
      <dgm:prSet presAssocID="{74369114-4173-4C4D-9529-17F6F3631900}" presName="hierChild4" presStyleCnt="0"/>
      <dgm:spPr/>
    </dgm:pt>
    <dgm:pt modelId="{57423861-5BFF-6E47-84E0-662385ECEAC6}" type="pres">
      <dgm:prSet presAssocID="{74369114-4173-4C4D-9529-17F6F3631900}" presName="hierChild5" presStyleCnt="0"/>
      <dgm:spPr/>
    </dgm:pt>
    <dgm:pt modelId="{41DC033A-7E30-8E48-BAE4-D3E7AD435A6B}" type="pres">
      <dgm:prSet presAssocID="{A1E6573B-11E3-764B-AACD-41EBD16FE797}" presName="Name37" presStyleLbl="parChTrans1D2" presStyleIdx="2" presStyleCnt="3"/>
      <dgm:spPr/>
    </dgm:pt>
    <dgm:pt modelId="{ABE78F63-EAF9-9349-9500-40B71EF4C955}" type="pres">
      <dgm:prSet presAssocID="{15C9E9E2-4888-6240-89D9-C1BCE2D22BA8}" presName="hierRoot2" presStyleCnt="0">
        <dgm:presLayoutVars>
          <dgm:hierBranch val="init"/>
        </dgm:presLayoutVars>
      </dgm:prSet>
      <dgm:spPr/>
    </dgm:pt>
    <dgm:pt modelId="{7EA7F988-C541-7645-A768-4450F2B13598}" type="pres">
      <dgm:prSet presAssocID="{15C9E9E2-4888-6240-89D9-C1BCE2D22BA8}" presName="rootComposite" presStyleCnt="0"/>
      <dgm:spPr/>
    </dgm:pt>
    <dgm:pt modelId="{621D568D-A950-1042-97E5-5C41F01887B8}" type="pres">
      <dgm:prSet presAssocID="{15C9E9E2-4888-6240-89D9-C1BCE2D22BA8}" presName="rootText" presStyleLbl="node2" presStyleIdx="2" presStyleCnt="3">
        <dgm:presLayoutVars>
          <dgm:chPref val="3"/>
        </dgm:presLayoutVars>
      </dgm:prSet>
      <dgm:spPr/>
    </dgm:pt>
    <dgm:pt modelId="{08114A3E-F4B4-E14F-B3BE-7D7C86217A7C}" type="pres">
      <dgm:prSet presAssocID="{15C9E9E2-4888-6240-89D9-C1BCE2D22BA8}" presName="rootConnector" presStyleLbl="node2" presStyleIdx="2" presStyleCnt="3"/>
      <dgm:spPr/>
    </dgm:pt>
    <dgm:pt modelId="{133D09B8-DDFD-B146-8A2D-4EC7F17DA57C}" type="pres">
      <dgm:prSet presAssocID="{15C9E9E2-4888-6240-89D9-C1BCE2D22BA8}" presName="hierChild4" presStyleCnt="0"/>
      <dgm:spPr/>
    </dgm:pt>
    <dgm:pt modelId="{103F6185-2B04-4142-930E-86B8509F98F7}" type="pres">
      <dgm:prSet presAssocID="{15C9E9E2-4888-6240-89D9-C1BCE2D22BA8}" presName="hierChild5" presStyleCnt="0"/>
      <dgm:spPr/>
    </dgm:pt>
    <dgm:pt modelId="{93646CB3-564F-874F-9C22-0A29C3167ECB}" type="pres">
      <dgm:prSet presAssocID="{2F153949-74F4-4346-8AB1-D70623F097BF}" presName="hierChild3" presStyleCnt="0"/>
      <dgm:spPr/>
    </dgm:pt>
  </dgm:ptLst>
  <dgm:cxnLst>
    <dgm:cxn modelId="{A499FF07-B868-E345-87E2-7225B8ABAC92}" type="presOf" srcId="{15C9E9E2-4888-6240-89D9-C1BCE2D22BA8}" destId="{08114A3E-F4B4-E14F-B3BE-7D7C86217A7C}" srcOrd="1" destOrd="0" presId="urn:microsoft.com/office/officeart/2005/8/layout/orgChart1"/>
    <dgm:cxn modelId="{15AF4A2E-65CC-2B43-9137-BBE3337ABC20}" type="presOf" srcId="{421B4601-AB6D-EF4A-9C9A-61A6A24AA71C}" destId="{32E085E3-100E-3243-BCDF-80101C8547C4}" srcOrd="0" destOrd="0" presId="urn:microsoft.com/office/officeart/2005/8/layout/orgChart1"/>
    <dgm:cxn modelId="{E723C23F-4771-5E4E-A867-2FB64C047082}" type="presOf" srcId="{CB409EF3-2555-3B4A-A44E-69C8081BD575}" destId="{6CBEB69B-DD8A-B446-9E63-B50236C2F02B}" srcOrd="0" destOrd="0" presId="urn:microsoft.com/office/officeart/2005/8/layout/orgChart1"/>
    <dgm:cxn modelId="{95D36954-6CD5-D942-BCCF-096B14BDD498}" type="presOf" srcId="{74369114-4173-4C4D-9529-17F6F3631900}" destId="{109C9910-C69A-8A47-A10C-1F4D2BCED501}" srcOrd="1" destOrd="0" presId="urn:microsoft.com/office/officeart/2005/8/layout/orgChart1"/>
    <dgm:cxn modelId="{6E3A875D-2A3D-714E-8581-829E5A956F7A}" type="presOf" srcId="{421B4601-AB6D-EF4A-9C9A-61A6A24AA71C}" destId="{66904261-E742-8048-8103-77D291A7E6B3}" srcOrd="1" destOrd="0" presId="urn:microsoft.com/office/officeart/2005/8/layout/orgChart1"/>
    <dgm:cxn modelId="{0F8E1F5F-69E1-0543-98F9-682BF60B2ECA}" type="presOf" srcId="{9D173338-7577-BA4D-B5AE-965B76F125EA}" destId="{4F9656BD-A069-EA43-95AC-30B7B3F10462}" srcOrd="0" destOrd="0" presId="urn:microsoft.com/office/officeart/2005/8/layout/orgChart1"/>
    <dgm:cxn modelId="{845D1064-8126-2F48-A59A-0327459A3138}" type="presOf" srcId="{BF8E4808-4DFB-7841-9BF0-EB9762D223DC}" destId="{F81FADB6-0C85-4648-AFA8-7219B9149A6D}" srcOrd="0" destOrd="0" presId="urn:microsoft.com/office/officeart/2005/8/layout/orgChart1"/>
    <dgm:cxn modelId="{86B53C6F-2A4E-3445-81E7-7F9186E3D348}" type="presOf" srcId="{2F153949-74F4-4346-8AB1-D70623F097BF}" destId="{93EA4568-4F6E-0D43-9977-F1278D94D7DD}" srcOrd="0" destOrd="0" presId="urn:microsoft.com/office/officeart/2005/8/layout/orgChart1"/>
    <dgm:cxn modelId="{7841C795-984F-1B40-815A-D2CBEC198582}" srcId="{2F153949-74F4-4346-8AB1-D70623F097BF}" destId="{74369114-4173-4C4D-9529-17F6F3631900}" srcOrd="1" destOrd="0" parTransId="{CB409EF3-2555-3B4A-A44E-69C8081BD575}" sibTransId="{25FF7560-1496-4A4E-A9DF-8ABDC10D6989}"/>
    <dgm:cxn modelId="{3B20C5BA-FC25-1F45-86B8-0B886E30B2E4}" type="presOf" srcId="{A1E6573B-11E3-764B-AACD-41EBD16FE797}" destId="{41DC033A-7E30-8E48-BAE4-D3E7AD435A6B}" srcOrd="0" destOrd="0" presId="urn:microsoft.com/office/officeart/2005/8/layout/orgChart1"/>
    <dgm:cxn modelId="{B97BBFBB-D16B-6D42-A61C-077DC4168B5B}" type="presOf" srcId="{74369114-4173-4C4D-9529-17F6F3631900}" destId="{C2F53B52-80C4-2B44-BCE7-41B8442FF9DF}" srcOrd="0" destOrd="0" presId="urn:microsoft.com/office/officeart/2005/8/layout/orgChart1"/>
    <dgm:cxn modelId="{3571B3C5-2C2C-084C-BFBC-23D21AF503DD}" type="presOf" srcId="{15C9E9E2-4888-6240-89D9-C1BCE2D22BA8}" destId="{621D568D-A950-1042-97E5-5C41F01887B8}" srcOrd="0" destOrd="0" presId="urn:microsoft.com/office/officeart/2005/8/layout/orgChart1"/>
    <dgm:cxn modelId="{8C9EF2D4-AB0B-B547-9FAB-1D12A904E0F7}" srcId="{2F153949-74F4-4346-8AB1-D70623F097BF}" destId="{421B4601-AB6D-EF4A-9C9A-61A6A24AA71C}" srcOrd="0" destOrd="0" parTransId="{9D173338-7577-BA4D-B5AE-965B76F125EA}" sibTransId="{98D4BC08-CB32-014E-B5AE-DB316D48F4D8}"/>
    <dgm:cxn modelId="{3A31BFD8-EB86-AE45-885A-9CD5A7DE4C94}" srcId="{2F153949-74F4-4346-8AB1-D70623F097BF}" destId="{15C9E9E2-4888-6240-89D9-C1BCE2D22BA8}" srcOrd="2" destOrd="0" parTransId="{A1E6573B-11E3-764B-AACD-41EBD16FE797}" sibTransId="{BA9F7A8F-D0E8-9D41-8523-FDFCAAC8AF22}"/>
    <dgm:cxn modelId="{44FF9BE4-58B4-D840-A8A2-0FED5B2213BE}" type="presOf" srcId="{2F153949-74F4-4346-8AB1-D70623F097BF}" destId="{273D40DC-86F0-624E-A2CB-82CF248768F8}" srcOrd="1" destOrd="0" presId="urn:microsoft.com/office/officeart/2005/8/layout/orgChart1"/>
    <dgm:cxn modelId="{A5806BFD-9D11-1F4A-9E17-6DDEFD544BBD}" srcId="{BF8E4808-4DFB-7841-9BF0-EB9762D223DC}" destId="{2F153949-74F4-4346-8AB1-D70623F097BF}" srcOrd="0" destOrd="0" parTransId="{68CBAB33-0379-9D44-853A-76322EAF7645}" sibTransId="{E06261FE-60EA-C041-BC89-573228DD6E02}"/>
    <dgm:cxn modelId="{7746E8D3-9FF1-C741-AD96-A5BBADC7752D}" type="presParOf" srcId="{F81FADB6-0C85-4648-AFA8-7219B9149A6D}" destId="{C029C28F-96A4-3E4F-BAB0-0E0F7455A637}" srcOrd="0" destOrd="0" presId="urn:microsoft.com/office/officeart/2005/8/layout/orgChart1"/>
    <dgm:cxn modelId="{0AE9D45B-A33D-F145-BC9D-7103A61C5B3D}" type="presParOf" srcId="{C029C28F-96A4-3E4F-BAB0-0E0F7455A637}" destId="{67D94226-A81C-B449-AE70-24AD630F1919}" srcOrd="0" destOrd="0" presId="urn:microsoft.com/office/officeart/2005/8/layout/orgChart1"/>
    <dgm:cxn modelId="{E271FA47-26AD-9B48-AE59-6E4C612EBC76}" type="presParOf" srcId="{67D94226-A81C-B449-AE70-24AD630F1919}" destId="{93EA4568-4F6E-0D43-9977-F1278D94D7DD}" srcOrd="0" destOrd="0" presId="urn:microsoft.com/office/officeart/2005/8/layout/orgChart1"/>
    <dgm:cxn modelId="{BCACCCB5-7E7C-4346-9901-CD0136B5CECD}" type="presParOf" srcId="{67D94226-A81C-B449-AE70-24AD630F1919}" destId="{273D40DC-86F0-624E-A2CB-82CF248768F8}" srcOrd="1" destOrd="0" presId="urn:microsoft.com/office/officeart/2005/8/layout/orgChart1"/>
    <dgm:cxn modelId="{A40D8AE7-2655-4540-B365-ECD74367FAC1}" type="presParOf" srcId="{C029C28F-96A4-3E4F-BAB0-0E0F7455A637}" destId="{BE17ADAB-2040-4A43-AB67-26284F6C3009}" srcOrd="1" destOrd="0" presId="urn:microsoft.com/office/officeart/2005/8/layout/orgChart1"/>
    <dgm:cxn modelId="{F5BEBCAA-21A8-314A-BFF3-D8D14A69557B}" type="presParOf" srcId="{BE17ADAB-2040-4A43-AB67-26284F6C3009}" destId="{4F9656BD-A069-EA43-95AC-30B7B3F10462}" srcOrd="0" destOrd="0" presId="urn:microsoft.com/office/officeart/2005/8/layout/orgChart1"/>
    <dgm:cxn modelId="{75E24287-0022-9C48-8CAF-374A6B9B6ADE}" type="presParOf" srcId="{BE17ADAB-2040-4A43-AB67-26284F6C3009}" destId="{21D9D069-608F-9049-A3D5-20F5E3260384}" srcOrd="1" destOrd="0" presId="urn:microsoft.com/office/officeart/2005/8/layout/orgChart1"/>
    <dgm:cxn modelId="{2D9774EA-21B9-8846-8BD7-8A75444C6CDA}" type="presParOf" srcId="{21D9D069-608F-9049-A3D5-20F5E3260384}" destId="{CA04AF80-9748-B84F-B703-88B86BA1C2F4}" srcOrd="0" destOrd="0" presId="urn:microsoft.com/office/officeart/2005/8/layout/orgChart1"/>
    <dgm:cxn modelId="{B474CFD5-B7F5-DD43-A5DB-528B02EE221D}" type="presParOf" srcId="{CA04AF80-9748-B84F-B703-88B86BA1C2F4}" destId="{32E085E3-100E-3243-BCDF-80101C8547C4}" srcOrd="0" destOrd="0" presId="urn:microsoft.com/office/officeart/2005/8/layout/orgChart1"/>
    <dgm:cxn modelId="{4EDC6ABD-4596-4344-8D3B-7A1D93E2F240}" type="presParOf" srcId="{CA04AF80-9748-B84F-B703-88B86BA1C2F4}" destId="{66904261-E742-8048-8103-77D291A7E6B3}" srcOrd="1" destOrd="0" presId="urn:microsoft.com/office/officeart/2005/8/layout/orgChart1"/>
    <dgm:cxn modelId="{F4C12E22-C7FD-6F4B-92C7-C8CC1C386689}" type="presParOf" srcId="{21D9D069-608F-9049-A3D5-20F5E3260384}" destId="{399CCB4C-0EC8-7045-9B0B-1CBFAD06E792}" srcOrd="1" destOrd="0" presId="urn:microsoft.com/office/officeart/2005/8/layout/orgChart1"/>
    <dgm:cxn modelId="{95C3D3DF-0675-E848-8BE7-EC4C8FAA57C7}" type="presParOf" srcId="{21D9D069-608F-9049-A3D5-20F5E3260384}" destId="{E00578CF-B9C5-1346-B297-528D932DF74D}" srcOrd="2" destOrd="0" presId="urn:microsoft.com/office/officeart/2005/8/layout/orgChart1"/>
    <dgm:cxn modelId="{D2F8EC37-A370-3D4E-B1D8-77B440FBB969}" type="presParOf" srcId="{BE17ADAB-2040-4A43-AB67-26284F6C3009}" destId="{6CBEB69B-DD8A-B446-9E63-B50236C2F02B}" srcOrd="2" destOrd="0" presId="urn:microsoft.com/office/officeart/2005/8/layout/orgChart1"/>
    <dgm:cxn modelId="{9415AC49-FA09-E442-9DAD-348CDF7F45C9}" type="presParOf" srcId="{BE17ADAB-2040-4A43-AB67-26284F6C3009}" destId="{33399ACE-39D0-BB40-9C51-E1F78F4A1D31}" srcOrd="3" destOrd="0" presId="urn:microsoft.com/office/officeart/2005/8/layout/orgChart1"/>
    <dgm:cxn modelId="{D375B3A9-BB99-E248-9CCD-BB75D3362D53}" type="presParOf" srcId="{33399ACE-39D0-BB40-9C51-E1F78F4A1D31}" destId="{7B742CF4-CEC1-B644-858D-BA04D90CFBBF}" srcOrd="0" destOrd="0" presId="urn:microsoft.com/office/officeart/2005/8/layout/orgChart1"/>
    <dgm:cxn modelId="{5497321C-5BB2-5246-AB46-394E0E8E4352}" type="presParOf" srcId="{7B742CF4-CEC1-B644-858D-BA04D90CFBBF}" destId="{C2F53B52-80C4-2B44-BCE7-41B8442FF9DF}" srcOrd="0" destOrd="0" presId="urn:microsoft.com/office/officeart/2005/8/layout/orgChart1"/>
    <dgm:cxn modelId="{B8D3E75B-6F20-E441-94D7-574E64530C3E}" type="presParOf" srcId="{7B742CF4-CEC1-B644-858D-BA04D90CFBBF}" destId="{109C9910-C69A-8A47-A10C-1F4D2BCED501}" srcOrd="1" destOrd="0" presId="urn:microsoft.com/office/officeart/2005/8/layout/orgChart1"/>
    <dgm:cxn modelId="{BB9F0647-02D0-FE4A-8979-0AE5230ACC5D}" type="presParOf" srcId="{33399ACE-39D0-BB40-9C51-E1F78F4A1D31}" destId="{94B6BD6E-AD2F-2646-9954-9C1E42DB68A9}" srcOrd="1" destOrd="0" presId="urn:microsoft.com/office/officeart/2005/8/layout/orgChart1"/>
    <dgm:cxn modelId="{6611351F-C449-804C-8733-681FE6B1AFD8}" type="presParOf" srcId="{33399ACE-39D0-BB40-9C51-E1F78F4A1D31}" destId="{57423861-5BFF-6E47-84E0-662385ECEAC6}" srcOrd="2" destOrd="0" presId="urn:microsoft.com/office/officeart/2005/8/layout/orgChart1"/>
    <dgm:cxn modelId="{4C10888B-35FC-E64C-B530-083419DA7C27}" type="presParOf" srcId="{BE17ADAB-2040-4A43-AB67-26284F6C3009}" destId="{41DC033A-7E30-8E48-BAE4-D3E7AD435A6B}" srcOrd="4" destOrd="0" presId="urn:microsoft.com/office/officeart/2005/8/layout/orgChart1"/>
    <dgm:cxn modelId="{1071E60F-E049-3241-B726-BFD8BFE1805E}" type="presParOf" srcId="{BE17ADAB-2040-4A43-AB67-26284F6C3009}" destId="{ABE78F63-EAF9-9349-9500-40B71EF4C955}" srcOrd="5" destOrd="0" presId="urn:microsoft.com/office/officeart/2005/8/layout/orgChart1"/>
    <dgm:cxn modelId="{7AA23401-8DF8-C04D-9A79-4F66124E5B20}" type="presParOf" srcId="{ABE78F63-EAF9-9349-9500-40B71EF4C955}" destId="{7EA7F988-C541-7645-A768-4450F2B13598}" srcOrd="0" destOrd="0" presId="urn:microsoft.com/office/officeart/2005/8/layout/orgChart1"/>
    <dgm:cxn modelId="{C5A5710C-5B94-6444-833D-7A5A0019D1E8}" type="presParOf" srcId="{7EA7F988-C541-7645-A768-4450F2B13598}" destId="{621D568D-A950-1042-97E5-5C41F01887B8}" srcOrd="0" destOrd="0" presId="urn:microsoft.com/office/officeart/2005/8/layout/orgChart1"/>
    <dgm:cxn modelId="{06527B0F-40DA-634D-B516-90F7F5618090}" type="presParOf" srcId="{7EA7F988-C541-7645-A768-4450F2B13598}" destId="{08114A3E-F4B4-E14F-B3BE-7D7C86217A7C}" srcOrd="1" destOrd="0" presId="urn:microsoft.com/office/officeart/2005/8/layout/orgChart1"/>
    <dgm:cxn modelId="{26C0BD09-BBB5-8B46-A0C4-79D353F0F3C4}" type="presParOf" srcId="{ABE78F63-EAF9-9349-9500-40B71EF4C955}" destId="{133D09B8-DDFD-B146-8A2D-4EC7F17DA57C}" srcOrd="1" destOrd="0" presId="urn:microsoft.com/office/officeart/2005/8/layout/orgChart1"/>
    <dgm:cxn modelId="{4659A5FE-C976-3640-88AA-39853C947823}" type="presParOf" srcId="{ABE78F63-EAF9-9349-9500-40B71EF4C955}" destId="{103F6185-2B04-4142-930E-86B8509F98F7}" srcOrd="2" destOrd="0" presId="urn:microsoft.com/office/officeart/2005/8/layout/orgChart1"/>
    <dgm:cxn modelId="{C1C6390F-23D7-F740-A2CC-3062F7FF0239}" type="presParOf" srcId="{C029C28F-96A4-3E4F-BAB0-0E0F7455A637}" destId="{93646CB3-564F-874F-9C22-0A29C3167EC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C033A-7E30-8E48-BAE4-D3E7AD435A6B}">
      <dsp:nvSpPr>
        <dsp:cNvPr id="0" name=""/>
        <dsp:cNvSpPr/>
      </dsp:nvSpPr>
      <dsp:spPr>
        <a:xfrm>
          <a:off x="1998008" y="690707"/>
          <a:ext cx="1413605" cy="245336"/>
        </a:xfrm>
        <a:custGeom>
          <a:avLst/>
          <a:gdLst/>
          <a:ahLst/>
          <a:cxnLst/>
          <a:rect l="0" t="0" r="0" b="0"/>
          <a:pathLst>
            <a:path>
              <a:moveTo>
                <a:pt x="0" y="0"/>
              </a:moveTo>
              <a:lnTo>
                <a:pt x="0" y="122668"/>
              </a:lnTo>
              <a:lnTo>
                <a:pt x="1413605" y="122668"/>
              </a:lnTo>
              <a:lnTo>
                <a:pt x="1413605" y="2453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EB69B-DD8A-B446-9E63-B50236C2F02B}">
      <dsp:nvSpPr>
        <dsp:cNvPr id="0" name=""/>
        <dsp:cNvSpPr/>
      </dsp:nvSpPr>
      <dsp:spPr>
        <a:xfrm>
          <a:off x="1952287" y="690707"/>
          <a:ext cx="91440" cy="245336"/>
        </a:xfrm>
        <a:custGeom>
          <a:avLst/>
          <a:gdLst/>
          <a:ahLst/>
          <a:cxnLst/>
          <a:rect l="0" t="0" r="0" b="0"/>
          <a:pathLst>
            <a:path>
              <a:moveTo>
                <a:pt x="45720" y="0"/>
              </a:moveTo>
              <a:lnTo>
                <a:pt x="45720" y="2453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9656BD-A069-EA43-95AC-30B7B3F10462}">
      <dsp:nvSpPr>
        <dsp:cNvPr id="0" name=""/>
        <dsp:cNvSpPr/>
      </dsp:nvSpPr>
      <dsp:spPr>
        <a:xfrm>
          <a:off x="584402" y="690707"/>
          <a:ext cx="1413605" cy="245336"/>
        </a:xfrm>
        <a:custGeom>
          <a:avLst/>
          <a:gdLst/>
          <a:ahLst/>
          <a:cxnLst/>
          <a:rect l="0" t="0" r="0" b="0"/>
          <a:pathLst>
            <a:path>
              <a:moveTo>
                <a:pt x="1413605" y="0"/>
              </a:moveTo>
              <a:lnTo>
                <a:pt x="1413605" y="122668"/>
              </a:lnTo>
              <a:lnTo>
                <a:pt x="0" y="122668"/>
              </a:lnTo>
              <a:lnTo>
                <a:pt x="0" y="2453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EA4568-4F6E-0D43-9977-F1278D94D7DD}">
      <dsp:nvSpPr>
        <dsp:cNvPr id="0" name=""/>
        <dsp:cNvSpPr/>
      </dsp:nvSpPr>
      <dsp:spPr>
        <a:xfrm>
          <a:off x="1413873" y="106572"/>
          <a:ext cx="1168268" cy="5841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noProof="0" dirty="0"/>
            <a:t>Good</a:t>
          </a:r>
        </a:p>
        <a:p>
          <a:pPr marL="0" lvl="0" indent="0" algn="ctr" defTabSz="577850">
            <a:lnSpc>
              <a:spcPct val="90000"/>
            </a:lnSpc>
            <a:spcBef>
              <a:spcPct val="0"/>
            </a:spcBef>
            <a:spcAft>
              <a:spcPct val="35000"/>
            </a:spcAft>
            <a:buNone/>
          </a:pPr>
          <a:r>
            <a:rPr lang="en-US" sz="1300" kern="1200" noProof="0" dirty="0"/>
            <a:t>Maintenance</a:t>
          </a:r>
        </a:p>
      </dsp:txBody>
      <dsp:txXfrm>
        <a:off x="1413873" y="106572"/>
        <a:ext cx="1168268" cy="584134"/>
      </dsp:txXfrm>
    </dsp:sp>
    <dsp:sp modelId="{32E085E3-100E-3243-BCDF-80101C8547C4}">
      <dsp:nvSpPr>
        <dsp:cNvPr id="0" name=""/>
        <dsp:cNvSpPr/>
      </dsp:nvSpPr>
      <dsp:spPr>
        <a:xfrm>
          <a:off x="268" y="936043"/>
          <a:ext cx="1168268" cy="5841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Diagnostic </a:t>
          </a:r>
          <a:r>
            <a:rPr lang="en-US" sz="1300" kern="1200" noProof="0" dirty="0"/>
            <a:t>capability</a:t>
          </a:r>
          <a:r>
            <a:rPr lang="fr-FR" sz="1300" kern="1200" dirty="0"/>
            <a:t> </a:t>
          </a:r>
        </a:p>
      </dsp:txBody>
      <dsp:txXfrm>
        <a:off x="268" y="936043"/>
        <a:ext cx="1168268" cy="584134"/>
      </dsp:txXfrm>
    </dsp:sp>
    <dsp:sp modelId="{C2F53B52-80C4-2B44-BCE7-41B8442FF9DF}">
      <dsp:nvSpPr>
        <dsp:cNvPr id="0" name=""/>
        <dsp:cNvSpPr/>
      </dsp:nvSpPr>
      <dsp:spPr>
        <a:xfrm>
          <a:off x="1413873" y="936043"/>
          <a:ext cx="1168268" cy="5841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noProof="0" dirty="0"/>
            <a:t>Reliability, availability</a:t>
          </a:r>
        </a:p>
      </dsp:txBody>
      <dsp:txXfrm>
        <a:off x="1413873" y="936043"/>
        <a:ext cx="1168268" cy="584134"/>
      </dsp:txXfrm>
    </dsp:sp>
    <dsp:sp modelId="{621D568D-A950-1042-97E5-5C41F01887B8}">
      <dsp:nvSpPr>
        <dsp:cNvPr id="0" name=""/>
        <dsp:cNvSpPr/>
      </dsp:nvSpPr>
      <dsp:spPr>
        <a:xfrm>
          <a:off x="2827478" y="936043"/>
          <a:ext cx="1168268" cy="5841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noProof="0" dirty="0"/>
            <a:t>Reduced Back to business time</a:t>
          </a:r>
        </a:p>
      </dsp:txBody>
      <dsp:txXfrm>
        <a:off x="2827478" y="936043"/>
        <a:ext cx="1168268" cy="58413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F2CC8582-32F8-4511-BE8E-9127F14BA016}" type="datetimeFigureOut">
              <a:rPr lang="fr-FR" smtClean="0"/>
              <a:t>11/11/2019</a:t>
            </a:fld>
            <a:endParaRPr lang="fr-FR"/>
          </a:p>
        </p:txBody>
      </p:sp>
      <p:sp>
        <p:nvSpPr>
          <p:cNvPr id="4" name="Espace réservé de l'image des diapositives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6582F002-206D-4184-B39E-C7D93CBC5980}" type="slidenum">
              <a:rPr lang="fr-FR" smtClean="0"/>
              <a:t>‹N°›</a:t>
            </a:fld>
            <a:endParaRPr lang="fr-FR"/>
          </a:p>
        </p:txBody>
      </p:sp>
    </p:spTree>
    <p:extLst>
      <p:ext uri="{BB962C8B-B14F-4D97-AF65-F5344CB8AC3E}">
        <p14:creationId xmlns:p14="http://schemas.microsoft.com/office/powerpoint/2010/main" val="61645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dirty="0">
                <a:solidFill>
                  <a:schemeClr val="tx1"/>
                </a:solidFill>
                <a:effectLst/>
                <a:latin typeface="+mn-lt"/>
                <a:ea typeface="+mn-ea"/>
                <a:cs typeface="+mn-cs"/>
              </a:rPr>
              <a:t>Maintenance </a:t>
            </a:r>
            <a:r>
              <a:rPr lang="fr-FR" sz="1200" b="1" i="0" u="none" strike="noStrike" kern="1200" dirty="0" err="1">
                <a:solidFill>
                  <a:schemeClr val="tx1"/>
                </a:solidFill>
                <a:effectLst/>
                <a:latin typeface="+mn-lt"/>
                <a:ea typeface="+mn-ea"/>
                <a:cs typeface="+mn-cs"/>
              </a:rPr>
              <a:t>strategies</a:t>
            </a:r>
            <a:r>
              <a:rPr lang="fr-FR" sz="1200" b="1" i="0" u="none" strike="noStrike" kern="1200" dirty="0">
                <a:solidFill>
                  <a:schemeClr val="tx1"/>
                </a:solidFill>
                <a:effectLst/>
                <a:latin typeface="+mn-lt"/>
                <a:ea typeface="+mn-ea"/>
                <a:cs typeface="+mn-cs"/>
              </a:rPr>
              <a:t> for </a:t>
            </a:r>
            <a:r>
              <a:rPr lang="fr-FR" sz="1200" b="1" i="0" u="none" strike="noStrike" kern="1200" dirty="0" err="1">
                <a:solidFill>
                  <a:schemeClr val="tx1"/>
                </a:solidFill>
                <a:effectLst/>
                <a:latin typeface="+mn-lt"/>
                <a:ea typeface="+mn-ea"/>
                <a:cs typeface="+mn-cs"/>
              </a:rPr>
              <a:t>reaching</a:t>
            </a:r>
            <a:r>
              <a:rPr lang="fr-FR" sz="1200" b="1" i="0" u="none" strike="noStrike" kern="1200" dirty="0">
                <a:solidFill>
                  <a:schemeClr val="tx1"/>
                </a:solidFill>
                <a:effectLst/>
                <a:latin typeface="+mn-lt"/>
                <a:ea typeface="+mn-ea"/>
                <a:cs typeface="+mn-cs"/>
              </a:rPr>
              <a:t> and </a:t>
            </a:r>
            <a:r>
              <a:rPr lang="fr-FR" sz="1200" b="1" i="0" u="none" strike="noStrike" kern="1200" dirty="0" err="1">
                <a:solidFill>
                  <a:schemeClr val="tx1"/>
                </a:solidFill>
                <a:effectLst/>
                <a:latin typeface="+mn-lt"/>
                <a:ea typeface="+mn-ea"/>
                <a:cs typeface="+mn-cs"/>
              </a:rPr>
              <a:t>maintaining</a:t>
            </a:r>
            <a:r>
              <a:rPr lang="fr-FR" sz="1200" b="1" i="0" u="none" strike="noStrike" kern="1200" dirty="0">
                <a:solidFill>
                  <a:schemeClr val="tx1"/>
                </a:solidFill>
                <a:effectLst/>
                <a:latin typeface="+mn-lt"/>
                <a:ea typeface="+mn-ea"/>
                <a:cs typeface="+mn-cs"/>
              </a:rPr>
              <a:t> top performance of </a:t>
            </a:r>
            <a:r>
              <a:rPr lang="fr-FR" sz="1200" b="1" i="0" u="none" strike="noStrike" kern="1200" dirty="0" err="1">
                <a:solidFill>
                  <a:schemeClr val="tx1"/>
                </a:solidFill>
                <a:effectLst/>
                <a:latin typeface="+mn-lt"/>
                <a:ea typeface="+mn-ea"/>
                <a:cs typeface="+mn-cs"/>
              </a:rPr>
              <a:t>accelerator</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facilities</a:t>
            </a:r>
            <a:endParaRPr lang="fr-FR" sz="1200" b="1" i="0" u="none" strike="noStrike"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a:t>
            </a:fld>
            <a:endParaRPr lang="fr-FR"/>
          </a:p>
        </p:txBody>
      </p:sp>
    </p:spTree>
    <p:extLst>
      <p:ext uri="{BB962C8B-B14F-4D97-AF65-F5344CB8AC3E}">
        <p14:creationId xmlns:p14="http://schemas.microsoft.com/office/powerpoint/2010/main" val="3436265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19</a:t>
            </a:fld>
            <a:endParaRPr lang="fr-FR"/>
          </a:p>
        </p:txBody>
      </p:sp>
    </p:spTree>
    <p:extLst>
      <p:ext uri="{BB962C8B-B14F-4D97-AF65-F5344CB8AC3E}">
        <p14:creationId xmlns:p14="http://schemas.microsoft.com/office/powerpoint/2010/main" val="3476830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21</a:t>
            </a:fld>
            <a:endParaRPr lang="fr-FR"/>
          </a:p>
        </p:txBody>
      </p:sp>
    </p:spTree>
    <p:extLst>
      <p:ext uri="{BB962C8B-B14F-4D97-AF65-F5344CB8AC3E}">
        <p14:creationId xmlns:p14="http://schemas.microsoft.com/office/powerpoint/2010/main" val="160641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Never wait for aging the step for upgrade will be too large.</a:t>
            </a:r>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27</a:t>
            </a:fld>
            <a:endParaRPr lang="fr-FR"/>
          </a:p>
        </p:txBody>
      </p:sp>
    </p:spTree>
    <p:extLst>
      <p:ext uri="{BB962C8B-B14F-4D97-AF65-F5344CB8AC3E}">
        <p14:creationId xmlns:p14="http://schemas.microsoft.com/office/powerpoint/2010/main" val="126604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Le processeur, la RAM et la mémoire flash sont soudés à la carte mère. Les réparations et les mises à niveau ne seront pas pratiques, voir impossibles.</a:t>
            </a:r>
          </a:p>
          <a:p>
            <a:r>
              <a:rPr lang="fr-FR" sz="1200" b="0" i="0" u="none" strike="noStrike" kern="1200" dirty="0">
                <a:solidFill>
                  <a:schemeClr val="tx1"/>
                </a:solidFill>
                <a:effectLst/>
                <a:latin typeface="+mn-lt"/>
                <a:ea typeface="+mn-ea"/>
                <a:cs typeface="+mn-cs"/>
              </a:rPr>
              <a:t>Le boîtier supérieur, y compris le clavier, la batterie, les haut-parleurs </a:t>
            </a:r>
            <a:r>
              <a:rPr lang="fr-FR" sz="1200" b="0" i="1" u="none" strike="noStrike" kern="1200" dirty="0">
                <a:solidFill>
                  <a:schemeClr val="tx1"/>
                </a:solidFill>
                <a:effectLst/>
                <a:latin typeface="+mn-lt"/>
                <a:ea typeface="+mn-ea"/>
                <a:cs typeface="+mn-cs"/>
              </a:rPr>
              <a:t>et</a:t>
            </a:r>
            <a:r>
              <a:rPr lang="fr-FR" sz="1200" b="0" i="0" u="none" strike="noStrike" kern="1200" dirty="0">
                <a:solidFill>
                  <a:schemeClr val="tx1"/>
                </a:solidFill>
                <a:effectLst/>
                <a:latin typeface="+mn-lt"/>
                <a:ea typeface="+mn-ea"/>
                <a:cs typeface="+mn-cs"/>
              </a:rPr>
              <a:t> la barre tactile sont collés l'un à l'autre. Il est donc impossible de remplacer séparément tous ces composants.</a:t>
            </a:r>
          </a:p>
          <a:p>
            <a:r>
              <a:rPr lang="fr-FR" sz="1200" b="0" i="0" u="none" strike="noStrike" kern="1200" dirty="0">
                <a:solidFill>
                  <a:schemeClr val="tx1"/>
                </a:solidFill>
                <a:effectLst/>
                <a:latin typeface="+mn-lt"/>
                <a:ea typeface="+mn-ea"/>
                <a:cs typeface="+mn-cs"/>
              </a:rPr>
              <a:t>Le capteur </a:t>
            </a:r>
            <a:r>
              <a:rPr lang="fr-FR" sz="1200" b="0" i="0" u="none" strike="noStrike" kern="1200" dirty="0" err="1">
                <a:solidFill>
                  <a:schemeClr val="tx1"/>
                </a:solidFill>
                <a:effectLst/>
                <a:latin typeface="+mn-lt"/>
                <a:ea typeface="+mn-ea"/>
                <a:cs typeface="+mn-cs"/>
              </a:rPr>
              <a:t>Touch</a:t>
            </a:r>
            <a:r>
              <a:rPr lang="fr-FR" sz="1200" b="0" i="0" u="none" strike="noStrike" kern="1200" dirty="0">
                <a:solidFill>
                  <a:schemeClr val="tx1"/>
                </a:solidFill>
                <a:effectLst/>
                <a:latin typeface="+mn-lt"/>
                <a:ea typeface="+mn-ea"/>
                <a:cs typeface="+mn-cs"/>
              </a:rPr>
              <a:t> ID sert également de bouton de marche et est couplé à la puce T2 de la carte mère. La réparation d'un bête bouton de marche défectueux risque de nécessiter l'aide d'Apple ou une nouvelle carte mère.</a:t>
            </a:r>
          </a:p>
          <a:p>
            <a:endParaRPr lang="en-US"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6</a:t>
            </a:fld>
            <a:endParaRPr lang="fr-FR"/>
          </a:p>
        </p:txBody>
      </p:sp>
    </p:spTree>
    <p:extLst>
      <p:ext uri="{BB962C8B-B14F-4D97-AF65-F5344CB8AC3E}">
        <p14:creationId xmlns:p14="http://schemas.microsoft.com/office/powerpoint/2010/main" val="142414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8</a:t>
            </a:fld>
            <a:endParaRPr lang="fr-FR"/>
          </a:p>
        </p:txBody>
      </p:sp>
    </p:spTree>
    <p:extLst>
      <p:ext uri="{BB962C8B-B14F-4D97-AF65-F5344CB8AC3E}">
        <p14:creationId xmlns:p14="http://schemas.microsoft.com/office/powerpoint/2010/main" val="208651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2005: 5 days lost due to a water leak in the ID15 crotch, 2 cells vented</a:t>
            </a:r>
          </a:p>
          <a:p>
            <a:endParaRPr lang="en-US" dirty="0"/>
          </a:p>
          <a:p>
            <a:r>
              <a:rPr lang="en-US" dirty="0"/>
              <a:t>Thin copper thickness (1mm) of the cooling channel tube in the copper intercepting the X rays eroded by a complicated chemical process, systematic process for all.</a:t>
            </a:r>
          </a:p>
          <a:p>
            <a:endParaRPr lang="en-US" dirty="0"/>
          </a:p>
          <a:p>
            <a:r>
              <a:rPr lang="en-US" dirty="0"/>
              <a:t>==&gt; ID15 replaced, all crotches displaced by 2mm, new design, all crotches replaced, better control of the water chemical properties (Ph,..)</a:t>
            </a:r>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9</a:t>
            </a:fld>
            <a:endParaRPr lang="fr-FR"/>
          </a:p>
        </p:txBody>
      </p:sp>
    </p:spTree>
    <p:extLst>
      <p:ext uri="{BB962C8B-B14F-4D97-AF65-F5344CB8AC3E}">
        <p14:creationId xmlns:p14="http://schemas.microsoft.com/office/powerpoint/2010/main" val="96235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20000"/>
              </a:spcBef>
              <a:defRPr/>
            </a:pPr>
            <a:r>
              <a:rPr lang="fr-FR" sz="1200" b="1" dirty="0">
                <a:latin typeface="Arial" panose="020B0604020202020204" pitchFamily="34" charset="0"/>
                <a:cs typeface="Arial" panose="020B0604020202020204" pitchFamily="34" charset="0"/>
              </a:rPr>
              <a:t>2005 – 2014: </a:t>
            </a:r>
            <a:r>
              <a:rPr lang="fr-FR" sz="1200" b="1" dirty="0" err="1">
                <a:latin typeface="Arial" panose="020B0604020202020204" pitchFamily="34" charset="0"/>
                <a:cs typeface="Arial" panose="020B0604020202020204" pitchFamily="34" charset="0"/>
              </a:rPr>
              <a:t>Many</a:t>
            </a:r>
            <a:r>
              <a:rPr lang="fr-FR" sz="1200" b="1" dirty="0">
                <a:latin typeface="Arial" panose="020B0604020202020204" pitchFamily="34" charset="0"/>
                <a:cs typeface="Arial" panose="020B0604020202020204" pitchFamily="34" charset="0"/>
              </a:rPr>
              <a:t> </a:t>
            </a:r>
            <a:r>
              <a:rPr lang="fr-FR" sz="1200" b="1" dirty="0" err="1">
                <a:latin typeface="Arial" panose="020B0604020202020204" pitchFamily="34" charset="0"/>
                <a:cs typeface="Arial" panose="020B0604020202020204" pitchFamily="34" charset="0"/>
              </a:rPr>
              <a:t>failures</a:t>
            </a:r>
            <a:r>
              <a:rPr lang="fr-FR" sz="1200" b="1" dirty="0">
                <a:latin typeface="Arial" panose="020B0604020202020204" pitchFamily="34" charset="0"/>
                <a:cs typeface="Arial" panose="020B0604020202020204" pitchFamily="34" charset="0"/>
              </a:rPr>
              <a:t> on the 3Hz Booster power supplies</a:t>
            </a:r>
          </a:p>
          <a:p>
            <a:pPr>
              <a:spcBef>
                <a:spcPct val="20000"/>
              </a:spcBef>
              <a:defRPr/>
            </a:pPr>
            <a:r>
              <a:rPr lang="fr-FR" sz="1200" dirty="0">
                <a:latin typeface="Arial" panose="020B0604020202020204" pitchFamily="34" charset="0"/>
                <a:cs typeface="Arial" panose="020B0604020202020204" pitchFamily="34" charset="0"/>
              </a:rPr>
              <a:t>=&gt; Interruption of the Top-Up </a:t>
            </a:r>
            <a:r>
              <a:rPr lang="fr-FR" sz="1200" dirty="0" err="1">
                <a:latin typeface="Arial" panose="020B0604020202020204" pitchFamily="34" charset="0"/>
                <a:cs typeface="Arial" panose="020B0604020202020204" pitchFamily="34" charset="0"/>
              </a:rPr>
              <a:t>operation</a:t>
            </a:r>
            <a:r>
              <a:rPr lang="fr-FR" sz="1200" dirty="0">
                <a:latin typeface="Arial" panose="020B0604020202020204" pitchFamily="34" charset="0"/>
                <a:cs typeface="Arial" panose="020B0604020202020204" pitchFamily="34" charset="0"/>
              </a:rPr>
              <a:t> for at least 2 </a:t>
            </a:r>
            <a:r>
              <a:rPr lang="fr-FR" sz="1200" dirty="0" err="1">
                <a:latin typeface="Arial" panose="020B0604020202020204" pitchFamily="34" charset="0"/>
                <a:cs typeface="Arial" panose="020B0604020202020204" pitchFamily="34" charset="0"/>
              </a:rPr>
              <a:t>hours</a:t>
            </a:r>
            <a:r>
              <a:rPr lang="fr-FR" sz="1200" dirty="0">
                <a:latin typeface="Arial" panose="020B0604020202020204" pitchFamily="34" charset="0"/>
                <a:cs typeface="Arial" panose="020B0604020202020204" pitchFamily="34" charset="0"/>
              </a:rPr>
              <a:t> (minimum time for </a:t>
            </a:r>
            <a:r>
              <a:rPr lang="fr-FR" sz="1200" dirty="0" err="1">
                <a:latin typeface="Arial" panose="020B0604020202020204" pitchFamily="34" charset="0"/>
                <a:cs typeface="Arial" panose="020B0604020202020204" pitchFamily="34" charset="0"/>
              </a:rPr>
              <a:t>repairing</a:t>
            </a:r>
            <a:r>
              <a:rPr lang="fr-FR" sz="120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a:spcBef>
                <a:spcPct val="20000"/>
              </a:spcBef>
              <a:defRPr/>
            </a:pPr>
            <a:r>
              <a:rPr lang="en-US" sz="1200" dirty="0">
                <a:latin typeface="Arial" panose="020B0604020202020204" pitchFamily="34" charset="0"/>
                <a:cs typeface="Arial" panose="020B0604020202020204" pitchFamily="34" charset="0"/>
              </a:rPr>
              <a:t>Lifetime of the IGBT (Insulated-gate bipolar transistor) modules used in the</a:t>
            </a:r>
          </a:p>
          <a:p>
            <a:pPr>
              <a:spcBef>
                <a:spcPct val="20000"/>
              </a:spcBef>
              <a:defRPr/>
            </a:pPr>
            <a:r>
              <a:rPr lang="en-US" sz="1200" dirty="0">
                <a:latin typeface="Arial" panose="020B0604020202020204" pitchFamily="34" charset="0"/>
                <a:cs typeface="Arial" panose="020B0604020202020204" pitchFamily="34" charset="0"/>
              </a:rPr>
              <a:t>4-Q output stage of the Dipole power supplies </a:t>
            </a:r>
            <a:r>
              <a:rPr lang="en-US" sz="1200" b="1" dirty="0">
                <a:latin typeface="Arial" panose="020B0604020202020204" pitchFamily="34" charset="0"/>
                <a:cs typeface="Arial" panose="020B0604020202020204" pitchFamily="34" charset="0"/>
              </a:rPr>
              <a:t>&lt; 3 years!</a:t>
            </a:r>
          </a:p>
          <a:p>
            <a:pPr>
              <a:spcBef>
                <a:spcPct val="20000"/>
              </a:spcBef>
              <a:defRPr/>
            </a:pPr>
            <a:r>
              <a:rPr lang="en-US" sz="1200" dirty="0">
                <a:latin typeface="Arial" panose="020B0604020202020204" pitchFamily="34" charset="0"/>
                <a:cs typeface="Arial" panose="020B0604020202020204" pitchFamily="34" charset="0"/>
              </a:rPr>
              <a:t>Cause: High thermal stress generated by the 3Hz excursion of the IGBT</a:t>
            </a:r>
          </a:p>
          <a:p>
            <a:pPr>
              <a:spcBef>
                <a:spcPct val="20000"/>
              </a:spcBef>
              <a:defRPr/>
            </a:pPr>
            <a:r>
              <a:rPr lang="en-US" sz="1200" dirty="0">
                <a:latin typeface="Arial" panose="020B0604020202020204" pitchFamily="34" charset="0"/>
                <a:cs typeface="Arial" panose="020B0604020202020204" pitchFamily="34" charset="0"/>
              </a:rPr>
              <a:t>chip's junction temperature </a:t>
            </a:r>
            <a:r>
              <a:rPr lang="fr-FR" sz="1200" dirty="0">
                <a:latin typeface="Arial" panose="020B0604020202020204" pitchFamily="34" charset="0"/>
                <a:ea typeface="Arial Unicode MS" panose="020B0604020202020204" pitchFamily="34" charset="-128"/>
                <a:cs typeface="Arial" panose="020B0604020202020204" pitchFamily="34" charset="0"/>
                <a:sym typeface="Wingdings" panose="05000000000000000000" pitchFamily="2" charset="2"/>
              </a:rPr>
              <a:t>=&gt; Poor power </a:t>
            </a:r>
            <a:r>
              <a:rPr lang="fr-FR" sz="1200" dirty="0" err="1">
                <a:latin typeface="Arial" panose="020B0604020202020204" pitchFamily="34" charset="0"/>
                <a:ea typeface="Arial Unicode MS" panose="020B0604020202020204" pitchFamily="34" charset="-128"/>
                <a:cs typeface="Arial" panose="020B0604020202020204" pitchFamily="34" charset="0"/>
                <a:sym typeface="Wingdings" panose="05000000000000000000" pitchFamily="2" charset="2"/>
              </a:rPr>
              <a:t>cycling</a:t>
            </a:r>
            <a:r>
              <a:rPr lang="fr-FR" sz="1200" dirty="0">
                <a:latin typeface="Arial" panose="020B0604020202020204" pitchFamily="34" charset="0"/>
                <a:ea typeface="Arial Unicode MS" panose="020B0604020202020204" pitchFamily="34" charset="-128"/>
                <a:cs typeface="Arial" panose="020B0604020202020204" pitchFamily="34" charset="0"/>
                <a:sym typeface="Wingdings" panose="05000000000000000000" pitchFamily="2" charset="2"/>
              </a:rPr>
              <a:t> </a:t>
            </a:r>
            <a:r>
              <a:rPr lang="fr-FR" sz="1200" dirty="0" err="1">
                <a:latin typeface="Arial" panose="020B0604020202020204" pitchFamily="34" charset="0"/>
                <a:ea typeface="Arial Unicode MS" panose="020B0604020202020204" pitchFamily="34" charset="-128"/>
                <a:cs typeface="Arial" panose="020B0604020202020204" pitchFamily="34" charset="0"/>
                <a:sym typeface="Wingdings" panose="05000000000000000000" pitchFamily="2" charset="2"/>
              </a:rPr>
              <a:t>capability</a:t>
            </a:r>
            <a:r>
              <a:rPr lang="fr-FR" sz="1200" dirty="0">
                <a:latin typeface="Arial" panose="020B0604020202020204" pitchFamily="34" charset="0"/>
                <a:ea typeface="Arial Unicode MS" panose="020B0604020202020204" pitchFamily="34" charset="-128"/>
                <a:cs typeface="Arial" panose="020B0604020202020204" pitchFamily="34" charset="0"/>
                <a:sym typeface="Wingdings" panose="05000000000000000000" pitchFamily="2" charset="2"/>
              </a:rPr>
              <a:t> ( &lt; 25 million 3Hz cycles)</a:t>
            </a:r>
          </a:p>
          <a:p>
            <a:endParaRPr lang="en-US" dirty="0"/>
          </a:p>
          <a:p>
            <a:pPr algn="l"/>
            <a:r>
              <a:rPr lang="fr-FR" sz="1200" b="1" dirty="0" err="1">
                <a:latin typeface="Arial" panose="020B0604020202020204" pitchFamily="34" charset="0"/>
                <a:cs typeface="Arial" panose="020B0604020202020204" pitchFamily="34" charset="0"/>
              </a:rPr>
              <a:t>Spare</a:t>
            </a:r>
            <a:r>
              <a:rPr lang="fr-FR" sz="1200" b="1" dirty="0">
                <a:latin typeface="Arial" panose="020B0604020202020204" pitchFamily="34" charset="0"/>
                <a:cs typeface="Arial" panose="020B0604020202020204" pitchFamily="34" charset="0"/>
              </a:rPr>
              <a:t> Storage Ring </a:t>
            </a:r>
            <a:r>
              <a:rPr lang="fr-FR" sz="1200" b="1" dirty="0" err="1">
                <a:latin typeface="Arial" panose="020B0604020202020204" pitchFamily="34" charset="0"/>
                <a:cs typeface="Arial" panose="020B0604020202020204" pitchFamily="34" charset="0"/>
              </a:rPr>
              <a:t>dipole</a:t>
            </a:r>
            <a:r>
              <a:rPr lang="fr-FR" sz="1200" b="1" dirty="0">
                <a:latin typeface="Arial" panose="020B0604020202020204" pitchFamily="34" charset="0"/>
                <a:cs typeface="Arial" panose="020B0604020202020204" pitchFamily="34" charset="0"/>
              </a:rPr>
              <a:t> power </a:t>
            </a:r>
            <a:r>
              <a:rPr lang="fr-FR" sz="1200" b="1" dirty="0" err="1">
                <a:latin typeface="Arial" panose="020B0604020202020204" pitchFamily="34" charset="0"/>
                <a:cs typeface="Arial" panose="020B0604020202020204" pitchFamily="34" charset="0"/>
              </a:rPr>
              <a:t>supply</a:t>
            </a:r>
            <a:r>
              <a:rPr lang="fr-FR" sz="1200" b="1" dirty="0">
                <a:latin typeface="Arial" panose="020B0604020202020204" pitchFamily="34" charset="0"/>
                <a:cs typeface="Arial" panose="020B0604020202020204" pitchFamily="34" charset="0"/>
              </a:rPr>
              <a:t> (400 kW):</a:t>
            </a:r>
            <a:r>
              <a:rPr lang="fr-FR" sz="1200" b="1" dirty="0">
                <a:latin typeface="Arial"/>
                <a:cs typeface="Arial"/>
              </a:rPr>
              <a:t> </a:t>
            </a:r>
            <a:endParaRPr lang="en-US" dirty="0"/>
          </a:p>
          <a:p>
            <a:pPr marL="457200" indent="-457200" algn="just">
              <a:buFontTx/>
              <a:buChar char="-"/>
            </a:pPr>
            <a:r>
              <a:rPr lang="fr-FR" sz="1200" dirty="0" err="1">
                <a:latin typeface="Arial" panose="020B0604020202020204" pitchFamily="34" charset="0"/>
                <a:cs typeface="Arial" panose="020B0604020202020204" pitchFamily="34" charset="0"/>
              </a:rPr>
              <a:t>Switching</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from</a:t>
            </a:r>
            <a:r>
              <a:rPr lang="fr-FR" sz="1200" dirty="0">
                <a:latin typeface="Arial" panose="020B0604020202020204" pitchFamily="34" charset="0"/>
                <a:cs typeface="Arial" panose="020B0604020202020204" pitchFamily="34" charset="0"/>
              </a:rPr>
              <a:t> the original power </a:t>
            </a:r>
            <a:r>
              <a:rPr lang="fr-FR" sz="1200" dirty="0" err="1">
                <a:latin typeface="Arial" panose="020B0604020202020204" pitchFamily="34" charset="0"/>
                <a:cs typeface="Arial" panose="020B0604020202020204" pitchFamily="34" charset="0"/>
              </a:rPr>
              <a:t>supply</a:t>
            </a:r>
            <a:r>
              <a:rPr lang="fr-FR" sz="1200" dirty="0">
                <a:latin typeface="Arial" panose="020B0604020202020204" pitchFamily="34" charset="0"/>
                <a:cs typeface="Arial" panose="020B0604020202020204" pitchFamily="34" charset="0"/>
              </a:rPr>
              <a:t> to the </a:t>
            </a:r>
            <a:r>
              <a:rPr lang="fr-FR" sz="1200" dirty="0" err="1">
                <a:latin typeface="Arial" panose="020B0604020202020204" pitchFamily="34" charset="0"/>
                <a:cs typeface="Arial" panose="020B0604020202020204" pitchFamily="34" charset="0"/>
              </a:rPr>
              <a:t>spare</a:t>
            </a:r>
            <a:r>
              <a:rPr lang="fr-FR" sz="1200" dirty="0">
                <a:latin typeface="Arial" panose="020B0604020202020204" pitchFamily="34" charset="0"/>
                <a:cs typeface="Arial" panose="020B0604020202020204" pitchFamily="34" charset="0"/>
              </a:rPr>
              <a:t> one </a:t>
            </a:r>
            <a:r>
              <a:rPr lang="fr-FR" sz="1200" dirty="0" err="1">
                <a:latin typeface="Arial" panose="020B0604020202020204" pitchFamily="34" charset="0"/>
                <a:cs typeface="Arial" panose="020B0604020202020204" pitchFamily="34" charset="0"/>
              </a:rPr>
              <a:t>takes</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less</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than</a:t>
            </a:r>
            <a:r>
              <a:rPr lang="fr-FR" sz="1200" dirty="0">
                <a:latin typeface="Arial" panose="020B0604020202020204" pitchFamily="34" charset="0"/>
                <a:cs typeface="Arial" panose="020B0604020202020204" pitchFamily="34" charset="0"/>
              </a:rPr>
              <a:t> 15 minutes (</a:t>
            </a:r>
            <a:r>
              <a:rPr lang="fr-FR" sz="1200" dirty="0" err="1">
                <a:latin typeface="Arial" panose="020B0604020202020204" pitchFamily="34" charset="0"/>
                <a:cs typeface="Arial" panose="020B0604020202020204" pitchFamily="34" charset="0"/>
              </a:rPr>
              <a:t>can</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be</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fulfilled</a:t>
            </a:r>
            <a:r>
              <a:rPr lang="fr-FR" sz="1200" dirty="0">
                <a:latin typeface="Arial" panose="020B0604020202020204" pitchFamily="34" charset="0"/>
                <a:cs typeface="Arial" panose="020B0604020202020204" pitchFamily="34" charset="0"/>
              </a:rPr>
              <a:t> by the machine </a:t>
            </a:r>
            <a:r>
              <a:rPr lang="fr-FR" sz="1200" dirty="0" err="1">
                <a:latin typeface="Arial" panose="020B0604020202020204" pitchFamily="34" charset="0"/>
                <a:cs typeface="Arial" panose="020B0604020202020204" pitchFamily="34" charset="0"/>
              </a:rPr>
              <a:t>operator</a:t>
            </a:r>
            <a:r>
              <a:rPr lang="fr-FR" sz="1200" dirty="0">
                <a:latin typeface="Arial" panose="020B0604020202020204" pitchFamily="34" charset="0"/>
                <a:cs typeface="Arial" panose="020B0604020202020204" pitchFamily="34" charset="0"/>
              </a:rPr>
              <a:t>)</a:t>
            </a:r>
          </a:p>
          <a:p>
            <a:pPr marL="457200" indent="-457200" algn="just">
              <a:buFontTx/>
              <a:buChar char="-"/>
            </a:pPr>
            <a:r>
              <a:rPr lang="fr-FR" sz="1200" dirty="0" err="1">
                <a:latin typeface="Arial" panose="020B0604020202020204" pitchFamily="34" charset="0"/>
                <a:cs typeface="Arial" panose="020B0604020202020204" pitchFamily="34" charset="0"/>
              </a:rPr>
              <a:t>Since</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its</a:t>
            </a:r>
            <a:r>
              <a:rPr lang="fr-FR" sz="1200" dirty="0">
                <a:latin typeface="Arial" panose="020B0604020202020204" pitchFamily="34" charset="0"/>
                <a:cs typeface="Arial" panose="020B0604020202020204" pitchFamily="34" charset="0"/>
              </a:rPr>
              <a:t> installation, </a:t>
            </a:r>
            <a:r>
              <a:rPr lang="fr-FR" sz="1200" dirty="0" err="1">
                <a:latin typeface="Arial" panose="020B0604020202020204" pitchFamily="34" charset="0"/>
                <a:cs typeface="Arial" panose="020B0604020202020204" pitchFamily="34" charset="0"/>
              </a:rPr>
              <a:t>many</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hours</a:t>
            </a:r>
            <a:r>
              <a:rPr lang="fr-FR" sz="1200" dirty="0">
                <a:latin typeface="Arial" panose="020B0604020202020204" pitchFamily="34" charset="0"/>
                <a:cs typeface="Arial" panose="020B0604020202020204" pitchFamily="34" charset="0"/>
              </a:rPr>
              <a:t> of </a:t>
            </a:r>
            <a:r>
              <a:rPr lang="fr-FR" sz="1200" dirty="0" err="1">
                <a:latin typeface="Arial" panose="020B0604020202020204" pitchFamily="34" charset="0"/>
                <a:cs typeface="Arial" panose="020B0604020202020204" pitchFamily="34" charset="0"/>
              </a:rPr>
              <a:t>beam</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saved</a:t>
            </a:r>
            <a:r>
              <a:rPr lang="fr-FR" sz="1200" dirty="0">
                <a:latin typeface="Arial" panose="020B0604020202020204" pitchFamily="34" charset="0"/>
                <a:cs typeface="Arial" panose="020B0604020202020204" pitchFamily="34" charset="0"/>
              </a:rPr>
              <a:t> (breakdowns of the original </a:t>
            </a:r>
            <a:r>
              <a:rPr lang="fr-FR" sz="1200" dirty="0" err="1">
                <a:latin typeface="Arial" panose="020B0604020202020204" pitchFamily="34" charset="0"/>
                <a:cs typeface="Arial" panose="020B0604020202020204" pitchFamily="34" charset="0"/>
              </a:rPr>
              <a:t>dipole</a:t>
            </a:r>
            <a:r>
              <a:rPr lang="fr-FR" sz="1200" dirty="0">
                <a:latin typeface="Arial" panose="020B0604020202020204" pitchFamily="34" charset="0"/>
                <a:cs typeface="Arial" panose="020B0604020202020204" pitchFamily="34" charset="0"/>
              </a:rPr>
              <a:t> power </a:t>
            </a:r>
            <a:r>
              <a:rPr lang="fr-FR" sz="1200" dirty="0" err="1">
                <a:latin typeface="Arial" panose="020B0604020202020204" pitchFamily="34" charset="0"/>
                <a:cs typeface="Arial" panose="020B0604020202020204" pitchFamily="34" charset="0"/>
              </a:rPr>
              <a:t>supply</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occured</a:t>
            </a:r>
            <a:r>
              <a:rPr lang="fr-FR" sz="1200" dirty="0">
                <a:latin typeface="Arial" panose="020B0604020202020204" pitchFamily="34" charset="0"/>
                <a:cs typeface="Arial" panose="020B0604020202020204" pitchFamily="34" charset="0"/>
              </a:rPr>
              <a:t> in 2015 and 2017)</a:t>
            </a:r>
          </a:p>
          <a:p>
            <a:endParaRPr lang="en-US" dirty="0"/>
          </a:p>
          <a:p>
            <a:r>
              <a:rPr lang="en-US" dirty="0"/>
              <a:t>Fire </a:t>
            </a:r>
            <a:r>
              <a:rPr lang="en-US" sz="1200" dirty="0"/>
              <a:t>occurred</a:t>
            </a:r>
            <a:r>
              <a:rPr lang="en-US" dirty="0"/>
              <a:t> in an electric rack of the technical building T3 for the utilities</a:t>
            </a:r>
          </a:p>
          <a:p>
            <a:endParaRPr lang="en-US" dirty="0"/>
          </a:p>
          <a:p>
            <a:pPr marL="285750" indent="-285750">
              <a:buFont typeface="Arial" panose="020B0604020202020204" pitchFamily="34" charset="0"/>
              <a:buChar char="•"/>
            </a:pPr>
            <a:r>
              <a:rPr lang="en-US" sz="1200" dirty="0"/>
              <a:t>One capacitance exploded and burned </a:t>
            </a:r>
          </a:p>
          <a:p>
            <a:pPr marL="285750" indent="-285750">
              <a:buFont typeface="Arial" panose="020B0604020202020204" pitchFamily="34" charset="0"/>
              <a:buChar char="•"/>
            </a:pPr>
            <a:r>
              <a:rPr lang="en-US" sz="1200" dirty="0"/>
              <a:t>Fire lead to damage of the equipment located in the same room</a:t>
            </a:r>
          </a:p>
          <a:p>
            <a:pPr marL="285750" indent="-285750">
              <a:buFont typeface="Arial" panose="020B0604020202020204" pitchFamily="34" charset="0"/>
              <a:buChar char="•"/>
            </a:pPr>
            <a:endParaRPr lang="en-US" sz="1200" dirty="0"/>
          </a:p>
          <a:p>
            <a:r>
              <a:rPr lang="en-US" sz="1200" dirty="0"/>
              <a:t>- No cooling system available</a:t>
            </a:r>
          </a:p>
          <a:p>
            <a:r>
              <a:rPr lang="en-US" sz="1200" dirty="0"/>
              <a:t>- No compressed air</a:t>
            </a:r>
          </a:p>
          <a:p>
            <a:pPr marL="171450" indent="-171450">
              <a:buFontTx/>
              <a:buChar char="-"/>
            </a:pPr>
            <a:r>
              <a:rPr lang="en-US" sz="1200" dirty="0"/>
              <a:t>Compressors for helium had to be stopped</a:t>
            </a:r>
          </a:p>
          <a:p>
            <a:pPr marL="171450" indent="-171450">
              <a:buFontTx/>
              <a:buChar char="-"/>
            </a:pPr>
            <a:endParaRPr lang="en-US" sz="1200" dirty="0"/>
          </a:p>
          <a:p>
            <a:r>
              <a:rPr lang="en-US" dirty="0"/>
              <a:t>3 weeks have been necessary for :</a:t>
            </a:r>
          </a:p>
          <a:p>
            <a:pPr marL="742950" lvl="1" indent="-285750">
              <a:buFont typeface="Arial" panose="020B0604020202020204" pitchFamily="34" charset="0"/>
              <a:buChar char="•"/>
            </a:pPr>
            <a:r>
              <a:rPr lang="en-US" sz="1600" dirty="0"/>
              <a:t>Cleaning</a:t>
            </a:r>
          </a:p>
          <a:p>
            <a:pPr marL="742950" lvl="1" indent="-285750">
              <a:buFont typeface="Arial" panose="020B0604020202020204" pitchFamily="34" charset="0"/>
              <a:buChar char="•"/>
            </a:pPr>
            <a:r>
              <a:rPr lang="en-US" sz="1600" dirty="0"/>
              <a:t>Decontamination</a:t>
            </a:r>
          </a:p>
          <a:p>
            <a:pPr marL="742950" lvl="1" indent="-285750">
              <a:buFont typeface="Arial" panose="020B0604020202020204" pitchFamily="34" charset="0"/>
              <a:buChar char="•"/>
            </a:pPr>
            <a:r>
              <a:rPr lang="en-US" sz="1600" dirty="0"/>
              <a:t>Repair </a:t>
            </a:r>
            <a:r>
              <a:rPr lang="en-US" sz="1600" dirty="0">
                <a:solidFill>
                  <a:srgbClr val="FF0000"/>
                </a:solidFill>
              </a:rPr>
              <a:t>of</a:t>
            </a:r>
            <a:r>
              <a:rPr lang="en-US" sz="1600" dirty="0"/>
              <a:t> all the equipment</a:t>
            </a:r>
          </a:p>
          <a:p>
            <a:pPr marL="742950" lvl="1" indent="-285750">
              <a:buFont typeface="Arial" panose="020B0604020202020204" pitchFamily="34" charset="0"/>
              <a:buChar char="•"/>
            </a:pPr>
            <a:r>
              <a:rPr lang="en-US" sz="1600" dirty="0"/>
              <a:t>Waiting for Green light from our Insurance Company</a:t>
            </a:r>
            <a:endParaRPr lang="en-US" sz="1200" dirty="0"/>
          </a:p>
          <a:p>
            <a:pPr marL="285750" indent="-285750">
              <a:buFont typeface="Arial" panose="020B0604020202020204" pitchFamily="34" charset="0"/>
              <a:buChar char="•"/>
            </a:pPr>
            <a:endParaRPr lang="en-US" sz="1200" dirty="0"/>
          </a:p>
          <a:p>
            <a:endParaRPr lang="en-US"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10</a:t>
            </a:fld>
            <a:endParaRPr lang="fr-FR"/>
          </a:p>
        </p:txBody>
      </p:sp>
    </p:spTree>
    <p:extLst>
      <p:ext uri="{BB962C8B-B14F-4D97-AF65-F5344CB8AC3E}">
        <p14:creationId xmlns:p14="http://schemas.microsoft.com/office/powerpoint/2010/main" val="225692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12</a:t>
            </a:fld>
            <a:endParaRPr lang="fr-FR"/>
          </a:p>
        </p:txBody>
      </p:sp>
    </p:spTree>
    <p:extLst>
      <p:ext uri="{BB962C8B-B14F-4D97-AF65-F5344CB8AC3E}">
        <p14:creationId xmlns:p14="http://schemas.microsoft.com/office/powerpoint/2010/main" val="408775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Medical treatment: cannot interrupt treatment for clients/patients</a:t>
            </a:r>
          </a:p>
          <a:p>
            <a:endParaRPr lang="en-US" dirty="0"/>
          </a:p>
          <a:p>
            <a:r>
              <a:rPr lang="en-US" dirty="0"/>
              <a:t>Light source : 30-60 beamline out of work</a:t>
            </a:r>
          </a:p>
          <a:p>
            <a:endParaRPr lang="en-US" dirty="0"/>
          </a:p>
          <a:p>
            <a:r>
              <a:rPr lang="en-US" dirty="0"/>
              <a:t>Maintenance outsource : how much time to intervene</a:t>
            </a:r>
          </a:p>
          <a:p>
            <a:endParaRPr lang="en-US" dirty="0"/>
          </a:p>
          <a:p>
            <a:r>
              <a:rPr lang="en-US" dirty="0"/>
              <a:t>Earth quake (PLS; Japan)</a:t>
            </a:r>
          </a:p>
          <a:p>
            <a:r>
              <a:rPr lang="en-US" dirty="0"/>
              <a:t>Strom, lightning area (ESRF)</a:t>
            </a:r>
          </a:p>
          <a:p>
            <a:endParaRPr lang="en-US" dirty="0"/>
          </a:p>
          <a:p>
            <a:r>
              <a:rPr lang="en-US" dirty="0" err="1"/>
              <a:t>Inkind</a:t>
            </a:r>
            <a:r>
              <a:rPr lang="en-US" dirty="0"/>
              <a:t> </a:t>
            </a:r>
            <a:r>
              <a:rPr lang="en-US" dirty="0" err="1"/>
              <a:t>projet</a:t>
            </a:r>
            <a:r>
              <a:rPr lang="en-US" dirty="0"/>
              <a:t> in big collaboration (ESS, MYRRHA, SESAME, etc.)</a:t>
            </a:r>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15</a:t>
            </a:fld>
            <a:endParaRPr lang="fr-FR"/>
          </a:p>
        </p:txBody>
      </p:sp>
    </p:spTree>
    <p:extLst>
      <p:ext uri="{BB962C8B-B14F-4D97-AF65-F5344CB8AC3E}">
        <p14:creationId xmlns:p14="http://schemas.microsoft.com/office/powerpoint/2010/main" val="1573022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17</a:t>
            </a:fld>
            <a:endParaRPr lang="fr-FR"/>
          </a:p>
        </p:txBody>
      </p:sp>
    </p:spTree>
    <p:extLst>
      <p:ext uri="{BB962C8B-B14F-4D97-AF65-F5344CB8AC3E}">
        <p14:creationId xmlns:p14="http://schemas.microsoft.com/office/powerpoint/2010/main" val="238666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Online Monitoring, </a:t>
            </a:r>
            <a:r>
              <a:rPr lang="fr-FR" dirty="0" err="1"/>
              <a:t>weekly</a:t>
            </a:r>
            <a:r>
              <a:rPr lang="fr-FR" dirty="0"/>
              <a:t> </a:t>
            </a:r>
            <a:r>
              <a:rPr lang="fr-FR" dirty="0" err="1"/>
              <a:t>based</a:t>
            </a:r>
            <a:r>
              <a:rPr lang="fr-FR" dirty="0"/>
              <a:t> </a:t>
            </a:r>
            <a:r>
              <a:rPr lang="fr-FR" dirty="0" err="1"/>
              <a:t>analysis</a:t>
            </a:r>
            <a:r>
              <a:rPr lang="fr-FR" dirty="0"/>
              <a:t> of performance</a:t>
            </a:r>
          </a:p>
          <a:p>
            <a:r>
              <a:rPr lang="fr-FR" dirty="0"/>
              <a:t>Persistent, </a:t>
            </a:r>
            <a:r>
              <a:rPr lang="fr-FR" dirty="0" err="1"/>
              <a:t>frequency</a:t>
            </a:r>
            <a:r>
              <a:rPr lang="fr-FR" dirty="0"/>
              <a:t> of </a:t>
            </a:r>
            <a:r>
              <a:rPr lang="fr-FR" dirty="0" err="1"/>
              <a:t>problems</a:t>
            </a:r>
            <a:r>
              <a:rPr lang="fr-FR" dirty="0"/>
              <a:t>, </a:t>
            </a:r>
            <a:r>
              <a:rPr lang="fr-FR" dirty="0" err="1"/>
              <a:t>faults</a:t>
            </a:r>
            <a:endParaRPr lang="fr-FR" dirty="0"/>
          </a:p>
          <a:p>
            <a:endParaRPr lang="en-US" dirty="0"/>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18</a:t>
            </a:fld>
            <a:endParaRPr lang="fr-FR"/>
          </a:p>
        </p:txBody>
      </p:sp>
    </p:spTree>
    <p:extLst>
      <p:ext uri="{BB962C8B-B14F-4D97-AF65-F5344CB8AC3E}">
        <p14:creationId xmlns:p14="http://schemas.microsoft.com/office/powerpoint/2010/main" val="138352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Rectangle 5"/>
          <p:cNvSpPr/>
          <p:nvPr userDrawn="1"/>
        </p:nvSpPr>
        <p:spPr>
          <a:xfrm flipH="1">
            <a:off x="3131841" y="3392727"/>
            <a:ext cx="6017581" cy="799203"/>
          </a:xfrm>
          <a:prstGeom prst="rect">
            <a:avLst/>
          </a:prstGeom>
          <a:solidFill>
            <a:schemeClr val="bg1">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EEDE12"/>
              </a:solidFill>
            </a:endParaRPr>
          </a:p>
        </p:txBody>
      </p:sp>
      <p:cxnSp>
        <p:nvCxnSpPr>
          <p:cNvPr id="7" name="Connecteur droit 6"/>
          <p:cNvCxnSpPr/>
          <p:nvPr userDrawn="1"/>
        </p:nvCxnSpPr>
        <p:spPr>
          <a:xfrm flipH="1">
            <a:off x="3131841" y="3956875"/>
            <a:ext cx="6012163" cy="0"/>
          </a:xfrm>
          <a:prstGeom prst="line">
            <a:avLst/>
          </a:prstGeom>
          <a:ln w="73025" cmpd="tri">
            <a:solidFill>
              <a:srgbClr val="EEDE12"/>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3131841" y="3307249"/>
            <a:ext cx="5935803" cy="857250"/>
          </a:xfrm>
        </p:spPr>
        <p:txBody>
          <a:bodyPr>
            <a:normAutofit/>
          </a:bodyPr>
          <a:lstStyle>
            <a:lvl1pPr algn="r">
              <a:defRPr sz="24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12" name="Espace réservé du pied de page 4"/>
          <p:cNvSpPr>
            <a:spLocks noGrp="1"/>
          </p:cNvSpPr>
          <p:nvPr>
            <p:ph type="ftr" sz="quarter" idx="3"/>
          </p:nvPr>
        </p:nvSpPr>
        <p:spPr>
          <a:xfrm>
            <a:off x="3944668" y="4767263"/>
            <a:ext cx="5112080" cy="273844"/>
          </a:xfrm>
          <a:prstGeom prst="rect">
            <a:avLst/>
          </a:prstGeom>
        </p:spPr>
        <p:txBody>
          <a:bodyPr vert="horz" lIns="91440" tIns="45720" rIns="91440" bIns="45720" rtlCol="0" anchor="ctr"/>
          <a:lstStyle>
            <a:lvl1pPr algn="r">
              <a:defRPr sz="825" b="1">
                <a:solidFill>
                  <a:schemeClr val="bg1"/>
                </a:solidFill>
                <a:latin typeface="Arial" panose="020B0604020202020204" pitchFamily="34" charset="0"/>
                <a:cs typeface="Arial" panose="020B0604020202020204" pitchFamily="34" charset="0"/>
              </a:defRPr>
            </a:lvl1pPr>
          </a:lstStyle>
          <a:p>
            <a:r>
              <a:rPr lang="fr-FR"/>
              <a:t>L. S. Nadolski, ARW2019, November 12, 2019</a:t>
            </a:r>
            <a:endParaRPr lang="fr-FR" dirty="0"/>
          </a:p>
        </p:txBody>
      </p:sp>
    </p:spTree>
    <p:extLst>
      <p:ext uri="{BB962C8B-B14F-4D97-AF65-F5344CB8AC3E}">
        <p14:creationId xmlns:p14="http://schemas.microsoft.com/office/powerpoint/2010/main" val="169704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OLEIL - fond gris -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55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LEIL - fond gris - 3">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6" name="Espace réservé du contenu 2"/>
          <p:cNvSpPr>
            <a:spLocks noGrp="1"/>
          </p:cNvSpPr>
          <p:nvPr>
            <p:ph idx="1"/>
          </p:nvPr>
        </p:nvSpPr>
        <p:spPr>
          <a:xfrm>
            <a:off x="720000" y="945000"/>
            <a:ext cx="7920000" cy="3645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7" name="Connecteur droit 6"/>
          <p:cNvCxnSpPr/>
          <p:nvPr userDrawn="1"/>
        </p:nvCxnSpPr>
        <p:spPr>
          <a:xfrm flipH="1">
            <a:off x="1619673" y="557702"/>
            <a:ext cx="7524333" cy="0"/>
          </a:xfrm>
          <a:prstGeom prst="line">
            <a:avLst/>
          </a:prstGeom>
          <a:ln w="38100" cmpd="tri">
            <a:solidFill>
              <a:srgbClr val="F0DC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05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OLEIL - fond gris - 3">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53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OLEIL - fond gris - 3">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6" name="Espace réservé du contenu 2"/>
          <p:cNvSpPr>
            <a:spLocks noGrp="1"/>
          </p:cNvSpPr>
          <p:nvPr>
            <p:ph idx="1"/>
          </p:nvPr>
        </p:nvSpPr>
        <p:spPr>
          <a:xfrm>
            <a:off x="720000" y="945000"/>
            <a:ext cx="7920000" cy="3645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7" name="Connecteur droit 6"/>
          <p:cNvCxnSpPr/>
          <p:nvPr userDrawn="1"/>
        </p:nvCxnSpPr>
        <p:spPr>
          <a:xfrm flipH="1">
            <a:off x="1619673" y="557702"/>
            <a:ext cx="7524333" cy="0"/>
          </a:xfrm>
          <a:prstGeom prst="line">
            <a:avLst/>
          </a:prstGeom>
          <a:ln w="38100" cmpd="tri">
            <a:solidFill>
              <a:srgbClr val="F0DC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93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OLEIL - fond gris - 3">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2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OLEIL - fond gris -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6" name="Espace réservé du contenu 2"/>
          <p:cNvSpPr>
            <a:spLocks noGrp="1"/>
          </p:cNvSpPr>
          <p:nvPr>
            <p:ph idx="1"/>
          </p:nvPr>
        </p:nvSpPr>
        <p:spPr>
          <a:xfrm>
            <a:off x="720000" y="945000"/>
            <a:ext cx="7920000" cy="3645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7" name="Connecteur droit 6"/>
          <p:cNvCxnSpPr/>
          <p:nvPr userDrawn="1"/>
        </p:nvCxnSpPr>
        <p:spPr>
          <a:xfrm flipH="1">
            <a:off x="1619673" y="557702"/>
            <a:ext cx="7524333" cy="0"/>
          </a:xfrm>
          <a:prstGeom prst="line">
            <a:avLst/>
          </a:prstGeom>
          <a:ln w="38100" cmpd="tri">
            <a:solidFill>
              <a:srgbClr val="F0DC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512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OLEIL - fond gris - 3">
    <p:bg>
      <p:bgPr>
        <a:solidFill>
          <a:schemeClr val="tx1">
            <a:lumMod val="65000"/>
            <a:lumOff val="3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826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ectangle 7"/>
          <p:cNvSpPr/>
          <p:nvPr userDrawn="1"/>
        </p:nvSpPr>
        <p:spPr>
          <a:xfrm flipH="1">
            <a:off x="1691680" y="3369604"/>
            <a:ext cx="7452320" cy="799203"/>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9" name="Connecteur droit 8"/>
          <p:cNvCxnSpPr/>
          <p:nvPr userDrawn="1"/>
        </p:nvCxnSpPr>
        <p:spPr>
          <a:xfrm flipH="1">
            <a:off x="1691681" y="3975906"/>
            <a:ext cx="7452321" cy="0"/>
          </a:xfrm>
          <a:prstGeom prst="line">
            <a:avLst/>
          </a:prstGeom>
          <a:ln w="73025" cmpd="tri">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1757260" y="3517283"/>
            <a:ext cx="7210800" cy="423900"/>
          </a:xfrm>
        </p:spPr>
        <p:txBody>
          <a:bodyPr/>
          <a:lstStyle>
            <a:lvl1pPr>
              <a:defRPr b="1">
                <a:solidFill>
                  <a:schemeClr val="bg1"/>
                </a:solidFill>
              </a:defRPr>
            </a:lvl1pPr>
          </a:lstStyle>
          <a:p>
            <a:r>
              <a:rPr lang="fr-FR" dirty="0"/>
              <a:t>Modifiez le style du titre</a:t>
            </a:r>
          </a:p>
        </p:txBody>
      </p:sp>
    </p:spTree>
    <p:extLst>
      <p:ext uri="{BB962C8B-B14F-4D97-AF65-F5344CB8AC3E}">
        <p14:creationId xmlns:p14="http://schemas.microsoft.com/office/powerpoint/2010/main" val="4011356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21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OLEIL - fond blanc - 1">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p:cNvCxnSpPr/>
          <p:nvPr userDrawn="1"/>
        </p:nvCxnSpPr>
        <p:spPr>
          <a:xfrm flipH="1">
            <a:off x="1619673" y="557702"/>
            <a:ext cx="7524333"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12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6" name="Titre 1"/>
          <p:cNvSpPr>
            <a:spLocks noGrp="1"/>
          </p:cNvSpPr>
          <p:nvPr>
            <p:ph type="title"/>
          </p:nvPr>
        </p:nvSpPr>
        <p:spPr>
          <a:xfrm>
            <a:off x="3131841" y="3307249"/>
            <a:ext cx="5935803" cy="857250"/>
          </a:xfrm>
          <a:effectLst>
            <a:outerShdw blurRad="50800" dist="38100" dir="2700000" algn="tl" rotWithShape="0">
              <a:prstClr val="black">
                <a:alpha val="40000"/>
              </a:prstClr>
            </a:outerShdw>
          </a:effectLst>
        </p:spPr>
        <p:txBody>
          <a:bodyPr>
            <a:normAutofit/>
          </a:bodyPr>
          <a:lstStyle>
            <a:lvl1pPr algn="r">
              <a:defRPr sz="24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11" name="Espace réservé du pied de page 4"/>
          <p:cNvSpPr>
            <a:spLocks noGrp="1"/>
          </p:cNvSpPr>
          <p:nvPr>
            <p:ph type="ftr" sz="quarter" idx="3"/>
          </p:nvPr>
        </p:nvSpPr>
        <p:spPr>
          <a:xfrm>
            <a:off x="3944668" y="4767263"/>
            <a:ext cx="5112080" cy="273844"/>
          </a:xfrm>
          <a:prstGeom prst="rect">
            <a:avLst/>
          </a:prstGeom>
        </p:spPr>
        <p:txBody>
          <a:bodyPr vert="horz" lIns="91440" tIns="45720" rIns="91440" bIns="45720" rtlCol="0" anchor="ctr"/>
          <a:lstStyle>
            <a:lvl1pPr algn="r">
              <a:defRPr sz="825" b="1">
                <a:solidFill>
                  <a:schemeClr val="bg1"/>
                </a:solidFill>
                <a:latin typeface="Arial" panose="020B0604020202020204" pitchFamily="34" charset="0"/>
                <a:cs typeface="Arial" panose="020B0604020202020204" pitchFamily="34" charset="0"/>
              </a:defRPr>
            </a:lvl1pPr>
          </a:lstStyle>
          <a:p>
            <a:r>
              <a:rPr lang="fr-FR"/>
              <a:t>L. S. Nadolski, ARW2019, November 12, 2019</a:t>
            </a:r>
            <a:endParaRPr lang="fr-FR" dirty="0"/>
          </a:p>
        </p:txBody>
      </p:sp>
    </p:spTree>
    <p:extLst>
      <p:ext uri="{BB962C8B-B14F-4D97-AF65-F5344CB8AC3E}">
        <p14:creationId xmlns:p14="http://schemas.microsoft.com/office/powerpoint/2010/main" val="28369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OLEIL - fond blanc - 1">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466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OLEIL - fond blanc - 2">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p:cNvCxnSpPr/>
          <p:nvPr userDrawn="1"/>
        </p:nvCxnSpPr>
        <p:spPr>
          <a:xfrm flipH="1">
            <a:off x="1619673" y="557702"/>
            <a:ext cx="7524333"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4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OLEIL - fond blanc - 2">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415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SOLEIL - fond blanc - 3">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p:cNvCxnSpPr/>
          <p:nvPr userDrawn="1"/>
        </p:nvCxnSpPr>
        <p:spPr>
          <a:xfrm flipH="1">
            <a:off x="1619673" y="557702"/>
            <a:ext cx="7524333"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667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OLEIL - fond blanc - 3">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903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OLEIL - fond blanc - 3">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3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SOLEIL - fond blanc - 3">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8" name="Connecteur droit 7"/>
          <p:cNvCxnSpPr/>
          <p:nvPr userDrawn="1"/>
        </p:nvCxnSpPr>
        <p:spPr>
          <a:xfrm flipH="1">
            <a:off x="1619673" y="557702"/>
            <a:ext cx="7524333"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893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OLEIL - fond blanc - 3">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220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C71B2-606B-674A-A91B-03F5D4E8E08F}"/>
              </a:ext>
            </a:extLst>
          </p:cNvPr>
          <p:cNvSpPr>
            <a:spLocks noGrp="1"/>
          </p:cNvSpPr>
          <p:nvPr>
            <p:ph type="title" sz="quarter"/>
          </p:nvPr>
        </p:nvSpPr>
        <p:spPr>
          <a:xfrm>
            <a:off x="685800" y="457200"/>
            <a:ext cx="7772400" cy="857250"/>
          </a:xfrm>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62B3BC03-2F8F-AE45-BBBA-61420E6FC285}"/>
              </a:ext>
            </a:extLst>
          </p:cNvPr>
          <p:cNvSpPr>
            <a:spLocks noGrp="1"/>
          </p:cNvSpPr>
          <p:nvPr>
            <p:ph sz="quarter" idx="1"/>
          </p:nvPr>
        </p:nvSpPr>
        <p:spPr>
          <a:xfrm>
            <a:off x="685800" y="1485900"/>
            <a:ext cx="3810000" cy="1485900"/>
          </a:xfrm>
        </p:spPr>
        <p:txBody>
          <a:bodyPr/>
          <a:lstStyle/>
          <a:p>
            <a:r>
              <a:rPr lang="fr-FR"/>
              <a:t>Modifier les styles du texte du masque
Deuxième niveau
Troisième niveau
Quatrième niveau
Cinquième niveau</a:t>
            </a:r>
            <a:endParaRPr lang="en-US"/>
          </a:p>
        </p:txBody>
      </p:sp>
      <p:sp>
        <p:nvSpPr>
          <p:cNvPr id="4" name="Espace réservé du contenu 3">
            <a:extLst>
              <a:ext uri="{FF2B5EF4-FFF2-40B4-BE49-F238E27FC236}">
                <a16:creationId xmlns:a16="http://schemas.microsoft.com/office/drawing/2014/main" id="{A05652C6-8A2D-C643-812D-57E1AAF640CA}"/>
              </a:ext>
            </a:extLst>
          </p:cNvPr>
          <p:cNvSpPr>
            <a:spLocks noGrp="1"/>
          </p:cNvSpPr>
          <p:nvPr>
            <p:ph sz="quarter" idx="2"/>
          </p:nvPr>
        </p:nvSpPr>
        <p:spPr>
          <a:xfrm>
            <a:off x="4648200" y="1485900"/>
            <a:ext cx="3810000" cy="1485900"/>
          </a:xfrm>
        </p:spPr>
        <p:txBody>
          <a:bodyPr/>
          <a:lstStyle/>
          <a:p>
            <a:r>
              <a:rPr lang="fr-FR"/>
              <a:t>Modifier les styles du texte du masque
Deuxième niveau
Troisième niveau
Quatrième niveau
Cinquième niveau</a:t>
            </a:r>
            <a:endParaRPr lang="en-US"/>
          </a:p>
        </p:txBody>
      </p:sp>
      <p:sp>
        <p:nvSpPr>
          <p:cNvPr id="5" name="Espace réservé du contenu 4">
            <a:extLst>
              <a:ext uri="{FF2B5EF4-FFF2-40B4-BE49-F238E27FC236}">
                <a16:creationId xmlns:a16="http://schemas.microsoft.com/office/drawing/2014/main" id="{422C797C-A9C2-5641-8905-D6FA056E41D3}"/>
              </a:ext>
            </a:extLst>
          </p:cNvPr>
          <p:cNvSpPr>
            <a:spLocks noGrp="1"/>
          </p:cNvSpPr>
          <p:nvPr>
            <p:ph sz="quarter" idx="3"/>
          </p:nvPr>
        </p:nvSpPr>
        <p:spPr>
          <a:xfrm>
            <a:off x="685800" y="3086100"/>
            <a:ext cx="3810000" cy="1485900"/>
          </a:xfrm>
        </p:spPr>
        <p:txBody>
          <a:bodyPr/>
          <a:lstStyle/>
          <a:p>
            <a:r>
              <a:rPr lang="fr-FR"/>
              <a:t>Modifier les styles du texte du masque
Deuxième niveau
Troisième niveau
Quatrième niveau
Cinquième niveau</a:t>
            </a:r>
            <a:endParaRPr lang="en-US"/>
          </a:p>
        </p:txBody>
      </p:sp>
      <p:sp>
        <p:nvSpPr>
          <p:cNvPr id="6" name="Espace réservé du contenu 5">
            <a:extLst>
              <a:ext uri="{FF2B5EF4-FFF2-40B4-BE49-F238E27FC236}">
                <a16:creationId xmlns:a16="http://schemas.microsoft.com/office/drawing/2014/main" id="{00824E59-EABE-4245-9DA0-25A001BD1B66}"/>
              </a:ext>
            </a:extLst>
          </p:cNvPr>
          <p:cNvSpPr>
            <a:spLocks noGrp="1"/>
          </p:cNvSpPr>
          <p:nvPr>
            <p:ph sz="quarter" idx="4"/>
          </p:nvPr>
        </p:nvSpPr>
        <p:spPr>
          <a:xfrm>
            <a:off x="4648200" y="3086100"/>
            <a:ext cx="3810000" cy="1485900"/>
          </a:xfrm>
        </p:spPr>
        <p:txBody>
          <a:bodyPr/>
          <a:lstStyle/>
          <a:p>
            <a:r>
              <a:rPr lang="fr-FR"/>
              <a:t>Modifier les styles du texte du masque
Deuxième niveau
Troisième niveau
Quatrième niveau
Cinquième niveau</a:t>
            </a:r>
            <a:endParaRPr lang="en-US"/>
          </a:p>
        </p:txBody>
      </p:sp>
    </p:spTree>
    <p:extLst>
      <p:ext uri="{BB962C8B-B14F-4D97-AF65-F5344CB8AC3E}">
        <p14:creationId xmlns:p14="http://schemas.microsoft.com/office/powerpoint/2010/main" val="2995200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BB403A-A872-47D0-8167-90D85580B4A8}"/>
              </a:ext>
            </a:extLst>
          </p:cNvPr>
          <p:cNvSpPr>
            <a:spLocks noGrp="1"/>
          </p:cNvSpPr>
          <p:nvPr>
            <p:ph type="dt" sz="half" idx="10"/>
          </p:nvPr>
        </p:nvSpPr>
        <p:spPr/>
        <p:txBody>
          <a:bodyPr/>
          <a:lstStyle/>
          <a:p>
            <a:fld id="{B454C377-1815-4E02-A273-6EC403E41B69}" type="datetimeFigureOut">
              <a:rPr lang="en-US" smtClean="0"/>
              <a:t>11/11/19</a:t>
            </a:fld>
            <a:endParaRPr lang="en-US"/>
          </a:p>
        </p:txBody>
      </p:sp>
      <p:sp>
        <p:nvSpPr>
          <p:cNvPr id="3" name="Footer Placeholder 2">
            <a:extLst>
              <a:ext uri="{FF2B5EF4-FFF2-40B4-BE49-F238E27FC236}">
                <a16:creationId xmlns:a16="http://schemas.microsoft.com/office/drawing/2014/main" id="{43243DD9-D826-4098-8A9B-6474E38DB0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56BD01-DC64-4394-B13A-448CF810C960}"/>
              </a:ext>
            </a:extLst>
          </p:cNvPr>
          <p:cNvSpPr>
            <a:spLocks noGrp="1"/>
          </p:cNvSpPr>
          <p:nvPr>
            <p:ph type="sldNum" sz="quarter" idx="12"/>
          </p:nvPr>
        </p:nvSpPr>
        <p:spPr/>
        <p:txBody>
          <a:bodyPr/>
          <a:lstStyle/>
          <a:p>
            <a:fld id="{14EB8B41-1BA0-4434-A6E7-16DFD207B20A}" type="slidenum">
              <a:rPr lang="en-US" smtClean="0"/>
              <a:t>‹N°›</a:t>
            </a:fld>
            <a:endParaRPr lang="en-US"/>
          </a:p>
        </p:txBody>
      </p:sp>
    </p:spTree>
    <p:extLst>
      <p:ext uri="{BB962C8B-B14F-4D97-AF65-F5344CB8AC3E}">
        <p14:creationId xmlns:p14="http://schemas.microsoft.com/office/powerpoint/2010/main" val="35203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92088" y="465516"/>
            <a:ext cx="7772400" cy="1102519"/>
          </a:xfrm>
        </p:spPr>
        <p:txBody>
          <a:bodyPr>
            <a:normAutofit/>
          </a:bodyPr>
          <a:lstStyle>
            <a:lvl1pPr algn="r">
              <a:defRPr sz="24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Sous-titre 2"/>
          <p:cNvSpPr>
            <a:spLocks noGrp="1"/>
          </p:cNvSpPr>
          <p:nvPr>
            <p:ph type="subTitle" idx="1"/>
          </p:nvPr>
        </p:nvSpPr>
        <p:spPr>
          <a:xfrm>
            <a:off x="2555776" y="1599642"/>
            <a:ext cx="6400800" cy="1314450"/>
          </a:xfrm>
          <a:prstGeom prst="rect">
            <a:avLst/>
          </a:prstGeom>
          <a:effectLst>
            <a:glow rad="139700">
              <a:schemeClr val="bg1">
                <a:alpha val="0"/>
              </a:schemeClr>
            </a:glow>
            <a:softEdge rad="0"/>
          </a:effectLst>
        </p:spPr>
        <p:txBody>
          <a:bodyPr/>
          <a:lstStyle>
            <a:lvl1pPr marL="0" indent="0" algn="r">
              <a:buNone/>
              <a:defRPr sz="1800">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dirty="0"/>
              <a:t>Modifiez le style des sous-titres du masque</a:t>
            </a:r>
          </a:p>
        </p:txBody>
      </p:sp>
      <p:sp>
        <p:nvSpPr>
          <p:cNvPr id="7" name="Espace réservé du pied de page 4"/>
          <p:cNvSpPr>
            <a:spLocks noGrp="1"/>
          </p:cNvSpPr>
          <p:nvPr>
            <p:ph type="ftr" sz="quarter" idx="3"/>
          </p:nvPr>
        </p:nvSpPr>
        <p:spPr>
          <a:xfrm>
            <a:off x="3860084" y="4767263"/>
            <a:ext cx="5112080" cy="273844"/>
          </a:xfrm>
          <a:prstGeom prst="rect">
            <a:avLst/>
          </a:prstGeom>
        </p:spPr>
        <p:txBody>
          <a:bodyPr vert="horz" lIns="91440" tIns="45720" rIns="91440" bIns="45720" rtlCol="0" anchor="ctr"/>
          <a:lstStyle>
            <a:lvl1pPr algn="r">
              <a:defRPr sz="825">
                <a:solidFill>
                  <a:schemeClr val="tx1">
                    <a:lumMod val="65000"/>
                    <a:lumOff val="35000"/>
                  </a:schemeClr>
                </a:solidFill>
              </a:defRPr>
            </a:lvl1pPr>
          </a:lstStyle>
          <a:p>
            <a:r>
              <a:rPr lang="fr-FR" dirty="0"/>
              <a:t>L. S. Nadolski, ARW2019, </a:t>
            </a:r>
            <a:r>
              <a:rPr lang="fr-FR" dirty="0" err="1"/>
              <a:t>November</a:t>
            </a:r>
            <a:r>
              <a:rPr lang="fr-FR" dirty="0"/>
              <a:t> 12, 2019</a:t>
            </a:r>
          </a:p>
        </p:txBody>
      </p:sp>
    </p:spTree>
    <p:extLst>
      <p:ext uri="{BB962C8B-B14F-4D97-AF65-F5344CB8AC3E}">
        <p14:creationId xmlns:p14="http://schemas.microsoft.com/office/powerpoint/2010/main" val="373510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191600" y="585791"/>
            <a:ext cx="7772400" cy="1242138"/>
          </a:xfrm>
        </p:spPr>
        <p:txBody>
          <a:bodyPr>
            <a:normAutofit/>
          </a:bodyPr>
          <a:lstStyle>
            <a:lvl1pPr algn="r">
              <a:defRPr sz="2400" b="1">
                <a:solidFill>
                  <a:schemeClr val="tx1">
                    <a:lumMod val="65000"/>
                    <a:lumOff val="35000"/>
                  </a:schemeClr>
                </a:solidFill>
                <a:latin typeface="Arial" panose="020B0604020202020204" pitchFamily="34" charset="0"/>
                <a:cs typeface="Arial" panose="020B0604020202020204" pitchFamily="34" charset="0"/>
              </a:defRPr>
            </a:lvl1pPr>
          </a:lstStyle>
          <a:p>
            <a:r>
              <a:rPr lang="fr-FR" dirty="0"/>
              <a:t>Modifiez le style du titre</a:t>
            </a:r>
          </a:p>
        </p:txBody>
      </p:sp>
      <p:sp>
        <p:nvSpPr>
          <p:cNvPr id="7" name="Espace réservé du pied de page 4"/>
          <p:cNvSpPr>
            <a:spLocks noGrp="1"/>
          </p:cNvSpPr>
          <p:nvPr>
            <p:ph type="ftr" sz="quarter" idx="3"/>
          </p:nvPr>
        </p:nvSpPr>
        <p:spPr>
          <a:xfrm>
            <a:off x="3860084" y="4767263"/>
            <a:ext cx="5112080" cy="273844"/>
          </a:xfrm>
          <a:prstGeom prst="rect">
            <a:avLst/>
          </a:prstGeom>
        </p:spPr>
        <p:txBody>
          <a:bodyPr vert="horz" lIns="91440" tIns="45720" rIns="91440" bIns="45720" rtlCol="0" anchor="ctr"/>
          <a:lstStyle>
            <a:lvl1pPr algn="r">
              <a:defRPr sz="825">
                <a:solidFill>
                  <a:schemeClr val="tx1">
                    <a:lumMod val="65000"/>
                    <a:lumOff val="35000"/>
                  </a:schemeClr>
                </a:solidFill>
              </a:defRPr>
            </a:lvl1pPr>
          </a:lstStyle>
          <a:p>
            <a:r>
              <a:rPr lang="fr-FR"/>
              <a:t>L. S. Nadolski, ARW2019, November 12, 2019</a:t>
            </a:r>
            <a:endParaRPr lang="fr-FR" dirty="0"/>
          </a:p>
        </p:txBody>
      </p:sp>
    </p:spTree>
    <p:extLst>
      <p:ext uri="{BB962C8B-B14F-4D97-AF65-F5344CB8AC3E}">
        <p14:creationId xmlns:p14="http://schemas.microsoft.com/office/powerpoint/2010/main" val="152290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userDrawn="1"/>
        </p:nvSpPr>
        <p:spPr>
          <a:xfrm flipH="1">
            <a:off x="1691680" y="3369604"/>
            <a:ext cx="7452320" cy="799203"/>
          </a:xfrm>
          <a:prstGeom prst="rect">
            <a:avLst/>
          </a:prstGeom>
          <a:solidFill>
            <a:srgbClr val="EFE12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7" name="Connecteur droit 6"/>
          <p:cNvCxnSpPr/>
          <p:nvPr userDrawn="1"/>
        </p:nvCxnSpPr>
        <p:spPr>
          <a:xfrm flipH="1">
            <a:off x="1691681" y="3975906"/>
            <a:ext cx="7452321" cy="0"/>
          </a:xfrm>
          <a:prstGeom prst="line">
            <a:avLst/>
          </a:prstGeom>
          <a:ln w="73025" cmpd="tri">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1763688" y="3524670"/>
            <a:ext cx="7206973" cy="423805"/>
          </a:xfrm>
        </p:spPr>
        <p:txBody>
          <a:bodyPr/>
          <a:lstStyle>
            <a:lvl1pPr>
              <a:defRPr b="1">
                <a:solidFill>
                  <a:schemeClr val="bg1"/>
                </a:solidFill>
              </a:defRPr>
            </a:lvl1pPr>
          </a:lstStyle>
          <a:p>
            <a:r>
              <a:rPr lang="fr-FR" dirty="0"/>
              <a:t>Modifiez le style du titre</a:t>
            </a:r>
          </a:p>
        </p:txBody>
      </p:sp>
    </p:spTree>
    <p:extLst>
      <p:ext uri="{BB962C8B-B14F-4D97-AF65-F5344CB8AC3E}">
        <p14:creationId xmlns:p14="http://schemas.microsoft.com/office/powerpoint/2010/main" val="35977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80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EIL - fond gris - 1">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6" name="Espace réservé du contenu 2"/>
          <p:cNvSpPr>
            <a:spLocks noGrp="1"/>
          </p:cNvSpPr>
          <p:nvPr>
            <p:ph idx="1"/>
          </p:nvPr>
        </p:nvSpPr>
        <p:spPr>
          <a:xfrm>
            <a:off x="720000" y="945000"/>
            <a:ext cx="7920000" cy="3645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7" name="Connecteur droit 6"/>
          <p:cNvCxnSpPr/>
          <p:nvPr userDrawn="1"/>
        </p:nvCxnSpPr>
        <p:spPr>
          <a:xfrm flipH="1">
            <a:off x="1619673" y="557702"/>
            <a:ext cx="7524333" cy="0"/>
          </a:xfrm>
          <a:prstGeom prst="line">
            <a:avLst/>
          </a:prstGeom>
          <a:ln w="38100" cmpd="tri">
            <a:solidFill>
              <a:srgbClr val="F0DC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794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OLEIL - fond gris - 1">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149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LEIL - fond gris - 2">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6" name="Espace réservé du contenu 2"/>
          <p:cNvSpPr>
            <a:spLocks noGrp="1"/>
          </p:cNvSpPr>
          <p:nvPr>
            <p:ph idx="1"/>
          </p:nvPr>
        </p:nvSpPr>
        <p:spPr>
          <a:xfrm>
            <a:off x="720000" y="945000"/>
            <a:ext cx="7920000" cy="3645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7" name="Connecteur droit 6"/>
          <p:cNvCxnSpPr/>
          <p:nvPr userDrawn="1"/>
        </p:nvCxnSpPr>
        <p:spPr>
          <a:xfrm flipH="1">
            <a:off x="1619673" y="557702"/>
            <a:ext cx="7524333" cy="0"/>
          </a:xfrm>
          <a:prstGeom prst="line">
            <a:avLst/>
          </a:prstGeom>
          <a:ln w="38100" cmpd="tri">
            <a:solidFill>
              <a:srgbClr val="F0DC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584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p>
        </p:txBody>
      </p:sp>
      <p:pic>
        <p:nvPicPr>
          <p:cNvPr id="6" name="Imag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84" y="4164302"/>
            <a:ext cx="561618" cy="981927"/>
          </a:xfrm>
          <a:prstGeom prst="rect">
            <a:avLst/>
          </a:prstGeom>
        </p:spPr>
      </p:pic>
      <p:pic>
        <p:nvPicPr>
          <p:cNvPr id="3" name="Imag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966" y="103424"/>
            <a:ext cx="1680901" cy="567891"/>
          </a:xfrm>
          <a:prstGeom prst="rect">
            <a:avLst/>
          </a:prstGeom>
          <a:effectLst>
            <a:outerShdw blurRad="76200" dist="12700" dir="6600000" sx="103000" sy="103000" algn="l" rotWithShape="0">
              <a:schemeClr val="bg1"/>
            </a:outerShdw>
          </a:effectLst>
        </p:spPr>
      </p:pic>
      <p:sp>
        <p:nvSpPr>
          <p:cNvPr id="16" name="Espace réservé du pied de page 4"/>
          <p:cNvSpPr>
            <a:spLocks noGrp="1"/>
          </p:cNvSpPr>
          <p:nvPr>
            <p:ph type="ftr" sz="quarter" idx="3"/>
          </p:nvPr>
        </p:nvSpPr>
        <p:spPr>
          <a:xfrm>
            <a:off x="3944668" y="4767263"/>
            <a:ext cx="5112080" cy="273844"/>
          </a:xfrm>
          <a:prstGeom prst="rect">
            <a:avLst/>
          </a:prstGeom>
        </p:spPr>
        <p:txBody>
          <a:bodyPr vert="horz" lIns="91440" tIns="45720" rIns="91440" bIns="45720" rtlCol="0" anchor="ctr"/>
          <a:lstStyle>
            <a:lvl1pPr algn="r">
              <a:defRPr sz="825" b="1">
                <a:solidFill>
                  <a:schemeClr val="bg1"/>
                </a:solidFill>
                <a:latin typeface="Arial" panose="020B0604020202020204" pitchFamily="34" charset="0"/>
                <a:cs typeface="Arial" panose="020B0604020202020204" pitchFamily="34" charset="0"/>
              </a:defRPr>
            </a:lvl1pPr>
          </a:lstStyle>
          <a:p>
            <a:r>
              <a:rPr lang="fr-FR"/>
              <a:t>L. S. Nadolski, ARW2019, November 12, 2019</a:t>
            </a:r>
            <a:endParaRPr lang="fr-FR" dirty="0"/>
          </a:p>
        </p:txBody>
      </p:sp>
    </p:spTree>
    <p:extLst>
      <p:ext uri="{BB962C8B-B14F-4D97-AF65-F5344CB8AC3E}">
        <p14:creationId xmlns:p14="http://schemas.microsoft.com/office/powerpoint/2010/main" val="4229466672"/>
      </p:ext>
    </p:extLst>
  </p:cSld>
  <p:clrMap bg1="lt1" tx1="dk1" bg2="lt2" tx2="dk2" accent1="accent1" accent2="accent2" accent3="accent3" accent4="accent4" accent5="accent5" accent6="accent6" hlink="hlink" folHlink="folHlink"/>
  <p:sldLayoutIdLst>
    <p:sldLayoutId id="2147483727" r:id="rId1"/>
    <p:sldLayoutId id="2147483728" r:id="rId2"/>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4" y="459890"/>
            <a:ext cx="6737130" cy="4686108"/>
          </a:xfrm>
          <a:prstGeom prst="rect">
            <a:avLst/>
          </a:prstGeom>
        </p:spPr>
      </p:pic>
      <p:sp>
        <p:nvSpPr>
          <p:cNvPr id="2" name="Espace réservé du titre 1"/>
          <p:cNvSpPr>
            <a:spLocks noGrp="1"/>
          </p:cNvSpPr>
          <p:nvPr>
            <p:ph type="title"/>
          </p:nvPr>
        </p:nvSpPr>
        <p:spPr>
          <a:xfrm>
            <a:off x="1547664" y="205979"/>
            <a:ext cx="7139136" cy="857250"/>
          </a:xfrm>
          <a:prstGeom prst="rect">
            <a:avLst/>
          </a:prstGeom>
        </p:spPr>
        <p:txBody>
          <a:bodyPr vert="horz" lIns="91440" tIns="45720" rIns="91440" bIns="45720" rtlCol="0" anchor="ctr">
            <a:normAutofit/>
          </a:bodyPr>
          <a:lstStyle/>
          <a:p>
            <a:r>
              <a:rPr lang="fr-FR" dirty="0"/>
              <a:t>Modifiez le style du titre</a:t>
            </a:r>
          </a:p>
        </p:txBody>
      </p:sp>
      <p:sp>
        <p:nvSpPr>
          <p:cNvPr id="5" name="Espace réservé du pied de page 4"/>
          <p:cNvSpPr>
            <a:spLocks noGrp="1"/>
          </p:cNvSpPr>
          <p:nvPr>
            <p:ph type="ftr" sz="quarter" idx="3"/>
          </p:nvPr>
        </p:nvSpPr>
        <p:spPr>
          <a:xfrm>
            <a:off x="1259632" y="4767263"/>
            <a:ext cx="7712532" cy="273844"/>
          </a:xfrm>
          <a:prstGeom prst="rect">
            <a:avLst/>
          </a:prstGeom>
        </p:spPr>
        <p:txBody>
          <a:bodyPr vert="horz" lIns="91440" tIns="45720" rIns="91440" bIns="45720" rtlCol="0" anchor="ctr"/>
          <a:lstStyle>
            <a:lvl1pPr algn="r">
              <a:defRPr sz="825">
                <a:solidFill>
                  <a:schemeClr val="tx1">
                    <a:lumMod val="65000"/>
                    <a:lumOff val="35000"/>
                  </a:schemeClr>
                </a:solidFill>
                <a:latin typeface="Arial" panose="020B0604020202020204" pitchFamily="34" charset="0"/>
                <a:cs typeface="Arial" panose="020B0604020202020204" pitchFamily="34" charset="0"/>
              </a:defRPr>
            </a:lvl1pPr>
          </a:lstStyle>
          <a:p>
            <a:r>
              <a:rPr lang="en-US" sz="900" dirty="0">
                <a:solidFill>
                  <a:schemeClr val="bg1">
                    <a:lumMod val="50000"/>
                  </a:schemeClr>
                </a:solidFill>
              </a:rPr>
              <a:t>Laurent S. Nadolski, Maintenance Strategy for Reaching an Maintaining Top Performance of Accelerator Facilities, ARW2019, November 12, 2019</a:t>
            </a:r>
          </a:p>
        </p:txBody>
      </p:sp>
      <p:pic>
        <p:nvPicPr>
          <p:cNvPr id="8" name="Imag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84" y="4164302"/>
            <a:ext cx="561618" cy="981927"/>
          </a:xfrm>
          <a:prstGeom prst="rect">
            <a:avLst/>
          </a:prstGeom>
        </p:spPr>
      </p:pic>
      <p:pic>
        <p:nvPicPr>
          <p:cNvPr id="7" name="Picture 2" descr="C:\Users\corona\Desktop\TODO\general\images-png\soleilq [Converti].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55488" y="149868"/>
            <a:ext cx="1217101" cy="47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097703"/>
      </p:ext>
    </p:extLst>
  </p:cSld>
  <p:clrMap bg1="lt1" tx1="dk1" bg2="lt2" tx2="dk2" accent1="accent1" accent2="accent2" accent3="accent3" accent4="accent4" accent5="accent5" accent6="accent6" hlink="hlink" folHlink="folHlink"/>
  <p:sldLayoutIdLst>
    <p:sldLayoutId id="2147483732" r:id="rId1"/>
    <p:sldLayoutId id="2147483733" r:id="rId2"/>
  </p:sldLayoutIdLst>
  <p:hf sldNum="0" hdr="0" dt="0"/>
  <p:txStyles>
    <p:titleStyle>
      <a:lvl1pPr algn="r" defTabSz="685800" rtl="0" eaLnBrk="1" latinLnBrk="0" hangingPunct="1">
        <a:spcBef>
          <a:spcPct val="0"/>
        </a:spcBef>
        <a:buNone/>
        <a:defRPr sz="3300" kern="1200">
          <a:solidFill>
            <a:schemeClr val="tx1">
              <a:lumMod val="65000"/>
              <a:lumOff val="35000"/>
            </a:schemeClr>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728000" y="146755"/>
            <a:ext cx="7211424" cy="423805"/>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p:cNvSpPr>
            <a:spLocks noGrp="1"/>
          </p:cNvSpPr>
          <p:nvPr>
            <p:ph type="body" idx="1"/>
          </p:nvPr>
        </p:nvSpPr>
        <p:spPr>
          <a:xfrm>
            <a:off x="720000" y="945000"/>
            <a:ext cx="7920000" cy="3645000"/>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584" y="4164302"/>
            <a:ext cx="561618" cy="981927"/>
          </a:xfrm>
          <a:prstGeom prst="rect">
            <a:avLst/>
          </a:prstGeom>
        </p:spPr>
      </p:pic>
      <p:pic>
        <p:nvPicPr>
          <p:cNvPr id="11" name="Imag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51520" y="184380"/>
            <a:ext cx="1224136" cy="412558"/>
          </a:xfrm>
          <a:prstGeom prst="rect">
            <a:avLst/>
          </a:prstGeom>
        </p:spPr>
      </p:pic>
      <p:sp>
        <p:nvSpPr>
          <p:cNvPr id="13" name="Espace réservé du pied de page 4"/>
          <p:cNvSpPr txBox="1">
            <a:spLocks/>
          </p:cNvSpPr>
          <p:nvPr userDrawn="1"/>
        </p:nvSpPr>
        <p:spPr>
          <a:xfrm>
            <a:off x="1731790" y="4767263"/>
            <a:ext cx="6656635" cy="273844"/>
          </a:xfrm>
          <a:prstGeom prst="rect">
            <a:avLst/>
          </a:prstGeom>
        </p:spPr>
        <p:txBody>
          <a:bodyPr vert="horz" lIns="68580" tIns="34290" rIns="68580" bIns="34290" rtlCol="0" anchor="ctr"/>
          <a:lstStyle>
            <a:defPPr>
              <a:defRPr lang="fr-FR"/>
            </a:defPPr>
            <a:lvl1pPr marL="0" algn="ct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sz="750" dirty="0"/>
              <a:t>XXXXXXX</a:t>
            </a:r>
          </a:p>
        </p:txBody>
      </p:sp>
      <p:sp>
        <p:nvSpPr>
          <p:cNvPr id="14" name="Espace réservé du numéro de diapositive 5"/>
          <p:cNvSpPr txBox="1">
            <a:spLocks/>
          </p:cNvSpPr>
          <p:nvPr userDrawn="1"/>
        </p:nvSpPr>
        <p:spPr>
          <a:xfrm>
            <a:off x="8388424" y="4767263"/>
            <a:ext cx="474580" cy="273844"/>
          </a:xfrm>
          <a:prstGeom prst="rect">
            <a:avLst/>
          </a:prstGeom>
        </p:spPr>
        <p:txBody>
          <a:bodyPr vert="horz" lIns="68580" tIns="34290" rIns="68580" bIns="34290" rtlCol="0" anchor="ctr"/>
          <a:lstStyle>
            <a:defPPr>
              <a:defRPr lang="fr-FR"/>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B0296-9B1A-4720-B29E-B92D812C9761}" type="slidenum">
              <a:rPr lang="fr-FR" sz="750" smtClean="0"/>
              <a:pPr/>
              <a:t>‹N°›</a:t>
            </a:fld>
            <a:endParaRPr lang="fr-FR" sz="750" dirty="0"/>
          </a:p>
        </p:txBody>
      </p:sp>
    </p:spTree>
    <p:extLst>
      <p:ext uri="{BB962C8B-B14F-4D97-AF65-F5344CB8AC3E}">
        <p14:creationId xmlns:p14="http://schemas.microsoft.com/office/powerpoint/2010/main" val="2361322189"/>
      </p:ext>
    </p:extLst>
  </p:cSld>
  <p:clrMap bg1="lt1" tx1="dk1" bg2="lt2" tx2="dk2" accent1="accent1" accent2="accent2" accent3="accent3" accent4="accent4" accent5="accent5" accent6="accent6" hlink="hlink" folHlink="folHlink"/>
  <p:sldLayoutIdLst>
    <p:sldLayoutId id="2147483696" r:id="rId1"/>
    <p:sldLayoutId id="2147483713" r:id="rId2"/>
    <p:sldLayoutId id="2147483685" r:id="rId3"/>
    <p:sldLayoutId id="2147483709" r:id="rId4"/>
    <p:sldLayoutId id="2147483686" r:id="rId5"/>
    <p:sldLayoutId id="2147483710" r:id="rId6"/>
    <p:sldLayoutId id="2147483687" r:id="rId7"/>
    <p:sldLayoutId id="2147483712" r:id="rId8"/>
    <p:sldLayoutId id="2147483699" r:id="rId9"/>
    <p:sldLayoutId id="2147483711" r:id="rId10"/>
    <p:sldLayoutId id="2147483736" r:id="rId11"/>
    <p:sldLayoutId id="2147483737" r:id="rId12"/>
  </p:sldLayoutIdLst>
  <p:hf sldNum="0" hdr="0" dt="0"/>
  <p:txStyles>
    <p:titleStyle>
      <a:lvl1pPr algn="r" defTabSz="685800" rtl="0" eaLnBrk="1" latinLnBrk="0" hangingPunct="1">
        <a:spcBef>
          <a:spcPct val="0"/>
        </a:spcBef>
        <a:buNone/>
        <a:defRPr sz="2400" kern="1200">
          <a:solidFill>
            <a:schemeClr val="bg1"/>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Arial" panose="020B0604020202020204" pitchFamily="34" charset="0"/>
        <a:buChar char="•"/>
        <a:defRPr sz="1800" kern="1200">
          <a:solidFill>
            <a:srgbClr val="F0DC08"/>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500" kern="1200">
          <a:solidFill>
            <a:schemeClr val="bg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350" kern="1200">
          <a:solidFill>
            <a:schemeClr val="bg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200" kern="1200">
          <a:solidFill>
            <a:schemeClr val="bg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728000" y="145800"/>
            <a:ext cx="7210800" cy="423900"/>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p:cNvSpPr>
            <a:spLocks noGrp="1"/>
          </p:cNvSpPr>
          <p:nvPr>
            <p:ph type="body" idx="1"/>
          </p:nvPr>
        </p:nvSpPr>
        <p:spPr>
          <a:xfrm>
            <a:off x="720000" y="944999"/>
            <a:ext cx="7920000" cy="3645000"/>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584" y="4164302"/>
            <a:ext cx="561618" cy="981927"/>
          </a:xfrm>
          <a:prstGeom prst="rect">
            <a:avLst/>
          </a:prstGeom>
        </p:spPr>
      </p:pic>
      <p:pic>
        <p:nvPicPr>
          <p:cNvPr id="8" name="Picture 2" descr="C:\Users\corona\Desktop\TODO\general\images-png\soleilq [Converti].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55488" y="149868"/>
            <a:ext cx="1217101" cy="472743"/>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pied de page 4"/>
          <p:cNvSpPr txBox="1">
            <a:spLocks/>
          </p:cNvSpPr>
          <p:nvPr userDrawn="1"/>
        </p:nvSpPr>
        <p:spPr>
          <a:xfrm>
            <a:off x="1731790" y="4876006"/>
            <a:ext cx="6656635" cy="273844"/>
          </a:xfrm>
          <a:prstGeom prst="rect">
            <a:avLst/>
          </a:prstGeom>
        </p:spPr>
        <p:txBody>
          <a:bodyPr vert="horz" lIns="68580" tIns="34290" rIns="68580" bIns="34290" rtlCol="0" anchor="ctr"/>
          <a:lstStyle>
            <a:defPPr>
              <a:defRPr lang="fr-FR"/>
            </a:defPPr>
            <a:lvl1pPr marL="0" algn="ct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sz="750" dirty="0"/>
              <a:t>XXXXXXX</a:t>
            </a:r>
          </a:p>
        </p:txBody>
      </p:sp>
      <p:sp>
        <p:nvSpPr>
          <p:cNvPr id="11" name="Espace réservé du pied de page 4"/>
          <p:cNvSpPr txBox="1">
            <a:spLocks/>
          </p:cNvSpPr>
          <p:nvPr userDrawn="1"/>
        </p:nvSpPr>
        <p:spPr>
          <a:xfrm>
            <a:off x="552034" y="4876006"/>
            <a:ext cx="7836391" cy="273844"/>
          </a:xfrm>
          <a:prstGeom prst="rect">
            <a:avLst/>
          </a:prstGeom>
        </p:spPr>
        <p:txBody>
          <a:bodyPr vert="horz" lIns="68580" tIns="34290" rIns="68580" bIns="34290" rtlCol="0" anchor="ctr"/>
          <a:lstStyle>
            <a:defPPr>
              <a:defRPr lang="fr-FR"/>
            </a:defPPr>
            <a:lvl1pPr marL="0" algn="ct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noProof="0" dirty="0">
                <a:solidFill>
                  <a:schemeClr val="bg1">
                    <a:lumMod val="50000"/>
                  </a:schemeClr>
                </a:solidFill>
              </a:rPr>
              <a:t>2019-11-13 Laurent S. Nadolski,            Maintenance Strategy for Reaching an Maintaining Top Performance of Accelerator Facilities,         ARW2019,</a:t>
            </a:r>
          </a:p>
        </p:txBody>
      </p:sp>
      <p:sp>
        <p:nvSpPr>
          <p:cNvPr id="12" name="Espace réservé du numéro de diapositive 5"/>
          <p:cNvSpPr txBox="1">
            <a:spLocks/>
          </p:cNvSpPr>
          <p:nvPr userDrawn="1"/>
        </p:nvSpPr>
        <p:spPr>
          <a:xfrm>
            <a:off x="8561916" y="4845680"/>
            <a:ext cx="474580" cy="301228"/>
          </a:xfrm>
          <a:prstGeom prst="rect">
            <a:avLst/>
          </a:prstGeom>
        </p:spPr>
        <p:txBody>
          <a:bodyPr vert="horz" lIns="68580" tIns="34290" rIns="68580" bIns="34290" rtlCol="0" anchor="ctr"/>
          <a:lstStyle>
            <a:defPPr>
              <a:defRPr lang="fr-FR"/>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B0296-9B1A-4720-B29E-B92D812C9761}" type="slidenum">
              <a:rPr lang="fr-FR" sz="900" b="1" smtClean="0">
                <a:solidFill>
                  <a:schemeClr val="tx1">
                    <a:lumMod val="65000"/>
                    <a:lumOff val="35000"/>
                  </a:schemeClr>
                </a:solidFill>
              </a:rPr>
              <a:pPr/>
              <a:t>‹N°›</a:t>
            </a:fld>
            <a:endParaRPr lang="fr-FR" sz="900" b="1" dirty="0">
              <a:solidFill>
                <a:schemeClr val="tx1">
                  <a:lumMod val="65000"/>
                  <a:lumOff val="35000"/>
                </a:schemeClr>
              </a:solidFill>
            </a:endParaRPr>
          </a:p>
        </p:txBody>
      </p:sp>
    </p:spTree>
    <p:extLst>
      <p:ext uri="{BB962C8B-B14F-4D97-AF65-F5344CB8AC3E}">
        <p14:creationId xmlns:p14="http://schemas.microsoft.com/office/powerpoint/2010/main" val="2695113670"/>
      </p:ext>
    </p:extLst>
  </p:cSld>
  <p:clrMap bg1="lt1" tx1="dk1" bg2="lt2" tx2="dk2" accent1="accent1" accent2="accent2" accent3="accent3" accent4="accent4" accent5="accent5" accent6="accent6" hlink="hlink" folHlink="folHlink"/>
  <p:sldLayoutIdLst>
    <p:sldLayoutId id="2147483697" r:id="rId1"/>
    <p:sldLayoutId id="2147483714" r:id="rId2"/>
    <p:sldLayoutId id="2147483693" r:id="rId3"/>
    <p:sldLayoutId id="2147483705" r:id="rId4"/>
    <p:sldLayoutId id="2147483694" r:id="rId5"/>
    <p:sldLayoutId id="2147483706" r:id="rId6"/>
    <p:sldLayoutId id="2147483695" r:id="rId7"/>
    <p:sldLayoutId id="2147483707" r:id="rId8"/>
    <p:sldLayoutId id="2147483708" r:id="rId9"/>
    <p:sldLayoutId id="2147483734" r:id="rId10"/>
    <p:sldLayoutId id="2147483735" r:id="rId11"/>
    <p:sldLayoutId id="2147483739" r:id="rId12"/>
    <p:sldLayoutId id="2147483740" r:id="rId13"/>
  </p:sldLayoutIdLst>
  <p:hf sldNum="0" hdr="0" dt="0"/>
  <p:txStyles>
    <p:titleStyle>
      <a:lvl1pPr algn="r" defTabSz="685800" rtl="0" eaLnBrk="1" latinLnBrk="0" hangingPunct="1">
        <a:spcBef>
          <a:spcPct val="0"/>
        </a:spcBef>
        <a:buNone/>
        <a:defRPr sz="2400" kern="1200">
          <a:solidFill>
            <a:schemeClr val="accent1"/>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8.tiff"/></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8.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image" Target="../media/image47.emf"/><Relationship Id="rId4" Type="http://schemas.openxmlformats.org/officeDocument/2006/relationships/package" Target="../embeddings/Feuille_de_calcul_Microsoft_Excel.xlsx"/></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8" Type="http://schemas.openxmlformats.org/officeDocument/2006/relationships/hyperlink" Target="#_Condition_Assessment_Surveys"/><Relationship Id="rId13" Type="http://schemas.openxmlformats.org/officeDocument/2006/relationships/hyperlink" Target="#_Breakdown_Maintenance_or"/><Relationship Id="rId3" Type="http://schemas.openxmlformats.org/officeDocument/2006/relationships/hyperlink" Target="#_Equipment-Specific_Trained"/><Relationship Id="rId7" Type="http://schemas.openxmlformats.org/officeDocument/2006/relationships/hyperlink" Target="#_Materials_Control"/><Relationship Id="rId12" Type="http://schemas.openxmlformats.org/officeDocument/2006/relationships/hyperlink" Target="#_Corrective_Maintenance"/><Relationship Id="rId2" Type="http://schemas.openxmlformats.org/officeDocument/2006/relationships/hyperlink" Target="#_Written_Maintenance_Procedures"/><Relationship Id="rId1" Type="http://schemas.openxmlformats.org/officeDocument/2006/relationships/slideLayout" Target="../slideLayouts/slideLayout29.xml"/><Relationship Id="rId6" Type="http://schemas.openxmlformats.org/officeDocument/2006/relationships/hyperlink" Target="#_Requisitioning/Procurement"/><Relationship Id="rId11" Type="http://schemas.openxmlformats.org/officeDocument/2006/relationships/hyperlink" Target="#_In-Service_Surveillance"/><Relationship Id="rId5" Type="http://schemas.openxmlformats.org/officeDocument/2006/relationships/hyperlink" Target="#_Equipment_Repair_History"/><Relationship Id="rId10" Type="http://schemas.openxmlformats.org/officeDocument/2006/relationships/hyperlink" Target="#_Predictive_Maintenance"/><Relationship Id="rId4" Type="http://schemas.openxmlformats.org/officeDocument/2006/relationships/hyperlink" Target="#_Initial_and_Post-Maintenance"/><Relationship Id="rId9" Type="http://schemas.openxmlformats.org/officeDocument/2006/relationships/hyperlink" Target="#_Preventive_Maintenance"/></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Functional_unit" TargetMode="External"/><Relationship Id="rId3" Type="http://schemas.openxmlformats.org/officeDocument/2006/relationships/hyperlink" Target="http://www.businessdictionary.com/definition/machine.html" TargetMode="External"/><Relationship Id="rId7" Type="http://schemas.openxmlformats.org/officeDocument/2006/relationships/hyperlink" Target="http://www.businessdictionary.com/definition/useful-life.html" TargetMode="External"/><Relationship Id="rId2" Type="http://schemas.openxmlformats.org/officeDocument/2006/relationships/hyperlink" Target="http://www.businessdictionary.com/definition/equipment.html" TargetMode="External"/><Relationship Id="rId1" Type="http://schemas.openxmlformats.org/officeDocument/2006/relationships/slideLayout" Target="../slideLayouts/slideLayout19.xml"/><Relationship Id="rId6" Type="http://schemas.openxmlformats.org/officeDocument/2006/relationships/hyperlink" Target="http://www.businessdictionary.com/definition/achieve.html" TargetMode="External"/><Relationship Id="rId11" Type="http://schemas.openxmlformats.org/officeDocument/2006/relationships/hyperlink" Target="https://en.wikipedia.org/wiki/System" TargetMode="External"/><Relationship Id="rId5" Type="http://schemas.openxmlformats.org/officeDocument/2006/relationships/hyperlink" Target="http://www.businessdictionary.com/definition/condition.html" TargetMode="External"/><Relationship Id="rId10" Type="http://schemas.openxmlformats.org/officeDocument/2006/relationships/hyperlink" Target="https://en.wikipedia.org/wiki/Ground_(electricity)" TargetMode="External"/><Relationship Id="rId4" Type="http://schemas.openxmlformats.org/officeDocument/2006/relationships/hyperlink" Target="http://www.businessdictionary.com/definition/system.html" TargetMode="External"/><Relationship Id="rId9" Type="http://schemas.openxmlformats.org/officeDocument/2006/relationships/hyperlink" Target="https://en.wikipedia.org/wiki/Plan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diagramLayout" Target="../diagrams/layout1.xml"/><Relationship Id="rId7" Type="http://schemas.openxmlformats.org/officeDocument/2006/relationships/image" Target="../media/image19.tiff"/><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FCEE69-7C18-FB44-B25F-83A633DBC857}"/>
              </a:ext>
            </a:extLst>
          </p:cNvPr>
          <p:cNvSpPr>
            <a:spLocks noGrp="1"/>
          </p:cNvSpPr>
          <p:nvPr>
            <p:ph type="ctrTitle"/>
          </p:nvPr>
        </p:nvSpPr>
        <p:spPr>
          <a:xfrm>
            <a:off x="1115616" y="195486"/>
            <a:ext cx="7772400" cy="1102519"/>
          </a:xfrm>
        </p:spPr>
        <p:txBody>
          <a:bodyPr>
            <a:normAutofit fontScale="90000"/>
          </a:bodyPr>
          <a:lstStyle/>
          <a:p>
            <a:r>
              <a:rPr lang="en-US" dirty="0">
                <a:solidFill>
                  <a:schemeClr val="tx1"/>
                </a:solidFill>
              </a:rPr>
              <a:t>Maintenance Strategies for Reaching and Maintaining top Performance of Accelerator Facilities</a:t>
            </a:r>
            <a:br>
              <a:rPr lang="en-US" dirty="0">
                <a:solidFill>
                  <a:schemeClr val="tx1"/>
                </a:solidFill>
              </a:rPr>
            </a:br>
            <a:r>
              <a:rPr lang="en-US" sz="1600" dirty="0"/>
              <a:t>How to reach high beam availability and short time to recover</a:t>
            </a:r>
            <a:br>
              <a:rPr lang="en-US" sz="1600" dirty="0"/>
            </a:br>
            <a:r>
              <a:rPr lang="en-US" sz="1600" dirty="0"/>
              <a:t>Practical Lessons</a:t>
            </a:r>
          </a:p>
        </p:txBody>
      </p:sp>
      <p:sp>
        <p:nvSpPr>
          <p:cNvPr id="4" name="ZoneTexte 3">
            <a:extLst>
              <a:ext uri="{FF2B5EF4-FFF2-40B4-BE49-F238E27FC236}">
                <a16:creationId xmlns:a16="http://schemas.microsoft.com/office/drawing/2014/main" id="{6B856F6F-A99A-FF40-9791-E234091126AE}"/>
              </a:ext>
            </a:extLst>
          </p:cNvPr>
          <p:cNvSpPr txBox="1"/>
          <p:nvPr/>
        </p:nvSpPr>
        <p:spPr>
          <a:xfrm>
            <a:off x="4572000" y="1551468"/>
            <a:ext cx="3660444" cy="923330"/>
          </a:xfrm>
          <a:prstGeom prst="rect">
            <a:avLst/>
          </a:prstGeom>
          <a:noFill/>
        </p:spPr>
        <p:txBody>
          <a:bodyPr wrap="square" rtlCol="0">
            <a:spAutoFit/>
          </a:bodyPr>
          <a:lstStyle/>
          <a:p>
            <a:pPr algn="ctr"/>
            <a:r>
              <a:rPr lang="en-US" dirty="0"/>
              <a:t>Laurent S. Nadolski</a:t>
            </a:r>
          </a:p>
          <a:p>
            <a:pPr algn="ctr"/>
            <a:r>
              <a:rPr lang="en-US" dirty="0"/>
              <a:t>Accelerator Coordinator</a:t>
            </a:r>
          </a:p>
          <a:p>
            <a:pPr algn="ctr"/>
            <a:r>
              <a:rPr lang="en-US" dirty="0"/>
              <a:t>Synchrotron SOLEIL</a:t>
            </a:r>
          </a:p>
        </p:txBody>
      </p:sp>
      <p:pic>
        <p:nvPicPr>
          <p:cNvPr id="11" name="Image 10">
            <a:extLst>
              <a:ext uri="{FF2B5EF4-FFF2-40B4-BE49-F238E27FC236}">
                <a16:creationId xmlns:a16="http://schemas.microsoft.com/office/drawing/2014/main" id="{666CC682-B2F0-D146-BF00-B6207DF73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3275471"/>
            <a:ext cx="5076056" cy="1868029"/>
          </a:xfrm>
          <a:prstGeom prst="rect">
            <a:avLst/>
          </a:prstGeom>
        </p:spPr>
      </p:pic>
      <p:sp>
        <p:nvSpPr>
          <p:cNvPr id="12" name="ZoneTexte 11">
            <a:extLst>
              <a:ext uri="{FF2B5EF4-FFF2-40B4-BE49-F238E27FC236}">
                <a16:creationId xmlns:a16="http://schemas.microsoft.com/office/drawing/2014/main" id="{5D5C49B4-81D6-8945-8BA0-50C7A69740B2}"/>
              </a:ext>
            </a:extLst>
          </p:cNvPr>
          <p:cNvSpPr txBox="1"/>
          <p:nvPr/>
        </p:nvSpPr>
        <p:spPr>
          <a:xfrm>
            <a:off x="5417100" y="2505802"/>
            <a:ext cx="1998047" cy="369332"/>
          </a:xfrm>
          <a:prstGeom prst="rect">
            <a:avLst/>
          </a:prstGeom>
          <a:solidFill>
            <a:srgbClr val="F6F5F4"/>
          </a:solidFill>
        </p:spPr>
        <p:txBody>
          <a:bodyPr wrap="none" rtlCol="0">
            <a:spAutoFit/>
          </a:bodyPr>
          <a:lstStyle/>
          <a:p>
            <a:r>
              <a:rPr lang="en-US" b="1" dirty="0"/>
              <a:t>13 November 2019</a:t>
            </a:r>
          </a:p>
        </p:txBody>
      </p:sp>
      <p:pic>
        <p:nvPicPr>
          <p:cNvPr id="8" name="Image 7">
            <a:extLst>
              <a:ext uri="{FF2B5EF4-FFF2-40B4-BE49-F238E27FC236}">
                <a16:creationId xmlns:a16="http://schemas.microsoft.com/office/drawing/2014/main" id="{01A73AB4-9184-A042-8777-CC6CA3A8819D}"/>
              </a:ext>
            </a:extLst>
          </p:cNvPr>
          <p:cNvPicPr>
            <a:picLocks noChangeAspect="1"/>
          </p:cNvPicPr>
          <p:nvPr/>
        </p:nvPicPr>
        <p:blipFill>
          <a:blip r:embed="rId4"/>
          <a:stretch>
            <a:fillRect/>
          </a:stretch>
        </p:blipFill>
        <p:spPr>
          <a:xfrm>
            <a:off x="467544" y="3569562"/>
            <a:ext cx="1510219" cy="639923"/>
          </a:xfrm>
          <a:prstGeom prst="rect">
            <a:avLst/>
          </a:prstGeom>
          <a:ln>
            <a:noFill/>
          </a:ln>
          <a:effectLst>
            <a:outerShdw blurRad="292100" dist="139700" dir="2700000" algn="tl" rotWithShape="0">
              <a:srgbClr val="333333">
                <a:alpha val="65000"/>
              </a:srgbClr>
            </a:outerShdw>
          </a:effectLst>
        </p:spPr>
      </p:pic>
      <p:sp>
        <p:nvSpPr>
          <p:cNvPr id="5" name="Nuage 4">
            <a:extLst>
              <a:ext uri="{FF2B5EF4-FFF2-40B4-BE49-F238E27FC236}">
                <a16:creationId xmlns:a16="http://schemas.microsoft.com/office/drawing/2014/main" id="{C3CD6A8A-8A07-E841-8DFB-2209E0534022}"/>
              </a:ext>
            </a:extLst>
          </p:cNvPr>
          <p:cNvSpPr/>
          <p:nvPr/>
        </p:nvSpPr>
        <p:spPr>
          <a:xfrm>
            <a:off x="467544" y="2859782"/>
            <a:ext cx="2520280" cy="57606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Maintenance?</a:t>
            </a:r>
          </a:p>
        </p:txBody>
      </p:sp>
    </p:spTree>
    <p:extLst>
      <p:ext uri="{BB962C8B-B14F-4D97-AF65-F5344CB8AC3E}">
        <p14:creationId xmlns:p14="http://schemas.microsoft.com/office/powerpoint/2010/main" val="880974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4484A6-1B50-D043-9F27-3F1440A2221A}"/>
              </a:ext>
            </a:extLst>
          </p:cNvPr>
          <p:cNvSpPr>
            <a:spLocks noGrp="1"/>
          </p:cNvSpPr>
          <p:nvPr>
            <p:ph type="title"/>
          </p:nvPr>
        </p:nvSpPr>
        <p:spPr/>
        <p:txBody>
          <a:bodyPr/>
          <a:lstStyle/>
          <a:p>
            <a:r>
              <a:rPr lang="en-US" dirty="0"/>
              <a:t>Power Supply</a:t>
            </a:r>
          </a:p>
        </p:txBody>
      </p:sp>
      <p:pic>
        <p:nvPicPr>
          <p:cNvPr id="4" name="Image 9">
            <a:extLst>
              <a:ext uri="{FF2B5EF4-FFF2-40B4-BE49-F238E27FC236}">
                <a16:creationId xmlns:a16="http://schemas.microsoft.com/office/drawing/2014/main" id="{35DB0CB2-7EE8-2141-9A5E-B462ED4151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8" y="700219"/>
            <a:ext cx="3030016" cy="2274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SCF2004">
            <a:extLst>
              <a:ext uri="{FF2B5EF4-FFF2-40B4-BE49-F238E27FC236}">
                <a16:creationId xmlns:a16="http://schemas.microsoft.com/office/drawing/2014/main" id="{C1E2CEB0-2140-CA47-AF24-30381D57C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096" y="570840"/>
            <a:ext cx="3224697" cy="2000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9D366EE4-F2FB-E848-B1B2-57E4913160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7340" y="2689114"/>
            <a:ext cx="3061100" cy="2040235"/>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8A24243F-4FB8-6C4C-A382-96BEAF235732}"/>
              </a:ext>
            </a:extLst>
          </p:cNvPr>
          <p:cNvSpPr txBox="1"/>
          <p:nvPr/>
        </p:nvSpPr>
        <p:spPr>
          <a:xfrm>
            <a:off x="0" y="3077517"/>
            <a:ext cx="2842445" cy="430887"/>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Explosion and Mechanical impact of</a:t>
            </a:r>
          </a:p>
          <a:p>
            <a:r>
              <a:rPr lang="en-US" sz="1100" b="1" dirty="0">
                <a:latin typeface="Arial" panose="020B0604020202020204" pitchFamily="34" charset="0"/>
                <a:cs typeface="Arial" panose="020B0604020202020204" pitchFamily="34" charset="0"/>
              </a:rPr>
              <a:t>IGBT (Insulated-gate bipolar transistor) </a:t>
            </a:r>
            <a:endParaRPr lang="en-US" sz="1100" b="1" dirty="0"/>
          </a:p>
        </p:txBody>
      </p:sp>
      <p:sp>
        <p:nvSpPr>
          <p:cNvPr id="8" name="ZoneTexte 7">
            <a:extLst>
              <a:ext uri="{FF2B5EF4-FFF2-40B4-BE49-F238E27FC236}">
                <a16:creationId xmlns:a16="http://schemas.microsoft.com/office/drawing/2014/main" id="{A8983FE8-5586-EE42-9CC0-C41C3A8C424E}"/>
              </a:ext>
            </a:extLst>
          </p:cNvPr>
          <p:cNvSpPr txBox="1"/>
          <p:nvPr/>
        </p:nvSpPr>
        <p:spPr>
          <a:xfrm>
            <a:off x="6287076" y="2302850"/>
            <a:ext cx="2392963" cy="276999"/>
          </a:xfrm>
          <a:prstGeom prst="rect">
            <a:avLst/>
          </a:prstGeom>
          <a:noFill/>
        </p:spPr>
        <p:txBody>
          <a:bodyPr wrap="none" rtlCol="0">
            <a:spAutoFit/>
          </a:bodyPr>
          <a:lstStyle/>
          <a:p>
            <a:r>
              <a:rPr lang="en-US" sz="1200" dirty="0">
                <a:solidFill>
                  <a:schemeClr val="bg1"/>
                </a:solidFill>
              </a:rPr>
              <a:t>Spare Dipole Power supply (SOLEIL)</a:t>
            </a:r>
          </a:p>
        </p:txBody>
      </p:sp>
      <p:sp>
        <p:nvSpPr>
          <p:cNvPr id="9" name="ZoneTexte 8">
            <a:extLst>
              <a:ext uri="{FF2B5EF4-FFF2-40B4-BE49-F238E27FC236}">
                <a16:creationId xmlns:a16="http://schemas.microsoft.com/office/drawing/2014/main" id="{5E125DB1-6A7F-8C44-A609-A0C1C6BE0117}"/>
              </a:ext>
            </a:extLst>
          </p:cNvPr>
          <p:cNvSpPr txBox="1"/>
          <p:nvPr/>
        </p:nvSpPr>
        <p:spPr>
          <a:xfrm>
            <a:off x="5781497" y="4421572"/>
            <a:ext cx="2925673" cy="307777"/>
          </a:xfrm>
          <a:prstGeom prst="rect">
            <a:avLst/>
          </a:prstGeom>
          <a:noFill/>
        </p:spPr>
        <p:txBody>
          <a:bodyPr wrap="none" rtlCol="0">
            <a:spAutoFit/>
          </a:bodyPr>
          <a:lstStyle/>
          <a:p>
            <a:r>
              <a:rPr lang="en-US" sz="1400" dirty="0">
                <a:solidFill>
                  <a:schemeClr val="bg1"/>
                </a:solidFill>
              </a:rPr>
              <a:t>Explosion and Fire in Cabinet (SOLEIL)</a:t>
            </a:r>
          </a:p>
        </p:txBody>
      </p:sp>
      <p:sp>
        <p:nvSpPr>
          <p:cNvPr id="10" name="ZoneTexte 9">
            <a:extLst>
              <a:ext uri="{FF2B5EF4-FFF2-40B4-BE49-F238E27FC236}">
                <a16:creationId xmlns:a16="http://schemas.microsoft.com/office/drawing/2014/main" id="{E9353326-A085-7544-9B6E-09BECED41587}"/>
              </a:ext>
            </a:extLst>
          </p:cNvPr>
          <p:cNvSpPr txBox="1"/>
          <p:nvPr/>
        </p:nvSpPr>
        <p:spPr>
          <a:xfrm>
            <a:off x="6045264" y="483518"/>
            <a:ext cx="2168992" cy="307777"/>
          </a:xfrm>
          <a:prstGeom prst="rect">
            <a:avLst/>
          </a:prstGeom>
          <a:noFill/>
        </p:spPr>
        <p:txBody>
          <a:bodyPr wrap="none" rtlCol="0">
            <a:spAutoFit/>
          </a:bodyPr>
          <a:lstStyle/>
          <a:p>
            <a:r>
              <a:rPr lang="en-US" sz="1400" dirty="0">
                <a:solidFill>
                  <a:schemeClr val="bg1"/>
                </a:solidFill>
              </a:rPr>
              <a:t>Expensive SPOF equipment</a:t>
            </a:r>
          </a:p>
        </p:txBody>
      </p:sp>
      <p:sp>
        <p:nvSpPr>
          <p:cNvPr id="11" name="ZoneTexte 10">
            <a:extLst>
              <a:ext uri="{FF2B5EF4-FFF2-40B4-BE49-F238E27FC236}">
                <a16:creationId xmlns:a16="http://schemas.microsoft.com/office/drawing/2014/main" id="{569C134A-FDE4-3745-9926-C56388D974FD}"/>
              </a:ext>
            </a:extLst>
          </p:cNvPr>
          <p:cNvSpPr txBox="1"/>
          <p:nvPr/>
        </p:nvSpPr>
        <p:spPr>
          <a:xfrm>
            <a:off x="2555776" y="2689114"/>
            <a:ext cx="877337" cy="261610"/>
          </a:xfrm>
          <a:prstGeom prst="rect">
            <a:avLst/>
          </a:prstGeom>
          <a:noFill/>
        </p:spPr>
        <p:txBody>
          <a:bodyPr wrap="square" rtlCol="0">
            <a:spAutoFit/>
          </a:bodyPr>
          <a:lstStyle/>
          <a:p>
            <a:r>
              <a:rPr lang="en-US" sz="1100" b="1" dirty="0">
                <a:solidFill>
                  <a:schemeClr val="bg1"/>
                </a:solidFill>
              </a:rPr>
              <a:t>SOLEIL</a:t>
            </a:r>
          </a:p>
        </p:txBody>
      </p:sp>
      <p:sp>
        <p:nvSpPr>
          <p:cNvPr id="12" name="ZoneTexte 11">
            <a:extLst>
              <a:ext uri="{FF2B5EF4-FFF2-40B4-BE49-F238E27FC236}">
                <a16:creationId xmlns:a16="http://schemas.microsoft.com/office/drawing/2014/main" id="{AA749A35-C0A1-5D47-95B4-4FD62A4EF682}"/>
              </a:ext>
            </a:extLst>
          </p:cNvPr>
          <p:cNvSpPr txBox="1"/>
          <p:nvPr/>
        </p:nvSpPr>
        <p:spPr>
          <a:xfrm>
            <a:off x="425031" y="3605964"/>
            <a:ext cx="5356466" cy="1077218"/>
          </a:xfrm>
          <a:prstGeom prst="rect">
            <a:avLst/>
          </a:prstGeom>
          <a:noFill/>
        </p:spPr>
        <p:txBody>
          <a:bodyPr wrap="none" rtlCol="0">
            <a:spAutoFit/>
          </a:bodyPr>
          <a:lstStyle/>
          <a:p>
            <a:r>
              <a:rPr lang="en-US" sz="1600" dirty="0"/>
              <a:t>3 Hz SOLEIL Booster Power Supplies</a:t>
            </a:r>
          </a:p>
          <a:p>
            <a:r>
              <a:rPr lang="en-US" sz="1600" dirty="0"/>
              <a:t>Include in your lifetime </a:t>
            </a:r>
          </a:p>
          <a:p>
            <a:pPr marL="285750" indent="-285750">
              <a:buFont typeface="Arial" panose="020B0604020202020204" pitchFamily="34" charset="0"/>
              <a:buChar char="•"/>
            </a:pPr>
            <a:r>
              <a:rPr lang="en-US" sz="1600" dirty="0"/>
              <a:t>Operation time</a:t>
            </a:r>
          </a:p>
          <a:p>
            <a:pPr marL="285750" indent="-285750">
              <a:buFont typeface="Arial" panose="020B0604020202020204" pitchFamily="34" charset="0"/>
              <a:buChar char="•"/>
            </a:pPr>
            <a:r>
              <a:rPr lang="en-US" sz="1600" dirty="0">
                <a:solidFill>
                  <a:srgbClr val="FF0000"/>
                </a:solidFill>
              </a:rPr>
              <a:t>Machine Study/Start-up time (1 Day = 1 RUN of Operation)</a:t>
            </a:r>
          </a:p>
        </p:txBody>
      </p:sp>
      <p:sp>
        <p:nvSpPr>
          <p:cNvPr id="3" name="ZoneTexte 2">
            <a:extLst>
              <a:ext uri="{FF2B5EF4-FFF2-40B4-BE49-F238E27FC236}">
                <a16:creationId xmlns:a16="http://schemas.microsoft.com/office/drawing/2014/main" id="{12F81AEA-1B21-CF4C-BB7C-5AD8654E67D0}"/>
              </a:ext>
            </a:extLst>
          </p:cNvPr>
          <p:cNvSpPr txBox="1"/>
          <p:nvPr/>
        </p:nvSpPr>
        <p:spPr>
          <a:xfrm>
            <a:off x="2904243" y="1264413"/>
            <a:ext cx="2927429" cy="1200329"/>
          </a:xfrm>
          <a:prstGeom prst="rect">
            <a:avLst/>
          </a:prstGeom>
          <a:noFill/>
        </p:spPr>
        <p:txBody>
          <a:bodyPr wrap="square" rtlCol="0">
            <a:spAutoFit/>
          </a:bodyPr>
          <a:lstStyle/>
          <a:p>
            <a:pPr algn="ctr"/>
            <a:r>
              <a:rPr lang="en-US" b="1" dirty="0"/>
              <a:t>Cheap design from industry</a:t>
            </a:r>
          </a:p>
          <a:p>
            <a:pPr algn="ctr"/>
            <a:r>
              <a:rPr lang="en-US" b="1" dirty="0"/>
              <a:t>(very) Low margin on components (IGBT, capacitors, etc.)</a:t>
            </a:r>
          </a:p>
        </p:txBody>
      </p:sp>
      <p:sp>
        <p:nvSpPr>
          <p:cNvPr id="13" name="ZoneTexte 12">
            <a:extLst>
              <a:ext uri="{FF2B5EF4-FFF2-40B4-BE49-F238E27FC236}">
                <a16:creationId xmlns:a16="http://schemas.microsoft.com/office/drawing/2014/main" id="{883CB17D-22D5-F84D-A84E-14F3532D301D}"/>
              </a:ext>
            </a:extLst>
          </p:cNvPr>
          <p:cNvSpPr txBox="1"/>
          <p:nvPr/>
        </p:nvSpPr>
        <p:spPr>
          <a:xfrm>
            <a:off x="3103264" y="2670486"/>
            <a:ext cx="2444900" cy="954107"/>
          </a:xfrm>
          <a:prstGeom prst="rect">
            <a:avLst/>
          </a:prstGeom>
          <a:noFill/>
        </p:spPr>
        <p:txBody>
          <a:bodyPr wrap="none" rtlCol="0">
            <a:spAutoFit/>
          </a:bodyPr>
          <a:lstStyle/>
          <a:p>
            <a:r>
              <a:rPr lang="en-US" sz="1400" b="1" dirty="0"/>
              <a:t>Actions</a:t>
            </a:r>
          </a:p>
          <a:p>
            <a:r>
              <a:rPr lang="en-US" sz="1400" dirty="0">
                <a:solidFill>
                  <a:srgbClr val="FF0000"/>
                </a:solidFill>
              </a:rPr>
              <a:t>1/ Understanding/diagnostics</a:t>
            </a:r>
          </a:p>
          <a:p>
            <a:r>
              <a:rPr lang="en-US" sz="1400" dirty="0">
                <a:solidFill>
                  <a:srgbClr val="FF0000"/>
                </a:solidFill>
              </a:rPr>
              <a:t>2/ Corrective maintenance</a:t>
            </a:r>
          </a:p>
          <a:p>
            <a:r>
              <a:rPr lang="en-US" sz="1400" dirty="0">
                <a:solidFill>
                  <a:srgbClr val="FF0000"/>
                </a:solidFill>
              </a:rPr>
              <a:t>2/ New design implementation</a:t>
            </a:r>
          </a:p>
        </p:txBody>
      </p:sp>
    </p:spTree>
    <p:extLst>
      <p:ext uri="{BB962C8B-B14F-4D97-AF65-F5344CB8AC3E}">
        <p14:creationId xmlns:p14="http://schemas.microsoft.com/office/powerpoint/2010/main" val="552692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a:extLst>
              <a:ext uri="{FF2B5EF4-FFF2-40B4-BE49-F238E27FC236}">
                <a16:creationId xmlns:a16="http://schemas.microsoft.com/office/drawing/2014/main" id="{C76645D4-64CF-444D-9BE3-80119780097F}"/>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922169" y="3362325"/>
            <a:ext cx="1597819" cy="1639491"/>
          </a:xfrm>
          <a:prstGeom prst="rect">
            <a:avLst/>
          </a:prstGeom>
          <a:ln>
            <a:noFill/>
          </a:ln>
          <a:effectLst>
            <a:outerShdw blurRad="292100" dist="139700" dir="2700000" algn="tl" rotWithShape="0">
              <a:srgbClr val="333333">
                <a:alpha val="65000"/>
              </a:srgbClr>
            </a:outerShdw>
          </a:effectLst>
        </p:spPr>
      </p:pic>
      <p:pic>
        <p:nvPicPr>
          <p:cNvPr id="174083" name="Picture 3">
            <a:extLst>
              <a:ext uri="{FF2B5EF4-FFF2-40B4-BE49-F238E27FC236}">
                <a16:creationId xmlns:a16="http://schemas.microsoft.com/office/drawing/2014/main" id="{E18A931D-96B6-254C-A078-AE118942151C}"/>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371850" y="3543300"/>
            <a:ext cx="2064544" cy="1485900"/>
          </a:xfrm>
          <a:prstGeom prst="rect">
            <a:avLst/>
          </a:prstGeom>
          <a:ln>
            <a:noFill/>
          </a:ln>
          <a:effectLst>
            <a:outerShdw blurRad="292100" dist="139700" dir="2700000" algn="tl" rotWithShape="0">
              <a:srgbClr val="333333">
                <a:alpha val="65000"/>
              </a:srgbClr>
            </a:outerShdw>
          </a:effectLst>
        </p:spPr>
      </p:pic>
      <p:pic>
        <p:nvPicPr>
          <p:cNvPr id="174084" name="Picture 4">
            <a:extLst>
              <a:ext uri="{FF2B5EF4-FFF2-40B4-BE49-F238E27FC236}">
                <a16:creationId xmlns:a16="http://schemas.microsoft.com/office/drawing/2014/main" id="{F6E83BEA-FBC2-1B4A-8CF1-4A15E2F8F01D}"/>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357813" y="796529"/>
            <a:ext cx="2505075" cy="2352675"/>
          </a:xfrm>
          <a:prstGeom prst="rect">
            <a:avLst/>
          </a:prstGeom>
          <a:ln>
            <a:noFill/>
          </a:ln>
          <a:effectLst>
            <a:outerShdw blurRad="292100" dist="139700" dir="2700000" algn="tl" rotWithShape="0">
              <a:srgbClr val="333333">
                <a:alpha val="65000"/>
              </a:srgbClr>
            </a:outerShdw>
          </a:effectLst>
        </p:spPr>
      </p:pic>
      <p:pic>
        <p:nvPicPr>
          <p:cNvPr id="174085" name="Picture 5">
            <a:extLst>
              <a:ext uri="{FF2B5EF4-FFF2-40B4-BE49-F238E27FC236}">
                <a16:creationId xmlns:a16="http://schemas.microsoft.com/office/drawing/2014/main" id="{B33C09FB-75C8-D245-B6F4-91879F172634}"/>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1331119" y="681038"/>
            <a:ext cx="3673079" cy="2722960"/>
          </a:xfrm>
          <a:prstGeom prst="rect">
            <a:avLst/>
          </a:prstGeom>
          <a:ln>
            <a:noFill/>
          </a:ln>
          <a:effectLst>
            <a:outerShdw blurRad="292100" dist="139700" dir="2700000" algn="tl" rotWithShape="0">
              <a:srgbClr val="333333">
                <a:alpha val="65000"/>
              </a:srgbClr>
            </a:outerShdw>
          </a:effectLst>
        </p:spPr>
      </p:pic>
      <p:sp>
        <p:nvSpPr>
          <p:cNvPr id="174087" name="Line 7">
            <a:extLst>
              <a:ext uri="{FF2B5EF4-FFF2-40B4-BE49-F238E27FC236}">
                <a16:creationId xmlns:a16="http://schemas.microsoft.com/office/drawing/2014/main" id="{48BEA3BE-6C53-0F40-88B3-A75C6856709C}"/>
              </a:ext>
            </a:extLst>
          </p:cNvPr>
          <p:cNvSpPr>
            <a:spLocks noChangeShapeType="1"/>
          </p:cNvSpPr>
          <p:nvPr/>
        </p:nvSpPr>
        <p:spPr bwMode="auto">
          <a:xfrm>
            <a:off x="3750469" y="3624263"/>
            <a:ext cx="485775" cy="431006"/>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088" name="Line 8">
            <a:extLst>
              <a:ext uri="{FF2B5EF4-FFF2-40B4-BE49-F238E27FC236}">
                <a16:creationId xmlns:a16="http://schemas.microsoft.com/office/drawing/2014/main" id="{6C2F0BAB-0F0F-C74D-96A3-51BA66682B20}"/>
              </a:ext>
            </a:extLst>
          </p:cNvPr>
          <p:cNvSpPr>
            <a:spLocks noChangeShapeType="1"/>
          </p:cNvSpPr>
          <p:nvPr/>
        </p:nvSpPr>
        <p:spPr bwMode="auto">
          <a:xfrm>
            <a:off x="6299598" y="1329928"/>
            <a:ext cx="378619" cy="432197"/>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089" name="Line 9">
            <a:extLst>
              <a:ext uri="{FF2B5EF4-FFF2-40B4-BE49-F238E27FC236}">
                <a16:creationId xmlns:a16="http://schemas.microsoft.com/office/drawing/2014/main" id="{3808E430-D7A1-AA4A-835D-046649F40052}"/>
              </a:ext>
            </a:extLst>
          </p:cNvPr>
          <p:cNvSpPr>
            <a:spLocks noChangeShapeType="1"/>
          </p:cNvSpPr>
          <p:nvPr/>
        </p:nvSpPr>
        <p:spPr bwMode="auto">
          <a:xfrm flipH="1">
            <a:off x="6893719" y="3868341"/>
            <a:ext cx="486966" cy="32385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090" name="Text Box 10">
            <a:extLst>
              <a:ext uri="{FF2B5EF4-FFF2-40B4-BE49-F238E27FC236}">
                <a16:creationId xmlns:a16="http://schemas.microsoft.com/office/drawing/2014/main" id="{D02D3559-5CDB-4644-B93F-0792C78AAFEB}"/>
              </a:ext>
            </a:extLst>
          </p:cNvPr>
          <p:cNvSpPr txBox="1">
            <a:spLocks noChangeArrowheads="1"/>
          </p:cNvSpPr>
          <p:nvPr/>
        </p:nvSpPr>
        <p:spPr bwMode="auto">
          <a:xfrm>
            <a:off x="1601390" y="3106341"/>
            <a:ext cx="75604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None/>
            </a:pPr>
            <a:r>
              <a:rPr lang="fr-FR" altLang="fr-FR" sz="1350" b="1" dirty="0" err="1">
                <a:effectLst>
                  <a:outerShdw blurRad="38100" dist="38100" dir="2700000" algn="tl">
                    <a:srgbClr val="C0C0C0"/>
                  </a:outerShdw>
                </a:effectLst>
                <a:latin typeface="Times New Roman" panose="02020603050405020304" pitchFamily="18" charset="0"/>
              </a:rPr>
              <a:t>motor</a:t>
            </a:r>
            <a:endParaRPr lang="fr-FR" altLang="fr-FR" sz="1350" b="1" dirty="0">
              <a:effectLst>
                <a:outerShdw blurRad="38100" dist="38100" dir="2700000" algn="tl">
                  <a:srgbClr val="C0C0C0"/>
                </a:outerShdw>
              </a:effectLst>
              <a:latin typeface="Times New Roman" panose="02020603050405020304" pitchFamily="18" charset="0"/>
            </a:endParaRPr>
          </a:p>
        </p:txBody>
      </p:sp>
      <p:sp>
        <p:nvSpPr>
          <p:cNvPr id="174091" name="Line 11">
            <a:extLst>
              <a:ext uri="{FF2B5EF4-FFF2-40B4-BE49-F238E27FC236}">
                <a16:creationId xmlns:a16="http://schemas.microsoft.com/office/drawing/2014/main" id="{E907DD11-399F-CA4D-BB46-142CBB26797A}"/>
              </a:ext>
            </a:extLst>
          </p:cNvPr>
          <p:cNvSpPr>
            <a:spLocks noChangeShapeType="1"/>
          </p:cNvSpPr>
          <p:nvPr/>
        </p:nvSpPr>
        <p:spPr bwMode="auto">
          <a:xfrm flipH="1" flipV="1">
            <a:off x="1439466" y="2732485"/>
            <a:ext cx="270272" cy="43219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092" name="Text Box 12">
            <a:extLst>
              <a:ext uri="{FF2B5EF4-FFF2-40B4-BE49-F238E27FC236}">
                <a16:creationId xmlns:a16="http://schemas.microsoft.com/office/drawing/2014/main" id="{CE1FB9CD-017A-8A47-8A8F-A6A98CC36DD3}"/>
              </a:ext>
            </a:extLst>
          </p:cNvPr>
          <p:cNvSpPr txBox="1">
            <a:spLocks noChangeArrowheads="1"/>
          </p:cNvSpPr>
          <p:nvPr/>
        </p:nvSpPr>
        <p:spPr bwMode="auto">
          <a:xfrm>
            <a:off x="2033588" y="2815828"/>
            <a:ext cx="81081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fr-FR" altLang="fr-FR" sz="1350" b="1">
                <a:effectLst>
                  <a:outerShdw blurRad="38100" dist="38100" dir="2700000" algn="tl">
                    <a:srgbClr val="C0C0C0"/>
                  </a:outerShdw>
                </a:effectLst>
                <a:latin typeface="Times New Roman" panose="02020603050405020304" pitchFamily="18" charset="0"/>
              </a:rPr>
              <a:t>gear-box</a:t>
            </a:r>
          </a:p>
        </p:txBody>
      </p:sp>
      <p:sp>
        <p:nvSpPr>
          <p:cNvPr id="174093" name="Line 13">
            <a:extLst>
              <a:ext uri="{FF2B5EF4-FFF2-40B4-BE49-F238E27FC236}">
                <a16:creationId xmlns:a16="http://schemas.microsoft.com/office/drawing/2014/main" id="{676E4903-8F09-7A4C-9CEE-8D4A2A080017}"/>
              </a:ext>
            </a:extLst>
          </p:cNvPr>
          <p:cNvSpPr>
            <a:spLocks noChangeShapeType="1"/>
          </p:cNvSpPr>
          <p:nvPr/>
        </p:nvSpPr>
        <p:spPr bwMode="auto">
          <a:xfrm flipH="1" flipV="1">
            <a:off x="2195513" y="2408635"/>
            <a:ext cx="161925" cy="4869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094" name="Text Box 14">
            <a:extLst>
              <a:ext uri="{FF2B5EF4-FFF2-40B4-BE49-F238E27FC236}">
                <a16:creationId xmlns:a16="http://schemas.microsoft.com/office/drawing/2014/main" id="{3B6010A7-7B51-8B4D-BB75-BC657A9C7A50}"/>
              </a:ext>
            </a:extLst>
          </p:cNvPr>
          <p:cNvSpPr txBox="1">
            <a:spLocks noChangeArrowheads="1"/>
          </p:cNvSpPr>
          <p:nvPr/>
        </p:nvSpPr>
        <p:spPr bwMode="auto">
          <a:xfrm>
            <a:off x="3059906" y="2080022"/>
            <a:ext cx="113347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fr-FR" altLang="fr-FR" sz="1350" b="1">
                <a:solidFill>
                  <a:schemeClr val="bg1"/>
                </a:solidFill>
                <a:latin typeface="Times New Roman" panose="02020603050405020304" pitchFamily="18" charset="0"/>
              </a:rPr>
              <a:t>Screw &amp; nut</a:t>
            </a:r>
          </a:p>
        </p:txBody>
      </p:sp>
      <p:sp>
        <p:nvSpPr>
          <p:cNvPr id="174095" name="Line 15">
            <a:extLst>
              <a:ext uri="{FF2B5EF4-FFF2-40B4-BE49-F238E27FC236}">
                <a16:creationId xmlns:a16="http://schemas.microsoft.com/office/drawing/2014/main" id="{EE66FB57-88E1-564D-AF0D-D6603386E993}"/>
              </a:ext>
            </a:extLst>
          </p:cNvPr>
          <p:cNvSpPr>
            <a:spLocks noChangeShapeType="1"/>
          </p:cNvSpPr>
          <p:nvPr/>
        </p:nvSpPr>
        <p:spPr bwMode="auto">
          <a:xfrm flipH="1" flipV="1">
            <a:off x="2736056" y="1814513"/>
            <a:ext cx="323850" cy="378619"/>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096" name="Line 16">
            <a:extLst>
              <a:ext uri="{FF2B5EF4-FFF2-40B4-BE49-F238E27FC236}">
                <a16:creationId xmlns:a16="http://schemas.microsoft.com/office/drawing/2014/main" id="{537D69A6-F5AB-FB45-90CC-067E704FBCD4}"/>
              </a:ext>
            </a:extLst>
          </p:cNvPr>
          <p:cNvSpPr>
            <a:spLocks noChangeShapeType="1"/>
          </p:cNvSpPr>
          <p:nvPr/>
        </p:nvSpPr>
        <p:spPr bwMode="auto">
          <a:xfrm flipH="1" flipV="1">
            <a:off x="2897981" y="1760935"/>
            <a:ext cx="161925" cy="432197"/>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098" name="Text Box 18">
            <a:extLst>
              <a:ext uri="{FF2B5EF4-FFF2-40B4-BE49-F238E27FC236}">
                <a16:creationId xmlns:a16="http://schemas.microsoft.com/office/drawing/2014/main" id="{CC845483-C614-6445-8CFE-1A2446D032D6}"/>
              </a:ext>
            </a:extLst>
          </p:cNvPr>
          <p:cNvSpPr txBox="1">
            <a:spLocks noChangeArrowheads="1"/>
          </p:cNvSpPr>
          <p:nvPr/>
        </p:nvSpPr>
        <p:spPr bwMode="auto">
          <a:xfrm>
            <a:off x="4680348" y="3057525"/>
            <a:ext cx="215503" cy="3000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fr-FR" altLang="fr-FR" sz="1350">
                <a:effectLst>
                  <a:outerShdw blurRad="38100" dist="38100" dir="2700000" algn="tl">
                    <a:srgbClr val="C0C0C0"/>
                  </a:outerShdw>
                </a:effectLst>
                <a:latin typeface="Times New Roman" panose="02020603050405020304" pitchFamily="18" charset="0"/>
              </a:rPr>
              <a:t>1</a:t>
            </a:r>
          </a:p>
        </p:txBody>
      </p:sp>
      <p:sp>
        <p:nvSpPr>
          <p:cNvPr id="174099" name="Text Box 19">
            <a:extLst>
              <a:ext uri="{FF2B5EF4-FFF2-40B4-BE49-F238E27FC236}">
                <a16:creationId xmlns:a16="http://schemas.microsoft.com/office/drawing/2014/main" id="{0586E1F9-3DF6-DD48-86C0-B50DA9BD30EE}"/>
              </a:ext>
            </a:extLst>
          </p:cNvPr>
          <p:cNvSpPr txBox="1">
            <a:spLocks noChangeArrowheads="1"/>
          </p:cNvSpPr>
          <p:nvPr/>
        </p:nvSpPr>
        <p:spPr bwMode="auto">
          <a:xfrm>
            <a:off x="7542610" y="2842022"/>
            <a:ext cx="215503" cy="30008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fr-FR" altLang="fr-FR" sz="1350">
                <a:effectLst>
                  <a:outerShdw blurRad="38100" dist="38100" dir="2700000" algn="tl">
                    <a:srgbClr val="C0C0C0"/>
                  </a:outerShdw>
                </a:effectLst>
                <a:latin typeface="Times New Roman" panose="02020603050405020304" pitchFamily="18" charset="0"/>
              </a:rPr>
              <a:t>2</a:t>
            </a:r>
          </a:p>
        </p:txBody>
      </p:sp>
      <p:sp>
        <p:nvSpPr>
          <p:cNvPr id="174100" name="Text Box 20">
            <a:extLst>
              <a:ext uri="{FF2B5EF4-FFF2-40B4-BE49-F238E27FC236}">
                <a16:creationId xmlns:a16="http://schemas.microsoft.com/office/drawing/2014/main" id="{68BF38C3-F558-764C-82AF-E77E33655062}"/>
              </a:ext>
            </a:extLst>
          </p:cNvPr>
          <p:cNvSpPr txBox="1">
            <a:spLocks noChangeArrowheads="1"/>
          </p:cNvSpPr>
          <p:nvPr/>
        </p:nvSpPr>
        <p:spPr bwMode="auto">
          <a:xfrm>
            <a:off x="5220891" y="4745831"/>
            <a:ext cx="215503" cy="30008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fr-FR" altLang="fr-FR" sz="1350">
                <a:effectLst>
                  <a:outerShdw blurRad="38100" dist="38100" dir="2700000" algn="tl">
                    <a:srgbClr val="C0C0C0"/>
                  </a:outerShdw>
                </a:effectLst>
                <a:latin typeface="Times New Roman" panose="02020603050405020304" pitchFamily="18" charset="0"/>
              </a:rPr>
              <a:t>3</a:t>
            </a:r>
          </a:p>
        </p:txBody>
      </p:sp>
      <p:sp>
        <p:nvSpPr>
          <p:cNvPr id="174101" name="Text Box 21">
            <a:extLst>
              <a:ext uri="{FF2B5EF4-FFF2-40B4-BE49-F238E27FC236}">
                <a16:creationId xmlns:a16="http://schemas.microsoft.com/office/drawing/2014/main" id="{884B49B7-63BA-F84F-9FBA-9B973EC97115}"/>
              </a:ext>
            </a:extLst>
          </p:cNvPr>
          <p:cNvSpPr txBox="1">
            <a:spLocks noChangeArrowheads="1"/>
          </p:cNvSpPr>
          <p:nvPr/>
        </p:nvSpPr>
        <p:spPr bwMode="auto">
          <a:xfrm>
            <a:off x="7272337" y="4726781"/>
            <a:ext cx="215504" cy="30008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fr-FR" altLang="fr-FR" sz="1350">
                <a:effectLst>
                  <a:outerShdw blurRad="38100" dist="38100" dir="2700000" algn="tl">
                    <a:srgbClr val="C0C0C0"/>
                  </a:outerShdw>
                </a:effectLst>
                <a:latin typeface="Times New Roman" panose="02020603050405020304" pitchFamily="18" charset="0"/>
              </a:rPr>
              <a:t>4</a:t>
            </a:r>
          </a:p>
        </p:txBody>
      </p:sp>
      <p:sp>
        <p:nvSpPr>
          <p:cNvPr id="5" name="ZoneTexte 4">
            <a:extLst>
              <a:ext uri="{FF2B5EF4-FFF2-40B4-BE49-F238E27FC236}">
                <a16:creationId xmlns:a16="http://schemas.microsoft.com/office/drawing/2014/main" id="{53665694-2511-E945-AE0B-26504862E96F}"/>
              </a:ext>
            </a:extLst>
          </p:cNvPr>
          <p:cNvSpPr txBox="1"/>
          <p:nvPr/>
        </p:nvSpPr>
        <p:spPr>
          <a:xfrm>
            <a:off x="1959433" y="124734"/>
            <a:ext cx="6880473" cy="369332"/>
          </a:xfrm>
          <a:prstGeom prst="rect">
            <a:avLst/>
          </a:prstGeom>
          <a:noFill/>
        </p:spPr>
        <p:txBody>
          <a:bodyPr wrap="none" rtlCol="0">
            <a:spAutoFit/>
          </a:bodyPr>
          <a:lstStyle/>
          <a:p>
            <a:r>
              <a:rPr lang="en-US" b="1" dirty="0"/>
              <a:t>S-RF system:   Cryomodule cold tuning system screw damages (SOLEIL)</a:t>
            </a:r>
          </a:p>
        </p:txBody>
      </p:sp>
      <p:sp>
        <p:nvSpPr>
          <p:cNvPr id="6" name="ZoneTexte 5">
            <a:extLst>
              <a:ext uri="{FF2B5EF4-FFF2-40B4-BE49-F238E27FC236}">
                <a16:creationId xmlns:a16="http://schemas.microsoft.com/office/drawing/2014/main" id="{C5386581-D32E-1146-9F99-D258E1DC5332}"/>
              </a:ext>
            </a:extLst>
          </p:cNvPr>
          <p:cNvSpPr txBox="1"/>
          <p:nvPr/>
        </p:nvSpPr>
        <p:spPr>
          <a:xfrm>
            <a:off x="393524" y="3868341"/>
            <a:ext cx="2620899" cy="584775"/>
          </a:xfrm>
          <a:prstGeom prst="rect">
            <a:avLst/>
          </a:prstGeom>
          <a:noFill/>
        </p:spPr>
        <p:txBody>
          <a:bodyPr wrap="square" rtlCol="0">
            <a:spAutoFit/>
          </a:bodyPr>
          <a:lstStyle/>
          <a:p>
            <a:pPr algn="ctr"/>
            <a:r>
              <a:rPr lang="en-US" sz="1600" dirty="0">
                <a:solidFill>
                  <a:srgbClr val="FF0000"/>
                </a:solidFill>
              </a:rPr>
              <a:t>Maintenance triggered by number of operation cycles</a:t>
            </a:r>
          </a:p>
        </p:txBody>
      </p:sp>
    </p:spTree>
    <p:extLst>
      <p:ext uri="{BB962C8B-B14F-4D97-AF65-F5344CB8AC3E}">
        <p14:creationId xmlns:p14="http://schemas.microsoft.com/office/powerpoint/2010/main" val="980599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A93DEAD-2B34-7442-B83E-26713E84CF32}"/>
              </a:ext>
            </a:extLst>
          </p:cNvPr>
          <p:cNvPicPr>
            <a:picLocks noChangeAspect="1"/>
          </p:cNvPicPr>
          <p:nvPr/>
        </p:nvPicPr>
        <p:blipFill>
          <a:blip r:embed="rId4"/>
          <a:stretch>
            <a:fillRect/>
          </a:stretch>
        </p:blipFill>
        <p:spPr>
          <a:xfrm>
            <a:off x="2627784" y="-14371"/>
            <a:ext cx="3484575" cy="5143500"/>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7B5E233C-9015-6846-8405-A6F6E6DF22D2}"/>
              </a:ext>
            </a:extLst>
          </p:cNvPr>
          <p:cNvSpPr/>
          <p:nvPr/>
        </p:nvSpPr>
        <p:spPr>
          <a:xfrm>
            <a:off x="6444208" y="1347614"/>
            <a:ext cx="2411760" cy="2862322"/>
          </a:xfrm>
          <a:prstGeom prst="rect">
            <a:avLst/>
          </a:prstGeom>
        </p:spPr>
        <p:txBody>
          <a:bodyPr wrap="square">
            <a:spAutoFit/>
          </a:bodyPr>
          <a:lstStyle/>
          <a:p>
            <a:pPr algn="ctr"/>
            <a:r>
              <a:rPr lang="en-US" dirty="0" err="1"/>
              <a:t>Eletta</a:t>
            </a:r>
            <a:r>
              <a:rPr lang="en-US" dirty="0"/>
              <a:t> flowmeters for EBS keeping the 1µm filtering on all cells</a:t>
            </a:r>
          </a:p>
          <a:p>
            <a:pPr algn="ctr"/>
            <a:endParaRPr lang="en-US" dirty="0"/>
          </a:p>
          <a:p>
            <a:pPr algn="ctr"/>
            <a:r>
              <a:rPr lang="en-US" b="1" dirty="0"/>
              <a:t>By-pass for maintenance</a:t>
            </a:r>
          </a:p>
          <a:p>
            <a:pPr algn="ctr"/>
            <a:endParaRPr lang="en-US" dirty="0"/>
          </a:p>
          <a:p>
            <a:pPr algn="ctr"/>
            <a:r>
              <a:rPr lang="en-US" b="1" dirty="0">
                <a:solidFill>
                  <a:srgbClr val="FF0000"/>
                </a:solidFill>
              </a:rPr>
              <a:t>Remove filters of equipment inside the tunnel !!! (?)</a:t>
            </a:r>
          </a:p>
        </p:txBody>
      </p:sp>
      <p:pic>
        <p:nvPicPr>
          <p:cNvPr id="6" name="Picture 2">
            <a:extLst>
              <a:ext uri="{FF2B5EF4-FFF2-40B4-BE49-F238E27FC236}">
                <a16:creationId xmlns:a16="http://schemas.microsoft.com/office/drawing/2014/main" id="{DB41E10A-F3B6-CC4B-A9F0-FD429FC998D0}"/>
              </a:ext>
            </a:extLst>
          </p:cNvPr>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a:ext>
            </a:extLst>
          </a:blip>
          <a:srcRect/>
          <a:stretch>
            <a:fillRect/>
          </a:stretch>
        </p:blipFill>
        <p:spPr bwMode="auto">
          <a:xfrm>
            <a:off x="251519" y="843558"/>
            <a:ext cx="2052227" cy="273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a:extLst>
              <a:ext uri="{FF2B5EF4-FFF2-40B4-BE49-F238E27FC236}">
                <a16:creationId xmlns:a16="http://schemas.microsoft.com/office/drawing/2014/main" id="{5735B137-0FEE-6542-94A8-8C52AE516200}"/>
              </a:ext>
            </a:extLst>
          </p:cNvPr>
          <p:cNvSpPr txBox="1"/>
          <p:nvPr/>
        </p:nvSpPr>
        <p:spPr>
          <a:xfrm>
            <a:off x="221283" y="3910637"/>
            <a:ext cx="1866537" cy="369332"/>
          </a:xfrm>
          <a:prstGeom prst="rect">
            <a:avLst/>
          </a:prstGeom>
          <a:noFill/>
        </p:spPr>
        <p:txBody>
          <a:bodyPr wrap="none" rtlCol="0">
            <a:spAutoFit/>
          </a:bodyPr>
          <a:lstStyle/>
          <a:p>
            <a:r>
              <a:rPr lang="en-US" dirty="0"/>
              <a:t>Magnet/ PS filters</a:t>
            </a:r>
          </a:p>
        </p:txBody>
      </p:sp>
      <p:sp>
        <p:nvSpPr>
          <p:cNvPr id="4" name="ZoneTexte 3">
            <a:extLst>
              <a:ext uri="{FF2B5EF4-FFF2-40B4-BE49-F238E27FC236}">
                <a16:creationId xmlns:a16="http://schemas.microsoft.com/office/drawing/2014/main" id="{FA05A92B-C3C2-E547-8851-75C2B4E94099}"/>
              </a:ext>
            </a:extLst>
          </p:cNvPr>
          <p:cNvSpPr txBox="1"/>
          <p:nvPr/>
        </p:nvSpPr>
        <p:spPr>
          <a:xfrm>
            <a:off x="5336591" y="29691"/>
            <a:ext cx="639278" cy="369332"/>
          </a:xfrm>
          <a:prstGeom prst="rect">
            <a:avLst/>
          </a:prstGeom>
          <a:noFill/>
        </p:spPr>
        <p:txBody>
          <a:bodyPr wrap="none" rtlCol="0">
            <a:spAutoFit/>
          </a:bodyPr>
          <a:lstStyle/>
          <a:p>
            <a:r>
              <a:rPr lang="en-US" b="1" dirty="0">
                <a:solidFill>
                  <a:schemeClr val="bg1"/>
                </a:solidFill>
              </a:rPr>
              <a:t>ESRF</a:t>
            </a:r>
          </a:p>
        </p:txBody>
      </p:sp>
      <p:sp>
        <p:nvSpPr>
          <p:cNvPr id="5" name="ZoneTexte 4">
            <a:extLst>
              <a:ext uri="{FF2B5EF4-FFF2-40B4-BE49-F238E27FC236}">
                <a16:creationId xmlns:a16="http://schemas.microsoft.com/office/drawing/2014/main" id="{863D23D2-E03A-894C-8798-52B380F5430D}"/>
              </a:ext>
            </a:extLst>
          </p:cNvPr>
          <p:cNvSpPr txBox="1"/>
          <p:nvPr/>
        </p:nvSpPr>
        <p:spPr>
          <a:xfrm>
            <a:off x="336698" y="843558"/>
            <a:ext cx="817853" cy="369332"/>
          </a:xfrm>
          <a:prstGeom prst="rect">
            <a:avLst/>
          </a:prstGeom>
          <a:noFill/>
        </p:spPr>
        <p:txBody>
          <a:bodyPr wrap="none" rtlCol="0">
            <a:spAutoFit/>
          </a:bodyPr>
          <a:lstStyle/>
          <a:p>
            <a:r>
              <a:rPr lang="en-US" b="1" dirty="0">
                <a:solidFill>
                  <a:schemeClr val="bg1"/>
                </a:solidFill>
              </a:rPr>
              <a:t>SOLEIL</a:t>
            </a:r>
          </a:p>
        </p:txBody>
      </p:sp>
    </p:spTree>
    <p:extLst>
      <p:ext uri="{BB962C8B-B14F-4D97-AF65-F5344CB8AC3E}">
        <p14:creationId xmlns:p14="http://schemas.microsoft.com/office/powerpoint/2010/main" val="2929766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446D9-AB05-5D42-8F16-6714B2A99CCD}"/>
              </a:ext>
            </a:extLst>
          </p:cNvPr>
          <p:cNvSpPr>
            <a:spLocks noGrp="1"/>
          </p:cNvSpPr>
          <p:nvPr>
            <p:ph type="title"/>
          </p:nvPr>
        </p:nvSpPr>
        <p:spPr/>
        <p:txBody>
          <a:bodyPr/>
          <a:lstStyle/>
          <a:p>
            <a:r>
              <a:rPr lang="en-US" dirty="0"/>
              <a:t>Solid State Power Amplifiers: Modular Approach</a:t>
            </a:r>
          </a:p>
        </p:txBody>
      </p:sp>
      <p:pic>
        <p:nvPicPr>
          <p:cNvPr id="7" name="Picture 6">
            <a:extLst>
              <a:ext uri="{FF2B5EF4-FFF2-40B4-BE49-F238E27FC236}">
                <a16:creationId xmlns:a16="http://schemas.microsoft.com/office/drawing/2014/main" id="{8F9F4C7F-2E69-EA4C-9BB6-B64E4A2CB9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46" t="5099" r="841" b="6013"/>
          <a:stretch/>
        </p:blipFill>
        <p:spPr bwMode="auto">
          <a:xfrm>
            <a:off x="5552070" y="1260533"/>
            <a:ext cx="3421992" cy="256256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1090D2E6-73E0-114F-9923-BD0FBB200F93}"/>
              </a:ext>
            </a:extLst>
          </p:cNvPr>
          <p:cNvSpPr txBox="1"/>
          <p:nvPr/>
        </p:nvSpPr>
        <p:spPr>
          <a:xfrm>
            <a:off x="5652120" y="4002495"/>
            <a:ext cx="3286680" cy="738664"/>
          </a:xfrm>
          <a:prstGeom prst="rect">
            <a:avLst/>
          </a:prstGeom>
          <a:noFill/>
        </p:spPr>
        <p:txBody>
          <a:bodyPr wrap="square" rtlCol="0">
            <a:spAutoFit/>
          </a:bodyPr>
          <a:lstStyle/>
          <a:p>
            <a:r>
              <a:rPr lang="en-US" sz="1400" b="1" i="1" dirty="0">
                <a:latin typeface="Times New Roman" panose="02020603050405020304" pitchFamily="18" charset="0"/>
                <a:cs typeface="Times New Roman" panose="02020603050405020304" pitchFamily="18" charset="0"/>
              </a:rPr>
              <a:t>The two 180 kW SSA’s (2 </a:t>
            </a:r>
            <a:r>
              <a:rPr lang="en-US" sz="800" b="1" i="1" dirty="0">
                <a:latin typeface="Times New Roman" panose="02020603050405020304" pitchFamily="18" charset="0"/>
                <a:cs typeface="Times New Roman" panose="02020603050405020304" pitchFamily="18" charset="0"/>
              </a:rPr>
              <a:t>x</a:t>
            </a:r>
            <a:r>
              <a:rPr lang="en-US" sz="1400" b="1" i="1" dirty="0">
                <a:latin typeface="Times New Roman" panose="02020603050405020304" pitchFamily="18" charset="0"/>
                <a:cs typeface="Times New Roman" panose="02020603050405020304" pitchFamily="18" charset="0"/>
              </a:rPr>
              <a:t> 4 towers), which power the two cavities of CM1  (SOLEIL)</a:t>
            </a:r>
          </a:p>
        </p:txBody>
      </p:sp>
      <p:grpSp>
        <p:nvGrpSpPr>
          <p:cNvPr id="9" name="Groupe 8">
            <a:extLst>
              <a:ext uri="{FF2B5EF4-FFF2-40B4-BE49-F238E27FC236}">
                <a16:creationId xmlns:a16="http://schemas.microsoft.com/office/drawing/2014/main" id="{BB387661-5546-0F4D-9F6F-AB8C53ECB45F}"/>
              </a:ext>
            </a:extLst>
          </p:cNvPr>
          <p:cNvGrpSpPr/>
          <p:nvPr/>
        </p:nvGrpSpPr>
        <p:grpSpPr>
          <a:xfrm>
            <a:off x="205978" y="1783310"/>
            <a:ext cx="4366022" cy="2888307"/>
            <a:chOff x="1381126" y="1989535"/>
            <a:chExt cx="4366022" cy="2888307"/>
          </a:xfrm>
        </p:grpSpPr>
        <p:graphicFrame>
          <p:nvGraphicFramePr>
            <p:cNvPr id="10" name="Objet 4">
              <a:extLst>
                <a:ext uri="{FF2B5EF4-FFF2-40B4-BE49-F238E27FC236}">
                  <a16:creationId xmlns:a16="http://schemas.microsoft.com/office/drawing/2014/main" id="{CB93E117-1BF1-084E-B3ED-C4944F6D7B91}"/>
                </a:ext>
              </a:extLst>
            </p:cNvPr>
            <p:cNvGraphicFramePr>
              <a:graphicFrameLocks noChangeAspect="1"/>
            </p:cNvGraphicFramePr>
            <p:nvPr>
              <p:extLst>
                <p:ext uri="{D42A27DB-BD31-4B8C-83A1-F6EECF244321}">
                  <p14:modId xmlns:p14="http://schemas.microsoft.com/office/powerpoint/2010/main" val="3722233995"/>
                </p:ext>
              </p:extLst>
            </p:nvPr>
          </p:nvGraphicFramePr>
          <p:xfrm>
            <a:off x="1381126" y="1989535"/>
            <a:ext cx="4366022" cy="2862263"/>
          </p:xfrm>
          <a:graphic>
            <a:graphicData uri="http://schemas.openxmlformats.org/presentationml/2006/ole">
              <mc:AlternateContent xmlns:mc="http://schemas.openxmlformats.org/markup-compatibility/2006">
                <mc:Choice xmlns:v="urn:schemas-microsoft-com:vml" Requires="v">
                  <p:oleObj spid="_x0000_s3272" name="Feuille de calcul" r:id="rId4" imgW="10172666" imgH="7839180" progId="Excel.Sheet.12">
                    <p:embed/>
                  </p:oleObj>
                </mc:Choice>
                <mc:Fallback>
                  <p:oleObj name="Feuille de calcul" r:id="rId4" imgW="10172666" imgH="7839180" progId="Excel.Sheet.12">
                    <p:embed/>
                    <p:pic>
                      <p:nvPicPr>
                        <p:cNvPr id="24581" name="Objet 4"/>
                        <p:cNvPicPr>
                          <a:picLocks noChangeAspect="1" noChangeArrowheads="1"/>
                        </p:cNvPicPr>
                        <p:nvPr/>
                      </p:nvPicPr>
                      <p:blipFill>
                        <a:blip r:embed="rId5">
                          <a:extLst>
                            <a:ext uri="{28A0092B-C50C-407E-A947-70E740481C1C}">
                              <a14:useLocalDpi xmlns:a14="http://schemas.microsoft.com/office/drawing/2010/main" val="0"/>
                            </a:ext>
                          </a:extLst>
                        </a:blip>
                        <a:srcRect t="11021"/>
                        <a:stretch>
                          <a:fillRect/>
                        </a:stretch>
                      </p:blipFill>
                      <p:spPr bwMode="auto">
                        <a:xfrm>
                          <a:off x="1381126" y="1989535"/>
                          <a:ext cx="4366022"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1" name="Zone de texte 394251">
              <a:extLst>
                <a:ext uri="{FF2B5EF4-FFF2-40B4-BE49-F238E27FC236}">
                  <a16:creationId xmlns:a16="http://schemas.microsoft.com/office/drawing/2014/main" id="{E84E00A1-7376-2D4A-9B33-FBDAAC8DA30E}"/>
                </a:ext>
              </a:extLst>
            </p:cNvPr>
            <p:cNvSpPr txBox="1"/>
            <p:nvPr/>
          </p:nvSpPr>
          <p:spPr>
            <a:xfrm>
              <a:off x="4170760" y="3555207"/>
              <a:ext cx="1348978" cy="25955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just">
                <a:defRPr/>
              </a:pPr>
              <a:r>
                <a:rPr lang="fr-FR" sz="1050" dirty="0">
                  <a:latin typeface="Times"/>
                  <a:ea typeface="Times New Roman"/>
                  <a:cs typeface="Times New Roman"/>
                </a:rPr>
                <a:t>* Full </a:t>
              </a:r>
              <a:r>
                <a:rPr lang="fr-FR" sz="1050" dirty="0" err="1">
                  <a:latin typeface="Times"/>
                  <a:ea typeface="Times New Roman"/>
                  <a:cs typeface="Times New Roman"/>
                </a:rPr>
                <a:t>year</a:t>
              </a:r>
              <a:r>
                <a:rPr lang="fr-FR" sz="1050" dirty="0">
                  <a:latin typeface="Times"/>
                  <a:ea typeface="Times New Roman"/>
                  <a:cs typeface="Times New Roman"/>
                </a:rPr>
                <a:t> extrapolation</a:t>
              </a:r>
            </a:p>
          </p:txBody>
        </p:sp>
        <p:sp>
          <p:nvSpPr>
            <p:cNvPr id="12" name="Rectangle 6">
              <a:extLst>
                <a:ext uri="{FF2B5EF4-FFF2-40B4-BE49-F238E27FC236}">
                  <a16:creationId xmlns:a16="http://schemas.microsoft.com/office/drawing/2014/main" id="{16A8229D-615A-854E-9564-86A99A4D11F6}"/>
                </a:ext>
              </a:extLst>
            </p:cNvPr>
            <p:cNvSpPr>
              <a:spLocks noChangeArrowheads="1"/>
            </p:cNvSpPr>
            <p:nvPr/>
          </p:nvSpPr>
          <p:spPr bwMode="auto">
            <a:xfrm>
              <a:off x="5011341" y="4647010"/>
              <a:ext cx="24237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fr-FR" sz="900">
                  <a:latin typeface="Times" charset="0"/>
                  <a:cs typeface="Times New Roman" charset="0"/>
                </a:rPr>
                <a:t>*</a:t>
              </a:r>
              <a:endParaRPr lang="fr-FR" sz="1350"/>
            </a:p>
          </p:txBody>
        </p:sp>
        <p:cxnSp>
          <p:nvCxnSpPr>
            <p:cNvPr id="13" name="Connecteur droit avec flèche 8">
              <a:extLst>
                <a:ext uri="{FF2B5EF4-FFF2-40B4-BE49-F238E27FC236}">
                  <a16:creationId xmlns:a16="http://schemas.microsoft.com/office/drawing/2014/main" id="{B672C040-96D9-9745-9A1A-E78B4E9F2D2E}"/>
                </a:ext>
              </a:extLst>
            </p:cNvPr>
            <p:cNvCxnSpPr>
              <a:cxnSpLocks noChangeShapeType="1"/>
            </p:cNvCxnSpPr>
            <p:nvPr/>
          </p:nvCxnSpPr>
          <p:spPr bwMode="auto">
            <a:xfrm flipV="1">
              <a:off x="3961210" y="3339704"/>
              <a:ext cx="0" cy="161925"/>
            </a:xfrm>
            <a:prstGeom prst="straightConnector1">
              <a:avLst/>
            </a:prstGeom>
            <a:noFill/>
            <a:ln w="28575">
              <a:solidFill>
                <a:srgbClr val="0000FF"/>
              </a:solidFill>
              <a:round/>
              <a:headEnd type="arrow" w="med" len="me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Connecteur droit 10">
              <a:extLst>
                <a:ext uri="{FF2B5EF4-FFF2-40B4-BE49-F238E27FC236}">
                  <a16:creationId xmlns:a16="http://schemas.microsoft.com/office/drawing/2014/main" id="{C63F1C84-A520-E94A-8F9B-343D70C8035B}"/>
                </a:ext>
              </a:extLst>
            </p:cNvPr>
            <p:cNvCxnSpPr>
              <a:cxnSpLocks noChangeShapeType="1"/>
            </p:cNvCxnSpPr>
            <p:nvPr/>
          </p:nvCxnSpPr>
          <p:spPr bwMode="auto">
            <a:xfrm>
              <a:off x="3961210" y="3339704"/>
              <a:ext cx="348853" cy="0"/>
            </a:xfrm>
            <a:prstGeom prst="line">
              <a:avLst/>
            </a:prstGeom>
            <a:noFill/>
            <a:ln w="28575">
              <a:solidFill>
                <a:srgbClr val="0000FF"/>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5" name="ZoneTexte 16">
              <a:extLst>
                <a:ext uri="{FF2B5EF4-FFF2-40B4-BE49-F238E27FC236}">
                  <a16:creationId xmlns:a16="http://schemas.microsoft.com/office/drawing/2014/main" id="{EABF1978-6A82-5A49-B0EB-95ECB6119BB2}"/>
                </a:ext>
              </a:extLst>
            </p:cNvPr>
            <p:cNvSpPr txBox="1">
              <a:spLocks noChangeArrowheads="1"/>
            </p:cNvSpPr>
            <p:nvPr/>
          </p:nvSpPr>
          <p:spPr bwMode="auto">
            <a:xfrm>
              <a:off x="4356497" y="3005138"/>
              <a:ext cx="1257300"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fr-FR" sz="1350" b="1">
                  <a:solidFill>
                    <a:srgbClr val="0000FF"/>
                  </a:solidFill>
                </a:rPr>
                <a:t>Preventive maintenance</a:t>
              </a:r>
            </a:p>
          </p:txBody>
        </p:sp>
      </p:grpSp>
      <p:sp>
        <p:nvSpPr>
          <p:cNvPr id="16" name="Text Box 2055">
            <a:extLst>
              <a:ext uri="{FF2B5EF4-FFF2-40B4-BE49-F238E27FC236}">
                <a16:creationId xmlns:a16="http://schemas.microsoft.com/office/drawing/2014/main" id="{7F3813D5-B18A-9B44-8297-9F70A1591D4A}"/>
              </a:ext>
            </a:extLst>
          </p:cNvPr>
          <p:cNvSpPr txBox="1">
            <a:spLocks noChangeArrowheads="1"/>
          </p:cNvSpPr>
          <p:nvPr/>
        </p:nvSpPr>
        <p:spPr bwMode="auto">
          <a:xfrm>
            <a:off x="36587" y="541468"/>
            <a:ext cx="6680597" cy="1287532"/>
          </a:xfrm>
          <a:prstGeom prst="rect">
            <a:avLst/>
          </a:prstGeom>
          <a:noFill/>
          <a:ln>
            <a:noFill/>
          </a:ln>
          <a:effectLs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endParaRPr lang="en-US" sz="100" u="sng" dirty="0">
              <a:effectLst>
                <a:outerShdw blurRad="38100" dist="38100" dir="2700000" algn="tl">
                  <a:srgbClr val="DDDDDD"/>
                </a:outerShdw>
              </a:effectLst>
              <a:latin typeface="Helvetica" charset="0"/>
              <a:cs typeface="Helvetica" charset="0"/>
            </a:endParaRPr>
          </a:p>
          <a:p>
            <a:pPr eaLnBrk="1" hangingPunct="1">
              <a:spcBef>
                <a:spcPts val="450"/>
              </a:spcBef>
              <a:buClr>
                <a:schemeClr val="tx1"/>
              </a:buClr>
            </a:pPr>
            <a:r>
              <a:rPr lang="en-US" sz="1100" dirty="0">
                <a:solidFill>
                  <a:srgbClr val="091415"/>
                </a:solidFill>
                <a:latin typeface="Tahoma" charset="0"/>
                <a:cs typeface="Tahoma" charset="0"/>
              </a:rPr>
              <a:t>The SR SSA’s proved to be very reliable : after ~ 40 000 running hours over 7 years, </a:t>
            </a:r>
          </a:p>
          <a:p>
            <a:pPr eaLnBrk="1" hangingPunct="1"/>
            <a:r>
              <a:rPr lang="en-US" sz="1100" dirty="0">
                <a:solidFill>
                  <a:schemeClr val="folHlink"/>
                </a:solidFill>
                <a:effectLst>
                  <a:outerShdw blurRad="38100" dist="38100" dir="2700000" algn="tl">
                    <a:srgbClr val="DDDDDD"/>
                  </a:outerShdw>
                </a:effectLst>
                <a:latin typeface="Helvetica" charset="0"/>
                <a:cs typeface="Helvetica" charset="0"/>
              </a:rPr>
              <a:t>       </a:t>
            </a:r>
          </a:p>
          <a:p>
            <a:pPr eaLnBrk="1" hangingPunct="1"/>
            <a:r>
              <a:rPr lang="en-US" sz="1100" dirty="0">
                <a:solidFill>
                  <a:schemeClr val="folHlink"/>
                </a:solidFill>
                <a:effectLst>
                  <a:outerShdw blurRad="38100" dist="38100" dir="2700000" algn="tl">
                    <a:srgbClr val="DDDDDD"/>
                  </a:outerShdw>
                </a:effectLst>
                <a:latin typeface="Helvetica" charset="0"/>
                <a:cs typeface="Tahoma" charset="0"/>
              </a:rPr>
              <a:t>      </a:t>
            </a:r>
            <a:r>
              <a:rPr lang="en-US" sz="1100" dirty="0">
                <a:solidFill>
                  <a:srgbClr val="091415"/>
                </a:solidFill>
                <a:latin typeface="Tahoma" charset="0"/>
                <a:cs typeface="Tahoma" charset="0"/>
              </a:rPr>
              <a:t>only 5 short beam dead times  </a:t>
            </a:r>
            <a:r>
              <a:rPr lang="en-US" sz="1100" dirty="0">
                <a:solidFill>
                  <a:srgbClr val="091415"/>
                </a:solidFill>
                <a:latin typeface="Tahoma" charset="0"/>
                <a:cs typeface="Tahoma" charset="0"/>
                <a:sym typeface="Wingdings" charset="0"/>
              </a:rPr>
              <a:t> ~ </a:t>
            </a:r>
            <a:r>
              <a:rPr lang="en-US" sz="1200" b="1" dirty="0">
                <a:solidFill>
                  <a:srgbClr val="00B050"/>
                </a:solidFill>
                <a:latin typeface="Tahoma" charset="0"/>
                <a:cs typeface="Tahoma" charset="0"/>
                <a:sym typeface="Wingdings" charset="0"/>
              </a:rPr>
              <a:t>100 % operational availability, MTBF &gt; 1 year </a:t>
            </a:r>
            <a:endParaRPr lang="en-US" sz="1100" b="1" dirty="0">
              <a:solidFill>
                <a:srgbClr val="00B050"/>
              </a:solidFill>
              <a:latin typeface="Tahoma" charset="0"/>
              <a:cs typeface="Tahoma" charset="0"/>
            </a:endParaRPr>
          </a:p>
          <a:p>
            <a:pPr eaLnBrk="1" hangingPunct="1">
              <a:spcBef>
                <a:spcPct val="50000"/>
              </a:spcBef>
            </a:pPr>
            <a:r>
              <a:rPr lang="en-US" sz="1100" dirty="0">
                <a:solidFill>
                  <a:schemeClr val="folHlink"/>
                </a:solidFill>
                <a:effectLst>
                  <a:outerShdw blurRad="38100" dist="38100" dir="2700000" algn="tl">
                    <a:srgbClr val="DDDDDD"/>
                  </a:outerShdw>
                </a:effectLst>
                <a:latin typeface="Helvetica" charset="0"/>
                <a:cs typeface="Helvetica" charset="0"/>
              </a:rPr>
              <a:t>   </a:t>
            </a:r>
            <a:r>
              <a:rPr lang="en-US" sz="1100" dirty="0">
                <a:solidFill>
                  <a:srgbClr val="FF0000"/>
                </a:solidFill>
                <a:effectLst>
                  <a:outerShdw blurRad="38100" dist="38100" dir="2700000" algn="tl">
                    <a:srgbClr val="DDDDDD"/>
                  </a:outerShdw>
                </a:effectLst>
                <a:latin typeface="Helvetica" charset="0"/>
                <a:cs typeface="Helvetica" charset="0"/>
              </a:rPr>
              <a:t> </a:t>
            </a:r>
            <a:r>
              <a:rPr lang="en-US" sz="1100" dirty="0">
                <a:solidFill>
                  <a:srgbClr val="92D050"/>
                </a:solidFill>
                <a:effectLst>
                  <a:outerShdw blurRad="38100" dist="38100" dir="2700000" algn="tl">
                    <a:srgbClr val="DDDDDD"/>
                  </a:outerShdw>
                </a:effectLst>
                <a:latin typeface="Helvetica" charset="0"/>
                <a:cs typeface="Helvetica" charset="0"/>
                <a:sym typeface="Wingdings" charset="0"/>
              </a:rPr>
              <a:t></a:t>
            </a:r>
            <a:r>
              <a:rPr lang="en-US" sz="1100" dirty="0">
                <a:solidFill>
                  <a:srgbClr val="FF0000"/>
                </a:solidFill>
                <a:effectLst>
                  <a:outerShdw blurRad="38100" dist="38100" dir="2700000" algn="tl">
                    <a:srgbClr val="DDDDDD"/>
                  </a:outerShdw>
                </a:effectLst>
                <a:latin typeface="Helvetica" charset="0"/>
                <a:cs typeface="Helvetica" charset="0"/>
              </a:rPr>
              <a:t> </a:t>
            </a:r>
            <a:r>
              <a:rPr lang="en-US" sz="1100" dirty="0">
                <a:solidFill>
                  <a:schemeClr val="folHlink"/>
                </a:solidFill>
                <a:effectLst>
                  <a:outerShdw blurRad="38100" dist="38100" dir="2700000" algn="tl">
                    <a:srgbClr val="DDDDDD"/>
                  </a:outerShdw>
                </a:effectLst>
                <a:latin typeface="Helvetica" charset="0"/>
                <a:cs typeface="Helvetica" charset="0"/>
              </a:rPr>
              <a:t>~ no impact on the operation,</a:t>
            </a:r>
            <a:r>
              <a:rPr lang="en-US" sz="1100" dirty="0">
                <a:effectLst>
                  <a:outerShdw blurRad="38100" dist="38100" dir="2700000" algn="tl">
                    <a:srgbClr val="DDDDDD"/>
                  </a:outerShdw>
                </a:effectLst>
                <a:latin typeface="Helvetica" charset="0"/>
                <a:cs typeface="Helvetica" charset="0"/>
              </a:rPr>
              <a:t> </a:t>
            </a:r>
            <a:r>
              <a:rPr lang="en-US" sz="1100" dirty="0">
                <a:solidFill>
                  <a:srgbClr val="FF9900"/>
                </a:solidFill>
                <a:effectLst>
                  <a:outerShdw blurRad="38100" dist="38100" dir="2700000" algn="tl">
                    <a:srgbClr val="DDDDDD"/>
                  </a:outerShdw>
                </a:effectLst>
                <a:latin typeface="Helvetica" charset="0"/>
                <a:cs typeface="Helvetica" charset="0"/>
              </a:rPr>
              <a:t>mainly a matter of maintenance</a:t>
            </a:r>
          </a:p>
          <a:p>
            <a:pPr eaLnBrk="1" hangingPunct="1"/>
            <a:r>
              <a:rPr lang="en-US" sz="1100" dirty="0">
                <a:solidFill>
                  <a:srgbClr val="FF0000"/>
                </a:solidFill>
                <a:effectLst>
                  <a:outerShdw blurRad="38100" dist="38100" dir="2700000" algn="tl">
                    <a:srgbClr val="DDDDDD"/>
                  </a:outerShdw>
                </a:effectLst>
                <a:latin typeface="Helvetica" charset="0"/>
                <a:cs typeface="Helvetica" charset="0"/>
              </a:rPr>
              <a:t>         2 types of failures : - transistor breakdown  </a:t>
            </a:r>
          </a:p>
          <a:p>
            <a:pPr eaLnBrk="1" hangingPunct="1"/>
            <a:r>
              <a:rPr lang="en-US" sz="1100" dirty="0">
                <a:solidFill>
                  <a:srgbClr val="FF0000"/>
                </a:solidFill>
                <a:effectLst>
                  <a:outerShdw blurRad="38100" dist="38100" dir="2700000" algn="tl">
                    <a:srgbClr val="DDDDDD"/>
                  </a:outerShdw>
                </a:effectLst>
                <a:latin typeface="Helvetica" charset="0"/>
                <a:cs typeface="Helvetica" charset="0"/>
              </a:rPr>
              <a:t>                                  </a:t>
            </a:r>
            <a:r>
              <a:rPr lang="en-US" sz="900" dirty="0">
                <a:solidFill>
                  <a:srgbClr val="FF0000"/>
                </a:solidFill>
                <a:effectLst>
                  <a:outerShdw blurRad="38100" dist="38100" dir="2700000" algn="tl">
                    <a:srgbClr val="DDDDDD"/>
                  </a:outerShdw>
                </a:effectLst>
                <a:latin typeface="Helvetica" charset="0"/>
                <a:cs typeface="Helvetica" charset="0"/>
              </a:rPr>
              <a:t>    </a:t>
            </a:r>
            <a:r>
              <a:rPr lang="en-US" sz="1100" dirty="0">
                <a:solidFill>
                  <a:srgbClr val="FF0000"/>
                </a:solidFill>
                <a:effectLst>
                  <a:outerShdw blurRad="38100" dist="38100" dir="2700000" algn="tl">
                    <a:srgbClr val="DDDDDD"/>
                  </a:outerShdw>
                </a:effectLst>
                <a:latin typeface="Helvetica" charset="0"/>
                <a:cs typeface="Helvetica" charset="0"/>
              </a:rPr>
              <a:t>   - damaged soldering due to thermal fatigue</a:t>
            </a:r>
            <a:endParaRPr lang="en-US" sz="1100" dirty="0">
              <a:solidFill>
                <a:srgbClr val="FF9900"/>
              </a:solidFill>
              <a:effectLst>
                <a:outerShdw blurRad="38100" dist="38100" dir="2700000" algn="tl">
                  <a:srgbClr val="DDDDDD"/>
                </a:outerShdw>
              </a:effectLst>
              <a:latin typeface="Helvetica" charset="0"/>
              <a:cs typeface="Helvetica" charset="0"/>
            </a:endParaRPr>
          </a:p>
        </p:txBody>
      </p:sp>
      <p:grpSp>
        <p:nvGrpSpPr>
          <p:cNvPr id="17" name="Groupe 16">
            <a:extLst>
              <a:ext uri="{FF2B5EF4-FFF2-40B4-BE49-F238E27FC236}">
                <a16:creationId xmlns:a16="http://schemas.microsoft.com/office/drawing/2014/main" id="{7D310084-D200-BD43-B12B-F828F0466235}"/>
              </a:ext>
            </a:extLst>
          </p:cNvPr>
          <p:cNvGrpSpPr/>
          <p:nvPr/>
        </p:nvGrpSpPr>
        <p:grpSpPr>
          <a:xfrm>
            <a:off x="4438649" y="1242316"/>
            <a:ext cx="1062632" cy="1113125"/>
            <a:chOff x="5613798" y="2132410"/>
            <a:chExt cx="2258615" cy="2700338"/>
          </a:xfrm>
        </p:grpSpPr>
        <p:pic>
          <p:nvPicPr>
            <p:cNvPr id="18" name="Picture 4">
              <a:extLst>
                <a:ext uri="{FF2B5EF4-FFF2-40B4-BE49-F238E27FC236}">
                  <a16:creationId xmlns:a16="http://schemas.microsoft.com/office/drawing/2014/main" id="{F5BD1463-D17C-CF45-8ECE-1692ADC0F8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606" t="1620" r="18761" b="5794"/>
            <a:stretch>
              <a:fillRect/>
            </a:stretch>
          </p:blipFill>
          <p:spPr bwMode="auto">
            <a:xfrm>
              <a:off x="5613798" y="2132410"/>
              <a:ext cx="2258615" cy="2700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 name="Oval 6">
              <a:extLst>
                <a:ext uri="{FF2B5EF4-FFF2-40B4-BE49-F238E27FC236}">
                  <a16:creationId xmlns:a16="http://schemas.microsoft.com/office/drawing/2014/main" id="{D5B668BC-AD3A-D540-8BE2-81A22153BA20}"/>
                </a:ext>
              </a:extLst>
            </p:cNvPr>
            <p:cNvSpPr>
              <a:spLocks noChangeArrowheads="1"/>
            </p:cNvSpPr>
            <p:nvPr/>
          </p:nvSpPr>
          <p:spPr bwMode="auto">
            <a:xfrm>
              <a:off x="6616304" y="3003948"/>
              <a:ext cx="797719" cy="1026319"/>
            </a:xfrm>
            <a:prstGeom prst="ellipse">
              <a:avLst/>
            </a:prstGeom>
            <a:noFill/>
            <a:ln w="57150">
              <a:solidFill>
                <a:srgbClr val="FF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1350"/>
            </a:p>
          </p:txBody>
        </p:sp>
      </p:grpSp>
    </p:spTree>
    <p:extLst>
      <p:ext uri="{BB962C8B-B14F-4D97-AF65-F5344CB8AC3E}">
        <p14:creationId xmlns:p14="http://schemas.microsoft.com/office/powerpoint/2010/main" val="3531134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409F1-64BE-E34C-BB59-E68053D99945}"/>
              </a:ext>
            </a:extLst>
          </p:cNvPr>
          <p:cNvSpPr>
            <a:spLocks noGrp="1"/>
          </p:cNvSpPr>
          <p:nvPr>
            <p:ph type="title"/>
          </p:nvPr>
        </p:nvSpPr>
        <p:spPr>
          <a:xfrm>
            <a:off x="1501152" y="0"/>
            <a:ext cx="7642848" cy="423900"/>
          </a:xfrm>
        </p:spPr>
        <p:txBody>
          <a:bodyPr/>
          <a:lstStyle/>
          <a:p>
            <a:r>
              <a:rPr lang="en-US" dirty="0"/>
              <a:t>Facilities w/ Different Objectives, Operation Schedules</a:t>
            </a:r>
          </a:p>
        </p:txBody>
      </p:sp>
      <p:sp>
        <p:nvSpPr>
          <p:cNvPr id="3" name="Espace réservé du contenu 2">
            <a:extLst>
              <a:ext uri="{FF2B5EF4-FFF2-40B4-BE49-F238E27FC236}">
                <a16:creationId xmlns:a16="http://schemas.microsoft.com/office/drawing/2014/main" id="{1D4C2A2F-86BB-6B43-BF8B-A8B5E5191F94}"/>
              </a:ext>
            </a:extLst>
          </p:cNvPr>
          <p:cNvSpPr>
            <a:spLocks noGrp="1"/>
          </p:cNvSpPr>
          <p:nvPr>
            <p:ph idx="1"/>
          </p:nvPr>
        </p:nvSpPr>
        <p:spPr>
          <a:xfrm>
            <a:off x="629776" y="1094470"/>
            <a:ext cx="7884448" cy="3786991"/>
          </a:xfrm>
        </p:spPr>
        <p:txBody>
          <a:bodyPr>
            <a:normAutofit fontScale="70000" lnSpcReduction="20000"/>
          </a:bodyPr>
          <a:lstStyle/>
          <a:p>
            <a:r>
              <a:rPr lang="en-US" sz="2600" dirty="0"/>
              <a:t>Accelerator Driven System (ADS)</a:t>
            </a:r>
          </a:p>
          <a:p>
            <a:pPr lvl="1"/>
            <a:r>
              <a:rPr lang="en-US" sz="2600" dirty="0">
                <a:solidFill>
                  <a:schemeClr val="tx1"/>
                </a:solidFill>
              </a:rPr>
              <a:t>MYRRHA: </a:t>
            </a:r>
            <a:r>
              <a:rPr lang="en-US" sz="2600" dirty="0">
                <a:solidFill>
                  <a:srgbClr val="FF0000"/>
                </a:solidFill>
              </a:rPr>
              <a:t>10 unexpected </a:t>
            </a:r>
            <a:r>
              <a:rPr lang="en-US" sz="2600" dirty="0"/>
              <a:t>interruptions longer than </a:t>
            </a:r>
            <a:r>
              <a:rPr lang="en-US" sz="2600" dirty="0">
                <a:solidFill>
                  <a:srgbClr val="FF0000"/>
                </a:solidFill>
              </a:rPr>
              <a:t>3 s per 3-months </a:t>
            </a:r>
            <a:r>
              <a:rPr lang="en-US" sz="2600" dirty="0"/>
              <a:t>operation cycle</a:t>
            </a:r>
            <a:endParaRPr lang="en-US" sz="2300" dirty="0"/>
          </a:p>
          <a:p>
            <a:r>
              <a:rPr lang="en-US" sz="2600" dirty="0"/>
              <a:t>Medical Accelerators (therapy, isotope production, etc.)</a:t>
            </a:r>
          </a:p>
          <a:p>
            <a:pPr lvl="1"/>
            <a:r>
              <a:rPr lang="en-US" sz="2600" dirty="0"/>
              <a:t>Proton Therapy Center of Orsay/France: </a:t>
            </a:r>
            <a:r>
              <a:rPr lang="en-US" sz="2600" dirty="0">
                <a:solidFill>
                  <a:srgbClr val="FF0000"/>
                </a:solidFill>
              </a:rPr>
              <a:t>4 x </a:t>
            </a:r>
            <a:r>
              <a:rPr lang="en-US" sz="2600" dirty="0" err="1">
                <a:solidFill>
                  <a:srgbClr val="FF0000"/>
                </a:solidFill>
              </a:rPr>
              <a:t>Friday+week-end</a:t>
            </a:r>
            <a:r>
              <a:rPr lang="en-US" sz="2600" dirty="0">
                <a:solidFill>
                  <a:srgbClr val="FF0000"/>
                </a:solidFill>
              </a:rPr>
              <a:t> per year</a:t>
            </a:r>
            <a:r>
              <a:rPr lang="en-US" sz="2600" dirty="0"/>
              <a:t>)</a:t>
            </a:r>
            <a:endParaRPr lang="en-US" sz="2300" dirty="0"/>
          </a:p>
          <a:p>
            <a:r>
              <a:rPr lang="en-US" sz="2600" dirty="0"/>
              <a:t>High Energy Physics (Colliders, hadrons, ions based facilities)</a:t>
            </a:r>
          </a:p>
          <a:p>
            <a:r>
              <a:rPr lang="en-US" sz="2600" dirty="0"/>
              <a:t>Industries</a:t>
            </a:r>
          </a:p>
          <a:p>
            <a:r>
              <a:rPr lang="en-US" sz="2600" dirty="0"/>
              <a:t>Neutron Facilities</a:t>
            </a:r>
          </a:p>
          <a:p>
            <a:r>
              <a:rPr lang="en-US" sz="2600" dirty="0"/>
              <a:t>Synchrotron Light Sources</a:t>
            </a:r>
          </a:p>
          <a:p>
            <a:pPr lvl="1"/>
            <a:r>
              <a:rPr lang="en-US" sz="2600" dirty="0"/>
              <a:t>availability 99%, MTTR &lt; 1h, MTBF &gt; 100h): </a:t>
            </a:r>
            <a:r>
              <a:rPr lang="en-US" sz="2600" b="1" dirty="0">
                <a:solidFill>
                  <a:srgbClr val="FF0000"/>
                </a:solidFill>
              </a:rPr>
              <a:t>Tens</a:t>
            </a:r>
            <a:r>
              <a:rPr lang="en-US" sz="2600" dirty="0">
                <a:solidFill>
                  <a:srgbClr val="FF0000"/>
                </a:solidFill>
              </a:rPr>
              <a:t> of beamlines working simultaneously</a:t>
            </a:r>
            <a:endParaRPr lang="en-US" sz="2600" dirty="0"/>
          </a:p>
          <a:p>
            <a:r>
              <a:rPr lang="en-US" sz="2600" dirty="0"/>
              <a:t>Turn Key System Accelerators</a:t>
            </a:r>
          </a:p>
          <a:p>
            <a:r>
              <a:rPr lang="en-US" sz="2600" dirty="0"/>
              <a:t>Emerging Countries (SESAME, etc.)</a:t>
            </a:r>
          </a:p>
          <a:p>
            <a:pPr marL="0" indent="0">
              <a:buNone/>
            </a:pPr>
            <a:endParaRPr lang="en-US" sz="2400" dirty="0"/>
          </a:p>
        </p:txBody>
      </p:sp>
      <p:sp>
        <p:nvSpPr>
          <p:cNvPr id="4" name="ZoneTexte 3">
            <a:extLst>
              <a:ext uri="{FF2B5EF4-FFF2-40B4-BE49-F238E27FC236}">
                <a16:creationId xmlns:a16="http://schemas.microsoft.com/office/drawing/2014/main" id="{D3273D48-7EE4-054A-8DA3-C5C58608A0CD}"/>
              </a:ext>
            </a:extLst>
          </p:cNvPr>
          <p:cNvSpPr txBox="1"/>
          <p:nvPr/>
        </p:nvSpPr>
        <p:spPr>
          <a:xfrm>
            <a:off x="107504" y="609313"/>
            <a:ext cx="9036496" cy="461665"/>
          </a:xfrm>
          <a:prstGeom prst="rect">
            <a:avLst/>
          </a:prstGeom>
          <a:noFill/>
        </p:spPr>
        <p:txBody>
          <a:bodyPr wrap="square" rtlCol="0">
            <a:spAutoFit/>
          </a:bodyPr>
          <a:lstStyle/>
          <a:p>
            <a:r>
              <a:rPr lang="en-US" sz="2400" b="1" i="1" dirty="0">
                <a:solidFill>
                  <a:srgbClr val="FF0000"/>
                </a:solidFill>
              </a:rPr>
              <a:t>Maintenance strongly related to the facility objectives and constraints</a:t>
            </a:r>
          </a:p>
        </p:txBody>
      </p:sp>
    </p:spTree>
    <p:extLst>
      <p:ext uri="{BB962C8B-B14F-4D97-AF65-F5344CB8AC3E}">
        <p14:creationId xmlns:p14="http://schemas.microsoft.com/office/powerpoint/2010/main" val="50859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4CABF9-2E40-3B47-A713-047A36DF77B7}"/>
              </a:ext>
            </a:extLst>
          </p:cNvPr>
          <p:cNvSpPr>
            <a:spLocks noGrp="1"/>
          </p:cNvSpPr>
          <p:nvPr>
            <p:ph type="title"/>
          </p:nvPr>
        </p:nvSpPr>
        <p:spPr/>
        <p:txBody>
          <a:bodyPr/>
          <a:lstStyle/>
          <a:p>
            <a:r>
              <a:rPr lang="en-US" dirty="0"/>
              <a:t>Strategy for Defining the Maintenance Types</a:t>
            </a:r>
          </a:p>
        </p:txBody>
      </p:sp>
      <p:sp>
        <p:nvSpPr>
          <p:cNvPr id="3" name="Espace réservé du contenu 2">
            <a:extLst>
              <a:ext uri="{FF2B5EF4-FFF2-40B4-BE49-F238E27FC236}">
                <a16:creationId xmlns:a16="http://schemas.microsoft.com/office/drawing/2014/main" id="{060EC30D-3230-584C-9211-9EA1FAD91398}"/>
              </a:ext>
            </a:extLst>
          </p:cNvPr>
          <p:cNvSpPr>
            <a:spLocks noGrp="1"/>
          </p:cNvSpPr>
          <p:nvPr>
            <p:ph idx="1"/>
          </p:nvPr>
        </p:nvSpPr>
        <p:spPr>
          <a:xfrm>
            <a:off x="755576" y="843558"/>
            <a:ext cx="8183224" cy="4299942"/>
          </a:xfrm>
        </p:spPr>
        <p:txBody>
          <a:bodyPr>
            <a:normAutofit fontScale="77500" lnSpcReduction="20000"/>
          </a:bodyPr>
          <a:lstStyle/>
          <a:p>
            <a:r>
              <a:rPr lang="en-US" b="1" dirty="0"/>
              <a:t>Can we afford </a:t>
            </a:r>
            <a:r>
              <a:rPr lang="en-US" dirty="0"/>
              <a:t>loosing the beam (availability, MTTR, MTBF)?</a:t>
            </a:r>
          </a:p>
          <a:p>
            <a:pPr lvl="1"/>
            <a:r>
              <a:rPr lang="en-US" dirty="0"/>
              <a:t>Impact of downtime</a:t>
            </a:r>
          </a:p>
          <a:p>
            <a:pPr lvl="1"/>
            <a:r>
              <a:rPr lang="en-US" dirty="0"/>
              <a:t>On-call staff and qualified staff, ready to be used spare equipment</a:t>
            </a:r>
          </a:p>
          <a:p>
            <a:pPr lvl="1"/>
            <a:r>
              <a:rPr lang="en-US" dirty="0"/>
              <a:t>Identified shutdown periods for maintenance</a:t>
            </a:r>
          </a:p>
          <a:p>
            <a:pPr lvl="1"/>
            <a:r>
              <a:rPr lang="en-US" dirty="0"/>
              <a:t>Redundancy of equipment</a:t>
            </a:r>
          </a:p>
          <a:p>
            <a:pPr marL="0" indent="0">
              <a:buNone/>
            </a:pPr>
            <a:endParaRPr lang="en-US" dirty="0"/>
          </a:p>
          <a:p>
            <a:r>
              <a:rPr lang="en-US" b="1" dirty="0"/>
              <a:t>Human resources </a:t>
            </a:r>
            <a:r>
              <a:rPr lang="en-US" dirty="0"/>
              <a:t>(project, internal, contractors)</a:t>
            </a:r>
          </a:p>
          <a:p>
            <a:endParaRPr lang="en-US" dirty="0"/>
          </a:p>
          <a:p>
            <a:r>
              <a:rPr lang="en-US" b="1" dirty="0"/>
              <a:t>Budget resources </a:t>
            </a:r>
            <a:r>
              <a:rPr lang="en-US" dirty="0"/>
              <a:t>(cost of operation/maintenance/downtime)</a:t>
            </a:r>
          </a:p>
          <a:p>
            <a:endParaRPr lang="en-US" dirty="0"/>
          </a:p>
          <a:p>
            <a:r>
              <a:rPr lang="en-US" b="1" dirty="0"/>
              <a:t>Time resources</a:t>
            </a:r>
            <a:r>
              <a:rPr lang="en-US" dirty="0"/>
              <a:t> (long, short, periodicity of shutdown, technical stop, use of the accelerator, etc.)</a:t>
            </a:r>
          </a:p>
          <a:p>
            <a:pPr marL="0" indent="0">
              <a:buNone/>
            </a:pPr>
            <a:endParaRPr lang="en-US" dirty="0"/>
          </a:p>
          <a:p>
            <a:r>
              <a:rPr lang="en-US" b="1" dirty="0"/>
              <a:t>Environment</a:t>
            </a:r>
          </a:p>
          <a:p>
            <a:pPr lvl="1"/>
            <a:r>
              <a:rPr lang="en-US" dirty="0"/>
              <a:t>Isolated facility, expertise on site, weather and natural forces</a:t>
            </a:r>
          </a:p>
          <a:p>
            <a:pPr lvl="1"/>
            <a:r>
              <a:rPr lang="en-US" dirty="0"/>
              <a:t>Temperature, humidity, dust, Accessibility, </a:t>
            </a:r>
            <a:r>
              <a:rPr lang="en-US" altLang="en-US" sz="1600" dirty="0"/>
              <a:t>Repair and maintenance </a:t>
            </a:r>
            <a:r>
              <a:rPr lang="en-US" altLang="en-US" dirty="0"/>
              <a:t>f</a:t>
            </a:r>
            <a:r>
              <a:rPr lang="en-US" altLang="en-US" sz="1600" dirty="0"/>
              <a:t>riendly </a:t>
            </a:r>
            <a:r>
              <a:rPr lang="en-US" altLang="en-US" dirty="0"/>
              <a:t>d</a:t>
            </a:r>
            <a:r>
              <a:rPr lang="en-US" altLang="en-US" sz="1600" dirty="0"/>
              <a:t>esign</a:t>
            </a:r>
          </a:p>
          <a:p>
            <a:pPr lvl="1"/>
            <a:r>
              <a:rPr lang="en-US" altLang="en-US" sz="1600" dirty="0"/>
              <a:t>Inside shielded area, activated area</a:t>
            </a:r>
          </a:p>
          <a:p>
            <a:pPr marL="342900" lvl="1" indent="0">
              <a:buNone/>
            </a:pPr>
            <a:endParaRPr lang="en-US" dirty="0"/>
          </a:p>
          <a:p>
            <a:r>
              <a:rPr lang="en-US" b="1" dirty="0"/>
              <a:t>Age of equipment/legacy equipment</a:t>
            </a:r>
          </a:p>
          <a:p>
            <a:endParaRPr lang="en-US" dirty="0"/>
          </a:p>
          <a:p>
            <a:r>
              <a:rPr lang="en-US" b="1" dirty="0"/>
              <a:t>In-house</a:t>
            </a:r>
            <a:r>
              <a:rPr lang="en-US" dirty="0"/>
              <a:t> equipment, </a:t>
            </a:r>
            <a:r>
              <a:rPr lang="en-US" b="1" dirty="0"/>
              <a:t>purchased</a:t>
            </a:r>
            <a:r>
              <a:rPr lang="en-US" dirty="0"/>
              <a:t> equipment, </a:t>
            </a:r>
            <a:r>
              <a:rPr lang="en-US" b="1" dirty="0"/>
              <a:t>in-kind</a:t>
            </a:r>
            <a:r>
              <a:rPr lang="en-US" dirty="0"/>
              <a:t> equipment</a:t>
            </a:r>
          </a:p>
        </p:txBody>
      </p:sp>
    </p:spTree>
    <p:extLst>
      <p:ext uri="{BB962C8B-B14F-4D97-AF65-F5344CB8AC3E}">
        <p14:creationId xmlns:p14="http://schemas.microsoft.com/office/powerpoint/2010/main" val="2505369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2EA9F6-6860-9944-825E-8EAA79BBA836}"/>
              </a:ext>
            </a:extLst>
          </p:cNvPr>
          <p:cNvSpPr>
            <a:spLocks noGrp="1"/>
          </p:cNvSpPr>
          <p:nvPr>
            <p:ph type="title"/>
          </p:nvPr>
        </p:nvSpPr>
        <p:spPr/>
        <p:txBody>
          <a:bodyPr/>
          <a:lstStyle/>
          <a:p>
            <a:r>
              <a:rPr lang="en-US" dirty="0"/>
              <a:t>Maintenance Types and Strategies </a:t>
            </a:r>
          </a:p>
        </p:txBody>
      </p:sp>
      <p:sp>
        <p:nvSpPr>
          <p:cNvPr id="3" name="Espace réservé du contenu 2">
            <a:extLst>
              <a:ext uri="{FF2B5EF4-FFF2-40B4-BE49-F238E27FC236}">
                <a16:creationId xmlns:a16="http://schemas.microsoft.com/office/drawing/2014/main" id="{6AADC2C0-23BC-E24E-AF6C-735B7D96AE40}"/>
              </a:ext>
            </a:extLst>
          </p:cNvPr>
          <p:cNvSpPr>
            <a:spLocks noGrp="1"/>
          </p:cNvSpPr>
          <p:nvPr>
            <p:ph idx="1"/>
          </p:nvPr>
        </p:nvSpPr>
        <p:spPr>
          <a:xfrm>
            <a:off x="323528" y="798253"/>
            <a:ext cx="4248472" cy="4320480"/>
          </a:xfrm>
        </p:spPr>
        <p:txBody>
          <a:bodyPr>
            <a:normAutofit fontScale="92500" lnSpcReduction="10000"/>
          </a:bodyPr>
          <a:lstStyle/>
          <a:p>
            <a:r>
              <a:rPr lang="en-US" dirty="0"/>
              <a:t>Do we need maintenance? </a:t>
            </a:r>
          </a:p>
          <a:p>
            <a:pPr lvl="1"/>
            <a:r>
              <a:rPr lang="en-US" dirty="0"/>
              <a:t>Do we need filters, fans, etc.?</a:t>
            </a:r>
          </a:p>
          <a:p>
            <a:pPr lvl="1"/>
            <a:r>
              <a:rPr lang="en-US" dirty="0"/>
              <a:t>Work till failure?</a:t>
            </a:r>
          </a:p>
          <a:p>
            <a:pPr lvl="1"/>
            <a:r>
              <a:rPr lang="en-US" dirty="0"/>
              <a:t>Low budget facilities, legacy equipment</a:t>
            </a:r>
          </a:p>
          <a:p>
            <a:pPr lvl="1"/>
            <a:r>
              <a:rPr lang="en-US" dirty="0"/>
              <a:t>Maintenance free design</a:t>
            </a:r>
          </a:p>
          <a:p>
            <a:endParaRPr lang="en-US" dirty="0"/>
          </a:p>
          <a:p>
            <a:r>
              <a:rPr lang="en-US" dirty="0"/>
              <a:t>Corrective / Emergency Maintenance</a:t>
            </a:r>
          </a:p>
          <a:p>
            <a:pPr lvl="1"/>
            <a:r>
              <a:rPr lang="en-US" b="1" dirty="0"/>
              <a:t>Unscheduled</a:t>
            </a:r>
          </a:p>
          <a:p>
            <a:pPr lvl="1"/>
            <a:r>
              <a:rPr lang="en-US" dirty="0"/>
              <a:t>No choice, done by all facilities</a:t>
            </a:r>
          </a:p>
          <a:p>
            <a:pPr lvl="1"/>
            <a:r>
              <a:rPr lang="en-US" dirty="0"/>
              <a:t>Any time when it happens (at least a corrective to be back in business)</a:t>
            </a:r>
          </a:p>
          <a:p>
            <a:pPr marL="0" indent="0">
              <a:buNone/>
            </a:pPr>
            <a:endParaRPr lang="en-US" dirty="0"/>
          </a:p>
          <a:p>
            <a:r>
              <a:rPr lang="en-US" dirty="0"/>
              <a:t>Regulatory or legal Maintenance</a:t>
            </a:r>
          </a:p>
          <a:p>
            <a:pPr lvl="1"/>
            <a:r>
              <a:rPr lang="en-US" dirty="0"/>
              <a:t>Done by all installations without exception</a:t>
            </a:r>
          </a:p>
          <a:p>
            <a:pPr lvl="1"/>
            <a:r>
              <a:rPr lang="en-US" dirty="0"/>
              <a:t>Necessity of dedicated / long shutdown periods</a:t>
            </a:r>
          </a:p>
        </p:txBody>
      </p:sp>
      <p:sp>
        <p:nvSpPr>
          <p:cNvPr id="13" name="Espace réservé du contenu 2">
            <a:extLst>
              <a:ext uri="{FF2B5EF4-FFF2-40B4-BE49-F238E27FC236}">
                <a16:creationId xmlns:a16="http://schemas.microsoft.com/office/drawing/2014/main" id="{B58BDDBB-9524-9543-9C16-4A3D86F61689}"/>
              </a:ext>
            </a:extLst>
          </p:cNvPr>
          <p:cNvSpPr txBox="1">
            <a:spLocks/>
          </p:cNvSpPr>
          <p:nvPr/>
        </p:nvSpPr>
        <p:spPr>
          <a:xfrm>
            <a:off x="4680054" y="699542"/>
            <a:ext cx="4248472" cy="4320480"/>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t>Preventive Maintenance</a:t>
            </a:r>
          </a:p>
          <a:p>
            <a:pPr lvl="1"/>
            <a:r>
              <a:rPr lang="en-US" sz="1400" dirty="0"/>
              <a:t>Maintenance performed while the equipment is </a:t>
            </a:r>
            <a:r>
              <a:rPr lang="en-US" sz="1400" b="1" dirty="0"/>
              <a:t>still working well</a:t>
            </a:r>
            <a:r>
              <a:rPr lang="en-US" sz="1400" dirty="0"/>
              <a:t>, so that it does not </a:t>
            </a:r>
            <a:br>
              <a:rPr lang="en-US" sz="1400" dirty="0"/>
            </a:br>
            <a:r>
              <a:rPr lang="en-US" sz="1400" dirty="0"/>
              <a:t>break down unexpectedly.</a:t>
            </a:r>
          </a:p>
          <a:p>
            <a:pPr lvl="1"/>
            <a:r>
              <a:rPr lang="en-US" sz="1400" dirty="0"/>
              <a:t>Synchrotron Light sources, Medical, etc.</a:t>
            </a:r>
          </a:p>
          <a:p>
            <a:pPr lvl="1"/>
            <a:r>
              <a:rPr lang="en-US" sz="1400" dirty="0"/>
              <a:t>Manpower/budget/time required not affordable by all facilities</a:t>
            </a:r>
          </a:p>
          <a:p>
            <a:endParaRPr lang="en-US" dirty="0"/>
          </a:p>
          <a:p>
            <a:r>
              <a:rPr lang="en-US" dirty="0"/>
              <a:t>Condition based / predictive Maintenance</a:t>
            </a:r>
          </a:p>
          <a:p>
            <a:pPr lvl="1"/>
            <a:r>
              <a:rPr lang="en-US" sz="1400" b="1" dirty="0"/>
              <a:t>Proactive maintenance </a:t>
            </a:r>
            <a:r>
              <a:rPr lang="en-US" sz="1400" dirty="0"/>
              <a:t>based on a response to system observations, </a:t>
            </a:r>
            <a:br>
              <a:rPr lang="en-US" sz="1400" dirty="0"/>
            </a:br>
            <a:r>
              <a:rPr lang="en-US" sz="1400" dirty="0"/>
              <a:t>measurements and previous experience.</a:t>
            </a:r>
          </a:p>
          <a:p>
            <a:endParaRPr lang="en-US" dirty="0"/>
          </a:p>
          <a:p>
            <a:r>
              <a:rPr lang="en-US" dirty="0"/>
              <a:t>“Opportunist maintenance” </a:t>
            </a:r>
          </a:p>
          <a:p>
            <a:pPr lvl="1"/>
            <a:r>
              <a:rPr lang="en-US" sz="1400" dirty="0">
                <a:solidFill>
                  <a:schemeClr val="tx1">
                    <a:lumMod val="65000"/>
                    <a:lumOff val="35000"/>
                  </a:schemeClr>
                </a:solidFill>
              </a:rPr>
              <a:t>maintenance feasible thanks to </a:t>
            </a:r>
            <a:r>
              <a:rPr lang="en-US" sz="1400" b="1" dirty="0">
                <a:solidFill>
                  <a:schemeClr val="tx1">
                    <a:lumMod val="65000"/>
                    <a:lumOff val="35000"/>
                  </a:schemeClr>
                </a:solidFill>
              </a:rPr>
              <a:t>special funding</a:t>
            </a:r>
          </a:p>
        </p:txBody>
      </p:sp>
    </p:spTree>
    <p:extLst>
      <p:ext uri="{BB962C8B-B14F-4D97-AF65-F5344CB8AC3E}">
        <p14:creationId xmlns:p14="http://schemas.microsoft.com/office/powerpoint/2010/main" val="3176426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D73912-299D-AA4C-B1F5-3866CA0AAFA0}"/>
              </a:ext>
            </a:extLst>
          </p:cNvPr>
          <p:cNvSpPr>
            <a:spLocks noGrp="1"/>
          </p:cNvSpPr>
          <p:nvPr>
            <p:ph type="title"/>
          </p:nvPr>
        </p:nvSpPr>
        <p:spPr>
          <a:xfrm>
            <a:off x="1691680" y="521099"/>
            <a:ext cx="7210800" cy="423900"/>
          </a:xfrm>
        </p:spPr>
        <p:txBody>
          <a:bodyPr/>
          <a:lstStyle/>
          <a:p>
            <a:r>
              <a:rPr lang="en-US" dirty="0"/>
              <a:t>Categories of Equipment where Maintenance should be focused on?</a:t>
            </a:r>
            <a:br>
              <a:rPr lang="en-US" dirty="0"/>
            </a:br>
            <a:endParaRPr lang="en-US" dirty="0"/>
          </a:p>
        </p:txBody>
      </p:sp>
      <p:sp>
        <p:nvSpPr>
          <p:cNvPr id="3" name="Espace réservé du contenu 2">
            <a:extLst>
              <a:ext uri="{FF2B5EF4-FFF2-40B4-BE49-F238E27FC236}">
                <a16:creationId xmlns:a16="http://schemas.microsoft.com/office/drawing/2014/main" id="{2F6E49CA-65FC-E246-AEE9-DA2DE4509A6B}"/>
              </a:ext>
            </a:extLst>
          </p:cNvPr>
          <p:cNvSpPr>
            <a:spLocks noGrp="1"/>
          </p:cNvSpPr>
          <p:nvPr>
            <p:ph idx="1"/>
          </p:nvPr>
        </p:nvSpPr>
        <p:spPr>
          <a:xfrm>
            <a:off x="96859" y="644157"/>
            <a:ext cx="5629999" cy="4536504"/>
          </a:xfrm>
        </p:spPr>
        <p:txBody>
          <a:bodyPr>
            <a:normAutofit fontScale="85000" lnSpcReduction="10000"/>
          </a:bodyPr>
          <a:lstStyle/>
          <a:p>
            <a:r>
              <a:rPr lang="en-US" b="1" dirty="0"/>
              <a:t>Safety</a:t>
            </a:r>
            <a:r>
              <a:rPr lang="en-US" dirty="0"/>
              <a:t> system (fire protection system, etc., PSS, MSS, EPS)</a:t>
            </a:r>
            <a:endParaRPr lang="en-US" b="1" dirty="0"/>
          </a:p>
          <a:p>
            <a:r>
              <a:rPr lang="en-US" b="1" dirty="0"/>
              <a:t>Critical technologies</a:t>
            </a:r>
          </a:p>
          <a:p>
            <a:pPr lvl="1"/>
            <a:r>
              <a:rPr lang="en-US" dirty="0"/>
              <a:t>RF-systems, power supplies, undulators</a:t>
            </a:r>
          </a:p>
          <a:p>
            <a:pPr lvl="1"/>
            <a:r>
              <a:rPr lang="en-US" dirty="0"/>
              <a:t>Equipment working on critical condition</a:t>
            </a:r>
          </a:p>
          <a:p>
            <a:r>
              <a:rPr lang="en-US" b="1" dirty="0"/>
              <a:t>Injection</a:t>
            </a:r>
            <a:r>
              <a:rPr lang="en-US" dirty="0"/>
              <a:t> systems</a:t>
            </a:r>
          </a:p>
          <a:p>
            <a:r>
              <a:rPr lang="en-US" b="1" dirty="0"/>
              <a:t>Expensive </a:t>
            </a:r>
            <a:r>
              <a:rPr lang="en-US" dirty="0"/>
              <a:t>Equipment</a:t>
            </a:r>
            <a:r>
              <a:rPr lang="en-US" b="1" dirty="0"/>
              <a:t> without a spare</a:t>
            </a:r>
          </a:p>
          <a:p>
            <a:r>
              <a:rPr lang="en-US" b="1" dirty="0"/>
              <a:t>Long lead time (procurement time) </a:t>
            </a:r>
            <a:r>
              <a:rPr lang="en-US" dirty="0"/>
              <a:t>Equipment</a:t>
            </a:r>
          </a:p>
          <a:p>
            <a:r>
              <a:rPr lang="en-US" b="1" dirty="0"/>
              <a:t>Water cooled </a:t>
            </a:r>
            <a:r>
              <a:rPr lang="en-US" dirty="0"/>
              <a:t>equipment (corrosion issues, copper oxides…) </a:t>
            </a:r>
          </a:p>
          <a:p>
            <a:r>
              <a:rPr lang="en-US" b="1" dirty="0"/>
              <a:t>Rotating equipment </a:t>
            </a:r>
            <a:r>
              <a:rPr lang="en-US" dirty="0"/>
              <a:t>(using vibration spectrum detector)</a:t>
            </a:r>
          </a:p>
          <a:p>
            <a:r>
              <a:rPr lang="en-US" b="1" dirty="0"/>
              <a:t>External supplier networks </a:t>
            </a:r>
            <a:r>
              <a:rPr lang="en-US" dirty="0"/>
              <a:t>(water, electricity, IT, </a:t>
            </a:r>
            <a:r>
              <a:rPr lang="en-US" dirty="0" err="1"/>
              <a:t>etc</a:t>
            </a:r>
            <a:r>
              <a:rPr lang="en-US" dirty="0"/>
              <a:t>)</a:t>
            </a:r>
          </a:p>
          <a:p>
            <a:r>
              <a:rPr lang="en-US" dirty="0"/>
              <a:t>Single point of failure systems (</a:t>
            </a:r>
            <a:r>
              <a:rPr lang="en-US" b="1" dirty="0"/>
              <a:t>SPOF</a:t>
            </a:r>
            <a:r>
              <a:rPr lang="en-US" dirty="0"/>
              <a:t>)</a:t>
            </a:r>
          </a:p>
          <a:p>
            <a:r>
              <a:rPr lang="en-US" dirty="0"/>
              <a:t>Systems done by </a:t>
            </a:r>
            <a:r>
              <a:rPr lang="en-US" b="1" dirty="0"/>
              <a:t>non permanent staff </a:t>
            </a:r>
          </a:p>
          <a:p>
            <a:r>
              <a:rPr lang="en-US" b="1" dirty="0"/>
              <a:t>Under</a:t>
            </a:r>
            <a:r>
              <a:rPr lang="en-US" dirty="0"/>
              <a:t> </a:t>
            </a:r>
            <a:r>
              <a:rPr lang="en-US" b="1" dirty="0"/>
              <a:t>vacuum equipment </a:t>
            </a:r>
            <a:r>
              <a:rPr lang="en-US" dirty="0"/>
              <a:t>(derivative of the pressure is monitored to detect any early vacuum leak)</a:t>
            </a:r>
          </a:p>
          <a:p>
            <a:r>
              <a:rPr lang="en-US" dirty="0"/>
              <a:t>Most equipment fed by </a:t>
            </a:r>
            <a:r>
              <a:rPr lang="en-US" b="1" dirty="0"/>
              <a:t>high power including transformer </a:t>
            </a:r>
            <a:r>
              <a:rPr lang="en-US" dirty="0"/>
              <a:t>(infra red camera to detect abnormal heating issues during functioning) </a:t>
            </a:r>
          </a:p>
          <a:p>
            <a:r>
              <a:rPr lang="en-US" dirty="0"/>
              <a:t>…</a:t>
            </a:r>
          </a:p>
        </p:txBody>
      </p:sp>
      <p:pic>
        <p:nvPicPr>
          <p:cNvPr id="4" name="Picture 8" descr="C:\Users\doom\Documents\Pictures\utilities\2016-01-05 08.55.26.jpg">
            <a:extLst>
              <a:ext uri="{FF2B5EF4-FFF2-40B4-BE49-F238E27FC236}">
                <a16:creationId xmlns:a16="http://schemas.microsoft.com/office/drawing/2014/main" id="{7555E1D3-C8F8-C746-91A8-E3A63BC53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581299"/>
            <a:ext cx="1317625" cy="741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Users\doom\Documents\Pictures\utilities\2016-01-05 08.55.09.jpg">
            <a:extLst>
              <a:ext uri="{FF2B5EF4-FFF2-40B4-BE49-F238E27FC236}">
                <a16:creationId xmlns:a16="http://schemas.microsoft.com/office/drawing/2014/main" id="{9EB5B742-34CC-4E44-AA56-6694726A0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30" r="28862" b="21654"/>
          <a:stretch>
            <a:fillRect/>
          </a:stretch>
        </p:blipFill>
        <p:spPr bwMode="auto">
          <a:xfrm>
            <a:off x="7014319" y="2686199"/>
            <a:ext cx="1668463" cy="128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148DC75D-D5B8-264F-A856-5092CDFC94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35018" y="1072583"/>
            <a:ext cx="831850" cy="147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2143D9FC-D21C-1E42-B146-0988EA63AF02}"/>
              </a:ext>
            </a:extLst>
          </p:cNvPr>
          <p:cNvSpPr txBox="1">
            <a:spLocks noChangeArrowheads="1"/>
          </p:cNvSpPr>
          <p:nvPr/>
        </p:nvSpPr>
        <p:spPr bwMode="auto">
          <a:xfrm>
            <a:off x="6330106" y="987574"/>
            <a:ext cx="12049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r">
              <a:lnSpc>
                <a:spcPct val="100000"/>
              </a:lnSpc>
              <a:spcBef>
                <a:spcPct val="0"/>
              </a:spcBef>
              <a:buClrTx/>
              <a:buSzTx/>
              <a:buFontTx/>
              <a:buNone/>
            </a:pPr>
            <a:r>
              <a:rPr lang="en-US" altLang="en-US" sz="1100"/>
              <a:t>Repair water leak</a:t>
            </a:r>
          </a:p>
          <a:p>
            <a:pPr algn="r">
              <a:lnSpc>
                <a:spcPct val="100000"/>
              </a:lnSpc>
              <a:spcBef>
                <a:spcPct val="0"/>
              </a:spcBef>
              <a:buClrTx/>
              <a:buSzTx/>
              <a:buFontTx/>
              <a:buNone/>
            </a:pPr>
            <a:r>
              <a:rPr lang="en-US" altLang="en-US" sz="1100"/>
              <a:t>Inspect weekly</a:t>
            </a:r>
          </a:p>
        </p:txBody>
      </p:sp>
      <p:sp>
        <p:nvSpPr>
          <p:cNvPr id="8" name="TextBox 13">
            <a:extLst>
              <a:ext uri="{FF2B5EF4-FFF2-40B4-BE49-F238E27FC236}">
                <a16:creationId xmlns:a16="http://schemas.microsoft.com/office/drawing/2014/main" id="{B6485E15-9BA9-3540-A97F-89A540C339EA}"/>
              </a:ext>
            </a:extLst>
          </p:cNvPr>
          <p:cNvSpPr txBox="1">
            <a:spLocks noChangeArrowheads="1"/>
          </p:cNvSpPr>
          <p:nvPr/>
        </p:nvSpPr>
        <p:spPr bwMode="auto">
          <a:xfrm>
            <a:off x="5868144" y="2335362"/>
            <a:ext cx="13176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r>
              <a:rPr lang="en-US" altLang="en-US" sz="1100"/>
              <a:t>Rotate pumps weekly</a:t>
            </a:r>
          </a:p>
        </p:txBody>
      </p:sp>
      <p:sp>
        <p:nvSpPr>
          <p:cNvPr id="9" name="TextBox 3">
            <a:extLst>
              <a:ext uri="{FF2B5EF4-FFF2-40B4-BE49-F238E27FC236}">
                <a16:creationId xmlns:a16="http://schemas.microsoft.com/office/drawing/2014/main" id="{F0DA4737-624D-9B4E-AE15-E7B118621720}"/>
              </a:ext>
            </a:extLst>
          </p:cNvPr>
          <p:cNvSpPr txBox="1">
            <a:spLocks noChangeArrowheads="1"/>
          </p:cNvSpPr>
          <p:nvPr/>
        </p:nvSpPr>
        <p:spPr bwMode="auto">
          <a:xfrm>
            <a:off x="6946056" y="3972074"/>
            <a:ext cx="1878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buFontTx/>
              <a:buNone/>
            </a:pPr>
            <a:r>
              <a:rPr lang="en-US" altLang="en-US" sz="1400"/>
              <a:t>Check </a:t>
            </a:r>
            <a:r>
              <a:rPr lang="en-US" altLang="en-US" sz="1400">
                <a:sym typeface="Wingdings 3" panose="05040102010807070707" pitchFamily="18" charset="2"/>
              </a:rPr>
              <a:t>P, change filters when required</a:t>
            </a:r>
            <a:endParaRPr lang="en-US" altLang="en-US" sz="1400"/>
          </a:p>
        </p:txBody>
      </p:sp>
      <p:sp>
        <p:nvSpPr>
          <p:cNvPr id="10" name="ZoneTexte 9">
            <a:extLst>
              <a:ext uri="{FF2B5EF4-FFF2-40B4-BE49-F238E27FC236}">
                <a16:creationId xmlns:a16="http://schemas.microsoft.com/office/drawing/2014/main" id="{D790C8F8-F8E5-C141-9F4E-3CC3B72808A8}"/>
              </a:ext>
            </a:extLst>
          </p:cNvPr>
          <p:cNvSpPr txBox="1"/>
          <p:nvPr/>
        </p:nvSpPr>
        <p:spPr>
          <a:xfrm>
            <a:off x="7419666" y="4454473"/>
            <a:ext cx="1519134" cy="276999"/>
          </a:xfrm>
          <a:prstGeom prst="rect">
            <a:avLst/>
          </a:prstGeom>
          <a:noFill/>
        </p:spPr>
        <p:txBody>
          <a:bodyPr wrap="none" rtlCol="0">
            <a:spAutoFit/>
          </a:bodyPr>
          <a:lstStyle/>
          <a:p>
            <a:r>
              <a:rPr lang="en-US" sz="1200" i="1" dirty="0"/>
              <a:t>Image credit (NSLS-II)</a:t>
            </a:r>
          </a:p>
        </p:txBody>
      </p:sp>
      <p:pic>
        <p:nvPicPr>
          <p:cNvPr id="11" name="Picture 3" descr="C:\Users\doom\Documents\Pictures\Magnet\IR000245.BMP">
            <a:extLst>
              <a:ext uri="{FF2B5EF4-FFF2-40B4-BE49-F238E27FC236}">
                <a16:creationId xmlns:a16="http://schemas.microsoft.com/office/drawing/2014/main" id="{2CA2091E-E4FD-424E-A69D-94656AC435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0146" y="2823178"/>
            <a:ext cx="1412887" cy="1059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0F9B03F4-4634-5A41-B29B-B536E426A46D}"/>
              </a:ext>
            </a:extLst>
          </p:cNvPr>
          <p:cNvSpPr txBox="1"/>
          <p:nvPr/>
        </p:nvSpPr>
        <p:spPr>
          <a:xfrm>
            <a:off x="5388553" y="3882843"/>
            <a:ext cx="1625766" cy="261610"/>
          </a:xfrm>
          <a:prstGeom prst="rect">
            <a:avLst/>
          </a:prstGeom>
          <a:noFill/>
        </p:spPr>
        <p:txBody>
          <a:bodyPr wrap="none" rtlCol="0">
            <a:spAutoFit/>
          </a:bodyPr>
          <a:lstStyle/>
          <a:p>
            <a:r>
              <a:rPr lang="en-US" sz="1100" dirty="0"/>
              <a:t>Sextupole Thermography</a:t>
            </a:r>
          </a:p>
        </p:txBody>
      </p:sp>
    </p:spTree>
    <p:extLst>
      <p:ext uri="{BB962C8B-B14F-4D97-AF65-F5344CB8AC3E}">
        <p14:creationId xmlns:p14="http://schemas.microsoft.com/office/powerpoint/2010/main" val="2975089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C3F6E-4575-574C-A578-1712A68433E8}"/>
              </a:ext>
            </a:extLst>
          </p:cNvPr>
          <p:cNvSpPr>
            <a:spLocks noGrp="1"/>
          </p:cNvSpPr>
          <p:nvPr>
            <p:ph type="title"/>
          </p:nvPr>
        </p:nvSpPr>
        <p:spPr/>
        <p:txBody>
          <a:bodyPr/>
          <a:lstStyle/>
          <a:p>
            <a:r>
              <a:rPr lang="en-US" dirty="0"/>
              <a:t>What Events Trigger a Maintenance Action?</a:t>
            </a:r>
          </a:p>
        </p:txBody>
      </p:sp>
      <p:sp>
        <p:nvSpPr>
          <p:cNvPr id="3" name="Espace réservé du contenu 2">
            <a:extLst>
              <a:ext uri="{FF2B5EF4-FFF2-40B4-BE49-F238E27FC236}">
                <a16:creationId xmlns:a16="http://schemas.microsoft.com/office/drawing/2014/main" id="{77CA3C4E-E8D0-E940-AC73-2F8BE359B86F}"/>
              </a:ext>
            </a:extLst>
          </p:cNvPr>
          <p:cNvSpPr>
            <a:spLocks noGrp="1"/>
          </p:cNvSpPr>
          <p:nvPr>
            <p:ph idx="1"/>
          </p:nvPr>
        </p:nvSpPr>
        <p:spPr>
          <a:xfrm>
            <a:off x="395536" y="843558"/>
            <a:ext cx="4176464" cy="3931007"/>
          </a:xfrm>
        </p:spPr>
        <p:txBody>
          <a:bodyPr>
            <a:normAutofit fontScale="92500"/>
          </a:bodyPr>
          <a:lstStyle/>
          <a:p>
            <a:r>
              <a:rPr lang="en-US" b="1" dirty="0"/>
              <a:t>Continuous monitoring </a:t>
            </a:r>
          </a:p>
          <a:p>
            <a:pPr lvl="1"/>
            <a:r>
              <a:rPr lang="en-US" dirty="0"/>
              <a:t>A least of critical parameters</a:t>
            </a:r>
          </a:p>
          <a:p>
            <a:pPr lvl="1"/>
            <a:r>
              <a:rPr lang="en-US" b="1" dirty="0"/>
              <a:t>Detect</a:t>
            </a:r>
            <a:r>
              <a:rPr lang="en-US" dirty="0"/>
              <a:t> an anomaly (drift, deviation from nominal performance, increase of noise, performance degradation…).</a:t>
            </a:r>
          </a:p>
          <a:p>
            <a:pPr lvl="2"/>
            <a:r>
              <a:rPr lang="en-US" dirty="0"/>
              <a:t> Intervene before it fails (light sources)</a:t>
            </a:r>
          </a:p>
          <a:p>
            <a:pPr lvl="1"/>
            <a:r>
              <a:rPr lang="en-US" b="1" dirty="0"/>
              <a:t>Archiving</a:t>
            </a:r>
            <a:r>
              <a:rPr lang="en-US" dirty="0"/>
              <a:t> data automatic processing</a:t>
            </a:r>
          </a:p>
          <a:p>
            <a:pPr lvl="2"/>
            <a:r>
              <a:rPr lang="en-US" dirty="0"/>
              <a:t>Large amount of data</a:t>
            </a:r>
          </a:p>
          <a:p>
            <a:pPr lvl="2"/>
            <a:r>
              <a:rPr lang="en-US" dirty="0"/>
              <a:t>Not enough automation</a:t>
            </a:r>
          </a:p>
          <a:p>
            <a:pPr lvl="2"/>
            <a:r>
              <a:rPr lang="en-US" dirty="0"/>
              <a:t>Machine Learning will definitively be a MUST in the close future</a:t>
            </a:r>
          </a:p>
          <a:p>
            <a:r>
              <a:rPr lang="en-US" dirty="0"/>
              <a:t>Failure </a:t>
            </a:r>
            <a:r>
              <a:rPr lang="en-US" b="1" dirty="0"/>
              <a:t>metrics</a:t>
            </a:r>
            <a:r>
              <a:rPr lang="en-US" dirty="0"/>
              <a:t> + </a:t>
            </a:r>
            <a:r>
              <a:rPr lang="en-US" b="1" dirty="0"/>
              <a:t>criticality matrices </a:t>
            </a:r>
          </a:p>
          <a:p>
            <a:r>
              <a:rPr lang="en-US" b="1" dirty="0"/>
              <a:t>Past experience</a:t>
            </a:r>
          </a:p>
          <a:p>
            <a:r>
              <a:rPr lang="en-US" b="1" dirty="0"/>
              <a:t>Communication</a:t>
            </a:r>
            <a:r>
              <a:rPr lang="en-US" dirty="0"/>
              <a:t> with other  facilities</a:t>
            </a:r>
          </a:p>
          <a:p>
            <a:r>
              <a:rPr lang="en-US" b="1" dirty="0"/>
              <a:t>Dates </a:t>
            </a:r>
            <a:r>
              <a:rPr lang="en-US" dirty="0"/>
              <a:t>(regulatory)</a:t>
            </a:r>
          </a:p>
          <a:p>
            <a:endParaRPr lang="en-US" b="1" dirty="0"/>
          </a:p>
        </p:txBody>
      </p:sp>
      <p:sp>
        <p:nvSpPr>
          <p:cNvPr id="4" name="Espace réservé du contenu 2">
            <a:extLst>
              <a:ext uri="{FF2B5EF4-FFF2-40B4-BE49-F238E27FC236}">
                <a16:creationId xmlns:a16="http://schemas.microsoft.com/office/drawing/2014/main" id="{17D034BD-2BFC-7A43-B129-714E41DD71D9}"/>
              </a:ext>
            </a:extLst>
          </p:cNvPr>
          <p:cNvSpPr txBox="1">
            <a:spLocks/>
          </p:cNvSpPr>
          <p:nvPr/>
        </p:nvSpPr>
        <p:spPr>
          <a:xfrm>
            <a:off x="4788024" y="827226"/>
            <a:ext cx="3852000" cy="4382135"/>
          </a:xfrm>
          <a:prstGeom prst="rect">
            <a:avLst/>
          </a:prstGeom>
        </p:spPr>
        <p:txBody>
          <a:bodyPr vert="horz" lIns="91440" tIns="45720" rIns="91440" bIns="45720" rtlCol="0" anchor="t">
            <a:noAutofit/>
          </a:bodyPr>
          <a:lstStyle>
            <a:lvl1pPr marL="257175" indent="-257175" algn="l" defTabSz="685800" rtl="0" eaLnBrk="1" latinLnBrk="0" hangingPunct="1">
              <a:spcBef>
                <a:spcPct val="200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b="1" dirty="0"/>
              <a:t>Frequency </a:t>
            </a:r>
            <a:r>
              <a:rPr lang="en-US" dirty="0"/>
              <a:t>of occurrence (same fault, problem…)</a:t>
            </a:r>
            <a:endParaRPr lang="en-US" b="1" dirty="0"/>
          </a:p>
          <a:p>
            <a:r>
              <a:rPr lang="en-US" dirty="0"/>
              <a:t>Analyze of </a:t>
            </a:r>
            <a:r>
              <a:rPr lang="en-US" b="1" dirty="0"/>
              <a:t>lifetime </a:t>
            </a:r>
            <a:r>
              <a:rPr lang="en-US" dirty="0"/>
              <a:t>of components</a:t>
            </a:r>
            <a:endParaRPr lang="en-US" b="1" dirty="0"/>
          </a:p>
          <a:p>
            <a:r>
              <a:rPr lang="en-US" b="1" dirty="0"/>
              <a:t>Running time </a:t>
            </a:r>
            <a:r>
              <a:rPr lang="en-US" dirty="0"/>
              <a:t>(PSs, motors, cryogenics, capacitors, etc.)</a:t>
            </a:r>
            <a:endParaRPr lang="en-US" b="1" dirty="0"/>
          </a:p>
          <a:p>
            <a:r>
              <a:rPr lang="en-US" b="1" dirty="0"/>
              <a:t>Integrated Dose </a:t>
            </a:r>
          </a:p>
          <a:p>
            <a:r>
              <a:rPr lang="en-US" b="1" dirty="0"/>
              <a:t>Obsolescence </a:t>
            </a:r>
            <a:r>
              <a:rPr lang="en-US" dirty="0"/>
              <a:t>of component(electronics, FPGA, etc.)</a:t>
            </a:r>
            <a:endParaRPr lang="en-US" b="1" dirty="0"/>
          </a:p>
          <a:p>
            <a:r>
              <a:rPr lang="en-US" b="1" dirty="0"/>
              <a:t>Analysis </a:t>
            </a:r>
            <a:r>
              <a:rPr lang="en-US" dirty="0"/>
              <a:t>and</a:t>
            </a:r>
            <a:r>
              <a:rPr lang="en-US" b="1" dirty="0"/>
              <a:t> understanding </a:t>
            </a:r>
            <a:r>
              <a:rPr lang="en-US" dirty="0"/>
              <a:t>of a fault</a:t>
            </a:r>
            <a:endParaRPr lang="en-US" b="1" dirty="0"/>
          </a:p>
          <a:p>
            <a:r>
              <a:rPr lang="en-US" b="1" dirty="0"/>
              <a:t>…</a:t>
            </a:r>
          </a:p>
        </p:txBody>
      </p:sp>
    </p:spTree>
    <p:extLst>
      <p:ext uri="{BB962C8B-B14F-4D97-AF65-F5344CB8AC3E}">
        <p14:creationId xmlns:p14="http://schemas.microsoft.com/office/powerpoint/2010/main" val="3849879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28FC1A-D189-464D-A0EE-BBB008A0D7C1}"/>
              </a:ext>
            </a:extLst>
          </p:cNvPr>
          <p:cNvSpPr>
            <a:spLocks noGrp="1"/>
          </p:cNvSpPr>
          <p:nvPr>
            <p:ph type="title"/>
          </p:nvPr>
        </p:nvSpPr>
        <p:spPr/>
        <p:txBody>
          <a:bodyPr/>
          <a:lstStyle/>
          <a:p>
            <a:r>
              <a:rPr lang="en-US" dirty="0"/>
              <a:t>Anecdote by G. </a:t>
            </a:r>
            <a:r>
              <a:rPr lang="en-US" dirty="0" err="1"/>
              <a:t>Dodsong</a:t>
            </a:r>
            <a:r>
              <a:rPr lang="en-US" dirty="0"/>
              <a:t> (SNS Deputy Director)</a:t>
            </a:r>
          </a:p>
        </p:txBody>
      </p:sp>
      <p:sp>
        <p:nvSpPr>
          <p:cNvPr id="3" name="Espace réservé du contenu 2">
            <a:extLst>
              <a:ext uri="{FF2B5EF4-FFF2-40B4-BE49-F238E27FC236}">
                <a16:creationId xmlns:a16="http://schemas.microsoft.com/office/drawing/2014/main" id="{B4D81EC8-184A-4E4D-B7C3-2580C2B467D6}"/>
              </a:ext>
            </a:extLst>
          </p:cNvPr>
          <p:cNvSpPr>
            <a:spLocks noGrp="1"/>
          </p:cNvSpPr>
          <p:nvPr>
            <p:ph idx="1"/>
          </p:nvPr>
        </p:nvSpPr>
        <p:spPr>
          <a:xfrm>
            <a:off x="611560" y="987574"/>
            <a:ext cx="8388480" cy="4075023"/>
          </a:xfrm>
        </p:spPr>
        <p:txBody>
          <a:bodyPr>
            <a:normAutofit/>
          </a:bodyPr>
          <a:lstStyle/>
          <a:p>
            <a:r>
              <a:rPr lang="en-US" dirty="0"/>
              <a:t>As to maintenance not going well, an RF Group leader once said to me that “</a:t>
            </a:r>
            <a:r>
              <a:rPr lang="en-US" b="1" dirty="0"/>
              <a:t>there might be something in this equipment tracking business</a:t>
            </a:r>
            <a:r>
              <a:rPr lang="en-US" dirty="0"/>
              <a:t>” </a:t>
            </a:r>
          </a:p>
          <a:p>
            <a:r>
              <a:rPr lang="en-US" dirty="0"/>
              <a:t>I asked why?</a:t>
            </a:r>
          </a:p>
          <a:p>
            <a:r>
              <a:rPr lang="en-US" dirty="0"/>
              <a:t>He said that we had </a:t>
            </a:r>
            <a:r>
              <a:rPr lang="en-US" b="1" dirty="0"/>
              <a:t>5 RF pre-amps failed</a:t>
            </a:r>
            <a:r>
              <a:rPr lang="en-US" dirty="0"/>
              <a:t> in the last </a:t>
            </a:r>
            <a:r>
              <a:rPr lang="en-US" b="1" dirty="0"/>
              <a:t>2 years</a:t>
            </a:r>
            <a:r>
              <a:rPr lang="en-US" dirty="0"/>
              <a:t>. </a:t>
            </a:r>
          </a:p>
          <a:p>
            <a:r>
              <a:rPr lang="en-US" dirty="0"/>
              <a:t>I said that seems like a lot, even though we had 81 of them operating. </a:t>
            </a:r>
          </a:p>
          <a:p>
            <a:r>
              <a:rPr lang="en-US" dirty="0"/>
              <a:t>He said, “</a:t>
            </a:r>
            <a:r>
              <a:rPr lang="en-US" sz="2100" b="1" dirty="0"/>
              <a:t>Oh and 4 of them were in the same cabinet</a:t>
            </a:r>
            <a:r>
              <a:rPr lang="en-US" dirty="0"/>
              <a:t>”. </a:t>
            </a:r>
          </a:p>
          <a:p>
            <a:r>
              <a:rPr lang="en-US" dirty="0"/>
              <a:t>We went out and opened the cabinet. </a:t>
            </a:r>
          </a:p>
          <a:p>
            <a:r>
              <a:rPr lang="en-US" dirty="0"/>
              <a:t>It must have been </a:t>
            </a:r>
            <a:r>
              <a:rPr lang="en-US" sz="2800" b="1" dirty="0">
                <a:solidFill>
                  <a:srgbClr val="FF0000"/>
                </a:solidFill>
              </a:rPr>
              <a:t>130°F (54°C) </a:t>
            </a:r>
            <a:r>
              <a:rPr lang="en-US" b="1" dirty="0">
                <a:solidFill>
                  <a:srgbClr val="FF0000"/>
                </a:solidFill>
              </a:rPr>
              <a:t> </a:t>
            </a:r>
            <a:r>
              <a:rPr lang="en-US" dirty="0"/>
              <a:t>in there. </a:t>
            </a:r>
          </a:p>
          <a:p>
            <a:r>
              <a:rPr lang="en-US" dirty="0"/>
              <a:t>I asked him when was the last time that they changed the air filters on the cabinet. </a:t>
            </a:r>
          </a:p>
          <a:p>
            <a:r>
              <a:rPr lang="en-US" dirty="0"/>
              <a:t>He said “</a:t>
            </a:r>
            <a:r>
              <a:rPr lang="en-US" sz="2800" b="1" dirty="0"/>
              <a:t>these cabinets have air filters</a:t>
            </a:r>
            <a:r>
              <a:rPr lang="en-US" sz="2400" dirty="0"/>
              <a:t>?</a:t>
            </a:r>
            <a:r>
              <a:rPr lang="en-US" dirty="0"/>
              <a:t> </a:t>
            </a:r>
          </a:p>
        </p:txBody>
      </p:sp>
    </p:spTree>
    <p:extLst>
      <p:ext uri="{BB962C8B-B14F-4D97-AF65-F5344CB8AC3E}">
        <p14:creationId xmlns:p14="http://schemas.microsoft.com/office/powerpoint/2010/main" val="23114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F31B391-0661-4B4E-8960-27DF5CB96E08}"/>
              </a:ext>
            </a:extLst>
          </p:cNvPr>
          <p:cNvSpPr>
            <a:spLocks noGrp="1"/>
          </p:cNvSpPr>
          <p:nvPr>
            <p:ph type="title"/>
          </p:nvPr>
        </p:nvSpPr>
        <p:spPr/>
        <p:txBody>
          <a:bodyPr/>
          <a:lstStyle/>
          <a:p>
            <a:r>
              <a:rPr lang="fr-FR" dirty="0"/>
              <a:t>Contents</a:t>
            </a:r>
          </a:p>
        </p:txBody>
      </p:sp>
      <p:sp>
        <p:nvSpPr>
          <p:cNvPr id="5" name="Espace réservé du contenu 4">
            <a:extLst>
              <a:ext uri="{FF2B5EF4-FFF2-40B4-BE49-F238E27FC236}">
                <a16:creationId xmlns:a16="http://schemas.microsoft.com/office/drawing/2014/main" id="{8743E68E-9F71-E747-A54F-2B23BC1C7FA9}"/>
              </a:ext>
            </a:extLst>
          </p:cNvPr>
          <p:cNvSpPr>
            <a:spLocks noGrp="1"/>
          </p:cNvSpPr>
          <p:nvPr>
            <p:ph idx="1"/>
          </p:nvPr>
        </p:nvSpPr>
        <p:spPr>
          <a:xfrm>
            <a:off x="503988" y="826242"/>
            <a:ext cx="8136024" cy="4232514"/>
          </a:xfrm>
        </p:spPr>
        <p:txBody>
          <a:bodyPr>
            <a:normAutofit/>
          </a:bodyPr>
          <a:lstStyle/>
          <a:p>
            <a:r>
              <a:rPr lang="en-US" dirty="0"/>
              <a:t>Maintenance: a short Introduction</a:t>
            </a:r>
          </a:p>
          <a:p>
            <a:endParaRPr lang="en-US" dirty="0"/>
          </a:p>
          <a:p>
            <a:r>
              <a:rPr lang="en-US" dirty="0"/>
              <a:t>A few examples across the world</a:t>
            </a:r>
          </a:p>
          <a:p>
            <a:endParaRPr lang="en-US" dirty="0"/>
          </a:p>
          <a:p>
            <a:r>
              <a:rPr lang="en-US" dirty="0"/>
              <a:t>Facility Survey </a:t>
            </a:r>
          </a:p>
          <a:p>
            <a:pPr marL="0" indent="0">
              <a:buNone/>
            </a:pPr>
            <a:endParaRPr lang="en-US" dirty="0"/>
          </a:p>
          <a:p>
            <a:r>
              <a:rPr lang="en-US" dirty="0"/>
              <a:t>Key players for an efficient maintenance</a:t>
            </a:r>
          </a:p>
          <a:p>
            <a:endParaRPr lang="en-US" dirty="0"/>
          </a:p>
          <a:p>
            <a:r>
              <a:rPr lang="en-US" dirty="0"/>
              <a:t>Hints and thoughts towards a maintenance for high MTTF, low MTTR…</a:t>
            </a:r>
          </a:p>
          <a:p>
            <a:endParaRPr lang="en-US" dirty="0"/>
          </a:p>
          <a:p>
            <a:r>
              <a:rPr lang="en-US" dirty="0"/>
              <a:t>Conclusions</a:t>
            </a:r>
          </a:p>
        </p:txBody>
      </p:sp>
      <p:pic>
        <p:nvPicPr>
          <p:cNvPr id="6" name="Image 5">
            <a:extLst>
              <a:ext uri="{FF2B5EF4-FFF2-40B4-BE49-F238E27FC236}">
                <a16:creationId xmlns:a16="http://schemas.microsoft.com/office/drawing/2014/main" id="{F1A270A5-22FF-A040-80C6-2832CD17F111}"/>
              </a:ext>
            </a:extLst>
          </p:cNvPr>
          <p:cNvPicPr>
            <a:picLocks noChangeAspect="1"/>
          </p:cNvPicPr>
          <p:nvPr/>
        </p:nvPicPr>
        <p:blipFill>
          <a:blip r:embed="rId2"/>
          <a:stretch>
            <a:fillRect/>
          </a:stretch>
        </p:blipFill>
        <p:spPr>
          <a:xfrm>
            <a:off x="6084168" y="1059582"/>
            <a:ext cx="2699792" cy="11439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8501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45C44C-D199-9C49-B04F-D464396F5AEA}"/>
              </a:ext>
            </a:extLst>
          </p:cNvPr>
          <p:cNvSpPr>
            <a:spLocks noGrp="1"/>
          </p:cNvSpPr>
          <p:nvPr>
            <p:ph type="title"/>
          </p:nvPr>
        </p:nvSpPr>
        <p:spPr/>
        <p:txBody>
          <a:bodyPr/>
          <a:lstStyle/>
          <a:p>
            <a:r>
              <a:rPr lang="en-US" dirty="0"/>
              <a:t>Preventive Maintenance in Action</a:t>
            </a:r>
          </a:p>
        </p:txBody>
      </p:sp>
      <p:sp>
        <p:nvSpPr>
          <p:cNvPr id="3" name="Espace réservé du contenu 2">
            <a:extLst>
              <a:ext uri="{FF2B5EF4-FFF2-40B4-BE49-F238E27FC236}">
                <a16:creationId xmlns:a16="http://schemas.microsoft.com/office/drawing/2014/main" id="{ED2C844E-BC41-2942-B6EB-AF9A9D319ABD}"/>
              </a:ext>
            </a:extLst>
          </p:cNvPr>
          <p:cNvSpPr>
            <a:spLocks noGrp="1"/>
          </p:cNvSpPr>
          <p:nvPr>
            <p:ph idx="1"/>
          </p:nvPr>
        </p:nvSpPr>
        <p:spPr>
          <a:xfrm>
            <a:off x="179512" y="569700"/>
            <a:ext cx="4353339" cy="4450322"/>
          </a:xfrm>
        </p:spPr>
        <p:txBody>
          <a:bodyPr>
            <a:normAutofit lnSpcReduction="10000"/>
          </a:bodyPr>
          <a:lstStyle/>
          <a:p>
            <a:r>
              <a:rPr lang="en-US" b="1" dirty="0"/>
              <a:t>Diagnostics</a:t>
            </a:r>
          </a:p>
          <a:p>
            <a:pPr lvl="1"/>
            <a:r>
              <a:rPr lang="en-US" dirty="0"/>
              <a:t>Embedded in Equipment (PSs)</a:t>
            </a:r>
          </a:p>
          <a:p>
            <a:pPr lvl="2"/>
            <a:r>
              <a:rPr lang="en-US" dirty="0"/>
              <a:t>Noise detection, drifts, etc.</a:t>
            </a:r>
          </a:p>
          <a:p>
            <a:pPr lvl="1"/>
            <a:r>
              <a:rPr lang="en-US" dirty="0"/>
              <a:t>Data exploitation</a:t>
            </a:r>
          </a:p>
          <a:p>
            <a:pPr lvl="2"/>
            <a:r>
              <a:rPr lang="en-US" b="1" dirty="0"/>
              <a:t>Produce a lot, but use to little</a:t>
            </a:r>
          </a:p>
          <a:p>
            <a:pPr lvl="2"/>
            <a:r>
              <a:rPr lang="en-US" b="1" dirty="0"/>
              <a:t>Machine Learning</a:t>
            </a:r>
          </a:p>
          <a:p>
            <a:pPr lvl="1"/>
            <a:r>
              <a:rPr lang="en-US" dirty="0"/>
              <a:t>On a </a:t>
            </a:r>
            <a:r>
              <a:rPr lang="en-US" b="1" dirty="0"/>
              <a:t>regular</a:t>
            </a:r>
            <a:r>
              <a:rPr lang="en-US" dirty="0"/>
              <a:t> base</a:t>
            </a:r>
          </a:p>
          <a:p>
            <a:pPr lvl="1"/>
            <a:r>
              <a:rPr lang="en-US" b="1" dirty="0"/>
              <a:t>Systematic</a:t>
            </a:r>
            <a:r>
              <a:rPr lang="en-US" dirty="0"/>
              <a:t> test of detecting performance degradation of an equipment</a:t>
            </a:r>
          </a:p>
          <a:p>
            <a:pPr lvl="1"/>
            <a:r>
              <a:rPr lang="en-US" b="1" dirty="0"/>
              <a:t>Automation</a:t>
            </a:r>
          </a:p>
          <a:p>
            <a:endParaRPr lang="en-US" dirty="0"/>
          </a:p>
          <a:p>
            <a:r>
              <a:rPr lang="en-US" b="1" dirty="0"/>
              <a:t>Inspection</a:t>
            </a:r>
          </a:p>
          <a:p>
            <a:pPr lvl="1"/>
            <a:r>
              <a:rPr lang="en-US" dirty="0"/>
              <a:t>Bad cabling, bad connectors</a:t>
            </a:r>
          </a:p>
          <a:p>
            <a:pPr lvl="1"/>
            <a:r>
              <a:rPr lang="en-US" dirty="0"/>
              <a:t>Thermal Cartography</a:t>
            </a:r>
          </a:p>
          <a:p>
            <a:pPr lvl="1"/>
            <a:r>
              <a:rPr lang="en-US" dirty="0"/>
              <a:t>Wrong maintenance of the racks/cabinet hosting equipment (interface issues)</a:t>
            </a:r>
          </a:p>
          <a:p>
            <a:pPr lvl="1"/>
            <a:r>
              <a:rPr lang="en-US" dirty="0"/>
              <a:t>Wrong location</a:t>
            </a:r>
          </a:p>
        </p:txBody>
      </p:sp>
      <p:sp>
        <p:nvSpPr>
          <p:cNvPr id="4" name="AutoShape 2" descr="cid:part2.EF8F805D.B3613CE6@esrf.fr">
            <a:extLst>
              <a:ext uri="{FF2B5EF4-FFF2-40B4-BE49-F238E27FC236}">
                <a16:creationId xmlns:a16="http://schemas.microsoft.com/office/drawing/2014/main" id="{CD669E85-E9D9-E544-9485-B6351F9BA57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id:part2.EF8F805D.B3613CE6@esrf.fr">
            <a:extLst>
              <a:ext uri="{FF2B5EF4-FFF2-40B4-BE49-F238E27FC236}">
                <a16:creationId xmlns:a16="http://schemas.microsoft.com/office/drawing/2014/main" id="{23E9FAF2-72E8-CF43-8994-FB2EE4C3A12D}"/>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id:part2.EF8F805D.B3613CE6@esrf.fr">
            <a:extLst>
              <a:ext uri="{FF2B5EF4-FFF2-40B4-BE49-F238E27FC236}">
                <a16:creationId xmlns:a16="http://schemas.microsoft.com/office/drawing/2014/main" id="{550FF286-C6B8-7144-971F-BC1F52462A3A}"/>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 6">
            <a:extLst>
              <a:ext uri="{FF2B5EF4-FFF2-40B4-BE49-F238E27FC236}">
                <a16:creationId xmlns:a16="http://schemas.microsoft.com/office/drawing/2014/main" id="{CDB55A6C-7CC3-5E4F-A76A-47B953ACB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851" y="627534"/>
            <a:ext cx="4611149" cy="2870051"/>
          </a:xfrm>
          <a:prstGeom prst="rect">
            <a:avLst/>
          </a:prstGeom>
        </p:spPr>
      </p:pic>
      <p:sp>
        <p:nvSpPr>
          <p:cNvPr id="8" name="ZoneTexte 7">
            <a:extLst>
              <a:ext uri="{FF2B5EF4-FFF2-40B4-BE49-F238E27FC236}">
                <a16:creationId xmlns:a16="http://schemas.microsoft.com/office/drawing/2014/main" id="{0367C52C-FE64-AD45-892F-DCEE213799C1}"/>
              </a:ext>
            </a:extLst>
          </p:cNvPr>
          <p:cNvSpPr txBox="1"/>
          <p:nvPr/>
        </p:nvSpPr>
        <p:spPr>
          <a:xfrm>
            <a:off x="4644008" y="3642051"/>
            <a:ext cx="4294792" cy="923330"/>
          </a:xfrm>
          <a:prstGeom prst="rect">
            <a:avLst/>
          </a:prstGeom>
          <a:noFill/>
        </p:spPr>
        <p:txBody>
          <a:bodyPr wrap="square" rtlCol="0">
            <a:spAutoFit/>
          </a:bodyPr>
          <a:lstStyle/>
          <a:p>
            <a:pPr algn="ctr"/>
            <a:r>
              <a:rPr lang="en-US" dirty="0"/>
              <a:t>Arc Detection (ESRF)</a:t>
            </a:r>
          </a:p>
          <a:p>
            <a:pPr algn="ctr"/>
            <a:r>
              <a:rPr lang="en-US" dirty="0"/>
              <a:t>Graph of cumulative number of failures versus date </a:t>
            </a:r>
          </a:p>
        </p:txBody>
      </p:sp>
    </p:spTree>
    <p:extLst>
      <p:ext uri="{BB962C8B-B14F-4D97-AF65-F5344CB8AC3E}">
        <p14:creationId xmlns:p14="http://schemas.microsoft.com/office/powerpoint/2010/main" val="584508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5AF57E-2504-4040-9FF9-70A42715EE87}"/>
              </a:ext>
            </a:extLst>
          </p:cNvPr>
          <p:cNvSpPr>
            <a:spLocks noGrp="1"/>
          </p:cNvSpPr>
          <p:nvPr>
            <p:ph type="title"/>
          </p:nvPr>
        </p:nvSpPr>
        <p:spPr/>
        <p:txBody>
          <a:bodyPr/>
          <a:lstStyle/>
          <a:p>
            <a:r>
              <a:rPr lang="en-US" dirty="0"/>
              <a:t>Maintenance and Management</a:t>
            </a:r>
          </a:p>
        </p:txBody>
      </p:sp>
      <p:sp>
        <p:nvSpPr>
          <p:cNvPr id="3" name="Espace réservé du contenu 2">
            <a:extLst>
              <a:ext uri="{FF2B5EF4-FFF2-40B4-BE49-F238E27FC236}">
                <a16:creationId xmlns:a16="http://schemas.microsoft.com/office/drawing/2014/main" id="{CDB923BE-3F81-4A40-9339-DCE46011B9B8}"/>
              </a:ext>
            </a:extLst>
          </p:cNvPr>
          <p:cNvSpPr>
            <a:spLocks noGrp="1"/>
          </p:cNvSpPr>
          <p:nvPr>
            <p:ph idx="1"/>
          </p:nvPr>
        </p:nvSpPr>
        <p:spPr>
          <a:xfrm>
            <a:off x="230934" y="1275606"/>
            <a:ext cx="4320479" cy="3507855"/>
          </a:xfrm>
        </p:spPr>
        <p:txBody>
          <a:bodyPr>
            <a:normAutofit fontScale="85000" lnSpcReduction="20000"/>
          </a:bodyPr>
          <a:lstStyle/>
          <a:p>
            <a:r>
              <a:rPr lang="en-US" dirty="0"/>
              <a:t>Management may be </a:t>
            </a:r>
            <a:r>
              <a:rPr lang="en-US" b="1" dirty="0"/>
              <a:t>far from operation</a:t>
            </a:r>
            <a:r>
              <a:rPr lang="en-US" dirty="0"/>
              <a:t> </a:t>
            </a:r>
            <a:r>
              <a:rPr lang="en-US" b="1" dirty="0"/>
              <a:t>focus</a:t>
            </a:r>
            <a:r>
              <a:rPr lang="en-US" dirty="0"/>
              <a:t> mainly cares about  to delivery time, performance and budget expenses at a given time</a:t>
            </a:r>
          </a:p>
          <a:p>
            <a:endParaRPr lang="en-US" b="1" dirty="0"/>
          </a:p>
          <a:p>
            <a:r>
              <a:rPr lang="en-US" b="1" dirty="0"/>
              <a:t>Make management aware </a:t>
            </a:r>
            <a:r>
              <a:rPr lang="en-US" dirty="0"/>
              <a:t>of the real impact and cost of uptime, downtime, maintenance</a:t>
            </a:r>
          </a:p>
          <a:p>
            <a:pPr lvl="1"/>
            <a:r>
              <a:rPr lang="en-US" dirty="0"/>
              <a:t>Provide management with statistics</a:t>
            </a:r>
          </a:p>
          <a:p>
            <a:pPr lvl="1"/>
            <a:r>
              <a:rPr lang="en-US" dirty="0"/>
              <a:t>Maintenance has a cost </a:t>
            </a:r>
          </a:p>
          <a:p>
            <a:r>
              <a:rPr lang="en-US" dirty="0"/>
              <a:t>A </a:t>
            </a:r>
            <a:r>
              <a:rPr lang="en-US" b="1" dirty="0"/>
              <a:t>forced technical stop </a:t>
            </a:r>
            <a:r>
              <a:rPr lang="en-US" dirty="0"/>
              <a:t>has a </a:t>
            </a:r>
            <a:r>
              <a:rPr lang="en-US" b="1" dirty="0"/>
              <a:t>cost as well</a:t>
            </a:r>
          </a:p>
          <a:p>
            <a:pPr lvl="1"/>
            <a:r>
              <a:rPr lang="en-US" dirty="0"/>
              <a:t>How much cost a day of operation?</a:t>
            </a:r>
          </a:p>
          <a:p>
            <a:pPr lvl="1"/>
            <a:r>
              <a:rPr lang="en-US" dirty="0"/>
              <a:t>How much cost a day of downtime? </a:t>
            </a:r>
          </a:p>
          <a:p>
            <a:pPr lvl="1"/>
            <a:r>
              <a:rPr lang="en-US" dirty="0"/>
              <a:t>People not working on the machine?</a:t>
            </a:r>
          </a:p>
          <a:p>
            <a:pPr lvl="1"/>
            <a:r>
              <a:rPr lang="en-US" dirty="0"/>
              <a:t>Downtime impact, recovery time</a:t>
            </a:r>
          </a:p>
          <a:p>
            <a:pPr lvl="1"/>
            <a:r>
              <a:rPr lang="en-US" dirty="0"/>
              <a:t>Cost of a spare equipment?</a:t>
            </a:r>
          </a:p>
          <a:p>
            <a:pPr lvl="1"/>
            <a:r>
              <a:rPr lang="en-US" dirty="0"/>
              <a:t>User facility (10-60 beamlines out of work)</a:t>
            </a:r>
          </a:p>
          <a:p>
            <a:pPr lvl="2"/>
            <a:r>
              <a:rPr lang="fr-FR" u="sng" dirty="0"/>
              <a:t>464k€/</a:t>
            </a:r>
            <a:r>
              <a:rPr lang="fr-FR" u="sng" dirty="0" err="1"/>
              <a:t>day</a:t>
            </a:r>
            <a:r>
              <a:rPr lang="fr-FR" u="sng" dirty="0"/>
              <a:t> for 29 beamline (SOLEIL)</a:t>
            </a:r>
            <a:endParaRPr lang="en-US" dirty="0"/>
          </a:p>
        </p:txBody>
      </p:sp>
      <p:sp>
        <p:nvSpPr>
          <p:cNvPr id="4" name="ZoneTexte 3">
            <a:extLst>
              <a:ext uri="{FF2B5EF4-FFF2-40B4-BE49-F238E27FC236}">
                <a16:creationId xmlns:a16="http://schemas.microsoft.com/office/drawing/2014/main" id="{F0E4E47B-787F-9C44-AF47-2B44EC848FB7}"/>
              </a:ext>
            </a:extLst>
          </p:cNvPr>
          <p:cNvSpPr txBox="1"/>
          <p:nvPr/>
        </p:nvSpPr>
        <p:spPr>
          <a:xfrm>
            <a:off x="474432" y="574298"/>
            <a:ext cx="8464368" cy="923330"/>
          </a:xfrm>
          <a:prstGeom prst="rect">
            <a:avLst/>
          </a:prstGeom>
          <a:noFill/>
        </p:spPr>
        <p:txBody>
          <a:bodyPr wrap="square" rtlCol="0">
            <a:spAutoFit/>
          </a:bodyPr>
          <a:lstStyle/>
          <a:p>
            <a:pPr algn="ctr"/>
            <a:r>
              <a:rPr lang="en-US" b="1" dirty="0"/>
              <a:t>How to explain to the management that the consolidated cost of equipment should be considered when designing and purchasing a new equipment?</a:t>
            </a:r>
            <a:br>
              <a:rPr lang="en-US" b="1" dirty="0"/>
            </a:br>
            <a:endParaRPr lang="en-US" b="1" dirty="0"/>
          </a:p>
        </p:txBody>
      </p:sp>
      <p:sp>
        <p:nvSpPr>
          <p:cNvPr id="5" name="Espace réservé du contenu 2">
            <a:extLst>
              <a:ext uri="{FF2B5EF4-FFF2-40B4-BE49-F238E27FC236}">
                <a16:creationId xmlns:a16="http://schemas.microsoft.com/office/drawing/2014/main" id="{8DDCF910-B178-9E4E-93E6-5BB10F861F79}"/>
              </a:ext>
            </a:extLst>
          </p:cNvPr>
          <p:cNvSpPr txBox="1">
            <a:spLocks/>
          </p:cNvSpPr>
          <p:nvPr/>
        </p:nvSpPr>
        <p:spPr>
          <a:xfrm>
            <a:off x="4599749" y="1275606"/>
            <a:ext cx="4350339" cy="3507855"/>
          </a:xfrm>
          <a:prstGeom prst="rect">
            <a:avLst/>
          </a:prstGeom>
        </p:spPr>
        <p:txBody>
          <a:bodyPr vert="horz" lIns="91440" tIns="45720" rIns="91440" bIns="45720" rtlCol="0">
            <a:normAutofit fontScale="92500" lnSpcReduction="20000"/>
          </a:bodyPr>
          <a:lstStyle>
            <a:lvl1pPr marL="257175" indent="-257175" algn="l" defTabSz="685800" rtl="0" eaLnBrk="1" latinLnBrk="0" hangingPunct="1">
              <a:spcBef>
                <a:spcPct val="200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b="1" dirty="0"/>
          </a:p>
          <a:p>
            <a:r>
              <a:rPr lang="en-US" b="1" dirty="0"/>
              <a:t>Valorization of maintenance work</a:t>
            </a:r>
          </a:p>
          <a:p>
            <a:endParaRPr lang="en-US" b="1" dirty="0"/>
          </a:p>
          <a:p>
            <a:r>
              <a:rPr lang="en-US" b="1" dirty="0"/>
              <a:t>Purchasing policy</a:t>
            </a:r>
          </a:p>
          <a:p>
            <a:pPr lvl="1"/>
            <a:r>
              <a:rPr lang="en-US" b="1" dirty="0"/>
              <a:t>Something cheap is expensive at the </a:t>
            </a:r>
            <a:r>
              <a:rPr lang="en-US" b="1" dirty="0" err="1"/>
              <a:t>enD</a:t>
            </a:r>
            <a:endParaRPr lang="en-US" b="1" dirty="0"/>
          </a:p>
          <a:p>
            <a:pPr lvl="1"/>
            <a:r>
              <a:rPr lang="en-US" b="1" dirty="0"/>
              <a:t>integrated cost </a:t>
            </a:r>
            <a:r>
              <a:rPr lang="en-US" dirty="0"/>
              <a:t>(tech. support, training, reliability, maintenance., etc.)</a:t>
            </a:r>
          </a:p>
          <a:p>
            <a:pPr marL="0" indent="0">
              <a:buNone/>
            </a:pPr>
            <a:endParaRPr lang="en-US" b="1" dirty="0"/>
          </a:p>
          <a:p>
            <a:r>
              <a:rPr lang="en-US" b="1" dirty="0"/>
              <a:t>Sufficient Maintenance budget</a:t>
            </a:r>
            <a:r>
              <a:rPr lang="en-US" dirty="0"/>
              <a:t> is known to be </a:t>
            </a:r>
            <a:r>
              <a:rPr lang="en-US" b="1" dirty="0"/>
              <a:t>the key for top performance (</a:t>
            </a:r>
            <a:r>
              <a:rPr lang="en-US" dirty="0"/>
              <a:t>e.g. Light sources)</a:t>
            </a:r>
          </a:p>
          <a:p>
            <a:endParaRPr lang="en-US" dirty="0"/>
          </a:p>
          <a:p>
            <a:r>
              <a:rPr lang="en-US" dirty="0"/>
              <a:t>Avoid having human resources in fierce competition with </a:t>
            </a:r>
            <a:r>
              <a:rPr lang="en-US" b="1" dirty="0"/>
              <a:t>other projects</a:t>
            </a:r>
          </a:p>
          <a:p>
            <a:endParaRPr lang="en-US" dirty="0"/>
          </a:p>
        </p:txBody>
      </p:sp>
    </p:spTree>
    <p:extLst>
      <p:ext uri="{BB962C8B-B14F-4D97-AF65-F5344CB8AC3E}">
        <p14:creationId xmlns:p14="http://schemas.microsoft.com/office/powerpoint/2010/main" val="1639457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EDD9E2-D7F3-634D-957E-9319F90FEE99}"/>
              </a:ext>
            </a:extLst>
          </p:cNvPr>
          <p:cNvSpPr>
            <a:spLocks noGrp="1"/>
          </p:cNvSpPr>
          <p:nvPr>
            <p:ph type="title"/>
          </p:nvPr>
        </p:nvSpPr>
        <p:spPr/>
        <p:txBody>
          <a:bodyPr/>
          <a:lstStyle/>
          <a:p>
            <a:r>
              <a:rPr lang="en-US" dirty="0"/>
              <a:t>Maintenance and Organization</a:t>
            </a:r>
          </a:p>
        </p:txBody>
      </p:sp>
      <p:sp>
        <p:nvSpPr>
          <p:cNvPr id="3" name="Espace réservé du contenu 2">
            <a:extLst>
              <a:ext uri="{FF2B5EF4-FFF2-40B4-BE49-F238E27FC236}">
                <a16:creationId xmlns:a16="http://schemas.microsoft.com/office/drawing/2014/main" id="{8A6CB1FC-158B-4C40-AC32-F081D156D972}"/>
              </a:ext>
            </a:extLst>
          </p:cNvPr>
          <p:cNvSpPr>
            <a:spLocks noGrp="1"/>
          </p:cNvSpPr>
          <p:nvPr>
            <p:ph idx="1"/>
          </p:nvPr>
        </p:nvSpPr>
        <p:spPr>
          <a:xfrm>
            <a:off x="251520" y="699542"/>
            <a:ext cx="4392488" cy="4032447"/>
          </a:xfrm>
        </p:spPr>
        <p:txBody>
          <a:bodyPr>
            <a:normAutofit fontScale="85000" lnSpcReduction="20000"/>
          </a:bodyPr>
          <a:lstStyle/>
          <a:p>
            <a:r>
              <a:rPr lang="en-US" sz="2300" b="1" dirty="0"/>
              <a:t>Dedicated manager </a:t>
            </a:r>
            <a:r>
              <a:rPr lang="en-US" dirty="0"/>
              <a:t>for maintenance (regulatory, ..) at group level, at accelerator level</a:t>
            </a:r>
          </a:p>
          <a:p>
            <a:endParaRPr lang="en-US" dirty="0"/>
          </a:p>
          <a:p>
            <a:r>
              <a:rPr lang="en-US" sz="2400" b="1" dirty="0"/>
              <a:t>Educate</a:t>
            </a:r>
            <a:r>
              <a:rPr lang="en-US" dirty="0"/>
              <a:t> technical staff, explain impact, etc.</a:t>
            </a:r>
          </a:p>
          <a:p>
            <a:endParaRPr lang="en-US" dirty="0"/>
          </a:p>
          <a:p>
            <a:r>
              <a:rPr lang="en-US" dirty="0"/>
              <a:t>Each equipment/service should have its own  </a:t>
            </a:r>
            <a:r>
              <a:rPr lang="en-US" sz="2300" b="1" dirty="0">
                <a:solidFill>
                  <a:srgbClr val="3F6BAE"/>
                </a:solidFill>
              </a:rPr>
              <a:t>system owner</a:t>
            </a:r>
            <a:endParaRPr lang="en-US" sz="2300" b="1" u="sng" dirty="0">
              <a:solidFill>
                <a:srgbClr val="3F6BAE"/>
              </a:solidFill>
            </a:endParaRPr>
          </a:p>
          <a:p>
            <a:pPr lvl="1"/>
            <a:r>
              <a:rPr lang="en-US" dirty="0"/>
              <a:t>especially shared systems between groups. </a:t>
            </a:r>
          </a:p>
          <a:p>
            <a:pPr lvl="1"/>
            <a:r>
              <a:rPr lang="en-US" dirty="0"/>
              <a:t>define</a:t>
            </a:r>
            <a:r>
              <a:rPr lang="en-US" sz="2000" b="1" dirty="0"/>
              <a:t> Responsibility at the interfaces </a:t>
            </a:r>
            <a:r>
              <a:rPr lang="en-US" dirty="0"/>
              <a:t>of equipment (PSS/Vacuum group)</a:t>
            </a:r>
            <a:endParaRPr lang="en-US" u="sng" dirty="0"/>
          </a:p>
          <a:p>
            <a:endParaRPr lang="en-US" dirty="0"/>
          </a:p>
          <a:p>
            <a:r>
              <a:rPr lang="en-US" b="1" dirty="0"/>
              <a:t>Maintenance Committee</a:t>
            </a:r>
            <a:r>
              <a:rPr lang="en-US" dirty="0"/>
              <a:t>, Task Force</a:t>
            </a:r>
          </a:p>
          <a:p>
            <a:endParaRPr lang="en-US" dirty="0"/>
          </a:p>
          <a:p>
            <a:r>
              <a:rPr lang="en-US" sz="2300" b="1" dirty="0"/>
              <a:t>Risk assessment </a:t>
            </a:r>
            <a:r>
              <a:rPr lang="en-US" dirty="0"/>
              <a:t>(at HW and SW levels)</a:t>
            </a:r>
          </a:p>
          <a:p>
            <a:endParaRPr lang="en-US" dirty="0"/>
          </a:p>
          <a:p>
            <a:endParaRPr lang="en-US" b="1" dirty="0"/>
          </a:p>
        </p:txBody>
      </p:sp>
      <p:sp>
        <p:nvSpPr>
          <p:cNvPr id="4" name="Espace réservé du contenu 2">
            <a:extLst>
              <a:ext uri="{FF2B5EF4-FFF2-40B4-BE49-F238E27FC236}">
                <a16:creationId xmlns:a16="http://schemas.microsoft.com/office/drawing/2014/main" id="{6D2F3A64-F21C-0B4F-8E76-7D958895B0AE}"/>
              </a:ext>
            </a:extLst>
          </p:cNvPr>
          <p:cNvSpPr txBox="1">
            <a:spLocks/>
          </p:cNvSpPr>
          <p:nvPr/>
        </p:nvSpPr>
        <p:spPr>
          <a:xfrm>
            <a:off x="4644008" y="699542"/>
            <a:ext cx="4392488" cy="4320480"/>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300" b="1" dirty="0"/>
              <a:t>Documentation</a:t>
            </a:r>
            <a:r>
              <a:rPr lang="en-US" dirty="0"/>
              <a:t>, procedures, Knowledge database</a:t>
            </a:r>
          </a:p>
          <a:p>
            <a:pPr lvl="1"/>
            <a:r>
              <a:rPr lang="en-US" dirty="0"/>
              <a:t>Easy access</a:t>
            </a:r>
          </a:p>
          <a:p>
            <a:pPr lvl="1"/>
            <a:r>
              <a:rPr lang="en-US" dirty="0"/>
              <a:t>Easy maintenance, update</a:t>
            </a:r>
          </a:p>
          <a:p>
            <a:pPr lvl="1"/>
            <a:r>
              <a:rPr lang="en-US" dirty="0"/>
              <a:t>Standardize</a:t>
            </a:r>
          </a:p>
          <a:p>
            <a:pPr marL="0" indent="0">
              <a:buFont typeface="Arial" panose="020B0604020202020204" pitchFamily="34" charset="0"/>
              <a:buNone/>
            </a:pPr>
            <a:endParaRPr lang="en-US" dirty="0"/>
          </a:p>
          <a:p>
            <a:r>
              <a:rPr lang="en-US" sz="2300" b="1" dirty="0"/>
              <a:t>Spare equipment</a:t>
            </a:r>
          </a:p>
          <a:p>
            <a:pPr lvl="1"/>
            <a:r>
              <a:rPr lang="en-US" b="1" dirty="0"/>
              <a:t>A non tested (+ maintenance) equipment is not a spare equipment</a:t>
            </a:r>
          </a:p>
          <a:p>
            <a:pPr lvl="1"/>
            <a:r>
              <a:rPr lang="en-US" dirty="0"/>
              <a:t>Rotation of equipment</a:t>
            </a:r>
          </a:p>
          <a:p>
            <a:pPr lvl="1"/>
            <a:r>
              <a:rPr lang="en-US" dirty="0"/>
              <a:t>Ready to use</a:t>
            </a:r>
          </a:p>
          <a:p>
            <a:pPr lvl="1"/>
            <a:r>
              <a:rPr lang="en-US" dirty="0"/>
              <a:t>Reduced time to put BACK in operation</a:t>
            </a:r>
          </a:p>
          <a:p>
            <a:pPr lvl="2"/>
            <a:r>
              <a:rPr lang="en-US" dirty="0"/>
              <a:t>Powered on/off (operational cost)</a:t>
            </a:r>
          </a:p>
          <a:p>
            <a:pPr lvl="2"/>
            <a:r>
              <a:rPr lang="en-US" dirty="0"/>
              <a:t>Hot swap (reliability of the full chain, fast response to be transparent for operation)</a:t>
            </a:r>
          </a:p>
          <a:p>
            <a:pPr lvl="2"/>
            <a:r>
              <a:rPr lang="en-US" dirty="0"/>
              <a:t>Trained staff (operator), procedures</a:t>
            </a:r>
          </a:p>
          <a:p>
            <a:pPr lvl="1"/>
            <a:r>
              <a:rPr lang="en-US" b="1" dirty="0"/>
              <a:t>Storage space has a cost</a:t>
            </a:r>
          </a:p>
        </p:txBody>
      </p:sp>
    </p:spTree>
    <p:extLst>
      <p:ext uri="{BB962C8B-B14F-4D97-AF65-F5344CB8AC3E}">
        <p14:creationId xmlns:p14="http://schemas.microsoft.com/office/powerpoint/2010/main" val="2196592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2B8980-C21C-9A47-9509-0792166552A9}"/>
              </a:ext>
            </a:extLst>
          </p:cNvPr>
          <p:cNvSpPr>
            <a:spLocks noGrp="1"/>
          </p:cNvSpPr>
          <p:nvPr>
            <p:ph type="title"/>
          </p:nvPr>
        </p:nvSpPr>
        <p:spPr/>
        <p:txBody>
          <a:bodyPr/>
          <a:lstStyle/>
          <a:p>
            <a:r>
              <a:rPr lang="en-US" dirty="0"/>
              <a:t>How to Make the Maintenance Easier </a:t>
            </a:r>
          </a:p>
        </p:txBody>
      </p:sp>
      <p:sp>
        <p:nvSpPr>
          <p:cNvPr id="3" name="Espace réservé du contenu 2">
            <a:extLst>
              <a:ext uri="{FF2B5EF4-FFF2-40B4-BE49-F238E27FC236}">
                <a16:creationId xmlns:a16="http://schemas.microsoft.com/office/drawing/2014/main" id="{04F04381-CD1E-7842-AF2C-2125DE8876B4}"/>
              </a:ext>
            </a:extLst>
          </p:cNvPr>
          <p:cNvSpPr>
            <a:spLocks noGrp="1"/>
          </p:cNvSpPr>
          <p:nvPr>
            <p:ph idx="1"/>
          </p:nvPr>
        </p:nvSpPr>
        <p:spPr>
          <a:xfrm>
            <a:off x="323528" y="1131590"/>
            <a:ext cx="4248472" cy="3918854"/>
          </a:xfrm>
        </p:spPr>
        <p:txBody>
          <a:bodyPr>
            <a:normAutofit fontScale="92500" lnSpcReduction="10000"/>
          </a:bodyPr>
          <a:lstStyle/>
          <a:p>
            <a:r>
              <a:rPr lang="en-US" b="1" dirty="0"/>
              <a:t>Consider practical experience </a:t>
            </a:r>
            <a:r>
              <a:rPr lang="en-US" dirty="0"/>
              <a:t>of engineer in the design phase (</a:t>
            </a:r>
            <a:r>
              <a:rPr lang="en-US" b="1" dirty="0"/>
              <a:t>design</a:t>
            </a:r>
            <a:r>
              <a:rPr lang="en-US" dirty="0"/>
              <a:t> </a:t>
            </a:r>
            <a:r>
              <a:rPr lang="en-US" b="1" dirty="0"/>
              <a:t>review intern/extern</a:t>
            </a:r>
            <a:r>
              <a:rPr lang="en-US" dirty="0"/>
              <a:t>)</a:t>
            </a:r>
          </a:p>
          <a:p>
            <a:r>
              <a:rPr lang="en-US" b="1" dirty="0"/>
              <a:t>Avoid components </a:t>
            </a:r>
            <a:r>
              <a:rPr lang="en-US" dirty="0"/>
              <a:t>what need to be changed on a </a:t>
            </a:r>
            <a:r>
              <a:rPr lang="en-US" b="1" dirty="0"/>
              <a:t>periodic basis </a:t>
            </a:r>
            <a:r>
              <a:rPr lang="en-US" dirty="0"/>
              <a:t>(fans → forced air/water cooled, etc.)</a:t>
            </a:r>
          </a:p>
          <a:p>
            <a:r>
              <a:rPr lang="en-US" dirty="0"/>
              <a:t>Avoid </a:t>
            </a:r>
            <a:r>
              <a:rPr lang="en-US" b="1" dirty="0"/>
              <a:t>too cheap </a:t>
            </a:r>
            <a:r>
              <a:rPr lang="en-US" dirty="0"/>
              <a:t>connectors…</a:t>
            </a:r>
          </a:p>
          <a:p>
            <a:r>
              <a:rPr lang="en-US" b="1" dirty="0"/>
              <a:t>Reduce</a:t>
            </a:r>
            <a:r>
              <a:rPr lang="en-US" dirty="0"/>
              <a:t> </a:t>
            </a:r>
            <a:r>
              <a:rPr lang="en-US" sz="2200" b="1" dirty="0"/>
              <a:t>heat production</a:t>
            </a:r>
          </a:p>
          <a:p>
            <a:r>
              <a:rPr lang="en-US" dirty="0"/>
              <a:t>Consider buying an </a:t>
            </a:r>
            <a:r>
              <a:rPr lang="en-US" sz="2200" b="1" dirty="0"/>
              <a:t>UPS</a:t>
            </a:r>
            <a:r>
              <a:rPr lang="en-US" dirty="0"/>
              <a:t> (HQPS, inertia wheel): to make your design cheaper, more robust to power dip, etc.</a:t>
            </a:r>
          </a:p>
          <a:p>
            <a:r>
              <a:rPr lang="en-US" sz="2200" b="1" dirty="0"/>
              <a:t>Overdesign</a:t>
            </a:r>
            <a:r>
              <a:rPr lang="en-US" dirty="0"/>
              <a:t> the equipment to extend their lifetime</a:t>
            </a:r>
          </a:p>
          <a:p>
            <a:r>
              <a:rPr lang="en-US" dirty="0"/>
              <a:t>…</a:t>
            </a:r>
          </a:p>
          <a:p>
            <a:endParaRPr lang="en-US" dirty="0"/>
          </a:p>
        </p:txBody>
      </p:sp>
      <p:sp>
        <p:nvSpPr>
          <p:cNvPr id="4" name="Espace réservé du contenu 2">
            <a:extLst>
              <a:ext uri="{FF2B5EF4-FFF2-40B4-BE49-F238E27FC236}">
                <a16:creationId xmlns:a16="http://schemas.microsoft.com/office/drawing/2014/main" id="{87DDF532-580F-8C4B-B08D-40D4C48FA0AE}"/>
              </a:ext>
            </a:extLst>
          </p:cNvPr>
          <p:cNvSpPr txBox="1">
            <a:spLocks/>
          </p:cNvSpPr>
          <p:nvPr/>
        </p:nvSpPr>
        <p:spPr>
          <a:xfrm>
            <a:off x="4572000" y="1139974"/>
            <a:ext cx="4464496" cy="3910470"/>
          </a:xfrm>
          <a:prstGeom prst="rect">
            <a:avLst/>
          </a:prstGeom>
        </p:spPr>
        <p:txBody>
          <a:bodyPr vert="horz" lIns="91440" tIns="45720" rIns="91440" bIns="45720" rtlCol="0">
            <a:normAutofit fontScale="85000" lnSpcReduction="10000"/>
          </a:bodyPr>
          <a:lstStyle>
            <a:lvl1pPr marL="257175" indent="-257175" algn="l" defTabSz="685800" rtl="0" eaLnBrk="1" latinLnBrk="0" hangingPunct="1">
              <a:spcBef>
                <a:spcPct val="200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t>Equipment with a </a:t>
            </a:r>
            <a:r>
              <a:rPr lang="en-US" sz="2100" b="1" dirty="0"/>
              <a:t>good accessibility</a:t>
            </a:r>
            <a:endParaRPr lang="en-US" b="1" dirty="0"/>
          </a:p>
          <a:p>
            <a:pPr lvl="1"/>
            <a:r>
              <a:rPr lang="en-US" dirty="0"/>
              <a:t>Avoid over density of components (soldering, etc.)</a:t>
            </a:r>
          </a:p>
          <a:p>
            <a:pPr lvl="1"/>
            <a:r>
              <a:rPr lang="en-US" dirty="0"/>
              <a:t>Avoid dismantlement of half an equipment to change a capacitor!</a:t>
            </a:r>
          </a:p>
          <a:p>
            <a:pPr lvl="1"/>
            <a:r>
              <a:rPr lang="en-US" dirty="0"/>
              <a:t>Avoid mixing water/electronics</a:t>
            </a:r>
          </a:p>
          <a:p>
            <a:r>
              <a:rPr lang="en-US" dirty="0"/>
              <a:t>Use a </a:t>
            </a:r>
            <a:r>
              <a:rPr lang="en-US" sz="2100" b="1" dirty="0"/>
              <a:t>commercial modules</a:t>
            </a:r>
            <a:r>
              <a:rPr lang="en-US" dirty="0"/>
              <a:t> (</a:t>
            </a:r>
            <a:r>
              <a:rPr lang="en-US" dirty="0" err="1"/>
              <a:t>Plug&amp;Play</a:t>
            </a:r>
            <a:r>
              <a:rPr lang="en-US" dirty="0"/>
              <a:t>)</a:t>
            </a:r>
          </a:p>
          <a:p>
            <a:pPr lvl="1"/>
            <a:r>
              <a:rPr lang="en-US" b="1" dirty="0"/>
              <a:t>a complex system can be built from a set of simple products</a:t>
            </a:r>
            <a:endParaRPr lang="en-US" dirty="0"/>
          </a:p>
          <a:p>
            <a:pPr lvl="1"/>
            <a:r>
              <a:rPr lang="en-US" dirty="0"/>
              <a:t>PSs, SSPA, etc.</a:t>
            </a:r>
          </a:p>
          <a:p>
            <a:pPr lvl="1"/>
            <a:r>
              <a:rPr lang="en-US" dirty="0"/>
              <a:t>Avoid in-house solution when commercial solution is suitable</a:t>
            </a:r>
          </a:p>
          <a:p>
            <a:r>
              <a:rPr lang="en-US" b="1" dirty="0"/>
              <a:t>Fast replacement</a:t>
            </a:r>
          </a:p>
          <a:p>
            <a:r>
              <a:rPr lang="en-US" b="1" dirty="0"/>
              <a:t>Automation</a:t>
            </a:r>
          </a:p>
          <a:p>
            <a:pPr lvl="1"/>
            <a:r>
              <a:rPr lang="en-US" dirty="0"/>
              <a:t>Automation of motion control maintenance</a:t>
            </a:r>
          </a:p>
          <a:p>
            <a:r>
              <a:rPr lang="en-US" sz="2200" b="1" dirty="0"/>
              <a:t>Efficient</a:t>
            </a:r>
            <a:r>
              <a:rPr lang="en-US" dirty="0"/>
              <a:t> diagnostic tools and </a:t>
            </a:r>
            <a:r>
              <a:rPr lang="en-US" sz="2200" b="1" dirty="0"/>
              <a:t>user-friendly</a:t>
            </a:r>
            <a:r>
              <a:rPr lang="en-US" dirty="0"/>
              <a:t> HLAs, GUIs</a:t>
            </a:r>
          </a:p>
          <a:p>
            <a:endParaRPr lang="en-US" dirty="0"/>
          </a:p>
        </p:txBody>
      </p:sp>
      <p:sp>
        <p:nvSpPr>
          <p:cNvPr id="5" name="ZoneTexte 4">
            <a:extLst>
              <a:ext uri="{FF2B5EF4-FFF2-40B4-BE49-F238E27FC236}">
                <a16:creationId xmlns:a16="http://schemas.microsoft.com/office/drawing/2014/main" id="{66E577C0-FA68-E14E-A060-CD11D5081328}"/>
              </a:ext>
            </a:extLst>
          </p:cNvPr>
          <p:cNvSpPr txBox="1"/>
          <p:nvPr/>
        </p:nvSpPr>
        <p:spPr>
          <a:xfrm>
            <a:off x="735725" y="656024"/>
            <a:ext cx="7728013" cy="646331"/>
          </a:xfrm>
          <a:prstGeom prst="rect">
            <a:avLst/>
          </a:prstGeom>
          <a:noFill/>
        </p:spPr>
        <p:txBody>
          <a:bodyPr wrap="none" rtlCol="0">
            <a:spAutoFit/>
          </a:bodyPr>
          <a:lstStyle/>
          <a:p>
            <a:r>
              <a:rPr lang="en-US" dirty="0"/>
              <a:t>General Rule : “</a:t>
            </a:r>
            <a:r>
              <a:rPr lang="en-US" b="1" dirty="0">
                <a:solidFill>
                  <a:srgbClr val="FF0000"/>
                </a:solidFill>
              </a:rPr>
              <a:t>Cheaper products are usually more expensive on the long term</a:t>
            </a:r>
            <a:r>
              <a:rPr lang="en-US" dirty="0"/>
              <a:t>”</a:t>
            </a:r>
          </a:p>
          <a:p>
            <a:endParaRPr lang="en-US" dirty="0"/>
          </a:p>
        </p:txBody>
      </p:sp>
    </p:spTree>
    <p:extLst>
      <p:ext uri="{BB962C8B-B14F-4D97-AF65-F5344CB8AC3E}">
        <p14:creationId xmlns:p14="http://schemas.microsoft.com/office/powerpoint/2010/main" val="630796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26C283-92A8-714D-8716-2518BD287F5F}"/>
              </a:ext>
            </a:extLst>
          </p:cNvPr>
          <p:cNvSpPr>
            <a:spLocks noGrp="1"/>
          </p:cNvSpPr>
          <p:nvPr>
            <p:ph type="title"/>
          </p:nvPr>
        </p:nvSpPr>
        <p:spPr/>
        <p:txBody>
          <a:bodyPr/>
          <a:lstStyle/>
          <a:p>
            <a:r>
              <a:rPr lang="en-US" dirty="0"/>
              <a:t>Maintenance Work</a:t>
            </a:r>
          </a:p>
        </p:txBody>
      </p:sp>
      <p:sp>
        <p:nvSpPr>
          <p:cNvPr id="3" name="Espace réservé du contenu 2">
            <a:extLst>
              <a:ext uri="{FF2B5EF4-FFF2-40B4-BE49-F238E27FC236}">
                <a16:creationId xmlns:a16="http://schemas.microsoft.com/office/drawing/2014/main" id="{31D40C1F-86BC-7043-8D0A-8B6A67641A1F}"/>
              </a:ext>
            </a:extLst>
          </p:cNvPr>
          <p:cNvSpPr>
            <a:spLocks noGrp="1"/>
          </p:cNvSpPr>
          <p:nvPr>
            <p:ph idx="1"/>
          </p:nvPr>
        </p:nvSpPr>
        <p:spPr>
          <a:xfrm>
            <a:off x="179512" y="771550"/>
            <a:ext cx="4536504" cy="4003015"/>
          </a:xfrm>
        </p:spPr>
        <p:txBody>
          <a:bodyPr>
            <a:normAutofit/>
          </a:bodyPr>
          <a:lstStyle/>
          <a:p>
            <a:r>
              <a:rPr lang="en-US" dirty="0"/>
              <a:t>In-house / using internal staff</a:t>
            </a:r>
          </a:p>
          <a:p>
            <a:pPr lvl="1"/>
            <a:r>
              <a:rPr lang="en-US" dirty="0"/>
              <a:t>Too specific, in house-developed equipment</a:t>
            </a:r>
          </a:p>
          <a:p>
            <a:pPr lvl="1"/>
            <a:r>
              <a:rPr lang="en-US" dirty="0"/>
              <a:t>High level of complexity, technology (high voltage equipment, lasers, etc.)</a:t>
            </a:r>
          </a:p>
          <a:p>
            <a:pPr lvl="1"/>
            <a:r>
              <a:rPr lang="en-US" dirty="0"/>
              <a:t>Keep know-how</a:t>
            </a:r>
          </a:p>
          <a:p>
            <a:pPr lvl="1"/>
            <a:r>
              <a:rPr lang="en-US" dirty="0"/>
              <a:t>Fast response</a:t>
            </a:r>
          </a:p>
          <a:p>
            <a:pPr lvl="1"/>
            <a:r>
              <a:rPr lang="en-US" dirty="0"/>
              <a:t>Flexibility</a:t>
            </a:r>
          </a:p>
          <a:p>
            <a:pPr lvl="1"/>
            <a:r>
              <a:rPr lang="en-US" dirty="0"/>
              <a:t>Team on call</a:t>
            </a:r>
          </a:p>
          <a:p>
            <a:pPr lvl="1"/>
            <a:endParaRPr lang="en-US" dirty="0"/>
          </a:p>
          <a:p>
            <a:r>
              <a:rPr lang="en-US" dirty="0"/>
              <a:t>But, are the support team large enough?</a:t>
            </a:r>
          </a:p>
          <a:p>
            <a:pPr lvl="1"/>
            <a:endParaRPr lang="en-US" dirty="0"/>
          </a:p>
          <a:p>
            <a:pPr lvl="1"/>
            <a:endParaRPr lang="en-US" dirty="0"/>
          </a:p>
          <a:p>
            <a:endParaRPr lang="en-US" dirty="0"/>
          </a:p>
        </p:txBody>
      </p:sp>
      <p:sp>
        <p:nvSpPr>
          <p:cNvPr id="4" name="Espace réservé du contenu 2">
            <a:extLst>
              <a:ext uri="{FF2B5EF4-FFF2-40B4-BE49-F238E27FC236}">
                <a16:creationId xmlns:a16="http://schemas.microsoft.com/office/drawing/2014/main" id="{42D7E2D6-3206-1E4B-9FC3-59738AF5003F}"/>
              </a:ext>
            </a:extLst>
          </p:cNvPr>
          <p:cNvSpPr txBox="1">
            <a:spLocks/>
          </p:cNvSpPr>
          <p:nvPr/>
        </p:nvSpPr>
        <p:spPr>
          <a:xfrm>
            <a:off x="4499992" y="771550"/>
            <a:ext cx="4544888" cy="400301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t>Outsourced / using external companies</a:t>
            </a:r>
          </a:p>
          <a:p>
            <a:pPr lvl="1"/>
            <a:r>
              <a:rPr lang="en-US" dirty="0"/>
              <a:t>May be restricted by local regulation (DOE, etc.)</a:t>
            </a:r>
          </a:p>
          <a:p>
            <a:pPr lvl="1"/>
            <a:r>
              <a:rPr lang="en-US" dirty="0"/>
              <a:t>Low-technology equipment</a:t>
            </a:r>
          </a:p>
          <a:p>
            <a:pPr lvl="1"/>
            <a:r>
              <a:rPr lang="en-US" dirty="0"/>
              <a:t>Regulatory maintenance</a:t>
            </a:r>
          </a:p>
          <a:p>
            <a:pPr lvl="1"/>
            <a:r>
              <a:rPr lang="en-US" dirty="0"/>
              <a:t>Most facilities: Utilities,  (HVAC, cooling system, electricity, power breakers, security system, radiation safety system, legionella, etc.)</a:t>
            </a:r>
          </a:p>
          <a:p>
            <a:pPr lvl="1"/>
            <a:r>
              <a:rPr lang="en-US" dirty="0"/>
              <a:t>Exceptional maintenance (response to a disaster, peak load, etc.)</a:t>
            </a:r>
          </a:p>
        </p:txBody>
      </p:sp>
    </p:spTree>
    <p:extLst>
      <p:ext uri="{BB962C8B-B14F-4D97-AF65-F5344CB8AC3E}">
        <p14:creationId xmlns:p14="http://schemas.microsoft.com/office/powerpoint/2010/main" val="3305059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83336-2453-374F-A7F4-7EBF19F59C73}"/>
              </a:ext>
            </a:extLst>
          </p:cNvPr>
          <p:cNvSpPr>
            <a:spLocks noGrp="1"/>
          </p:cNvSpPr>
          <p:nvPr>
            <p:ph type="title"/>
          </p:nvPr>
        </p:nvSpPr>
        <p:spPr/>
        <p:txBody>
          <a:bodyPr/>
          <a:lstStyle/>
          <a:p>
            <a:r>
              <a:rPr lang="en-US" dirty="0"/>
              <a:t>How Involving Subcontractors in Maintenance</a:t>
            </a:r>
          </a:p>
        </p:txBody>
      </p:sp>
      <p:sp>
        <p:nvSpPr>
          <p:cNvPr id="3" name="Espace réservé du contenu 2">
            <a:extLst>
              <a:ext uri="{FF2B5EF4-FFF2-40B4-BE49-F238E27FC236}">
                <a16:creationId xmlns:a16="http://schemas.microsoft.com/office/drawing/2014/main" id="{C87B759D-8678-124A-BF83-6627955524F4}"/>
              </a:ext>
            </a:extLst>
          </p:cNvPr>
          <p:cNvSpPr>
            <a:spLocks noGrp="1"/>
          </p:cNvSpPr>
          <p:nvPr>
            <p:ph idx="1"/>
          </p:nvPr>
        </p:nvSpPr>
        <p:spPr>
          <a:xfrm>
            <a:off x="683568" y="699542"/>
            <a:ext cx="7920000" cy="4077048"/>
          </a:xfrm>
        </p:spPr>
        <p:txBody>
          <a:bodyPr>
            <a:normAutofit fontScale="92500" lnSpcReduction="20000"/>
          </a:bodyPr>
          <a:lstStyle/>
          <a:p>
            <a:r>
              <a:rPr lang="en-US" dirty="0"/>
              <a:t>Maintenance not allowed by subcontractor inside the tunnel outside shutdown periods.</a:t>
            </a:r>
          </a:p>
          <a:p>
            <a:r>
              <a:rPr lang="en-US" dirty="0"/>
              <a:t>Using in-house resource or external company to make the maintenance</a:t>
            </a:r>
          </a:p>
          <a:p>
            <a:pPr lvl="1"/>
            <a:r>
              <a:rPr lang="en-US" dirty="0"/>
              <a:t>Both. ESRF has an external company on site (Vinci) for all concerning fluids and general services (high voltage, </a:t>
            </a:r>
            <a:r>
              <a:rPr lang="en-US" dirty="0" err="1"/>
              <a:t>etc</a:t>
            </a:r>
            <a:r>
              <a:rPr lang="en-US" dirty="0"/>
              <a:t>). They are even on standby 24/24 7/7 365/365.</a:t>
            </a:r>
          </a:p>
          <a:p>
            <a:pPr lvl="1"/>
            <a:r>
              <a:rPr lang="en-US" dirty="0"/>
              <a:t>For electrical mains, ESRF dedicated group is composed of technicians and engineers supervising all equipment but in case of maintenance or emergency maintenance, an external company is used.</a:t>
            </a:r>
          </a:p>
          <a:p>
            <a:pPr lvl="1"/>
            <a:r>
              <a:rPr lang="en-US" dirty="0"/>
              <a:t>If objective are met, extra money for the company</a:t>
            </a:r>
          </a:p>
          <a:p>
            <a:pPr lvl="1"/>
            <a:r>
              <a:rPr lang="en-US" dirty="0"/>
              <a:t>Can it work for small accelerator (low penalty, influence power…)?</a:t>
            </a:r>
          </a:p>
          <a:p>
            <a:r>
              <a:rPr lang="en-US" dirty="0"/>
              <a:t>Service contract negotiated during purchase phase</a:t>
            </a:r>
          </a:p>
          <a:p>
            <a:r>
              <a:rPr lang="en-US" dirty="0"/>
              <a:t>Capacity to follow the work of subcontractors</a:t>
            </a:r>
          </a:p>
          <a:p>
            <a:r>
              <a:rPr lang="en-US" dirty="0"/>
              <a:t>How to define the handover point between the outsourced company and the laboratory?</a:t>
            </a:r>
          </a:p>
          <a:p>
            <a:r>
              <a:rPr lang="en-US" dirty="0"/>
              <a:t>How contractor log their maintenance work? (paper, software of the company/of the laboratory).</a:t>
            </a:r>
          </a:p>
          <a:p>
            <a:r>
              <a:rPr lang="en-US" dirty="0"/>
              <a:t>How to spread the knowledge and lesson learned?</a:t>
            </a:r>
          </a:p>
          <a:p>
            <a:endParaRPr lang="en-US" dirty="0"/>
          </a:p>
        </p:txBody>
      </p:sp>
    </p:spTree>
    <p:extLst>
      <p:ext uri="{BB962C8B-B14F-4D97-AF65-F5344CB8AC3E}">
        <p14:creationId xmlns:p14="http://schemas.microsoft.com/office/powerpoint/2010/main" val="3507093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6B77A9-6D1A-1F40-8FDF-11F89F8F6483}"/>
              </a:ext>
            </a:extLst>
          </p:cNvPr>
          <p:cNvSpPr>
            <a:spLocks noGrp="1"/>
          </p:cNvSpPr>
          <p:nvPr>
            <p:ph type="title"/>
          </p:nvPr>
        </p:nvSpPr>
        <p:spPr/>
        <p:txBody>
          <a:bodyPr/>
          <a:lstStyle/>
          <a:p>
            <a:r>
              <a:rPr lang="en-US" dirty="0"/>
              <a:t>How to Deal with Captive Market?</a:t>
            </a:r>
          </a:p>
        </p:txBody>
      </p:sp>
      <p:sp>
        <p:nvSpPr>
          <p:cNvPr id="3" name="Espace réservé du contenu 2">
            <a:extLst>
              <a:ext uri="{FF2B5EF4-FFF2-40B4-BE49-F238E27FC236}">
                <a16:creationId xmlns:a16="http://schemas.microsoft.com/office/drawing/2014/main" id="{1F55F1BB-8A2C-0141-BBFA-3ADA4EF2FF63}"/>
              </a:ext>
            </a:extLst>
          </p:cNvPr>
          <p:cNvSpPr>
            <a:spLocks noGrp="1"/>
          </p:cNvSpPr>
          <p:nvPr>
            <p:ph idx="1"/>
          </p:nvPr>
        </p:nvSpPr>
        <p:spPr/>
        <p:txBody>
          <a:bodyPr>
            <a:normAutofit/>
          </a:bodyPr>
          <a:lstStyle/>
          <a:p>
            <a:r>
              <a:rPr lang="en-US" dirty="0"/>
              <a:t>Is it inevitable for some component or product (VME crates, some UPS systems, very specific HW, cooling system), etc.?</a:t>
            </a:r>
          </a:p>
          <a:p>
            <a:endParaRPr lang="en-US" dirty="0"/>
          </a:p>
          <a:p>
            <a:r>
              <a:rPr lang="en-US" dirty="0"/>
              <a:t>How to deal with facility with a lot of in-kinds (international such as MYRRHA, ESS, IFMIF, CERN, SESAME, etc.)?</a:t>
            </a:r>
          </a:p>
          <a:p>
            <a:pPr marL="342900" lvl="1" indent="0">
              <a:buNone/>
            </a:pPr>
            <a:endParaRPr lang="en-US" dirty="0"/>
          </a:p>
          <a:p>
            <a:r>
              <a:rPr lang="en-US" dirty="0"/>
              <a:t>Market monopole  / captive market (a single and unique contractor, a laboratory, a company)</a:t>
            </a:r>
          </a:p>
          <a:p>
            <a:pPr lvl="1"/>
            <a:r>
              <a:rPr lang="en-US" dirty="0"/>
              <a:t>Loss of cost control</a:t>
            </a:r>
          </a:p>
          <a:p>
            <a:pPr lvl="1"/>
            <a:r>
              <a:rPr lang="en-US" dirty="0"/>
              <a:t>Loss of schedule control</a:t>
            </a:r>
          </a:p>
          <a:p>
            <a:pPr lvl="1"/>
            <a:r>
              <a:rPr lang="en-US" dirty="0"/>
              <a:t>Part of the solution: request to have maintenance on the site instead of remotely</a:t>
            </a:r>
          </a:p>
          <a:p>
            <a:pPr lvl="1"/>
            <a:r>
              <a:rPr lang="en-US" dirty="0"/>
              <a:t>Build as much as possible expertise in situ working with contractor</a:t>
            </a:r>
          </a:p>
        </p:txBody>
      </p:sp>
    </p:spTree>
    <p:extLst>
      <p:ext uri="{BB962C8B-B14F-4D97-AF65-F5344CB8AC3E}">
        <p14:creationId xmlns:p14="http://schemas.microsoft.com/office/powerpoint/2010/main" val="3248741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A6CFB4-BDB6-4441-8E28-0A2E81252FAF}"/>
              </a:ext>
            </a:extLst>
          </p:cNvPr>
          <p:cNvSpPr>
            <a:spLocks noGrp="1"/>
          </p:cNvSpPr>
          <p:nvPr>
            <p:ph type="title"/>
          </p:nvPr>
        </p:nvSpPr>
        <p:spPr>
          <a:xfrm>
            <a:off x="1187624" y="101586"/>
            <a:ext cx="7642848" cy="423900"/>
          </a:xfrm>
        </p:spPr>
        <p:txBody>
          <a:bodyPr/>
          <a:lstStyle/>
          <a:p>
            <a:r>
              <a:rPr lang="en-US" dirty="0"/>
              <a:t>Maintenance of Software (Controls, firmware, etc.)</a:t>
            </a:r>
          </a:p>
        </p:txBody>
      </p:sp>
      <p:sp>
        <p:nvSpPr>
          <p:cNvPr id="3" name="Espace réservé du contenu 2">
            <a:extLst>
              <a:ext uri="{FF2B5EF4-FFF2-40B4-BE49-F238E27FC236}">
                <a16:creationId xmlns:a16="http://schemas.microsoft.com/office/drawing/2014/main" id="{DBE5DA51-719B-FC40-983C-02193E0CE196}"/>
              </a:ext>
            </a:extLst>
          </p:cNvPr>
          <p:cNvSpPr>
            <a:spLocks noGrp="1"/>
          </p:cNvSpPr>
          <p:nvPr>
            <p:ph idx="1"/>
          </p:nvPr>
        </p:nvSpPr>
        <p:spPr>
          <a:xfrm>
            <a:off x="539552" y="820815"/>
            <a:ext cx="7920000" cy="4127199"/>
          </a:xfrm>
        </p:spPr>
        <p:txBody>
          <a:bodyPr>
            <a:normAutofit fontScale="92500" lnSpcReduction="10000"/>
          </a:bodyPr>
          <a:lstStyle/>
          <a:p>
            <a:r>
              <a:rPr lang="en-US" dirty="0"/>
              <a:t>Maintenance eased-up </a:t>
            </a:r>
          </a:p>
          <a:p>
            <a:pPr lvl="1"/>
            <a:r>
              <a:rPr lang="en-US" dirty="0"/>
              <a:t>By a </a:t>
            </a:r>
            <a:r>
              <a:rPr lang="en-US" sz="1700" b="1" dirty="0"/>
              <a:t>good asset management </a:t>
            </a:r>
            <a:r>
              <a:rPr lang="en-US" dirty="0"/>
              <a:t>(CMMS, what is deployed, where, in what version)</a:t>
            </a:r>
          </a:p>
          <a:p>
            <a:pPr lvl="1"/>
            <a:r>
              <a:rPr lang="en-US" dirty="0"/>
              <a:t>By choosing well proved </a:t>
            </a:r>
            <a:r>
              <a:rPr lang="en-US" sz="2000" b="1" dirty="0"/>
              <a:t>open source solutions</a:t>
            </a:r>
            <a:endParaRPr lang="en-US" b="1" dirty="0"/>
          </a:p>
          <a:p>
            <a:pPr lvl="1"/>
            <a:r>
              <a:rPr lang="en-US" dirty="0"/>
              <a:t>Analysis of </a:t>
            </a:r>
            <a:r>
              <a:rPr lang="en-US" b="1" dirty="0"/>
              <a:t>Lifecycle of equipment</a:t>
            </a:r>
          </a:p>
          <a:p>
            <a:r>
              <a:rPr lang="en-US" dirty="0"/>
              <a:t>Security patch is a MUST </a:t>
            </a:r>
          </a:p>
          <a:p>
            <a:r>
              <a:rPr lang="en-US" sz="1900" b="1" dirty="0"/>
              <a:t>Business Continuity Plan </a:t>
            </a:r>
            <a:r>
              <a:rPr lang="en-US" dirty="0"/>
              <a:t>should not be an option (high availability, </a:t>
            </a:r>
            <a:br>
              <a:rPr lang="en-US" dirty="0"/>
            </a:br>
            <a:r>
              <a:rPr lang="en-US" dirty="0"/>
              <a:t>single point of failure)</a:t>
            </a:r>
          </a:p>
          <a:p>
            <a:r>
              <a:rPr lang="en-US" sz="2200" b="1" dirty="0"/>
              <a:t>Documentation</a:t>
            </a:r>
            <a:r>
              <a:rPr lang="en-US" dirty="0"/>
              <a:t>, etc.</a:t>
            </a:r>
          </a:p>
          <a:p>
            <a:r>
              <a:rPr lang="en-US" b="1" dirty="0"/>
              <a:t>Obsolescence</a:t>
            </a:r>
            <a:r>
              <a:rPr lang="en-US" dirty="0"/>
              <a:t> (OS, etc.)</a:t>
            </a:r>
          </a:p>
          <a:p>
            <a:pPr lvl="1"/>
            <a:r>
              <a:rPr lang="en-US" dirty="0"/>
              <a:t>Software factory (automatic compilation, code analysis)</a:t>
            </a:r>
          </a:p>
          <a:p>
            <a:pPr lvl="1"/>
            <a:r>
              <a:rPr lang="en-US" dirty="0"/>
              <a:t>Dump analysis (</a:t>
            </a:r>
            <a:r>
              <a:rPr lang="en-US" dirty="0" err="1"/>
              <a:t>breakpad</a:t>
            </a:r>
            <a:r>
              <a:rPr lang="en-US" dirty="0"/>
              <a:t>, etc.), logging </a:t>
            </a:r>
          </a:p>
          <a:p>
            <a:pPr lvl="1"/>
            <a:r>
              <a:rPr lang="en-US" dirty="0"/>
              <a:t>Monitory capability</a:t>
            </a:r>
          </a:p>
          <a:p>
            <a:r>
              <a:rPr lang="en-US" dirty="0"/>
              <a:t>Computer Servers (changed every 5 years when 24/7 support become more expensive than buying new ones). </a:t>
            </a:r>
          </a:p>
          <a:p>
            <a:pPr lvl="1"/>
            <a:r>
              <a:rPr lang="en-US" b="1" dirty="0"/>
              <a:t>Virtualization</a:t>
            </a:r>
            <a:r>
              <a:rPr lang="en-US" dirty="0"/>
              <a:t> of services to separate HW to SW.</a:t>
            </a:r>
          </a:p>
          <a:p>
            <a:pPr marL="0" indent="0">
              <a:buNone/>
            </a:pPr>
            <a:endParaRPr lang="en-US" dirty="0"/>
          </a:p>
        </p:txBody>
      </p:sp>
      <p:pic>
        <p:nvPicPr>
          <p:cNvPr id="7" name="Image 6">
            <a:extLst>
              <a:ext uri="{FF2B5EF4-FFF2-40B4-BE49-F238E27FC236}">
                <a16:creationId xmlns:a16="http://schemas.microsoft.com/office/drawing/2014/main" id="{1D3F8296-2268-EB45-B47E-6636FBFDF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073" y="2596042"/>
            <a:ext cx="1812822" cy="1313025"/>
          </a:xfrm>
          <a:prstGeom prst="rect">
            <a:avLst/>
          </a:prstGeom>
        </p:spPr>
      </p:pic>
      <p:pic>
        <p:nvPicPr>
          <p:cNvPr id="4" name="Image 3">
            <a:extLst>
              <a:ext uri="{FF2B5EF4-FFF2-40B4-BE49-F238E27FC236}">
                <a16:creationId xmlns:a16="http://schemas.microsoft.com/office/drawing/2014/main" id="{F6EED426-C749-4F4F-B0A4-FBA0F21CFEDA}"/>
              </a:ext>
            </a:extLst>
          </p:cNvPr>
          <p:cNvPicPr>
            <a:picLocks noChangeAspect="1"/>
          </p:cNvPicPr>
          <p:nvPr/>
        </p:nvPicPr>
        <p:blipFill>
          <a:blip r:embed="rId4"/>
          <a:stretch>
            <a:fillRect/>
          </a:stretch>
        </p:blipFill>
        <p:spPr>
          <a:xfrm>
            <a:off x="6850704" y="987574"/>
            <a:ext cx="2123784" cy="1235823"/>
          </a:xfrm>
          <a:prstGeom prst="rect">
            <a:avLst/>
          </a:prstGeom>
        </p:spPr>
      </p:pic>
    </p:spTree>
    <p:extLst>
      <p:ext uri="{BB962C8B-B14F-4D97-AF65-F5344CB8AC3E}">
        <p14:creationId xmlns:p14="http://schemas.microsoft.com/office/powerpoint/2010/main" val="3077609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2C6F187-D835-8341-8D25-7EA48CEF4614}"/>
              </a:ext>
            </a:extLst>
          </p:cNvPr>
          <p:cNvSpPr>
            <a:spLocks noGrp="1"/>
          </p:cNvSpPr>
          <p:nvPr>
            <p:ph idx="1"/>
          </p:nvPr>
        </p:nvSpPr>
        <p:spPr>
          <a:xfrm>
            <a:off x="557780" y="699542"/>
            <a:ext cx="8028440" cy="4392488"/>
          </a:xfrm>
        </p:spPr>
        <p:txBody>
          <a:bodyPr>
            <a:normAutofit/>
          </a:bodyPr>
          <a:lstStyle/>
          <a:p>
            <a:r>
              <a:rPr lang="en-US" dirty="0"/>
              <a:t>”</a:t>
            </a:r>
            <a:r>
              <a:rPr lang="en-US" b="1" dirty="0"/>
              <a:t>Unwanted upgrade</a:t>
            </a:r>
            <a:r>
              <a:rPr lang="en-US" dirty="0"/>
              <a:t>” (time back to business, side effect, driver compatibility, legacy components, etc.)</a:t>
            </a:r>
          </a:p>
          <a:p>
            <a:pPr lvl="1"/>
            <a:r>
              <a:rPr lang="en-US" dirty="0"/>
              <a:t>Strategy with a risk analysis</a:t>
            </a:r>
          </a:p>
          <a:p>
            <a:pPr lvl="1"/>
            <a:r>
              <a:rPr lang="en-US" sz="1700" b="1" dirty="0"/>
              <a:t>Roll-back</a:t>
            </a:r>
            <a:r>
              <a:rPr lang="en-US" dirty="0"/>
              <a:t>, back out plan</a:t>
            </a:r>
          </a:p>
          <a:p>
            <a:pPr lvl="1"/>
            <a:r>
              <a:rPr lang="en-US" sz="1700" b="1" dirty="0"/>
              <a:t>Automation</a:t>
            </a:r>
            <a:r>
              <a:rPr lang="en-US" dirty="0"/>
              <a:t> and </a:t>
            </a:r>
            <a:r>
              <a:rPr lang="en-US" sz="1700" b="1" dirty="0"/>
              <a:t>non-regression tests</a:t>
            </a:r>
            <a:endParaRPr lang="en-US" b="1" dirty="0"/>
          </a:p>
          <a:p>
            <a:pPr lvl="1"/>
            <a:r>
              <a:rPr lang="en-US" b="1" dirty="0"/>
              <a:t>Continuous deliveries, small deliveries</a:t>
            </a:r>
          </a:p>
          <a:p>
            <a:pPr lvl="1"/>
            <a:r>
              <a:rPr lang="en-US" b="1" dirty="0"/>
              <a:t>Agility Methods</a:t>
            </a:r>
          </a:p>
          <a:p>
            <a:r>
              <a:rPr lang="en-US" dirty="0"/>
              <a:t>How to have a </a:t>
            </a:r>
            <a:r>
              <a:rPr lang="en-US" b="1" dirty="0"/>
              <a:t>win-win interaction </a:t>
            </a:r>
            <a:r>
              <a:rPr lang="en-US" dirty="0"/>
              <a:t>together with the Machine groups (</a:t>
            </a:r>
            <a:r>
              <a:rPr lang="en-US" b="1" dirty="0"/>
              <a:t>Agility, DevOps</a:t>
            </a:r>
            <a:r>
              <a:rPr lang="en-US" dirty="0"/>
              <a:t>, etc.)</a:t>
            </a:r>
          </a:p>
          <a:p>
            <a:pPr lvl="1"/>
            <a:r>
              <a:rPr lang="en-US" dirty="0"/>
              <a:t>Developing, testing together </a:t>
            </a:r>
          </a:p>
          <a:p>
            <a:r>
              <a:rPr lang="en-US" dirty="0"/>
              <a:t>IT are evolving fast. Crucial to keep it reasonably up-to-date</a:t>
            </a:r>
          </a:p>
          <a:p>
            <a:pPr lvl="1"/>
            <a:r>
              <a:rPr lang="en-US" dirty="0"/>
              <a:t>Benefit from development and bug fixes from other laboratories (EPICS, TANGO, WEB-APPS, Python-apps, etc.)</a:t>
            </a:r>
          </a:p>
          <a:p>
            <a:pPr lvl="1"/>
            <a:r>
              <a:rPr lang="en-US" dirty="0"/>
              <a:t>National and international collaborations.</a:t>
            </a:r>
          </a:p>
          <a:p>
            <a:endParaRPr lang="en-US" dirty="0"/>
          </a:p>
        </p:txBody>
      </p:sp>
      <p:sp>
        <p:nvSpPr>
          <p:cNvPr id="4" name="Titre 1">
            <a:extLst>
              <a:ext uri="{FF2B5EF4-FFF2-40B4-BE49-F238E27FC236}">
                <a16:creationId xmlns:a16="http://schemas.microsoft.com/office/drawing/2014/main" id="{3B9D41FE-B936-9D4E-9349-AF6D99E47CEE}"/>
              </a:ext>
            </a:extLst>
          </p:cNvPr>
          <p:cNvSpPr>
            <a:spLocks noGrp="1"/>
          </p:cNvSpPr>
          <p:nvPr>
            <p:ph type="title"/>
          </p:nvPr>
        </p:nvSpPr>
        <p:spPr/>
        <p:txBody>
          <a:bodyPr/>
          <a:lstStyle/>
          <a:p>
            <a:r>
              <a:rPr lang="en-US" dirty="0"/>
              <a:t>Maintenance of Software (2)</a:t>
            </a:r>
          </a:p>
        </p:txBody>
      </p:sp>
    </p:spTree>
    <p:extLst>
      <p:ext uri="{BB962C8B-B14F-4D97-AF65-F5344CB8AC3E}">
        <p14:creationId xmlns:p14="http://schemas.microsoft.com/office/powerpoint/2010/main" val="3087300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330A99-A0FD-4244-9C60-883B0B51A801}"/>
              </a:ext>
            </a:extLst>
          </p:cNvPr>
          <p:cNvSpPr>
            <a:spLocks noGrp="1"/>
          </p:cNvSpPr>
          <p:nvPr>
            <p:ph type="title"/>
          </p:nvPr>
        </p:nvSpPr>
        <p:spPr>
          <a:xfrm>
            <a:off x="611560" y="-162903"/>
            <a:ext cx="8532440" cy="843558"/>
          </a:xfrm>
        </p:spPr>
        <p:txBody>
          <a:bodyPr/>
          <a:lstStyle/>
          <a:p>
            <a:r>
              <a:rPr lang="en-US" sz="2000" b="1" dirty="0"/>
              <a:t>Conclusions: </a:t>
            </a:r>
            <a:r>
              <a:rPr lang="en-US" sz="1800" b="1" dirty="0"/>
              <a:t>Maintenance Strategy  “machine type” dependent</a:t>
            </a:r>
            <a:endParaRPr lang="en-US" sz="2000" b="1" dirty="0"/>
          </a:p>
        </p:txBody>
      </p:sp>
      <p:sp>
        <p:nvSpPr>
          <p:cNvPr id="3" name="Espace réservé du contenu 2">
            <a:extLst>
              <a:ext uri="{FF2B5EF4-FFF2-40B4-BE49-F238E27FC236}">
                <a16:creationId xmlns:a16="http://schemas.microsoft.com/office/drawing/2014/main" id="{6014ED08-92BD-E84A-93DC-7753AD7830FA}"/>
              </a:ext>
            </a:extLst>
          </p:cNvPr>
          <p:cNvSpPr>
            <a:spLocks noGrp="1"/>
          </p:cNvSpPr>
          <p:nvPr>
            <p:ph idx="1"/>
          </p:nvPr>
        </p:nvSpPr>
        <p:spPr>
          <a:xfrm>
            <a:off x="4572000" y="561719"/>
            <a:ext cx="4824536" cy="4680520"/>
          </a:xfrm>
        </p:spPr>
        <p:txBody>
          <a:bodyPr>
            <a:normAutofit/>
          </a:bodyPr>
          <a:lstStyle/>
          <a:p>
            <a:pPr lvl="1"/>
            <a:r>
              <a:rPr lang="en-US" b="1" dirty="0"/>
              <a:t>Knowledge evaporation </a:t>
            </a:r>
            <a:r>
              <a:rPr lang="en-US" dirty="0"/>
              <a:t>(retirement, people leaving, changing division, when tech. doc is a person, recruitment policy)</a:t>
            </a:r>
          </a:p>
          <a:p>
            <a:pPr lvl="1"/>
            <a:r>
              <a:rPr lang="en-US" dirty="0"/>
              <a:t>Prevent as much as possible deferred maintenance</a:t>
            </a:r>
          </a:p>
          <a:p>
            <a:r>
              <a:rPr lang="en-US" sz="1600" dirty="0"/>
              <a:t>Shared equipment between laboratories</a:t>
            </a:r>
            <a:r>
              <a:rPr lang="en-US" sz="1400" dirty="0"/>
              <a:t>?  </a:t>
            </a:r>
          </a:p>
          <a:p>
            <a:pPr marL="471488" lvl="1" indent="-171450"/>
            <a:r>
              <a:rPr lang="en-US" dirty="0"/>
              <a:t>Ex MAX-IV 1.5 GeV Ring / SOLARIS</a:t>
            </a:r>
          </a:p>
          <a:p>
            <a:r>
              <a:rPr lang="en-US" sz="1600" b="1" dirty="0"/>
              <a:t>Shared knowledge </a:t>
            </a:r>
            <a:r>
              <a:rPr lang="en-US" sz="1600" dirty="0"/>
              <a:t>about failures, fault investigations</a:t>
            </a:r>
            <a:r>
              <a:rPr lang="en-US" sz="2400" dirty="0"/>
              <a:t>, </a:t>
            </a:r>
          </a:p>
          <a:p>
            <a:pPr marL="585788" lvl="1" indent="-285750"/>
            <a:r>
              <a:rPr lang="en-US" dirty="0"/>
              <a:t>At industry level (same equipment in different sites)</a:t>
            </a:r>
          </a:p>
          <a:p>
            <a:pPr marL="585788" lvl="1" indent="-285750"/>
            <a:r>
              <a:rPr lang="en-US" dirty="0"/>
              <a:t>At laboratory level (inter and intra)</a:t>
            </a:r>
          </a:p>
          <a:p>
            <a:r>
              <a:rPr lang="en-US" sz="1600" dirty="0">
                <a:solidFill>
                  <a:schemeClr val="accent1"/>
                </a:solidFill>
              </a:rPr>
              <a:t>Do we need to start from scratch? </a:t>
            </a:r>
          </a:p>
          <a:p>
            <a:pPr marL="638175" lvl="3" indent="-285750"/>
            <a:r>
              <a:rPr lang="en-US" sz="1500" b="1" dirty="0"/>
              <a:t>Knowledge Database</a:t>
            </a:r>
            <a:r>
              <a:rPr lang="en-US" sz="1500" dirty="0"/>
              <a:t>? Procedures for our community? </a:t>
            </a:r>
            <a:r>
              <a:rPr lang="en-US" sz="1500" b="1" dirty="0" err="1"/>
              <a:t>Dont’s</a:t>
            </a:r>
            <a:r>
              <a:rPr lang="en-US" sz="1500" b="1" dirty="0"/>
              <a:t>, Do’s</a:t>
            </a:r>
          </a:p>
          <a:p>
            <a:pPr marL="638175" lvl="3" indent="-285750"/>
            <a:r>
              <a:rPr lang="en-US" sz="1500" b="1" dirty="0"/>
              <a:t>Templates</a:t>
            </a:r>
            <a:r>
              <a:rPr lang="en-US" sz="1500" dirty="0"/>
              <a:t> for procurement, calls for tender…</a:t>
            </a:r>
          </a:p>
          <a:p>
            <a:pPr marL="0" indent="0">
              <a:buNone/>
            </a:pPr>
            <a:endParaRPr lang="en-US" dirty="0"/>
          </a:p>
        </p:txBody>
      </p:sp>
      <p:sp>
        <p:nvSpPr>
          <p:cNvPr id="5" name="Espace réservé du contenu 2">
            <a:extLst>
              <a:ext uri="{FF2B5EF4-FFF2-40B4-BE49-F238E27FC236}">
                <a16:creationId xmlns:a16="http://schemas.microsoft.com/office/drawing/2014/main" id="{F216DE41-F017-0F4C-AB70-BA8E917319D7}"/>
              </a:ext>
            </a:extLst>
          </p:cNvPr>
          <p:cNvSpPr txBox="1">
            <a:spLocks/>
          </p:cNvSpPr>
          <p:nvPr/>
        </p:nvSpPr>
        <p:spPr>
          <a:xfrm>
            <a:off x="179512" y="546082"/>
            <a:ext cx="4608512" cy="440193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t>Maintenance is a </a:t>
            </a:r>
            <a:r>
              <a:rPr lang="en-US" b="1" dirty="0"/>
              <a:t>Culture</a:t>
            </a:r>
            <a:r>
              <a:rPr lang="en-US" dirty="0"/>
              <a:t>. </a:t>
            </a:r>
          </a:p>
          <a:p>
            <a:pPr lvl="1"/>
            <a:r>
              <a:rPr lang="en-US" dirty="0"/>
              <a:t>Starting at </a:t>
            </a:r>
            <a:r>
              <a:rPr lang="en-US" b="1" dirty="0"/>
              <a:t>Design Level </a:t>
            </a:r>
            <a:r>
              <a:rPr lang="en-US" dirty="0"/>
              <a:t>(Design, Change review)</a:t>
            </a:r>
          </a:p>
          <a:p>
            <a:pPr lvl="1"/>
            <a:r>
              <a:rPr lang="en-US" dirty="0"/>
              <a:t>In Purchasing / Call for tenders</a:t>
            </a:r>
          </a:p>
          <a:p>
            <a:pPr lvl="1"/>
            <a:r>
              <a:rPr lang="en-US" b="1" dirty="0"/>
              <a:t>Qualified</a:t>
            </a:r>
            <a:r>
              <a:rPr lang="en-US" dirty="0"/>
              <a:t> personal</a:t>
            </a:r>
          </a:p>
          <a:p>
            <a:pPr lvl="1"/>
            <a:r>
              <a:rPr lang="en-US" dirty="0"/>
              <a:t>Suitable and ease-to)use tools</a:t>
            </a:r>
          </a:p>
          <a:p>
            <a:pPr lvl="1"/>
            <a:r>
              <a:rPr lang="en-US" b="1" dirty="0"/>
              <a:t>Continuous education</a:t>
            </a:r>
            <a:r>
              <a:rPr lang="en-US" dirty="0"/>
              <a:t>, </a:t>
            </a:r>
            <a:r>
              <a:rPr lang="en-US" b="1" dirty="0"/>
              <a:t>training</a:t>
            </a:r>
            <a:r>
              <a:rPr lang="en-US" dirty="0"/>
              <a:t> and spreading knowledge </a:t>
            </a:r>
          </a:p>
          <a:p>
            <a:pPr lvl="2"/>
            <a:r>
              <a:rPr lang="en-US" dirty="0"/>
              <a:t>Management, Purchasers, Experts, etc.</a:t>
            </a:r>
          </a:p>
          <a:p>
            <a:pPr lvl="2"/>
            <a:r>
              <a:rPr lang="en-US" dirty="0"/>
              <a:t>Operators (education, background, first response team)</a:t>
            </a:r>
          </a:p>
          <a:p>
            <a:pPr lvl="1"/>
            <a:r>
              <a:rPr lang="en-US" b="1" dirty="0"/>
              <a:t>Planification</a:t>
            </a:r>
            <a:r>
              <a:rPr lang="en-US" dirty="0"/>
              <a:t> and </a:t>
            </a:r>
            <a:r>
              <a:rPr lang="en-US" b="1" dirty="0"/>
              <a:t>organization</a:t>
            </a:r>
          </a:p>
          <a:p>
            <a:pPr lvl="1"/>
            <a:r>
              <a:rPr lang="en-US" b="1" dirty="0"/>
              <a:t>Documentation</a:t>
            </a:r>
            <a:r>
              <a:rPr lang="en-US" dirty="0"/>
              <a:t> (risk analysis, procedure, tech. doc, etc.)</a:t>
            </a:r>
          </a:p>
          <a:p>
            <a:pPr lvl="1"/>
            <a:r>
              <a:rPr lang="en-US" dirty="0"/>
              <a:t>Updated data based and </a:t>
            </a:r>
            <a:r>
              <a:rPr lang="en-US" b="1" dirty="0"/>
              <a:t>regular reviews</a:t>
            </a:r>
          </a:p>
          <a:p>
            <a:pPr lvl="1"/>
            <a:endParaRPr lang="en-US" dirty="0"/>
          </a:p>
        </p:txBody>
      </p:sp>
    </p:spTree>
    <p:extLst>
      <p:ext uri="{BB962C8B-B14F-4D97-AF65-F5344CB8AC3E}">
        <p14:creationId xmlns:p14="http://schemas.microsoft.com/office/powerpoint/2010/main" val="2125302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9F0320-2EC2-5240-815C-C4C058DFA27D}"/>
              </a:ext>
            </a:extLst>
          </p:cNvPr>
          <p:cNvSpPr>
            <a:spLocks noGrp="1"/>
          </p:cNvSpPr>
          <p:nvPr>
            <p:ph type="title"/>
          </p:nvPr>
        </p:nvSpPr>
        <p:spPr/>
        <p:txBody>
          <a:bodyPr/>
          <a:lstStyle/>
          <a:p>
            <a:r>
              <a:rPr lang="en-US" dirty="0"/>
              <a:t>Acknowledgement</a:t>
            </a:r>
          </a:p>
        </p:txBody>
      </p:sp>
      <p:sp>
        <p:nvSpPr>
          <p:cNvPr id="3" name="Espace réservé du contenu 2">
            <a:extLst>
              <a:ext uri="{FF2B5EF4-FFF2-40B4-BE49-F238E27FC236}">
                <a16:creationId xmlns:a16="http://schemas.microsoft.com/office/drawing/2014/main" id="{74D51637-1834-3A4A-A57F-765514AD7848}"/>
              </a:ext>
            </a:extLst>
          </p:cNvPr>
          <p:cNvSpPr>
            <a:spLocks noGrp="1"/>
          </p:cNvSpPr>
          <p:nvPr>
            <p:ph idx="1"/>
          </p:nvPr>
        </p:nvSpPr>
        <p:spPr>
          <a:xfrm>
            <a:off x="467544" y="699542"/>
            <a:ext cx="8352928" cy="4443958"/>
          </a:xfrm>
        </p:spPr>
        <p:txBody>
          <a:bodyPr>
            <a:normAutofit fontScale="70000" lnSpcReduction="20000"/>
          </a:bodyPr>
          <a:lstStyle/>
          <a:p>
            <a:pPr marL="0" indent="0">
              <a:buNone/>
            </a:pPr>
            <a:r>
              <a:rPr lang="en-US" b="1" dirty="0"/>
              <a:t>Hadron Machines (6)</a:t>
            </a:r>
          </a:p>
          <a:p>
            <a:r>
              <a:rPr lang="en-US" dirty="0"/>
              <a:t>A. </a:t>
            </a:r>
            <a:r>
              <a:rPr lang="en-US" dirty="0" err="1"/>
              <a:t>Savalle</a:t>
            </a:r>
            <a:r>
              <a:rPr lang="en-US" dirty="0"/>
              <a:t> (GANIL), D. </a:t>
            </a:r>
            <a:r>
              <a:rPr lang="en-US" dirty="0" err="1"/>
              <a:t>Preddy</a:t>
            </a:r>
            <a:r>
              <a:rPr lang="en-US" dirty="0"/>
              <a:t> (TRIUMF), K. </a:t>
            </a:r>
            <a:r>
              <a:rPr lang="en-US" dirty="0" err="1"/>
              <a:t>Bagget</a:t>
            </a:r>
            <a:r>
              <a:rPr lang="en-US" dirty="0"/>
              <a:t> (J-Lab), P. Samson and G. Marr (BNL/RHIC), R. </a:t>
            </a:r>
            <a:r>
              <a:rPr lang="en-US" dirty="0" err="1"/>
              <a:t>Giachino</a:t>
            </a:r>
            <a:r>
              <a:rPr lang="en-US" dirty="0"/>
              <a:t> (CERN), D. Newhart (</a:t>
            </a:r>
            <a:r>
              <a:rPr lang="en-US" dirty="0" err="1"/>
              <a:t>Fermilab</a:t>
            </a:r>
            <a:r>
              <a:rPr lang="en-US" dirty="0"/>
              <a:t>)</a:t>
            </a:r>
          </a:p>
          <a:p>
            <a:endParaRPr lang="en-US" dirty="0"/>
          </a:p>
          <a:p>
            <a:pPr marL="0" indent="0">
              <a:buNone/>
            </a:pPr>
            <a:r>
              <a:rPr lang="en-US" b="1" dirty="0"/>
              <a:t>Synchrotron Light Sources (21)</a:t>
            </a:r>
          </a:p>
          <a:p>
            <a:pPr algn="just"/>
            <a:r>
              <a:rPr lang="en-US" dirty="0"/>
              <a:t>M. Pont (CELLS/ALBA), F. </a:t>
            </a:r>
            <a:r>
              <a:rPr lang="en-US" dirty="0" err="1"/>
              <a:t>Sanibale</a:t>
            </a:r>
            <a:r>
              <a:rPr lang="en-US" dirty="0"/>
              <a:t> (ALS), C. Bailey (DIAMOND), H. Tanaka, M. Takao (SACLA/Spring-8), J. </a:t>
            </a:r>
            <a:r>
              <a:rPr lang="en-US" dirty="0" err="1"/>
              <a:t>Thanell</a:t>
            </a:r>
            <a:r>
              <a:rPr lang="en-US" dirty="0"/>
              <a:t> (MAX-IV), M. Schuh, R. </a:t>
            </a:r>
            <a:r>
              <a:rPr lang="en-US" dirty="0" err="1"/>
              <a:t>Ruprecht</a:t>
            </a:r>
            <a:r>
              <a:rPr lang="en-US" dirty="0"/>
              <a:t>, A. S. Müller (KIT-KARA-FLUTE), S. </a:t>
            </a:r>
            <a:r>
              <a:rPr lang="en-US" dirty="0" err="1"/>
              <a:t>Kreric</a:t>
            </a:r>
            <a:r>
              <a:rPr lang="en-US" dirty="0"/>
              <a:t> (ELETTRA), A. </a:t>
            </a:r>
            <a:r>
              <a:rPr lang="en-US" dirty="0" err="1"/>
              <a:t>Wawrzyniak</a:t>
            </a:r>
            <a:r>
              <a:rPr lang="en-US" dirty="0"/>
              <a:t> (SOLARIS), L. Hardy, J.-L. </a:t>
            </a:r>
            <a:r>
              <a:rPr lang="en-US" dirty="0" err="1"/>
              <a:t>Revol</a:t>
            </a:r>
            <a:r>
              <a:rPr lang="en-US" dirty="0"/>
              <a:t> (ESRF), S. Shin (PLS-II), J.-.P. Jensen (DESY), J. Gao (BEPC2), M. </a:t>
            </a:r>
            <a:r>
              <a:rPr lang="en-US" dirty="0" err="1"/>
              <a:t>Boege</a:t>
            </a:r>
            <a:r>
              <a:rPr lang="en-US" dirty="0"/>
              <a:t>, A. </a:t>
            </a:r>
            <a:r>
              <a:rPr lang="en-US" dirty="0" err="1"/>
              <a:t>Lüdeke</a:t>
            </a:r>
            <a:r>
              <a:rPr lang="en-US" dirty="0"/>
              <a:t>, (PSI-SLS), K. Hsu (TPS), R.  Farias (LSLS, SIRIUS), J. </a:t>
            </a:r>
            <a:r>
              <a:rPr lang="en-US" dirty="0" err="1"/>
              <a:t>Safranek</a:t>
            </a:r>
            <a:r>
              <a:rPr lang="en-US" dirty="0"/>
              <a:t> (SSRL), Q. Qin (HEPS), G. Wang (NSLS-II), M. Borland (APS), E. Tan (ANSTO/AS), A. </a:t>
            </a:r>
            <a:r>
              <a:rPr lang="en-US" dirty="0" err="1"/>
              <a:t>Abeillé</a:t>
            </a:r>
            <a:r>
              <a:rPr lang="en-US" dirty="0"/>
              <a:t>, A. </a:t>
            </a:r>
            <a:r>
              <a:rPr lang="en-US" dirty="0" err="1"/>
              <a:t>Buteau</a:t>
            </a:r>
            <a:r>
              <a:rPr lang="en-US" dirty="0"/>
              <a:t>, J.-</a:t>
            </a:r>
            <a:r>
              <a:rPr lang="en-US" dirty="0" err="1"/>
              <a:t>F.Lamarre</a:t>
            </a:r>
            <a:r>
              <a:rPr lang="en-US" dirty="0"/>
              <a:t>, E. </a:t>
            </a:r>
            <a:r>
              <a:rPr lang="en-US" dirty="0" err="1"/>
              <a:t>Dupuys</a:t>
            </a:r>
            <a:r>
              <a:rPr lang="en-US" dirty="0"/>
              <a:t>, F. Bouvet, A. </a:t>
            </a:r>
            <a:r>
              <a:rPr lang="en-US" dirty="0" err="1"/>
              <a:t>Nadji</a:t>
            </a:r>
            <a:r>
              <a:rPr lang="en-US" dirty="0"/>
              <a:t>, Y.-M. </a:t>
            </a:r>
            <a:r>
              <a:rPr lang="en-US" dirty="0" err="1"/>
              <a:t>Abiven</a:t>
            </a:r>
            <a:r>
              <a:rPr lang="en-US" dirty="0"/>
              <a:t>, H. </a:t>
            </a:r>
            <a:r>
              <a:rPr lang="en-US" dirty="0" err="1"/>
              <a:t>Rozelot</a:t>
            </a:r>
            <a:r>
              <a:rPr lang="en-US" dirty="0"/>
              <a:t>, G. </a:t>
            </a:r>
            <a:r>
              <a:rPr lang="en-US" dirty="0" err="1"/>
              <a:t>Schaguene</a:t>
            </a:r>
            <a:r>
              <a:rPr lang="en-US" dirty="0"/>
              <a:t> (SOLEIL), </a:t>
            </a:r>
          </a:p>
          <a:p>
            <a:endParaRPr lang="en-US" b="1" dirty="0"/>
          </a:p>
          <a:p>
            <a:pPr marL="0" indent="0">
              <a:buNone/>
            </a:pPr>
            <a:r>
              <a:rPr lang="en-US" b="1" dirty="0"/>
              <a:t>Neutron Sources (5)</a:t>
            </a:r>
          </a:p>
          <a:p>
            <a:r>
              <a:rPr lang="en-US" dirty="0"/>
              <a:t>G. Dodson (SNS), J. Brower (ISIS), Y. Zhang (CSNS), P.  Cara (IFMIF), K. Baggett (JLAB)</a:t>
            </a:r>
          </a:p>
          <a:p>
            <a:endParaRPr lang="en-US" dirty="0"/>
          </a:p>
          <a:p>
            <a:pPr marL="0" indent="0">
              <a:buNone/>
            </a:pPr>
            <a:r>
              <a:rPr lang="en-US" b="1" dirty="0"/>
              <a:t>Medical Accelerators (1)</a:t>
            </a:r>
          </a:p>
          <a:p>
            <a:r>
              <a:rPr lang="en-US" dirty="0"/>
              <a:t>S. </a:t>
            </a:r>
            <a:r>
              <a:rPr lang="en-US" dirty="0" err="1"/>
              <a:t>Meyroneinc</a:t>
            </a:r>
            <a:r>
              <a:rPr lang="en-US" dirty="0"/>
              <a:t> (</a:t>
            </a:r>
            <a:r>
              <a:rPr lang="en-US" dirty="0" err="1"/>
              <a:t>Institut</a:t>
            </a:r>
            <a:r>
              <a:rPr lang="en-US" dirty="0"/>
              <a:t> Curie/CPO)</a:t>
            </a:r>
          </a:p>
          <a:p>
            <a:endParaRPr lang="en-US" dirty="0"/>
          </a:p>
          <a:p>
            <a:pPr marL="0" indent="0">
              <a:buNone/>
            </a:pPr>
            <a:r>
              <a:rPr lang="en-US" b="1" dirty="0"/>
              <a:t>Other Facilities/specific, small (3)</a:t>
            </a:r>
          </a:p>
          <a:p>
            <a:r>
              <a:rPr lang="en-US" dirty="0"/>
              <a:t>V. Le </a:t>
            </a:r>
            <a:r>
              <a:rPr lang="en-US" dirty="0" err="1"/>
              <a:t>Flanchec</a:t>
            </a:r>
            <a:r>
              <a:rPr lang="en-US" dirty="0"/>
              <a:t> (CEA-DAM/ELSA), J. Nielsen (Astrid2), M. Attal (SESAME)</a:t>
            </a:r>
          </a:p>
          <a:p>
            <a:endParaRPr lang="en-US" dirty="0"/>
          </a:p>
          <a:p>
            <a:pPr marL="0" indent="0">
              <a:buNone/>
            </a:pPr>
            <a:r>
              <a:rPr lang="en-US" b="1" dirty="0"/>
              <a:t>Industries (0)</a:t>
            </a:r>
          </a:p>
        </p:txBody>
      </p:sp>
      <p:sp>
        <p:nvSpPr>
          <p:cNvPr id="4" name="ZoneTexte 3">
            <a:extLst>
              <a:ext uri="{FF2B5EF4-FFF2-40B4-BE49-F238E27FC236}">
                <a16:creationId xmlns:a16="http://schemas.microsoft.com/office/drawing/2014/main" id="{6AC72AC0-068A-1A44-BE69-0B39A0170FA9}"/>
              </a:ext>
            </a:extLst>
          </p:cNvPr>
          <p:cNvSpPr txBox="1"/>
          <p:nvPr/>
        </p:nvSpPr>
        <p:spPr>
          <a:xfrm>
            <a:off x="3676177" y="3435846"/>
            <a:ext cx="5335435" cy="369332"/>
          </a:xfrm>
          <a:prstGeom prst="rect">
            <a:avLst/>
          </a:prstGeom>
          <a:noFill/>
        </p:spPr>
        <p:txBody>
          <a:bodyPr wrap="none" rtlCol="0">
            <a:spAutoFit/>
          </a:bodyPr>
          <a:lstStyle/>
          <a:p>
            <a:r>
              <a:rPr lang="en-US" dirty="0">
                <a:solidFill>
                  <a:srgbClr val="FF0000"/>
                </a:solidFill>
              </a:rPr>
              <a:t>Many thanks to the contributors from 37 laboratories!</a:t>
            </a:r>
          </a:p>
        </p:txBody>
      </p:sp>
    </p:spTree>
    <p:extLst>
      <p:ext uri="{BB962C8B-B14F-4D97-AF65-F5344CB8AC3E}">
        <p14:creationId xmlns:p14="http://schemas.microsoft.com/office/powerpoint/2010/main" val="1952936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4A7580A-D2DE-2D4E-8442-84B29CC2A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0"/>
            <a:ext cx="2232248" cy="826242"/>
          </a:xfrm>
          <a:prstGeom prst="rect">
            <a:avLst/>
          </a:prstGeom>
        </p:spPr>
      </p:pic>
      <p:sp>
        <p:nvSpPr>
          <p:cNvPr id="5" name="ZoneTexte 4">
            <a:extLst>
              <a:ext uri="{FF2B5EF4-FFF2-40B4-BE49-F238E27FC236}">
                <a16:creationId xmlns:a16="http://schemas.microsoft.com/office/drawing/2014/main" id="{257634E9-96B1-4840-80BF-2BF0C5F44B63}"/>
              </a:ext>
            </a:extLst>
          </p:cNvPr>
          <p:cNvSpPr txBox="1"/>
          <p:nvPr/>
        </p:nvSpPr>
        <p:spPr>
          <a:xfrm>
            <a:off x="3375550" y="2187029"/>
            <a:ext cx="2392899" cy="769441"/>
          </a:xfrm>
          <a:prstGeom prst="rect">
            <a:avLst/>
          </a:prstGeom>
          <a:noFill/>
        </p:spPr>
        <p:txBody>
          <a:bodyPr wrap="none" rtlCol="0">
            <a:spAutoFit/>
          </a:bodyPr>
          <a:lstStyle/>
          <a:p>
            <a:r>
              <a:rPr lang="en-US" sz="4400" b="1" dirty="0"/>
              <a:t>ANNEXES</a:t>
            </a:r>
          </a:p>
        </p:txBody>
      </p:sp>
    </p:spTree>
    <p:extLst>
      <p:ext uri="{BB962C8B-B14F-4D97-AF65-F5344CB8AC3E}">
        <p14:creationId xmlns:p14="http://schemas.microsoft.com/office/powerpoint/2010/main" val="1570217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914A3-1C03-E346-A03D-3BF1C9C5B437}"/>
              </a:ext>
            </a:extLst>
          </p:cNvPr>
          <p:cNvSpPr>
            <a:spLocks noGrp="1"/>
          </p:cNvSpPr>
          <p:nvPr>
            <p:ph type="title"/>
          </p:nvPr>
        </p:nvSpPr>
        <p:spPr/>
        <p:txBody>
          <a:bodyPr/>
          <a:lstStyle/>
          <a:p>
            <a:r>
              <a:rPr lang="en-US" b="1" dirty="0"/>
              <a:t>Survey Send to 50 facilities/industries</a:t>
            </a:r>
          </a:p>
        </p:txBody>
      </p:sp>
      <p:sp>
        <p:nvSpPr>
          <p:cNvPr id="3" name="Espace réservé du contenu 2">
            <a:extLst>
              <a:ext uri="{FF2B5EF4-FFF2-40B4-BE49-F238E27FC236}">
                <a16:creationId xmlns:a16="http://schemas.microsoft.com/office/drawing/2014/main" id="{A5AA42D0-0D45-4F4C-BB7F-96DBDA338348}"/>
              </a:ext>
            </a:extLst>
          </p:cNvPr>
          <p:cNvSpPr>
            <a:spLocks noGrp="1"/>
          </p:cNvSpPr>
          <p:nvPr>
            <p:ph idx="1"/>
          </p:nvPr>
        </p:nvSpPr>
        <p:spPr>
          <a:xfrm>
            <a:off x="683568" y="621170"/>
            <a:ext cx="8255232" cy="4522330"/>
          </a:xfrm>
        </p:spPr>
        <p:txBody>
          <a:bodyPr>
            <a:normAutofit fontScale="92500" lnSpcReduction="20000"/>
          </a:bodyPr>
          <a:lstStyle/>
          <a:p>
            <a:r>
              <a:rPr lang="en-US" dirty="0"/>
              <a:t>What is the maintenance strategy of your installation? (predictive, corrective, emergency, conditioned based, regulatory maintenance)</a:t>
            </a:r>
          </a:p>
          <a:p>
            <a:r>
              <a:rPr lang="en-US" dirty="0"/>
              <a:t>What event trigger a maintenance action?</a:t>
            </a:r>
          </a:p>
          <a:p>
            <a:r>
              <a:rPr lang="en-US" dirty="0"/>
              <a:t>How to explain to the management that the consolidated cost of equipment including maintenance cost and running cost should considered when designing and purchasing a new equipment?</a:t>
            </a:r>
          </a:p>
          <a:p>
            <a:r>
              <a:rPr lang="en-US" dirty="0"/>
              <a:t>Hidden cost of maintenance and captive (monopole) market</a:t>
            </a:r>
          </a:p>
          <a:p>
            <a:r>
              <a:rPr lang="en-US" dirty="0"/>
              <a:t>Using in-house resource or external company to make the maintenance</a:t>
            </a:r>
          </a:p>
          <a:p>
            <a:r>
              <a:rPr lang="en-US" dirty="0"/>
              <a:t>How to conceive equipment easy to maintain? needing little time to be fixed, replaced, etc.?</a:t>
            </a:r>
          </a:p>
          <a:p>
            <a:r>
              <a:rPr lang="en-US" dirty="0"/>
              <a:t>Categories of equipment where the maintenance should be focused?</a:t>
            </a:r>
          </a:p>
          <a:p>
            <a:r>
              <a:rPr lang="en-US" dirty="0"/>
              <a:t>How to handle large system maintenance like as the cooling plant when the facility is aging?</a:t>
            </a:r>
          </a:p>
          <a:p>
            <a:r>
              <a:rPr lang="en-US" dirty="0"/>
              <a:t>Maintenance of software (controls, equipment firmware, etc.)</a:t>
            </a:r>
          </a:p>
          <a:p>
            <a:r>
              <a:rPr lang="en-US" dirty="0"/>
              <a:t>Maintenance impact on the planning of the shutdown periods (what strategy?)</a:t>
            </a:r>
          </a:p>
          <a:p>
            <a:r>
              <a:rPr lang="en-US" dirty="0"/>
              <a:t>Maintenance strategy and prioritization the resources in a large accelerator complex</a:t>
            </a:r>
          </a:p>
          <a:p>
            <a:r>
              <a:rPr lang="en-US" dirty="0"/>
              <a:t>Maintenance and regulation (Nuclear Base installation, Medical installation, etc.)</a:t>
            </a:r>
          </a:p>
        </p:txBody>
      </p:sp>
    </p:spTree>
    <p:extLst>
      <p:ext uri="{BB962C8B-B14F-4D97-AF65-F5344CB8AC3E}">
        <p14:creationId xmlns:p14="http://schemas.microsoft.com/office/powerpoint/2010/main" val="2964395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a:extLst>
              <a:ext uri="{FF2B5EF4-FFF2-40B4-BE49-F238E27FC236}">
                <a16:creationId xmlns:a16="http://schemas.microsoft.com/office/drawing/2014/main" id="{B0612366-75FA-4329-B878-A345FCF046C0}"/>
              </a:ext>
            </a:extLst>
          </p:cNvPr>
          <p:cNvSpPr txBox="1">
            <a:spLocks noChangeArrowheads="1"/>
          </p:cNvSpPr>
          <p:nvPr/>
        </p:nvSpPr>
        <p:spPr bwMode="auto">
          <a:xfrm>
            <a:off x="179512" y="698813"/>
            <a:ext cx="452345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nSpc>
                <a:spcPct val="100000"/>
              </a:lnSpc>
              <a:spcBef>
                <a:spcPct val="0"/>
              </a:spcBef>
              <a:buClrTx/>
              <a:buSzTx/>
            </a:pPr>
            <a:r>
              <a:rPr lang="en-US" altLang="en-US" sz="1200" u="sng" dirty="0"/>
              <a:t>Periodic (Time Based)</a:t>
            </a:r>
          </a:p>
          <a:p>
            <a:pPr lvl="1">
              <a:lnSpc>
                <a:spcPct val="100000"/>
              </a:lnSpc>
              <a:spcBef>
                <a:spcPct val="0"/>
              </a:spcBef>
              <a:buClrTx/>
              <a:buSzTx/>
            </a:pPr>
            <a:r>
              <a:rPr lang="en-US" altLang="en-US" sz="1200" dirty="0"/>
              <a:t>Classical mechanical systems, Time based and use based reminders (weekly, monthly, quarterly…, # cycles)</a:t>
            </a:r>
          </a:p>
          <a:p>
            <a:pPr lvl="2">
              <a:lnSpc>
                <a:spcPct val="100000"/>
              </a:lnSpc>
              <a:spcBef>
                <a:spcPct val="0"/>
              </a:spcBef>
              <a:buSzTx/>
              <a:buFont typeface="Arial" panose="020B0604020202020204" pitchFamily="34" charset="0"/>
              <a:buChar char="•"/>
            </a:pPr>
            <a:r>
              <a:rPr lang="en-US" altLang="en-US" sz="1200" dirty="0"/>
              <a:t>Front Ends and Insertion Devices, actuator lubrication, motion and travel inspection, </a:t>
            </a:r>
          </a:p>
          <a:p>
            <a:pPr lvl="2">
              <a:lnSpc>
                <a:spcPct val="100000"/>
              </a:lnSpc>
              <a:spcBef>
                <a:spcPct val="0"/>
              </a:spcBef>
              <a:buSzTx/>
              <a:buFont typeface="Arial" panose="020B0604020202020204" pitchFamily="34" charset="0"/>
              <a:buChar char="•"/>
            </a:pPr>
            <a:r>
              <a:rPr lang="en-US" altLang="en-US" sz="1200" dirty="0"/>
              <a:t>Utilities, Seal inspection, Valve operation</a:t>
            </a:r>
          </a:p>
          <a:p>
            <a:pPr>
              <a:lnSpc>
                <a:spcPct val="100000"/>
              </a:lnSpc>
              <a:spcBef>
                <a:spcPct val="0"/>
              </a:spcBef>
              <a:buClrTx/>
              <a:buSzTx/>
            </a:pPr>
            <a:r>
              <a:rPr lang="en-US" altLang="en-US" sz="1200" u="sng" dirty="0"/>
              <a:t>Metering and In Service Surveillance</a:t>
            </a:r>
          </a:p>
          <a:p>
            <a:pPr lvl="1">
              <a:lnSpc>
                <a:spcPct val="100000"/>
              </a:lnSpc>
              <a:spcBef>
                <a:spcPct val="0"/>
              </a:spcBef>
              <a:buClrTx/>
              <a:buSzTx/>
            </a:pPr>
            <a:r>
              <a:rPr lang="en-US" altLang="en-US" sz="1200" dirty="0"/>
              <a:t>Front Ends and Insertion Devices, wear limits, vibration, actuation time</a:t>
            </a:r>
          </a:p>
          <a:p>
            <a:pPr lvl="1">
              <a:lnSpc>
                <a:spcPct val="100000"/>
              </a:lnSpc>
              <a:spcBef>
                <a:spcPct val="0"/>
              </a:spcBef>
              <a:buClrTx/>
              <a:buSzTx/>
            </a:pPr>
            <a:r>
              <a:rPr lang="en-US" altLang="en-US" sz="1200" dirty="0"/>
              <a:t>Utilities, differential pressure monitoring, flow Monitoring, motor vibration, 	 </a:t>
            </a:r>
          </a:p>
          <a:p>
            <a:pPr lvl="1">
              <a:lnSpc>
                <a:spcPct val="100000"/>
              </a:lnSpc>
              <a:spcBef>
                <a:spcPct val="0"/>
              </a:spcBef>
              <a:buClrTx/>
              <a:buSzTx/>
            </a:pPr>
            <a:r>
              <a:rPr lang="en-US" altLang="en-US" sz="1200" dirty="0"/>
              <a:t>In Process Surveillance</a:t>
            </a:r>
          </a:p>
          <a:p>
            <a:pPr lvl="1">
              <a:lnSpc>
                <a:spcPct val="100000"/>
              </a:lnSpc>
              <a:spcBef>
                <a:spcPct val="0"/>
              </a:spcBef>
              <a:buClrTx/>
              <a:buSzTx/>
            </a:pPr>
            <a:r>
              <a:rPr lang="en-US" altLang="en-US" sz="1200" dirty="0"/>
              <a:t>RF system</a:t>
            </a:r>
          </a:p>
          <a:p>
            <a:pPr lvl="1">
              <a:lnSpc>
                <a:spcPct val="100000"/>
              </a:lnSpc>
              <a:spcBef>
                <a:spcPct val="0"/>
              </a:spcBef>
              <a:buClrTx/>
              <a:buSzTx/>
            </a:pPr>
            <a:r>
              <a:rPr lang="en-US" altLang="en-US" sz="1200" dirty="0"/>
              <a:t>Vacuum </a:t>
            </a:r>
          </a:p>
          <a:p>
            <a:pPr>
              <a:lnSpc>
                <a:spcPct val="100000"/>
              </a:lnSpc>
              <a:spcBef>
                <a:spcPct val="0"/>
              </a:spcBef>
              <a:buClrTx/>
              <a:buSzTx/>
            </a:pPr>
            <a:r>
              <a:rPr lang="en-US" altLang="en-US" sz="1200" u="sng" dirty="0"/>
              <a:t>Event Based</a:t>
            </a:r>
          </a:p>
          <a:p>
            <a:pPr lvl="1">
              <a:lnSpc>
                <a:spcPct val="100000"/>
              </a:lnSpc>
              <a:spcBef>
                <a:spcPct val="0"/>
              </a:spcBef>
              <a:buClrTx/>
              <a:buSzTx/>
            </a:pPr>
            <a:r>
              <a:rPr lang="en-US" altLang="en-US" sz="1200" dirty="0"/>
              <a:t>End of Shutdown-ready for operations checklists (Diagnostics Group)</a:t>
            </a:r>
          </a:p>
          <a:p>
            <a:pPr>
              <a:lnSpc>
                <a:spcPct val="100000"/>
              </a:lnSpc>
              <a:spcBef>
                <a:spcPct val="0"/>
              </a:spcBef>
              <a:buClrTx/>
              <a:buSzTx/>
            </a:pPr>
            <a:r>
              <a:rPr lang="en-US" altLang="en-US" sz="1200" u="sng" dirty="0"/>
              <a:t>Fault Reports</a:t>
            </a:r>
          </a:p>
          <a:p>
            <a:pPr lvl="1">
              <a:lnSpc>
                <a:spcPct val="100000"/>
              </a:lnSpc>
              <a:spcBef>
                <a:spcPct val="0"/>
              </a:spcBef>
              <a:buClrTx/>
              <a:buSzTx/>
            </a:pPr>
            <a:r>
              <a:rPr lang="en-US" altLang="en-US" sz="1200" dirty="0"/>
              <a:t>Regular review of faults to identify repeating problems and areas for improvement (RF and PPS Groups)</a:t>
            </a:r>
          </a:p>
          <a:p>
            <a:pPr lvl="1">
              <a:lnSpc>
                <a:spcPct val="100000"/>
              </a:lnSpc>
              <a:spcBef>
                <a:spcPct val="0"/>
              </a:spcBef>
              <a:buClrTx/>
              <a:buSzTx/>
            </a:pPr>
            <a:endParaRPr lang="en-US" altLang="en-US" sz="1200" dirty="0"/>
          </a:p>
        </p:txBody>
      </p:sp>
      <p:sp>
        <p:nvSpPr>
          <p:cNvPr id="14339" name="TextBox 7">
            <a:extLst>
              <a:ext uri="{FF2B5EF4-FFF2-40B4-BE49-F238E27FC236}">
                <a16:creationId xmlns:a16="http://schemas.microsoft.com/office/drawing/2014/main" id="{0D4AE893-3A05-42A2-817E-8EDC8D272E22}"/>
              </a:ext>
            </a:extLst>
          </p:cNvPr>
          <p:cNvSpPr txBox="1">
            <a:spLocks noChangeArrowheads="1"/>
          </p:cNvSpPr>
          <p:nvPr/>
        </p:nvSpPr>
        <p:spPr bwMode="auto">
          <a:xfrm>
            <a:off x="1475664" y="11906"/>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r" defTabSz="685800">
              <a:lnSpc>
                <a:spcPct val="100000"/>
              </a:lnSpc>
              <a:spcBef>
                <a:spcPct val="0"/>
              </a:spcBef>
              <a:buClrTx/>
              <a:buSzTx/>
              <a:buNone/>
            </a:pPr>
            <a:r>
              <a:rPr lang="en-US" altLang="en-US" sz="2400" dirty="0">
                <a:solidFill>
                  <a:schemeClr val="accent1"/>
                </a:solidFill>
                <a:latin typeface="Arial" panose="020B0604020202020204" pitchFamily="34" charset="0"/>
                <a:ea typeface="+mj-ea"/>
                <a:cs typeface="Arial" panose="020B0604020202020204" pitchFamily="34" charset="0"/>
              </a:rPr>
              <a:t>Drivers to Perform Maintenance at NSLS-II</a:t>
            </a:r>
          </a:p>
        </p:txBody>
      </p:sp>
      <p:graphicFrame>
        <p:nvGraphicFramePr>
          <p:cNvPr id="7" name="Table 6">
            <a:extLst>
              <a:ext uri="{FF2B5EF4-FFF2-40B4-BE49-F238E27FC236}">
                <a16:creationId xmlns:a16="http://schemas.microsoft.com/office/drawing/2014/main" id="{70340B9E-7F40-45F9-8AFF-B726FCF5C6C2}"/>
              </a:ext>
            </a:extLst>
          </p:cNvPr>
          <p:cNvGraphicFramePr>
            <a:graphicFrameLocks noGrp="1"/>
          </p:cNvGraphicFramePr>
          <p:nvPr>
            <p:extLst>
              <p:ext uri="{D42A27DB-BD31-4B8C-83A1-F6EECF244321}">
                <p14:modId xmlns:p14="http://schemas.microsoft.com/office/powerpoint/2010/main" val="3684311951"/>
              </p:ext>
            </p:extLst>
          </p:nvPr>
        </p:nvGraphicFramePr>
        <p:xfrm>
          <a:off x="4801383" y="586190"/>
          <a:ext cx="3630695" cy="3670493"/>
        </p:xfrm>
        <a:graphic>
          <a:graphicData uri="http://schemas.openxmlformats.org/drawingml/2006/table">
            <a:tbl>
              <a:tblPr/>
              <a:tblGrid>
                <a:gridCol w="1120388">
                  <a:extLst>
                    <a:ext uri="{9D8B030D-6E8A-4147-A177-3AD203B41FA5}">
                      <a16:colId xmlns:a16="http://schemas.microsoft.com/office/drawing/2014/main" val="20000"/>
                    </a:ext>
                  </a:extLst>
                </a:gridCol>
                <a:gridCol w="372582">
                  <a:extLst>
                    <a:ext uri="{9D8B030D-6E8A-4147-A177-3AD203B41FA5}">
                      <a16:colId xmlns:a16="http://schemas.microsoft.com/office/drawing/2014/main" val="20001"/>
                    </a:ext>
                  </a:extLst>
                </a:gridCol>
                <a:gridCol w="499420">
                  <a:extLst>
                    <a:ext uri="{9D8B030D-6E8A-4147-A177-3AD203B41FA5}">
                      <a16:colId xmlns:a16="http://schemas.microsoft.com/office/drawing/2014/main" val="20002"/>
                    </a:ext>
                  </a:extLst>
                </a:gridCol>
                <a:gridCol w="655322">
                  <a:extLst>
                    <a:ext uri="{9D8B030D-6E8A-4147-A177-3AD203B41FA5}">
                      <a16:colId xmlns:a16="http://schemas.microsoft.com/office/drawing/2014/main" val="20003"/>
                    </a:ext>
                  </a:extLst>
                </a:gridCol>
                <a:gridCol w="539055">
                  <a:extLst>
                    <a:ext uri="{9D8B030D-6E8A-4147-A177-3AD203B41FA5}">
                      <a16:colId xmlns:a16="http://schemas.microsoft.com/office/drawing/2014/main" val="20004"/>
                    </a:ext>
                  </a:extLst>
                </a:gridCol>
                <a:gridCol w="443928">
                  <a:extLst>
                    <a:ext uri="{9D8B030D-6E8A-4147-A177-3AD203B41FA5}">
                      <a16:colId xmlns:a16="http://schemas.microsoft.com/office/drawing/2014/main" val="20005"/>
                    </a:ext>
                  </a:extLst>
                </a:gridCol>
              </a:tblGrid>
              <a:tr h="490124">
                <a:tc>
                  <a:txBody>
                    <a:bodyPr/>
                    <a:lstStyle/>
                    <a:p>
                      <a:pPr algn="ctr" fontAlgn="t"/>
                      <a:r>
                        <a:rPr lang="en-US" sz="900" b="1" i="0" u="none" strike="noStrike" dirty="0">
                          <a:solidFill>
                            <a:srgbClr val="000000"/>
                          </a:solidFill>
                          <a:effectLst/>
                          <a:latin typeface="Calibri"/>
                        </a:rPr>
                        <a:t>Primary drivers for maintenance tasks</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a:solidFill>
                            <a:srgbClr val="000000"/>
                          </a:solidFill>
                          <a:effectLst/>
                          <a:latin typeface="Calibri"/>
                        </a:rPr>
                        <a:t>Time based</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a:solidFill>
                            <a:srgbClr val="000000"/>
                          </a:solidFill>
                          <a:effectLst/>
                          <a:latin typeface="Calibri"/>
                        </a:rPr>
                        <a:t>Metering</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a:solidFill>
                            <a:srgbClr val="000000"/>
                          </a:solidFill>
                          <a:effectLst/>
                          <a:latin typeface="Calibri"/>
                        </a:rPr>
                        <a:t> In Service Surveillance</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a:solidFill>
                            <a:srgbClr val="000000"/>
                          </a:solidFill>
                          <a:effectLst/>
                          <a:latin typeface="Calibri"/>
                        </a:rPr>
                        <a:t>Event Based</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a:solidFill>
                            <a:srgbClr val="000000"/>
                          </a:solidFill>
                          <a:effectLst/>
                          <a:latin typeface="Calibri"/>
                        </a:rPr>
                        <a:t>Fault reports</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val="10000"/>
                  </a:ext>
                </a:extLst>
              </a:tr>
              <a:tr h="178935">
                <a:tc>
                  <a:txBody>
                    <a:bodyPr/>
                    <a:lstStyle/>
                    <a:p>
                      <a:pPr algn="ctr" fontAlgn="t"/>
                      <a:r>
                        <a:rPr lang="en-US" sz="800" b="0" i="0" u="none" strike="noStrike">
                          <a:solidFill>
                            <a:srgbClr val="000000"/>
                          </a:solidFill>
                          <a:effectLst/>
                          <a:latin typeface="Calibri"/>
                        </a:rPr>
                        <a:t>Controls</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a:solidFill>
                            <a:srgbClr val="000000"/>
                          </a:solidFill>
                          <a:effectLst/>
                          <a:latin typeface="Calibri"/>
                        </a:rPr>
                        <a:t>10%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30%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10%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dirty="0">
                          <a:solidFill>
                            <a:srgbClr val="000000"/>
                          </a:solidFill>
                          <a:effectLst/>
                          <a:latin typeface="Calibri"/>
                        </a:rPr>
                        <a:t>50%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622381">
                <a:tc>
                  <a:txBody>
                    <a:bodyPr/>
                    <a:lstStyle/>
                    <a:p>
                      <a:pPr algn="ctr" fontAlgn="t"/>
                      <a:r>
                        <a:rPr lang="en-US" sz="800" b="0" i="0" u="none" strike="noStrike">
                          <a:solidFill>
                            <a:srgbClr val="000000"/>
                          </a:solidFill>
                          <a:effectLst/>
                          <a:latin typeface="Calibri"/>
                        </a:rPr>
                        <a:t>Diagnostics</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25%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dirty="0">
                          <a:solidFill>
                            <a:srgbClr val="000000"/>
                          </a:solidFill>
                          <a:effectLst/>
                          <a:latin typeface="Calibri"/>
                        </a:rPr>
                        <a:t>0.25%</a:t>
                      </a:r>
                      <a:br>
                        <a:rPr lang="en-US" sz="800" b="0" i="0" u="none" strike="noStrike" dirty="0">
                          <a:solidFill>
                            <a:srgbClr val="000000"/>
                          </a:solidFill>
                          <a:effectLst/>
                          <a:latin typeface="Calibri"/>
                        </a:rPr>
                      </a:br>
                      <a:r>
                        <a:rPr lang="en-US" sz="800" b="0" i="0" u="none" strike="noStrike" dirty="0">
                          <a:solidFill>
                            <a:srgbClr val="000000"/>
                          </a:solidFill>
                          <a:effectLst/>
                          <a:latin typeface="Calibri"/>
                        </a:rPr>
                        <a:t>end of long shutdown"</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dirty="0">
                          <a:solidFill>
                            <a:srgbClr val="000000"/>
                          </a:solidFill>
                          <a:effectLst/>
                          <a:latin typeface="Calibri"/>
                        </a:rPr>
                        <a:t>50%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281627">
                <a:tc>
                  <a:txBody>
                    <a:bodyPr/>
                    <a:lstStyle/>
                    <a:p>
                      <a:pPr algn="ctr" fontAlgn="t"/>
                      <a:r>
                        <a:rPr lang="en-US" sz="800" b="0" i="0" u="none" strike="noStrike">
                          <a:solidFill>
                            <a:srgbClr val="000000"/>
                          </a:solidFill>
                          <a:effectLst/>
                          <a:latin typeface="Calibri"/>
                        </a:rPr>
                        <a:t>Electrical, Power Distribution</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800" b="0" i="0" u="none" strike="noStrike" dirty="0">
                          <a:solidFill>
                            <a:srgbClr val="000000"/>
                          </a:solidFill>
                          <a:effectLst/>
                          <a:latin typeface="Calibri"/>
                        </a:rPr>
                        <a:t>60%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800" b="0" i="0" u="none" strike="noStrike">
                          <a:solidFill>
                            <a:srgbClr val="000000"/>
                          </a:solidFill>
                          <a:effectLst/>
                          <a:latin typeface="Calibri"/>
                        </a:rPr>
                        <a:t>5%</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800" b="0" i="0" u="none" strike="noStrike">
                          <a:solidFill>
                            <a:srgbClr val="000000"/>
                          </a:solidFill>
                          <a:effectLst/>
                          <a:latin typeface="Calibri"/>
                        </a:rPr>
                        <a:t>20%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800" b="0" i="0" u="none" strike="noStrike">
                          <a:solidFill>
                            <a:srgbClr val="000000"/>
                          </a:solidFill>
                          <a:effectLst/>
                          <a:latin typeface="Calibri"/>
                        </a:rPr>
                        <a:t>13%</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800" b="0" i="0" u="none" strike="noStrike">
                          <a:solidFill>
                            <a:srgbClr val="000000"/>
                          </a:solidFill>
                          <a:effectLst/>
                          <a:latin typeface="Calibri"/>
                        </a:rPr>
                        <a:t>2%</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03"/>
                  </a:ext>
                </a:extLst>
              </a:tr>
              <a:tr h="281627">
                <a:tc>
                  <a:txBody>
                    <a:bodyPr/>
                    <a:lstStyle/>
                    <a:p>
                      <a:pPr algn="ctr" fontAlgn="t"/>
                      <a:r>
                        <a:rPr lang="en-US" sz="800" b="0" i="0" u="none" strike="noStrike">
                          <a:solidFill>
                            <a:srgbClr val="000000"/>
                          </a:solidFill>
                          <a:effectLst/>
                          <a:latin typeface="Calibri"/>
                        </a:rPr>
                        <a:t>Electrical, Power Supply</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800" b="0" i="0" u="none" strike="noStrike">
                          <a:solidFill>
                            <a:srgbClr val="000000"/>
                          </a:solidFill>
                          <a:effectLst/>
                          <a:latin typeface="Calibri"/>
                        </a:rPr>
                        <a:t>5%</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800" b="0" i="0" u="none" strike="noStrike" dirty="0">
                          <a:solidFill>
                            <a:srgbClr val="000000"/>
                          </a:solidFill>
                          <a:effectLst/>
                          <a:latin typeface="Calibri"/>
                        </a:rPr>
                        <a:t>30%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800" b="0" i="0" u="none" strike="noStrike">
                          <a:solidFill>
                            <a:srgbClr val="000000"/>
                          </a:solidFill>
                          <a:effectLst/>
                          <a:latin typeface="Calibri"/>
                        </a:rPr>
                        <a:t>20%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800" b="0" i="0" u="none" strike="noStrike">
                          <a:solidFill>
                            <a:srgbClr val="000000"/>
                          </a:solidFill>
                          <a:effectLst/>
                          <a:latin typeface="Calibri"/>
                        </a:rPr>
                        <a:t>15%</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800" b="0" i="0" u="none" strike="noStrike" dirty="0">
                          <a:solidFill>
                            <a:srgbClr val="000000"/>
                          </a:solidFill>
                          <a:effectLst/>
                          <a:latin typeface="Calibri"/>
                        </a:rPr>
                        <a:t>30%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r h="281627">
                <a:tc>
                  <a:txBody>
                    <a:bodyPr/>
                    <a:lstStyle/>
                    <a:p>
                      <a:pPr algn="ctr" fontAlgn="t"/>
                      <a:r>
                        <a:rPr lang="en-US" sz="800" b="0" i="0" u="none" strike="noStrike">
                          <a:solidFill>
                            <a:srgbClr val="000000"/>
                          </a:solidFill>
                          <a:effectLst/>
                          <a:latin typeface="Calibri"/>
                        </a:rPr>
                        <a:t>Electrical, Pulsed Magnets</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800" b="0" i="0" u="none" strike="noStrike" dirty="0">
                          <a:solidFill>
                            <a:srgbClr val="000000"/>
                          </a:solidFill>
                          <a:effectLst/>
                          <a:latin typeface="Calibri"/>
                        </a:rPr>
                        <a:t>20%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800" b="0" i="0" u="none" strike="noStrike" dirty="0">
                          <a:solidFill>
                            <a:srgbClr val="000000"/>
                          </a:solidFill>
                          <a:effectLst/>
                          <a:latin typeface="Calibri"/>
                        </a:rPr>
                        <a:t>20%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800" b="0" i="0" u="none" strike="noStrike" dirty="0">
                          <a:solidFill>
                            <a:srgbClr val="000000"/>
                          </a:solidFill>
                          <a:effectLst/>
                          <a:latin typeface="Calibri"/>
                        </a:rPr>
                        <a:t>20%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800" b="0" i="0" u="none" strike="noStrike" dirty="0">
                          <a:solidFill>
                            <a:srgbClr val="000000"/>
                          </a:solidFill>
                          <a:effectLst/>
                          <a:latin typeface="Calibri"/>
                        </a:rPr>
                        <a:t>20%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800" b="0" i="0" u="none" strike="noStrike" dirty="0">
                          <a:solidFill>
                            <a:srgbClr val="000000"/>
                          </a:solidFill>
                          <a:effectLst/>
                          <a:latin typeface="Calibri"/>
                        </a:rPr>
                        <a:t>20%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5"/>
                  </a:ext>
                </a:extLst>
              </a:tr>
              <a:tr h="281627">
                <a:tc>
                  <a:txBody>
                    <a:bodyPr/>
                    <a:lstStyle/>
                    <a:p>
                      <a:pPr algn="ctr" fontAlgn="t"/>
                      <a:r>
                        <a:rPr lang="en-US" sz="800" b="0" i="0" u="none" strike="noStrike">
                          <a:solidFill>
                            <a:srgbClr val="000000"/>
                          </a:solidFill>
                          <a:effectLst/>
                          <a:latin typeface="Calibri"/>
                        </a:rPr>
                        <a:t>Electrical, Safety (EPS/PPS)</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800" b="0" i="0" u="none" strike="noStrike" dirty="0">
                          <a:solidFill>
                            <a:srgbClr val="000000"/>
                          </a:solidFill>
                          <a:effectLst/>
                          <a:latin typeface="Calibri"/>
                        </a:rPr>
                        <a:t>60%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800" b="0" i="0" u="none" strike="noStrike">
                          <a:solidFill>
                            <a:srgbClr val="000000"/>
                          </a:solidFill>
                          <a:effectLst/>
                          <a:latin typeface="Calibri"/>
                        </a:rPr>
                        <a:t>5%</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800" b="0" i="0" u="none" strike="noStrike">
                          <a:solidFill>
                            <a:srgbClr val="000000"/>
                          </a:solidFill>
                          <a:effectLst/>
                          <a:latin typeface="Calibri"/>
                        </a:rPr>
                        <a:t>5%</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800" b="0" i="0" u="none" strike="noStrike">
                          <a:solidFill>
                            <a:srgbClr val="000000"/>
                          </a:solidFill>
                          <a:effectLst/>
                          <a:latin typeface="Calibri"/>
                        </a:rPr>
                        <a:t>10%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n-US" sz="800" b="0" i="0" u="none" strike="noStrike">
                          <a:solidFill>
                            <a:srgbClr val="000000"/>
                          </a:solidFill>
                          <a:effectLst/>
                          <a:latin typeface="Calibri"/>
                        </a:rPr>
                        <a:t>20%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06"/>
                  </a:ext>
                </a:extLst>
              </a:tr>
              <a:tr h="178935">
                <a:tc>
                  <a:txBody>
                    <a:bodyPr/>
                    <a:lstStyle/>
                    <a:p>
                      <a:pPr algn="ctr" fontAlgn="t"/>
                      <a:r>
                        <a:rPr lang="en-US" sz="800" b="0" i="0" u="none" strike="noStrike">
                          <a:solidFill>
                            <a:srgbClr val="000000"/>
                          </a:solidFill>
                          <a:effectLst/>
                          <a:latin typeface="Calibri"/>
                        </a:rPr>
                        <a:t>Insertion Devices</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dirty="0">
                          <a:solidFill>
                            <a:srgbClr val="000000"/>
                          </a:solidFill>
                          <a:effectLst/>
                          <a:latin typeface="Calibri"/>
                        </a:rPr>
                        <a:t>50%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t"/>
                      <a:r>
                        <a:rPr lang="en-US" sz="800" b="0" i="0" u="none" strike="noStrike" dirty="0">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20%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10%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20%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07"/>
                  </a:ext>
                </a:extLst>
              </a:tr>
              <a:tr h="178935">
                <a:tc>
                  <a:txBody>
                    <a:bodyPr/>
                    <a:lstStyle/>
                    <a:p>
                      <a:pPr algn="ctr" fontAlgn="t"/>
                      <a:r>
                        <a:rPr lang="en-US" sz="800" b="0" i="0" u="none" strike="noStrike">
                          <a:solidFill>
                            <a:srgbClr val="000000"/>
                          </a:solidFill>
                          <a:effectLst/>
                          <a:latin typeface="Calibri"/>
                        </a:rPr>
                        <a:t>Mechanical, Front End </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dirty="0">
                          <a:solidFill>
                            <a:srgbClr val="000000"/>
                          </a:solidFill>
                          <a:effectLst/>
                          <a:latin typeface="Calibri"/>
                        </a:rPr>
                        <a:t>70%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t"/>
                      <a:r>
                        <a:rPr lang="en-US" sz="800" b="0" i="0" u="none" strike="noStrike">
                          <a:solidFill>
                            <a:srgbClr val="000000"/>
                          </a:solidFill>
                          <a:effectLst/>
                          <a:latin typeface="Calibri"/>
                        </a:rPr>
                        <a:t>10%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20%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08"/>
                  </a:ext>
                </a:extLst>
              </a:tr>
              <a:tr h="178935">
                <a:tc>
                  <a:txBody>
                    <a:bodyPr/>
                    <a:lstStyle/>
                    <a:p>
                      <a:pPr algn="ctr" fontAlgn="t"/>
                      <a:r>
                        <a:rPr lang="en-US" sz="800" b="0" i="0" u="none" strike="noStrike">
                          <a:solidFill>
                            <a:srgbClr val="000000"/>
                          </a:solidFill>
                          <a:effectLst/>
                          <a:latin typeface="Calibri"/>
                        </a:rPr>
                        <a:t>Mechanical, Magnet </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dirty="0">
                          <a:solidFill>
                            <a:srgbClr val="000000"/>
                          </a:solidFill>
                          <a:effectLst/>
                          <a:latin typeface="Calibri"/>
                        </a:rPr>
                        <a:t>80%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t"/>
                      <a:r>
                        <a:rPr lang="en-US" sz="800" b="0" i="0" u="none" strike="noStrike">
                          <a:solidFill>
                            <a:srgbClr val="000000"/>
                          </a:solidFill>
                          <a:effectLst/>
                          <a:latin typeface="Calibri"/>
                        </a:rPr>
                        <a:t>10%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10%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09"/>
                  </a:ext>
                </a:extLst>
              </a:tr>
              <a:tr h="178935">
                <a:tc>
                  <a:txBody>
                    <a:bodyPr/>
                    <a:lstStyle/>
                    <a:p>
                      <a:pPr algn="ctr" fontAlgn="t"/>
                      <a:r>
                        <a:rPr lang="en-US" sz="800" b="0" i="0" u="none" strike="noStrike">
                          <a:solidFill>
                            <a:srgbClr val="000000"/>
                          </a:solidFill>
                          <a:effectLst/>
                          <a:latin typeface="Calibri"/>
                        </a:rPr>
                        <a:t>RF</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a:solidFill>
                            <a:srgbClr val="000000"/>
                          </a:solidFill>
                          <a:effectLst/>
                          <a:latin typeface="Calibri"/>
                        </a:rPr>
                        <a:t>10%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dirty="0">
                          <a:solidFill>
                            <a:srgbClr val="000000"/>
                          </a:solidFill>
                          <a:effectLst/>
                          <a:latin typeface="Calibri"/>
                        </a:rPr>
                        <a:t>50%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t"/>
                      <a:r>
                        <a:rPr lang="en-US" sz="800" b="0" i="0" u="none" strike="noStrike">
                          <a:solidFill>
                            <a:srgbClr val="000000"/>
                          </a:solidFill>
                          <a:effectLst/>
                          <a:latin typeface="Calibri"/>
                        </a:rPr>
                        <a:t>15%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25%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10"/>
                  </a:ext>
                </a:extLst>
              </a:tr>
              <a:tr h="178935">
                <a:tc>
                  <a:txBody>
                    <a:bodyPr/>
                    <a:lstStyle/>
                    <a:p>
                      <a:pPr algn="ctr" fontAlgn="t"/>
                      <a:r>
                        <a:rPr lang="en-US" sz="800" b="0" i="0" u="none" strike="noStrike">
                          <a:solidFill>
                            <a:srgbClr val="000000"/>
                          </a:solidFill>
                          <a:effectLst/>
                          <a:latin typeface="Calibri"/>
                        </a:rPr>
                        <a:t>Utilities, Cryo</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dirty="0">
                          <a:solidFill>
                            <a:srgbClr val="000000"/>
                          </a:solidFill>
                          <a:effectLst/>
                          <a:latin typeface="Calibri"/>
                        </a:rPr>
                        <a:t>85%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t"/>
                      <a:r>
                        <a:rPr lang="en-US" sz="800" b="0" i="0" u="none" strike="noStrike">
                          <a:solidFill>
                            <a:srgbClr val="000000"/>
                          </a:solidFill>
                          <a:effectLst/>
                          <a:latin typeface="Calibri"/>
                        </a:rPr>
                        <a:t>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11"/>
                  </a:ext>
                </a:extLst>
              </a:tr>
              <a:tr h="178935">
                <a:tc>
                  <a:txBody>
                    <a:bodyPr/>
                    <a:lstStyle/>
                    <a:p>
                      <a:pPr algn="ctr" fontAlgn="t"/>
                      <a:r>
                        <a:rPr lang="en-US" sz="800" b="0" i="0" u="none" strike="noStrike">
                          <a:solidFill>
                            <a:srgbClr val="000000"/>
                          </a:solidFill>
                          <a:effectLst/>
                          <a:latin typeface="Calibri"/>
                        </a:rPr>
                        <a:t>Utilities, Water</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dirty="0">
                          <a:solidFill>
                            <a:srgbClr val="000000"/>
                          </a:solidFill>
                          <a:effectLst/>
                          <a:latin typeface="Calibri"/>
                        </a:rPr>
                        <a:t>70%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t"/>
                      <a:r>
                        <a:rPr lang="en-US" sz="800" b="0" i="0" u="none" strike="noStrike">
                          <a:solidFill>
                            <a:srgbClr val="000000"/>
                          </a:solidFill>
                          <a:effectLst/>
                          <a:latin typeface="Calibri"/>
                        </a:rPr>
                        <a:t>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15%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5%</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12"/>
                  </a:ext>
                </a:extLst>
              </a:tr>
              <a:tr h="178935">
                <a:tc>
                  <a:txBody>
                    <a:bodyPr/>
                    <a:lstStyle/>
                    <a:p>
                      <a:pPr algn="ctr" fontAlgn="t"/>
                      <a:r>
                        <a:rPr lang="en-US" sz="800" b="0" i="0" u="none" strike="noStrike">
                          <a:solidFill>
                            <a:srgbClr val="000000"/>
                          </a:solidFill>
                          <a:effectLst/>
                          <a:latin typeface="Calibri"/>
                        </a:rPr>
                        <a:t>Vacuum</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t"/>
                      <a:r>
                        <a:rPr lang="en-US" sz="800" b="0" i="0" u="none" strike="noStrike">
                          <a:solidFill>
                            <a:srgbClr val="000000"/>
                          </a:solidFill>
                          <a:effectLst/>
                          <a:latin typeface="Calibri"/>
                        </a:rPr>
                        <a:t>10%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dirty="0">
                          <a:solidFill>
                            <a:srgbClr val="000000"/>
                          </a:solidFill>
                          <a:effectLst/>
                          <a:latin typeface="Calibri"/>
                        </a:rPr>
                        <a:t>50%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t"/>
                      <a:r>
                        <a:rPr lang="en-US" sz="800" b="0" i="0" u="none" strike="noStrike">
                          <a:solidFill>
                            <a:srgbClr val="000000"/>
                          </a:solidFill>
                          <a:effectLst/>
                          <a:latin typeface="Calibri"/>
                        </a:rPr>
                        <a:t>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t"/>
                      <a:r>
                        <a:rPr lang="en-US" sz="800" b="0" i="0" u="none" strike="noStrike" dirty="0">
                          <a:solidFill>
                            <a:srgbClr val="000000"/>
                          </a:solidFill>
                          <a:effectLst/>
                          <a:latin typeface="Calibri"/>
                        </a:rPr>
                        <a:t>40%</a:t>
                      </a:r>
                    </a:p>
                  </a:txBody>
                  <a:tcPr marL="7144" marR="7144" marT="71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13"/>
                  </a:ext>
                </a:extLst>
              </a:tr>
            </a:tbl>
          </a:graphicData>
        </a:graphic>
      </p:graphicFrame>
      <p:sp>
        <p:nvSpPr>
          <p:cNvPr id="2" name="ZoneTexte 1">
            <a:extLst>
              <a:ext uri="{FF2B5EF4-FFF2-40B4-BE49-F238E27FC236}">
                <a16:creationId xmlns:a16="http://schemas.microsoft.com/office/drawing/2014/main" id="{1F04BF69-1EA4-4E4A-AA33-F8AB10A4EE7B}"/>
              </a:ext>
            </a:extLst>
          </p:cNvPr>
          <p:cNvSpPr txBox="1"/>
          <p:nvPr/>
        </p:nvSpPr>
        <p:spPr>
          <a:xfrm>
            <a:off x="6084168" y="4369302"/>
            <a:ext cx="2325317" cy="307777"/>
          </a:xfrm>
          <a:prstGeom prst="rect">
            <a:avLst/>
          </a:prstGeom>
          <a:noFill/>
        </p:spPr>
        <p:txBody>
          <a:bodyPr wrap="none" rtlCol="0">
            <a:spAutoFit/>
          </a:bodyPr>
          <a:lstStyle/>
          <a:p>
            <a:r>
              <a:rPr lang="en-US" sz="1400" dirty="0"/>
              <a:t>Courtesy of G. Wang (NSLS-II)</a:t>
            </a:r>
          </a:p>
        </p:txBody>
      </p:sp>
    </p:spTree>
    <p:extLst>
      <p:ext uri="{BB962C8B-B14F-4D97-AF65-F5344CB8AC3E}">
        <p14:creationId xmlns:p14="http://schemas.microsoft.com/office/powerpoint/2010/main" val="4108983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a:extLst>
              <a:ext uri="{FF2B5EF4-FFF2-40B4-BE49-F238E27FC236}">
                <a16:creationId xmlns:a16="http://schemas.microsoft.com/office/drawing/2014/main" id="{D18A78F0-C0ED-43B2-8877-CCB831028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029" y="616745"/>
            <a:ext cx="503753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4">
            <a:extLst>
              <a:ext uri="{FF2B5EF4-FFF2-40B4-BE49-F238E27FC236}">
                <a16:creationId xmlns:a16="http://schemas.microsoft.com/office/drawing/2014/main" id="{306441CE-0359-4E04-8FE5-9C2ADF0C4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500"/>
          <a:stretch>
            <a:fillRect/>
          </a:stretch>
        </p:blipFill>
        <p:spPr bwMode="auto">
          <a:xfrm>
            <a:off x="2901504" y="3378995"/>
            <a:ext cx="5037534" cy="1191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9" name="TextBox 1">
            <a:extLst>
              <a:ext uri="{FF2B5EF4-FFF2-40B4-BE49-F238E27FC236}">
                <a16:creationId xmlns:a16="http://schemas.microsoft.com/office/drawing/2014/main" id="{2DACF87F-3091-426D-A0AF-52A5BE1FE454}"/>
              </a:ext>
            </a:extLst>
          </p:cNvPr>
          <p:cNvSpPr txBox="1">
            <a:spLocks noChangeArrowheads="1"/>
          </p:cNvSpPr>
          <p:nvPr/>
        </p:nvSpPr>
        <p:spPr bwMode="auto">
          <a:xfrm>
            <a:off x="251520" y="1740585"/>
            <a:ext cx="235662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2713" indent="-112713">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225425" indent="-112713">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marL="0" indent="0">
              <a:lnSpc>
                <a:spcPct val="100000"/>
              </a:lnSpc>
              <a:spcBef>
                <a:spcPct val="0"/>
              </a:spcBef>
              <a:buClrTx/>
              <a:buSzTx/>
              <a:buNone/>
            </a:pPr>
            <a:r>
              <a:rPr lang="en-US" altLang="en-US" sz="2000" b="1" dirty="0"/>
              <a:t>Quality Classification</a:t>
            </a:r>
          </a:p>
          <a:p>
            <a:pPr lvl="1">
              <a:lnSpc>
                <a:spcPct val="100000"/>
              </a:lnSpc>
              <a:spcBef>
                <a:spcPct val="0"/>
              </a:spcBef>
              <a:buClrTx/>
              <a:buSzTx/>
            </a:pPr>
            <a:r>
              <a:rPr lang="en-US" altLang="en-US" sz="2000" dirty="0"/>
              <a:t>Injury</a:t>
            </a:r>
          </a:p>
          <a:p>
            <a:pPr lvl="1">
              <a:lnSpc>
                <a:spcPct val="100000"/>
              </a:lnSpc>
              <a:spcBef>
                <a:spcPct val="0"/>
              </a:spcBef>
              <a:buClrTx/>
              <a:buSzTx/>
            </a:pPr>
            <a:r>
              <a:rPr lang="en-US" altLang="en-US" sz="2000" dirty="0"/>
              <a:t>Radiation exposure</a:t>
            </a:r>
          </a:p>
          <a:p>
            <a:pPr lvl="1">
              <a:lnSpc>
                <a:spcPct val="100000"/>
              </a:lnSpc>
              <a:spcBef>
                <a:spcPct val="0"/>
              </a:spcBef>
              <a:buClrTx/>
              <a:buSzTx/>
            </a:pPr>
            <a:r>
              <a:rPr lang="en-US" altLang="en-US" sz="2000" dirty="0"/>
              <a:t>Cost</a:t>
            </a:r>
          </a:p>
          <a:p>
            <a:pPr lvl="1">
              <a:lnSpc>
                <a:spcPct val="100000"/>
              </a:lnSpc>
              <a:spcBef>
                <a:spcPct val="0"/>
              </a:spcBef>
              <a:buClrTx/>
              <a:buSzTx/>
            </a:pPr>
            <a:r>
              <a:rPr lang="en-US" altLang="en-US" sz="2000" dirty="0"/>
              <a:t>Delay</a:t>
            </a:r>
          </a:p>
        </p:txBody>
      </p:sp>
      <p:sp>
        <p:nvSpPr>
          <p:cNvPr id="11270" name="TextBox 2">
            <a:extLst>
              <a:ext uri="{FF2B5EF4-FFF2-40B4-BE49-F238E27FC236}">
                <a16:creationId xmlns:a16="http://schemas.microsoft.com/office/drawing/2014/main" id="{7850A771-31FF-4896-AA0D-37792834830E}"/>
              </a:ext>
            </a:extLst>
          </p:cNvPr>
          <p:cNvSpPr txBox="1">
            <a:spLocks noChangeArrowheads="1"/>
          </p:cNvSpPr>
          <p:nvPr/>
        </p:nvSpPr>
        <p:spPr bwMode="auto">
          <a:xfrm>
            <a:off x="1839517" y="62747"/>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ctr">
              <a:lnSpc>
                <a:spcPct val="100000"/>
              </a:lnSpc>
              <a:spcBef>
                <a:spcPct val="0"/>
              </a:spcBef>
              <a:buClrTx/>
              <a:buSzTx/>
              <a:buFontTx/>
              <a:buNone/>
            </a:pPr>
            <a:r>
              <a:rPr lang="en-US" altLang="en-US" sz="2400" dirty="0">
                <a:solidFill>
                  <a:schemeClr val="accent1"/>
                </a:solidFill>
                <a:latin typeface="Arial" panose="020B0604020202020204" pitchFamily="34" charset="0"/>
                <a:ea typeface="+mj-ea"/>
                <a:cs typeface="Arial" panose="020B0604020202020204" pitchFamily="34" charset="0"/>
              </a:rPr>
              <a:t>Graded Approach Risk Level Matrix at NSLS-II</a:t>
            </a:r>
          </a:p>
        </p:txBody>
      </p:sp>
      <p:sp>
        <p:nvSpPr>
          <p:cNvPr id="11271" name="Oval 1">
            <a:extLst>
              <a:ext uri="{FF2B5EF4-FFF2-40B4-BE49-F238E27FC236}">
                <a16:creationId xmlns:a16="http://schemas.microsoft.com/office/drawing/2014/main" id="{6E8A3DFF-E965-4D97-88C8-D2E26FE71E6E}"/>
              </a:ext>
            </a:extLst>
          </p:cNvPr>
          <p:cNvSpPr>
            <a:spLocks noChangeArrowheads="1"/>
          </p:cNvSpPr>
          <p:nvPr/>
        </p:nvSpPr>
        <p:spPr bwMode="auto">
          <a:xfrm>
            <a:off x="3673079" y="788195"/>
            <a:ext cx="1741884" cy="357596"/>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7866" tIns="33338" rIns="67866" bIns="33338">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spcBef>
                <a:spcPct val="50000"/>
              </a:spcBef>
              <a:buFontTx/>
              <a:buNone/>
            </a:pPr>
            <a:endParaRPr lang="en-US" altLang="en-US" sz="1350"/>
          </a:p>
        </p:txBody>
      </p:sp>
      <p:sp>
        <p:nvSpPr>
          <p:cNvPr id="11272" name="Oval 2">
            <a:extLst>
              <a:ext uri="{FF2B5EF4-FFF2-40B4-BE49-F238E27FC236}">
                <a16:creationId xmlns:a16="http://schemas.microsoft.com/office/drawing/2014/main" id="{9C85714C-658A-42F4-A5A8-0E0D5CEA4D79}"/>
              </a:ext>
            </a:extLst>
          </p:cNvPr>
          <p:cNvSpPr>
            <a:spLocks noChangeArrowheads="1"/>
          </p:cNvSpPr>
          <p:nvPr/>
        </p:nvSpPr>
        <p:spPr bwMode="auto">
          <a:xfrm>
            <a:off x="5491162" y="616745"/>
            <a:ext cx="2509838" cy="357596"/>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7866" tIns="33338" rIns="67866" bIns="33338">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spcBef>
                <a:spcPct val="50000"/>
              </a:spcBef>
              <a:buFontTx/>
              <a:buNone/>
            </a:pPr>
            <a:endParaRPr lang="en-US" altLang="en-US" sz="1350"/>
          </a:p>
        </p:txBody>
      </p:sp>
      <p:sp>
        <p:nvSpPr>
          <p:cNvPr id="9" name="ZoneTexte 8">
            <a:extLst>
              <a:ext uri="{FF2B5EF4-FFF2-40B4-BE49-F238E27FC236}">
                <a16:creationId xmlns:a16="http://schemas.microsoft.com/office/drawing/2014/main" id="{82C108E2-358D-2248-AA57-597B0AFDF9B3}"/>
              </a:ext>
            </a:extLst>
          </p:cNvPr>
          <p:cNvSpPr txBox="1"/>
          <p:nvPr/>
        </p:nvSpPr>
        <p:spPr>
          <a:xfrm>
            <a:off x="6372200" y="4587974"/>
            <a:ext cx="2325317" cy="307777"/>
          </a:xfrm>
          <a:prstGeom prst="rect">
            <a:avLst/>
          </a:prstGeom>
          <a:noFill/>
        </p:spPr>
        <p:txBody>
          <a:bodyPr wrap="none" rtlCol="0">
            <a:spAutoFit/>
          </a:bodyPr>
          <a:lstStyle/>
          <a:p>
            <a:r>
              <a:rPr lang="en-US" sz="1400" dirty="0"/>
              <a:t>Courtesy of G. Wang (NSLS-II)</a:t>
            </a:r>
          </a:p>
        </p:txBody>
      </p:sp>
    </p:spTree>
    <p:extLst>
      <p:ext uri="{BB962C8B-B14F-4D97-AF65-F5344CB8AC3E}">
        <p14:creationId xmlns:p14="http://schemas.microsoft.com/office/powerpoint/2010/main" val="2322420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9A6F469-1F18-4784-A0FB-9B8D5C4F800D}"/>
              </a:ext>
            </a:extLst>
          </p:cNvPr>
          <p:cNvSpPr txBox="1">
            <a:spLocks noChangeArrowheads="1"/>
          </p:cNvSpPr>
          <p:nvPr/>
        </p:nvSpPr>
        <p:spPr bwMode="auto">
          <a:xfrm>
            <a:off x="1547664" y="119793"/>
            <a:ext cx="7101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lr>
                <a:schemeClr val="folHlink"/>
              </a:buClr>
              <a:buSzPct val="135000"/>
              <a:buChar char="•"/>
              <a:defRPr sz="3200">
                <a:solidFill>
                  <a:schemeClr val="tx1"/>
                </a:solidFill>
                <a:latin typeface="Arial Narrow" panose="020B0606020202030204" pitchFamily="34" charset="0"/>
                <a:ea typeface="Osaka"/>
                <a:cs typeface="Osaka"/>
              </a:defRPr>
            </a:lvl1pPr>
            <a:lvl2pPr marL="742950" indent="-285750">
              <a:lnSpc>
                <a:spcPct val="90000"/>
              </a:lnSpc>
              <a:spcBef>
                <a:spcPct val="20000"/>
              </a:spcBef>
              <a:buClr>
                <a:schemeClr val="folHlink"/>
              </a:buClr>
              <a:buSzPct val="100000"/>
              <a:buChar char="•"/>
              <a:defRPr sz="2800">
                <a:solidFill>
                  <a:schemeClr val="tx1"/>
                </a:solidFill>
                <a:latin typeface="Arial Narrow" panose="020B0606020202030204" pitchFamily="34" charset="0"/>
                <a:ea typeface="Osaka"/>
                <a:cs typeface="Osaka"/>
              </a:defRPr>
            </a:lvl2pPr>
            <a:lvl3pPr marL="11430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3pPr>
            <a:lvl4pPr marL="16002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4pPr>
            <a:lvl5pPr marL="2057400" indent="-228600">
              <a:lnSpc>
                <a:spcPct val="90000"/>
              </a:lnSpc>
              <a:spcBef>
                <a:spcPct val="20000"/>
              </a:spcBef>
              <a:buSzPct val="100000"/>
              <a:buChar char="-"/>
              <a:defRPr sz="2400">
                <a:solidFill>
                  <a:schemeClr val="tx1"/>
                </a:solidFill>
                <a:latin typeface="Arial Narrow" panose="020B0606020202030204"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anose="020B0606020202030204" pitchFamily="34" charset="0"/>
                <a:ea typeface="Osaka"/>
                <a:cs typeface="Osaka"/>
              </a:defRPr>
            </a:lvl9pPr>
          </a:lstStyle>
          <a:p>
            <a:pPr algn="r" defTabSz="685800">
              <a:lnSpc>
                <a:spcPct val="100000"/>
              </a:lnSpc>
              <a:spcBef>
                <a:spcPct val="0"/>
              </a:spcBef>
              <a:buClrTx/>
              <a:buSzTx/>
              <a:buNone/>
            </a:pPr>
            <a:r>
              <a:rPr lang="en-US" altLang="en-US" sz="2400" dirty="0">
                <a:solidFill>
                  <a:schemeClr val="accent1"/>
                </a:solidFill>
                <a:latin typeface="Arial" panose="020B0604020202020204" pitchFamily="34" charset="0"/>
                <a:ea typeface="+mj-ea"/>
                <a:cs typeface="Arial" panose="020B0604020202020204" pitchFamily="34" charset="0"/>
              </a:rPr>
              <a:t>Minimum Requirements by Quality Class (NSLS-II)</a:t>
            </a:r>
          </a:p>
        </p:txBody>
      </p:sp>
      <p:graphicFrame>
        <p:nvGraphicFramePr>
          <p:cNvPr id="4" name="Table 3">
            <a:extLst>
              <a:ext uri="{FF2B5EF4-FFF2-40B4-BE49-F238E27FC236}">
                <a16:creationId xmlns:a16="http://schemas.microsoft.com/office/drawing/2014/main" id="{6DD300F1-104E-4D3B-8D50-D064D7CCA56E}"/>
              </a:ext>
            </a:extLst>
          </p:cNvPr>
          <p:cNvGraphicFramePr>
            <a:graphicFrameLocks noGrp="1"/>
          </p:cNvGraphicFramePr>
          <p:nvPr>
            <p:extLst>
              <p:ext uri="{D42A27DB-BD31-4B8C-83A1-F6EECF244321}">
                <p14:modId xmlns:p14="http://schemas.microsoft.com/office/powerpoint/2010/main" val="4005367385"/>
              </p:ext>
            </p:extLst>
          </p:nvPr>
        </p:nvGraphicFramePr>
        <p:xfrm>
          <a:off x="1143001" y="767955"/>
          <a:ext cx="6779418" cy="4099516"/>
        </p:xfrm>
        <a:graphic>
          <a:graphicData uri="http://schemas.openxmlformats.org/drawingml/2006/table">
            <a:tbl>
              <a:tblPr firstRow="1" firstCol="1" bandRow="1" bandCol="1">
                <a:tableStyleId>{5C22544A-7EE6-4342-B048-85BDC9FD1C3A}</a:tableStyleId>
              </a:tblPr>
              <a:tblGrid>
                <a:gridCol w="3633425">
                  <a:extLst>
                    <a:ext uri="{9D8B030D-6E8A-4147-A177-3AD203B41FA5}">
                      <a16:colId xmlns:a16="http://schemas.microsoft.com/office/drawing/2014/main" val="20000"/>
                    </a:ext>
                  </a:extLst>
                </a:gridCol>
                <a:gridCol w="777860">
                  <a:extLst>
                    <a:ext uri="{9D8B030D-6E8A-4147-A177-3AD203B41FA5}">
                      <a16:colId xmlns:a16="http://schemas.microsoft.com/office/drawing/2014/main" val="20001"/>
                    </a:ext>
                  </a:extLst>
                </a:gridCol>
                <a:gridCol w="839270">
                  <a:extLst>
                    <a:ext uri="{9D8B030D-6E8A-4147-A177-3AD203B41FA5}">
                      <a16:colId xmlns:a16="http://schemas.microsoft.com/office/drawing/2014/main" val="20002"/>
                    </a:ext>
                  </a:extLst>
                </a:gridCol>
                <a:gridCol w="808566">
                  <a:extLst>
                    <a:ext uri="{9D8B030D-6E8A-4147-A177-3AD203B41FA5}">
                      <a16:colId xmlns:a16="http://schemas.microsoft.com/office/drawing/2014/main" val="20003"/>
                    </a:ext>
                  </a:extLst>
                </a:gridCol>
                <a:gridCol w="720297">
                  <a:extLst>
                    <a:ext uri="{9D8B030D-6E8A-4147-A177-3AD203B41FA5}">
                      <a16:colId xmlns:a16="http://schemas.microsoft.com/office/drawing/2014/main" val="20004"/>
                    </a:ext>
                  </a:extLst>
                </a:gridCol>
              </a:tblGrid>
              <a:tr h="178613">
                <a:tc rowSpan="2">
                  <a:txBody>
                    <a:bodyPr/>
                    <a:lstStyle/>
                    <a:p>
                      <a:pPr marL="0" marR="0">
                        <a:spcBef>
                          <a:spcPts val="0"/>
                        </a:spcBef>
                        <a:spcAft>
                          <a:spcPts val="0"/>
                        </a:spcAft>
                      </a:pPr>
                      <a:r>
                        <a:rPr lang="en-US" sz="1800" dirty="0">
                          <a:solidFill>
                            <a:schemeClr val="tx1"/>
                          </a:solidFill>
                          <a:effectLst/>
                        </a:rPr>
                        <a:t>Elements</a:t>
                      </a:r>
                      <a:endParaRPr lang="en-US" sz="1800" b="1" dirty="0">
                        <a:solidFill>
                          <a:schemeClr val="tx1"/>
                        </a:solidFill>
                        <a:effectLst/>
                        <a:latin typeface="Times New Roman"/>
                      </a:endParaRPr>
                    </a:p>
                  </a:txBody>
                  <a:tcPr marL="51431" marR="51431" marT="0" marB="0" anchor="b">
                    <a:solidFill>
                      <a:schemeClr val="bg2"/>
                    </a:solidFill>
                  </a:tcPr>
                </a:tc>
                <a:tc gridSpan="4">
                  <a:txBody>
                    <a:bodyPr/>
                    <a:lstStyle/>
                    <a:p>
                      <a:pPr marL="0" marR="0" algn="ctr">
                        <a:spcBef>
                          <a:spcPts val="0"/>
                        </a:spcBef>
                        <a:spcAft>
                          <a:spcPts val="0"/>
                        </a:spcAft>
                      </a:pPr>
                      <a:r>
                        <a:rPr lang="en-US" sz="1600" b="1" dirty="0">
                          <a:solidFill>
                            <a:srgbClr val="FF0000"/>
                          </a:solidFill>
                          <a:effectLst/>
                        </a:rPr>
                        <a:t>Quality Class Designation</a:t>
                      </a:r>
                      <a:endParaRPr lang="en-US" sz="1600" b="1" dirty="0">
                        <a:solidFill>
                          <a:srgbClr val="FF0000"/>
                        </a:solidFill>
                        <a:effectLst/>
                        <a:latin typeface="Times New Roman"/>
                        <a:ea typeface="Times New Roman"/>
                      </a:endParaRPr>
                    </a:p>
                  </a:txBody>
                  <a:tcPr marL="51431" marR="51431" marT="0" marB="0">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5760">
                <a:tc vMerge="1">
                  <a:txBody>
                    <a:bodyPr/>
                    <a:lstStyle/>
                    <a:p>
                      <a:endParaRPr lang="en-US"/>
                    </a:p>
                  </a:txBody>
                  <a:tcPr/>
                </a:tc>
                <a:tc>
                  <a:txBody>
                    <a:bodyPr/>
                    <a:lstStyle/>
                    <a:p>
                      <a:pPr marL="0" marR="0" algn="ctr">
                        <a:spcBef>
                          <a:spcPts val="0"/>
                        </a:spcBef>
                        <a:spcAft>
                          <a:spcPts val="0"/>
                        </a:spcAft>
                      </a:pPr>
                      <a:r>
                        <a:rPr lang="en-US" sz="1200" dirty="0">
                          <a:effectLst/>
                        </a:rPr>
                        <a:t>A1</a:t>
                      </a:r>
                    </a:p>
                    <a:p>
                      <a:pPr marL="0" marR="0" algn="ctr">
                        <a:spcBef>
                          <a:spcPts val="0"/>
                        </a:spcBef>
                        <a:spcAft>
                          <a:spcPts val="0"/>
                        </a:spcAft>
                      </a:pPr>
                      <a:r>
                        <a:rPr lang="en-US" sz="1200" dirty="0">
                          <a:effectLst/>
                        </a:rPr>
                        <a:t>Critical</a:t>
                      </a:r>
                      <a:endParaRPr lang="en-US" sz="1200" dirty="0">
                        <a:effectLst/>
                        <a:latin typeface="Times New Roman"/>
                        <a:ea typeface="Times New Roman"/>
                      </a:endParaRPr>
                    </a:p>
                  </a:txBody>
                  <a:tcPr marL="51431" marR="51431" marT="0" marB="0">
                    <a:solidFill>
                      <a:schemeClr val="bg2"/>
                    </a:solidFill>
                  </a:tcPr>
                </a:tc>
                <a:tc>
                  <a:txBody>
                    <a:bodyPr/>
                    <a:lstStyle/>
                    <a:p>
                      <a:pPr marL="0" marR="0" algn="ctr">
                        <a:spcBef>
                          <a:spcPts val="0"/>
                        </a:spcBef>
                        <a:spcAft>
                          <a:spcPts val="0"/>
                        </a:spcAft>
                      </a:pPr>
                      <a:r>
                        <a:rPr lang="en-US" sz="1200">
                          <a:effectLst/>
                        </a:rPr>
                        <a:t>A2</a:t>
                      </a:r>
                    </a:p>
                    <a:p>
                      <a:pPr marL="0" marR="0" algn="ctr">
                        <a:spcBef>
                          <a:spcPts val="0"/>
                        </a:spcBef>
                        <a:spcAft>
                          <a:spcPts val="0"/>
                        </a:spcAft>
                      </a:pPr>
                      <a:r>
                        <a:rPr lang="en-US" sz="1200">
                          <a:effectLst/>
                        </a:rPr>
                        <a:t>Major</a:t>
                      </a:r>
                      <a:endParaRPr lang="en-US" sz="1200">
                        <a:effectLst/>
                        <a:latin typeface="Times New Roman"/>
                        <a:ea typeface="Times New Roman"/>
                      </a:endParaRPr>
                    </a:p>
                  </a:txBody>
                  <a:tcPr marL="51431" marR="51431" marT="0" marB="0">
                    <a:solidFill>
                      <a:schemeClr val="bg2"/>
                    </a:solidFill>
                  </a:tcPr>
                </a:tc>
                <a:tc>
                  <a:txBody>
                    <a:bodyPr/>
                    <a:lstStyle/>
                    <a:p>
                      <a:pPr marL="0" marR="0" algn="ctr">
                        <a:spcBef>
                          <a:spcPts val="0"/>
                        </a:spcBef>
                        <a:spcAft>
                          <a:spcPts val="0"/>
                        </a:spcAft>
                      </a:pPr>
                      <a:r>
                        <a:rPr lang="en-US" sz="1200">
                          <a:effectLst/>
                        </a:rPr>
                        <a:t>A3</a:t>
                      </a:r>
                    </a:p>
                    <a:p>
                      <a:pPr marL="0" marR="0" algn="ctr">
                        <a:spcBef>
                          <a:spcPts val="0"/>
                        </a:spcBef>
                        <a:spcAft>
                          <a:spcPts val="0"/>
                        </a:spcAft>
                      </a:pPr>
                      <a:r>
                        <a:rPr lang="en-US" sz="1200">
                          <a:effectLst/>
                        </a:rPr>
                        <a:t>Minor</a:t>
                      </a:r>
                      <a:endParaRPr lang="en-US" sz="1200">
                        <a:effectLst/>
                        <a:latin typeface="Times New Roman"/>
                        <a:ea typeface="Times New Roman"/>
                      </a:endParaRPr>
                    </a:p>
                  </a:txBody>
                  <a:tcPr marL="51431" marR="51431" marT="0" marB="0">
                    <a:solidFill>
                      <a:schemeClr val="bg2"/>
                    </a:solidFill>
                  </a:tcPr>
                </a:tc>
                <a:tc>
                  <a:txBody>
                    <a:bodyPr/>
                    <a:lstStyle/>
                    <a:p>
                      <a:pPr marL="0" marR="0" algn="ctr">
                        <a:spcBef>
                          <a:spcPts val="0"/>
                        </a:spcBef>
                        <a:spcAft>
                          <a:spcPts val="0"/>
                        </a:spcAft>
                      </a:pPr>
                      <a:r>
                        <a:rPr lang="en-US" sz="1200" dirty="0">
                          <a:effectLst/>
                        </a:rPr>
                        <a:t>A4</a:t>
                      </a:r>
                    </a:p>
                    <a:p>
                      <a:pPr marL="0" marR="0" algn="ctr">
                        <a:spcBef>
                          <a:spcPts val="0"/>
                        </a:spcBef>
                        <a:spcAft>
                          <a:spcPts val="0"/>
                        </a:spcAft>
                      </a:pPr>
                      <a:r>
                        <a:rPr lang="en-US" sz="1200" dirty="0">
                          <a:effectLst/>
                        </a:rPr>
                        <a:t>Negligible </a:t>
                      </a:r>
                      <a:endParaRPr lang="en-US" sz="1200" dirty="0">
                        <a:effectLst/>
                        <a:latin typeface="Times New Roman"/>
                        <a:ea typeface="Times New Roman"/>
                      </a:endParaRPr>
                    </a:p>
                  </a:txBody>
                  <a:tcPr marL="51431" marR="51431" marT="0" marB="0">
                    <a:solidFill>
                      <a:schemeClr val="bg2"/>
                    </a:solidFill>
                  </a:tcPr>
                </a:tc>
                <a:extLst>
                  <a:ext uri="{0D108BD9-81ED-4DB2-BD59-A6C34878D82A}">
                    <a16:rowId xmlns:a16="http://schemas.microsoft.com/office/drawing/2014/main" val="10001"/>
                  </a:ext>
                </a:extLst>
              </a:tr>
              <a:tr h="384016">
                <a:tc>
                  <a:txBody>
                    <a:bodyPr/>
                    <a:lstStyle/>
                    <a:p>
                      <a:pPr marL="0" marR="0">
                        <a:spcBef>
                          <a:spcPts val="0"/>
                        </a:spcBef>
                        <a:spcAft>
                          <a:spcPts val="0"/>
                        </a:spcAft>
                      </a:pPr>
                      <a:r>
                        <a:rPr lang="en-US" sz="1400" b="0" u="none" dirty="0">
                          <a:solidFill>
                            <a:schemeClr val="tx1"/>
                          </a:solidFill>
                          <a:effectLst/>
                          <a:hlinkClick r:id="rId2" action="ppaction://hlinkfile">
                            <a:extLst>
                              <a:ext uri="{A12FA001-AC4F-418D-AE19-62706E023703}">
                                <ahyp:hlinkClr xmlns:ahyp="http://schemas.microsoft.com/office/drawing/2018/hyperlinkcolor" val="tx"/>
                              </a:ext>
                            </a:extLst>
                          </a:hlinkClick>
                        </a:rPr>
                        <a:t>Written Maintenance Procedures</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02"/>
                  </a:ext>
                </a:extLst>
              </a:tr>
              <a:tr h="267918">
                <a:tc>
                  <a:txBody>
                    <a:bodyPr/>
                    <a:lstStyle/>
                    <a:p>
                      <a:pPr marL="0" marR="0">
                        <a:spcBef>
                          <a:spcPts val="0"/>
                        </a:spcBef>
                        <a:spcAft>
                          <a:spcPts val="0"/>
                        </a:spcAft>
                      </a:pPr>
                      <a:r>
                        <a:rPr lang="en-US" sz="1400" b="0" u="none" dirty="0">
                          <a:solidFill>
                            <a:schemeClr val="tx1"/>
                          </a:solidFill>
                          <a:effectLst/>
                          <a:hlinkClick r:id="rId3" action="ppaction://hlinkfile">
                            <a:extLst>
                              <a:ext uri="{A12FA001-AC4F-418D-AE19-62706E023703}">
                                <ahyp:hlinkClr xmlns:ahyp="http://schemas.microsoft.com/office/drawing/2018/hyperlinkcolor" val="tx"/>
                              </a:ext>
                            </a:extLst>
                          </a:hlinkClick>
                        </a:rPr>
                        <a:t>Equipment-specific Trained</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03"/>
                  </a:ext>
                </a:extLst>
              </a:tr>
              <a:tr h="267918">
                <a:tc>
                  <a:txBody>
                    <a:bodyPr/>
                    <a:lstStyle/>
                    <a:p>
                      <a:pPr marL="0" marR="0">
                        <a:spcBef>
                          <a:spcPts val="0"/>
                        </a:spcBef>
                        <a:spcAft>
                          <a:spcPts val="0"/>
                        </a:spcAft>
                      </a:pPr>
                      <a:r>
                        <a:rPr lang="en-US" sz="1400" b="0" u="none" dirty="0">
                          <a:solidFill>
                            <a:schemeClr val="tx1"/>
                          </a:solidFill>
                          <a:effectLst/>
                          <a:hlinkClick r:id="rId4" action="ppaction://hlinkfile">
                            <a:extLst>
                              <a:ext uri="{A12FA001-AC4F-418D-AE19-62706E023703}">
                                <ahyp:hlinkClr xmlns:ahyp="http://schemas.microsoft.com/office/drawing/2018/hyperlinkcolor" val="tx"/>
                              </a:ext>
                            </a:extLst>
                          </a:hlinkClick>
                        </a:rPr>
                        <a:t>Initial and Post-Maintenance Testing</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04"/>
                  </a:ext>
                </a:extLst>
              </a:tr>
              <a:tr h="411480">
                <a:tc>
                  <a:txBody>
                    <a:bodyPr/>
                    <a:lstStyle/>
                    <a:p>
                      <a:pPr marL="0" marR="0">
                        <a:spcBef>
                          <a:spcPts val="0"/>
                        </a:spcBef>
                        <a:spcAft>
                          <a:spcPts val="0"/>
                        </a:spcAft>
                      </a:pPr>
                      <a:r>
                        <a:rPr lang="en-US" sz="1400" b="0" u="none" dirty="0">
                          <a:solidFill>
                            <a:schemeClr val="tx1"/>
                          </a:solidFill>
                          <a:effectLst/>
                          <a:hlinkClick r:id="rId5" action="ppaction://hlinkfile">
                            <a:extLst>
                              <a:ext uri="{A12FA001-AC4F-418D-AE19-62706E023703}">
                                <ahyp:hlinkClr xmlns:ahyp="http://schemas.microsoft.com/office/drawing/2018/hyperlinkcolor" val="tx"/>
                              </a:ext>
                            </a:extLst>
                          </a:hlinkClick>
                        </a:rPr>
                        <a:t>Equipment Repair History and Vendor Information</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05"/>
                  </a:ext>
                </a:extLst>
              </a:tr>
              <a:tr h="267918">
                <a:tc>
                  <a:txBody>
                    <a:bodyPr/>
                    <a:lstStyle/>
                    <a:p>
                      <a:pPr marL="0" marR="0">
                        <a:spcBef>
                          <a:spcPts val="0"/>
                        </a:spcBef>
                        <a:spcAft>
                          <a:spcPts val="0"/>
                        </a:spcAft>
                      </a:pPr>
                      <a:r>
                        <a:rPr lang="en-US" sz="1400" b="0" u="none" dirty="0">
                          <a:solidFill>
                            <a:schemeClr val="tx1"/>
                          </a:solidFill>
                          <a:effectLst/>
                          <a:hlinkClick r:id="rId6" action="ppaction://hlinkfile">
                            <a:extLst>
                              <a:ext uri="{A12FA001-AC4F-418D-AE19-62706E023703}">
                                <ahyp:hlinkClr xmlns:ahyp="http://schemas.microsoft.com/office/drawing/2018/hyperlinkcolor" val="tx"/>
                              </a:ext>
                            </a:extLst>
                          </a:hlinkClick>
                        </a:rPr>
                        <a:t>Requisitioning/Procurement</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06"/>
                  </a:ext>
                </a:extLst>
              </a:tr>
              <a:tr h="267918">
                <a:tc>
                  <a:txBody>
                    <a:bodyPr/>
                    <a:lstStyle/>
                    <a:p>
                      <a:pPr marL="0" marR="0">
                        <a:spcBef>
                          <a:spcPts val="0"/>
                        </a:spcBef>
                        <a:spcAft>
                          <a:spcPts val="0"/>
                        </a:spcAft>
                      </a:pPr>
                      <a:r>
                        <a:rPr lang="en-US" sz="1400" b="0" u="none" dirty="0">
                          <a:solidFill>
                            <a:schemeClr val="tx1"/>
                          </a:solidFill>
                          <a:effectLst/>
                          <a:hlinkClick r:id="rId7" action="ppaction://hlinkfile">
                            <a:extLst>
                              <a:ext uri="{A12FA001-AC4F-418D-AE19-62706E023703}">
                                <ahyp:hlinkClr xmlns:ahyp="http://schemas.microsoft.com/office/drawing/2018/hyperlinkcolor" val="tx"/>
                              </a:ext>
                            </a:extLst>
                          </a:hlinkClick>
                        </a:rPr>
                        <a:t>Materials Control</a:t>
                      </a:r>
                      <a:r>
                        <a:rPr lang="en-US" sz="1400" b="0" u="none" dirty="0">
                          <a:solidFill>
                            <a:schemeClr val="tx1"/>
                          </a:solidFill>
                          <a:effectLst/>
                        </a:rPr>
                        <a:t> </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07"/>
                  </a:ext>
                </a:extLst>
              </a:tr>
              <a:tr h="267918">
                <a:tc>
                  <a:txBody>
                    <a:bodyPr/>
                    <a:lstStyle/>
                    <a:p>
                      <a:pPr marL="0" marR="0">
                        <a:spcBef>
                          <a:spcPts val="0"/>
                        </a:spcBef>
                        <a:spcAft>
                          <a:spcPts val="0"/>
                        </a:spcAft>
                      </a:pPr>
                      <a:r>
                        <a:rPr lang="en-US" sz="1400" b="0" u="none" dirty="0">
                          <a:solidFill>
                            <a:schemeClr val="tx1"/>
                          </a:solidFill>
                          <a:effectLst/>
                          <a:hlinkClick r:id="rId8" action="ppaction://hlinkfile">
                            <a:extLst>
                              <a:ext uri="{A12FA001-AC4F-418D-AE19-62706E023703}">
                                <ahyp:hlinkClr xmlns:ahyp="http://schemas.microsoft.com/office/drawing/2018/hyperlinkcolor" val="tx"/>
                              </a:ext>
                            </a:extLst>
                          </a:hlinkClick>
                        </a:rPr>
                        <a:t>Condition Assessment Surveys</a:t>
                      </a:r>
                      <a:r>
                        <a:rPr lang="en-US" sz="1400" b="0" u="none" dirty="0">
                          <a:solidFill>
                            <a:schemeClr val="tx1"/>
                          </a:solidFill>
                          <a:effectLst/>
                        </a:rPr>
                        <a:t> </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08"/>
                  </a:ext>
                </a:extLst>
              </a:tr>
              <a:tr h="267918">
                <a:tc>
                  <a:txBody>
                    <a:bodyPr/>
                    <a:lstStyle/>
                    <a:p>
                      <a:pPr marL="0" marR="0">
                        <a:spcBef>
                          <a:spcPts val="0"/>
                        </a:spcBef>
                        <a:spcAft>
                          <a:spcPts val="0"/>
                        </a:spcAft>
                      </a:pPr>
                      <a:r>
                        <a:rPr lang="en-US" sz="1400" b="0" u="none" dirty="0">
                          <a:solidFill>
                            <a:schemeClr val="tx1"/>
                          </a:solidFill>
                          <a:effectLst/>
                          <a:hlinkClick r:id="rId9" action="ppaction://hlinkfile">
                            <a:extLst>
                              <a:ext uri="{A12FA001-AC4F-418D-AE19-62706E023703}">
                                <ahyp:hlinkClr xmlns:ahyp="http://schemas.microsoft.com/office/drawing/2018/hyperlinkcolor" val="tx"/>
                              </a:ext>
                            </a:extLst>
                          </a:hlinkClick>
                        </a:rPr>
                        <a:t>Preventive Maintenance</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09"/>
                  </a:ext>
                </a:extLst>
              </a:tr>
              <a:tr h="267918">
                <a:tc>
                  <a:txBody>
                    <a:bodyPr/>
                    <a:lstStyle/>
                    <a:p>
                      <a:pPr marL="0" marR="0">
                        <a:spcBef>
                          <a:spcPts val="0"/>
                        </a:spcBef>
                        <a:spcAft>
                          <a:spcPts val="0"/>
                        </a:spcAft>
                      </a:pPr>
                      <a:r>
                        <a:rPr lang="en-US" sz="1400" b="0" u="none" dirty="0">
                          <a:solidFill>
                            <a:schemeClr val="tx1"/>
                          </a:solidFill>
                          <a:effectLst/>
                          <a:hlinkClick r:id="rId10" action="ppaction://hlinkfile">
                            <a:extLst>
                              <a:ext uri="{A12FA001-AC4F-418D-AE19-62706E023703}">
                                <ahyp:hlinkClr xmlns:ahyp="http://schemas.microsoft.com/office/drawing/2018/hyperlinkcolor" val="tx"/>
                              </a:ext>
                            </a:extLst>
                          </a:hlinkClick>
                        </a:rPr>
                        <a:t>Predictive Maintenance</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10"/>
                  </a:ext>
                </a:extLst>
              </a:tr>
              <a:tr h="267918">
                <a:tc>
                  <a:txBody>
                    <a:bodyPr/>
                    <a:lstStyle/>
                    <a:p>
                      <a:pPr marL="0" marR="0">
                        <a:spcBef>
                          <a:spcPts val="0"/>
                        </a:spcBef>
                        <a:spcAft>
                          <a:spcPts val="0"/>
                        </a:spcAft>
                      </a:pPr>
                      <a:r>
                        <a:rPr lang="en-US" sz="1400" b="0" u="none" dirty="0">
                          <a:solidFill>
                            <a:schemeClr val="tx1"/>
                          </a:solidFill>
                          <a:effectLst/>
                          <a:hlinkClick r:id="rId11" action="ppaction://hlinkfile">
                            <a:extLst>
                              <a:ext uri="{A12FA001-AC4F-418D-AE19-62706E023703}">
                                <ahyp:hlinkClr xmlns:ahyp="http://schemas.microsoft.com/office/drawing/2018/hyperlinkcolor" val="tx"/>
                              </a:ext>
                            </a:extLst>
                          </a:hlinkClick>
                        </a:rPr>
                        <a:t>In-Service Surveillance</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11"/>
                  </a:ext>
                </a:extLst>
              </a:tr>
              <a:tr h="267918">
                <a:tc>
                  <a:txBody>
                    <a:bodyPr/>
                    <a:lstStyle/>
                    <a:p>
                      <a:pPr marL="0" marR="0">
                        <a:spcBef>
                          <a:spcPts val="0"/>
                        </a:spcBef>
                        <a:spcAft>
                          <a:spcPts val="0"/>
                        </a:spcAft>
                      </a:pPr>
                      <a:r>
                        <a:rPr lang="en-US" sz="1400" b="0" u="none" dirty="0">
                          <a:solidFill>
                            <a:schemeClr val="tx1"/>
                          </a:solidFill>
                          <a:effectLst/>
                          <a:hlinkClick r:id="rId12" action="ppaction://hlinkfile">
                            <a:extLst>
                              <a:ext uri="{A12FA001-AC4F-418D-AE19-62706E023703}">
                                <ahyp:hlinkClr xmlns:ahyp="http://schemas.microsoft.com/office/drawing/2018/hyperlinkcolor" val="tx"/>
                              </a:ext>
                            </a:extLst>
                          </a:hlinkClick>
                        </a:rPr>
                        <a:t>Corrective Maintenance</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x</a:t>
                      </a:r>
                      <a:endParaRPr lang="en-US" sz="90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12"/>
                  </a:ext>
                </a:extLst>
              </a:tr>
              <a:tr h="267918">
                <a:tc>
                  <a:txBody>
                    <a:bodyPr/>
                    <a:lstStyle/>
                    <a:p>
                      <a:pPr marL="0" marR="0">
                        <a:spcBef>
                          <a:spcPts val="0"/>
                        </a:spcBef>
                        <a:spcAft>
                          <a:spcPts val="0"/>
                        </a:spcAft>
                      </a:pPr>
                      <a:r>
                        <a:rPr lang="en-US" sz="1400" b="0" u="none" dirty="0">
                          <a:solidFill>
                            <a:schemeClr val="tx1"/>
                          </a:solidFill>
                          <a:effectLst/>
                          <a:hlinkClick r:id="rId13" action="ppaction://hlinkfile">
                            <a:extLst>
                              <a:ext uri="{A12FA001-AC4F-418D-AE19-62706E023703}">
                                <ahyp:hlinkClr xmlns:ahyp="http://schemas.microsoft.com/office/drawing/2018/hyperlinkcolor" val="tx"/>
                              </a:ext>
                            </a:extLst>
                          </a:hlinkClick>
                        </a:rPr>
                        <a:t>Breakdown Maintenance or Run-to-Failure</a:t>
                      </a:r>
                      <a:endParaRPr lang="en-US" sz="1400" b="0" u="none" dirty="0">
                        <a:solidFill>
                          <a:schemeClr val="tx1"/>
                        </a:solidFill>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a:effectLst/>
                        </a:rPr>
                        <a:t> </a:t>
                      </a:r>
                      <a:endParaRPr lang="en-US" sz="900">
                        <a:effectLst/>
                        <a:latin typeface="Times New Roman"/>
                        <a:ea typeface="Times New Roman"/>
                      </a:endParaRPr>
                    </a:p>
                  </a:txBody>
                  <a:tcPr marL="51431" marR="51431" marT="0" marB="0" anchor="ctr">
                    <a:solidFill>
                      <a:schemeClr val="bg2"/>
                    </a:solidFill>
                  </a:tcPr>
                </a:tc>
                <a:tc>
                  <a:txBody>
                    <a:bodyPr/>
                    <a:lstStyle/>
                    <a:p>
                      <a:pPr marL="0" marR="0" algn="ctr">
                        <a:spcBef>
                          <a:spcPts val="0"/>
                        </a:spcBef>
                        <a:spcAft>
                          <a:spcPts val="0"/>
                        </a:spcAft>
                      </a:pPr>
                      <a:r>
                        <a:rPr lang="en-US" sz="900" dirty="0">
                          <a:effectLst/>
                        </a:rPr>
                        <a:t>x</a:t>
                      </a:r>
                      <a:endParaRPr lang="en-US" sz="900" dirty="0">
                        <a:effectLst/>
                        <a:latin typeface="Times New Roman"/>
                        <a:ea typeface="Times New Roman"/>
                      </a:endParaRPr>
                    </a:p>
                  </a:txBody>
                  <a:tcPr marL="51431" marR="51431" marT="0" marB="0" anchor="ctr">
                    <a:solidFill>
                      <a:schemeClr val="bg2"/>
                    </a:solidFill>
                  </a:tcPr>
                </a:tc>
                <a:extLst>
                  <a:ext uri="{0D108BD9-81ED-4DB2-BD59-A6C34878D82A}">
                    <a16:rowId xmlns:a16="http://schemas.microsoft.com/office/drawing/2014/main" val="10013"/>
                  </a:ext>
                </a:extLst>
              </a:tr>
            </a:tbl>
          </a:graphicData>
        </a:graphic>
      </p:graphicFrame>
      <p:sp>
        <p:nvSpPr>
          <p:cNvPr id="5" name="ZoneTexte 4">
            <a:extLst>
              <a:ext uri="{FF2B5EF4-FFF2-40B4-BE49-F238E27FC236}">
                <a16:creationId xmlns:a16="http://schemas.microsoft.com/office/drawing/2014/main" id="{76EF8F3B-CCEE-2B44-A23B-0ACDD4CB9E5D}"/>
              </a:ext>
            </a:extLst>
          </p:cNvPr>
          <p:cNvSpPr txBox="1"/>
          <p:nvPr/>
        </p:nvSpPr>
        <p:spPr>
          <a:xfrm>
            <a:off x="6817734" y="487293"/>
            <a:ext cx="2325317" cy="307777"/>
          </a:xfrm>
          <a:prstGeom prst="rect">
            <a:avLst/>
          </a:prstGeom>
          <a:noFill/>
        </p:spPr>
        <p:txBody>
          <a:bodyPr wrap="none" rtlCol="0">
            <a:spAutoFit/>
          </a:bodyPr>
          <a:lstStyle/>
          <a:p>
            <a:r>
              <a:rPr lang="en-US" sz="1400" dirty="0"/>
              <a:t>Courtesy of G. Wang (NSLS-II)</a:t>
            </a:r>
          </a:p>
        </p:txBody>
      </p:sp>
    </p:spTree>
    <p:extLst>
      <p:ext uri="{BB962C8B-B14F-4D97-AF65-F5344CB8AC3E}">
        <p14:creationId xmlns:p14="http://schemas.microsoft.com/office/powerpoint/2010/main" val="2892734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63A89E-CC42-1E4A-8229-1C76915AF2B9}"/>
              </a:ext>
            </a:extLst>
          </p:cNvPr>
          <p:cNvSpPr>
            <a:spLocks noGrp="1"/>
          </p:cNvSpPr>
          <p:nvPr>
            <p:ph type="title"/>
          </p:nvPr>
        </p:nvSpPr>
        <p:spPr>
          <a:xfrm>
            <a:off x="1763688" y="267494"/>
            <a:ext cx="7210800" cy="423900"/>
          </a:xfrm>
        </p:spPr>
        <p:txBody>
          <a:bodyPr/>
          <a:lstStyle/>
          <a:p>
            <a:r>
              <a:rPr lang="en-US" dirty="0"/>
              <a:t>How to Handle Large System Maintenance like as the Cooling Plant when the Facility is Aging?</a:t>
            </a:r>
          </a:p>
        </p:txBody>
      </p:sp>
      <p:sp>
        <p:nvSpPr>
          <p:cNvPr id="3" name="Espace réservé du contenu 2">
            <a:extLst>
              <a:ext uri="{FF2B5EF4-FFF2-40B4-BE49-F238E27FC236}">
                <a16:creationId xmlns:a16="http://schemas.microsoft.com/office/drawing/2014/main" id="{A0DD85EF-FF2D-7143-8D94-A2DD6DC25C89}"/>
              </a:ext>
            </a:extLst>
          </p:cNvPr>
          <p:cNvSpPr>
            <a:spLocks noGrp="1"/>
          </p:cNvSpPr>
          <p:nvPr>
            <p:ph idx="1"/>
          </p:nvPr>
        </p:nvSpPr>
        <p:spPr>
          <a:xfrm>
            <a:off x="755576" y="1131590"/>
            <a:ext cx="7920000" cy="3645000"/>
          </a:xfrm>
        </p:spPr>
        <p:txBody>
          <a:bodyPr>
            <a:normAutofit fontScale="92500" lnSpcReduction="10000"/>
          </a:bodyPr>
          <a:lstStyle/>
          <a:p>
            <a:r>
              <a:rPr lang="en-US" dirty="0"/>
              <a:t>Usually done during the </a:t>
            </a:r>
            <a:r>
              <a:rPr lang="en-US" b="1" dirty="0"/>
              <a:t>long shutdown </a:t>
            </a:r>
            <a:r>
              <a:rPr lang="en-US" dirty="0"/>
              <a:t>period of the machine and is performed by a mixed team of in-house and external resources.</a:t>
            </a:r>
          </a:p>
          <a:p>
            <a:pPr marL="0" indent="0">
              <a:buNone/>
            </a:pPr>
            <a:endParaRPr lang="en-US" dirty="0"/>
          </a:p>
          <a:p>
            <a:r>
              <a:rPr lang="en-US" dirty="0"/>
              <a:t>Follow recommendations of the manufacturer</a:t>
            </a:r>
          </a:p>
          <a:p>
            <a:endParaRPr lang="en-US" dirty="0"/>
          </a:p>
          <a:p>
            <a:r>
              <a:rPr lang="en-US" dirty="0"/>
              <a:t>Partial maintenance – piece-wise maintenance</a:t>
            </a:r>
          </a:p>
          <a:p>
            <a:pPr lvl="1"/>
            <a:r>
              <a:rPr lang="en-US" dirty="0"/>
              <a:t>Avoid full facility back-out, etc. </a:t>
            </a:r>
          </a:p>
          <a:p>
            <a:pPr lvl="1"/>
            <a:r>
              <a:rPr lang="en-US" dirty="0"/>
              <a:t>Make more transparent maintenance operation</a:t>
            </a:r>
          </a:p>
          <a:p>
            <a:pPr lvl="1"/>
            <a:r>
              <a:rPr lang="en-US" dirty="0"/>
              <a:t>Design bypass system for inspection, diagnostics, cleaning filters in parallel to operation</a:t>
            </a:r>
          </a:p>
          <a:p>
            <a:pPr lvl="1"/>
            <a:endParaRPr lang="en-US" dirty="0"/>
          </a:p>
          <a:p>
            <a:r>
              <a:rPr lang="en-US" dirty="0"/>
              <a:t>Close and daily monitory of the facility (internal or external resources)</a:t>
            </a:r>
          </a:p>
          <a:p>
            <a:endParaRPr lang="en-US" dirty="0"/>
          </a:p>
          <a:p>
            <a:r>
              <a:rPr lang="en-US" b="1" dirty="0"/>
              <a:t>How is it done in other facilities?</a:t>
            </a:r>
          </a:p>
          <a:p>
            <a:endParaRPr lang="en-US" dirty="0"/>
          </a:p>
        </p:txBody>
      </p:sp>
    </p:spTree>
    <p:extLst>
      <p:ext uri="{BB962C8B-B14F-4D97-AF65-F5344CB8AC3E}">
        <p14:creationId xmlns:p14="http://schemas.microsoft.com/office/powerpoint/2010/main" val="400281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27788F-403A-7F4E-9FFF-F76D09360877}"/>
              </a:ext>
            </a:extLst>
          </p:cNvPr>
          <p:cNvSpPr>
            <a:spLocks noGrp="1"/>
          </p:cNvSpPr>
          <p:nvPr>
            <p:ph type="title"/>
          </p:nvPr>
        </p:nvSpPr>
        <p:spPr>
          <a:xfrm>
            <a:off x="1691680" y="411510"/>
            <a:ext cx="7210800" cy="423900"/>
          </a:xfrm>
        </p:spPr>
        <p:txBody>
          <a:bodyPr/>
          <a:lstStyle/>
          <a:p>
            <a:r>
              <a:rPr lang="en-US" dirty="0"/>
              <a:t>Maintenance Impact on the Planning of the Shutdown Periods (What Strategy?)</a:t>
            </a:r>
            <a:br>
              <a:rPr lang="en-US" dirty="0"/>
            </a:br>
            <a:endParaRPr lang="en-US" dirty="0"/>
          </a:p>
        </p:txBody>
      </p:sp>
      <p:sp>
        <p:nvSpPr>
          <p:cNvPr id="3" name="Espace réservé du contenu 2">
            <a:extLst>
              <a:ext uri="{FF2B5EF4-FFF2-40B4-BE49-F238E27FC236}">
                <a16:creationId xmlns:a16="http://schemas.microsoft.com/office/drawing/2014/main" id="{1F588D90-C13F-5545-9F2A-61E57FBC8A0C}"/>
              </a:ext>
            </a:extLst>
          </p:cNvPr>
          <p:cNvSpPr>
            <a:spLocks noGrp="1"/>
          </p:cNvSpPr>
          <p:nvPr>
            <p:ph idx="1"/>
          </p:nvPr>
        </p:nvSpPr>
        <p:spPr>
          <a:xfrm>
            <a:off x="251520" y="987574"/>
            <a:ext cx="8784976" cy="3888432"/>
          </a:xfrm>
        </p:spPr>
        <p:txBody>
          <a:bodyPr>
            <a:normAutofit fontScale="92500" lnSpcReduction="20000"/>
          </a:bodyPr>
          <a:lstStyle/>
          <a:p>
            <a:pPr algn="just"/>
            <a:r>
              <a:rPr lang="en-US" dirty="0"/>
              <a:t>Only time</a:t>
            </a:r>
          </a:p>
          <a:p>
            <a:pPr lvl="1" algn="just"/>
            <a:r>
              <a:rPr lang="en-US" dirty="0"/>
              <a:t>For utilities, power-supplies, long enough testing periods, cryogenics systems, etc.</a:t>
            </a:r>
          </a:p>
          <a:p>
            <a:pPr lvl="1" algn="just"/>
            <a:r>
              <a:rPr lang="en-US" dirty="0"/>
              <a:t>Thermography of connectors, waveform monitoring and recording</a:t>
            </a:r>
          </a:p>
          <a:p>
            <a:pPr lvl="1" algn="just"/>
            <a:r>
              <a:rPr lang="en-US" dirty="0"/>
              <a:t>…</a:t>
            </a:r>
          </a:p>
          <a:p>
            <a:pPr algn="just"/>
            <a:endParaRPr lang="en-US" dirty="0"/>
          </a:p>
          <a:p>
            <a:pPr algn="just"/>
            <a:r>
              <a:rPr lang="en-US" dirty="0"/>
              <a:t>Pluriannual maintenance</a:t>
            </a:r>
          </a:p>
          <a:p>
            <a:pPr algn="just"/>
            <a:endParaRPr lang="en-US" dirty="0"/>
          </a:p>
          <a:p>
            <a:pPr algn="just"/>
            <a:r>
              <a:rPr lang="en-US" dirty="0"/>
              <a:t>Regulatory Maintenance</a:t>
            </a:r>
          </a:p>
          <a:p>
            <a:pPr algn="just"/>
            <a:endParaRPr lang="en-US" dirty="0"/>
          </a:p>
          <a:p>
            <a:pPr algn="just"/>
            <a:r>
              <a:rPr lang="en-US" dirty="0"/>
              <a:t>Saving running cost (winter period, holidays, weather conditions, etc.)</a:t>
            </a:r>
          </a:p>
          <a:p>
            <a:pPr algn="just"/>
            <a:endParaRPr lang="en-US" dirty="0"/>
          </a:p>
          <a:p>
            <a:pPr algn="just"/>
            <a:r>
              <a:rPr lang="en-US" dirty="0"/>
              <a:t>How the maintenance strategy involves when building a new facility in parallel of a running facility (reduction of human resources, and of life of some equipment)?</a:t>
            </a:r>
          </a:p>
          <a:p>
            <a:pPr algn="just"/>
            <a:endParaRPr lang="en-US" dirty="0"/>
          </a:p>
          <a:p>
            <a:pPr algn="just"/>
            <a:r>
              <a:rPr lang="en-US" dirty="0"/>
              <a:t>Management of coactivity/resource conflict</a:t>
            </a:r>
          </a:p>
        </p:txBody>
      </p:sp>
    </p:spTree>
    <p:extLst>
      <p:ext uri="{BB962C8B-B14F-4D97-AF65-F5344CB8AC3E}">
        <p14:creationId xmlns:p14="http://schemas.microsoft.com/office/powerpoint/2010/main" val="1761881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ED7812-536D-AD4D-871E-F623C276FEAA}"/>
              </a:ext>
            </a:extLst>
          </p:cNvPr>
          <p:cNvSpPr>
            <a:spLocks noGrp="1"/>
          </p:cNvSpPr>
          <p:nvPr>
            <p:ph type="title"/>
          </p:nvPr>
        </p:nvSpPr>
        <p:spPr/>
        <p:txBody>
          <a:bodyPr/>
          <a:lstStyle/>
          <a:p>
            <a:r>
              <a:rPr lang="en-US" dirty="0"/>
              <a:t>Selected Feedbacks (1)</a:t>
            </a:r>
          </a:p>
        </p:txBody>
      </p:sp>
      <p:sp>
        <p:nvSpPr>
          <p:cNvPr id="3" name="Espace réservé du contenu 2">
            <a:extLst>
              <a:ext uri="{FF2B5EF4-FFF2-40B4-BE49-F238E27FC236}">
                <a16:creationId xmlns:a16="http://schemas.microsoft.com/office/drawing/2014/main" id="{842E0851-E227-D445-BD10-67715373BAC0}"/>
              </a:ext>
            </a:extLst>
          </p:cNvPr>
          <p:cNvSpPr>
            <a:spLocks noGrp="1"/>
          </p:cNvSpPr>
          <p:nvPr>
            <p:ph idx="1"/>
          </p:nvPr>
        </p:nvSpPr>
        <p:spPr>
          <a:xfrm>
            <a:off x="755576" y="699542"/>
            <a:ext cx="8183224" cy="4248472"/>
          </a:xfrm>
        </p:spPr>
        <p:txBody>
          <a:bodyPr>
            <a:normAutofit fontScale="92500" lnSpcReduction="10000"/>
          </a:bodyPr>
          <a:lstStyle/>
          <a:p>
            <a:r>
              <a:rPr lang="en-US" dirty="0"/>
              <a:t>On the other hand, for the magnets power supplies , a system of hot swap has been designed (patent) so that we can remove / repair / exchange a power supply or a channel whilst a magnet is powered by another channel. So, hot redundancy is feasible in some cases but costs a lot of money. (ESRF)</a:t>
            </a:r>
          </a:p>
          <a:p>
            <a:endParaRPr lang="en-US" dirty="0"/>
          </a:p>
          <a:p>
            <a:r>
              <a:rPr lang="en-US" dirty="0"/>
              <a:t>At ESRF, downtime and reliability are a priority. For that reason, Management has not so much difficulty to understand that the price must be paid right from the beginning</a:t>
            </a:r>
          </a:p>
          <a:p>
            <a:pPr lvl="1"/>
            <a:r>
              <a:rPr lang="en-US" dirty="0"/>
              <a:t>hot swap redundancy for magnet power supply for EBS project. </a:t>
            </a:r>
          </a:p>
          <a:p>
            <a:pPr lvl="1"/>
            <a:r>
              <a:rPr lang="en-US" dirty="0"/>
              <a:t>32 times 1 µ-filters (total </a:t>
            </a:r>
            <a:r>
              <a:rPr lang="en-US" b="1" dirty="0"/>
              <a:t>150 000 euros</a:t>
            </a:r>
            <a:r>
              <a:rPr lang="en-US" dirty="0"/>
              <a:t>) installed at the entrance of each cell, to catch particles of water oxides and avoid they remain blocked in the magnets.</a:t>
            </a:r>
          </a:p>
          <a:p>
            <a:pPr marL="0" indent="0">
              <a:buNone/>
            </a:pPr>
            <a:endParaRPr lang="en-US" dirty="0"/>
          </a:p>
          <a:p>
            <a:r>
              <a:rPr lang="en-US" dirty="0"/>
              <a:t>Most of the equipment was designed and built in house and most of the time the tight budget led to the choices we made in the past (Brazil).</a:t>
            </a:r>
          </a:p>
          <a:p>
            <a:pPr lvl="1"/>
            <a:r>
              <a:rPr lang="en-US" dirty="0"/>
              <a:t>Difficulty to purchase abroad (very long time to get an product, uncertainty about custom time, remote location, etc.)</a:t>
            </a:r>
          </a:p>
        </p:txBody>
      </p:sp>
    </p:spTree>
    <p:extLst>
      <p:ext uri="{BB962C8B-B14F-4D97-AF65-F5344CB8AC3E}">
        <p14:creationId xmlns:p14="http://schemas.microsoft.com/office/powerpoint/2010/main" val="994665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60DE92-B492-6D47-8D8A-90D10649A944}"/>
              </a:ext>
            </a:extLst>
          </p:cNvPr>
          <p:cNvSpPr>
            <a:spLocks noGrp="1"/>
          </p:cNvSpPr>
          <p:nvPr>
            <p:ph type="title"/>
          </p:nvPr>
        </p:nvSpPr>
        <p:spPr/>
        <p:txBody>
          <a:bodyPr/>
          <a:lstStyle/>
          <a:p>
            <a:r>
              <a:rPr lang="en-US" dirty="0"/>
              <a:t>Selected Feedbacks (2)</a:t>
            </a:r>
          </a:p>
        </p:txBody>
      </p:sp>
      <p:sp>
        <p:nvSpPr>
          <p:cNvPr id="3" name="Espace réservé du contenu 2">
            <a:extLst>
              <a:ext uri="{FF2B5EF4-FFF2-40B4-BE49-F238E27FC236}">
                <a16:creationId xmlns:a16="http://schemas.microsoft.com/office/drawing/2014/main" id="{37979599-E9FB-9849-96BB-56F5D0BBB061}"/>
              </a:ext>
            </a:extLst>
          </p:cNvPr>
          <p:cNvSpPr>
            <a:spLocks noGrp="1"/>
          </p:cNvSpPr>
          <p:nvPr>
            <p:ph idx="1"/>
          </p:nvPr>
        </p:nvSpPr>
        <p:spPr/>
        <p:txBody>
          <a:bodyPr>
            <a:normAutofit fontScale="85000" lnSpcReduction="10000"/>
          </a:bodyPr>
          <a:lstStyle/>
          <a:p>
            <a:r>
              <a:rPr lang="en-US" dirty="0"/>
              <a:t>« Overall, I would say that the most important way we guarantee reliable operations at SSRL is experienced and </a:t>
            </a:r>
            <a:r>
              <a:rPr lang="en-US" b="1" dirty="0"/>
              <a:t>knowledgeable staff maintaining our various accelerator systems</a:t>
            </a:r>
            <a:r>
              <a:rPr lang="en-US" dirty="0"/>
              <a:t>.  We rely on our staff’s deep system knowledge to identify potential problems before they cause significant downtime and to address problems quickly when the accelerators do go down.  It helps that staff tend to stay on the SSRL accelerator team for decades. » J. </a:t>
            </a:r>
            <a:r>
              <a:rPr lang="en-US" dirty="0" err="1"/>
              <a:t>Safranek</a:t>
            </a:r>
            <a:r>
              <a:rPr lang="en-US" dirty="0"/>
              <a:t> (SSRL)  </a:t>
            </a:r>
          </a:p>
          <a:p>
            <a:endParaRPr lang="en-US" dirty="0"/>
          </a:p>
          <a:p>
            <a:endParaRPr lang="en-US" dirty="0"/>
          </a:p>
          <a:p>
            <a:r>
              <a:rPr lang="en-US" dirty="0"/>
              <a:t>« As to maintenance not going well, an RF Group leader once said to me that “there might be something in this equipment tracking business” I asked why. He said that we had 5 RF pre-amps fail in the last 2 years. I said that seems like a lot, even though we had 81 of them operating. He said, “</a:t>
            </a:r>
            <a:r>
              <a:rPr lang="en-US" sz="2100" b="1" dirty="0"/>
              <a:t>Oh and 4 of them were in the same cabinet</a:t>
            </a:r>
            <a:r>
              <a:rPr lang="en-US" dirty="0"/>
              <a:t>”. We went out and opened the cabinet. It must have been </a:t>
            </a:r>
            <a:r>
              <a:rPr lang="en-US" b="1" dirty="0"/>
              <a:t>130°F </a:t>
            </a:r>
            <a:r>
              <a:rPr lang="en-US" dirty="0"/>
              <a:t>in there. I asked him when was the last time that they changed the air filters on the cabinet. He said “</a:t>
            </a:r>
            <a:r>
              <a:rPr lang="en-US" sz="1900" b="1" dirty="0"/>
              <a:t>these cabinets have air filters</a:t>
            </a:r>
            <a:r>
              <a:rPr lang="en-US" dirty="0"/>
              <a:t>? » G. </a:t>
            </a:r>
            <a:r>
              <a:rPr lang="en-US" dirty="0" err="1"/>
              <a:t>Dodsong</a:t>
            </a:r>
            <a:r>
              <a:rPr lang="en-US" dirty="0"/>
              <a:t> (SNS)</a:t>
            </a:r>
            <a:br>
              <a:rPr lang="en-US" dirty="0"/>
            </a:br>
            <a:endParaRPr lang="en-US" dirty="0"/>
          </a:p>
        </p:txBody>
      </p:sp>
    </p:spTree>
    <p:extLst>
      <p:ext uri="{BB962C8B-B14F-4D97-AF65-F5344CB8AC3E}">
        <p14:creationId xmlns:p14="http://schemas.microsoft.com/office/powerpoint/2010/main" val="2840892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9E621-D445-6249-9512-CD7C2CABE65F}"/>
              </a:ext>
            </a:extLst>
          </p:cNvPr>
          <p:cNvSpPr>
            <a:spLocks noGrp="1"/>
          </p:cNvSpPr>
          <p:nvPr>
            <p:ph type="title"/>
          </p:nvPr>
        </p:nvSpPr>
        <p:spPr/>
        <p:txBody>
          <a:bodyPr/>
          <a:lstStyle/>
          <a:p>
            <a:r>
              <a:rPr lang="en-US" dirty="0"/>
              <a:t>Raised Questions (1)</a:t>
            </a:r>
          </a:p>
        </p:txBody>
      </p:sp>
      <p:sp>
        <p:nvSpPr>
          <p:cNvPr id="3" name="Espace réservé du contenu 2">
            <a:extLst>
              <a:ext uri="{FF2B5EF4-FFF2-40B4-BE49-F238E27FC236}">
                <a16:creationId xmlns:a16="http://schemas.microsoft.com/office/drawing/2014/main" id="{D0DA9D63-97DA-8048-A09B-4EE35979FA1C}"/>
              </a:ext>
            </a:extLst>
          </p:cNvPr>
          <p:cNvSpPr>
            <a:spLocks noGrp="1"/>
          </p:cNvSpPr>
          <p:nvPr>
            <p:ph idx="1"/>
          </p:nvPr>
        </p:nvSpPr>
        <p:spPr>
          <a:xfrm>
            <a:off x="485772" y="699542"/>
            <a:ext cx="8172456" cy="4320480"/>
          </a:xfrm>
        </p:spPr>
        <p:txBody>
          <a:bodyPr>
            <a:normAutofit fontScale="92500" lnSpcReduction="10000"/>
          </a:bodyPr>
          <a:lstStyle/>
          <a:p>
            <a:r>
              <a:rPr lang="en-US" dirty="0"/>
              <a:t>What is the strategy to </a:t>
            </a:r>
            <a:r>
              <a:rPr lang="en-US" b="1" dirty="0"/>
              <a:t>track the maintenance</a:t>
            </a:r>
            <a:r>
              <a:rPr lang="en-US" dirty="0"/>
              <a:t>?</a:t>
            </a:r>
          </a:p>
          <a:p>
            <a:r>
              <a:rPr lang="en-US" b="1" dirty="0"/>
              <a:t>Recovery strategy </a:t>
            </a:r>
            <a:r>
              <a:rPr lang="en-US" dirty="0"/>
              <a:t>after a scheduled maintenance (check equipment/software)?</a:t>
            </a:r>
          </a:p>
          <a:p>
            <a:r>
              <a:rPr lang="en-US" dirty="0"/>
              <a:t>What is the organization of other facility for the </a:t>
            </a:r>
            <a:r>
              <a:rPr lang="en-US" b="1" dirty="0"/>
              <a:t>maintenance of fluids and electricity?</a:t>
            </a:r>
            <a:endParaRPr lang="en-US" dirty="0"/>
          </a:p>
          <a:p>
            <a:r>
              <a:rPr lang="en-US" dirty="0"/>
              <a:t>When a machine is running </a:t>
            </a:r>
            <a:r>
              <a:rPr lang="en-US" b="1" dirty="0"/>
              <a:t>6000h</a:t>
            </a:r>
            <a:r>
              <a:rPr lang="en-US" dirty="0"/>
              <a:t>/year, </a:t>
            </a:r>
            <a:r>
              <a:rPr lang="en-US" b="1" dirty="0"/>
              <a:t>how is maintenance effectively realized?</a:t>
            </a:r>
          </a:p>
          <a:p>
            <a:r>
              <a:rPr lang="en-US" dirty="0"/>
              <a:t>How the maintenance strategy is affected</a:t>
            </a:r>
          </a:p>
          <a:p>
            <a:pPr lvl="1"/>
            <a:r>
              <a:rPr lang="en-US" dirty="0"/>
              <a:t>When Building in </a:t>
            </a:r>
            <a:r>
              <a:rPr lang="en-US" b="1" dirty="0"/>
              <a:t>parallel a new accelerator?</a:t>
            </a:r>
          </a:p>
          <a:p>
            <a:pPr lvl="1"/>
            <a:r>
              <a:rPr lang="en-US" dirty="0"/>
              <a:t>When a </a:t>
            </a:r>
            <a:r>
              <a:rPr lang="en-US" b="1" dirty="0"/>
              <a:t>upgrade is planned in  a few year</a:t>
            </a:r>
          </a:p>
          <a:p>
            <a:r>
              <a:rPr lang="en-US" dirty="0"/>
              <a:t>How your maintenance strategy has </a:t>
            </a:r>
            <a:r>
              <a:rPr lang="en-US" b="1" dirty="0"/>
              <a:t>evolved over time </a:t>
            </a:r>
            <a:r>
              <a:rPr lang="en-US" dirty="0"/>
              <a:t>and why?</a:t>
            </a:r>
          </a:p>
          <a:p>
            <a:r>
              <a:rPr lang="en-US" b="1" dirty="0"/>
              <a:t>Strategy to determine the number of spare equipment </a:t>
            </a:r>
            <a:r>
              <a:rPr lang="en-US" dirty="0"/>
              <a:t>and replacement parts.</a:t>
            </a:r>
          </a:p>
          <a:p>
            <a:r>
              <a:rPr lang="en-US" dirty="0"/>
              <a:t>What strategy to </a:t>
            </a:r>
            <a:r>
              <a:rPr lang="en-US" b="1" dirty="0"/>
              <a:t>modernize old or very large facilities</a:t>
            </a:r>
            <a:r>
              <a:rPr lang="en-US" dirty="0"/>
              <a:t>?</a:t>
            </a:r>
          </a:p>
          <a:p>
            <a:r>
              <a:rPr lang="en-US" dirty="0"/>
              <a:t>EPS is always an evolving important piece of equipment in the accelerators, </a:t>
            </a:r>
            <a:r>
              <a:rPr lang="en-US" b="1" dirty="0"/>
              <a:t>how to ensure maintenance of EPS?</a:t>
            </a:r>
          </a:p>
        </p:txBody>
      </p:sp>
    </p:spTree>
    <p:extLst>
      <p:ext uri="{BB962C8B-B14F-4D97-AF65-F5344CB8AC3E}">
        <p14:creationId xmlns:p14="http://schemas.microsoft.com/office/powerpoint/2010/main" val="1747513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65FFB-3E5A-2E49-A5FC-559E126522BA}"/>
              </a:ext>
            </a:extLst>
          </p:cNvPr>
          <p:cNvSpPr>
            <a:spLocks noGrp="1"/>
          </p:cNvSpPr>
          <p:nvPr>
            <p:ph type="title"/>
          </p:nvPr>
        </p:nvSpPr>
        <p:spPr/>
        <p:txBody>
          <a:bodyPr/>
          <a:lstStyle/>
          <a:p>
            <a:r>
              <a:rPr lang="en-US" dirty="0"/>
              <a:t>Maintenance: Definitions</a:t>
            </a:r>
          </a:p>
        </p:txBody>
      </p:sp>
      <p:sp>
        <p:nvSpPr>
          <p:cNvPr id="3" name="Espace réservé du contenu 2">
            <a:extLst>
              <a:ext uri="{FF2B5EF4-FFF2-40B4-BE49-F238E27FC236}">
                <a16:creationId xmlns:a16="http://schemas.microsoft.com/office/drawing/2014/main" id="{B0208FAC-7622-554E-92EA-0F6FDD76EC2D}"/>
              </a:ext>
            </a:extLst>
          </p:cNvPr>
          <p:cNvSpPr>
            <a:spLocks noGrp="1"/>
          </p:cNvSpPr>
          <p:nvPr>
            <p:ph idx="1"/>
          </p:nvPr>
        </p:nvSpPr>
        <p:spPr>
          <a:xfrm>
            <a:off x="395536" y="843558"/>
            <a:ext cx="8496944" cy="4032448"/>
          </a:xfrm>
        </p:spPr>
        <p:txBody>
          <a:bodyPr>
            <a:normAutofit/>
          </a:bodyPr>
          <a:lstStyle/>
          <a:p>
            <a:pPr algn="just"/>
            <a:r>
              <a:rPr lang="en-US" dirty="0"/>
              <a:t>Actions necessary for retaining or restoring a piece of </a:t>
            </a:r>
            <a:r>
              <a:rPr lang="en-US" dirty="0">
                <a:hlinkClick r:id="rId2"/>
              </a:rPr>
              <a:t>equipment</a:t>
            </a:r>
            <a:r>
              <a:rPr lang="en-US" dirty="0"/>
              <a:t>, </a:t>
            </a:r>
            <a:r>
              <a:rPr lang="en-US" dirty="0">
                <a:hlinkClick r:id="rId3"/>
              </a:rPr>
              <a:t>machine</a:t>
            </a:r>
            <a:r>
              <a:rPr lang="en-US" dirty="0"/>
              <a:t>, or </a:t>
            </a:r>
            <a:r>
              <a:rPr lang="en-US" dirty="0">
                <a:hlinkClick r:id="rId4"/>
              </a:rPr>
              <a:t>system</a:t>
            </a:r>
            <a:r>
              <a:rPr lang="en-US" dirty="0"/>
              <a:t> to the specified operable </a:t>
            </a:r>
            <a:r>
              <a:rPr lang="en-US" dirty="0">
                <a:hlinkClick r:id="rId5"/>
              </a:rPr>
              <a:t>condition</a:t>
            </a:r>
            <a:r>
              <a:rPr lang="en-US" dirty="0"/>
              <a:t> to </a:t>
            </a:r>
            <a:r>
              <a:rPr lang="en-US" dirty="0">
                <a:hlinkClick r:id="rId6"/>
              </a:rPr>
              <a:t>achieve</a:t>
            </a:r>
            <a:r>
              <a:rPr lang="en-US" dirty="0"/>
              <a:t> its maximum </a:t>
            </a:r>
            <a:r>
              <a:rPr lang="en-US" dirty="0">
                <a:hlinkClick r:id="rId7"/>
              </a:rPr>
              <a:t>useful life</a:t>
            </a:r>
            <a:r>
              <a:rPr lang="en-US" dirty="0"/>
              <a:t>.</a:t>
            </a:r>
          </a:p>
          <a:p>
            <a:pPr marL="0" indent="0" algn="just">
              <a:buNone/>
            </a:pPr>
            <a:endParaRPr lang="en-US" dirty="0"/>
          </a:p>
          <a:p>
            <a:pPr algn="just"/>
            <a:r>
              <a:rPr lang="en-US" dirty="0"/>
              <a:t>Any activity—such as tests, measurements, replacements, adjustments, and repairs—intended to </a:t>
            </a:r>
            <a:r>
              <a:rPr lang="en-US" b="1" dirty="0"/>
              <a:t>retain or restore </a:t>
            </a:r>
            <a:r>
              <a:rPr lang="en-US" dirty="0"/>
              <a:t>a </a:t>
            </a:r>
            <a:r>
              <a:rPr lang="en-US" dirty="0">
                <a:hlinkClick r:id="rId8" tooltip="Functional unit"/>
              </a:rPr>
              <a:t>functional unit</a:t>
            </a:r>
            <a:r>
              <a:rPr lang="en-US" dirty="0"/>
              <a:t> in or to a specified state in which the unit can perform </a:t>
            </a:r>
            <a:r>
              <a:rPr lang="en-US" b="1" dirty="0"/>
              <a:t>its required functions</a:t>
            </a:r>
            <a:r>
              <a:rPr lang="en-US" dirty="0"/>
              <a:t>.</a:t>
            </a:r>
          </a:p>
          <a:p>
            <a:pPr marL="0" indent="0" algn="just">
              <a:buNone/>
            </a:pPr>
            <a:endParaRPr lang="en-US" dirty="0"/>
          </a:p>
          <a:p>
            <a:pPr algn="just"/>
            <a:r>
              <a:rPr lang="en-US" dirty="0"/>
              <a:t>The </a:t>
            </a:r>
            <a:r>
              <a:rPr lang="en-US" b="1" dirty="0"/>
              <a:t>routine recurring </a:t>
            </a:r>
            <a:r>
              <a:rPr lang="en-US" dirty="0"/>
              <a:t>work required to keep a facility (</a:t>
            </a:r>
            <a:r>
              <a:rPr lang="en-US" dirty="0">
                <a:hlinkClick r:id="rId9" tooltip="Plant"/>
              </a:rPr>
              <a:t>plant</a:t>
            </a:r>
            <a:r>
              <a:rPr lang="en-US" dirty="0"/>
              <a:t>, building, structure, </a:t>
            </a:r>
            <a:r>
              <a:rPr lang="en-US" dirty="0">
                <a:hlinkClick r:id="rId10" tooltip="Ground (electricity)"/>
              </a:rPr>
              <a:t>ground</a:t>
            </a:r>
            <a:r>
              <a:rPr lang="en-US" dirty="0"/>
              <a:t> facility, utility </a:t>
            </a:r>
            <a:r>
              <a:rPr lang="en-US" dirty="0">
                <a:hlinkClick r:id="rId11" tooltip="System"/>
              </a:rPr>
              <a:t>system</a:t>
            </a:r>
            <a:r>
              <a:rPr lang="en-US" dirty="0"/>
              <a:t>, or other real property) in such condition that it may be continuously used, at its original or designed capacity and efficiency for its intended purpose.</a:t>
            </a:r>
          </a:p>
        </p:txBody>
      </p:sp>
    </p:spTree>
    <p:extLst>
      <p:ext uri="{BB962C8B-B14F-4D97-AF65-F5344CB8AC3E}">
        <p14:creationId xmlns:p14="http://schemas.microsoft.com/office/powerpoint/2010/main" val="4023481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C5F631-6330-F845-A7EA-CD039B8E2A9A}"/>
              </a:ext>
            </a:extLst>
          </p:cNvPr>
          <p:cNvSpPr>
            <a:spLocks noGrp="1"/>
          </p:cNvSpPr>
          <p:nvPr>
            <p:ph type="title"/>
          </p:nvPr>
        </p:nvSpPr>
        <p:spPr/>
        <p:txBody>
          <a:bodyPr/>
          <a:lstStyle/>
          <a:p>
            <a:r>
              <a:rPr lang="en-US" dirty="0"/>
              <a:t>Raised Questions (2)</a:t>
            </a:r>
          </a:p>
        </p:txBody>
      </p:sp>
      <p:sp>
        <p:nvSpPr>
          <p:cNvPr id="3" name="Espace réservé du contenu 2">
            <a:extLst>
              <a:ext uri="{FF2B5EF4-FFF2-40B4-BE49-F238E27FC236}">
                <a16:creationId xmlns:a16="http://schemas.microsoft.com/office/drawing/2014/main" id="{9DE132CC-F9D0-6545-8E82-52771EA30BCB}"/>
              </a:ext>
            </a:extLst>
          </p:cNvPr>
          <p:cNvSpPr>
            <a:spLocks noGrp="1"/>
          </p:cNvSpPr>
          <p:nvPr>
            <p:ph idx="1"/>
          </p:nvPr>
        </p:nvSpPr>
        <p:spPr>
          <a:xfrm>
            <a:off x="611560" y="699542"/>
            <a:ext cx="8136904" cy="4320480"/>
          </a:xfrm>
        </p:spPr>
        <p:txBody>
          <a:bodyPr>
            <a:normAutofit/>
          </a:bodyPr>
          <a:lstStyle/>
          <a:p>
            <a:pPr lvl="0"/>
            <a:r>
              <a:rPr lang="en-US" sz="1600" dirty="0"/>
              <a:t>How has the </a:t>
            </a:r>
            <a:r>
              <a:rPr lang="en-US" sz="1600" b="1" dirty="0"/>
              <a:t>maintenance strategy </a:t>
            </a:r>
            <a:r>
              <a:rPr lang="en-US" sz="1600" dirty="0"/>
              <a:t>to be changed in case changing </a:t>
            </a:r>
            <a:r>
              <a:rPr lang="en-US" sz="1600" b="1" dirty="0"/>
              <a:t>from 24/7 operation to block operation of a few days and long shutdowns in between</a:t>
            </a:r>
            <a:r>
              <a:rPr lang="en-US" sz="1600" dirty="0"/>
              <a:t>?</a:t>
            </a:r>
            <a:endParaRPr lang="fr-FR" sz="1600" dirty="0"/>
          </a:p>
          <a:p>
            <a:pPr lvl="0"/>
            <a:r>
              <a:rPr lang="en-US" sz="1600" dirty="0"/>
              <a:t>Are there new aspects of maintenance caused by </a:t>
            </a:r>
            <a:r>
              <a:rPr lang="en-US" sz="1600" b="1" dirty="0"/>
              <a:t>“cycling” the facility by operation of a few days and long shutdowns in between</a:t>
            </a:r>
            <a:r>
              <a:rPr lang="en-US" sz="1600" dirty="0"/>
              <a:t>?</a:t>
            </a:r>
          </a:p>
          <a:p>
            <a:r>
              <a:rPr lang="en-GB" sz="1600" b="1" dirty="0"/>
              <a:t>Tools</a:t>
            </a:r>
          </a:p>
          <a:p>
            <a:pPr lvl="1"/>
            <a:r>
              <a:rPr lang="en-GB" sz="1300" dirty="0"/>
              <a:t>What tools can be used to help  predicting the breakdown of the system?</a:t>
            </a:r>
            <a:endParaRPr lang="fr-FR" sz="1300" dirty="0"/>
          </a:p>
          <a:p>
            <a:pPr lvl="1"/>
            <a:r>
              <a:rPr lang="en-GB" sz="1300" dirty="0"/>
              <a:t>Is there common software used to monitoring trends; anomalies of the system behaviour; alarming e.g. Building Management System? </a:t>
            </a:r>
            <a:endParaRPr lang="fr-FR" sz="1300" dirty="0"/>
          </a:p>
          <a:p>
            <a:r>
              <a:rPr lang="en-GB" sz="1600" dirty="0"/>
              <a:t>Is the </a:t>
            </a:r>
            <a:r>
              <a:rPr lang="en-GB" sz="1600" b="1" dirty="0"/>
              <a:t>machine learning </a:t>
            </a:r>
            <a:r>
              <a:rPr lang="en-GB" sz="1600" dirty="0"/>
              <a:t>commonly used to analyse the trends and machine parameters behaviour in order to help avoiding/predicting system breakdown? what is development  in this direction and approaches of the facilities?</a:t>
            </a:r>
            <a:endParaRPr lang="fr-FR" sz="1600" dirty="0"/>
          </a:p>
          <a:p>
            <a:r>
              <a:rPr lang="en-GB" sz="1600" dirty="0"/>
              <a:t>Is there need </a:t>
            </a:r>
            <a:r>
              <a:rPr lang="en-GB" sz="1600" b="1" dirty="0"/>
              <a:t>of building the database of the spares for accelerator facilities which are expensive and have long period of delivery </a:t>
            </a:r>
            <a:r>
              <a:rPr lang="en-GB" sz="1600" dirty="0"/>
              <a:t>(klystrons; RF equipment; ceramic chambers; special power supplies) that are used in other facilities to share the spares. Is it possible? Example Solaris and MAXIV which using the same systems for RF; vacuum; power supplies; diagnostics electronics</a:t>
            </a:r>
            <a:endParaRPr lang="fr-FR" sz="1600" dirty="0"/>
          </a:p>
          <a:p>
            <a:endParaRPr lang="en-US" sz="1600" dirty="0"/>
          </a:p>
        </p:txBody>
      </p:sp>
    </p:spTree>
    <p:extLst>
      <p:ext uri="{BB962C8B-B14F-4D97-AF65-F5344CB8AC3E}">
        <p14:creationId xmlns:p14="http://schemas.microsoft.com/office/powerpoint/2010/main" val="1926651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BF50F7-0E04-4045-A02D-74A86AEEC4B1}"/>
              </a:ext>
            </a:extLst>
          </p:cNvPr>
          <p:cNvSpPr>
            <a:spLocks noGrp="1"/>
          </p:cNvSpPr>
          <p:nvPr>
            <p:ph type="title"/>
          </p:nvPr>
        </p:nvSpPr>
        <p:spPr/>
        <p:txBody>
          <a:bodyPr/>
          <a:lstStyle/>
          <a:p>
            <a:r>
              <a:rPr lang="en-US" dirty="0"/>
              <a:t>Maintenance and Industry: What Can We Learned?</a:t>
            </a:r>
          </a:p>
        </p:txBody>
      </p:sp>
      <p:sp>
        <p:nvSpPr>
          <p:cNvPr id="3" name="Espace réservé du contenu 2">
            <a:extLst>
              <a:ext uri="{FF2B5EF4-FFF2-40B4-BE49-F238E27FC236}">
                <a16:creationId xmlns:a16="http://schemas.microsoft.com/office/drawing/2014/main" id="{351DC0EC-29E8-1C47-A0AC-0252E8703E79}"/>
              </a:ext>
            </a:extLst>
          </p:cNvPr>
          <p:cNvSpPr>
            <a:spLocks noGrp="1"/>
          </p:cNvSpPr>
          <p:nvPr>
            <p:ph idx="1"/>
          </p:nvPr>
        </p:nvSpPr>
        <p:spPr/>
        <p:txBody>
          <a:bodyPr/>
          <a:lstStyle/>
          <a:p>
            <a:r>
              <a:rPr lang="fr-FR" b="1" dirty="0">
                <a:effectLst>
                  <a:outerShdw blurRad="69850" dist="43180" dir="5400000" sx="0" sy="0">
                    <a:srgbClr val="000000">
                      <a:alpha val="65000"/>
                    </a:srgbClr>
                  </a:outerShdw>
                </a:effectLst>
              </a:rPr>
              <a:t>World Class </a:t>
            </a:r>
            <a:r>
              <a:rPr lang="fr-FR" b="1" dirty="0" err="1">
                <a:effectLst>
                  <a:outerShdw blurRad="69850" dist="43180" dir="5400000" sx="0" sy="0">
                    <a:srgbClr val="000000">
                      <a:alpha val="65000"/>
                    </a:srgbClr>
                  </a:outerShdw>
                </a:effectLst>
              </a:rPr>
              <a:t>Manufacturing</a:t>
            </a:r>
            <a:r>
              <a:rPr lang="fr-FR" dirty="0"/>
              <a:t> </a:t>
            </a:r>
          </a:p>
          <a:p>
            <a:pPr lvl="1"/>
            <a:r>
              <a:rPr lang="fr-FR" dirty="0"/>
              <a:t>10 </a:t>
            </a:r>
            <a:r>
              <a:rPr lang="fr-FR" dirty="0" err="1"/>
              <a:t>technical</a:t>
            </a:r>
            <a:r>
              <a:rPr lang="fr-FR" dirty="0"/>
              <a:t> </a:t>
            </a:r>
            <a:r>
              <a:rPr lang="fr-FR" dirty="0" err="1"/>
              <a:t>pillars</a:t>
            </a:r>
            <a:endParaRPr lang="fr-FR" dirty="0"/>
          </a:p>
          <a:p>
            <a:pPr lvl="1"/>
            <a:r>
              <a:rPr lang="fr-FR" dirty="0"/>
              <a:t>10 management </a:t>
            </a:r>
            <a:r>
              <a:rPr lang="fr-FR" dirty="0" err="1"/>
              <a:t>criteria</a:t>
            </a:r>
            <a:endParaRPr lang="fr-FR" dirty="0"/>
          </a:p>
          <a:p>
            <a:pPr lvl="1"/>
            <a:endParaRPr lang="fr-FR" dirty="0"/>
          </a:p>
          <a:p>
            <a:r>
              <a:rPr lang="fr-FR" b="1" dirty="0">
                <a:effectLst>
                  <a:outerShdw blurRad="69850" dist="43180" dir="5400000" sx="0" sy="0">
                    <a:srgbClr val="000000">
                      <a:alpha val="65000"/>
                    </a:srgbClr>
                  </a:outerShdw>
                </a:effectLst>
              </a:rPr>
              <a:t>Total Productive Maintenance </a:t>
            </a:r>
          </a:p>
          <a:p>
            <a:pPr lvl="1"/>
            <a:r>
              <a:rPr lang="fr-FR" b="1" dirty="0">
                <a:effectLst>
                  <a:outerShdw blurRad="69850" dist="43180" dir="5400000" sx="0" sy="0">
                    <a:srgbClr val="000000">
                      <a:alpha val="65000"/>
                    </a:srgbClr>
                  </a:outerShdw>
                </a:effectLst>
              </a:rPr>
              <a:t>8 </a:t>
            </a:r>
            <a:r>
              <a:rPr lang="fr-FR" b="1" dirty="0" err="1">
                <a:effectLst>
                  <a:outerShdw blurRad="69850" dist="43180" dir="5400000" sx="0" sy="0">
                    <a:srgbClr val="000000">
                      <a:alpha val="65000"/>
                    </a:srgbClr>
                  </a:outerShdw>
                </a:effectLst>
              </a:rPr>
              <a:t>pillars</a:t>
            </a:r>
            <a:endParaRPr lang="en-US" dirty="0"/>
          </a:p>
        </p:txBody>
      </p:sp>
    </p:spTree>
    <p:extLst>
      <p:ext uri="{BB962C8B-B14F-4D97-AF65-F5344CB8AC3E}">
        <p14:creationId xmlns:p14="http://schemas.microsoft.com/office/powerpoint/2010/main" val="2068711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30169C8-4A11-0D47-8E4D-809E3BAF9952}"/>
              </a:ext>
            </a:extLst>
          </p:cNvPr>
          <p:cNvPicPr/>
          <p:nvPr/>
        </p:nvPicPr>
        <p:blipFill>
          <a:blip r:embed="rId2"/>
          <a:stretch>
            <a:fillRect/>
          </a:stretch>
        </p:blipFill>
        <p:spPr>
          <a:xfrm>
            <a:off x="1835696" y="411510"/>
            <a:ext cx="6912768" cy="4153907"/>
          </a:xfrm>
          <a:prstGeom prst="rect">
            <a:avLst/>
          </a:prstGeom>
        </p:spPr>
      </p:pic>
    </p:spTree>
    <p:extLst>
      <p:ext uri="{BB962C8B-B14F-4D97-AF65-F5344CB8AC3E}">
        <p14:creationId xmlns:p14="http://schemas.microsoft.com/office/powerpoint/2010/main" val="1712036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5F583EB-CE05-9F4A-8215-E58FF0EE57D2}"/>
              </a:ext>
            </a:extLst>
          </p:cNvPr>
          <p:cNvPicPr/>
          <p:nvPr/>
        </p:nvPicPr>
        <p:blipFill>
          <a:blip r:embed="rId2"/>
          <a:stretch>
            <a:fillRect/>
          </a:stretch>
        </p:blipFill>
        <p:spPr>
          <a:xfrm>
            <a:off x="1547664" y="277763"/>
            <a:ext cx="7416824" cy="4587974"/>
          </a:xfrm>
          <a:prstGeom prst="rect">
            <a:avLst/>
          </a:prstGeom>
        </p:spPr>
      </p:pic>
    </p:spTree>
    <p:extLst>
      <p:ext uri="{BB962C8B-B14F-4D97-AF65-F5344CB8AC3E}">
        <p14:creationId xmlns:p14="http://schemas.microsoft.com/office/powerpoint/2010/main" val="3407191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72FE2CD-B7C7-3543-9749-ADEA03C7FAAD}"/>
              </a:ext>
            </a:extLst>
          </p:cNvPr>
          <p:cNvPicPr/>
          <p:nvPr/>
        </p:nvPicPr>
        <p:blipFill>
          <a:blip r:embed="rId2"/>
          <a:stretch>
            <a:fillRect/>
          </a:stretch>
        </p:blipFill>
        <p:spPr>
          <a:xfrm>
            <a:off x="1547664" y="231490"/>
            <a:ext cx="7416824" cy="4680519"/>
          </a:xfrm>
          <a:prstGeom prst="rect">
            <a:avLst/>
          </a:prstGeom>
        </p:spPr>
      </p:pic>
    </p:spTree>
    <p:extLst>
      <p:ext uri="{BB962C8B-B14F-4D97-AF65-F5344CB8AC3E}">
        <p14:creationId xmlns:p14="http://schemas.microsoft.com/office/powerpoint/2010/main" val="104938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451823-3C11-4D46-A6D5-2799F233E8F7}"/>
              </a:ext>
            </a:extLst>
          </p:cNvPr>
          <p:cNvSpPr>
            <a:spLocks noGrp="1"/>
          </p:cNvSpPr>
          <p:nvPr>
            <p:ph type="title"/>
          </p:nvPr>
        </p:nvSpPr>
        <p:spPr/>
        <p:txBody>
          <a:bodyPr/>
          <a:lstStyle/>
          <a:p>
            <a:r>
              <a:rPr lang="en-US" dirty="0"/>
              <a:t>Maintenance Purposes</a:t>
            </a:r>
          </a:p>
        </p:txBody>
      </p:sp>
      <p:graphicFrame>
        <p:nvGraphicFramePr>
          <p:cNvPr id="6" name="Espace réservé du contenu 5">
            <a:extLst>
              <a:ext uri="{FF2B5EF4-FFF2-40B4-BE49-F238E27FC236}">
                <a16:creationId xmlns:a16="http://schemas.microsoft.com/office/drawing/2014/main" id="{45A2FA4D-B105-724C-9C24-24B3DEBAECFD}"/>
              </a:ext>
            </a:extLst>
          </p:cNvPr>
          <p:cNvGraphicFramePr>
            <a:graphicFrameLocks noGrp="1"/>
          </p:cNvGraphicFramePr>
          <p:nvPr>
            <p:ph idx="1"/>
            <p:extLst>
              <p:ext uri="{D42A27DB-BD31-4B8C-83A1-F6EECF244321}">
                <p14:modId xmlns:p14="http://schemas.microsoft.com/office/powerpoint/2010/main" val="226845002"/>
              </p:ext>
            </p:extLst>
          </p:nvPr>
        </p:nvGraphicFramePr>
        <p:xfrm>
          <a:off x="4769063" y="844374"/>
          <a:ext cx="3996016" cy="1626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 6">
            <a:extLst>
              <a:ext uri="{FF2B5EF4-FFF2-40B4-BE49-F238E27FC236}">
                <a16:creationId xmlns:a16="http://schemas.microsoft.com/office/drawing/2014/main" id="{9D36A93E-0D4A-784D-8CC2-3CF74D2E60D1}"/>
              </a:ext>
            </a:extLst>
          </p:cNvPr>
          <p:cNvPicPr>
            <a:picLocks noChangeAspect="1"/>
          </p:cNvPicPr>
          <p:nvPr/>
        </p:nvPicPr>
        <p:blipFill>
          <a:blip r:embed="rId7"/>
          <a:stretch>
            <a:fillRect/>
          </a:stretch>
        </p:blipFill>
        <p:spPr>
          <a:xfrm>
            <a:off x="683566" y="2615867"/>
            <a:ext cx="3073159" cy="2051433"/>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E4EB1C5C-78DE-1849-BB0C-18328D7B223D}"/>
              </a:ext>
            </a:extLst>
          </p:cNvPr>
          <p:cNvSpPr txBox="1"/>
          <p:nvPr/>
        </p:nvSpPr>
        <p:spPr>
          <a:xfrm>
            <a:off x="4572000" y="2661857"/>
            <a:ext cx="4691265" cy="2062103"/>
          </a:xfrm>
          <a:prstGeom prst="rect">
            <a:avLst/>
          </a:prstGeom>
          <a:noFill/>
        </p:spPr>
        <p:txBody>
          <a:bodyPr wrap="square" rtlCol="0">
            <a:spAutoFit/>
          </a:bodyPr>
          <a:lstStyle/>
          <a:p>
            <a:r>
              <a:rPr lang="en-US" sz="1600" dirty="0"/>
              <a:t>If we operate our equipment/software/service:</a:t>
            </a:r>
          </a:p>
          <a:p>
            <a:endParaRPr lang="en-US" sz="1600" dirty="0"/>
          </a:p>
          <a:p>
            <a:r>
              <a:rPr lang="en-US" sz="1600" dirty="0"/>
              <a:t>- Regular maintenance</a:t>
            </a:r>
          </a:p>
          <a:p>
            <a:r>
              <a:rPr lang="en-US" sz="1600" dirty="0"/>
              <a:t>- Upgrade of equipment</a:t>
            </a:r>
          </a:p>
          <a:p>
            <a:endParaRPr lang="en-US" sz="1600" dirty="0"/>
          </a:p>
          <a:p>
            <a:r>
              <a:rPr lang="en-US" sz="1600" dirty="0">
                <a:solidFill>
                  <a:srgbClr val="FF0000"/>
                </a:solidFill>
              </a:rPr>
              <a:t>Wear-out phase is most of the time out of reached</a:t>
            </a:r>
          </a:p>
          <a:p>
            <a:r>
              <a:rPr lang="en-US" sz="1600" dirty="0"/>
              <a:t>New</a:t>
            </a:r>
            <a:r>
              <a:rPr lang="en-US" sz="1600" dirty="0">
                <a:solidFill>
                  <a:srgbClr val="FF0000"/>
                </a:solidFill>
              </a:rPr>
              <a:t> infant mortality phase</a:t>
            </a:r>
            <a:r>
              <a:rPr lang="en-US" sz="1600" dirty="0"/>
              <a:t> after each significant maintenance</a:t>
            </a:r>
          </a:p>
        </p:txBody>
      </p:sp>
      <p:sp>
        <p:nvSpPr>
          <p:cNvPr id="9" name="ZoneTexte 8">
            <a:extLst>
              <a:ext uri="{FF2B5EF4-FFF2-40B4-BE49-F238E27FC236}">
                <a16:creationId xmlns:a16="http://schemas.microsoft.com/office/drawing/2014/main" id="{22BDC299-0332-9942-BBDC-B1761F11A5CD}"/>
              </a:ext>
            </a:extLst>
          </p:cNvPr>
          <p:cNvSpPr txBox="1"/>
          <p:nvPr/>
        </p:nvSpPr>
        <p:spPr>
          <a:xfrm>
            <a:off x="555104" y="2242524"/>
            <a:ext cx="3295518" cy="369332"/>
          </a:xfrm>
          <a:prstGeom prst="rect">
            <a:avLst/>
          </a:prstGeom>
          <a:noFill/>
        </p:spPr>
        <p:txBody>
          <a:bodyPr wrap="none" rtlCol="0">
            <a:spAutoFit/>
          </a:bodyPr>
          <a:lstStyle/>
          <a:p>
            <a:r>
              <a:rPr lang="en-US" b="1" dirty="0">
                <a:solidFill>
                  <a:srgbClr val="FF0000"/>
                </a:solidFill>
              </a:rPr>
              <a:t>Weibull/”</a:t>
            </a:r>
            <a:r>
              <a:rPr lang="en-US" b="1" dirty="0" err="1">
                <a:solidFill>
                  <a:srgbClr val="FF0000"/>
                </a:solidFill>
              </a:rPr>
              <a:t>Bathtube</a:t>
            </a:r>
            <a:r>
              <a:rPr lang="en-US" b="1" dirty="0">
                <a:solidFill>
                  <a:srgbClr val="FF0000"/>
                </a:solidFill>
              </a:rPr>
              <a:t>” Distribution</a:t>
            </a:r>
          </a:p>
        </p:txBody>
      </p:sp>
      <p:sp>
        <p:nvSpPr>
          <p:cNvPr id="10" name="ZoneTexte 9">
            <a:extLst>
              <a:ext uri="{FF2B5EF4-FFF2-40B4-BE49-F238E27FC236}">
                <a16:creationId xmlns:a16="http://schemas.microsoft.com/office/drawing/2014/main" id="{FA420F86-B2A2-B04B-90D7-B2C90666374E}"/>
              </a:ext>
            </a:extLst>
          </p:cNvPr>
          <p:cNvSpPr txBox="1"/>
          <p:nvPr/>
        </p:nvSpPr>
        <p:spPr>
          <a:xfrm>
            <a:off x="58759" y="777020"/>
            <a:ext cx="4251083" cy="1569660"/>
          </a:xfrm>
          <a:prstGeom prst="rect">
            <a:avLst/>
          </a:prstGeom>
          <a:noFill/>
        </p:spPr>
        <p:txBody>
          <a:bodyPr wrap="square" rtlCol="0">
            <a:spAutoFit/>
          </a:bodyPr>
          <a:lstStyle/>
          <a:p>
            <a:r>
              <a:rPr lang="en-US" sz="1600" b="1" dirty="0"/>
              <a:t>Equipment categories</a:t>
            </a:r>
          </a:p>
          <a:p>
            <a:pPr marL="285750" indent="-285750">
              <a:buFont typeface="Arial" panose="020B0604020202020204" pitchFamily="34" charset="0"/>
              <a:buChar char="•"/>
            </a:pPr>
            <a:r>
              <a:rPr lang="en-US" sz="1600" dirty="0"/>
              <a:t>Equipment not requiring maintenance (consumables: cables, etc.)</a:t>
            </a:r>
          </a:p>
          <a:p>
            <a:pPr marL="285750" indent="-285750">
              <a:buFont typeface="Arial" panose="020B0604020202020204" pitchFamily="34" charset="0"/>
              <a:buChar char="•"/>
            </a:pPr>
            <a:r>
              <a:rPr lang="en-US" sz="1600" dirty="0"/>
              <a:t>Equipment with a friendly design for maintenance</a:t>
            </a:r>
          </a:p>
          <a:p>
            <a:pPr marL="285750" indent="-285750">
              <a:buFont typeface="Arial" panose="020B0604020202020204" pitchFamily="34" charset="0"/>
              <a:buChar char="•"/>
            </a:pPr>
            <a:r>
              <a:rPr lang="en-US" sz="1600" dirty="0"/>
              <a:t>Others</a:t>
            </a:r>
          </a:p>
        </p:txBody>
      </p:sp>
      <p:pic>
        <p:nvPicPr>
          <p:cNvPr id="11" name="Image 10">
            <a:extLst>
              <a:ext uri="{FF2B5EF4-FFF2-40B4-BE49-F238E27FC236}">
                <a16:creationId xmlns:a16="http://schemas.microsoft.com/office/drawing/2014/main" id="{4621CEC4-A3EE-474C-86EA-7BEF04A6B710}"/>
              </a:ext>
            </a:extLst>
          </p:cNvPr>
          <p:cNvPicPr>
            <a:picLocks noChangeAspect="1"/>
          </p:cNvPicPr>
          <p:nvPr/>
        </p:nvPicPr>
        <p:blipFill>
          <a:blip r:embed="rId8"/>
          <a:stretch>
            <a:fillRect/>
          </a:stretch>
        </p:blipFill>
        <p:spPr>
          <a:xfrm>
            <a:off x="3104209" y="51901"/>
            <a:ext cx="2323447" cy="984511"/>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29AD1F1F-7916-0A4F-84D0-6D039C110433}"/>
              </a:ext>
            </a:extLst>
          </p:cNvPr>
          <p:cNvSpPr txBox="1"/>
          <p:nvPr/>
        </p:nvSpPr>
        <p:spPr>
          <a:xfrm>
            <a:off x="7224514" y="618390"/>
            <a:ext cx="1906035" cy="369332"/>
          </a:xfrm>
          <a:prstGeom prst="rect">
            <a:avLst/>
          </a:prstGeom>
          <a:noFill/>
        </p:spPr>
        <p:txBody>
          <a:bodyPr wrap="none" rtlCol="0">
            <a:spAutoFit/>
          </a:bodyPr>
          <a:lstStyle/>
          <a:p>
            <a:r>
              <a:rPr lang="en-US" b="1" dirty="0">
                <a:solidFill>
                  <a:srgbClr val="FF0000"/>
                </a:solidFill>
              </a:rPr>
              <a:t>Quality Assurance</a:t>
            </a:r>
          </a:p>
        </p:txBody>
      </p:sp>
    </p:spTree>
    <p:extLst>
      <p:ext uri="{BB962C8B-B14F-4D97-AF65-F5344CB8AC3E}">
        <p14:creationId xmlns:p14="http://schemas.microsoft.com/office/powerpoint/2010/main" val="2862375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9F32FC9-1B56-4442-9526-946700D6BA84}"/>
              </a:ext>
            </a:extLst>
          </p:cNvPr>
          <p:cNvPicPr>
            <a:picLocks noChangeAspect="1"/>
          </p:cNvPicPr>
          <p:nvPr/>
        </p:nvPicPr>
        <p:blipFill>
          <a:blip r:embed="rId3"/>
          <a:stretch>
            <a:fillRect/>
          </a:stretch>
        </p:blipFill>
        <p:spPr>
          <a:xfrm>
            <a:off x="5076056" y="2325366"/>
            <a:ext cx="3407517" cy="2258829"/>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CD3459FC-A317-6E4D-BC74-284A753EF40F}"/>
              </a:ext>
            </a:extLst>
          </p:cNvPr>
          <p:cNvSpPr txBox="1"/>
          <p:nvPr/>
        </p:nvSpPr>
        <p:spPr>
          <a:xfrm>
            <a:off x="0" y="546545"/>
            <a:ext cx="4572000" cy="1477328"/>
          </a:xfrm>
          <a:prstGeom prst="rect">
            <a:avLst/>
          </a:prstGeom>
          <a:noFill/>
        </p:spPr>
        <p:txBody>
          <a:bodyPr wrap="square" rtlCol="0">
            <a:spAutoFit/>
          </a:bodyPr>
          <a:lstStyle/>
          <a:p>
            <a:pPr algn="ctr"/>
            <a:r>
              <a:rPr lang="en-US" sz="2000" b="1" dirty="0"/>
              <a:t>Friendly design for maintenance</a:t>
            </a:r>
          </a:p>
          <a:p>
            <a:endParaRPr lang="en-US" sz="1400" b="1" dirty="0"/>
          </a:p>
          <a:p>
            <a:pPr marL="285750" indent="-285750">
              <a:buFont typeface="Arial" panose="020B0604020202020204" pitchFamily="34" charset="0"/>
              <a:buChar char="•"/>
            </a:pPr>
            <a:r>
              <a:rPr lang="en-US" sz="1400" dirty="0"/>
              <a:t>Easy access to components</a:t>
            </a:r>
          </a:p>
          <a:p>
            <a:pPr marL="285750" indent="-285750">
              <a:buFont typeface="Arial" panose="020B0604020202020204" pitchFamily="34" charset="0"/>
              <a:buChar char="•"/>
            </a:pPr>
            <a:r>
              <a:rPr lang="en-US" sz="1400" dirty="0"/>
              <a:t>Independent components</a:t>
            </a:r>
          </a:p>
          <a:p>
            <a:pPr marL="285750" indent="-285750">
              <a:buFont typeface="Arial" panose="020B0604020202020204" pitchFamily="34" charset="0"/>
              <a:buChar char="•"/>
            </a:pPr>
            <a:r>
              <a:rPr lang="en-US" sz="1400" dirty="0"/>
              <a:t>In-house maintenance possible</a:t>
            </a:r>
          </a:p>
          <a:p>
            <a:pPr marL="285750" indent="-285750">
              <a:buFont typeface="Arial" panose="020B0604020202020204" pitchFamily="34" charset="0"/>
              <a:buChar char="•"/>
            </a:pPr>
            <a:r>
              <a:rPr lang="en-US" sz="1400" dirty="0"/>
              <a:t>Standard tools </a:t>
            </a:r>
            <a:r>
              <a:rPr lang="en-US" sz="1400" dirty="0">
                <a:sym typeface="Wingdings" pitchFamily="2" charset="2"/>
              </a:rPr>
              <a:t>– Everybody</a:t>
            </a:r>
            <a:endParaRPr lang="en-US" sz="1400" dirty="0"/>
          </a:p>
        </p:txBody>
      </p:sp>
      <p:pic>
        <p:nvPicPr>
          <p:cNvPr id="7" name="Image 6">
            <a:extLst>
              <a:ext uri="{FF2B5EF4-FFF2-40B4-BE49-F238E27FC236}">
                <a16:creationId xmlns:a16="http://schemas.microsoft.com/office/drawing/2014/main" id="{2D999EAB-B327-D04E-9248-A4EB036949BB}"/>
              </a:ext>
            </a:extLst>
          </p:cNvPr>
          <p:cNvPicPr>
            <a:picLocks noChangeAspect="1"/>
          </p:cNvPicPr>
          <p:nvPr/>
        </p:nvPicPr>
        <p:blipFill>
          <a:blip r:embed="rId4"/>
          <a:stretch>
            <a:fillRect/>
          </a:stretch>
        </p:blipFill>
        <p:spPr>
          <a:xfrm>
            <a:off x="1668784" y="2264669"/>
            <a:ext cx="2903215" cy="2466263"/>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EED5BDBE-C41F-1041-9BDF-7235F313770B}"/>
              </a:ext>
            </a:extLst>
          </p:cNvPr>
          <p:cNvPicPr>
            <a:picLocks noChangeAspect="1"/>
          </p:cNvPicPr>
          <p:nvPr/>
        </p:nvPicPr>
        <p:blipFill>
          <a:blip r:embed="rId5"/>
          <a:stretch>
            <a:fillRect/>
          </a:stretch>
        </p:blipFill>
        <p:spPr>
          <a:xfrm>
            <a:off x="113411" y="2419885"/>
            <a:ext cx="1455361" cy="1091521"/>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8177F0E2-E30B-B74D-8AB9-F009A61E655B}"/>
              </a:ext>
            </a:extLst>
          </p:cNvPr>
          <p:cNvSpPr txBox="1"/>
          <p:nvPr/>
        </p:nvSpPr>
        <p:spPr>
          <a:xfrm>
            <a:off x="4270089" y="546545"/>
            <a:ext cx="5019451" cy="1692771"/>
          </a:xfrm>
          <a:prstGeom prst="rect">
            <a:avLst/>
          </a:prstGeom>
          <a:noFill/>
        </p:spPr>
        <p:txBody>
          <a:bodyPr wrap="none" rtlCol="0">
            <a:spAutoFit/>
          </a:bodyPr>
          <a:lstStyle/>
          <a:p>
            <a:pPr algn="ctr"/>
            <a:r>
              <a:rPr lang="en-US" sz="2000" b="1" dirty="0"/>
              <a:t>Design against easy maintenance</a:t>
            </a:r>
          </a:p>
          <a:p>
            <a:endParaRPr lang="en-US" sz="1400" dirty="0"/>
          </a:p>
          <a:p>
            <a:pPr marL="285750" indent="-285750">
              <a:buFont typeface="Arial" panose="020B0604020202020204" pitchFamily="34" charset="0"/>
              <a:buChar char="•"/>
            </a:pPr>
            <a:r>
              <a:rPr lang="en-US" sz="1400" dirty="0"/>
              <a:t>All components soldered/stick together with the motherboard</a:t>
            </a:r>
          </a:p>
          <a:p>
            <a:pPr marL="285750" indent="-285750">
              <a:buFont typeface="Arial" panose="020B0604020202020204" pitchFamily="34" charset="0"/>
              <a:buChar char="•"/>
            </a:pPr>
            <a:r>
              <a:rPr lang="en-US" sz="1400" dirty="0"/>
              <a:t>Not possible to replace individual components</a:t>
            </a:r>
          </a:p>
          <a:p>
            <a:pPr marL="285750" indent="-285750">
              <a:buFont typeface="Arial" panose="020B0604020202020204" pitchFamily="34" charset="0"/>
              <a:buChar char="•"/>
            </a:pPr>
            <a:r>
              <a:rPr lang="en-US" sz="1400" dirty="0"/>
              <a:t>Need to dismantle many parts to access one part</a:t>
            </a:r>
          </a:p>
          <a:p>
            <a:pPr marL="285750" indent="-285750">
              <a:buFont typeface="Arial" panose="020B0604020202020204" pitchFamily="34" charset="0"/>
              <a:buChar char="•"/>
            </a:pPr>
            <a:r>
              <a:rPr lang="en-US" sz="1400" dirty="0"/>
              <a:t>No in-house maintenance </a:t>
            </a:r>
            <a:r>
              <a:rPr lang="en-US" sz="1400" dirty="0">
                <a:sym typeface="Wingdings" pitchFamily="2" charset="2"/>
              </a:rPr>
              <a:t> send back to certified expert</a:t>
            </a:r>
          </a:p>
          <a:p>
            <a:pPr marL="285750" indent="-285750">
              <a:buFont typeface="Arial" panose="020B0604020202020204" pitchFamily="34" charset="0"/>
              <a:buChar char="•"/>
            </a:pPr>
            <a:r>
              <a:rPr lang="en-US" sz="1400" dirty="0">
                <a:sym typeface="Wingdings" pitchFamily="2" charset="2"/>
              </a:rPr>
              <a:t>Specific tools</a:t>
            </a:r>
            <a:endParaRPr lang="en-US" sz="1400" dirty="0"/>
          </a:p>
        </p:txBody>
      </p:sp>
      <p:pic>
        <p:nvPicPr>
          <p:cNvPr id="6" name="Image 5">
            <a:extLst>
              <a:ext uri="{FF2B5EF4-FFF2-40B4-BE49-F238E27FC236}">
                <a16:creationId xmlns:a16="http://schemas.microsoft.com/office/drawing/2014/main" id="{7BBCC0A6-3126-FE4E-B21B-36611D71AF1B}"/>
              </a:ext>
            </a:extLst>
          </p:cNvPr>
          <p:cNvPicPr>
            <a:picLocks noChangeAspect="1"/>
          </p:cNvPicPr>
          <p:nvPr/>
        </p:nvPicPr>
        <p:blipFill>
          <a:blip r:embed="rId6"/>
          <a:stretch>
            <a:fillRect/>
          </a:stretch>
        </p:blipFill>
        <p:spPr>
          <a:xfrm>
            <a:off x="2987824" y="930874"/>
            <a:ext cx="864096" cy="864096"/>
          </a:xfrm>
          <a:prstGeom prst="rect">
            <a:avLst/>
          </a:prstGeom>
        </p:spPr>
      </p:pic>
      <p:pic>
        <p:nvPicPr>
          <p:cNvPr id="9" name="Image 8">
            <a:extLst>
              <a:ext uri="{FF2B5EF4-FFF2-40B4-BE49-F238E27FC236}">
                <a16:creationId xmlns:a16="http://schemas.microsoft.com/office/drawing/2014/main" id="{C4EF2BD3-70E2-D841-8D65-62F873EB7AF5}"/>
              </a:ext>
            </a:extLst>
          </p:cNvPr>
          <p:cNvPicPr>
            <a:picLocks noChangeAspect="1"/>
          </p:cNvPicPr>
          <p:nvPr/>
        </p:nvPicPr>
        <p:blipFill>
          <a:blip r:embed="rId7"/>
          <a:stretch>
            <a:fillRect/>
          </a:stretch>
        </p:blipFill>
        <p:spPr>
          <a:xfrm>
            <a:off x="7877888" y="2023873"/>
            <a:ext cx="1211369" cy="970060"/>
          </a:xfrm>
          <a:prstGeom prst="rect">
            <a:avLst/>
          </a:prstGeom>
        </p:spPr>
      </p:pic>
    </p:spTree>
    <p:extLst>
      <p:ext uri="{BB962C8B-B14F-4D97-AF65-F5344CB8AC3E}">
        <p14:creationId xmlns:p14="http://schemas.microsoft.com/office/powerpoint/2010/main" val="400995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B5D1668-A901-E14A-95B7-C12D32B7317F}"/>
              </a:ext>
            </a:extLst>
          </p:cNvPr>
          <p:cNvSpPr txBox="1"/>
          <p:nvPr/>
        </p:nvSpPr>
        <p:spPr>
          <a:xfrm>
            <a:off x="1403648" y="1910030"/>
            <a:ext cx="6596871" cy="1323439"/>
          </a:xfrm>
          <a:prstGeom prst="rect">
            <a:avLst/>
          </a:prstGeom>
          <a:noFill/>
        </p:spPr>
        <p:txBody>
          <a:bodyPr wrap="none" rtlCol="0">
            <a:spAutoFit/>
          </a:bodyPr>
          <a:lstStyle/>
          <a:p>
            <a:r>
              <a:rPr lang="en-US" sz="4000" b="1" dirty="0">
                <a:solidFill>
                  <a:srgbClr val="3F6BAE"/>
                </a:solidFill>
              </a:rPr>
              <a:t>Disaster Gallery</a:t>
            </a:r>
          </a:p>
          <a:p>
            <a:r>
              <a:rPr lang="en-US" sz="4000" b="1" dirty="0">
                <a:solidFill>
                  <a:srgbClr val="3F6BAE"/>
                </a:solidFill>
              </a:rPr>
              <a:t>	Examples of Maintenance</a:t>
            </a:r>
          </a:p>
        </p:txBody>
      </p:sp>
    </p:spTree>
    <p:extLst>
      <p:ext uri="{BB962C8B-B14F-4D97-AF65-F5344CB8AC3E}">
        <p14:creationId xmlns:p14="http://schemas.microsoft.com/office/powerpoint/2010/main" val="3786603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2511569-38F4-7045-A392-28BEE5D4A2BB}"/>
              </a:ext>
            </a:extLst>
          </p:cNvPr>
          <p:cNvPicPr>
            <a:picLocks noChangeAspect="1"/>
          </p:cNvPicPr>
          <p:nvPr/>
        </p:nvPicPr>
        <p:blipFill>
          <a:blip r:embed="rId3"/>
          <a:stretch>
            <a:fillRect/>
          </a:stretch>
        </p:blipFill>
        <p:spPr>
          <a:xfrm>
            <a:off x="-1" y="-1786"/>
            <a:ext cx="2239197" cy="2573536"/>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B51DDF4C-46DD-054D-A1B0-A6D48AA7971B}"/>
              </a:ext>
            </a:extLst>
          </p:cNvPr>
          <p:cNvPicPr>
            <a:picLocks noChangeAspect="1"/>
          </p:cNvPicPr>
          <p:nvPr/>
        </p:nvPicPr>
        <p:blipFill>
          <a:blip r:embed="rId4"/>
          <a:stretch>
            <a:fillRect/>
          </a:stretch>
        </p:blipFill>
        <p:spPr>
          <a:xfrm>
            <a:off x="7306058" y="178165"/>
            <a:ext cx="1798340" cy="2073380"/>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A9E003B3-1E09-4044-8506-8F7C8D0DDBF9}"/>
              </a:ext>
            </a:extLst>
          </p:cNvPr>
          <p:cNvPicPr>
            <a:picLocks noChangeAspect="1"/>
          </p:cNvPicPr>
          <p:nvPr/>
        </p:nvPicPr>
        <p:blipFill>
          <a:blip r:embed="rId5"/>
          <a:stretch>
            <a:fillRect/>
          </a:stretch>
        </p:blipFill>
        <p:spPr>
          <a:xfrm>
            <a:off x="5693836" y="2523480"/>
            <a:ext cx="3098802" cy="2000941"/>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D938241C-B847-F047-A436-DE7CAE6D1D8D}"/>
              </a:ext>
            </a:extLst>
          </p:cNvPr>
          <p:cNvSpPr txBox="1"/>
          <p:nvPr/>
        </p:nvSpPr>
        <p:spPr>
          <a:xfrm>
            <a:off x="7194790" y="4203977"/>
            <a:ext cx="976678" cy="276999"/>
          </a:xfrm>
          <a:prstGeom prst="rect">
            <a:avLst/>
          </a:prstGeom>
          <a:noFill/>
        </p:spPr>
        <p:txBody>
          <a:bodyPr wrap="none" rtlCol="0">
            <a:spAutoFit/>
          </a:bodyPr>
          <a:lstStyle/>
          <a:p>
            <a:r>
              <a:rPr lang="en-US" sz="1200" b="1" dirty="0">
                <a:solidFill>
                  <a:schemeClr val="bg1"/>
                </a:solidFill>
              </a:rPr>
              <a:t>HQPS (ESRF)</a:t>
            </a:r>
          </a:p>
        </p:txBody>
      </p:sp>
      <p:sp>
        <p:nvSpPr>
          <p:cNvPr id="8" name="ZoneTexte 7">
            <a:extLst>
              <a:ext uri="{FF2B5EF4-FFF2-40B4-BE49-F238E27FC236}">
                <a16:creationId xmlns:a16="http://schemas.microsoft.com/office/drawing/2014/main" id="{77C720F2-DEB0-8047-BEA2-C41127553154}"/>
              </a:ext>
            </a:extLst>
          </p:cNvPr>
          <p:cNvSpPr txBox="1"/>
          <p:nvPr/>
        </p:nvSpPr>
        <p:spPr>
          <a:xfrm>
            <a:off x="530333" y="2571750"/>
            <a:ext cx="1178528" cy="261610"/>
          </a:xfrm>
          <a:prstGeom prst="rect">
            <a:avLst/>
          </a:prstGeom>
          <a:noFill/>
        </p:spPr>
        <p:txBody>
          <a:bodyPr wrap="none" rtlCol="0">
            <a:spAutoFit/>
          </a:bodyPr>
          <a:lstStyle/>
          <a:p>
            <a:r>
              <a:rPr lang="en-US" sz="1100" dirty="0"/>
              <a:t>water leak (ESRF)</a:t>
            </a:r>
          </a:p>
        </p:txBody>
      </p:sp>
      <p:pic>
        <p:nvPicPr>
          <p:cNvPr id="9" name="Image 8">
            <a:extLst>
              <a:ext uri="{FF2B5EF4-FFF2-40B4-BE49-F238E27FC236}">
                <a16:creationId xmlns:a16="http://schemas.microsoft.com/office/drawing/2014/main" id="{B29B348A-F317-6149-9F65-1C70B560F281}"/>
              </a:ext>
            </a:extLst>
          </p:cNvPr>
          <p:cNvPicPr>
            <a:picLocks noChangeAspect="1"/>
          </p:cNvPicPr>
          <p:nvPr/>
        </p:nvPicPr>
        <p:blipFill>
          <a:blip r:embed="rId6"/>
          <a:stretch>
            <a:fillRect/>
          </a:stretch>
        </p:blipFill>
        <p:spPr>
          <a:xfrm>
            <a:off x="2239195" y="0"/>
            <a:ext cx="1968898" cy="2664296"/>
          </a:xfrm>
          <a:prstGeom prst="rect">
            <a:avLst/>
          </a:prstGeom>
          <a:ln>
            <a:noFill/>
          </a:ln>
          <a:effectLst>
            <a:outerShdw blurRad="292100" dist="139700" dir="2700000" algn="tl" rotWithShape="0">
              <a:srgbClr val="333333">
                <a:alpha val="65000"/>
              </a:srgbClr>
            </a:outerShdw>
          </a:effectLst>
        </p:spPr>
      </p:pic>
      <p:pic>
        <p:nvPicPr>
          <p:cNvPr id="12" name="Picture 8">
            <a:extLst>
              <a:ext uri="{FF2B5EF4-FFF2-40B4-BE49-F238E27FC236}">
                <a16:creationId xmlns:a16="http://schemas.microsoft.com/office/drawing/2014/main" id="{F1F53C62-41B0-7B4E-B79C-D9751AC57E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2833360"/>
            <a:ext cx="2914427" cy="196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_x198308088" descr="EMB000118c438c8">
            <a:extLst>
              <a:ext uri="{FF2B5EF4-FFF2-40B4-BE49-F238E27FC236}">
                <a16:creationId xmlns:a16="http://schemas.microsoft.com/office/drawing/2014/main" id="{50D57279-4AC0-1446-874D-B16EC21C65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9049" y="2647142"/>
            <a:ext cx="1962017" cy="912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_x196721328" descr="EMB000118c438d6">
            <a:extLst>
              <a:ext uri="{FF2B5EF4-FFF2-40B4-BE49-F238E27FC236}">
                <a16:creationId xmlns:a16="http://schemas.microsoft.com/office/drawing/2014/main" id="{CBA390A8-D6B3-1F40-8544-62105B10BC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9048" y="3568448"/>
            <a:ext cx="1962017" cy="862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2A1B216E-83A8-0A46-A4CD-DAEDCD16545B}"/>
              </a:ext>
            </a:extLst>
          </p:cNvPr>
          <p:cNvSpPr txBox="1"/>
          <p:nvPr/>
        </p:nvSpPr>
        <p:spPr>
          <a:xfrm>
            <a:off x="2613137" y="4450860"/>
            <a:ext cx="3189912" cy="461665"/>
          </a:xfrm>
          <a:prstGeom prst="rect">
            <a:avLst/>
          </a:prstGeom>
          <a:noFill/>
        </p:spPr>
        <p:txBody>
          <a:bodyPr wrap="none" rtlCol="0">
            <a:spAutoFit/>
          </a:bodyPr>
          <a:lstStyle/>
          <a:p>
            <a:r>
              <a:rPr lang="en-US" sz="1200" dirty="0"/>
              <a:t>SRF: Water pollution/LN2 circuit/Turbine Broken</a:t>
            </a:r>
          </a:p>
          <a:p>
            <a:r>
              <a:rPr lang="en-US" sz="1200" dirty="0"/>
              <a:t>Several weeks/month shutdown</a:t>
            </a:r>
          </a:p>
        </p:txBody>
      </p:sp>
      <p:sp>
        <p:nvSpPr>
          <p:cNvPr id="16" name="ZoneTexte 15">
            <a:extLst>
              <a:ext uri="{FF2B5EF4-FFF2-40B4-BE49-F238E27FC236}">
                <a16:creationId xmlns:a16="http://schemas.microsoft.com/office/drawing/2014/main" id="{5D6DE543-2B19-5E4A-8D7D-26DC5A7FB77A}"/>
              </a:ext>
            </a:extLst>
          </p:cNvPr>
          <p:cNvSpPr txBox="1"/>
          <p:nvPr/>
        </p:nvSpPr>
        <p:spPr>
          <a:xfrm>
            <a:off x="2403960" y="3632772"/>
            <a:ext cx="693395" cy="369332"/>
          </a:xfrm>
          <a:prstGeom prst="rect">
            <a:avLst/>
          </a:prstGeom>
          <a:noFill/>
        </p:spPr>
        <p:txBody>
          <a:bodyPr wrap="none" rtlCol="0">
            <a:spAutoFit/>
          </a:bodyPr>
          <a:lstStyle/>
          <a:p>
            <a:r>
              <a:rPr lang="en-US" dirty="0"/>
              <a:t>PLS-2</a:t>
            </a:r>
          </a:p>
        </p:txBody>
      </p:sp>
      <p:sp>
        <p:nvSpPr>
          <p:cNvPr id="2" name="ZoneTexte 1">
            <a:extLst>
              <a:ext uri="{FF2B5EF4-FFF2-40B4-BE49-F238E27FC236}">
                <a16:creationId xmlns:a16="http://schemas.microsoft.com/office/drawing/2014/main" id="{689E040B-064D-9E4C-AD63-81B3E566CAEB}"/>
              </a:ext>
            </a:extLst>
          </p:cNvPr>
          <p:cNvSpPr txBox="1"/>
          <p:nvPr/>
        </p:nvSpPr>
        <p:spPr>
          <a:xfrm>
            <a:off x="4451463" y="412790"/>
            <a:ext cx="2899832" cy="646331"/>
          </a:xfrm>
          <a:prstGeom prst="rect">
            <a:avLst/>
          </a:prstGeom>
          <a:noFill/>
        </p:spPr>
        <p:txBody>
          <a:bodyPr wrap="none" rtlCol="0">
            <a:spAutoFit/>
          </a:bodyPr>
          <a:lstStyle/>
          <a:p>
            <a:pPr algn="ctr"/>
            <a:endParaRPr lang="en-US" b="1" dirty="0"/>
          </a:p>
          <a:p>
            <a:pPr algn="ctr"/>
            <a:r>
              <a:rPr lang="en-US" b="1" dirty="0"/>
              <a:t>How Maintenance can help?</a:t>
            </a:r>
          </a:p>
        </p:txBody>
      </p:sp>
    </p:spTree>
    <p:extLst>
      <p:ext uri="{BB962C8B-B14F-4D97-AF65-F5344CB8AC3E}">
        <p14:creationId xmlns:p14="http://schemas.microsoft.com/office/powerpoint/2010/main" val="389338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57DD86F-DCA2-4247-8587-AEC5BDCD308C}"/>
              </a:ext>
            </a:extLst>
          </p:cNvPr>
          <p:cNvPicPr>
            <a:picLocks noChangeAspect="1"/>
          </p:cNvPicPr>
          <p:nvPr/>
        </p:nvPicPr>
        <p:blipFill>
          <a:blip r:embed="rId3"/>
          <a:stretch>
            <a:fillRect/>
          </a:stretch>
        </p:blipFill>
        <p:spPr>
          <a:xfrm>
            <a:off x="179512" y="699542"/>
            <a:ext cx="3742294" cy="2449355"/>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1112A565-5E43-C54F-8653-A6CC48F2B808}"/>
              </a:ext>
            </a:extLst>
          </p:cNvPr>
          <p:cNvSpPr txBox="1"/>
          <p:nvPr/>
        </p:nvSpPr>
        <p:spPr>
          <a:xfrm>
            <a:off x="338712" y="3165461"/>
            <a:ext cx="4423888" cy="307777"/>
          </a:xfrm>
          <a:prstGeom prst="rect">
            <a:avLst/>
          </a:prstGeom>
          <a:noFill/>
        </p:spPr>
        <p:txBody>
          <a:bodyPr wrap="square" rtlCol="0">
            <a:spAutoFit/>
          </a:bodyPr>
          <a:lstStyle/>
          <a:p>
            <a:r>
              <a:rPr lang="en-US" sz="1400" dirty="0"/>
              <a:t>ESRF Crotch Absorber / radiation induced corrosion</a:t>
            </a:r>
          </a:p>
        </p:txBody>
      </p:sp>
      <p:sp>
        <p:nvSpPr>
          <p:cNvPr id="7" name="ZoneTexte 6">
            <a:extLst>
              <a:ext uri="{FF2B5EF4-FFF2-40B4-BE49-F238E27FC236}">
                <a16:creationId xmlns:a16="http://schemas.microsoft.com/office/drawing/2014/main" id="{51D5656C-2087-5543-AF1F-2045520B29E9}"/>
              </a:ext>
            </a:extLst>
          </p:cNvPr>
          <p:cNvSpPr txBox="1"/>
          <p:nvPr/>
        </p:nvSpPr>
        <p:spPr>
          <a:xfrm>
            <a:off x="1902691" y="157018"/>
            <a:ext cx="3854325" cy="369332"/>
          </a:xfrm>
          <a:prstGeom prst="rect">
            <a:avLst/>
          </a:prstGeom>
          <a:noFill/>
        </p:spPr>
        <p:txBody>
          <a:bodyPr wrap="none" rtlCol="0">
            <a:spAutoFit/>
          </a:bodyPr>
          <a:lstStyle/>
          <a:p>
            <a:r>
              <a:rPr lang="en-US" b="1" dirty="0">
                <a:solidFill>
                  <a:srgbClr val="3F6BAE"/>
                </a:solidFill>
              </a:rPr>
              <a:t>Radiation Induced Aging of Equipment</a:t>
            </a:r>
          </a:p>
        </p:txBody>
      </p:sp>
      <p:sp>
        <p:nvSpPr>
          <p:cNvPr id="8" name="Espace réservé du contenu 2">
            <a:extLst>
              <a:ext uri="{FF2B5EF4-FFF2-40B4-BE49-F238E27FC236}">
                <a16:creationId xmlns:a16="http://schemas.microsoft.com/office/drawing/2014/main" id="{419D70F6-3F6F-CE40-BE37-948715FA6260}"/>
              </a:ext>
            </a:extLst>
          </p:cNvPr>
          <p:cNvSpPr txBox="1">
            <a:spLocks/>
          </p:cNvSpPr>
          <p:nvPr/>
        </p:nvSpPr>
        <p:spPr>
          <a:xfrm>
            <a:off x="5013449" y="515772"/>
            <a:ext cx="3996928" cy="323850"/>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defRPr/>
            </a:pPr>
            <a:r>
              <a:rPr lang="en-GB" sz="1200" dirty="0">
                <a:solidFill>
                  <a:schemeClr val="tx1"/>
                </a:solidFill>
                <a:latin typeface="Tahoma" panose="020B0604030504040204" pitchFamily="34" charset="0"/>
                <a:ea typeface="Tahoma" panose="020B0604030504040204" pitchFamily="34" charset="0"/>
                <a:cs typeface="Tahoma" panose="020B0604030504040204" pitchFamily="34" charset="0"/>
              </a:rPr>
              <a:t>Cable insulators become rigid and brittle (SOLEIL)</a:t>
            </a:r>
          </a:p>
        </p:txBody>
      </p:sp>
      <p:pic>
        <p:nvPicPr>
          <p:cNvPr id="9" name="Image 6">
            <a:extLst>
              <a:ext uri="{FF2B5EF4-FFF2-40B4-BE49-F238E27FC236}">
                <a16:creationId xmlns:a16="http://schemas.microsoft.com/office/drawing/2014/main" id="{4170366C-0075-824D-B2EB-93BF26861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3"/>
          <a:stretch>
            <a:fillRect/>
          </a:stretch>
        </p:blipFill>
        <p:spPr bwMode="auto">
          <a:xfrm>
            <a:off x="5013449" y="871750"/>
            <a:ext cx="1778794" cy="165854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FDFCC604-AE53-E946-92E8-9244E1BB6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457" y="868060"/>
            <a:ext cx="1244204" cy="16573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ZoneTexte 13">
            <a:extLst>
              <a:ext uri="{FF2B5EF4-FFF2-40B4-BE49-F238E27FC236}">
                <a16:creationId xmlns:a16="http://schemas.microsoft.com/office/drawing/2014/main" id="{B0F3C8A6-4F11-0A40-A1DF-B0AA256EB484}"/>
              </a:ext>
            </a:extLst>
          </p:cNvPr>
          <p:cNvSpPr txBox="1">
            <a:spLocks noChangeArrowheads="1"/>
          </p:cNvSpPr>
          <p:nvPr/>
        </p:nvSpPr>
        <p:spPr bwMode="auto">
          <a:xfrm>
            <a:off x="5793375" y="2525410"/>
            <a:ext cx="300915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200" b="1" dirty="0">
                <a:latin typeface="Tahoma" charset="0"/>
                <a:cs typeface="Tahoma" charset="0"/>
              </a:rPr>
              <a:t>Sextupoles (</a:t>
            </a:r>
            <a:r>
              <a:rPr lang="fr-FR" sz="1200" b="1" dirty="0" err="1">
                <a:latin typeface="Tahoma" charset="0"/>
                <a:cs typeface="Tahoma" charset="0"/>
              </a:rPr>
              <a:t>downstream</a:t>
            </a:r>
            <a:r>
              <a:rPr lang="fr-FR" sz="1200" b="1" dirty="0">
                <a:latin typeface="Tahoma" charset="0"/>
                <a:cs typeface="Tahoma" charset="0"/>
              </a:rPr>
              <a:t>/</a:t>
            </a:r>
            <a:r>
              <a:rPr lang="fr-FR" sz="1200" b="1" dirty="0" err="1">
                <a:latin typeface="Tahoma" charset="0"/>
                <a:cs typeface="Tahoma" charset="0"/>
              </a:rPr>
              <a:t>upstream</a:t>
            </a:r>
            <a:r>
              <a:rPr lang="fr-FR" sz="1200" b="1" dirty="0">
                <a:latin typeface="Tahoma" charset="0"/>
                <a:cs typeface="Tahoma" charset="0"/>
              </a:rPr>
              <a:t>)</a:t>
            </a:r>
            <a:endParaRPr lang="en-GB" sz="1200" b="1" dirty="0">
              <a:latin typeface="Tahoma" charset="0"/>
              <a:cs typeface="Tahoma" charset="0"/>
            </a:endParaRPr>
          </a:p>
        </p:txBody>
      </p:sp>
      <p:pic>
        <p:nvPicPr>
          <p:cNvPr id="12" name="Image 6">
            <a:extLst>
              <a:ext uri="{FF2B5EF4-FFF2-40B4-BE49-F238E27FC236}">
                <a16:creationId xmlns:a16="http://schemas.microsoft.com/office/drawing/2014/main" id="{92E26F6C-9BD6-C842-ADD8-7C73A673DD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34214" y="2890703"/>
            <a:ext cx="1805918" cy="140401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4BBCE2B2-E20D-4D43-A1C2-CAE03A9560FC}"/>
              </a:ext>
            </a:extLst>
          </p:cNvPr>
          <p:cNvSpPr txBox="1"/>
          <p:nvPr/>
        </p:nvSpPr>
        <p:spPr>
          <a:xfrm>
            <a:off x="4762600" y="4341277"/>
            <a:ext cx="2977752" cy="553998"/>
          </a:xfrm>
          <a:prstGeom prst="rect">
            <a:avLst/>
          </a:prstGeom>
          <a:noFill/>
        </p:spPr>
        <p:txBody>
          <a:bodyPr wrap="square" rtlCol="0">
            <a:spAutoFit/>
          </a:bodyPr>
          <a:lstStyle/>
          <a:p>
            <a:r>
              <a:rPr lang="en-GB" sz="1000" b="1" dirty="0">
                <a:latin typeface="Tahoma" pitchFamily="34" charset="0"/>
                <a:cs typeface="Tahoma" pitchFamily="34" charset="0"/>
              </a:rPr>
              <a:t>Radiation aging of the glue that sticks together baking out film </a:t>
            </a:r>
            <a:r>
              <a:rPr lang="en-GB" sz="1000" b="1" dirty="0" err="1">
                <a:latin typeface="Tahoma" pitchFamily="34" charset="0"/>
                <a:cs typeface="Tahoma" pitchFamily="34" charset="0"/>
              </a:rPr>
              <a:t>kapton</a:t>
            </a:r>
            <a:r>
              <a:rPr lang="en-GB" sz="1000" b="1" dirty="0">
                <a:latin typeface="Tahoma" pitchFamily="34" charset="0"/>
                <a:cs typeface="Tahoma" pitchFamily="34" charset="0"/>
              </a:rPr>
              <a:t> foils</a:t>
            </a:r>
          </a:p>
          <a:p>
            <a:r>
              <a:rPr lang="en-GB" sz="1000" b="1" dirty="0">
                <a:solidFill>
                  <a:srgbClr val="FF0000"/>
                </a:solidFill>
                <a:latin typeface="Tahoma" pitchFamily="34" charset="0"/>
                <a:cs typeface="Tahoma" pitchFamily="34" charset="0"/>
              </a:rPr>
              <a:t>Preventive maintenance is not an option</a:t>
            </a:r>
            <a:endParaRPr lang="en-US" sz="1000" b="1" dirty="0">
              <a:solidFill>
                <a:srgbClr val="FF0000"/>
              </a:solidFill>
            </a:endParaRPr>
          </a:p>
        </p:txBody>
      </p:sp>
      <p:pic>
        <p:nvPicPr>
          <p:cNvPr id="14" name="Image 5">
            <a:extLst>
              <a:ext uri="{FF2B5EF4-FFF2-40B4-BE49-F238E27FC236}">
                <a16:creationId xmlns:a16="http://schemas.microsoft.com/office/drawing/2014/main" id="{8092B11B-8536-0643-AE73-FCA99585A7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41027" y="2774587"/>
            <a:ext cx="1450158" cy="145222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ZoneTexte 14">
            <a:extLst>
              <a:ext uri="{FF2B5EF4-FFF2-40B4-BE49-F238E27FC236}">
                <a16:creationId xmlns:a16="http://schemas.microsoft.com/office/drawing/2014/main" id="{8A7B75F4-EB92-EA40-BF91-F3ACE2919056}"/>
              </a:ext>
            </a:extLst>
          </p:cNvPr>
          <p:cNvSpPr txBox="1">
            <a:spLocks noChangeArrowheads="1"/>
          </p:cNvSpPr>
          <p:nvPr/>
        </p:nvSpPr>
        <p:spPr bwMode="auto">
          <a:xfrm>
            <a:off x="7549018" y="4325743"/>
            <a:ext cx="106150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1200" b="1" dirty="0">
                <a:latin typeface="Tahoma" charset="0"/>
                <a:cs typeface="Tahoma" charset="0"/>
              </a:rPr>
              <a:t>BPM cables</a:t>
            </a:r>
          </a:p>
        </p:txBody>
      </p:sp>
      <p:grpSp>
        <p:nvGrpSpPr>
          <p:cNvPr id="17" name="Groupe 16">
            <a:extLst>
              <a:ext uri="{FF2B5EF4-FFF2-40B4-BE49-F238E27FC236}">
                <a16:creationId xmlns:a16="http://schemas.microsoft.com/office/drawing/2014/main" id="{325C6581-D96E-FE4D-B0D3-D924924405DA}"/>
              </a:ext>
            </a:extLst>
          </p:cNvPr>
          <p:cNvGrpSpPr/>
          <p:nvPr/>
        </p:nvGrpSpPr>
        <p:grpSpPr>
          <a:xfrm>
            <a:off x="634221" y="3458406"/>
            <a:ext cx="3228331" cy="1301488"/>
            <a:chOff x="1169194" y="1895475"/>
            <a:chExt cx="4758929" cy="2296716"/>
          </a:xfrm>
        </p:grpSpPr>
        <p:pic>
          <p:nvPicPr>
            <p:cNvPr id="18" name="Image 24" descr="profilCaVQuad.png">
              <a:extLst>
                <a:ext uri="{FF2B5EF4-FFF2-40B4-BE49-F238E27FC236}">
                  <a16:creationId xmlns:a16="http://schemas.microsoft.com/office/drawing/2014/main" id="{37938933-4E86-AA45-A3F9-C89708AEAA6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69194" y="1895475"/>
              <a:ext cx="4758929" cy="2296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Étoile à 7 branches 18">
              <a:extLst>
                <a:ext uri="{FF2B5EF4-FFF2-40B4-BE49-F238E27FC236}">
                  <a16:creationId xmlns:a16="http://schemas.microsoft.com/office/drawing/2014/main" id="{2330864F-2F2D-004B-8F2E-EE2E676B1FA4}"/>
                </a:ext>
              </a:extLst>
            </p:cNvPr>
            <p:cNvSpPr/>
            <p:nvPr/>
          </p:nvSpPr>
          <p:spPr>
            <a:xfrm>
              <a:off x="2331244" y="3149203"/>
              <a:ext cx="355997" cy="394097"/>
            </a:xfrm>
            <a:prstGeom prst="star7">
              <a:avLst>
                <a:gd name="adj" fmla="val 18324"/>
                <a:gd name="hf" fmla="val 102572"/>
                <a:gd name="vf" fmla="val 105210"/>
              </a:avLst>
            </a:prstGeom>
            <a:solidFill>
              <a:srgbClr val="C00000">
                <a:alpha val="74902"/>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20" name="ZoneTexte 19">
              <a:extLst>
                <a:ext uri="{FF2B5EF4-FFF2-40B4-BE49-F238E27FC236}">
                  <a16:creationId xmlns:a16="http://schemas.microsoft.com/office/drawing/2014/main" id="{5088F2A6-7FC1-E044-B674-A83B1F5B8628}"/>
                </a:ext>
              </a:extLst>
            </p:cNvPr>
            <p:cNvSpPr txBox="1">
              <a:spLocks noChangeArrowheads="1"/>
            </p:cNvSpPr>
            <p:nvPr/>
          </p:nvSpPr>
          <p:spPr bwMode="auto">
            <a:xfrm>
              <a:off x="1477565" y="3730228"/>
              <a:ext cx="1690688" cy="434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000" b="1" dirty="0">
                  <a:solidFill>
                    <a:srgbClr val="C00000"/>
                  </a:solidFill>
                </a:rPr>
                <a:t>Fluorescence X</a:t>
              </a:r>
            </a:p>
          </p:txBody>
        </p:sp>
      </p:grpSp>
      <p:sp>
        <p:nvSpPr>
          <p:cNvPr id="21" name="ZoneTexte 20">
            <a:extLst>
              <a:ext uri="{FF2B5EF4-FFF2-40B4-BE49-F238E27FC236}">
                <a16:creationId xmlns:a16="http://schemas.microsoft.com/office/drawing/2014/main" id="{DB4CE49E-6008-D949-B414-CE88BCEDC532}"/>
              </a:ext>
            </a:extLst>
          </p:cNvPr>
          <p:cNvSpPr txBox="1"/>
          <p:nvPr/>
        </p:nvSpPr>
        <p:spPr>
          <a:xfrm>
            <a:off x="3008276" y="4467334"/>
            <a:ext cx="599844" cy="276999"/>
          </a:xfrm>
          <a:prstGeom prst="rect">
            <a:avLst/>
          </a:prstGeom>
          <a:noFill/>
        </p:spPr>
        <p:txBody>
          <a:bodyPr wrap="none" rtlCol="0">
            <a:spAutoFit/>
          </a:bodyPr>
          <a:lstStyle/>
          <a:p>
            <a:r>
              <a:rPr lang="en-US" sz="1200" dirty="0"/>
              <a:t>SOLEIL</a:t>
            </a:r>
          </a:p>
        </p:txBody>
      </p:sp>
      <p:sp>
        <p:nvSpPr>
          <p:cNvPr id="22" name="ZoneTexte 21">
            <a:extLst>
              <a:ext uri="{FF2B5EF4-FFF2-40B4-BE49-F238E27FC236}">
                <a16:creationId xmlns:a16="http://schemas.microsoft.com/office/drawing/2014/main" id="{64D74907-BFD8-EE48-95D8-31D155995260}"/>
              </a:ext>
            </a:extLst>
          </p:cNvPr>
          <p:cNvSpPr txBox="1"/>
          <p:nvPr/>
        </p:nvSpPr>
        <p:spPr>
          <a:xfrm>
            <a:off x="2754427" y="3488071"/>
            <a:ext cx="2064481" cy="600164"/>
          </a:xfrm>
          <a:prstGeom prst="rect">
            <a:avLst/>
          </a:prstGeom>
          <a:noFill/>
        </p:spPr>
        <p:txBody>
          <a:bodyPr wrap="square" rtlCol="0">
            <a:spAutoFit/>
          </a:bodyPr>
          <a:lstStyle/>
          <a:p>
            <a:pPr>
              <a:defRPr/>
            </a:pPr>
            <a:r>
              <a:rPr lang="en-GB" sz="1100" dirty="0"/>
              <a:t>Quadrupole vacuum chambers are made of aluminium</a:t>
            </a:r>
          </a:p>
          <a:p>
            <a:pPr>
              <a:defRPr/>
            </a:pPr>
            <a:r>
              <a:rPr lang="en-GB" sz="1100" dirty="0"/>
              <a:t>Minimum thickness is 3 mm</a:t>
            </a:r>
            <a:endParaRPr lang="en-GB" sz="1050" dirty="0"/>
          </a:p>
        </p:txBody>
      </p:sp>
    </p:spTree>
    <p:extLst>
      <p:ext uri="{BB962C8B-B14F-4D97-AF65-F5344CB8AC3E}">
        <p14:creationId xmlns:p14="http://schemas.microsoft.com/office/powerpoint/2010/main" val="4005999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2"/>
</p:tagLst>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ele-presentation-PPT-SOLEIL" id="{617685A5-2041-B34D-98C7-457DE131C17E}" vid="{C0950974-2633-CF42-80F4-813B7EAD964C}"/>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ele-presentation-PPT-SOLEIL" id="{617685A5-2041-B34D-98C7-457DE131C17E}" vid="{D4789EA9-F733-4D4B-B815-DCEC4A6C9B47}"/>
    </a:ext>
  </a:extLst>
</a:theme>
</file>

<file path=ppt/theme/theme3.xml><?xml version="1.0" encoding="utf-8"?>
<a:theme xmlns:a="http://schemas.openxmlformats.org/drawingml/2006/main" name="SOLEIL - fond gr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ele-presentation-PPT-SOLEIL" id="{617685A5-2041-B34D-98C7-457DE131C17E}" vid="{8F7C9CA9-81D1-9846-BA6B-DCEE0B2B0E5F}"/>
    </a:ext>
  </a:extLst>
</a:theme>
</file>

<file path=ppt/theme/theme4.xml><?xml version="1.0" encoding="utf-8"?>
<a:theme xmlns:a="http://schemas.openxmlformats.org/drawingml/2006/main" name="SOLEIL - fond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ele-presentation-PPT-SOLEIL" id="{617685A5-2041-B34D-98C7-457DE131C17E}" vid="{909DAD17-CC1A-6843-91BA-398644DA758B}"/>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Conception personnalisée</Template>
  <TotalTime>21396</TotalTime>
  <Words>4220</Words>
  <Application>Microsoft Macintosh PowerPoint</Application>
  <PresentationFormat>Affichage à l'écran (16:9)</PresentationFormat>
  <Paragraphs>749</Paragraphs>
  <Slides>44</Slides>
  <Notes>12</Notes>
  <HiddenSlides>0</HiddenSlides>
  <MMClips>0</MMClips>
  <ScaleCrop>false</ScaleCrop>
  <HeadingPairs>
    <vt:vector size="8" baseType="variant">
      <vt:variant>
        <vt:lpstr>Polices utilisées</vt:lpstr>
      </vt:variant>
      <vt:variant>
        <vt:i4>12</vt:i4>
      </vt:variant>
      <vt:variant>
        <vt:lpstr>Thème</vt:lpstr>
      </vt:variant>
      <vt:variant>
        <vt:i4>4</vt:i4>
      </vt:variant>
      <vt:variant>
        <vt:lpstr>Serveurs OLE incorporés</vt:lpstr>
      </vt:variant>
      <vt:variant>
        <vt:i4>1</vt:i4>
      </vt:variant>
      <vt:variant>
        <vt:lpstr>Titres des diapositives</vt:lpstr>
      </vt:variant>
      <vt:variant>
        <vt:i4>44</vt:i4>
      </vt:variant>
    </vt:vector>
  </HeadingPairs>
  <TitlesOfParts>
    <vt:vector size="61" baseType="lpstr">
      <vt:lpstr>Arial Unicode MS</vt:lpstr>
      <vt:lpstr>ＭＳ Ｐゴシック</vt:lpstr>
      <vt:lpstr>Osaka</vt:lpstr>
      <vt:lpstr>Arial</vt:lpstr>
      <vt:lpstr>Arial Narrow</vt:lpstr>
      <vt:lpstr>Calibri</vt:lpstr>
      <vt:lpstr>Helvetica</vt:lpstr>
      <vt:lpstr>Tahoma</vt:lpstr>
      <vt:lpstr>Times</vt:lpstr>
      <vt:lpstr>Times New Roman</vt:lpstr>
      <vt:lpstr>Wingdings</vt:lpstr>
      <vt:lpstr>Wingdings 3</vt:lpstr>
      <vt:lpstr>Conception personnalisée</vt:lpstr>
      <vt:lpstr>1_Conception personnalisée</vt:lpstr>
      <vt:lpstr>SOLEIL - fond gris</vt:lpstr>
      <vt:lpstr>SOLEIL - fond blanc</vt:lpstr>
      <vt:lpstr>Feuille de calcul</vt:lpstr>
      <vt:lpstr>Maintenance Strategies for Reaching and Maintaining top Performance of Accelerator Facilities How to reach high beam availability and short time to recover Practical Lessons</vt:lpstr>
      <vt:lpstr>Contents</vt:lpstr>
      <vt:lpstr>Acknowledgement</vt:lpstr>
      <vt:lpstr>Maintenance: Definitions</vt:lpstr>
      <vt:lpstr>Maintenance Purposes</vt:lpstr>
      <vt:lpstr>Présentation PowerPoint</vt:lpstr>
      <vt:lpstr>Présentation PowerPoint</vt:lpstr>
      <vt:lpstr>Présentation PowerPoint</vt:lpstr>
      <vt:lpstr>Présentation PowerPoint</vt:lpstr>
      <vt:lpstr>Power Supply</vt:lpstr>
      <vt:lpstr>Présentation PowerPoint</vt:lpstr>
      <vt:lpstr>Présentation PowerPoint</vt:lpstr>
      <vt:lpstr>Solid State Power Amplifiers: Modular Approach</vt:lpstr>
      <vt:lpstr>Facilities w/ Different Objectives, Operation Schedules</vt:lpstr>
      <vt:lpstr>Strategy for Defining the Maintenance Types</vt:lpstr>
      <vt:lpstr>Maintenance Types and Strategies </vt:lpstr>
      <vt:lpstr>Categories of Equipment where Maintenance should be focused on? </vt:lpstr>
      <vt:lpstr>What Events Trigger a Maintenance Action?</vt:lpstr>
      <vt:lpstr>Anecdote by G. Dodsong (SNS Deputy Director)</vt:lpstr>
      <vt:lpstr>Preventive Maintenance in Action</vt:lpstr>
      <vt:lpstr>Maintenance and Management</vt:lpstr>
      <vt:lpstr>Maintenance and Organization</vt:lpstr>
      <vt:lpstr>How to Make the Maintenance Easier </vt:lpstr>
      <vt:lpstr>Maintenance Work</vt:lpstr>
      <vt:lpstr>How Involving Subcontractors in Maintenance</vt:lpstr>
      <vt:lpstr>How to Deal with Captive Market?</vt:lpstr>
      <vt:lpstr>Maintenance of Software (Controls, firmware, etc.)</vt:lpstr>
      <vt:lpstr>Maintenance of Software (2)</vt:lpstr>
      <vt:lpstr>Conclusions: Maintenance Strategy  “machine type” dependent</vt:lpstr>
      <vt:lpstr>Présentation PowerPoint</vt:lpstr>
      <vt:lpstr>Survey Send to 50 facilities/industries</vt:lpstr>
      <vt:lpstr>Présentation PowerPoint</vt:lpstr>
      <vt:lpstr>Présentation PowerPoint</vt:lpstr>
      <vt:lpstr>Présentation PowerPoint</vt:lpstr>
      <vt:lpstr>How to Handle Large System Maintenance like as the Cooling Plant when the Facility is Aging?</vt:lpstr>
      <vt:lpstr>Maintenance Impact on the Planning of the Shutdown Periods (What Strategy?) </vt:lpstr>
      <vt:lpstr>Selected Feedbacks (1)</vt:lpstr>
      <vt:lpstr>Selected Feedbacks (2)</vt:lpstr>
      <vt:lpstr>Raised Questions (1)</vt:lpstr>
      <vt:lpstr>Raised Questions (2)</vt:lpstr>
      <vt:lpstr>Maintenance and Industry: What Can We Learned?</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nadolski</dc:creator>
  <cp:lastModifiedBy>NADOLSKI Laurent</cp:lastModifiedBy>
  <cp:revision>242</cp:revision>
  <cp:lastPrinted>2019-11-13T00:32:34Z</cp:lastPrinted>
  <dcterms:created xsi:type="dcterms:W3CDTF">2019-10-27T19:27:20Z</dcterms:created>
  <dcterms:modified xsi:type="dcterms:W3CDTF">2019-11-13T02:07:00Z</dcterms:modified>
</cp:coreProperties>
</file>