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65" r:id="rId2"/>
    <p:sldId id="259" r:id="rId3"/>
    <p:sldId id="277" r:id="rId4"/>
    <p:sldId id="279" r:id="rId5"/>
    <p:sldId id="297" r:id="rId6"/>
    <p:sldId id="281" r:id="rId7"/>
    <p:sldId id="283" r:id="rId8"/>
    <p:sldId id="282" r:id="rId9"/>
    <p:sldId id="280" r:id="rId10"/>
    <p:sldId id="284" r:id="rId11"/>
    <p:sldId id="286" r:id="rId12"/>
    <p:sldId id="285" r:id="rId13"/>
    <p:sldId id="287" r:id="rId14"/>
    <p:sldId id="292" r:id="rId15"/>
    <p:sldId id="293" r:id="rId16"/>
    <p:sldId id="290" r:id="rId17"/>
    <p:sldId id="294" r:id="rId18"/>
    <p:sldId id="295"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298" r:id="rId53"/>
    <p:sldId id="276" r:id="rId54"/>
  </p:sldIdLst>
  <p:sldSz cx="9144000" cy="5715000" type="screen16x1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390D162-CC63-4D5F-AF65-FE27921142D1}">
          <p14:sldIdLst>
            <p14:sldId id="265"/>
            <p14:sldId id="259"/>
            <p14:sldId id="277"/>
            <p14:sldId id="279"/>
            <p14:sldId id="297"/>
            <p14:sldId id="281"/>
            <p14:sldId id="283"/>
            <p14:sldId id="282"/>
            <p14:sldId id="280"/>
            <p14:sldId id="284"/>
            <p14:sldId id="286"/>
            <p14:sldId id="285"/>
            <p14:sldId id="287"/>
            <p14:sldId id="292"/>
            <p14:sldId id="293"/>
            <p14:sldId id="290"/>
            <p14:sldId id="294"/>
            <p14:sldId id="295"/>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298"/>
            <p14:sldId id="27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tse Pont" initials="MP"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E50"/>
    <a:srgbClr val="FF0000"/>
    <a:srgbClr val="385D8A"/>
    <a:srgbClr val="F4EDDC"/>
    <a:srgbClr val="F4EFDC"/>
    <a:srgbClr val="F0E9D0"/>
    <a:srgbClr val="EDE5C9"/>
    <a:srgbClr val="DDDBC1"/>
    <a:srgbClr val="125E9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55" autoAdjust="0"/>
    <p:restoredTop sz="86734" autoAdjust="0"/>
  </p:normalViewPr>
  <p:slideViewPr>
    <p:cSldViewPr>
      <p:cViewPr>
        <p:scale>
          <a:sx n="150" d="100"/>
          <a:sy n="150" d="100"/>
        </p:scale>
        <p:origin x="-492" y="-23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93" d="100"/>
          <a:sy n="93" d="100"/>
        </p:scale>
        <p:origin x="-3768" y="-102"/>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storagez\home\banque\3.Workshops\ARW2017\Statist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toragez\home\banque\3.Workshops\ARW2017\Statist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05051134144954"/>
          <c:y val="7.2643976250350906E-2"/>
          <c:w val="0.72234292747304896"/>
          <c:h val="0.77033568297370247"/>
        </c:manualLayout>
      </c:layout>
      <c:scatterChart>
        <c:scatterStyle val="lineMarker"/>
        <c:varyColors val="0"/>
        <c:ser>
          <c:idx val="0"/>
          <c:order val="0"/>
          <c:tx>
            <c:strRef>
              <c:f>Sheet1!$G$1</c:f>
              <c:strCache>
                <c:ptCount val="1"/>
                <c:pt idx="0">
                  <c:v>Mean Time Between Failures</c:v>
                </c:pt>
              </c:strCache>
            </c:strRef>
          </c:tx>
          <c:marker>
            <c:symbol val="diamond"/>
            <c:size val="15"/>
          </c:marker>
          <c:xVal>
            <c:numRef>
              <c:f>Sheet1!$A$2:$A$9</c:f>
              <c:numCache>
                <c:formatCode>General</c:formatCode>
                <c:ptCount val="8"/>
                <c:pt idx="0">
                  <c:v>2012</c:v>
                </c:pt>
                <c:pt idx="1">
                  <c:v>2013</c:v>
                </c:pt>
                <c:pt idx="2">
                  <c:v>2014</c:v>
                </c:pt>
                <c:pt idx="3">
                  <c:v>2015</c:v>
                </c:pt>
                <c:pt idx="4">
                  <c:v>2016</c:v>
                </c:pt>
                <c:pt idx="5">
                  <c:v>2017</c:v>
                </c:pt>
                <c:pt idx="6">
                  <c:v>2018</c:v>
                </c:pt>
                <c:pt idx="7">
                  <c:v>2019</c:v>
                </c:pt>
              </c:numCache>
            </c:numRef>
          </c:xVal>
          <c:yVal>
            <c:numRef>
              <c:f>Sheet1!$G$2:$G$9</c:f>
              <c:numCache>
                <c:formatCode>General</c:formatCode>
                <c:ptCount val="8"/>
                <c:pt idx="0">
                  <c:v>20.75</c:v>
                </c:pt>
                <c:pt idx="1">
                  <c:v>24.95</c:v>
                </c:pt>
                <c:pt idx="2">
                  <c:v>33.700000000000003</c:v>
                </c:pt>
                <c:pt idx="3">
                  <c:v>51.38</c:v>
                </c:pt>
                <c:pt idx="4">
                  <c:v>58.2</c:v>
                </c:pt>
                <c:pt idx="5">
                  <c:v>111.97</c:v>
                </c:pt>
                <c:pt idx="6">
                  <c:v>91.7</c:v>
                </c:pt>
                <c:pt idx="7">
                  <c:v>92.83</c:v>
                </c:pt>
              </c:numCache>
            </c:numRef>
          </c:yVal>
          <c:smooth val="0"/>
        </c:ser>
        <c:dLbls>
          <c:showLegendKey val="0"/>
          <c:showVal val="0"/>
          <c:showCatName val="0"/>
          <c:showSerName val="0"/>
          <c:showPercent val="0"/>
          <c:showBubbleSize val="0"/>
        </c:dLbls>
        <c:axId val="36662080"/>
        <c:axId val="99831744"/>
      </c:scatterChart>
      <c:scatterChart>
        <c:scatterStyle val="lineMarker"/>
        <c:varyColors val="0"/>
        <c:ser>
          <c:idx val="2"/>
          <c:order val="1"/>
          <c:tx>
            <c:strRef>
              <c:f>Sheet1!$I$1</c:f>
              <c:strCache>
                <c:ptCount val="1"/>
                <c:pt idx="0">
                  <c:v>Availability</c:v>
                </c:pt>
              </c:strCache>
            </c:strRef>
          </c:tx>
          <c:marker>
            <c:symbol val="triangle"/>
            <c:size val="15"/>
          </c:marker>
          <c:xVal>
            <c:numRef>
              <c:f>Sheet1!$A$2:$A$9</c:f>
              <c:numCache>
                <c:formatCode>General</c:formatCode>
                <c:ptCount val="8"/>
                <c:pt idx="0">
                  <c:v>2012</c:v>
                </c:pt>
                <c:pt idx="1">
                  <c:v>2013</c:v>
                </c:pt>
                <c:pt idx="2">
                  <c:v>2014</c:v>
                </c:pt>
                <c:pt idx="3">
                  <c:v>2015</c:v>
                </c:pt>
                <c:pt idx="4">
                  <c:v>2016</c:v>
                </c:pt>
                <c:pt idx="5">
                  <c:v>2017</c:v>
                </c:pt>
                <c:pt idx="6">
                  <c:v>2018</c:v>
                </c:pt>
                <c:pt idx="7">
                  <c:v>2019</c:v>
                </c:pt>
              </c:numCache>
            </c:numRef>
          </c:xVal>
          <c:yVal>
            <c:numRef>
              <c:f>Sheet1!$I$2:$I$9</c:f>
              <c:numCache>
                <c:formatCode>0.00%</c:formatCode>
                <c:ptCount val="8"/>
                <c:pt idx="0">
                  <c:v>0.77</c:v>
                </c:pt>
                <c:pt idx="1">
                  <c:v>0.83799999999999997</c:v>
                </c:pt>
                <c:pt idx="2">
                  <c:v>0.96799999999999997</c:v>
                </c:pt>
                <c:pt idx="3">
                  <c:v>0.97299999999999998</c:v>
                </c:pt>
                <c:pt idx="4">
                  <c:v>0.97599999999999998</c:v>
                </c:pt>
                <c:pt idx="5">
                  <c:v>0.98699999999999999</c:v>
                </c:pt>
                <c:pt idx="6">
                  <c:v>0.98199999999999998</c:v>
                </c:pt>
                <c:pt idx="7">
                  <c:v>0.97570000000000001</c:v>
                </c:pt>
              </c:numCache>
            </c:numRef>
          </c:yVal>
          <c:smooth val="0"/>
        </c:ser>
        <c:dLbls>
          <c:showLegendKey val="0"/>
          <c:showVal val="0"/>
          <c:showCatName val="0"/>
          <c:showSerName val="0"/>
          <c:showPercent val="0"/>
          <c:showBubbleSize val="0"/>
        </c:dLbls>
        <c:axId val="36662656"/>
        <c:axId val="99829440"/>
      </c:scatterChart>
      <c:valAx>
        <c:axId val="36662080"/>
        <c:scaling>
          <c:orientation val="minMax"/>
          <c:max val="2019"/>
          <c:min val="2012"/>
        </c:scaling>
        <c:delete val="0"/>
        <c:axPos val="b"/>
        <c:title>
          <c:tx>
            <c:rich>
              <a:bodyPr/>
              <a:lstStyle/>
              <a:p>
                <a:pPr>
                  <a:defRPr sz="1200"/>
                </a:pPr>
                <a:r>
                  <a:rPr lang="en-US" sz="1200"/>
                  <a:t>Year</a:t>
                </a:r>
              </a:p>
            </c:rich>
          </c:tx>
          <c:layout>
            <c:manualLayout>
              <c:xMode val="edge"/>
              <c:yMode val="edge"/>
              <c:x val="0.45371216097987749"/>
              <c:y val="0.92194581283361199"/>
            </c:manualLayout>
          </c:layout>
          <c:overlay val="0"/>
        </c:title>
        <c:numFmt formatCode="General" sourceLinked="1"/>
        <c:majorTickMark val="none"/>
        <c:minorTickMark val="none"/>
        <c:tickLblPos val="nextTo"/>
        <c:txPr>
          <a:bodyPr/>
          <a:lstStyle/>
          <a:p>
            <a:pPr>
              <a:defRPr sz="1200"/>
            </a:pPr>
            <a:endParaRPr lang="en-US"/>
          </a:p>
        </c:txPr>
        <c:crossAx val="99831744"/>
        <c:crosses val="autoZero"/>
        <c:crossBetween val="midCat"/>
        <c:majorUnit val="1"/>
        <c:minorUnit val="1"/>
      </c:valAx>
      <c:valAx>
        <c:axId val="99831744"/>
        <c:scaling>
          <c:orientation val="minMax"/>
        </c:scaling>
        <c:delete val="0"/>
        <c:axPos val="l"/>
        <c:majorGridlines/>
        <c:title>
          <c:tx>
            <c:rich>
              <a:bodyPr/>
              <a:lstStyle/>
              <a:p>
                <a:pPr>
                  <a:defRPr sz="1200">
                    <a:solidFill>
                      <a:srgbClr val="0070C0"/>
                    </a:solidFill>
                  </a:defRPr>
                </a:pPr>
                <a:r>
                  <a:rPr lang="en-US" sz="1200">
                    <a:solidFill>
                      <a:srgbClr val="0070C0"/>
                    </a:solidFill>
                  </a:rPr>
                  <a:t>MTBF</a:t>
                </a:r>
                <a:r>
                  <a:rPr lang="en-US" sz="1200" baseline="0">
                    <a:solidFill>
                      <a:srgbClr val="0070C0"/>
                    </a:solidFill>
                  </a:rPr>
                  <a:t> (h)</a:t>
                </a:r>
                <a:endParaRPr lang="en-US" sz="1200">
                  <a:solidFill>
                    <a:srgbClr val="0070C0"/>
                  </a:solidFill>
                </a:endParaRPr>
              </a:p>
            </c:rich>
          </c:tx>
          <c:layout/>
          <c:overlay val="0"/>
        </c:title>
        <c:numFmt formatCode="General" sourceLinked="1"/>
        <c:majorTickMark val="none"/>
        <c:minorTickMark val="none"/>
        <c:tickLblPos val="nextTo"/>
        <c:txPr>
          <a:bodyPr/>
          <a:lstStyle/>
          <a:p>
            <a:pPr>
              <a:defRPr sz="1200">
                <a:solidFill>
                  <a:srgbClr val="0070C0"/>
                </a:solidFill>
              </a:defRPr>
            </a:pPr>
            <a:endParaRPr lang="en-US"/>
          </a:p>
        </c:txPr>
        <c:crossAx val="36662080"/>
        <c:crosses val="autoZero"/>
        <c:crossBetween val="midCat"/>
      </c:valAx>
      <c:valAx>
        <c:axId val="99829440"/>
        <c:scaling>
          <c:orientation val="minMax"/>
          <c:max val="1"/>
          <c:min val="0.70000000000000007"/>
        </c:scaling>
        <c:delete val="0"/>
        <c:axPos val="r"/>
        <c:title>
          <c:tx>
            <c:rich>
              <a:bodyPr rot="-5400000" vert="horz"/>
              <a:lstStyle/>
              <a:p>
                <a:pPr>
                  <a:defRPr sz="1200">
                    <a:solidFill>
                      <a:schemeClr val="accent3">
                        <a:lumMod val="75000"/>
                      </a:schemeClr>
                    </a:solidFill>
                  </a:defRPr>
                </a:pPr>
                <a:r>
                  <a:rPr lang="en-US" sz="1200">
                    <a:solidFill>
                      <a:schemeClr val="accent3">
                        <a:lumMod val="75000"/>
                      </a:schemeClr>
                    </a:solidFill>
                  </a:rPr>
                  <a:t>Availability</a:t>
                </a:r>
              </a:p>
            </c:rich>
          </c:tx>
          <c:layout/>
          <c:overlay val="0"/>
        </c:title>
        <c:numFmt formatCode="0%" sourceLinked="0"/>
        <c:majorTickMark val="out"/>
        <c:minorTickMark val="none"/>
        <c:tickLblPos val="nextTo"/>
        <c:txPr>
          <a:bodyPr/>
          <a:lstStyle/>
          <a:p>
            <a:pPr>
              <a:defRPr sz="1200">
                <a:solidFill>
                  <a:schemeClr val="accent3">
                    <a:lumMod val="75000"/>
                  </a:schemeClr>
                </a:solidFill>
              </a:defRPr>
            </a:pPr>
            <a:endParaRPr lang="en-US"/>
          </a:p>
        </c:txPr>
        <c:crossAx val="36662656"/>
        <c:crosses val="max"/>
        <c:crossBetween val="midCat"/>
      </c:valAx>
      <c:valAx>
        <c:axId val="36662656"/>
        <c:scaling>
          <c:orientation val="minMax"/>
        </c:scaling>
        <c:delete val="1"/>
        <c:axPos val="b"/>
        <c:majorGridlines/>
        <c:numFmt formatCode="General" sourceLinked="1"/>
        <c:majorTickMark val="out"/>
        <c:minorTickMark val="none"/>
        <c:tickLblPos val="nextTo"/>
        <c:crossAx val="99829440"/>
        <c:crosses val="autoZero"/>
        <c:crossBetween val="midCat"/>
      </c:valAx>
    </c:plotArea>
    <c:legend>
      <c:legendPos val="r"/>
      <c:layout>
        <c:manualLayout>
          <c:xMode val="edge"/>
          <c:yMode val="edge"/>
          <c:x val="0.34237751531058619"/>
          <c:y val="0.72333567914333474"/>
          <c:w val="0.49879965004374455"/>
          <c:h val="9.9555595661159679E-2"/>
        </c:manualLayout>
      </c:layout>
      <c:overlay val="0"/>
      <c:spPr>
        <a:solidFill>
          <a:sysClr val="window" lastClr="FFFFFF"/>
        </a:solidFill>
        <a:ln>
          <a:solidFill>
            <a:schemeClr val="tx1"/>
          </a:solidFill>
        </a:ln>
      </c:spPr>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75935039370079"/>
          <c:y val="6.2380416733622587E-2"/>
          <c:w val="0.77018509405074365"/>
          <c:h val="0.79425759280089991"/>
        </c:manualLayout>
      </c:layout>
      <c:scatterChart>
        <c:scatterStyle val="lineMarker"/>
        <c:varyColors val="0"/>
        <c:ser>
          <c:idx val="1"/>
          <c:order val="0"/>
          <c:tx>
            <c:strRef>
              <c:f>Sheet1!$H$1</c:f>
              <c:strCache>
                <c:ptCount val="1"/>
                <c:pt idx="0">
                  <c:v>Mean Time to Recover</c:v>
                </c:pt>
              </c:strCache>
            </c:strRef>
          </c:tx>
          <c:xVal>
            <c:numRef>
              <c:f>Sheet1!$A$2:$A$9</c:f>
              <c:numCache>
                <c:formatCode>General</c:formatCode>
                <c:ptCount val="8"/>
                <c:pt idx="0">
                  <c:v>2012</c:v>
                </c:pt>
                <c:pt idx="1">
                  <c:v>2013</c:v>
                </c:pt>
                <c:pt idx="2">
                  <c:v>2014</c:v>
                </c:pt>
                <c:pt idx="3">
                  <c:v>2015</c:v>
                </c:pt>
                <c:pt idx="4">
                  <c:v>2016</c:v>
                </c:pt>
                <c:pt idx="5">
                  <c:v>2017</c:v>
                </c:pt>
                <c:pt idx="6">
                  <c:v>2018</c:v>
                </c:pt>
                <c:pt idx="7">
                  <c:v>2019</c:v>
                </c:pt>
              </c:numCache>
            </c:numRef>
          </c:xVal>
          <c:yVal>
            <c:numRef>
              <c:f>Sheet1!$H$2:$H$9</c:f>
              <c:numCache>
                <c:formatCode>General</c:formatCode>
                <c:ptCount val="8"/>
                <c:pt idx="0">
                  <c:v>1</c:v>
                </c:pt>
                <c:pt idx="1">
                  <c:v>0.79</c:v>
                </c:pt>
                <c:pt idx="2">
                  <c:v>1.08</c:v>
                </c:pt>
                <c:pt idx="3">
                  <c:v>1.36</c:v>
                </c:pt>
                <c:pt idx="4">
                  <c:v>1.39</c:v>
                </c:pt>
                <c:pt idx="5">
                  <c:v>1.47</c:v>
                </c:pt>
                <c:pt idx="6">
                  <c:v>1.67</c:v>
                </c:pt>
                <c:pt idx="7">
                  <c:v>1.92</c:v>
                </c:pt>
              </c:numCache>
            </c:numRef>
          </c:yVal>
          <c:smooth val="0"/>
        </c:ser>
        <c:dLbls>
          <c:showLegendKey val="0"/>
          <c:showVal val="0"/>
          <c:showCatName val="0"/>
          <c:showSerName val="0"/>
          <c:showPercent val="0"/>
          <c:showBubbleSize val="0"/>
        </c:dLbls>
        <c:axId val="36663808"/>
        <c:axId val="45106304"/>
      </c:scatterChart>
      <c:valAx>
        <c:axId val="36663808"/>
        <c:scaling>
          <c:orientation val="minMax"/>
          <c:max val="2019"/>
          <c:min val="2012"/>
        </c:scaling>
        <c:delete val="0"/>
        <c:axPos val="b"/>
        <c:majorGridlines/>
        <c:title>
          <c:tx>
            <c:rich>
              <a:bodyPr/>
              <a:lstStyle/>
              <a:p>
                <a:pPr>
                  <a:defRPr sz="1200"/>
                </a:pPr>
                <a:r>
                  <a:rPr lang="en-US" sz="1200"/>
                  <a:t>Year</a:t>
                </a:r>
              </a:p>
            </c:rich>
          </c:tx>
          <c:layout/>
          <c:overlay val="0"/>
        </c:title>
        <c:numFmt formatCode="General" sourceLinked="1"/>
        <c:majorTickMark val="none"/>
        <c:minorTickMark val="none"/>
        <c:tickLblPos val="nextTo"/>
        <c:txPr>
          <a:bodyPr/>
          <a:lstStyle/>
          <a:p>
            <a:pPr>
              <a:defRPr sz="1200"/>
            </a:pPr>
            <a:endParaRPr lang="en-US"/>
          </a:p>
        </c:txPr>
        <c:crossAx val="45106304"/>
        <c:crosses val="autoZero"/>
        <c:crossBetween val="midCat"/>
        <c:majorUnit val="1"/>
        <c:minorUnit val="1"/>
      </c:valAx>
      <c:valAx>
        <c:axId val="45106304"/>
        <c:scaling>
          <c:orientation val="minMax"/>
        </c:scaling>
        <c:delete val="0"/>
        <c:axPos val="l"/>
        <c:majorGridlines/>
        <c:title>
          <c:tx>
            <c:rich>
              <a:bodyPr/>
              <a:lstStyle/>
              <a:p>
                <a:pPr>
                  <a:defRPr sz="1200"/>
                </a:pPr>
                <a:r>
                  <a:rPr lang="en-US" sz="1200"/>
                  <a:t>MTTR (h)</a:t>
                </a:r>
              </a:p>
            </c:rich>
          </c:tx>
          <c:layout/>
          <c:overlay val="0"/>
        </c:title>
        <c:numFmt formatCode="General" sourceLinked="1"/>
        <c:majorTickMark val="none"/>
        <c:minorTickMark val="none"/>
        <c:tickLblPos val="nextTo"/>
        <c:txPr>
          <a:bodyPr/>
          <a:lstStyle/>
          <a:p>
            <a:pPr>
              <a:defRPr sz="1200"/>
            </a:pPr>
            <a:endParaRPr lang="en-US"/>
          </a:p>
        </c:txPr>
        <c:crossAx val="36663808"/>
        <c:crosses val="autoZero"/>
        <c:crossBetween val="midCat"/>
      </c:valAx>
    </c:plotArea>
    <c:legend>
      <c:legendPos val="r"/>
      <c:layout>
        <c:manualLayout>
          <c:xMode val="edge"/>
          <c:yMode val="edge"/>
          <c:x val="0.58530320428696414"/>
          <c:y val="0.72198308544765233"/>
          <c:w val="0.31116715879265094"/>
          <c:h val="0.10618365412656751"/>
        </c:manualLayout>
      </c:layout>
      <c:overlay val="0"/>
      <c:spPr>
        <a:solidFill>
          <a:sysClr val="window" lastClr="FFFFFF"/>
        </a:solidFill>
        <a:ln>
          <a:solidFill>
            <a:schemeClr val="tx1"/>
          </a:solidFill>
        </a:ln>
      </c:spPr>
      <c:txPr>
        <a:bodyPr/>
        <a:lstStyle/>
        <a:p>
          <a:pPr>
            <a:defRPr sz="12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8646" y="1"/>
            <a:ext cx="2944283" cy="496570"/>
          </a:xfrm>
          <a:prstGeom prst="rect">
            <a:avLst/>
          </a:prstGeom>
        </p:spPr>
        <p:txBody>
          <a:bodyPr vert="horz" lIns="91440" tIns="45720" rIns="91440" bIns="45720" rtlCol="0"/>
          <a:lstStyle>
            <a:lvl1pPr algn="r">
              <a:defRPr sz="1200"/>
            </a:lvl1pPr>
          </a:lstStyle>
          <a:p>
            <a:fld id="{9E8BD02A-659A-4BD1-8867-123BE9625D58}" type="datetimeFigureOut">
              <a:rPr lang="en-US" smtClean="0"/>
              <a:t>10/30/2019</a:t>
            </a:fld>
            <a:endParaRPr lang="en-US" dirty="0"/>
          </a:p>
        </p:txBody>
      </p:sp>
      <p:sp>
        <p:nvSpPr>
          <p:cNvPr id="4" name="Footer Placeholder 3"/>
          <p:cNvSpPr>
            <a:spLocks noGrp="1"/>
          </p:cNvSpPr>
          <p:nvPr>
            <p:ph type="ftr" sz="quarter" idx="2"/>
          </p:nvPr>
        </p:nvSpPr>
        <p:spPr>
          <a:xfrm>
            <a:off x="1" y="9433107"/>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646" y="9433107"/>
            <a:ext cx="2944283" cy="496570"/>
          </a:xfrm>
          <a:prstGeom prst="rect">
            <a:avLst/>
          </a:prstGeom>
        </p:spPr>
        <p:txBody>
          <a:bodyPr vert="horz" lIns="91440" tIns="45720" rIns="91440" bIns="45720" rtlCol="0" anchor="b"/>
          <a:lstStyle>
            <a:lvl1pPr algn="r">
              <a:defRPr sz="1200"/>
            </a:lvl1pPr>
          </a:lstStyle>
          <a:p>
            <a:fld id="{0996BDD0-B58C-4867-AEFE-A74914E55733}" type="slidenum">
              <a:rPr lang="en-US" smtClean="0"/>
              <a:t>‹#›</a:t>
            </a:fld>
            <a:endParaRPr lang="en-US" dirty="0"/>
          </a:p>
        </p:txBody>
      </p:sp>
    </p:spTree>
    <p:extLst>
      <p:ext uri="{BB962C8B-B14F-4D97-AF65-F5344CB8AC3E}">
        <p14:creationId xmlns:p14="http://schemas.microsoft.com/office/powerpoint/2010/main" val="3720494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6" y="1"/>
            <a:ext cx="2944283" cy="496570"/>
          </a:xfrm>
          <a:prstGeom prst="rect">
            <a:avLst/>
          </a:prstGeom>
        </p:spPr>
        <p:txBody>
          <a:bodyPr vert="horz" lIns="91440" tIns="45720" rIns="91440" bIns="45720" rtlCol="0"/>
          <a:lstStyle>
            <a:lvl1pPr algn="r">
              <a:defRPr sz="1200"/>
            </a:lvl1pPr>
          </a:lstStyle>
          <a:p>
            <a:fld id="{8A2710A5-AAF5-4646-B3F4-B8B6E5726253}" type="datetimeFigureOut">
              <a:rPr lang="en-US" smtClean="0"/>
              <a:t>10/30/2019</a:t>
            </a:fld>
            <a:endParaRPr lang="en-US" dirty="0"/>
          </a:p>
        </p:txBody>
      </p:sp>
      <p:sp>
        <p:nvSpPr>
          <p:cNvPr id="4" name="Slide Image Placeholder 3"/>
          <p:cNvSpPr>
            <a:spLocks noGrp="1" noRot="1" noChangeAspect="1"/>
          </p:cNvSpPr>
          <p:nvPr>
            <p:ph type="sldImg" idx="2"/>
          </p:nvPr>
        </p:nvSpPr>
        <p:spPr>
          <a:xfrm>
            <a:off x="419100" y="744538"/>
            <a:ext cx="5956300"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33107"/>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6" y="9433107"/>
            <a:ext cx="2944283" cy="496570"/>
          </a:xfrm>
          <a:prstGeom prst="rect">
            <a:avLst/>
          </a:prstGeom>
        </p:spPr>
        <p:txBody>
          <a:bodyPr vert="horz" lIns="91440" tIns="45720" rIns="91440" bIns="45720" rtlCol="0" anchor="b"/>
          <a:lstStyle>
            <a:lvl1pPr algn="r">
              <a:defRPr sz="1200"/>
            </a:lvl1pPr>
          </a:lstStyle>
          <a:p>
            <a:fld id="{5FF4D05F-0845-432B-BBD0-32E47074A612}" type="slidenum">
              <a:rPr lang="en-US" smtClean="0"/>
              <a:t>‹#›</a:t>
            </a:fld>
            <a:endParaRPr lang="en-US" dirty="0"/>
          </a:p>
        </p:txBody>
      </p:sp>
    </p:spTree>
    <p:extLst>
      <p:ext uri="{BB962C8B-B14F-4D97-AF65-F5344CB8AC3E}">
        <p14:creationId xmlns:p14="http://schemas.microsoft.com/office/powerpoint/2010/main" val="246016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44538"/>
            <a:ext cx="5956300" cy="37242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ALBA is a third generation synchrotron light source near Barcelona (Spain). In operation for users since 2012, we aim at continuously improve the beam availability by increasing the mean time between failures (MTBF) and decreasing the mean time to recover (MTTR). In order to reduce the MTTR a good set of tools to quickly diagnose what has caused the incidence is a must. From the timing or PLC logs to the BPMs buffers; here we report our sources of information to investigate the failures. But, it’s not only a matter of having the information, but being able to quickly access to it. Thus, the Operator oriented tools to extract the data in the Control Room will also be presented. Finally different examples of failures will be given to illustrate our means and a list of "what we would like to have" will be discussed.</a:t>
            </a:r>
          </a:p>
        </p:txBody>
      </p:sp>
      <p:sp>
        <p:nvSpPr>
          <p:cNvPr id="4" name="Slide Number Placeholder 3"/>
          <p:cNvSpPr>
            <a:spLocks noGrp="1"/>
          </p:cNvSpPr>
          <p:nvPr>
            <p:ph type="sldNum" sz="quarter" idx="10"/>
          </p:nvPr>
        </p:nvSpPr>
        <p:spPr/>
        <p:txBody>
          <a:bodyPr/>
          <a:lstStyle/>
          <a:p>
            <a:fld id="{5FF4D05F-0845-432B-BBD0-32E47074A612}" type="slidenum">
              <a:rPr lang="en-US" smtClean="0"/>
              <a:t>1</a:t>
            </a:fld>
            <a:endParaRPr lang="en-US"/>
          </a:p>
        </p:txBody>
      </p:sp>
    </p:spTree>
    <p:extLst>
      <p:ext uri="{BB962C8B-B14F-4D97-AF65-F5344CB8AC3E}">
        <p14:creationId xmlns:p14="http://schemas.microsoft.com/office/powerpoint/2010/main" val="277499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10</a:t>
            </a:fld>
            <a:endParaRPr lang="en-US" dirty="0"/>
          </a:p>
        </p:txBody>
      </p:sp>
    </p:spTree>
    <p:extLst>
      <p:ext uri="{BB962C8B-B14F-4D97-AF65-F5344CB8AC3E}">
        <p14:creationId xmlns:p14="http://schemas.microsoft.com/office/powerpoint/2010/main" val="219677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11</a:t>
            </a:fld>
            <a:endParaRPr lang="en-US" dirty="0"/>
          </a:p>
        </p:txBody>
      </p:sp>
    </p:spTree>
    <p:extLst>
      <p:ext uri="{BB962C8B-B14F-4D97-AF65-F5344CB8AC3E}">
        <p14:creationId xmlns:p14="http://schemas.microsoft.com/office/powerpoint/2010/main" val="2196774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12</a:t>
            </a:fld>
            <a:endParaRPr lang="en-US" dirty="0"/>
          </a:p>
        </p:txBody>
      </p:sp>
    </p:spTree>
    <p:extLst>
      <p:ext uri="{BB962C8B-B14F-4D97-AF65-F5344CB8AC3E}">
        <p14:creationId xmlns:p14="http://schemas.microsoft.com/office/powerpoint/2010/main" val="2196774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13</a:t>
            </a:fld>
            <a:endParaRPr lang="en-US" dirty="0"/>
          </a:p>
        </p:txBody>
      </p:sp>
    </p:spTree>
    <p:extLst>
      <p:ext uri="{BB962C8B-B14F-4D97-AF65-F5344CB8AC3E}">
        <p14:creationId xmlns:p14="http://schemas.microsoft.com/office/powerpoint/2010/main" val="2196774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14</a:t>
            </a:fld>
            <a:endParaRPr lang="en-US" dirty="0"/>
          </a:p>
        </p:txBody>
      </p:sp>
    </p:spTree>
    <p:extLst>
      <p:ext uri="{BB962C8B-B14F-4D97-AF65-F5344CB8AC3E}">
        <p14:creationId xmlns:p14="http://schemas.microsoft.com/office/powerpoint/2010/main" val="2196774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15</a:t>
            </a:fld>
            <a:endParaRPr lang="en-US" dirty="0"/>
          </a:p>
        </p:txBody>
      </p:sp>
    </p:spTree>
    <p:extLst>
      <p:ext uri="{BB962C8B-B14F-4D97-AF65-F5344CB8AC3E}">
        <p14:creationId xmlns:p14="http://schemas.microsoft.com/office/powerpoint/2010/main" val="2196774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16</a:t>
            </a:fld>
            <a:endParaRPr lang="en-US" dirty="0"/>
          </a:p>
        </p:txBody>
      </p:sp>
    </p:spTree>
    <p:extLst>
      <p:ext uri="{BB962C8B-B14F-4D97-AF65-F5344CB8AC3E}">
        <p14:creationId xmlns:p14="http://schemas.microsoft.com/office/powerpoint/2010/main" val="2196774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17</a:t>
            </a:fld>
            <a:endParaRPr lang="en-US" dirty="0"/>
          </a:p>
        </p:txBody>
      </p:sp>
    </p:spTree>
    <p:extLst>
      <p:ext uri="{BB962C8B-B14F-4D97-AF65-F5344CB8AC3E}">
        <p14:creationId xmlns:p14="http://schemas.microsoft.com/office/powerpoint/2010/main" val="2196774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18</a:t>
            </a:fld>
            <a:endParaRPr lang="en-US" dirty="0"/>
          </a:p>
        </p:txBody>
      </p:sp>
    </p:spTree>
    <p:extLst>
      <p:ext uri="{BB962C8B-B14F-4D97-AF65-F5344CB8AC3E}">
        <p14:creationId xmlns:p14="http://schemas.microsoft.com/office/powerpoint/2010/main" val="2196774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52</a:t>
            </a:fld>
            <a:endParaRPr lang="en-US" dirty="0"/>
          </a:p>
        </p:txBody>
      </p:sp>
    </p:spTree>
    <p:extLst>
      <p:ext uri="{BB962C8B-B14F-4D97-AF65-F5344CB8AC3E}">
        <p14:creationId xmlns:p14="http://schemas.microsoft.com/office/powerpoint/2010/main" val="219677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44538"/>
            <a:ext cx="5956300" cy="3724275"/>
          </a:xfrm>
        </p:spPr>
      </p:sp>
      <p:sp>
        <p:nvSpPr>
          <p:cNvPr id="3" name="Notes Placeholder 2"/>
          <p:cNvSpPr>
            <a:spLocks noGrp="1"/>
          </p:cNvSpPr>
          <p:nvPr>
            <p:ph type="body" idx="1"/>
          </p:nvPr>
        </p:nvSpPr>
        <p:spPr/>
        <p:txBody>
          <a:bodyPr/>
          <a:lstStyle/>
          <a:p>
            <a:r>
              <a:rPr lang="es-ES" dirty="0" err="1" smtClean="0"/>
              <a:t>asdfasdf</a:t>
            </a:r>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2</a:t>
            </a:fld>
            <a:endParaRPr lang="en-US"/>
          </a:p>
        </p:txBody>
      </p:sp>
    </p:spTree>
    <p:extLst>
      <p:ext uri="{BB962C8B-B14F-4D97-AF65-F5344CB8AC3E}">
        <p14:creationId xmlns:p14="http://schemas.microsoft.com/office/powerpoint/2010/main" val="3883554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44538"/>
            <a:ext cx="5956300"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53</a:t>
            </a:fld>
            <a:endParaRPr lang="en-US" dirty="0"/>
          </a:p>
        </p:txBody>
      </p:sp>
    </p:spTree>
    <p:extLst>
      <p:ext uri="{BB962C8B-B14F-4D97-AF65-F5344CB8AC3E}">
        <p14:creationId xmlns:p14="http://schemas.microsoft.com/office/powerpoint/2010/main" val="309418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4D05F-0845-432B-BBD0-32E47074A612}" type="slidenum">
              <a:rPr lang="en-US" smtClean="0"/>
              <a:t>3</a:t>
            </a:fld>
            <a:endParaRPr lang="en-US"/>
          </a:p>
        </p:txBody>
      </p:sp>
    </p:spTree>
    <p:extLst>
      <p:ext uri="{BB962C8B-B14F-4D97-AF65-F5344CB8AC3E}">
        <p14:creationId xmlns:p14="http://schemas.microsoft.com/office/powerpoint/2010/main" val="25593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4D05F-0845-432B-BBD0-32E47074A612}" type="slidenum">
              <a:rPr lang="en-US" smtClean="0"/>
              <a:t>4</a:t>
            </a:fld>
            <a:endParaRPr lang="en-US"/>
          </a:p>
        </p:txBody>
      </p:sp>
    </p:spTree>
    <p:extLst>
      <p:ext uri="{BB962C8B-B14F-4D97-AF65-F5344CB8AC3E}">
        <p14:creationId xmlns:p14="http://schemas.microsoft.com/office/powerpoint/2010/main" val="219677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4D05F-0845-432B-BBD0-32E47074A612}" type="slidenum">
              <a:rPr lang="en-US" smtClean="0"/>
              <a:t>5</a:t>
            </a:fld>
            <a:endParaRPr lang="en-US"/>
          </a:p>
        </p:txBody>
      </p:sp>
    </p:spTree>
    <p:extLst>
      <p:ext uri="{BB962C8B-B14F-4D97-AF65-F5344CB8AC3E}">
        <p14:creationId xmlns:p14="http://schemas.microsoft.com/office/powerpoint/2010/main" val="219677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4D05F-0845-432B-BBD0-32E47074A612}" type="slidenum">
              <a:rPr lang="en-US" smtClean="0"/>
              <a:t>6</a:t>
            </a:fld>
            <a:endParaRPr lang="en-US"/>
          </a:p>
        </p:txBody>
      </p:sp>
    </p:spTree>
    <p:extLst>
      <p:ext uri="{BB962C8B-B14F-4D97-AF65-F5344CB8AC3E}">
        <p14:creationId xmlns:p14="http://schemas.microsoft.com/office/powerpoint/2010/main" val="219677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4D05F-0845-432B-BBD0-32E47074A612}" type="slidenum">
              <a:rPr lang="en-US" smtClean="0"/>
              <a:t>7</a:t>
            </a:fld>
            <a:endParaRPr lang="en-US"/>
          </a:p>
        </p:txBody>
      </p:sp>
    </p:spTree>
    <p:extLst>
      <p:ext uri="{BB962C8B-B14F-4D97-AF65-F5344CB8AC3E}">
        <p14:creationId xmlns:p14="http://schemas.microsoft.com/office/powerpoint/2010/main" val="2196774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4D05F-0845-432B-BBD0-32E47074A612}" type="slidenum">
              <a:rPr lang="en-US" smtClean="0"/>
              <a:t>8</a:t>
            </a:fld>
            <a:endParaRPr lang="en-US"/>
          </a:p>
        </p:txBody>
      </p:sp>
    </p:spTree>
    <p:extLst>
      <p:ext uri="{BB962C8B-B14F-4D97-AF65-F5344CB8AC3E}">
        <p14:creationId xmlns:p14="http://schemas.microsoft.com/office/powerpoint/2010/main" val="2196774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4D05F-0845-432B-BBD0-32E47074A612}" type="slidenum">
              <a:rPr lang="en-US" smtClean="0"/>
              <a:t>9</a:t>
            </a:fld>
            <a:endParaRPr lang="en-US"/>
          </a:p>
        </p:txBody>
      </p:sp>
    </p:spTree>
    <p:extLst>
      <p:ext uri="{BB962C8B-B14F-4D97-AF65-F5344CB8AC3E}">
        <p14:creationId xmlns:p14="http://schemas.microsoft.com/office/powerpoint/2010/main" val="2196774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550135"/>
            <a:ext cx="4495800" cy="2103086"/>
          </a:xfrm>
        </p:spPr>
        <p:txBody>
          <a:bodyPr/>
          <a:lstStyle>
            <a:lvl1pPr marL="0" indent="0" algn="l">
              <a:buNone/>
              <a:defRPr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a:xfrm>
            <a:off x="457200" y="952500"/>
            <a:ext cx="4495800" cy="338554"/>
          </a:xfrm>
        </p:spPr>
        <p:txBody>
          <a:bodyPr/>
          <a:lstStyle>
            <a:lvl1pPr algn="l">
              <a:defRPr>
                <a:solidFill>
                  <a:srgbClr val="112E50"/>
                </a:solidFill>
              </a:defRPr>
            </a:lvl1pPr>
          </a:lstStyle>
          <a:p>
            <a:r>
              <a:rPr lang="en-US" smtClean="0"/>
              <a:t>Click to edit Master title style</a:t>
            </a:r>
            <a:endParaRPr lang="en-US"/>
          </a:p>
        </p:txBody>
      </p:sp>
      <p:sp>
        <p:nvSpPr>
          <p:cNvPr id="12" name="Picture Placeholder 11"/>
          <p:cNvSpPr>
            <a:spLocks noGrp="1"/>
          </p:cNvSpPr>
          <p:nvPr>
            <p:ph type="pic" sz="quarter" idx="12"/>
          </p:nvPr>
        </p:nvSpPr>
        <p:spPr>
          <a:xfrm>
            <a:off x="5181600" y="957643"/>
            <a:ext cx="3581400" cy="3931857"/>
          </a:xfrm>
        </p:spPr>
        <p:txBody>
          <a:bodyPr/>
          <a:lstStyle>
            <a:lvl1pPr marL="0" indent="0">
              <a:buNone/>
              <a:defRPr/>
            </a:lvl1pPr>
          </a:lstStyle>
          <a:p>
            <a:r>
              <a:rPr lang="en-US" dirty="0" smtClean="0"/>
              <a:t>Click icon to add picture</a:t>
            </a:r>
            <a:endParaRPr lang="en-US" dirty="0"/>
          </a:p>
        </p:txBody>
      </p:sp>
      <p:sp>
        <p:nvSpPr>
          <p:cNvPr id="2" name="Rectangle 1"/>
          <p:cNvSpPr/>
          <p:nvPr userDrawn="1"/>
        </p:nvSpPr>
        <p:spPr>
          <a:xfrm>
            <a:off x="8610600" y="254000"/>
            <a:ext cx="402674" cy="307777"/>
          </a:xfrm>
          <a:prstGeom prst="rect">
            <a:avLst/>
          </a:prstGeom>
          <a:noFill/>
          <a:ln>
            <a:noFill/>
          </a:ln>
        </p:spPr>
        <p:txBody>
          <a:bodyPr wrap="square" rtlCol="0">
            <a:spAutoFit/>
          </a:bodyPr>
          <a:lstStyle/>
          <a:p>
            <a:pPr lvl="0" algn="r"/>
            <a:fld id="{393CF724-F9E0-44B8-95BD-D38D8B22F53D}" type="slidenum">
              <a:rPr lang="es-ES" sz="1400" b="1" smtClean="0">
                <a:solidFill>
                  <a:schemeClr val="bg1"/>
                </a:solidFill>
                <a:latin typeface="Arial" pitchFamily="34" charset="0"/>
                <a:cs typeface="Arial" pitchFamily="34" charset="0"/>
              </a:rPr>
              <a:pPr lvl="0" algn="r"/>
              <a:t>‹#›</a:t>
            </a:fld>
            <a:endParaRPr lang="es-ES"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12552660"/>
      </p:ext>
    </p:extLst>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19669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33855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5D857FDB-7951-4FC4-AC20-C4A41F5D9DE3}" type="datetimeFigureOut">
              <a:rPr lang="en-US" smtClean="0"/>
              <a:t>11/7/2019</a:t>
            </a:fld>
            <a:endParaRPr lang="en-US"/>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AFC0D625-3C16-47DA-9A23-56B7FE2EB748}" type="slidenum">
              <a:rPr lang="en-US" smtClean="0"/>
              <a:t>‹#›</a:t>
            </a:fld>
            <a:endParaRPr lang="en-US"/>
          </a:p>
        </p:txBody>
      </p:sp>
    </p:spTree>
    <p:extLst>
      <p:ext uri="{BB962C8B-B14F-4D97-AF65-F5344CB8AC3E}">
        <p14:creationId xmlns:p14="http://schemas.microsoft.com/office/powerpoint/2010/main" val="132419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54000"/>
            <a:ext cx="6934200" cy="338554"/>
          </a:xfrm>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a:xfrm>
            <a:off x="609600" y="1079500"/>
            <a:ext cx="4076818" cy="1846385"/>
          </a:xfrm>
          <a:solidFill>
            <a:srgbClr val="DEDFE6"/>
          </a:solidFill>
        </p:spPr>
        <p:txBody>
          <a:bodyPr/>
          <a:lstStyle>
            <a:lvl1pPr marL="0" indent="0">
              <a:buFont typeface="+mj-lt"/>
              <a:buNone/>
              <a:defRPr>
                <a:solidFill>
                  <a:srgbClr val="112E50"/>
                </a:solidFill>
              </a:defRPr>
            </a:lvl1pPr>
          </a:lstStyle>
          <a:p>
            <a:pPr lvl="0"/>
            <a:r>
              <a:rPr lang="en-US" smtClean="0"/>
              <a:t>Click to edit Master text styles</a:t>
            </a:r>
          </a:p>
        </p:txBody>
      </p:sp>
      <p:sp>
        <p:nvSpPr>
          <p:cNvPr id="5" name="Content Placeholder 2"/>
          <p:cNvSpPr>
            <a:spLocks noGrp="1"/>
          </p:cNvSpPr>
          <p:nvPr>
            <p:ph idx="13"/>
          </p:nvPr>
        </p:nvSpPr>
        <p:spPr>
          <a:xfrm>
            <a:off x="609600" y="2921000"/>
            <a:ext cx="4076818" cy="1846385"/>
          </a:xfrm>
          <a:solidFill>
            <a:srgbClr val="979F07"/>
          </a:solidFill>
        </p:spPr>
        <p:txBody>
          <a:bodyPr/>
          <a:lstStyle>
            <a:lvl1pPr marL="0" indent="0">
              <a:buFont typeface="+mj-lt"/>
              <a:buNone/>
              <a:defRPr>
                <a:solidFill>
                  <a:schemeClr val="bg1"/>
                </a:solidFill>
              </a:defRPr>
            </a:lvl1pPr>
          </a:lstStyle>
          <a:p>
            <a:pPr lvl="0"/>
            <a:r>
              <a:rPr lang="en-US" smtClean="0"/>
              <a:t>Click to edit Master text styles</a:t>
            </a:r>
          </a:p>
        </p:txBody>
      </p:sp>
      <p:sp>
        <p:nvSpPr>
          <p:cNvPr id="7" name="Content Placeholder 2"/>
          <p:cNvSpPr>
            <a:spLocks noGrp="1"/>
          </p:cNvSpPr>
          <p:nvPr>
            <p:ph idx="14"/>
          </p:nvPr>
        </p:nvSpPr>
        <p:spPr>
          <a:xfrm>
            <a:off x="4686182" y="1079500"/>
            <a:ext cx="4076818" cy="1846385"/>
          </a:xfrm>
          <a:solidFill>
            <a:srgbClr val="88A0B8"/>
          </a:solidFill>
        </p:spPr>
        <p:txBody>
          <a:bodyPr/>
          <a:lstStyle>
            <a:lvl1pPr marL="0" indent="0">
              <a:buFont typeface="+mj-lt"/>
              <a:buNone/>
              <a:defRPr>
                <a:solidFill>
                  <a:schemeClr val="bg1"/>
                </a:solidFill>
              </a:defRPr>
            </a:lvl1pPr>
          </a:lstStyle>
          <a:p>
            <a:pPr lvl="0"/>
            <a:r>
              <a:rPr lang="en-US" smtClean="0"/>
              <a:t>Click to edit Master text styles</a:t>
            </a:r>
          </a:p>
        </p:txBody>
      </p:sp>
      <p:sp>
        <p:nvSpPr>
          <p:cNvPr id="8" name="Content Placeholder 2"/>
          <p:cNvSpPr>
            <a:spLocks noGrp="1"/>
          </p:cNvSpPr>
          <p:nvPr>
            <p:ph idx="15"/>
          </p:nvPr>
        </p:nvSpPr>
        <p:spPr>
          <a:xfrm>
            <a:off x="4686182" y="2921000"/>
            <a:ext cx="4076818" cy="1846385"/>
          </a:xfrm>
          <a:solidFill>
            <a:srgbClr val="125E9F"/>
          </a:solidFill>
        </p:spPr>
        <p:txBody>
          <a:bodyPr/>
          <a:lstStyle>
            <a:lvl1pPr marL="0" indent="0">
              <a:buFont typeface="+mj-lt"/>
              <a:buNone/>
              <a:defRPr>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71304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54000"/>
            <a:ext cx="7010400" cy="338554"/>
          </a:xfrm>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a:xfrm>
            <a:off x="609601" y="1397000"/>
            <a:ext cx="2037471" cy="922768"/>
          </a:xfrm>
          <a:solidFill>
            <a:srgbClr val="DEDFE6"/>
          </a:solidFill>
        </p:spPr>
        <p:txBody>
          <a:bodyPr>
            <a:noAutofit/>
          </a:bodyPr>
          <a:lstStyle>
            <a:lvl1pPr marL="0" indent="0">
              <a:buFont typeface="+mj-lt"/>
              <a:buNone/>
              <a:defRPr sz="2000">
                <a:solidFill>
                  <a:srgbClr val="112E50"/>
                </a:solidFill>
              </a:defRPr>
            </a:lvl1pPr>
          </a:lstStyle>
          <a:p>
            <a:pPr lvl="0"/>
            <a:r>
              <a:rPr lang="en-US" smtClean="0"/>
              <a:t>Click to edit Master text styles</a:t>
            </a:r>
          </a:p>
        </p:txBody>
      </p:sp>
      <p:sp>
        <p:nvSpPr>
          <p:cNvPr id="5" name="Content Placeholder 2"/>
          <p:cNvSpPr>
            <a:spLocks noGrp="1"/>
          </p:cNvSpPr>
          <p:nvPr>
            <p:ph idx="13"/>
          </p:nvPr>
        </p:nvSpPr>
        <p:spPr>
          <a:xfrm>
            <a:off x="2667001" y="1397000"/>
            <a:ext cx="2037471" cy="922768"/>
          </a:xfrm>
          <a:solidFill>
            <a:srgbClr val="979F07"/>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7" name="Content Placeholder 2"/>
          <p:cNvSpPr>
            <a:spLocks noGrp="1"/>
          </p:cNvSpPr>
          <p:nvPr>
            <p:ph idx="14"/>
          </p:nvPr>
        </p:nvSpPr>
        <p:spPr>
          <a:xfrm>
            <a:off x="4724401" y="1397000"/>
            <a:ext cx="2037471" cy="922768"/>
          </a:xfrm>
          <a:solidFill>
            <a:srgbClr val="88A0B8"/>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8" name="Content Placeholder 2"/>
          <p:cNvSpPr>
            <a:spLocks noGrp="1"/>
          </p:cNvSpPr>
          <p:nvPr>
            <p:ph idx="15"/>
          </p:nvPr>
        </p:nvSpPr>
        <p:spPr>
          <a:xfrm>
            <a:off x="6781800" y="1397000"/>
            <a:ext cx="2049194" cy="928078"/>
          </a:xfrm>
          <a:solidFill>
            <a:srgbClr val="125E9F"/>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9" name="Content Placeholder 2"/>
          <p:cNvSpPr>
            <a:spLocks noGrp="1"/>
          </p:cNvSpPr>
          <p:nvPr>
            <p:ph idx="16"/>
          </p:nvPr>
        </p:nvSpPr>
        <p:spPr>
          <a:xfrm>
            <a:off x="6781801" y="2349500"/>
            <a:ext cx="2037471" cy="922768"/>
          </a:xfrm>
          <a:solidFill>
            <a:srgbClr val="DEDFE6"/>
          </a:solidFill>
        </p:spPr>
        <p:txBody>
          <a:bodyPr>
            <a:noAutofit/>
          </a:bodyPr>
          <a:lstStyle>
            <a:lvl1pPr marL="0" indent="0">
              <a:buFont typeface="+mj-lt"/>
              <a:buNone/>
              <a:defRPr sz="2000">
                <a:solidFill>
                  <a:srgbClr val="112E50"/>
                </a:solidFill>
              </a:defRPr>
            </a:lvl1pPr>
          </a:lstStyle>
          <a:p>
            <a:pPr lvl="0"/>
            <a:r>
              <a:rPr lang="en-US" smtClean="0"/>
              <a:t>Click to edit Master text styles</a:t>
            </a:r>
          </a:p>
        </p:txBody>
      </p:sp>
      <p:sp>
        <p:nvSpPr>
          <p:cNvPr id="10" name="Content Placeholder 2"/>
          <p:cNvSpPr>
            <a:spLocks noGrp="1"/>
          </p:cNvSpPr>
          <p:nvPr>
            <p:ph idx="17"/>
          </p:nvPr>
        </p:nvSpPr>
        <p:spPr>
          <a:xfrm>
            <a:off x="609601" y="2349500"/>
            <a:ext cx="2037471" cy="922768"/>
          </a:xfrm>
          <a:solidFill>
            <a:srgbClr val="979F07"/>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1" name="Content Placeholder 2"/>
          <p:cNvSpPr>
            <a:spLocks noGrp="1"/>
          </p:cNvSpPr>
          <p:nvPr>
            <p:ph idx="18"/>
          </p:nvPr>
        </p:nvSpPr>
        <p:spPr>
          <a:xfrm>
            <a:off x="2667001" y="2349500"/>
            <a:ext cx="2037471" cy="922768"/>
          </a:xfrm>
          <a:solidFill>
            <a:srgbClr val="88A0B8"/>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2" name="Content Placeholder 2"/>
          <p:cNvSpPr>
            <a:spLocks noGrp="1"/>
          </p:cNvSpPr>
          <p:nvPr>
            <p:ph idx="19"/>
          </p:nvPr>
        </p:nvSpPr>
        <p:spPr>
          <a:xfrm>
            <a:off x="4724400" y="2349500"/>
            <a:ext cx="2049194" cy="928078"/>
          </a:xfrm>
          <a:solidFill>
            <a:srgbClr val="125E9F"/>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3" name="Content Placeholder 2"/>
          <p:cNvSpPr>
            <a:spLocks noGrp="1"/>
          </p:cNvSpPr>
          <p:nvPr>
            <p:ph idx="20"/>
          </p:nvPr>
        </p:nvSpPr>
        <p:spPr>
          <a:xfrm>
            <a:off x="4724401" y="3302000"/>
            <a:ext cx="2037471" cy="922768"/>
          </a:xfrm>
          <a:solidFill>
            <a:srgbClr val="DEDFE6"/>
          </a:solidFill>
        </p:spPr>
        <p:txBody>
          <a:bodyPr>
            <a:noAutofit/>
          </a:bodyPr>
          <a:lstStyle>
            <a:lvl1pPr marL="0" indent="0">
              <a:buFont typeface="+mj-lt"/>
              <a:buNone/>
              <a:defRPr sz="2000">
                <a:solidFill>
                  <a:srgbClr val="112E50"/>
                </a:solidFill>
              </a:defRPr>
            </a:lvl1pPr>
          </a:lstStyle>
          <a:p>
            <a:pPr lvl="0"/>
            <a:r>
              <a:rPr lang="en-US" smtClean="0"/>
              <a:t>Click to edit Master text styles</a:t>
            </a:r>
          </a:p>
        </p:txBody>
      </p:sp>
      <p:sp>
        <p:nvSpPr>
          <p:cNvPr id="14" name="Content Placeholder 2"/>
          <p:cNvSpPr>
            <a:spLocks noGrp="1"/>
          </p:cNvSpPr>
          <p:nvPr>
            <p:ph idx="21"/>
          </p:nvPr>
        </p:nvSpPr>
        <p:spPr>
          <a:xfrm>
            <a:off x="609601" y="3302000"/>
            <a:ext cx="2037471" cy="922768"/>
          </a:xfrm>
          <a:solidFill>
            <a:srgbClr val="88A0B8"/>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5" name="Content Placeholder 2"/>
          <p:cNvSpPr>
            <a:spLocks noGrp="1"/>
          </p:cNvSpPr>
          <p:nvPr>
            <p:ph idx="22"/>
          </p:nvPr>
        </p:nvSpPr>
        <p:spPr>
          <a:xfrm>
            <a:off x="2667000" y="3302000"/>
            <a:ext cx="2049194" cy="928078"/>
          </a:xfrm>
          <a:solidFill>
            <a:srgbClr val="125E9F"/>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6" name="Content Placeholder 2"/>
          <p:cNvSpPr>
            <a:spLocks noGrp="1"/>
          </p:cNvSpPr>
          <p:nvPr>
            <p:ph idx="23"/>
          </p:nvPr>
        </p:nvSpPr>
        <p:spPr>
          <a:xfrm>
            <a:off x="6781801" y="3302000"/>
            <a:ext cx="2037471" cy="922768"/>
          </a:xfrm>
          <a:solidFill>
            <a:srgbClr val="979F07"/>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2314592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0404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016001"/>
            <a:ext cx="4038600" cy="408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16001"/>
            <a:ext cx="4038600" cy="408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79451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Text Placeholder 2"/>
          <p:cNvSpPr>
            <a:spLocks noGrp="1"/>
          </p:cNvSpPr>
          <p:nvPr>
            <p:ph type="body" idx="1"/>
          </p:nvPr>
        </p:nvSpPr>
        <p:spPr>
          <a:xfrm>
            <a:off x="457201" y="1016000"/>
            <a:ext cx="4040188" cy="7963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016000"/>
            <a:ext cx="4041775" cy="7963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78529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3970755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85964"/>
            <a:ext cx="6477000" cy="630942"/>
          </a:xfrm>
        </p:spPr>
        <p:txBody>
          <a:bodyPr anchor="b"/>
          <a:lstStyle>
            <a:lvl1pPr algn="l">
              <a:defRPr sz="3500" b="1"/>
            </a:lvl1pPr>
          </a:lstStyle>
          <a:p>
            <a:r>
              <a:rPr lang="en-US" smtClean="0"/>
              <a:t>Click to edit Master title style</a:t>
            </a:r>
            <a:endParaRPr lang="en-US"/>
          </a:p>
        </p:txBody>
      </p:sp>
      <p:sp>
        <p:nvSpPr>
          <p:cNvPr id="3" name="Content Placeholder 2"/>
          <p:cNvSpPr>
            <a:spLocks noGrp="1"/>
          </p:cNvSpPr>
          <p:nvPr>
            <p:ph idx="1"/>
          </p:nvPr>
        </p:nvSpPr>
        <p:spPr>
          <a:xfrm>
            <a:off x="3575051" y="1016000"/>
            <a:ext cx="5111751" cy="38735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04869"/>
            <a:ext cx="3008313" cy="38846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7937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3997315"/>
            <a:ext cx="6019800" cy="400110"/>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487488" y="825500"/>
            <a:ext cx="6056312" cy="3114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524000" y="4381500"/>
            <a:ext cx="6019800" cy="432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11225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4800" y="63500"/>
            <a:ext cx="1371600" cy="698926"/>
          </a:xfrm>
          <a:prstGeom prst="rect">
            <a:avLst/>
          </a:prstGeom>
        </p:spPr>
      </p:pic>
      <p:sp>
        <p:nvSpPr>
          <p:cNvPr id="7" name="Rectangle 6"/>
          <p:cNvSpPr/>
          <p:nvPr/>
        </p:nvSpPr>
        <p:spPr>
          <a:xfrm>
            <a:off x="0" y="5334000"/>
            <a:ext cx="3200400" cy="381000"/>
          </a:xfrm>
          <a:prstGeom prst="rect">
            <a:avLst/>
          </a:prstGeom>
          <a:solidFill>
            <a:srgbClr val="DED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angle 12"/>
          <p:cNvSpPr/>
          <p:nvPr/>
        </p:nvSpPr>
        <p:spPr>
          <a:xfrm>
            <a:off x="2971800" y="5334000"/>
            <a:ext cx="3200400" cy="381000"/>
          </a:xfrm>
          <a:prstGeom prst="rect">
            <a:avLst/>
          </a:prstGeom>
          <a:solidFill>
            <a:srgbClr val="979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angle 13"/>
          <p:cNvSpPr/>
          <p:nvPr/>
        </p:nvSpPr>
        <p:spPr>
          <a:xfrm>
            <a:off x="6172200" y="5334000"/>
            <a:ext cx="2971800" cy="381000"/>
          </a:xfrm>
          <a:prstGeom prst="rect">
            <a:avLst/>
          </a:prstGeom>
          <a:solidFill>
            <a:srgbClr val="88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itle Placeholder 1"/>
          <p:cNvSpPr>
            <a:spLocks noGrp="1"/>
          </p:cNvSpPr>
          <p:nvPr>
            <p:ph type="title"/>
          </p:nvPr>
        </p:nvSpPr>
        <p:spPr>
          <a:xfrm>
            <a:off x="1828800" y="254000"/>
            <a:ext cx="6858000" cy="338554"/>
          </a:xfrm>
          <a:prstGeom prst="rect">
            <a:avLst/>
          </a:prstGeom>
          <a:noFill/>
          <a:ln>
            <a:noFill/>
          </a:ln>
        </p:spPr>
        <p:txBody>
          <a:bodyPr wrap="square" rtlCol="0">
            <a:spAutoFit/>
          </a:bodyPr>
          <a:lstStyle/>
          <a:p>
            <a:pPr marL="0" lvl="0" algn="l"/>
            <a:r>
              <a:rPr lang="en-US" dirty="0" smtClean="0"/>
              <a:t>Fault investigation tools at the ALBA </a:t>
            </a:r>
            <a:r>
              <a:rPr lang="en-US" dirty="0" err="1" smtClean="0"/>
              <a:t>syncrotron</a:t>
            </a:r>
            <a:r>
              <a:rPr lang="en-US" dirty="0" smtClean="0"/>
              <a:t> light source</a:t>
            </a:r>
            <a:endParaRPr lang="en-US" dirty="0"/>
          </a:p>
        </p:txBody>
      </p:sp>
      <p:sp>
        <p:nvSpPr>
          <p:cNvPr id="3" name="Text Placeholder 2"/>
          <p:cNvSpPr>
            <a:spLocks noGrp="1"/>
          </p:cNvSpPr>
          <p:nvPr>
            <p:ph type="body" idx="1"/>
          </p:nvPr>
        </p:nvSpPr>
        <p:spPr>
          <a:xfrm>
            <a:off x="457200" y="952501"/>
            <a:ext cx="8229600" cy="3937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Footer Placeholder 4"/>
          <p:cNvSpPr txBox="1">
            <a:spLocks/>
          </p:cNvSpPr>
          <p:nvPr/>
        </p:nvSpPr>
        <p:spPr>
          <a:xfrm>
            <a:off x="0" y="5377064"/>
            <a:ext cx="2971800" cy="307777"/>
          </a:xfrm>
          <a:prstGeom prst="rect">
            <a:avLst/>
          </a:prstGeom>
          <a:noFill/>
          <a:ln>
            <a:noFill/>
          </a:ln>
        </p:spPr>
        <p:txBody>
          <a:bodyPr wrap="square" rtlCol="0">
            <a:spAutoFit/>
          </a:bodyPr>
          <a:lstStyle>
            <a:defPPr>
              <a:defRPr lang="en-US"/>
            </a:defPPr>
            <a:lvl1pPr marL="0" algn="ctr" defTabSz="914400" rtl="0" eaLnBrk="1" latinLnBrk="0" hangingPunct="1">
              <a:defRPr lang="en-US" sz="1400" b="0" kern="1200">
                <a:solidFill>
                  <a:srgbClr val="112E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rgbClr val="112E50"/>
                </a:solidFill>
              </a:rPr>
              <a:t>F.</a:t>
            </a:r>
            <a:r>
              <a:rPr lang="es-ES" baseline="0" dirty="0" smtClean="0">
                <a:solidFill>
                  <a:srgbClr val="112E50"/>
                </a:solidFill>
              </a:rPr>
              <a:t> Fernandez</a:t>
            </a:r>
            <a:endParaRPr lang="es-ES" dirty="0">
              <a:solidFill>
                <a:srgbClr val="112E50"/>
              </a:solidFill>
            </a:endParaRPr>
          </a:p>
        </p:txBody>
      </p:sp>
      <p:sp>
        <p:nvSpPr>
          <p:cNvPr id="12" name="Footer Placeholder 4"/>
          <p:cNvSpPr txBox="1">
            <a:spLocks/>
          </p:cNvSpPr>
          <p:nvPr/>
        </p:nvSpPr>
        <p:spPr>
          <a:xfrm>
            <a:off x="2971800" y="5373342"/>
            <a:ext cx="3180471" cy="307777"/>
          </a:xfrm>
          <a:prstGeom prst="rect">
            <a:avLst/>
          </a:prstGeom>
          <a:noFill/>
          <a:ln>
            <a:noFill/>
          </a:ln>
        </p:spPr>
        <p:txBody>
          <a:bodyPr wrap="square" rtlCol="0">
            <a:spAutoFit/>
          </a:bodyPr>
          <a:lstStyle>
            <a:defPPr>
              <a:defRPr lang="en-US"/>
            </a:defPPr>
            <a:lvl1pPr marL="0" algn="ctr" defTabSz="914400" rtl="0" eaLnBrk="1" latinLnBrk="0" hangingPunct="1">
              <a:defRPr lang="en-US" sz="1400" b="0" kern="1200">
                <a:solidFill>
                  <a:srgbClr val="112E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bg1"/>
                </a:solidFill>
              </a:rPr>
              <a:t>www.albasynchrotron.es</a:t>
            </a:r>
            <a:endParaRPr lang="es-ES" dirty="0">
              <a:solidFill>
                <a:schemeClr val="bg1"/>
              </a:solidFill>
            </a:endParaRPr>
          </a:p>
        </p:txBody>
      </p:sp>
      <p:sp>
        <p:nvSpPr>
          <p:cNvPr id="15" name="Footer Placeholder 4"/>
          <p:cNvSpPr txBox="1">
            <a:spLocks/>
          </p:cNvSpPr>
          <p:nvPr/>
        </p:nvSpPr>
        <p:spPr>
          <a:xfrm>
            <a:off x="6152271" y="5372100"/>
            <a:ext cx="2971800" cy="307777"/>
          </a:xfrm>
          <a:prstGeom prst="rect">
            <a:avLst/>
          </a:prstGeom>
          <a:noFill/>
          <a:ln>
            <a:noFill/>
          </a:ln>
        </p:spPr>
        <p:txBody>
          <a:bodyPr wrap="square" rtlCol="0">
            <a:spAutoFit/>
          </a:bodyPr>
          <a:lstStyle>
            <a:defPPr>
              <a:defRPr lang="en-US"/>
            </a:defPPr>
            <a:lvl1pPr marL="0" algn="ctr" defTabSz="914400" rtl="0" eaLnBrk="1" latinLnBrk="0" hangingPunct="1">
              <a:defRPr lang="en-US" sz="1400" b="0" kern="1200">
                <a:solidFill>
                  <a:srgbClr val="112E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bg1"/>
                </a:solidFill>
              </a:rPr>
              <a:t>12/11/2019</a:t>
            </a:r>
            <a:endParaRPr lang="es-ES" dirty="0">
              <a:solidFill>
                <a:schemeClr val="bg1"/>
              </a:solidFill>
            </a:endParaRPr>
          </a:p>
        </p:txBody>
      </p:sp>
    </p:spTree>
    <p:extLst>
      <p:ext uri="{BB962C8B-B14F-4D97-AF65-F5344CB8AC3E}">
        <p14:creationId xmlns:p14="http://schemas.microsoft.com/office/powerpoint/2010/main" val="4110430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55" r:id="rId7"/>
    <p:sldLayoutId id="2147483656" r:id="rId8"/>
    <p:sldLayoutId id="2147483657" r:id="rId9"/>
    <p:sldLayoutId id="2147483659" r:id="rId10"/>
    <p:sldLayoutId id="2147483662" r:id="rId11"/>
  </p:sldLayoutIdLst>
  <p:timing>
    <p:tnLst>
      <p:par>
        <p:cTn id="1" dur="indefinite" restart="never" nodeType="tmRoot"/>
      </p:par>
    </p:tnLst>
  </p:timing>
  <p:txStyles>
    <p:titleStyle>
      <a:lvl1pPr algn="ctr" defTabSz="914400" rtl="0" eaLnBrk="1" latinLnBrk="0" hangingPunct="1">
        <a:spcBef>
          <a:spcPct val="0"/>
        </a:spcBef>
        <a:buNone/>
        <a:defRPr lang="en-US" sz="1600" b="1" kern="1200" smtClean="0">
          <a:solidFill>
            <a:srgbClr val="112E50"/>
          </a:solidFill>
          <a:latin typeface="Arial" pitchFamily="34" charset="0"/>
          <a:ea typeface="+mn-ea"/>
          <a:cs typeface="Arial" pitchFamily="34" charset="0"/>
        </a:defRPr>
      </a:lvl1pPr>
    </p:titleStyle>
    <p:bodyStyle>
      <a:lvl1pPr marL="342900" indent="-342900" algn="l" defTabSz="914400" rtl="0" eaLnBrk="1" latinLnBrk="0" hangingPunct="1">
        <a:spcBef>
          <a:spcPct val="20000"/>
        </a:spcBef>
        <a:buClr>
          <a:srgbClr val="959F38"/>
        </a:buClr>
        <a:buFont typeface="Arial" pitchFamily="34" charset="0"/>
        <a:buChar char="•"/>
        <a:defRPr sz="3200" i="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i="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88A0B8"/>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24.xml"/><Relationship Id="rId7" Type="http://schemas.openxmlformats.org/officeDocument/2006/relationships/slide" Target="slide21.xml"/><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 Id="rId9" Type="http://schemas.openxmlformats.org/officeDocument/2006/relationships/slide" Target="slide28.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audio" Target="../media/audio2.wav"/><Relationship Id="rId5" Type="http://schemas.openxmlformats.org/officeDocument/2006/relationships/slide" Target="slide2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slide" Target="slide5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slide" Target="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5.xml"/><Relationship Id="rId7" Type="http://schemas.openxmlformats.org/officeDocument/2006/relationships/slide" Target="slide32.xml"/><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slide" Target="slide36.xml"/><Relationship Id="rId9" Type="http://schemas.openxmlformats.org/officeDocument/2006/relationships/slide" Target="slide40.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audio" Target="../media/audio2.wav"/><Relationship Id="rId5" Type="http://schemas.openxmlformats.org/officeDocument/2006/relationships/slide" Target="slide33.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slide" Target="slide52.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slide" Target="slide31.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slide" Target="slide31.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6.xml"/><Relationship Id="rId7" Type="http://schemas.openxmlformats.org/officeDocument/2006/relationships/slide" Target="slide43.xml"/><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9" Type="http://schemas.openxmlformats.org/officeDocument/2006/relationships/slide" Target="slide51.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audio" Target="../media/audio2.wav"/><Relationship Id="rId5" Type="http://schemas.openxmlformats.org/officeDocument/2006/relationships/slide" Target="slide44.xml"/><Relationship Id="rId4"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slide" Target="slide4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4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slide" Target="slide42.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543300"/>
            <a:ext cx="4495800" cy="1371600"/>
          </a:xfrm>
        </p:spPr>
        <p:txBody>
          <a:bodyPr/>
          <a:lstStyle/>
          <a:p>
            <a:r>
              <a:rPr lang="en-US" noProof="0" dirty="0" err="1" smtClean="0"/>
              <a:t>Ferran</a:t>
            </a:r>
            <a:r>
              <a:rPr lang="en-US" noProof="0" dirty="0" smtClean="0"/>
              <a:t> Fernandez</a:t>
            </a:r>
          </a:p>
          <a:p>
            <a:r>
              <a:rPr lang="en-US" noProof="0" dirty="0" smtClean="0"/>
              <a:t>ARW2019</a:t>
            </a:r>
            <a:endParaRPr lang="en-US" noProof="0" dirty="0"/>
          </a:p>
        </p:txBody>
      </p:sp>
      <p:sp>
        <p:nvSpPr>
          <p:cNvPr id="4" name="Title 3"/>
          <p:cNvSpPr>
            <a:spLocks noGrp="1"/>
          </p:cNvSpPr>
          <p:nvPr>
            <p:ph type="title"/>
          </p:nvPr>
        </p:nvSpPr>
        <p:spPr>
          <a:xfrm>
            <a:off x="457200" y="952500"/>
            <a:ext cx="4495800" cy="2308324"/>
          </a:xfrm>
        </p:spPr>
        <p:txBody>
          <a:bodyPr/>
          <a:lstStyle/>
          <a:p>
            <a:r>
              <a:rPr lang="en-US" sz="3600" dirty="0"/>
              <a:t>Fault investigation tools at the ALBA </a:t>
            </a:r>
            <a:r>
              <a:rPr lang="en-US" sz="3600" dirty="0" smtClean="0"/>
              <a:t>synchrotron </a:t>
            </a:r>
            <a:r>
              <a:rPr lang="en-US" sz="3600" dirty="0"/>
              <a:t>light source</a:t>
            </a:r>
            <a:endParaRPr lang="en-US" sz="3600" noProof="0" dirty="0"/>
          </a:p>
        </p:txBody>
      </p:sp>
      <p:pic>
        <p:nvPicPr>
          <p:cNvPr id="3" name="Picture Placeholder 2"/>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a:xfrm>
            <a:off x="5153781" y="952500"/>
            <a:ext cx="3609220" cy="3962399"/>
          </a:xfrm>
        </p:spPr>
      </p:pic>
    </p:spTree>
    <p:extLst>
      <p:ext uri="{BB962C8B-B14F-4D97-AF65-F5344CB8AC3E}">
        <p14:creationId xmlns:p14="http://schemas.microsoft.com/office/powerpoint/2010/main" val="359756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6858000" cy="584775"/>
          </a:xfrm>
        </p:spPr>
        <p:txBody>
          <a:bodyPr/>
          <a:lstStyle/>
          <a:p>
            <a:r>
              <a:rPr lang="en-US" sz="3200" noProof="0" dirty="0" smtClean="0"/>
              <a:t>Sources of information</a:t>
            </a:r>
            <a:endParaRPr lang="en-US" sz="2400" b="0" noProof="0" dirty="0"/>
          </a:p>
        </p:txBody>
      </p:sp>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10</a:t>
            </a:fld>
            <a:endParaRPr lang="en-GB" dirty="0">
              <a:solidFill>
                <a:schemeClr val="bg1"/>
              </a:solidFill>
            </a:endParaRPr>
          </a:p>
        </p:txBody>
      </p:sp>
      <p:sp>
        <p:nvSpPr>
          <p:cNvPr id="13" name="Title 1"/>
          <p:cNvSpPr txBox="1">
            <a:spLocks/>
          </p:cNvSpPr>
          <p:nvPr/>
        </p:nvSpPr>
        <p:spPr>
          <a:xfrm>
            <a:off x="304800" y="987924"/>
            <a:ext cx="8534400" cy="861774"/>
          </a:xfrm>
          <a:prstGeom prst="rect">
            <a:avLst/>
          </a:prstGeom>
          <a:noFill/>
          <a:ln>
            <a:noFill/>
          </a:ln>
        </p:spPr>
        <p:txBody>
          <a:bodyPr wrap="square" rtlCol="0">
            <a:spAutoFit/>
          </a:bodyPr>
          <a:lstStyle>
            <a:lvl1pPr algn="l" defTabSz="914400" rtl="0" eaLnBrk="1" latinLnBrk="0" hangingPunct="1">
              <a:spcBef>
                <a:spcPct val="0"/>
              </a:spcBef>
              <a:buNone/>
              <a:defRPr lang="en-US" sz="1600" b="1" kern="1200">
                <a:solidFill>
                  <a:srgbClr val="112E50"/>
                </a:solidFill>
                <a:latin typeface="Arial" pitchFamily="34" charset="0"/>
                <a:ea typeface="+mn-ea"/>
                <a:cs typeface="Arial" pitchFamily="34" charset="0"/>
              </a:defRPr>
            </a:lvl1pPr>
          </a:lstStyle>
          <a:p>
            <a:r>
              <a:rPr lang="es-ES" sz="3200" u="sng" dirty="0" err="1" smtClean="0">
                <a:solidFill>
                  <a:srgbClr val="002060"/>
                </a:solidFill>
              </a:rPr>
              <a:t>BPMs</a:t>
            </a:r>
            <a:r>
              <a:rPr lang="es-ES" sz="3200" u="sng" dirty="0" smtClean="0">
                <a:solidFill>
                  <a:srgbClr val="002060"/>
                </a:solidFill>
              </a:rPr>
              <a:t> FAST ARCHIVING</a:t>
            </a:r>
          </a:p>
          <a:p>
            <a:endParaRPr lang="en-US" sz="1800" b="0" dirty="0" smtClean="0">
              <a:solidFill>
                <a:srgbClr val="002060"/>
              </a:solidFill>
            </a:endParaRPr>
          </a:p>
        </p:txBody>
      </p:sp>
      <p:pic>
        <p:nvPicPr>
          <p:cNvPr id="8194" name="Picture 2" descr="\\storagesa\data\SR\Logbook_data\Beam_users\191003_124223_12h33_FreqHunter-BPM-0503F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076" y="1638300"/>
            <a:ext cx="6675524" cy="3629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714500"/>
            <a:ext cx="2057400" cy="800219"/>
          </a:xfrm>
          <a:prstGeom prst="rect">
            <a:avLst/>
          </a:prstGeom>
        </p:spPr>
        <p:txBody>
          <a:bodyPr wrap="square">
            <a:spAutoFit/>
          </a:bodyPr>
          <a:lstStyle/>
          <a:p>
            <a:pPr marL="285750" lvl="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14days</a:t>
            </a:r>
            <a:endParaRPr lang="en-US" dirty="0">
              <a:solidFill>
                <a:srgbClr val="002060"/>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BPMs at 10kHz</a:t>
            </a:r>
            <a:endParaRPr lang="en-US" dirty="0">
              <a:solidFill>
                <a:srgbClr val="002060"/>
              </a:solidFill>
              <a:latin typeface="Arial" panose="020B0604020202020204" pitchFamily="34" charset="0"/>
              <a:cs typeface="Arial" panose="020B0604020202020204" pitchFamily="34" charset="0"/>
            </a:endParaRPr>
          </a:p>
        </p:txBody>
      </p:sp>
      <p:sp>
        <p:nvSpPr>
          <p:cNvPr id="10" name="Rounded Rectangle 9"/>
          <p:cNvSpPr/>
          <p:nvPr/>
        </p:nvSpPr>
        <p:spPr>
          <a:xfrm rot="21045081">
            <a:off x="7150996" y="2302474"/>
            <a:ext cx="1343030" cy="53545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0000"/>
                </a:solidFill>
                <a:latin typeface="Stencil" panose="040409050D0802020404" pitchFamily="82" charset="0"/>
              </a:rPr>
              <a:t>MADE IN OPERATIONS</a:t>
            </a:r>
            <a:endParaRPr lang="en-US" sz="1400" dirty="0">
              <a:solidFill>
                <a:srgbClr val="FF0000"/>
              </a:solidFill>
              <a:latin typeface="Stencil" panose="040409050D0802020404" pitchFamily="82" charset="0"/>
            </a:endParaRPr>
          </a:p>
        </p:txBody>
      </p:sp>
    </p:spTree>
    <p:extLst>
      <p:ext uri="{BB962C8B-B14F-4D97-AF65-F5344CB8AC3E}">
        <p14:creationId xmlns:p14="http://schemas.microsoft.com/office/powerpoint/2010/main" val="47930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6858000" cy="584775"/>
          </a:xfrm>
        </p:spPr>
        <p:txBody>
          <a:bodyPr/>
          <a:lstStyle/>
          <a:p>
            <a:r>
              <a:rPr lang="en-US" sz="3200" noProof="0" dirty="0" smtClean="0"/>
              <a:t>Sources of information</a:t>
            </a:r>
            <a:endParaRPr lang="en-US" sz="2400" b="0" noProof="0" dirty="0"/>
          </a:p>
        </p:txBody>
      </p:sp>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11</a:t>
            </a:fld>
            <a:endParaRPr lang="en-GB" dirty="0">
              <a:solidFill>
                <a:schemeClr val="bg1"/>
              </a:solidFill>
            </a:endParaRPr>
          </a:p>
        </p:txBody>
      </p:sp>
      <p:sp>
        <p:nvSpPr>
          <p:cNvPr id="13" name="Title 1"/>
          <p:cNvSpPr txBox="1">
            <a:spLocks/>
          </p:cNvSpPr>
          <p:nvPr/>
        </p:nvSpPr>
        <p:spPr>
          <a:xfrm>
            <a:off x="304800" y="987924"/>
            <a:ext cx="8534400" cy="861774"/>
          </a:xfrm>
          <a:prstGeom prst="rect">
            <a:avLst/>
          </a:prstGeom>
          <a:noFill/>
          <a:ln>
            <a:noFill/>
          </a:ln>
        </p:spPr>
        <p:txBody>
          <a:bodyPr wrap="square" rtlCol="0">
            <a:spAutoFit/>
          </a:bodyPr>
          <a:lstStyle>
            <a:lvl1pPr algn="l" defTabSz="914400" rtl="0" eaLnBrk="1" latinLnBrk="0" hangingPunct="1">
              <a:spcBef>
                <a:spcPct val="0"/>
              </a:spcBef>
              <a:buNone/>
              <a:defRPr lang="en-US" sz="1600" b="1" kern="1200">
                <a:solidFill>
                  <a:srgbClr val="112E50"/>
                </a:solidFill>
                <a:latin typeface="Arial" pitchFamily="34" charset="0"/>
                <a:ea typeface="+mn-ea"/>
                <a:cs typeface="Arial" pitchFamily="34" charset="0"/>
              </a:defRPr>
            </a:lvl1pPr>
          </a:lstStyle>
          <a:p>
            <a:r>
              <a:rPr lang="en-US" sz="3200" u="sng" dirty="0" smtClean="0">
                <a:solidFill>
                  <a:srgbClr val="002060"/>
                </a:solidFill>
              </a:rPr>
              <a:t>ONLINE DATA AUTOMATICALY SAVED</a:t>
            </a:r>
          </a:p>
          <a:p>
            <a:pPr marL="285750" indent="-285750">
              <a:buFont typeface="Arial" panose="020B0604020202020204" pitchFamily="34" charset="0"/>
              <a:buChar char="•"/>
            </a:pPr>
            <a:endParaRPr lang="en-US" sz="1800" b="0" dirty="0" smtClean="0">
              <a:solidFill>
                <a:srgbClr val="002060"/>
              </a:solidFill>
            </a:endParaRPr>
          </a:p>
        </p:txBody>
      </p:sp>
      <p:sp>
        <p:nvSpPr>
          <p:cNvPr id="4" name="Rectangle 3"/>
          <p:cNvSpPr/>
          <p:nvPr/>
        </p:nvSpPr>
        <p:spPr>
          <a:xfrm>
            <a:off x="393700" y="1630382"/>
            <a:ext cx="3187700" cy="3970318"/>
          </a:xfrm>
          <a:prstGeom prst="rect">
            <a:avLst/>
          </a:prstGeom>
        </p:spPr>
        <p:txBody>
          <a:bodyPr wrap="square">
            <a:spAutoFit/>
          </a:bodyPr>
          <a:lstStyle/>
          <a:p>
            <a:pPr marL="285750" lvl="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Timing logs (timestamps) saved during reset</a:t>
            </a:r>
            <a:endParaRPr lang="en-US" dirty="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PLC log files </a:t>
            </a:r>
            <a:r>
              <a:rPr lang="en-US" dirty="0" smtClean="0">
                <a:solidFill>
                  <a:srgbClr val="002060"/>
                </a:solidFill>
                <a:latin typeface="Arial" panose="020B0604020202020204" pitchFamily="34" charset="0"/>
                <a:cs typeface="Arial" panose="020B0604020202020204" pitchFamily="34" charset="0"/>
              </a:rPr>
              <a:t>saved </a:t>
            </a:r>
            <a:r>
              <a:rPr lang="en-US" dirty="0">
                <a:solidFill>
                  <a:srgbClr val="002060"/>
                </a:solidFill>
                <a:latin typeface="Arial" panose="020B0604020202020204" pitchFamily="34" charset="0"/>
                <a:cs typeface="Arial" panose="020B0604020202020204" pitchFamily="34" charset="0"/>
              </a:rPr>
              <a:t>during the </a:t>
            </a:r>
            <a:r>
              <a:rPr lang="en-US" dirty="0" smtClean="0">
                <a:solidFill>
                  <a:srgbClr val="002060"/>
                </a:solidFill>
                <a:latin typeface="Arial" panose="020B0604020202020204" pitchFamily="34" charset="0"/>
                <a:cs typeface="Arial" panose="020B0604020202020204" pitchFamily="34" charset="0"/>
              </a:rPr>
              <a:t>reset</a:t>
            </a:r>
          </a:p>
          <a:p>
            <a:pPr marL="285750" lvl="0"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SR correctors at 5kHz during the last </a:t>
            </a:r>
            <a:r>
              <a:rPr lang="en-US" dirty="0" smtClean="0">
                <a:solidFill>
                  <a:srgbClr val="002060"/>
                </a:solidFill>
                <a:latin typeface="Arial" panose="020B0604020202020204" pitchFamily="34" charset="0"/>
                <a:cs typeface="Arial" panose="020B0604020202020204" pitchFamily="34" charset="0"/>
              </a:rPr>
              <a:t>14s saved each time FOFB stops</a:t>
            </a:r>
          </a:p>
          <a:p>
            <a:pPr marL="285750" lvl="0" indent="-285750">
              <a:buFont typeface="Arial" panose="020B0604020202020204" pitchFamily="34" charset="0"/>
              <a:buChar char="•"/>
            </a:pPr>
            <a:endParaRPr lang="es-ES"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RF Fast Interlock Module and LLRF </a:t>
            </a:r>
            <a:r>
              <a:rPr lang="en-US" dirty="0" smtClean="0">
                <a:solidFill>
                  <a:srgbClr val="002060"/>
                </a:solidFill>
                <a:latin typeface="Arial" panose="020B0604020202020204" pitchFamily="34" charset="0"/>
                <a:cs typeface="Arial" panose="020B0604020202020204" pitchFamily="34" charset="0"/>
              </a:rPr>
              <a:t>buffer saved during reset</a:t>
            </a:r>
            <a:endParaRPr lang="en-US" dirty="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5944" y="1790700"/>
            <a:ext cx="523616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716420" y="2933700"/>
            <a:ext cx="2019524" cy="0"/>
          </a:xfrm>
          <a:prstGeom prst="straightConnector1">
            <a:avLst/>
          </a:prstGeom>
          <a:ln w="28575">
            <a:solidFill>
              <a:srgbClr val="112E5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815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6858000" cy="584775"/>
          </a:xfrm>
        </p:spPr>
        <p:txBody>
          <a:bodyPr/>
          <a:lstStyle/>
          <a:p>
            <a:r>
              <a:rPr lang="en-US" sz="3200" noProof="0" dirty="0" smtClean="0"/>
              <a:t>Sources of information</a:t>
            </a:r>
            <a:endParaRPr lang="en-US" sz="2400" b="0" noProof="0" dirty="0"/>
          </a:p>
        </p:txBody>
      </p:sp>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12</a:t>
            </a:fld>
            <a:endParaRPr lang="en-GB" dirty="0">
              <a:solidFill>
                <a:schemeClr val="bg1"/>
              </a:solidFill>
            </a:endParaRPr>
          </a:p>
        </p:txBody>
      </p:sp>
      <p:sp>
        <p:nvSpPr>
          <p:cNvPr id="13" name="Title 1"/>
          <p:cNvSpPr txBox="1">
            <a:spLocks/>
          </p:cNvSpPr>
          <p:nvPr/>
        </p:nvSpPr>
        <p:spPr>
          <a:xfrm>
            <a:off x="304800" y="987924"/>
            <a:ext cx="8534400" cy="584775"/>
          </a:xfrm>
          <a:prstGeom prst="rect">
            <a:avLst/>
          </a:prstGeom>
          <a:noFill/>
          <a:ln>
            <a:noFill/>
          </a:ln>
        </p:spPr>
        <p:txBody>
          <a:bodyPr wrap="square" rtlCol="0">
            <a:spAutoFit/>
          </a:bodyPr>
          <a:lstStyle>
            <a:lvl1pPr algn="l" defTabSz="914400" rtl="0" eaLnBrk="1" latinLnBrk="0" hangingPunct="1">
              <a:spcBef>
                <a:spcPct val="0"/>
              </a:spcBef>
              <a:buNone/>
              <a:defRPr lang="en-US" sz="1600" b="1" kern="1200">
                <a:solidFill>
                  <a:srgbClr val="112E50"/>
                </a:solidFill>
                <a:latin typeface="Arial" pitchFamily="34" charset="0"/>
                <a:ea typeface="+mn-ea"/>
                <a:cs typeface="Arial" pitchFamily="34" charset="0"/>
              </a:defRPr>
            </a:lvl1pPr>
          </a:lstStyle>
          <a:p>
            <a:r>
              <a:rPr lang="es-ES" sz="3200" u="sng" dirty="0" smtClean="0">
                <a:solidFill>
                  <a:srgbClr val="002060"/>
                </a:solidFill>
              </a:rPr>
              <a:t>ONLINE DATA TO BE SAVED</a:t>
            </a:r>
            <a:endParaRPr lang="en-US" u="sng" dirty="0" smtClean="0">
              <a:solidFill>
                <a:srgbClr val="002060"/>
              </a:solidFill>
            </a:endParaRPr>
          </a:p>
        </p:txBody>
      </p:sp>
      <p:sp>
        <p:nvSpPr>
          <p:cNvPr id="3" name="Rectangle 2"/>
          <p:cNvSpPr/>
          <p:nvPr/>
        </p:nvSpPr>
        <p:spPr>
          <a:xfrm>
            <a:off x="381000" y="1572700"/>
            <a:ext cx="5715000" cy="2723823"/>
          </a:xfrm>
          <a:prstGeom prst="rect">
            <a:avLst/>
          </a:prstGeom>
        </p:spPr>
        <p:txBody>
          <a:bodyPr wrap="square">
            <a:spAutoFit/>
          </a:bodyPr>
          <a:lstStyle/>
          <a:p>
            <a:pPr lvl="0">
              <a:spcBef>
                <a:spcPts val="1200"/>
              </a:spcBef>
            </a:pPr>
            <a:r>
              <a:rPr lang="en-US" dirty="0">
                <a:solidFill>
                  <a:srgbClr val="002060"/>
                </a:solidFill>
                <a:latin typeface="Arial" panose="020B0604020202020204" pitchFamily="34" charset="0"/>
                <a:cs typeface="Arial" panose="020B0604020202020204" pitchFamily="34" charset="0"/>
              </a:rPr>
              <a:t>Data “generated” under certain conditions (typically a Beam loss) that is erased after a Reset. These are:</a:t>
            </a:r>
          </a:p>
          <a:p>
            <a:pPr marL="285750" lvl="0" indent="-285750">
              <a:spcBef>
                <a:spcPts val="1800"/>
              </a:spcBef>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BPMs turn by turn data; 250000 turns buffer</a:t>
            </a:r>
          </a:p>
          <a:p>
            <a:pPr marL="285750" lvl="0" indent="-285750">
              <a:spcBef>
                <a:spcPts val="1800"/>
              </a:spcBef>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Personal Safety System info shown in its panel (Rack in the Control Room)</a:t>
            </a:r>
          </a:p>
          <a:p>
            <a:pPr marL="285750" lvl="0" indent="-285750">
              <a:spcBef>
                <a:spcPts val="1800"/>
              </a:spcBef>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Status messages from the devices (Ex.: PS leakage current ITLK)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1" y="1055647"/>
            <a:ext cx="2819400" cy="4055203"/>
          </a:xfrm>
          <a:prstGeom prst="rect">
            <a:avLst/>
          </a:prstGeom>
        </p:spPr>
      </p:pic>
      <p:cxnSp>
        <p:nvCxnSpPr>
          <p:cNvPr id="8" name="Straight Arrow Connector 7"/>
          <p:cNvCxnSpPr/>
          <p:nvPr/>
        </p:nvCxnSpPr>
        <p:spPr>
          <a:xfrm>
            <a:off x="3581400" y="3314700"/>
            <a:ext cx="2514600" cy="0"/>
          </a:xfrm>
          <a:prstGeom prst="straightConnector1">
            <a:avLst/>
          </a:prstGeom>
          <a:ln w="28575">
            <a:solidFill>
              <a:srgbClr val="112E5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25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7162800" cy="584775"/>
          </a:xfrm>
        </p:spPr>
        <p:txBody>
          <a:bodyPr/>
          <a:lstStyle/>
          <a:p>
            <a:r>
              <a:rPr lang="en-US" sz="3200" noProof="0" dirty="0" smtClean="0"/>
              <a:t>“Op. friendly” tools to get the data</a:t>
            </a:r>
            <a:endParaRPr lang="en-US" sz="2400" b="0" noProof="0" dirty="0"/>
          </a:p>
        </p:txBody>
      </p:sp>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13</a:t>
            </a:fld>
            <a:endParaRPr lang="en-GB" dirty="0">
              <a:solidFill>
                <a:schemeClr val="bg1"/>
              </a:solidFill>
            </a:endParaRPr>
          </a:p>
        </p:txBody>
      </p:sp>
      <p:sp>
        <p:nvSpPr>
          <p:cNvPr id="13" name="Title 1"/>
          <p:cNvSpPr txBox="1">
            <a:spLocks/>
          </p:cNvSpPr>
          <p:nvPr/>
        </p:nvSpPr>
        <p:spPr>
          <a:xfrm>
            <a:off x="317500" y="1382911"/>
            <a:ext cx="7835900" cy="3447098"/>
          </a:xfrm>
          <a:prstGeom prst="rect">
            <a:avLst/>
          </a:prstGeom>
          <a:noFill/>
          <a:ln>
            <a:noFill/>
          </a:ln>
        </p:spPr>
        <p:txBody>
          <a:bodyPr wrap="square" rtlCol="0">
            <a:spAutoFit/>
          </a:bodyPr>
          <a:lstStyle>
            <a:lvl1pPr algn="l" defTabSz="914400" rtl="0" eaLnBrk="1" latinLnBrk="0" hangingPunct="1">
              <a:spcBef>
                <a:spcPct val="0"/>
              </a:spcBef>
              <a:buNone/>
              <a:defRPr lang="en-US" sz="1600" b="1" kern="1200">
                <a:solidFill>
                  <a:srgbClr val="112E50"/>
                </a:solidFill>
                <a:latin typeface="Arial" pitchFamily="34" charset="0"/>
                <a:ea typeface="+mn-ea"/>
                <a:cs typeface="Arial" pitchFamily="34" charset="0"/>
              </a:defRPr>
            </a:lvl1pPr>
          </a:lstStyle>
          <a:p>
            <a:r>
              <a:rPr lang="en-US" sz="1800" b="0" dirty="0" smtClean="0">
                <a:solidFill>
                  <a:srgbClr val="002060"/>
                </a:solidFill>
              </a:rPr>
              <a:t>The most important after a Beam Loss is to quickly access to the protection systems (MPS and EPS) data</a:t>
            </a:r>
          </a:p>
          <a:p>
            <a:pPr marL="285750" indent="-285750">
              <a:buFont typeface="Arial" panose="020B0604020202020204" pitchFamily="34" charset="0"/>
              <a:buChar char="•"/>
            </a:pPr>
            <a:endParaRPr lang="en-US" sz="1800" b="0" dirty="0" smtClean="0">
              <a:solidFill>
                <a:srgbClr val="002060"/>
              </a:solidFill>
            </a:endParaRPr>
          </a:p>
          <a:p>
            <a:pPr marL="800100" lvl="1" indent="-342900">
              <a:buFont typeface="Arial" panose="020B0604020202020204" pitchFamily="34" charset="0"/>
              <a:buChar char="•"/>
            </a:pPr>
            <a:r>
              <a:rPr lang="en-US" b="1" dirty="0" smtClean="0">
                <a:solidFill>
                  <a:srgbClr val="002060"/>
                </a:solidFill>
                <a:latin typeface="Arial" panose="020B0604020202020204" pitchFamily="34" charset="0"/>
                <a:cs typeface="Arial" panose="020B0604020202020204" pitchFamily="34" charset="0"/>
              </a:rPr>
              <a:t>acopTrip.py</a:t>
            </a:r>
          </a:p>
          <a:p>
            <a:pPr marL="1257300" lvl="2" indent="-34290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Timing Logs (Orbit trip, RF, VC </a:t>
            </a:r>
            <a:r>
              <a:rPr lang="en-US" dirty="0" err="1" smtClean="0">
                <a:solidFill>
                  <a:srgbClr val="002060"/>
                </a:solidFill>
                <a:latin typeface="Arial" panose="020B0604020202020204" pitchFamily="34" charset="0"/>
                <a:cs typeface="Arial" panose="020B0604020202020204" pitchFamily="34" charset="0"/>
              </a:rPr>
              <a:t>itlk</a:t>
            </a:r>
            <a:r>
              <a:rPr lang="en-US" dirty="0" smtClean="0">
                <a:solidFill>
                  <a:srgbClr val="002060"/>
                </a:solidFill>
                <a:latin typeface="Arial" panose="020B0604020202020204" pitchFamily="34" charset="0"/>
                <a:cs typeface="Arial" panose="020B0604020202020204" pitchFamily="34" charset="0"/>
              </a:rPr>
              <a:t> and SCW quench)</a:t>
            </a:r>
          </a:p>
          <a:p>
            <a:pPr marL="1257300" lvl="2" indent="-34290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RF info(IOTs status and </a:t>
            </a:r>
            <a:r>
              <a:rPr lang="en-US" dirty="0" err="1" smtClean="0">
                <a:solidFill>
                  <a:srgbClr val="002060"/>
                </a:solidFill>
                <a:latin typeface="Arial" panose="020B0604020202020204" pitchFamily="34" charset="0"/>
                <a:cs typeface="Arial" panose="020B0604020202020204" pitchFamily="34" charset="0"/>
              </a:rPr>
              <a:t>trips,RF</a:t>
            </a:r>
            <a:r>
              <a:rPr lang="en-US" dirty="0" smtClean="0">
                <a:solidFill>
                  <a:srgbClr val="002060"/>
                </a:solidFill>
                <a:latin typeface="Arial" panose="020B0604020202020204" pitchFamily="34" charset="0"/>
                <a:cs typeface="Arial" panose="020B0604020202020204" pitchFamily="34" charset="0"/>
              </a:rPr>
              <a:t> Fast Interlock Module, RF EPS)</a:t>
            </a:r>
          </a:p>
          <a:p>
            <a:pPr marL="1257300" lvl="2" indent="-342900">
              <a:buFont typeface="+mj-lt"/>
              <a:buAutoNum type="arabicPeriod"/>
            </a:pPr>
            <a:endParaRPr lang="en-US" b="0" dirty="0" smtClean="0">
              <a:solidFill>
                <a:srgbClr val="00206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b="1" dirty="0" smtClean="0">
                <a:solidFill>
                  <a:srgbClr val="002060"/>
                </a:solidFill>
                <a:latin typeface="Arial" panose="020B0604020202020204" pitchFamily="34" charset="0"/>
                <a:cs typeface="Arial" panose="020B0604020202020204" pitchFamily="34" charset="0"/>
              </a:rPr>
              <a:t>EPS GUI</a:t>
            </a:r>
          </a:p>
          <a:p>
            <a:pPr marL="1257300" lvl="2" indent="-342900">
              <a:buFont typeface="Arial" panose="020B0604020202020204" pitchFamily="34" charset="0"/>
              <a:buChar char="•"/>
            </a:pPr>
            <a:r>
              <a:rPr lang="en-US" b="0" dirty="0" smtClean="0">
                <a:solidFill>
                  <a:srgbClr val="002060"/>
                </a:solidFill>
                <a:latin typeface="Arial" panose="020B0604020202020204" pitchFamily="34" charset="0"/>
                <a:cs typeface="Arial" panose="020B0604020202020204" pitchFamily="34" charset="0"/>
              </a:rPr>
              <a:t>Summarizes in one view the general status of the Equipment Protection Systems PLCs</a:t>
            </a:r>
          </a:p>
          <a:p>
            <a:pPr marL="1257300" lvl="2" indent="-342900">
              <a:buFont typeface="Arial" panose="020B0604020202020204" pitchFamily="34" charset="0"/>
              <a:buChar char="•"/>
            </a:pPr>
            <a:endParaRPr lang="es-ES" sz="2000" dirty="0">
              <a:solidFill>
                <a:srgbClr val="002060"/>
              </a:solidFill>
              <a:latin typeface="Arial" panose="020B0604020202020204" pitchFamily="34" charset="0"/>
              <a:cs typeface="Arial" panose="020B0604020202020204" pitchFamily="34" charset="0"/>
            </a:endParaRPr>
          </a:p>
        </p:txBody>
      </p:sp>
      <p:sp>
        <p:nvSpPr>
          <p:cNvPr id="8" name="Rounded Rectangle 7"/>
          <p:cNvSpPr/>
          <p:nvPr/>
        </p:nvSpPr>
        <p:spPr>
          <a:xfrm rot="1061440">
            <a:off x="7518431" y="2397040"/>
            <a:ext cx="1343030" cy="53545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0000"/>
                </a:solidFill>
                <a:latin typeface="Stencil" panose="040409050D0802020404" pitchFamily="82" charset="0"/>
              </a:rPr>
              <a:t>MADE IN OPERATIONS</a:t>
            </a:r>
            <a:endParaRPr lang="en-US" sz="1400" dirty="0">
              <a:solidFill>
                <a:srgbClr val="FF0000"/>
              </a:solidFill>
              <a:latin typeface="Stencil" panose="040409050D0802020404" pitchFamily="82" charset="0"/>
            </a:endParaRPr>
          </a:p>
        </p:txBody>
      </p:sp>
    </p:spTree>
    <p:extLst>
      <p:ext uri="{BB962C8B-B14F-4D97-AF65-F5344CB8AC3E}">
        <p14:creationId xmlns:p14="http://schemas.microsoft.com/office/powerpoint/2010/main" val="1439401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9098" y="1020782"/>
            <a:ext cx="4495801" cy="3970318"/>
          </a:xfrm>
          <a:prstGeom prst="rect">
            <a:avLst/>
          </a:prstGeom>
        </p:spPr>
        <p:txBody>
          <a:bodyPr wrap="square">
            <a:spAutoFit/>
          </a:bodyPr>
          <a:lstStyle/>
          <a:p>
            <a:r>
              <a:rPr lang="en-US" sz="1200" dirty="0" smtClean="0"/>
              <a:t>Timing </a:t>
            </a:r>
            <a:r>
              <a:rPr lang="en-US" sz="1200" dirty="0" smtClean="0"/>
              <a:t>Log:</a:t>
            </a:r>
            <a:br>
              <a:rPr lang="en-US" sz="1200" dirty="0" smtClean="0"/>
            </a:br>
            <a:r>
              <a:rPr lang="en-US" sz="1200" b="1" dirty="0" smtClean="0"/>
              <a:t>Event description              </a:t>
            </a:r>
            <a:r>
              <a:rPr lang="en-US" sz="1200" b="1" dirty="0" smtClean="0"/>
              <a:t>        Local </a:t>
            </a:r>
            <a:r>
              <a:rPr lang="en-US" sz="1200" b="1" dirty="0" smtClean="0"/>
              <a:t>time              Timestamp [ns]</a:t>
            </a:r>
            <a:br>
              <a:rPr lang="en-US" sz="1200" b="1" dirty="0" smtClean="0"/>
            </a:br>
            <a:r>
              <a:rPr lang="en-US" sz="1200" dirty="0" smtClean="0"/>
              <a:t/>
            </a:r>
            <a:br>
              <a:rPr lang="en-US" sz="1200" dirty="0" smtClean="0"/>
            </a:br>
            <a:r>
              <a:rPr lang="en-US" sz="1200" dirty="0"/>
              <a:t>BPMs Interlock - SR S02         </a:t>
            </a:r>
            <a:r>
              <a:rPr lang="en-US" sz="1200" dirty="0" smtClean="0"/>
              <a:t>   2019-05-19 02:20:31</a:t>
            </a:r>
            <a:r>
              <a:rPr lang="en-US" sz="1200" dirty="0"/>
              <a:t>     </a:t>
            </a:r>
            <a:r>
              <a:rPr lang="en-US" sz="1200" dirty="0" smtClean="0"/>
              <a:t>213077001 </a:t>
            </a:r>
          </a:p>
          <a:p>
            <a:r>
              <a:rPr lang="en-US" sz="1200" dirty="0" smtClean="0"/>
              <a:t>RF </a:t>
            </a:r>
            <a:r>
              <a:rPr lang="en-US" sz="1200" dirty="0"/>
              <a:t>Plant 14A Fast Interlock    </a:t>
            </a:r>
            <a:r>
              <a:rPr lang="en-US" sz="1200" dirty="0" smtClean="0"/>
              <a:t>   2019-05-19 </a:t>
            </a:r>
            <a:r>
              <a:rPr lang="en-US" sz="1200" dirty="0"/>
              <a:t>02:20:31     </a:t>
            </a:r>
            <a:r>
              <a:rPr lang="en-US" sz="1200" dirty="0" smtClean="0"/>
              <a:t>213080716  </a:t>
            </a:r>
          </a:p>
          <a:p>
            <a:r>
              <a:rPr lang="en-US" sz="1200" dirty="0" smtClean="0"/>
              <a:t>RF </a:t>
            </a:r>
            <a:r>
              <a:rPr lang="en-US" sz="1200" dirty="0"/>
              <a:t>Plant 10B Fast Interlock    </a:t>
            </a:r>
            <a:r>
              <a:rPr lang="en-US" sz="1200" dirty="0" smtClean="0"/>
              <a:t>   2019-05-19 02:20:31     213080796 </a:t>
            </a:r>
          </a:p>
          <a:p>
            <a:r>
              <a:rPr lang="en-US" sz="1200" dirty="0" smtClean="0"/>
              <a:t>RF Plant 6A Fast Interlock         2019-05-19 02:20:31     213081020  </a:t>
            </a:r>
          </a:p>
          <a:p>
            <a:r>
              <a:rPr lang="en-US" sz="1200" dirty="0" smtClean="0"/>
              <a:t>RF Plant 14B Fast Interlock       2019-05-19 02:20:31     213081044</a:t>
            </a:r>
            <a:br>
              <a:rPr lang="en-US" sz="1200" dirty="0" smtClean="0"/>
            </a:br>
            <a:r>
              <a:rPr lang="en-US" sz="1200" dirty="0" smtClean="0"/>
              <a:t>RF Plant 10A Fast Interlock       2019-05-19 02:20:31     213081436</a:t>
            </a:r>
            <a:br>
              <a:rPr lang="en-US" sz="1200" dirty="0" smtClean="0"/>
            </a:br>
            <a:r>
              <a:rPr lang="en-US" sz="1200" dirty="0" smtClean="0"/>
              <a:t>RF Plant 6B Fast Interlock         2019-05-19 02:20:31     213081628</a:t>
            </a:r>
            <a:br>
              <a:rPr lang="en-US" sz="1200" dirty="0" smtClean="0"/>
            </a:br>
            <a:r>
              <a:rPr lang="en-US" sz="1200" dirty="0" smtClean="0"/>
              <a:t>RF Plant BO Fast Interlock        2019-05-19 02:20:31     213100786</a:t>
            </a:r>
            <a:br>
              <a:rPr lang="en-US" sz="1200" dirty="0" smtClean="0"/>
            </a:br>
            <a:r>
              <a:rPr lang="en-US" sz="1200" dirty="0" smtClean="0"/>
              <a:t>BPMs Interlock - SR S15            2019-05-19 02:20:31     213641728</a:t>
            </a:r>
            <a:br>
              <a:rPr lang="en-US" sz="1200" dirty="0" smtClean="0"/>
            </a:br>
            <a:r>
              <a:rPr lang="en-US" sz="1200" dirty="0" smtClean="0"/>
              <a:t>BPMs Interlock - SR S13            2019-05-19 02:20:31     213648204</a:t>
            </a:r>
            <a:br>
              <a:rPr lang="en-US" sz="1200" dirty="0" smtClean="0"/>
            </a:br>
            <a:r>
              <a:rPr lang="en-US" sz="1200" dirty="0" smtClean="0"/>
              <a:t>BPMs Interlock - SR S16            2019-05-19 02:20:31     213648445</a:t>
            </a:r>
            <a:br>
              <a:rPr lang="en-US" sz="1200" dirty="0" smtClean="0"/>
            </a:br>
            <a:r>
              <a:rPr lang="en-US" sz="1200" dirty="0" smtClean="0"/>
              <a:t>BPMs Interlock - SR S11            2019-05-19 02:20:31     213653464</a:t>
            </a:r>
            <a:br>
              <a:rPr lang="en-US" sz="1200" dirty="0" smtClean="0"/>
            </a:br>
            <a:r>
              <a:rPr lang="en-US" sz="1200" dirty="0" smtClean="0"/>
              <a:t>BPMs Interlock - SR S01            2019-05-19 02:20:31     213655425</a:t>
            </a:r>
            <a:br>
              <a:rPr lang="en-US" sz="1200" dirty="0" smtClean="0"/>
            </a:br>
            <a:r>
              <a:rPr lang="en-US" sz="1200" dirty="0" smtClean="0"/>
              <a:t>BPMs Interlock - SR S12            2019-05-19 02:20:31     213658363</a:t>
            </a:r>
            <a:br>
              <a:rPr lang="en-US" sz="1200" dirty="0" smtClean="0"/>
            </a:br>
            <a:r>
              <a:rPr lang="en-US" sz="1200" dirty="0" smtClean="0"/>
              <a:t>BPMs Interlock - SR S07            2019-05-19 02:20:31     213659532</a:t>
            </a:r>
            <a:br>
              <a:rPr lang="en-US" sz="1200" dirty="0" smtClean="0"/>
            </a:br>
            <a:r>
              <a:rPr lang="en-US" sz="1200" dirty="0" smtClean="0"/>
              <a:t>BPMs Interlock - SR S08            2019-05-19 02:20:31     213661478</a:t>
            </a:r>
            <a:br>
              <a:rPr lang="en-US" sz="1200" dirty="0" smtClean="0"/>
            </a:br>
            <a:r>
              <a:rPr lang="en-US" sz="1200" dirty="0" smtClean="0"/>
              <a:t>BPMs Interlock - SR S03            2019-05-19 02:20:31     213675792</a:t>
            </a:r>
            <a:br>
              <a:rPr lang="en-US" sz="1200" dirty="0" smtClean="0"/>
            </a:br>
            <a:r>
              <a:rPr lang="en-US" sz="1200" dirty="0" smtClean="0"/>
              <a:t>BPMs Interlock - SR S06            2019-05-19 02:20:31     213845733</a:t>
            </a:r>
            <a:endParaRPr lang="en-US" sz="1200" dirty="0"/>
          </a:p>
        </p:txBody>
      </p:sp>
      <p:sp>
        <p:nvSpPr>
          <p:cNvPr id="11" name="Rectangle 10"/>
          <p:cNvSpPr/>
          <p:nvPr/>
        </p:nvSpPr>
        <p:spPr>
          <a:xfrm>
            <a:off x="5211783" y="651450"/>
            <a:ext cx="3733800" cy="4339650"/>
          </a:xfrm>
          <a:prstGeom prst="rect">
            <a:avLst/>
          </a:prstGeom>
        </p:spPr>
        <p:txBody>
          <a:bodyPr wrap="square">
            <a:spAutoFit/>
          </a:bodyPr>
          <a:lstStyle/>
          <a:p>
            <a:pPr lvl="0"/>
            <a:r>
              <a:rPr lang="en-US" sz="1200" b="1" dirty="0">
                <a:solidFill>
                  <a:prstClr val="black"/>
                </a:solidFill>
              </a:rPr>
              <a:t>06a (HVON, HVON)</a:t>
            </a:r>
            <a:br>
              <a:rPr lang="en-US" sz="1200" b="1" dirty="0">
                <a:solidFill>
                  <a:prstClr val="black"/>
                </a:solidFill>
              </a:rPr>
            </a:br>
            <a:r>
              <a:rPr lang="en-US" sz="1200" dirty="0">
                <a:solidFill>
                  <a:prstClr val="black"/>
                </a:solidFill>
              </a:rPr>
              <a:t>FIM: Timing, Revers Cavity, Forward Load</a:t>
            </a:r>
            <a:br>
              <a:rPr lang="en-US" sz="1200" dirty="0">
                <a:solidFill>
                  <a:prstClr val="black"/>
                </a:solidFill>
              </a:rPr>
            </a:br>
            <a:r>
              <a:rPr lang="en-US" sz="1200" dirty="0">
                <a:solidFill>
                  <a:prstClr val="black"/>
                </a:solidFill>
              </a:rPr>
              <a:t>EPS: no interlocks</a:t>
            </a:r>
            <a:br>
              <a:rPr lang="en-US" sz="1200" dirty="0">
                <a:solidFill>
                  <a:prstClr val="black"/>
                </a:solidFill>
              </a:rPr>
            </a:br>
            <a:r>
              <a:rPr lang="en-US" sz="1200" dirty="0">
                <a:solidFill>
                  <a:prstClr val="black"/>
                </a:solidFill>
              </a:rPr>
              <a:t>Tx01: </a:t>
            </a:r>
            <a:r>
              <a:rPr lang="en-US" sz="1200" dirty="0" err="1">
                <a:solidFill>
                  <a:prstClr val="black"/>
                </a:solidFill>
              </a:rPr>
              <a:t>FaultRfon</a:t>
            </a:r>
            <a:r>
              <a:rPr lang="en-US" sz="1200" dirty="0">
                <a:solidFill>
                  <a:prstClr val="black"/>
                </a:solidFill>
              </a:rPr>
              <a:t> {RFON is not enabled from EPS}</a:t>
            </a:r>
            <a:br>
              <a:rPr lang="en-US" sz="1200" dirty="0">
                <a:solidFill>
                  <a:prstClr val="black"/>
                </a:solidFill>
              </a:rPr>
            </a:br>
            <a:r>
              <a:rPr lang="en-US" sz="1200" dirty="0">
                <a:solidFill>
                  <a:prstClr val="black"/>
                </a:solidFill>
              </a:rPr>
              <a:t>Tx02: </a:t>
            </a:r>
            <a:r>
              <a:rPr lang="en-US" sz="1200" dirty="0" err="1">
                <a:solidFill>
                  <a:prstClr val="black"/>
                </a:solidFill>
              </a:rPr>
              <a:t>FaultRfon</a:t>
            </a:r>
            <a:r>
              <a:rPr lang="en-US" sz="1200" dirty="0">
                <a:solidFill>
                  <a:prstClr val="black"/>
                </a:solidFill>
              </a:rPr>
              <a:t> {RFON is not enabled from EPS}</a:t>
            </a:r>
            <a:br>
              <a:rPr lang="en-US" sz="1200" dirty="0">
                <a:solidFill>
                  <a:prstClr val="black"/>
                </a:solidFill>
              </a:rPr>
            </a:br>
            <a:r>
              <a:rPr lang="en-US" sz="1200" dirty="0">
                <a:solidFill>
                  <a:prstClr val="black"/>
                </a:solidFill>
              </a:rPr>
              <a:t/>
            </a:r>
            <a:br>
              <a:rPr lang="en-US" sz="1200" dirty="0">
                <a:solidFill>
                  <a:prstClr val="black"/>
                </a:solidFill>
              </a:rPr>
            </a:br>
            <a:r>
              <a:rPr lang="en-US" sz="1200" b="1" dirty="0">
                <a:solidFill>
                  <a:prstClr val="black"/>
                </a:solidFill>
              </a:rPr>
              <a:t>06b (AUX, HVON)</a:t>
            </a:r>
            <a:br>
              <a:rPr lang="en-US" sz="1200" b="1" dirty="0">
                <a:solidFill>
                  <a:prstClr val="black"/>
                </a:solidFill>
              </a:rPr>
            </a:br>
            <a:r>
              <a:rPr lang="en-US" sz="1200" dirty="0">
                <a:solidFill>
                  <a:prstClr val="black"/>
                </a:solidFill>
              </a:rPr>
              <a:t>FIM: Timing, Revers Cavity, Forward Load</a:t>
            </a:r>
            <a:br>
              <a:rPr lang="en-US" sz="1200" dirty="0">
                <a:solidFill>
                  <a:prstClr val="black"/>
                </a:solidFill>
              </a:rPr>
            </a:br>
            <a:r>
              <a:rPr lang="en-US" sz="1200" dirty="0">
                <a:solidFill>
                  <a:prstClr val="black"/>
                </a:solidFill>
              </a:rPr>
              <a:t>EPS: no interlocks</a:t>
            </a:r>
            <a:br>
              <a:rPr lang="en-US" sz="1200" dirty="0">
                <a:solidFill>
                  <a:prstClr val="black"/>
                </a:solidFill>
              </a:rPr>
            </a:br>
            <a:r>
              <a:rPr lang="en-US" sz="1200" dirty="0">
                <a:solidFill>
                  <a:prstClr val="black"/>
                </a:solidFill>
              </a:rPr>
              <a:t>Tx01: not in operation</a:t>
            </a:r>
            <a:br>
              <a:rPr lang="en-US" sz="1200" dirty="0">
                <a:solidFill>
                  <a:prstClr val="black"/>
                </a:solidFill>
              </a:rPr>
            </a:br>
            <a:r>
              <a:rPr lang="en-US" sz="1200" dirty="0">
                <a:solidFill>
                  <a:prstClr val="black"/>
                </a:solidFill>
              </a:rPr>
              <a:t>Tx02: </a:t>
            </a:r>
            <a:r>
              <a:rPr lang="en-US" sz="1200" dirty="0" err="1">
                <a:solidFill>
                  <a:prstClr val="black"/>
                </a:solidFill>
              </a:rPr>
              <a:t>FaultRfon</a:t>
            </a:r>
            <a:r>
              <a:rPr lang="en-US" sz="1200" dirty="0">
                <a:solidFill>
                  <a:prstClr val="black"/>
                </a:solidFill>
              </a:rPr>
              <a:t> {RFON is not enabled from EPS}</a:t>
            </a:r>
            <a:br>
              <a:rPr lang="en-US" sz="1200" dirty="0">
                <a:solidFill>
                  <a:prstClr val="black"/>
                </a:solidFill>
              </a:rPr>
            </a:br>
            <a:r>
              <a:rPr lang="en-US" sz="1200" dirty="0">
                <a:solidFill>
                  <a:prstClr val="black"/>
                </a:solidFill>
              </a:rPr>
              <a:t/>
            </a:r>
            <a:br>
              <a:rPr lang="en-US" sz="1200" dirty="0">
                <a:solidFill>
                  <a:prstClr val="black"/>
                </a:solidFill>
              </a:rPr>
            </a:br>
            <a:r>
              <a:rPr lang="en-US" sz="1200" b="1" dirty="0">
                <a:solidFill>
                  <a:prstClr val="black"/>
                </a:solidFill>
              </a:rPr>
              <a:t>10a (HVON, HVON)</a:t>
            </a:r>
            <a:r>
              <a:rPr lang="en-US" sz="1200" dirty="0">
                <a:solidFill>
                  <a:prstClr val="black"/>
                </a:solidFill>
              </a:rPr>
              <a:t/>
            </a:r>
            <a:br>
              <a:rPr lang="en-US" sz="1200" dirty="0">
                <a:solidFill>
                  <a:prstClr val="black"/>
                </a:solidFill>
              </a:rPr>
            </a:br>
            <a:r>
              <a:rPr lang="en-US" sz="1200" dirty="0">
                <a:solidFill>
                  <a:prstClr val="black"/>
                </a:solidFill>
              </a:rPr>
              <a:t>FIM: Timing, Revers Cavity, Forward Load</a:t>
            </a:r>
            <a:br>
              <a:rPr lang="en-US" sz="1200" dirty="0">
                <a:solidFill>
                  <a:prstClr val="black"/>
                </a:solidFill>
              </a:rPr>
            </a:br>
            <a:r>
              <a:rPr lang="en-US" sz="1200" dirty="0">
                <a:solidFill>
                  <a:prstClr val="black"/>
                </a:solidFill>
              </a:rPr>
              <a:t>EPS: no interlocks</a:t>
            </a:r>
            <a:br>
              <a:rPr lang="en-US" sz="1200" dirty="0">
                <a:solidFill>
                  <a:prstClr val="black"/>
                </a:solidFill>
              </a:rPr>
            </a:br>
            <a:r>
              <a:rPr lang="en-US" sz="1200" dirty="0">
                <a:solidFill>
                  <a:prstClr val="black"/>
                </a:solidFill>
              </a:rPr>
              <a:t>Tx01: </a:t>
            </a:r>
            <a:r>
              <a:rPr lang="en-US" sz="1200" dirty="0" err="1">
                <a:solidFill>
                  <a:prstClr val="black"/>
                </a:solidFill>
              </a:rPr>
              <a:t>FaultRfon</a:t>
            </a:r>
            <a:r>
              <a:rPr lang="en-US" sz="1200" dirty="0">
                <a:solidFill>
                  <a:prstClr val="black"/>
                </a:solidFill>
              </a:rPr>
              <a:t> {RFON is not enabled from EPS}</a:t>
            </a:r>
            <a:br>
              <a:rPr lang="en-US" sz="1200" dirty="0">
                <a:solidFill>
                  <a:prstClr val="black"/>
                </a:solidFill>
              </a:rPr>
            </a:br>
            <a:r>
              <a:rPr lang="en-US" sz="1200" dirty="0">
                <a:solidFill>
                  <a:prstClr val="black"/>
                </a:solidFill>
              </a:rPr>
              <a:t>Tx02: </a:t>
            </a:r>
            <a:r>
              <a:rPr lang="en-US" sz="1200" dirty="0" err="1">
                <a:solidFill>
                  <a:prstClr val="black"/>
                </a:solidFill>
              </a:rPr>
              <a:t>FaultRfon</a:t>
            </a:r>
            <a:r>
              <a:rPr lang="en-US" sz="1200" dirty="0">
                <a:solidFill>
                  <a:prstClr val="black"/>
                </a:solidFill>
              </a:rPr>
              <a:t> {RFON is not enabled from EPS}</a:t>
            </a:r>
            <a:br>
              <a:rPr lang="en-US" sz="1200" dirty="0">
                <a:solidFill>
                  <a:prstClr val="black"/>
                </a:solidFill>
              </a:rPr>
            </a:br>
            <a:r>
              <a:rPr lang="en-US" sz="1200" dirty="0">
                <a:solidFill>
                  <a:prstClr val="black"/>
                </a:solidFill>
              </a:rPr>
              <a:t/>
            </a:r>
            <a:br>
              <a:rPr lang="en-US" sz="1200" dirty="0">
                <a:solidFill>
                  <a:prstClr val="black"/>
                </a:solidFill>
              </a:rPr>
            </a:br>
            <a:r>
              <a:rPr lang="en-US" sz="1200" b="1" dirty="0">
                <a:solidFill>
                  <a:prstClr val="black"/>
                </a:solidFill>
              </a:rPr>
              <a:t>10b (HVON, HVON)</a:t>
            </a:r>
            <a:r>
              <a:rPr lang="en-US" sz="1200" dirty="0">
                <a:solidFill>
                  <a:prstClr val="black"/>
                </a:solidFill>
              </a:rPr>
              <a:t/>
            </a:r>
            <a:br>
              <a:rPr lang="en-US" sz="1200" dirty="0">
                <a:solidFill>
                  <a:prstClr val="black"/>
                </a:solidFill>
              </a:rPr>
            </a:br>
            <a:r>
              <a:rPr lang="en-US" sz="1200" dirty="0">
                <a:solidFill>
                  <a:prstClr val="black"/>
                </a:solidFill>
              </a:rPr>
              <a:t>FIM: Timing, Revers Cavity, Forward Load</a:t>
            </a:r>
            <a:br>
              <a:rPr lang="en-US" sz="1200" dirty="0">
                <a:solidFill>
                  <a:prstClr val="black"/>
                </a:solidFill>
              </a:rPr>
            </a:br>
            <a:r>
              <a:rPr lang="en-US" sz="1200" dirty="0">
                <a:solidFill>
                  <a:prstClr val="black"/>
                </a:solidFill>
              </a:rPr>
              <a:t>EPS: no interlocks</a:t>
            </a:r>
            <a:br>
              <a:rPr lang="en-US" sz="1200" dirty="0">
                <a:solidFill>
                  <a:prstClr val="black"/>
                </a:solidFill>
              </a:rPr>
            </a:br>
            <a:r>
              <a:rPr lang="en-US" sz="1200" dirty="0">
                <a:solidFill>
                  <a:prstClr val="black"/>
                </a:solidFill>
              </a:rPr>
              <a:t>Tx01: </a:t>
            </a:r>
            <a:r>
              <a:rPr lang="en-US" sz="1200" dirty="0" err="1">
                <a:solidFill>
                  <a:prstClr val="black"/>
                </a:solidFill>
              </a:rPr>
              <a:t>FaultRfon</a:t>
            </a:r>
            <a:r>
              <a:rPr lang="en-US" sz="1200" dirty="0">
                <a:solidFill>
                  <a:prstClr val="black"/>
                </a:solidFill>
              </a:rPr>
              <a:t> {RFON is not enabled from EPS}</a:t>
            </a:r>
            <a:br>
              <a:rPr lang="en-US" sz="1200" dirty="0">
                <a:solidFill>
                  <a:prstClr val="black"/>
                </a:solidFill>
              </a:rPr>
            </a:br>
            <a:r>
              <a:rPr lang="en-US" sz="1200" dirty="0">
                <a:solidFill>
                  <a:prstClr val="black"/>
                </a:solidFill>
              </a:rPr>
              <a:t>Tx02: </a:t>
            </a:r>
            <a:r>
              <a:rPr lang="en-US" sz="1200" dirty="0" err="1">
                <a:solidFill>
                  <a:prstClr val="black"/>
                </a:solidFill>
              </a:rPr>
              <a:t>FaultRfon</a:t>
            </a:r>
            <a:r>
              <a:rPr lang="en-US" sz="1200" dirty="0">
                <a:solidFill>
                  <a:prstClr val="black"/>
                </a:solidFill>
              </a:rPr>
              <a:t> {RFON is not enabled from EPS</a:t>
            </a:r>
            <a:r>
              <a:rPr lang="en-US" sz="1200" dirty="0" smtClean="0">
                <a:solidFill>
                  <a:prstClr val="black"/>
                </a:solidFill>
              </a:rPr>
              <a:t>}</a:t>
            </a:r>
            <a:endParaRPr lang="en-US" sz="1200" dirty="0">
              <a:solidFill>
                <a:prstClr val="black"/>
              </a:solidFill>
            </a:endParaRPr>
          </a:p>
        </p:txBody>
      </p:sp>
      <p:sp>
        <p:nvSpPr>
          <p:cNvPr id="8" name="TextBox 7"/>
          <p:cNvSpPr txBox="1"/>
          <p:nvPr/>
        </p:nvSpPr>
        <p:spPr>
          <a:xfrm rot="20770243">
            <a:off x="2692731" y="466784"/>
            <a:ext cx="1270156" cy="369332"/>
          </a:xfrm>
          <a:prstGeom prst="rect">
            <a:avLst/>
          </a:prstGeom>
          <a:noFill/>
          <a:ln>
            <a:noFill/>
          </a:ln>
        </p:spPr>
        <p:txBody>
          <a:bodyPr wrap="none" rtlCol="0">
            <a:spAutoFit/>
          </a:bodyPr>
          <a:lstStyle/>
          <a:p>
            <a:r>
              <a:rPr lang="es-ES" i="1" dirty="0" smtClean="0">
                <a:solidFill>
                  <a:srgbClr val="112E50"/>
                </a:solidFill>
              </a:rPr>
              <a:t>acopTrip.py</a:t>
            </a:r>
            <a:endParaRPr lang="en-US" i="1" dirty="0" smtClean="0">
              <a:solidFill>
                <a:srgbClr val="112E50"/>
              </a:solidFill>
            </a:endParaRPr>
          </a:p>
        </p:txBody>
      </p:sp>
    </p:spTree>
    <p:extLst>
      <p:ext uri="{BB962C8B-B14F-4D97-AF65-F5344CB8AC3E}">
        <p14:creationId xmlns:p14="http://schemas.microsoft.com/office/powerpoint/2010/main" val="2309125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ogbook.cells.es/Beam_users/190516_202348/20h06_EPSgui.png?lb=Beam_us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52425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69554" y="2276737"/>
            <a:ext cx="923651" cy="369332"/>
          </a:xfrm>
          <a:prstGeom prst="rect">
            <a:avLst/>
          </a:prstGeom>
          <a:solidFill>
            <a:schemeClr val="bg1"/>
          </a:solidFill>
          <a:ln>
            <a:solidFill>
              <a:srgbClr val="112E50"/>
            </a:solidFill>
          </a:ln>
        </p:spPr>
        <p:txBody>
          <a:bodyPr wrap="none" rtlCol="0">
            <a:spAutoFit/>
          </a:bodyPr>
          <a:lstStyle/>
          <a:p>
            <a:r>
              <a:rPr lang="es-ES" i="1" dirty="0" smtClean="0">
                <a:solidFill>
                  <a:srgbClr val="112E50"/>
                </a:solidFill>
              </a:rPr>
              <a:t>EPS GUI</a:t>
            </a:r>
            <a:endParaRPr lang="en-US" i="1" dirty="0" smtClean="0">
              <a:solidFill>
                <a:srgbClr val="112E50"/>
              </a:solidFill>
            </a:endParaRPr>
          </a:p>
        </p:txBody>
      </p:sp>
    </p:spTree>
    <p:extLst>
      <p:ext uri="{BB962C8B-B14F-4D97-AF65-F5344CB8AC3E}">
        <p14:creationId xmlns:p14="http://schemas.microsoft.com/office/powerpoint/2010/main" val="553792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16</a:t>
            </a:fld>
            <a:endParaRPr lang="en-GB" dirty="0">
              <a:solidFill>
                <a:schemeClr val="bg1"/>
              </a:solidFill>
            </a:endParaRPr>
          </a:p>
        </p:txBody>
      </p:sp>
      <p:sp>
        <p:nvSpPr>
          <p:cNvPr id="8" name="Title 1"/>
          <p:cNvSpPr txBox="1">
            <a:spLocks/>
          </p:cNvSpPr>
          <p:nvPr/>
        </p:nvSpPr>
        <p:spPr>
          <a:xfrm>
            <a:off x="1828800" y="190500"/>
            <a:ext cx="7162800" cy="584775"/>
          </a:xfrm>
          <a:prstGeom prst="rect">
            <a:avLst/>
          </a:prstGeom>
          <a:noFill/>
          <a:ln>
            <a:noFill/>
          </a:ln>
        </p:spPr>
        <p:txBody>
          <a:bodyPr wrap="square" rtlCol="0">
            <a:spAutoFit/>
          </a:bodyPr>
          <a:lstStyle>
            <a:lvl1pPr algn="l" defTabSz="914400" rtl="0" eaLnBrk="1" latinLnBrk="0" hangingPunct="1">
              <a:spcBef>
                <a:spcPct val="0"/>
              </a:spcBef>
              <a:buNone/>
              <a:defRPr lang="en-US" sz="1600" b="1" kern="1200">
                <a:solidFill>
                  <a:srgbClr val="112E50"/>
                </a:solidFill>
                <a:latin typeface="Arial" pitchFamily="34" charset="0"/>
                <a:ea typeface="+mn-ea"/>
                <a:cs typeface="Arial" pitchFamily="34" charset="0"/>
              </a:defRPr>
            </a:lvl1pPr>
          </a:lstStyle>
          <a:p>
            <a:r>
              <a:rPr lang="en-US" sz="3200" dirty="0" smtClean="0"/>
              <a:t>“Op. friendly” tools to get the data</a:t>
            </a:r>
            <a:endParaRPr lang="en-US" sz="2400" b="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389" t="4353" r="8311" b="7208"/>
          <a:stretch/>
        </p:blipFill>
        <p:spPr>
          <a:xfrm>
            <a:off x="762000" y="1028700"/>
            <a:ext cx="7433953" cy="4291921"/>
          </a:xfrm>
          <a:prstGeom prst="rect">
            <a:avLst/>
          </a:prstGeom>
        </p:spPr>
      </p:pic>
      <p:sp>
        <p:nvSpPr>
          <p:cNvPr id="3" name="Rectangle 2"/>
          <p:cNvSpPr/>
          <p:nvPr/>
        </p:nvSpPr>
        <p:spPr>
          <a:xfrm>
            <a:off x="2438400" y="2465119"/>
            <a:ext cx="3352800" cy="400110"/>
          </a:xfrm>
          <a:prstGeom prst="rect">
            <a:avLst/>
          </a:prstGeom>
          <a:solidFill>
            <a:schemeClr val="bg1"/>
          </a:solidFill>
          <a:ln w="28575">
            <a:solidFill>
              <a:schemeClr val="tx2"/>
            </a:solidFill>
          </a:ln>
        </p:spPr>
        <p:txBody>
          <a:bodyPr wrap="square">
            <a:spAutoFit/>
          </a:bodyPr>
          <a:lstStyle/>
          <a:p>
            <a:r>
              <a:rPr lang="es-ES" sz="2000" dirty="0" err="1" smtClean="0">
                <a:solidFill>
                  <a:srgbClr val="002060"/>
                </a:solidFill>
              </a:rPr>
              <a:t>BPMs</a:t>
            </a:r>
            <a:r>
              <a:rPr lang="es-ES" sz="2000" dirty="0" smtClean="0">
                <a:solidFill>
                  <a:srgbClr val="002060"/>
                </a:solidFill>
              </a:rPr>
              <a:t> </a:t>
            </a:r>
            <a:r>
              <a:rPr lang="es-ES" sz="2000" dirty="0" err="1" smtClean="0">
                <a:solidFill>
                  <a:srgbClr val="002060"/>
                </a:solidFill>
              </a:rPr>
              <a:t>postmortem</a:t>
            </a:r>
            <a:r>
              <a:rPr lang="es-ES" sz="2000" dirty="0" smtClean="0">
                <a:solidFill>
                  <a:srgbClr val="002060"/>
                </a:solidFill>
              </a:rPr>
              <a:t>: </a:t>
            </a:r>
            <a:r>
              <a:rPr lang="es-ES" sz="2000" dirty="0" err="1" smtClean="0">
                <a:solidFill>
                  <a:srgbClr val="002060"/>
                </a:solidFill>
              </a:rPr>
              <a:t>plotPM.m</a:t>
            </a:r>
            <a:endParaRPr lang="en-US" sz="2000" dirty="0" smtClean="0">
              <a:solidFill>
                <a:srgbClr val="002060"/>
              </a:solidFill>
            </a:endParaRPr>
          </a:p>
        </p:txBody>
      </p:sp>
    </p:spTree>
    <p:extLst>
      <p:ext uri="{BB962C8B-B14F-4D97-AF65-F5344CB8AC3E}">
        <p14:creationId xmlns:p14="http://schemas.microsoft.com/office/powerpoint/2010/main" val="1646907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17</a:t>
            </a:fld>
            <a:endParaRPr lang="en-GB" dirty="0">
              <a:solidFill>
                <a:schemeClr val="bg1"/>
              </a:solidFill>
            </a:endParaRPr>
          </a:p>
        </p:txBody>
      </p:sp>
      <p:sp>
        <p:nvSpPr>
          <p:cNvPr id="8" name="Title 1"/>
          <p:cNvSpPr txBox="1">
            <a:spLocks/>
          </p:cNvSpPr>
          <p:nvPr/>
        </p:nvSpPr>
        <p:spPr>
          <a:xfrm>
            <a:off x="1828800" y="190500"/>
            <a:ext cx="7162800" cy="584775"/>
          </a:xfrm>
          <a:prstGeom prst="rect">
            <a:avLst/>
          </a:prstGeom>
          <a:noFill/>
          <a:ln>
            <a:noFill/>
          </a:ln>
        </p:spPr>
        <p:txBody>
          <a:bodyPr wrap="square" rtlCol="0">
            <a:spAutoFit/>
          </a:bodyPr>
          <a:lstStyle>
            <a:lvl1pPr algn="l" defTabSz="914400" rtl="0" eaLnBrk="1" latinLnBrk="0" hangingPunct="1">
              <a:spcBef>
                <a:spcPct val="0"/>
              </a:spcBef>
              <a:buNone/>
              <a:defRPr lang="en-US" sz="1600" b="1" kern="1200">
                <a:solidFill>
                  <a:srgbClr val="112E50"/>
                </a:solidFill>
                <a:latin typeface="Arial" pitchFamily="34" charset="0"/>
                <a:ea typeface="+mn-ea"/>
                <a:cs typeface="Arial" pitchFamily="34" charset="0"/>
              </a:defRPr>
            </a:lvl1pPr>
          </a:lstStyle>
          <a:p>
            <a:r>
              <a:rPr lang="en-US" sz="3200" dirty="0" smtClean="0"/>
              <a:t>“Op. friendly” tools to get the data</a:t>
            </a:r>
            <a:endParaRPr lang="en-US" sz="2400" b="0" dirty="0"/>
          </a:p>
        </p:txBody>
      </p:sp>
      <p:sp>
        <p:nvSpPr>
          <p:cNvPr id="3" name="Rectangle 2"/>
          <p:cNvSpPr/>
          <p:nvPr/>
        </p:nvSpPr>
        <p:spPr>
          <a:xfrm>
            <a:off x="5410200" y="1057245"/>
            <a:ext cx="3429000" cy="2862322"/>
          </a:xfrm>
          <a:prstGeom prst="rect">
            <a:avLst/>
          </a:prstGeom>
          <a:solidFill>
            <a:schemeClr val="bg1"/>
          </a:solidFill>
          <a:ln w="28575">
            <a:noFill/>
          </a:ln>
        </p:spPr>
        <p:txBody>
          <a:bodyPr wrap="square">
            <a:spAutoFit/>
          </a:bodyPr>
          <a:lstStyle/>
          <a:p>
            <a:pPr algn="ctr"/>
            <a:r>
              <a:rPr lang="es-ES" dirty="0" err="1" smtClean="0">
                <a:solidFill>
                  <a:srgbClr val="002060"/>
                </a:solidFill>
                <a:latin typeface="Arial" panose="020B0604020202020204" pitchFamily="34" charset="0"/>
                <a:cs typeface="Arial" panose="020B0604020202020204" pitchFamily="34" charset="0"/>
              </a:rPr>
              <a:t>BPMs</a:t>
            </a:r>
            <a:r>
              <a:rPr lang="es-ES" dirty="0" smtClean="0">
                <a:solidFill>
                  <a:srgbClr val="002060"/>
                </a:solidFill>
                <a:latin typeface="Arial" panose="020B0604020202020204" pitchFamily="34" charset="0"/>
                <a:cs typeface="Arial" panose="020B0604020202020204" pitchFamily="34" charset="0"/>
              </a:rPr>
              <a:t> &amp; </a:t>
            </a:r>
            <a:r>
              <a:rPr lang="es-ES" dirty="0" err="1" smtClean="0">
                <a:solidFill>
                  <a:srgbClr val="002060"/>
                </a:solidFill>
                <a:latin typeface="Arial" panose="020B0604020202020204" pitchFamily="34" charset="0"/>
                <a:cs typeface="Arial" panose="020B0604020202020204" pitchFamily="34" charset="0"/>
              </a:rPr>
              <a:t>Correctors</a:t>
            </a:r>
            <a:endParaRPr lang="es-ES" dirty="0">
              <a:solidFill>
                <a:srgbClr val="002060"/>
              </a:solidFill>
              <a:latin typeface="Arial" panose="020B0604020202020204" pitchFamily="34" charset="0"/>
              <a:cs typeface="Arial" panose="020B0604020202020204" pitchFamily="34" charset="0"/>
            </a:endParaRPr>
          </a:p>
          <a:p>
            <a:pPr algn="ctr"/>
            <a:r>
              <a:rPr lang="es-ES" dirty="0" err="1" smtClean="0">
                <a:solidFill>
                  <a:srgbClr val="002060"/>
                </a:solidFill>
                <a:latin typeface="Arial" panose="020B0604020202020204" pitchFamily="34" charset="0"/>
                <a:cs typeface="Arial" panose="020B0604020202020204" pitchFamily="34" charset="0"/>
              </a:rPr>
              <a:t>Fast</a:t>
            </a:r>
            <a:r>
              <a:rPr lang="es-ES" dirty="0" smtClean="0">
                <a:solidFill>
                  <a:srgbClr val="002060"/>
                </a:solidFill>
                <a:latin typeface="Arial" panose="020B0604020202020204" pitchFamily="34" charset="0"/>
                <a:cs typeface="Arial" panose="020B0604020202020204" pitchFamily="34" charset="0"/>
              </a:rPr>
              <a:t> </a:t>
            </a:r>
            <a:r>
              <a:rPr lang="es-ES" dirty="0" err="1" smtClean="0">
                <a:solidFill>
                  <a:srgbClr val="002060"/>
                </a:solidFill>
                <a:latin typeface="Arial" panose="020B0604020202020204" pitchFamily="34" charset="0"/>
                <a:cs typeface="Arial" panose="020B0604020202020204" pitchFamily="34" charset="0"/>
              </a:rPr>
              <a:t>archiver</a:t>
            </a:r>
            <a:r>
              <a:rPr lang="es-ES" dirty="0" smtClean="0">
                <a:solidFill>
                  <a:srgbClr val="002060"/>
                </a:solidFill>
                <a:latin typeface="Arial" panose="020B0604020202020204" pitchFamily="34" charset="0"/>
                <a:cs typeface="Arial" panose="020B0604020202020204" pitchFamily="34" charset="0"/>
              </a:rPr>
              <a:t> </a:t>
            </a:r>
            <a:r>
              <a:rPr lang="es-ES" dirty="0" err="1" smtClean="0">
                <a:solidFill>
                  <a:srgbClr val="002060"/>
                </a:solidFill>
                <a:latin typeface="Arial" panose="020B0604020202020204" pitchFamily="34" charset="0"/>
                <a:cs typeface="Arial" panose="020B0604020202020204" pitchFamily="34" charset="0"/>
              </a:rPr>
              <a:t>matlab</a:t>
            </a:r>
            <a:r>
              <a:rPr lang="es-ES" dirty="0" smtClean="0">
                <a:solidFill>
                  <a:srgbClr val="002060"/>
                </a:solidFill>
                <a:latin typeface="Arial" panose="020B0604020202020204" pitchFamily="34" charset="0"/>
                <a:cs typeface="Arial" panose="020B0604020202020204" pitchFamily="34" charset="0"/>
              </a:rPr>
              <a:t> </a:t>
            </a:r>
            <a:r>
              <a:rPr lang="es-ES" dirty="0" err="1" smtClean="0">
                <a:solidFill>
                  <a:srgbClr val="002060"/>
                </a:solidFill>
                <a:latin typeface="Arial" panose="020B0604020202020204" pitchFamily="34" charset="0"/>
                <a:cs typeface="Arial" panose="020B0604020202020204" pitchFamily="34" charset="0"/>
              </a:rPr>
              <a:t>GUIs</a:t>
            </a:r>
            <a:endParaRPr lang="es-ES" dirty="0" smtClean="0">
              <a:solidFill>
                <a:srgbClr val="002060"/>
              </a:solidFill>
              <a:latin typeface="Arial" panose="020B0604020202020204" pitchFamily="34" charset="0"/>
              <a:cs typeface="Arial" panose="020B0604020202020204" pitchFamily="34" charset="0"/>
            </a:endParaRPr>
          </a:p>
          <a:p>
            <a:pPr algn="ctr"/>
            <a:endParaRPr lang="es-ES" dirty="0" smtClean="0">
              <a:solidFill>
                <a:srgbClr val="002060"/>
              </a:solidFill>
              <a:latin typeface="Arial" panose="020B0604020202020204" pitchFamily="34" charset="0"/>
              <a:cs typeface="Arial" panose="020B0604020202020204" pitchFamily="34" charset="0"/>
            </a:endParaRPr>
          </a:p>
          <a:p>
            <a:pPr algn="ctr"/>
            <a:endParaRPr lang="es-ES" dirty="0">
              <a:solidFill>
                <a:srgbClr val="002060"/>
              </a:solidFill>
              <a:latin typeface="Arial" panose="020B0604020202020204" pitchFamily="34" charset="0"/>
              <a:cs typeface="Arial" panose="020B0604020202020204" pitchFamily="34" charset="0"/>
            </a:endParaRPr>
          </a:p>
          <a:p>
            <a:pPr algn="ctr"/>
            <a:endParaRPr lang="es-ES" dirty="0">
              <a:solidFill>
                <a:srgbClr val="002060"/>
              </a:solidFill>
              <a:latin typeface="Arial" panose="020B0604020202020204" pitchFamily="34" charset="0"/>
              <a:cs typeface="Arial" panose="020B0604020202020204" pitchFamily="34" charset="0"/>
            </a:endParaRPr>
          </a:p>
          <a:p>
            <a:r>
              <a:rPr lang="es-ES" dirty="0" err="1" smtClean="0">
                <a:solidFill>
                  <a:srgbClr val="002060"/>
                </a:solidFill>
                <a:latin typeface="Arial" panose="020B0604020202020204" pitchFamily="34" charset="0"/>
                <a:cs typeface="Arial" panose="020B0604020202020204" pitchFamily="34" charset="0"/>
              </a:rPr>
              <a:t>Turn</a:t>
            </a:r>
            <a:r>
              <a:rPr lang="es-ES" dirty="0" smtClean="0">
                <a:solidFill>
                  <a:srgbClr val="002060"/>
                </a:solidFill>
                <a:latin typeface="Arial" panose="020B0604020202020204" pitchFamily="34" charset="0"/>
                <a:cs typeface="Arial" panose="020B0604020202020204" pitchFamily="34" charset="0"/>
              </a:rPr>
              <a:t> OFF SCW </a:t>
            </a:r>
            <a:r>
              <a:rPr lang="es-ES" dirty="0" err="1" smtClean="0">
                <a:solidFill>
                  <a:srgbClr val="002060"/>
                </a:solidFill>
                <a:latin typeface="Arial" panose="020B0604020202020204" pitchFamily="34" charset="0"/>
                <a:cs typeface="Arial" panose="020B0604020202020204" pitchFamily="34" charset="0"/>
              </a:rPr>
              <a:t>magnetic</a:t>
            </a:r>
            <a:r>
              <a:rPr lang="es-ES" dirty="0" smtClean="0">
                <a:solidFill>
                  <a:srgbClr val="002060"/>
                </a:solidFill>
                <a:latin typeface="Arial" panose="020B0604020202020204" pitchFamily="34" charset="0"/>
                <a:cs typeface="Arial" panose="020B0604020202020204" pitchFamily="34" charset="0"/>
              </a:rPr>
              <a:t> </a:t>
            </a:r>
            <a:r>
              <a:rPr lang="es-ES" dirty="0" err="1" smtClean="0">
                <a:solidFill>
                  <a:srgbClr val="002060"/>
                </a:solidFill>
                <a:latin typeface="Arial" panose="020B0604020202020204" pitchFamily="34" charset="0"/>
                <a:cs typeface="Arial" panose="020B0604020202020204" pitchFamily="34" charset="0"/>
              </a:rPr>
              <a:t>field</a:t>
            </a:r>
            <a:endParaRPr lang="es-ES" dirty="0" smtClean="0">
              <a:solidFill>
                <a:srgbClr val="002060"/>
              </a:solidFill>
              <a:latin typeface="Arial" panose="020B0604020202020204" pitchFamily="34" charset="0"/>
              <a:cs typeface="Arial" panose="020B0604020202020204" pitchFamily="34" charset="0"/>
            </a:endParaRPr>
          </a:p>
          <a:p>
            <a:endParaRPr lang="es-ES" dirty="0" smtClean="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dirty="0" smtClean="0">
                <a:solidFill>
                  <a:srgbClr val="002060"/>
                </a:solidFill>
                <a:latin typeface="Arial" panose="020B0604020202020204" pitchFamily="34" charset="0"/>
                <a:cs typeface="Arial" panose="020B0604020202020204" pitchFamily="34" charset="0"/>
              </a:rPr>
              <a:t>FOFB OFF -&gt; </a:t>
            </a:r>
            <a:r>
              <a:rPr lang="es-ES" dirty="0" err="1" smtClean="0">
                <a:solidFill>
                  <a:srgbClr val="002060"/>
                </a:solidFill>
                <a:latin typeface="Arial" panose="020B0604020202020204" pitchFamily="34" charset="0"/>
                <a:cs typeface="Arial" panose="020B0604020202020204" pitchFamily="34" charset="0"/>
              </a:rPr>
              <a:t>BPMs</a:t>
            </a:r>
            <a:r>
              <a:rPr lang="es-ES" dirty="0" smtClean="0">
                <a:solidFill>
                  <a:srgbClr val="002060"/>
                </a:solidFill>
                <a:latin typeface="Arial" panose="020B0604020202020204" pitchFamily="34" charset="0"/>
                <a:cs typeface="Arial" panose="020B0604020202020204" pitchFamily="34" charset="0"/>
              </a:rPr>
              <a:t> </a:t>
            </a:r>
            <a:r>
              <a:rPr lang="es-ES" dirty="0" err="1" smtClean="0">
                <a:solidFill>
                  <a:srgbClr val="002060"/>
                </a:solidFill>
                <a:latin typeface="Arial" panose="020B0604020202020204" pitchFamily="34" charset="0"/>
                <a:cs typeface="Arial" panose="020B0604020202020204" pitchFamily="34" charset="0"/>
              </a:rPr>
              <a:t>change</a:t>
            </a:r>
            <a:endParaRPr lang="es-ES" dirty="0" smtClean="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S" dirty="0" smtClean="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dirty="0" smtClean="0">
                <a:solidFill>
                  <a:srgbClr val="002060"/>
                </a:solidFill>
                <a:latin typeface="Arial" panose="020B0604020202020204" pitchFamily="34" charset="0"/>
                <a:cs typeface="Arial" panose="020B0604020202020204" pitchFamily="34" charset="0"/>
              </a:rPr>
              <a:t>FOFB ON -&gt; CORR </a:t>
            </a:r>
            <a:r>
              <a:rPr lang="es-ES" dirty="0" err="1" smtClean="0">
                <a:solidFill>
                  <a:srgbClr val="002060"/>
                </a:solidFill>
                <a:latin typeface="Arial" panose="020B0604020202020204" pitchFamily="34" charset="0"/>
                <a:cs typeface="Arial" panose="020B0604020202020204" pitchFamily="34" charset="0"/>
              </a:rPr>
              <a:t>change</a:t>
            </a:r>
            <a:endParaRPr lang="en-US" dirty="0" smtClean="0">
              <a:solidFill>
                <a:srgbClr val="002060"/>
              </a:solidFill>
              <a:latin typeface="Arial" panose="020B0604020202020204" pitchFamily="34" charset="0"/>
              <a:cs typeface="Arial" panose="020B0604020202020204" pitchFamily="34" charset="0"/>
            </a:endParaRPr>
          </a:p>
        </p:txBody>
      </p:sp>
      <p:pic>
        <p:nvPicPr>
          <p:cNvPr id="2050" name="Picture 2" descr="http://logbook.cells.es/SR/180219_083850/FastArchivers_BPM0301.png?lb=S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40" y="838775"/>
            <a:ext cx="5057899" cy="23448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ogbook.cells.es/SR/180219_080801/HV-SR03.png?lb=S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390900"/>
            <a:ext cx="5181600" cy="178613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flipV="1">
            <a:off x="5153891" y="2927268"/>
            <a:ext cx="373083" cy="219693"/>
          </a:xfrm>
          <a:prstGeom prst="straightConnector1">
            <a:avLst/>
          </a:prstGeom>
          <a:ln w="19050">
            <a:solidFill>
              <a:srgbClr val="112E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137565" y="3713513"/>
            <a:ext cx="390398" cy="0"/>
          </a:xfrm>
          <a:prstGeom prst="straightConnector1">
            <a:avLst/>
          </a:prstGeom>
          <a:ln w="19050">
            <a:solidFill>
              <a:srgbClr val="112E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6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600" y="87552"/>
            <a:ext cx="8610600" cy="5144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p:cNvSpPr txBox="1">
            <a:spLocks/>
          </p:cNvSpPr>
          <p:nvPr/>
        </p:nvSpPr>
        <p:spPr>
          <a:xfrm>
            <a:off x="83820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18</a:t>
            </a:fld>
            <a:endParaRPr lang="en-GB" dirty="0">
              <a:solidFill>
                <a:schemeClr val="bg1"/>
              </a:solidFill>
            </a:endParaRPr>
          </a:p>
        </p:txBody>
      </p:sp>
      <p:sp>
        <p:nvSpPr>
          <p:cNvPr id="11" name="Rectangle 10"/>
          <p:cNvSpPr/>
          <p:nvPr/>
        </p:nvSpPr>
        <p:spPr>
          <a:xfrm>
            <a:off x="4191000" y="780990"/>
            <a:ext cx="2667000" cy="400110"/>
          </a:xfrm>
          <a:prstGeom prst="rect">
            <a:avLst/>
          </a:prstGeom>
          <a:solidFill>
            <a:schemeClr val="bg1"/>
          </a:solidFill>
          <a:ln w="28575">
            <a:solidFill>
              <a:srgbClr val="112E50"/>
            </a:solidFill>
          </a:ln>
        </p:spPr>
        <p:txBody>
          <a:bodyPr wrap="square">
            <a:spAutoFit/>
          </a:bodyPr>
          <a:lstStyle/>
          <a:p>
            <a:pPr algn="ctr"/>
            <a:r>
              <a:rPr lang="es-ES" sz="2000" dirty="0" smtClean="0">
                <a:solidFill>
                  <a:srgbClr val="002060"/>
                </a:solidFill>
              </a:rPr>
              <a:t>LLRF </a:t>
            </a:r>
            <a:r>
              <a:rPr lang="es-ES" sz="2000" dirty="0" err="1" smtClean="0">
                <a:solidFill>
                  <a:srgbClr val="002060"/>
                </a:solidFill>
              </a:rPr>
              <a:t>Fast</a:t>
            </a:r>
            <a:r>
              <a:rPr lang="es-ES" sz="2000" dirty="0" smtClean="0">
                <a:solidFill>
                  <a:srgbClr val="002060"/>
                </a:solidFill>
              </a:rPr>
              <a:t> Data </a:t>
            </a:r>
            <a:r>
              <a:rPr lang="es-ES" sz="2000" dirty="0" err="1" smtClean="0">
                <a:solidFill>
                  <a:srgbClr val="002060"/>
                </a:solidFill>
              </a:rPr>
              <a:t>Logger</a:t>
            </a:r>
            <a:endParaRPr lang="en-US" sz="2000" dirty="0" smtClean="0">
              <a:solidFill>
                <a:srgbClr val="002060"/>
              </a:solidFill>
            </a:endParaRPr>
          </a:p>
        </p:txBody>
      </p:sp>
    </p:spTree>
    <p:extLst>
      <p:ext uri="{BB962C8B-B14F-4D97-AF65-F5344CB8AC3E}">
        <p14:creationId xmlns:p14="http://schemas.microsoft.com/office/powerpoint/2010/main" val="2518677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354" y="1431330"/>
            <a:ext cx="8417882" cy="1107996"/>
          </a:xfrm>
          <a:prstGeom prst="rect">
            <a:avLst/>
          </a:prstGeom>
          <a:solidFill>
            <a:schemeClr val="bg1"/>
          </a:solidFill>
        </p:spPr>
        <p:txBody>
          <a:bodyPr wrap="none" lIns="91440" tIns="45720" rIns="91440" bIns="45720">
            <a:spAutoFit/>
          </a:bodyPr>
          <a:lstStyle/>
          <a:p>
            <a:pPr algn="ctr"/>
            <a:r>
              <a:rPr lang="en-US" sz="6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BEAM CURRENT LOST</a:t>
            </a:r>
          </a:p>
        </p:txBody>
      </p:sp>
      <p:pic>
        <p:nvPicPr>
          <p:cNvPr id="8" name="Picture 37" descr="posterh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4092921"/>
            <a:ext cx="9144000" cy="1622079"/>
          </a:xfrm>
          <a:prstGeom prst="rect">
            <a:avLst/>
          </a:prstGeom>
          <a:noFill/>
          <a:extLst>
            <a:ext uri="{909E8E84-426E-40DD-AFC4-6F175D3DCCD1}">
              <a14:hiddenFill xmlns:a14="http://schemas.microsoft.com/office/drawing/2010/main">
                <a:solidFill>
                  <a:srgbClr val="FFFFFF"/>
                </a:solidFill>
              </a14:hiddenFill>
            </a:ext>
          </a:extLst>
        </p:spPr>
      </p:pic>
      <p:sp>
        <p:nvSpPr>
          <p:cNvPr id="9" name="Action Button: Forward or Next 8">
            <a:hlinkClick r:id="rId3" action="ppaction://hlinksldjump" highlightClick="1"/>
          </p:cNvPr>
          <p:cNvSpPr/>
          <p:nvPr/>
        </p:nvSpPr>
        <p:spPr>
          <a:xfrm>
            <a:off x="7715250" y="4912167"/>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START</a:t>
            </a:r>
          </a:p>
        </p:txBody>
      </p:sp>
      <p:sp>
        <p:nvSpPr>
          <p:cNvPr id="5" name="Title 1"/>
          <p:cNvSpPr txBox="1">
            <a:spLocks/>
          </p:cNvSpPr>
          <p:nvPr/>
        </p:nvSpPr>
        <p:spPr>
          <a:xfrm>
            <a:off x="1828800" y="190500"/>
            <a:ext cx="7162800" cy="584775"/>
          </a:xfrm>
          <a:prstGeom prst="rect">
            <a:avLst/>
          </a:prstGeom>
          <a:noFill/>
          <a:ln>
            <a:noFill/>
          </a:ln>
        </p:spPr>
        <p:txBody>
          <a:bodyPr wrap="square" rtlCol="0">
            <a:spAutoFit/>
          </a:bodyPr>
          <a:lstStyle>
            <a:lvl1pPr algn="ctr" defTabSz="914400" rtl="0" eaLnBrk="1" latinLnBrk="0" hangingPunct="1">
              <a:spcBef>
                <a:spcPct val="0"/>
              </a:spcBef>
              <a:buNone/>
              <a:defRPr lang="en-US" sz="1600" b="1" kern="1200" smtClean="0">
                <a:solidFill>
                  <a:srgbClr val="112E50"/>
                </a:solidFill>
                <a:latin typeface="Arial" pitchFamily="34" charset="0"/>
                <a:ea typeface="+mn-ea"/>
                <a:cs typeface="Arial" pitchFamily="34" charset="0"/>
              </a:defRPr>
            </a:lvl1pPr>
          </a:lstStyle>
          <a:p>
            <a:pPr algn="l"/>
            <a:r>
              <a:rPr lang="en-US" sz="3200" dirty="0" smtClean="0"/>
              <a:t>Example 1</a:t>
            </a:r>
            <a:endParaRPr lang="en-US" sz="2400" b="0" dirty="0"/>
          </a:p>
        </p:txBody>
      </p:sp>
    </p:spTree>
    <p:extLst>
      <p:ext uri="{BB962C8B-B14F-4D97-AF65-F5344CB8AC3E}">
        <p14:creationId xmlns:p14="http://schemas.microsoft.com/office/powerpoint/2010/main" val="370843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200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6858000" cy="584775"/>
          </a:xfrm>
        </p:spPr>
        <p:txBody>
          <a:bodyPr/>
          <a:lstStyle/>
          <a:p>
            <a:r>
              <a:rPr lang="en-US" sz="3200" noProof="0" dirty="0" smtClean="0"/>
              <a:t>Outline</a:t>
            </a:r>
            <a:endParaRPr lang="en-US" sz="3200" noProof="0" dirty="0"/>
          </a:p>
        </p:txBody>
      </p:sp>
      <p:sp>
        <p:nvSpPr>
          <p:cNvPr id="3" name="Content Placeholder 2"/>
          <p:cNvSpPr>
            <a:spLocks noGrp="1"/>
          </p:cNvSpPr>
          <p:nvPr>
            <p:ph sz="half" idx="1"/>
          </p:nvPr>
        </p:nvSpPr>
        <p:spPr>
          <a:xfrm>
            <a:off x="381000" y="1181100"/>
            <a:ext cx="8458200" cy="3886200"/>
          </a:xfrm>
        </p:spPr>
        <p:txBody>
          <a:bodyPr>
            <a:normAutofit lnSpcReduction="10000"/>
          </a:bodyPr>
          <a:lstStyle/>
          <a:p>
            <a:pPr marL="360000">
              <a:spcBef>
                <a:spcPts val="2400"/>
              </a:spcBef>
            </a:pPr>
            <a:r>
              <a:rPr lang="en-US" sz="3600" noProof="0" dirty="0" smtClean="0"/>
              <a:t>Introduction</a:t>
            </a:r>
          </a:p>
          <a:p>
            <a:pPr marL="360000">
              <a:spcBef>
                <a:spcPts val="2400"/>
              </a:spcBef>
            </a:pPr>
            <a:r>
              <a:rPr lang="en-US" sz="3600" dirty="0" smtClean="0"/>
              <a:t>Sources of information</a:t>
            </a:r>
          </a:p>
          <a:p>
            <a:pPr marL="360000">
              <a:spcBef>
                <a:spcPts val="2400"/>
              </a:spcBef>
            </a:pPr>
            <a:r>
              <a:rPr lang="en-US" sz="3600" dirty="0" smtClean="0"/>
              <a:t>“Operator friendly” tools to get the data</a:t>
            </a:r>
          </a:p>
          <a:p>
            <a:pPr marL="360000">
              <a:spcBef>
                <a:spcPts val="2400"/>
              </a:spcBef>
            </a:pPr>
            <a:r>
              <a:rPr lang="en-US" sz="3600" dirty="0" err="1"/>
              <a:t>Wishlist</a:t>
            </a:r>
            <a:endParaRPr lang="en-US" sz="3600" dirty="0"/>
          </a:p>
          <a:p>
            <a:pPr marL="360000">
              <a:spcBef>
                <a:spcPts val="2400"/>
              </a:spcBef>
            </a:pPr>
            <a:r>
              <a:rPr lang="en-US" sz="3600" noProof="0" dirty="0" smtClean="0"/>
              <a:t>Examples: Fail Modes Simulator</a:t>
            </a:r>
            <a:endParaRPr lang="en-US" sz="3600" dirty="0" smtClean="0"/>
          </a:p>
        </p:txBody>
      </p:sp>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1336410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7" descr="posterh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4092921"/>
            <a:ext cx="9144000" cy="1622079"/>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Forward or Next 5">
            <a:hlinkClick r:id="rId3" action="ppaction://hlinksldjump" highlightClick="1"/>
          </p:cNvPr>
          <p:cNvSpPr/>
          <p:nvPr/>
        </p:nvSpPr>
        <p:spPr>
          <a:xfrm>
            <a:off x="609600" y="889000"/>
            <a:ext cx="914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EPS</a:t>
            </a:r>
          </a:p>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GUI</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Action Button: Forward or Next 6">
            <a:hlinkClick r:id="rId4" action="ppaction://hlinksldjump" highlightClick="1"/>
          </p:cNvPr>
          <p:cNvSpPr/>
          <p:nvPr/>
        </p:nvSpPr>
        <p:spPr>
          <a:xfrm>
            <a:off x="2216150" y="889000"/>
            <a:ext cx="18986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InfoTrip.py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ction Button: Forward or Next 7">
            <a:hlinkClick r:id="rId5" action="ppaction://hlinksldjump" highlightClick="1"/>
          </p:cNvPr>
          <p:cNvSpPr/>
          <p:nvPr/>
        </p:nvSpPr>
        <p:spPr>
          <a:xfrm>
            <a:off x="4584700" y="8890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PCGRID</a:t>
            </a:r>
          </a:p>
        </p:txBody>
      </p:sp>
      <p:sp>
        <p:nvSpPr>
          <p:cNvPr id="9" name="Action Button: Forward or Next 8">
            <a:hlinkClick r:id="rId6" action="ppaction://hlinksldjump" highlightClick="1"/>
          </p:cNvPr>
          <p:cNvSpPr/>
          <p:nvPr/>
        </p:nvSpPr>
        <p:spPr>
          <a:xfrm>
            <a:off x="6572250" y="889000"/>
            <a:ext cx="18288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Post Mortem</a:t>
            </a:r>
          </a:p>
        </p:txBody>
      </p:sp>
      <p:sp>
        <p:nvSpPr>
          <p:cNvPr id="11" name="Rectangle 10"/>
          <p:cNvSpPr/>
          <p:nvPr/>
        </p:nvSpPr>
        <p:spPr>
          <a:xfrm>
            <a:off x="1676400" y="60399"/>
            <a:ext cx="7003230" cy="646331"/>
          </a:xfrm>
          <a:prstGeom prst="rect">
            <a:avLst/>
          </a:prstGeom>
          <a:noFill/>
        </p:spPr>
        <p:txBody>
          <a:bodyPr wrap="square" lIns="91440" tIns="45720" rIns="91440" bIns="45720">
            <a:spAutoFit/>
          </a:bodyPr>
          <a:lstStyle/>
          <a:p>
            <a:pPr algn="ct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DO YOU WANT TO CHECK ?</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Action Button: Forward or Next 11">
            <a:hlinkClick r:id="rId7" action="ppaction://hlinksldjump" highlightClick="1"/>
          </p:cNvPr>
          <p:cNvSpPr/>
          <p:nvPr/>
        </p:nvSpPr>
        <p:spPr>
          <a:xfrm>
            <a:off x="7200900" y="4229100"/>
            <a:ext cx="18669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What</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happened</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p>
        </p:txBody>
      </p:sp>
      <p:sp>
        <p:nvSpPr>
          <p:cNvPr id="10" name="Action Button: Forward or Next 9">
            <a:hlinkClick r:id="rId8" action="ppaction://hlinksldjump" highlightClick="1"/>
          </p:cNvPr>
          <p:cNvSpPr/>
          <p:nvPr/>
        </p:nvSpPr>
        <p:spPr>
          <a:xfrm>
            <a:off x="2139950" y="1905000"/>
            <a:ext cx="19748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General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cooling</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trend</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Action Button: Forward or Next 12">
            <a:hlinkClick r:id="rId9" action="ppaction://hlinksldjump" highlightClick="1"/>
          </p:cNvPr>
          <p:cNvSpPr/>
          <p:nvPr/>
        </p:nvSpPr>
        <p:spPr>
          <a:xfrm>
            <a:off x="609600" y="1905000"/>
            <a:ext cx="914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RF</a:t>
            </a:r>
          </a:p>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GUI</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973904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7" descr="posterh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4092921"/>
            <a:ext cx="9144000" cy="16220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3650" y="60399"/>
            <a:ext cx="4721934" cy="769441"/>
          </a:xfrm>
          <a:prstGeom prst="rect">
            <a:avLst/>
          </a:prstGeom>
          <a:noFill/>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HAPPENED ?</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Action Button: Forward or Next 5">
            <a:hlinkClick r:id="rId3" action="ppaction://hlinksldjump" highlightClick="1">
              <a:snd r:embed="rId4" name="voltage.wav"/>
            </a:hlinkClick>
          </p:cNvPr>
          <p:cNvSpPr/>
          <p:nvPr/>
        </p:nvSpPr>
        <p:spPr>
          <a:xfrm>
            <a:off x="609600" y="8890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RF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Body</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Current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Action Button: Forward or Next 9">
            <a:hlinkClick r:id="rId3" action="ppaction://hlinksldjump" highlightClick="1">
              <a:snd r:embed="rId4" name="voltage.wav"/>
            </a:hlinkClick>
          </p:cNvPr>
          <p:cNvSpPr/>
          <p:nvPr/>
        </p:nvSpPr>
        <p:spPr>
          <a:xfrm>
            <a:off x="2514600" y="889000"/>
            <a:ext cx="16192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Beamline</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Ebutton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Action Button: Forward or Next 10">
            <a:hlinkClick r:id="rId3" action="ppaction://hlinksldjump" highlightClick="1">
              <a:snd r:embed="rId4" name="voltage.wav"/>
            </a:hlinkClick>
          </p:cNvPr>
          <p:cNvSpPr/>
          <p:nvPr/>
        </p:nvSpPr>
        <p:spPr>
          <a:xfrm>
            <a:off x="4629150" y="889000"/>
            <a:ext cx="1409699"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SR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Kicker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FAIL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Action Button: Forward or Next 11">
            <a:hlinkClick r:id="rId5" action="ppaction://hlinksldjump" highlightClick="1">
              <a:snd r:embed="rId6" name="applause.wav"/>
            </a:hlinkClick>
          </p:cNvPr>
          <p:cNvSpPr/>
          <p:nvPr/>
        </p:nvSpPr>
        <p:spPr>
          <a:xfrm>
            <a:off x="6400800" y="873125"/>
            <a:ext cx="17526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SR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Quad</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ITLK</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Action Button: Forward or Next 12">
            <a:hlinkClick r:id="rId3" action="ppaction://hlinksldjump" highlightClick="1">
              <a:snd r:embed="rId4" name="voltage.wav"/>
            </a:hlinkClick>
          </p:cNvPr>
          <p:cNvSpPr/>
          <p:nvPr/>
        </p:nvSpPr>
        <p:spPr>
          <a:xfrm>
            <a:off x="609600" y="19685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BPM FAIL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Action Button: Forward or Next 13">
            <a:hlinkClick r:id="rId3" action="ppaction://hlinksldjump" highlightClick="1">
              <a:snd r:embed="rId4" name="voltage.wav"/>
            </a:hlinkClick>
          </p:cNvPr>
          <p:cNvSpPr/>
          <p:nvPr/>
        </p:nvSpPr>
        <p:spPr>
          <a:xfrm>
            <a:off x="2152650" y="1952625"/>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RF ARC CAVITY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Action Button: Forward or Next 15">
            <a:hlinkClick r:id="rId3" action="ppaction://hlinksldjump" highlightClick="1">
              <a:snd r:embed="rId4" name="voltage.wav"/>
            </a:hlinkClick>
          </p:cNvPr>
          <p:cNvSpPr/>
          <p:nvPr/>
        </p:nvSpPr>
        <p:spPr>
          <a:xfrm>
            <a:off x="3657600" y="19685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CPCI REBOOT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Action Button: Forward or Next 16">
            <a:hlinkClick r:id="rId3" action="ppaction://hlinksldjump" highlightClick="1">
              <a:snd r:embed="rId4" name="voltage.wav"/>
            </a:hlinkClick>
          </p:cNvPr>
          <p:cNvSpPr/>
          <p:nvPr/>
        </p:nvSpPr>
        <p:spPr>
          <a:xfrm>
            <a:off x="5181600" y="1968500"/>
            <a:ext cx="2438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SR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orbit</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Vacuum</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trip</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Action Button: Forward or Next 14">
            <a:hlinkClick r:id="rId3" action="ppaction://hlinksldjump" highlightClick="1">
              <a:snd r:embed="rId4" name="voltage.wav"/>
            </a:hlinkClick>
          </p:cNvPr>
          <p:cNvSpPr/>
          <p:nvPr/>
        </p:nvSpPr>
        <p:spPr>
          <a:xfrm>
            <a:off x="609600" y="3048000"/>
            <a:ext cx="1905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SR QUAD CTRL FAILURE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Action Button: Forward or Next 17">
            <a:hlinkClick r:id="rId3" action="ppaction://hlinksldjump" highlightClick="1">
              <a:snd r:embed="rId4" name="voltage.wav"/>
            </a:hlinkClick>
          </p:cNvPr>
          <p:cNvSpPr/>
          <p:nvPr/>
        </p:nvSpPr>
        <p:spPr>
          <a:xfrm>
            <a:off x="2777490" y="3048000"/>
            <a:ext cx="1905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cooling</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system</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fail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13449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memegenerator.es/imagenes/memes/full/17/79/1779269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26448" y="63500"/>
            <a:ext cx="6460351" cy="5232400"/>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Forward or Next 2">
            <a:hlinkClick r:id="rId3" action="ppaction://hlinksldjump" highlightClick="1"/>
          </p:cNvPr>
          <p:cNvSpPr/>
          <p:nvPr/>
        </p:nvSpPr>
        <p:spPr>
          <a:xfrm>
            <a:off x="457200" y="1943100"/>
            <a:ext cx="1143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 2</a:t>
            </a:r>
            <a:endPar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Action Button: Forward or Next 3">
            <a:hlinkClick r:id="rId4" action="ppaction://hlinksldjump" highlightClick="1"/>
          </p:cNvPr>
          <p:cNvSpPr/>
          <p:nvPr/>
        </p:nvSpPr>
        <p:spPr>
          <a:xfrm>
            <a:off x="457200" y="2857500"/>
            <a:ext cx="1143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End</a:t>
            </a:r>
            <a:endPar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21108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memegenerator.es/imagenes/memes/full/17/89/178950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81200" y="158012"/>
            <a:ext cx="6172200" cy="4996385"/>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rId3" action="ppaction://hlinksldjump" highlightClick="1"/>
          </p:cNvPr>
          <p:cNvSpPr/>
          <p:nvPr/>
        </p:nvSpPr>
        <p:spPr>
          <a:xfrm>
            <a:off x="7467600" y="4533900"/>
            <a:ext cx="1676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TRY AGAIN</a:t>
            </a:r>
          </a:p>
        </p:txBody>
      </p:sp>
    </p:spTree>
    <p:extLst>
      <p:ext uri="{BB962C8B-B14F-4D97-AF65-F5344CB8AC3E}">
        <p14:creationId xmlns:p14="http://schemas.microsoft.com/office/powerpoint/2010/main" val="4186695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ogbook.cells.es/Beam_users/150710_142505/13h30_EPS_QUAD-waterinterlock.png?lb=Beam_us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52500"/>
            <a:ext cx="7543800" cy="4277167"/>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rId3"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7453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711350"/>
            <a:ext cx="7391401" cy="4708981"/>
          </a:xfrm>
          <a:prstGeom prst="rect">
            <a:avLst/>
          </a:prstGeom>
        </p:spPr>
        <p:txBody>
          <a:bodyPr wrap="square">
            <a:spAutoFit/>
          </a:bodyPr>
          <a:lstStyle/>
          <a:p>
            <a:r>
              <a:rPr lang="en-US" sz="1000" dirty="0" smtClean="0"/>
              <a:t/>
            </a:r>
            <a:br>
              <a:rPr lang="en-US" sz="1000" dirty="0" smtClean="0"/>
            </a:br>
            <a:r>
              <a:rPr lang="en-US" sz="1000" dirty="0" smtClean="0"/>
              <a:t/>
            </a:r>
            <a:br>
              <a:rPr lang="en-US" sz="1000" dirty="0" smtClean="0"/>
            </a:br>
            <a:r>
              <a:rPr lang="en-US" sz="1000" dirty="0" smtClean="0"/>
              <a:t>Timing Log:</a:t>
            </a:r>
            <a:br>
              <a:rPr lang="en-US" sz="1000" dirty="0" smtClean="0"/>
            </a:br>
            <a:r>
              <a:rPr lang="en-US" sz="1000" dirty="0" smtClean="0"/>
              <a:t>Event description               </a:t>
            </a:r>
            <a:r>
              <a:rPr lang="en-US" sz="1000" dirty="0" smtClean="0"/>
              <a:t>Device description      Local </a:t>
            </a:r>
            <a:r>
              <a:rPr lang="en-US" sz="1000" dirty="0" smtClean="0"/>
              <a:t>time              Timestamp [ns]</a:t>
            </a:r>
            <a:br>
              <a:rPr lang="en-US" sz="1000" dirty="0" smtClean="0"/>
            </a:br>
            <a:r>
              <a:rPr lang="en-US" sz="1000" dirty="0" smtClean="0"/>
              <a:t/>
            </a:r>
            <a:br>
              <a:rPr lang="en-US" sz="1000" dirty="0" smtClean="0"/>
            </a:br>
            <a:r>
              <a:rPr lang="en-US" sz="1000" dirty="0"/>
              <a:t>BPMs Interlock - SR S02         </a:t>
            </a:r>
            <a:r>
              <a:rPr lang="en-US" sz="1000" dirty="0" smtClean="0"/>
              <a:t>SR02/TI/EVR-CDI0201-A   2019-05-19 02:20:31</a:t>
            </a:r>
            <a:r>
              <a:rPr lang="en-US" sz="1000" dirty="0"/>
              <a:t>     </a:t>
            </a:r>
            <a:r>
              <a:rPr lang="en-US" sz="1000" dirty="0" smtClean="0"/>
              <a:t>213077001 </a:t>
            </a:r>
          </a:p>
          <a:p>
            <a:r>
              <a:rPr lang="en-US" sz="1000" dirty="0" smtClean="0"/>
              <a:t>RF </a:t>
            </a:r>
            <a:r>
              <a:rPr lang="en-US" sz="1000" dirty="0"/>
              <a:t>Plant 14A Fast Interlock    </a:t>
            </a:r>
            <a:r>
              <a:rPr lang="en-US" sz="1000" dirty="0" smtClean="0"/>
              <a:t> SR14/TI/EVR-CRF1402-A   </a:t>
            </a:r>
            <a:r>
              <a:rPr lang="en-US" sz="1000" dirty="0"/>
              <a:t>2019-05-19 02:20:31     </a:t>
            </a:r>
            <a:r>
              <a:rPr lang="en-US" sz="1000" dirty="0" smtClean="0"/>
              <a:t>213080716  </a:t>
            </a:r>
          </a:p>
          <a:p>
            <a:r>
              <a:rPr lang="en-US" sz="1000" dirty="0" smtClean="0"/>
              <a:t>RF </a:t>
            </a:r>
            <a:r>
              <a:rPr lang="en-US" sz="1000" dirty="0"/>
              <a:t>Plant 10B Fast Interlock    </a:t>
            </a:r>
            <a:r>
              <a:rPr lang="en-US" sz="1000" dirty="0" smtClean="0"/>
              <a:t> SR10/TI/EVR-CRF1002-A   2019-05-19 02:20:31     213080796 </a:t>
            </a:r>
          </a:p>
          <a:p>
            <a:r>
              <a:rPr lang="en-US" sz="1000" dirty="0" smtClean="0"/>
              <a:t>RF Plant 6A Fast Interlock      SR06/TI/EVR-CRF0602-A   2019-05-19 02:20:31     213081020  </a:t>
            </a:r>
          </a:p>
          <a:p>
            <a:r>
              <a:rPr lang="en-US" sz="1000" dirty="0" smtClean="0"/>
              <a:t>RF Plant 14B Fast Interlock     SR14/TI/EVR-CRF1401-A   2019-05-19 02:20:31     213081044</a:t>
            </a:r>
            <a:br>
              <a:rPr lang="en-US" sz="1000" dirty="0" smtClean="0"/>
            </a:br>
            <a:r>
              <a:rPr lang="en-US" sz="1000" dirty="0" smtClean="0"/>
              <a:t>RF Plant 10A Fast Interlock     SR10/TI/EVR-CRF1001-A   2019-05-19 02:20:31     213081436</a:t>
            </a:r>
            <a:br>
              <a:rPr lang="en-US" sz="1000" dirty="0" smtClean="0"/>
            </a:br>
            <a:r>
              <a:rPr lang="en-US" sz="1000" dirty="0" smtClean="0"/>
              <a:t>RF Plant 6B Fast Interlock      SR06/TI/EVR-CRF0601-A   2019-05-19 02:20:31     213081628</a:t>
            </a:r>
            <a:br>
              <a:rPr lang="en-US" sz="1000" dirty="0" smtClean="0"/>
            </a:br>
            <a:r>
              <a:rPr lang="en-US" sz="1000" dirty="0" smtClean="0"/>
              <a:t>RF Plant BO Fast Interlock      BO04/TI/EVR-CRF1602-A   2019-05-19 02:20:31     213100786</a:t>
            </a:r>
            <a:br>
              <a:rPr lang="en-US" sz="1000" dirty="0" smtClean="0"/>
            </a:br>
            <a:r>
              <a:rPr lang="en-US" sz="1000" dirty="0" smtClean="0"/>
              <a:t>BPMs Interlock - SR S15         SR15/TI/EVR-CDI1501-A   2019-05-19 02:20:31     213641728</a:t>
            </a:r>
            <a:br>
              <a:rPr lang="en-US" sz="1000" dirty="0" smtClean="0"/>
            </a:br>
            <a:r>
              <a:rPr lang="en-US" sz="1000" dirty="0" smtClean="0"/>
              <a:t>BPMs Interlock - SR S13         SR13/TI/EVR-CDI1301-A   2019-05-19 02:20:31     213648204</a:t>
            </a:r>
            <a:br>
              <a:rPr lang="en-US" sz="1000" dirty="0" smtClean="0"/>
            </a:br>
            <a:r>
              <a:rPr lang="en-US" sz="1000" dirty="0" smtClean="0"/>
              <a:t>BPMs Interlock - SR S16         SR16/TI/EVR-CDI1601-A   2019-05-19 02:20:31     213648445</a:t>
            </a:r>
            <a:br>
              <a:rPr lang="en-US" sz="1000" dirty="0" smtClean="0"/>
            </a:br>
            <a:r>
              <a:rPr lang="en-US" sz="1000" dirty="0" smtClean="0"/>
              <a:t>BPMs Interlock - SR S11         SR11/TI/EVR-CDI1101-A   2019-05-19 02:20:31     213653464</a:t>
            </a:r>
            <a:br>
              <a:rPr lang="en-US" sz="1000" dirty="0" smtClean="0"/>
            </a:br>
            <a:r>
              <a:rPr lang="en-US" sz="1000" dirty="0" smtClean="0"/>
              <a:t>BPMs Interlock - SR S01         SR01/TI/EVR-CDI0101-A   2019-05-19 02:20:31     213655425</a:t>
            </a:r>
            <a:br>
              <a:rPr lang="en-US" sz="1000" dirty="0" smtClean="0"/>
            </a:br>
            <a:r>
              <a:rPr lang="en-US" sz="1000" dirty="0" smtClean="0"/>
              <a:t>BPMs Interlock - SR S12         SR12/TI/EVR-CDI1201-A   2019-05-19 02:20:31     213658363</a:t>
            </a:r>
            <a:br>
              <a:rPr lang="en-US" sz="1000" dirty="0" smtClean="0"/>
            </a:br>
            <a:r>
              <a:rPr lang="en-US" sz="1000" dirty="0" smtClean="0"/>
              <a:t>BPMs Interlock - SR S07         SR07/TI/EVR-CDI0701-A   2019-05-19 02:20:31     213659532</a:t>
            </a:r>
            <a:br>
              <a:rPr lang="en-US" sz="1000" dirty="0" smtClean="0"/>
            </a:br>
            <a:r>
              <a:rPr lang="en-US" sz="1000" dirty="0" smtClean="0"/>
              <a:t>BPMs Interlock - SR S08         SR08/TI/EVR-CDI0801-A   2019-05-19 02:20:31     213661478</a:t>
            </a:r>
            <a:br>
              <a:rPr lang="en-US" sz="1000" dirty="0" smtClean="0"/>
            </a:br>
            <a:r>
              <a:rPr lang="en-US" sz="1000" dirty="0" smtClean="0"/>
              <a:t>BPMs Interlock - SR S03         SR03/TI/EVR-CDI0301-A   2019-05-19 02:20:31     213675792</a:t>
            </a:r>
            <a:br>
              <a:rPr lang="en-US" sz="1000" dirty="0" smtClean="0"/>
            </a:br>
            <a:r>
              <a:rPr lang="en-US" sz="1000" dirty="0" smtClean="0"/>
              <a:t>BPMs Interlock - SR S06         SR06/TI/EVR-CDI0601-A   2019-05-19 02:20:31     213845733</a:t>
            </a:r>
            <a:br>
              <a:rPr lang="en-US" sz="1000" dirty="0" smtClean="0"/>
            </a:br>
            <a:r>
              <a:rPr lang="en-US" sz="1000" dirty="0" smtClean="0"/>
              <a:t>BPMs Interlock - SR S09         SR09/TI/EVR-CDI0901-A   2019-05-19 02:20:31     213852714</a:t>
            </a:r>
            <a:br>
              <a:rPr lang="en-US" sz="1000" dirty="0" smtClean="0"/>
            </a:br>
            <a:r>
              <a:rPr lang="en-US" sz="1000" dirty="0" smtClean="0"/>
              <a:t>BPMs Interlock - SR S05         SR05/TI/EVR-CDI0501-A   2019-05-19 02:20:31     213860776</a:t>
            </a:r>
            <a:br>
              <a:rPr lang="en-US" sz="1000" dirty="0" smtClean="0"/>
            </a:br>
            <a:r>
              <a:rPr lang="en-US" sz="1000" dirty="0" smtClean="0"/>
              <a:t>BPMs Interlock - SR S04         SR04/TI/EVR-CDI0401-A   2019-05-19 02:20:31     213863241</a:t>
            </a:r>
            <a:br>
              <a:rPr lang="en-US" sz="1000" dirty="0" smtClean="0"/>
            </a:br>
            <a:r>
              <a:rPr lang="en-US" sz="1000" dirty="0" smtClean="0"/>
              <a:t>BPMs Interlock - SR S10         SR10/TI/EVR-CDI1001-A   2019-05-19 02:20:31     213864394</a:t>
            </a:r>
            <a:br>
              <a:rPr lang="en-US" sz="1000" dirty="0" smtClean="0"/>
            </a:br>
            <a:r>
              <a:rPr lang="en-US" sz="1000" dirty="0" smtClean="0"/>
              <a:t>BPMs Interlock - SR S14         SR14/TI/EVR-CDI1401-A   2019-05-19 02:20:31     214381064</a:t>
            </a:r>
            <a:r>
              <a:rPr lang="en-US" sz="1000" dirty="0" smtClean="0"/>
              <a:t/>
            </a:r>
            <a:br>
              <a:rPr lang="en-US" sz="1000" dirty="0" smtClean="0"/>
            </a:br>
            <a:r>
              <a:rPr lang="en-US" sz="1000" dirty="0" smtClean="0"/>
              <a:t/>
            </a:r>
            <a:br>
              <a:rPr lang="en-US" sz="1000" dirty="0" smtClean="0"/>
            </a:br>
            <a:r>
              <a:rPr lang="en-US" sz="1000" dirty="0" smtClean="0"/>
              <a:t> </a:t>
            </a:r>
            <a:endParaRPr lang="en-US" sz="1000" dirty="0"/>
          </a:p>
        </p:txBody>
      </p:sp>
      <p:sp>
        <p:nvSpPr>
          <p:cNvPr id="5" name="Rectangle 4"/>
          <p:cNvSpPr/>
          <p:nvPr/>
        </p:nvSpPr>
        <p:spPr>
          <a:xfrm>
            <a:off x="5211783" y="586919"/>
            <a:ext cx="3733800" cy="4708981"/>
          </a:xfrm>
          <a:prstGeom prst="rect">
            <a:avLst/>
          </a:prstGeom>
        </p:spPr>
        <p:txBody>
          <a:bodyPr wrap="square">
            <a:spAutoFit/>
          </a:bodyPr>
          <a:lstStyle/>
          <a:p>
            <a:pPr lvl="0"/>
            <a:r>
              <a:rPr lang="en-US" sz="1000" dirty="0">
                <a:solidFill>
                  <a:prstClr val="black"/>
                </a:solidFill>
              </a:rPr>
              <a:t>06a (HVON, HVON)</a:t>
            </a:r>
            <a:br>
              <a:rPr lang="en-US" sz="1000" dirty="0">
                <a:solidFill>
                  <a:prstClr val="black"/>
                </a:solidFill>
              </a:rPr>
            </a:br>
            <a:r>
              <a:rPr lang="en-US" sz="1000" dirty="0">
                <a:solidFill>
                  <a:prstClr val="black"/>
                </a:solidFill>
              </a:rPr>
              <a:t>FIM: Timing, Revers Cavity, Forward Load</a:t>
            </a:r>
            <a:br>
              <a:rPr lang="en-US" sz="1000" dirty="0">
                <a:solidFill>
                  <a:prstClr val="black"/>
                </a:solidFill>
              </a:rPr>
            </a:br>
            <a:r>
              <a:rPr lang="en-US" sz="1000" dirty="0">
                <a:solidFill>
                  <a:prstClr val="black"/>
                </a:solidFill>
              </a:rPr>
              <a:t>EPS: no interlocks</a:t>
            </a:r>
            <a:br>
              <a:rPr lang="en-US" sz="1000" dirty="0">
                <a:solidFill>
                  <a:prstClr val="black"/>
                </a:solidFill>
              </a:rPr>
            </a:br>
            <a:r>
              <a:rPr lang="en-US" sz="1000" dirty="0">
                <a:solidFill>
                  <a:prstClr val="black"/>
                </a:solidFill>
              </a:rPr>
              <a:t>Tx01: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Tx02: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
            </a:r>
            <a:br>
              <a:rPr lang="en-US" sz="1000" dirty="0">
                <a:solidFill>
                  <a:prstClr val="black"/>
                </a:solidFill>
              </a:rPr>
            </a:br>
            <a:r>
              <a:rPr lang="en-US" sz="1000" dirty="0">
                <a:solidFill>
                  <a:prstClr val="black"/>
                </a:solidFill>
              </a:rPr>
              <a:t>06b (AUX, HVON)</a:t>
            </a:r>
            <a:br>
              <a:rPr lang="en-US" sz="1000" dirty="0">
                <a:solidFill>
                  <a:prstClr val="black"/>
                </a:solidFill>
              </a:rPr>
            </a:br>
            <a:r>
              <a:rPr lang="en-US" sz="1000" dirty="0">
                <a:solidFill>
                  <a:prstClr val="black"/>
                </a:solidFill>
              </a:rPr>
              <a:t>FIM: Timing, Revers Cavity, Forward Load</a:t>
            </a:r>
            <a:br>
              <a:rPr lang="en-US" sz="1000" dirty="0">
                <a:solidFill>
                  <a:prstClr val="black"/>
                </a:solidFill>
              </a:rPr>
            </a:br>
            <a:r>
              <a:rPr lang="en-US" sz="1000" dirty="0">
                <a:solidFill>
                  <a:prstClr val="black"/>
                </a:solidFill>
              </a:rPr>
              <a:t>EPS: no interlocks</a:t>
            </a:r>
            <a:br>
              <a:rPr lang="en-US" sz="1000" dirty="0">
                <a:solidFill>
                  <a:prstClr val="black"/>
                </a:solidFill>
              </a:rPr>
            </a:br>
            <a:r>
              <a:rPr lang="en-US" sz="1000" dirty="0">
                <a:solidFill>
                  <a:prstClr val="black"/>
                </a:solidFill>
              </a:rPr>
              <a:t>Tx01: not in operation</a:t>
            </a:r>
            <a:br>
              <a:rPr lang="en-US" sz="1000" dirty="0">
                <a:solidFill>
                  <a:prstClr val="black"/>
                </a:solidFill>
              </a:rPr>
            </a:br>
            <a:r>
              <a:rPr lang="en-US" sz="1000" dirty="0">
                <a:solidFill>
                  <a:prstClr val="black"/>
                </a:solidFill>
              </a:rPr>
              <a:t>Tx02: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
            </a:r>
            <a:br>
              <a:rPr lang="en-US" sz="1000" dirty="0">
                <a:solidFill>
                  <a:prstClr val="black"/>
                </a:solidFill>
              </a:rPr>
            </a:br>
            <a:r>
              <a:rPr lang="en-US" sz="1000" dirty="0">
                <a:solidFill>
                  <a:prstClr val="black"/>
                </a:solidFill>
              </a:rPr>
              <a:t>10a (HVON, HVON)</a:t>
            </a:r>
            <a:br>
              <a:rPr lang="en-US" sz="1000" dirty="0">
                <a:solidFill>
                  <a:prstClr val="black"/>
                </a:solidFill>
              </a:rPr>
            </a:br>
            <a:r>
              <a:rPr lang="en-US" sz="1000" dirty="0">
                <a:solidFill>
                  <a:prstClr val="black"/>
                </a:solidFill>
              </a:rPr>
              <a:t>FIM: Timing, Revers Cavity, Forward Load</a:t>
            </a:r>
            <a:br>
              <a:rPr lang="en-US" sz="1000" dirty="0">
                <a:solidFill>
                  <a:prstClr val="black"/>
                </a:solidFill>
              </a:rPr>
            </a:br>
            <a:r>
              <a:rPr lang="en-US" sz="1000" dirty="0">
                <a:solidFill>
                  <a:prstClr val="black"/>
                </a:solidFill>
              </a:rPr>
              <a:t>EPS: no interlocks</a:t>
            </a:r>
            <a:br>
              <a:rPr lang="en-US" sz="1000" dirty="0">
                <a:solidFill>
                  <a:prstClr val="black"/>
                </a:solidFill>
              </a:rPr>
            </a:br>
            <a:r>
              <a:rPr lang="en-US" sz="1000" dirty="0">
                <a:solidFill>
                  <a:prstClr val="black"/>
                </a:solidFill>
              </a:rPr>
              <a:t>Tx01: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Tx02: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
            </a:r>
            <a:br>
              <a:rPr lang="en-US" sz="1000" dirty="0">
                <a:solidFill>
                  <a:prstClr val="black"/>
                </a:solidFill>
              </a:rPr>
            </a:br>
            <a:r>
              <a:rPr lang="en-US" sz="1000" dirty="0">
                <a:solidFill>
                  <a:prstClr val="black"/>
                </a:solidFill>
              </a:rPr>
              <a:t>10b (HVON, HVON)</a:t>
            </a:r>
            <a:br>
              <a:rPr lang="en-US" sz="1000" dirty="0">
                <a:solidFill>
                  <a:prstClr val="black"/>
                </a:solidFill>
              </a:rPr>
            </a:br>
            <a:r>
              <a:rPr lang="en-US" sz="1000" dirty="0">
                <a:solidFill>
                  <a:prstClr val="black"/>
                </a:solidFill>
              </a:rPr>
              <a:t>FIM: Timing, Revers Cavity, Forward Load</a:t>
            </a:r>
            <a:br>
              <a:rPr lang="en-US" sz="1000" dirty="0">
                <a:solidFill>
                  <a:prstClr val="black"/>
                </a:solidFill>
              </a:rPr>
            </a:br>
            <a:r>
              <a:rPr lang="en-US" sz="1000" dirty="0">
                <a:solidFill>
                  <a:prstClr val="black"/>
                </a:solidFill>
              </a:rPr>
              <a:t>EPS: no interlocks</a:t>
            </a:r>
            <a:br>
              <a:rPr lang="en-US" sz="1000" dirty="0">
                <a:solidFill>
                  <a:prstClr val="black"/>
                </a:solidFill>
              </a:rPr>
            </a:br>
            <a:r>
              <a:rPr lang="en-US" sz="1000" dirty="0">
                <a:solidFill>
                  <a:prstClr val="black"/>
                </a:solidFill>
              </a:rPr>
              <a:t>Tx01: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Tx02: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
            </a:r>
            <a:br>
              <a:rPr lang="en-US" sz="1000" dirty="0">
                <a:solidFill>
                  <a:prstClr val="black"/>
                </a:solidFill>
              </a:rPr>
            </a:br>
            <a:r>
              <a:rPr lang="en-US" sz="1000" dirty="0">
                <a:solidFill>
                  <a:prstClr val="black"/>
                </a:solidFill>
              </a:rPr>
              <a:t>14a (HVON, OFF)</a:t>
            </a:r>
            <a:br>
              <a:rPr lang="en-US" sz="1000" dirty="0">
                <a:solidFill>
                  <a:prstClr val="black"/>
                </a:solidFill>
              </a:rPr>
            </a:br>
            <a:r>
              <a:rPr lang="en-US" sz="1000" dirty="0">
                <a:solidFill>
                  <a:prstClr val="black"/>
                </a:solidFill>
              </a:rPr>
              <a:t>FIM: Timing, Revers Cavity, Forward Load</a:t>
            </a:r>
            <a:br>
              <a:rPr lang="en-US" sz="1000" dirty="0">
                <a:solidFill>
                  <a:prstClr val="black"/>
                </a:solidFill>
              </a:rPr>
            </a:br>
            <a:r>
              <a:rPr lang="en-US" sz="1000" dirty="0">
                <a:solidFill>
                  <a:prstClr val="black"/>
                </a:solidFill>
              </a:rPr>
              <a:t>EPS: IOT2_WF_ALRM</a:t>
            </a:r>
            <a:br>
              <a:rPr lang="en-US" sz="1000" dirty="0">
                <a:solidFill>
                  <a:prstClr val="black"/>
                </a:solidFill>
              </a:rPr>
            </a:br>
            <a:r>
              <a:rPr lang="en-US" sz="1000" dirty="0">
                <a:solidFill>
                  <a:prstClr val="black"/>
                </a:solidFill>
              </a:rPr>
              <a:t>Tx01: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Tx02: not in </a:t>
            </a:r>
            <a:r>
              <a:rPr lang="en-US" sz="1000" dirty="0" smtClean="0">
                <a:solidFill>
                  <a:prstClr val="black"/>
                </a:solidFill>
              </a:rPr>
              <a:t>operation</a:t>
            </a:r>
            <a:endParaRPr lang="en-US" sz="1000" dirty="0">
              <a:solidFill>
                <a:prstClr val="black"/>
              </a:solidFill>
            </a:endParaRPr>
          </a:p>
        </p:txBody>
      </p:sp>
      <p:sp>
        <p:nvSpPr>
          <p:cNvPr id="6" name="Action Button: Forward or Next 5">
            <a:hlinkClick r:id="rId2"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38487590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logbook.cells.es/Beam_users/140516_075744/06h54_sr08-qh04_wf_itlk.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76399" y="342900"/>
            <a:ext cx="7315199" cy="4801387"/>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rId3"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684496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SR\PostMortem\2014\20140523-110824\PMall-Ti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rId3"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1964692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Forward or Next 18">
            <a:hlinkClick r:id="rId2"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grpSp>
        <p:nvGrpSpPr>
          <p:cNvPr id="4" name="Group 3"/>
          <p:cNvGrpSpPr/>
          <p:nvPr/>
        </p:nvGrpSpPr>
        <p:grpSpPr>
          <a:xfrm>
            <a:off x="304800" y="800100"/>
            <a:ext cx="8458200" cy="4419600"/>
            <a:chOff x="304800" y="800100"/>
            <a:chExt cx="8458200" cy="4419600"/>
          </a:xfrm>
        </p:grpSpPr>
        <p:pic>
          <p:nvPicPr>
            <p:cNvPr id="21"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4800" y="800100"/>
              <a:ext cx="84582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25143" y="2592424"/>
              <a:ext cx="620022" cy="14892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95054" y="2601550"/>
              <a:ext cx="620022" cy="1489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047534" y="2595466"/>
              <a:ext cx="620022" cy="1489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17446" y="2604592"/>
              <a:ext cx="620022" cy="14892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21778" y="4055747"/>
              <a:ext cx="620022" cy="14892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91690" y="4064874"/>
              <a:ext cx="620022" cy="14892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034075" y="4037493"/>
              <a:ext cx="620022" cy="14892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03988" y="4046620"/>
              <a:ext cx="620022" cy="1489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X:\SR\2014\05\20140505\rfge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447800" y="4329116"/>
              <a:ext cx="382875" cy="15936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X:\SR\2014\05\20140505\rfge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643275" y="4338242"/>
              <a:ext cx="382875" cy="1593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X:\SR\2014\05\20140505\rfge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441450" y="2874966"/>
              <a:ext cx="382875" cy="1593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X:\SR\2014\05\20140505\rfge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636925" y="2884092"/>
              <a:ext cx="382875" cy="1593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64621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2620" y="1078737"/>
            <a:ext cx="7713181" cy="3606037"/>
            <a:chOff x="146849" y="1294484"/>
            <a:chExt cx="7713181" cy="4327244"/>
          </a:xfrm>
        </p:grpSpPr>
        <p:pic>
          <p:nvPicPr>
            <p:cNvPr id="2" name="Picture 2" descr="http://logbook.cells.es/Beam_users/150324_073908/07h36_SR%26BO_outletflow.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68340" y="1294484"/>
              <a:ext cx="2091690" cy="43263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logbook.cells.es/Beam_users/150324_073908/07h36_SR%26BO_outletflow.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6849" y="1295400"/>
              <a:ext cx="5625301" cy="432632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ction Button: Forward or Next 5">
            <a:hlinkClick r:id="rId4"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1413872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1181"/>
          <a:stretch>
            <a:fillRect/>
          </a:stretch>
        </p:blipFill>
        <p:spPr bwMode="auto">
          <a:xfrm>
            <a:off x="3556000" y="342900"/>
            <a:ext cx="5054600" cy="4800601"/>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rot="18886243">
            <a:off x="5066068" y="1718720"/>
            <a:ext cx="2034458" cy="20489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Rectangle 2"/>
          <p:cNvSpPr/>
          <p:nvPr/>
        </p:nvSpPr>
        <p:spPr>
          <a:xfrm>
            <a:off x="3101259" y="111865"/>
            <a:ext cx="457199"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828800" y="190500"/>
            <a:ext cx="6934200" cy="584775"/>
          </a:xfrm>
        </p:spPr>
        <p:txBody>
          <a:bodyPr/>
          <a:lstStyle/>
          <a:p>
            <a:pPr lvl="1" algn="l" rtl="0">
              <a:spcBef>
                <a:spcPct val="0"/>
              </a:spcBef>
            </a:pPr>
            <a:r>
              <a:rPr lang="en-US" sz="3200" b="1" dirty="0" smtClean="0">
                <a:solidFill>
                  <a:srgbClr val="112E50"/>
                </a:solidFill>
                <a:latin typeface="Arial" panose="020B0604020202020204" pitchFamily="34" charset="0"/>
                <a:cs typeface="Arial" panose="020B0604020202020204" pitchFamily="34" charset="0"/>
              </a:rPr>
              <a:t>Introduction</a:t>
            </a:r>
            <a:endParaRPr lang="en-US" sz="2000" dirty="0">
              <a:solidFill>
                <a:srgbClr val="112E50"/>
              </a:solidFill>
              <a:latin typeface="Arial" panose="020B0604020202020204" pitchFamily="34" charset="0"/>
              <a:cs typeface="Arial" panose="020B0604020202020204" pitchFamily="34" charset="0"/>
            </a:endParaRPr>
          </a:p>
        </p:txBody>
      </p:sp>
      <p:sp>
        <p:nvSpPr>
          <p:cNvPr id="8" name="Text Box 3"/>
          <p:cNvSpPr txBox="1">
            <a:spLocks noChangeArrowheads="1"/>
          </p:cNvSpPr>
          <p:nvPr/>
        </p:nvSpPr>
        <p:spPr bwMode="auto">
          <a:xfrm>
            <a:off x="838201" y="824238"/>
            <a:ext cx="2514600" cy="441351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eaLnBrk="1" hangingPunct="1">
              <a:lnSpc>
                <a:spcPct val="120000"/>
              </a:lnSpc>
            </a:pPr>
            <a:endParaRPr lang="es-ES" altLang="en-US" b="0" dirty="0">
              <a:latin typeface="Arial" panose="020B0604020202020204" pitchFamily="34" charset="0"/>
              <a:cs typeface="Arial" panose="020B0604020202020204" pitchFamily="34" charset="0"/>
            </a:endParaRPr>
          </a:p>
          <a:p>
            <a:pPr algn="ctr" eaLnBrk="1" hangingPunct="1">
              <a:lnSpc>
                <a:spcPct val="120000"/>
              </a:lnSpc>
            </a:pPr>
            <a:r>
              <a:rPr lang="es-ES" altLang="en-US" b="0" dirty="0">
                <a:latin typeface="Arial" panose="020B0604020202020204" pitchFamily="34" charset="0"/>
                <a:cs typeface="Arial" panose="020B0604020202020204" pitchFamily="34" charset="0"/>
              </a:rPr>
              <a:t>BOOSTER</a:t>
            </a:r>
          </a:p>
          <a:p>
            <a:pPr algn="ctr" eaLnBrk="1" hangingPunct="1">
              <a:lnSpc>
                <a:spcPct val="120000"/>
              </a:lnSpc>
            </a:pPr>
            <a:r>
              <a:rPr lang="es-ES" altLang="en-US" b="0" dirty="0">
                <a:latin typeface="Arial" panose="020B0604020202020204" pitchFamily="34" charset="0"/>
                <a:cs typeface="Arial" panose="020B0604020202020204" pitchFamily="34" charset="0"/>
              </a:rPr>
              <a:t>100 MeV – 3 GeV</a:t>
            </a:r>
          </a:p>
          <a:p>
            <a:pPr algn="ctr" eaLnBrk="1" hangingPunct="1">
              <a:lnSpc>
                <a:spcPct val="120000"/>
              </a:lnSpc>
            </a:pPr>
            <a:endParaRPr lang="es-ES" altLang="en-US" b="0" dirty="0" smtClean="0">
              <a:latin typeface="Arial" panose="020B0604020202020204" pitchFamily="34" charset="0"/>
              <a:cs typeface="Arial" panose="020B0604020202020204" pitchFamily="34" charset="0"/>
            </a:endParaRPr>
          </a:p>
          <a:p>
            <a:pPr algn="ctr" eaLnBrk="1" hangingPunct="1">
              <a:lnSpc>
                <a:spcPct val="120000"/>
              </a:lnSpc>
            </a:pPr>
            <a:endParaRPr lang="es-ES" altLang="en-US" b="0" dirty="0">
              <a:latin typeface="Arial" panose="020B0604020202020204" pitchFamily="34" charset="0"/>
              <a:cs typeface="Arial" panose="020B0604020202020204" pitchFamily="34" charset="0"/>
            </a:endParaRPr>
          </a:p>
          <a:p>
            <a:pPr algn="ctr" eaLnBrk="1" hangingPunct="1">
              <a:lnSpc>
                <a:spcPct val="120000"/>
              </a:lnSpc>
            </a:pPr>
            <a:endParaRPr lang="es-ES" altLang="en-US" b="0" dirty="0">
              <a:latin typeface="Arial" panose="020B0604020202020204" pitchFamily="34" charset="0"/>
              <a:cs typeface="Arial" panose="020B0604020202020204" pitchFamily="34" charset="0"/>
            </a:endParaRPr>
          </a:p>
          <a:p>
            <a:pPr algn="ctr" eaLnBrk="1" hangingPunct="1">
              <a:lnSpc>
                <a:spcPct val="120000"/>
              </a:lnSpc>
            </a:pPr>
            <a:endParaRPr lang="es-ES" altLang="en-US" b="0" dirty="0" smtClean="0">
              <a:latin typeface="Arial" panose="020B0604020202020204" pitchFamily="34" charset="0"/>
              <a:cs typeface="Arial" panose="020B0604020202020204" pitchFamily="34" charset="0"/>
            </a:endParaRPr>
          </a:p>
          <a:p>
            <a:pPr algn="ctr" eaLnBrk="1" hangingPunct="1">
              <a:lnSpc>
                <a:spcPct val="120000"/>
              </a:lnSpc>
            </a:pPr>
            <a:endParaRPr lang="es-ES" altLang="en-US" b="0" dirty="0" smtClean="0">
              <a:latin typeface="Arial" panose="020B0604020202020204" pitchFamily="34" charset="0"/>
              <a:cs typeface="Arial" panose="020B0604020202020204" pitchFamily="34" charset="0"/>
            </a:endParaRPr>
          </a:p>
          <a:p>
            <a:pPr algn="ctr" eaLnBrk="1" hangingPunct="1">
              <a:lnSpc>
                <a:spcPct val="120000"/>
              </a:lnSpc>
            </a:pPr>
            <a:endParaRPr lang="es-ES" altLang="en-US" b="0" dirty="0" smtClean="0">
              <a:latin typeface="Arial" panose="020B0604020202020204" pitchFamily="34" charset="0"/>
              <a:cs typeface="Arial" panose="020B0604020202020204" pitchFamily="34" charset="0"/>
            </a:endParaRPr>
          </a:p>
          <a:p>
            <a:pPr algn="ctr" eaLnBrk="1" hangingPunct="1">
              <a:lnSpc>
                <a:spcPct val="120000"/>
              </a:lnSpc>
            </a:pPr>
            <a:endParaRPr lang="es-ES" altLang="en-US" b="0" dirty="0">
              <a:latin typeface="Arial" panose="020B0604020202020204" pitchFamily="34" charset="0"/>
              <a:cs typeface="Arial" panose="020B0604020202020204" pitchFamily="34" charset="0"/>
            </a:endParaRPr>
          </a:p>
          <a:p>
            <a:pPr algn="ctr" eaLnBrk="1" hangingPunct="1">
              <a:lnSpc>
                <a:spcPct val="120000"/>
              </a:lnSpc>
            </a:pPr>
            <a:r>
              <a:rPr lang="es-ES" altLang="en-US" b="0" dirty="0">
                <a:latin typeface="Arial" panose="020B0604020202020204" pitchFamily="34" charset="0"/>
                <a:cs typeface="Arial" panose="020B0604020202020204" pitchFamily="34" charset="0"/>
              </a:rPr>
              <a:t>STORAGE RING</a:t>
            </a:r>
          </a:p>
          <a:p>
            <a:pPr algn="ctr" eaLnBrk="1" hangingPunct="1">
              <a:lnSpc>
                <a:spcPct val="120000"/>
              </a:lnSpc>
            </a:pPr>
            <a:r>
              <a:rPr lang="es-ES" altLang="en-US" b="0" dirty="0">
                <a:latin typeface="Arial" panose="020B0604020202020204" pitchFamily="34" charset="0"/>
                <a:cs typeface="Arial" panose="020B0604020202020204" pitchFamily="34" charset="0"/>
              </a:rPr>
              <a:t>3 GeV</a:t>
            </a:r>
          </a:p>
          <a:p>
            <a:pPr algn="ctr" eaLnBrk="1" hangingPunct="1">
              <a:lnSpc>
                <a:spcPct val="120000"/>
              </a:lnSpc>
            </a:pPr>
            <a:endParaRPr lang="es-ES" altLang="en-US" b="0" dirty="0">
              <a:latin typeface="Arial" panose="020B0604020202020204" pitchFamily="34" charset="0"/>
              <a:cs typeface="Arial" panose="020B0604020202020204" pitchFamily="34" charset="0"/>
            </a:endParaRPr>
          </a:p>
        </p:txBody>
      </p:sp>
      <p:sp>
        <p:nvSpPr>
          <p:cNvPr id="12" name="Text Box 3"/>
          <p:cNvSpPr txBox="1">
            <a:spLocks noChangeArrowheads="1"/>
          </p:cNvSpPr>
          <p:nvPr/>
        </p:nvSpPr>
        <p:spPr bwMode="auto">
          <a:xfrm>
            <a:off x="5486400" y="2324100"/>
            <a:ext cx="1219200" cy="75713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eaLnBrk="1" hangingPunct="1">
              <a:lnSpc>
                <a:spcPct val="120000"/>
              </a:lnSpc>
            </a:pPr>
            <a:r>
              <a:rPr lang="es-ES" altLang="en-US" b="0" dirty="0">
                <a:latin typeface="Arial" panose="020B0604020202020204" pitchFamily="34" charset="0"/>
                <a:cs typeface="Arial" panose="020B0604020202020204" pitchFamily="34" charset="0"/>
              </a:rPr>
              <a:t>LINAC</a:t>
            </a:r>
          </a:p>
          <a:p>
            <a:pPr algn="ctr" eaLnBrk="1" hangingPunct="1">
              <a:lnSpc>
                <a:spcPct val="120000"/>
              </a:lnSpc>
            </a:pPr>
            <a:r>
              <a:rPr lang="es-ES" altLang="en-US" b="0" dirty="0">
                <a:latin typeface="Arial" panose="020B0604020202020204" pitchFamily="34" charset="0"/>
                <a:cs typeface="Arial" panose="020B0604020202020204" pitchFamily="34" charset="0"/>
              </a:rPr>
              <a:t>100 </a:t>
            </a:r>
            <a:r>
              <a:rPr lang="es-ES" altLang="en-US" b="0" dirty="0" smtClean="0">
                <a:latin typeface="Arial" panose="020B0604020202020204" pitchFamily="34" charset="0"/>
                <a:cs typeface="Arial" panose="020B0604020202020204" pitchFamily="34" charset="0"/>
              </a:rPr>
              <a:t>MeV</a:t>
            </a:r>
            <a:endParaRPr lang="es-ES" altLang="en-US" b="0" dirty="0">
              <a:latin typeface="Arial" panose="020B0604020202020204" pitchFamily="34" charset="0"/>
              <a:cs typeface="Arial" panose="020B0604020202020204" pitchFamily="34" charset="0"/>
            </a:endParaRPr>
          </a:p>
        </p:txBody>
      </p:sp>
      <p:sp>
        <p:nvSpPr>
          <p:cNvPr id="10" name="Line 5"/>
          <p:cNvSpPr>
            <a:spLocks noChangeShapeType="1"/>
          </p:cNvSpPr>
          <p:nvPr/>
        </p:nvSpPr>
        <p:spPr bwMode="auto">
          <a:xfrm flipV="1">
            <a:off x="6477000" y="2030174"/>
            <a:ext cx="914400" cy="463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a:latin typeface="Arial" panose="020B0604020202020204" pitchFamily="34" charset="0"/>
              <a:cs typeface="Arial" panose="020B0604020202020204" pitchFamily="34" charset="0"/>
            </a:endParaRPr>
          </a:p>
        </p:txBody>
      </p:sp>
      <p:sp>
        <p:nvSpPr>
          <p:cNvPr id="13" name="Line 5"/>
          <p:cNvSpPr>
            <a:spLocks noChangeShapeType="1"/>
          </p:cNvSpPr>
          <p:nvPr/>
        </p:nvSpPr>
        <p:spPr bwMode="auto">
          <a:xfrm>
            <a:off x="2743201" y="1292918"/>
            <a:ext cx="1981199" cy="49778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a:latin typeface="Arial" panose="020B0604020202020204" pitchFamily="34" charset="0"/>
              <a:cs typeface="Arial" panose="020B0604020202020204" pitchFamily="34" charset="0"/>
            </a:endParaRPr>
          </a:p>
        </p:txBody>
      </p:sp>
      <p:sp>
        <p:nvSpPr>
          <p:cNvPr id="14" name="Line 5"/>
          <p:cNvSpPr>
            <a:spLocks noChangeShapeType="1"/>
          </p:cNvSpPr>
          <p:nvPr/>
        </p:nvSpPr>
        <p:spPr bwMode="auto">
          <a:xfrm flipV="1">
            <a:off x="3048001" y="3695699"/>
            <a:ext cx="1523999" cy="58171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a:latin typeface="Arial" panose="020B0604020202020204" pitchFamily="34" charset="0"/>
              <a:cs typeface="Arial" panose="020B0604020202020204" pitchFamily="34" charset="0"/>
            </a:endParaRPr>
          </a:p>
        </p:txBody>
      </p:sp>
      <p:sp>
        <p:nvSpPr>
          <p:cNvPr id="15" name="Text Box 3"/>
          <p:cNvSpPr txBox="1">
            <a:spLocks noChangeArrowheads="1"/>
          </p:cNvSpPr>
          <p:nvPr/>
        </p:nvSpPr>
        <p:spPr bwMode="auto">
          <a:xfrm>
            <a:off x="381000" y="2400300"/>
            <a:ext cx="2561473" cy="75713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eaLnBrk="1" hangingPunct="1">
              <a:lnSpc>
                <a:spcPct val="120000"/>
              </a:lnSpc>
            </a:pPr>
            <a:r>
              <a:rPr lang="es-ES" altLang="en-US" b="0" dirty="0" smtClean="0">
                <a:latin typeface="Arial" panose="020B0604020202020204" pitchFamily="34" charset="0"/>
                <a:cs typeface="Arial" panose="020B0604020202020204" pitchFamily="34" charset="0"/>
              </a:rPr>
              <a:t>+ 8 </a:t>
            </a:r>
            <a:r>
              <a:rPr lang="es-ES" altLang="en-US" b="0" dirty="0" err="1" smtClean="0">
                <a:latin typeface="Arial" panose="020B0604020202020204" pitchFamily="34" charset="0"/>
                <a:cs typeface="Arial" panose="020B0604020202020204" pitchFamily="34" charset="0"/>
              </a:rPr>
              <a:t>Beamlines</a:t>
            </a:r>
            <a:endParaRPr lang="es-ES" altLang="en-US" b="0" dirty="0" smtClean="0">
              <a:latin typeface="Arial" panose="020B0604020202020204" pitchFamily="34" charset="0"/>
              <a:cs typeface="Arial" panose="020B0604020202020204" pitchFamily="34" charset="0"/>
            </a:endParaRPr>
          </a:p>
          <a:p>
            <a:pPr algn="ctr" eaLnBrk="1" hangingPunct="1">
              <a:lnSpc>
                <a:spcPct val="120000"/>
              </a:lnSpc>
            </a:pPr>
            <a:r>
              <a:rPr lang="es-ES" altLang="en-US" b="0" dirty="0" smtClean="0">
                <a:latin typeface="Arial" panose="020B0604020202020204" pitchFamily="34" charset="0"/>
                <a:cs typeface="Arial" panose="020B0604020202020204" pitchFamily="34" charset="0"/>
              </a:rPr>
              <a:t>+ </a:t>
            </a:r>
            <a:r>
              <a:rPr lang="es-ES" altLang="en-US" b="0" dirty="0" smtClean="0">
                <a:latin typeface="Arial" panose="020B0604020202020204" pitchFamily="34" charset="0"/>
                <a:cs typeface="Arial" panose="020B0604020202020204" pitchFamily="34" charset="0"/>
              </a:rPr>
              <a:t>4 </a:t>
            </a:r>
            <a:r>
              <a:rPr lang="es-ES" altLang="en-US" b="0" dirty="0" err="1" smtClean="0">
                <a:latin typeface="Arial" panose="020B0604020202020204" pitchFamily="34" charset="0"/>
                <a:cs typeface="Arial" panose="020B0604020202020204" pitchFamily="34" charset="0"/>
              </a:rPr>
              <a:t>BLs</a:t>
            </a:r>
            <a:r>
              <a:rPr lang="es-ES" altLang="en-US" b="0" dirty="0" smtClean="0">
                <a:latin typeface="Arial" panose="020B0604020202020204" pitchFamily="34" charset="0"/>
                <a:cs typeface="Arial" panose="020B0604020202020204" pitchFamily="34" charset="0"/>
              </a:rPr>
              <a:t> in </a:t>
            </a:r>
            <a:r>
              <a:rPr lang="es-ES" altLang="en-US" b="0" dirty="0" err="1" smtClean="0">
                <a:latin typeface="Arial" panose="020B0604020202020204" pitchFamily="34" charset="0"/>
                <a:cs typeface="Arial" panose="020B0604020202020204" pitchFamily="34" charset="0"/>
              </a:rPr>
              <a:t>construction</a:t>
            </a:r>
            <a:endParaRPr lang="es-ES" alt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075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354" y="1431330"/>
            <a:ext cx="8417882" cy="1107996"/>
          </a:xfrm>
          <a:prstGeom prst="rect">
            <a:avLst/>
          </a:prstGeom>
          <a:solidFill>
            <a:schemeClr val="bg1"/>
          </a:solidFill>
        </p:spPr>
        <p:txBody>
          <a:bodyPr wrap="none" lIns="91440" tIns="45720" rIns="91440" bIns="45720">
            <a:spAutoFit/>
          </a:bodyPr>
          <a:lstStyle/>
          <a:p>
            <a:pPr algn="ctr"/>
            <a:r>
              <a:rPr lang="en-US" sz="6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BEAM CURRENT LOST</a:t>
            </a:r>
          </a:p>
        </p:txBody>
      </p:sp>
      <p:pic>
        <p:nvPicPr>
          <p:cNvPr id="8" name="Picture 37" descr="posterh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4092921"/>
            <a:ext cx="9144000" cy="1622079"/>
          </a:xfrm>
          <a:prstGeom prst="rect">
            <a:avLst/>
          </a:prstGeom>
          <a:noFill/>
          <a:extLst>
            <a:ext uri="{909E8E84-426E-40DD-AFC4-6F175D3DCCD1}">
              <a14:hiddenFill xmlns:a14="http://schemas.microsoft.com/office/drawing/2010/main">
                <a:solidFill>
                  <a:srgbClr val="FFFFFF"/>
                </a:solidFill>
              </a14:hiddenFill>
            </a:ext>
          </a:extLst>
        </p:spPr>
      </p:pic>
      <p:sp>
        <p:nvSpPr>
          <p:cNvPr id="9" name="Action Button: Forward or Next 8">
            <a:hlinkClick r:id="rId3" action="ppaction://hlinksldjump" highlightClick="1"/>
          </p:cNvPr>
          <p:cNvSpPr/>
          <p:nvPr/>
        </p:nvSpPr>
        <p:spPr>
          <a:xfrm>
            <a:off x="7715250" y="4152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START</a:t>
            </a:r>
          </a:p>
        </p:txBody>
      </p:sp>
      <p:sp>
        <p:nvSpPr>
          <p:cNvPr id="5" name="Title 1"/>
          <p:cNvSpPr txBox="1">
            <a:spLocks/>
          </p:cNvSpPr>
          <p:nvPr/>
        </p:nvSpPr>
        <p:spPr>
          <a:xfrm>
            <a:off x="1828800" y="190500"/>
            <a:ext cx="7162800" cy="584775"/>
          </a:xfrm>
          <a:prstGeom prst="rect">
            <a:avLst/>
          </a:prstGeom>
          <a:noFill/>
          <a:ln>
            <a:noFill/>
          </a:ln>
        </p:spPr>
        <p:txBody>
          <a:bodyPr wrap="square" rtlCol="0">
            <a:spAutoFit/>
          </a:bodyPr>
          <a:lstStyle>
            <a:lvl1pPr algn="ctr" defTabSz="914400" rtl="0" eaLnBrk="1" latinLnBrk="0" hangingPunct="1">
              <a:spcBef>
                <a:spcPct val="0"/>
              </a:spcBef>
              <a:buNone/>
              <a:defRPr lang="en-US" sz="1600" b="1" kern="1200" smtClean="0">
                <a:solidFill>
                  <a:srgbClr val="112E50"/>
                </a:solidFill>
                <a:latin typeface="Arial" pitchFamily="34" charset="0"/>
                <a:ea typeface="+mn-ea"/>
                <a:cs typeface="Arial" pitchFamily="34" charset="0"/>
              </a:defRPr>
            </a:lvl1pPr>
          </a:lstStyle>
          <a:p>
            <a:pPr algn="l"/>
            <a:r>
              <a:rPr lang="en-US" sz="3200" dirty="0" smtClean="0"/>
              <a:t>Example 2</a:t>
            </a:r>
            <a:endParaRPr lang="en-US" sz="2400" b="0" dirty="0"/>
          </a:p>
        </p:txBody>
      </p:sp>
    </p:spTree>
    <p:extLst>
      <p:ext uri="{BB962C8B-B14F-4D97-AF65-F5344CB8AC3E}">
        <p14:creationId xmlns:p14="http://schemas.microsoft.com/office/powerpoint/2010/main" val="3601585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200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7" descr="posterh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4092921"/>
            <a:ext cx="9144000" cy="1622079"/>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Forward or Next 5">
            <a:hlinkClick r:id="rId3" action="ppaction://hlinksldjump" highlightClick="1"/>
          </p:cNvPr>
          <p:cNvSpPr/>
          <p:nvPr/>
        </p:nvSpPr>
        <p:spPr>
          <a:xfrm>
            <a:off x="609600" y="889000"/>
            <a:ext cx="914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EPS</a:t>
            </a:r>
          </a:p>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GUI</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Action Button: Forward or Next 6">
            <a:hlinkClick r:id="rId4" action="ppaction://hlinksldjump" highlightClick="1"/>
          </p:cNvPr>
          <p:cNvSpPr/>
          <p:nvPr/>
        </p:nvSpPr>
        <p:spPr>
          <a:xfrm>
            <a:off x="2216150" y="889000"/>
            <a:ext cx="18986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InfoTrip.py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ction Button: Forward or Next 7">
            <a:hlinkClick r:id="rId5" action="ppaction://hlinksldjump" highlightClick="1"/>
          </p:cNvPr>
          <p:cNvSpPr/>
          <p:nvPr/>
        </p:nvSpPr>
        <p:spPr>
          <a:xfrm>
            <a:off x="4584700" y="8890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PCGRID</a:t>
            </a:r>
          </a:p>
        </p:txBody>
      </p:sp>
      <p:sp>
        <p:nvSpPr>
          <p:cNvPr id="9" name="Action Button: Forward or Next 8">
            <a:hlinkClick r:id="rId6" action="ppaction://hlinksldjump" highlightClick="1"/>
          </p:cNvPr>
          <p:cNvSpPr/>
          <p:nvPr/>
        </p:nvSpPr>
        <p:spPr>
          <a:xfrm>
            <a:off x="6572250" y="889000"/>
            <a:ext cx="18288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Post Mortem</a:t>
            </a:r>
          </a:p>
        </p:txBody>
      </p:sp>
      <p:sp>
        <p:nvSpPr>
          <p:cNvPr id="11" name="Rectangle 10"/>
          <p:cNvSpPr/>
          <p:nvPr/>
        </p:nvSpPr>
        <p:spPr>
          <a:xfrm>
            <a:off x="1600200" y="60399"/>
            <a:ext cx="739140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DO YOU WANT TO CHECK ?</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Action Button: Forward or Next 11">
            <a:hlinkClick r:id="rId7" action="ppaction://hlinksldjump" highlightClick="1"/>
          </p:cNvPr>
          <p:cNvSpPr/>
          <p:nvPr/>
        </p:nvSpPr>
        <p:spPr>
          <a:xfrm>
            <a:off x="7162800" y="4229100"/>
            <a:ext cx="19431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ln w="18415" cmpd="sng">
                  <a:solidFill>
                    <a:srgbClr val="FFFFFF"/>
                  </a:solidFill>
                  <a:prstDash val="solid"/>
                </a:ln>
                <a:solidFill>
                  <a:srgbClr val="FFFFFF"/>
                </a:solidFill>
                <a:effectLst>
                  <a:outerShdw blurRad="63500" dir="3600000" algn="tl" rotWithShape="0">
                    <a:srgbClr val="000000">
                      <a:alpha val="70000"/>
                    </a:srgbClr>
                  </a:outerShdw>
                </a:effectLst>
              </a:rPr>
              <a:t>What</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dirty="0" err="1">
                <a:ln w="18415" cmpd="sng">
                  <a:solidFill>
                    <a:srgbClr val="FFFFFF"/>
                  </a:solidFill>
                  <a:prstDash val="solid"/>
                </a:ln>
                <a:solidFill>
                  <a:srgbClr val="FFFFFF"/>
                </a:solidFill>
                <a:effectLst>
                  <a:outerShdw blurRad="63500" dir="3600000" algn="tl" rotWithShape="0">
                    <a:srgbClr val="000000">
                      <a:alpha val="70000"/>
                    </a:srgbClr>
                  </a:outerShdw>
                </a:effectLst>
              </a:rPr>
              <a:t>happened</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NEXT</a:t>
            </a:r>
          </a:p>
        </p:txBody>
      </p:sp>
      <p:sp>
        <p:nvSpPr>
          <p:cNvPr id="10" name="Action Button: Forward or Next 9">
            <a:hlinkClick r:id="rId8" action="ppaction://hlinksldjump" highlightClick="1"/>
          </p:cNvPr>
          <p:cNvSpPr/>
          <p:nvPr/>
        </p:nvSpPr>
        <p:spPr>
          <a:xfrm>
            <a:off x="609600" y="1905000"/>
            <a:ext cx="914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RF</a:t>
            </a:r>
          </a:p>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GUI</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Action Button: Forward or Next 12">
            <a:hlinkClick r:id="rId9" action="ppaction://hlinksldjump" highlightClick="1"/>
          </p:cNvPr>
          <p:cNvSpPr/>
          <p:nvPr/>
        </p:nvSpPr>
        <p:spPr>
          <a:xfrm>
            <a:off x="2139950" y="1905000"/>
            <a:ext cx="19748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General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cooling</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trend</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175948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7" descr="posterh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4092921"/>
            <a:ext cx="9144000" cy="16220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3650" y="60399"/>
            <a:ext cx="4721934" cy="769441"/>
          </a:xfrm>
          <a:prstGeom prst="rect">
            <a:avLst/>
          </a:prstGeom>
          <a:noFill/>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HAPPENED ?</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Action Button: Forward or Next 5">
            <a:hlinkClick r:id="rId3" action="ppaction://hlinksldjump" highlightClick="1">
              <a:snd r:embed="rId4" name="voltage.wav"/>
            </a:hlinkClick>
          </p:cNvPr>
          <p:cNvSpPr/>
          <p:nvPr/>
        </p:nvSpPr>
        <p:spPr>
          <a:xfrm>
            <a:off x="609600" y="8890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RF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Body</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Current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Action Button: Forward or Next 9">
            <a:hlinkClick r:id="rId3" action="ppaction://hlinksldjump" highlightClick="1">
              <a:snd r:embed="rId4" name="voltage.wav"/>
            </a:hlinkClick>
          </p:cNvPr>
          <p:cNvSpPr/>
          <p:nvPr/>
        </p:nvSpPr>
        <p:spPr>
          <a:xfrm>
            <a:off x="2514600" y="889000"/>
            <a:ext cx="16192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Beamline</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Ebutton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Action Button: Forward or Next 10">
            <a:hlinkClick r:id="rId3" action="ppaction://hlinksldjump" highlightClick="1">
              <a:snd r:embed="rId4" name="voltage.wav"/>
            </a:hlinkClick>
          </p:cNvPr>
          <p:cNvSpPr/>
          <p:nvPr/>
        </p:nvSpPr>
        <p:spPr>
          <a:xfrm>
            <a:off x="4629150" y="889000"/>
            <a:ext cx="1409699"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SR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Kicker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FAIL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Action Button: Forward or Next 11">
            <a:hlinkClick r:id="rId3" action="ppaction://hlinksldjump" highlightClick="1">
              <a:snd r:embed="rId4" name="voltage.wav"/>
            </a:hlinkClick>
          </p:cNvPr>
          <p:cNvSpPr/>
          <p:nvPr/>
        </p:nvSpPr>
        <p:spPr>
          <a:xfrm>
            <a:off x="6400800" y="873125"/>
            <a:ext cx="17526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SR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Quad</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ITLK</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Action Button: Forward or Next 12">
            <a:hlinkClick r:id="rId5" action="ppaction://hlinksldjump" highlightClick="1">
              <a:snd r:embed="rId6" name="applause.wav"/>
            </a:hlinkClick>
          </p:cNvPr>
          <p:cNvSpPr/>
          <p:nvPr/>
        </p:nvSpPr>
        <p:spPr>
          <a:xfrm>
            <a:off x="609600" y="19685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BPM FAIL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Action Button: Forward or Next 18">
            <a:hlinkClick r:id="rId3" action="ppaction://hlinksldjump" highlightClick="1">
              <a:snd r:embed="rId4" name="voltage.wav"/>
            </a:hlinkClick>
          </p:cNvPr>
          <p:cNvSpPr/>
          <p:nvPr/>
        </p:nvSpPr>
        <p:spPr>
          <a:xfrm>
            <a:off x="2152650" y="1952625"/>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RF ARC CAVITY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Action Button: Forward or Next 19">
            <a:hlinkClick r:id="rId3" action="ppaction://hlinksldjump" highlightClick="1">
              <a:snd r:embed="rId4" name="voltage.wav"/>
            </a:hlinkClick>
          </p:cNvPr>
          <p:cNvSpPr/>
          <p:nvPr/>
        </p:nvSpPr>
        <p:spPr>
          <a:xfrm>
            <a:off x="3657600" y="19685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CPCI REBOOT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Action Button: Forward or Next 20">
            <a:hlinkClick r:id="rId3" action="ppaction://hlinksldjump" highlightClick="1">
              <a:snd r:embed="rId4" name="voltage.wav"/>
            </a:hlinkClick>
          </p:cNvPr>
          <p:cNvSpPr/>
          <p:nvPr/>
        </p:nvSpPr>
        <p:spPr>
          <a:xfrm>
            <a:off x="5181600" y="1968500"/>
            <a:ext cx="2438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SR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orbit</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Vacuum</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trip</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Action Button: Forward or Next 21">
            <a:hlinkClick r:id="rId3" action="ppaction://hlinksldjump" highlightClick="1">
              <a:snd r:embed="rId4" name="voltage.wav"/>
            </a:hlinkClick>
          </p:cNvPr>
          <p:cNvSpPr/>
          <p:nvPr/>
        </p:nvSpPr>
        <p:spPr>
          <a:xfrm>
            <a:off x="609600" y="3048000"/>
            <a:ext cx="1905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SR QUAD CTRL FAILURE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Action Button: Forward or Next 22">
            <a:hlinkClick r:id="rId3" action="ppaction://hlinksldjump" highlightClick="1">
              <a:snd r:embed="rId4" name="voltage.wav"/>
            </a:hlinkClick>
          </p:cNvPr>
          <p:cNvSpPr/>
          <p:nvPr/>
        </p:nvSpPr>
        <p:spPr>
          <a:xfrm>
            <a:off x="2777490" y="3048000"/>
            <a:ext cx="1905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cooling</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system</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fail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7039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memegenerator.es/imagenes/memes/full/17/79/1779269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133600" y="69850"/>
            <a:ext cx="6400800" cy="5184169"/>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Forward or Next 2">
            <a:hlinkClick r:id="rId3" action="ppaction://hlinksldjump" highlightClick="1"/>
          </p:cNvPr>
          <p:cNvSpPr/>
          <p:nvPr/>
        </p:nvSpPr>
        <p:spPr>
          <a:xfrm>
            <a:off x="457200" y="1943100"/>
            <a:ext cx="1143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 3</a:t>
            </a:r>
            <a:endPar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Action Button: Forward or Next 3">
            <a:hlinkClick r:id="rId4" action="ppaction://hlinksldjump" highlightClick="1"/>
          </p:cNvPr>
          <p:cNvSpPr/>
          <p:nvPr/>
        </p:nvSpPr>
        <p:spPr>
          <a:xfrm>
            <a:off x="457200" y="2857500"/>
            <a:ext cx="1143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End</a:t>
            </a:r>
            <a:endPar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87898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memegenerator.es/imagenes/memes/full/17/89/178950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76730" y="158012"/>
            <a:ext cx="6252870" cy="5061688"/>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rId3" action="ppaction://hlinksldjump" highlightClick="1"/>
          </p:cNvPr>
          <p:cNvSpPr/>
          <p:nvPr/>
        </p:nvSpPr>
        <p:spPr>
          <a:xfrm>
            <a:off x="7467600" y="4533900"/>
            <a:ext cx="1676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TRY AGAIN</a:t>
            </a:r>
          </a:p>
        </p:txBody>
      </p:sp>
    </p:spTree>
    <p:extLst>
      <p:ext uri="{BB962C8B-B14F-4D97-AF65-F5344CB8AC3E}">
        <p14:creationId xmlns:p14="http://schemas.microsoft.com/office/powerpoint/2010/main" val="618868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SR\2014\03\20140323\07h50_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75406"/>
            <a:ext cx="8991600" cy="4544294"/>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rId3"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4260359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1350"/>
            <a:ext cx="5181600" cy="4708981"/>
          </a:xfrm>
          <a:prstGeom prst="rect">
            <a:avLst/>
          </a:prstGeom>
        </p:spPr>
        <p:txBody>
          <a:bodyPr wrap="square">
            <a:spAutoFit/>
          </a:bodyPr>
          <a:lstStyle/>
          <a:p>
            <a:r>
              <a:rPr lang="en-US" sz="1000" dirty="0" smtClean="0"/>
              <a:t/>
            </a:r>
            <a:br>
              <a:rPr lang="en-US" sz="1000" dirty="0" smtClean="0"/>
            </a:br>
            <a:r>
              <a:rPr lang="en-US" sz="1000" dirty="0" smtClean="0"/>
              <a:t/>
            </a:r>
            <a:br>
              <a:rPr lang="en-US" sz="1000" dirty="0" smtClean="0"/>
            </a:br>
            <a:r>
              <a:rPr lang="en-US" sz="1000" dirty="0" smtClean="0"/>
              <a:t>Timing Log:</a:t>
            </a:r>
            <a:br>
              <a:rPr lang="en-US" sz="1000" dirty="0" smtClean="0"/>
            </a:br>
            <a:r>
              <a:rPr lang="en-US" sz="1000" dirty="0" smtClean="0"/>
              <a:t>Event description               Device description      Local time              Timestamp [ns]</a:t>
            </a:r>
            <a:br>
              <a:rPr lang="en-US" sz="1000" dirty="0" smtClean="0"/>
            </a:br>
            <a:r>
              <a:rPr lang="en-US" sz="1000" dirty="0" smtClean="0"/>
              <a:t/>
            </a:r>
            <a:br>
              <a:rPr lang="en-US" sz="1000" dirty="0" smtClean="0"/>
            </a:br>
            <a:r>
              <a:rPr lang="en-US" sz="1000" dirty="0" smtClean="0"/>
              <a:t>BPMs Interlock - SR S12         SR12/TI/EVR-CDI1201-A   2015-03-19 16:14:00     348812922</a:t>
            </a:r>
            <a:br>
              <a:rPr lang="en-US" sz="1000" dirty="0" smtClean="0"/>
            </a:br>
            <a:r>
              <a:rPr lang="en-US" sz="1000" dirty="0" smtClean="0"/>
              <a:t>RF Plant 10B Fast Interlock     SR10/TI/EVR-CRF1002-A   2015-03-19 16:14:00     348816861</a:t>
            </a:r>
            <a:br>
              <a:rPr lang="en-US" sz="1000" dirty="0" smtClean="0"/>
            </a:br>
            <a:r>
              <a:rPr lang="en-US" sz="1000" dirty="0" smtClean="0"/>
              <a:t>RF Plant 14A Fast Interlock     SR14/TI/EVR-CRF1402-A   2015-03-19 16:14:00     348816941</a:t>
            </a:r>
            <a:br>
              <a:rPr lang="en-US" sz="1000" dirty="0" smtClean="0"/>
            </a:br>
            <a:r>
              <a:rPr lang="en-US" sz="1000" dirty="0" smtClean="0"/>
              <a:t>RF Plant 6B Fast Interlock      SR06/TI/EVR-CRF0601-A   2015-03-19 16:14:00     348817029</a:t>
            </a:r>
            <a:br>
              <a:rPr lang="en-US" sz="1000" dirty="0" smtClean="0"/>
            </a:br>
            <a:r>
              <a:rPr lang="en-US" sz="1000" dirty="0" smtClean="0"/>
              <a:t>RF Plant 10A Fast Interlock     SR10/TI/EVR-CRF1001-A   2015-03-19 16:14:00     348817157</a:t>
            </a:r>
            <a:br>
              <a:rPr lang="en-US" sz="1000" dirty="0" smtClean="0"/>
            </a:br>
            <a:r>
              <a:rPr lang="en-US" sz="1000" dirty="0" smtClean="0"/>
              <a:t>RF Plant 6A Fast Interlock      SR06/TI/EVR-CRF0602-A   2015-03-19 16:14:00     348817477</a:t>
            </a:r>
            <a:br>
              <a:rPr lang="en-US" sz="1000" dirty="0" smtClean="0"/>
            </a:br>
            <a:r>
              <a:rPr lang="en-US" sz="1000" dirty="0" smtClean="0"/>
              <a:t>RF Plant 14B Fast Interlock     SR14/TI/EVR-CRF1401-A   2015-03-19 16:14:00     348817590</a:t>
            </a:r>
            <a:br>
              <a:rPr lang="en-US" sz="1000" dirty="0" smtClean="0"/>
            </a:br>
            <a:r>
              <a:rPr lang="en-US" sz="1000" dirty="0" smtClean="0"/>
              <a:t>RF Plant BO Fast Interlock      BO04/TI/EVR-CRF1602-A   2015-03-19 16:14:00     348839036</a:t>
            </a:r>
            <a:br>
              <a:rPr lang="en-US" sz="1000" dirty="0" smtClean="0"/>
            </a:br>
            <a:r>
              <a:rPr lang="en-US" sz="1000" dirty="0" smtClean="0"/>
              <a:t>BPMs Interlock - SR S16         SR16/TI/EVR-CDI1601-A   2015-03-19 16:14:00     348994600</a:t>
            </a:r>
            <a:br>
              <a:rPr lang="en-US" sz="1000" dirty="0" smtClean="0"/>
            </a:br>
            <a:r>
              <a:rPr lang="en-US" sz="1000" dirty="0" smtClean="0"/>
              <a:t>BPMs Interlock - SR S09         SR09/TI/EVR-CDI0901-A   2015-03-19 16:14:00     349101458</a:t>
            </a:r>
            <a:br>
              <a:rPr lang="en-US" sz="1000" dirty="0" smtClean="0"/>
            </a:br>
            <a:r>
              <a:rPr lang="en-US" sz="1000" dirty="0" smtClean="0"/>
              <a:t>BPMs Interlock - SR S13         SR13/TI/EVR-CDI1301-A   2015-03-19 16:14:00     349191712</a:t>
            </a:r>
            <a:br>
              <a:rPr lang="en-US" sz="1000" dirty="0" smtClean="0"/>
            </a:br>
            <a:r>
              <a:rPr lang="en-US" sz="1000" dirty="0" smtClean="0"/>
              <a:t>BPMs Interlock - SR S08         SR08/TI/EVR-CDI0801-A   2015-03-19 16:14:00     349212879</a:t>
            </a:r>
            <a:br>
              <a:rPr lang="en-US" sz="1000" dirty="0" smtClean="0"/>
            </a:br>
            <a:r>
              <a:rPr lang="en-US" sz="1000" dirty="0" smtClean="0"/>
              <a:t>BPMs Interlock - SR S04         SR04/TI/EVR-CDI0401-A   2015-03-19 16:14:00     349216442</a:t>
            </a:r>
            <a:br>
              <a:rPr lang="en-US" sz="1000" dirty="0" smtClean="0"/>
            </a:br>
            <a:r>
              <a:rPr lang="en-US" sz="1000" dirty="0" smtClean="0"/>
              <a:t>BPMs Interlock - SR S01         SR01/TI/EVR-CDI0101-A   2015-03-19 16:14:00     349285449</a:t>
            </a:r>
            <a:br>
              <a:rPr lang="en-US" sz="1000" dirty="0" smtClean="0"/>
            </a:br>
            <a:r>
              <a:rPr lang="en-US" sz="1000" dirty="0" smtClean="0"/>
              <a:t>BPMs Interlock - SR S15         SR15/TI/EVR-CDI1501-A   2015-03-19 16:14:00     349285585</a:t>
            </a:r>
            <a:br>
              <a:rPr lang="en-US" sz="1000" dirty="0" smtClean="0"/>
            </a:br>
            <a:r>
              <a:rPr lang="en-US" sz="1000" dirty="0" smtClean="0"/>
              <a:t>BPMs Interlock - SR S03         SR03/TI/EVR-CDI0301-A   2015-03-19 16:14:00     349303126</a:t>
            </a:r>
            <a:br>
              <a:rPr lang="en-US" sz="1000" dirty="0" smtClean="0"/>
            </a:br>
            <a:r>
              <a:rPr lang="en-US" sz="1000" dirty="0" smtClean="0"/>
              <a:t>BPMs Interlock - SR S07         SR07/TI/EVR-CDI0701-A   2015-03-19 16:14:00     349304615</a:t>
            </a:r>
            <a:br>
              <a:rPr lang="en-US" sz="1000" dirty="0" smtClean="0"/>
            </a:br>
            <a:r>
              <a:rPr lang="en-US" sz="1000" dirty="0" smtClean="0"/>
              <a:t>BPMs Interlock - SR S05         SR05/TI/EVR-CDI0501-A   2015-03-19 16:14:00     349314670</a:t>
            </a:r>
            <a:br>
              <a:rPr lang="en-US" sz="1000" dirty="0" smtClean="0"/>
            </a:br>
            <a:r>
              <a:rPr lang="en-US" sz="1000" dirty="0" smtClean="0"/>
              <a:t>BPMs Interlock - SR S10         SR10/TI/EVR-CDI1001-A   2015-03-19 16:14:00     349321386</a:t>
            </a:r>
            <a:br>
              <a:rPr lang="en-US" sz="1000" dirty="0" smtClean="0"/>
            </a:br>
            <a:r>
              <a:rPr lang="en-US" sz="1000" dirty="0" smtClean="0"/>
              <a:t>BPMs Interlock - SR S11         SR11/TI/EVR-CDI1101-A   2015-03-19 16:14:00     349385919</a:t>
            </a:r>
            <a:br>
              <a:rPr lang="en-US" sz="1000" dirty="0" smtClean="0"/>
            </a:br>
            <a:r>
              <a:rPr lang="en-US" sz="1000" dirty="0" smtClean="0"/>
              <a:t>BPMs Interlock - SR S06         SR06/TI/EVR-CDI0601-A   2015-03-19 16:14:00     349391899</a:t>
            </a:r>
            <a:br>
              <a:rPr lang="en-US" sz="1000" dirty="0" smtClean="0"/>
            </a:br>
            <a:r>
              <a:rPr lang="en-US" sz="1000" dirty="0" smtClean="0"/>
              <a:t>BPMs Interlock - SR S02         SR02/TI/EVR-CDI0201-A   2015-03-19 16:14:00     349424265</a:t>
            </a:r>
            <a:br>
              <a:rPr lang="en-US" sz="1000" dirty="0" smtClean="0"/>
            </a:br>
            <a:r>
              <a:rPr lang="en-US" sz="1000" dirty="0" smtClean="0"/>
              <a:t>BPMs Interlock - SR S14         SR14/TI/EVR-CDI1401-A   2015-03-19 16:14:00     349969651</a:t>
            </a:r>
            <a:br>
              <a:rPr lang="en-US" sz="1000" dirty="0" smtClean="0"/>
            </a:br>
            <a:r>
              <a:rPr lang="en-US" sz="1000" dirty="0" smtClean="0"/>
              <a:t/>
            </a:r>
            <a:br>
              <a:rPr lang="en-US" sz="1000" dirty="0" smtClean="0"/>
            </a:br>
            <a:r>
              <a:rPr lang="en-US" sz="1000" dirty="0" smtClean="0"/>
              <a:t> </a:t>
            </a:r>
            <a:endParaRPr lang="en-US" sz="1000" dirty="0"/>
          </a:p>
        </p:txBody>
      </p:sp>
      <p:sp>
        <p:nvSpPr>
          <p:cNvPr id="5" name="Rectangle 4"/>
          <p:cNvSpPr/>
          <p:nvPr/>
        </p:nvSpPr>
        <p:spPr>
          <a:xfrm>
            <a:off x="5181600" y="510719"/>
            <a:ext cx="3733800" cy="4708981"/>
          </a:xfrm>
          <a:prstGeom prst="rect">
            <a:avLst/>
          </a:prstGeom>
        </p:spPr>
        <p:txBody>
          <a:bodyPr wrap="square">
            <a:spAutoFit/>
          </a:bodyPr>
          <a:lstStyle/>
          <a:p>
            <a:pPr lvl="0"/>
            <a:r>
              <a:rPr lang="en-US" sz="1000" dirty="0">
                <a:solidFill>
                  <a:prstClr val="black"/>
                </a:solidFill>
              </a:rPr>
              <a:t>06a (HVON, HVON)</a:t>
            </a:r>
            <a:br>
              <a:rPr lang="en-US" sz="1000" dirty="0">
                <a:solidFill>
                  <a:prstClr val="black"/>
                </a:solidFill>
              </a:rPr>
            </a:br>
            <a:r>
              <a:rPr lang="en-US" sz="1000" dirty="0">
                <a:solidFill>
                  <a:prstClr val="black"/>
                </a:solidFill>
              </a:rPr>
              <a:t>FIM: Timing, Revers Cavity, Forward Load</a:t>
            </a:r>
            <a:br>
              <a:rPr lang="en-US" sz="1000" dirty="0">
                <a:solidFill>
                  <a:prstClr val="black"/>
                </a:solidFill>
              </a:rPr>
            </a:br>
            <a:r>
              <a:rPr lang="en-US" sz="1000" dirty="0">
                <a:solidFill>
                  <a:prstClr val="black"/>
                </a:solidFill>
              </a:rPr>
              <a:t>EPS: no interlocks</a:t>
            </a:r>
            <a:br>
              <a:rPr lang="en-US" sz="1000" dirty="0">
                <a:solidFill>
                  <a:prstClr val="black"/>
                </a:solidFill>
              </a:rPr>
            </a:br>
            <a:r>
              <a:rPr lang="en-US" sz="1000" dirty="0">
                <a:solidFill>
                  <a:prstClr val="black"/>
                </a:solidFill>
              </a:rPr>
              <a:t>Tx01: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Tx02: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
            </a:r>
            <a:br>
              <a:rPr lang="en-US" sz="1000" dirty="0">
                <a:solidFill>
                  <a:prstClr val="black"/>
                </a:solidFill>
              </a:rPr>
            </a:br>
            <a:r>
              <a:rPr lang="en-US" sz="1000" dirty="0">
                <a:solidFill>
                  <a:prstClr val="black"/>
                </a:solidFill>
              </a:rPr>
              <a:t>06b (AUX, HVON)</a:t>
            </a:r>
            <a:br>
              <a:rPr lang="en-US" sz="1000" dirty="0">
                <a:solidFill>
                  <a:prstClr val="black"/>
                </a:solidFill>
              </a:rPr>
            </a:br>
            <a:r>
              <a:rPr lang="en-US" sz="1000" dirty="0">
                <a:solidFill>
                  <a:prstClr val="black"/>
                </a:solidFill>
              </a:rPr>
              <a:t>FIM: Timing, Revers Cavity, Forward Load</a:t>
            </a:r>
            <a:br>
              <a:rPr lang="en-US" sz="1000" dirty="0">
                <a:solidFill>
                  <a:prstClr val="black"/>
                </a:solidFill>
              </a:rPr>
            </a:br>
            <a:r>
              <a:rPr lang="en-US" sz="1000" dirty="0">
                <a:solidFill>
                  <a:prstClr val="black"/>
                </a:solidFill>
              </a:rPr>
              <a:t>EPS: no interlocks</a:t>
            </a:r>
            <a:br>
              <a:rPr lang="en-US" sz="1000" dirty="0">
                <a:solidFill>
                  <a:prstClr val="black"/>
                </a:solidFill>
              </a:rPr>
            </a:br>
            <a:r>
              <a:rPr lang="en-US" sz="1000" dirty="0">
                <a:solidFill>
                  <a:prstClr val="black"/>
                </a:solidFill>
              </a:rPr>
              <a:t>Tx01: not in operation</a:t>
            </a:r>
            <a:br>
              <a:rPr lang="en-US" sz="1000" dirty="0">
                <a:solidFill>
                  <a:prstClr val="black"/>
                </a:solidFill>
              </a:rPr>
            </a:br>
            <a:r>
              <a:rPr lang="en-US" sz="1000" dirty="0">
                <a:solidFill>
                  <a:prstClr val="black"/>
                </a:solidFill>
              </a:rPr>
              <a:t>Tx02: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
            </a:r>
            <a:br>
              <a:rPr lang="en-US" sz="1000" dirty="0">
                <a:solidFill>
                  <a:prstClr val="black"/>
                </a:solidFill>
              </a:rPr>
            </a:br>
            <a:r>
              <a:rPr lang="en-US" sz="1000" dirty="0">
                <a:solidFill>
                  <a:prstClr val="black"/>
                </a:solidFill>
              </a:rPr>
              <a:t>10a (HVON, HVON)</a:t>
            </a:r>
            <a:br>
              <a:rPr lang="en-US" sz="1000" dirty="0">
                <a:solidFill>
                  <a:prstClr val="black"/>
                </a:solidFill>
              </a:rPr>
            </a:br>
            <a:r>
              <a:rPr lang="en-US" sz="1000" dirty="0">
                <a:solidFill>
                  <a:prstClr val="black"/>
                </a:solidFill>
              </a:rPr>
              <a:t>FIM: Timing, Revers Cavity, Forward Load</a:t>
            </a:r>
            <a:br>
              <a:rPr lang="en-US" sz="1000" dirty="0">
                <a:solidFill>
                  <a:prstClr val="black"/>
                </a:solidFill>
              </a:rPr>
            </a:br>
            <a:r>
              <a:rPr lang="en-US" sz="1000" dirty="0">
                <a:solidFill>
                  <a:prstClr val="black"/>
                </a:solidFill>
              </a:rPr>
              <a:t>EPS: no interlocks</a:t>
            </a:r>
            <a:br>
              <a:rPr lang="en-US" sz="1000" dirty="0">
                <a:solidFill>
                  <a:prstClr val="black"/>
                </a:solidFill>
              </a:rPr>
            </a:br>
            <a:r>
              <a:rPr lang="en-US" sz="1000" dirty="0">
                <a:solidFill>
                  <a:prstClr val="black"/>
                </a:solidFill>
              </a:rPr>
              <a:t>Tx01: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Tx02: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
            </a:r>
            <a:br>
              <a:rPr lang="en-US" sz="1000" dirty="0">
                <a:solidFill>
                  <a:prstClr val="black"/>
                </a:solidFill>
              </a:rPr>
            </a:br>
            <a:r>
              <a:rPr lang="en-US" sz="1000" dirty="0">
                <a:solidFill>
                  <a:prstClr val="black"/>
                </a:solidFill>
              </a:rPr>
              <a:t>10b (HVON, HVON)</a:t>
            </a:r>
            <a:br>
              <a:rPr lang="en-US" sz="1000" dirty="0">
                <a:solidFill>
                  <a:prstClr val="black"/>
                </a:solidFill>
              </a:rPr>
            </a:br>
            <a:r>
              <a:rPr lang="en-US" sz="1000" dirty="0">
                <a:solidFill>
                  <a:prstClr val="black"/>
                </a:solidFill>
              </a:rPr>
              <a:t>FIM: Timing, Revers Cavity, Forward Load</a:t>
            </a:r>
            <a:br>
              <a:rPr lang="en-US" sz="1000" dirty="0">
                <a:solidFill>
                  <a:prstClr val="black"/>
                </a:solidFill>
              </a:rPr>
            </a:br>
            <a:r>
              <a:rPr lang="en-US" sz="1000" dirty="0">
                <a:solidFill>
                  <a:prstClr val="black"/>
                </a:solidFill>
              </a:rPr>
              <a:t>EPS: no interlocks</a:t>
            </a:r>
            <a:br>
              <a:rPr lang="en-US" sz="1000" dirty="0">
                <a:solidFill>
                  <a:prstClr val="black"/>
                </a:solidFill>
              </a:rPr>
            </a:br>
            <a:r>
              <a:rPr lang="en-US" sz="1000" dirty="0">
                <a:solidFill>
                  <a:prstClr val="black"/>
                </a:solidFill>
              </a:rPr>
              <a:t>Tx01: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Tx02: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
            </a:r>
            <a:br>
              <a:rPr lang="en-US" sz="1000" dirty="0">
                <a:solidFill>
                  <a:prstClr val="black"/>
                </a:solidFill>
              </a:rPr>
            </a:br>
            <a:r>
              <a:rPr lang="en-US" sz="1000" dirty="0">
                <a:solidFill>
                  <a:prstClr val="black"/>
                </a:solidFill>
              </a:rPr>
              <a:t>14a (HVON, OFF)</a:t>
            </a:r>
            <a:br>
              <a:rPr lang="en-US" sz="1000" dirty="0">
                <a:solidFill>
                  <a:prstClr val="black"/>
                </a:solidFill>
              </a:rPr>
            </a:br>
            <a:r>
              <a:rPr lang="en-US" sz="1000" dirty="0">
                <a:solidFill>
                  <a:prstClr val="black"/>
                </a:solidFill>
              </a:rPr>
              <a:t>FIM: Timing, Revers Cavity, Forward Load</a:t>
            </a:r>
            <a:br>
              <a:rPr lang="en-US" sz="1000" dirty="0">
                <a:solidFill>
                  <a:prstClr val="black"/>
                </a:solidFill>
              </a:rPr>
            </a:br>
            <a:r>
              <a:rPr lang="en-US" sz="1000" dirty="0">
                <a:solidFill>
                  <a:prstClr val="black"/>
                </a:solidFill>
              </a:rPr>
              <a:t>EPS: IOT2_WF_ALRM</a:t>
            </a:r>
            <a:br>
              <a:rPr lang="en-US" sz="1000" dirty="0">
                <a:solidFill>
                  <a:prstClr val="black"/>
                </a:solidFill>
              </a:rPr>
            </a:br>
            <a:r>
              <a:rPr lang="en-US" sz="1000" dirty="0">
                <a:solidFill>
                  <a:prstClr val="black"/>
                </a:solidFill>
              </a:rPr>
              <a:t>Tx01: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Tx02: not in </a:t>
            </a:r>
            <a:r>
              <a:rPr lang="en-US" sz="1000" dirty="0" smtClean="0">
                <a:solidFill>
                  <a:prstClr val="black"/>
                </a:solidFill>
              </a:rPr>
              <a:t>operation</a:t>
            </a:r>
            <a:r>
              <a:rPr lang="en-US" sz="1000" b="1" dirty="0">
                <a:solidFill>
                  <a:prstClr val="black"/>
                </a:solidFill>
              </a:rPr>
              <a:t/>
            </a:r>
            <a:br>
              <a:rPr lang="en-US" sz="1000" b="1" dirty="0">
                <a:solidFill>
                  <a:prstClr val="black"/>
                </a:solidFill>
              </a:rPr>
            </a:br>
            <a:endParaRPr lang="en-US" sz="1000" dirty="0">
              <a:solidFill>
                <a:prstClr val="black"/>
              </a:solidFill>
            </a:endParaRPr>
          </a:p>
        </p:txBody>
      </p:sp>
      <p:sp>
        <p:nvSpPr>
          <p:cNvPr id="6" name="Action Button: Forward or Next 5">
            <a:hlinkClick r:id="rId2"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1736817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8800" y="382772"/>
            <a:ext cx="6666614" cy="477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ction Button: Forward or Next 4">
            <a:hlinkClick r:id="rId3"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10181398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X:\SR\PostMortem\20150703-155837\PMall-Ti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rId3" action="ppaction://hlinksldjump" highlightClick="1"/>
          </p:cNvPr>
          <p:cNvSpPr/>
          <p:nvPr/>
        </p:nvSpPr>
        <p:spPr>
          <a:xfrm>
            <a:off x="7715250" y="44577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2334116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783892"/>
            <a:ext cx="8183873" cy="4439836"/>
            <a:chOff x="609600" y="783892"/>
            <a:chExt cx="8183873" cy="4439836"/>
          </a:xfrm>
        </p:grpSpPr>
        <p:pic>
          <p:nvPicPr>
            <p:cNvPr id="2" name="Picture 2" descr="X:\SR\2014\05\20140505\rfge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9600" y="783892"/>
              <a:ext cx="8183873" cy="44398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003689" y="2604943"/>
              <a:ext cx="568016" cy="14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32441" y="2612915"/>
              <a:ext cx="568016" cy="143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072931" y="2628502"/>
              <a:ext cx="613869" cy="154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400185" y="2636474"/>
              <a:ext cx="613869" cy="154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92080" y="4096483"/>
              <a:ext cx="579920" cy="1461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14435" y="4089368"/>
              <a:ext cx="579920" cy="1461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061728" y="4077051"/>
              <a:ext cx="613869" cy="1547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88982" y="4085023"/>
              <a:ext cx="613869" cy="1547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758304" y="2901950"/>
              <a:ext cx="413896" cy="127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75254" y="2901950"/>
              <a:ext cx="413896" cy="127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94304" y="4381500"/>
              <a:ext cx="413896" cy="127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751954" y="4375150"/>
              <a:ext cx="413896" cy="12700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Action Button: Forward or Next 18">
            <a:hlinkClick r:id="rId5"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4208321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6858000" cy="584775"/>
          </a:xfrm>
        </p:spPr>
        <p:txBody>
          <a:bodyPr/>
          <a:lstStyle/>
          <a:p>
            <a:r>
              <a:rPr lang="en-US" sz="3200" noProof="0" dirty="0" smtClean="0"/>
              <a:t>Introduction</a:t>
            </a:r>
            <a:endParaRPr lang="en-US" sz="2400" b="0" noProof="0" dirty="0"/>
          </a:p>
        </p:txBody>
      </p:sp>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4</a:t>
            </a:fld>
            <a:endParaRPr lang="en-GB" dirty="0">
              <a:solidFill>
                <a:schemeClr val="bg1"/>
              </a:solidFill>
            </a:endParaRPr>
          </a:p>
        </p:txBody>
      </p:sp>
      <p:cxnSp>
        <p:nvCxnSpPr>
          <p:cNvPr id="5" name="Straight Connector 4"/>
          <p:cNvCxnSpPr/>
          <p:nvPr/>
        </p:nvCxnSpPr>
        <p:spPr>
          <a:xfrm>
            <a:off x="5181600" y="1104900"/>
            <a:ext cx="0" cy="403860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1635607795"/>
              </p:ext>
            </p:extLst>
          </p:nvPr>
        </p:nvGraphicFramePr>
        <p:xfrm>
          <a:off x="228600" y="1104900"/>
          <a:ext cx="48006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328188353"/>
              </p:ext>
            </p:extLst>
          </p:nvPr>
        </p:nvGraphicFramePr>
        <p:xfrm>
          <a:off x="5334000" y="1104900"/>
          <a:ext cx="36576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2952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2620" y="1078737"/>
            <a:ext cx="7713181" cy="3606037"/>
            <a:chOff x="146849" y="1294484"/>
            <a:chExt cx="7713181" cy="4327244"/>
          </a:xfrm>
        </p:grpSpPr>
        <p:pic>
          <p:nvPicPr>
            <p:cNvPr id="2" name="Picture 2" descr="http://logbook.cells.es/Beam_users/150324_073908/07h36_SR%26BO_outletflow.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68340" y="1294484"/>
              <a:ext cx="2091690" cy="43263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logbook.cells.es/Beam_users/150324_073908/07h36_SR%26BO_outletflow.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6849" y="1295400"/>
              <a:ext cx="5625301" cy="432632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ction Button: Forward or Next 5">
            <a:hlinkClick r:id="rId4"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484519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354" y="1431330"/>
            <a:ext cx="8417882" cy="1107996"/>
          </a:xfrm>
          <a:prstGeom prst="rect">
            <a:avLst/>
          </a:prstGeom>
          <a:solidFill>
            <a:schemeClr val="bg1"/>
          </a:solidFill>
        </p:spPr>
        <p:txBody>
          <a:bodyPr wrap="none" lIns="91440" tIns="45720" rIns="91440" bIns="45720">
            <a:spAutoFit/>
          </a:bodyPr>
          <a:lstStyle/>
          <a:p>
            <a:pPr algn="ctr"/>
            <a:r>
              <a:rPr lang="en-US" sz="6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BEAM CURRENT LOST</a:t>
            </a:r>
          </a:p>
        </p:txBody>
      </p:sp>
      <p:pic>
        <p:nvPicPr>
          <p:cNvPr id="8" name="Picture 37" descr="posterh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4092921"/>
            <a:ext cx="9144000" cy="1622079"/>
          </a:xfrm>
          <a:prstGeom prst="rect">
            <a:avLst/>
          </a:prstGeom>
          <a:noFill/>
          <a:extLst>
            <a:ext uri="{909E8E84-426E-40DD-AFC4-6F175D3DCCD1}">
              <a14:hiddenFill xmlns:a14="http://schemas.microsoft.com/office/drawing/2010/main">
                <a:solidFill>
                  <a:srgbClr val="FFFFFF"/>
                </a:solidFill>
              </a14:hiddenFill>
            </a:ext>
          </a:extLst>
        </p:spPr>
      </p:pic>
      <p:sp>
        <p:nvSpPr>
          <p:cNvPr id="9" name="Action Button: Forward or Next 8">
            <a:hlinkClick r:id="rId3" action="ppaction://hlinksldjump" highlightClick="1"/>
          </p:cNvPr>
          <p:cNvSpPr/>
          <p:nvPr/>
        </p:nvSpPr>
        <p:spPr>
          <a:xfrm>
            <a:off x="7715250" y="42291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START</a:t>
            </a:r>
          </a:p>
        </p:txBody>
      </p:sp>
      <p:sp>
        <p:nvSpPr>
          <p:cNvPr id="5" name="Title 1"/>
          <p:cNvSpPr txBox="1">
            <a:spLocks/>
          </p:cNvSpPr>
          <p:nvPr/>
        </p:nvSpPr>
        <p:spPr>
          <a:xfrm>
            <a:off x="1828800" y="190500"/>
            <a:ext cx="7162800" cy="584775"/>
          </a:xfrm>
          <a:prstGeom prst="rect">
            <a:avLst/>
          </a:prstGeom>
          <a:noFill/>
          <a:ln>
            <a:noFill/>
          </a:ln>
        </p:spPr>
        <p:txBody>
          <a:bodyPr wrap="square" rtlCol="0">
            <a:spAutoFit/>
          </a:bodyPr>
          <a:lstStyle>
            <a:lvl1pPr algn="ctr" defTabSz="914400" rtl="0" eaLnBrk="1" latinLnBrk="0" hangingPunct="1">
              <a:spcBef>
                <a:spcPct val="0"/>
              </a:spcBef>
              <a:buNone/>
              <a:defRPr lang="en-US" sz="1600" b="1" kern="1200" smtClean="0">
                <a:solidFill>
                  <a:srgbClr val="112E50"/>
                </a:solidFill>
                <a:latin typeface="Arial" pitchFamily="34" charset="0"/>
                <a:ea typeface="+mn-ea"/>
                <a:cs typeface="Arial" pitchFamily="34" charset="0"/>
              </a:defRPr>
            </a:lvl1pPr>
          </a:lstStyle>
          <a:p>
            <a:pPr algn="l"/>
            <a:r>
              <a:rPr lang="en-US" sz="3200" dirty="0" smtClean="0"/>
              <a:t>Example 3</a:t>
            </a:r>
            <a:endParaRPr lang="en-US" sz="2400" b="0" dirty="0"/>
          </a:p>
        </p:txBody>
      </p:sp>
    </p:spTree>
    <p:extLst>
      <p:ext uri="{BB962C8B-B14F-4D97-AF65-F5344CB8AC3E}">
        <p14:creationId xmlns:p14="http://schemas.microsoft.com/office/powerpoint/2010/main" val="2018494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200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7" descr="posterh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4092921"/>
            <a:ext cx="9144000" cy="1622079"/>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Forward or Next 5">
            <a:hlinkClick r:id="rId3" action="ppaction://hlinksldjump" highlightClick="1"/>
          </p:cNvPr>
          <p:cNvSpPr/>
          <p:nvPr/>
        </p:nvSpPr>
        <p:spPr>
          <a:xfrm>
            <a:off x="609600" y="889000"/>
            <a:ext cx="914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EPS</a:t>
            </a:r>
          </a:p>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GUI</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Action Button: Forward or Next 6">
            <a:hlinkClick r:id="rId4" action="ppaction://hlinksldjump" highlightClick="1"/>
          </p:cNvPr>
          <p:cNvSpPr/>
          <p:nvPr/>
        </p:nvSpPr>
        <p:spPr>
          <a:xfrm>
            <a:off x="2139950" y="889000"/>
            <a:ext cx="19748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InfoTrip.py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Action Button: Forward or Next 7">
            <a:hlinkClick r:id="rId5" action="ppaction://hlinksldjump" highlightClick="1"/>
          </p:cNvPr>
          <p:cNvSpPr/>
          <p:nvPr/>
        </p:nvSpPr>
        <p:spPr>
          <a:xfrm>
            <a:off x="4584700" y="8890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PCGRID</a:t>
            </a:r>
          </a:p>
        </p:txBody>
      </p:sp>
      <p:sp>
        <p:nvSpPr>
          <p:cNvPr id="9" name="Action Button: Forward or Next 8">
            <a:hlinkClick r:id="rId6" action="ppaction://hlinksldjump" highlightClick="1"/>
          </p:cNvPr>
          <p:cNvSpPr/>
          <p:nvPr/>
        </p:nvSpPr>
        <p:spPr>
          <a:xfrm>
            <a:off x="6572250" y="889000"/>
            <a:ext cx="18288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Post Mortem</a:t>
            </a:r>
          </a:p>
        </p:txBody>
      </p:sp>
      <p:sp>
        <p:nvSpPr>
          <p:cNvPr id="11" name="Rectangle 10"/>
          <p:cNvSpPr/>
          <p:nvPr/>
        </p:nvSpPr>
        <p:spPr>
          <a:xfrm>
            <a:off x="1676400" y="60399"/>
            <a:ext cx="739140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DO YOU WANT TO CHECK ?</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Action Button: Forward or Next 11">
            <a:hlinkClick r:id="rId7" action="ppaction://hlinksldjump" highlightClick="1"/>
          </p:cNvPr>
          <p:cNvSpPr/>
          <p:nvPr/>
        </p:nvSpPr>
        <p:spPr>
          <a:xfrm>
            <a:off x="7277100" y="4229100"/>
            <a:ext cx="18669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ln w="18415" cmpd="sng">
                  <a:solidFill>
                    <a:srgbClr val="FFFFFF"/>
                  </a:solidFill>
                  <a:prstDash val="solid"/>
                </a:ln>
                <a:solidFill>
                  <a:srgbClr val="FFFFFF"/>
                </a:solidFill>
                <a:effectLst>
                  <a:outerShdw blurRad="63500" dir="3600000" algn="tl" rotWithShape="0">
                    <a:srgbClr val="000000">
                      <a:alpha val="70000"/>
                    </a:srgbClr>
                  </a:outerShdw>
                </a:effectLst>
              </a:rPr>
              <a:t>What</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dirty="0" err="1">
                <a:ln w="18415" cmpd="sng">
                  <a:solidFill>
                    <a:srgbClr val="FFFFFF"/>
                  </a:solidFill>
                  <a:prstDash val="solid"/>
                </a:ln>
                <a:solidFill>
                  <a:srgbClr val="FFFFFF"/>
                </a:solidFill>
                <a:effectLst>
                  <a:outerShdw blurRad="63500" dir="3600000" algn="tl" rotWithShape="0">
                    <a:srgbClr val="000000">
                      <a:alpha val="70000"/>
                    </a:srgbClr>
                  </a:outerShdw>
                </a:effectLst>
              </a:rPr>
              <a:t>happened</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NEXT</a:t>
            </a:r>
          </a:p>
        </p:txBody>
      </p:sp>
      <p:sp>
        <p:nvSpPr>
          <p:cNvPr id="13" name="Action Button: Forward or Next 12">
            <a:hlinkClick r:id="rId8" action="ppaction://hlinksldjump" highlightClick="1"/>
          </p:cNvPr>
          <p:cNvSpPr/>
          <p:nvPr/>
        </p:nvSpPr>
        <p:spPr>
          <a:xfrm>
            <a:off x="609600" y="1905000"/>
            <a:ext cx="914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RF</a:t>
            </a:r>
          </a:p>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GUI</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Action Button: Forward or Next 13">
            <a:hlinkClick r:id="rId9" action="ppaction://hlinksldjump" highlightClick="1"/>
          </p:cNvPr>
          <p:cNvSpPr/>
          <p:nvPr/>
        </p:nvSpPr>
        <p:spPr>
          <a:xfrm>
            <a:off x="2139950" y="1905000"/>
            <a:ext cx="19748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General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cooling</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trend</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091460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7" descr="posterh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4092921"/>
            <a:ext cx="9144000" cy="16220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3650" y="60399"/>
            <a:ext cx="4721934" cy="769441"/>
          </a:xfrm>
          <a:prstGeom prst="rect">
            <a:avLst/>
          </a:prstGeom>
          <a:noFill/>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HAPPENED ?</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Action Button: Forward or Next 5">
            <a:hlinkClick r:id="rId3" action="ppaction://hlinksldjump" highlightClick="1">
              <a:snd r:embed="rId4" name="voltage.wav"/>
            </a:hlinkClick>
          </p:cNvPr>
          <p:cNvSpPr/>
          <p:nvPr/>
        </p:nvSpPr>
        <p:spPr>
          <a:xfrm>
            <a:off x="609600" y="8890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RF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Body</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Current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Action Button: Forward or Next 9">
            <a:hlinkClick r:id="rId3" action="ppaction://hlinksldjump" highlightClick="1">
              <a:snd r:embed="rId4" name="voltage.wav"/>
            </a:hlinkClick>
          </p:cNvPr>
          <p:cNvSpPr/>
          <p:nvPr/>
        </p:nvSpPr>
        <p:spPr>
          <a:xfrm>
            <a:off x="2514600" y="889000"/>
            <a:ext cx="16192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Beamline</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Ebutton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Action Button: Forward or Next 10">
            <a:hlinkClick r:id="rId3" action="ppaction://hlinksldjump" highlightClick="1">
              <a:snd r:embed="rId4" name="voltage.wav"/>
            </a:hlinkClick>
          </p:cNvPr>
          <p:cNvSpPr/>
          <p:nvPr/>
        </p:nvSpPr>
        <p:spPr>
          <a:xfrm>
            <a:off x="4629150" y="889000"/>
            <a:ext cx="1409699"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SR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Kicker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FAIL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Action Button: Forward or Next 11">
            <a:hlinkClick r:id="rId3" action="ppaction://hlinksldjump" highlightClick="1">
              <a:snd r:embed="rId4" name="voltage.wav"/>
            </a:hlinkClick>
          </p:cNvPr>
          <p:cNvSpPr/>
          <p:nvPr/>
        </p:nvSpPr>
        <p:spPr>
          <a:xfrm>
            <a:off x="6400800" y="873125"/>
            <a:ext cx="17526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SR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Quad</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ITLK</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Action Button: Forward or Next 12">
            <a:hlinkClick r:id="rId3" action="ppaction://hlinksldjump" highlightClick="1">
              <a:snd r:embed="rId4" name="voltage.wav"/>
            </a:hlinkClick>
          </p:cNvPr>
          <p:cNvSpPr/>
          <p:nvPr/>
        </p:nvSpPr>
        <p:spPr>
          <a:xfrm>
            <a:off x="609600" y="19685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BPM FAIL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Action Button: Forward or Next 13">
            <a:hlinkClick r:id="rId3" action="ppaction://hlinksldjump" highlightClick="1">
              <a:snd r:embed="rId4" name="voltage.wav"/>
            </a:hlinkClick>
          </p:cNvPr>
          <p:cNvSpPr/>
          <p:nvPr/>
        </p:nvSpPr>
        <p:spPr>
          <a:xfrm>
            <a:off x="2152650" y="1952625"/>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RF ARC CAVITY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Action Button: Forward or Next 15">
            <a:hlinkClick r:id="rId3" action="ppaction://hlinksldjump" highlightClick="1">
              <a:snd r:embed="rId4" name="voltage.wav"/>
            </a:hlinkClick>
          </p:cNvPr>
          <p:cNvSpPr/>
          <p:nvPr/>
        </p:nvSpPr>
        <p:spPr>
          <a:xfrm>
            <a:off x="3657600" y="19685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CPCI REBOOT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Action Button: Forward or Next 16">
            <a:hlinkClick r:id="rId3" action="ppaction://hlinksldjump" highlightClick="1">
              <a:snd r:embed="rId4" name="voltage.wav"/>
            </a:hlinkClick>
          </p:cNvPr>
          <p:cNvSpPr/>
          <p:nvPr/>
        </p:nvSpPr>
        <p:spPr>
          <a:xfrm>
            <a:off x="5181600" y="1968500"/>
            <a:ext cx="2438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SR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orbit</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Vacuum</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trip</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Action Button: Forward or Next 14">
            <a:hlinkClick r:id="rId3" action="ppaction://hlinksldjump" highlightClick="1">
              <a:snd r:embed="rId4" name="voltage.wav"/>
            </a:hlinkClick>
          </p:cNvPr>
          <p:cNvSpPr/>
          <p:nvPr/>
        </p:nvSpPr>
        <p:spPr>
          <a:xfrm>
            <a:off x="609600" y="3048000"/>
            <a:ext cx="1905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SR QUAD CTRL FAILURE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Action Button: Forward or Next 17">
            <a:hlinkClick r:id="rId5" action="ppaction://hlinksldjump" highlightClick="1">
              <a:snd r:embed="rId6" name="applause.wav"/>
            </a:hlinkClick>
          </p:cNvPr>
          <p:cNvSpPr/>
          <p:nvPr/>
        </p:nvSpPr>
        <p:spPr>
          <a:xfrm>
            <a:off x="2777490" y="3048000"/>
            <a:ext cx="1905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cooling</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system</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fail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05244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memegenerator.es/imagenes/memes/full/17/79/1779269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57400" y="63500"/>
            <a:ext cx="6366268" cy="5156200"/>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Forward or Next 2">
            <a:hlinkClick r:id="rId3" action="ppaction://hlinksldjump" highlightClick="1"/>
          </p:cNvPr>
          <p:cNvSpPr/>
          <p:nvPr/>
        </p:nvSpPr>
        <p:spPr>
          <a:xfrm>
            <a:off x="457200" y="2476500"/>
            <a:ext cx="1143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End</a:t>
            </a:r>
            <a:endPar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78948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memegenerator.es/imagenes/memes/full/17/89/178950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00530" y="158012"/>
            <a:ext cx="6252870" cy="5061688"/>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rId3" action="ppaction://hlinksldjump" highlightClick="1"/>
          </p:cNvPr>
          <p:cNvSpPr/>
          <p:nvPr/>
        </p:nvSpPr>
        <p:spPr>
          <a:xfrm>
            <a:off x="7467600" y="4533900"/>
            <a:ext cx="1676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TRY AGAIN</a:t>
            </a:r>
          </a:p>
        </p:txBody>
      </p:sp>
    </p:spTree>
    <p:extLst>
      <p:ext uri="{BB962C8B-B14F-4D97-AF65-F5344CB8AC3E}">
        <p14:creationId xmlns:p14="http://schemas.microsoft.com/office/powerpoint/2010/main" val="37138148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7209" y="723900"/>
            <a:ext cx="7900991" cy="4572000"/>
            <a:chOff x="176209" y="876300"/>
            <a:chExt cx="7459661" cy="4277167"/>
          </a:xfrm>
        </p:grpSpPr>
        <p:pic>
          <p:nvPicPr>
            <p:cNvPr id="2050" name="Picture 2" descr="http://logbook.cells.es/Beam_users/150710_142505/13h30_EPS_QUAD-waterinterlock.png?lb=Beam_us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09" y="876300"/>
              <a:ext cx="7459661" cy="42771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1459" y="1322194"/>
              <a:ext cx="890592" cy="75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105400" y="952500"/>
              <a:ext cx="2438399" cy="110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Action Button: Forward or Next 3">
            <a:hlinkClick r:id="rId5"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3289952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9590"/>
            <a:ext cx="4953000" cy="4555093"/>
          </a:xfrm>
          <a:prstGeom prst="rect">
            <a:avLst/>
          </a:prstGeom>
        </p:spPr>
        <p:txBody>
          <a:bodyPr wrap="square">
            <a:spAutoFit/>
          </a:bodyPr>
          <a:lstStyle/>
          <a:p>
            <a:r>
              <a:rPr lang="en-US" sz="1000" dirty="0"/>
              <a:t>Timing Log:</a:t>
            </a:r>
            <a:br>
              <a:rPr lang="en-US" sz="1000" dirty="0"/>
            </a:br>
            <a:r>
              <a:rPr lang="en-US" sz="1000" dirty="0"/>
              <a:t>Event description               Device description      Local time              Timestamp [ns]</a:t>
            </a:r>
            <a:br>
              <a:rPr lang="en-US" sz="1000" dirty="0"/>
            </a:br>
            <a:r>
              <a:rPr lang="en-US" sz="1000" dirty="0"/>
              <a:t/>
            </a:r>
            <a:br>
              <a:rPr lang="en-US" sz="1000" dirty="0"/>
            </a:br>
            <a:r>
              <a:rPr lang="en-US" sz="1000" dirty="0"/>
              <a:t>RF Plant 10A Fast Interlock     SR10/TI/EVR-CRF1001-A   2015-03-24 07:22:02     38882186</a:t>
            </a:r>
            <a:br>
              <a:rPr lang="en-US" sz="1000" dirty="0"/>
            </a:br>
            <a:r>
              <a:rPr lang="en-US" sz="1000" dirty="0"/>
              <a:t>RF Plant 10B Fast Interlock     SR10/TI/EVR-CRF1002-A   2015-03-24 07:22:02     70570819</a:t>
            </a:r>
            <a:br>
              <a:rPr lang="en-US" sz="1000" dirty="0"/>
            </a:br>
            <a:r>
              <a:rPr lang="en-US" sz="1000" dirty="0"/>
              <a:t>RF Plant 6B Fast Interlock      SR06/TI/EVR-CRF0601-A   2015-03-24 07:22:02     70714086</a:t>
            </a:r>
            <a:br>
              <a:rPr lang="en-US" sz="1000" dirty="0"/>
            </a:br>
            <a:r>
              <a:rPr lang="en-US" sz="1000" dirty="0"/>
              <a:t>RF Plant 14B Fast Interlock     SR14/TI/EVR-CRF1401-A   2015-03-24 07:22:02     70721651</a:t>
            </a:r>
            <a:br>
              <a:rPr lang="en-US" sz="1000" dirty="0"/>
            </a:br>
            <a:r>
              <a:rPr lang="en-US" sz="1000" dirty="0"/>
              <a:t>RF Plant 6A Fast Interlock      SR06/TI/EVR-CRF0602-A   2015-03-24 07:22:02     70727543</a:t>
            </a:r>
            <a:br>
              <a:rPr lang="en-US" sz="1000" dirty="0"/>
            </a:br>
            <a:r>
              <a:rPr lang="en-US" sz="1000" dirty="0"/>
              <a:t>RF Plant 14A Fast Interlock     SR14/TI/EVR-CRF1402-A   2015-03-24 07:22:02     70728008</a:t>
            </a:r>
            <a:br>
              <a:rPr lang="en-US" sz="1000" dirty="0"/>
            </a:br>
            <a:r>
              <a:rPr lang="en-US" sz="1000" dirty="0"/>
              <a:t>RF Plant BO Fast Interlock      BO04/TI/EVR-CRF1602-A   2015-03-24 07:22:02     70791131</a:t>
            </a:r>
            <a:br>
              <a:rPr lang="en-US" sz="1000" dirty="0"/>
            </a:br>
            <a:r>
              <a:rPr lang="en-US" sz="1000" dirty="0"/>
              <a:t>BPMs Interlock - SR </a:t>
            </a:r>
            <a:r>
              <a:rPr lang="en-US" sz="1000" dirty="0" smtClean="0"/>
              <a:t>S02</a:t>
            </a:r>
            <a:r>
              <a:rPr lang="en-US" sz="1000" dirty="0"/>
              <a:t>         </a:t>
            </a:r>
            <a:r>
              <a:rPr lang="en-US" sz="1000" dirty="0" smtClean="0"/>
              <a:t>SR02/TI/EVR-CDI0201-A</a:t>
            </a:r>
            <a:r>
              <a:rPr lang="en-US" sz="1000" dirty="0"/>
              <a:t>   2015-03-24 07:22:02     71144544</a:t>
            </a:r>
            <a:br>
              <a:rPr lang="en-US" sz="1000" dirty="0"/>
            </a:br>
            <a:r>
              <a:rPr lang="en-US" sz="1000" dirty="0"/>
              <a:t>BPMs Interlock - SR S06         SR06/TI/EVR-CDI0601-A   2015-03-24 07:22:02     71151941</a:t>
            </a:r>
            <a:br>
              <a:rPr lang="en-US" sz="1000" dirty="0"/>
            </a:br>
            <a:r>
              <a:rPr lang="en-US" sz="1000" dirty="0"/>
              <a:t>BPMs Interlock - SR S11         SR11/TI/EVR-CDI1101-A   2015-03-24 07:22:02     71154999</a:t>
            </a:r>
            <a:br>
              <a:rPr lang="en-US" sz="1000" dirty="0"/>
            </a:br>
            <a:r>
              <a:rPr lang="en-US" sz="1000" dirty="0"/>
              <a:t>BPMs Interlock - SR S01         SR01/TI/EVR-CDI0101-A   2015-03-24 07:22:02     71156889</a:t>
            </a:r>
            <a:br>
              <a:rPr lang="en-US" sz="1000" dirty="0"/>
            </a:br>
            <a:r>
              <a:rPr lang="en-US" sz="1000" dirty="0"/>
              <a:t>BPMs Interlock - SR S07         SR07/TI/EVR-CDI0701-A   2015-03-24 07:22:02     71164342</a:t>
            </a:r>
            <a:br>
              <a:rPr lang="en-US" sz="1000" dirty="0"/>
            </a:br>
            <a:r>
              <a:rPr lang="en-US" sz="1000" dirty="0"/>
              <a:t>BPMs Interlock - SR S12         SR12/TI/EVR-CDI1201-A   2015-03-24 07:22:02     71166871</a:t>
            </a:r>
            <a:br>
              <a:rPr lang="en-US" sz="1000" dirty="0"/>
            </a:br>
            <a:r>
              <a:rPr lang="en-US" sz="1000" dirty="0"/>
              <a:t>BPMs Interlock - SR S03         SR03/TI/EVR-CDI0301-A   2015-03-24 07:22:02     71168168</a:t>
            </a:r>
            <a:br>
              <a:rPr lang="en-US" sz="1000" dirty="0"/>
            </a:br>
            <a:r>
              <a:rPr lang="en-US" sz="1000" dirty="0"/>
              <a:t>BPMs Interlock - SR S13         SR13/TI/EVR-CDI1301-A   2015-03-24 07:22:02     71170050</a:t>
            </a:r>
            <a:br>
              <a:rPr lang="en-US" sz="1000" dirty="0"/>
            </a:br>
            <a:r>
              <a:rPr lang="en-US" sz="1000" dirty="0"/>
              <a:t>BPMs Interlock - SR S16         SR16/TI/EVR-CDI1601-A   2015-03-24 07:22:02     71170866</a:t>
            </a:r>
            <a:br>
              <a:rPr lang="en-US" sz="1000" dirty="0"/>
            </a:br>
            <a:r>
              <a:rPr lang="en-US" sz="1000" dirty="0"/>
              <a:t>BPMs Interlock - SR S16         SR16/TI/EVR-CDI1601-A   2015-03-24 07:22:02     71170882</a:t>
            </a:r>
            <a:br>
              <a:rPr lang="en-US" sz="1000" dirty="0"/>
            </a:br>
            <a:r>
              <a:rPr lang="en-US" sz="1000" dirty="0"/>
              <a:t>BPMs Interlock - SR S09         SR09/TI/EVR-CDI0901-A   2015-03-24 07:22:02     71170930</a:t>
            </a:r>
            <a:br>
              <a:rPr lang="en-US" sz="1000" dirty="0"/>
            </a:br>
            <a:r>
              <a:rPr lang="en-US" sz="1000" dirty="0"/>
              <a:t>BPMs Interlock - SR S10         SR10/TI/EVR-CDI1001-A   2015-03-24 07:22:02     71173508</a:t>
            </a:r>
            <a:br>
              <a:rPr lang="en-US" sz="1000" dirty="0"/>
            </a:br>
            <a:r>
              <a:rPr lang="en-US" sz="1000" dirty="0"/>
              <a:t>BPMs Interlock - SR S08         SR08/TI/EVR-CDI0801-A   2015-03-24 07:22:02     71176414</a:t>
            </a:r>
            <a:br>
              <a:rPr lang="en-US" sz="1000" dirty="0"/>
            </a:br>
            <a:r>
              <a:rPr lang="en-US" sz="1000" dirty="0"/>
              <a:t>BPMs Interlock - SR </a:t>
            </a:r>
            <a:r>
              <a:rPr lang="en-US" sz="1000" dirty="0" smtClean="0"/>
              <a:t>S15</a:t>
            </a:r>
            <a:r>
              <a:rPr lang="en-US" sz="1000" dirty="0"/>
              <a:t>         </a:t>
            </a:r>
            <a:r>
              <a:rPr lang="en-US" sz="1000" dirty="0" smtClean="0"/>
              <a:t>SR15/TI/EVR-CDI1501-A</a:t>
            </a:r>
            <a:r>
              <a:rPr lang="en-US" sz="1000" dirty="0"/>
              <a:t>   2015-03-24 07:22:02     71177999</a:t>
            </a:r>
            <a:br>
              <a:rPr lang="en-US" sz="1000" dirty="0"/>
            </a:br>
            <a:r>
              <a:rPr lang="en-US" sz="1000" dirty="0"/>
              <a:t>BPMs Interlock - SR S04         SR04/TI/EVR-CDI0401-A   2015-03-24 07:22:02     71179904</a:t>
            </a:r>
            <a:br>
              <a:rPr lang="en-US" sz="1000" dirty="0"/>
            </a:br>
            <a:r>
              <a:rPr lang="en-US" sz="1000" dirty="0"/>
              <a:t>BPMs Interlock - SR S05         SR05/TI/EVR-CDI0501-A   2015-03-24 07:22:02     71180193</a:t>
            </a:r>
            <a:br>
              <a:rPr lang="en-US" sz="1000" dirty="0"/>
            </a:br>
            <a:r>
              <a:rPr lang="en-US" sz="1000" dirty="0"/>
              <a:t>BPMs Interlock - SR S14         SR14/TI/EVR-CDI1401-A   2015-03-24 07:22:02     71743991</a:t>
            </a:r>
            <a:br>
              <a:rPr lang="en-US" sz="1000" dirty="0"/>
            </a:br>
            <a:r>
              <a:rPr lang="en-US" sz="1000" dirty="0"/>
              <a:t/>
            </a:r>
            <a:br>
              <a:rPr lang="en-US" sz="1000" dirty="0"/>
            </a:br>
            <a:endParaRPr lang="en-US" sz="1000" dirty="0"/>
          </a:p>
        </p:txBody>
      </p:sp>
      <p:sp>
        <p:nvSpPr>
          <p:cNvPr id="3" name="Rectangle 2"/>
          <p:cNvSpPr/>
          <p:nvPr/>
        </p:nvSpPr>
        <p:spPr>
          <a:xfrm>
            <a:off x="4953000" y="495300"/>
            <a:ext cx="4191000" cy="4555093"/>
          </a:xfrm>
          <a:prstGeom prst="rect">
            <a:avLst/>
          </a:prstGeom>
        </p:spPr>
        <p:txBody>
          <a:bodyPr wrap="square">
            <a:spAutoFit/>
          </a:bodyPr>
          <a:lstStyle/>
          <a:p>
            <a:r>
              <a:rPr lang="en-US" sz="1000" dirty="0">
                <a:solidFill>
                  <a:prstClr val="black"/>
                </a:solidFill>
              </a:rPr>
              <a:t>06a (HVON, HVON)</a:t>
            </a:r>
            <a:br>
              <a:rPr lang="en-US" sz="1000" dirty="0">
                <a:solidFill>
                  <a:prstClr val="black"/>
                </a:solidFill>
              </a:rPr>
            </a:br>
            <a:r>
              <a:rPr lang="en-US" sz="1000" dirty="0">
                <a:solidFill>
                  <a:prstClr val="black"/>
                </a:solidFill>
              </a:rPr>
              <a:t>FIM: Revers Cavity, Forward Load, Timing</a:t>
            </a:r>
            <a:br>
              <a:rPr lang="en-US" sz="1000" dirty="0">
                <a:solidFill>
                  <a:prstClr val="black"/>
                </a:solidFill>
              </a:rPr>
            </a:br>
            <a:r>
              <a:rPr lang="en-US" sz="1000" dirty="0">
                <a:solidFill>
                  <a:prstClr val="black"/>
                </a:solidFill>
              </a:rPr>
              <a:t>EPS: </a:t>
            </a:r>
            <a:r>
              <a:rPr lang="en-US" sz="1000" dirty="0" err="1">
                <a:solidFill>
                  <a:prstClr val="black"/>
                </a:solidFill>
              </a:rPr>
              <a:t>CAV_WF_Outlet_ALRM</a:t>
            </a:r>
            <a:r>
              <a:rPr lang="en-US" sz="1000" dirty="0">
                <a:solidFill>
                  <a:prstClr val="black"/>
                </a:solidFill>
              </a:rPr>
              <a:t/>
            </a:r>
            <a:br>
              <a:rPr lang="en-US" sz="1000" dirty="0">
                <a:solidFill>
                  <a:prstClr val="black"/>
                </a:solidFill>
              </a:rPr>
            </a:br>
            <a:r>
              <a:rPr lang="en-US" sz="1000" dirty="0">
                <a:solidFill>
                  <a:prstClr val="black"/>
                </a:solidFill>
              </a:rPr>
              <a:t>Tx01: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Tx02: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
            </a:r>
            <a:br>
              <a:rPr lang="en-US" sz="1000" dirty="0">
                <a:solidFill>
                  <a:prstClr val="black"/>
                </a:solidFill>
              </a:rPr>
            </a:br>
            <a:r>
              <a:rPr lang="en-US" sz="1000" dirty="0">
                <a:solidFill>
                  <a:prstClr val="black"/>
                </a:solidFill>
              </a:rPr>
              <a:t>06b (AUX, HVON)</a:t>
            </a:r>
            <a:br>
              <a:rPr lang="en-US" sz="1000" dirty="0">
                <a:solidFill>
                  <a:prstClr val="black"/>
                </a:solidFill>
              </a:rPr>
            </a:br>
            <a:r>
              <a:rPr lang="en-US" sz="1000" dirty="0">
                <a:solidFill>
                  <a:prstClr val="black"/>
                </a:solidFill>
              </a:rPr>
              <a:t>FIM: Forward Load, Revers Cavity, Timing</a:t>
            </a:r>
            <a:br>
              <a:rPr lang="en-US" sz="1000" dirty="0">
                <a:solidFill>
                  <a:prstClr val="black"/>
                </a:solidFill>
              </a:rPr>
            </a:br>
            <a:r>
              <a:rPr lang="en-US" sz="1000" dirty="0">
                <a:solidFill>
                  <a:prstClr val="black"/>
                </a:solidFill>
              </a:rPr>
              <a:t>EPS: no interlocks</a:t>
            </a:r>
            <a:br>
              <a:rPr lang="en-US" sz="1000" dirty="0">
                <a:solidFill>
                  <a:prstClr val="black"/>
                </a:solidFill>
              </a:rPr>
            </a:br>
            <a:r>
              <a:rPr lang="en-US" sz="1000" dirty="0">
                <a:solidFill>
                  <a:prstClr val="black"/>
                </a:solidFill>
              </a:rPr>
              <a:t>Tx01: not in operation</a:t>
            </a:r>
            <a:br>
              <a:rPr lang="en-US" sz="1000" dirty="0">
                <a:solidFill>
                  <a:prstClr val="black"/>
                </a:solidFill>
              </a:rPr>
            </a:br>
            <a:r>
              <a:rPr lang="en-US" sz="1000" dirty="0">
                <a:solidFill>
                  <a:prstClr val="black"/>
                </a:solidFill>
              </a:rPr>
              <a:t>Tx02: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
            </a:r>
            <a:br>
              <a:rPr lang="en-US" sz="1000" dirty="0">
                <a:solidFill>
                  <a:prstClr val="black"/>
                </a:solidFill>
              </a:rPr>
            </a:br>
            <a:r>
              <a:rPr lang="en-US" sz="1000" dirty="0">
                <a:solidFill>
                  <a:prstClr val="black"/>
                </a:solidFill>
              </a:rPr>
              <a:t>10a (STBY, STBY)</a:t>
            </a:r>
            <a:br>
              <a:rPr lang="en-US" sz="1000" dirty="0">
                <a:solidFill>
                  <a:prstClr val="black"/>
                </a:solidFill>
              </a:rPr>
            </a:br>
            <a:r>
              <a:rPr lang="en-US" sz="1000" dirty="0">
                <a:solidFill>
                  <a:prstClr val="black"/>
                </a:solidFill>
              </a:rPr>
              <a:t>FIM: Revers Cavity, Forward Load, Arc </a:t>
            </a:r>
            <a:r>
              <a:rPr lang="en-US" sz="1000" dirty="0" err="1">
                <a:solidFill>
                  <a:prstClr val="black"/>
                </a:solidFill>
              </a:rPr>
              <a:t>Watrax</a:t>
            </a:r>
            <a:r>
              <a:rPr lang="en-US" sz="1000" dirty="0">
                <a:solidFill>
                  <a:prstClr val="black"/>
                </a:solidFill>
              </a:rPr>
              <a:t>, Arc Cavity, Timing</a:t>
            </a:r>
            <a:br>
              <a:rPr lang="en-US" sz="1000" dirty="0">
                <a:solidFill>
                  <a:prstClr val="black"/>
                </a:solidFill>
              </a:rPr>
            </a:br>
            <a:r>
              <a:rPr lang="en-US" sz="1000" dirty="0">
                <a:solidFill>
                  <a:prstClr val="black"/>
                </a:solidFill>
              </a:rPr>
              <a:t>EPS: </a:t>
            </a:r>
            <a:r>
              <a:rPr lang="en-US" sz="1000" dirty="0" err="1">
                <a:solidFill>
                  <a:prstClr val="black"/>
                </a:solidFill>
              </a:rPr>
              <a:t>CAV_WF_Outlet_ALRM</a:t>
            </a:r>
            <a:r>
              <a:rPr lang="en-US" sz="1000" dirty="0">
                <a:solidFill>
                  <a:prstClr val="black"/>
                </a:solidFill>
              </a:rPr>
              <a:t/>
            </a:r>
            <a:br>
              <a:rPr lang="en-US" sz="1000" dirty="0">
                <a:solidFill>
                  <a:prstClr val="black"/>
                </a:solidFill>
              </a:rPr>
            </a:br>
            <a:r>
              <a:rPr lang="en-US" sz="1000" dirty="0">
                <a:solidFill>
                  <a:prstClr val="black"/>
                </a:solidFill>
              </a:rPr>
              <a:t>Tx01: </a:t>
            </a:r>
            <a:r>
              <a:rPr lang="en-US" sz="1000" dirty="0" err="1">
                <a:solidFill>
                  <a:prstClr val="black"/>
                </a:solidFill>
              </a:rPr>
              <a:t>FaultRfon</a:t>
            </a:r>
            <a:r>
              <a:rPr lang="en-US" sz="1000" dirty="0">
                <a:solidFill>
                  <a:prstClr val="black"/>
                </a:solidFill>
              </a:rPr>
              <a:t> {RF Reverse power interlock, RFON is not enabled from EPS}</a:t>
            </a:r>
            <a:br>
              <a:rPr lang="en-US" sz="1000" dirty="0">
                <a:solidFill>
                  <a:prstClr val="black"/>
                </a:solidFill>
              </a:rPr>
            </a:br>
            <a:r>
              <a:rPr lang="en-US" sz="1000" dirty="0">
                <a:solidFill>
                  <a:prstClr val="black"/>
                </a:solidFill>
              </a:rPr>
              <a:t>Tx02: </a:t>
            </a:r>
            <a:r>
              <a:rPr lang="en-US" sz="1000" dirty="0" err="1">
                <a:solidFill>
                  <a:prstClr val="black"/>
                </a:solidFill>
              </a:rPr>
              <a:t>FaultRfon</a:t>
            </a:r>
            <a:r>
              <a:rPr lang="en-US" sz="1000" dirty="0">
                <a:solidFill>
                  <a:prstClr val="black"/>
                </a:solidFill>
              </a:rPr>
              <a:t> {RF Reverse power interlock, RFON is not enabled from EPS}</a:t>
            </a:r>
            <a:br>
              <a:rPr lang="en-US" sz="1000" dirty="0">
                <a:solidFill>
                  <a:prstClr val="black"/>
                </a:solidFill>
              </a:rPr>
            </a:br>
            <a:r>
              <a:rPr lang="en-US" sz="1000" dirty="0">
                <a:solidFill>
                  <a:prstClr val="black"/>
                </a:solidFill>
              </a:rPr>
              <a:t/>
            </a:r>
            <a:br>
              <a:rPr lang="en-US" sz="1000" dirty="0">
                <a:solidFill>
                  <a:prstClr val="black"/>
                </a:solidFill>
              </a:rPr>
            </a:br>
            <a:r>
              <a:rPr lang="en-US" sz="1000" dirty="0">
                <a:solidFill>
                  <a:prstClr val="black"/>
                </a:solidFill>
              </a:rPr>
              <a:t>10b (STBY, STBY)</a:t>
            </a:r>
            <a:br>
              <a:rPr lang="en-US" sz="1000" dirty="0">
                <a:solidFill>
                  <a:prstClr val="black"/>
                </a:solidFill>
              </a:rPr>
            </a:br>
            <a:r>
              <a:rPr lang="en-US" sz="1000" dirty="0">
                <a:solidFill>
                  <a:prstClr val="black"/>
                </a:solidFill>
              </a:rPr>
              <a:t>FIM: Forward Load, Arc </a:t>
            </a:r>
            <a:r>
              <a:rPr lang="en-US" sz="1000" dirty="0" err="1">
                <a:solidFill>
                  <a:prstClr val="black"/>
                </a:solidFill>
              </a:rPr>
              <a:t>Watrax</a:t>
            </a:r>
            <a:r>
              <a:rPr lang="en-US" sz="1000" dirty="0">
                <a:solidFill>
                  <a:prstClr val="black"/>
                </a:solidFill>
              </a:rPr>
              <a:t>, Arc Cavity, Timing</a:t>
            </a:r>
            <a:br>
              <a:rPr lang="en-US" sz="1000" dirty="0">
                <a:solidFill>
                  <a:prstClr val="black"/>
                </a:solidFill>
              </a:rPr>
            </a:br>
            <a:r>
              <a:rPr lang="en-US" sz="1000" dirty="0">
                <a:solidFill>
                  <a:prstClr val="black"/>
                </a:solidFill>
              </a:rPr>
              <a:t>EPS: no interlocks</a:t>
            </a:r>
            <a:br>
              <a:rPr lang="en-US" sz="1000" dirty="0">
                <a:solidFill>
                  <a:prstClr val="black"/>
                </a:solidFill>
              </a:rPr>
            </a:br>
            <a:r>
              <a:rPr lang="en-US" sz="1000" dirty="0">
                <a:solidFill>
                  <a:prstClr val="black"/>
                </a:solidFill>
              </a:rPr>
              <a:t>Tx01: </a:t>
            </a:r>
            <a:r>
              <a:rPr lang="en-US" sz="1000" dirty="0" err="1">
                <a:solidFill>
                  <a:prstClr val="black"/>
                </a:solidFill>
              </a:rPr>
              <a:t>FaultRfon</a:t>
            </a:r>
            <a:r>
              <a:rPr lang="en-US" sz="1000" dirty="0">
                <a:solidFill>
                  <a:prstClr val="black"/>
                </a:solidFill>
              </a:rPr>
              <a:t> {RF Reverse power interlock, RFON is not enabled from EPS}</a:t>
            </a:r>
            <a:br>
              <a:rPr lang="en-US" sz="1000" dirty="0">
                <a:solidFill>
                  <a:prstClr val="black"/>
                </a:solidFill>
              </a:rPr>
            </a:br>
            <a:r>
              <a:rPr lang="en-US" sz="1000" dirty="0">
                <a:solidFill>
                  <a:prstClr val="black"/>
                </a:solidFill>
              </a:rPr>
              <a:t>Tx02: </a:t>
            </a:r>
            <a:r>
              <a:rPr lang="en-US" sz="1000" dirty="0" err="1">
                <a:solidFill>
                  <a:prstClr val="black"/>
                </a:solidFill>
              </a:rPr>
              <a:t>FaultRfon</a:t>
            </a:r>
            <a:r>
              <a:rPr lang="en-US" sz="1000" dirty="0">
                <a:solidFill>
                  <a:prstClr val="black"/>
                </a:solidFill>
              </a:rPr>
              <a:t> {RF Reverse power interlock, RFON is not enabled from EPS}</a:t>
            </a:r>
            <a:br>
              <a:rPr lang="en-US" sz="1000" dirty="0">
                <a:solidFill>
                  <a:prstClr val="black"/>
                </a:solidFill>
              </a:rPr>
            </a:br>
            <a:r>
              <a:rPr lang="en-US" sz="1000" dirty="0">
                <a:solidFill>
                  <a:prstClr val="black"/>
                </a:solidFill>
              </a:rPr>
              <a:t/>
            </a:r>
            <a:br>
              <a:rPr lang="en-US" sz="1000" dirty="0">
                <a:solidFill>
                  <a:prstClr val="black"/>
                </a:solidFill>
              </a:rPr>
            </a:br>
            <a:r>
              <a:rPr lang="en-US" sz="1000" dirty="0">
                <a:solidFill>
                  <a:prstClr val="black"/>
                </a:solidFill>
              </a:rPr>
              <a:t>14a (HVON, OFF)</a:t>
            </a:r>
            <a:br>
              <a:rPr lang="en-US" sz="1000" dirty="0">
                <a:solidFill>
                  <a:prstClr val="black"/>
                </a:solidFill>
              </a:rPr>
            </a:br>
            <a:r>
              <a:rPr lang="en-US" sz="1000" dirty="0">
                <a:solidFill>
                  <a:prstClr val="black"/>
                </a:solidFill>
              </a:rPr>
              <a:t>FIM: Revers Cavity, Forward Load, Timing</a:t>
            </a:r>
            <a:br>
              <a:rPr lang="en-US" sz="1000" dirty="0">
                <a:solidFill>
                  <a:prstClr val="black"/>
                </a:solidFill>
              </a:rPr>
            </a:br>
            <a:r>
              <a:rPr lang="en-US" sz="1000" dirty="0">
                <a:solidFill>
                  <a:prstClr val="black"/>
                </a:solidFill>
              </a:rPr>
              <a:t>EPS: IOT2_WF_ALRM</a:t>
            </a:r>
            <a:br>
              <a:rPr lang="en-US" sz="1000" dirty="0">
                <a:solidFill>
                  <a:prstClr val="black"/>
                </a:solidFill>
              </a:rPr>
            </a:br>
            <a:r>
              <a:rPr lang="en-US" sz="1000" dirty="0">
                <a:solidFill>
                  <a:prstClr val="black"/>
                </a:solidFill>
              </a:rPr>
              <a:t>Tx01: </a:t>
            </a:r>
            <a:r>
              <a:rPr lang="en-US" sz="1000" dirty="0" err="1">
                <a:solidFill>
                  <a:prstClr val="black"/>
                </a:solidFill>
              </a:rPr>
              <a:t>FaultRfon</a:t>
            </a:r>
            <a:r>
              <a:rPr lang="en-US" sz="1000" dirty="0">
                <a:solidFill>
                  <a:prstClr val="black"/>
                </a:solidFill>
              </a:rPr>
              <a:t> {RFON is not enabled from EPS}</a:t>
            </a:r>
            <a:br>
              <a:rPr lang="en-US" sz="1000" dirty="0">
                <a:solidFill>
                  <a:prstClr val="black"/>
                </a:solidFill>
              </a:rPr>
            </a:br>
            <a:r>
              <a:rPr lang="en-US" sz="1000" dirty="0">
                <a:solidFill>
                  <a:prstClr val="black"/>
                </a:solidFill>
              </a:rPr>
              <a:t>Tx02: not in </a:t>
            </a:r>
            <a:r>
              <a:rPr lang="en-US" sz="1000" dirty="0" smtClean="0">
                <a:solidFill>
                  <a:prstClr val="black"/>
                </a:solidFill>
              </a:rPr>
              <a:t>operation</a:t>
            </a:r>
            <a:endParaRPr lang="en-US" dirty="0"/>
          </a:p>
        </p:txBody>
      </p:sp>
      <p:sp>
        <p:nvSpPr>
          <p:cNvPr id="5" name="Action Button: Forward or Next 4">
            <a:hlinkClick r:id="rId2"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289479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57400" y="173260"/>
            <a:ext cx="6629400" cy="5046440"/>
            <a:chOff x="1676400" y="97060"/>
            <a:chExt cx="5943600" cy="4575653"/>
          </a:xfrm>
        </p:grpSpPr>
        <p:pic>
          <p:nvPicPr>
            <p:cNvPr id="5122" name="Picture 2" descr="http://logbook.cells.es/Beam_users/140516_075744/06h54_sr08-qh04_wf_itlk.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76400" y="97060"/>
              <a:ext cx="5943600" cy="45756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79674" y="1367758"/>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3219" y="1524293"/>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3218" y="1683782"/>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3218" y="1843270"/>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6763" y="1999805"/>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6762" y="2159293"/>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3218" y="2315828"/>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6763" y="2472363"/>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6762" y="2631851"/>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6762" y="2791339"/>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90307" y="2947874"/>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90306" y="3107363"/>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3218" y="3887084"/>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6763" y="4043619"/>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6762" y="4203107"/>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6762" y="4362596"/>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90307" y="4519131"/>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6762" y="3252084"/>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90307" y="3408619"/>
              <a:ext cx="3154326" cy="1535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logbook.cells.es/Beam_users/140516_075744/06h54_sr08-qh04_wf_itl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90306" y="3568108"/>
              <a:ext cx="3154326" cy="153582"/>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Action Button: Forward or Next 31">
            <a:hlinkClick r:id="rId4"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15041944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X:\SR\PostMortem\20150713-075933\PMall-Ti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Forward or Next 5">
            <a:hlinkClick r:id="rId3" action="ppaction://hlinksldjump" highlightClick="1"/>
          </p:cNvPr>
          <p:cNvSpPr/>
          <p:nvPr/>
        </p:nvSpPr>
        <p:spPr>
          <a:xfrm>
            <a:off x="7715250" y="44577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1268075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6858000" cy="584775"/>
          </a:xfrm>
        </p:spPr>
        <p:txBody>
          <a:bodyPr/>
          <a:lstStyle/>
          <a:p>
            <a:r>
              <a:rPr lang="en-US" sz="3200" noProof="0" dirty="0" smtClean="0"/>
              <a:t>Introduction</a:t>
            </a:r>
            <a:endParaRPr lang="en-US" sz="2400" b="0" noProof="0" dirty="0"/>
          </a:p>
        </p:txBody>
      </p:sp>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5</a:t>
            </a:fld>
            <a:endParaRPr lang="en-GB" dirty="0">
              <a:solidFill>
                <a:schemeClr val="bg1"/>
              </a:solidFill>
            </a:endParaRPr>
          </a:p>
        </p:txBody>
      </p:sp>
      <p:sp>
        <p:nvSpPr>
          <p:cNvPr id="4" name="Rounded Rectangle 3"/>
          <p:cNvSpPr/>
          <p:nvPr/>
        </p:nvSpPr>
        <p:spPr>
          <a:xfrm>
            <a:off x="381000" y="1028700"/>
            <a:ext cx="11430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cs typeface="Arial" panose="020B0604020202020204" pitchFamily="34" charset="0"/>
              </a:rPr>
              <a:t>Tango Control </a:t>
            </a:r>
            <a:r>
              <a:rPr lang="es-ES" dirty="0" err="1">
                <a:latin typeface="Arial" panose="020B0604020202020204" pitchFamily="34" charset="0"/>
                <a:cs typeface="Arial" panose="020B0604020202020204" pitchFamily="34" charset="0"/>
              </a:rPr>
              <a:t>S</a:t>
            </a:r>
            <a:r>
              <a:rPr lang="es-ES" dirty="0" err="1" smtClean="0">
                <a:latin typeface="Arial" panose="020B0604020202020204" pitchFamily="34" charset="0"/>
                <a:cs typeface="Arial" panose="020B0604020202020204" pitchFamily="34" charset="0"/>
              </a:rPr>
              <a:t>ystem</a:t>
            </a:r>
            <a:endParaRPr lang="en-US" dirty="0">
              <a:latin typeface="Arial" panose="020B0604020202020204" pitchFamily="34" charset="0"/>
              <a:cs typeface="Arial" panose="020B0604020202020204" pitchFamily="34" charset="0"/>
            </a:endParaRPr>
          </a:p>
        </p:txBody>
      </p:sp>
      <p:sp>
        <p:nvSpPr>
          <p:cNvPr id="9" name="Rounded Rectangle 8"/>
          <p:cNvSpPr/>
          <p:nvPr/>
        </p:nvSpPr>
        <p:spPr>
          <a:xfrm>
            <a:off x="7527576" y="952500"/>
            <a:ext cx="1464024"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latin typeface="Arial" panose="020B0604020202020204" pitchFamily="34" charset="0"/>
                <a:cs typeface="Arial" panose="020B0604020202020204" pitchFamily="34" charset="0"/>
              </a:rPr>
              <a:t>Equipment</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Protection</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System</a:t>
            </a:r>
            <a:endParaRPr lang="en-US" dirty="0">
              <a:latin typeface="Arial" panose="020B0604020202020204" pitchFamily="34" charset="0"/>
              <a:cs typeface="Arial" panose="020B0604020202020204" pitchFamily="34" charset="0"/>
            </a:endParaRPr>
          </a:p>
        </p:txBody>
      </p:sp>
      <p:sp>
        <p:nvSpPr>
          <p:cNvPr id="11" name="Rounded Rectangle 10"/>
          <p:cNvSpPr/>
          <p:nvPr/>
        </p:nvSpPr>
        <p:spPr>
          <a:xfrm>
            <a:off x="7517498" y="3238500"/>
            <a:ext cx="1474102"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cs typeface="Arial" panose="020B0604020202020204" pitchFamily="34" charset="0"/>
              </a:rPr>
              <a:t>Machine </a:t>
            </a:r>
            <a:r>
              <a:rPr lang="es-ES" dirty="0" err="1" smtClean="0">
                <a:latin typeface="Arial" panose="020B0604020202020204" pitchFamily="34" charset="0"/>
                <a:cs typeface="Arial" panose="020B0604020202020204" pitchFamily="34" charset="0"/>
              </a:rPr>
              <a:t>Protection</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System</a:t>
            </a:r>
            <a:endParaRPr lang="en-US" dirty="0">
              <a:latin typeface="Arial" panose="020B0604020202020204" pitchFamily="34" charset="0"/>
              <a:cs typeface="Arial" panose="020B0604020202020204" pitchFamily="34" charset="0"/>
            </a:endParaRPr>
          </a:p>
        </p:txBody>
      </p:sp>
      <p:sp>
        <p:nvSpPr>
          <p:cNvPr id="6" name="Oval 5"/>
          <p:cNvSpPr/>
          <p:nvPr/>
        </p:nvSpPr>
        <p:spPr>
          <a:xfrm>
            <a:off x="3314700" y="1780232"/>
            <a:ext cx="22098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err="1" smtClean="0">
                <a:latin typeface="Arial" panose="020B0604020202020204" pitchFamily="34" charset="0"/>
                <a:cs typeface="Arial" panose="020B0604020202020204" pitchFamily="34" charset="0"/>
              </a:rPr>
              <a:t>Magnets</a:t>
            </a:r>
            <a:r>
              <a:rPr lang="es-ES" sz="1600" dirty="0" smtClean="0">
                <a:latin typeface="Arial" panose="020B0604020202020204" pitchFamily="34" charset="0"/>
                <a:cs typeface="Arial" panose="020B0604020202020204" pitchFamily="34" charset="0"/>
              </a:rPr>
              <a:t> &amp; PS</a:t>
            </a:r>
            <a:endParaRPr lang="en-US" sz="1600" dirty="0">
              <a:latin typeface="Arial" panose="020B0604020202020204" pitchFamily="34" charset="0"/>
              <a:cs typeface="Arial" panose="020B0604020202020204" pitchFamily="34" charset="0"/>
            </a:endParaRPr>
          </a:p>
        </p:txBody>
      </p:sp>
      <p:sp>
        <p:nvSpPr>
          <p:cNvPr id="12" name="Oval 11"/>
          <p:cNvSpPr/>
          <p:nvPr/>
        </p:nvSpPr>
        <p:spPr>
          <a:xfrm>
            <a:off x="4114800" y="3871960"/>
            <a:ext cx="6096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smtClean="0">
                <a:latin typeface="Arial" panose="020B0604020202020204" pitchFamily="34" charset="0"/>
                <a:cs typeface="Arial" panose="020B0604020202020204" pitchFamily="34" charset="0"/>
              </a:rPr>
              <a:t>DI</a:t>
            </a:r>
            <a:endParaRPr lang="en-US" sz="1600" dirty="0">
              <a:latin typeface="Arial" panose="020B0604020202020204" pitchFamily="34" charset="0"/>
              <a:cs typeface="Arial" panose="020B0604020202020204" pitchFamily="34" charset="0"/>
            </a:endParaRPr>
          </a:p>
        </p:txBody>
      </p:sp>
      <p:sp>
        <p:nvSpPr>
          <p:cNvPr id="13" name="Oval 12"/>
          <p:cNvSpPr/>
          <p:nvPr/>
        </p:nvSpPr>
        <p:spPr>
          <a:xfrm>
            <a:off x="4076700" y="3349028"/>
            <a:ext cx="6858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smtClean="0">
                <a:latin typeface="Arial" panose="020B0604020202020204" pitchFamily="34" charset="0"/>
                <a:cs typeface="Arial" panose="020B0604020202020204" pitchFamily="34" charset="0"/>
              </a:rPr>
              <a:t>RF</a:t>
            </a:r>
            <a:endParaRPr lang="en-US" sz="1600" dirty="0">
              <a:latin typeface="Arial" panose="020B0604020202020204" pitchFamily="34" charset="0"/>
              <a:cs typeface="Arial" panose="020B0604020202020204" pitchFamily="34" charset="0"/>
            </a:endParaRPr>
          </a:p>
        </p:txBody>
      </p:sp>
      <p:sp>
        <p:nvSpPr>
          <p:cNvPr id="14" name="Oval 13"/>
          <p:cNvSpPr/>
          <p:nvPr/>
        </p:nvSpPr>
        <p:spPr>
          <a:xfrm>
            <a:off x="3886200" y="2826096"/>
            <a:ext cx="10668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err="1" smtClean="0">
                <a:latin typeface="Arial" panose="020B0604020202020204" pitchFamily="34" charset="0"/>
                <a:cs typeface="Arial" panose="020B0604020202020204" pitchFamily="34" charset="0"/>
              </a:rPr>
              <a:t>BPMs</a:t>
            </a:r>
            <a:endParaRPr lang="en-US" sz="1600" dirty="0">
              <a:latin typeface="Arial" panose="020B0604020202020204" pitchFamily="34" charset="0"/>
              <a:cs typeface="Arial" panose="020B0604020202020204" pitchFamily="34" charset="0"/>
            </a:endParaRPr>
          </a:p>
        </p:txBody>
      </p:sp>
      <p:sp>
        <p:nvSpPr>
          <p:cNvPr id="17" name="Oval 16"/>
          <p:cNvSpPr/>
          <p:nvPr/>
        </p:nvSpPr>
        <p:spPr>
          <a:xfrm>
            <a:off x="2971800" y="1257300"/>
            <a:ext cx="28956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smtClean="0">
                <a:latin typeface="Arial" panose="020B0604020202020204" pitchFamily="34" charset="0"/>
                <a:cs typeface="Arial" panose="020B0604020202020204" pitchFamily="34" charset="0"/>
              </a:rPr>
              <a:t>CCG, IP, TC, </a:t>
            </a:r>
            <a:r>
              <a:rPr lang="es-ES" sz="1600" dirty="0" err="1" smtClean="0">
                <a:latin typeface="Arial" panose="020B0604020202020204" pitchFamily="34" charset="0"/>
                <a:cs typeface="Arial" panose="020B0604020202020204" pitchFamily="34" charset="0"/>
              </a:rPr>
              <a:t>Valves</a:t>
            </a:r>
            <a:endParaRPr lang="en-US" sz="1600" dirty="0">
              <a:latin typeface="Arial" panose="020B0604020202020204" pitchFamily="34" charset="0"/>
              <a:cs typeface="Arial" panose="020B0604020202020204" pitchFamily="34" charset="0"/>
            </a:endParaRPr>
          </a:p>
        </p:txBody>
      </p:sp>
      <p:cxnSp>
        <p:nvCxnSpPr>
          <p:cNvPr id="20" name="Straight Arrow Connector 19"/>
          <p:cNvCxnSpPr>
            <a:stCxn id="17" idx="2"/>
          </p:cNvCxnSpPr>
          <p:nvPr/>
        </p:nvCxnSpPr>
        <p:spPr>
          <a:xfrm flipH="1">
            <a:off x="1507780" y="1447800"/>
            <a:ext cx="1464020" cy="0"/>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2"/>
          </p:cNvCxnSpPr>
          <p:nvPr/>
        </p:nvCxnSpPr>
        <p:spPr>
          <a:xfrm flipH="1">
            <a:off x="1543664" y="3016596"/>
            <a:ext cx="2342536" cy="0"/>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7" idx="6"/>
          </p:cNvCxnSpPr>
          <p:nvPr/>
        </p:nvCxnSpPr>
        <p:spPr>
          <a:xfrm>
            <a:off x="5867400" y="1447800"/>
            <a:ext cx="1660176" cy="0"/>
          </a:xfrm>
          <a:prstGeom prst="straightConnector1">
            <a:avLst/>
          </a:prstGeom>
          <a:ln w="28575">
            <a:gradFill flip="none" rotWithShape="1">
              <a:gsLst>
                <a:gs pos="0">
                  <a:srgbClr val="FF0000"/>
                </a:gs>
                <a:gs pos="50000">
                  <a:schemeClr val="accent1">
                    <a:tint val="44500"/>
                    <a:satMod val="160000"/>
                  </a:schemeClr>
                </a:gs>
                <a:gs pos="100000">
                  <a:srgbClr val="125E9F"/>
                </a:gs>
              </a:gsLst>
              <a:lin ang="0" scaled="1"/>
              <a:tileRect/>
            </a:gra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8229600" y="2781300"/>
            <a:ext cx="0" cy="457200"/>
          </a:xfrm>
          <a:prstGeom prst="straightConnector1">
            <a:avLst/>
          </a:pr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6" idx="6"/>
          </p:cNvCxnSpPr>
          <p:nvPr/>
        </p:nvCxnSpPr>
        <p:spPr>
          <a:xfrm flipH="1">
            <a:off x="5524500" y="1970732"/>
            <a:ext cx="1992998" cy="0"/>
          </a:xfrm>
          <a:prstGeom prst="straightConnector1">
            <a:avLst/>
          </a:prstGeom>
          <a:ln w="28575">
            <a:gradFill flip="none" rotWithShape="1">
              <a:gsLst>
                <a:gs pos="0">
                  <a:srgbClr val="125E9F"/>
                </a:gs>
                <a:gs pos="50000">
                  <a:schemeClr val="accent1">
                    <a:tint val="44500"/>
                    <a:satMod val="160000"/>
                  </a:schemeClr>
                </a:gs>
                <a:gs pos="100000">
                  <a:srgbClr val="FF0000"/>
                </a:gs>
              </a:gsLst>
              <a:lin ang="0" scaled="1"/>
              <a:tileRect/>
            </a:gra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 idx="2"/>
          </p:cNvCxnSpPr>
          <p:nvPr/>
        </p:nvCxnSpPr>
        <p:spPr>
          <a:xfrm flipH="1">
            <a:off x="1543664" y="1970732"/>
            <a:ext cx="1771036" cy="0"/>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2" idx="2"/>
          </p:cNvCxnSpPr>
          <p:nvPr/>
        </p:nvCxnSpPr>
        <p:spPr>
          <a:xfrm flipH="1">
            <a:off x="1543664" y="4062460"/>
            <a:ext cx="2571136" cy="0"/>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6"/>
          </p:cNvCxnSpPr>
          <p:nvPr/>
        </p:nvCxnSpPr>
        <p:spPr>
          <a:xfrm flipV="1">
            <a:off x="4953000" y="2400300"/>
            <a:ext cx="2564498" cy="616296"/>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6"/>
          </p:cNvCxnSpPr>
          <p:nvPr/>
        </p:nvCxnSpPr>
        <p:spPr>
          <a:xfrm>
            <a:off x="4953000" y="3016596"/>
            <a:ext cx="2564498" cy="516502"/>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3" idx="2"/>
          </p:cNvCxnSpPr>
          <p:nvPr/>
        </p:nvCxnSpPr>
        <p:spPr>
          <a:xfrm flipH="1">
            <a:off x="1543664" y="3539528"/>
            <a:ext cx="2533036" cy="0"/>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3" idx="6"/>
          </p:cNvCxnSpPr>
          <p:nvPr/>
        </p:nvCxnSpPr>
        <p:spPr>
          <a:xfrm flipV="1">
            <a:off x="4762500" y="2628900"/>
            <a:ext cx="2754998" cy="910628"/>
          </a:xfrm>
          <a:prstGeom prst="straightConnector1">
            <a:avLst/>
          </a:prstGeom>
          <a:ln w="28575">
            <a:gradFill flip="none" rotWithShape="1">
              <a:gsLst>
                <a:gs pos="0">
                  <a:srgbClr val="FF0000"/>
                </a:gs>
                <a:gs pos="50000">
                  <a:schemeClr val="accent1">
                    <a:tint val="44500"/>
                    <a:satMod val="160000"/>
                  </a:schemeClr>
                </a:gs>
                <a:gs pos="100000">
                  <a:srgbClr val="125E9F"/>
                </a:gs>
              </a:gsLst>
              <a:lin ang="0" scaled="1"/>
              <a:tileRect/>
            </a:gra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6"/>
            <a:endCxn id="11" idx="1"/>
          </p:cNvCxnSpPr>
          <p:nvPr/>
        </p:nvCxnSpPr>
        <p:spPr>
          <a:xfrm>
            <a:off x="4762500" y="3539528"/>
            <a:ext cx="2754998" cy="613372"/>
          </a:xfrm>
          <a:prstGeom prst="straightConnector1">
            <a:avLst/>
          </a:prstGeom>
          <a:ln w="28575">
            <a:gradFill flip="none" rotWithShape="1">
              <a:gsLst>
                <a:gs pos="0">
                  <a:srgbClr val="FF0000"/>
                </a:gs>
                <a:gs pos="50000">
                  <a:schemeClr val="accent1">
                    <a:tint val="44500"/>
                    <a:satMod val="160000"/>
                  </a:schemeClr>
                </a:gs>
                <a:gs pos="100000">
                  <a:srgbClr val="125E9F"/>
                </a:gs>
              </a:gsLst>
              <a:lin ang="0" scaled="1"/>
              <a:tileRect/>
            </a:gra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1524001" y="1104900"/>
            <a:ext cx="6019799" cy="0"/>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1524000" y="4991100"/>
            <a:ext cx="6019799" cy="0"/>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3695700" y="2303164"/>
            <a:ext cx="1447801"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err="1" smtClean="0">
                <a:latin typeface="Arial" panose="020B0604020202020204" pitchFamily="34" charset="0"/>
                <a:cs typeface="Arial" panose="020B0604020202020204" pitchFamily="34" charset="0"/>
              </a:rPr>
              <a:t>Cooling</a:t>
            </a:r>
            <a:endParaRPr lang="en-US" sz="1600" dirty="0">
              <a:latin typeface="Arial" panose="020B0604020202020204" pitchFamily="34" charset="0"/>
              <a:cs typeface="Arial" panose="020B0604020202020204" pitchFamily="34" charset="0"/>
            </a:endParaRPr>
          </a:p>
        </p:txBody>
      </p:sp>
      <p:cxnSp>
        <p:nvCxnSpPr>
          <p:cNvPr id="98" name="Straight Arrow Connector 97"/>
          <p:cNvCxnSpPr>
            <a:stCxn id="97" idx="2"/>
          </p:cNvCxnSpPr>
          <p:nvPr/>
        </p:nvCxnSpPr>
        <p:spPr>
          <a:xfrm flipH="1">
            <a:off x="1524000" y="2493664"/>
            <a:ext cx="2171700" cy="0"/>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7" idx="6"/>
          </p:cNvCxnSpPr>
          <p:nvPr/>
        </p:nvCxnSpPr>
        <p:spPr>
          <a:xfrm flipV="1">
            <a:off x="5143501" y="2203533"/>
            <a:ext cx="2373997" cy="290131"/>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4114800" y="4394895"/>
            <a:ext cx="6096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smtClean="0">
                <a:latin typeface="Arial" panose="020B0604020202020204" pitchFamily="34" charset="0"/>
                <a:cs typeface="Arial" panose="020B0604020202020204" pitchFamily="34" charset="0"/>
              </a:rPr>
              <a:t>ID</a:t>
            </a:r>
            <a:endParaRPr lang="en-US" sz="1600" dirty="0">
              <a:latin typeface="Arial" panose="020B0604020202020204" pitchFamily="34" charset="0"/>
              <a:cs typeface="Arial" panose="020B0604020202020204" pitchFamily="34" charset="0"/>
            </a:endParaRPr>
          </a:p>
        </p:txBody>
      </p:sp>
      <p:cxnSp>
        <p:nvCxnSpPr>
          <p:cNvPr id="132" name="Straight Arrow Connector 131"/>
          <p:cNvCxnSpPr>
            <a:stCxn id="131" idx="2"/>
          </p:cNvCxnSpPr>
          <p:nvPr/>
        </p:nvCxnSpPr>
        <p:spPr>
          <a:xfrm flipH="1">
            <a:off x="1543664" y="4585395"/>
            <a:ext cx="2571136" cy="0"/>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220200" y="197874"/>
            <a:ext cx="3539026" cy="4941589"/>
            <a:chOff x="2514600" y="237653"/>
            <a:chExt cx="3539026" cy="4941589"/>
          </a:xfrm>
        </p:grpSpPr>
        <p:pic>
          <p:nvPicPr>
            <p:cNvPr id="35" name="Picture 4" descr="Resultat d'imatges de big brother jeorge or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7653"/>
              <a:ext cx="3539026" cy="494158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810182" y="342900"/>
              <a:ext cx="2904818" cy="1569660"/>
            </a:xfrm>
            <a:prstGeom prst="rect">
              <a:avLst/>
            </a:prstGeom>
            <a:solidFill>
              <a:srgbClr val="F4EDDC"/>
            </a:solidFill>
            <a:ln>
              <a:noFill/>
            </a:ln>
          </p:spPr>
          <p:txBody>
            <a:bodyPr wrap="square" rtlCol="0">
              <a:spAutoFit/>
            </a:bodyPr>
            <a:lstStyle/>
            <a:p>
              <a:pPr algn="ctr"/>
              <a:r>
                <a:rPr lang="es-ES" sz="3200" b="1" dirty="0" smtClean="0">
                  <a:latin typeface="Arial" panose="020B0604020202020204" pitchFamily="34" charset="0"/>
                  <a:cs typeface="Arial" panose="020B0604020202020204" pitchFamily="34" charset="0"/>
                </a:rPr>
                <a:t>PERSONAL SAFETY SYSTEM</a:t>
              </a:r>
              <a:endParaRPr lang="en-US" sz="3200" b="1" dirty="0" smtClean="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400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88889E-6 -4.00222E-6 L -0.73507 0.0064 " pathEditMode="relative" rAng="0" ptsTypes="AA">
                                      <p:cBhvr>
                                        <p:cTn id="34" dur="1000" fill="hold"/>
                                        <p:tgtEl>
                                          <p:spTgt spid="34"/>
                                        </p:tgtEl>
                                        <p:attrNameLst>
                                          <p:attrName>ppt_x</p:attrName>
                                          <p:attrName>ppt_y</p:attrName>
                                        </p:attrNameLst>
                                      </p:cBhvr>
                                      <p:rCtr x="-36753" y="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5800" y="800100"/>
            <a:ext cx="8305800" cy="4311736"/>
            <a:chOff x="1598302" y="114300"/>
            <a:chExt cx="7393298" cy="3790950"/>
          </a:xfrm>
        </p:grpSpPr>
        <p:pic>
          <p:nvPicPr>
            <p:cNvPr id="2" name="Picture 2" descr="X:\SR\2014\05\20140505\rfge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98302" y="114300"/>
              <a:ext cx="7393298" cy="3790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77325" y="1656544"/>
              <a:ext cx="541959" cy="1281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039156" y="1664396"/>
              <a:ext cx="541959" cy="128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68110" y="1659161"/>
              <a:ext cx="541959" cy="1281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29942" y="1667014"/>
              <a:ext cx="541959" cy="1281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74385" y="2915692"/>
              <a:ext cx="541959" cy="128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036217" y="2923544"/>
              <a:ext cx="541959" cy="1281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56346" y="2899985"/>
              <a:ext cx="541959" cy="128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SR\2014\05\20140505\rfg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18178" y="2907838"/>
              <a:ext cx="541959" cy="1281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581141" y="3150917"/>
              <a:ext cx="362301" cy="1151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48400" y="3158770"/>
              <a:ext cx="362301" cy="1151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00191" y="1912667"/>
              <a:ext cx="362301" cy="115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X:\SR\2014\05\20140505\rfg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67450" y="1920520"/>
              <a:ext cx="362301" cy="11518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Action Button: Forward or Next 18">
            <a:hlinkClick r:id="rId5"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3653249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ogbook.cells.es/Beam_users/150324_073908/07h36_SR%26BO_outletfl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84672"/>
            <a:ext cx="8936717" cy="3530228"/>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rId3" action="ppaction://hlinksldjump" highlightClick="1"/>
          </p:cNvPr>
          <p:cNvSpPr/>
          <p:nvPr/>
        </p:nvSpPr>
        <p:spPr>
          <a:xfrm>
            <a:off x="7715250" y="4533900"/>
            <a:ext cx="142875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p>
        </p:txBody>
      </p:sp>
    </p:spTree>
    <p:extLst>
      <p:ext uri="{BB962C8B-B14F-4D97-AF65-F5344CB8AC3E}">
        <p14:creationId xmlns:p14="http://schemas.microsoft.com/office/powerpoint/2010/main" val="925532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articipación en el concurso Nro.6 para Design a Banner for a 30 day challe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324100"/>
            <a:ext cx="2209800" cy="15026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28800" y="190500"/>
            <a:ext cx="7162800" cy="584775"/>
          </a:xfrm>
        </p:spPr>
        <p:txBody>
          <a:bodyPr/>
          <a:lstStyle/>
          <a:p>
            <a:r>
              <a:rPr lang="en-US" sz="3200" noProof="0" dirty="0" err="1" smtClean="0"/>
              <a:t>Whishlist</a:t>
            </a:r>
            <a:endParaRPr lang="en-US" sz="2400" b="0" noProof="0" dirty="0"/>
          </a:p>
        </p:txBody>
      </p:sp>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52</a:t>
            </a:fld>
            <a:endParaRPr lang="en-GB" dirty="0">
              <a:solidFill>
                <a:schemeClr val="bg1"/>
              </a:solidFill>
            </a:endParaRPr>
          </a:p>
        </p:txBody>
      </p:sp>
      <p:sp>
        <p:nvSpPr>
          <p:cNvPr id="13" name="Title 1"/>
          <p:cNvSpPr txBox="1">
            <a:spLocks/>
          </p:cNvSpPr>
          <p:nvPr/>
        </p:nvSpPr>
        <p:spPr>
          <a:xfrm>
            <a:off x="317500" y="1382911"/>
            <a:ext cx="8521700" cy="3508653"/>
          </a:xfrm>
          <a:prstGeom prst="rect">
            <a:avLst/>
          </a:prstGeom>
          <a:noFill/>
          <a:ln>
            <a:noFill/>
          </a:ln>
        </p:spPr>
        <p:txBody>
          <a:bodyPr wrap="square" rtlCol="0">
            <a:spAutoFit/>
          </a:bodyPr>
          <a:lstStyle>
            <a:lvl1pPr algn="l" defTabSz="914400" rtl="0" eaLnBrk="1" latinLnBrk="0" hangingPunct="1">
              <a:spcBef>
                <a:spcPct val="0"/>
              </a:spcBef>
              <a:buNone/>
              <a:defRPr lang="en-US" sz="1600" b="1" kern="1200">
                <a:solidFill>
                  <a:srgbClr val="112E50"/>
                </a:solidFill>
                <a:latin typeface="Arial" pitchFamily="34" charset="0"/>
                <a:ea typeface="+mn-ea"/>
                <a:cs typeface="Arial" pitchFamily="34" charset="0"/>
              </a:defRPr>
            </a:lvl1pPr>
          </a:lstStyle>
          <a:p>
            <a:pPr marL="285750" indent="-285750">
              <a:buFont typeface="Arial" panose="020B0604020202020204" pitchFamily="34" charset="0"/>
              <a:buChar char="•"/>
            </a:pPr>
            <a:r>
              <a:rPr lang="en-US" sz="1800" b="0" dirty="0" smtClean="0">
                <a:solidFill>
                  <a:srgbClr val="002060"/>
                </a:solidFill>
              </a:rPr>
              <a:t>Personal Safety System </a:t>
            </a:r>
            <a:r>
              <a:rPr lang="en-US" sz="1800" b="0" dirty="0" err="1" smtClean="0">
                <a:solidFill>
                  <a:srgbClr val="002060"/>
                </a:solidFill>
              </a:rPr>
              <a:t>scada</a:t>
            </a:r>
            <a:r>
              <a:rPr lang="en-US" sz="1800" b="0" dirty="0" smtClean="0">
                <a:solidFill>
                  <a:srgbClr val="002060"/>
                </a:solidFill>
              </a:rPr>
              <a:t> messages readable from the Control System</a:t>
            </a:r>
          </a:p>
          <a:p>
            <a:pPr marL="285750" indent="-285750">
              <a:buFont typeface="Arial" panose="020B0604020202020204" pitchFamily="34" charset="0"/>
              <a:buChar char="•"/>
            </a:pPr>
            <a:endParaRPr lang="en-US" sz="1800" b="0" dirty="0" smtClean="0">
              <a:solidFill>
                <a:srgbClr val="002060"/>
              </a:solidFill>
            </a:endParaRPr>
          </a:p>
          <a:p>
            <a:pPr marL="285750" indent="-285750">
              <a:buFont typeface="Arial" panose="020B0604020202020204" pitchFamily="34" charset="0"/>
              <a:buChar char="•"/>
            </a:pPr>
            <a:r>
              <a:rPr lang="en-US" sz="1800" b="0" dirty="0" smtClean="0">
                <a:solidFill>
                  <a:srgbClr val="002060"/>
                </a:solidFill>
              </a:rPr>
              <a:t>A “user oriented” EPS and MPS GUI:</a:t>
            </a:r>
          </a:p>
          <a:p>
            <a:pPr marL="742950" lvl="1" indent="-285750">
              <a:spcBef>
                <a:spcPts val="600"/>
              </a:spcBef>
              <a:buFont typeface="Arial" panose="020B0604020202020204" pitchFamily="34" charset="0"/>
              <a:buChar char="•"/>
            </a:pPr>
            <a:r>
              <a:rPr lang="en-US" b="0" dirty="0" smtClean="0">
                <a:solidFill>
                  <a:srgbClr val="002060"/>
                </a:solidFill>
                <a:latin typeface="Arial" panose="020B0604020202020204" pitchFamily="34" charset="0"/>
                <a:cs typeface="Arial" panose="020B0604020202020204" pitchFamily="34" charset="0"/>
              </a:rPr>
              <a:t>Different tabs from general view to detailed subsystem ITLKs</a:t>
            </a:r>
          </a:p>
          <a:p>
            <a:pPr marL="742950" lvl="1" indent="-285750">
              <a:spcBef>
                <a:spcPts val="600"/>
              </a:spcBef>
              <a:buFont typeface="Arial" panose="020B0604020202020204" pitchFamily="34" charset="0"/>
              <a:buChar char="•"/>
            </a:pPr>
            <a:r>
              <a:rPr lang="en-US" b="0" dirty="0" smtClean="0">
                <a:solidFill>
                  <a:srgbClr val="002060"/>
                </a:solidFill>
                <a:latin typeface="Arial" panose="020B0604020202020204" pitchFamily="34" charset="0"/>
                <a:cs typeface="Arial" panose="020B0604020202020204" pitchFamily="34" charset="0"/>
              </a:rPr>
              <a:t>Shows the logic with online data and alarm levels</a:t>
            </a:r>
          </a:p>
          <a:p>
            <a:pPr marL="742950" lvl="1" indent="-285750">
              <a:spcBef>
                <a:spcPts val="600"/>
              </a:spcBef>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Integrates “save logs” and “reset” functions</a:t>
            </a:r>
            <a:endParaRPr lang="en-US" b="0" dirty="0" smtClean="0">
              <a:solidFill>
                <a:srgbClr val="002060"/>
              </a:solidFill>
              <a:latin typeface="Arial" panose="020B0604020202020204" pitchFamily="34" charset="0"/>
              <a:cs typeface="Arial" panose="020B0604020202020204" pitchFamily="34" charset="0"/>
            </a:endParaRPr>
          </a:p>
          <a:p>
            <a:pPr marL="742950" lvl="1" indent="-285750">
              <a:spcBef>
                <a:spcPts val="600"/>
              </a:spcBef>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Integrates timing logs, RF FIM, …</a:t>
            </a:r>
          </a:p>
          <a:p>
            <a:pPr marL="742950" lvl="1" indent="-285750">
              <a:buFont typeface="Arial" panose="020B0604020202020204" pitchFamily="34" charset="0"/>
              <a:buChar char="•"/>
            </a:pPr>
            <a:endParaRPr lang="en-US" sz="2000" b="0" dirty="0" smtClean="0">
              <a:solidFill>
                <a:srgbClr val="002060"/>
              </a:solidFill>
            </a:endParaRPr>
          </a:p>
          <a:p>
            <a:r>
              <a:rPr lang="en-US" sz="1800" b="0" i="1" dirty="0" smtClean="0">
                <a:solidFill>
                  <a:srgbClr val="002060"/>
                </a:solidFill>
              </a:rPr>
              <a:t>In other words; a GUI that integrates the different tools to diagnose and recover the machine after a beam loss</a:t>
            </a:r>
          </a:p>
          <a:p>
            <a:pPr marL="1257300" lvl="2" indent="-342900">
              <a:buFont typeface="Arial" panose="020B0604020202020204" pitchFamily="34" charset="0"/>
              <a:buChar char="•"/>
            </a:pPr>
            <a:endParaRPr lang="en-US" sz="2000" dirty="0">
              <a:solidFill>
                <a:srgbClr val="002060"/>
              </a:solidFill>
            </a:endParaRPr>
          </a:p>
        </p:txBody>
      </p:sp>
    </p:spTree>
    <p:extLst>
      <p:ext uri="{BB962C8B-B14F-4D97-AF65-F5344CB8AC3E}">
        <p14:creationId xmlns:p14="http://schemas.microsoft.com/office/powerpoint/2010/main" val="31521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146637"/>
            <a:ext cx="9144000" cy="1015663"/>
          </a:xfrm>
        </p:spPr>
        <p:txBody>
          <a:bodyPr/>
          <a:lstStyle/>
          <a:p>
            <a:pPr lvl="1" algn="ctr" rtl="0">
              <a:spcBef>
                <a:spcPct val="0"/>
              </a:spcBef>
            </a:pPr>
            <a:r>
              <a:rPr lang="en-US" sz="6000" noProof="0" dirty="0" smtClean="0">
                <a:solidFill>
                  <a:schemeClr val="tx1"/>
                </a:solidFill>
              </a:rPr>
              <a:t>Questions</a:t>
            </a:r>
            <a:r>
              <a:rPr lang="en-US" sz="6000" noProof="0" dirty="0" smtClean="0">
                <a:solidFill>
                  <a:schemeClr val="tx1"/>
                </a:solidFill>
              </a:rPr>
              <a:t>?</a:t>
            </a:r>
            <a:endParaRPr lang="en-US" sz="2400" noProof="0" dirty="0">
              <a:solidFill>
                <a:schemeClr val="tx1"/>
              </a:solidFill>
            </a:endParaRPr>
          </a:p>
        </p:txBody>
      </p:sp>
    </p:spTree>
    <p:extLst>
      <p:ext uri="{BB962C8B-B14F-4D97-AF65-F5344CB8AC3E}">
        <p14:creationId xmlns:p14="http://schemas.microsoft.com/office/powerpoint/2010/main" val="2676582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6858000" cy="584775"/>
          </a:xfrm>
        </p:spPr>
        <p:txBody>
          <a:bodyPr/>
          <a:lstStyle/>
          <a:p>
            <a:r>
              <a:rPr lang="en-US" sz="3200" noProof="0" dirty="0" smtClean="0"/>
              <a:t>Sources of information</a:t>
            </a:r>
            <a:endParaRPr lang="en-US" sz="2400" b="0" noProof="0" dirty="0"/>
          </a:p>
        </p:txBody>
      </p:sp>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6</a:t>
            </a:fld>
            <a:endParaRPr lang="en-GB" dirty="0">
              <a:solidFill>
                <a:schemeClr val="bg1"/>
              </a:solidFill>
            </a:endParaRPr>
          </a:p>
        </p:txBody>
      </p:sp>
      <p:sp>
        <p:nvSpPr>
          <p:cNvPr id="3" name="Oval 2"/>
          <p:cNvSpPr/>
          <p:nvPr/>
        </p:nvSpPr>
        <p:spPr>
          <a:xfrm>
            <a:off x="381000" y="1104900"/>
            <a:ext cx="5867400" cy="40386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819400" y="1104900"/>
            <a:ext cx="5867400" cy="4038600"/>
          </a:xfrm>
          <a:prstGeom prst="ellipse">
            <a:avLst/>
          </a:prstGeom>
          <a:solidFill>
            <a:schemeClr val="accent3">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862590"/>
            <a:ext cx="2438400" cy="523220"/>
          </a:xfrm>
          <a:prstGeom prst="rect">
            <a:avLst/>
          </a:prstGeom>
          <a:noFill/>
          <a:ln>
            <a:noFill/>
          </a:ln>
        </p:spPr>
        <p:txBody>
          <a:bodyPr wrap="square" rtlCol="0">
            <a:spAutoFit/>
          </a:bodyPr>
          <a:lstStyle/>
          <a:p>
            <a:pPr algn="ctr"/>
            <a:r>
              <a:rPr lang="en-US" sz="2800" b="1" dirty="0" smtClean="0">
                <a:solidFill>
                  <a:schemeClr val="bg1"/>
                </a:solidFill>
              </a:rPr>
              <a:t>ARCHIVING</a:t>
            </a:r>
          </a:p>
        </p:txBody>
      </p:sp>
      <p:sp>
        <p:nvSpPr>
          <p:cNvPr id="11" name="TextBox 10"/>
          <p:cNvSpPr txBox="1"/>
          <p:nvPr/>
        </p:nvSpPr>
        <p:spPr>
          <a:xfrm>
            <a:off x="6248400" y="2647147"/>
            <a:ext cx="2438400" cy="954107"/>
          </a:xfrm>
          <a:prstGeom prst="rect">
            <a:avLst/>
          </a:prstGeom>
          <a:noFill/>
          <a:ln>
            <a:noFill/>
          </a:ln>
        </p:spPr>
        <p:txBody>
          <a:bodyPr wrap="square" rtlCol="0">
            <a:spAutoFit/>
          </a:bodyPr>
          <a:lstStyle/>
          <a:p>
            <a:pPr algn="ctr"/>
            <a:r>
              <a:rPr lang="es-ES" sz="2800" b="1" dirty="0" smtClean="0">
                <a:solidFill>
                  <a:schemeClr val="bg1"/>
                </a:solidFill>
              </a:rPr>
              <a:t>ONLINE DATA TO BE SAVED</a:t>
            </a:r>
          </a:p>
        </p:txBody>
      </p:sp>
      <p:sp>
        <p:nvSpPr>
          <p:cNvPr id="12" name="TextBox 11"/>
          <p:cNvSpPr txBox="1"/>
          <p:nvPr/>
        </p:nvSpPr>
        <p:spPr>
          <a:xfrm>
            <a:off x="3276600" y="1785372"/>
            <a:ext cx="2514600" cy="2677656"/>
          </a:xfrm>
          <a:prstGeom prst="rect">
            <a:avLst/>
          </a:prstGeom>
          <a:noFill/>
          <a:ln>
            <a:noFill/>
          </a:ln>
        </p:spPr>
        <p:txBody>
          <a:bodyPr wrap="square" rtlCol="0">
            <a:spAutoFit/>
          </a:bodyPr>
          <a:lstStyle/>
          <a:p>
            <a:pPr algn="ctr"/>
            <a:r>
              <a:rPr lang="es-ES" sz="2800" b="1" dirty="0" smtClean="0">
                <a:solidFill>
                  <a:schemeClr val="bg1"/>
                </a:solidFill>
              </a:rPr>
              <a:t>FAST ARCHIVING </a:t>
            </a:r>
          </a:p>
          <a:p>
            <a:pPr algn="ctr"/>
            <a:r>
              <a:rPr lang="es-ES" sz="2800" b="1" dirty="0" smtClean="0">
                <a:solidFill>
                  <a:schemeClr val="bg1"/>
                </a:solidFill>
              </a:rPr>
              <a:t>&amp;</a:t>
            </a:r>
          </a:p>
          <a:p>
            <a:pPr algn="ctr"/>
            <a:r>
              <a:rPr lang="es-ES" sz="2800" b="1" dirty="0" smtClean="0">
                <a:solidFill>
                  <a:schemeClr val="bg1"/>
                </a:solidFill>
              </a:rPr>
              <a:t>ONLINE DATA AUTOMATICALY SAVED</a:t>
            </a:r>
          </a:p>
        </p:txBody>
      </p:sp>
    </p:spTree>
    <p:extLst>
      <p:ext uri="{BB962C8B-B14F-4D97-AF65-F5344CB8AC3E}">
        <p14:creationId xmlns:p14="http://schemas.microsoft.com/office/powerpoint/2010/main" val="15865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6858000" cy="584775"/>
          </a:xfrm>
        </p:spPr>
        <p:txBody>
          <a:bodyPr/>
          <a:lstStyle/>
          <a:p>
            <a:r>
              <a:rPr lang="en-US" sz="3200" noProof="0" dirty="0" smtClean="0"/>
              <a:t>Sources of information</a:t>
            </a:r>
            <a:endParaRPr lang="en-US" sz="2400" b="0" noProof="0" dirty="0"/>
          </a:p>
        </p:txBody>
      </p:sp>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7</a:t>
            </a:fld>
            <a:endParaRPr lang="en-GB" dirty="0">
              <a:solidFill>
                <a:schemeClr val="bg1"/>
              </a:solidFill>
            </a:endParaRPr>
          </a:p>
        </p:txBody>
      </p:sp>
      <p:sp>
        <p:nvSpPr>
          <p:cNvPr id="13" name="Title 1"/>
          <p:cNvSpPr txBox="1">
            <a:spLocks/>
          </p:cNvSpPr>
          <p:nvPr/>
        </p:nvSpPr>
        <p:spPr>
          <a:xfrm>
            <a:off x="304800" y="987924"/>
            <a:ext cx="4343400" cy="3693319"/>
          </a:xfrm>
          <a:prstGeom prst="rect">
            <a:avLst/>
          </a:prstGeom>
          <a:noFill/>
          <a:ln>
            <a:noFill/>
          </a:ln>
        </p:spPr>
        <p:txBody>
          <a:bodyPr wrap="square" rtlCol="0">
            <a:spAutoFit/>
          </a:bodyPr>
          <a:lstStyle>
            <a:lvl1pPr algn="l" defTabSz="914400" rtl="0" eaLnBrk="1" latinLnBrk="0" hangingPunct="1">
              <a:spcBef>
                <a:spcPct val="0"/>
              </a:spcBef>
              <a:buNone/>
              <a:defRPr lang="en-US" sz="1600" b="1" kern="1200">
                <a:solidFill>
                  <a:srgbClr val="112E50"/>
                </a:solidFill>
                <a:latin typeface="Arial" pitchFamily="34" charset="0"/>
                <a:ea typeface="+mn-ea"/>
                <a:cs typeface="Arial" pitchFamily="34" charset="0"/>
              </a:defRPr>
            </a:lvl1pPr>
          </a:lstStyle>
          <a:p>
            <a:r>
              <a:rPr lang="en-US" sz="3200" u="sng" dirty="0" smtClean="0"/>
              <a:t>ARCHIVING</a:t>
            </a:r>
            <a:endParaRPr lang="en-US" u="sng" dirty="0" smtClean="0"/>
          </a:p>
          <a:p>
            <a:pPr marL="285750" indent="-285750">
              <a:spcBef>
                <a:spcPts val="1200"/>
              </a:spcBef>
              <a:buFont typeface="Arial" panose="020B0604020202020204" pitchFamily="34" charset="0"/>
              <a:buChar char="•"/>
            </a:pPr>
            <a:r>
              <a:rPr lang="en-US" sz="1800" b="0" dirty="0" smtClean="0"/>
              <a:t>Control system variables that are recorded periodically or “on change”</a:t>
            </a:r>
          </a:p>
          <a:p>
            <a:pPr marL="285750" indent="-285750">
              <a:spcBef>
                <a:spcPts val="1200"/>
              </a:spcBef>
              <a:buFont typeface="Arial" panose="020B0604020202020204" pitchFamily="34" charset="0"/>
              <a:buChar char="•"/>
            </a:pPr>
            <a:r>
              <a:rPr lang="en-US" sz="1800" b="0" dirty="0" smtClean="0"/>
              <a:t>“Large” time resolution: from 1s to 1min typically</a:t>
            </a:r>
          </a:p>
          <a:p>
            <a:pPr marL="285750" indent="-285750">
              <a:spcBef>
                <a:spcPts val="1200"/>
              </a:spcBef>
              <a:buFont typeface="Arial" panose="020B0604020202020204" pitchFamily="34" charset="0"/>
              <a:buChar char="•"/>
            </a:pPr>
            <a:r>
              <a:rPr lang="es-ES" sz="1800" b="0" dirty="0" smtClean="0"/>
              <a:t>12 “</a:t>
            </a:r>
            <a:r>
              <a:rPr lang="es-ES" sz="1800" b="0" dirty="0" err="1" smtClean="0"/>
              <a:t>kattributes</a:t>
            </a:r>
            <a:r>
              <a:rPr lang="es-ES" sz="1800" b="0" dirty="0" smtClean="0"/>
              <a:t>” </a:t>
            </a:r>
            <a:r>
              <a:rPr lang="es-ES" sz="1800" b="0" dirty="0" err="1" smtClean="0"/>
              <a:t>being</a:t>
            </a:r>
            <a:r>
              <a:rPr lang="es-ES" sz="1800" b="0" dirty="0" smtClean="0"/>
              <a:t> </a:t>
            </a:r>
            <a:r>
              <a:rPr lang="es-ES" sz="1800" b="0" dirty="0" err="1" smtClean="0"/>
              <a:t>recorded</a:t>
            </a:r>
            <a:r>
              <a:rPr lang="es-ES" sz="1800" b="0" dirty="0" smtClean="0"/>
              <a:t> (600 Gb/</a:t>
            </a:r>
            <a:r>
              <a:rPr lang="es-ES" sz="1800" b="0" dirty="0" err="1" smtClean="0"/>
              <a:t>month</a:t>
            </a:r>
            <a:r>
              <a:rPr lang="es-ES" sz="1800" b="0" dirty="0" smtClean="0"/>
              <a:t>)</a:t>
            </a:r>
          </a:p>
          <a:p>
            <a:pPr marL="285750" indent="-285750">
              <a:spcBef>
                <a:spcPts val="1200"/>
              </a:spcBef>
              <a:buFont typeface="Arial" panose="020B0604020202020204" pitchFamily="34" charset="0"/>
              <a:buChar char="•"/>
            </a:pPr>
            <a:r>
              <a:rPr lang="en-US" sz="1800" b="0" dirty="0"/>
              <a:t>Easily accessible through the same GUIs as the control </a:t>
            </a:r>
            <a:r>
              <a:rPr lang="en-US" sz="1800" b="0" dirty="0" smtClean="0"/>
              <a:t>system, however...</a:t>
            </a:r>
            <a:endParaRPr lang="en-US" sz="1800" b="0" dirty="0"/>
          </a:p>
        </p:txBody>
      </p:sp>
      <p:pic>
        <p:nvPicPr>
          <p:cNvPr id="512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29200" y="827281"/>
            <a:ext cx="3414486" cy="214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29200" y="3066174"/>
            <a:ext cx="3436257" cy="21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586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6858000" cy="584775"/>
          </a:xfrm>
        </p:spPr>
        <p:txBody>
          <a:bodyPr/>
          <a:lstStyle/>
          <a:p>
            <a:r>
              <a:rPr lang="en-US" sz="3200" noProof="0" dirty="0" smtClean="0"/>
              <a:t>Sources of information</a:t>
            </a:r>
            <a:endParaRPr lang="en-US" sz="2400" b="0" noProof="0" dirty="0"/>
          </a:p>
        </p:txBody>
      </p:sp>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8</a:t>
            </a:fld>
            <a:endParaRPr lang="en-GB" dirty="0">
              <a:solidFill>
                <a:schemeClr val="bg1"/>
              </a:solidFill>
            </a:endParaRPr>
          </a:p>
        </p:txBody>
      </p:sp>
      <p:sp>
        <p:nvSpPr>
          <p:cNvPr id="13" name="Title 1"/>
          <p:cNvSpPr txBox="1">
            <a:spLocks/>
          </p:cNvSpPr>
          <p:nvPr/>
        </p:nvSpPr>
        <p:spPr>
          <a:xfrm>
            <a:off x="304800" y="987924"/>
            <a:ext cx="8458200" cy="3877985"/>
          </a:xfrm>
          <a:prstGeom prst="rect">
            <a:avLst/>
          </a:prstGeom>
          <a:noFill/>
          <a:ln>
            <a:noFill/>
          </a:ln>
        </p:spPr>
        <p:txBody>
          <a:bodyPr wrap="square" rtlCol="0">
            <a:spAutoFit/>
          </a:bodyPr>
          <a:lstStyle>
            <a:lvl1pPr algn="l" defTabSz="914400" rtl="0" eaLnBrk="1" latinLnBrk="0" hangingPunct="1">
              <a:spcBef>
                <a:spcPct val="0"/>
              </a:spcBef>
              <a:buNone/>
              <a:defRPr lang="en-US" sz="1600" b="1" kern="1200">
                <a:solidFill>
                  <a:srgbClr val="112E50"/>
                </a:solidFill>
                <a:latin typeface="Arial" pitchFamily="34" charset="0"/>
                <a:ea typeface="+mn-ea"/>
                <a:cs typeface="Arial" pitchFamily="34" charset="0"/>
              </a:defRPr>
            </a:lvl1pPr>
          </a:lstStyle>
          <a:p>
            <a:r>
              <a:rPr lang="en-US" sz="3200" u="sng" dirty="0" smtClean="0"/>
              <a:t>ARCHIVING</a:t>
            </a:r>
            <a:endParaRPr lang="en-US" u="sng" dirty="0" smtClean="0"/>
          </a:p>
          <a:p>
            <a:pPr marL="285750" indent="-285750">
              <a:spcBef>
                <a:spcPts val="1200"/>
              </a:spcBef>
              <a:buFont typeface="Arial" panose="020B0604020202020204" pitchFamily="34" charset="0"/>
              <a:buChar char="•"/>
            </a:pPr>
            <a:r>
              <a:rPr lang="en-US" sz="1800" dirty="0" smtClean="0"/>
              <a:t>Power supplies</a:t>
            </a:r>
            <a:r>
              <a:rPr lang="en-US" sz="1800" b="0" dirty="0" smtClean="0"/>
              <a:t>: current, voltage,…</a:t>
            </a:r>
          </a:p>
          <a:p>
            <a:pPr marL="285750" indent="-285750">
              <a:spcBef>
                <a:spcPts val="1200"/>
              </a:spcBef>
              <a:buFont typeface="Arial" panose="020B0604020202020204" pitchFamily="34" charset="0"/>
              <a:buChar char="•"/>
            </a:pPr>
            <a:r>
              <a:rPr lang="es-ES" sz="1800" dirty="0" err="1" smtClean="0"/>
              <a:t>Vacuum</a:t>
            </a:r>
            <a:r>
              <a:rPr lang="es-ES" sz="1800" b="0" dirty="0" smtClean="0"/>
              <a:t>: </a:t>
            </a:r>
            <a:r>
              <a:rPr lang="es-ES" sz="1800" b="0" dirty="0" err="1" smtClean="0"/>
              <a:t>pressures</a:t>
            </a:r>
            <a:r>
              <a:rPr lang="es-ES" sz="1800" b="0" dirty="0" smtClean="0"/>
              <a:t>, </a:t>
            </a:r>
            <a:r>
              <a:rPr lang="es-ES" sz="1800" b="0" dirty="0" err="1" smtClean="0"/>
              <a:t>valves</a:t>
            </a:r>
            <a:r>
              <a:rPr lang="es-ES" sz="1800" b="0" dirty="0" smtClean="0"/>
              <a:t> </a:t>
            </a:r>
            <a:r>
              <a:rPr lang="es-ES" sz="1800" b="0" dirty="0" err="1" smtClean="0"/>
              <a:t>state</a:t>
            </a:r>
            <a:r>
              <a:rPr lang="es-ES" sz="1800" b="0" dirty="0" smtClean="0"/>
              <a:t>, </a:t>
            </a:r>
            <a:r>
              <a:rPr lang="es-ES" sz="1800" b="0" dirty="0" err="1" smtClean="0"/>
              <a:t>thermocouples</a:t>
            </a:r>
            <a:r>
              <a:rPr lang="es-ES" sz="1800" b="0" dirty="0" smtClean="0"/>
              <a:t>,…</a:t>
            </a:r>
          </a:p>
          <a:p>
            <a:pPr marL="285750" indent="-285750">
              <a:spcBef>
                <a:spcPts val="1200"/>
              </a:spcBef>
              <a:buFont typeface="Arial" panose="020B0604020202020204" pitchFamily="34" charset="0"/>
              <a:buChar char="•"/>
            </a:pPr>
            <a:r>
              <a:rPr lang="es-ES" sz="1800" dirty="0" smtClean="0"/>
              <a:t>RF</a:t>
            </a:r>
            <a:r>
              <a:rPr lang="es-ES" sz="1800" b="0" dirty="0" smtClean="0"/>
              <a:t>: forward/reverse </a:t>
            </a:r>
            <a:r>
              <a:rPr lang="es-ES" sz="1800" b="0" dirty="0" err="1" smtClean="0"/>
              <a:t>power</a:t>
            </a:r>
            <a:r>
              <a:rPr lang="es-ES" sz="1800" b="0" dirty="0" smtClean="0"/>
              <a:t>, </a:t>
            </a:r>
            <a:r>
              <a:rPr lang="es-ES" sz="1800" b="0" dirty="0" err="1" smtClean="0"/>
              <a:t>cavity</a:t>
            </a:r>
            <a:r>
              <a:rPr lang="es-ES" sz="1800" b="0" dirty="0" smtClean="0"/>
              <a:t> </a:t>
            </a:r>
            <a:r>
              <a:rPr lang="es-ES" sz="1800" b="0" dirty="0" err="1" smtClean="0"/>
              <a:t>voltage</a:t>
            </a:r>
            <a:r>
              <a:rPr lang="es-ES" sz="1800" b="0" dirty="0" smtClean="0"/>
              <a:t>,…</a:t>
            </a:r>
          </a:p>
          <a:p>
            <a:pPr marL="285750" indent="-285750">
              <a:spcBef>
                <a:spcPts val="1200"/>
              </a:spcBef>
              <a:buFont typeface="Arial" panose="020B0604020202020204" pitchFamily="34" charset="0"/>
              <a:buChar char="•"/>
            </a:pPr>
            <a:r>
              <a:rPr lang="es-ES" sz="1800" dirty="0" err="1" smtClean="0"/>
              <a:t>Cooling</a:t>
            </a:r>
            <a:r>
              <a:rPr lang="es-ES" sz="1800" b="0" dirty="0" smtClean="0"/>
              <a:t>: </a:t>
            </a:r>
            <a:r>
              <a:rPr lang="es-ES" sz="1800" b="0" dirty="0" err="1" smtClean="0"/>
              <a:t>temperature</a:t>
            </a:r>
            <a:r>
              <a:rPr lang="es-ES" sz="1800" b="0" dirty="0" smtClean="0"/>
              <a:t>, </a:t>
            </a:r>
            <a:r>
              <a:rPr lang="es-ES" sz="1800" b="0" dirty="0" err="1" smtClean="0"/>
              <a:t>flow</a:t>
            </a:r>
            <a:r>
              <a:rPr lang="es-ES" sz="1800" b="0" dirty="0" smtClean="0"/>
              <a:t>, </a:t>
            </a:r>
            <a:r>
              <a:rPr lang="es-ES" sz="1800" b="0" dirty="0" err="1" smtClean="0"/>
              <a:t>pressure</a:t>
            </a:r>
            <a:r>
              <a:rPr lang="es-ES" sz="1800" b="0" dirty="0" smtClean="0"/>
              <a:t>,…</a:t>
            </a:r>
          </a:p>
          <a:p>
            <a:pPr marL="285750" indent="-285750">
              <a:spcBef>
                <a:spcPts val="1200"/>
              </a:spcBef>
              <a:buFont typeface="Arial" panose="020B0604020202020204" pitchFamily="34" charset="0"/>
              <a:buChar char="•"/>
            </a:pPr>
            <a:r>
              <a:rPr lang="es-ES" sz="1800" dirty="0" err="1" smtClean="0"/>
              <a:t>Radiation</a:t>
            </a:r>
            <a:r>
              <a:rPr lang="es-ES" sz="1800" dirty="0" smtClean="0"/>
              <a:t> </a:t>
            </a:r>
            <a:r>
              <a:rPr lang="es-ES" sz="1800" dirty="0" err="1" smtClean="0"/>
              <a:t>monitors</a:t>
            </a:r>
            <a:r>
              <a:rPr lang="es-ES" sz="1800" b="0" dirty="0" smtClean="0"/>
              <a:t>: </a:t>
            </a:r>
            <a:r>
              <a:rPr lang="es-ES" sz="1800" b="0" dirty="0" err="1" smtClean="0"/>
              <a:t>dose</a:t>
            </a:r>
            <a:r>
              <a:rPr lang="es-ES" sz="1800" b="0" dirty="0" smtClean="0"/>
              <a:t> </a:t>
            </a:r>
            <a:r>
              <a:rPr lang="es-ES" sz="1800" b="0" dirty="0" err="1" smtClean="0"/>
              <a:t>rates</a:t>
            </a:r>
            <a:r>
              <a:rPr lang="es-ES" sz="1800" b="0" dirty="0" smtClean="0"/>
              <a:t>, </a:t>
            </a:r>
            <a:r>
              <a:rPr lang="es-ES" sz="1800" b="0" dirty="0" err="1" smtClean="0"/>
              <a:t>accumulated</a:t>
            </a:r>
            <a:r>
              <a:rPr lang="es-ES" sz="1800" b="0" dirty="0" smtClean="0"/>
              <a:t> </a:t>
            </a:r>
            <a:r>
              <a:rPr lang="es-ES" sz="1800" b="0" dirty="0" err="1" smtClean="0"/>
              <a:t>dose</a:t>
            </a:r>
            <a:endParaRPr lang="es-ES" sz="1800" b="0" dirty="0" smtClean="0"/>
          </a:p>
          <a:p>
            <a:pPr marL="285750" indent="-285750">
              <a:spcBef>
                <a:spcPts val="1200"/>
              </a:spcBef>
              <a:buFont typeface="Arial" panose="020B0604020202020204" pitchFamily="34" charset="0"/>
              <a:buChar char="•"/>
            </a:pPr>
            <a:r>
              <a:rPr lang="es-ES" sz="1800" dirty="0" err="1" smtClean="0"/>
              <a:t>Insertion</a:t>
            </a:r>
            <a:r>
              <a:rPr lang="es-ES" sz="1800" dirty="0" smtClean="0"/>
              <a:t> </a:t>
            </a:r>
            <a:r>
              <a:rPr lang="es-ES" sz="1800" dirty="0" err="1" smtClean="0"/>
              <a:t>devices</a:t>
            </a:r>
            <a:r>
              <a:rPr lang="es-ES" sz="1800" b="0" dirty="0" smtClean="0"/>
              <a:t>: gap, </a:t>
            </a:r>
            <a:r>
              <a:rPr lang="es-ES" sz="1800" b="0" dirty="0" err="1" smtClean="0"/>
              <a:t>phase</a:t>
            </a:r>
            <a:r>
              <a:rPr lang="es-ES" sz="1800" b="0" dirty="0" smtClean="0"/>
              <a:t>, </a:t>
            </a:r>
            <a:r>
              <a:rPr lang="es-ES" sz="1800" b="0" dirty="0" err="1" smtClean="0"/>
              <a:t>correction</a:t>
            </a:r>
            <a:r>
              <a:rPr lang="es-ES" sz="1800" b="0" dirty="0" smtClean="0"/>
              <a:t> </a:t>
            </a:r>
            <a:r>
              <a:rPr lang="es-ES" sz="1800" b="0" dirty="0" err="1" smtClean="0"/>
              <a:t>coils</a:t>
            </a:r>
            <a:r>
              <a:rPr lang="es-ES" sz="1800" b="0" dirty="0" smtClean="0"/>
              <a:t> </a:t>
            </a:r>
            <a:r>
              <a:rPr lang="es-ES" sz="1800" b="0" dirty="0" err="1" smtClean="0"/>
              <a:t>current</a:t>
            </a:r>
            <a:r>
              <a:rPr lang="es-ES" sz="1800" b="0" dirty="0" smtClean="0"/>
              <a:t>,…</a:t>
            </a:r>
          </a:p>
          <a:p>
            <a:pPr marL="285750" indent="-285750">
              <a:spcBef>
                <a:spcPts val="1200"/>
              </a:spcBef>
              <a:buFont typeface="Arial" panose="020B0604020202020204" pitchFamily="34" charset="0"/>
              <a:buChar char="•"/>
            </a:pPr>
            <a:r>
              <a:rPr lang="es-ES" sz="1800" dirty="0" err="1" smtClean="0"/>
              <a:t>Diagnostics</a:t>
            </a:r>
            <a:r>
              <a:rPr lang="es-ES" sz="1800" b="0" dirty="0" smtClean="0"/>
              <a:t>: </a:t>
            </a:r>
            <a:r>
              <a:rPr lang="es-ES" sz="1800" b="0" dirty="0" err="1" smtClean="0"/>
              <a:t>BPMs</a:t>
            </a:r>
            <a:r>
              <a:rPr lang="es-ES" sz="1800" b="0" dirty="0" smtClean="0"/>
              <a:t>, </a:t>
            </a:r>
            <a:r>
              <a:rPr lang="es-ES" sz="1800" b="0" dirty="0" err="1" smtClean="0"/>
              <a:t>Beam</a:t>
            </a:r>
            <a:r>
              <a:rPr lang="es-ES" sz="1800" b="0" dirty="0" smtClean="0"/>
              <a:t> </a:t>
            </a:r>
            <a:r>
              <a:rPr lang="es-ES" sz="1800" b="0" dirty="0" err="1" smtClean="0"/>
              <a:t>Loss</a:t>
            </a:r>
            <a:r>
              <a:rPr lang="es-ES" sz="1800" b="0" dirty="0" smtClean="0"/>
              <a:t> </a:t>
            </a:r>
            <a:r>
              <a:rPr lang="es-ES" sz="1800" b="0" dirty="0" err="1" smtClean="0"/>
              <a:t>Monitors</a:t>
            </a:r>
            <a:r>
              <a:rPr lang="es-ES" sz="1800" b="0" dirty="0" smtClean="0"/>
              <a:t>, tune, </a:t>
            </a:r>
            <a:r>
              <a:rPr lang="es-ES" sz="1800" b="0" dirty="0" err="1" smtClean="0"/>
              <a:t>current</a:t>
            </a:r>
            <a:r>
              <a:rPr lang="es-ES" sz="1800" b="0" dirty="0" smtClean="0"/>
              <a:t>, </a:t>
            </a:r>
            <a:r>
              <a:rPr lang="es-ES" sz="1800" b="0" dirty="0" err="1" smtClean="0"/>
              <a:t>lifetime</a:t>
            </a:r>
            <a:r>
              <a:rPr lang="es-ES" sz="1800" b="0" dirty="0" smtClean="0"/>
              <a:t>, </a:t>
            </a:r>
            <a:r>
              <a:rPr lang="es-ES" sz="1800" b="0" dirty="0" err="1" smtClean="0"/>
              <a:t>filling</a:t>
            </a:r>
            <a:r>
              <a:rPr lang="es-ES" sz="1800" b="0" dirty="0" smtClean="0"/>
              <a:t> </a:t>
            </a:r>
            <a:r>
              <a:rPr lang="es-ES" sz="1800" b="0" dirty="0" err="1" smtClean="0"/>
              <a:t>pattern</a:t>
            </a:r>
            <a:r>
              <a:rPr lang="es-ES" sz="1800" b="0" dirty="0" smtClean="0"/>
              <a:t>, </a:t>
            </a:r>
            <a:r>
              <a:rPr lang="es-ES" sz="1800" b="0" dirty="0" err="1" smtClean="0"/>
              <a:t>emittance</a:t>
            </a:r>
            <a:r>
              <a:rPr lang="es-ES" sz="1800" b="0" dirty="0" smtClean="0"/>
              <a:t> (</a:t>
            </a:r>
            <a:r>
              <a:rPr lang="es-ES" sz="1800" b="0" dirty="0" err="1" smtClean="0"/>
              <a:t>pinhole</a:t>
            </a:r>
            <a:r>
              <a:rPr lang="es-ES" sz="1800" b="0" dirty="0" smtClean="0"/>
              <a:t>),…</a:t>
            </a:r>
            <a:endParaRPr lang="es-ES" sz="2000" b="0" dirty="0" smtClean="0"/>
          </a:p>
        </p:txBody>
      </p:sp>
    </p:spTree>
    <p:extLst>
      <p:ext uri="{BB962C8B-B14F-4D97-AF65-F5344CB8AC3E}">
        <p14:creationId xmlns:p14="http://schemas.microsoft.com/office/powerpoint/2010/main" val="454347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0"/>
            <a:ext cx="6858000" cy="584775"/>
          </a:xfrm>
        </p:spPr>
        <p:txBody>
          <a:bodyPr/>
          <a:lstStyle/>
          <a:p>
            <a:r>
              <a:rPr lang="en-US" sz="3200" noProof="0" dirty="0" smtClean="0"/>
              <a:t>Sources of information</a:t>
            </a:r>
            <a:endParaRPr lang="en-US" sz="2400" b="0" noProof="0" dirty="0"/>
          </a:p>
        </p:txBody>
      </p:sp>
      <p:sp>
        <p:nvSpPr>
          <p:cNvPr id="7" name="Slide Number Placeholder 5"/>
          <p:cNvSpPr txBox="1">
            <a:spLocks/>
          </p:cNvSpPr>
          <p:nvPr/>
        </p:nvSpPr>
        <p:spPr>
          <a:xfrm>
            <a:off x="8305800" y="385795"/>
            <a:ext cx="609600" cy="256481"/>
          </a:xfrm>
          <a:prstGeom prst="rect">
            <a:avLst/>
          </a:prstGeom>
        </p:spPr>
        <p:txBody>
          <a:bodyPr vert="horz" lIns="91440" tIns="45720" rIns="91440" bIns="45720" rtlCol="0">
            <a:normAutofit fontScale="400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GB" smtClean="0">
                <a:solidFill>
                  <a:schemeClr val="bg1"/>
                </a:solidFill>
              </a:rPr>
              <a:pPr/>
              <a:t>9</a:t>
            </a:fld>
            <a:endParaRPr lang="en-GB" dirty="0">
              <a:solidFill>
                <a:schemeClr val="bg1"/>
              </a:solidFill>
            </a:endParaRPr>
          </a:p>
        </p:txBody>
      </p:sp>
      <p:sp>
        <p:nvSpPr>
          <p:cNvPr id="13" name="Title 1"/>
          <p:cNvSpPr txBox="1">
            <a:spLocks/>
          </p:cNvSpPr>
          <p:nvPr/>
        </p:nvSpPr>
        <p:spPr>
          <a:xfrm>
            <a:off x="304800" y="987924"/>
            <a:ext cx="8471270" cy="1877437"/>
          </a:xfrm>
          <a:prstGeom prst="rect">
            <a:avLst/>
          </a:prstGeom>
          <a:noFill/>
          <a:ln>
            <a:noFill/>
          </a:ln>
        </p:spPr>
        <p:txBody>
          <a:bodyPr wrap="square" rtlCol="0">
            <a:spAutoFit/>
          </a:bodyPr>
          <a:lstStyle>
            <a:lvl1pPr algn="l" defTabSz="914400" rtl="0" eaLnBrk="1" latinLnBrk="0" hangingPunct="1">
              <a:spcBef>
                <a:spcPct val="0"/>
              </a:spcBef>
              <a:buNone/>
              <a:defRPr lang="en-US" sz="1600" b="1" kern="1200">
                <a:solidFill>
                  <a:srgbClr val="112E50"/>
                </a:solidFill>
                <a:latin typeface="Arial" pitchFamily="34" charset="0"/>
                <a:ea typeface="+mn-ea"/>
                <a:cs typeface="Arial" pitchFamily="34" charset="0"/>
              </a:defRPr>
            </a:lvl1pPr>
          </a:lstStyle>
          <a:p>
            <a:r>
              <a:rPr lang="en-US" sz="3200" u="sng" dirty="0" smtClean="0">
                <a:solidFill>
                  <a:srgbClr val="002060"/>
                </a:solidFill>
              </a:rPr>
              <a:t>ARCHIVING</a:t>
            </a:r>
            <a:endParaRPr lang="en-US" u="sng" dirty="0" smtClean="0">
              <a:solidFill>
                <a:srgbClr val="002060"/>
              </a:solidFill>
            </a:endParaRPr>
          </a:p>
          <a:p>
            <a:pPr>
              <a:spcBef>
                <a:spcPts val="1200"/>
              </a:spcBef>
            </a:pPr>
            <a:r>
              <a:rPr lang="en-US" sz="1800" b="0" dirty="0" smtClean="0">
                <a:solidFill>
                  <a:srgbClr val="002060"/>
                </a:solidFill>
              </a:rPr>
              <a:t>Useful to see:</a:t>
            </a:r>
          </a:p>
          <a:p>
            <a:pPr marL="285750" indent="-285750">
              <a:spcBef>
                <a:spcPts val="1200"/>
              </a:spcBef>
              <a:buFont typeface="Arial" panose="020B0604020202020204" pitchFamily="34" charset="0"/>
              <a:buChar char="•"/>
            </a:pPr>
            <a:r>
              <a:rPr lang="en-US" sz="1800" b="0" dirty="0" smtClean="0">
                <a:solidFill>
                  <a:srgbClr val="002060"/>
                </a:solidFill>
              </a:rPr>
              <a:t>Which were the </a:t>
            </a:r>
            <a:r>
              <a:rPr lang="en-US" sz="1800" b="0" u="sng" dirty="0" smtClean="0">
                <a:solidFill>
                  <a:srgbClr val="002060"/>
                </a:solidFill>
              </a:rPr>
              <a:t>general conditions</a:t>
            </a:r>
            <a:r>
              <a:rPr lang="en-US" sz="1800" b="0" dirty="0" smtClean="0">
                <a:solidFill>
                  <a:srgbClr val="002060"/>
                </a:solidFill>
              </a:rPr>
              <a:t> of the accelerator when an incident happen</a:t>
            </a:r>
          </a:p>
          <a:p>
            <a:pPr marL="285750" indent="-285750">
              <a:spcBef>
                <a:spcPts val="1200"/>
              </a:spcBef>
              <a:buFont typeface="Arial" panose="020B0604020202020204" pitchFamily="34" charset="0"/>
              <a:buChar char="•"/>
            </a:pPr>
            <a:r>
              <a:rPr lang="en-US" sz="1800" b="0" dirty="0" smtClean="0">
                <a:solidFill>
                  <a:srgbClr val="002060"/>
                </a:solidFill>
              </a:rPr>
              <a:t>Long term </a:t>
            </a:r>
            <a:r>
              <a:rPr lang="en-US" sz="1800" b="0" u="sng" dirty="0" smtClean="0">
                <a:solidFill>
                  <a:srgbClr val="002060"/>
                </a:solidFill>
              </a:rPr>
              <a:t>drifts</a:t>
            </a:r>
          </a:p>
        </p:txBody>
      </p:sp>
      <p:pic>
        <p:nvPicPr>
          <p:cNvPr id="6150" name="Picture 6" descr="http://logbook.cells.es/Beam_users/191004_053952/05h30_TCsEvolution.png?lb=Beam_us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09441"/>
            <a:ext cx="3962400" cy="216251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logbook.cells.es/Beam_users/191004_053116/05h30_coolingTemps.png?lb=Beam_us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435" y="2989471"/>
            <a:ext cx="4374965" cy="218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929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ALBA Powerpoint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ALBA Powerpoint_2</Template>
  <TotalTime>36593</TotalTime>
  <Words>1053</Words>
  <Application>Microsoft Office PowerPoint</Application>
  <PresentationFormat>On-screen Show (16:10)</PresentationFormat>
  <Paragraphs>281</Paragraphs>
  <Slides>53</Slides>
  <Notes>20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ALBA Powerpoint_2</vt:lpstr>
      <vt:lpstr>Fault investigation tools at the ALBA synchrotron light source</vt:lpstr>
      <vt:lpstr>Outline</vt:lpstr>
      <vt:lpstr>Introduction</vt:lpstr>
      <vt:lpstr>Introduction</vt:lpstr>
      <vt:lpstr>Introduction</vt:lpstr>
      <vt:lpstr>Sources of information</vt:lpstr>
      <vt:lpstr>Sources of information</vt:lpstr>
      <vt:lpstr>Sources of information</vt:lpstr>
      <vt:lpstr>Sources of information</vt:lpstr>
      <vt:lpstr>Sources of information</vt:lpstr>
      <vt:lpstr>Sources of information</vt:lpstr>
      <vt:lpstr>Sources of information</vt:lpstr>
      <vt:lpstr>“Op. friendly” tools to get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Whishlist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fuente de luz de sincrotrón ALBA</dc:title>
  <dc:creator>Ana Belén Martínez Bonillo</dc:creator>
  <cp:lastModifiedBy>Ferran Fernández Banqué</cp:lastModifiedBy>
  <cp:revision>271</cp:revision>
  <cp:lastPrinted>2015-04-14T10:01:28Z</cp:lastPrinted>
  <dcterms:created xsi:type="dcterms:W3CDTF">2014-04-30T09:25:31Z</dcterms:created>
  <dcterms:modified xsi:type="dcterms:W3CDTF">2019-11-08T10:12:18Z</dcterms:modified>
</cp:coreProperties>
</file>