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8" r:id="rId3"/>
    <p:sldId id="273" r:id="rId4"/>
    <p:sldId id="260" r:id="rId5"/>
    <p:sldId id="257" r:id="rId6"/>
    <p:sldId id="263" r:id="rId7"/>
    <p:sldId id="264" r:id="rId8"/>
    <p:sldId id="269" r:id="rId9"/>
    <p:sldId id="259" r:id="rId10"/>
    <p:sldId id="267" r:id="rId11"/>
    <p:sldId id="272" r:id="rId12"/>
    <p:sldId id="274" r:id="rId13"/>
    <p:sldId id="275" r:id="rId14"/>
    <p:sldId id="284" r:id="rId15"/>
    <p:sldId id="286" r:id="rId16"/>
    <p:sldId id="261" r:id="rId17"/>
    <p:sldId id="282" r:id="rId18"/>
    <p:sldId id="279" r:id="rId19"/>
    <p:sldId id="280" r:id="rId20"/>
    <p:sldId id="276" r:id="rId21"/>
    <p:sldId id="283" r:id="rId22"/>
    <p:sldId id="285" r:id="rId23"/>
    <p:sldId id="278" r:id="rId24"/>
  </p:sldIdLst>
  <p:sldSz cx="12192000" cy="6858000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A8152-D9DD-4ADE-AB0F-0A97075A4D65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C4B50-679B-44E1-A155-BA0DFDAD82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38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C4B50-679B-44E1-A155-BA0DFDAD82F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35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4B50-679B-44E1-A155-BA0DFDAD82F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911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1292126"/>
            <a:ext cx="9264352" cy="2308324"/>
          </a:xfrm>
        </p:spPr>
        <p:txBody>
          <a:bodyPr anchor="b"/>
          <a:lstStyle>
            <a:lvl1pPr>
              <a:defRPr sz="7200" baseline="0"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648" y="3886200"/>
            <a:ext cx="9264352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名称未設定 1.eps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7" y="0"/>
            <a:ext cx="19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1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  <a:lvl2pPr>
              <a:defRPr baseline="0">
                <a:latin typeface="+mn-lt"/>
                <a:ea typeface="+mn-ea"/>
              </a:defRPr>
            </a:lvl2pPr>
            <a:lvl3pPr>
              <a:defRPr baseline="0">
                <a:latin typeface="+mn-lt"/>
                <a:ea typeface="+mn-ea"/>
              </a:defRPr>
            </a:lvl3pPr>
            <a:lvl4pPr>
              <a:defRPr baseline="0">
                <a:latin typeface="+mn-lt"/>
                <a:ea typeface="+mn-ea"/>
              </a:defRPr>
            </a:lvl4pPr>
            <a:lvl5pPr>
              <a:defRPr baseline="0">
                <a:latin typeface="+mn-lt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8271" y="6526007"/>
            <a:ext cx="1175322" cy="338554"/>
          </a:xfrm>
        </p:spPr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fld id="{7A48C34D-9869-4590-9FA6-0C7B342BB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30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8525"/>
            <a:ext cx="12192000" cy="1200329"/>
          </a:xfrm>
        </p:spPr>
        <p:txBody>
          <a:bodyPr anchor="b"/>
          <a:lstStyle>
            <a:lvl1pPr algn="ctr">
              <a:defRPr sz="7200" b="1" cap="none" baseline="0">
                <a:latin typeface="+mn-lt"/>
                <a:ea typeface="+mn-ea"/>
                <a:cs typeface="Times New Roman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848854"/>
            <a:ext cx="12192000" cy="558046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8271" y="6526007"/>
            <a:ext cx="1175322" cy="338554"/>
          </a:xfrm>
        </p:spPr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r>
              <a:rPr kumimoji="1" lang="pt-BR" altLang="ja-JP"/>
              <a:t>H. Souda, ARW2019 (Guangzhou, China)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  <a:ea typeface="+mn-ea"/>
              </a:defRPr>
            </a:lvl1pPr>
          </a:lstStyle>
          <a:p>
            <a:fld id="{7A48C34D-9869-4590-9FA6-0C7B342BB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75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9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69442"/>
            <a:ext cx="12192000" cy="5356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18271" y="6526007"/>
            <a:ext cx="1175322" cy="33855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l">
              <a:defRPr sz="16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/>
              </a:defRPr>
            </a:lvl1pPr>
          </a:lstStyle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526007"/>
            <a:ext cx="8640960" cy="33855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sz="16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/>
              </a:defRPr>
            </a:lvl1pPr>
          </a:lstStyle>
          <a:p>
            <a:r>
              <a:rPr kumimoji="1" lang="pt-BR" altLang="ja-JP"/>
              <a:t>H. Souda, ARW2019 (Guangzhou, China)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4565" y="6356350"/>
            <a:ext cx="6720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6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/>
              </a:defRPr>
            </a:lvl1pPr>
          </a:lstStyle>
          <a:p>
            <a:fld id="{7A48C34D-9869-4590-9FA6-0C7B342BB6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63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b="1" kern="1200" baseline="0">
          <a:solidFill>
            <a:schemeClr val="tx2">
              <a:lumMod val="75000"/>
            </a:schemeClr>
          </a:solidFill>
          <a:latin typeface="+mn-lt"/>
          <a:ea typeface="+mn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 baseline="0">
          <a:solidFill>
            <a:schemeClr val="tx1"/>
          </a:solidFill>
          <a:latin typeface="+mn-lt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 baseline="0">
          <a:solidFill>
            <a:schemeClr val="tx1"/>
          </a:solidFill>
          <a:latin typeface="+mn-lt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 baseline="0">
          <a:solidFill>
            <a:schemeClr val="tx1"/>
          </a:solidFill>
          <a:latin typeface="+mn-lt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 baseline="0">
          <a:solidFill>
            <a:schemeClr val="tx1"/>
          </a:solidFill>
          <a:latin typeface="+mn-lt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 baseline="0">
          <a:solidFill>
            <a:schemeClr val="tx1"/>
          </a:solidFill>
          <a:latin typeface="+mn-lt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1D3BC-2E7A-455B-A539-570D95381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648" y="1292126"/>
            <a:ext cx="9264352" cy="2308324"/>
          </a:xfrm>
        </p:spPr>
        <p:txBody>
          <a:bodyPr/>
          <a:lstStyle/>
          <a:p>
            <a:r>
              <a:rPr lang="en-US" altLang="ja-JP" sz="4800" dirty="0"/>
              <a:t>Construction of Compact Heavy Ion Medical Accelerator with a Superconducting Rotating Gantry</a:t>
            </a:r>
            <a:endParaRPr kumimoji="1" lang="ja-JP" altLang="en-US" sz="48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A917A6-6F9D-4B54-B0B1-15891C5D3C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H. Souda, T. Kanai, Y. Ieko, Y. Miyasaka, T. Iwai, </a:t>
            </a:r>
          </a:p>
          <a:p>
            <a:r>
              <a:rPr lang="en-US" altLang="ja-JP" dirty="0"/>
              <a:t>K. Nemoto, H. Yamashita, T. Kayama</a:t>
            </a:r>
            <a:endParaRPr lang="ja-JP" altLang="ja-JP" dirty="0"/>
          </a:p>
          <a:p>
            <a:r>
              <a:rPr lang="en-US" altLang="ja-JP" dirty="0"/>
              <a:t>Yamagata University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72BA41-4A55-4BD8-83B6-B2100446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8C269F-AE26-430C-9FD5-5C91906F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3044A8-DE37-4240-8033-BB68B855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573F7D-8405-40A5-8FAB-BFD0DA3A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64" y="182922"/>
            <a:ext cx="2996671" cy="110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312" y="5097397"/>
            <a:ext cx="5150607" cy="12737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769441"/>
          </a:xfrm>
        </p:spPr>
        <p:txBody>
          <a:bodyPr/>
          <a:lstStyle/>
          <a:p>
            <a:r>
              <a:rPr kumimoji="1" lang="en-US" altLang="ja-JP" dirty="0"/>
              <a:t>Operation Schedule (Preliminary)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110E4-F973-2747-942D-0B6DD9EF49FE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147099"/>
              </p:ext>
            </p:extLst>
          </p:nvPr>
        </p:nvGraphicFramePr>
        <p:xfrm>
          <a:off x="510022" y="2780928"/>
          <a:ext cx="11069316" cy="2124344"/>
        </p:xfrm>
        <a:graphic>
          <a:graphicData uri="http://schemas.openxmlformats.org/drawingml/2006/table">
            <a:tbl>
              <a:tblPr/>
              <a:tblGrid>
                <a:gridCol w="1140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6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4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1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39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775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85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08533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98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95176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7:00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7:30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9:00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12 13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18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21     22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Monday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Weekly</a:t>
                      </a:r>
                      <a:r>
                        <a:rPr lang="en-US" altLang="ja-JP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Inspection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Shutdown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Tuesday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Startup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Machine</a:t>
                      </a:r>
                      <a:r>
                        <a:rPr lang="en-US" altLang="ja-JP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QA</a:t>
                      </a:r>
                      <a:endParaRPr lang="en-US" altLang="ja-JP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Treatment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Patient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4518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Shutdown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Wednesday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Startup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Machine</a:t>
                      </a:r>
                      <a:r>
                        <a:rPr lang="en-US" altLang="ja-JP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Treatment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Patient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4518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Shutdown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Thursday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Startup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Machine</a:t>
                      </a:r>
                      <a:r>
                        <a:rPr lang="en-US" altLang="ja-JP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Treatment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Patient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4518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Shutdown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Friday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Startup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Machine</a:t>
                      </a:r>
                      <a:r>
                        <a:rPr lang="en-US" altLang="ja-JP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Treatment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Patient QA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4518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Shutdown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Saturday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Maintenance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 altLang="en-US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Sunday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Maintenance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 altLang="en-US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059" marR="12059" marT="12059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2059" marR="12059" marT="1205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885837" y="2065583"/>
            <a:ext cx="5010363" cy="364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Operator Shift A (2)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464152" y="2353615"/>
            <a:ext cx="3383276" cy="364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Operator Shift B (2)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H. Souda, ARW2019 (Guangzhou, China)</a:t>
            </a:r>
            <a:endParaRPr 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1159" y="1026708"/>
            <a:ext cx="2775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 Annual maintenance</a:t>
            </a:r>
          </a:p>
          <a:p>
            <a:r>
              <a:rPr kumimoji="1" lang="en-US" altLang="ja-JP" dirty="0"/>
              <a:t> (all weekend maintenance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dirty="0" smtClean="0"/>
              <a:t>600 patients/year expected</a:t>
            </a:r>
            <a:endParaRPr kumimoji="1"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510022" y="1811031"/>
            <a:ext cx="5802002" cy="9698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528048" y="1811031"/>
            <a:ext cx="5051290" cy="9698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370077" y="4247747"/>
            <a:ext cx="1573795" cy="8025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391018" y="4247747"/>
            <a:ext cx="3328264" cy="8025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39200" y="1907540"/>
            <a:ext cx="247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 treatment days / week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344" y="5301208"/>
            <a:ext cx="2613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15 ~ 30 min /patient</a:t>
            </a:r>
          </a:p>
          <a:p>
            <a:r>
              <a:rPr kumimoji="1" lang="en-US" altLang="ja-JP" dirty="0"/>
              <a:t>Accelerator is standby </a:t>
            </a:r>
          </a:p>
          <a:p>
            <a:r>
              <a:rPr kumimoji="1" lang="en-US" altLang="ja-JP" dirty="0"/>
              <a:t>during patient positioning</a:t>
            </a:r>
          </a:p>
          <a:p>
            <a:r>
              <a:rPr kumimoji="1" lang="en-US" altLang="ja-JP" dirty="0" smtClean="0"/>
              <a:t>40-50 irradiations/day</a:t>
            </a:r>
          </a:p>
          <a:p>
            <a:r>
              <a:rPr kumimoji="1" lang="en-US" altLang="ja-JP" dirty="0" smtClean="0"/>
              <a:t>4-12 irradiations/patient 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4367808" y="5755175"/>
            <a:ext cx="648072" cy="194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5015880" y="5755175"/>
            <a:ext cx="144016" cy="194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4367808" y="6101680"/>
            <a:ext cx="1296144" cy="194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5663952" y="6101680"/>
            <a:ext cx="216024" cy="194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5339916" y="5762568"/>
            <a:ext cx="343132" cy="194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5657456" y="5762568"/>
            <a:ext cx="144016" cy="194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6311133" y="5755175"/>
            <a:ext cx="1033735" cy="194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199555" y="5755175"/>
            <a:ext cx="144016" cy="194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528048" y="6101680"/>
            <a:ext cx="1539489" cy="194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8250711" y="6112889"/>
            <a:ext cx="216024" cy="194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970" y="1020399"/>
            <a:ext cx="6585611" cy="785748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7521507" y="5760092"/>
            <a:ext cx="648072" cy="1941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8169579" y="5760092"/>
            <a:ext cx="144016" cy="194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C4CDD6D-F021-4A82-81F5-1A59C62F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2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Availability of preceding facilities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94012" y="3913240"/>
            <a:ext cx="5797987" cy="221292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1</a:t>
            </a:r>
            <a:r>
              <a:rPr lang="en-US" altLang="ja-JP" baseline="30000" dirty="0"/>
              <a:t>st</a:t>
            </a:r>
            <a:r>
              <a:rPr lang="en-US" altLang="ja-JP" dirty="0"/>
              <a:t> year of Gunma (1</a:t>
            </a:r>
            <a:r>
              <a:rPr lang="en-US" altLang="ja-JP" baseline="30000" dirty="0"/>
              <a:t>st</a:t>
            </a:r>
            <a:r>
              <a:rPr lang="en-US" altLang="ja-JP" dirty="0"/>
              <a:t> facility of compact model): 92% due to initial troubles</a:t>
            </a:r>
          </a:p>
          <a:p>
            <a:r>
              <a:rPr lang="en-US" altLang="ja-JP" dirty="0"/>
              <a:t>Following facilities: 98% in 1</a:t>
            </a:r>
            <a:r>
              <a:rPr lang="en-US" altLang="ja-JP" baseline="30000" dirty="0"/>
              <a:t>st</a:t>
            </a:r>
            <a:r>
              <a:rPr lang="en-US" altLang="ja-JP" dirty="0"/>
              <a:t> yr</a:t>
            </a:r>
          </a:p>
          <a:p>
            <a:r>
              <a:rPr kumimoji="1" lang="en-US" altLang="ja-JP" dirty="0"/>
              <a:t>Yamagata: Target = </a:t>
            </a:r>
            <a:r>
              <a:rPr kumimoji="1" lang="en-US" altLang="ja-JP" dirty="0">
                <a:solidFill>
                  <a:srgbClr val="FF0000"/>
                </a:solidFill>
              </a:rPr>
              <a:t>99% in 1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dirty="0">
                <a:solidFill>
                  <a:srgbClr val="FF0000"/>
                </a:solidFill>
              </a:rPr>
              <a:t> yr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7" name="Picture 2" descr="http://www.sekaichizu.jp/atlas/eastern_asia/country/img/map800p/a_10_japa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4" t="3658" r="14629" b="21952"/>
          <a:stretch/>
        </p:blipFill>
        <p:spPr bwMode="auto">
          <a:xfrm>
            <a:off x="1014823" y="1851656"/>
            <a:ext cx="2783480" cy="30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楕円 67"/>
          <p:cNvSpPr/>
          <p:nvPr/>
        </p:nvSpPr>
        <p:spPr>
          <a:xfrm>
            <a:off x="2829236" y="3795253"/>
            <a:ext cx="117987" cy="11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楕円 68"/>
          <p:cNvSpPr/>
          <p:nvPr/>
        </p:nvSpPr>
        <p:spPr>
          <a:xfrm>
            <a:off x="2937393" y="3704307"/>
            <a:ext cx="117987" cy="11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/>
          <p:cNvSpPr/>
          <p:nvPr/>
        </p:nvSpPr>
        <p:spPr>
          <a:xfrm>
            <a:off x="2698960" y="3605984"/>
            <a:ext cx="117987" cy="11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楕円 70"/>
          <p:cNvSpPr/>
          <p:nvPr/>
        </p:nvSpPr>
        <p:spPr>
          <a:xfrm>
            <a:off x="2180314" y="4023853"/>
            <a:ext cx="117987" cy="11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/>
          <p:cNvSpPr/>
          <p:nvPr/>
        </p:nvSpPr>
        <p:spPr>
          <a:xfrm>
            <a:off x="1381442" y="4286867"/>
            <a:ext cx="117987" cy="11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楕円 72"/>
          <p:cNvSpPr/>
          <p:nvPr/>
        </p:nvSpPr>
        <p:spPr>
          <a:xfrm>
            <a:off x="2013165" y="3915700"/>
            <a:ext cx="117987" cy="11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488014" y="3578947"/>
            <a:ext cx="300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HIMAC</a:t>
            </a:r>
          </a:p>
          <a:p>
            <a:r>
              <a:rPr kumimoji="1" lang="en-US" altLang="ja-JP" sz="2400" dirty="0"/>
              <a:t>2018(25</a:t>
            </a:r>
            <a:r>
              <a:rPr kumimoji="1" lang="en-US" altLang="ja-JP" sz="2400" baseline="30000" dirty="0"/>
              <a:t>th</a:t>
            </a:r>
            <a:r>
              <a:rPr kumimoji="1" lang="en-US" altLang="ja-JP" sz="2400" dirty="0"/>
              <a:t> yr) 98.3%</a:t>
            </a:r>
          </a:p>
          <a:p>
            <a:r>
              <a:rPr kumimoji="1" lang="en-US" altLang="ja-JP" sz="2400" dirty="0"/>
              <a:t> (incl. experiment)</a:t>
            </a:r>
            <a:endParaRPr kumimoji="1" lang="ja-JP" altLang="en-US" sz="24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905442" y="4844852"/>
            <a:ext cx="2895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KCC</a:t>
            </a:r>
          </a:p>
          <a:p>
            <a:r>
              <a:rPr kumimoji="1" lang="en-US" altLang="ja-JP" sz="2400" dirty="0"/>
              <a:t>2016(1</a:t>
            </a:r>
            <a:r>
              <a:rPr kumimoji="1" lang="en-US" altLang="ja-JP" sz="2400" baseline="30000" dirty="0"/>
              <a:t>st</a:t>
            </a:r>
            <a:r>
              <a:rPr kumimoji="1" lang="en-US" altLang="ja-JP" sz="2400" dirty="0"/>
              <a:t> yr): 98.4%</a:t>
            </a:r>
          </a:p>
          <a:p>
            <a:r>
              <a:rPr kumimoji="1" lang="en-US" altLang="ja-JP" sz="2400" dirty="0"/>
              <a:t>2017(2</a:t>
            </a:r>
            <a:r>
              <a:rPr kumimoji="1" lang="en-US" altLang="ja-JP" sz="2400" baseline="30000" dirty="0"/>
              <a:t>nd</a:t>
            </a:r>
            <a:r>
              <a:rPr kumimoji="1" lang="en-US" altLang="ja-JP" sz="2400" dirty="0"/>
              <a:t> yr): 99%</a:t>
            </a:r>
            <a:endParaRPr kumimoji="1" lang="ja-JP" altLang="en-US" sz="2400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3360194" y="2343308"/>
            <a:ext cx="3350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Gunma</a:t>
            </a:r>
          </a:p>
          <a:p>
            <a:r>
              <a:rPr kumimoji="1" lang="en-US" altLang="ja-JP" sz="2400" dirty="0"/>
              <a:t>2010(1</a:t>
            </a:r>
            <a:r>
              <a:rPr kumimoji="1" lang="en-US" altLang="ja-JP" sz="2400" baseline="30000" dirty="0"/>
              <a:t>st</a:t>
            </a:r>
            <a:r>
              <a:rPr kumimoji="1" lang="en-US" altLang="ja-JP" sz="2400" dirty="0"/>
              <a:t> yr): 92.4%</a:t>
            </a:r>
          </a:p>
          <a:p>
            <a:r>
              <a:rPr kumimoji="1" lang="en-US" altLang="ja-JP" sz="2400" dirty="0"/>
              <a:t>2018(9</a:t>
            </a:r>
            <a:r>
              <a:rPr kumimoji="1" lang="en-US" altLang="ja-JP" sz="2400" baseline="30000" dirty="0"/>
              <a:t>th</a:t>
            </a:r>
            <a:r>
              <a:rPr kumimoji="1" lang="en-US" altLang="ja-JP" sz="2400" dirty="0"/>
              <a:t> yr): 98.9%</a:t>
            </a:r>
            <a:endParaRPr kumimoji="1" lang="ja-JP" altLang="en-US" sz="2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235977" y="4906303"/>
            <a:ext cx="3011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Saga</a:t>
            </a:r>
          </a:p>
          <a:p>
            <a:r>
              <a:rPr kumimoji="1" lang="en-US" altLang="ja-JP" sz="2400" dirty="0"/>
              <a:t>2013(1</a:t>
            </a:r>
            <a:r>
              <a:rPr kumimoji="1" lang="en-US" altLang="ja-JP" sz="2400" baseline="30000" dirty="0"/>
              <a:t>st</a:t>
            </a:r>
            <a:r>
              <a:rPr kumimoji="1" lang="en-US" altLang="ja-JP" sz="2400" dirty="0"/>
              <a:t> yr): 97.7%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19" y="1047511"/>
            <a:ext cx="4930510" cy="2865729"/>
          </a:xfrm>
          <a:prstGeom prst="rect">
            <a:avLst/>
          </a:prstGeom>
        </p:spPr>
      </p:pic>
      <p:sp>
        <p:nvSpPr>
          <p:cNvPr id="80" name="右矢印 79"/>
          <p:cNvSpPr/>
          <p:nvPr/>
        </p:nvSpPr>
        <p:spPr>
          <a:xfrm>
            <a:off x="5311770" y="2376984"/>
            <a:ext cx="1372184" cy="4203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矢印コネクタ 81"/>
          <p:cNvCxnSpPr/>
          <p:nvPr/>
        </p:nvCxnSpPr>
        <p:spPr>
          <a:xfrm flipH="1" flipV="1">
            <a:off x="2905442" y="4023853"/>
            <a:ext cx="149938" cy="755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/>
          <p:cNvCxnSpPr/>
          <p:nvPr/>
        </p:nvCxnSpPr>
        <p:spPr>
          <a:xfrm flipH="1" flipV="1">
            <a:off x="3098684" y="3795253"/>
            <a:ext cx="455680" cy="27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H="1">
            <a:off x="2829236" y="2684206"/>
            <a:ext cx="580671" cy="9217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flipV="1">
            <a:off x="696211" y="4404854"/>
            <a:ext cx="674098" cy="53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60F300-E772-4511-893C-3846983C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167091-50CC-49F2-A5F9-D99A170E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0C2213-97E1-4A85-9C02-758D8B00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5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7EDCBA5E-0FD3-4CB6-A5FE-21EB07E4BF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94" y="3285655"/>
            <a:ext cx="2104078" cy="16832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Improvement of Accelerator Reliability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6C2D33-3970-4C0F-81A7-D9C6B907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845" y="1955582"/>
            <a:ext cx="2104078" cy="157805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929869" y="796414"/>
            <a:ext cx="2732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Linac surface</a:t>
            </a:r>
          </a:p>
          <a:p>
            <a:r>
              <a:rPr kumimoji="1" lang="en-US" altLang="ja-JP" sz="2400" dirty="0"/>
              <a:t>Many Discharge </a:t>
            </a:r>
          </a:p>
          <a:p>
            <a:r>
              <a:rPr kumimoji="1" lang="en-US" altLang="ja-JP" sz="2400" dirty="0"/>
              <a:t>Scratched by buffing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56908" y="5399426"/>
            <a:ext cx="2180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Electropolishing</a:t>
            </a:r>
          </a:p>
          <a:p>
            <a:r>
              <a:rPr kumimoji="1" lang="ja-JP" altLang="en-US" sz="2400" dirty="0"/>
              <a:t>→</a:t>
            </a:r>
            <a:r>
              <a:rPr kumimoji="1" lang="en-US" altLang="ja-JP" sz="2400" dirty="0"/>
              <a:t>less discharge</a:t>
            </a:r>
            <a:endParaRPr kumimoji="1" lang="ja-JP" altLang="en-US" sz="2400" dirty="0"/>
          </a:p>
        </p:txBody>
      </p:sp>
      <p:sp>
        <p:nvSpPr>
          <p:cNvPr id="8" name="下矢印 7"/>
          <p:cNvSpPr/>
          <p:nvPr/>
        </p:nvSpPr>
        <p:spPr>
          <a:xfrm>
            <a:off x="7004343" y="3591553"/>
            <a:ext cx="361335" cy="392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78" y="4330362"/>
            <a:ext cx="2362200" cy="17716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08" y="1955582"/>
            <a:ext cx="2067141" cy="155035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21332" y="757087"/>
            <a:ext cx="2527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RFQ Tetrode</a:t>
            </a:r>
          </a:p>
          <a:p>
            <a:r>
              <a:rPr kumimoji="1" lang="en-US" altLang="ja-JP" sz="2400" dirty="0"/>
              <a:t>Gain changed by </a:t>
            </a:r>
          </a:p>
          <a:p>
            <a:r>
              <a:rPr kumimoji="1" lang="en-US" altLang="ja-JP" sz="2400" dirty="0"/>
              <a:t>voltage fluctuation</a:t>
            </a:r>
            <a:endParaRPr kumimoji="1" lang="ja-JP" altLang="en-US" sz="2400" dirty="0"/>
          </a:p>
        </p:txBody>
      </p:sp>
      <p:sp>
        <p:nvSpPr>
          <p:cNvPr id="12" name="下矢印 11"/>
          <p:cNvSpPr/>
          <p:nvPr/>
        </p:nvSpPr>
        <p:spPr>
          <a:xfrm>
            <a:off x="4151588" y="5006462"/>
            <a:ext cx="361335" cy="392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33625" y="3947656"/>
            <a:ext cx="2664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Full Solid State Amp</a:t>
            </a:r>
            <a:endParaRPr kumimoji="1" lang="ja-JP" altLang="en-US" sz="24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2" y="4710000"/>
            <a:ext cx="2418736" cy="18140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1597" y="796414"/>
            <a:ext cx="2990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Ion Source</a:t>
            </a:r>
          </a:p>
          <a:p>
            <a:r>
              <a:rPr kumimoji="1" lang="en-US" altLang="ja-JP" sz="2400" dirty="0"/>
              <a:t>Biannual Maintenance</a:t>
            </a:r>
          </a:p>
          <a:p>
            <a:r>
              <a:rPr kumimoji="1" lang="en-US" altLang="ja-JP" sz="2400" dirty="0"/>
              <a:t>Due to discharge</a:t>
            </a:r>
          </a:p>
        </p:txBody>
      </p:sp>
      <p:sp>
        <p:nvSpPr>
          <p:cNvPr id="16" name="下矢印 15"/>
          <p:cNvSpPr/>
          <p:nvPr/>
        </p:nvSpPr>
        <p:spPr>
          <a:xfrm>
            <a:off x="1118832" y="3630363"/>
            <a:ext cx="361335" cy="392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392" y="3905868"/>
            <a:ext cx="2565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CH4+He gas mixing</a:t>
            </a:r>
          </a:p>
          <a:p>
            <a:r>
              <a:rPr kumimoji="1" lang="en-US" altLang="ja-JP" sz="2400" dirty="0"/>
              <a:t>1-2 year lifetime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955582"/>
            <a:ext cx="2181295" cy="163597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909622" y="755253"/>
            <a:ext cx="3375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Scroll Pump</a:t>
            </a:r>
          </a:p>
          <a:p>
            <a:r>
              <a:rPr kumimoji="1" lang="en-US" altLang="ja-JP" sz="2400" dirty="0"/>
              <a:t>Performance degradation</a:t>
            </a:r>
          </a:p>
          <a:p>
            <a:r>
              <a:rPr kumimoji="1" lang="en-US" altLang="ja-JP" sz="2400" dirty="0"/>
              <a:t>By Damage of Chip Seal</a:t>
            </a:r>
            <a:endParaRPr kumimoji="1" lang="ja-JP" altLang="en-US" sz="24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44" y="1900659"/>
            <a:ext cx="2213601" cy="1660201"/>
          </a:xfrm>
          <a:prstGeom prst="rect">
            <a:avLst/>
          </a:prstGeom>
        </p:spPr>
      </p:pic>
      <p:sp>
        <p:nvSpPr>
          <p:cNvPr id="22" name="下矢印 21"/>
          <p:cNvSpPr/>
          <p:nvPr/>
        </p:nvSpPr>
        <p:spPr>
          <a:xfrm>
            <a:off x="10315076" y="3627696"/>
            <a:ext cx="361335" cy="392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885044" y="3967943"/>
            <a:ext cx="3388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Another vendor(Edwards)</a:t>
            </a:r>
          </a:p>
          <a:p>
            <a:r>
              <a:rPr kumimoji="1" lang="en-US" altLang="ja-JP" sz="2400" dirty="0"/>
              <a:t>User can change chip seal</a:t>
            </a:r>
            <a:endParaRPr kumimoji="1" lang="ja-JP" altLang="en-US" sz="24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18" y="4798940"/>
            <a:ext cx="2202636" cy="1651977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A081E7E-6F06-4C4D-986C-BA50E8AD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0C4845-B8F3-4DBD-A932-C6D07148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1B408F3D-E7A9-4AA4-89FB-E19F25EA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B610420-A33A-4AAF-9E25-94904A65379F}"/>
              </a:ext>
            </a:extLst>
          </p:cNvPr>
          <p:cNvSpPr txBox="1"/>
          <p:nvPr/>
        </p:nvSpPr>
        <p:spPr>
          <a:xfrm>
            <a:off x="1533228" y="3216125"/>
            <a:ext cx="1103444" cy="46166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Ext. Electrode of Gunma Univ.</a:t>
            </a:r>
            <a:endParaRPr kumimoji="1" lang="ja-JP" altLang="en-US" sz="12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CF2E1C0-4105-4523-A201-6AE1A0D3D23B}"/>
              </a:ext>
            </a:extLst>
          </p:cNvPr>
          <p:cNvSpPr txBox="1"/>
          <p:nvPr/>
        </p:nvSpPr>
        <p:spPr>
          <a:xfrm>
            <a:off x="4446613" y="3198167"/>
            <a:ext cx="1103444" cy="46166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RFQ Vane </a:t>
            </a:r>
          </a:p>
          <a:p>
            <a:r>
              <a:rPr kumimoji="1" lang="en-US" altLang="ja-JP" sz="1200" dirty="0"/>
              <a:t>of Gunma Univ.</a:t>
            </a:r>
            <a:endParaRPr kumimoji="1" lang="ja-JP" altLang="en-US" sz="12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5EE969-A908-4563-9693-47D1D4AE1443}"/>
              </a:ext>
            </a:extLst>
          </p:cNvPr>
          <p:cNvSpPr txBox="1"/>
          <p:nvPr/>
        </p:nvSpPr>
        <p:spPr>
          <a:xfrm>
            <a:off x="7512981" y="3223981"/>
            <a:ext cx="1103444" cy="46166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RFQ-HPA </a:t>
            </a:r>
          </a:p>
          <a:p>
            <a:r>
              <a:rPr kumimoji="1" lang="en-US" altLang="ja-JP" sz="1200" dirty="0"/>
              <a:t>of Gunma Univ.</a:t>
            </a:r>
            <a:endParaRPr kumimoji="1" lang="ja-JP" altLang="en-US" sz="12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BFBA834-71C8-4BAA-A97B-907B652A102A}"/>
              </a:ext>
            </a:extLst>
          </p:cNvPr>
          <p:cNvSpPr txBox="1"/>
          <p:nvPr/>
        </p:nvSpPr>
        <p:spPr>
          <a:xfrm>
            <a:off x="10840281" y="3223981"/>
            <a:ext cx="1103444" cy="46166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/>
              <a:t>Scroll Pump</a:t>
            </a:r>
          </a:p>
          <a:p>
            <a:r>
              <a:rPr kumimoji="1" lang="en-US" altLang="ja-JP" sz="1200" dirty="0"/>
              <a:t>of Gunma Univ.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076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Reliability</a:t>
            </a:r>
            <a:r>
              <a:rPr kumimoji="1" lang="en-US" altLang="ja-JP" dirty="0"/>
              <a:t> of Superconducting Rotating Gantry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9442"/>
            <a:ext cx="6091084" cy="5356722"/>
          </a:xfrm>
        </p:spPr>
        <p:txBody>
          <a:bodyPr/>
          <a:lstStyle/>
          <a:p>
            <a:r>
              <a:rPr kumimoji="1" lang="en-US" altLang="ja-JP" dirty="0"/>
              <a:t>Magnet Cooling</a:t>
            </a:r>
          </a:p>
          <a:p>
            <a:r>
              <a:rPr lang="en-US" altLang="ja-JP" dirty="0"/>
              <a:t>LHe-free Cryocooler system</a:t>
            </a:r>
          </a:p>
          <a:p>
            <a:r>
              <a:rPr kumimoji="1" lang="en-US" altLang="ja-JP" dirty="0"/>
              <a:t>3 Cryocooler for 1 magnet</a:t>
            </a:r>
          </a:p>
          <a:p>
            <a:r>
              <a:rPr kumimoji="1" lang="en-US" altLang="ja-JP" dirty="0"/>
              <a:t>Sufficient Cooling with Rotation</a:t>
            </a:r>
          </a:p>
          <a:p>
            <a:r>
              <a:rPr kumimoji="1" lang="en-US" altLang="ja-JP" dirty="0"/>
              <a:t>Redundant system </a:t>
            </a:r>
          </a:p>
          <a:p>
            <a:pPr lvl="1"/>
            <a:r>
              <a:rPr kumimoji="1" lang="en-US" altLang="ja-JP" dirty="0"/>
              <a:t>SC kept if 1 cooler broken</a:t>
            </a:r>
          </a:p>
          <a:p>
            <a:pPr marL="457200" lvl="1" indent="0">
              <a:buNone/>
            </a:pP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100916" y="769442"/>
            <a:ext cx="6091084" cy="5356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Mechanical device</a:t>
            </a:r>
          </a:p>
          <a:p>
            <a:r>
              <a:rPr lang="en-US" altLang="ja-JP" dirty="0"/>
              <a:t>Cable spool to prevent entangling and friction damage</a:t>
            </a:r>
          </a:p>
          <a:p>
            <a:r>
              <a:rPr lang="en-US" altLang="ja-JP" dirty="0"/>
              <a:t>Weekly inspection for beam line (High Place Work) and inside the gantry by operators and medical physicists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1DC65-E55E-4C01-9086-A357B6E3CD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3" y="4352635"/>
            <a:ext cx="2946400" cy="2209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D905DC7-0533-48E9-B28A-1D1C6EDA5B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80" y="4352635"/>
            <a:ext cx="2946401" cy="2209801"/>
          </a:xfrm>
          <a:prstGeom prst="rect">
            <a:avLst/>
          </a:prstGeom>
        </p:spPr>
      </p:pic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B8F77FFA-52B4-40C4-96AD-E71373D5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D7FDDC3F-8902-494E-829F-FAF4BF1C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F2F40AB-9DC6-460E-9A39-D5672002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4EC329-8632-4342-B3F3-6C9253E7CE71}"/>
              </a:ext>
            </a:extLst>
          </p:cNvPr>
          <p:cNvSpPr txBox="1"/>
          <p:nvPr/>
        </p:nvSpPr>
        <p:spPr>
          <a:xfrm>
            <a:off x="4356134" y="4243526"/>
            <a:ext cx="180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S. Takayama et al. </a:t>
            </a:r>
          </a:p>
          <a:p>
            <a:r>
              <a:rPr kumimoji="1" lang="en-US" altLang="ja-JP" sz="1600" dirty="0"/>
              <a:t>J. Phys. Conf. 871 (2017) 012083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97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Long-span Maintenance Issue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9442"/>
            <a:ext cx="12192000" cy="5356722"/>
          </a:xfrm>
        </p:spPr>
        <p:txBody>
          <a:bodyPr/>
          <a:lstStyle/>
          <a:p>
            <a:r>
              <a:rPr lang="en-US" altLang="ja-JP" dirty="0"/>
              <a:t>Availability of Tetrode (THALES RS2042SK)</a:t>
            </a:r>
          </a:p>
          <a:p>
            <a:pPr lvl="1"/>
            <a:r>
              <a:rPr lang="en-US" altLang="ja-JP" dirty="0"/>
              <a:t>Long Lead Item (~1 year)</a:t>
            </a:r>
          </a:p>
          <a:p>
            <a:pPr lvl="1"/>
            <a:r>
              <a:rPr lang="en-US" altLang="ja-JP" dirty="0"/>
              <a:t>Price Increase (x1.4 in 6 Years)</a:t>
            </a:r>
          </a:p>
          <a:p>
            <a:pPr lvl="1"/>
            <a:r>
              <a:rPr kumimoji="1" lang="en-US" altLang="ja-JP" dirty="0"/>
              <a:t>Replace to Solid State Amp (with Other Facilities)</a:t>
            </a:r>
          </a:p>
          <a:p>
            <a:r>
              <a:rPr lang="en-US" altLang="ja-JP" dirty="0"/>
              <a:t>Replace of Computers of the control systems (after ~10yr)</a:t>
            </a:r>
            <a:endParaRPr lang="ja-JP" altLang="en-US" dirty="0"/>
          </a:p>
          <a:p>
            <a:r>
              <a:rPr kumimoji="1" lang="en-US" altLang="ja-JP" dirty="0"/>
              <a:t>Replace of Electrolytic Capacitor in Power Supplies (after ~20yr)</a:t>
            </a:r>
          </a:p>
          <a:p>
            <a:r>
              <a:rPr lang="en-US" altLang="ja-JP" dirty="0"/>
              <a:t>Turnover of operator/physicist (skill leveling)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E6D498-D36F-4843-9715-F83986A4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3EF984-E8CA-475F-8886-E9D86543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190025-4D02-4523-9C33-937D6DB0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7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Development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/>
              <a:t>New Treatment Technique</a:t>
            </a:r>
          </a:p>
          <a:p>
            <a:r>
              <a:rPr kumimoji="1" lang="en-US" altLang="ja-JP" sz="2800" dirty="0"/>
              <a:t>Multi-Ion Irradiation for High LET irradiation to the tumor</a:t>
            </a:r>
          </a:p>
          <a:p>
            <a:r>
              <a:rPr kumimoji="1" lang="en-US" altLang="ja-JP" sz="2800" dirty="0"/>
              <a:t>Advance 3-dimensional Positioning using In-room CT</a:t>
            </a:r>
          </a:p>
          <a:p>
            <a:r>
              <a:rPr lang="en-US" altLang="ja-JP" sz="2800" dirty="0"/>
              <a:t>Real-time MRI guided Heavy Ion Therapy</a:t>
            </a:r>
          </a:p>
          <a:p>
            <a:r>
              <a:rPr kumimoji="1" lang="en-US" altLang="ja-JP" sz="2800" dirty="0"/>
              <a:t>Intraoperative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Irradiation of </a:t>
            </a:r>
            <a:r>
              <a:rPr lang="en-US" altLang="ja-JP" sz="2800" dirty="0"/>
              <a:t> Heavy Ion Therapy</a:t>
            </a:r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Reliability Improvement</a:t>
            </a:r>
          </a:p>
          <a:p>
            <a:r>
              <a:rPr lang="en-US" altLang="ja-JP" sz="2800" dirty="0"/>
              <a:t>Gain (Supplied Voltage) stabilization of Tetrode amplifier</a:t>
            </a:r>
          </a:p>
          <a:p>
            <a:r>
              <a:rPr lang="en-US" altLang="ja-JP" sz="2800" dirty="0"/>
              <a:t>Robust beam optics against temperature change</a:t>
            </a:r>
          </a:p>
          <a:p>
            <a:endParaRPr kumimoji="1"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8F3147-7EBE-4D98-81CB-1460F2DC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96EF21-E1B5-4B35-A65E-C312EB6D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D669E-F9D3-4DE6-8AC3-5B204195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4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“Reliability” in medical accelerator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9442"/>
            <a:ext cx="12192000" cy="5356722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priority: </a:t>
            </a:r>
            <a:r>
              <a:rPr kumimoji="1" lang="en-US" altLang="ja-JP" dirty="0" smtClean="0"/>
              <a:t>Patient’s safety</a:t>
            </a:r>
            <a:endParaRPr kumimoji="1" lang="en-US" altLang="ja-JP" dirty="0"/>
          </a:p>
          <a:p>
            <a:pPr lvl="1"/>
            <a:r>
              <a:rPr lang="en-US" altLang="ja-JP" dirty="0"/>
              <a:t>Abnormal </a:t>
            </a:r>
            <a:r>
              <a:rPr lang="en-US" altLang="ja-JP" dirty="0" smtClean="0"/>
              <a:t>Irradiation </a:t>
            </a:r>
            <a:r>
              <a:rPr lang="en-US" altLang="ja-JP" dirty="0"/>
              <a:t>is critical to patients.</a:t>
            </a:r>
          </a:p>
          <a:p>
            <a:pPr lvl="1"/>
            <a:r>
              <a:rPr lang="en-US" altLang="ja-JP" dirty="0"/>
              <a:t>Duplicated dose monitor, Interlock for magnet power source </a:t>
            </a:r>
            <a:endParaRPr kumimoji="1" lang="en-US" altLang="ja-JP" dirty="0"/>
          </a:p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priority: Minimum Downtime</a:t>
            </a:r>
          </a:p>
          <a:p>
            <a:pPr lvl="1"/>
            <a:r>
              <a:rPr lang="en-US" altLang="ja-JP" dirty="0"/>
              <a:t>Downtime is inconvenience for patients and medical staffs</a:t>
            </a:r>
          </a:p>
          <a:p>
            <a:pPr lvl="1"/>
            <a:r>
              <a:rPr lang="en-US" altLang="ja-JP" dirty="0"/>
              <a:t>Scheduled maintenance, Immediate recover from trouble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But Sometimes they conflicts.</a:t>
            </a:r>
          </a:p>
          <a:p>
            <a:pPr lvl="1"/>
            <a:r>
              <a:rPr lang="en-US" altLang="ja-JP" dirty="0"/>
              <a:t>e.g. Remote control failure</a:t>
            </a:r>
          </a:p>
          <a:p>
            <a:pPr lvl="2"/>
            <a:r>
              <a:rPr lang="en-US" altLang="ja-JP" dirty="0"/>
              <a:t>We can irradiate by local control, but the actual value is not checked… </a:t>
            </a:r>
          </a:p>
          <a:p>
            <a:pPr lvl="2"/>
            <a:r>
              <a:rPr lang="en-US" altLang="ja-JP" dirty="0"/>
              <a:t>Shall we stop? or start treatment with human double check? 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6BEE01-092B-45CD-9472-8DCFE016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E6C808-9DF3-4734-83D7-D2E48272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E8110B-D020-48DD-BAB0-0B769832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E229D7-4B22-49D2-8834-D97DEF9009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68" y="3384277"/>
            <a:ext cx="2388658" cy="179149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AA7DDAD-A63A-41A9-9E39-B1A7BA54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76" y="5029251"/>
            <a:ext cx="1943100" cy="1719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46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9441"/>
          </a:xfrm>
        </p:spPr>
        <p:txBody>
          <a:bodyPr/>
          <a:lstStyle/>
          <a:p>
            <a:r>
              <a:rPr kumimoji="1" lang="en-US" altLang="ja-JP" dirty="0" smtClean="0"/>
              <a:t>Decision Making for Clinical Irradiation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Final decision concerning clinical irradiation (e.g. I</a:t>
            </a:r>
            <a:r>
              <a:rPr lang="en-US" altLang="ja-JP" sz="2800" dirty="0" smtClean="0"/>
              <a:t>rradiate if the beam parameters are out of tolerance or not</a:t>
            </a:r>
            <a:r>
              <a:rPr kumimoji="1" lang="en-US" altLang="ja-JP" sz="2800" dirty="0" smtClean="0"/>
              <a:t>) is made by a medical doctor.</a:t>
            </a:r>
          </a:p>
          <a:p>
            <a:r>
              <a:rPr lang="en-US" altLang="ja-JP" sz="2800" dirty="0" smtClean="0"/>
              <a:t>But if the doctors do not understand machine status, they cannot make correct decision 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6400799" y="2590539"/>
            <a:ext cx="5659861" cy="17550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Medical Doctor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Is it safe?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How large is dose error?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When we can restart treatment?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516193" y="2578238"/>
            <a:ext cx="5368413" cy="175505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Operator/Vendor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Dose monitor response changed by increased noise.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Need Change of circuit parts.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2417772" y="4607932"/>
            <a:ext cx="5059660" cy="174841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Medical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Physicist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In this case, dose error &lt;1%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For parts change, 4 hours to repair and beak check.</a:t>
            </a:r>
          </a:p>
        </p:txBody>
      </p:sp>
      <p:sp>
        <p:nvSpPr>
          <p:cNvPr id="10" name="右矢印 9"/>
          <p:cNvSpPr/>
          <p:nvPr/>
        </p:nvSpPr>
        <p:spPr>
          <a:xfrm>
            <a:off x="5692877" y="3119284"/>
            <a:ext cx="862781" cy="49407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8037871" y="4606415"/>
            <a:ext cx="4175189" cy="17550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Medical Doctor</a:t>
            </a:r>
          </a:p>
          <a:p>
            <a:r>
              <a:rPr kumimoji="1" lang="en-US" altLang="ja-JP" sz="2800" dirty="0" smtClean="0"/>
              <a:t>OK, It is better to continue treatment</a:t>
            </a: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and fix it after today’s treatment</a:t>
            </a:r>
          </a:p>
        </p:txBody>
      </p:sp>
      <p:sp>
        <p:nvSpPr>
          <p:cNvPr id="12" name="下矢印 11"/>
          <p:cNvSpPr/>
          <p:nvPr/>
        </p:nvSpPr>
        <p:spPr>
          <a:xfrm>
            <a:off x="4055807" y="4252998"/>
            <a:ext cx="538316" cy="494071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7326261" y="5329017"/>
            <a:ext cx="862781" cy="49407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43117" y="6393426"/>
            <a:ext cx="870935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Medical Physicists translate machine status for medical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situations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楕円 13"/>
          <p:cNvSpPr/>
          <p:nvPr/>
        </p:nvSpPr>
        <p:spPr>
          <a:xfrm>
            <a:off x="549378" y="4515585"/>
            <a:ext cx="2883310" cy="55497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Failure Evaluation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727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Human Factor in Particle Therapy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Different Culture, Different background </a:t>
            </a:r>
          </a:p>
          <a:p>
            <a:pPr lvl="1"/>
            <a:r>
              <a:rPr lang="en-US" altLang="ja-JP" dirty="0"/>
              <a:t>for Medical Doctor, Nurse, Radiological Technologists, Medical Physicist, and Accelerator Physicist</a:t>
            </a:r>
          </a:p>
          <a:p>
            <a:r>
              <a:rPr lang="en-US" altLang="ja-JP" dirty="0"/>
              <a:t>“Commissioning”                               “Quench”</a:t>
            </a:r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0438B-AE28-4832-8086-76E0DD32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9A88AC-E265-4D2A-8AFB-25F014FD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926272-1436-465B-8A77-C2C8EFE4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5E68B5-09DC-415A-A50A-7A7D65299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3" y="2972692"/>
            <a:ext cx="5723082" cy="57578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9798CB-205B-4640-A3F9-9FF8C19B3489}"/>
              </a:ext>
            </a:extLst>
          </p:cNvPr>
          <p:cNvSpPr txBox="1"/>
          <p:nvPr/>
        </p:nvSpPr>
        <p:spPr>
          <a:xfrm>
            <a:off x="152400" y="3705225"/>
            <a:ext cx="26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Accelerator Physicists: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FBB9C7C-36BC-4EAE-976C-C741BA04C22B}"/>
              </a:ext>
            </a:extLst>
          </p:cNvPr>
          <p:cNvSpPr/>
          <p:nvPr/>
        </p:nvSpPr>
        <p:spPr>
          <a:xfrm>
            <a:off x="268143" y="4074557"/>
            <a:ext cx="34561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(Machine) Commissioning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B5F9DBB-6A20-4F32-BEE4-ED963C86DC2C}"/>
              </a:ext>
            </a:extLst>
          </p:cNvPr>
          <p:cNvSpPr/>
          <p:nvPr/>
        </p:nvSpPr>
        <p:spPr>
          <a:xfrm>
            <a:off x="3724275" y="4074557"/>
            <a:ext cx="22669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User Operation</a:t>
            </a:r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879B87F-97A8-4497-9B73-9A8C4476A64A}"/>
              </a:ext>
            </a:extLst>
          </p:cNvPr>
          <p:cNvSpPr/>
          <p:nvPr/>
        </p:nvSpPr>
        <p:spPr>
          <a:xfrm>
            <a:off x="268143" y="4969972"/>
            <a:ext cx="345613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Acceptance Test(Vendor’s matter)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E813B1-DA88-412E-BC8B-CD3746508E3A}"/>
              </a:ext>
            </a:extLst>
          </p:cNvPr>
          <p:cNvSpPr/>
          <p:nvPr/>
        </p:nvSpPr>
        <p:spPr>
          <a:xfrm>
            <a:off x="3724275" y="4969972"/>
            <a:ext cx="22669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400" dirty="0"/>
              <a:t>(Clinical) </a:t>
            </a:r>
            <a:r>
              <a:rPr kumimoji="1" lang="en-US" altLang="ja-JP" dirty="0"/>
              <a:t>Commissioning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069307-8967-4547-81B3-56E2CFD3B83B}"/>
              </a:ext>
            </a:extLst>
          </p:cNvPr>
          <p:cNvSpPr txBox="1"/>
          <p:nvPr/>
        </p:nvSpPr>
        <p:spPr>
          <a:xfrm>
            <a:off x="152400" y="4522264"/>
            <a:ext cx="228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Medical Physicists:</a:t>
            </a:r>
            <a:endParaRPr kumimoji="1" lang="ja-JP" altLang="en-US" dirty="0"/>
          </a:p>
        </p:txBody>
      </p:sp>
      <p:pic>
        <p:nvPicPr>
          <p:cNvPr id="19" name="グラフィックス 18" descr="教授">
            <a:extLst>
              <a:ext uri="{FF2B5EF4-FFF2-40B4-BE49-F238E27FC236}">
                <a16:creationId xmlns:a16="http://schemas.microsoft.com/office/drawing/2014/main" id="{43A66908-D988-4FE3-A6AC-40DF920DCE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3160157"/>
            <a:ext cx="914400" cy="914400"/>
          </a:xfrm>
          <a:prstGeom prst="rect">
            <a:avLst/>
          </a:prstGeom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6AF67FBC-F17B-4FB0-AB5A-C1ACED2D48EC}"/>
              </a:ext>
            </a:extLst>
          </p:cNvPr>
          <p:cNvSpPr/>
          <p:nvPr/>
        </p:nvSpPr>
        <p:spPr>
          <a:xfrm>
            <a:off x="7016831" y="3134616"/>
            <a:ext cx="2159082" cy="914399"/>
          </a:xfrm>
          <a:prstGeom prst="wedgeRoundRectCallout">
            <a:avLst>
              <a:gd name="adj1" fmla="val -63625"/>
              <a:gd name="adj2" fmla="val -22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Quench Detected.</a:t>
            </a:r>
          </a:p>
          <a:p>
            <a:pPr algn="ctr"/>
            <a:r>
              <a:rPr kumimoji="1" lang="en-US" altLang="ja-JP" dirty="0"/>
              <a:t>It needs 1 hour to recover…</a:t>
            </a:r>
            <a:endParaRPr kumimoji="1" lang="ja-JP" altLang="en-US" dirty="0"/>
          </a:p>
        </p:txBody>
      </p:sp>
      <p:pic>
        <p:nvPicPr>
          <p:cNvPr id="23" name="グラフィックス 22" descr="医師">
            <a:extLst>
              <a:ext uri="{FF2B5EF4-FFF2-40B4-BE49-F238E27FC236}">
                <a16:creationId xmlns:a16="http://schemas.microsoft.com/office/drawing/2014/main" id="{6873530F-512C-4935-868B-8FEA1941BF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82344" y="3161673"/>
            <a:ext cx="914400" cy="914400"/>
          </a:xfrm>
          <a:prstGeom prst="rect">
            <a:avLst/>
          </a:prstGeom>
        </p:spPr>
      </p:pic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A83A0A2E-FC6D-46F1-8176-6882059C45E0}"/>
              </a:ext>
            </a:extLst>
          </p:cNvPr>
          <p:cNvSpPr/>
          <p:nvPr/>
        </p:nvSpPr>
        <p:spPr>
          <a:xfrm>
            <a:off x="10137693" y="3091274"/>
            <a:ext cx="1949532" cy="914399"/>
          </a:xfrm>
          <a:prstGeom prst="wedgeRoundRectCallout">
            <a:avLst>
              <a:gd name="adj1" fmla="val -63625"/>
              <a:gd name="adj2" fmla="val -22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Quench !?</a:t>
            </a:r>
          </a:p>
          <a:p>
            <a:pPr algn="ctr"/>
            <a:r>
              <a:rPr kumimoji="1" lang="en-US" altLang="ja-JP" dirty="0"/>
              <a:t>It needs several weeks to recover!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E018050-C520-4FB4-AD0C-D85427079475}"/>
              </a:ext>
            </a:extLst>
          </p:cNvPr>
          <p:cNvSpPr txBox="1"/>
          <p:nvPr/>
        </p:nvSpPr>
        <p:spPr>
          <a:xfrm>
            <a:off x="9310648" y="4106584"/>
            <a:ext cx="277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For MRI (with Liquid He), Quench means emergency stop with exploding vent of helium gas.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CF95919-15AA-40FF-8267-E7D83CD4042D}"/>
              </a:ext>
            </a:extLst>
          </p:cNvPr>
          <p:cNvSpPr txBox="1"/>
          <p:nvPr/>
        </p:nvSpPr>
        <p:spPr>
          <a:xfrm>
            <a:off x="6200777" y="4113966"/>
            <a:ext cx="3049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Superconducting magnets, “Quench” means temporal loss of superconducting state</a:t>
            </a:r>
          </a:p>
          <a:p>
            <a:r>
              <a:rPr kumimoji="1" lang="en-US" altLang="ja-JP" dirty="0"/>
              <a:t>And will recover soon.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36453E7-4D87-4749-8154-9FDEBD6414E0}"/>
              </a:ext>
            </a:extLst>
          </p:cNvPr>
          <p:cNvSpPr txBox="1"/>
          <p:nvPr/>
        </p:nvSpPr>
        <p:spPr>
          <a:xfrm>
            <a:off x="6238875" y="2763142"/>
            <a:ext cx="262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Accelerator Physicist: 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4A619D2-669C-493E-A21E-38071EA9156C}"/>
              </a:ext>
            </a:extLst>
          </p:cNvPr>
          <p:cNvSpPr txBox="1"/>
          <p:nvPr/>
        </p:nvSpPr>
        <p:spPr>
          <a:xfrm>
            <a:off x="9517934" y="2460802"/>
            <a:ext cx="2652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Medical Doctor and </a:t>
            </a:r>
          </a:p>
          <a:p>
            <a:r>
              <a:rPr kumimoji="1" lang="en-US" altLang="ja-JP" dirty="0"/>
              <a:t>Radiological Technologist: 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278627" y="5574890"/>
            <a:ext cx="7239308" cy="12241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dirty="0" smtClean="0"/>
              <a:t>To Avoid Miscommunication…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Documentation for common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Frequent Meeting (Daily Briefing for machine status, Weekly conference for treatment plan, Emergency meeting on trouble…)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028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Quality Assurance Program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/>
              <a:t>Quality Assurance program is established in each facility, discussed among Doctors, Radiological Technologists, and Physicists.</a:t>
            </a:r>
          </a:p>
          <a:p>
            <a:r>
              <a:rPr kumimoji="1" lang="en-US" altLang="ja-JP" sz="2800" dirty="0"/>
              <a:t>At 2019, particle therapy physics </a:t>
            </a:r>
            <a:r>
              <a:rPr lang="en-US" altLang="ja-JP" sz="2800" dirty="0"/>
              <a:t>guideline is available only for broad beam irradiation, not for scanning irradiation.</a:t>
            </a:r>
          </a:p>
          <a:p>
            <a:r>
              <a:rPr kumimoji="1" lang="en-US" altLang="ja-JP" sz="2800" dirty="0"/>
              <a:t>QA program in Yamagata Univ. will follow that of the Scanning/Gantry system at QST-NIRS.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95301" y="3605978"/>
            <a:ext cx="4370492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Daily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Dose/Monitor calibration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Range Check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Beam Position Check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All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Energy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Irradiation Check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Positioning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System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51282" y="3532180"/>
            <a:ext cx="4488088" cy="181588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Weekly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Detailed Patrol (incl. Gantry)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Profile/Range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Measurement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Respiratory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Gating System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51282" y="5402828"/>
            <a:ext cx="3559629" cy="138499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Annual</a:t>
            </a:r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Beam data compared </a:t>
            </a:r>
          </a:p>
          <a:p>
            <a:r>
              <a:rPr kumimoji="1" lang="en-US" altLang="ja-JP" sz="2800" dirty="0"/>
              <a:t> with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8732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0AEAFD-01B5-42EA-9181-BE1B261B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BEC723-FEF6-4000-AABB-02D75B007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Introduction of the facility</a:t>
            </a:r>
          </a:p>
          <a:p>
            <a:r>
              <a:rPr kumimoji="1" lang="en-US" altLang="ja-JP" dirty="0"/>
              <a:t>Accelerator and Irradiation System</a:t>
            </a:r>
          </a:p>
          <a:p>
            <a:r>
              <a:rPr lang="en-US" altLang="ja-JP" dirty="0"/>
              <a:t>Reliability Improvement of Heavy Ion Accelerator</a:t>
            </a:r>
          </a:p>
          <a:p>
            <a:r>
              <a:rPr lang="en-US" altLang="ja-JP" dirty="0" smtClean="0"/>
              <a:t>Staffs </a:t>
            </a:r>
            <a:r>
              <a:rPr lang="en-US" altLang="ja-JP" dirty="0"/>
              <a:t>and Human Factor</a:t>
            </a:r>
          </a:p>
          <a:p>
            <a:r>
              <a:rPr lang="en-US" altLang="ja-JP" dirty="0" smtClean="0"/>
              <a:t>Future </a:t>
            </a:r>
            <a:r>
              <a:rPr lang="en-US" altLang="ja-JP" dirty="0"/>
              <a:t>issue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D81E88-E4E3-4AA8-BD60-D14DC6D3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2F1C5D-A31F-4BE0-A1A4-D3F006EC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3E3060-CA51-4A2E-9253-3269249C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144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9441"/>
          </a:xfrm>
        </p:spPr>
        <p:txBody>
          <a:bodyPr/>
          <a:lstStyle/>
          <a:p>
            <a:r>
              <a:rPr lang="en-US" altLang="ja-JP" dirty="0"/>
              <a:t>Recover from Machine Trouble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For appropriate decision … Clinical Effect by the trouble is important</a:t>
            </a:r>
          </a:p>
          <a:p>
            <a:r>
              <a:rPr kumimoji="1" lang="en-US" altLang="ja-JP" dirty="0"/>
              <a:t>Role of each staff and workflow will be prepared.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AF87AF-38A1-4299-9053-9408423A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BE3962-706E-4B02-BEAA-263DAE3A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F3CFFB-EF25-4E85-AD5D-3401ED62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306034" y="1867229"/>
            <a:ext cx="3089787" cy="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Trouble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162669" y="2340981"/>
            <a:ext cx="3089787" cy="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Operator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768396" y="2918629"/>
            <a:ext cx="356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Find</a:t>
            </a:r>
            <a:r>
              <a:rPr kumimoji="1" lang="ja-JP" altLang="en-US" dirty="0"/>
              <a:t> </a:t>
            </a:r>
            <a:r>
              <a:rPr kumimoji="1" lang="en-US" altLang="ja-JP" dirty="0"/>
              <a:t>trouble in earlier stage</a:t>
            </a:r>
          </a:p>
          <a:p>
            <a:r>
              <a:rPr kumimoji="1" lang="en-US" altLang="ja-JP" dirty="0"/>
              <a:t>Search database for similar trouble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534697" y="2340075"/>
            <a:ext cx="3089787" cy="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Physicist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7314214" y="2917723"/>
            <a:ext cx="356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Investigate possible clinical effect </a:t>
            </a:r>
          </a:p>
          <a:p>
            <a:r>
              <a:rPr kumimoji="1" lang="en-US" altLang="ja-JP" dirty="0"/>
              <a:t>Estimate how long downtime</a:t>
            </a:r>
          </a:p>
          <a:p>
            <a:r>
              <a:rPr kumimoji="1" lang="en-US" altLang="ja-JP" dirty="0"/>
              <a:t>Action to prevent recurrence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043689" y="3527318"/>
            <a:ext cx="3284962" cy="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Radiological Technologist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1043688" y="4104966"/>
            <a:ext cx="356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Investigate effect for positioning</a:t>
            </a:r>
          </a:p>
          <a:p>
            <a:r>
              <a:rPr kumimoji="1" lang="en-US" altLang="ja-JP" dirty="0"/>
              <a:t>Re-scheduling of the irradiation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7405163" y="4020489"/>
            <a:ext cx="3284962" cy="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Medical Doctor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7405161" y="4598137"/>
            <a:ext cx="374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Investigate possible clinical effect </a:t>
            </a:r>
          </a:p>
          <a:p>
            <a:r>
              <a:rPr kumimoji="1" lang="en-US" altLang="ja-JP" dirty="0"/>
              <a:t>Final decision of restart the treatment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100223" y="4713662"/>
            <a:ext cx="3284962" cy="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Nurse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952742" y="5291310"/>
            <a:ext cx="356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Re-scheduling of the irradiation</a:t>
            </a:r>
          </a:p>
          <a:p>
            <a:r>
              <a:rPr kumimoji="1" lang="en-US" altLang="ja-JP" dirty="0"/>
              <a:t>Communicate patients for schedule</a:t>
            </a:r>
          </a:p>
        </p:txBody>
      </p:sp>
      <p:sp>
        <p:nvSpPr>
          <p:cNvPr id="18" name="下矢印 17"/>
          <p:cNvSpPr/>
          <p:nvPr/>
        </p:nvSpPr>
        <p:spPr>
          <a:xfrm>
            <a:off x="5552768" y="2593258"/>
            <a:ext cx="596320" cy="276040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699824" y="5444610"/>
            <a:ext cx="2337619" cy="7071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Recover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7182464" y="5244469"/>
            <a:ext cx="4450751" cy="10611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Team Work</a:t>
            </a:r>
          </a:p>
          <a:p>
            <a:r>
              <a:rPr kumimoji="1" lang="en-US" altLang="ja-JP" dirty="0" smtClean="0"/>
              <a:t>Not only act as a specialist</a:t>
            </a:r>
          </a:p>
          <a:p>
            <a:r>
              <a:rPr kumimoji="1" lang="en-US" altLang="ja-JP" dirty="0" smtClean="0"/>
              <a:t>But also communicate with other specialists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7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Operator Skill Training – Two Way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Operators are outsourced, company can change operators (e.g. </a:t>
            </a:r>
            <a:r>
              <a:rPr lang="en-US" altLang="ja-JP" sz="2800" dirty="0" smtClean="0"/>
              <a:t>skilled operator move to new facility and covered by new operator</a:t>
            </a:r>
            <a:r>
              <a:rPr kumimoji="1" lang="en-US" altLang="ja-JP" sz="2800" dirty="0" smtClean="0"/>
              <a:t>)</a:t>
            </a:r>
          </a:p>
          <a:p>
            <a:r>
              <a:rPr kumimoji="1" lang="en-US" altLang="ja-JP" sz="2800" dirty="0" smtClean="0"/>
              <a:t>How to keep the reliability of operation for long-term?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24463" y="2181996"/>
            <a:ext cx="5191433" cy="1674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Manual-based Basic Skill</a:t>
            </a:r>
          </a:p>
          <a:p>
            <a:r>
              <a:rPr kumimoji="1" lang="en-US" altLang="ja-JP" sz="2400" dirty="0" smtClean="0"/>
              <a:t>For daily operation and quality assurance, minimum level must be kept by manual and training.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6186947" y="2181996"/>
            <a:ext cx="5669693" cy="1674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Knowledge-based Advanced Skill</a:t>
            </a:r>
          </a:p>
          <a:p>
            <a:r>
              <a:rPr kumimoji="1" lang="en-US" altLang="ja-JP" sz="2400" dirty="0" smtClean="0">
                <a:solidFill>
                  <a:schemeClr val="tx1"/>
                </a:solidFill>
              </a:rPr>
              <a:t>For improvement of machine performance, unusual operation based on the knowledge of accelerator is important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324463" y="3910085"/>
            <a:ext cx="5191433" cy="1674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But, If we know only manual…</a:t>
            </a:r>
          </a:p>
          <a:p>
            <a:r>
              <a:rPr kumimoji="1" lang="en-US" altLang="ja-JP" sz="2400" dirty="0" smtClean="0"/>
              <a:t>It is difficult to handle unknown trouble if we do not have deep understanding of the machine.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6186947" y="3910084"/>
            <a:ext cx="5669693" cy="1674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But, If we ignore basic manual…</a:t>
            </a:r>
          </a:p>
          <a:p>
            <a:r>
              <a:rPr kumimoji="1" lang="en-US" altLang="ja-JP" sz="2400" dirty="0" smtClean="0">
                <a:solidFill>
                  <a:schemeClr val="tx1"/>
                </a:solidFill>
              </a:rPr>
              <a:t>It is very dangerous to operate without basic rules. It will result in critical failure.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20179" y="5638172"/>
            <a:ext cx="7256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子曰</a:t>
            </a:r>
            <a:r>
              <a:rPr kumimoji="1" lang="ja-JP" altLang="en-US" sz="2800" dirty="0"/>
              <a:t>、</a:t>
            </a:r>
            <a:r>
              <a:rPr kumimoji="1" lang="ja-JP" altLang="en-US" sz="2800" dirty="0" smtClean="0"/>
              <a:t>学而不思則罔</a:t>
            </a:r>
            <a:r>
              <a:rPr kumimoji="1" lang="ja-JP" altLang="en-US" sz="2800" dirty="0"/>
              <a:t>、</a:t>
            </a:r>
            <a:r>
              <a:rPr kumimoji="1" lang="ja-JP" altLang="en-US" sz="2800" dirty="0" smtClean="0"/>
              <a:t>思而不学</a:t>
            </a:r>
            <a:r>
              <a:rPr kumimoji="1" lang="ja-JP" altLang="en-US" sz="2800" dirty="0"/>
              <a:t>則</a:t>
            </a:r>
            <a:r>
              <a:rPr kumimoji="1" lang="ja-JP" altLang="en-US" sz="2800" dirty="0" smtClean="0"/>
              <a:t>殆</a:t>
            </a:r>
            <a:endParaRPr kumimoji="1" lang="ja-JP" altLang="en-US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1039491" y="6103181"/>
            <a:ext cx="97610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333333"/>
                </a:solidFill>
                <a:latin typeface="PingFang SC"/>
              </a:rPr>
              <a:t>Confucius said, </a:t>
            </a:r>
            <a:r>
              <a:rPr lang="en-US" altLang="ja-JP" dirty="0" smtClean="0">
                <a:solidFill>
                  <a:srgbClr val="333333"/>
                </a:solidFill>
                <a:latin typeface="PingFang SC"/>
              </a:rPr>
              <a:t>Learning without thinking leads to confusion, thinking without learning ends in danger.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60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Operator Training in Medical Facility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 Medical Facility, Manual-based training is important to avoid critical mistake. Usually, 100% of operator training was Manual-based.</a:t>
            </a:r>
          </a:p>
          <a:p>
            <a:r>
              <a:rPr lang="en-US" altLang="ja-JP" dirty="0"/>
              <a:t>High uptime requirement, no miss requirement – stressful work</a:t>
            </a:r>
          </a:p>
          <a:p>
            <a:r>
              <a:rPr lang="en-US" altLang="ja-JP" dirty="0" smtClean="0"/>
              <a:t>No opportunity for thinking physics in accelerator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“Operator’s Machine Time”</a:t>
            </a:r>
            <a:r>
              <a:rPr kumimoji="1" lang="en-US" altLang="ja-JP" dirty="0" smtClean="0"/>
              <a:t> - machine study time, </a:t>
            </a:r>
            <a:r>
              <a:rPr lang="en-US" altLang="ja-JP" dirty="0" smtClean="0"/>
              <a:t>the theme is set by operator themselves (sometimes accelerator physicist advice about theme) will greatly help understanding the accelerator.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smtClean="0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494140" y="5541389"/>
            <a:ext cx="512998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333333"/>
                </a:solidFill>
                <a:latin typeface="PingFang SC"/>
              </a:rPr>
              <a:t>Both Learning and Thinking !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079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Yamagata University is constructing a Heavy Ion Therapy Facility with a Superconducting Rotating Gantry as a 7th Heavy Ion Therapy facility in Japan.</a:t>
            </a:r>
          </a:p>
          <a:p>
            <a:r>
              <a:rPr lang="en-US" altLang="ja-JP" dirty="0"/>
              <a:t>Many improvement has been done in the accelerator using the information of troubles of preceding facility.</a:t>
            </a:r>
          </a:p>
          <a:p>
            <a:r>
              <a:rPr lang="en-US" altLang="ja-JP" dirty="0" smtClean="0"/>
              <a:t>For </a:t>
            </a:r>
            <a:r>
              <a:rPr lang="en-US" altLang="ja-JP" dirty="0"/>
              <a:t>the medical accelerator, difference of the background of medical staff must be considered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Operators of medical accelerator tend to learn only manuals, but understanding accelerator is also important.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DA44F1-8F37-4CDD-B914-86ADC91B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8104D4-47FB-4DBB-8576-C667C560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BB2F3A-31C5-41DB-9A18-507728BC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65058" y="560294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謝謝！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168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Heavy Ion Therapy in Japan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9442"/>
            <a:ext cx="6133522" cy="5356722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Heavy Ion Therapy started </a:t>
            </a:r>
            <a:r>
              <a:rPr lang="en-US" altLang="ja-JP" sz="2400" dirty="0"/>
              <a:t>at HIMAC in 1994.</a:t>
            </a:r>
          </a:p>
          <a:p>
            <a:r>
              <a:rPr kumimoji="1" lang="en-US" altLang="ja-JP" sz="2400" dirty="0"/>
              <a:t>&gt;20000 patient treated </a:t>
            </a:r>
            <a:r>
              <a:rPr lang="en-US" altLang="ja-JP" sz="2400" dirty="0"/>
              <a:t>by 6 facilities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Bone &amp; Soft Tissue, Head &amp; Neck, and prostate</a:t>
            </a:r>
            <a:r>
              <a:rPr kumimoji="1" lang="en-US" altLang="ja-JP" sz="2400" dirty="0"/>
              <a:t> cancer are covered by national health insurance</a:t>
            </a:r>
          </a:p>
          <a:p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066"/>
            <a:ext cx="5867412" cy="372161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429" y="1776924"/>
            <a:ext cx="1952247" cy="4353348"/>
          </a:xfrm>
          <a:prstGeom prst="rect">
            <a:avLst/>
          </a:prstGeom>
        </p:spPr>
      </p:pic>
      <p:cxnSp>
        <p:nvCxnSpPr>
          <p:cNvPr id="22" name="直線矢印コネクタ 21"/>
          <p:cNvCxnSpPr/>
          <p:nvPr/>
        </p:nvCxnSpPr>
        <p:spPr>
          <a:xfrm flipH="1">
            <a:off x="9905033" y="3496799"/>
            <a:ext cx="506374" cy="266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円/楕円 10"/>
          <p:cNvSpPr/>
          <p:nvPr/>
        </p:nvSpPr>
        <p:spPr>
          <a:xfrm>
            <a:off x="10377918" y="3035549"/>
            <a:ext cx="1354089" cy="92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Prostate</a:t>
            </a:r>
          </a:p>
          <a:p>
            <a:pPr algn="ctr"/>
            <a:r>
              <a:rPr kumimoji="1" lang="en-US" altLang="ja-JP" dirty="0"/>
              <a:t>60%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>
            <a:stCxn id="25" idx="2"/>
          </p:cNvCxnSpPr>
          <p:nvPr/>
        </p:nvCxnSpPr>
        <p:spPr>
          <a:xfrm flipH="1">
            <a:off x="10054170" y="2477671"/>
            <a:ext cx="765069" cy="520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円/楕円 16"/>
          <p:cNvSpPr/>
          <p:nvPr/>
        </p:nvSpPr>
        <p:spPr>
          <a:xfrm>
            <a:off x="10819239" y="2201823"/>
            <a:ext cx="972112" cy="5516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Lung</a:t>
            </a:r>
          </a:p>
          <a:p>
            <a:pPr algn="ctr"/>
            <a:r>
              <a:rPr kumimoji="1" lang="en-US" altLang="ja-JP" dirty="0"/>
              <a:t>7%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>
            <a:stCxn id="27" idx="5"/>
          </p:cNvCxnSpPr>
          <p:nvPr/>
        </p:nvCxnSpPr>
        <p:spPr>
          <a:xfrm>
            <a:off x="8552603" y="2822393"/>
            <a:ext cx="1238845" cy="311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円/楕円 21"/>
          <p:cNvSpPr/>
          <p:nvPr/>
        </p:nvSpPr>
        <p:spPr>
          <a:xfrm>
            <a:off x="7712706" y="2345732"/>
            <a:ext cx="984001" cy="5584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Liver</a:t>
            </a:r>
          </a:p>
          <a:p>
            <a:pPr algn="ctr"/>
            <a:r>
              <a:rPr kumimoji="1" lang="en-US" altLang="ja-JP" dirty="0"/>
              <a:t>7%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>
            <a:stCxn id="29" idx="6"/>
          </p:cNvCxnSpPr>
          <p:nvPr/>
        </p:nvCxnSpPr>
        <p:spPr>
          <a:xfrm>
            <a:off x="8486544" y="3269780"/>
            <a:ext cx="1453456" cy="19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円/楕円 30"/>
          <p:cNvSpPr/>
          <p:nvPr/>
        </p:nvSpPr>
        <p:spPr>
          <a:xfrm>
            <a:off x="7015213" y="2990558"/>
            <a:ext cx="1471331" cy="55844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Pancreas</a:t>
            </a:r>
          </a:p>
          <a:p>
            <a:pPr algn="ctr"/>
            <a:r>
              <a:rPr kumimoji="1" lang="en-US" altLang="ja-JP" dirty="0"/>
              <a:t>5%</a:t>
            </a:r>
            <a:endParaRPr kumimoji="1" lang="ja-JP" altLang="en-US" dirty="0"/>
          </a:p>
        </p:txBody>
      </p:sp>
      <p:cxnSp>
        <p:nvCxnSpPr>
          <p:cNvPr id="30" name="直線矢印コネクタ 29"/>
          <p:cNvCxnSpPr>
            <a:stCxn id="31" idx="6"/>
          </p:cNvCxnSpPr>
          <p:nvPr/>
        </p:nvCxnSpPr>
        <p:spPr>
          <a:xfrm>
            <a:off x="8809534" y="4260583"/>
            <a:ext cx="842434" cy="35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円/楕円 36"/>
          <p:cNvSpPr/>
          <p:nvPr/>
        </p:nvSpPr>
        <p:spPr>
          <a:xfrm>
            <a:off x="7338203" y="3981361"/>
            <a:ext cx="1471331" cy="5584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Bone</a:t>
            </a:r>
          </a:p>
          <a:p>
            <a:pPr algn="ctr"/>
            <a:r>
              <a:rPr kumimoji="1" lang="en-US" altLang="ja-JP" dirty="0"/>
              <a:t>6%</a:t>
            </a:r>
            <a:endParaRPr kumimoji="1" lang="ja-JP" altLang="en-US" dirty="0"/>
          </a:p>
        </p:txBody>
      </p:sp>
      <p:cxnSp>
        <p:nvCxnSpPr>
          <p:cNvPr id="32" name="直線矢印コネクタ 31"/>
          <p:cNvCxnSpPr>
            <a:stCxn id="33" idx="6"/>
          </p:cNvCxnSpPr>
          <p:nvPr/>
        </p:nvCxnSpPr>
        <p:spPr>
          <a:xfrm>
            <a:off x="9155701" y="1891718"/>
            <a:ext cx="581992" cy="342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円/楕円 38"/>
          <p:cNvSpPr/>
          <p:nvPr/>
        </p:nvSpPr>
        <p:spPr>
          <a:xfrm>
            <a:off x="7167422" y="1612496"/>
            <a:ext cx="1988279" cy="5584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Head &amp; Neck</a:t>
            </a:r>
          </a:p>
          <a:p>
            <a:pPr algn="ctr"/>
            <a:r>
              <a:rPr kumimoji="1" lang="en-US" altLang="ja-JP" dirty="0"/>
              <a:t>6%</a:t>
            </a:r>
            <a:endParaRPr kumimoji="1" lang="ja-JP" altLang="en-US" dirty="0"/>
          </a:p>
        </p:txBody>
      </p:sp>
      <p:cxnSp>
        <p:nvCxnSpPr>
          <p:cNvPr id="35" name="直線矢印コネクタ 34"/>
          <p:cNvCxnSpPr>
            <a:stCxn id="36" idx="2"/>
          </p:cNvCxnSpPr>
          <p:nvPr/>
        </p:nvCxnSpPr>
        <p:spPr>
          <a:xfrm flipH="1" flipV="1">
            <a:off x="9914690" y="3966354"/>
            <a:ext cx="623469" cy="927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円/楕円 46"/>
          <p:cNvSpPr/>
          <p:nvPr/>
        </p:nvSpPr>
        <p:spPr>
          <a:xfrm>
            <a:off x="10538159" y="4628694"/>
            <a:ext cx="1272477" cy="52955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Rectum</a:t>
            </a:r>
          </a:p>
          <a:p>
            <a:pPr algn="ctr"/>
            <a:r>
              <a:rPr kumimoji="1" lang="en-US" altLang="ja-JP" dirty="0"/>
              <a:t>3%</a:t>
            </a:r>
            <a:endParaRPr kumimoji="1" lang="ja-JP" altLang="en-US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784" y="4624050"/>
            <a:ext cx="3243645" cy="215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928739-FBDA-45FB-A1E6-486A592C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E6B523-E094-4A72-B4C8-18A95D3E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ED711109-0C7E-4565-887D-93F02E93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F6C5C4-0FCC-4DB6-A2A5-9EE011DA0C5F}"/>
              </a:ext>
            </a:extLst>
          </p:cNvPr>
          <p:cNvSpPr txBox="1"/>
          <p:nvPr/>
        </p:nvSpPr>
        <p:spPr>
          <a:xfrm>
            <a:off x="7847753" y="923925"/>
            <a:ext cx="412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Cancer sites treated by Heavy Ion Therapy</a:t>
            </a:r>
          </a:p>
          <a:p>
            <a:r>
              <a:rPr kumimoji="1" lang="en-US" altLang="ja-JP" dirty="0"/>
              <a:t>In Gunma University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2558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Heavy Ion Therapy Project in Yamagata University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9442"/>
            <a:ext cx="6159910" cy="535672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sz="2800" dirty="0"/>
              <a:t>2004 Heavy Ion Facility Project Started</a:t>
            </a:r>
          </a:p>
          <a:p>
            <a:endParaRPr kumimoji="1" lang="en-US" altLang="ja-JP" sz="2800" dirty="0"/>
          </a:p>
          <a:p>
            <a:r>
              <a:rPr lang="en-US" altLang="ja-JP" sz="2800" dirty="0"/>
              <a:t>2014 Research Building constructed</a:t>
            </a:r>
          </a:p>
          <a:p>
            <a:pPr lvl="1"/>
            <a:r>
              <a:rPr lang="en-US" altLang="ja-JP" dirty="0"/>
              <a:t>Research of Energy-saving Operation, Injector Improvement</a:t>
            </a:r>
            <a:endParaRPr kumimoji="1" lang="en-US" altLang="ja-JP" dirty="0"/>
          </a:p>
          <a:p>
            <a:r>
              <a:rPr kumimoji="1" lang="en-US" altLang="ja-JP" sz="2800" dirty="0"/>
              <a:t>2015 Design of building and machine</a:t>
            </a:r>
          </a:p>
          <a:p>
            <a:pPr lvl="1"/>
            <a:r>
              <a:rPr lang="en-US" altLang="ja-JP" sz="2000" dirty="0"/>
              <a:t>Design: Nihon Sekkei Co. Ltd.</a:t>
            </a:r>
            <a:endParaRPr kumimoji="1" lang="en-US" altLang="ja-JP" sz="2000" dirty="0"/>
          </a:p>
          <a:p>
            <a:pPr lvl="1"/>
            <a:r>
              <a:rPr kumimoji="1" lang="en-US" altLang="ja-JP" sz="2000" dirty="0"/>
              <a:t>Construction: Takenaka Co. Ltd.</a:t>
            </a:r>
          </a:p>
          <a:p>
            <a:pPr lvl="1"/>
            <a:r>
              <a:rPr lang="en-US" altLang="ja-JP" sz="2000" dirty="0"/>
              <a:t>Machine: Toshiba Energy Systems &amp; Solutions Co. Ltd.</a:t>
            </a:r>
            <a:endParaRPr lang="en-US" altLang="ja-JP" sz="2800" dirty="0"/>
          </a:p>
          <a:p>
            <a:r>
              <a:rPr lang="en-US" altLang="ja-JP" sz="2800" dirty="0"/>
              <a:t>2017 Construction Started</a:t>
            </a:r>
          </a:p>
          <a:p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kumimoji="1" lang="en-US" altLang="ja-JP" sz="2800" dirty="0"/>
              <a:t>2019 Building construction Completed</a:t>
            </a:r>
          </a:p>
          <a:p>
            <a:r>
              <a:rPr kumimoji="1" lang="en-US" altLang="ja-JP" sz="2800" dirty="0" smtClean="0"/>
              <a:t>2020 </a:t>
            </a:r>
            <a:r>
              <a:rPr kumimoji="1" lang="en-US" altLang="ja-JP" sz="2800" dirty="0"/>
              <a:t>1</a:t>
            </a:r>
            <a:r>
              <a:rPr kumimoji="1" lang="en-US" altLang="ja-JP" sz="2800" baseline="30000" dirty="0"/>
              <a:t>st</a:t>
            </a: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Treatment</a:t>
            </a:r>
            <a:endParaRPr kumimoji="1" lang="ja-JP" altLang="en-US" sz="2800" dirty="0"/>
          </a:p>
        </p:txBody>
      </p:sp>
      <p:pic>
        <p:nvPicPr>
          <p:cNvPr id="1026" name="Picture 2" descr="http://www.id.yamagata-u.ac.jp/nhpb0/images/nhpb-pic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32" y="821359"/>
            <a:ext cx="3810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矢印 3"/>
          <p:cNvSpPr/>
          <p:nvPr/>
        </p:nvSpPr>
        <p:spPr>
          <a:xfrm>
            <a:off x="5737123" y="1814052"/>
            <a:ext cx="729488" cy="3613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B068CD-02F6-4753-9BE0-BF5B705B2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33534"/>
            <a:ext cx="3811639" cy="21440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56D2A7-0D9B-4E06-AD50-A79FD6621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03" y="4618402"/>
            <a:ext cx="3981508" cy="2239598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4637024" y="3978118"/>
            <a:ext cx="729488" cy="3613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6159910" y="5119536"/>
            <a:ext cx="729488" cy="3613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D56C4F-F847-4F9B-98D5-B0225BCA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3339606-02A3-4EA9-B26E-00F56A64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F943A9B0-3E9B-494C-86B8-0C02F55C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83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1D681A-E9AA-4DF6-9EDC-B58E0A37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East Japan Heavy Ion Center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C557C9-37A1-408C-867C-B62F2E8BC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Heavy</a:t>
            </a:r>
            <a:r>
              <a:rPr kumimoji="1" lang="ja-JP" altLang="en-US" dirty="0"/>
              <a:t> </a:t>
            </a:r>
            <a:r>
              <a:rPr kumimoji="1" lang="en-US" altLang="ja-JP" dirty="0"/>
              <a:t>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Therapy</a:t>
            </a:r>
            <a:r>
              <a:rPr kumimoji="1" lang="ja-JP" altLang="en-US" dirty="0"/>
              <a:t> </a:t>
            </a:r>
            <a:r>
              <a:rPr kumimoji="1" lang="en-US" altLang="ja-JP" dirty="0"/>
              <a:t>Facility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E6B1C2E-42AA-4961-A935-8B1E69446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89" b="7298"/>
          <a:stretch/>
        </p:blipFill>
        <p:spPr>
          <a:xfrm>
            <a:off x="587840" y="1413187"/>
            <a:ext cx="4139018" cy="268047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818239" y="862783"/>
            <a:ext cx="63737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Feature of the facility</a:t>
            </a:r>
          </a:p>
          <a:p>
            <a:pPr marL="514350" indent="-514350">
              <a:buAutoNum type="arabicParenBoth"/>
            </a:pPr>
            <a:r>
              <a:rPr kumimoji="1" lang="en-US" altLang="ja-JP" sz="2800" dirty="0"/>
              <a:t>Compact Building</a:t>
            </a:r>
          </a:p>
          <a:p>
            <a:pPr lvl="1"/>
            <a:r>
              <a:rPr lang="en-US" altLang="ja-JP" sz="2800" dirty="0"/>
              <a:t>45 x 45 m footprint (World Smallest!)</a:t>
            </a:r>
            <a:endParaRPr kumimoji="1" lang="en-US" altLang="ja-JP" sz="2800" dirty="0"/>
          </a:p>
          <a:p>
            <a:pPr marL="514350" indent="-514350">
              <a:buAutoNum type="arabicParenBoth"/>
            </a:pPr>
            <a:r>
              <a:rPr kumimoji="1" lang="en-US" altLang="ja-JP" sz="2800" dirty="0"/>
              <a:t>Superconducting Rotating Gantry</a:t>
            </a:r>
          </a:p>
          <a:p>
            <a:pPr lvl="1"/>
            <a:r>
              <a:rPr kumimoji="1" lang="en-US" altLang="ja-JP" sz="2800" dirty="0"/>
              <a:t>World First model in compact facility</a:t>
            </a:r>
          </a:p>
          <a:p>
            <a:pPr marL="514350" indent="-514350">
              <a:buAutoNum type="arabicParenBoth"/>
            </a:pPr>
            <a:r>
              <a:rPr kumimoji="1" lang="en-US" altLang="ja-JP" sz="2800" dirty="0"/>
              <a:t>Energy Saving Operation</a:t>
            </a:r>
          </a:p>
          <a:p>
            <a:pPr lvl="1"/>
            <a:r>
              <a:rPr kumimoji="1" lang="en-US" altLang="ja-JP" sz="2800" dirty="0"/>
              <a:t>Natural Air Cooling</a:t>
            </a:r>
          </a:p>
          <a:p>
            <a:pPr lvl="1"/>
            <a:r>
              <a:rPr kumimoji="1" lang="en-US" altLang="ja-JP" sz="2800" dirty="0"/>
              <a:t>Reduction of Magnet Current</a:t>
            </a:r>
          </a:p>
          <a:p>
            <a:pPr marL="514350" indent="-514350">
              <a:buAutoNum type="arabicParenBoth"/>
            </a:pPr>
            <a:r>
              <a:rPr kumimoji="1" lang="en-US" altLang="ja-JP" sz="2800" dirty="0"/>
              <a:t>Teleconference for patient consultation</a:t>
            </a:r>
          </a:p>
          <a:p>
            <a:pPr lvl="1"/>
            <a:r>
              <a:rPr kumimoji="1" lang="en-US" altLang="ja-JP" sz="2800" dirty="0"/>
              <a:t>Connected with &gt;60 hospitals in Northern </a:t>
            </a:r>
            <a:r>
              <a:rPr kumimoji="1" lang="en-US" altLang="ja-JP" sz="2800" dirty="0" smtClean="0"/>
              <a:t>Japan Area</a:t>
            </a:r>
            <a:endParaRPr kumimoji="1" lang="en-US" altLang="ja-JP" sz="2800" dirty="0"/>
          </a:p>
        </p:txBody>
      </p:sp>
      <p:sp>
        <p:nvSpPr>
          <p:cNvPr id="16" name="日付プレースホルダー 15">
            <a:extLst>
              <a:ext uri="{FF2B5EF4-FFF2-40B4-BE49-F238E27FC236}">
                <a16:creationId xmlns:a16="http://schemas.microsoft.com/office/drawing/2014/main" id="{EBB4B81E-B9AF-4FA9-84DB-31C168EB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18" name="フッター プレースホルダー 17">
            <a:extLst>
              <a:ext uri="{FF2B5EF4-FFF2-40B4-BE49-F238E27FC236}">
                <a16:creationId xmlns:a16="http://schemas.microsoft.com/office/drawing/2014/main" id="{EB569A01-1308-4E66-816F-A63211C1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119DDB61-8528-4D46-8BD1-582B02E5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47291D8-32D8-4E13-ABA5-C39C1EA727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10861" r="27621" b="9108"/>
          <a:stretch/>
        </p:blipFill>
        <p:spPr bwMode="auto">
          <a:xfrm>
            <a:off x="1622395" y="3934853"/>
            <a:ext cx="3243222" cy="2803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53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Compact Accelerator for Heavy Ion Therapy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5" y="2030362"/>
            <a:ext cx="3425791" cy="2569343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04" y="2030362"/>
            <a:ext cx="3460955" cy="25957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2030362"/>
            <a:ext cx="3460955" cy="2595716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0" y="769442"/>
            <a:ext cx="12192000" cy="5356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The basic design is the same as preceding compact facilities.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3065" y="1555955"/>
            <a:ext cx="236648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/>
              <a:t>ECR Ion Source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12759" y="1555955"/>
            <a:ext cx="226863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/>
              <a:t>RFQ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+ IH Linac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40273" y="1619865"/>
            <a:ext cx="196412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/>
              <a:t>Synchrotron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495" y="4682615"/>
            <a:ext cx="3625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</a:t>
            </a:r>
            <a:r>
              <a:rPr kumimoji="1" lang="en-US" altLang="ja-JP" sz="2400" baseline="30000" dirty="0"/>
              <a:t>4+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10 keV/u ~200 e</a:t>
            </a: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dirty="0"/>
              <a:t>A</a:t>
            </a:r>
          </a:p>
          <a:p>
            <a:r>
              <a:rPr kumimoji="1" lang="en-US" altLang="ja-JP" sz="2400" dirty="0"/>
              <a:t>CH</a:t>
            </a:r>
            <a:r>
              <a:rPr kumimoji="1" lang="en-US" altLang="ja-JP" sz="2400" baseline="-25000" dirty="0"/>
              <a:t>4</a:t>
            </a:r>
            <a:r>
              <a:rPr kumimoji="1" lang="en-US" altLang="ja-JP" sz="2400" dirty="0"/>
              <a:t> + He gas mixing</a:t>
            </a:r>
          </a:p>
          <a:p>
            <a:r>
              <a:rPr kumimoji="1" lang="en-US" altLang="ja-JP" sz="2400" dirty="0"/>
              <a:t>Permanent Magnet (~0.8 T)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336320" y="4682615"/>
            <a:ext cx="35703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</a:t>
            </a:r>
            <a:r>
              <a:rPr kumimoji="1" lang="en-US" altLang="ja-JP" sz="2400" baseline="30000" dirty="0"/>
              <a:t>6+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50-430 MeV/u C ~ 63 m</a:t>
            </a:r>
          </a:p>
          <a:p>
            <a:r>
              <a:rPr kumimoji="1" lang="en-US" altLang="ja-JP" sz="2400" dirty="0"/>
              <a:t>Extended flattop operation</a:t>
            </a:r>
          </a:p>
          <a:p>
            <a:r>
              <a:rPr kumimoji="1" lang="en-US" altLang="ja-JP" sz="2400" dirty="0"/>
              <a:t>Slow extraction</a:t>
            </a:r>
          </a:p>
          <a:p>
            <a:r>
              <a:rPr kumimoji="1" lang="en-US" altLang="ja-JP" sz="2400" dirty="0"/>
              <a:t>600 energy (~0.5 mm) step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7079" y="4682615"/>
            <a:ext cx="45850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</a:t>
            </a:r>
            <a:r>
              <a:rPr kumimoji="1" lang="en-US" altLang="ja-JP" sz="2400" baseline="30000" dirty="0"/>
              <a:t>6+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4 MeV/u ~200 e</a:t>
            </a: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dirty="0"/>
              <a:t>A</a:t>
            </a:r>
          </a:p>
          <a:p>
            <a:r>
              <a:rPr kumimoji="1" lang="en-US" altLang="ja-JP" sz="2400" dirty="0"/>
              <a:t>RFQ: Solid State Amplifier (150 kW)</a:t>
            </a:r>
          </a:p>
          <a:p>
            <a:r>
              <a:rPr kumimoji="1" lang="en-US" altLang="ja-JP" sz="2400" dirty="0"/>
              <a:t>IHL: SSA(50 kW)</a:t>
            </a:r>
            <a:r>
              <a:rPr kumimoji="1" lang="ja-JP" altLang="en-US" sz="2400" dirty="0"/>
              <a:t>→</a:t>
            </a:r>
            <a:r>
              <a:rPr kumimoji="1" lang="en-US" altLang="ja-JP" sz="2400" dirty="0"/>
              <a:t>Tetrode(500 kW)</a:t>
            </a:r>
          </a:p>
          <a:p>
            <a:r>
              <a:rPr kumimoji="1" lang="en-US" altLang="ja-JP" sz="2400" dirty="0"/>
              <a:t>Alternative Phase Focusing IHL</a:t>
            </a:r>
          </a:p>
        </p:txBody>
      </p:sp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276D3436-48D8-461F-8468-FB23EBA7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E9947045-F186-4574-BF00-22EC2710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B0109459-8542-4C38-9857-8E5DB513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581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Irradiation system with Rotating Gantry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2 Irradiation Rooms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00" y="1865673"/>
            <a:ext cx="3704303" cy="27782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10" y="1865674"/>
            <a:ext cx="3702951" cy="277721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53065" y="1378976"/>
            <a:ext cx="505632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/>
              <a:t>Fixed Horizontal Irradiation Room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00136" y="1378976"/>
            <a:ext cx="510158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/>
              <a:t>Rotating Gantry Irradiation Room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3753" y="4642888"/>
            <a:ext cx="35621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Active Beam Scanning</a:t>
            </a:r>
          </a:p>
          <a:p>
            <a:r>
              <a:rPr kumimoji="1" lang="en-US" altLang="ja-JP" sz="2400" dirty="0"/>
              <a:t>Dose Rate: 2 Gy/min for 1 L</a:t>
            </a:r>
          </a:p>
          <a:p>
            <a:r>
              <a:rPr kumimoji="1" lang="en-US" altLang="ja-JP" sz="2400" dirty="0"/>
              <a:t>Field Size: 200×200 mm</a:t>
            </a:r>
          </a:p>
          <a:p>
            <a:r>
              <a:rPr kumimoji="1" lang="en-US" altLang="ja-JP" sz="2400" dirty="0"/>
              <a:t>No Physical Range Shifter</a:t>
            </a:r>
          </a:p>
          <a:p>
            <a:r>
              <a:rPr kumimoji="1" lang="en-US" altLang="ja-JP" sz="2400" dirty="0"/>
              <a:t>Crossed X-ray Positioning</a:t>
            </a:r>
          </a:p>
          <a:p>
            <a:r>
              <a:rPr kumimoji="1" lang="en-US" altLang="ja-JP" sz="2400" dirty="0"/>
              <a:t>(w X-ray respiratory gating)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36697" y="4640430"/>
            <a:ext cx="41353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Gantry length: ~ 8 m </a:t>
            </a:r>
          </a:p>
          <a:p>
            <a:r>
              <a:rPr kumimoji="1" lang="en-US" altLang="ja-JP" sz="2400" dirty="0"/>
              <a:t>Weight:  ~200 t</a:t>
            </a:r>
          </a:p>
          <a:p>
            <a:r>
              <a:rPr kumimoji="1" lang="en-US" altLang="ja-JP" sz="2400" dirty="0"/>
              <a:t>Rotating speed: 0.5 rpm</a:t>
            </a:r>
          </a:p>
          <a:p>
            <a:r>
              <a:rPr kumimoji="1" lang="en-US" altLang="ja-JP" sz="2400" dirty="0"/>
              <a:t>6 Superconducting magnet ~3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T</a:t>
            </a:r>
          </a:p>
          <a:p>
            <a:r>
              <a:rPr kumimoji="1" lang="en-US" altLang="ja-JP" sz="2400" dirty="0"/>
              <a:t>(combined function)</a:t>
            </a:r>
          </a:p>
          <a:p>
            <a:r>
              <a:rPr kumimoji="1" lang="en-US" altLang="ja-JP" sz="2400" dirty="0"/>
              <a:t>x/y emittance compensator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FBF6ED-8A57-4431-B9C7-3CB8A111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D049CA-D6AC-45E9-8B3B-6EF28A6C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 dirty="0"/>
              <a:t>H. Souda, ARW2019 (Guangzhou, China)</a:t>
            </a:r>
            <a:endParaRPr kumimoji="1"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DA744A49-FC51-4501-9B56-DEB88FE5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18280" r="18280" b="18280"/>
          <a:stretch/>
        </p:blipFill>
        <p:spPr>
          <a:xfrm>
            <a:off x="9158748" y="2417211"/>
            <a:ext cx="2965718" cy="27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 Challenge and Reliability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69441"/>
            <a:ext cx="6150077" cy="6088557"/>
          </a:xfrm>
        </p:spPr>
        <p:txBody>
          <a:bodyPr>
            <a:normAutofit/>
          </a:bodyPr>
          <a:lstStyle/>
          <a:p>
            <a:r>
              <a:rPr lang="en-US" altLang="ja-JP" dirty="0"/>
              <a:t>Compact Building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lvl="1"/>
            <a:r>
              <a:rPr lang="en-US" altLang="ja-JP" dirty="0"/>
              <a:t>45 x 45 m footprint (World Smallest!)</a:t>
            </a:r>
          </a:p>
          <a:p>
            <a:pPr lvl="1"/>
            <a:r>
              <a:rPr lang="en-US" altLang="ja-JP" dirty="0"/>
              <a:t>Severe condition for Cooling Water (High Pressure in Lower floor)</a:t>
            </a:r>
          </a:p>
        </p:txBody>
      </p:sp>
      <p:pic>
        <p:nvPicPr>
          <p:cNvPr id="4" name="図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10861" r="27621" b="9108"/>
          <a:stretch/>
        </p:blipFill>
        <p:spPr bwMode="auto">
          <a:xfrm>
            <a:off x="1552419" y="1312607"/>
            <a:ext cx="3488506" cy="3015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024718" y="750639"/>
            <a:ext cx="6150077" cy="5605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 baseline="0">
                <a:solidFill>
                  <a:schemeClr val="tx1"/>
                </a:solidFill>
                <a:latin typeface="+mn-lt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Natural Air Conditioning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1/6 energy consumption for air conditioning</a:t>
            </a:r>
          </a:p>
          <a:p>
            <a:pPr lvl="1"/>
            <a:r>
              <a:rPr lang="en-US" altLang="ja-JP" dirty="0"/>
              <a:t>Need test for Temperature Stability, Humidity, Dust</a:t>
            </a:r>
          </a:p>
          <a:p>
            <a:endParaRPr lang="en-US" altLang="ja-JP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422" y="1312607"/>
            <a:ext cx="4976668" cy="3015159"/>
          </a:xfrm>
          <a:prstGeom prst="rect">
            <a:avLst/>
          </a:prstGeo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A61621-672A-4696-B09D-9C34341D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27271B5E-DF50-4CCF-A6B0-D65ADA98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C804C16-6863-4C67-BECD-27ECF861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8C34D-9869-4590-9FA6-0C7B342BB64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043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98012" y="2086897"/>
            <a:ext cx="12003040" cy="471210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sz="2400" dirty="0"/>
              <a:t>East Japan Heavy Ion Center 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Director: Prof. K. Nemoto</a:t>
            </a: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Staff</a:t>
            </a:r>
            <a:r>
              <a:rPr lang="ja-JP" altLang="en-US" dirty="0"/>
              <a:t> </a:t>
            </a:r>
            <a:r>
              <a:rPr lang="en-US" altLang="ja-JP" dirty="0"/>
              <a:t>of Carbon Ion Therapy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12760" y="2475950"/>
            <a:ext cx="3261893" cy="1705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Medical Doctor</a:t>
            </a:r>
          </a:p>
          <a:p>
            <a:pPr algn="ctr"/>
            <a:r>
              <a:rPr kumimoji="1" lang="en-US" altLang="ja-JP" sz="2400" dirty="0"/>
              <a:t>9</a:t>
            </a:r>
          </a:p>
          <a:p>
            <a:pPr algn="ctr"/>
            <a:r>
              <a:rPr kumimoji="1" lang="en-US" altLang="ja-JP" sz="2400" dirty="0"/>
              <a:t>(3 trained in NIRS)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4124400" y="2448823"/>
            <a:ext cx="3551867" cy="1705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Radiological Technologist</a:t>
            </a:r>
          </a:p>
          <a:p>
            <a:pPr algn="ctr"/>
            <a:r>
              <a:rPr kumimoji="1" lang="en-US" altLang="ja-JP" sz="2400" dirty="0"/>
              <a:t>4</a:t>
            </a:r>
            <a:r>
              <a:rPr kumimoji="1" lang="ja-JP" altLang="en-US" sz="2400" dirty="0"/>
              <a:t>→</a:t>
            </a:r>
            <a:r>
              <a:rPr kumimoji="1" lang="en-US" altLang="ja-JP" sz="2400" dirty="0"/>
              <a:t>6</a:t>
            </a:r>
          </a:p>
          <a:p>
            <a:pPr algn="ctr"/>
            <a:r>
              <a:rPr kumimoji="1" lang="en-US" altLang="ja-JP" sz="2400" dirty="0"/>
              <a:t>(All trained in NIRS)</a:t>
            </a:r>
            <a:endParaRPr kumimoji="1" lang="ja-JP" altLang="en-US" sz="2400" dirty="0"/>
          </a:p>
        </p:txBody>
      </p:sp>
      <p:sp>
        <p:nvSpPr>
          <p:cNvPr id="6" name="角丸四角形 5"/>
          <p:cNvSpPr/>
          <p:nvPr/>
        </p:nvSpPr>
        <p:spPr>
          <a:xfrm>
            <a:off x="98013" y="4403325"/>
            <a:ext cx="3346524" cy="15398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Nurse</a:t>
            </a:r>
          </a:p>
          <a:p>
            <a:pPr algn="ctr"/>
            <a:r>
              <a:rPr kumimoji="1" lang="en-US" altLang="ja-JP" sz="2400" dirty="0"/>
              <a:t>4</a:t>
            </a:r>
          </a:p>
          <a:p>
            <a:pPr algn="ctr"/>
            <a:r>
              <a:rPr kumimoji="1" lang="en-US" altLang="ja-JP" sz="2400" dirty="0"/>
              <a:t>(1 trained in Gunma-U)</a:t>
            </a:r>
            <a:endParaRPr kumimoji="1" lang="ja-JP" altLang="en-US" sz="2400" dirty="0"/>
          </a:p>
        </p:txBody>
      </p:sp>
      <p:sp>
        <p:nvSpPr>
          <p:cNvPr id="7" name="角丸四角形 6"/>
          <p:cNvSpPr/>
          <p:nvPr/>
        </p:nvSpPr>
        <p:spPr>
          <a:xfrm>
            <a:off x="8222227" y="2482017"/>
            <a:ext cx="3667166" cy="41522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Medical Physicist</a:t>
            </a:r>
          </a:p>
          <a:p>
            <a:pPr algn="ctr"/>
            <a:r>
              <a:rPr kumimoji="1" lang="en-US" altLang="ja-JP" sz="2400" dirty="0"/>
              <a:t>5</a:t>
            </a:r>
          </a:p>
          <a:p>
            <a:pPr algn="ctr"/>
            <a:r>
              <a:rPr kumimoji="1" lang="en-US" altLang="ja-JP" sz="2400" dirty="0"/>
              <a:t>Prof. T. Iwai</a:t>
            </a:r>
          </a:p>
          <a:p>
            <a:pPr algn="ctr"/>
            <a:r>
              <a:rPr kumimoji="1" lang="en-US" altLang="ja-JP" sz="2400" dirty="0"/>
              <a:t>(Manager, Total System)</a:t>
            </a:r>
          </a:p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Dr. H. Souda</a:t>
            </a:r>
            <a:r>
              <a:rPr kumimoji="1" lang="en-US" altLang="ja-JP" sz="2400" dirty="0">
                <a:solidFill>
                  <a:schemeClr val="tx1"/>
                </a:solidFill>
              </a:rPr>
              <a:t>(Gunma 6yr)</a:t>
            </a:r>
          </a:p>
          <a:p>
            <a:pPr algn="ctr"/>
            <a:r>
              <a:rPr kumimoji="1" lang="en-US" altLang="ja-JP" sz="2400" dirty="0"/>
              <a:t>(Accelerator)</a:t>
            </a:r>
          </a:p>
          <a:p>
            <a:pPr algn="ctr"/>
            <a:r>
              <a:rPr kumimoji="1" lang="en-US" altLang="ja-JP" sz="2400" dirty="0"/>
              <a:t>Dr. T. Kanai (NIRS 1yr)</a:t>
            </a:r>
          </a:p>
          <a:p>
            <a:pPr algn="ctr"/>
            <a:r>
              <a:rPr kumimoji="1" lang="en-US" altLang="ja-JP" sz="2400" dirty="0"/>
              <a:t>(Dosimetry/RIS)</a:t>
            </a:r>
          </a:p>
          <a:p>
            <a:pPr algn="ctr"/>
            <a:r>
              <a:rPr kumimoji="1" lang="en-US" altLang="ja-JP" sz="2400" dirty="0"/>
              <a:t>Y. Miyasaka(KCC 1yr)</a:t>
            </a:r>
          </a:p>
          <a:p>
            <a:pPr algn="ctr"/>
            <a:r>
              <a:rPr kumimoji="1" lang="en-US" altLang="ja-JP" sz="2400" dirty="0"/>
              <a:t>(Treatment Planning)</a:t>
            </a:r>
          </a:p>
          <a:p>
            <a:pPr algn="ctr"/>
            <a:r>
              <a:rPr kumimoji="1" lang="en-US" altLang="ja-JP" sz="2400" dirty="0"/>
              <a:t>Y. Ieko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4124399" y="4403325"/>
            <a:ext cx="3551867" cy="15398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Operator</a:t>
            </a:r>
          </a:p>
          <a:p>
            <a:pPr algn="ctr"/>
            <a:r>
              <a:rPr kumimoji="1" lang="en-US" altLang="ja-JP" sz="2400" dirty="0"/>
              <a:t>6</a:t>
            </a:r>
          </a:p>
          <a:p>
            <a:pPr algn="ctr"/>
            <a:r>
              <a:rPr kumimoji="1" lang="en-US" altLang="ja-JP" sz="2400" dirty="0"/>
              <a:t>(To be contracted)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4124399" y="869360"/>
            <a:ext cx="4156820" cy="11376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Steering Committee, </a:t>
            </a:r>
          </a:p>
          <a:p>
            <a:pPr algn="ctr"/>
            <a:r>
              <a:rPr kumimoji="1" lang="en-US" altLang="ja-JP" sz="2400" dirty="0"/>
              <a:t>East Japan Heavy Ion Center</a:t>
            </a:r>
          </a:p>
          <a:p>
            <a:pPr algn="ctr"/>
            <a:r>
              <a:rPr kumimoji="1" lang="en-US" altLang="ja-JP" sz="2400" dirty="0"/>
              <a:t>Chair: Prof. T. Kayama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8929" y="6024421"/>
            <a:ext cx="728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Staff trained in the same treatment system (NIRS, KCC)</a:t>
            </a:r>
          </a:p>
          <a:p>
            <a:r>
              <a:rPr kumimoji="1" lang="en-US" altLang="ja-JP" dirty="0"/>
              <a:t>No staff with long experience of Heavy Ion Therapy (Trained for 0.5-1 yr)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AC16BF1-4FE3-4DF0-958C-C581F11D3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8271" y="6479827"/>
            <a:ext cx="1175322" cy="338554"/>
          </a:xfrm>
        </p:spPr>
        <p:txBody>
          <a:bodyPr/>
          <a:lstStyle/>
          <a:p>
            <a:r>
              <a:rPr kumimoji="1" lang="en-US" altLang="ja-JP" dirty="0"/>
              <a:t>2019/11/14</a:t>
            </a:r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984F4145-8DAC-46CF-B223-7FCA4FE7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520" y="6479827"/>
            <a:ext cx="8640960" cy="338554"/>
          </a:xfrm>
        </p:spPr>
        <p:txBody>
          <a:bodyPr/>
          <a:lstStyle/>
          <a:p>
            <a:r>
              <a:rPr kumimoji="1" lang="pt-BR" altLang="ja-JP"/>
              <a:t>H. Souda, ARW2019 (Guangzhou, China)</a:t>
            </a:r>
            <a:endParaRPr kumimoji="1" lang="ja-JP" altLang="en-US" dirty="0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4D4E5F8C-2FDC-447D-B71A-870B044B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4565" y="6310170"/>
            <a:ext cx="672075" cy="501650"/>
          </a:xfrm>
        </p:spPr>
        <p:txBody>
          <a:bodyPr/>
          <a:lstStyle/>
          <a:p>
            <a:fld id="{7A48C34D-9869-4590-9FA6-0C7B342BB64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065887"/>
      </p:ext>
    </p:extLst>
  </p:cSld>
  <p:clrMapOvr>
    <a:masterClrMapping/>
  </p:clrMapOvr>
</p:sld>
</file>

<file path=ppt/theme/theme1.xml><?xml version="1.0" encoding="utf-8"?>
<a:theme xmlns:a="http://schemas.openxmlformats.org/drawingml/2006/main" name="Y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YU" id="{5E609830-C2A2-4EE2-9663-D8D2DD52516A}" vid="{569AEEF3-C3AC-4513-BC90-B3C00F009CB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</Template>
  <TotalTime>6980</TotalTime>
  <Words>2203</Words>
  <Application>Microsoft Office PowerPoint</Application>
  <PresentationFormat>ワイド画面</PresentationFormat>
  <Paragraphs>508</Paragraphs>
  <Slides>23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1" baseType="lpstr">
      <vt:lpstr>ＭＳ Ｐゴシック</vt:lpstr>
      <vt:lpstr>PingFang SC</vt:lpstr>
      <vt:lpstr>游ゴシック</vt:lpstr>
      <vt:lpstr>Arial</vt:lpstr>
      <vt:lpstr>Calibri</vt:lpstr>
      <vt:lpstr>Symbol</vt:lpstr>
      <vt:lpstr>Times New Roman</vt:lpstr>
      <vt:lpstr>YU</vt:lpstr>
      <vt:lpstr>Construction of Compact Heavy Ion Medical Accelerator with a Superconducting Rotating Gantry</vt:lpstr>
      <vt:lpstr>Contents</vt:lpstr>
      <vt:lpstr>Heavy Ion Therapy in Japan</vt:lpstr>
      <vt:lpstr>Heavy Ion Therapy Project in Yamagata University</vt:lpstr>
      <vt:lpstr>East Japan Heavy Ion Center</vt:lpstr>
      <vt:lpstr>Compact Accelerator for Heavy Ion Therapy</vt:lpstr>
      <vt:lpstr>Irradiation system with Rotating Gantry</vt:lpstr>
      <vt:lpstr>New Challenge and Reliability</vt:lpstr>
      <vt:lpstr>Staff of Carbon Ion Therapy</vt:lpstr>
      <vt:lpstr>Operation Schedule (Preliminary)</vt:lpstr>
      <vt:lpstr>Availability of preceding facilities</vt:lpstr>
      <vt:lpstr>Improvement of Accelerator Reliability</vt:lpstr>
      <vt:lpstr>Reliability of Superconducting Rotating Gantry</vt:lpstr>
      <vt:lpstr>Long-span Maintenance Issue</vt:lpstr>
      <vt:lpstr>Future Development</vt:lpstr>
      <vt:lpstr>“Reliability” in medical accelerator</vt:lpstr>
      <vt:lpstr>Decision Making for Clinical Irradiation</vt:lpstr>
      <vt:lpstr>Human Factor in Particle Therapy</vt:lpstr>
      <vt:lpstr>Quality Assurance Program</vt:lpstr>
      <vt:lpstr>Recover from Machine Trouble</vt:lpstr>
      <vt:lpstr>Operator Skill Training – Two Way</vt:lpstr>
      <vt:lpstr>Operator Training in Medical Facility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of Compact Heavy Ion Medical Accelerator with a Superconducting Rotating Gantry</dc:title>
  <dc:creator>想田 光</dc:creator>
  <cp:lastModifiedBy>想田 光</cp:lastModifiedBy>
  <cp:revision>110</cp:revision>
  <cp:lastPrinted>2019-11-06T05:50:12Z</cp:lastPrinted>
  <dcterms:created xsi:type="dcterms:W3CDTF">2019-10-29T04:00:26Z</dcterms:created>
  <dcterms:modified xsi:type="dcterms:W3CDTF">2019-11-13T16:28:14Z</dcterms:modified>
</cp:coreProperties>
</file>