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theme/theme9.xml" ContentType="application/vnd.openxmlformats-officedocument.theme+xml"/>
  <Override PartName="/ppt/slideLayouts/slideLayout59.xml" ContentType="application/vnd.openxmlformats-officedocument.presentationml.slideLayout+xml"/>
  <Override PartName="/ppt/theme/theme10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theme/themeOverride4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3" r:id="rId2"/>
    <p:sldMasterId id="2147483694" r:id="rId3"/>
    <p:sldMasterId id="2147483706" r:id="rId4"/>
    <p:sldMasterId id="2147483718" r:id="rId5"/>
    <p:sldMasterId id="2147483731" r:id="rId6"/>
    <p:sldMasterId id="2147483733" r:id="rId7"/>
    <p:sldMasterId id="2147483736" r:id="rId8"/>
    <p:sldMasterId id="2147483738" r:id="rId9"/>
    <p:sldMasterId id="2147483740" r:id="rId10"/>
    <p:sldMasterId id="2147483753" r:id="rId11"/>
  </p:sldMasterIdLst>
  <p:notesMasterIdLst>
    <p:notesMasterId r:id="rId18"/>
  </p:notesMasterIdLst>
  <p:sldIdLst>
    <p:sldId id="706" r:id="rId12"/>
    <p:sldId id="3406" r:id="rId13"/>
    <p:sldId id="702" r:id="rId14"/>
    <p:sldId id="703" r:id="rId15"/>
    <p:sldId id="712" r:id="rId16"/>
    <p:sldId id="70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r, Gregory" initials="MG" lastIdx="0" clrIdx="0">
    <p:extLst>
      <p:ext uri="{19B8F6BF-5375-455C-9EA6-DF929625EA0E}">
        <p15:presenceInfo xmlns:p15="http://schemas.microsoft.com/office/powerpoint/2012/main" userId="S::gmarr@bnl.gov::3561ba5d-ecd2-4074-b30a-c8c766e651b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84" y="1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rgbClr val="002060"/>
                </a:solidFill>
              </a:rPr>
              <a:t>RHIC Availability Run 19</a:t>
            </a:r>
          </a:p>
        </c:rich>
      </c:tx>
      <c:layout>
        <c:manualLayout>
          <c:xMode val="edge"/>
          <c:yMode val="edge"/>
          <c:x val="7.7622076562788606E-2"/>
          <c:y val="4.31675217083914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3DD-42B8-A005-271E036AB4CA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3DD-42B8-A005-271E036AB4CA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3DD-42B8-A005-271E036AB4CA}"/>
              </c:ext>
            </c:extLst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3DD-42B8-A005-271E036AB4CA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3DD-42B8-A005-271E036AB4CA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3DD-42B8-A005-271E036AB4CA}"/>
              </c:ext>
            </c:extLst>
          </c:dPt>
          <c:dLbls>
            <c:dLbl>
              <c:idx val="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3DD-42B8-A005-271E036AB4CA}"/>
                </c:ext>
              </c:extLst>
            </c:dLbl>
            <c:dLbl>
              <c:idx val="4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3DD-42B8-A005-271E036AB4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RHIC_FY19!$A$4:$A$9</c:f>
              <c:strCache>
                <c:ptCount val="6"/>
                <c:pt idx="0">
                  <c:v>physics</c:v>
                </c:pt>
                <c:pt idx="1">
                  <c:v>machine development</c:v>
                </c:pt>
                <c:pt idx="2">
                  <c:v>beam studies</c:v>
                </c:pt>
                <c:pt idx="3">
                  <c:v>machine setup</c:v>
                </c:pt>
                <c:pt idx="4">
                  <c:v>experimenter setup</c:v>
                </c:pt>
                <c:pt idx="5">
                  <c:v>failure</c:v>
                </c:pt>
              </c:strCache>
            </c:strRef>
          </c:cat>
          <c:val>
            <c:numRef>
              <c:f>RHIC_FY19!$AE$4:$AE$9</c:f>
              <c:numCache>
                <c:formatCode>0.0%</c:formatCode>
                <c:ptCount val="6"/>
                <c:pt idx="0">
                  <c:v>0.3138508724833261</c:v>
                </c:pt>
                <c:pt idx="1">
                  <c:v>0.28109914275094267</c:v>
                </c:pt>
                <c:pt idx="2">
                  <c:v>3.1629614795085441E-3</c:v>
                </c:pt>
                <c:pt idx="3">
                  <c:v>0.27445762496581055</c:v>
                </c:pt>
                <c:pt idx="4">
                  <c:v>1.5029326941434171E-2</c:v>
                </c:pt>
                <c:pt idx="5">
                  <c:v>0.11240007137897792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3DD-42B8-A005-271E036AB4C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497265745967543"/>
          <c:y val="4.8489627709394585E-2"/>
          <c:w val="0.39502734254032462"/>
          <c:h val="0.70037510045984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accent6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6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i="0" baseline="0" dirty="0"/>
              <a:t>LINAC Availability for BLIP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00FF"/>
            </a:solidFill>
            <a:ln>
              <a:solidFill>
                <a:srgbClr val="00B0F0"/>
              </a:solidFill>
            </a:ln>
            <a:effectLst/>
          </c:spPr>
          <c:invertIfNegative val="0"/>
          <c:cat>
            <c:strRef>
              <c:f>Summary!$I$2:$I$9</c:f>
              <c:strCache>
                <c:ptCount val="8"/>
                <c:pt idx="0">
                  <c:v>FY12</c:v>
                </c:pt>
                <c:pt idx="1">
                  <c:v>FY13</c:v>
                </c:pt>
                <c:pt idx="2">
                  <c:v>FY14</c:v>
                </c:pt>
                <c:pt idx="3">
                  <c:v>FY15</c:v>
                </c:pt>
                <c:pt idx="4">
                  <c:v>FY16</c:v>
                </c:pt>
                <c:pt idx="5">
                  <c:v>FY17</c:v>
                </c:pt>
                <c:pt idx="6">
                  <c:v>FY18</c:v>
                </c:pt>
                <c:pt idx="7">
                  <c:v>FY19</c:v>
                </c:pt>
              </c:strCache>
            </c:strRef>
          </c:cat>
          <c:val>
            <c:numRef>
              <c:f>Summary!$J$2:$J$9</c:f>
              <c:numCache>
                <c:formatCode>0.000%</c:formatCode>
                <c:ptCount val="8"/>
                <c:pt idx="0">
                  <c:v>0.89414918367759799</c:v>
                </c:pt>
                <c:pt idx="1">
                  <c:v>0.93977725967745041</c:v>
                </c:pt>
                <c:pt idx="2">
                  <c:v>0.95889999999999997</c:v>
                </c:pt>
                <c:pt idx="3">
                  <c:v>0.95698005317372314</c:v>
                </c:pt>
                <c:pt idx="4">
                  <c:v>0.95553683674865886</c:v>
                </c:pt>
                <c:pt idx="5">
                  <c:v>0.95326900401857695</c:v>
                </c:pt>
                <c:pt idx="6">
                  <c:v>0.9093407831298157</c:v>
                </c:pt>
                <c:pt idx="7">
                  <c:v>0.97457993329277748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42-4F92-8675-6FDE1F9CF1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5994304"/>
        <c:axId val="315994632"/>
      </c:barChart>
      <c:catAx>
        <c:axId val="315994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5994632"/>
        <c:crosses val="autoZero"/>
        <c:auto val="1"/>
        <c:lblAlgn val="ctr"/>
        <c:lblOffset val="100"/>
        <c:noMultiLvlLbl val="0"/>
      </c:catAx>
      <c:valAx>
        <c:axId val="315994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5994304"/>
        <c:crosses val="autoZero"/>
        <c:crossBetween val="between"/>
      </c:valAx>
      <c:spPr>
        <a:noFill/>
        <a:ln w="6350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baseline="0" dirty="0">
                <a:solidFill>
                  <a:srgbClr val="002060"/>
                </a:solidFill>
              </a:rPr>
              <a:t>Booster Availability for NSRL Runs 18C, 19A, &amp; 19B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232917760279967E-2"/>
          <c:y val="0.13467592592592592"/>
          <c:w val="0.47089720034995625"/>
          <c:h val="0.7848286672499270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CC1-422D-8B9B-5F83AC206FC2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CC1-422D-8B9B-5F83AC206FC2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CC1-422D-8B9B-5F83AC206FC2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CC1-422D-8B9B-5F83AC206FC2}"/>
              </c:ext>
            </c:extLst>
          </c:dPt>
          <c:dPt>
            <c:idx val="4"/>
            <c:bubble3D val="0"/>
            <c:spPr>
              <a:solidFill>
                <a:srgbClr val="0000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CC1-422D-8B9B-5F83AC206FC2}"/>
              </c:ext>
            </c:extLst>
          </c:dPt>
          <c:dLbls>
            <c:dLbl>
              <c:idx val="0"/>
              <c:layout>
                <c:manualLayout>
                  <c:x val="-0.16967683727034122"/>
                  <c:y val="1.44003353747448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CC1-422D-8B9B-5F83AC206FC2}"/>
                </c:ext>
              </c:extLst>
            </c:dLbl>
            <c:dLbl>
              <c:idx val="1"/>
              <c:layout>
                <c:manualLayout>
                  <c:x val="0.17296916010498686"/>
                  <c:y val="-9.93904928550597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CC1-422D-8B9B-5F83AC206FC2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ACC1-422D-8B9B-5F83AC206FC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CC1-422D-8B9B-5F83AC206F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Sheet1!$C$6:$C$10</c:f>
              <c:strCache>
                <c:ptCount val="5"/>
                <c:pt idx="0">
                  <c:v>Science</c:v>
                </c:pt>
                <c:pt idx="1">
                  <c:v>Machine Setup</c:v>
                </c:pt>
                <c:pt idx="2">
                  <c:v>Machine Development</c:v>
                </c:pt>
                <c:pt idx="3">
                  <c:v>Failure</c:v>
                </c:pt>
                <c:pt idx="4">
                  <c:v>Scheduled Maintenance</c:v>
                </c:pt>
              </c:strCache>
            </c:strRef>
          </c:cat>
          <c:val>
            <c:numRef>
              <c:f>Sheet1!$E$6:$E$10</c:f>
              <c:numCache>
                <c:formatCode>0.0%</c:formatCode>
                <c:ptCount val="5"/>
                <c:pt idx="0">
                  <c:v>0.45847122151474529</c:v>
                </c:pt>
                <c:pt idx="1">
                  <c:v>0.39299178954423586</c:v>
                </c:pt>
                <c:pt idx="2">
                  <c:v>4.0722394436997315E-2</c:v>
                </c:pt>
                <c:pt idx="3">
                  <c:v>5.7164251005361925E-2</c:v>
                </c:pt>
                <c:pt idx="4">
                  <c:v>5.5137818364611249E-3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CC1-422D-8B9B-5F83AC206F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8685996628702408"/>
          <c:y val="0.35039942231809973"/>
          <c:w val="0.40988289646192128"/>
          <c:h val="0.575526545571004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000000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2000" dirty="0"/>
              <a:t>RHIC Run19 Availability 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2206712906389106"/>
          <c:y val="0.10651454659716832"/>
          <c:w val="0.86326111721694443"/>
          <c:h val="0.616137314518853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RHIC_HOURS_DOE!$A$14</c:f>
              <c:strCache>
                <c:ptCount val="1"/>
                <c:pt idx="0">
                  <c:v>availability</c:v>
                </c:pt>
              </c:strCache>
            </c:strRef>
          </c:tx>
          <c:spPr>
            <a:solidFill>
              <a:srgbClr val="3366FF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A5B-44A5-B21D-7A593D31261D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A5B-44A5-B21D-7A593D31261D}"/>
              </c:ext>
            </c:extLst>
          </c:dPt>
          <c:cat>
            <c:strRef>
              <c:f>RHIC_HOURS_DOE!$A$26:$A$52</c:f>
              <c:strCache>
                <c:ptCount val="27"/>
                <c:pt idx="0">
                  <c:v>FY19-week 14:</c:v>
                </c:pt>
                <c:pt idx="1">
                  <c:v>FY19-week 15:</c:v>
                </c:pt>
                <c:pt idx="2">
                  <c:v>FY19-week 16:</c:v>
                </c:pt>
                <c:pt idx="3">
                  <c:v>FY19-week 17:</c:v>
                </c:pt>
                <c:pt idx="4">
                  <c:v>FY19-week 18:</c:v>
                </c:pt>
                <c:pt idx="5">
                  <c:v>FY19-week 19:</c:v>
                </c:pt>
                <c:pt idx="6">
                  <c:v>FY19-week 20:</c:v>
                </c:pt>
                <c:pt idx="7">
                  <c:v>FY19-week 21:</c:v>
                </c:pt>
                <c:pt idx="8">
                  <c:v>FY19-week 22:</c:v>
                </c:pt>
                <c:pt idx="9">
                  <c:v>FY19-week 23:</c:v>
                </c:pt>
                <c:pt idx="10">
                  <c:v>FY19-week 24:</c:v>
                </c:pt>
                <c:pt idx="11">
                  <c:v>FY19-week 25:</c:v>
                </c:pt>
                <c:pt idx="12">
                  <c:v>FY19-week 26:</c:v>
                </c:pt>
                <c:pt idx="13">
                  <c:v>FY19-week 27:</c:v>
                </c:pt>
                <c:pt idx="14">
                  <c:v>FY19-week 28:</c:v>
                </c:pt>
                <c:pt idx="15">
                  <c:v>FY19-week 29:</c:v>
                </c:pt>
                <c:pt idx="16">
                  <c:v>FY19-week 30:</c:v>
                </c:pt>
                <c:pt idx="17">
                  <c:v>FY19-week 31:</c:v>
                </c:pt>
                <c:pt idx="18">
                  <c:v>FY19-week 32:</c:v>
                </c:pt>
                <c:pt idx="19">
                  <c:v>FY19-week 33:</c:v>
                </c:pt>
                <c:pt idx="20">
                  <c:v>FY19-week 34:</c:v>
                </c:pt>
                <c:pt idx="21">
                  <c:v>FY19-week 35:</c:v>
                </c:pt>
                <c:pt idx="22">
                  <c:v>FY19-week 36:</c:v>
                </c:pt>
                <c:pt idx="23">
                  <c:v>FY19-week 37:</c:v>
                </c:pt>
                <c:pt idx="24">
                  <c:v>FY19-week 38:</c:v>
                </c:pt>
                <c:pt idx="25">
                  <c:v>FY19-week 39:</c:v>
                </c:pt>
                <c:pt idx="26">
                  <c:v>FY19-week 40:</c:v>
                </c:pt>
              </c:strCache>
            </c:strRef>
          </c:cat>
          <c:val>
            <c:numRef>
              <c:f>RHIC_HOURS_DOE!$B$26:$B$52</c:f>
              <c:numCache>
                <c:formatCode>0.00%</c:formatCode>
                <c:ptCount val="27"/>
                <c:pt idx="0">
                  <c:v>0.94147350993377477</c:v>
                </c:pt>
                <c:pt idx="1">
                  <c:v>0.91036678000434046</c:v>
                </c:pt>
                <c:pt idx="2">
                  <c:v>0.94725243477642718</c:v>
                </c:pt>
                <c:pt idx="3">
                  <c:v>0.87793605091680549</c:v>
                </c:pt>
                <c:pt idx="4">
                  <c:v>0.90442349528643939</c:v>
                </c:pt>
                <c:pt idx="5">
                  <c:v>0.84433374844333742</c:v>
                </c:pt>
                <c:pt idx="6">
                  <c:v>0.85157081058080997</c:v>
                </c:pt>
                <c:pt idx="7">
                  <c:v>0.93248497702368316</c:v>
                </c:pt>
                <c:pt idx="8">
                  <c:v>0.87771821820650275</c:v>
                </c:pt>
                <c:pt idx="9">
                  <c:v>0.84957358011250228</c:v>
                </c:pt>
                <c:pt idx="10">
                  <c:v>0.94415379766782215</c:v>
                </c:pt>
                <c:pt idx="11">
                  <c:v>0.9165610859728508</c:v>
                </c:pt>
                <c:pt idx="12">
                  <c:v>0.8148313176320815</c:v>
                </c:pt>
                <c:pt idx="13">
                  <c:v>0.87760321519912321</c:v>
                </c:pt>
                <c:pt idx="14">
                  <c:v>0.85295969773299751</c:v>
                </c:pt>
                <c:pt idx="15">
                  <c:v>0.88033829174664113</c:v>
                </c:pt>
                <c:pt idx="16">
                  <c:v>0.89920680982781975</c:v>
                </c:pt>
                <c:pt idx="17">
                  <c:v>0.89273809523809522</c:v>
                </c:pt>
                <c:pt idx="18">
                  <c:v>0.91024532242073963</c:v>
                </c:pt>
                <c:pt idx="19">
                  <c:v>0.86220238095238089</c:v>
                </c:pt>
                <c:pt idx="20">
                  <c:v>0.93894776924541468</c:v>
                </c:pt>
                <c:pt idx="21">
                  <c:v>0.93290516808830903</c:v>
                </c:pt>
                <c:pt idx="22">
                  <c:v>0.90289910115204453</c:v>
                </c:pt>
                <c:pt idx="23">
                  <c:v>0.91128200898931999</c:v>
                </c:pt>
                <c:pt idx="24">
                  <c:v>0.92219570405727924</c:v>
                </c:pt>
                <c:pt idx="25">
                  <c:v>0.79272584251055722</c:v>
                </c:pt>
                <c:pt idx="26">
                  <c:v>0.88229999999999997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A5B-44A5-B21D-7A593D3126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7626368"/>
        <c:axId val="77628160"/>
      </c:barChart>
      <c:catAx>
        <c:axId val="77626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540000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77628160"/>
        <c:crosses val="autoZero"/>
        <c:auto val="1"/>
        <c:lblAlgn val="ctr"/>
        <c:lblOffset val="100"/>
        <c:noMultiLvlLbl val="0"/>
      </c:catAx>
      <c:valAx>
        <c:axId val="77628160"/>
        <c:scaling>
          <c:orientation val="minMax"/>
          <c:max val="1"/>
          <c:min val="0.4"/>
        </c:scaling>
        <c:delete val="0"/>
        <c:axPos val="l"/>
        <c:majorGridlines>
          <c:spPr>
            <a:ln>
              <a:solidFill>
                <a:sysClr val="windowText" lastClr="000000">
                  <a:lumMod val="50000"/>
                  <a:lumOff val="50000"/>
                </a:sysClr>
              </a:solidFill>
            </a:ln>
          </c:spPr>
        </c:majorGridlines>
        <c:numFmt formatCode="0%" sourceLinked="0"/>
        <c:majorTickMark val="none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77626368"/>
        <c:crosses val="autoZero"/>
        <c:crossBetween val="between"/>
        <c:majorUnit val="0.1"/>
      </c:valAx>
      <c:spPr>
        <a:ln w="6350">
          <a:solidFill>
            <a:schemeClr val="accent6"/>
          </a:solidFill>
        </a:ln>
      </c:spPr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Availability!$B$1</c:f>
              <c:strCache>
                <c:ptCount val="1"/>
                <c:pt idx="0">
                  <c:v>RHIC Availability by Run[%]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strRef>
              <c:f>Availability!$A$2:$A$19</c:f>
              <c:strCache>
                <c:ptCount val="18"/>
                <c:pt idx="0">
                  <c:v>Run2</c:v>
                </c:pt>
                <c:pt idx="1">
                  <c:v>Run3</c:v>
                </c:pt>
                <c:pt idx="2">
                  <c:v>Run4</c:v>
                </c:pt>
                <c:pt idx="3">
                  <c:v>Run5</c:v>
                </c:pt>
                <c:pt idx="4">
                  <c:v>Run6</c:v>
                </c:pt>
                <c:pt idx="5">
                  <c:v>Run7</c:v>
                </c:pt>
                <c:pt idx="6">
                  <c:v>Run8</c:v>
                </c:pt>
                <c:pt idx="7">
                  <c:v>Run9</c:v>
                </c:pt>
                <c:pt idx="8">
                  <c:v>Run10</c:v>
                </c:pt>
                <c:pt idx="9">
                  <c:v>Run11</c:v>
                </c:pt>
                <c:pt idx="10">
                  <c:v>Run12</c:v>
                </c:pt>
                <c:pt idx="11">
                  <c:v>Run13</c:v>
                </c:pt>
                <c:pt idx="12">
                  <c:v>Run14</c:v>
                </c:pt>
                <c:pt idx="13">
                  <c:v>Run15</c:v>
                </c:pt>
                <c:pt idx="14">
                  <c:v>Run16</c:v>
                </c:pt>
                <c:pt idx="15">
                  <c:v>Run17</c:v>
                </c:pt>
                <c:pt idx="16">
                  <c:v>Run18</c:v>
                </c:pt>
                <c:pt idx="17">
                  <c:v>Run19</c:v>
                </c:pt>
              </c:strCache>
            </c:strRef>
          </c:cat>
          <c:val>
            <c:numRef>
              <c:f>Availability!$B$2:$B$19</c:f>
              <c:numCache>
                <c:formatCode>0.0%</c:formatCode>
                <c:ptCount val="18"/>
                <c:pt idx="0">
                  <c:v>0.82499999999999996</c:v>
                </c:pt>
                <c:pt idx="1">
                  <c:v>0.77900000000000003</c:v>
                </c:pt>
                <c:pt idx="2">
                  <c:v>0.80100000000000005</c:v>
                </c:pt>
                <c:pt idx="3">
                  <c:v>0.84699999999999998</c:v>
                </c:pt>
                <c:pt idx="4">
                  <c:v>0.80200000000000005</c:v>
                </c:pt>
                <c:pt idx="5">
                  <c:v>0.69799999999999995</c:v>
                </c:pt>
                <c:pt idx="6">
                  <c:v>0.83299999999999996</c:v>
                </c:pt>
                <c:pt idx="7">
                  <c:v>0.80300000000000005</c:v>
                </c:pt>
                <c:pt idx="8">
                  <c:v>0.82899999999999996</c:v>
                </c:pt>
                <c:pt idx="9">
                  <c:v>0.76300000000000001</c:v>
                </c:pt>
                <c:pt idx="10">
                  <c:v>0.85399999999999998</c:v>
                </c:pt>
                <c:pt idx="11">
                  <c:v>0.83699999999999997</c:v>
                </c:pt>
                <c:pt idx="12">
                  <c:v>0.86799999999999999</c:v>
                </c:pt>
                <c:pt idx="13">
                  <c:v>0.879</c:v>
                </c:pt>
                <c:pt idx="14">
                  <c:v>0.82699999999999996</c:v>
                </c:pt>
                <c:pt idx="15">
                  <c:v>0.86</c:v>
                </c:pt>
                <c:pt idx="16">
                  <c:v>0.90900000000000003</c:v>
                </c:pt>
                <c:pt idx="17">
                  <c:v>0.88700000000000001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5B-44A4-8169-3F434A5A44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4523264"/>
        <c:axId val="101978112"/>
      </c:barChart>
      <c:catAx>
        <c:axId val="845232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5400000" vert="horz"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01978112"/>
        <c:crosses val="autoZero"/>
        <c:auto val="1"/>
        <c:lblAlgn val="ctr"/>
        <c:lblOffset val="100"/>
        <c:noMultiLvlLbl val="0"/>
      </c:catAx>
      <c:valAx>
        <c:axId val="101978112"/>
        <c:scaling>
          <c:orientation val="minMax"/>
          <c:min val="0.60000000000000009"/>
        </c:scaling>
        <c:delete val="0"/>
        <c:axPos val="l"/>
        <c:majorGridlines/>
        <c:numFmt formatCode="0%" sourceLinked="0"/>
        <c:majorTickMark val="none"/>
        <c:minorTickMark val="none"/>
        <c:tickLblPos val="nextTo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84523264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solidFill>
        <a:srgbClr val="000000"/>
      </a:solidFill>
    </a:ln>
  </c:sp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200" baseline="0"/>
              <a:t>RHIC Run19   Failure Hours ( &gt; 1 hr.) by System/Group </a:t>
            </a:r>
          </a:p>
        </c:rich>
      </c:tx>
      <c:layout>
        <c:manualLayout>
          <c:xMode val="edge"/>
          <c:yMode val="edge"/>
          <c:x val="0.22801511134263433"/>
          <c:y val="4.2184105055607816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1754772383731962"/>
          <c:y val="0.1163637396695132"/>
          <c:w val="0.87058831386534696"/>
          <c:h val="0.593095781194290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Run19Failure!$J$4</c:f>
              <c:strCache>
                <c:ptCount val="1"/>
                <c:pt idx="0">
                  <c:v>% Scheduled operations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Run19Failure!$H$5:$H$33</c:f>
              <c:strCache>
                <c:ptCount val="29"/>
                <c:pt idx="0">
                  <c:v>LEReC</c:v>
                </c:pt>
                <c:pt idx="1">
                  <c:v>RfRHIC</c:v>
                </c:pt>
                <c:pt idx="2">
                  <c:v>PS_RHIC</c:v>
                </c:pt>
                <c:pt idx="3">
                  <c:v>PPS_AGS</c:v>
                </c:pt>
                <c:pt idx="4">
                  <c:v>PS_AGS</c:v>
                </c:pt>
                <c:pt idx="5">
                  <c:v>HumanError</c:v>
                </c:pt>
                <c:pt idx="6">
                  <c:v>EBIS</c:v>
                </c:pt>
                <c:pt idx="7">
                  <c:v>PPS_RHIC</c:v>
                </c:pt>
                <c:pt idx="8">
                  <c:v>ACG_RHIC</c:v>
                </c:pt>
                <c:pt idx="9">
                  <c:v>PS_Bstr/BtA/LtB</c:v>
                </c:pt>
                <c:pt idx="10">
                  <c:v>InstRHIC</c:v>
                </c:pt>
                <c:pt idx="11">
                  <c:v>CryoRHIC</c:v>
                </c:pt>
                <c:pt idx="12">
                  <c:v>PS_Experiment</c:v>
                </c:pt>
                <c:pt idx="13">
                  <c:v>ESHQ</c:v>
                </c:pt>
                <c:pt idx="14">
                  <c:v>WaterAGS</c:v>
                </c:pt>
                <c:pt idx="15">
                  <c:v>WaterBoost/BtA</c:v>
                </c:pt>
                <c:pt idx="16">
                  <c:v>CntrlsHdRHIC</c:v>
                </c:pt>
                <c:pt idx="17">
                  <c:v>RfAGS</c:v>
                </c:pt>
                <c:pt idx="18">
                  <c:v>ES&amp;FD_Exp</c:v>
                </c:pt>
                <c:pt idx="19">
                  <c:v>ES&amp;FD_R</c:v>
                </c:pt>
                <c:pt idx="20">
                  <c:v>VacRHIC</c:v>
                </c:pt>
                <c:pt idx="21">
                  <c:v>InjPerformance</c:v>
                </c:pt>
                <c:pt idx="22">
                  <c:v>RadMonIntlk</c:v>
                </c:pt>
                <c:pt idx="23">
                  <c:v>Weather</c:v>
                </c:pt>
                <c:pt idx="24">
                  <c:v>RfBooster</c:v>
                </c:pt>
                <c:pt idx="25">
                  <c:v>CntrlsSftwr</c:v>
                </c:pt>
                <c:pt idx="26">
                  <c:v>WaterRHIC</c:v>
                </c:pt>
                <c:pt idx="27">
                  <c:v>PPS_Booster</c:v>
                </c:pt>
                <c:pt idx="28">
                  <c:v>QLI</c:v>
                </c:pt>
              </c:strCache>
            </c:strRef>
          </c:cat>
          <c:val>
            <c:numRef>
              <c:f>Run19Failure!$J$5:$J$33</c:f>
              <c:numCache>
                <c:formatCode>0.00%</c:formatCode>
                <c:ptCount val="29"/>
                <c:pt idx="0">
                  <c:v>3.5786190273642417E-2</c:v>
                </c:pt>
                <c:pt idx="1">
                  <c:v>2.6679427194101799E-2</c:v>
                </c:pt>
                <c:pt idx="2">
                  <c:v>2.0958457394016732E-2</c:v>
                </c:pt>
                <c:pt idx="3">
                  <c:v>1.2433007230965545E-2</c:v>
                </c:pt>
                <c:pt idx="4">
                  <c:v>9.561888558060401E-3</c:v>
                </c:pt>
                <c:pt idx="5">
                  <c:v>9.4725648660144626E-3</c:v>
                </c:pt>
                <c:pt idx="6">
                  <c:v>9.2613072451439103E-3</c:v>
                </c:pt>
                <c:pt idx="7">
                  <c:v>8.8558060399829847E-3</c:v>
                </c:pt>
                <c:pt idx="8">
                  <c:v>7.9242875372182043E-3</c:v>
                </c:pt>
                <c:pt idx="9">
                  <c:v>7.5244576775840054E-3</c:v>
                </c:pt>
                <c:pt idx="10">
                  <c:v>6.3589961718417696E-3</c:v>
                </c:pt>
                <c:pt idx="11">
                  <c:v>5.6486601446193111E-3</c:v>
                </c:pt>
                <c:pt idx="12">
                  <c:v>4.6987097688926697E-3</c:v>
                </c:pt>
                <c:pt idx="13">
                  <c:v>4.5569261307245139E-3</c:v>
                </c:pt>
                <c:pt idx="14">
                  <c:v>4.5087196937473413E-3</c:v>
                </c:pt>
                <c:pt idx="15">
                  <c:v>3.9089749042960443E-3</c:v>
                </c:pt>
                <c:pt idx="16">
                  <c:v>3.5176520629519353E-3</c:v>
                </c:pt>
                <c:pt idx="17">
                  <c:v>3.3347511697150146E-3</c:v>
                </c:pt>
                <c:pt idx="18">
                  <c:v>2.866865163760102E-3</c:v>
                </c:pt>
                <c:pt idx="19">
                  <c:v>2.6031475967673331E-3</c:v>
                </c:pt>
                <c:pt idx="20">
                  <c:v>2.4755423224159935E-3</c:v>
                </c:pt>
                <c:pt idx="21">
                  <c:v>2.2288387920034033E-3</c:v>
                </c:pt>
                <c:pt idx="22">
                  <c:v>1.7609527860484903E-3</c:v>
                </c:pt>
                <c:pt idx="23">
                  <c:v>1.6602864029490996E-3</c:v>
                </c:pt>
                <c:pt idx="24">
                  <c:v>1.1867290514674608E-3</c:v>
                </c:pt>
                <c:pt idx="25">
                  <c:v>1.1697150148872819E-3</c:v>
                </c:pt>
                <c:pt idx="26">
                  <c:v>1.1101658868566567E-3</c:v>
                </c:pt>
                <c:pt idx="27">
                  <c:v>5.5295618885580606E-4</c:v>
                </c:pt>
                <c:pt idx="28">
                  <c:v>4.253509145044662E-4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74-4792-8A8C-582609B6FA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3854848"/>
        <c:axId val="83882752"/>
      </c:barChart>
      <c:catAx>
        <c:axId val="83854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540000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388275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83882752"/>
        <c:scaling>
          <c:orientation val="minMax"/>
          <c:max val="4.0000000000000008E-2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000" b="1" baseline="0"/>
                </a:pPr>
                <a:r>
                  <a:rPr lang="en-US" sz="1000" b="1" baseline="0"/>
                  <a:t>Failure [%Scheduled Operations]</a:t>
                </a:r>
              </a:p>
            </c:rich>
          </c:tx>
          <c:layout>
            <c:manualLayout>
              <c:xMode val="edge"/>
              <c:yMode val="edge"/>
              <c:x val="2.1027131782945737E-2"/>
              <c:y val="9.5754997584606219E-2"/>
            </c:manualLayout>
          </c:layout>
          <c:overlay val="0"/>
        </c:title>
        <c:numFmt formatCode="0.0%" sourceLinked="0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3854848"/>
        <c:crosses val="autoZero"/>
        <c:crossBetween val="between"/>
        <c:majorUnit val="5.000000000000001E-3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chemeClr val="bg1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>
              <a:defRPr sz="1200" b="1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defRP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Time Between Failure, Mean Time To Repair, 
Average Failure hours/day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start to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end date]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5817555938037867"/>
          <c:y val="2.2457974337790218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1015490533562818"/>
          <c:y val="0.1556744057956353"/>
          <c:w val="0.85370051635112343"/>
          <c:h val="0.72953739454945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MTBF!$B$2</c:f>
              <c:strCache>
                <c:ptCount val="1"/>
                <c:pt idx="0">
                  <c:v>MTBF (h)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4.8901116276128176E-3"/>
                  <c:y val="6.814028578181295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C3F-42E6-8CB0-9A796FB0DA5F}"/>
                </c:ext>
              </c:extLst>
            </c:dLbl>
            <c:dLbl>
              <c:idx val="1"/>
              <c:layout>
                <c:manualLayout>
                  <c:x val="1.4477708358744071E-3"/>
                  <c:y val="7.25665102493690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C3F-42E6-8CB0-9A796FB0DA5F}"/>
                </c:ext>
              </c:extLst>
            </c:dLbl>
            <c:dLbl>
              <c:idx val="2"/>
              <c:layout>
                <c:manualLayout>
                  <c:x val="-2.2948938611589212E-3"/>
                  <c:y val="9.71301713624126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C3F-42E6-8CB0-9A796FB0DA5F}"/>
                </c:ext>
              </c:extLst>
            </c:dLbl>
            <c:dLbl>
              <c:idx val="3"/>
              <c:layout>
                <c:manualLayout>
                  <c:x val="0"/>
                  <c:y val="7.3583517292126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C3F-42E6-8CB0-9A796FB0DA5F}"/>
                </c:ext>
              </c:extLst>
            </c:dLbl>
            <c:dLbl>
              <c:idx val="4"/>
              <c:layout>
                <c:manualLayout>
                  <c:x val="2.2948938611589268E-3"/>
                  <c:y val="7.3758865248226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C3F-42E6-8CB0-9A796FB0DA5F}"/>
                </c:ext>
              </c:extLst>
            </c:dLbl>
            <c:dLbl>
              <c:idx val="5"/>
              <c:layout>
                <c:manualLayout>
                  <c:x val="-8.4145136190700127E-17"/>
                  <c:y val="7.99428979300499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C3F-42E6-8CB0-9A796FB0DA5F}"/>
                </c:ext>
              </c:extLst>
            </c:dLbl>
            <c:dLbl>
              <c:idx val="6"/>
              <c:layout>
                <c:manualLayout>
                  <c:x val="0"/>
                  <c:y val="5.99571734475374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C3F-42E6-8CB0-9A796FB0DA5F}"/>
                </c:ext>
              </c:extLst>
            </c:dLbl>
            <c:dLbl>
              <c:idx val="7"/>
              <c:layout>
                <c:manualLayout>
                  <c:x val="0"/>
                  <c:y val="5.9957173447537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C3F-42E6-8CB0-9A796FB0DA5F}"/>
                </c:ext>
              </c:extLst>
            </c:dLbl>
            <c:dLbl>
              <c:idx val="8"/>
              <c:layout>
                <c:manualLayout>
                  <c:x val="0"/>
                  <c:y val="0.108493932905067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C3F-42E6-8CB0-9A796FB0DA5F}"/>
                </c:ext>
              </c:extLst>
            </c:dLbl>
            <c:dLbl>
              <c:idx val="9"/>
              <c:layout>
                <c:manualLayout>
                  <c:x val="-2.2948938611589212E-3"/>
                  <c:y val="0.114204139900071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C3F-42E6-8CB0-9A796FB0DA5F}"/>
                </c:ext>
              </c:extLst>
            </c:dLbl>
            <c:dLbl>
              <c:idx val="10"/>
              <c:layout>
                <c:manualLayout>
                  <c:x val="0"/>
                  <c:y val="5.50964187327824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C3F-42E6-8CB0-9A796FB0DA5F}"/>
                </c:ext>
              </c:extLst>
            </c:dLbl>
            <c:dLbl>
              <c:idx val="12"/>
              <c:layout>
                <c:manualLayout>
                  <c:x val="0"/>
                  <c:y val="3.86100386100385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C3F-42E6-8CB0-9A796FB0DA5F}"/>
                </c:ext>
              </c:extLst>
            </c:dLbl>
            <c:numFmt formatCode="0.0" sourceLinked="0"/>
            <c:spPr>
              <a:gradFill rotWithShape="1">
                <a:gsLst>
                  <a:gs pos="0">
                    <a:srgbClr val="FF0000">
                      <a:lumMod val="110000"/>
                      <a:satMod val="105000"/>
                      <a:tint val="67000"/>
                    </a:srgbClr>
                  </a:gs>
                  <a:gs pos="50000">
                    <a:srgbClr val="FF0000">
                      <a:lumMod val="105000"/>
                      <a:satMod val="103000"/>
                      <a:tint val="73000"/>
                    </a:srgbClr>
                  </a:gs>
                  <a:gs pos="100000">
                    <a:srgbClr val="FF0000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MTBF!$A$8:$A$20</c:f>
              <c:strCache>
                <c:ptCount val="13"/>
                <c:pt idx="0">
                  <c:v>Run7</c:v>
                </c:pt>
                <c:pt idx="1">
                  <c:v>Run8</c:v>
                </c:pt>
                <c:pt idx="2">
                  <c:v>Run9</c:v>
                </c:pt>
                <c:pt idx="3">
                  <c:v>Run10</c:v>
                </c:pt>
                <c:pt idx="4">
                  <c:v>Run11</c:v>
                </c:pt>
                <c:pt idx="5">
                  <c:v>Run12</c:v>
                </c:pt>
                <c:pt idx="6">
                  <c:v>Run13</c:v>
                </c:pt>
                <c:pt idx="7">
                  <c:v>Run14</c:v>
                </c:pt>
                <c:pt idx="8">
                  <c:v>Run15</c:v>
                </c:pt>
                <c:pt idx="9">
                  <c:v>Run16</c:v>
                </c:pt>
                <c:pt idx="10">
                  <c:v>Run17</c:v>
                </c:pt>
                <c:pt idx="11">
                  <c:v>Run18</c:v>
                </c:pt>
                <c:pt idx="12">
                  <c:v>Run19</c:v>
                </c:pt>
              </c:strCache>
            </c:strRef>
          </c:cat>
          <c:val>
            <c:numRef>
              <c:f>MTBF!$B$8:$B$20</c:f>
              <c:numCache>
                <c:formatCode>General</c:formatCode>
                <c:ptCount val="13"/>
                <c:pt idx="0">
                  <c:v>5.25</c:v>
                </c:pt>
                <c:pt idx="1">
                  <c:v>6.31</c:v>
                </c:pt>
                <c:pt idx="2">
                  <c:v>5.51</c:v>
                </c:pt>
                <c:pt idx="3">
                  <c:v>5.51</c:v>
                </c:pt>
                <c:pt idx="4">
                  <c:v>5.69</c:v>
                </c:pt>
                <c:pt idx="5">
                  <c:v>6.91</c:v>
                </c:pt>
                <c:pt idx="6">
                  <c:v>6.55</c:v>
                </c:pt>
                <c:pt idx="7">
                  <c:v>8.61</c:v>
                </c:pt>
                <c:pt idx="8">
                  <c:v>8.09</c:v>
                </c:pt>
                <c:pt idx="9">
                  <c:v>6.37</c:v>
                </c:pt>
                <c:pt idx="10">
                  <c:v>6.75</c:v>
                </c:pt>
                <c:pt idx="11">
                  <c:v>9.32</c:v>
                </c:pt>
                <c:pt idx="12">
                  <c:v>3.86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C3F-42E6-8CB0-9A796FB0DA5F}"/>
            </c:ext>
          </c:extLst>
        </c:ser>
        <c:ser>
          <c:idx val="1"/>
          <c:order val="1"/>
          <c:tx>
            <c:strRef>
              <c:f>MTBF!$C$2</c:f>
              <c:strCache>
                <c:ptCount val="1"/>
                <c:pt idx="0">
                  <c:v>MTTR (h)</c:v>
                </c:pt>
              </c:strCache>
            </c:strRef>
          </c:tx>
          <c:spPr>
            <a:solidFill>
              <a:srgbClr val="00B05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3.7807924611833357E-3"/>
                  <c:y val="5.85026065231228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C3F-42E6-8CB0-9A796FB0DA5F}"/>
                </c:ext>
              </c:extLst>
            </c:dLbl>
            <c:dLbl>
              <c:idx val="1"/>
              <c:layout>
                <c:manualLayout>
                  <c:x val="3.7807924611833921E-3"/>
                  <c:y val="5.12123029793587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C3F-42E6-8CB0-9A796FB0DA5F}"/>
                </c:ext>
              </c:extLst>
            </c:dLbl>
            <c:dLbl>
              <c:idx val="2"/>
              <c:layout>
                <c:manualLayout>
                  <c:x val="0"/>
                  <c:y val="7.3583517292126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C3F-42E6-8CB0-9A796FB0DA5F}"/>
                </c:ext>
              </c:extLst>
            </c:dLbl>
            <c:dLbl>
              <c:idx val="3"/>
              <c:layout>
                <c:manualLayout>
                  <c:x val="-4.5897877223178545E-3"/>
                  <c:y val="7.9469966916387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C3F-42E6-8CB0-9A796FB0DA5F}"/>
                </c:ext>
              </c:extLst>
            </c:dLbl>
            <c:dLbl>
              <c:idx val="4"/>
              <c:layout>
                <c:manualLayout>
                  <c:x val="0"/>
                  <c:y val="9.07801418439715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C3F-42E6-8CB0-9A796FB0DA5F}"/>
                </c:ext>
              </c:extLst>
            </c:dLbl>
            <c:dLbl>
              <c:idx val="5"/>
              <c:layout>
                <c:manualLayout>
                  <c:x val="0"/>
                  <c:y val="6.852248394004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BC3F-42E6-8CB0-9A796FB0DA5F}"/>
                </c:ext>
              </c:extLst>
            </c:dLbl>
            <c:dLbl>
              <c:idx val="6"/>
              <c:layout>
                <c:manualLayout>
                  <c:x val="0"/>
                  <c:y val="5.13918629550321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BC3F-42E6-8CB0-9A796FB0DA5F}"/>
                </c:ext>
              </c:extLst>
            </c:dLbl>
            <c:dLbl>
              <c:idx val="7"/>
              <c:layout>
                <c:manualLayout>
                  <c:x val="0"/>
                  <c:y val="6.8522483940042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BC3F-42E6-8CB0-9A796FB0DA5F}"/>
                </c:ext>
              </c:extLst>
            </c:dLbl>
            <c:dLbl>
              <c:idx val="8"/>
              <c:layout>
                <c:manualLayout>
                  <c:x val="0"/>
                  <c:y val="7.70877944325480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BC3F-42E6-8CB0-9A796FB0DA5F}"/>
                </c:ext>
              </c:extLst>
            </c:dLbl>
            <c:dLbl>
              <c:idx val="9"/>
              <c:layout>
                <c:manualLayout>
                  <c:x val="2.2948938611589212E-3"/>
                  <c:y val="7.70877944325481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BC3F-42E6-8CB0-9A796FB0DA5F}"/>
                </c:ext>
              </c:extLst>
            </c:dLbl>
            <c:dLbl>
              <c:idx val="10"/>
              <c:layout>
                <c:manualLayout>
                  <c:x val="-2.2948938611589212E-3"/>
                  <c:y val="6.33608815426997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BC3F-42E6-8CB0-9A796FB0DA5F}"/>
                </c:ext>
              </c:extLst>
            </c:dLbl>
            <c:dLbl>
              <c:idx val="11"/>
              <c:layout>
                <c:manualLayout>
                  <c:x val="-3.6471130513620487E-3"/>
                  <c:y val="6.91949434464405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BC3F-42E6-8CB0-9A796FB0DA5F}"/>
                </c:ext>
              </c:extLst>
            </c:dLbl>
            <c:dLbl>
              <c:idx val="12"/>
              <c:layout>
                <c:manualLayout>
                  <c:x val="1.9351717464925011E-3"/>
                  <c:y val="3.86100386100385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BC3F-42E6-8CB0-9A796FB0DA5F}"/>
                </c:ext>
              </c:extLst>
            </c:dLbl>
            <c:numFmt formatCode="0.0" sourceLinked="0"/>
            <c:spPr>
              <a:gradFill rotWithShape="1">
                <a:gsLst>
                  <a:gs pos="0">
                    <a:srgbClr val="339966">
                      <a:lumMod val="110000"/>
                      <a:satMod val="105000"/>
                      <a:tint val="67000"/>
                    </a:srgbClr>
                  </a:gs>
                  <a:gs pos="50000">
                    <a:srgbClr val="339966">
                      <a:lumMod val="105000"/>
                      <a:satMod val="103000"/>
                      <a:tint val="73000"/>
                    </a:srgbClr>
                  </a:gs>
                  <a:gs pos="100000">
                    <a:srgbClr val="339966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339966"/>
                </a:solidFill>
                <a:prstDash val="solid"/>
                <a:miter lim="800000"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MTBF!$A$8:$A$20</c:f>
              <c:strCache>
                <c:ptCount val="13"/>
                <c:pt idx="0">
                  <c:v>Run7</c:v>
                </c:pt>
                <c:pt idx="1">
                  <c:v>Run8</c:v>
                </c:pt>
                <c:pt idx="2">
                  <c:v>Run9</c:v>
                </c:pt>
                <c:pt idx="3">
                  <c:v>Run10</c:v>
                </c:pt>
                <c:pt idx="4">
                  <c:v>Run11</c:v>
                </c:pt>
                <c:pt idx="5">
                  <c:v>Run12</c:v>
                </c:pt>
                <c:pt idx="6">
                  <c:v>Run13</c:v>
                </c:pt>
                <c:pt idx="7">
                  <c:v>Run14</c:v>
                </c:pt>
                <c:pt idx="8">
                  <c:v>Run15</c:v>
                </c:pt>
                <c:pt idx="9">
                  <c:v>Run16</c:v>
                </c:pt>
                <c:pt idx="10">
                  <c:v>Run17</c:v>
                </c:pt>
                <c:pt idx="11">
                  <c:v>Run18</c:v>
                </c:pt>
                <c:pt idx="12">
                  <c:v>Run19</c:v>
                </c:pt>
              </c:strCache>
            </c:strRef>
          </c:cat>
          <c:val>
            <c:numRef>
              <c:f>MTBF!$C$8:$C$20</c:f>
              <c:numCache>
                <c:formatCode>General</c:formatCode>
                <c:ptCount val="13"/>
                <c:pt idx="0">
                  <c:v>1.98</c:v>
                </c:pt>
                <c:pt idx="1">
                  <c:v>1.21</c:v>
                </c:pt>
                <c:pt idx="2">
                  <c:v>1.29</c:v>
                </c:pt>
                <c:pt idx="3">
                  <c:v>1.04</c:v>
                </c:pt>
                <c:pt idx="4">
                  <c:v>1.24</c:v>
                </c:pt>
                <c:pt idx="5">
                  <c:v>1.08</c:v>
                </c:pt>
                <c:pt idx="6">
                  <c:v>1.23</c:v>
                </c:pt>
                <c:pt idx="7">
                  <c:v>1.28</c:v>
                </c:pt>
                <c:pt idx="8">
                  <c:v>1.1299999999999999</c:v>
                </c:pt>
                <c:pt idx="9">
                  <c:v>1.19</c:v>
                </c:pt>
                <c:pt idx="10">
                  <c:v>1.17</c:v>
                </c:pt>
                <c:pt idx="11">
                  <c:v>0.93</c:v>
                </c:pt>
                <c:pt idx="12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BC3F-42E6-8CB0-9A796FB0DA5F}"/>
            </c:ext>
          </c:extLst>
        </c:ser>
        <c:ser>
          <c:idx val="2"/>
          <c:order val="2"/>
          <c:tx>
            <c:strRef>
              <c:f>MTBF!$E$2</c:f>
              <c:strCache>
                <c:ptCount val="1"/>
                <c:pt idx="0">
                  <c:v>&lt;Failure h/da&gt;</c:v>
                </c:pt>
              </c:strCache>
            </c:strRef>
          </c:tx>
          <c:spPr>
            <a:solidFill>
              <a:srgbClr val="00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3.0216690243546867E-4"/>
                  <c:y val="1.606916300673764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BC3F-42E6-8CB0-9A796FB0DA5F}"/>
                </c:ext>
              </c:extLst>
            </c:dLbl>
            <c:dLbl>
              <c:idx val="1"/>
              <c:layout>
                <c:manualLayout>
                  <c:x val="1.8684411436523149E-3"/>
                  <c:y val="5.220578480601282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BC3F-42E6-8CB0-9A796FB0DA5F}"/>
                </c:ext>
              </c:extLst>
            </c:dLbl>
            <c:dLbl>
              <c:idx val="2"/>
              <c:layout>
                <c:manualLayout>
                  <c:x val="0"/>
                  <c:y val="8.8300220750551897E-2"/>
                </c:manualLayout>
              </c:layout>
              <c:tx>
                <c:rich>
                  <a:bodyPr/>
                  <a:lstStyle/>
                  <a:p>
                    <a:r>
                      <a:rPr lang="en-US" sz="9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4.42</a:t>
                    </a:r>
                    <a:endParaRPr lang="en-US" b="1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BC3F-42E6-8CB0-9A796FB0DA5F}"/>
                </c:ext>
              </c:extLst>
            </c:dLbl>
            <c:dLbl>
              <c:idx val="3"/>
              <c:layout>
                <c:manualLayout>
                  <c:x val="0"/>
                  <c:y val="9.7130242825607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BC3F-42E6-8CB0-9A796FB0DA5F}"/>
                </c:ext>
              </c:extLst>
            </c:dLbl>
            <c:dLbl>
              <c:idx val="4"/>
              <c:layout>
                <c:manualLayout>
                  <c:x val="0"/>
                  <c:y val="6.8085106382978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BC3F-42E6-8CB0-9A796FB0DA5F}"/>
                </c:ext>
              </c:extLst>
            </c:dLbl>
            <c:dLbl>
              <c:idx val="5"/>
              <c:layout>
                <c:manualLayout>
                  <c:x val="8.4145136190700127E-17"/>
                  <c:y val="6.852248394004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BC3F-42E6-8CB0-9A796FB0DA5F}"/>
                </c:ext>
              </c:extLst>
            </c:dLbl>
            <c:dLbl>
              <c:idx val="6"/>
              <c:layout>
                <c:manualLayout>
                  <c:x val="0"/>
                  <c:y val="6.852248394004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BC3F-42E6-8CB0-9A796FB0DA5F}"/>
                </c:ext>
              </c:extLst>
            </c:dLbl>
            <c:dLbl>
              <c:idx val="7"/>
              <c:layout>
                <c:manualLayout>
                  <c:x val="0"/>
                  <c:y val="5.71020699500356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BC3F-42E6-8CB0-9A796FB0DA5F}"/>
                </c:ext>
              </c:extLst>
            </c:dLbl>
            <c:dLbl>
              <c:idx val="8"/>
              <c:layout>
                <c:manualLayout>
                  <c:x val="0"/>
                  <c:y val="8.56531049250535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BC3F-42E6-8CB0-9A796FB0DA5F}"/>
                </c:ext>
              </c:extLst>
            </c:dLbl>
            <c:dLbl>
              <c:idx val="9"/>
              <c:layout>
                <c:manualLayout>
                  <c:x val="0"/>
                  <c:y val="9.99286224125624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BC3F-42E6-8CB0-9A796FB0DA5F}"/>
                </c:ext>
              </c:extLst>
            </c:dLbl>
            <c:dLbl>
              <c:idx val="10"/>
              <c:layout>
                <c:manualLayout>
                  <c:x val="-2.2948938611589212E-3"/>
                  <c:y val="4.95867768595041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BC3F-42E6-8CB0-9A796FB0DA5F}"/>
                </c:ext>
              </c:extLst>
            </c:dLbl>
            <c:dLbl>
              <c:idx val="11"/>
              <c:layout>
                <c:manualLayout>
                  <c:x val="0"/>
                  <c:y val="5.5888223552894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BC3F-42E6-8CB0-9A796FB0DA5F}"/>
                </c:ext>
              </c:extLst>
            </c:dLbl>
            <c:dLbl>
              <c:idx val="12"/>
              <c:layout>
                <c:manualLayout>
                  <c:x val="-1.4191095537531719E-16"/>
                  <c:y val="5.14800514800514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BC3F-42E6-8CB0-9A796FB0DA5F}"/>
                </c:ext>
              </c:extLst>
            </c:dLbl>
            <c:numFmt formatCode="#,##0.0" sourceLinked="0"/>
            <c:spPr>
              <a:gradFill rotWithShape="1">
                <a:gsLst>
                  <a:gs pos="0">
                    <a:srgbClr val="062F67">
                      <a:lumMod val="110000"/>
                      <a:satMod val="105000"/>
                      <a:tint val="67000"/>
                    </a:srgbClr>
                  </a:gs>
                  <a:gs pos="50000">
                    <a:srgbClr val="062F67">
                      <a:lumMod val="105000"/>
                      <a:satMod val="103000"/>
                      <a:tint val="73000"/>
                    </a:srgbClr>
                  </a:gs>
                  <a:gs pos="100000">
                    <a:srgbClr val="062F67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062F67"/>
                </a:solidFill>
                <a:prstDash val="solid"/>
                <a:miter lim="800000"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MTBF!$A$8:$A$20</c:f>
              <c:strCache>
                <c:ptCount val="13"/>
                <c:pt idx="0">
                  <c:v>Run7</c:v>
                </c:pt>
                <c:pt idx="1">
                  <c:v>Run8</c:v>
                </c:pt>
                <c:pt idx="2">
                  <c:v>Run9</c:v>
                </c:pt>
                <c:pt idx="3">
                  <c:v>Run10</c:v>
                </c:pt>
                <c:pt idx="4">
                  <c:v>Run11</c:v>
                </c:pt>
                <c:pt idx="5">
                  <c:v>Run12</c:v>
                </c:pt>
                <c:pt idx="6">
                  <c:v>Run13</c:v>
                </c:pt>
                <c:pt idx="7">
                  <c:v>Run14</c:v>
                </c:pt>
                <c:pt idx="8">
                  <c:v>Run15</c:v>
                </c:pt>
                <c:pt idx="9">
                  <c:v>Run16</c:v>
                </c:pt>
                <c:pt idx="10">
                  <c:v>Run17</c:v>
                </c:pt>
                <c:pt idx="11">
                  <c:v>Run18</c:v>
                </c:pt>
                <c:pt idx="12">
                  <c:v>Run19</c:v>
                </c:pt>
              </c:strCache>
            </c:strRef>
          </c:cat>
          <c:val>
            <c:numRef>
              <c:f>MTBF!$E$8:$E$20</c:f>
              <c:numCache>
                <c:formatCode>0.00</c:formatCode>
                <c:ptCount val="13"/>
                <c:pt idx="0">
                  <c:v>6.3</c:v>
                </c:pt>
                <c:pt idx="1">
                  <c:v>3.8222222222222224</c:v>
                </c:pt>
                <c:pt idx="2">
                  <c:v>3.4285714285714284</c:v>
                </c:pt>
                <c:pt idx="3">
                  <c:v>3.7704081632653059</c:v>
                </c:pt>
                <c:pt idx="4">
                  <c:v>4.4823529411764707</c:v>
                </c:pt>
                <c:pt idx="5">
                  <c:v>3.0057142857142858</c:v>
                </c:pt>
                <c:pt idx="6">
                  <c:v>3.4642857142857144</c:v>
                </c:pt>
                <c:pt idx="7">
                  <c:v>3.0259740259740258</c:v>
                </c:pt>
                <c:pt idx="8">
                  <c:v>3.1493506493506493</c:v>
                </c:pt>
                <c:pt idx="9">
                  <c:v>3.5741935483870968</c:v>
                </c:pt>
                <c:pt idx="10">
                  <c:v>3.6506849315068495</c:v>
                </c:pt>
                <c:pt idx="11">
                  <c:v>2.1495327102803738</c:v>
                </c:pt>
                <c:pt idx="12">
                  <c:v>3.064516129032258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8-BC3F-42E6-8CB0-9A796FB0DA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77153024"/>
        <c:axId val="77154944"/>
      </c:barChart>
      <c:catAx>
        <c:axId val="77153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defRPr>
            </a:pPr>
            <a:endParaRPr lang="en-US"/>
          </a:p>
        </c:txPr>
        <c:crossAx val="7715494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77154944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</a:defRPr>
                </a:pPr>
                <a:r>
                  <a:rPr lang="en-US" sz="1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Hours (h)</a:t>
                </a:r>
              </a:p>
            </c:rich>
          </c:tx>
          <c:layout>
            <c:manualLayout>
              <c:xMode val="edge"/>
              <c:yMode val="edge"/>
              <c:x val="2.1801491681009755E-2"/>
              <c:y val="0.4282569817959049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defRPr>
            </a:pPr>
            <a:endParaRPr lang="en-US"/>
          </a:p>
        </c:txPr>
        <c:crossAx val="77153024"/>
        <c:crosses val="autoZero"/>
        <c:crossBetween val="between"/>
        <c:majorUnit val="2"/>
        <c:minorUnit val="1"/>
      </c:valAx>
      <c:spPr>
        <a:solidFill>
          <a:schemeClr val="bg1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3102301254433182"/>
          <c:y val="0.16559070834708536"/>
          <c:w val="0.47906198472178929"/>
          <c:h val="5.3311641829895236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0.45808</cdr:x>
      <cdr:y>0.93436</cdr:y>
    </cdr:from>
    <cdr:to>
      <cdr:x>1</cdr:x>
      <cdr:y>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220B4B9-913A-4816-A450-9649126CC6F4}"/>
            </a:ext>
          </a:extLst>
        </cdr:cNvPr>
        <cdr:cNvSpPr txBox="1"/>
      </cdr:nvSpPr>
      <cdr:spPr>
        <a:xfrm xmlns:a="http://schemas.openxmlformats.org/drawingml/2006/main">
          <a:off x="2680257" y="3509237"/>
          <a:ext cx="3170814" cy="2465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(fy19 MTBF skewed</a:t>
          </a:r>
          <a:r>
            <a:rPr lang="en-US" sz="11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by frequent LEReC MPS trips)</a:t>
          </a:r>
          <a:endParaRPr lang="en-US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C5A99D-D889-4F0C-BF4F-95B337AFD57F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CA293-1D2F-4EC4-BAE1-24B3E09E3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93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e de titre">
    <p:bg>
      <p:bgPr>
        <a:gradFill flip="none" rotWithShape="1">
          <a:gsLst>
            <a:gs pos="65000">
              <a:srgbClr val="DDEAFF"/>
            </a:gs>
            <a:gs pos="74000">
              <a:srgbClr val="DDEAFF"/>
            </a:gs>
            <a:gs pos="83000">
              <a:schemeClr val="accent5">
                <a:lumMod val="20000"/>
                <a:lumOff val="80000"/>
              </a:schemeClr>
            </a:gs>
            <a:gs pos="39000">
              <a:srgbClr val="FFFFFF"/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3008"/>
            <a:ext cx="12192000" cy="336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956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Diapositive de titre">
    <p:bg>
      <p:bgPr>
        <a:gradFill flip="none" rotWithShape="1">
          <a:gsLst>
            <a:gs pos="65000">
              <a:srgbClr val="DDEAFF"/>
            </a:gs>
            <a:gs pos="74000">
              <a:srgbClr val="DDEAFF"/>
            </a:gs>
            <a:gs pos="83000">
              <a:schemeClr val="accent5">
                <a:lumMod val="20000"/>
                <a:lumOff val="80000"/>
              </a:schemeClr>
            </a:gs>
            <a:gs pos="39000">
              <a:srgbClr val="FFFFFF"/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3008"/>
            <a:ext cx="12192000" cy="33649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E9747F-3C2D-4023-9CB8-B69913CEE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3008"/>
            <a:ext cx="12192000" cy="336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53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406327"/>
      </p:ext>
    </p:extLst>
  </p:cSld>
  <p:clrMapOvr>
    <a:masterClrMapping/>
  </p:clrMapOvr>
  <p:transition spd="med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387" y="1676400"/>
            <a:ext cx="111760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Rectangle 16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800" dirty="0">
              <a:solidFill>
                <a:srgbClr val="FFFF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D1C82A-21B8-43AB-9DE3-E03648CC2E4F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087429"/>
      </p:ext>
    </p:extLst>
  </p:cSld>
  <p:clrMapOvr>
    <a:masterClrMapping/>
  </p:clrMapOvr>
  <p:transition spd="med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) Globe &amp; Facility">
    <p:bg>
      <p:bgPr>
        <a:gradFill flip="none" rotWithShape="1">
          <a:gsLst>
            <a:gs pos="65000">
              <a:srgbClr val="DDEAFF"/>
            </a:gs>
            <a:gs pos="74000">
              <a:srgbClr val="DDEAFF"/>
            </a:gs>
            <a:gs pos="83000">
              <a:schemeClr val="accent5">
                <a:lumMod val="20000"/>
                <a:lumOff val="80000"/>
              </a:schemeClr>
            </a:gs>
            <a:gs pos="39000">
              <a:srgbClr val="FFFFFF"/>
            </a:gs>
            <a:gs pos="24000">
              <a:schemeClr val="bg1"/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387" y="1676400"/>
            <a:ext cx="111760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Rectangle 16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74000">
                <a:srgbClr val="9FC1FE"/>
              </a:gs>
              <a:gs pos="17000">
                <a:srgbClr val="C1E4FF"/>
              </a:gs>
            </a:gsLst>
            <a:lin ang="0" scaled="1"/>
          </a:gra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8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1922"/>
            <a:ext cx="12192000" cy="4736078"/>
          </a:xfrm>
          <a:prstGeom prst="rect">
            <a:avLst/>
          </a:prstGeom>
          <a:gradFill flip="none" rotWithShape="1">
            <a:gsLst>
              <a:gs pos="74000">
                <a:srgbClr val="9FC1FE"/>
              </a:gs>
              <a:gs pos="36000">
                <a:schemeClr val="bg1"/>
              </a:gs>
            </a:gsLst>
            <a:lin ang="0" scaled="1"/>
            <a:tileRect/>
          </a:gra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9EF647-577D-4826-9998-F0C02E8CFDEE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74000">
                <a:srgbClr val="9FC1FE"/>
              </a:gs>
              <a:gs pos="17000">
                <a:srgbClr val="C1E4FF"/>
              </a:gs>
            </a:gsLst>
            <a:lin ang="0" scaled="1"/>
          </a:gra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800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F2687C-ABC8-461F-90A0-B2EA11FAA0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121922"/>
            <a:ext cx="12192000" cy="4736078"/>
          </a:xfrm>
          <a:prstGeom prst="rect">
            <a:avLst/>
          </a:prstGeom>
          <a:gradFill flip="none" rotWithShape="1">
            <a:gsLst>
              <a:gs pos="74000">
                <a:srgbClr val="9FC1FE"/>
              </a:gs>
              <a:gs pos="36000">
                <a:schemeClr val="bg1"/>
              </a:gs>
            </a:gsLst>
            <a:lin ang="0" scaled="1"/>
            <a:tileRect/>
          </a:gradFill>
        </p:spPr>
      </p:pic>
    </p:spTree>
    <p:extLst>
      <p:ext uri="{BB962C8B-B14F-4D97-AF65-F5344CB8AC3E}">
        <p14:creationId xmlns:p14="http://schemas.microsoft.com/office/powerpoint/2010/main" val="2677565600"/>
      </p:ext>
    </p:extLst>
  </p:cSld>
  <p:clrMapOvr>
    <a:masterClrMapping/>
  </p:clrMapOvr>
  <p:transition spd="med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) Interesting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800" dirty="0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953116-C9D8-490D-B47F-D043C954B465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9373"/>
      </p:ext>
    </p:extLst>
  </p:cSld>
  <p:clrMapOvr>
    <a:masterClrMapping/>
  </p:clrMapOvr>
  <p:transition spd="med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) Operational Cy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800" dirty="0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6BDF4C-5131-4660-9BFB-67B5635A68D1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688320"/>
      </p:ext>
    </p:extLst>
  </p:cSld>
  <p:clrMapOvr>
    <a:masterClrMapping/>
  </p:clrMapOvr>
  <p:transition spd="med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) Key Performance Indica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445107"/>
      </p:ext>
    </p:extLst>
  </p:cSld>
  <p:clrMapOvr>
    <a:masterClrMapping/>
  </p:clrMapOvr>
  <p:transition spd="med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) Latest Availability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85461"/>
      </p:ext>
    </p:extLst>
  </p:cSld>
  <p:clrMapOvr>
    <a:masterClrMapping/>
  </p:clrMapOvr>
  <p:transition spd="med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) Top Downtime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177366"/>
      </p:ext>
    </p:extLst>
  </p:cSld>
  <p:clrMapOvr>
    <a:masterClrMapping/>
  </p:clrMapOvr>
  <p:transition spd="med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 MARR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265746"/>
      </p:ext>
    </p:extLst>
  </p:cSld>
  <p:clrMapOvr>
    <a:masterClrMapping/>
  </p:clrMapOvr>
  <p:transition spd="med">
    <p:fade thruBlk="1"/>
  </p:transition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984368"/>
      </p:ext>
    </p:extLst>
  </p:cSld>
  <p:clrMapOvr>
    <a:masterClrMapping/>
  </p:clrMapOvr>
  <p:transition spd="med"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 MARR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772435"/>
      </p:ext>
    </p:extLst>
  </p:cSld>
  <p:clrMapOvr>
    <a:masterClrMapping/>
  </p:clrMapOvr>
  <p:transition spd="med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">
    <p:bg>
      <p:bgPr>
        <a:gradFill flip="none" rotWithShape="1">
          <a:gsLst>
            <a:gs pos="65000">
              <a:srgbClr val="DDEAFF"/>
            </a:gs>
            <a:gs pos="74000">
              <a:srgbClr val="DDEAFF"/>
            </a:gs>
            <a:gs pos="83000">
              <a:schemeClr val="accent5">
                <a:lumMod val="20000"/>
                <a:lumOff val="80000"/>
              </a:schemeClr>
            </a:gs>
            <a:gs pos="39000">
              <a:srgbClr val="FFFFFF"/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3008"/>
            <a:ext cx="12192000" cy="336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13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665582"/>
      </p:ext>
    </p:extLst>
  </p:cSld>
  <p:clrMapOvr>
    <a:masterClrMapping/>
  </p:clrMapOvr>
  <p:transition spd="med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387" y="1676400"/>
            <a:ext cx="111760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Rectangle 16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291911"/>
      </p:ext>
    </p:extLst>
  </p:cSld>
  <p:clrMapOvr>
    <a:masterClrMapping/>
  </p:clrMapOvr>
  <p:transition spd="med"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) Globe &amp; Facility">
    <p:bg>
      <p:bgPr>
        <a:gradFill flip="none" rotWithShape="1">
          <a:gsLst>
            <a:gs pos="65000">
              <a:srgbClr val="DDEAFF"/>
            </a:gs>
            <a:gs pos="74000">
              <a:srgbClr val="DDEAFF"/>
            </a:gs>
            <a:gs pos="83000">
              <a:schemeClr val="accent5">
                <a:lumMod val="20000"/>
                <a:lumOff val="80000"/>
              </a:schemeClr>
            </a:gs>
            <a:gs pos="39000">
              <a:srgbClr val="FFFFFF"/>
            </a:gs>
            <a:gs pos="24000">
              <a:schemeClr val="bg1"/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387" y="1676400"/>
            <a:ext cx="111760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Rectangle 16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74000">
                <a:srgbClr val="9FC1FE"/>
              </a:gs>
              <a:gs pos="17000">
                <a:srgbClr val="C1E4FF"/>
              </a:gs>
            </a:gsLst>
            <a:lin ang="0" scaled="1"/>
          </a:gra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8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1922"/>
            <a:ext cx="12192000" cy="4736078"/>
          </a:xfrm>
          <a:prstGeom prst="rect">
            <a:avLst/>
          </a:prstGeom>
          <a:gradFill flip="none" rotWithShape="1">
            <a:gsLst>
              <a:gs pos="74000">
                <a:srgbClr val="9FC1FE"/>
              </a:gs>
              <a:gs pos="36000">
                <a:schemeClr val="bg1"/>
              </a:gs>
            </a:gsLst>
            <a:lin ang="0" scaled="1"/>
            <a:tileRect/>
          </a:gradFill>
        </p:spPr>
      </p:pic>
    </p:spTree>
    <p:extLst>
      <p:ext uri="{BB962C8B-B14F-4D97-AF65-F5344CB8AC3E}">
        <p14:creationId xmlns:p14="http://schemas.microsoft.com/office/powerpoint/2010/main" val="4062053775"/>
      </p:ext>
    </p:extLst>
  </p:cSld>
  <p:clrMapOvr>
    <a:masterClrMapping/>
  </p:clrMapOvr>
  <p:transition spd="med"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) Interesting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296396"/>
      </p:ext>
    </p:extLst>
  </p:cSld>
  <p:clrMapOvr>
    <a:masterClrMapping/>
  </p:clrMapOvr>
  <p:transition spd="med"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) Operational Cy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125416"/>
      </p:ext>
    </p:extLst>
  </p:cSld>
  <p:clrMapOvr>
    <a:masterClrMapping/>
  </p:clrMapOvr>
  <p:transition spd="med"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) Key Performance Indica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846638"/>
      </p:ext>
    </p:extLst>
  </p:cSld>
  <p:clrMapOvr>
    <a:masterClrMapping/>
  </p:clrMapOvr>
  <p:transition spd="med"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) Latest Availability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492538"/>
      </p:ext>
    </p:extLst>
  </p:cSld>
  <p:clrMapOvr>
    <a:masterClrMapping/>
  </p:clrMapOvr>
  <p:transition spd="med"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 RA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800" dirty="0">
              <a:solidFill>
                <a:srgbClr val="FFFFFF"/>
              </a:solidFill>
            </a:endParaRPr>
          </a:p>
        </p:txBody>
      </p:sp>
      <p:sp>
        <p:nvSpPr>
          <p:cNvPr id="5" name="Rectangle 34"/>
          <p:cNvSpPr>
            <a:spLocks noChangeArrowheads="1"/>
          </p:cNvSpPr>
          <p:nvPr/>
        </p:nvSpPr>
        <p:spPr bwMode="auto">
          <a:xfrm>
            <a:off x="0" y="6642100"/>
            <a:ext cx="325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nicholas.rae@synchrotron.org.au</a:t>
            </a:r>
          </a:p>
        </p:txBody>
      </p:sp>
    </p:spTree>
    <p:extLst>
      <p:ext uri="{BB962C8B-B14F-4D97-AF65-F5344CB8AC3E}">
        <p14:creationId xmlns:p14="http://schemas.microsoft.com/office/powerpoint/2010/main" val="1306808299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387" y="1676400"/>
            <a:ext cx="111760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763513"/>
      </p:ext>
    </p:extLst>
  </p:cSld>
  <p:clrMapOvr>
    <a:masterClrMapping/>
  </p:clrMapOvr>
  <p:transition spd="med"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 RA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22610"/>
      </p:ext>
    </p:extLst>
  </p:cSld>
  <p:clrMapOvr>
    <a:masterClrMapping/>
  </p:clrMapOvr>
  <p:transition spd="med"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 RA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628844"/>
      </p:ext>
    </p:extLst>
  </p:cSld>
  <p:clrMapOvr>
    <a:masterClrMapping/>
  </p:clrMapOvr>
  <p:transition spd="med"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 RA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800" dirty="0">
              <a:solidFill>
                <a:srgbClr val="FFFFFF"/>
              </a:solidFill>
            </a:endParaRPr>
          </a:p>
        </p:txBody>
      </p:sp>
      <p:sp>
        <p:nvSpPr>
          <p:cNvPr id="5" name="Rectangle 34"/>
          <p:cNvSpPr>
            <a:spLocks noChangeArrowheads="1"/>
          </p:cNvSpPr>
          <p:nvPr/>
        </p:nvSpPr>
        <p:spPr bwMode="auto">
          <a:xfrm>
            <a:off x="0" y="6642100"/>
            <a:ext cx="325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nicholas.rae@synchrotron.org.au</a:t>
            </a:r>
          </a:p>
        </p:txBody>
      </p:sp>
    </p:spTree>
    <p:extLst>
      <p:ext uri="{BB962C8B-B14F-4D97-AF65-F5344CB8AC3E}">
        <p14:creationId xmlns:p14="http://schemas.microsoft.com/office/powerpoint/2010/main" val="2377095582"/>
      </p:ext>
    </p:extLst>
  </p:cSld>
  <p:clrMapOvr>
    <a:masterClrMapping/>
  </p:clrMapOvr>
  <p:transition spd="med"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">
    <p:bg>
      <p:bgPr>
        <a:gradFill flip="none" rotWithShape="1">
          <a:gsLst>
            <a:gs pos="65000">
              <a:srgbClr val="DDEAFF"/>
            </a:gs>
            <a:gs pos="74000">
              <a:srgbClr val="DDEAFF"/>
            </a:gs>
            <a:gs pos="83000">
              <a:schemeClr val="accent5">
                <a:lumMod val="20000"/>
                <a:lumOff val="80000"/>
              </a:schemeClr>
            </a:gs>
            <a:gs pos="39000">
              <a:srgbClr val="FFFFFF"/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3008"/>
            <a:ext cx="12192000" cy="336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13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742523"/>
      </p:ext>
    </p:extLst>
  </p:cSld>
  <p:clrMapOvr>
    <a:masterClrMapping/>
  </p:clrMapOvr>
  <p:transition spd="med"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387" y="1676400"/>
            <a:ext cx="111760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Rectangle 16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620560"/>
      </p:ext>
    </p:extLst>
  </p:cSld>
  <p:clrMapOvr>
    <a:masterClrMapping/>
  </p:clrMapOvr>
  <p:transition spd="med"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) Globe &amp; Facility">
    <p:bg>
      <p:bgPr>
        <a:gradFill flip="none" rotWithShape="1">
          <a:gsLst>
            <a:gs pos="65000">
              <a:srgbClr val="DDEAFF"/>
            </a:gs>
            <a:gs pos="74000">
              <a:srgbClr val="DDEAFF"/>
            </a:gs>
            <a:gs pos="83000">
              <a:schemeClr val="accent5">
                <a:lumMod val="20000"/>
                <a:lumOff val="80000"/>
              </a:schemeClr>
            </a:gs>
            <a:gs pos="39000">
              <a:srgbClr val="FFFFFF"/>
            </a:gs>
            <a:gs pos="24000">
              <a:schemeClr val="bg1"/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387" y="1676400"/>
            <a:ext cx="111760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Rectangle 16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74000">
                <a:srgbClr val="9FC1FE"/>
              </a:gs>
              <a:gs pos="17000">
                <a:srgbClr val="C1E4FF"/>
              </a:gs>
            </a:gsLst>
            <a:lin ang="0" scaled="1"/>
          </a:gra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8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1922"/>
            <a:ext cx="12192000" cy="4736078"/>
          </a:xfrm>
          <a:prstGeom prst="rect">
            <a:avLst/>
          </a:prstGeom>
          <a:gradFill flip="none" rotWithShape="1">
            <a:gsLst>
              <a:gs pos="74000">
                <a:srgbClr val="9FC1FE"/>
              </a:gs>
              <a:gs pos="36000">
                <a:schemeClr val="bg1"/>
              </a:gs>
            </a:gsLst>
            <a:lin ang="0" scaled="1"/>
            <a:tileRect/>
          </a:gradFill>
        </p:spPr>
      </p:pic>
    </p:spTree>
    <p:extLst>
      <p:ext uri="{BB962C8B-B14F-4D97-AF65-F5344CB8AC3E}">
        <p14:creationId xmlns:p14="http://schemas.microsoft.com/office/powerpoint/2010/main" val="1568811007"/>
      </p:ext>
    </p:extLst>
  </p:cSld>
  <p:clrMapOvr>
    <a:masterClrMapping/>
  </p:clrMapOvr>
  <p:transition spd="med"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 MARR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766153"/>
      </p:ext>
    </p:extLst>
  </p:cSld>
  <p:clrMapOvr>
    <a:masterClrMapping/>
  </p:clrMapOvr>
  <p:transition spd="med"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) Interesting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804156"/>
      </p:ext>
    </p:extLst>
  </p:cSld>
  <p:clrMapOvr>
    <a:masterClrMapping/>
  </p:clrMapOvr>
  <p:transition spd="med"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) Operational Cy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376159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) Globe &amp; Facility">
    <p:bg>
      <p:bgPr>
        <a:gradFill flip="none" rotWithShape="1">
          <a:gsLst>
            <a:gs pos="65000">
              <a:srgbClr val="DDEAFF"/>
            </a:gs>
            <a:gs pos="74000">
              <a:srgbClr val="DDEAFF"/>
            </a:gs>
            <a:gs pos="83000">
              <a:schemeClr val="accent5">
                <a:lumMod val="20000"/>
                <a:lumOff val="80000"/>
              </a:schemeClr>
            </a:gs>
            <a:gs pos="39000">
              <a:srgbClr val="FFFFFF"/>
            </a:gs>
            <a:gs pos="24000">
              <a:schemeClr val="bg1"/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387" y="1676400"/>
            <a:ext cx="111760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74000">
                <a:srgbClr val="9FC1FE"/>
              </a:gs>
              <a:gs pos="17000">
                <a:srgbClr val="C1E4FF"/>
              </a:gs>
            </a:gsLst>
            <a:lin ang="0" scaled="1"/>
          </a:gra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8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121922"/>
            <a:ext cx="12192000" cy="4736078"/>
          </a:xfrm>
          <a:prstGeom prst="rect">
            <a:avLst/>
          </a:prstGeom>
          <a:gradFill flip="none" rotWithShape="1">
            <a:gsLst>
              <a:gs pos="74000">
                <a:srgbClr val="9FC1FE"/>
              </a:gs>
              <a:gs pos="36000">
                <a:schemeClr val="bg1"/>
              </a:gs>
            </a:gsLst>
            <a:lin ang="0" scaled="1"/>
            <a:tileRect/>
          </a:gradFill>
        </p:spPr>
      </p:pic>
    </p:spTree>
    <p:extLst>
      <p:ext uri="{BB962C8B-B14F-4D97-AF65-F5344CB8AC3E}">
        <p14:creationId xmlns:p14="http://schemas.microsoft.com/office/powerpoint/2010/main" val="3968041554"/>
      </p:ext>
    </p:extLst>
  </p:cSld>
  <p:clrMapOvr>
    <a:masterClrMapping/>
  </p:clrMapOvr>
  <p:transition spd="med">
    <p:fade thruBlk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) Key Performance Indica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97999"/>
      </p:ext>
    </p:extLst>
  </p:cSld>
  <p:clrMapOvr>
    <a:masterClrMapping/>
  </p:clrMapOvr>
  <p:transition spd="med"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) Latest Availability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979847"/>
      </p:ext>
    </p:extLst>
  </p:cSld>
  <p:clrMapOvr>
    <a:masterClrMapping/>
  </p:clrMapOvr>
  <p:transition spd="med"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 GEITHNER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750909"/>
      </p:ext>
    </p:extLst>
  </p:cSld>
  <p:clrMapOvr>
    <a:masterClrMapping/>
  </p:clrMapOvr>
  <p:transition spd="med"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">
    <p:bg>
      <p:bgPr>
        <a:gradFill flip="none" rotWithShape="1">
          <a:gsLst>
            <a:gs pos="65000">
              <a:srgbClr val="DDEAFF"/>
            </a:gs>
            <a:gs pos="74000">
              <a:srgbClr val="DDEAFF"/>
            </a:gs>
            <a:gs pos="83000">
              <a:schemeClr val="accent5">
                <a:lumMod val="20000"/>
                <a:lumOff val="80000"/>
              </a:schemeClr>
            </a:gs>
            <a:gs pos="39000">
              <a:srgbClr val="FFFFFF"/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3008"/>
            <a:ext cx="12192000" cy="336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327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528581"/>
      </p:ext>
    </p:extLst>
  </p:cSld>
  <p:clrMapOvr>
    <a:masterClrMapping/>
  </p:clrMapOvr>
  <p:transition spd="med"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387" y="1676400"/>
            <a:ext cx="111760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Rectangle 16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395354"/>
      </p:ext>
    </p:extLst>
  </p:cSld>
  <p:clrMapOvr>
    <a:masterClrMapping/>
  </p:clrMapOvr>
  <p:transition spd="med"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) Globe &amp; Facility">
    <p:bg>
      <p:bgPr>
        <a:gradFill flip="none" rotWithShape="1">
          <a:gsLst>
            <a:gs pos="65000">
              <a:srgbClr val="DDEAFF"/>
            </a:gs>
            <a:gs pos="74000">
              <a:srgbClr val="DDEAFF"/>
            </a:gs>
            <a:gs pos="83000">
              <a:schemeClr val="accent5">
                <a:lumMod val="20000"/>
                <a:lumOff val="80000"/>
              </a:schemeClr>
            </a:gs>
            <a:gs pos="39000">
              <a:srgbClr val="FFFFFF"/>
            </a:gs>
            <a:gs pos="24000">
              <a:schemeClr val="bg1"/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387" y="1676400"/>
            <a:ext cx="111760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Rectangle 16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74000">
                <a:srgbClr val="9FC1FE"/>
              </a:gs>
              <a:gs pos="17000">
                <a:srgbClr val="C1E4FF"/>
              </a:gs>
            </a:gsLst>
            <a:lin ang="0" scaled="1"/>
          </a:gra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8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1922"/>
            <a:ext cx="12192000" cy="4736078"/>
          </a:xfrm>
          <a:prstGeom prst="rect">
            <a:avLst/>
          </a:prstGeom>
          <a:gradFill flip="none" rotWithShape="1">
            <a:gsLst>
              <a:gs pos="74000">
                <a:srgbClr val="9FC1FE"/>
              </a:gs>
              <a:gs pos="36000">
                <a:schemeClr val="bg1"/>
              </a:gs>
            </a:gsLst>
            <a:lin ang="0" scaled="1"/>
            <a:tileRect/>
          </a:gradFill>
        </p:spPr>
      </p:pic>
    </p:spTree>
    <p:extLst>
      <p:ext uri="{BB962C8B-B14F-4D97-AF65-F5344CB8AC3E}">
        <p14:creationId xmlns:p14="http://schemas.microsoft.com/office/powerpoint/2010/main" val="1395175344"/>
      </p:ext>
    </p:extLst>
  </p:cSld>
  <p:clrMapOvr>
    <a:masterClrMapping/>
  </p:clrMapOvr>
  <p:transition spd="med"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 MARR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86270"/>
      </p:ext>
    </p:extLst>
  </p:cSld>
  <p:clrMapOvr>
    <a:masterClrMapping/>
  </p:clrMapOvr>
  <p:transition spd="med"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 RA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800" dirty="0">
              <a:solidFill>
                <a:srgbClr val="FFFFFF"/>
              </a:solidFill>
            </a:endParaRPr>
          </a:p>
        </p:txBody>
      </p:sp>
      <p:sp>
        <p:nvSpPr>
          <p:cNvPr id="5" name="Rectangle 34"/>
          <p:cNvSpPr>
            <a:spLocks noChangeArrowheads="1"/>
          </p:cNvSpPr>
          <p:nvPr/>
        </p:nvSpPr>
        <p:spPr bwMode="auto">
          <a:xfrm>
            <a:off x="0" y="6642100"/>
            <a:ext cx="325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nicholas.rae@synchrotron.org.au</a:t>
            </a:r>
          </a:p>
        </p:txBody>
      </p:sp>
    </p:spTree>
    <p:extLst>
      <p:ext uri="{BB962C8B-B14F-4D97-AF65-F5344CB8AC3E}">
        <p14:creationId xmlns:p14="http://schemas.microsoft.com/office/powerpoint/2010/main" val="1275185743"/>
      </p:ext>
    </p:extLst>
  </p:cSld>
  <p:clrMapOvr>
    <a:masterClrMapping/>
  </p:clrMapOvr>
  <p:transition spd="med"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 RA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341435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) Interesting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088766"/>
      </p:ext>
    </p:extLst>
  </p:cSld>
  <p:clrMapOvr>
    <a:masterClrMapping/>
  </p:clrMapOvr>
  <p:transition spd="med">
    <p:fade thruBlk="1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) Interesting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971852"/>
      </p:ext>
    </p:extLst>
  </p:cSld>
  <p:clrMapOvr>
    <a:masterClrMapping/>
  </p:clrMapOvr>
  <p:transition spd="med"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) Operational Cy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976519"/>
      </p:ext>
    </p:extLst>
  </p:cSld>
  <p:clrMapOvr>
    <a:masterClrMapping/>
  </p:clrMapOvr>
  <p:transition spd="med"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) Key Performance Indica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84569"/>
      </p:ext>
    </p:extLst>
  </p:cSld>
  <p:clrMapOvr>
    <a:masterClrMapping/>
  </p:clrMapOvr>
  <p:transition spd="med"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) Latest Availability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737298"/>
      </p:ext>
    </p:extLst>
  </p:cSld>
  <p:clrMapOvr>
    <a:masterClrMapping/>
  </p:clrMapOvr>
  <p:transition spd="med"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 GEITHNER Standar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619990" y="6552644"/>
            <a:ext cx="993197" cy="365125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9465331" y="6552644"/>
            <a:ext cx="11331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20.05.2015</a:t>
            </a: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5604532" y="6560612"/>
            <a:ext cx="38608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/>
              <a:t>D. Ondreka, FAIR Operation, 1st FCCWG Meeting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40531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 MARION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811608"/>
      </p:ext>
    </p:extLst>
  </p:cSld>
  <p:clrMapOvr>
    <a:masterClrMapping/>
  </p:clrMapOvr>
  <p:transition spd="med">
    <p:fade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) Globe &amp; Facility">
    <p:bg>
      <p:bgPr>
        <a:gradFill flip="none" rotWithShape="1">
          <a:gsLst>
            <a:gs pos="65000">
              <a:srgbClr val="DDEAFF"/>
            </a:gs>
            <a:gs pos="74000">
              <a:srgbClr val="DDEAFF"/>
            </a:gs>
            <a:gs pos="83000">
              <a:schemeClr val="accent5">
                <a:lumMod val="20000"/>
                <a:lumOff val="80000"/>
              </a:schemeClr>
            </a:gs>
            <a:gs pos="39000">
              <a:srgbClr val="FFFFFF"/>
            </a:gs>
            <a:gs pos="24000">
              <a:schemeClr val="bg1"/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387" y="1676400"/>
            <a:ext cx="111760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Rectangle 16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74000">
                <a:srgbClr val="9FC1FE"/>
              </a:gs>
              <a:gs pos="17000">
                <a:srgbClr val="C1E4FF"/>
              </a:gs>
            </a:gsLst>
            <a:lin ang="0" scaled="1"/>
          </a:gra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21922"/>
            <a:ext cx="12192000" cy="4736078"/>
          </a:xfrm>
          <a:prstGeom prst="rect">
            <a:avLst/>
          </a:prstGeom>
          <a:gradFill flip="none" rotWithShape="1">
            <a:gsLst>
              <a:gs pos="74000">
                <a:srgbClr val="9FC1FE"/>
              </a:gs>
              <a:gs pos="36000">
                <a:schemeClr val="bg1"/>
              </a:gs>
            </a:gsLst>
            <a:lin ang="0" scaled="1"/>
            <a:tileRect/>
          </a:gradFill>
        </p:spPr>
      </p:pic>
    </p:spTree>
    <p:extLst>
      <p:ext uri="{BB962C8B-B14F-4D97-AF65-F5344CB8AC3E}">
        <p14:creationId xmlns:p14="http://schemas.microsoft.com/office/powerpoint/2010/main" val="3843909533"/>
      </p:ext>
    </p:extLst>
  </p:cSld>
  <p:clrMapOvr>
    <a:masterClrMapping/>
  </p:clrMapOvr>
  <p:transition spd="med">
    <p:fade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 LIU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027706"/>
      </p:ext>
    </p:extLst>
  </p:cSld>
  <p:clrMapOvr>
    <a:masterClrMapping/>
  </p:clrMapOvr>
  <p:transition spd="med">
    <p:fade thruBlk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 BIELER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379997"/>
      </p:ext>
    </p:extLst>
  </p:cSld>
  <p:clrMapOvr>
    <a:masterClrMapping/>
  </p:clrMapOvr>
  <p:transition spd="med">
    <p:fade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 MEYRONEINC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514600"/>
      </p:ext>
    </p:extLst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) Operational Cy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541326"/>
      </p:ext>
    </p:extLst>
  </p:cSld>
  <p:clrMapOvr>
    <a:masterClrMapping/>
  </p:clrMapOvr>
  <p:transition spd="med">
    <p:fade thruBlk="1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 MARR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860961"/>
      </p:ext>
    </p:extLst>
  </p:cSld>
  <p:clrMapOvr>
    <a:masterClrMapping/>
  </p:clrMapOvr>
  <p:transition spd="med">
    <p:fade thruBlk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">
    <p:bg>
      <p:bgPr>
        <a:gradFill flip="none" rotWithShape="1">
          <a:gsLst>
            <a:gs pos="65000">
              <a:srgbClr val="DDEAFF"/>
            </a:gs>
            <a:gs pos="74000">
              <a:srgbClr val="DDEAFF"/>
            </a:gs>
            <a:gs pos="83000">
              <a:schemeClr val="accent5">
                <a:lumMod val="20000"/>
                <a:lumOff val="80000"/>
              </a:schemeClr>
            </a:gs>
            <a:gs pos="39000">
              <a:srgbClr val="FFFFFF"/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3008"/>
            <a:ext cx="12192000" cy="336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8612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683694"/>
      </p:ext>
    </p:extLst>
  </p:cSld>
  <p:clrMapOvr>
    <a:masterClrMapping/>
  </p:clrMapOvr>
  <p:transition spd="med">
    <p:fade thruBlk="1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387" y="1676400"/>
            <a:ext cx="111760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Rectangle 16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512235"/>
      </p:ext>
    </p:extLst>
  </p:cSld>
  <p:clrMapOvr>
    <a:masterClrMapping/>
  </p:clrMapOvr>
  <p:transition spd="med">
    <p:fade thruBlk="1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) Globe &amp; Facility">
    <p:bg>
      <p:bgPr>
        <a:gradFill flip="none" rotWithShape="1">
          <a:gsLst>
            <a:gs pos="65000">
              <a:srgbClr val="DDEAFF"/>
            </a:gs>
            <a:gs pos="74000">
              <a:srgbClr val="DDEAFF"/>
            </a:gs>
            <a:gs pos="83000">
              <a:schemeClr val="accent5">
                <a:lumMod val="20000"/>
                <a:lumOff val="80000"/>
              </a:schemeClr>
            </a:gs>
            <a:gs pos="39000">
              <a:srgbClr val="FFFFFF"/>
            </a:gs>
            <a:gs pos="24000">
              <a:schemeClr val="bg1"/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387" y="1676400"/>
            <a:ext cx="111760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Rectangle 16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74000">
                <a:srgbClr val="9FC1FE"/>
              </a:gs>
              <a:gs pos="17000">
                <a:srgbClr val="C1E4FF"/>
              </a:gs>
            </a:gsLst>
            <a:lin ang="0" scaled="1"/>
          </a:gra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8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1922"/>
            <a:ext cx="12192000" cy="4736078"/>
          </a:xfrm>
          <a:prstGeom prst="rect">
            <a:avLst/>
          </a:prstGeom>
          <a:gradFill flip="none" rotWithShape="1">
            <a:gsLst>
              <a:gs pos="74000">
                <a:srgbClr val="9FC1FE"/>
              </a:gs>
              <a:gs pos="36000">
                <a:schemeClr val="bg1"/>
              </a:gs>
            </a:gsLst>
            <a:lin ang="0" scaled="1"/>
            <a:tileRect/>
          </a:gradFill>
        </p:spPr>
      </p:pic>
    </p:spTree>
    <p:extLst>
      <p:ext uri="{BB962C8B-B14F-4D97-AF65-F5344CB8AC3E}">
        <p14:creationId xmlns:p14="http://schemas.microsoft.com/office/powerpoint/2010/main" val="4286709979"/>
      </p:ext>
    </p:extLst>
  </p:cSld>
  <p:clrMapOvr>
    <a:masterClrMapping/>
  </p:clrMapOvr>
  <p:transition spd="med">
    <p:fade thruBlk="1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) Interesting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518466"/>
      </p:ext>
    </p:extLst>
  </p:cSld>
  <p:clrMapOvr>
    <a:masterClrMapping/>
  </p:clrMapOvr>
  <p:transition spd="med">
    <p:fade thruBlk="1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) Operational Cy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23697"/>
      </p:ext>
    </p:extLst>
  </p:cSld>
  <p:clrMapOvr>
    <a:masterClrMapping/>
  </p:clrMapOvr>
  <p:transition spd="med">
    <p:fade thruBlk="1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) Key Performance Indica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478283"/>
      </p:ext>
    </p:extLst>
  </p:cSld>
  <p:clrMapOvr>
    <a:masterClrMapping/>
  </p:clrMapOvr>
  <p:transition spd="med">
    <p:fade thruBlk="1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) Latest Availability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531515"/>
      </p:ext>
    </p:extLst>
  </p:cSld>
  <p:clrMapOvr>
    <a:masterClrMapping/>
  </p:clrMapOvr>
  <p:transition spd="med">
    <p:fade thruBlk="1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 RA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800" dirty="0">
              <a:solidFill>
                <a:srgbClr val="FFFFFF"/>
              </a:solidFill>
            </a:endParaRPr>
          </a:p>
        </p:txBody>
      </p:sp>
      <p:sp>
        <p:nvSpPr>
          <p:cNvPr id="5" name="Rectangle 34"/>
          <p:cNvSpPr>
            <a:spLocks noChangeArrowheads="1"/>
          </p:cNvSpPr>
          <p:nvPr/>
        </p:nvSpPr>
        <p:spPr bwMode="auto">
          <a:xfrm>
            <a:off x="0" y="6642100"/>
            <a:ext cx="325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nicholas.rae@synchrotron.org.au</a:t>
            </a:r>
          </a:p>
        </p:txBody>
      </p:sp>
    </p:spTree>
    <p:extLst>
      <p:ext uri="{BB962C8B-B14F-4D97-AF65-F5344CB8AC3E}">
        <p14:creationId xmlns:p14="http://schemas.microsoft.com/office/powerpoint/2010/main" val="439127190"/>
      </p:ext>
    </p:extLst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) Key Performance Indica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591200"/>
      </p:ext>
    </p:extLst>
  </p:cSld>
  <p:clrMapOvr>
    <a:masterClrMapping/>
  </p:clrMapOvr>
  <p:transition spd="med">
    <p:fade thruBlk="1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 RA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674876"/>
      </p:ext>
    </p:extLst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) Latest Availability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06072"/>
      </p:ext>
    </p:extLst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) Top Downtime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5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311076"/>
      </p:ext>
    </p:extLst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5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5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 userDrawn="1"/>
        </p:nvSpPr>
        <p:spPr>
          <a:xfrm>
            <a:off x="0" y="0"/>
            <a:ext cx="11176000" cy="762000"/>
          </a:xfrm>
          <a:prstGeom prst="rect">
            <a:avLst/>
          </a:prstGeom>
          <a:gradFill flip="none" rotWithShape="1">
            <a:gsLst>
              <a:gs pos="28000">
                <a:srgbClr val="D6E7FB"/>
              </a:gs>
              <a:gs pos="79000">
                <a:srgbClr val="CCE0F9"/>
              </a:gs>
            </a:gsLst>
            <a:path path="rect">
              <a:fillToRect l="100000" b="100000"/>
            </a:path>
            <a:tileRect t="-100000" r="-100000"/>
          </a:gradFill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GB" sz="3800" kern="0" dirty="0"/>
          </a:p>
        </p:txBody>
      </p:sp>
      <p:sp>
        <p:nvSpPr>
          <p:cNvPr id="102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11582400" cy="533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47"/>
          <p:cNvSpPr>
            <a:spLocks noChangeArrowheads="1"/>
          </p:cNvSpPr>
          <p:nvPr userDrawn="1"/>
        </p:nvSpPr>
        <p:spPr bwMode="auto">
          <a:xfrm>
            <a:off x="0" y="6629400"/>
            <a:ext cx="12192000" cy="228600"/>
          </a:xfrm>
          <a:prstGeom prst="rect">
            <a:avLst/>
          </a:prstGeom>
          <a:solidFill>
            <a:schemeClr val="accent5">
              <a:lumMod val="20000"/>
              <a:lumOff val="80000"/>
              <a:alpha val="8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l" eaLnBrk="1" hangingPunct="1"/>
            <a:endParaRPr lang="en-US" sz="2400" u="none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" name="Rectangle 34"/>
          <p:cNvSpPr>
            <a:spLocks noChangeArrowheads="1"/>
          </p:cNvSpPr>
          <p:nvPr userDrawn="1"/>
        </p:nvSpPr>
        <p:spPr bwMode="auto">
          <a:xfrm>
            <a:off x="0" y="6642100"/>
            <a:ext cx="2438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benjamin.todd@cern.ch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668000" y="6629400"/>
            <a:ext cx="152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accent6"/>
                </a:solidFill>
                <a:latin typeface="+mn-lt"/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20" name="Rectangle 34"/>
          <p:cNvSpPr>
            <a:spLocks noChangeArrowheads="1"/>
          </p:cNvSpPr>
          <p:nvPr userDrawn="1"/>
        </p:nvSpPr>
        <p:spPr bwMode="auto">
          <a:xfrm>
            <a:off x="2438400" y="6642100"/>
            <a:ext cx="7315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Accelerator Reliability</a:t>
            </a:r>
            <a:r>
              <a:rPr lang="en-US" sz="1200" baseline="0" dirty="0">
                <a:solidFill>
                  <a:schemeClr val="accent6"/>
                </a:solidFill>
                <a:latin typeface="Calibri" pitchFamily="34" charset="0"/>
              </a:rPr>
              <a:t> Workshop 2019</a:t>
            </a:r>
            <a:endParaRPr lang="en-US" sz="1200" dirty="0">
              <a:solidFill>
                <a:schemeClr val="accent6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727923" y="2"/>
            <a:ext cx="3464076" cy="75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02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</p:sldLayoutIdLst>
  <p:transition spd="med">
    <p:fade thruBlk="1"/>
  </p:transition>
  <p:hf hdr="0" dt="0"/>
  <p:txStyles>
    <p:titleStyle>
      <a:lvl1pPr algn="l" rtl="0" fontAlgn="base">
        <a:spcBef>
          <a:spcPct val="0"/>
        </a:spcBef>
        <a:spcAft>
          <a:spcPct val="0"/>
        </a:spcAft>
        <a:defRPr sz="3800">
          <a:solidFill>
            <a:schemeClr val="accent6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0099"/>
        </a:buClr>
        <a:buFont typeface="Arial Unicode MS" pitchFamily="34" charset="-128"/>
        <a:buChar char="●"/>
        <a:defRPr sz="2000">
          <a:solidFill>
            <a:schemeClr val="accent6"/>
          </a:solidFill>
          <a:latin typeface="+mn-lt"/>
          <a:ea typeface="+mn-ea"/>
          <a:cs typeface="+mn-cs"/>
        </a:defRPr>
      </a:lvl1pPr>
      <a:lvl2pPr marL="914400" indent="-4572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+mj-lt"/>
        <a:buNone/>
        <a:defRPr sz="2000">
          <a:solidFill>
            <a:srgbClr val="AEBB68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None/>
        <a:defRPr sz="2000">
          <a:solidFill>
            <a:srgbClr val="6666F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11176000" cy="762000"/>
          </a:xfrm>
          <a:prstGeom prst="rect">
            <a:avLst/>
          </a:prstGeom>
          <a:gradFill flip="none" rotWithShape="1">
            <a:gsLst>
              <a:gs pos="28000">
                <a:srgbClr val="D6E7FB"/>
              </a:gs>
              <a:gs pos="79000">
                <a:srgbClr val="CCE0F9"/>
              </a:gs>
            </a:gsLst>
            <a:path path="rect">
              <a:fillToRect l="100000" b="100000"/>
            </a:path>
            <a:tileRect t="-100000" r="-100000"/>
          </a:gradFill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GB" sz="3800" kern="0" dirty="0"/>
          </a:p>
        </p:txBody>
      </p:sp>
      <p:sp>
        <p:nvSpPr>
          <p:cNvPr id="102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11582400" cy="533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47"/>
          <p:cNvSpPr>
            <a:spLocks noChangeArrowheads="1"/>
          </p:cNvSpPr>
          <p:nvPr/>
        </p:nvSpPr>
        <p:spPr bwMode="auto">
          <a:xfrm>
            <a:off x="0" y="6629400"/>
            <a:ext cx="12192000" cy="228600"/>
          </a:xfrm>
          <a:prstGeom prst="rect">
            <a:avLst/>
          </a:prstGeom>
          <a:solidFill>
            <a:schemeClr val="accent5">
              <a:lumMod val="20000"/>
              <a:lumOff val="80000"/>
              <a:alpha val="8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l" eaLnBrk="1" hangingPunct="1"/>
            <a:endParaRPr lang="en-US" sz="2400" u="none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" name="Rectangle 34"/>
          <p:cNvSpPr>
            <a:spLocks noChangeArrowheads="1"/>
          </p:cNvSpPr>
          <p:nvPr/>
        </p:nvSpPr>
        <p:spPr bwMode="auto">
          <a:xfrm>
            <a:off x="0" y="6642100"/>
            <a:ext cx="406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samuel.meyroneinc@curie.fr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668000" y="6629400"/>
            <a:ext cx="152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accent6"/>
                </a:solidFill>
                <a:latin typeface="+mn-lt"/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20" name="Rectangle 34"/>
          <p:cNvSpPr>
            <a:spLocks noChangeArrowheads="1"/>
          </p:cNvSpPr>
          <p:nvPr/>
        </p:nvSpPr>
        <p:spPr bwMode="auto">
          <a:xfrm>
            <a:off x="2438400" y="6642100"/>
            <a:ext cx="7315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Accelerator Reliability</a:t>
            </a:r>
            <a:r>
              <a:rPr lang="en-US" sz="1200" baseline="0" dirty="0">
                <a:solidFill>
                  <a:schemeClr val="accent6"/>
                </a:solidFill>
                <a:latin typeface="Calibri" pitchFamily="34" charset="0"/>
              </a:rPr>
              <a:t> Workshop 2019</a:t>
            </a:r>
            <a:endParaRPr lang="en-US" sz="1200" dirty="0">
              <a:solidFill>
                <a:schemeClr val="accent6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7923" y="2"/>
            <a:ext cx="3464076" cy="75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440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transition spd="med">
    <p:fade thruBlk="1"/>
  </p:transition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accent6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Font typeface="Arial Unicode MS" pitchFamily="34" charset="-128"/>
        <a:buChar char="●"/>
        <a:defRPr sz="2000">
          <a:solidFill>
            <a:schemeClr val="accent6"/>
          </a:solidFill>
          <a:latin typeface="+mn-lt"/>
          <a:ea typeface="+mn-ea"/>
          <a:cs typeface="+mn-cs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+mj-lt"/>
        <a:buNone/>
        <a:defRPr sz="2000">
          <a:solidFill>
            <a:srgbClr val="AEBB68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None/>
        <a:defRPr sz="2000">
          <a:solidFill>
            <a:srgbClr val="6666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11176000" cy="762000"/>
          </a:xfrm>
          <a:prstGeom prst="rect">
            <a:avLst/>
          </a:prstGeom>
          <a:gradFill flip="none" rotWithShape="1">
            <a:gsLst>
              <a:gs pos="28000">
                <a:srgbClr val="D6E7FB"/>
              </a:gs>
              <a:gs pos="79000">
                <a:srgbClr val="CCE0F9"/>
              </a:gs>
            </a:gsLst>
            <a:path path="rect">
              <a:fillToRect l="100000" b="100000"/>
            </a:path>
            <a:tileRect t="-100000" r="-100000"/>
          </a:gradFill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GB" sz="3800" kern="0" dirty="0"/>
          </a:p>
        </p:txBody>
      </p:sp>
      <p:sp>
        <p:nvSpPr>
          <p:cNvPr id="102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11582400" cy="533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47"/>
          <p:cNvSpPr>
            <a:spLocks noChangeArrowheads="1"/>
          </p:cNvSpPr>
          <p:nvPr/>
        </p:nvSpPr>
        <p:spPr bwMode="auto">
          <a:xfrm>
            <a:off x="0" y="6629400"/>
            <a:ext cx="12192000" cy="228600"/>
          </a:xfrm>
          <a:prstGeom prst="rect">
            <a:avLst/>
          </a:prstGeom>
          <a:solidFill>
            <a:schemeClr val="accent5">
              <a:lumMod val="20000"/>
              <a:lumOff val="80000"/>
              <a:alpha val="8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l" eaLnBrk="1" hangingPunct="1"/>
            <a:endParaRPr lang="en-US" sz="2400" u="none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" name="Rectangle 34"/>
          <p:cNvSpPr>
            <a:spLocks noChangeArrowheads="1"/>
          </p:cNvSpPr>
          <p:nvPr/>
        </p:nvSpPr>
        <p:spPr bwMode="auto">
          <a:xfrm>
            <a:off x="0" y="6642100"/>
            <a:ext cx="2438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gmarr@bnl.gov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668000" y="6629400"/>
            <a:ext cx="152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accent6"/>
                </a:solidFill>
                <a:latin typeface="+mn-lt"/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20" name="Rectangle 34"/>
          <p:cNvSpPr>
            <a:spLocks noChangeArrowheads="1"/>
          </p:cNvSpPr>
          <p:nvPr/>
        </p:nvSpPr>
        <p:spPr bwMode="auto">
          <a:xfrm>
            <a:off x="2438400" y="6642100"/>
            <a:ext cx="7315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Accelerator Reliability</a:t>
            </a:r>
            <a:r>
              <a:rPr lang="en-US" sz="1200" baseline="0" dirty="0">
                <a:solidFill>
                  <a:schemeClr val="accent6"/>
                </a:solidFill>
                <a:latin typeface="Calibri" pitchFamily="34" charset="0"/>
              </a:rPr>
              <a:t> Workshop 2019</a:t>
            </a:r>
            <a:endParaRPr lang="en-US" sz="1200" dirty="0">
              <a:solidFill>
                <a:schemeClr val="accent6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27923" y="2"/>
            <a:ext cx="3464076" cy="75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71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ransition spd="med">
    <p:fade thruBlk="1"/>
  </p:transition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accent6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Font typeface="Arial Unicode MS" pitchFamily="34" charset="-128"/>
        <a:buChar char="●"/>
        <a:defRPr sz="2000">
          <a:solidFill>
            <a:schemeClr val="accent6"/>
          </a:solidFill>
          <a:latin typeface="+mn-lt"/>
          <a:ea typeface="+mn-ea"/>
          <a:cs typeface="+mn-cs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+mj-lt"/>
        <a:buNone/>
        <a:defRPr sz="2000">
          <a:solidFill>
            <a:srgbClr val="AEBB68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None/>
        <a:defRPr sz="2000">
          <a:solidFill>
            <a:srgbClr val="6666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11176000" cy="762000"/>
          </a:xfrm>
          <a:prstGeom prst="rect">
            <a:avLst/>
          </a:prstGeom>
          <a:gradFill flip="none" rotWithShape="1">
            <a:gsLst>
              <a:gs pos="28000">
                <a:srgbClr val="D6E7FB"/>
              </a:gs>
              <a:gs pos="79000">
                <a:srgbClr val="CCE0F9"/>
              </a:gs>
            </a:gsLst>
            <a:path path="rect">
              <a:fillToRect l="100000" b="100000"/>
            </a:path>
            <a:tileRect t="-100000" r="-100000"/>
          </a:gradFill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GB" sz="3800" kern="0" dirty="0"/>
          </a:p>
        </p:txBody>
      </p:sp>
      <p:sp>
        <p:nvSpPr>
          <p:cNvPr id="102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11582400" cy="533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47"/>
          <p:cNvSpPr>
            <a:spLocks noChangeArrowheads="1"/>
          </p:cNvSpPr>
          <p:nvPr/>
        </p:nvSpPr>
        <p:spPr bwMode="auto">
          <a:xfrm>
            <a:off x="0" y="6629400"/>
            <a:ext cx="12192000" cy="228600"/>
          </a:xfrm>
          <a:prstGeom prst="rect">
            <a:avLst/>
          </a:prstGeom>
          <a:solidFill>
            <a:schemeClr val="accent5">
              <a:lumMod val="20000"/>
              <a:lumOff val="80000"/>
              <a:alpha val="8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l" eaLnBrk="1" hangingPunct="1"/>
            <a:endParaRPr lang="en-US" sz="2400" u="none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" name="Rectangle 34"/>
          <p:cNvSpPr>
            <a:spLocks noChangeArrowheads="1"/>
          </p:cNvSpPr>
          <p:nvPr/>
        </p:nvSpPr>
        <p:spPr bwMode="auto">
          <a:xfrm>
            <a:off x="0" y="6642100"/>
            <a:ext cx="2438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benjamin.todd@cern.ch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668000" y="6629400"/>
            <a:ext cx="152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accent6"/>
                </a:solidFill>
                <a:latin typeface="+mn-lt"/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20" name="Rectangle 34"/>
          <p:cNvSpPr>
            <a:spLocks noChangeArrowheads="1"/>
          </p:cNvSpPr>
          <p:nvPr/>
        </p:nvSpPr>
        <p:spPr bwMode="auto">
          <a:xfrm>
            <a:off x="2438400" y="6642100"/>
            <a:ext cx="7315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Accelerator Reliability</a:t>
            </a:r>
            <a:r>
              <a:rPr lang="en-US" sz="1200" baseline="0" dirty="0">
                <a:solidFill>
                  <a:schemeClr val="accent6"/>
                </a:solidFill>
                <a:latin typeface="Calibri" pitchFamily="34" charset="0"/>
              </a:rPr>
              <a:t> Workshop 2019</a:t>
            </a:r>
            <a:endParaRPr lang="en-US" sz="1200" dirty="0">
              <a:solidFill>
                <a:schemeClr val="accent6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27923" y="2"/>
            <a:ext cx="3464076" cy="75839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1FCA793-FF69-41A3-9CD2-CD38F75D0B65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1176000" cy="762000"/>
          </a:xfrm>
          <a:prstGeom prst="rect">
            <a:avLst/>
          </a:prstGeom>
          <a:gradFill flip="none" rotWithShape="1">
            <a:gsLst>
              <a:gs pos="28000">
                <a:srgbClr val="D6E7FB"/>
              </a:gs>
              <a:gs pos="79000">
                <a:srgbClr val="CCE0F9"/>
              </a:gs>
            </a:gsLst>
            <a:path path="rect">
              <a:fillToRect l="100000" b="100000"/>
            </a:path>
            <a:tileRect t="-100000" r="-100000"/>
          </a:gradFill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GB" sz="3800" kern="0" dirty="0"/>
          </a:p>
        </p:txBody>
      </p:sp>
      <p:sp>
        <p:nvSpPr>
          <p:cNvPr id="10" name="Rectangle 47">
            <a:extLst>
              <a:ext uri="{FF2B5EF4-FFF2-40B4-BE49-F238E27FC236}">
                <a16:creationId xmlns:a16="http://schemas.microsoft.com/office/drawing/2014/main" id="{A1561C52-5A37-490C-A5DC-97842015A70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629400"/>
            <a:ext cx="12192000" cy="228600"/>
          </a:xfrm>
          <a:prstGeom prst="rect">
            <a:avLst/>
          </a:prstGeom>
          <a:solidFill>
            <a:schemeClr val="accent5">
              <a:lumMod val="20000"/>
              <a:lumOff val="80000"/>
              <a:alpha val="8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l" eaLnBrk="1" hangingPunct="1"/>
            <a:endParaRPr lang="en-US" sz="2400" u="none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Rectangle 34">
            <a:extLst>
              <a:ext uri="{FF2B5EF4-FFF2-40B4-BE49-F238E27FC236}">
                <a16:creationId xmlns:a16="http://schemas.microsoft.com/office/drawing/2014/main" id="{6532C71A-1C57-45AE-A676-E40CBEF1DDF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642100"/>
            <a:ext cx="2438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benjamin.todd@cern.ch</a:t>
            </a:r>
          </a:p>
        </p:txBody>
      </p:sp>
      <p:sp>
        <p:nvSpPr>
          <p:cNvPr id="12" name="Rectangle 34">
            <a:extLst>
              <a:ext uri="{FF2B5EF4-FFF2-40B4-BE49-F238E27FC236}">
                <a16:creationId xmlns:a16="http://schemas.microsoft.com/office/drawing/2014/main" id="{EC7FD972-B6AA-4F13-B1A1-F816A8BA5FF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438400" y="6642100"/>
            <a:ext cx="7315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Accelerator Reliability</a:t>
            </a:r>
            <a:r>
              <a:rPr lang="en-US" sz="1200" baseline="0" dirty="0">
                <a:solidFill>
                  <a:schemeClr val="accent6"/>
                </a:solidFill>
                <a:latin typeface="Calibri" pitchFamily="34" charset="0"/>
              </a:rPr>
              <a:t> Workshop 2019</a:t>
            </a:r>
            <a:endParaRPr lang="en-US" sz="1200" dirty="0">
              <a:solidFill>
                <a:schemeClr val="accent6"/>
              </a:solidFill>
              <a:latin typeface="Calibri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06D078-659F-4F0F-A260-1289543F8CF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727923" y="2"/>
            <a:ext cx="3464076" cy="75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47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transition spd="med">
    <p:fade thruBlk="1"/>
  </p:transition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accent6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Font typeface="Arial Unicode MS" pitchFamily="34" charset="-128"/>
        <a:buChar char="●"/>
        <a:defRPr sz="2000">
          <a:solidFill>
            <a:schemeClr val="accent6"/>
          </a:solidFill>
          <a:latin typeface="+mn-lt"/>
          <a:ea typeface="+mn-ea"/>
          <a:cs typeface="+mn-cs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+mj-lt"/>
        <a:buNone/>
        <a:defRPr sz="2000">
          <a:solidFill>
            <a:srgbClr val="AEBB68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None/>
        <a:defRPr sz="2000">
          <a:solidFill>
            <a:srgbClr val="6666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11176000" cy="762000"/>
          </a:xfrm>
          <a:prstGeom prst="rect">
            <a:avLst/>
          </a:prstGeom>
          <a:gradFill flip="none" rotWithShape="1">
            <a:gsLst>
              <a:gs pos="28000">
                <a:srgbClr val="D6E7FB"/>
              </a:gs>
              <a:gs pos="79000">
                <a:srgbClr val="CCE0F9"/>
              </a:gs>
            </a:gsLst>
            <a:path path="rect">
              <a:fillToRect l="100000" b="100000"/>
            </a:path>
            <a:tileRect t="-100000" r="-100000"/>
          </a:gradFill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GB" sz="3800" kern="0" dirty="0"/>
          </a:p>
        </p:txBody>
      </p:sp>
      <p:sp>
        <p:nvSpPr>
          <p:cNvPr id="102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11582400" cy="533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47"/>
          <p:cNvSpPr>
            <a:spLocks noChangeArrowheads="1"/>
          </p:cNvSpPr>
          <p:nvPr/>
        </p:nvSpPr>
        <p:spPr bwMode="auto">
          <a:xfrm>
            <a:off x="0" y="6629400"/>
            <a:ext cx="12192000" cy="228600"/>
          </a:xfrm>
          <a:prstGeom prst="rect">
            <a:avLst/>
          </a:prstGeom>
          <a:solidFill>
            <a:schemeClr val="accent5">
              <a:lumMod val="20000"/>
              <a:lumOff val="80000"/>
              <a:alpha val="8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l" eaLnBrk="1" hangingPunct="1"/>
            <a:endParaRPr lang="en-US" sz="2400" u="none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" name="Rectangle 34"/>
          <p:cNvSpPr>
            <a:spLocks noChangeArrowheads="1"/>
          </p:cNvSpPr>
          <p:nvPr/>
        </p:nvSpPr>
        <p:spPr bwMode="auto">
          <a:xfrm>
            <a:off x="0" y="6642100"/>
            <a:ext cx="2438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gmarr@bnl.gov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668000" y="6629400"/>
            <a:ext cx="152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accent6"/>
                </a:solidFill>
                <a:latin typeface="+mn-lt"/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20" name="Rectangle 34"/>
          <p:cNvSpPr>
            <a:spLocks noChangeArrowheads="1"/>
          </p:cNvSpPr>
          <p:nvPr/>
        </p:nvSpPr>
        <p:spPr bwMode="auto">
          <a:xfrm>
            <a:off x="2438400" y="6642100"/>
            <a:ext cx="7315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Accelerator Reliability</a:t>
            </a:r>
            <a:r>
              <a:rPr lang="en-US" sz="1200" baseline="0" dirty="0">
                <a:solidFill>
                  <a:schemeClr val="accent6"/>
                </a:solidFill>
                <a:latin typeface="Calibri" pitchFamily="34" charset="0"/>
              </a:rPr>
              <a:t> Workshop 2019</a:t>
            </a:r>
            <a:endParaRPr lang="en-US" sz="1200" dirty="0">
              <a:solidFill>
                <a:schemeClr val="accent6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27923" y="2"/>
            <a:ext cx="3464076" cy="75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63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med">
    <p:fade thruBlk="1"/>
  </p:transition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accent6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Font typeface="Arial Unicode MS" pitchFamily="34" charset="-128"/>
        <a:buChar char="●"/>
        <a:defRPr sz="2000">
          <a:solidFill>
            <a:schemeClr val="accent6"/>
          </a:solidFill>
          <a:latin typeface="+mn-lt"/>
          <a:ea typeface="+mn-ea"/>
          <a:cs typeface="+mn-cs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+mj-lt"/>
        <a:buNone/>
        <a:defRPr sz="2000">
          <a:solidFill>
            <a:srgbClr val="AEBB68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None/>
        <a:defRPr sz="2000">
          <a:solidFill>
            <a:srgbClr val="6666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11176000" cy="762000"/>
          </a:xfrm>
          <a:prstGeom prst="rect">
            <a:avLst/>
          </a:prstGeom>
          <a:gradFill flip="none" rotWithShape="1">
            <a:gsLst>
              <a:gs pos="28000">
                <a:srgbClr val="D6E7FB"/>
              </a:gs>
              <a:gs pos="79000">
                <a:srgbClr val="CCE0F9"/>
              </a:gs>
            </a:gsLst>
            <a:path path="rect">
              <a:fillToRect l="100000" b="100000"/>
            </a:path>
            <a:tileRect t="-100000" r="-100000"/>
          </a:gradFill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GB" sz="3800" kern="0" dirty="0"/>
          </a:p>
        </p:txBody>
      </p:sp>
      <p:sp>
        <p:nvSpPr>
          <p:cNvPr id="102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11582400" cy="533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47"/>
          <p:cNvSpPr>
            <a:spLocks noChangeArrowheads="1"/>
          </p:cNvSpPr>
          <p:nvPr/>
        </p:nvSpPr>
        <p:spPr bwMode="auto">
          <a:xfrm>
            <a:off x="0" y="6629400"/>
            <a:ext cx="12192000" cy="228600"/>
          </a:xfrm>
          <a:prstGeom prst="rect">
            <a:avLst/>
          </a:prstGeom>
          <a:solidFill>
            <a:schemeClr val="accent5">
              <a:lumMod val="20000"/>
              <a:lumOff val="80000"/>
              <a:alpha val="8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l" eaLnBrk="1" hangingPunct="1"/>
            <a:endParaRPr lang="en-US" sz="2400" u="none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" name="Rectangle 34"/>
          <p:cNvSpPr>
            <a:spLocks noChangeArrowheads="1"/>
          </p:cNvSpPr>
          <p:nvPr/>
        </p:nvSpPr>
        <p:spPr bwMode="auto">
          <a:xfrm>
            <a:off x="0" y="6642100"/>
            <a:ext cx="325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nicholas.rae@synchrotron.org.au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668000" y="6629400"/>
            <a:ext cx="152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accent6"/>
                </a:solidFill>
                <a:latin typeface="+mn-lt"/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20" name="Rectangle 34"/>
          <p:cNvSpPr>
            <a:spLocks noChangeArrowheads="1"/>
          </p:cNvSpPr>
          <p:nvPr/>
        </p:nvSpPr>
        <p:spPr bwMode="auto">
          <a:xfrm>
            <a:off x="2438400" y="6642100"/>
            <a:ext cx="7315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Accelerator Reliability</a:t>
            </a:r>
            <a:r>
              <a:rPr lang="en-US" sz="1200" baseline="0" dirty="0">
                <a:solidFill>
                  <a:schemeClr val="accent6"/>
                </a:solidFill>
                <a:latin typeface="Calibri" pitchFamily="34" charset="0"/>
              </a:rPr>
              <a:t> Workshop 2019</a:t>
            </a:r>
            <a:endParaRPr lang="en-US" sz="1200" dirty="0">
              <a:solidFill>
                <a:schemeClr val="accent6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27923" y="2"/>
            <a:ext cx="3464076" cy="75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52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 spd="med">
    <p:fade thruBlk="1"/>
  </p:transition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accent6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Font typeface="Arial Unicode MS" pitchFamily="34" charset="-128"/>
        <a:buChar char="●"/>
        <a:defRPr sz="2000">
          <a:solidFill>
            <a:schemeClr val="accent6"/>
          </a:solidFill>
          <a:latin typeface="+mn-lt"/>
          <a:ea typeface="+mn-ea"/>
          <a:cs typeface="+mn-cs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+mj-lt"/>
        <a:buNone/>
        <a:defRPr sz="2000">
          <a:solidFill>
            <a:srgbClr val="AEBB68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None/>
        <a:defRPr sz="2000">
          <a:solidFill>
            <a:srgbClr val="6666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11176000" cy="762000"/>
          </a:xfrm>
          <a:prstGeom prst="rect">
            <a:avLst/>
          </a:prstGeom>
          <a:gradFill flip="none" rotWithShape="1">
            <a:gsLst>
              <a:gs pos="28000">
                <a:srgbClr val="D6E7FB"/>
              </a:gs>
              <a:gs pos="79000">
                <a:srgbClr val="CCE0F9"/>
              </a:gs>
            </a:gsLst>
            <a:path path="rect">
              <a:fillToRect l="100000" b="100000"/>
            </a:path>
            <a:tileRect t="-100000" r="-100000"/>
          </a:gradFill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GB" sz="3800" kern="0" dirty="0"/>
          </a:p>
        </p:txBody>
      </p:sp>
      <p:sp>
        <p:nvSpPr>
          <p:cNvPr id="102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11582400" cy="533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47"/>
          <p:cNvSpPr>
            <a:spLocks noChangeArrowheads="1"/>
          </p:cNvSpPr>
          <p:nvPr/>
        </p:nvSpPr>
        <p:spPr bwMode="auto">
          <a:xfrm>
            <a:off x="0" y="6629400"/>
            <a:ext cx="12192000" cy="228600"/>
          </a:xfrm>
          <a:prstGeom prst="rect">
            <a:avLst/>
          </a:prstGeom>
          <a:solidFill>
            <a:schemeClr val="accent5">
              <a:lumMod val="20000"/>
              <a:lumOff val="80000"/>
              <a:alpha val="8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l" eaLnBrk="1" hangingPunct="1"/>
            <a:endParaRPr lang="en-US" sz="2400" u="none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" name="Rectangle 34"/>
          <p:cNvSpPr>
            <a:spLocks noChangeArrowheads="1"/>
          </p:cNvSpPr>
          <p:nvPr/>
        </p:nvSpPr>
        <p:spPr bwMode="auto">
          <a:xfrm>
            <a:off x="0" y="6642100"/>
            <a:ext cx="325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o.geithner@gsi.de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668000" y="6629400"/>
            <a:ext cx="152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accent6"/>
                </a:solidFill>
                <a:latin typeface="+mn-lt"/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20" name="Rectangle 34"/>
          <p:cNvSpPr>
            <a:spLocks noChangeArrowheads="1"/>
          </p:cNvSpPr>
          <p:nvPr/>
        </p:nvSpPr>
        <p:spPr bwMode="auto">
          <a:xfrm>
            <a:off x="2438400" y="6642100"/>
            <a:ext cx="7315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Accelerator Reliability</a:t>
            </a:r>
            <a:r>
              <a:rPr lang="en-US" sz="1200" baseline="0" dirty="0">
                <a:solidFill>
                  <a:schemeClr val="accent6"/>
                </a:solidFill>
                <a:latin typeface="Calibri" pitchFamily="34" charset="0"/>
              </a:rPr>
              <a:t> Workshop 2019</a:t>
            </a:r>
            <a:endParaRPr lang="en-US" sz="1200" dirty="0">
              <a:solidFill>
                <a:schemeClr val="accent6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27923" y="2"/>
            <a:ext cx="3464076" cy="75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381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 spd="med">
    <p:fade thruBlk="1"/>
  </p:transition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accent6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Font typeface="Arial Unicode MS" pitchFamily="34" charset="-128"/>
        <a:buChar char="●"/>
        <a:defRPr sz="2000">
          <a:solidFill>
            <a:schemeClr val="accent6"/>
          </a:solidFill>
          <a:latin typeface="+mn-lt"/>
          <a:ea typeface="+mn-ea"/>
          <a:cs typeface="+mn-cs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+mj-lt"/>
        <a:buNone/>
        <a:defRPr sz="2000">
          <a:solidFill>
            <a:srgbClr val="AEBB68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None/>
        <a:defRPr sz="2000">
          <a:solidFill>
            <a:srgbClr val="6666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12192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63420" y="1450685"/>
            <a:ext cx="10949112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620" y="259791"/>
            <a:ext cx="1799355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12192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580356" y="6620369"/>
            <a:ext cx="5041109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63420" y="259791"/>
            <a:ext cx="8323123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3408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3408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9467275" y="6552644"/>
            <a:ext cx="11311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333333"/>
                </a:solidFill>
              </a:defRPr>
            </a:lvl1pPr>
          </a:lstStyle>
          <a:p>
            <a:r>
              <a:rPr lang="de-DE" dirty="0"/>
              <a:t>20.05.2015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5604532" y="6560612"/>
            <a:ext cx="38608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dirty="0"/>
              <a:t>D. Ondreka, FAIR Operation, 1st FCCWG Meeting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8678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1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11176000" cy="762000"/>
          </a:xfrm>
          <a:prstGeom prst="rect">
            <a:avLst/>
          </a:prstGeom>
          <a:gradFill flip="none" rotWithShape="1">
            <a:gsLst>
              <a:gs pos="28000">
                <a:srgbClr val="D6E7FB"/>
              </a:gs>
              <a:gs pos="79000">
                <a:srgbClr val="CCE0F9"/>
              </a:gs>
            </a:gsLst>
            <a:path path="rect">
              <a:fillToRect l="100000" b="100000"/>
            </a:path>
            <a:tileRect t="-100000" r="-100000"/>
          </a:gradFill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GB" sz="3800" kern="0" dirty="0"/>
          </a:p>
        </p:txBody>
      </p:sp>
      <p:sp>
        <p:nvSpPr>
          <p:cNvPr id="102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11582400" cy="533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47"/>
          <p:cNvSpPr>
            <a:spLocks noChangeArrowheads="1"/>
          </p:cNvSpPr>
          <p:nvPr/>
        </p:nvSpPr>
        <p:spPr bwMode="auto">
          <a:xfrm>
            <a:off x="0" y="6629400"/>
            <a:ext cx="12192000" cy="228600"/>
          </a:xfrm>
          <a:prstGeom prst="rect">
            <a:avLst/>
          </a:prstGeom>
          <a:solidFill>
            <a:schemeClr val="accent5">
              <a:lumMod val="20000"/>
              <a:lumOff val="80000"/>
              <a:alpha val="8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l" eaLnBrk="1" hangingPunct="1"/>
            <a:endParaRPr lang="en-US" sz="2400" u="none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" name="Rectangle 34"/>
          <p:cNvSpPr>
            <a:spLocks noChangeArrowheads="1"/>
          </p:cNvSpPr>
          <p:nvPr/>
        </p:nvSpPr>
        <p:spPr bwMode="auto">
          <a:xfrm>
            <a:off x="0" y="6642100"/>
            <a:ext cx="406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thomas.marion@synchrotron-soleil.fr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668000" y="6629400"/>
            <a:ext cx="152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accent6"/>
                </a:solidFill>
                <a:latin typeface="+mn-lt"/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20" name="Rectangle 34"/>
          <p:cNvSpPr>
            <a:spLocks noChangeArrowheads="1"/>
          </p:cNvSpPr>
          <p:nvPr/>
        </p:nvSpPr>
        <p:spPr bwMode="auto">
          <a:xfrm>
            <a:off x="2438400" y="6642100"/>
            <a:ext cx="7315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Accelerator Reliability</a:t>
            </a:r>
            <a:r>
              <a:rPr lang="en-US" sz="1200" baseline="0" dirty="0">
                <a:solidFill>
                  <a:schemeClr val="accent6"/>
                </a:solidFill>
                <a:latin typeface="Calibri" pitchFamily="34" charset="0"/>
              </a:rPr>
              <a:t> Workshop 2019</a:t>
            </a:r>
            <a:endParaRPr lang="en-US" sz="1200" dirty="0">
              <a:solidFill>
                <a:schemeClr val="accent6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7923" y="2"/>
            <a:ext cx="3464076" cy="75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05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</p:sldLayoutIdLst>
  <p:transition spd="med">
    <p:fade thruBlk="1"/>
  </p:transition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accent6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Font typeface="Arial Unicode MS" pitchFamily="34" charset="-128"/>
        <a:buChar char="●"/>
        <a:defRPr sz="2000">
          <a:solidFill>
            <a:schemeClr val="accent6"/>
          </a:solidFill>
          <a:latin typeface="+mn-lt"/>
          <a:ea typeface="+mn-ea"/>
          <a:cs typeface="+mn-cs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+mj-lt"/>
        <a:buNone/>
        <a:defRPr sz="2000">
          <a:solidFill>
            <a:srgbClr val="AEBB68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None/>
        <a:defRPr sz="2000">
          <a:solidFill>
            <a:srgbClr val="6666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11176000" cy="762000"/>
          </a:xfrm>
          <a:prstGeom prst="rect">
            <a:avLst/>
          </a:prstGeom>
          <a:gradFill flip="none" rotWithShape="1">
            <a:gsLst>
              <a:gs pos="28000">
                <a:srgbClr val="D6E7FB"/>
              </a:gs>
              <a:gs pos="79000">
                <a:srgbClr val="CCE0F9"/>
              </a:gs>
            </a:gsLst>
            <a:path path="rect">
              <a:fillToRect l="100000" b="100000"/>
            </a:path>
            <a:tileRect t="-100000" r="-100000"/>
          </a:gradFill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GB" sz="3800" kern="0" dirty="0"/>
          </a:p>
        </p:txBody>
      </p:sp>
      <p:sp>
        <p:nvSpPr>
          <p:cNvPr id="102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11582400" cy="533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47"/>
          <p:cNvSpPr>
            <a:spLocks noChangeArrowheads="1"/>
          </p:cNvSpPr>
          <p:nvPr/>
        </p:nvSpPr>
        <p:spPr bwMode="auto">
          <a:xfrm>
            <a:off x="0" y="6629400"/>
            <a:ext cx="12192000" cy="228600"/>
          </a:xfrm>
          <a:prstGeom prst="rect">
            <a:avLst/>
          </a:prstGeom>
          <a:solidFill>
            <a:schemeClr val="accent5">
              <a:lumMod val="20000"/>
              <a:lumOff val="80000"/>
              <a:alpha val="8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l" eaLnBrk="1" hangingPunct="1"/>
            <a:endParaRPr lang="en-US" sz="2400" u="none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" name="Rectangle 34"/>
          <p:cNvSpPr>
            <a:spLocks noChangeArrowheads="1"/>
          </p:cNvSpPr>
          <p:nvPr/>
        </p:nvSpPr>
        <p:spPr bwMode="auto">
          <a:xfrm>
            <a:off x="0" y="6642100"/>
            <a:ext cx="406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liuwb@ihep.ac.cn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668000" y="6629400"/>
            <a:ext cx="152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accent6"/>
                </a:solidFill>
                <a:latin typeface="+mn-lt"/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20" name="Rectangle 34"/>
          <p:cNvSpPr>
            <a:spLocks noChangeArrowheads="1"/>
          </p:cNvSpPr>
          <p:nvPr/>
        </p:nvSpPr>
        <p:spPr bwMode="auto">
          <a:xfrm>
            <a:off x="2438400" y="6642100"/>
            <a:ext cx="7315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Accelerator Reliability</a:t>
            </a:r>
            <a:r>
              <a:rPr lang="en-US" sz="1200" baseline="0" dirty="0">
                <a:solidFill>
                  <a:schemeClr val="accent6"/>
                </a:solidFill>
                <a:latin typeface="Calibri" pitchFamily="34" charset="0"/>
              </a:rPr>
              <a:t> Workshop 2019</a:t>
            </a:r>
            <a:endParaRPr lang="en-US" sz="1200" dirty="0">
              <a:solidFill>
                <a:schemeClr val="accent6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7923" y="2"/>
            <a:ext cx="3464076" cy="75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31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p:transition spd="med">
    <p:fade thruBlk="1"/>
  </p:transition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accent6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Font typeface="Arial Unicode MS" pitchFamily="34" charset="-128"/>
        <a:buChar char="●"/>
        <a:defRPr sz="2000">
          <a:solidFill>
            <a:schemeClr val="accent6"/>
          </a:solidFill>
          <a:latin typeface="+mn-lt"/>
          <a:ea typeface="+mn-ea"/>
          <a:cs typeface="+mn-cs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+mj-lt"/>
        <a:buNone/>
        <a:defRPr sz="2000">
          <a:solidFill>
            <a:srgbClr val="AEBB68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None/>
        <a:defRPr sz="2000">
          <a:solidFill>
            <a:srgbClr val="6666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11176000" cy="762000"/>
          </a:xfrm>
          <a:prstGeom prst="rect">
            <a:avLst/>
          </a:prstGeom>
          <a:gradFill flip="none" rotWithShape="1">
            <a:gsLst>
              <a:gs pos="28000">
                <a:srgbClr val="D6E7FB"/>
              </a:gs>
              <a:gs pos="79000">
                <a:srgbClr val="CCE0F9"/>
              </a:gs>
            </a:gsLst>
            <a:path path="rect">
              <a:fillToRect l="100000" b="100000"/>
            </a:path>
            <a:tileRect t="-100000" r="-100000"/>
          </a:gradFill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GB" sz="3800" kern="0" dirty="0"/>
          </a:p>
        </p:txBody>
      </p:sp>
      <p:sp>
        <p:nvSpPr>
          <p:cNvPr id="102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11582400" cy="533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47"/>
          <p:cNvSpPr>
            <a:spLocks noChangeArrowheads="1"/>
          </p:cNvSpPr>
          <p:nvPr/>
        </p:nvSpPr>
        <p:spPr bwMode="auto">
          <a:xfrm>
            <a:off x="0" y="6629400"/>
            <a:ext cx="12192000" cy="228600"/>
          </a:xfrm>
          <a:prstGeom prst="rect">
            <a:avLst/>
          </a:prstGeom>
          <a:solidFill>
            <a:schemeClr val="accent5">
              <a:lumMod val="20000"/>
              <a:lumOff val="80000"/>
              <a:alpha val="8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l" eaLnBrk="1" hangingPunct="1"/>
            <a:endParaRPr lang="en-US" sz="2400" u="none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" name="Rectangle 34"/>
          <p:cNvSpPr>
            <a:spLocks noChangeArrowheads="1"/>
          </p:cNvSpPr>
          <p:nvPr/>
        </p:nvSpPr>
        <p:spPr bwMode="auto">
          <a:xfrm>
            <a:off x="0" y="6642100"/>
            <a:ext cx="406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bieler@desy.de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668000" y="6629400"/>
            <a:ext cx="152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accent6"/>
                </a:solidFill>
                <a:latin typeface="+mn-lt"/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20" name="Rectangle 34"/>
          <p:cNvSpPr>
            <a:spLocks noChangeArrowheads="1"/>
          </p:cNvSpPr>
          <p:nvPr/>
        </p:nvSpPr>
        <p:spPr bwMode="auto">
          <a:xfrm>
            <a:off x="2438400" y="6642100"/>
            <a:ext cx="7315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eaLnBrk="1" hangingPunct="1"/>
            <a:r>
              <a:rPr lang="en-US" sz="1200" dirty="0">
                <a:solidFill>
                  <a:schemeClr val="accent6"/>
                </a:solidFill>
                <a:latin typeface="Calibri" pitchFamily="34" charset="0"/>
              </a:rPr>
              <a:t>Accelerator Reliability</a:t>
            </a:r>
            <a:r>
              <a:rPr lang="en-US" sz="1200" baseline="0" dirty="0">
                <a:solidFill>
                  <a:schemeClr val="accent6"/>
                </a:solidFill>
                <a:latin typeface="Calibri" pitchFamily="34" charset="0"/>
              </a:rPr>
              <a:t> Workshop 2019</a:t>
            </a:r>
            <a:endParaRPr lang="en-US" sz="1200" dirty="0">
              <a:solidFill>
                <a:schemeClr val="accent6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7923" y="2"/>
            <a:ext cx="3464076" cy="75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ransition spd="med">
    <p:fade thruBlk="1"/>
  </p:transition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accent6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Font typeface="Arial Unicode MS" pitchFamily="34" charset="-128"/>
        <a:buChar char="●"/>
        <a:defRPr sz="2000">
          <a:solidFill>
            <a:schemeClr val="accent6"/>
          </a:solidFill>
          <a:latin typeface="+mn-lt"/>
          <a:ea typeface="+mn-ea"/>
          <a:cs typeface="+mn-cs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+mj-lt"/>
        <a:buNone/>
        <a:defRPr sz="2000">
          <a:solidFill>
            <a:srgbClr val="AEBB68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None/>
        <a:defRPr sz="2000">
          <a:solidFill>
            <a:srgbClr val="6666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0.png"/><Relationship Id="rId7" Type="http://schemas.openxmlformats.org/officeDocument/2006/relationships/image" Target="../media/image10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2.xml"/><Relationship Id="rId6" Type="http://schemas.openxmlformats.org/officeDocument/2006/relationships/chart" Target="../charts/chart5.xml"/><Relationship Id="rId5" Type="http://schemas.openxmlformats.org/officeDocument/2006/relationships/image" Target="../media/image17.png"/><Relationship Id="rId4" Type="http://schemas.openxmlformats.org/officeDocument/2006/relationships/image" Target="../media/image1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11418D1-35A8-4DB3-8F8A-F64048D48A85}"/>
              </a:ext>
            </a:extLst>
          </p:cNvPr>
          <p:cNvGrpSpPr/>
          <p:nvPr/>
        </p:nvGrpSpPr>
        <p:grpSpPr>
          <a:xfrm>
            <a:off x="152399" y="152400"/>
            <a:ext cx="11881946" cy="1477328"/>
            <a:chOff x="438150" y="152400"/>
            <a:chExt cx="8267700" cy="81479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9EC8A49-A018-4E9A-8EF5-293DF1E8CBBD}"/>
                </a:ext>
              </a:extLst>
            </p:cNvPr>
            <p:cNvSpPr/>
            <p:nvPr/>
          </p:nvSpPr>
          <p:spPr>
            <a:xfrm>
              <a:off x="438150" y="152400"/>
              <a:ext cx="8267700" cy="2546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GB" sz="2400" dirty="0">
                  <a:solidFill>
                    <a:schemeClr val="accent6"/>
                  </a:solidFill>
                  <a:latin typeface="+mn-lt"/>
                </a:rPr>
                <a:t>C-AD (BNL): Collider-Accelerator Department (Brookhaven National Laboratory)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A77FF5A-20D3-42ED-94B3-D112FB0E6F80}"/>
                </a:ext>
              </a:extLst>
            </p:cNvPr>
            <p:cNvSpPr/>
            <p:nvPr/>
          </p:nvSpPr>
          <p:spPr>
            <a:xfrm>
              <a:off x="438150" y="407024"/>
              <a:ext cx="8267700" cy="2036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GB" dirty="0">
                  <a:solidFill>
                    <a:schemeClr val="accent6"/>
                  </a:solidFill>
                  <a:latin typeface="+mn-lt"/>
                </a:rPr>
                <a:t>Accelerator complex: LINAC/EBIS/Tandem </a:t>
              </a:r>
              <a:r>
                <a:rPr lang="en-GB" dirty="0">
                  <a:solidFill>
                    <a:schemeClr val="accent6"/>
                  </a:solidFill>
                  <a:latin typeface="+mn-lt"/>
                  <a:sym typeface="Wingdings" panose="05000000000000000000" pitchFamily="2" charset="2"/>
                </a:rPr>
                <a:t></a:t>
              </a:r>
              <a:r>
                <a:rPr lang="en-GB" dirty="0">
                  <a:solidFill>
                    <a:schemeClr val="accent6"/>
                  </a:solidFill>
                  <a:latin typeface="+mn-lt"/>
                </a:rPr>
                <a:t> Synchrotrons </a:t>
              </a:r>
              <a:r>
                <a:rPr lang="en-GB" dirty="0">
                  <a:solidFill>
                    <a:schemeClr val="accent6"/>
                  </a:solidFill>
                  <a:latin typeface="+mn-lt"/>
                  <a:sym typeface="Wingdings" panose="05000000000000000000" pitchFamily="2" charset="2"/>
                </a:rPr>
                <a:t></a:t>
              </a:r>
              <a:r>
                <a:rPr lang="en-GB" dirty="0">
                  <a:solidFill>
                    <a:schemeClr val="accent6"/>
                  </a:solidFill>
                  <a:latin typeface="+mn-lt"/>
                </a:rPr>
                <a:t> flagship </a:t>
              </a:r>
              <a:r>
                <a:rPr lang="en-GB" b="1" u="sng" dirty="0">
                  <a:solidFill>
                    <a:schemeClr val="accent6"/>
                  </a:solidFill>
                  <a:latin typeface="+mn-lt"/>
                </a:rPr>
                <a:t>Relativistic Heavy Ion Collider (RHIC)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A5C7E52-7C19-42E9-B066-A9E3C67A74A4}"/>
                </a:ext>
              </a:extLst>
            </p:cNvPr>
            <p:cNvSpPr/>
            <p:nvPr/>
          </p:nvSpPr>
          <p:spPr>
            <a:xfrm>
              <a:off x="438150" y="610723"/>
              <a:ext cx="8267700" cy="3564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GB" dirty="0">
                  <a:solidFill>
                    <a:schemeClr val="accent6"/>
                  </a:solidFill>
                  <a:latin typeface="+mn-lt"/>
                </a:rPr>
                <a:t>End product: </a:t>
              </a:r>
              <a:r>
                <a:rPr lang="en-GB" b="1" u="sng" dirty="0">
                  <a:solidFill>
                    <a:schemeClr val="accent6"/>
                  </a:solidFill>
                  <a:latin typeface="+mn-lt"/>
                </a:rPr>
                <a:t>colliding</a:t>
              </a:r>
              <a:r>
                <a:rPr lang="en-GB" dirty="0">
                  <a:solidFill>
                    <a:schemeClr val="accent6"/>
                  </a:solidFill>
                  <a:latin typeface="+mn-lt"/>
                </a:rPr>
                <a:t> </a:t>
              </a:r>
              <a:r>
                <a:rPr lang="en-GB" b="1" u="sng" dirty="0">
                  <a:solidFill>
                    <a:schemeClr val="accent6"/>
                  </a:solidFill>
                  <a:latin typeface="+mn-lt"/>
                </a:rPr>
                <a:t>particles</a:t>
              </a:r>
              <a:r>
                <a:rPr lang="en-GB" b="1" u="sng" dirty="0">
                  <a:solidFill>
                    <a:schemeClr val="accent6"/>
                  </a:solidFill>
                </a:rPr>
                <a:t>:</a:t>
              </a:r>
              <a:r>
                <a:rPr lang="en-GB" dirty="0">
                  <a:solidFill>
                    <a:schemeClr val="accent6"/>
                  </a:solidFill>
                </a:rPr>
                <a:t> ions – p, d, h, Al, Cu, Ru, </a:t>
              </a:r>
              <a:r>
                <a:rPr lang="en-GB" dirty="0" err="1">
                  <a:solidFill>
                    <a:schemeClr val="accent6"/>
                  </a:solidFill>
                </a:rPr>
                <a:t>Zr</a:t>
              </a:r>
              <a:r>
                <a:rPr lang="en-GB" dirty="0">
                  <a:solidFill>
                    <a:schemeClr val="accent6"/>
                  </a:solidFill>
                </a:rPr>
                <a:t>, Au, U, </a:t>
              </a:r>
              <a:r>
                <a:rPr lang="en-GB" dirty="0">
                  <a:solidFill>
                    <a:schemeClr val="accent6"/>
                  </a:solidFill>
                  <a:latin typeface="+mn-lt"/>
                </a:rPr>
                <a:t>polarized protons</a:t>
              </a:r>
            </a:p>
            <a:p>
              <a:pPr lvl="1"/>
              <a:r>
                <a:rPr lang="en-GB" dirty="0">
                  <a:solidFill>
                    <a:schemeClr val="accent6"/>
                  </a:solidFill>
                </a:rPr>
                <a:t>RHIC colliding at beam energies 3.85-100 GeV ions, 255 GeV protons</a:t>
              </a: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5217E4CC-371E-42F4-B73C-B07302C879F2}"/>
              </a:ext>
            </a:extLst>
          </p:cNvPr>
          <p:cNvSpPr/>
          <p:nvPr/>
        </p:nvSpPr>
        <p:spPr bwMode="auto">
          <a:xfrm>
            <a:off x="3221175" y="4180128"/>
            <a:ext cx="119500" cy="101390"/>
          </a:xfrm>
          <a:prstGeom prst="ellipse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accent3"/>
              </a:solidFill>
              <a:effectLst/>
              <a:latin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9589FF-103C-49B4-8D6A-53516FE8A3C1}"/>
              </a:ext>
            </a:extLst>
          </p:cNvPr>
          <p:cNvSpPr/>
          <p:nvPr/>
        </p:nvSpPr>
        <p:spPr>
          <a:xfrm>
            <a:off x="3372520" y="4010851"/>
            <a:ext cx="6888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u="sng" dirty="0">
                <a:solidFill>
                  <a:schemeClr val="accent3"/>
                </a:solidFill>
                <a:latin typeface="+mj-lt"/>
              </a:rPr>
              <a:t>BNL</a:t>
            </a:r>
            <a:endParaRPr lang="en-GB" dirty="0">
              <a:solidFill>
                <a:schemeClr val="accent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82661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91 0.00069 L 0.00091 0.00069 C 0.00156 -0.00023 0.00221 -0.00139 0.003 -0.00209 C 0.00443 -0.00394 0.00404 -0.00255 0.00521 -0.00579 C 0.0056 -0.00671 0.00612 -0.00903 0.00638 -0.01019 C 0.00651 -0.01088 0.00664 -0.01181 0.00677 -0.0125 C 0.0069 -0.01296 0.00716 -0.01343 0.00729 -0.01389 C 0.00729 -0.01435 0.00755 -0.01482 0.00755 -0.01528 C 0.00755 -0.01644 0.00742 -0.01759 0.00729 -0.01852 C 0.00716 -0.01898 0.00703 -0.01945 0.00677 -0.01968 C 0.00664 -0.02014 0.00638 -0.0206 0.00612 -0.02107 C 0.00599 -0.0213 0.00573 -0.0213 0.00547 -0.0213 C 0.00456 -0.02176 0.00365 -0.02199 0.00273 -0.02222 L 0.00182 -0.02384 L 0.00117 -0.025 C 0.00104 -0.02546 0.00104 -0.02593 0.00091 -0.02616 C -4.16667E-7 -0.0294 0.00078 -0.0257 0.00026 -0.02871 C 0.00026 -0.0294 0.00026 -0.03195 0.00091 -0.03264 C 0.00117 -0.03287 0.00156 -0.03287 0.00182 -0.0331 C 0.00117 -0.03357 0.00052 -0.03449 -0.00026 -0.03449 C -0.00078 -0.03449 -0.0013 -0.03426 -0.00182 -0.03426 C -0.00195 -0.0338 -0.00221 -0.03334 -0.00234 -0.0331 C -0.00234 -0.03264 -0.00234 -0.03218 -0.00247 -0.03171 C -0.00273 -0.03125 -0.00299 -0.03102 -0.00312 -0.03056 C -0.00312 -0.02871 -0.00312 -0.02685 -0.00299 -0.025 C -0.00286 -0.02454 -0.0026 -0.02454 -0.00247 -0.02431 C -0.00234 -0.02384 -0.00221 -0.02338 -0.00208 -0.02292 C -0.0013 -0.02153 -0.0013 -0.02199 -0.00052 -0.0213 C 0.00169 -0.01991 -0.00013 -0.02107 0.0013 -0.02014 C 0.00156 -0.01991 0.00169 -0.01968 0.00182 -0.01945 C 0.00208 -0.01898 0.00234 -0.01898 0.00247 -0.01852 C 0.00273 -0.01783 0.003 -0.01621 0.003 -0.01621 C 0.00273 -0.01528 0.00273 -0.01459 0.00247 -0.01389 C 0.00234 -0.01343 0.00221 -0.0132 0.00208 -0.01296 C 0.00156 -0.0125 0.00104 -0.01204 0.00065 -0.01134 L -4.16667E-7 -0.01019 C -0.00013 -0.00972 -0.00026 -0.00949 -0.00026 -0.00903 C -0.00013 -0.00718 -0.00013 -0.00509 0.00026 -0.00347 C 0.00026 -0.00301 0.00117 -0.0007 0.00156 -0.00023 C 0.00195 0.00023 0.00234 0.00069 0.00273 0.00092 C 0.003 0.00116 0.00313 0.00139 0.00339 0.00139 C 0.00365 0.00185 0.00378 0.00231 0.00404 0.00254 C 0.0043 0.00278 0.00456 0.00278 0.00482 0.00301 C 0.00495 0.00347 0.00495 0.00416 0.00495 0.00463 C 0.00469 0.00486 0.00443 0.00486 0.00404 0.00509 C 0.00391 0.00509 0.00365 0.00555 0.00339 0.00532 C 0.00273 0.00532 0.00221 0.00486 0.00156 0.00463 C 0.00143 0.0044 0.0013 0.00416 0.00117 0.00393 C 0.00039 0.00278 0.00039 0.00347 -4.16667E-7 0.00185 C -4.16667E-7 0.00162 0.00078 0.00092 0.00091 0.00069 Z " pathEditMode="relative" ptsTypes="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559AA6-27DB-46C8-BB8B-85C7685E0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993395"/>
            <a:ext cx="9542486" cy="563600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14DC721-06B7-4540-BE15-C39933152DC9}"/>
              </a:ext>
            </a:extLst>
          </p:cNvPr>
          <p:cNvSpPr txBox="1">
            <a:spLocks/>
          </p:cNvSpPr>
          <p:nvPr/>
        </p:nvSpPr>
        <p:spPr>
          <a:xfrm>
            <a:off x="152401" y="152401"/>
            <a:ext cx="9954781" cy="642078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n-US" kern="0"/>
              <a:t>The Collider-Accelerator Complex at BNL</a:t>
            </a:r>
            <a:endParaRPr lang="en-US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9E4DF82-CC91-4999-940B-3B94597A7376}"/>
                  </a:ext>
                </a:extLst>
              </p:cNvPr>
              <p:cNvSpPr/>
              <p:nvPr/>
            </p:nvSpPr>
            <p:spPr>
              <a:xfrm>
                <a:off x="9694887" y="794479"/>
                <a:ext cx="2497114" cy="5834921"/>
              </a:xfrm>
              <a:prstGeom prst="rect">
                <a:avLst/>
              </a:prstGeom>
            </p:spPr>
            <p:txBody>
              <a:bodyPr wrap="square">
                <a:normAutofit fontScale="92500" lnSpcReduction="10000"/>
              </a:bodyPr>
              <a:lstStyle/>
              <a:p>
                <a:r>
                  <a:rPr lang="en-US" dirty="0">
                    <a:solidFill>
                      <a:schemeClr val="accent6"/>
                    </a:solidFill>
                  </a:rPr>
                  <a:t>Performance tracking is required for 3 programs, often running concurrently: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b="1" dirty="0">
                    <a:solidFill>
                      <a:schemeClr val="accent6"/>
                    </a:solidFill>
                  </a:rPr>
                  <a:t>B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rookhaven </a:t>
                </a:r>
                <a:r>
                  <a:rPr lang="en-US" sz="2000" b="1" dirty="0" err="1">
                    <a:solidFill>
                      <a:schemeClr val="accent6"/>
                    </a:solidFill>
                  </a:rPr>
                  <a:t>L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inac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b="1" dirty="0">
                    <a:solidFill>
                      <a:schemeClr val="accent6"/>
                    </a:solidFill>
                  </a:rPr>
                  <a:t>I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sotope </a:t>
                </a:r>
                <a:r>
                  <a:rPr lang="en-US" sz="2000" b="1" dirty="0">
                    <a:solidFill>
                      <a:schemeClr val="accent6"/>
                    </a:solidFill>
                  </a:rPr>
                  <a:t>P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roducer</a:t>
                </a:r>
              </a:p>
              <a:p>
                <a:pPr marL="91440" lvl="1" indent="18288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accent6"/>
                    </a:solidFill>
                  </a:rPr>
                  <a:t>66-200 MeV protons,</a:t>
                </a:r>
              </a:p>
              <a:p>
                <a:pPr marL="91440" lvl="1" indent="18288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accent6"/>
                    </a:solidFill>
                  </a:rPr>
                  <a:t>150 </a:t>
                </a:r>
                <a:r>
                  <a:rPr lang="en-US" sz="1400" dirty="0" err="1">
                    <a:solidFill>
                      <a:schemeClr val="accent6"/>
                    </a:solidFill>
                  </a:rPr>
                  <a:t>ms</a:t>
                </a:r>
                <a:r>
                  <a:rPr lang="en-US" sz="1400" dirty="0">
                    <a:solidFill>
                      <a:schemeClr val="accent6"/>
                    </a:solidFill>
                  </a:rPr>
                  <a:t> cycles,</a:t>
                </a:r>
              </a:p>
              <a:p>
                <a:pPr marL="91440" lvl="1" indent="18288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accent6"/>
                    </a:solidFill>
                  </a:rPr>
                  <a:t>440 us pulse,</a:t>
                </a:r>
              </a:p>
              <a:p>
                <a:pPr marL="91440" lvl="1" indent="18288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accent6"/>
                    </a:solidFill>
                  </a:rPr>
                  <a:t>50 mA beam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b="1" dirty="0">
                    <a:solidFill>
                      <a:schemeClr val="accent6"/>
                    </a:solidFill>
                  </a:rPr>
                  <a:t>N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ASA </a:t>
                </a:r>
                <a:r>
                  <a:rPr lang="en-US" sz="2000" b="1" dirty="0">
                    <a:solidFill>
                      <a:schemeClr val="accent6"/>
                    </a:solidFill>
                  </a:rPr>
                  <a:t>S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pace </a:t>
                </a:r>
                <a:r>
                  <a:rPr lang="en-US" sz="2000" b="1" dirty="0">
                    <a:solidFill>
                      <a:schemeClr val="accent6"/>
                    </a:solidFill>
                  </a:rPr>
                  <a:t>R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adiation </a:t>
                </a:r>
                <a:r>
                  <a:rPr lang="en-US" sz="2000" b="1" dirty="0">
                    <a:solidFill>
                      <a:schemeClr val="accent6"/>
                    </a:solidFill>
                  </a:rPr>
                  <a:t>L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aboratory</a:t>
                </a:r>
              </a:p>
              <a:p>
                <a:pPr marL="91440" lvl="1" indent="-18288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accent6"/>
                    </a:solidFill>
                  </a:rPr>
                  <a:t>50-1500 MeV </a:t>
                </a:r>
                <a:r>
                  <a:rPr lang="en-US" sz="1400" dirty="0" err="1">
                    <a:solidFill>
                      <a:schemeClr val="accent6"/>
                    </a:solidFill>
                  </a:rPr>
                  <a:t>Linac</a:t>
                </a:r>
                <a:r>
                  <a:rPr lang="en-US" sz="1400" dirty="0">
                    <a:solidFill>
                      <a:schemeClr val="accent6"/>
                    </a:solidFill>
                  </a:rPr>
                  <a:t> protons, Tandem protons &amp; ions, EBIS ions</a:t>
                </a:r>
              </a:p>
              <a:p>
                <a:pPr marL="91440" lvl="1" indent="-18288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accent6"/>
                    </a:solidFill>
                  </a:rPr>
                  <a:t>2 sec cycles</a:t>
                </a:r>
              </a:p>
              <a:p>
                <a:pPr marL="91440" lvl="1" indent="-18288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accent6"/>
                    </a:solidFill>
                  </a:rPr>
                  <a:t>Up to 1x10</a:t>
                </a:r>
                <a:r>
                  <a:rPr lang="en-US" sz="1400" baseline="30000" dirty="0">
                    <a:solidFill>
                      <a:schemeClr val="accent6"/>
                    </a:solidFill>
                  </a:rPr>
                  <a:t>12</a:t>
                </a:r>
                <a:r>
                  <a:rPr lang="en-US" sz="1400" dirty="0">
                    <a:solidFill>
                      <a:schemeClr val="accent6"/>
                    </a:solidFill>
                  </a:rPr>
                  <a:t> ions/cycle</a:t>
                </a:r>
              </a:p>
              <a:p>
                <a:pPr marL="91440" lvl="1" indent="-18288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accent6"/>
                    </a:solidFill>
                  </a:rPr>
                  <a:t>Rapid switching up to 33 ion/energy combinations per exposure (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</m:oMath>
                </a14:m>
                <a:r>
                  <a:rPr lang="en-US" sz="1400" dirty="0">
                    <a:solidFill>
                      <a:schemeClr val="accent6"/>
                    </a:solidFill>
                  </a:rPr>
                  <a:t>1 hour)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b="1" dirty="0">
                    <a:solidFill>
                      <a:schemeClr val="accent4"/>
                    </a:solidFill>
                  </a:rPr>
                  <a:t>RHIC</a:t>
                </a:r>
              </a:p>
              <a:p>
                <a:endParaRPr lang="en-US" sz="1400" dirty="0">
                  <a:solidFill>
                    <a:schemeClr val="accent6"/>
                  </a:solidFill>
                </a:endParaRPr>
              </a:p>
              <a:p>
                <a:r>
                  <a:rPr lang="en-US" sz="1400" dirty="0">
                    <a:solidFill>
                      <a:schemeClr val="accent6"/>
                    </a:solidFill>
                  </a:rPr>
                  <a:t>Other areas also require oversight – R&amp;D, </a:t>
                </a:r>
                <a:r>
                  <a:rPr lang="en-US" sz="1400" b="1" dirty="0">
                    <a:solidFill>
                      <a:schemeClr val="accent6"/>
                    </a:solidFill>
                  </a:rPr>
                  <a:t>A</a:t>
                </a:r>
                <a:r>
                  <a:rPr lang="en-US" sz="1400" dirty="0">
                    <a:solidFill>
                      <a:schemeClr val="accent6"/>
                    </a:solidFill>
                  </a:rPr>
                  <a:t>ccelerator </a:t>
                </a:r>
                <a:r>
                  <a:rPr lang="en-US" sz="1400" b="1" dirty="0">
                    <a:solidFill>
                      <a:schemeClr val="accent6"/>
                    </a:solidFill>
                  </a:rPr>
                  <a:t>T</a:t>
                </a:r>
                <a:r>
                  <a:rPr lang="en-US" sz="1400" dirty="0">
                    <a:solidFill>
                      <a:schemeClr val="accent6"/>
                    </a:solidFill>
                  </a:rPr>
                  <a:t>est </a:t>
                </a:r>
                <a:r>
                  <a:rPr lang="en-US" sz="1400" b="1" dirty="0">
                    <a:solidFill>
                      <a:schemeClr val="accent6"/>
                    </a:solidFill>
                  </a:rPr>
                  <a:t>F</a:t>
                </a:r>
                <a:r>
                  <a:rPr lang="en-US" sz="1400" dirty="0">
                    <a:solidFill>
                      <a:schemeClr val="accent6"/>
                    </a:solidFill>
                  </a:rPr>
                  <a:t>acility, Tandem beam users, other testing areas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9E4DF82-CC91-4999-940B-3B94597A73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4887" y="794479"/>
                <a:ext cx="2497114" cy="5834921"/>
              </a:xfrm>
              <a:prstGeom prst="rect">
                <a:avLst/>
              </a:prstGeom>
              <a:blipFill>
                <a:blip r:embed="rId3"/>
                <a:stretch>
                  <a:fillRect l="-2439" t="-731" r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row: Right 5">
            <a:extLst>
              <a:ext uri="{FF2B5EF4-FFF2-40B4-BE49-F238E27FC236}">
                <a16:creationId xmlns:a16="http://schemas.microsoft.com/office/drawing/2014/main" id="{C198801E-BDC9-4E64-B7C0-7E28A08670B6}"/>
              </a:ext>
            </a:extLst>
          </p:cNvPr>
          <p:cNvSpPr/>
          <p:nvPr/>
        </p:nvSpPr>
        <p:spPr>
          <a:xfrm rot="1977154">
            <a:off x="8386125" y="4831346"/>
            <a:ext cx="1552101" cy="800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(NSLS-II)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3BF96D-4D45-400A-8C5E-A7C647089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534" y="1120683"/>
            <a:ext cx="2882205" cy="203780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3D44C9-177C-4B11-82B5-26C1743876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34" y="4473577"/>
            <a:ext cx="3056714" cy="203780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8F64-DA38-4968-A314-0CD3EE741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418" y="1110178"/>
            <a:ext cx="3157677" cy="20588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28698F1-233D-4948-98F5-107286380D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" t="6925" b="9724"/>
          <a:stretch/>
        </p:blipFill>
        <p:spPr>
          <a:xfrm>
            <a:off x="3658418" y="4473577"/>
            <a:ext cx="3249116" cy="206659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86C86A-F65B-407B-B93D-B49213B00D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9486" y="4125723"/>
            <a:ext cx="2485401" cy="23880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556E4B-EBBE-4D82-8B90-766583D85C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33" y="1898273"/>
            <a:ext cx="2882716" cy="192301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8570247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382000" cy="7620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>
                <a:latin typeface="Calibri" pitchFamily="34" charset="0"/>
              </a:rPr>
              <a:t>RHIC Operational Cycle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146A9C-8AE5-4C13-A03F-B3C3F0664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6463393" cy="4762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0DBBA5-2E07-4C7F-AD4B-92D446346168}"/>
              </a:ext>
            </a:extLst>
          </p:cNvPr>
          <p:cNvSpPr txBox="1"/>
          <p:nvPr/>
        </p:nvSpPr>
        <p:spPr>
          <a:xfrm>
            <a:off x="827315" y="5396984"/>
            <a:ext cx="4886325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Yearly: 20-30 weeks operation, summer shutdown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65A3BF-3C68-4A07-A6F4-090CC7167596}"/>
              </a:ext>
            </a:extLst>
          </p:cNvPr>
          <p:cNvSpPr txBox="1"/>
          <p:nvPr/>
        </p:nvSpPr>
        <p:spPr>
          <a:xfrm>
            <a:off x="7813903" y="5212318"/>
            <a:ext cx="295275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Daily: 0.25-24 hours colliding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7754265-C63C-4FC0-94A4-3AF25CFDC3BD}"/>
              </a:ext>
            </a:extLst>
          </p:cNvPr>
          <p:cNvSpPr txBox="1"/>
          <p:nvPr/>
        </p:nvSpPr>
        <p:spPr>
          <a:xfrm>
            <a:off x="2847975" y="5906109"/>
            <a:ext cx="614362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Monthly: Scheduled Maintenance every 2 weeks, ~8-16 hours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F3481B-63FA-4D36-BE69-078A8237E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606" y="1124559"/>
            <a:ext cx="5651044" cy="3818916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4189379376"/>
      </p:ext>
    </p:extLst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32D405B-4B4E-41D8-8036-8A2CBF264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99" y="755073"/>
            <a:ext cx="4160102" cy="299886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80160" y="-6927"/>
            <a:ext cx="6731000" cy="7620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>
                <a:latin typeface="Calibri" pitchFamily="34" charset="0"/>
              </a:rPr>
              <a:t>Key Performance Indicators</a:t>
            </a:r>
            <a:endParaRPr lang="en-GB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39F1938-D56C-46ED-B87C-07E8DCC7E3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3148539"/>
              </p:ext>
            </p:extLst>
          </p:nvPr>
        </p:nvGraphicFramePr>
        <p:xfrm>
          <a:off x="4267202" y="3953001"/>
          <a:ext cx="4352924" cy="2647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206D039-5C48-408A-A0E5-E2109447D5E9}"/>
              </a:ext>
            </a:extLst>
          </p:cNvPr>
          <p:cNvSpPr txBox="1"/>
          <p:nvPr/>
        </p:nvSpPr>
        <p:spPr>
          <a:xfrm>
            <a:off x="4301612" y="755073"/>
            <a:ext cx="3150452" cy="3197928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accent6"/>
                </a:solidFill>
              </a:rPr>
              <a:t>Luminosity</a:t>
            </a:r>
            <a:r>
              <a:rPr lang="en-US" dirty="0">
                <a:solidFill>
                  <a:schemeClr val="accent6"/>
                </a:solidFill>
              </a:rPr>
              <a:t> is the major metric for RHIC performance. Projections are estimates made prior to the year’s Run.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Isotope production depends upon the availability of the </a:t>
            </a:r>
            <a:r>
              <a:rPr lang="en-US" dirty="0" err="1">
                <a:solidFill>
                  <a:schemeClr val="accent6"/>
                </a:solidFill>
              </a:rPr>
              <a:t>Linac</a:t>
            </a:r>
            <a:r>
              <a:rPr lang="en-US" dirty="0">
                <a:solidFill>
                  <a:schemeClr val="accent6"/>
                </a:solidFill>
              </a:rPr>
              <a:t>.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NSRL subscribes users and reports performance to NASA; like RHIC, we track availability.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FAEC111-C997-4E9C-9D85-6FEDE6E4A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99" y="3753935"/>
            <a:ext cx="4160102" cy="284689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09E0827-F4A7-4F0C-A25D-79E109849DCD}"/>
              </a:ext>
            </a:extLst>
          </p:cNvPr>
          <p:cNvSpPr txBox="1"/>
          <p:nvPr/>
        </p:nvSpPr>
        <p:spPr>
          <a:xfrm>
            <a:off x="106978" y="447296"/>
            <a:ext cx="1797902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Courtesy P. Ingrassia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7AFC9E23-E83B-4D4B-8490-F54D6DD746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6654060"/>
              </p:ext>
            </p:extLst>
          </p:nvPr>
        </p:nvGraphicFramePr>
        <p:xfrm>
          <a:off x="7924800" y="755073"/>
          <a:ext cx="4160101" cy="3043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37863AB6-94BA-4DD0-B484-6CB9D1B409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5608619"/>
              </p:ext>
            </p:extLst>
          </p:nvPr>
        </p:nvGraphicFramePr>
        <p:xfrm>
          <a:off x="8620126" y="3953001"/>
          <a:ext cx="3464775" cy="2647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0712957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18" grpId="0">
        <p:bldAsOne/>
      </p:bldGraphic>
      <p:bldGraphic spid="19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66060" y="1947"/>
            <a:ext cx="5495925" cy="762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pitchFamily="34" charset="0"/>
              </a:rPr>
              <a:t>Collider Availability</a:t>
            </a:r>
            <a:endParaRPr lang="en-GB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49F7E74-291D-49B2-A728-7CB94B4D39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8238661"/>
              </p:ext>
            </p:extLst>
          </p:nvPr>
        </p:nvGraphicFramePr>
        <p:xfrm>
          <a:off x="31294" y="1332668"/>
          <a:ext cx="7255329" cy="5216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3B6B209-77F6-4812-AA74-9B54D081732B}"/>
                  </a:ext>
                </a:extLst>
              </p:cNvPr>
              <p:cNvSpPr txBox="1"/>
              <p:nvPr/>
            </p:nvSpPr>
            <p:spPr>
              <a:xfrm>
                <a:off x="419100" y="837426"/>
                <a:ext cx="10772775" cy="44723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𝑹𝑯𝑰𝑪</m:t>
                      </m:r>
                      <m:r>
                        <a:rPr lang="en-US" sz="1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𝑨𝒗𝒂𝒊𝒍𝒂𝒃𝒊𝒍𝒊𝒕𝒚</m:t>
                      </m:r>
                      <m:r>
                        <a:rPr lang="en-US" sz="14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𝑃h𝑦𝑠𝑖𝑐𝑠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𝑀𝑎𝑐h𝑖𝑛𝑒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𝐷𝑒𝑣𝑒𝑙𝑜𝑝𝑚𝑒𝑛𝑡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𝑀𝑎𝑐h𝑖𝑛𝑒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𝑆𝑒𝑡𝑢𝑝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𝐸𝑥𝑝𝑒𝑟𝑖𝑚𝑒𝑛𝑡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𝑆𝑒𝑡𝑢𝑝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𝐴𝑐𝑐𝑒𝑙𝑒𝑟𝑎𝑡𝑜𝑟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𝐸𝑥𝑝𝑒𝑟𝑖𝑚𝑒𝑛𝑡𝑠</m:t>
                          </m:r>
                        </m:num>
                        <m:den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𝑃h𝑦𝑠𝑖𝑐𝑠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𝑀𝑎𝑐h𝑖𝑛𝑒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𝐷𝑒𝑣𝑒𝑙𝑜𝑝𝑚𝑒𝑛𝑡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𝑀𝑎𝑐h𝑖𝑛𝑒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𝑆𝑒𝑡𝑢𝑝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𝐸𝑥𝑝𝑒𝑟𝑖𝑚𝑒𝑛𝑡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𝑆𝑒𝑡𝑢𝑝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𝐴𝑐𝑐𝑒𝑙𝑒𝑟𝑎𝑡𝑜𝑟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𝐸𝑥𝑝𝑒𝑟𝑖𝑚𝑒𝑛𝑡𝑠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)+</m:t>
                          </m:r>
                          <m:r>
                            <a:rPr lang="en-US" sz="1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𝐹𝑎𝑖𝑙𝑢𝑟𝑒𝑠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3B6B209-77F6-4812-AA74-9B54D08173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" y="837426"/>
                <a:ext cx="10772775" cy="447238"/>
              </a:xfrm>
              <a:prstGeom prst="rect">
                <a:avLst/>
              </a:prstGeom>
              <a:blipFill>
                <a:blip r:embed="rId3"/>
                <a:stretch>
                  <a:fillRect l="-226" t="-2703" r="-170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1BD827-4940-491A-9F22-4CD2DBE9D11A}"/>
                  </a:ext>
                </a:extLst>
              </p:cNvPr>
              <p:cNvSpPr txBox="1"/>
              <p:nvPr/>
            </p:nvSpPr>
            <p:spPr>
              <a:xfrm>
                <a:off x="7447372" y="2438535"/>
                <a:ext cx="4474029" cy="4033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𝐴𝑣𝑎𝑖𝑙𝑎𝑏𝑖𝑙𝑖𝑡𝑦</m:t>
                      </m:r>
                      <m:r>
                        <a:rPr lang="en-US" sz="14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𝐵𝑒𝑎𝑚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𝑢𝑠𝑒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𝑡𝑖𝑚𝑒</m:t>
                          </m:r>
                        </m:num>
                        <m:den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𝑆𝑐h𝑒𝑑𝑢𝑙𝑒𝑑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𝑡𝑖𝑚𝑒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1BD827-4940-491A-9F22-4CD2DBE9D1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7372" y="2438535"/>
                <a:ext cx="4474029" cy="403380"/>
              </a:xfrm>
              <a:prstGeom prst="rect">
                <a:avLst/>
              </a:prstGeom>
              <a:blipFill>
                <a:blip r:embed="rId4"/>
                <a:stretch>
                  <a:fillRect t="-1515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B4A7DA8-4E1A-4FFB-99EC-817B2CF2B400}"/>
                  </a:ext>
                </a:extLst>
              </p:cNvPr>
              <p:cNvSpPr txBox="1"/>
              <p:nvPr/>
            </p:nvSpPr>
            <p:spPr>
              <a:xfrm>
                <a:off x="7226441" y="1563027"/>
                <a:ext cx="4581525" cy="4396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𝐴𝑣𝑎𝑖𝑙𝑎𝑏𝑖𝑙𝑖𝑡𝑦</m:t>
                      </m:r>
                      <m:r>
                        <a:rPr lang="en-US" sz="14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𝐵𝑒𝑎𝑚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𝑢𝑠𝑒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𝑡𝑖𝑚𝑒</m:t>
                          </m:r>
                        </m:num>
                        <m:den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𝐶𝑎𝑙𝑒𝑛𝑑𝑎𝑟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𝑡𝑖𝑚𝑒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𝑠𝑐h𝑒𝑑𝑢𝑙𝑒𝑑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𝑖𝑛𝑡𝑒𝑟𝑟𝑢𝑝𝑡𝑖𝑜𝑛𝑠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B4A7DA8-4E1A-4FFB-99EC-817B2CF2B4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6441" y="1563027"/>
                <a:ext cx="4581525" cy="439608"/>
              </a:xfrm>
              <a:prstGeom prst="rect">
                <a:avLst/>
              </a:prstGeom>
              <a:blipFill>
                <a:blip r:embed="rId5"/>
                <a:stretch>
                  <a:fillRect l="-665" t="-1370" r="-532" b="-16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rrow: Curved Up 11">
            <a:extLst>
              <a:ext uri="{FF2B5EF4-FFF2-40B4-BE49-F238E27FC236}">
                <a16:creationId xmlns:a16="http://schemas.microsoft.com/office/drawing/2014/main" id="{FF78B40B-FED6-4202-BB74-332EF71E5F7C}"/>
              </a:ext>
            </a:extLst>
          </p:cNvPr>
          <p:cNvSpPr/>
          <p:nvPr/>
        </p:nvSpPr>
        <p:spPr bwMode="auto">
          <a:xfrm rot="4264424" flipH="1">
            <a:off x="7234771" y="2143455"/>
            <a:ext cx="970480" cy="583547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Arrow: Curved Up 12">
            <a:extLst>
              <a:ext uri="{FF2B5EF4-FFF2-40B4-BE49-F238E27FC236}">
                <a16:creationId xmlns:a16="http://schemas.microsoft.com/office/drawing/2014/main" id="{57861692-1CBA-4DB0-8001-EB3C233F31EF}"/>
              </a:ext>
            </a:extLst>
          </p:cNvPr>
          <p:cNvSpPr/>
          <p:nvPr/>
        </p:nvSpPr>
        <p:spPr bwMode="auto">
          <a:xfrm rot="15145024">
            <a:off x="11088105" y="861975"/>
            <a:ext cx="891234" cy="634613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FF7741-BF59-45F8-9E79-F99B2B214786}"/>
              </a:ext>
            </a:extLst>
          </p:cNvPr>
          <p:cNvSpPr txBox="1"/>
          <p:nvPr/>
        </p:nvSpPr>
        <p:spPr>
          <a:xfrm>
            <a:off x="149570" y="5903134"/>
            <a:ext cx="7018775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Goal: 80% average for Run, set by US Department of Energy.</a:t>
            </a:r>
          </a:p>
          <a:p>
            <a:r>
              <a:rPr lang="en-US" dirty="0">
                <a:solidFill>
                  <a:schemeClr val="accent6"/>
                </a:solidFill>
              </a:rPr>
              <a:t>Goal is being reset up to 82.5% for upcoming years…</a:t>
            </a:r>
            <a:endParaRPr lang="en-US" dirty="0">
              <a:solidFill>
                <a:schemeClr val="accent6"/>
              </a:solidFill>
              <a:highlight>
                <a:srgbClr val="FFFF00"/>
              </a:highlight>
            </a:endParaRP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04F771BC-5DC6-4073-95E1-7CD2F009E3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1979734"/>
              </p:ext>
            </p:extLst>
          </p:nvPr>
        </p:nvGraphicFramePr>
        <p:xfrm>
          <a:off x="7286621" y="2942792"/>
          <a:ext cx="4874084" cy="3680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288CF64A-568D-4161-8F08-BC5F8C005E20}"/>
              </a:ext>
            </a:extLst>
          </p:cNvPr>
          <p:cNvSpPr txBox="1"/>
          <p:nvPr/>
        </p:nvSpPr>
        <p:spPr>
          <a:xfrm>
            <a:off x="106978" y="447296"/>
            <a:ext cx="1797902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Courtesy P. Ingrassia</a:t>
            </a:r>
          </a:p>
        </p:txBody>
      </p:sp>
    </p:spTree>
    <p:extLst>
      <p:ext uri="{BB962C8B-B14F-4D97-AF65-F5344CB8AC3E}">
        <p14:creationId xmlns:p14="http://schemas.microsoft.com/office/powerpoint/2010/main" val="313510180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Graphic spid="18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04880" y="-6927"/>
            <a:ext cx="6702425" cy="762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pitchFamily="34" charset="0"/>
              </a:rPr>
              <a:t>Downtime Root-Causes</a:t>
            </a:r>
            <a:endParaRPr lang="en-GB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200-00007038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0324402"/>
              </p:ext>
            </p:extLst>
          </p:nvPr>
        </p:nvGraphicFramePr>
        <p:xfrm>
          <a:off x="244929" y="2852298"/>
          <a:ext cx="5851071" cy="3755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ECB2E51-B1D4-4F35-9F20-20C369DBAA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44851"/>
              </p:ext>
            </p:extLst>
          </p:nvPr>
        </p:nvGraphicFramePr>
        <p:xfrm>
          <a:off x="321129" y="889635"/>
          <a:ext cx="8534400" cy="1895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9620">
                  <a:extLst>
                    <a:ext uri="{9D8B030D-6E8A-4147-A177-3AD203B41FA5}">
                      <a16:colId xmlns:a16="http://schemas.microsoft.com/office/drawing/2014/main" val="1996314243"/>
                    </a:ext>
                  </a:extLst>
                </a:gridCol>
                <a:gridCol w="2840477">
                  <a:extLst>
                    <a:ext uri="{9D8B030D-6E8A-4147-A177-3AD203B41FA5}">
                      <a16:colId xmlns:a16="http://schemas.microsoft.com/office/drawing/2014/main" val="3193175717"/>
                    </a:ext>
                  </a:extLst>
                </a:gridCol>
                <a:gridCol w="3184303">
                  <a:extLst>
                    <a:ext uri="{9D8B030D-6E8A-4147-A177-3AD203B41FA5}">
                      <a16:colId xmlns:a16="http://schemas.microsoft.com/office/drawing/2014/main" val="600930108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Root Cause System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Root Cause Duration [h]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% Total scheduled Operations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413189"/>
                  </a:ext>
                </a:extLst>
              </a:tr>
              <a:tr h="261902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accent6"/>
                          </a:solidFill>
                        </a:rPr>
                        <a:t>Low Energy Electron Cooling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accent6"/>
                          </a:solidFill>
                        </a:rPr>
                        <a:t>84.1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accent6"/>
                          </a:solidFill>
                        </a:rPr>
                        <a:t>3.6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07448"/>
                  </a:ext>
                </a:extLst>
              </a:tr>
              <a:tr h="261902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accent6"/>
                          </a:solidFill>
                        </a:rPr>
                        <a:t>RHIC RF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accent6"/>
                          </a:solidFill>
                        </a:rPr>
                        <a:t>62.7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accent6"/>
                          </a:solidFill>
                        </a:rPr>
                        <a:t>2.7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34017"/>
                  </a:ext>
                </a:extLst>
              </a:tr>
              <a:tr h="261902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accent6"/>
                          </a:solidFill>
                        </a:rPr>
                        <a:t>RHIC Power Supplies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accent6"/>
                          </a:solidFill>
                        </a:rPr>
                        <a:t>49.3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accent6"/>
                          </a:solidFill>
                        </a:rPr>
                        <a:t>2.1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052061"/>
                  </a:ext>
                </a:extLst>
              </a:tr>
              <a:tr h="307622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accent6"/>
                          </a:solidFill>
                        </a:rPr>
                        <a:t>AGS Fast Pulsed Power Supplies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accent6"/>
                          </a:solidFill>
                        </a:rPr>
                        <a:t>29.2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accent6"/>
                          </a:solidFill>
                        </a:rPr>
                        <a:t>1.2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891662"/>
                  </a:ext>
                </a:extLst>
              </a:tr>
              <a:tr h="307622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accent6"/>
                          </a:solidFill>
                        </a:rPr>
                        <a:t>AGS Power Supplies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accent6"/>
                          </a:solidFill>
                        </a:rPr>
                        <a:t>22.5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accent6"/>
                          </a:solidFill>
                        </a:rPr>
                        <a:t>0.9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400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1BF79C7-326C-4E4F-B884-C99DDFAEA799}"/>
              </a:ext>
            </a:extLst>
          </p:cNvPr>
          <p:cNvSpPr txBox="1"/>
          <p:nvPr/>
        </p:nvSpPr>
        <p:spPr>
          <a:xfrm>
            <a:off x="2333625" y="3829051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</a:rPr>
              <a:t>Run19 total failure hours = 480 (all systems)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AE95E02-353F-41AA-969A-AA9D28927F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3765802"/>
              </p:ext>
            </p:extLst>
          </p:nvPr>
        </p:nvGraphicFramePr>
        <p:xfrm>
          <a:off x="6096000" y="2852298"/>
          <a:ext cx="5851071" cy="3755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E6364FA-0FAC-4F88-BDD2-AB2BE370BD38}"/>
              </a:ext>
            </a:extLst>
          </p:cNvPr>
          <p:cNvSpPr txBox="1"/>
          <p:nvPr/>
        </p:nvSpPr>
        <p:spPr>
          <a:xfrm>
            <a:off x="106978" y="447296"/>
            <a:ext cx="1797902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Courtesy P. Ingrassia</a:t>
            </a:r>
          </a:p>
        </p:txBody>
      </p:sp>
    </p:spTree>
    <p:extLst>
      <p:ext uri="{BB962C8B-B14F-4D97-AF65-F5344CB8AC3E}">
        <p14:creationId xmlns:p14="http://schemas.microsoft.com/office/powerpoint/2010/main" val="956219358"/>
      </p:ext>
    </p:extLst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BTODD ARW Master">
  <a:themeElements>
    <a:clrScheme name="BTODD Theme Colour Set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339966"/>
      </a:accent1>
      <a:accent2>
        <a:srgbClr val="FF0000"/>
      </a:accent2>
      <a:accent3>
        <a:srgbClr val="800080"/>
      </a:accent3>
      <a:accent4>
        <a:srgbClr val="FF6600"/>
      </a:accent4>
      <a:accent5>
        <a:srgbClr val="062F67"/>
      </a:accent5>
      <a:accent6>
        <a:srgbClr val="000000"/>
      </a:accent6>
      <a:hlink>
        <a:srgbClr val="1717FF"/>
      </a:hlink>
      <a:folHlink>
        <a:srgbClr val="0000CC"/>
      </a:folHlink>
    </a:clrScheme>
    <a:fontScheme name="BTODD Theme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3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CC00CC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TODD ARW Master - S MEYRONEINC">
  <a:themeElements>
    <a:clrScheme name="BTODD Theme Colour Set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339966"/>
      </a:accent1>
      <a:accent2>
        <a:srgbClr val="FF0000"/>
      </a:accent2>
      <a:accent3>
        <a:srgbClr val="800080"/>
      </a:accent3>
      <a:accent4>
        <a:srgbClr val="FF6600"/>
      </a:accent4>
      <a:accent5>
        <a:srgbClr val="062F67"/>
      </a:accent5>
      <a:accent6>
        <a:srgbClr val="000000"/>
      </a:accent6>
      <a:hlink>
        <a:srgbClr val="1717FF"/>
      </a:hlink>
      <a:folHlink>
        <a:srgbClr val="0000CC"/>
      </a:folHlink>
    </a:clrScheme>
    <a:fontScheme name="BTODD Theme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3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CC00CC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BTODD ARW Master - G MARR">
  <a:themeElements>
    <a:clrScheme name="BTODD Theme Colour Set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339966"/>
      </a:accent1>
      <a:accent2>
        <a:srgbClr val="FF0000"/>
      </a:accent2>
      <a:accent3>
        <a:srgbClr val="800080"/>
      </a:accent3>
      <a:accent4>
        <a:srgbClr val="FF6600"/>
      </a:accent4>
      <a:accent5>
        <a:srgbClr val="062F67"/>
      </a:accent5>
      <a:accent6>
        <a:srgbClr val="000000"/>
      </a:accent6>
      <a:hlink>
        <a:srgbClr val="1717FF"/>
      </a:hlink>
      <a:folHlink>
        <a:srgbClr val="0000CC"/>
      </a:folHlink>
    </a:clrScheme>
    <a:fontScheme name="BTODD Theme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3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CC00CC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RWtodd">
  <a:themeElements>
    <a:clrScheme name="BTODD Theme Colour Set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339966"/>
      </a:accent1>
      <a:accent2>
        <a:srgbClr val="FF0000"/>
      </a:accent2>
      <a:accent3>
        <a:srgbClr val="800080"/>
      </a:accent3>
      <a:accent4>
        <a:srgbClr val="FF6600"/>
      </a:accent4>
      <a:accent5>
        <a:srgbClr val="062F67"/>
      </a:accent5>
      <a:accent6>
        <a:srgbClr val="000000"/>
      </a:accent6>
      <a:hlink>
        <a:srgbClr val="1717FF"/>
      </a:hlink>
      <a:folHlink>
        <a:srgbClr val="0000CC"/>
      </a:folHlink>
    </a:clrScheme>
    <a:fontScheme name="BTODD Theme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3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CC00CC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RWtodd" id="{2A9177A3-DD50-45CF-8D23-D3ECDDD1C2FA}" vid="{F93A33B6-C31E-4C56-9A13-14F5AEF928EF}"/>
    </a:ext>
  </a:extLst>
</a:theme>
</file>

<file path=ppt/theme/theme3.xml><?xml version="1.0" encoding="utf-8"?>
<a:theme xmlns:a="http://schemas.openxmlformats.org/drawingml/2006/main" name="BTODD ARW Master - G MARR">
  <a:themeElements>
    <a:clrScheme name="BTODD Theme Colour Set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339966"/>
      </a:accent1>
      <a:accent2>
        <a:srgbClr val="FF0000"/>
      </a:accent2>
      <a:accent3>
        <a:srgbClr val="800080"/>
      </a:accent3>
      <a:accent4>
        <a:srgbClr val="FF6600"/>
      </a:accent4>
      <a:accent5>
        <a:srgbClr val="062F67"/>
      </a:accent5>
      <a:accent6>
        <a:srgbClr val="000000"/>
      </a:accent6>
      <a:hlink>
        <a:srgbClr val="1717FF"/>
      </a:hlink>
      <a:folHlink>
        <a:srgbClr val="0000CC"/>
      </a:folHlink>
    </a:clrScheme>
    <a:fontScheme name="BTODD Theme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3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CC00CC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TODD ARW Master - N RAE">
  <a:themeElements>
    <a:clrScheme name="BTODD Theme Colour Set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339966"/>
      </a:accent1>
      <a:accent2>
        <a:srgbClr val="FF0000"/>
      </a:accent2>
      <a:accent3>
        <a:srgbClr val="800080"/>
      </a:accent3>
      <a:accent4>
        <a:srgbClr val="FF6600"/>
      </a:accent4>
      <a:accent5>
        <a:srgbClr val="062F67"/>
      </a:accent5>
      <a:accent6>
        <a:srgbClr val="000000"/>
      </a:accent6>
      <a:hlink>
        <a:srgbClr val="1717FF"/>
      </a:hlink>
      <a:folHlink>
        <a:srgbClr val="0000CC"/>
      </a:folHlink>
    </a:clrScheme>
    <a:fontScheme name="BTODD Theme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3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CC00CC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TODD ARW Master - O GEITHNER">
  <a:themeElements>
    <a:clrScheme name="BTODD Theme Colour Set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339966"/>
      </a:accent1>
      <a:accent2>
        <a:srgbClr val="FF0000"/>
      </a:accent2>
      <a:accent3>
        <a:srgbClr val="800080"/>
      </a:accent3>
      <a:accent4>
        <a:srgbClr val="FF6600"/>
      </a:accent4>
      <a:accent5>
        <a:srgbClr val="062F67"/>
      </a:accent5>
      <a:accent6>
        <a:srgbClr val="000000"/>
      </a:accent6>
      <a:hlink>
        <a:srgbClr val="1717FF"/>
      </a:hlink>
      <a:folHlink>
        <a:srgbClr val="0000CC"/>
      </a:folHlink>
    </a:clrScheme>
    <a:fontScheme name="BTODD Theme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3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CC00CC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 GEITHNER ARW 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7.xml><?xml version="1.0" encoding="utf-8"?>
<a:theme xmlns:a="http://schemas.openxmlformats.org/drawingml/2006/main" name="BTODD ARW Master - T MARION">
  <a:themeElements>
    <a:clrScheme name="BTODD Theme Colour Set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339966"/>
      </a:accent1>
      <a:accent2>
        <a:srgbClr val="FF0000"/>
      </a:accent2>
      <a:accent3>
        <a:srgbClr val="800080"/>
      </a:accent3>
      <a:accent4>
        <a:srgbClr val="FF6600"/>
      </a:accent4>
      <a:accent5>
        <a:srgbClr val="062F67"/>
      </a:accent5>
      <a:accent6>
        <a:srgbClr val="000000"/>
      </a:accent6>
      <a:hlink>
        <a:srgbClr val="1717FF"/>
      </a:hlink>
      <a:folHlink>
        <a:srgbClr val="0000CC"/>
      </a:folHlink>
    </a:clrScheme>
    <a:fontScheme name="BTODD Theme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3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CC00CC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BTODD ARW Master - W LIU">
  <a:themeElements>
    <a:clrScheme name="BTODD Theme Colour Set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339966"/>
      </a:accent1>
      <a:accent2>
        <a:srgbClr val="FF0000"/>
      </a:accent2>
      <a:accent3>
        <a:srgbClr val="800080"/>
      </a:accent3>
      <a:accent4>
        <a:srgbClr val="FF6600"/>
      </a:accent4>
      <a:accent5>
        <a:srgbClr val="062F67"/>
      </a:accent5>
      <a:accent6>
        <a:srgbClr val="000000"/>
      </a:accent6>
      <a:hlink>
        <a:srgbClr val="1717FF"/>
      </a:hlink>
      <a:folHlink>
        <a:srgbClr val="0000CC"/>
      </a:folHlink>
    </a:clrScheme>
    <a:fontScheme name="BTODD Theme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3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CC00CC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BTODD ARW Master - M BIELER">
  <a:themeElements>
    <a:clrScheme name="BTODD Theme Colour Set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339966"/>
      </a:accent1>
      <a:accent2>
        <a:srgbClr val="FF0000"/>
      </a:accent2>
      <a:accent3>
        <a:srgbClr val="800080"/>
      </a:accent3>
      <a:accent4>
        <a:srgbClr val="FF6600"/>
      </a:accent4>
      <a:accent5>
        <a:srgbClr val="062F67"/>
      </a:accent5>
      <a:accent6>
        <a:srgbClr val="000000"/>
      </a:accent6>
      <a:hlink>
        <a:srgbClr val="1717FF"/>
      </a:hlink>
      <a:folHlink>
        <a:srgbClr val="0000CC"/>
      </a:folHlink>
    </a:clrScheme>
    <a:fontScheme name="BTODD Theme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3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CC00CC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13052</TotalTime>
  <Words>458</Words>
  <Application>Microsoft Office PowerPoint</Application>
  <PresentationFormat>Widescreen</PresentationFormat>
  <Paragraphs>106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6</vt:i4>
      </vt:variant>
    </vt:vector>
  </HeadingPairs>
  <TitlesOfParts>
    <vt:vector size="24" baseType="lpstr">
      <vt:lpstr>Arial</vt:lpstr>
      <vt:lpstr>Arial Unicode MS</vt:lpstr>
      <vt:lpstr>Calibri</vt:lpstr>
      <vt:lpstr>Cambria Math</vt:lpstr>
      <vt:lpstr>Franklin Gothic Medium</vt:lpstr>
      <vt:lpstr>Times New Roman</vt:lpstr>
      <vt:lpstr>Wingdings</vt:lpstr>
      <vt:lpstr>BTODD ARW Master</vt:lpstr>
      <vt:lpstr>ARWtodd</vt:lpstr>
      <vt:lpstr>BTODD ARW Master - G MARR</vt:lpstr>
      <vt:lpstr>BTODD ARW Master - N RAE</vt:lpstr>
      <vt:lpstr>BTODD ARW Master - O GEITHNER</vt:lpstr>
      <vt:lpstr>O GEITHNER ARW Master</vt:lpstr>
      <vt:lpstr>BTODD ARW Master - T MARION</vt:lpstr>
      <vt:lpstr>BTODD ARW Master - W LIU</vt:lpstr>
      <vt:lpstr>BTODD ARW Master - M BIELER</vt:lpstr>
      <vt:lpstr>BTODD ARW Master - S MEYRONEINC</vt:lpstr>
      <vt:lpstr>1_BTODD ARW Master - G MARR</vt:lpstr>
      <vt:lpstr>PowerPoint Presentation</vt:lpstr>
      <vt:lpstr>PowerPoint Presentation</vt:lpstr>
      <vt:lpstr>RHIC Operational Cycle</vt:lpstr>
      <vt:lpstr>Key Performance Indicators</vt:lpstr>
      <vt:lpstr>Collider Availability</vt:lpstr>
      <vt:lpstr>Downtime Root-Causes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Marr, Gregory</dc:creator>
  <cp:lastModifiedBy>Marr, Gregory</cp:lastModifiedBy>
  <cp:revision>64</cp:revision>
  <dcterms:created xsi:type="dcterms:W3CDTF">2019-09-12T18:25:13Z</dcterms:created>
  <dcterms:modified xsi:type="dcterms:W3CDTF">2019-11-06T15:57:53Z</dcterms:modified>
</cp:coreProperties>
</file>