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8" r:id="rId2"/>
    <p:sldMasterId id="2147483676" r:id="rId3"/>
  </p:sldMasterIdLst>
  <p:notesMasterIdLst>
    <p:notesMasterId r:id="rId32"/>
  </p:notesMasterIdLst>
  <p:handoutMasterIdLst>
    <p:handoutMasterId r:id="rId33"/>
  </p:handoutMasterIdLst>
  <p:sldIdLst>
    <p:sldId id="261" r:id="rId4"/>
    <p:sldId id="415" r:id="rId5"/>
    <p:sldId id="464" r:id="rId6"/>
    <p:sldId id="397" r:id="rId7"/>
    <p:sldId id="382" r:id="rId8"/>
    <p:sldId id="456" r:id="rId9"/>
    <p:sldId id="433" r:id="rId10"/>
    <p:sldId id="436" r:id="rId11"/>
    <p:sldId id="390" r:id="rId12"/>
    <p:sldId id="269" r:id="rId13"/>
    <p:sldId id="441" r:id="rId14"/>
    <p:sldId id="429" r:id="rId15"/>
    <p:sldId id="452" r:id="rId16"/>
    <p:sldId id="450" r:id="rId17"/>
    <p:sldId id="453" r:id="rId18"/>
    <p:sldId id="458" r:id="rId19"/>
    <p:sldId id="439" r:id="rId20"/>
    <p:sldId id="454" r:id="rId21"/>
    <p:sldId id="463" r:id="rId22"/>
    <p:sldId id="462" r:id="rId23"/>
    <p:sldId id="461" r:id="rId24"/>
    <p:sldId id="344" r:id="rId25"/>
    <p:sldId id="413" r:id="rId26"/>
    <p:sldId id="427" r:id="rId27"/>
    <p:sldId id="438" r:id="rId28"/>
    <p:sldId id="434" r:id="rId29"/>
    <p:sldId id="266" r:id="rId30"/>
    <p:sldId id="45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E40"/>
    <a:srgbClr val="006600"/>
    <a:srgbClr val="990000"/>
    <a:srgbClr val="9E0000"/>
    <a:srgbClr val="21049C"/>
    <a:srgbClr val="447CC2"/>
    <a:srgbClr val="FF5050"/>
    <a:srgbClr val="00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4918" autoAdjust="0"/>
  </p:normalViewPr>
  <p:slideViewPr>
    <p:cSldViewPr snapToGrid="0" snapToObjects="1">
      <p:cViewPr varScale="1">
        <p:scale>
          <a:sx n="154" d="100"/>
          <a:sy n="154" d="100"/>
        </p:scale>
        <p:origin x="31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B403-0E76-5C49-9FF3-ED84AC90EB4D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1972-67CF-3C42-B54C-3F72D1F54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6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6E0F-4861-E943-B986-10AFA25417D8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9E00-F01D-6146-893F-56AA92909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1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9E00-F01D-6146-893F-56AA929097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E9E00-F01D-6146-893F-56AA929097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3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14" y="1548987"/>
            <a:ext cx="2173372" cy="204552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8583" y="4767263"/>
            <a:ext cx="2459773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ARW 2015 - M.Solfaroli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8583" y="4767263"/>
            <a:ext cx="2459773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ARW 2015 - M.Solfaroli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73" y="1986750"/>
            <a:ext cx="117245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9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86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2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1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ppo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027462"/>
            <a:ext cx="1170000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22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03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69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75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35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20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98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0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1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9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626750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01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8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36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1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7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158702"/>
            <a:ext cx="1221946" cy="11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1479046"/>
            <a:ext cx="4236081" cy="353514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800"/>
              <a:t>Click to edit Master title style</a:t>
            </a:r>
            <a:endParaRPr lang="en-US" sz="180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1479046"/>
            <a:ext cx="4236081" cy="353514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800"/>
              <a:t>Click to edit Master title style</a:t>
            </a:r>
            <a:endParaRPr lang="en-US" sz="180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419241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0"/>
            <a:ext cx="8226854" cy="3808971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826475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3826475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6854" cy="35005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/>
          <a:stretch/>
        </p:blipFill>
        <p:spPr>
          <a:xfrm>
            <a:off x="1" y="4762114"/>
            <a:ext cx="9144000" cy="3813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1298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1491-4375-AA41-8137-3861025BA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4" descr="bande-01.eps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t="11393" r="92932" b="5703"/>
          <a:stretch/>
        </p:blipFill>
        <p:spPr>
          <a:xfrm>
            <a:off x="1" y="4776300"/>
            <a:ext cx="389505" cy="36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7ACDA4-C75B-3E42-8593-C7651DDBA127}"/>
              </a:ext>
            </a:extLst>
          </p:cNvPr>
          <p:cNvSpPr/>
          <p:nvPr userDrawn="1"/>
        </p:nvSpPr>
        <p:spPr>
          <a:xfrm>
            <a:off x="1049992" y="4814308"/>
            <a:ext cx="978313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M. Solfaroli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C90C7-BE9E-8B4F-8618-51C0C6A65E42}"/>
              </a:ext>
            </a:extLst>
          </p:cNvPr>
          <p:cNvSpPr/>
          <p:nvPr userDrawn="1"/>
        </p:nvSpPr>
        <p:spPr>
          <a:xfrm>
            <a:off x="5744095" y="4814308"/>
            <a:ext cx="198545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ARW 2019, Guangzhou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9875" algn="l" defTabSz="71755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147638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14313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17488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53A9-EFDD-435D-8F21-26DB144B7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04/30/2015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ARW 2015 - M.Solfaroli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9E99-7FC4-4748-B7C9-68EC83089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3" Type="http://schemas.openxmlformats.org/officeDocument/2006/relationships/image" Target="../media/image40.tiff"/><Relationship Id="rId7" Type="http://schemas.openxmlformats.org/officeDocument/2006/relationships/image" Target="../media/image44.jpe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tiff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tif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0508014_0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" y="-900"/>
            <a:ext cx="9143201" cy="51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809972" y="2219004"/>
            <a:ext cx="7524056" cy="1106087"/>
          </a:xfrm>
          <a:prstGeom prst="rect">
            <a:avLst/>
          </a:prstGeom>
          <a:gradFill rotWithShape="1">
            <a:gsLst>
              <a:gs pos="0">
                <a:srgbClr val="003368">
                  <a:alpha val="60000"/>
                </a:srgbClr>
              </a:gs>
              <a:gs pos="100000">
                <a:srgbClr val="8BA2BA">
                  <a:alpha val="80000"/>
                </a:srgbClr>
              </a:gs>
            </a:gsLst>
            <a:lin ang="0" scaled="1"/>
          </a:gra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l" eaLnBrk="1" hangingPunct="1"/>
            <a:endParaRPr lang="en-US" sz="24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4" name="Picture 29" descr="Logo CERN width=144,      height=1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4479281"/>
            <a:ext cx="664218" cy="66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99" y="4020116"/>
            <a:ext cx="1897084" cy="112338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alibri" charset="0"/>
              </a:rPr>
              <a:t>M. Solfaroli</a:t>
            </a:r>
          </a:p>
          <a:p>
            <a:pPr algn="ctr"/>
            <a:r>
              <a:rPr lang="en-US" sz="1700" dirty="0">
                <a:solidFill>
                  <a:srgbClr val="FFFF00"/>
                </a:solidFill>
                <a:latin typeface="Calibri" charset="0"/>
              </a:rPr>
              <a:t>CERN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alibri" charset="0"/>
              </a:rPr>
              <a:t>Beams department</a:t>
            </a:r>
          </a:p>
          <a:p>
            <a:pPr algn="ctr"/>
            <a:r>
              <a:rPr lang="en-US" sz="1500" dirty="0">
                <a:solidFill>
                  <a:srgbClr val="FFFF00"/>
                </a:solidFill>
                <a:latin typeface="Calibri" charset="0"/>
              </a:rPr>
              <a:t>Operation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142" y="2287299"/>
            <a:ext cx="74557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charset="0"/>
              </a:rPr>
              <a:t>The LHC Long Shutdowns</a:t>
            </a:r>
          </a:p>
          <a:p>
            <a:pPr algn="ctr"/>
            <a:r>
              <a:rPr lang="en-US" sz="2500" b="1" dirty="0">
                <a:solidFill>
                  <a:srgbClr val="FFFF00"/>
                </a:solidFill>
                <a:latin typeface="Calibri" charset="0"/>
              </a:rPr>
              <a:t>impact on availability, reliability and routine operation</a:t>
            </a:r>
            <a:endParaRPr lang="fr-FR" sz="2500" b="1" dirty="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3B3BA-8E1D-D149-8B57-8778FDEB8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55372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D51111-EBE2-DB47-BC79-4591F51C43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0" y="58050"/>
            <a:ext cx="1272308" cy="4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9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984" y="867364"/>
            <a:ext cx="32401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itchFamily="2" charset="2"/>
              <a:buChar char="²"/>
            </a:pPr>
            <a:r>
              <a:rPr lang="en-GB" sz="1300"/>
              <a:t>Dissipated energy 		</a:t>
            </a:r>
            <a:r>
              <a:rPr lang="en-GB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~1.5 kJ</a:t>
            </a:r>
          </a:p>
          <a:p>
            <a:pPr marL="179388" indent="-179388">
              <a:buFont typeface="Wingdings" pitchFamily="2" charset="2"/>
              <a:buChar char="²"/>
            </a:pPr>
            <a:r>
              <a:rPr lang="en-GB" sz="1300"/>
              <a:t>Discharge voltage 		</a:t>
            </a:r>
            <a:r>
              <a:rPr lang="en-GB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906-578 V</a:t>
            </a:r>
          </a:p>
          <a:p>
            <a:pPr marL="179388" indent="-179388">
              <a:buFont typeface="Wingdings" pitchFamily="2" charset="2"/>
              <a:buChar char="²"/>
            </a:pPr>
            <a:r>
              <a:rPr lang="en-GB" sz="1300"/>
              <a:t>Short resistance		</a:t>
            </a:r>
            <a:r>
              <a:rPr lang="en-GB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 </a:t>
            </a:r>
            <a:r>
              <a:rPr lang="en-GB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W</a:t>
            </a:r>
          </a:p>
          <a:p>
            <a:pPr marL="179388" indent="-179388">
              <a:buFont typeface="Wingdings" pitchFamily="2" charset="2"/>
              <a:buChar char="²"/>
            </a:pPr>
            <a:r>
              <a:rPr lang="en-GB" sz="1300"/>
              <a:t>Energy dissipated in short 	</a:t>
            </a:r>
            <a:r>
              <a:rPr lang="en-GB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~500 J</a:t>
            </a:r>
            <a:endParaRPr lang="en-GB" sz="1300"/>
          </a:p>
          <a:p>
            <a:pPr marL="179388" indent="-179388">
              <a:buFont typeface="Wingdings" pitchFamily="2" charset="2"/>
              <a:buChar char="²"/>
            </a:pPr>
            <a:r>
              <a:rPr lang="en-GB" sz="1300"/>
              <a:t>Discharge time			</a:t>
            </a:r>
            <a:r>
              <a:rPr lang="en-GB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~11.5 </a:t>
            </a:r>
            <a:r>
              <a:rPr lang="en-GB" sz="13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endParaRPr lang="en-GB" sz="13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9234" y="255106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US"/>
              <a:t>Short – </a:t>
            </a:r>
            <a:r>
              <a:rPr lang="en-US" sz="3300"/>
              <a:t>the (partial) solution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6" y="2068266"/>
            <a:ext cx="3502392" cy="246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F88619-30A8-1641-9F9D-D1F18CF5F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696" y="131687"/>
            <a:ext cx="2824330" cy="147135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668F5A-2E5B-1F4E-8FEC-240FBD96D701}"/>
              </a:ext>
            </a:extLst>
          </p:cNvPr>
          <p:cNvSpPr/>
          <p:nvPr/>
        </p:nvSpPr>
        <p:spPr>
          <a:xfrm>
            <a:off x="3848546" y="1932264"/>
            <a:ext cx="50194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2 shorts to ground that appeared at cold were removed by the means of an </a:t>
            </a:r>
            <a:r>
              <a:rPr lang="en-GB" b="1" dirty="0"/>
              <a:t>Earth Fault Burner (EFB)</a:t>
            </a:r>
            <a:r>
              <a:rPr lang="en-GB" dirty="0"/>
              <a:t>, avoiding to warm-up the circuit.</a:t>
            </a:r>
          </a:p>
          <a:p>
            <a:pPr marL="4032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LHC experienced so far slightly </a:t>
            </a:r>
            <a:r>
              <a:rPr lang="en-GB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more than 200 quenches</a:t>
            </a:r>
            <a:r>
              <a:rPr lang="en-GB" sz="1600" dirty="0"/>
              <a:t> </a:t>
            </a:r>
            <a:r>
              <a:rPr lang="en-GB" sz="1600" dirty="0">
                <a:sym typeface="Wingdings" pitchFamily="2" charset="2"/>
              </a:rPr>
              <a:t> probability 1%</a:t>
            </a:r>
          </a:p>
          <a:p>
            <a:pPr marL="4032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About </a:t>
            </a:r>
            <a:r>
              <a:rPr lang="en-GB" sz="1600" b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600 quenches </a:t>
            </a:r>
            <a:r>
              <a:rPr lang="en-GB" sz="1600" dirty="0">
                <a:sym typeface="Wingdings" pitchFamily="2" charset="2"/>
              </a:rPr>
              <a:t>are estimated to train the machine to 7 TeV</a:t>
            </a:r>
          </a:p>
          <a:p>
            <a:pPr marL="4032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itchFamily="2" charset="2"/>
              </a:rPr>
              <a:t>Probability of 10</a:t>
            </a:r>
            <a:r>
              <a:rPr lang="en-GB" sz="1600" baseline="30000" dirty="0">
                <a:sym typeface="Wingdings" pitchFamily="2" charset="2"/>
              </a:rPr>
              <a:t>-4</a:t>
            </a:r>
            <a:r>
              <a:rPr lang="en-GB" sz="1600" dirty="0">
                <a:sym typeface="Wingdings" pitchFamily="2" charset="2"/>
              </a:rPr>
              <a:t> to have a </a:t>
            </a:r>
            <a:r>
              <a:rPr lang="en-GB" sz="1600" b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itchFamily="2" charset="2"/>
              </a:rPr>
              <a:t>double short</a:t>
            </a:r>
            <a:r>
              <a:rPr lang="en-GB" sz="1600" dirty="0">
                <a:sym typeface="Wingdings" pitchFamily="2" charset="2"/>
              </a:rPr>
              <a:t>, which would have catastrophic consequences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97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76598-D56C-E441-948F-EFDEB23F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1EC89-3DB5-7942-B520-B593C957D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0783" y="2607775"/>
            <a:ext cx="1620781" cy="183676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7C807-80CA-6844-ACB9-F7F0D1197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1637" y="2842811"/>
            <a:ext cx="1812307" cy="167212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956E22-B2E2-2B40-A151-92BB24C74492}"/>
              </a:ext>
            </a:extLst>
          </p:cNvPr>
          <p:cNvGrpSpPr/>
          <p:nvPr/>
        </p:nvGrpSpPr>
        <p:grpSpPr>
          <a:xfrm>
            <a:off x="530334" y="2212300"/>
            <a:ext cx="2285622" cy="2125737"/>
            <a:chOff x="261822" y="875554"/>
            <a:chExt cx="2880320" cy="24021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C5C9B1-BADC-5B40-A0CE-7114726D1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822" y="875554"/>
              <a:ext cx="2880320" cy="2402177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D925DA-AF26-6240-A012-8594B279EADD}"/>
                </a:ext>
              </a:extLst>
            </p:cNvPr>
            <p:cNvSpPr/>
            <p:nvPr/>
          </p:nvSpPr>
          <p:spPr>
            <a:xfrm rot="2014484">
              <a:off x="1172497" y="1652898"/>
              <a:ext cx="1460353" cy="829873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975523-03D5-7A44-BD46-FEDD4F947B2C}"/>
                </a:ext>
              </a:extLst>
            </p:cNvPr>
            <p:cNvSpPr/>
            <p:nvPr/>
          </p:nvSpPr>
          <p:spPr>
            <a:xfrm>
              <a:off x="297223" y="2737716"/>
              <a:ext cx="803176" cy="527875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6DE327F-0C27-B645-B04A-131846FB9FA3}"/>
                </a:ext>
              </a:extLst>
            </p:cNvPr>
            <p:cNvSpPr/>
            <p:nvPr/>
          </p:nvSpPr>
          <p:spPr>
            <a:xfrm>
              <a:off x="384448" y="2144036"/>
              <a:ext cx="1029290" cy="359234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B61864-DEC9-F24C-81D8-593694E6D171}"/>
                </a:ext>
              </a:extLst>
            </p:cNvPr>
            <p:cNvSpPr/>
            <p:nvPr/>
          </p:nvSpPr>
          <p:spPr>
            <a:xfrm>
              <a:off x="1331640" y="2883293"/>
              <a:ext cx="1584176" cy="359234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F43F64F-8CC5-1D42-A0FB-3B5A168425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840" y="915970"/>
            <a:ext cx="1296330" cy="129633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716E2C-32E7-BF48-9DF3-A812B20BA5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62" y="870511"/>
            <a:ext cx="1803068" cy="160483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rved Down Arrow 25">
            <a:extLst>
              <a:ext uri="{FF2B5EF4-FFF2-40B4-BE49-F238E27FC236}">
                <a16:creationId xmlns:a16="http://schemas.microsoft.com/office/drawing/2014/main" id="{771D16D3-5475-4F41-9032-4234394E3214}"/>
              </a:ext>
            </a:extLst>
          </p:cNvPr>
          <p:cNvSpPr/>
          <p:nvPr/>
        </p:nvSpPr>
        <p:spPr>
          <a:xfrm rot="5400000" flipV="1">
            <a:off x="2295156" y="2162073"/>
            <a:ext cx="2347750" cy="633510"/>
          </a:xfrm>
          <a:prstGeom prst="curvedDownArrow">
            <a:avLst>
              <a:gd name="adj1" fmla="val 15883"/>
              <a:gd name="adj2" fmla="val 56353"/>
              <a:gd name="adj3" fmla="val 1294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urved Down Arrow 26">
            <a:extLst>
              <a:ext uri="{FF2B5EF4-FFF2-40B4-BE49-F238E27FC236}">
                <a16:creationId xmlns:a16="http://schemas.microsoft.com/office/drawing/2014/main" id="{4F36AFF3-571A-CD4E-92CD-774FBCDB0BF3}"/>
              </a:ext>
            </a:extLst>
          </p:cNvPr>
          <p:cNvSpPr/>
          <p:nvPr/>
        </p:nvSpPr>
        <p:spPr>
          <a:xfrm rot="5400000" flipV="1">
            <a:off x="5236628" y="2307176"/>
            <a:ext cx="2261934" cy="631421"/>
          </a:xfrm>
          <a:prstGeom prst="curvedDownArrow">
            <a:avLst>
              <a:gd name="adj1" fmla="val 15883"/>
              <a:gd name="adj2" fmla="val 56353"/>
              <a:gd name="adj3" fmla="val 12940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2C3DF-B30E-4B4A-B913-EB00F4EA14AD}"/>
              </a:ext>
            </a:extLst>
          </p:cNvPr>
          <p:cNvSpPr txBox="1"/>
          <p:nvPr/>
        </p:nvSpPr>
        <p:spPr>
          <a:xfrm>
            <a:off x="903426" y="1042754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41BA9B-EF30-824A-9F19-01202AA6178D}"/>
              </a:ext>
            </a:extLst>
          </p:cNvPr>
          <p:cNvSpPr txBox="1"/>
          <p:nvPr/>
        </p:nvSpPr>
        <p:spPr>
          <a:xfrm>
            <a:off x="3245880" y="106208"/>
            <a:ext cx="298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Half-moon connection consolidation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C55C80-1AC6-C740-B25C-093207FA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34" y="255106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US" dirty="0"/>
              <a:t>Consolidation</a:t>
            </a:r>
            <a:endParaRPr lang="en-US" sz="33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8A3A42-6A23-9E43-8396-C1866B18905C}"/>
              </a:ext>
            </a:extLst>
          </p:cNvPr>
          <p:cNvGrpSpPr/>
          <p:nvPr/>
        </p:nvGrpSpPr>
        <p:grpSpPr>
          <a:xfrm>
            <a:off x="264763" y="1600965"/>
            <a:ext cx="926404" cy="1330514"/>
            <a:chOff x="-6915" y="4725144"/>
            <a:chExt cx="1717832" cy="21436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6E1D19B-C369-A94D-84EE-0DD6567C8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915" y="4725144"/>
              <a:ext cx="1717832" cy="21436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8BB064-FD8F-ED42-BA3B-6420E3EAE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8" y="6133908"/>
              <a:ext cx="376854" cy="42671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FB8900F-A3E9-2349-BAE3-8AF4F9358E41}"/>
              </a:ext>
            </a:extLst>
          </p:cNvPr>
          <p:cNvSpPr txBox="1"/>
          <p:nvPr/>
        </p:nvSpPr>
        <p:spPr>
          <a:xfrm>
            <a:off x="6487014" y="106208"/>
            <a:ext cx="242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Diode</a:t>
            </a: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en-US" sz="2000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796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18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87DAC-8BE7-864C-B61C-6611A5C2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08AF15-774A-2646-9C86-4033FE840B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52" y="642068"/>
            <a:ext cx="2550589" cy="20404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4AFD85-5152-2047-BD3A-19847AFFA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4" y="1096073"/>
            <a:ext cx="2464990" cy="19719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A21458-3EC7-B746-BD83-58627165C3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3" y="2536072"/>
            <a:ext cx="2598614" cy="19489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99E1EF-EC00-274D-AE31-84EB154353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14" y="710640"/>
            <a:ext cx="2514262" cy="20114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C430D46-3209-8E44-A1CC-294E634B0E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4927" y="288187"/>
            <a:ext cx="1920000" cy="14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5805A0B-B1AB-4A4C-A2F0-9EDF1462E5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43" y="2396401"/>
            <a:ext cx="2764257" cy="2073193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DABBC2CF-AFCD-2646-9234-CB389EE89AE8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Is it worth it?</a:t>
            </a:r>
            <a:endParaRPr lang="en-US" sz="33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E90AA1-88FD-414A-B96A-D3E667A83D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01" y="2457263"/>
            <a:ext cx="2534713" cy="20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2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EC6DB-53D9-C944-BFC0-12846BCA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B09443-2F31-5143-B861-C6714F1A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34" y="95856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GB"/>
              <a:t>A powerful machine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6F02F-0D02-AD43-BD38-2F07FE0EB4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1" y="2107820"/>
            <a:ext cx="2020846" cy="13723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A7DD5B-3DE7-6347-B77D-D507D01B2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23" y="1525179"/>
            <a:ext cx="2314209" cy="1569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7EB9DA-305F-B441-A43F-70E7979B4971}"/>
              </a:ext>
            </a:extLst>
          </p:cNvPr>
          <p:cNvSpPr/>
          <p:nvPr/>
        </p:nvSpPr>
        <p:spPr>
          <a:xfrm>
            <a:off x="718040" y="3527765"/>
            <a:ext cx="7685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After LS2, we estimate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about 6 months </a:t>
            </a:r>
            <a:r>
              <a:rPr lang="en-US" sz="2000" dirty="0"/>
              <a:t>recovery time and many things will have to be “learned” again, so…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E4FAD-110B-F646-8AA0-E9B0DAB4D34A}"/>
              </a:ext>
            </a:extLst>
          </p:cNvPr>
          <p:cNvSpPr txBox="1"/>
          <p:nvPr/>
        </p:nvSpPr>
        <p:spPr>
          <a:xfrm>
            <a:off x="2961860" y="676834"/>
            <a:ext cx="569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Remarkable performance thanks to continuous effort and gained experience: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3E71F9-C907-934F-9508-BAB7843C7DDC}"/>
              </a:ext>
            </a:extLst>
          </p:cNvPr>
          <p:cNvSpPr/>
          <p:nvPr/>
        </p:nvSpPr>
        <p:spPr>
          <a:xfrm>
            <a:off x="2961860" y="4330159"/>
            <a:ext cx="2922105" cy="369666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WHY DO WE STOP?!?!?!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73E90-A7A6-9C43-A3EA-90A5E6691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6736" b="5683"/>
          <a:stretch/>
        </p:blipFill>
        <p:spPr>
          <a:xfrm>
            <a:off x="234436" y="653394"/>
            <a:ext cx="2048494" cy="1432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A3C84-0DB9-1E4F-BDBA-BE8C3209C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21" t="54754" b="32577"/>
          <a:stretch/>
        </p:blipFill>
        <p:spPr>
          <a:xfrm>
            <a:off x="1922127" y="1643648"/>
            <a:ext cx="456080" cy="208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3A9DC-6994-0343-BE1E-74A02E6AB91A}"/>
              </a:ext>
            </a:extLst>
          </p:cNvPr>
          <p:cNvSpPr/>
          <p:nvPr/>
        </p:nvSpPr>
        <p:spPr>
          <a:xfrm>
            <a:off x="5100809" y="1525179"/>
            <a:ext cx="3822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2016 the LHC is running well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beyond its design luminosity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year we manage: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peak</a:t>
            </a:r>
            <a:r>
              <a:rPr lang="en-US" dirty="0"/>
              <a:t> luminosity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Shorter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time</a:t>
            </a:r>
            <a:r>
              <a:rPr lang="en-US" dirty="0"/>
              <a:t> to reach it</a:t>
            </a:r>
          </a:p>
        </p:txBody>
      </p:sp>
    </p:spTree>
    <p:extLst>
      <p:ext uri="{BB962C8B-B14F-4D97-AF65-F5344CB8AC3E}">
        <p14:creationId xmlns:p14="http://schemas.microsoft.com/office/powerpoint/2010/main" val="24961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s.png">
            <a:extLst>
              <a:ext uri="{FF2B5EF4-FFF2-40B4-BE49-F238E27FC236}">
                <a16:creationId xmlns:a16="http://schemas.microsoft.com/office/drawing/2014/main" id="{E3BC6721-6864-C147-BD68-6947FA6A8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4" y="999465"/>
            <a:ext cx="6813776" cy="3582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F51A2D-CDFA-934E-86BF-5CA2B49FDAC1}"/>
              </a:ext>
            </a:extLst>
          </p:cNvPr>
          <p:cNvSpPr txBox="1"/>
          <p:nvPr/>
        </p:nvSpPr>
        <p:spPr>
          <a:xfrm>
            <a:off x="4687486" y="1545561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CD1DE-2433-B745-8A46-2EF01EC140A2}"/>
              </a:ext>
            </a:extLst>
          </p:cNvPr>
          <p:cNvSpPr txBox="1">
            <a:spLocks/>
          </p:cNvSpPr>
          <p:nvPr/>
        </p:nvSpPr>
        <p:spPr>
          <a:xfrm>
            <a:off x="209234" y="9585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dirty="0"/>
              <a:t>CERN accelerators roadmap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52DAE-DFEC-BC4F-8CB7-CB7EC5C3EAD6}"/>
              </a:ext>
            </a:extLst>
          </p:cNvPr>
          <p:cNvSpPr txBox="1"/>
          <p:nvPr/>
        </p:nvSpPr>
        <p:spPr>
          <a:xfrm>
            <a:off x="2428775" y="1555334"/>
            <a:ext cx="84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Run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E083F-60CD-084E-870B-48A6731E5940}"/>
              </a:ext>
            </a:extLst>
          </p:cNvPr>
          <p:cNvSpPr txBox="1"/>
          <p:nvPr/>
        </p:nvSpPr>
        <p:spPr>
          <a:xfrm>
            <a:off x="3586512" y="2857214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29FED6-86F5-5D4A-BA5A-34FBBC741B1E}"/>
              </a:ext>
            </a:extLst>
          </p:cNvPr>
          <p:cNvSpPr txBox="1"/>
          <p:nvPr/>
        </p:nvSpPr>
        <p:spPr>
          <a:xfrm>
            <a:off x="1901941" y="4147620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3028B8-7F52-7444-B5DB-40AA78C10073}"/>
              </a:ext>
            </a:extLst>
          </p:cNvPr>
          <p:cNvSpPr txBox="1"/>
          <p:nvPr/>
        </p:nvSpPr>
        <p:spPr>
          <a:xfrm>
            <a:off x="5413490" y="4147620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47470-E1D3-9C4F-8B65-4A4C5DB17D5A}"/>
              </a:ext>
            </a:extLst>
          </p:cNvPr>
          <p:cNvSpPr txBox="1"/>
          <p:nvPr/>
        </p:nvSpPr>
        <p:spPr>
          <a:xfrm>
            <a:off x="3724261" y="4147620"/>
            <a:ext cx="84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Run 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FE07B6-F940-5F42-991D-E3B3D77F47DA}"/>
              </a:ext>
            </a:extLst>
          </p:cNvPr>
          <p:cNvGrpSpPr/>
          <p:nvPr/>
        </p:nvGrpSpPr>
        <p:grpSpPr>
          <a:xfrm>
            <a:off x="7170821" y="95856"/>
            <a:ext cx="1858373" cy="1071207"/>
            <a:chOff x="6988333" y="1114770"/>
            <a:chExt cx="2025247" cy="9036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AB0AF7-4A32-3647-BEEE-C0A79231B7E4}"/>
                </a:ext>
              </a:extLst>
            </p:cNvPr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045532-F532-934C-AF84-67101A561CDE}"/>
                  </a:ext>
                </a:extLst>
              </p:cNvPr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BB8129-D584-3D43-B271-1794ADCE07E4}"/>
                  </a:ext>
                </a:extLst>
              </p:cNvPr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CE41C7A-9D6B-C741-8056-C439341E8FD6}"/>
                  </a:ext>
                </a:extLst>
              </p:cNvPr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39DB67-749F-3548-86EB-ED71450DB9D4}"/>
                  </a:ext>
                </a:extLst>
              </p:cNvPr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0A3EB92-7852-1941-93FD-718294BE12DF}"/>
                  </a:ext>
                </a:extLst>
              </p:cNvPr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763EEF8-F0B8-4140-8510-49A5208525D7}"/>
                    </a:ext>
                  </a:extLst>
                </p:cNvPr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Beam commissioning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C1B2796-28FF-FC4E-B590-366F884D432A}"/>
                    </a:ext>
                  </a:extLst>
                </p:cNvPr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Technical stop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272B1AB-6B24-FA46-9C28-9556DDC2A0D9}"/>
                    </a:ext>
                  </a:extLst>
                </p:cNvPr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Shutdown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6F1F4E8-27A7-6644-B837-1D6F85970D2E}"/>
                    </a:ext>
                  </a:extLst>
                </p:cNvPr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Physics</a:t>
                  </a: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3EC1A4-6623-EB41-B986-B8818479BA08}"/>
                </a:ext>
              </a:extLst>
            </p:cNvPr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215F7188-2CA5-194B-A587-88D89B8C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5376" y="4812983"/>
            <a:ext cx="501424" cy="273844"/>
          </a:xfrm>
        </p:spPr>
        <p:txBody>
          <a:bodyPr/>
          <a:lstStyle/>
          <a:p>
            <a:fld id="{ACE91491-4375-AA41-8137-3861025BA0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4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6B179-67D2-8048-B707-9AA6848D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55E54E-0461-694C-B126-D007911C8A21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The Long Shutdowns</a:t>
            </a:r>
            <a:endParaRPr lang="en-US" sz="33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EEC8A-90EC-EA4F-AC8D-A81711782EFD}"/>
              </a:ext>
            </a:extLst>
          </p:cNvPr>
          <p:cNvSpPr txBox="1"/>
          <p:nvPr/>
        </p:nvSpPr>
        <p:spPr>
          <a:xfrm>
            <a:off x="713044" y="976766"/>
            <a:ext cx="74723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Long Shutdowns are mainly defined by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regular maintenance of technical systems</a:t>
            </a:r>
            <a:r>
              <a:rPr lang="en-US" sz="2000" dirty="0"/>
              <a:t> (cryogenic, electrical infrastructure, cooling, </a:t>
            </a:r>
            <a:r>
              <a:rPr lang="en-US" sz="2000" dirty="0" err="1"/>
              <a:t>ect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However, they are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not planned to maximize performance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generally defined by collaboration agreements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used for upgrade: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LS1 was fundamental to allow </a:t>
            </a:r>
            <a:r>
              <a:rPr lang="en-US" b="1" dirty="0"/>
              <a:t>full exploitation of LHC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LS2 for </a:t>
            </a:r>
            <a:r>
              <a:rPr lang="en-US" b="1" dirty="0"/>
              <a:t>LIU</a:t>
            </a:r>
            <a:r>
              <a:rPr lang="en-US" dirty="0"/>
              <a:t> project &amp; </a:t>
            </a:r>
            <a:r>
              <a:rPr lang="en-US" b="1" dirty="0"/>
              <a:t>superconducting diode </a:t>
            </a:r>
            <a:r>
              <a:rPr lang="en-US" dirty="0"/>
              <a:t>consolidation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They are very important to maintain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technical knowledge</a:t>
            </a:r>
          </a:p>
        </p:txBody>
      </p:sp>
    </p:spTree>
    <p:extLst>
      <p:ext uri="{BB962C8B-B14F-4D97-AF65-F5344CB8AC3E}">
        <p14:creationId xmlns:p14="http://schemas.microsoft.com/office/powerpoint/2010/main" val="131931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7956B-6D82-0843-B2D5-7BA280A5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370D9D-A6A2-3644-96BA-CA9FFC247627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The Year End Technical Stops</a:t>
            </a:r>
            <a:endParaRPr lang="en-US" sz="3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04E63-C075-7142-99C9-1EA6EB1E9EEC}"/>
              </a:ext>
            </a:extLst>
          </p:cNvPr>
          <p:cNvSpPr txBox="1"/>
          <p:nvPr/>
        </p:nvSpPr>
        <p:spPr>
          <a:xfrm>
            <a:off x="832613" y="1218886"/>
            <a:ext cx="75372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 “long” yearly stop is needed to comply with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regulatory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obligation</a:t>
            </a:r>
            <a:r>
              <a:rPr lang="en-US" sz="2000" dirty="0"/>
              <a:t> (preventive maintenance of safety systems, cooling towers,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critical path of the Year End Technical Stop (YETS) is defined by the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regular maintenance </a:t>
            </a:r>
            <a:r>
              <a:rPr lang="en-US" sz="2000" dirty="0"/>
              <a:t>of the cooling towers required by law </a:t>
            </a:r>
            <a:r>
              <a:rPr lang="en-US" sz="2000" dirty="0">
                <a:sym typeface="Wingdings" pitchFamily="2" charset="2"/>
              </a:rPr>
              <a:t> 9 weeks </a:t>
            </a:r>
            <a:r>
              <a:rPr lang="en-US" dirty="0">
                <a:sym typeface="Wingdings" pitchFamily="2" charset="2"/>
              </a:rPr>
              <a:t>(+4 weeks to stabilize </a:t>
            </a:r>
            <a:r>
              <a:rPr lang="en-US" dirty="0" err="1">
                <a:sym typeface="Wingdings" pitchFamily="2" charset="2"/>
              </a:rPr>
              <a:t>cryo</a:t>
            </a:r>
            <a:r>
              <a:rPr lang="en-US" dirty="0">
                <a:sym typeface="Wingdings" pitchFamily="2" charset="2"/>
              </a:rPr>
              <a:t> system and re-cooldown)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Whenever needed, (i.e. 2016/2017) the length is extended to solve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non-conformities</a:t>
            </a:r>
          </a:p>
        </p:txBody>
      </p:sp>
    </p:spTree>
    <p:extLst>
      <p:ext uri="{BB962C8B-B14F-4D97-AF65-F5344CB8AC3E}">
        <p14:creationId xmlns:p14="http://schemas.microsoft.com/office/powerpoint/2010/main" val="272162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7956B-6D82-0843-B2D5-7BA280A5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370D9D-A6A2-3644-96BA-CA9FFC247627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The Technical Stops</a:t>
            </a:r>
            <a:endParaRPr lang="en-US" sz="3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230D6-D9AF-AC4A-B1C3-6D068961D130}"/>
              </a:ext>
            </a:extLst>
          </p:cNvPr>
          <p:cNvSpPr txBox="1"/>
          <p:nvPr/>
        </p:nvSpPr>
        <p:spPr>
          <a:xfrm>
            <a:off x="209234" y="861578"/>
            <a:ext cx="4972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Large effort </a:t>
            </a:r>
            <a:r>
              <a:rPr lang="en-US" sz="2000" dirty="0"/>
              <a:t>was spent in the last years to critically review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duration and number </a:t>
            </a:r>
            <a:r>
              <a:rPr lang="en-US" sz="2000" dirty="0"/>
              <a:t>of Technical Stops (performed during the runs)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D5525-3A84-2F46-96AE-EDDE893A8D5E}"/>
              </a:ext>
            </a:extLst>
          </p:cNvPr>
          <p:cNvSpPr txBox="1"/>
          <p:nvPr/>
        </p:nvSpPr>
        <p:spPr>
          <a:xfrm>
            <a:off x="209234" y="2306346"/>
            <a:ext cx="5094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Very difficult analysis: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Subjective recovery time definition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Complexity makes it difficult to correlate faults with activities performed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22A47-20FF-1F41-9656-2FAB91345B88}"/>
              </a:ext>
            </a:extLst>
          </p:cNvPr>
          <p:cNvSpPr txBox="1"/>
          <p:nvPr/>
        </p:nvSpPr>
        <p:spPr>
          <a:xfrm>
            <a:off x="500747" y="3957744"/>
            <a:ext cx="820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We profit of the recovery time to perform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regular critical checks</a:t>
            </a:r>
            <a:r>
              <a:rPr lang="en-US" sz="2000" dirty="0"/>
              <a:t> of machine protection to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ensure high quality standard</a:t>
            </a:r>
            <a:r>
              <a:rPr lang="en-US" sz="2000" dirty="0"/>
              <a:t> of LHC operation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1D04920-2CD5-AF46-A101-A18EAE93C9C7}"/>
              </a:ext>
            </a:extLst>
          </p:cNvPr>
          <p:cNvSpPr/>
          <p:nvPr/>
        </p:nvSpPr>
        <p:spPr>
          <a:xfrm>
            <a:off x="5433691" y="1643743"/>
            <a:ext cx="3274886" cy="1643743"/>
          </a:xfrm>
          <a:prstGeom prst="roundRect">
            <a:avLst/>
          </a:prstGeom>
          <a:solidFill>
            <a:srgbClr val="C000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study performed in 2011 indicates no clear correlation between the length of a TS and its recovery time</a:t>
            </a:r>
          </a:p>
        </p:txBody>
      </p:sp>
    </p:spTree>
    <p:extLst>
      <p:ext uri="{BB962C8B-B14F-4D97-AF65-F5344CB8AC3E}">
        <p14:creationId xmlns:p14="http://schemas.microsoft.com/office/powerpoint/2010/main" val="22980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7956B-6D82-0843-B2D5-7BA280A5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04E63-C075-7142-99C9-1EA6EB1E9EEC}"/>
              </a:ext>
            </a:extLst>
          </p:cNvPr>
          <p:cNvSpPr txBox="1"/>
          <p:nvPr/>
        </p:nvSpPr>
        <p:spPr>
          <a:xfrm>
            <a:off x="512320" y="3043943"/>
            <a:ext cx="82068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Present (optimized?) situation:</a:t>
            </a:r>
          </a:p>
          <a:p>
            <a:pPr marL="444500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First Technical Stop: </a:t>
            </a:r>
            <a:r>
              <a:rPr lang="en-US" dirty="0"/>
              <a:t>mainly fixing YETS related problems</a:t>
            </a:r>
          </a:p>
          <a:p>
            <a:pPr marL="444500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Second Technical Stop: </a:t>
            </a:r>
            <a:r>
              <a:rPr lang="en-US" dirty="0"/>
              <a:t>mainly to cope with summer/heat-related issues</a:t>
            </a:r>
          </a:p>
          <a:p>
            <a:pPr marL="444500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Third Technical Stop: </a:t>
            </a:r>
            <a:r>
              <a:rPr lang="en-US" dirty="0"/>
              <a:t>prepare for the Ions run (not always present)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9A00D1-800C-7C40-9201-08D39C9A0CFE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The Technical Stops</a:t>
            </a:r>
            <a:endParaRPr lang="en-US" sz="3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41B05C-4F3B-6548-9C05-3BF2167F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77" y="506405"/>
            <a:ext cx="3802623" cy="2643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F9ADB-FBF9-E140-96C7-E4CE9A35CE80}"/>
              </a:ext>
            </a:extLst>
          </p:cNvPr>
          <p:cNvSpPr/>
          <p:nvPr/>
        </p:nvSpPr>
        <p:spPr>
          <a:xfrm>
            <a:off x="185740" y="847146"/>
            <a:ext cx="46910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Visible improvement:</a:t>
            </a:r>
          </a:p>
          <a:p>
            <a:pPr marL="44450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Experience gained</a:t>
            </a:r>
          </a:p>
          <a:p>
            <a:pPr marL="44450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Increased flexibility allows to perform intervention when punctual faults occur</a:t>
            </a:r>
          </a:p>
          <a:p>
            <a:pPr marL="44450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Critical review of maintenance needs</a:t>
            </a:r>
          </a:p>
          <a:p>
            <a:pPr marL="44450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Increased “risk” in proximity to LS2</a:t>
            </a:r>
          </a:p>
        </p:txBody>
      </p:sp>
    </p:spTree>
    <p:extLst>
      <p:ext uri="{BB962C8B-B14F-4D97-AF65-F5344CB8AC3E}">
        <p14:creationId xmlns:p14="http://schemas.microsoft.com/office/powerpoint/2010/main" val="40261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C99B4-AAE2-9F41-B024-6BCA6E58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CB2184-E611-474D-9F2A-F72102EA726A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The Technical Stop effects</a:t>
            </a:r>
            <a:endParaRPr lang="en-US" sz="3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A6C10-27EB-0B44-9A70-01B8E727FF83}"/>
              </a:ext>
            </a:extLst>
          </p:cNvPr>
          <p:cNvSpPr txBox="1"/>
          <p:nvPr/>
        </p:nvSpPr>
        <p:spPr>
          <a:xfrm>
            <a:off x="2249773" y="2514594"/>
            <a:ext cx="6849323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Screen </a:t>
            </a:r>
            <a:r>
              <a:rPr lang="en-US" sz="2000" dirty="0"/>
              <a:t>all interventions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Improved tracking </a:t>
            </a:r>
            <a:r>
              <a:rPr lang="en-US" sz="2000" dirty="0"/>
              <a:t>of SW maintenance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Follow-up and testing </a:t>
            </a:r>
            <a:r>
              <a:rPr lang="en-US" sz="2000" dirty="0"/>
              <a:t>asap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Building culture </a:t>
            </a:r>
            <a:r>
              <a:rPr lang="en-US" sz="2000" dirty="0"/>
              <a:t>about consequences </a:t>
            </a:r>
            <a:r>
              <a:rPr lang="en-US" sz="2000" b="1" dirty="0">
                <a:solidFill>
                  <a:srgbClr val="C00000"/>
                </a:solidFill>
              </a:rPr>
              <a:t>(there is no such a thing as a transparent intervention!!)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1D620-E59F-CF40-8CE3-6D1C7593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97" y="126164"/>
            <a:ext cx="2667000" cy="270076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0C80A590-A553-7C4E-86A8-637263A52584}"/>
              </a:ext>
            </a:extLst>
          </p:cNvPr>
          <p:cNvSpPr/>
          <p:nvPr/>
        </p:nvSpPr>
        <p:spPr>
          <a:xfrm>
            <a:off x="5772597" y="21841"/>
            <a:ext cx="1866900" cy="1481830"/>
          </a:xfrm>
          <a:prstGeom prst="cloud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85125-0AA8-8247-86FE-EFB011AFA5E6}"/>
              </a:ext>
            </a:extLst>
          </p:cNvPr>
          <p:cNvSpPr/>
          <p:nvPr/>
        </p:nvSpPr>
        <p:spPr>
          <a:xfrm>
            <a:off x="5854431" y="224467"/>
            <a:ext cx="17308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</a:rPr>
              <a:t>There is time, let’s do something more!</a:t>
            </a:r>
            <a:endParaRPr lang="en-US" sz="17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8C29BA-6901-474B-B37E-EFEA28D1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34" y="1266792"/>
            <a:ext cx="1866900" cy="32258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0C984E-D693-2643-ACC3-9E1AE3EBCF6C}"/>
              </a:ext>
            </a:extLst>
          </p:cNvPr>
          <p:cNvSpPr/>
          <p:nvPr/>
        </p:nvSpPr>
        <p:spPr>
          <a:xfrm>
            <a:off x="500743" y="1513114"/>
            <a:ext cx="1338943" cy="685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0535E-D7B7-464C-BA4B-8AF08BA21937}"/>
              </a:ext>
            </a:extLst>
          </p:cNvPr>
          <p:cNvSpPr/>
          <p:nvPr/>
        </p:nvSpPr>
        <p:spPr>
          <a:xfrm>
            <a:off x="349196" y="1394349"/>
            <a:ext cx="1558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I’m going to do this, it’s transparent!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27C78C-9B94-0C4A-B4FA-2E4DBA87642E}"/>
              </a:ext>
            </a:extLst>
          </p:cNvPr>
          <p:cNvSpPr/>
          <p:nvPr/>
        </p:nvSpPr>
        <p:spPr>
          <a:xfrm>
            <a:off x="2435169" y="1623213"/>
            <a:ext cx="419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How shall we cope with them to avoid/limit their consequences?</a:t>
            </a:r>
          </a:p>
        </p:txBody>
      </p:sp>
    </p:spTree>
    <p:extLst>
      <p:ext uri="{BB962C8B-B14F-4D97-AF65-F5344CB8AC3E}">
        <p14:creationId xmlns:p14="http://schemas.microsoft.com/office/powerpoint/2010/main" val="13178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0" grpId="0"/>
      <p:bldP spid="1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644953" y="964234"/>
            <a:ext cx="8039101" cy="347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635000" indent="-635000" eaLnBrk="0" hangingPunct="0"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30363" algn="l"/>
              </a:tabLs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spcBef>
                <a:spcPts val="1200"/>
              </a:spcBef>
              <a:buSzPct val="116000"/>
              <a:buBlip>
                <a:blip r:embed="rId2"/>
              </a:buBlip>
            </a:pPr>
            <a:r>
              <a:rPr lang="en-US" altLang="fr-FR" sz="3000" b="1" dirty="0">
                <a:solidFill>
                  <a:schemeClr val="tx1"/>
                </a:solidFill>
                <a:latin typeface="+mn-lt"/>
                <a:ea typeface="+mn-ea"/>
                <a:sym typeface="Helvetica" charset="0"/>
              </a:rPr>
              <a:t>The LHC &amp; its superconducting circuits</a:t>
            </a:r>
          </a:p>
          <a:p>
            <a:pPr eaLnBrk="1" hangingPunct="1">
              <a:spcBef>
                <a:spcPts val="1200"/>
              </a:spcBef>
              <a:buSzPct val="116000"/>
              <a:buBlip>
                <a:blip r:embed="rId2"/>
              </a:buBlip>
            </a:pPr>
            <a:r>
              <a:rPr lang="en-US" altLang="fr-FR" sz="3000" b="1" dirty="0">
                <a:solidFill>
                  <a:schemeClr val="tx1"/>
                </a:solidFill>
                <a:latin typeface="+mn-lt"/>
                <a:ea typeface="+mn-ea"/>
                <a:sym typeface="Helvetica" charset="0"/>
              </a:rPr>
              <a:t>The Long Shutdown 2 (LS2)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SzPct val="116000"/>
              <a:buBlip>
                <a:blip r:embed="rId2"/>
              </a:buBlip>
            </a:pPr>
            <a:r>
              <a:rPr lang="en-US" altLang="fr-FR" sz="3000" b="1" dirty="0">
                <a:solidFill>
                  <a:schemeClr val="tx1"/>
                </a:solidFill>
                <a:latin typeface="+mn-lt"/>
                <a:ea typeface="+mn-ea"/>
                <a:sym typeface="Helvetica" charset="0"/>
              </a:rPr>
              <a:t>LHC maintenance and upgrade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  <a:buSzPct val="116000"/>
              <a:buBlip>
                <a:blip r:embed="rId2"/>
              </a:buBlip>
            </a:pPr>
            <a:r>
              <a:rPr lang="en-US" altLang="fr-FR" sz="3000" b="1" dirty="0">
                <a:solidFill>
                  <a:schemeClr val="tx1"/>
                </a:solidFill>
                <a:latin typeface="+mn-lt"/>
                <a:ea typeface="+mn-ea"/>
                <a:sym typeface="Helvetica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6622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1A335B-3768-F844-A6D0-CA827DC2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0905C6-CEB1-2E41-A9FA-79EFE6333D10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The Technical Stops</a:t>
            </a:r>
            <a:endParaRPr lang="en-US" sz="33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EB0987-E0D2-3242-A158-2EDA318A9B4E}"/>
              </a:ext>
            </a:extLst>
          </p:cNvPr>
          <p:cNvSpPr/>
          <p:nvPr/>
        </p:nvSpPr>
        <p:spPr>
          <a:xfrm>
            <a:off x="209234" y="907207"/>
            <a:ext cx="4354140" cy="843955"/>
          </a:xfrm>
          <a:prstGeom prst="roundRect">
            <a:avLst/>
          </a:prstGeom>
          <a:solidFill>
            <a:srgbClr val="008E40"/>
          </a:solidFill>
          <a:ln>
            <a:solidFill>
              <a:srgbClr val="0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b="1" dirty="0">
                <a:solidFill>
                  <a:schemeClr val="bg1"/>
                </a:solidFill>
                <a:sym typeface="Wingdings" pitchFamily="2" charset="2"/>
              </a:rPr>
              <a:t>Can we operate the machine in a yet more flexible way??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B7AB2-9116-3046-AC01-47B1DC31EAC0}"/>
              </a:ext>
            </a:extLst>
          </p:cNvPr>
          <p:cNvSpPr/>
          <p:nvPr/>
        </p:nvSpPr>
        <p:spPr>
          <a:xfrm>
            <a:off x="5305244" y="343279"/>
            <a:ext cx="3562709" cy="1407883"/>
          </a:xfrm>
          <a:prstGeom prst="roundRect">
            <a:avLst/>
          </a:prstGeom>
          <a:solidFill>
            <a:srgbClr val="008E40"/>
          </a:solidFill>
          <a:ln>
            <a:solidFill>
              <a:srgbClr val="0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b="1" dirty="0">
                <a:solidFill>
                  <a:schemeClr val="bg1"/>
                </a:solidFill>
                <a:sym typeface="Wingdings" pitchFamily="2" charset="2"/>
              </a:rPr>
              <a:t>i.e. Can we perform a TS when a fault occurs or when beam is not available??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884DB40-05AD-CC40-B9B8-9AFEC9EF668A}"/>
              </a:ext>
            </a:extLst>
          </p:cNvPr>
          <p:cNvSpPr/>
          <p:nvPr/>
        </p:nvSpPr>
        <p:spPr>
          <a:xfrm>
            <a:off x="4662576" y="1117837"/>
            <a:ext cx="543465" cy="422694"/>
          </a:xfrm>
          <a:prstGeom prst="right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7EBC41-E752-6A4A-980D-DD4D40739757}"/>
              </a:ext>
            </a:extLst>
          </p:cNvPr>
          <p:cNvSpPr/>
          <p:nvPr/>
        </p:nvSpPr>
        <p:spPr>
          <a:xfrm>
            <a:off x="3160560" y="2173527"/>
            <a:ext cx="2144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rgbClr val="000000"/>
                </a:solidFill>
                <a:latin typeface="Helvetica" pitchFamily="2" charset="0"/>
              </a:rPr>
              <a:t>😱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5380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1A335B-3768-F844-A6D0-CA827DC2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0905C6-CEB1-2E41-A9FA-79EFE6333D10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The Technical Stops</a:t>
            </a:r>
            <a:endParaRPr lang="en-US" sz="33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EB0987-E0D2-3242-A158-2EDA318A9B4E}"/>
              </a:ext>
            </a:extLst>
          </p:cNvPr>
          <p:cNvSpPr/>
          <p:nvPr/>
        </p:nvSpPr>
        <p:spPr>
          <a:xfrm>
            <a:off x="209234" y="907207"/>
            <a:ext cx="4354140" cy="843955"/>
          </a:xfrm>
          <a:prstGeom prst="roundRect">
            <a:avLst/>
          </a:prstGeom>
          <a:solidFill>
            <a:srgbClr val="008E40"/>
          </a:solidFill>
          <a:ln>
            <a:solidFill>
              <a:srgbClr val="0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b="1" dirty="0">
                <a:solidFill>
                  <a:schemeClr val="bg1"/>
                </a:solidFill>
                <a:sym typeface="Wingdings" pitchFamily="2" charset="2"/>
              </a:rPr>
              <a:t>Can we operate the machine in a yet more flexible way??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4B7AB2-9116-3046-AC01-47B1DC31EAC0}"/>
              </a:ext>
            </a:extLst>
          </p:cNvPr>
          <p:cNvSpPr/>
          <p:nvPr/>
        </p:nvSpPr>
        <p:spPr>
          <a:xfrm>
            <a:off x="5305244" y="343279"/>
            <a:ext cx="3562709" cy="1407883"/>
          </a:xfrm>
          <a:prstGeom prst="roundRect">
            <a:avLst/>
          </a:prstGeom>
          <a:solidFill>
            <a:srgbClr val="008E40"/>
          </a:solidFill>
          <a:ln>
            <a:solidFill>
              <a:srgbClr val="0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200" b="1" dirty="0">
                <a:solidFill>
                  <a:schemeClr val="bg1"/>
                </a:solidFill>
                <a:sym typeface="Wingdings" pitchFamily="2" charset="2"/>
              </a:rPr>
              <a:t>i.e. Can we perform a TS when a fault occurs or when beam is not available??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FC042-FC0F-A143-AF24-7F5290EEF3B3}"/>
              </a:ext>
            </a:extLst>
          </p:cNvPr>
          <p:cNvSpPr txBox="1"/>
          <p:nvPr/>
        </p:nvSpPr>
        <p:spPr>
          <a:xfrm>
            <a:off x="613611" y="1974022"/>
            <a:ext cx="80751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Running in such a </a:t>
            </a:r>
            <a:r>
              <a:rPr lang="en-US" sz="2200" b="1" dirty="0"/>
              <a:t>flexible way </a:t>
            </a:r>
            <a:r>
              <a:rPr lang="en-US" sz="2200" dirty="0"/>
              <a:t>would require a sort of window to ensure the TS happens. Main constraints for TSs are: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Resources organization</a:t>
            </a:r>
            <a:r>
              <a:rPr lang="en-US" sz="2000" dirty="0"/>
              <a:t>: many activities are performed by contractors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need to define the schedule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Resources limitation</a:t>
            </a:r>
            <a:r>
              <a:rPr lang="en-US" sz="2000" dirty="0"/>
              <a:t>: loss of efficiency if last minute schedule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Week-end effect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Running in degraded situation entails risk of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fault cascade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884DB40-05AD-CC40-B9B8-9AFEC9EF668A}"/>
              </a:ext>
            </a:extLst>
          </p:cNvPr>
          <p:cNvSpPr/>
          <p:nvPr/>
        </p:nvSpPr>
        <p:spPr>
          <a:xfrm>
            <a:off x="4662576" y="1117837"/>
            <a:ext cx="543465" cy="422694"/>
          </a:xfrm>
          <a:prstGeom prst="right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1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Conclusions/questions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8636"/>
            <a:ext cx="7780030" cy="3954347"/>
          </a:xfrm>
        </p:spPr>
        <p:txBody>
          <a:bodyPr>
            <a:noAutofit/>
          </a:bodyPr>
          <a:lstStyle/>
          <a:p>
            <a:pPr marL="447675" indent="-447675" algn="just">
              <a:buFont typeface="Wingdings" pitchFamily="2" charset="2"/>
              <a:buChar char="²"/>
            </a:pPr>
            <a:r>
              <a:rPr lang="en-US" altLang="fr-FR" sz="2000" dirty="0"/>
              <a:t>The way to operate such a large complex is </a:t>
            </a:r>
            <a:r>
              <a:rPr lang="en-US" altLang="fr-F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NOT trivial</a:t>
            </a:r>
            <a:r>
              <a:rPr lang="en-US" altLang="fr-FR" sz="2000" dirty="0"/>
              <a:t>…we are still learning</a:t>
            </a:r>
          </a:p>
          <a:p>
            <a:pPr marL="447675" indent="-447675" algn="just">
              <a:buFont typeface="Wingdings" pitchFamily="2" charset="2"/>
              <a:buChar char="²"/>
            </a:pPr>
            <a:r>
              <a:rPr lang="en-US" altLang="fr-FR" sz="2000" dirty="0"/>
              <a:t>Long stops are painful and require long recovery time, but are mandatory to </a:t>
            </a:r>
            <a:r>
              <a:rPr lang="en-US" altLang="fr-F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maintain availability/reliability </a:t>
            </a:r>
            <a:r>
              <a:rPr lang="en-US" altLang="fr-FR" sz="2000" dirty="0"/>
              <a:t>standards. They are also fundamental to </a:t>
            </a:r>
            <a:r>
              <a:rPr lang="en-US" altLang="fr-F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maintain technical knowledge</a:t>
            </a:r>
          </a:p>
          <a:p>
            <a:pPr marL="447675" indent="-447675" algn="just">
              <a:buFont typeface="Wingdings" pitchFamily="2" charset="2"/>
              <a:buChar char="²"/>
            </a:pPr>
            <a:r>
              <a:rPr lang="en-US" altLang="fr-FR" sz="2000" dirty="0"/>
              <a:t>Obviously the longer they are the higher the risk for the operational knowledge to “fade out”</a:t>
            </a:r>
          </a:p>
          <a:p>
            <a:pPr marL="447675" indent="-447675" algn="just">
              <a:buFont typeface="Wingdings" pitchFamily="2" charset="2"/>
              <a:buChar char="²"/>
            </a:pPr>
            <a:r>
              <a:rPr lang="en-US" altLang="fr-FR" sz="2000" dirty="0"/>
              <a:t>What is the </a:t>
            </a:r>
            <a:r>
              <a:rPr lang="en-US" altLang="fr-F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ideal length </a:t>
            </a:r>
            <a:r>
              <a:rPr lang="en-US" altLang="fr-FR" sz="2000" dirty="0"/>
              <a:t>of TSs/YETSs/LSs?</a:t>
            </a:r>
          </a:p>
          <a:p>
            <a:pPr marL="447675" indent="-447675" algn="just">
              <a:buFont typeface="Wingdings" pitchFamily="2" charset="2"/>
              <a:buChar char="²"/>
            </a:pPr>
            <a:r>
              <a:rPr lang="en-US" altLang="fr-FR" sz="2000" dirty="0"/>
              <a:t>Given the length of intervention, what is the </a:t>
            </a:r>
            <a:r>
              <a:rPr lang="en-US" altLang="fr-F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correct balance </a:t>
            </a:r>
            <a:r>
              <a:rPr lang="en-US" altLang="fr-FR" sz="2000" dirty="0"/>
              <a:t>between them?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1227" y="4203511"/>
            <a:ext cx="357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Thank you for the attention!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57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6CE1B-709D-3F4A-81E1-B98414F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1B03D-39EC-324B-BF4B-ECA745D9F6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" y="998621"/>
            <a:ext cx="4635217" cy="32778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922D45-9457-4842-AB74-E180579D4165}"/>
              </a:ext>
            </a:extLst>
          </p:cNvPr>
          <p:cNvSpPr txBox="1">
            <a:spLocks/>
          </p:cNvSpPr>
          <p:nvPr/>
        </p:nvSpPr>
        <p:spPr>
          <a:xfrm>
            <a:off x="209234" y="0"/>
            <a:ext cx="8226854" cy="4803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DISMAC in a nutshell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19A8A-1300-FB47-A01C-5E6A84881B5A}"/>
              </a:ext>
            </a:extLst>
          </p:cNvPr>
          <p:cNvSpPr/>
          <p:nvPr/>
        </p:nvSpPr>
        <p:spPr>
          <a:xfrm>
            <a:off x="4724135" y="798436"/>
            <a:ext cx="4299549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Diode</a:t>
            </a:r>
            <a:r>
              <a:rPr lang="en-US" sz="2000" dirty="0"/>
              <a:t> investigation and </a:t>
            </a:r>
            <a:r>
              <a:rPr lang="en-US" sz="2000" b="1" dirty="0"/>
              <a:t>consolidation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Maintenance</a:t>
            </a:r>
            <a:r>
              <a:rPr lang="en-US" sz="2000" dirty="0"/>
              <a:t> of all current leads and superconducting chimneys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Exchange of 22 magnets: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Non-conformities fix</a:t>
            </a:r>
            <a:r>
              <a:rPr lang="en-US" dirty="0">
                <a:solidFill>
                  <a:srgbClr val="1C59AD"/>
                </a:solidFill>
              </a:rPr>
              <a:t> (weak magnet, damaged correctors, degraded instrumentation,…)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HL-LHC upgrade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Installation of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additional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beam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induced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heat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load</a:t>
            </a:r>
            <a:r>
              <a:rPr lang="en-US" dirty="0"/>
              <a:t>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97637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EC0F4-EE97-624B-8A70-83954C35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84C085-D0D1-274F-BBC9-80FF41D85444}"/>
              </a:ext>
            </a:extLst>
          </p:cNvPr>
          <p:cNvSpPr txBox="1">
            <a:spLocks/>
          </p:cNvSpPr>
          <p:nvPr/>
        </p:nvSpPr>
        <p:spPr>
          <a:xfrm>
            <a:off x="209234" y="9585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/>
              <a:t>LHC availability in Run2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2EE19-EA27-7341-9DF7-BC08C6C62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37" y="724829"/>
            <a:ext cx="3240000" cy="2017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7E3E6-E724-544F-B430-3E99CB767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4"/>
          <a:stretch/>
        </p:blipFill>
        <p:spPr>
          <a:xfrm>
            <a:off x="2062097" y="2747819"/>
            <a:ext cx="3240000" cy="1849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D06C92-67E4-CB43-A3C0-780F68E271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5683"/>
          <a:stretch/>
        </p:blipFill>
        <p:spPr>
          <a:xfrm>
            <a:off x="5840337" y="2742652"/>
            <a:ext cx="3240000" cy="18863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4AFBC4-234B-A443-9007-BFA15F28B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34" y="643819"/>
            <a:ext cx="3240000" cy="2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2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65B75-F78C-4A45-9F8B-061790F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905F1-286F-EE48-8570-4C9EBF3B5B90}"/>
              </a:ext>
            </a:extLst>
          </p:cNvPr>
          <p:cNvSpPr/>
          <p:nvPr/>
        </p:nvSpPr>
        <p:spPr>
          <a:xfrm>
            <a:off x="530103" y="853052"/>
            <a:ext cx="755674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Besides maintenance plan </a:t>
            </a:r>
            <a:r>
              <a:rPr lang="en-US" dirty="0"/>
              <a:t>(significant impact on system resources), the LHC experiments will undertake major upgrades</a:t>
            </a:r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LHCb</a:t>
            </a:r>
            <a:r>
              <a:rPr lang="en-US" b="1" dirty="0"/>
              <a:t> experiment major upgrade: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Replacement of almost all front-end electronics and several detector parts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New Hardware Trigger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Electronic readout almost completely exchanged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ALICE experiment major upgrade: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New Inner Tracking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New Muon Forward Tracker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electronic readout almost completely exchanged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ATLAS and CMS pursue the upgrade in two phases</a:t>
            </a:r>
            <a:r>
              <a:rPr lang="en-US" dirty="0"/>
              <a:t>, spread over 2 shutdowns with the most intense detector activities during LS3, but vital preparations during LS2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687A8E-95A9-5941-8557-BFDE4874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165952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US"/>
              <a:t>LS2 in the LHC experiments</a:t>
            </a:r>
          </a:p>
        </p:txBody>
      </p:sp>
    </p:spTree>
    <p:extLst>
      <p:ext uri="{BB962C8B-B14F-4D97-AF65-F5344CB8AC3E}">
        <p14:creationId xmlns:p14="http://schemas.microsoft.com/office/powerpoint/2010/main" val="304197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\\cern.ch\dfs\Workspaces\j\JPhTock\LHC\aSMACC\GalPresentations\InfographiesSep13\LHCconsolidationsE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04" y="89838"/>
            <a:ext cx="3155223" cy="22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41542E-1407-EA44-A1BB-22B3A20D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" y="901264"/>
            <a:ext cx="1949144" cy="13683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44CF80-E592-C640-9689-95E4618C0D4E}"/>
              </a:ext>
            </a:extLst>
          </p:cNvPr>
          <p:cNvSpPr txBox="1"/>
          <p:nvPr/>
        </p:nvSpPr>
        <p:spPr>
          <a:xfrm>
            <a:off x="2768304" y="979362"/>
            <a:ext cx="2942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itchFamily="2" charset="2"/>
              <a:buChar char="²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indent="0" algn="ctr">
              <a:buNone/>
            </a:pPr>
            <a:r>
              <a:rPr lang="en-GB" sz="2200" dirty="0"/>
              <a:t>The 2008 incident:</a:t>
            </a:r>
          </a:p>
          <a:p>
            <a:pPr marL="274638" indent="-274638">
              <a:spcBef>
                <a:spcPts val="600"/>
              </a:spcBef>
            </a:pPr>
            <a:r>
              <a:rPr lang="en-GB" dirty="0"/>
              <a:t>600 MJ </a:t>
            </a:r>
            <a:r>
              <a:rPr lang="en-GB" b="0" dirty="0">
                <a:effectLst/>
              </a:rPr>
              <a:t>energy released</a:t>
            </a:r>
          </a:p>
          <a:p>
            <a:pPr marL="274638" indent="-274638">
              <a:spcBef>
                <a:spcPts val="600"/>
              </a:spcBef>
            </a:pPr>
            <a:r>
              <a:rPr lang="en-GB" dirty="0"/>
              <a:t>6</a:t>
            </a:r>
            <a:r>
              <a:rPr lang="en-GB" b="0" dirty="0">
                <a:effectLst/>
              </a:rPr>
              <a:t> tons of He released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6CA387C-7233-BF4B-B397-60CA2458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91" y="3400708"/>
            <a:ext cx="1697168" cy="12785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F5C058-161D-5E48-B354-C1AE902C17C9}"/>
              </a:ext>
            </a:extLst>
          </p:cNvPr>
          <p:cNvSpPr/>
          <p:nvPr/>
        </p:nvSpPr>
        <p:spPr>
          <a:xfrm>
            <a:off x="209234" y="2555577"/>
            <a:ext cx="5118140" cy="2000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Consolidation of 10170</a:t>
            </a:r>
            <a:r>
              <a:rPr lang="en-GB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superconducting splices</a:t>
            </a:r>
            <a:r>
              <a:rPr lang="en-GB" sz="2000" dirty="0">
                <a:solidFill>
                  <a:schemeClr val="tx1"/>
                </a:solidFill>
              </a:rPr>
              <a:t> by installation of a bypass shunt</a:t>
            </a:r>
          </a:p>
          <a:p>
            <a:pPr marL="449263" indent="-271463">
              <a:spcBef>
                <a:spcPts val="600"/>
              </a:spcBef>
              <a:buFont typeface="Wingdings" pitchFamily="2" charset="2"/>
              <a:buChar char="²"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sz="1600" dirty="0">
                <a:solidFill>
                  <a:schemeClr val="tx1"/>
                </a:solidFill>
              </a:rPr>
              <a:t> consolidation steps</a:t>
            </a:r>
          </a:p>
          <a:p>
            <a:pPr marL="449263" indent="-271463">
              <a:spcBef>
                <a:spcPts val="600"/>
              </a:spcBef>
              <a:buFont typeface="Wingdings" pitchFamily="2" charset="2"/>
              <a:buChar char="²"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GB" sz="1600" dirty="0">
                <a:solidFill>
                  <a:schemeClr val="tx1"/>
                </a:solidFill>
              </a:rPr>
              <a:t> Quality Assurance steps</a:t>
            </a:r>
          </a:p>
          <a:p>
            <a:pPr marL="449263" indent="-271463">
              <a:spcBef>
                <a:spcPts val="600"/>
              </a:spcBef>
              <a:buFont typeface="Wingdings" pitchFamily="2" charset="2"/>
              <a:buChar char="²"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2700 </a:t>
            </a:r>
            <a:r>
              <a:rPr lang="en-GB" sz="1600" dirty="0">
                <a:solidFill>
                  <a:schemeClr val="tx1"/>
                </a:solidFill>
              </a:rPr>
              <a:t>shunts installed</a:t>
            </a:r>
          </a:p>
          <a:p>
            <a:pPr marL="449263" indent="-271463">
              <a:spcBef>
                <a:spcPts val="600"/>
              </a:spcBef>
              <a:buFont typeface="Wingdings" pitchFamily="2" charset="2"/>
              <a:buChar char="²"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400.000 </a:t>
            </a:r>
            <a:r>
              <a:rPr lang="en-GB" sz="1600" dirty="0">
                <a:solidFill>
                  <a:schemeClr val="tx1"/>
                </a:solidFill>
              </a:rPr>
              <a:t>electrical measurements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00EBE0B-A376-2748-8F26-E6AF24E4A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6906" y="2516930"/>
            <a:ext cx="3159894" cy="69995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29392C8-5947-D54A-B9DB-B3D35378CFA6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The LS1 consolidation</a:t>
            </a: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20321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B715A-5228-CD43-8B6C-117ED3B6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C3D06-0FC9-2F42-8B85-93338A033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400" y="215221"/>
            <a:ext cx="2880000" cy="167612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ACE05-096E-CE45-9A49-3F5EF315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346" y="2836409"/>
            <a:ext cx="2880000" cy="162338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9A6E5-D173-9F40-9632-47DA39AADD5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58" y="2248162"/>
            <a:ext cx="2700000" cy="237025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279C72-6974-6247-9D73-1928B857899A}"/>
              </a:ext>
            </a:extLst>
          </p:cNvPr>
          <p:cNvSpPr txBox="1">
            <a:spLocks/>
          </p:cNvSpPr>
          <p:nvPr/>
        </p:nvSpPr>
        <p:spPr>
          <a:xfrm>
            <a:off x="285380" y="1554577"/>
            <a:ext cx="4396039" cy="2093525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269875" algn="l" defTabSz="717550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147638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14313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217488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None/>
            </a:pPr>
            <a:r>
              <a:rPr lang="en-US" altLang="fr-FR" sz="2200" dirty="0"/>
              <a:t>Sequence to define the planning</a:t>
            </a:r>
          </a:p>
          <a:p>
            <a:pPr marL="457200" indent="-457200" algn="just" defTabSz="914400">
              <a:buFont typeface="+mj-lt"/>
              <a:buAutoNum type="arabicPeriod"/>
            </a:pPr>
            <a:r>
              <a:rPr lang="en-US" altLang="fr-FR" sz="2200" dirty="0"/>
              <a:t>Priority definition</a:t>
            </a:r>
          </a:p>
          <a:p>
            <a:pPr marL="457200" indent="-457200" algn="just" defTabSz="914400">
              <a:buFont typeface="+mj-lt"/>
              <a:buAutoNum type="arabicPeriod"/>
            </a:pPr>
            <a:r>
              <a:rPr lang="en-US" altLang="fr-FR" sz="2200" dirty="0"/>
              <a:t>Baseline definition</a:t>
            </a:r>
          </a:p>
          <a:p>
            <a:pPr marL="457200" indent="-457200" algn="just" defTabSz="914400">
              <a:buFont typeface="+mj-lt"/>
              <a:buAutoNum type="arabicPeriod"/>
            </a:pPr>
            <a:r>
              <a:rPr lang="en-US" altLang="fr-FR" sz="2200" dirty="0"/>
              <a:t>Global view</a:t>
            </a:r>
          </a:p>
          <a:p>
            <a:pPr marL="457200" indent="-457200" algn="just" defTabSz="914400">
              <a:buFont typeface="+mj-lt"/>
              <a:buAutoNum type="arabicPeriod"/>
            </a:pPr>
            <a:r>
              <a:rPr lang="en-US" altLang="fr-FR" sz="2200" dirty="0"/>
              <a:t>Validation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C6126B-3D32-2842-AAFD-5D69A20DF125}"/>
              </a:ext>
            </a:extLst>
          </p:cNvPr>
          <p:cNvSpPr txBox="1">
            <a:spLocks/>
          </p:cNvSpPr>
          <p:nvPr/>
        </p:nvSpPr>
        <p:spPr>
          <a:xfrm>
            <a:off x="209234" y="25510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dirty="0"/>
              <a:t>Planning definition</a:t>
            </a:r>
            <a:endParaRPr lang="en-US" sz="3300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2B1C124-A6AD-3042-9495-D54342F08A40}"/>
              </a:ext>
            </a:extLst>
          </p:cNvPr>
          <p:cNvSpPr/>
          <p:nvPr/>
        </p:nvSpPr>
        <p:spPr>
          <a:xfrm rot="1994039">
            <a:off x="5342949" y="2019150"/>
            <a:ext cx="372979" cy="697832"/>
          </a:xfrm>
          <a:prstGeom prst="down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A1505EA6-30DB-3642-9FA0-4221CA9FD7B7}"/>
              </a:ext>
            </a:extLst>
          </p:cNvPr>
          <p:cNvSpPr/>
          <p:nvPr/>
        </p:nvSpPr>
        <p:spPr>
          <a:xfrm rot="16200000">
            <a:off x="5851075" y="3289633"/>
            <a:ext cx="372979" cy="535407"/>
          </a:xfrm>
          <a:prstGeom prst="downArrow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rn_complex.jpg">
            <a:extLst>
              <a:ext uri="{FF2B5EF4-FFF2-40B4-BE49-F238E27FC236}">
                <a16:creationId xmlns:a16="http://schemas.microsoft.com/office/drawing/2014/main" id="{D2E1FD7D-3FC5-BA4B-B8EA-E306EB08A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</a:blip>
          <a:srcRect l="14167" t="10608" r="10000" b="23385"/>
          <a:stretch>
            <a:fillRect/>
          </a:stretch>
        </p:blipFill>
        <p:spPr>
          <a:xfrm>
            <a:off x="581890" y="668909"/>
            <a:ext cx="8204662" cy="38480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8B0C-4D4B-AC47-A4FD-7959F3EA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1DF8AE-C379-AC4E-94FE-8B028BD7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34" y="92896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GB" dirty="0"/>
              <a:t>The CERN accelerator complex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ED3E46-5E8A-3D4F-907D-8690805E97CE}"/>
              </a:ext>
            </a:extLst>
          </p:cNvPr>
          <p:cNvSpPr/>
          <p:nvPr/>
        </p:nvSpPr>
        <p:spPr>
          <a:xfrm>
            <a:off x="7306887" y="121863"/>
            <a:ext cx="1722260" cy="56035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LINAC4 will replace LINAC2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6879E7-9445-D84E-8E77-C301A38CEC13}"/>
              </a:ext>
            </a:extLst>
          </p:cNvPr>
          <p:cNvSpPr/>
          <p:nvPr/>
        </p:nvSpPr>
        <p:spPr>
          <a:xfrm>
            <a:off x="4191000" y="5365238"/>
            <a:ext cx="76200" cy="762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941FF6-6F8B-B640-9468-295CBD22B1D2}"/>
              </a:ext>
            </a:extLst>
          </p:cNvPr>
          <p:cNvSpPr/>
          <p:nvPr/>
        </p:nvSpPr>
        <p:spPr>
          <a:xfrm>
            <a:off x="4183031" y="5365238"/>
            <a:ext cx="73152" cy="7315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11" descr="MCDD00942_0000[1]">
            <a:extLst>
              <a:ext uri="{FF2B5EF4-FFF2-40B4-BE49-F238E27FC236}">
                <a16:creationId xmlns:a16="http://schemas.microsoft.com/office/drawing/2014/main" id="{47B2BAAF-B4F1-164D-AFB9-A22C4D90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381" y="2174831"/>
            <a:ext cx="875540" cy="6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MCDD00942_0000[1]">
            <a:extLst>
              <a:ext uri="{FF2B5EF4-FFF2-40B4-BE49-F238E27FC236}">
                <a16:creationId xmlns:a16="http://schemas.microsoft.com/office/drawing/2014/main" id="{B890BE9B-DFBB-5249-AEF1-3DC53A65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548" y="1307536"/>
            <a:ext cx="875540" cy="6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MCDD00942_0000[1]">
            <a:extLst>
              <a:ext uri="{FF2B5EF4-FFF2-40B4-BE49-F238E27FC236}">
                <a16:creationId xmlns:a16="http://schemas.microsoft.com/office/drawing/2014/main" id="{A053CAC2-4A46-EE4A-92F9-8E952215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90" y="1307536"/>
            <a:ext cx="875540" cy="6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MCDD00942_0000[1]">
            <a:extLst>
              <a:ext uri="{FF2B5EF4-FFF2-40B4-BE49-F238E27FC236}">
                <a16:creationId xmlns:a16="http://schemas.microsoft.com/office/drawing/2014/main" id="{34E639D0-DB14-3B4B-8669-25F38D04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291" y="483703"/>
            <a:ext cx="875540" cy="6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3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39 -0.2821 C 0.00469 -0.28951 0.00816 -0.29722 0.0125 -0.30494 C 0.01684 -0.31235 0.0217 -0.32037 0.02778 -0.32902 C 0.03385 -0.33642 0.04201 -0.34568 0.04896 -0.35309 C 0.05642 -0.35926 0.06337 -0.36482 0.07014 -0.36821 C 0.07656 -0.37192 0.08194 -0.37192 0.08889 -0.37346 C 0.09566 -0.37469 0.10451 -0.37593 0.11042 -0.37716 C 0.11597 -0.3784 0.11962 -0.37871 0.12222 -0.38087 C 0.12483 -0.3821 0.125 -0.38488 0.12552 -0.38735 C 0.12622 -0.38889 0.12674 -0.39013 0.12552 -0.39229 C 0.12413 -0.39476 0.1224 -0.39753 0.11875 -0.39877 C 0.11476 -0.40124 0.10747 -0.40247 0.10139 -0.40371 C 0.09531 -0.40494 0.09028 -0.40525 0.08194 -0.40494 C 0.07361 -0.40371 0.05764 -0.40031 0.05174 -0.39784 C 0.04583 -0.39537 0.0467 -0.3926 0.04601 -0.38982 C 0.04601 -0.38642 0.04705 -0.38334 0.05139 -0.38087 C 0.05538 -0.37716 0.06424 -0.37253 0.07188 -0.37192 C 0.08021 -0.37192 0.09115 -0.37469 0.09931 -0.37593 C 0.10729 -0.37716 0.1158 -0.37716 0.12014 -0.37963 C 0.12413 -0.3821 0.125 -0.38488 0.12552 -0.38766 C 0.12587 -0.39105 0.12674 -0.39352 0.12153 -0.3963 C 0.11615 -0.39877 0.10087 -0.40371 0.09306 -0.40494 C 0.08524 -0.40556 0.0816 -0.40494 0.07465 -0.40371 C 0.06823 -0.40247 0.05816 -0.40124 0.0533 -0.39877 C 0.04844 -0.39661 0.04688 -0.39352 0.04583 -0.39105 C 0.04479 -0.38858 0.04514 -0.38611 0.04722 -0.38395 C 0.04896 -0.3821 0.05208 -0.37963 0.05625 -0.37747 C 0.06007 -0.37593 0.06615 -0.37346 0.07153 -0.37346 C 0.07656 -0.37222 0.08385 -0.37346 0.08889 -0.37346 C 0.09358 -0.37346 0.0974 -0.37346 0.1 -0.37346 C 0.10226 -0.37222 0.10226 -0.37068 0.10451 -0.36945 C 0.10694 -0.36821 0.10868 -0.36574 0.11302 -0.36358 C 0.11753 -0.36204 0.12517 -0.36173 0.13125 -0.3605 C 0.13733 -0.35926 0.14479 -0.35803 0.14983 -0.3571 C 0.15486 -0.35679 0.15712 -0.35679 0.16146 -0.35556 C 0.1658 -0.35463 0.16927 -0.35309 0.17569 -0.35062 C 0.18212 -0.34908 0.19236 -0.34537 0.20052 -0.34321 C 0.20868 -0.34167 0.21597 -0.34167 0.22361 -0.34043 C 0.23073 -0.3392 0.23524 -0.3392 0.24271 -0.33642 C 0.25069 -0.33272 0.26476 -0.325 0.27083 -0.3213 C 0.27691 -0.3176 0.27778 -0.31389 0.27917 -0.31111 C 0.28056 -0.30772 0.28073 -0.30587 0.27917 -0.30216 C 0.2776 -0.29846 0.27674 -0.29352 0.26944 -0.28858 C 0.26215 -0.28426 0.24618 -0.27562 0.23542 -0.27192 C 0.22448 -0.26914 0.2158 -0.26821 0.20382 -0.2676 C 0.19184 -0.26667 0.1776 -0.26574 0.16389 -0.26667 C 0.15 -0.26698 0.13368 -0.26945 0.12153 -0.27192 C 0.10938 -0.27439 0.09913 -0.27809 0.0908 -0.2821 C 0.08281 -0.28611 0.07587 -0.29198 0.07292 -0.29722 C 0.06979 -0.30247 0.07118 -0.31111 0.07361 -0.31605 C 0.07587 -0.32037 0.08142 -0.32377 0.0875 -0.32655 C 0.09358 -0.33025 0.10087 -0.33395 0.11042 -0.33673 C 0.11979 -0.34043 0.13281 -0.3429 0.14514 -0.34414 C 0.15712 -0.34568 0.17135 -0.34784 0.18299 -0.34692 C 0.19479 -0.34661 0.20313 -0.34537 0.21458 -0.34321 C 0.22604 -0.34167 0.24253 -0.33766 0.25208 -0.33395 C 0.26163 -0.33025 0.26753 -0.32531 0.27222 -0.3213 C 0.27691 -0.31729 0.27917 -0.31235 0.27986 -0.30864 C 0.28056 -0.30371 0.2816 -0.29969 0.27639 -0.29476 C 0.27118 -0.28951 0.25816 -0.28179 0.24844 -0.27809 C 0.23854 -0.27408 0.23003 -0.27192 0.21806 -0.26914 C 0.20608 -0.26698 0.19045 -0.26543 0.17639 -0.26543 C 0.16198 -0.26543 0.14514 -0.26667 0.1316 -0.26914 C 0.11875 -0.27192 0.1066 -0.27685 0.09722 -0.28056 C 0.08767 -0.28457 0.08003 -0.28827 0.07552 -0.29229 C 0.07101 -0.29722 0.06979 -0.30093 0.07066 -0.30587 C 0.07135 -0.31019 0.07413 -0.31729 0.07986 -0.32253 C 0.08559 -0.32778 0.09392 -0.33272 0.10486 -0.33673 C 0.1158 -0.34074 0.13264 -0.34414 0.14514 -0.34537 C 0.15764 -0.34661 0.16736 -0.34784 0.17986 -0.34692 C 0.19236 -0.34661 0.20747 -0.34537 0.21997 -0.3429 C 0.23281 -0.34043 0.24618 -0.33519 0.25556 -0.33148 C 0.26476 -0.32778 0.27188 -0.32253 0.27569 -0.31883 C 0.27951 -0.31389 0.27986 -0.31111 0.27917 -0.30618 C 0.27847 -0.30216 0.2776 -0.29722 0.27153 -0.29198 C 0.26545 -0.28611 0.25382 -0.27932 0.24201 -0.27531 C 0.2309 -0.27068 0.21684 -0.26914 0.20243 -0.2676 C 0.18872 -0.26574 0.17153 -0.26482 0.15747 -0.26543 C 0.1434 -0.26667 0.12917 -0.26945 0.11753 -0.27284 C 0.1059 -0.27562 0.09514 -0.27932 0.0875 -0.28457 C 0.07986 -0.28858 0.07656 -0.29568 0.07153 -0.29969 C 0.06649 -0.30494 0.06441 -0.30741 0.05764 -0.31235 C 0.05052 -0.31729 0.03802 -0.325 0.0283 -0.32902 C 0.01892 -0.33272 0.00955 -0.33395 0 -0.33642 C -0.00955 -0.33766 -0.01406 -0.33766 -0.02847 -0.34013 C -0.04288 -0.34198 -0.0717 -0.34568 -0.08681 -0.35062 C -0.10191 -0.35556 -0.1099 -0.3605 -0.11892 -0.36945 C -0.12778 -0.3784 -0.13472 -0.39383 -0.13958 -0.40648 C -0.14462 -0.41976 -0.14653 -0.43087 -0.14792 -0.44321 C -0.14965 -0.45741 -0.15052 -0.46852 -0.15017 -0.48519 C -0.15 -0.50155 -0.14774 -0.52902 -0.14583 -0.54784 C -0.14392 -0.56729 -0.14219 -0.58611 -0.13906 -0.59969 C -0.13594 -0.61297 -0.13507 -0.61976 -0.12708 -0.62871 C -0.11944 -0.63766 -0.10417 -0.64784 -0.09167 -0.65432 C -0.07934 -0.66111 -0.0684 -0.6642 -0.05347 -0.66821 C -0.03854 -0.67253 -0.01649 -0.67624 -0.00208 -0.6784 C 0.01233 -0.68087 0.01944 -0.68148 0.03264 -0.6821 C 0.04583 -0.68272 0.06094 -0.68334 0.07691 -0.68334 C 0.09306 -0.68272 0.10868 -0.68395 0.12847 -0.68148 C 0.14826 -0.67902 0.17639 -0.67315 0.19635 -0.6676 C 0.21597 -0.66173 0.23594 -0.6534 0.24844 -0.64599 C 0.26128 -0.63889 0.26806 -0.63118 0.27292 -0.62315 C 0.27778 -0.61482 0.27847 -0.60587 0.27708 -0.59846 C 0.27569 -0.59013 0.27622 -0.58364 0.26458 -0.57408 C 0.25295 -0.56451 0.22795 -0.54969 0.20747 -0.54074 C 0.18698 -0.53364 0.16875 -0.52902 0.14167 -0.52562 C 0.11424 -0.52346 0.07066 -0.52315 0.04444 -0.52315 C 0.01823 -0.52346 0.0059 -0.525 -0.01528 -0.52932 C -0.03646 -0.53426 -0.06406 -0.53982 -0.08264 -0.54722 C -0.10156 -0.55618 -0.11701 -0.56729 -0.12639 -0.57685 C -0.13594 -0.58611 -0.14184 -0.59383 -0.13906 -0.60525 C -0.13594 -0.61729 -0.12413 -0.63642 -0.10833 -0.64722 C -0.09253 -0.65803 -0.06493 -0.66513 -0.04375 -0.6713 C -0.02257 -0.67685 0.00087 -0.67902 0.01944 -0.68148 C 0.03802 -0.68334 0.05139 -0.68457 0.06806 -0.68519 C 0.08472 -0.68519 0.10226 -0.68519 0.11944 -0.68334 C 0.13646 -0.68087 0.15625 -0.67593 0.17083 -0.67315 C 0.18472 -0.67006 0.19375 -0.66513 0.20503 -0.66451 C 0.21632 -0.6642 0.22917 -0.66883 0.23819 -0.66821 C 0.24705 -0.66821 0.2533 -0.66636 0.25972 -0.66297 C 0.26597 -0.65926 0.27083 -0.65216 0.27569 -0.64784 C 0.28056 -0.64414 0.28333 -0.64074 0.28889 -0.63889 C 0.29444 -0.63642 0.30156 -0.63581 0.30903 -0.63519 C 0.31649 -0.63457 0.32622 -0.63457 0.33403 -0.63519 C 0.34184 -0.63519 0.34913 -0.63519 0.35556 -0.63704 C 0.36198 -0.63827 0.36771 -0.64074 0.37292 -0.64414 C 0.37813 -0.64784 0.38281 -0.65432 0.38681 -0.65926 C 0.3908 -0.66358 0.39184 -0.66297 0.39653 -0.67192 C 0.40122 -0.68148 0.41458 -0.7 0.41528 -0.71451 C 0.41597 -0.72871 0.40503 -0.74815 0.40069 -0.75803 C 0.39635 -0.7679 0.39201 -0.76945 0.38889 -0.77408 C 0.38576 -0.77809 0.38715 -0.7784 0.38194 -0.78303 C 0.37674 -0.78797 0.36684 -0.79599 0.35764 -0.80155 C 0.34844 -0.80741 0.34132 -0.81111 0.32708 -0.81821 C 0.31285 -0.82531 0.29861 -0.83611 0.27222 -0.84414 C 0.24566 -0.85216 0.20573 -0.86142 0.1684 -0.86729 C 0.1316 -0.87315 0.08524 -0.87778 0.04965 -0.87932 C 0.01476 -0.88087 -0.01111 -0.87994 -0.04236 -0.87747 C -0.07361 -0.875 -0.1092 -0.86976 -0.13767 -0.86451 C -0.1658 -0.85926 -0.18663 -0.85402 -0.2125 -0.84506 C -0.23837 -0.83611 -0.27344 -0.82068 -0.29306 -0.80988 C -0.31267 -0.79939 -0.32083 -0.78858 -0.33056 -0.77932 C -0.34028 -0.77006 -0.34635 -0.76513 -0.35139 -0.75463 C -0.35642 -0.74414 -0.36094 -0.72902 -0.36111 -0.7176 C -0.36128 -0.70556 -0.35764 -0.69414 -0.35208 -0.68334 C -0.34653 -0.67253 -0.34184 -0.6642 -0.32778 -0.65278 C -0.31372 -0.64074 -0.28993 -0.62377 -0.26736 -0.61173 C -0.24479 -0.60031 -0.22066 -0.59074 -0.19236 -0.58303 C -0.16406 -0.57531 -0.1309 -0.56883 -0.09792 -0.56482 C -0.06493 -0.56142 -0.02448 -0.55772 0.00556 -0.55618 C 0.03559 -0.55618 0.05625 -0.55371 0.08194 -0.55618 C 0.10764 -0.55648 0.13524 -0.56173 0.15955 -0.56482 C 0.18385 -0.56883 0.20573 -0.57253 0.22813 -0.57871 C 0.25104 -0.58488 0.27257 -0.59136 0.29583 -0.60155 C 0.3191 -0.61235 0.35191 -0.62994 0.36806 -0.64074 C 0.3842 -0.65155 0.38472 -0.65494 0.39236 -0.66543 C 0.4 -0.67593 0.41007 -0.69352 0.41389 -0.70371 C 0.41771 -0.71327 0.4158 -0.71852 0.41528 -0.72469 C 0.41476 -0.73087 0.41354 -0.73426 0.41042 -0.74136 C 0.40729 -0.74846 0.40226 -0.75957 0.39653 -0.76729 C 0.3908 -0.77531 0.3875 -0.77871 0.37569 -0.78797 C 0.36389 -0.79692 0.34288 -0.81111 0.32569 -0.82006 C 0.30851 -0.82902 0.29688 -0.83395 0.27222 -0.84136 C 0.2474 -0.84908 0.20868 -0.85957 0.1776 -0.86543 C 0.14635 -0.8713 0.1151 -0.87408 0.08611 -0.87655 C 0.05694 -0.87871 0.03142 -0.88025 0.00278 -0.87932 C -0.02587 -0.8784 -0.05747 -0.87439 -0.08611 -0.87099 C -0.11476 -0.8676 -0.14028 -0.86605 -0.16944 -0.85895 C -0.19861 -0.85185 -0.2342 -0.84074 -0.26111 -0.82778 C -0.28802 -0.8142 -0.31476 -0.7963 -0.33125 -0.77932 C -0.34774 -0.76297 -0.35608 -0.74229 -0.36042 -0.72747 C -0.36476 -0.71327 -0.36389 -0.70741 -0.35694 -0.69352 C -0.35 -0.67902 -0.33333 -0.65618 -0.31875 -0.6426 C -0.30417 -0.62871 -0.29149 -0.6213 -0.26944 -0.61111 C -0.2474 -0.60031 -0.21285 -0.58858 -0.18611 -0.58056 C -0.15937 -0.57253 -0.13229 -0.5679 -0.1092 -0.56482 C -0.08576 -0.56173 -0.06944 -0.56142 -0.04653 -0.55895 C -0.02361 -0.55772 -0.00156 -0.55618 0.0283 -0.55618 C 0.05816 -0.55679 0.09809 -0.55864 0.13333 -0.56266 C 0.1684 -0.56729 0.20799 -0.57253 0.23976 -0.58118 C 0.2724 -0.59013 0.3026 -0.60402 0.32569 -0.61543 C 0.34878 -0.62685 0.36458 -0.63951 0.37778 -0.65093 C 0.39097 -0.66235 0.39861 -0.67253 0.40486 -0.68395 C 0.41111 -0.69599 0.4151 -0.71142 0.41528 -0.72192 C 0.41545 -0.73272 0.41128 -0.7392 0.40556 -0.74969 C 0.39983 -0.76019 0.39983 -0.77037 0.38056 -0.78519 C 0.36128 -0.79939 0.32726 -0.82284 0.28958 -0.83673 C 0.25191 -0.85093 0.19601 -0.86235 0.15417 -0.86914 C 0.11233 -0.87624 0.07917 -0.87809 0.03889 -0.8784 C -0.00156 -0.87871 -0.05 -0.87593 -0.08889 -0.87099 C -0.12778 -0.86605 -0.16389 -0.85772 -0.19444 -0.84969 C -0.22535 -0.84167 -0.2533 -0.83148 -0.27431 -0.82222 C -0.29531 -0.81235 -0.30712 -0.80278 -0.32014 -0.79136 C -0.33316 -0.77994 -0.34601 -0.7676 -0.35278 -0.75463 C -0.35955 -0.74074 -0.36302 -0.725 -0.36111 -0.71081 C -0.3592 -0.69661 -0.35087 -0.68148 -0.34167 -0.66821 C -0.33247 -0.65494 -0.32378 -0.64352 -0.30625 -0.6321 C -0.28872 -0.62037 -0.26094 -0.60834 -0.23611 -0.59939 C -0.21128 -0.58889 -0.18194 -0.57994 -0.15694 -0.57408 C -0.13194 -0.5676 -0.10781 -0.56513 -0.08611 -0.56266 C -0.06441 -0.56142 -0.04583 -0.5605 -0.02708 -0.55803 C -0.00833 -0.55679 0.00903 -0.55618 0.02639 -0.55618 " pathEditMode="relative" rAng="0" ptsTypes="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9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28025 C 0.00764 -0.29074 0.0125 -0.30093 0.01736 -0.30957 C 0.02222 -0.31821 0.02569 -0.32346 0.03194 -0.33025 C 0.03802 -0.33858 0.04826 -0.34908 0.05469 -0.35525 C 0.06146 -0.36204 0.06476 -0.36482 0.07153 -0.36821 C 0.07795 -0.37068 0.08611 -0.37068 0.09392 -0.37346 C 0.10173 -0.37469 0.1118 -0.37593 0.11719 -0.37871 C 0.12274 -0.38117 0.12587 -0.38488 0.12639 -0.38704 C 0.12726 -0.39012 0.12535 -0.39229 0.12153 -0.39475 C 0.11753 -0.39753 0.1118 -0.40124 0.10382 -0.40247 C 0.09583 -0.4034 0.08229 -0.4034 0.07361 -0.40278 C 0.06476 -0.40247 0.05607 -0.39877 0.05208 -0.3963 C 0.04774 -0.39321 0.04635 -0.38982 0.04739 -0.38611 C 0.04878 -0.38303 0.05173 -0.3784 0.05937 -0.37593 C 0.06667 -0.37346 0.08368 -0.37191 0.09375 -0.37346 C 0.10382 -0.37346 0.11476 -0.37593 0.12014 -0.37871 C 0.12535 -0.38179 0.12639 -0.38704 0.12535 -0.39012 C 0.12396 -0.39321 0.12083 -0.39661 0.11354 -0.39846 C 0.10625 -0.40124 0.09132 -0.4034 0.08229 -0.4034 C 0.07292 -0.4034 0.06267 -0.40124 0.05694 -0.39846 C 0.05104 -0.3963 0.04635 -0.38982 0.04687 -0.38611 C 0.04687 -0.3821 0.05226 -0.3784 0.05937 -0.37593 C 0.06632 -0.37346 0.08281 -0.37346 0.08958 -0.37346 C 0.09635 -0.37222 0.0967 -0.37593 0.10017 -0.37469 C 0.10364 -0.37346 0.10451 -0.36667 0.10937 -0.36451 C 0.11423 -0.36204 0.12153 -0.36019 0.12899 -0.35926 C 0.1368 -0.35803 0.14844 -0.35803 0.15521 -0.35679 C 0.16198 -0.35525 0.16545 -0.35432 0.16927 -0.35309 C 0.17326 -0.35185 0.17569 -0.35062 0.17847 -0.34877 C 0.1809 -0.34784 0.17552 -0.34784 0.18472 -0.34537 C 0.19392 -0.34383 0.22118 -0.34167 0.23368 -0.33858 C 0.24653 -0.3355 0.25417 -0.33364 0.26146 -0.32871 C 0.26875 -0.32469 0.27465 -0.31821 0.27778 -0.31358 C 0.2809 -0.30957 0.28194 -0.30957 0.28055 -0.30463 C 0.27917 -0.30062 0.27812 -0.2929 0.2691 -0.28673 C 0.26007 -0.28148 0.24114 -0.27408 0.22656 -0.27006 C 0.21215 -0.26636 0.19705 -0.26543 0.18246 -0.26512 C 0.16788 -0.26451 0.15243 -0.26636 0.13923 -0.26759 C 0.12587 -0.27006 0.1118 -0.27253 0.10173 -0.27654 C 0.09132 -0.28025 0.08229 -0.28704 0.07778 -0.2929 C 0.07292 -0.29846 0.07239 -0.3071 0.07257 -0.3108 C 0.07257 -0.31605 0.07361 -0.31729 0.07917 -0.32099 C 0.08472 -0.32469 0.09444 -0.33117 0.10538 -0.33519 C 0.11667 -0.33889 0.13125 -0.3429 0.14566 -0.34383 C 0.16024 -0.34568 0.17847 -0.34661 0.19305 -0.34537 C 0.20729 -0.34383 0.22031 -0.34198 0.23194 -0.33889 C 0.24357 -0.33642 0.25417 -0.33148 0.26285 -0.32716 C 0.27066 -0.32222 0.27656 -0.31482 0.27917 -0.30988 C 0.28177 -0.30463 0.28246 -0.30185 0.27812 -0.29691 C 0.27361 -0.29167 0.26319 -0.28303 0.25156 -0.27778 C 0.2401 -0.27284 0.22326 -0.27006 0.2092 -0.26759 C 0.19514 -0.26512 0.18125 -0.26451 0.16632 -0.26512 C 0.15087 -0.26605 0.12934 -0.26883 0.11614 -0.27253 C 0.1026 -0.27531 0.0934 -0.27778 0.08611 -0.28303 C 0.07847 -0.28827 0.0717 -0.29815 0.07118 -0.30432 C 0.07031 -0.3108 0.07535 -0.31729 0.08177 -0.32253 C 0.08854 -0.3284 0.09878 -0.33272 0.11042 -0.33673 C 0.12205 -0.34043 0.13698 -0.3429 0.15139 -0.34383 C 0.16562 -0.34537 0.18246 -0.34661 0.19687 -0.34537 C 0.21111 -0.34383 0.22569 -0.34043 0.23715 -0.33766 C 0.24792 -0.33519 0.25712 -0.33117 0.26389 -0.32747 C 0.27066 -0.32346 0.27604 -0.31852 0.27812 -0.31327 C 0.28021 -0.30833 0.28246 -0.30185 0.27604 -0.29537 C 0.26944 -0.28796 0.2526 -0.27778 0.23854 -0.27377 C 0.22448 -0.26883 0.2066 -0.26759 0.19114 -0.26636 C 0.17569 -0.26512 0.16059 -0.26451 0.14548 -0.26636 C 0.13021 -0.26883 0.11076 -0.27377 0.0993 -0.27778 C 0.0875 -0.28179 0.08281 -0.28827 0.07691 -0.2929 C 0.07118 -0.29722 0.07014 -0.29969 0.06528 -0.30432 C 0.06007 -0.30833 0.05399 -0.31451 0.04826 -0.31821 C 0.04253 -0.3213 0.03802 -0.32346 0.03038 -0.32593 C 0.02309 -0.32871 0.01805 -0.33241 0.00382 -0.33519 C -0.01042 -0.33766 -0.03733 -0.33796 -0.05486 -0.34167 C -0.0724 -0.34537 -0.08958 -0.35062 -0.10122 -0.35556 C -0.11285 -0.36204 -0.11771 -0.36667 -0.12448 -0.375 C -0.1309 -0.38364 -0.13733 -0.39661 -0.14115 -0.40864 C -0.14531 -0.42006 -0.14705 -0.43426 -0.14827 -0.44691 C -0.14965 -0.45833 -0.15018 -0.46883 -0.14931 -0.48488 C -0.14896 -0.50124 -0.14653 -0.52871 -0.14531 -0.54506 C -0.1441 -0.56142 -0.14288 -0.57222 -0.14045 -0.58457 C -0.13802 -0.59722 -0.13733 -0.61019 -0.13073 -0.62099 C -0.12413 -0.63087 -0.11181 -0.64043 -0.10052 -0.64753 C -0.08906 -0.65494 -0.0783 -0.65895 -0.06285 -0.66389 C -0.0474 -0.66883 -0.02795 -0.67315 -0.00764 -0.67624 C 0.01267 -0.67963 0.03611 -0.68241 0.05885 -0.68303 C 0.0816 -0.68364 0.10642 -0.68241 0.1283 -0.67994 C 0.15017 -0.67747 0.1717 -0.67377 0.18923 -0.66883 C 0.20625 -0.66389 0.22014 -0.65895 0.23298 -0.65247 C 0.24548 -0.64568 0.25851 -0.63735 0.26597 -0.62901 C 0.27344 -0.62099 0.27621 -0.60957 0.27778 -0.60247 C 0.27934 -0.59599 0.27934 -0.59568 0.27569 -0.5892 C 0.27205 -0.58272 0.26562 -0.57099 0.25573 -0.56358 C 0.24601 -0.55648 0.22951 -0.55062 0.21736 -0.54568 C 0.20486 -0.54043 0.19844 -0.53673 0.18281 -0.53395 C 0.16701 -0.52963 0.13871 -0.5284 0.12257 -0.52469 C 0.10625 -0.52315 0.10156 -0.52222 0.08472 -0.52222 C 0.06771 -0.52037 0.0401 -0.52315 0.02222 -0.52315 C 0.00417 -0.52469 -0.00729 -0.52593 -0.02327 -0.52932 C -0.03924 -0.53395 -0.06077 -0.53951 -0.07396 -0.54475 C -0.08733 -0.54753 -0.09479 -0.55185 -0.10365 -0.5571 C -0.11233 -0.56266 -0.12083 -0.56852 -0.12639 -0.57624 C -0.13212 -0.58333 -0.13802 -0.5929 -0.1382 -0.60124 C -0.13872 -0.60988 -0.13542 -0.61698 -0.12952 -0.62408 C -0.12379 -0.63179 -0.11181 -0.64105 -0.10365 -0.6463 C -0.09514 -0.65247 -0.09236 -0.65309 -0.07952 -0.65741 C -0.06684 -0.66142 -0.04514 -0.66975 -0.02743 -0.67377 C -0.00972 -0.67747 0.01042 -0.67901 0.02673 -0.68056 C 0.04305 -0.6821 0.05451 -0.68241 0.07031 -0.68241 C 0.08611 -0.68241 0.10677 -0.6821 0.12274 -0.68056 C 0.13802 -0.67901 0.15139 -0.67685 0.16389 -0.67438 C 0.17604 -0.67222 0.18472 -0.66914 0.19566 -0.66636 C 0.2066 -0.66296 0.21927 -0.65988 0.22951 -0.65494 C 0.24114 -0.64969 0.25295 -0.64167 0.26111 -0.63426 C 0.2691 -0.62593 0.27569 -0.61512 0.27778 -0.60679 C 0.27969 -0.59938 0.2776 -0.59167 0.27396 -0.58519 C 0.27031 -0.57778 0.26788 -0.57315 0.25573 -0.56482 C 0.24392 -0.5571 0.21927 -0.54506 0.20243 -0.53858 C 0.18542 -0.53087 0.17222 -0.53056 0.15382 -0.52871 C 0.13455 -0.52469 0.10677 -0.52315 0.08889 -0.52222 C 0.07118 -0.51945 0.06007 -0.52222 0.04548 -0.52222 C 0.03038 -0.52222 0.01805 -0.52222 -0.00035 -0.52222 C -0.01875 -0.52222 -0.0474 -0.52222 -0.06493 -0.52222 C -0.08247 -0.52222 -0.09705 -0.52222 -0.10573 -0.52222 C -0.11458 -0.52222 -0.1125 -0.52315 -0.11719 -0.52222 C -0.12188 -0.51914 -0.125 -0.51667 -0.13333 -0.51235 C -0.14184 -0.50679 -0.15504 -0.50124 -0.16667 -0.49753 C -0.17847 -0.49537 -0.19011 -0.49043 -0.20417 -0.49105 C -0.21823 -0.49105 -0.23715 -0.49506 -0.2507 -0.50031 C -0.26424 -0.50556 -0.27656 -0.5142 -0.28577 -0.52315 C -0.29497 -0.52963 -0.29879 -0.53426 -0.30556 -0.54506 C -0.31233 -0.55587 -0.32101 -0.56945 -0.32674 -0.5821 C -0.33247 -0.59414 -0.33594 -0.60741 -0.33958 -0.61883 C -0.34323 -0.63025 -0.34653 -0.63982 -0.34896 -0.65062 C -0.35139 -0.6605 -0.35313 -0.67161 -0.35452 -0.67994 C -0.3559 -0.68796 -0.35712 -0.69136 -0.35764 -0.69969 C -0.35816 -0.70833 -0.35972 -0.72284 -0.35764 -0.73333 C -0.35556 -0.74383 -0.35521 -0.75062 -0.34514 -0.76235 C -0.33507 -0.77438 -0.3191 -0.79167 -0.29722 -0.80525 C -0.27535 -0.81883 -0.24427 -0.83395 -0.21389 -0.84414 C -0.18351 -0.85463 -0.14236 -0.86204 -0.11476 -0.86729 C -0.08715 -0.87253 -0.075 -0.87284 -0.04827 -0.87469 C -0.02153 -0.87654 0.01632 -0.87901 0.04548 -0.87871 C 0.07448 -0.87871 0.09531 -0.87778 0.12708 -0.87377 C 0.15868 -0.86945 0.20851 -0.85895 0.23472 -0.8534 C 0.26094 -0.84784 0.2651 -0.84753 0.28385 -0.83982 C 0.30295 -0.83272 0.33125 -0.8179 0.34792 -0.80803 C 0.36458 -0.79846 0.3743 -0.78982 0.38403 -0.78025 C 0.39375 -0.77068 0.40087 -0.76019 0.4059 -0.75124 C 0.41094 -0.74229 0.41285 -0.73333 0.41423 -0.72624 C 0.41562 -0.71914 0.41632 -0.7179 0.41423 -0.70957 C 0.41215 -0.70124 0.40868 -0.6858 0.40173 -0.67469 C 0.39479 -0.66389 0.38767 -0.65401 0.37292 -0.64229 C 0.35816 -0.63087 0.33073 -0.61636 0.31354 -0.60741 C 0.29635 -0.59877 0.28732 -0.59599 0.26944 -0.58982 C 0.25139 -0.58457 0.22448 -0.57778 0.20573 -0.57315 C 0.18646 -0.56883 0.17326 -0.56667 0.15521 -0.56327 C 0.13698 -0.56142 0.11979 -0.55833 0.09722 -0.5571 C 0.07448 -0.55587 0.0493 -0.55525 0.01979 -0.55587 C -0.00972 -0.55587 -0.05 -0.55741 -0.08021 -0.56142 C -0.11042 -0.56451 -0.13611 -0.56852 -0.16215 -0.575 C -0.18785 -0.58087 -0.21476 -0.59043 -0.23577 -0.59877 C -0.25677 -0.60679 -0.2717 -0.61327 -0.2882 -0.62284 C -0.30469 -0.63303 -0.32327 -0.6463 -0.33472 -0.65833 C -0.34618 -0.66975 -0.35278 -0.68457 -0.35695 -0.69445 C -0.36111 -0.70432 -0.36024 -0.70895 -0.35972 -0.7179 C -0.3592 -0.72685 -0.3599 -0.73704 -0.35347 -0.74877 C -0.34705 -0.76019 -0.33577 -0.77531 -0.32118 -0.78735 C -0.3066 -0.79938 -0.28629 -0.81266 -0.26597 -0.82315 C -0.24566 -0.83333 -0.22344 -0.84167 -0.19931 -0.84877 C -0.17518 -0.85587 -0.14427 -0.86204 -0.12136 -0.86636 C -0.09827 -0.87068 -0.0842 -0.87253 -0.06042 -0.87469 C -0.03663 -0.87685 -0.00174 -0.87809 0.02153 -0.87871 C 0.04479 -0.87963 0.05469 -0.88056 0.07882 -0.87871 C 0.1026 -0.87716 0.14167 -0.87222 0.16649 -0.86821 C 0.19167 -0.8642 0.2066 -0.86142 0.22899 -0.85525 C 0.25139 -0.84908 0.27969 -0.84074 0.30069 -0.83241 C 0.3217 -0.82346 0.33976 -0.81327 0.35486 -0.8034 C 0.36996 -0.79352 0.3816 -0.78303 0.39097 -0.77315 C 0.40035 -0.76296 0.40712 -0.75247 0.41111 -0.7429 C 0.4151 -0.73364 0.41545 -0.72654 0.41528 -0.7179 C 0.4151 -0.70926 0.41406 -0.70062 0.40972 -0.69074 C 0.40538 -0.68056 0.39653 -0.66883 0.38923 -0.65988 C 0.38194 -0.65062 0.38403 -0.64753 0.36597 -0.63673 C 0.34792 -0.62593 0.3059 -0.60371 0.28107 -0.59352 C 0.2566 -0.58333 0.24739 -0.5821 0.21788 -0.57624 C 0.18837 -0.57006 0.13628 -0.56142 0.10451 -0.5571 C 0.07239 -0.5534 0.05607 -0.5534 0.02569 -0.55525 C -0.00469 -0.55587 -0.04445 -0.55648 -0.07761 -0.56142 C -0.11042 -0.56451 -0.1441 -0.57068 -0.17222 -0.57778 C -0.2007 -0.58457 -0.2257 -0.59414 -0.24827 -0.60371 C -0.27083 -0.61389 -0.29132 -0.62408 -0.30764 -0.63611 C -0.32396 -0.64753 -0.33785 -0.66142 -0.34653 -0.67438 C -0.35521 -0.68611 -0.35955 -0.69599 -0.35972 -0.70957 C -0.3599 -0.72377 -0.36077 -0.74167 -0.34792 -0.75895 C -0.33507 -0.77685 -0.30573 -0.80031 -0.28264 -0.81482 C -0.25955 -0.82963 -0.23663 -0.83704 -0.20903 -0.84599 C -0.18143 -0.85463 -0.14531 -0.86327 -0.11736 -0.86821 C -0.08958 -0.87315 -0.06563 -0.87284 -0.04097 -0.87469 C -0.01632 -0.87654 0.00816 -0.8784 0.0309 -0.87871 C 0.05364 -0.87932 0.07257 -0.87871 0.09479 -0.87747 C 0.11771 -0.87593 0.14062 -0.875 0.16632 -0.87068 C 0.19201 -0.86605 0.22656 -0.85741 0.2493 -0.85093 C 0.27274 -0.84445 0.28871 -0.83889 0.30486 -0.83179 C 0.32101 -0.82469 0.33281 -0.81821 0.34653 -0.80895 C 0.36024 -0.79969 0.37604 -0.78982 0.38715 -0.77624 C 0.39826 -0.76235 0.40937 -0.74012 0.41319 -0.72624 C 0.41701 -0.71266 0.41371 -0.70216 0.41042 -0.69136 C 0.40712 -0.68148 0.40173 -0.67377 0.3934 -0.66389 C 0.38507 -0.65432 0.37239 -0.64383 0.36042 -0.63488 C 0.34844 -0.62593 0.33628 -0.61883 0.32153 -0.6108 C 0.30677 -0.60309 0.29271 -0.59414 0.27153 -0.58766 C 0.25017 -0.58087 0.21979 -0.57562 0.19444 -0.57099 C 0.16892 -0.56667 0.13941 -0.56142 0.11857 -0.55833 C 0.09774 -0.55587 0.08524 -0.55648 0.07014 -0.55587 C 0.05469 -0.55587 0.03611 -0.55587 0.02708 -0.55587 " pathEditMode="relative" rAng="0" ptsTypes="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15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2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234" y="92896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GB" dirty="0"/>
              <a:t>The LHC layout</a:t>
            </a:r>
          </a:p>
        </p:txBody>
      </p:sp>
      <p:pic>
        <p:nvPicPr>
          <p:cNvPr id="7" name="Picture 2" descr="9906026_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11" y="372390"/>
            <a:ext cx="2594580" cy="22107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unnel_magn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2333" y="2857210"/>
            <a:ext cx="2558750" cy="178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" y="842093"/>
            <a:ext cx="3430407" cy="298176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8E2119-CA3C-CD4C-8D5A-6B15766D649B}"/>
              </a:ext>
            </a:extLst>
          </p:cNvPr>
          <p:cNvSpPr/>
          <p:nvPr/>
        </p:nvSpPr>
        <p:spPr>
          <a:xfrm>
            <a:off x="3810926" y="2857210"/>
            <a:ext cx="2206440" cy="7622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interaction points</a:t>
            </a:r>
          </a:p>
          <a:p>
            <a:pPr algn="ctr"/>
            <a:r>
              <a:rPr lang="en-US" dirty="0"/>
              <a:t>6 experiments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11DDE06-3579-4648-BF08-A463BFD12F38}"/>
              </a:ext>
            </a:extLst>
          </p:cNvPr>
          <p:cNvSpPr/>
          <p:nvPr/>
        </p:nvSpPr>
        <p:spPr>
          <a:xfrm>
            <a:off x="3664548" y="962177"/>
            <a:ext cx="2499195" cy="82059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 km circumference </a:t>
            </a:r>
          </a:p>
          <a:p>
            <a:pPr algn="ctr"/>
            <a:r>
              <a:rPr lang="en-US" dirty="0"/>
              <a:t>~100 m underground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B8FC312-1820-DB41-95A5-4E9F2156376D}"/>
              </a:ext>
            </a:extLst>
          </p:cNvPr>
          <p:cNvSpPr/>
          <p:nvPr/>
        </p:nvSpPr>
        <p:spPr>
          <a:xfrm>
            <a:off x="175381" y="4010580"/>
            <a:ext cx="3354800" cy="68744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2 counter-rotating beams</a:t>
            </a:r>
          </a:p>
          <a:p>
            <a:pPr algn="ctr"/>
            <a:r>
              <a:rPr lang="en-US" dirty="0"/>
              <a:t>14 TeV design collision energy</a:t>
            </a:r>
          </a:p>
        </p:txBody>
      </p:sp>
    </p:spTree>
    <p:extLst>
      <p:ext uri="{BB962C8B-B14F-4D97-AF65-F5344CB8AC3E}">
        <p14:creationId xmlns:p14="http://schemas.microsoft.com/office/powerpoint/2010/main" val="124463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234" y="95856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GB" dirty="0"/>
              <a:t>The superconducting circuits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33" y="2011156"/>
            <a:ext cx="60018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²"/>
            </a:pPr>
            <a:r>
              <a:rPr lang="en-US" sz="1700" dirty="0"/>
              <a:t>Almost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dirty="0"/>
              <a:t>superconducting circuits operating at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 K</a:t>
            </a:r>
            <a:endParaRPr lang="en-US" sz="1700" dirty="0"/>
          </a:p>
          <a:p>
            <a:pPr marL="285750" indent="-285750" algn="just">
              <a:buFont typeface="Wingdings" pitchFamily="2" charset="2"/>
              <a:buChar char="²"/>
            </a:pP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1700" dirty="0"/>
              <a:t>sectors cryogenically and electrically separated</a:t>
            </a:r>
          </a:p>
          <a:p>
            <a:pPr algn="just"/>
            <a:endParaRPr lang="en-US" sz="1700" dirty="0"/>
          </a:p>
          <a:p>
            <a:pPr algn="just"/>
            <a:r>
              <a:rPr lang="en-US" sz="1700" dirty="0"/>
              <a:t>Per sector a unique cryostat containing:</a:t>
            </a:r>
          </a:p>
          <a:p>
            <a:pPr algn="just"/>
            <a:endParaRPr lang="en-US" sz="500" dirty="0"/>
          </a:p>
          <a:p>
            <a:pPr marL="285750" indent="-285750" algn="just">
              <a:buFont typeface="Arial"/>
              <a:buChar char="•"/>
            </a:pPr>
            <a:r>
              <a:rPr lang="en-US" sz="1700" dirty="0"/>
              <a:t>One 13 kA dipole circuit (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</a:t>
            </a:r>
            <a:r>
              <a:rPr lang="en-US" sz="1700" dirty="0"/>
              <a:t> magnets)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700" dirty="0"/>
              <a:t>Two 13 kA quadrupole circuits (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dirty="0"/>
              <a:t>magnets)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700" dirty="0"/>
              <a:t>Large variety of corrector magnets</a:t>
            </a:r>
          </a:p>
        </p:txBody>
      </p:sp>
      <p:pic>
        <p:nvPicPr>
          <p:cNvPr id="24" name="Picture 23" descr="9402027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7178" y="1458767"/>
            <a:ext cx="2275561" cy="208245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9455A0E-1B8B-184B-B649-136151761FF6}"/>
              </a:ext>
            </a:extLst>
          </p:cNvPr>
          <p:cNvGrpSpPr/>
          <p:nvPr/>
        </p:nvGrpSpPr>
        <p:grpSpPr>
          <a:xfrm>
            <a:off x="37608" y="4500493"/>
            <a:ext cx="4440555" cy="179285"/>
            <a:chOff x="3249786" y="2198519"/>
            <a:chExt cx="4554452" cy="1856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F5B5FC-057A-894A-BCD6-24C8BC43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786" y="2204864"/>
              <a:ext cx="1092275" cy="17117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6F3BF5-F33E-724C-976F-BFB957AC1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79" y="2198519"/>
              <a:ext cx="1144006" cy="1792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D6001A-9151-E44D-90FE-9CE57E6EC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207" y="2204864"/>
              <a:ext cx="1144006" cy="1792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57140B-5A9E-964C-A631-CA822B6F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2204864"/>
              <a:ext cx="1144006" cy="17928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7DE87D-B9CB-7C4F-8457-57256D595F21}"/>
              </a:ext>
            </a:extLst>
          </p:cNvPr>
          <p:cNvGrpSpPr/>
          <p:nvPr/>
        </p:nvGrpSpPr>
        <p:grpSpPr>
          <a:xfrm>
            <a:off x="4528560" y="4500493"/>
            <a:ext cx="4440555" cy="179285"/>
            <a:chOff x="3249786" y="2198519"/>
            <a:chExt cx="4554452" cy="18563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D42139-7B11-854C-8405-0F9A2712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786" y="2204864"/>
              <a:ext cx="1092275" cy="1711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D39E2AB-A5A6-7A43-B739-3A6509DA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79" y="2198519"/>
              <a:ext cx="1144006" cy="1792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F0198AE-AF4D-FA4B-87C0-CE9504603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207" y="2204864"/>
              <a:ext cx="1144006" cy="1792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A51BDE3-C564-C14C-ACAA-EE00A739A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2204864"/>
              <a:ext cx="1144006" cy="179285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9E7811-866A-C04F-A293-A06E4862A0DE}"/>
              </a:ext>
            </a:extLst>
          </p:cNvPr>
          <p:cNvSpPr txBox="1"/>
          <p:nvPr/>
        </p:nvSpPr>
        <p:spPr>
          <a:xfrm>
            <a:off x="3494893" y="411880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LHC FODO cell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0F87550-3CE4-6445-8CE6-1C0574B016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342" y="668729"/>
            <a:ext cx="5680201" cy="12541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42E1A7-2AC8-7146-B777-18B63E5836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6033" y="734779"/>
            <a:ext cx="1155274" cy="4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melines.png">
            <a:extLst>
              <a:ext uri="{FF2B5EF4-FFF2-40B4-BE49-F238E27FC236}">
                <a16:creationId xmlns:a16="http://schemas.microsoft.com/office/drawing/2014/main" id="{E3BC6721-6864-C147-BD68-6947FA6A8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4" y="999465"/>
            <a:ext cx="6813776" cy="35822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BA3827-3DEA-6A47-A255-6C7845572C46}"/>
              </a:ext>
            </a:extLst>
          </p:cNvPr>
          <p:cNvSpPr/>
          <p:nvPr/>
        </p:nvSpPr>
        <p:spPr>
          <a:xfrm>
            <a:off x="4274158" y="1408543"/>
            <a:ext cx="1986742" cy="64008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51A2D-CDFA-934E-86BF-5CA2B49FDAC1}"/>
              </a:ext>
            </a:extLst>
          </p:cNvPr>
          <p:cNvSpPr txBox="1"/>
          <p:nvPr/>
        </p:nvSpPr>
        <p:spPr>
          <a:xfrm>
            <a:off x="5106132" y="1545561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9CD1DE-2433-B745-8A46-2EF01EC140A2}"/>
              </a:ext>
            </a:extLst>
          </p:cNvPr>
          <p:cNvSpPr txBox="1">
            <a:spLocks/>
          </p:cNvSpPr>
          <p:nvPr/>
        </p:nvSpPr>
        <p:spPr>
          <a:xfrm>
            <a:off x="209234" y="95856"/>
            <a:ext cx="8226854" cy="5589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dirty="0"/>
              <a:t>CERN accelerators roadmap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752DAE-DFEC-BC4F-8CB7-CB7EC5C3EAD6}"/>
              </a:ext>
            </a:extLst>
          </p:cNvPr>
          <p:cNvSpPr txBox="1"/>
          <p:nvPr/>
        </p:nvSpPr>
        <p:spPr>
          <a:xfrm>
            <a:off x="2428775" y="1555334"/>
            <a:ext cx="84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Run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E083F-60CD-084E-870B-48A6731E5940}"/>
              </a:ext>
            </a:extLst>
          </p:cNvPr>
          <p:cNvSpPr txBox="1"/>
          <p:nvPr/>
        </p:nvSpPr>
        <p:spPr>
          <a:xfrm>
            <a:off x="3586512" y="2857214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29FED6-86F5-5D4A-BA5A-34FBBC741B1E}"/>
              </a:ext>
            </a:extLst>
          </p:cNvPr>
          <p:cNvSpPr txBox="1"/>
          <p:nvPr/>
        </p:nvSpPr>
        <p:spPr>
          <a:xfrm>
            <a:off x="1901941" y="4147620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3028B8-7F52-7444-B5DB-40AA78C10073}"/>
              </a:ext>
            </a:extLst>
          </p:cNvPr>
          <p:cNvSpPr txBox="1"/>
          <p:nvPr/>
        </p:nvSpPr>
        <p:spPr>
          <a:xfrm>
            <a:off x="5413490" y="4158637"/>
            <a:ext cx="6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LS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47470-E1D3-9C4F-8B65-4A4C5DB17D5A}"/>
              </a:ext>
            </a:extLst>
          </p:cNvPr>
          <p:cNvSpPr txBox="1"/>
          <p:nvPr/>
        </p:nvSpPr>
        <p:spPr>
          <a:xfrm>
            <a:off x="3724261" y="4147620"/>
            <a:ext cx="84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Run 5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171AF914-C08B-7E4F-9FE6-CBC3A6AF6717}"/>
              </a:ext>
            </a:extLst>
          </p:cNvPr>
          <p:cNvSpPr/>
          <p:nvPr/>
        </p:nvSpPr>
        <p:spPr>
          <a:xfrm>
            <a:off x="4864361" y="1586215"/>
            <a:ext cx="307571" cy="307571"/>
          </a:xfrm>
          <a:prstGeom prst="star5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FE07B6-F940-5F42-991D-E3B3D77F47DA}"/>
              </a:ext>
            </a:extLst>
          </p:cNvPr>
          <p:cNvGrpSpPr/>
          <p:nvPr/>
        </p:nvGrpSpPr>
        <p:grpSpPr>
          <a:xfrm>
            <a:off x="7170821" y="95856"/>
            <a:ext cx="1858373" cy="1071207"/>
            <a:chOff x="6988333" y="1114770"/>
            <a:chExt cx="2025247" cy="9036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AB0AF7-4A32-3647-BEEE-C0A79231B7E4}"/>
                </a:ext>
              </a:extLst>
            </p:cNvPr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C045532-F532-934C-AF84-67101A561CDE}"/>
                  </a:ext>
                </a:extLst>
              </p:cNvPr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BB8129-D584-3D43-B271-1794ADCE07E4}"/>
                  </a:ext>
                </a:extLst>
              </p:cNvPr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CE41C7A-9D6B-C741-8056-C439341E8FD6}"/>
                  </a:ext>
                </a:extLst>
              </p:cNvPr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39DB67-749F-3548-86EB-ED71450DB9D4}"/>
                  </a:ext>
                </a:extLst>
              </p:cNvPr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0A3EB92-7852-1941-93FD-718294BE12DF}"/>
                  </a:ext>
                </a:extLst>
              </p:cNvPr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763EEF8-F0B8-4140-8510-49A5208525D7}"/>
                    </a:ext>
                  </a:extLst>
                </p:cNvPr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Beam commissioning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C1B2796-28FF-FC4E-B590-366F884D432A}"/>
                    </a:ext>
                  </a:extLst>
                </p:cNvPr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Technical stop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272B1AB-6B24-FA46-9C28-9556DDC2A0D9}"/>
                    </a:ext>
                  </a:extLst>
                </p:cNvPr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Shutdown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6F1F4E8-27A7-6644-B837-1D6F85970D2E}"/>
                    </a:ext>
                  </a:extLst>
                </p:cNvPr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Physics</a:t>
                  </a: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3EC1A4-6623-EB41-B986-B8818479BA08}"/>
                </a:ext>
              </a:extLst>
            </p:cNvPr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120106D6-4AE0-8C4B-AD95-737999011500}"/>
              </a:ext>
            </a:extLst>
          </p:cNvPr>
          <p:cNvSpPr txBox="1">
            <a:spLocks/>
          </p:cNvSpPr>
          <p:nvPr/>
        </p:nvSpPr>
        <p:spPr>
          <a:xfrm>
            <a:off x="8185376" y="481298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E91491-4375-AA41-8137-3861025BA0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E7E94-6AC1-B845-848C-9ECCD9D2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8792D-6D74-734C-A126-24D0C79FED21}"/>
              </a:ext>
            </a:extLst>
          </p:cNvPr>
          <p:cNvSpPr/>
          <p:nvPr/>
        </p:nvSpPr>
        <p:spPr>
          <a:xfrm>
            <a:off x="110170" y="1829926"/>
            <a:ext cx="8908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Major maintenance &amp; consolidation: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Diode Insulation and Superconducting </a:t>
            </a:r>
            <a:r>
              <a:rPr lang="en-US" sz="16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MAgnet</a:t>
            </a: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Consolidation (DISMAC)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Maintenance of technical systems (cryogenics, electricity, cooling,…)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AAA350-632D-884F-80C4-8D9C3847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165952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US" dirty="0"/>
              <a:t>LS2 main tasks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FB75E6-BB01-C94E-AD47-006479F4AFA6}"/>
              </a:ext>
            </a:extLst>
          </p:cNvPr>
          <p:cNvSpPr/>
          <p:nvPr/>
        </p:nvSpPr>
        <p:spPr>
          <a:xfrm>
            <a:off x="3999124" y="123384"/>
            <a:ext cx="4957591" cy="1304696"/>
          </a:xfrm>
          <a:prstGeom prst="roundRect">
            <a:avLst/>
          </a:prstGeom>
          <a:gradFill>
            <a:gsLst>
              <a:gs pos="0">
                <a:srgbClr val="008E40">
                  <a:lumMod val="90000"/>
                  <a:lumOff val="10000"/>
                </a:srgbClr>
              </a:gs>
              <a:gs pos="100000">
                <a:srgbClr val="006600">
                  <a:lumMod val="78000"/>
                </a:srgb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MT"/>
              </a:rPr>
              <a:t>IN ADDITION: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MT"/>
              </a:rPr>
              <a:t>Large upgrade </a:t>
            </a:r>
            <a:r>
              <a:rPr lang="en-US" sz="1600" dirty="0">
                <a:solidFill>
                  <a:schemeClr val="bg1"/>
                </a:solidFill>
                <a:latin typeface="ArialMT"/>
              </a:rPr>
              <a:t>of the experiments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MT"/>
              </a:rPr>
              <a:t>1200 new </a:t>
            </a:r>
            <a:r>
              <a:rPr lang="en-US" sz="1600" b="1" dirty="0">
                <a:solidFill>
                  <a:schemeClr val="bg1"/>
                </a:solidFill>
                <a:latin typeface="ArialMT"/>
              </a:rPr>
              <a:t>HW installations </a:t>
            </a:r>
            <a:r>
              <a:rPr lang="en-US" sz="1600" dirty="0">
                <a:solidFill>
                  <a:schemeClr val="bg1"/>
                </a:solidFill>
                <a:latin typeface="ArialMT"/>
              </a:rPr>
              <a:t>for computer system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MT"/>
              </a:rPr>
              <a:t>Major release of </a:t>
            </a:r>
            <a:r>
              <a:rPr lang="en-US" sz="1600" b="1" dirty="0">
                <a:solidFill>
                  <a:schemeClr val="bg1"/>
                </a:solidFill>
                <a:latin typeface="ArialMT"/>
              </a:rPr>
              <a:t>software infrastructure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52826-14F1-3F41-80FC-466AFEB7CF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17" y="3055076"/>
            <a:ext cx="2282623" cy="15789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01C6B7-CB00-A741-AAF4-0262D1F63F71}"/>
              </a:ext>
            </a:extLst>
          </p:cNvPr>
          <p:cNvSpPr/>
          <p:nvPr/>
        </p:nvSpPr>
        <p:spPr>
          <a:xfrm>
            <a:off x="110170" y="1090848"/>
            <a:ext cx="511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-307975">
              <a:buFont typeface="Arial" panose="020B0604020202020204" pitchFamily="34" charset="0"/>
              <a:buChar char="•"/>
            </a:pPr>
            <a:r>
              <a:rPr lang="en-US" b="1" dirty="0"/>
              <a:t>LHC Injector Upgrade (LIU)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146EE-C689-3141-B35A-A03ADCED6BFD}"/>
              </a:ext>
            </a:extLst>
          </p:cNvPr>
          <p:cNvSpPr/>
          <p:nvPr/>
        </p:nvSpPr>
        <p:spPr>
          <a:xfrm>
            <a:off x="110170" y="3025614"/>
            <a:ext cx="6367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Accelerators upgrade: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major upgrade of LHC </a:t>
            </a:r>
            <a:r>
              <a:rPr lang="en-US" dirty="0"/>
              <a:t>(</a:t>
            </a:r>
            <a:r>
              <a:rPr lang="en-US" b="1" dirty="0"/>
              <a:t>HL-LHC</a:t>
            </a:r>
            <a:r>
              <a:rPr lang="en-US" dirty="0"/>
              <a:t>) will take place in LS3, but anticipation of some works is mandatory: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Devices installation (collimators, absorbers, shielding, 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Civil Engineering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Cryogenics upgrade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98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583E92-1FD1-FD44-9602-1070E2E0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755" y="3009400"/>
            <a:ext cx="1993490" cy="16920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21496-97FF-534D-8699-E5B09FE3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57AF6-64E3-3A4D-AA94-6B1BEBE7C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120" y="72378"/>
            <a:ext cx="2838761" cy="19424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4FB591-5779-8044-B8AD-04BF8EDB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" y="165952"/>
            <a:ext cx="8226854" cy="558988"/>
          </a:xfrm>
        </p:spPr>
        <p:txBody>
          <a:bodyPr>
            <a:normAutofit fontScale="90000"/>
          </a:bodyPr>
          <a:lstStyle/>
          <a:p>
            <a:r>
              <a:rPr lang="en-US"/>
              <a:t>LIU </a:t>
            </a:r>
            <a:r>
              <a:rPr lang="en-US" sz="2800"/>
              <a:t>(for HL-LHC)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C369FA-0E5F-044F-B252-3D02E07AC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40763"/>
              </p:ext>
            </p:extLst>
          </p:nvPr>
        </p:nvGraphicFramePr>
        <p:xfrm>
          <a:off x="188026" y="3562295"/>
          <a:ext cx="4793270" cy="10554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09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</a:rPr>
                        <a:t>Intensity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>
                          <a:latin typeface="+mn-lt"/>
                          <a:cs typeface="Symbol" charset="2"/>
                        </a:rPr>
                        <a:t>e</a:t>
                      </a:r>
                      <a:r>
                        <a:rPr lang="en-US" sz="1600" baseline="0">
                          <a:latin typeface="+mn-lt"/>
                        </a:rPr>
                        <a:t>mittance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latin typeface="+mn-lt"/>
                        </a:rPr>
                        <a:t>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latin typeface="+mn-lt"/>
                        </a:rPr>
                        <a:t>1.3 </a:t>
                      </a:r>
                      <a:r>
                        <a:rPr lang="en-US" sz="1600" b="1" baseline="0">
                          <a:solidFill>
                            <a:srgbClr val="FF0000"/>
                          </a:solidFill>
                          <a:latin typeface="+mn-lt"/>
                        </a:rPr>
                        <a:t>x 10</a:t>
                      </a:r>
                      <a:r>
                        <a:rPr lang="en-US" sz="1600" b="1" baseline="30000">
                          <a:solidFill>
                            <a:srgbClr val="FF0000"/>
                          </a:solidFill>
                          <a:latin typeface="+mn-lt"/>
                        </a:rPr>
                        <a:t>11</a:t>
                      </a:r>
                      <a:r>
                        <a:rPr lang="en-US" sz="1600" b="1" baseline="0">
                          <a:solidFill>
                            <a:srgbClr val="FF0000"/>
                          </a:solidFill>
                          <a:latin typeface="+mn-lt"/>
                        </a:rPr>
                        <a:t> p/b</a:t>
                      </a:r>
                      <a:endParaRPr lang="en-US" sz="16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  <a:latin typeface="+mn-lt"/>
                        </a:rPr>
                        <a:t>2.7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8000"/>
                          </a:solidFill>
                          <a:latin typeface="+mn-lt"/>
                        </a:rPr>
                        <a:t>HL-LHC 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2.3 x 10</a:t>
                      </a:r>
                      <a:r>
                        <a:rPr kumimoji="0" lang="en-US" sz="1600" b="1" kern="1200" baseline="3000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US" sz="1600" b="1" kern="120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p/b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2.1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5772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7C18BC-0C32-7049-AF65-443F5C8A8A4C}"/>
              </a:ext>
            </a:extLst>
          </p:cNvPr>
          <p:cNvSpPr txBox="1"/>
          <p:nvPr/>
        </p:nvSpPr>
        <p:spPr>
          <a:xfrm>
            <a:off x="715074" y="3245474"/>
            <a:ext cx="3739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Beam properties @LHC injection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5AA8-9714-2543-8F65-6AFBD9D5E85B}"/>
              </a:ext>
            </a:extLst>
          </p:cNvPr>
          <p:cNvSpPr/>
          <p:nvPr/>
        </p:nvSpPr>
        <p:spPr>
          <a:xfrm>
            <a:off x="108065" y="724940"/>
            <a:ext cx="561253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000" b="1" dirty="0"/>
              <a:t>Performance: </a:t>
            </a:r>
            <a:r>
              <a:rPr lang="en-US" dirty="0"/>
              <a:t>aims at matching the beam parameters at LHC injection with HL-LHC target</a:t>
            </a:r>
            <a:r>
              <a:rPr lang="en-US" dirty="0">
                <a:sym typeface="Wingdings"/>
              </a:rPr>
              <a:t> =&gt; need to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/>
              </a:rPr>
              <a:t>overcome performance limitations </a:t>
            </a:r>
            <a:r>
              <a:rPr lang="en-US" dirty="0">
                <a:sym typeface="Wingdings"/>
              </a:rPr>
              <a:t>in all injectors!</a:t>
            </a:r>
          </a:p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Sustainability/availability: </a:t>
            </a:r>
            <a:r>
              <a:rPr lang="en-US" dirty="0"/>
              <a:t>ensure and improve injectors’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availability/reliability </a:t>
            </a:r>
            <a:r>
              <a:rPr lang="en-US" dirty="0"/>
              <a:t>well into the HL-LHC era by upgrading and improving sensitive/ageing equipment</a:t>
            </a: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AE5AFD1C-685E-BE42-BE74-B37A26B0FA93}"/>
              </a:ext>
            </a:extLst>
          </p:cNvPr>
          <p:cNvSpPr>
            <a:spLocks noChangeAspect="1"/>
          </p:cNvSpPr>
          <p:nvPr/>
        </p:nvSpPr>
        <p:spPr>
          <a:xfrm>
            <a:off x="7502983" y="3009400"/>
            <a:ext cx="288000" cy="288000"/>
          </a:xfrm>
          <a:prstGeom prst="star5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6CF4AF6A-3CB2-0C41-B56D-EC47356CBFD0}"/>
              </a:ext>
            </a:extLst>
          </p:cNvPr>
          <p:cNvSpPr>
            <a:spLocks noChangeAspect="1"/>
          </p:cNvSpPr>
          <p:nvPr/>
        </p:nvSpPr>
        <p:spPr>
          <a:xfrm>
            <a:off x="8017671" y="3329488"/>
            <a:ext cx="288000" cy="288000"/>
          </a:xfrm>
          <a:prstGeom prst="star5">
            <a:avLst/>
          </a:prstGeom>
          <a:solidFill>
            <a:srgbClr val="008E4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F4DF45C-2BBB-114C-ABAD-FC56C0F88929}"/>
              </a:ext>
            </a:extLst>
          </p:cNvPr>
          <p:cNvSpPr/>
          <p:nvPr/>
        </p:nvSpPr>
        <p:spPr>
          <a:xfrm>
            <a:off x="196339" y="3915295"/>
            <a:ext cx="4780800" cy="31588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FEEA51-CC7A-4349-845F-68A7C126BE7F}"/>
              </a:ext>
            </a:extLst>
          </p:cNvPr>
          <p:cNvSpPr/>
          <p:nvPr/>
        </p:nvSpPr>
        <p:spPr>
          <a:xfrm>
            <a:off x="196339" y="4294587"/>
            <a:ext cx="4784957" cy="315883"/>
          </a:xfrm>
          <a:prstGeom prst="roundRect">
            <a:avLst/>
          </a:prstGeom>
          <a:noFill/>
          <a:ln w="28575">
            <a:solidFill>
              <a:srgbClr val="0066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2614F3-EF4B-BD40-B6C6-4CA74761E1AE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977139" y="3214731"/>
            <a:ext cx="2525844" cy="8585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7860D2-8717-2047-9E2F-3EC45805A6CA}"/>
              </a:ext>
            </a:extLst>
          </p:cNvPr>
          <p:cNvCxnSpPr>
            <a:cxnSpLocks/>
          </p:cNvCxnSpPr>
          <p:nvPr/>
        </p:nvCxnSpPr>
        <p:spPr>
          <a:xfrm flipV="1">
            <a:off x="4985452" y="3538897"/>
            <a:ext cx="3032219" cy="913633"/>
          </a:xfrm>
          <a:prstGeom prst="straightConnector1">
            <a:avLst/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437FE9-E826-3B40-9CB2-E9C1B6506B21}"/>
              </a:ext>
            </a:extLst>
          </p:cNvPr>
          <p:cNvSpPr txBox="1"/>
          <p:nvPr/>
        </p:nvSpPr>
        <p:spPr>
          <a:xfrm>
            <a:off x="6488502" y="2066913"/>
            <a:ext cx="2339996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LHC time loss for injectors’ fault is ~5% of operation time</a:t>
            </a:r>
          </a:p>
        </p:txBody>
      </p:sp>
    </p:spTree>
    <p:extLst>
      <p:ext uri="{BB962C8B-B14F-4D97-AF65-F5344CB8AC3E}">
        <p14:creationId xmlns:p14="http://schemas.microsoft.com/office/powerpoint/2010/main" val="4084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Short – the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1491-4375-AA41-8137-3861025BA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7672" y="134810"/>
            <a:ext cx="42608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FF0000"/>
                </a:solidFill>
              </a:rPr>
              <a:t>Metal debris, present in the dipole cold mass, transported by helium flow (cooldown, warm-up, quenches)</a:t>
            </a:r>
            <a:r>
              <a:rPr lang="en-GB" dirty="0"/>
              <a:t>, can create a </a:t>
            </a:r>
            <a:r>
              <a:rPr lang="en-GB" b="1" dirty="0"/>
              <a:t>short to ground</a:t>
            </a:r>
            <a:r>
              <a:rPr lang="en-GB" dirty="0"/>
              <a:t> between the diode tube and the half-moon connection:</a:t>
            </a:r>
          </a:p>
          <a:p>
            <a:pPr marL="449263" indent="-2714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7 times during</a:t>
            </a:r>
            <a:r>
              <a:rPr lang="en-GB" sz="1600" dirty="0"/>
              <a:t> cool-down/flushing</a:t>
            </a:r>
          </a:p>
          <a:p>
            <a:pPr marL="449263" indent="-2714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 times at cold </a:t>
            </a:r>
            <a:r>
              <a:rPr lang="en-GB" sz="1600" dirty="0"/>
              <a:t>during training quench campaign</a:t>
            </a: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/>
          <a:stretch/>
        </p:blipFill>
        <p:spPr bwMode="auto">
          <a:xfrm>
            <a:off x="338892" y="2277686"/>
            <a:ext cx="2145245" cy="22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54647" y="3614328"/>
            <a:ext cx="996844" cy="9271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356686" y="1093369"/>
            <a:ext cx="720910" cy="133439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Connector 15"/>
          <p:cNvCxnSpPr>
            <a:cxnSpLocks/>
            <a:stCxn id="11" idx="0"/>
          </p:cNvCxnSpPr>
          <p:nvPr/>
        </p:nvCxnSpPr>
        <p:spPr>
          <a:xfrm flipV="1">
            <a:off x="1053069" y="2697064"/>
            <a:ext cx="1926505" cy="917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394929" y="4399133"/>
            <a:ext cx="1617597" cy="142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001">
            <a:extLst>
              <a:ext uri="{FF2B5EF4-FFF2-40B4-BE49-F238E27FC236}">
                <a16:creationId xmlns:a16="http://schemas.microsoft.com/office/drawing/2014/main" id="{0AC8CD8B-9E4D-2A44-ABA6-F0EA04DA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6" y="2697064"/>
            <a:ext cx="1325485" cy="184445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870AAF2-81FC-4D49-AED9-52FC5781567F}"/>
              </a:ext>
            </a:extLst>
          </p:cNvPr>
          <p:cNvSpPr/>
          <p:nvPr/>
        </p:nvSpPr>
        <p:spPr>
          <a:xfrm rot="1527938">
            <a:off x="3029782" y="3428248"/>
            <a:ext cx="1290972" cy="557287"/>
          </a:xfrm>
          <a:prstGeom prst="ellipse">
            <a:avLst/>
          </a:prstGeom>
          <a:noFill/>
          <a:ln w="28575" cap="sq">
            <a:solidFill>
              <a:srgbClr val="FF0000"/>
            </a:solidFill>
          </a:ln>
          <a:effectLst>
            <a:glow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CCD1E-329C-6B45-8993-260AAADA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87" y="2943326"/>
            <a:ext cx="2453106" cy="17153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9F8054-F60F-6547-BD57-4F22C8F8E2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2" y="770075"/>
            <a:ext cx="2089029" cy="131479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528521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54275</TotalTime>
  <Words>1386</Words>
  <Application>Microsoft Macintosh PowerPoint</Application>
  <PresentationFormat>On-screen Show (16:9)</PresentationFormat>
  <Paragraphs>226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ヒラギノ角ゴ ProN W3</vt:lpstr>
      <vt:lpstr>Arial</vt:lpstr>
      <vt:lpstr>ArialMT</vt:lpstr>
      <vt:lpstr>Calibri</vt:lpstr>
      <vt:lpstr>Helvetica</vt:lpstr>
      <vt:lpstr>Symbol</vt:lpstr>
      <vt:lpstr>Wingdings</vt:lpstr>
      <vt:lpstr>CERNCorporate4-3</vt:lpstr>
      <vt:lpstr>1_Custom Design</vt:lpstr>
      <vt:lpstr>Custom Design</vt:lpstr>
      <vt:lpstr>PowerPoint Presentation</vt:lpstr>
      <vt:lpstr>outline</vt:lpstr>
      <vt:lpstr>The CERN accelerator complex</vt:lpstr>
      <vt:lpstr>The LHC layout</vt:lpstr>
      <vt:lpstr>The superconducting circuits</vt:lpstr>
      <vt:lpstr>PowerPoint Presentation</vt:lpstr>
      <vt:lpstr>LS2 main tasks</vt:lpstr>
      <vt:lpstr>LIU (for HL-LHC)</vt:lpstr>
      <vt:lpstr>Short – the problem</vt:lpstr>
      <vt:lpstr>Short – the (partial) solution</vt:lpstr>
      <vt:lpstr>Consolidation</vt:lpstr>
      <vt:lpstr>PowerPoint Presentation</vt:lpstr>
      <vt:lpstr>A powerful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Conclusions/questions</vt:lpstr>
      <vt:lpstr>PowerPoint Presentation</vt:lpstr>
      <vt:lpstr>PowerPoint Presentation</vt:lpstr>
      <vt:lpstr>PowerPoint Presentation</vt:lpstr>
      <vt:lpstr>LS2 in the LHC experiments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Papotti</dc:creator>
  <cp:lastModifiedBy>Microsoft Office User</cp:lastModifiedBy>
  <cp:revision>1003</cp:revision>
  <dcterms:created xsi:type="dcterms:W3CDTF">2013-08-27T13:15:14Z</dcterms:created>
  <dcterms:modified xsi:type="dcterms:W3CDTF">2019-11-11T15:37:51Z</dcterms:modified>
</cp:coreProperties>
</file>