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75" r:id="rId4"/>
    <p:sldId id="287" r:id="rId5"/>
    <p:sldId id="260" r:id="rId6"/>
    <p:sldId id="288" r:id="rId7"/>
    <p:sldId id="284" r:id="rId8"/>
    <p:sldId id="269" r:id="rId9"/>
    <p:sldId id="289" r:id="rId10"/>
    <p:sldId id="270" r:id="rId11"/>
    <p:sldId id="293" r:id="rId12"/>
    <p:sldId id="291" r:id="rId13"/>
    <p:sldId id="272" r:id="rId14"/>
    <p:sldId id="292" r:id="rId15"/>
    <p:sldId id="283" r:id="rId16"/>
    <p:sldId id="296" r:id="rId17"/>
    <p:sldId id="294" r:id="rId18"/>
    <p:sldId id="295" r:id="rId19"/>
    <p:sldId id="267" r:id="rId20"/>
    <p:sldId id="268" r:id="rId21"/>
    <p:sldId id="281" r:id="rId22"/>
    <p:sldId id="286" r:id="rId23"/>
    <p:sldId id="276" r:id="rId24"/>
    <p:sldId id="259" r:id="rId25"/>
    <p:sldId id="261" r:id="rId26"/>
    <p:sldId id="263" r:id="rId27"/>
    <p:sldId id="279" r:id="rId28"/>
    <p:sldId id="280" r:id="rId29"/>
    <p:sldId id="282" r:id="rId30"/>
  </p:sldIdLst>
  <p:sldSz cx="9144000" cy="6858000" type="screen4x3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831AF6-98CE-472D-BCBD-6D4067505A49}" type="datetimeFigureOut">
              <a:rPr lang="zh-CN" altLang="en-US" smtClean="0"/>
              <a:t>2019/8/18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92DEC-0644-4C57-9089-AD754D5B44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08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2C2F2-0A0E-4630-ABFB-E9540FBC44C3}" type="datetimeFigureOut">
              <a:rPr lang="zh-CN" altLang="en-US" smtClean="0"/>
              <a:t>2019/8/18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D6434-40D6-41BD-A905-BF976287AA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16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D6434-40D6-41BD-A905-BF976287AA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316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D6434-40D6-41BD-A905-BF976287AA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0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09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1463040"/>
            <a:ext cx="9144000" cy="5394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037" y="2672898"/>
            <a:ext cx="7313567" cy="1219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清华大学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34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4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7200" kern="1200">
          <a:solidFill>
            <a:schemeClr val="tx1"/>
          </a:solidFill>
          <a:latin typeface="Forte" panose="03060902040502070203" pitchFamily="66" charset="0"/>
          <a:ea typeface="华文新魏" panose="02010800040101010101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1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3" Type="http://schemas.openxmlformats.org/officeDocument/2006/relationships/image" Target="../media/image16.png"/><Relationship Id="rId12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3896" y="2471498"/>
            <a:ext cx="8014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rPr>
              <a:t>Relaxation to CKW state in a transport calculation </a:t>
            </a:r>
            <a:endParaRPr lang="zh-CN" altLang="en-US" sz="4800" dirty="0">
              <a:latin typeface="Times New Roman" panose="02020603050405020304" pitchFamily="18" charset="0"/>
              <a:ea typeface="华文行楷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66836" y="4133461"/>
            <a:ext cx="54771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WANG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Zeyan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ctr"/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XU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Zhe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en-US" altLang="zh-C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Physics, Tsinghua University</a:t>
            </a:r>
            <a:endParaRPr lang="zh-CN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239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 advTm="39091">
        <p15:prstTrans prst="curtains"/>
      </p:transition>
    </mc:Choice>
    <mc:Fallback xmlns="">
      <p:transition spd="slow" advTm="390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464" y="1528570"/>
            <a:ext cx="747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CKW state is a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metastable state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concentrate on the state as following: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electron plasma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3213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if electron current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0003"/>
            <a:ext cx="5096431" cy="3899974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347547" y="3807068"/>
            <a:ext cx="1178166" cy="1239718"/>
          </a:xfrm>
          <a:prstGeom prst="ellipse">
            <a:avLst/>
          </a:prstGeom>
          <a:noFill/>
          <a:ln w="25400">
            <a:solidFill>
              <a:schemeClr val="accent1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60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electron plasma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3213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distribution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858"/>
            <a:ext cx="6046000" cy="462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9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69215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33213" y="878731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magnetic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begi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2854" y="1732085"/>
            <a:ext cx="70104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01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33213" y="1217285"/>
                <a:ext cx="764841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distribution of magnetic field B at quiescent state(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213" y="1217285"/>
                <a:ext cx="7648414" cy="646331"/>
              </a:xfrm>
              <a:prstGeom prst="rect">
                <a:avLst/>
              </a:prstGeom>
              <a:blipFill>
                <a:blip r:embed="rId2"/>
                <a:stretch>
                  <a:fillRect l="-718" t="-5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69215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33213" y="878731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current density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2335" y="517182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85685" y="513374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7035"/>
            <a:ext cx="4514672" cy="345479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833" y="1678950"/>
            <a:ext cx="4564441" cy="349287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37199" y="2720559"/>
            <a:ext cx="1617785" cy="155623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上弧形箭头 12"/>
          <p:cNvSpPr/>
          <p:nvPr/>
        </p:nvSpPr>
        <p:spPr>
          <a:xfrm>
            <a:off x="3670610" y="1537672"/>
            <a:ext cx="1736659" cy="436471"/>
          </a:xfrm>
          <a:prstGeom prst="curvedDownArrow">
            <a:avLst/>
          </a:prstGeom>
          <a:scene3d>
            <a:camera prst="orthographicFront">
              <a:rot lat="0" lon="1199997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18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69215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3213" y="878731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magnetic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later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en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3192" y="1652954"/>
            <a:ext cx="7104185" cy="399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1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of helicity to magnetic energy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464" y="1538513"/>
            <a:ext cx="747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ratio increases as following: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7845"/>
            <a:ext cx="5799815" cy="4438229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3490546" y="3683977"/>
            <a:ext cx="1565031" cy="60666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5134707" y="3758711"/>
            <a:ext cx="896816" cy="228600"/>
          </a:xfrm>
          <a:prstGeom prst="rightArrow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65268" y="3642178"/>
            <a:ext cx="1987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CKW state !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56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initial condition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6858"/>
            <a:ext cx="5747061" cy="439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5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809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plasmas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16" b="23301"/>
          <a:stretch/>
        </p:blipFill>
        <p:spPr>
          <a:xfrm>
            <a:off x="4818184" y="1711296"/>
            <a:ext cx="3692769" cy="29046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8" y="1711296"/>
            <a:ext cx="3729697" cy="514670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Electron-proton plasma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822331" y="4528038"/>
            <a:ext cx="844061" cy="4659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85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Electron-positron plasma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16" y="1767254"/>
            <a:ext cx="2898317" cy="509074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06" b="20957"/>
          <a:stretch/>
        </p:blipFill>
        <p:spPr>
          <a:xfrm>
            <a:off x="4436733" y="1696858"/>
            <a:ext cx="3657069" cy="2941826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3094892" y="4735399"/>
            <a:ext cx="700241" cy="32897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47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D564E8A-ABA4-4D63-99E1-7F3F38A02E9B}"/>
              </a:ext>
            </a:extLst>
          </p:cNvPr>
          <p:cNvSpPr/>
          <p:nvPr/>
        </p:nvSpPr>
        <p:spPr>
          <a:xfrm>
            <a:off x="640149" y="1163608"/>
            <a:ext cx="4083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6139FE3-416A-4AFF-A38E-080BF57A6098}"/>
              </a:ext>
            </a:extLst>
          </p:cNvPr>
          <p:cNvSpPr txBox="1"/>
          <p:nvPr/>
        </p:nvSpPr>
        <p:spPr>
          <a:xfrm>
            <a:off x="905069" y="1912776"/>
            <a:ext cx="72405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kinds of plasma.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n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 of magnetic field in QGP.</a:t>
            </a:r>
          </a:p>
          <a:p>
            <a:pPr marL="342900" indent="-342900" algn="just">
              <a:buFont typeface="Wingdings" panose="05000000000000000000" pitchFamily="2" charset="2"/>
              <a:buChar char="n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n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in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QGP?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888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6124">
        <p:fade/>
      </p:transition>
    </mc:Choice>
    <mc:Fallback xmlns="">
      <p:transition spd="med" advTm="1561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DE09C1C-4458-4392-B63D-0883837E0F6D}"/>
              </a:ext>
            </a:extLst>
          </p:cNvPr>
          <p:cNvSpPr txBox="1"/>
          <p:nvPr/>
        </p:nvSpPr>
        <p:spPr>
          <a:xfrm>
            <a:off x="1343608" y="1707502"/>
            <a:ext cx="63541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</a:t>
            </a: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classical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23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035">
        <p:fade/>
      </p:transition>
    </mc:Choice>
    <mc:Fallback xmlns="">
      <p:transition spd="med" advTm="490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A3D947E-706C-4279-8FF2-43802E7F7566}"/>
              </a:ext>
            </a:extLst>
          </p:cNvPr>
          <p:cNvSpPr/>
          <p:nvPr/>
        </p:nvSpPr>
        <p:spPr>
          <a:xfrm>
            <a:off x="2932603" y="2864699"/>
            <a:ext cx="3166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</a:t>
            </a:r>
            <a:endParaRPr lang="zh-CN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576A718-1F9E-49FE-AA59-4269B6D0DB6F}"/>
              </a:ext>
            </a:extLst>
          </p:cNvPr>
          <p:cNvSpPr txBox="1"/>
          <p:nvPr/>
        </p:nvSpPr>
        <p:spPr>
          <a:xfrm>
            <a:off x="1386318" y="2601716"/>
            <a:ext cx="62593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华文隶书" panose="02010800040101010101" pitchFamily="2" charset="-122"/>
                <a:ea typeface="华文隶书" panose="02010800040101010101" pitchFamily="2" charset="-122"/>
              </a:rPr>
              <a:t>路漫漫其修远兮，吾将上下而求索</a:t>
            </a:r>
            <a:endParaRPr lang="en-US" altLang="zh-CN" sz="2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ctr"/>
            <a:r>
              <a:rPr lang="en-US" altLang="zh-CN" sz="3200" b="1" dirty="0">
                <a:latin typeface="Vladimir Script" panose="03050402040407070305" pitchFamily="66" charset="0"/>
                <a:ea typeface="华文隶书" panose="02010800040101010101" pitchFamily="2" charset="-122"/>
                <a:cs typeface="Times New Roman" panose="02020603050405020304" pitchFamily="18" charset="0"/>
              </a:rPr>
              <a:t>The way stretches endless ahead, </a:t>
            </a:r>
          </a:p>
          <a:p>
            <a:pPr algn="ctr"/>
            <a:r>
              <a:rPr lang="en-US" altLang="zh-CN" sz="3200" b="1" dirty="0">
                <a:latin typeface="Vladimir Script" panose="03050402040407070305" pitchFamily="66" charset="0"/>
                <a:ea typeface="华文隶书" panose="02010800040101010101" pitchFamily="2" charset="-122"/>
                <a:cs typeface="Times New Roman" panose="02020603050405020304" pitchFamily="18" charset="0"/>
              </a:rPr>
              <a:t>I shall search heaven and earth</a:t>
            </a:r>
            <a:endParaRPr lang="zh-CN" altLang="en-US" sz="3200" b="1" dirty="0">
              <a:latin typeface="Vladimir Script" panose="03050402040407070305" pitchFamily="66" charset="0"/>
              <a:ea typeface="华文隶书" panose="0201080004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26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368">
        <p:fade/>
      </p:transition>
    </mc:Choice>
    <mc:Fallback xmlns="">
      <p:transition spd="med" advTm="113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property of CKW state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325464" y="1696858"/>
                <a:ext cx="781114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Initializing the plasma with current density of “Bessel function”, we find that the magnetic field directing </a:t>
                </a:r>
                <a:r>
                  <a:rPr lang="en-US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axis will be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Const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showing, so an external constant magnetic field is necessary.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96858"/>
                <a:ext cx="7811145" cy="1200329"/>
              </a:xfrm>
              <a:prstGeom prst="rect">
                <a:avLst/>
              </a:prstGeom>
              <a:blipFill>
                <a:blip r:embed="rId2"/>
                <a:stretch>
                  <a:fillRect l="-624" t="-2538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接箭头连接符 7"/>
          <p:cNvCxnSpPr/>
          <p:nvPr/>
        </p:nvCxnSpPr>
        <p:spPr>
          <a:xfrm>
            <a:off x="1735810" y="3704095"/>
            <a:ext cx="0" cy="41070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370881" y="4951708"/>
            <a:ext cx="12916" cy="42362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734373" y="4068304"/>
            <a:ext cx="2874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magnetic field !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7187"/>
            <a:ext cx="4664804" cy="3569677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>
            <a:off x="1151792" y="3560885"/>
            <a:ext cx="0" cy="34856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3370881" y="4989237"/>
            <a:ext cx="12916" cy="38609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endCxn id="15" idx="1"/>
          </p:cNvCxnSpPr>
          <p:nvPr/>
        </p:nvCxnSpPr>
        <p:spPr>
          <a:xfrm>
            <a:off x="1151792" y="3704095"/>
            <a:ext cx="4582581" cy="56426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endCxn id="15" idx="1"/>
          </p:cNvCxnSpPr>
          <p:nvPr/>
        </p:nvCxnSpPr>
        <p:spPr>
          <a:xfrm flipV="1">
            <a:off x="3377339" y="4268359"/>
            <a:ext cx="2357034" cy="89515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6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introduction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464" y="1696858"/>
            <a:ext cx="8449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was an intriguing phenomenon in classical plasma, to verify the validity of our method, we want to get the distribution of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 current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was described by the solution of CKW state where the reversal of magnetic field occurs.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836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introduction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CKW state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5464" y="1696858"/>
            <a:ext cx="8673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was first raised by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handrasekhar,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endall and </a:t>
            </a:r>
            <a:r>
              <a:rPr lang="en-US" altLang="zh-CN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oltjer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an astronomy phenomenon in 1950s, where the force is negligible. The qualitative analyze as relaxation theory for that began with the work of Taylor in 1970s.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247033D-9C5F-4356-8095-8E9514E771FF}"/>
                  </a:ext>
                </a:extLst>
              </p:cNvPr>
              <p:cNvSpPr txBox="1"/>
              <p:nvPr/>
            </p:nvSpPr>
            <p:spPr>
              <a:xfrm>
                <a:off x="325464" y="2914703"/>
                <a:ext cx="7763069" cy="2903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Define the </a:t>
                </a:r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helicity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 plasma as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ℋ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𝑨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𝑑𝑉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we have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ℋ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𝜕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𝑨</m:t>
                              </m:r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𝑩</m:t>
                              </m:r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𝑑𝑉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den>
                              </m:f>
                              <m:r>
                                <a:rPr lang="en-US" altLang="zh-C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𝑩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𝑑𝑉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𝑨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∙</m:t>
                                  </m:r>
                                </m:e>
                              </m:nary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𝑩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𝑑𝑉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zero resistivity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𝑩</m:t>
                          </m:r>
                        </m:e>
                      </m:d>
                    </m:oMath>
                  </m:oMathPara>
                </a14:m>
                <a:endParaRPr lang="zh-CN" alt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B247033D-9C5F-4356-8095-8E9514E77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2914703"/>
                <a:ext cx="7763069" cy="2903102"/>
              </a:xfrm>
              <a:prstGeom prst="rect">
                <a:avLst/>
              </a:prstGeom>
              <a:blipFill>
                <a:blip r:embed="rId2"/>
                <a:stretch>
                  <a:fillRect l="-628" t="-10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439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370DF1-837C-45C3-B409-46A6ED419591}"/>
                  </a:ext>
                </a:extLst>
              </p:cNvPr>
              <p:cNvSpPr txBox="1"/>
              <p:nvPr/>
            </p:nvSpPr>
            <p:spPr>
              <a:xfrm>
                <a:off x="325464" y="1696858"/>
                <a:ext cx="7595119" cy="373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the tedious calculations, we get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ℋ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US" altLang="zh-CN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𝒗</m:t>
                                  </m:r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×</m:t>
                                  </m:r>
                                  <m:r>
                                    <a:rPr lang="en-US" altLang="zh-CN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𝑩</m:t>
                                  </m:r>
                                </m:e>
                              </m:d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altLang="zh-CN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𝑨</m:t>
                              </m:r>
                            </m:e>
                          </m:d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𝑑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𝑺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there are no flows or no outgoing magnetic field lines through the bounding surface, then it is easily seen that the surface integral vanishes. Hence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ℋ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the magnetofluid has zero resistivity.</a:t>
                </a: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the constraint that the helicity of plasma is constant, let us try to find the minimum of the magnetic energy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𝑑𝑉</m:t>
                          </m:r>
                        </m:e>
                      </m:nary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0370DF1-837C-45C3-B409-46A6ED419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96858"/>
                <a:ext cx="7595119" cy="3733330"/>
              </a:xfrm>
              <a:prstGeom prst="rect">
                <a:avLst/>
              </a:prstGeom>
              <a:blipFill>
                <a:blip r:embed="rId2"/>
                <a:stretch>
                  <a:fillRect l="-642" t="-816" r="-7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introduction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CKW state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6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316">
        <p:fade/>
      </p:transition>
    </mc:Choice>
    <mc:Fallback xmlns="">
      <p:transition spd="med" advTm="40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8A99E9B-7AF9-41CA-B3A6-36B866345032}"/>
              </a:ext>
            </a:extLst>
          </p:cNvPr>
          <p:cNvSpPr txBox="1"/>
          <p:nvPr/>
        </p:nvSpPr>
        <p:spPr>
          <a:xfrm>
            <a:off x="325464" y="1696858"/>
            <a:ext cx="75577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Taylor (1974) proposed that one can take the magnetic helicity to be a constant during the plasma relaxation, while magnetic energy becomes a minimum.</a:t>
            </a:r>
          </a:p>
          <a:p>
            <a:pPr algn="just"/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Remarkably, Taylor’s proposal is, in a sense, a conjecture, which cannot be proved mathematically. Nevertheless, the theoretical conclusion agrees well with the experimental results from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Bodin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(1980, 1984).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introduction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681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084">
        <p:fade/>
      </p:transition>
    </mc:Choice>
    <mc:Fallback xmlns="">
      <p:transition spd="med" advTm="230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27B1E5D-5F4E-4A6D-A726-1707880C5642}"/>
              </a:ext>
            </a:extLst>
          </p:cNvPr>
          <p:cNvSpPr/>
          <p:nvPr/>
        </p:nvSpPr>
        <p:spPr>
          <a:xfrm>
            <a:off x="3176996" y="3225670"/>
            <a:ext cx="25649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l"/>
            </a:pPr>
            <a:r>
              <a:rPr lang="en-US" altLang="zh-CN" sz="3200" dirty="0">
                <a:latin typeface="Arial Black" panose="020B0A04020102020204" pitchFamily="34" charset="0"/>
                <a:cs typeface="Times New Roman" panose="02020603050405020304" pitchFamily="18" charset="0"/>
              </a:rPr>
              <a:t>My Work</a:t>
            </a:r>
          </a:p>
        </p:txBody>
      </p:sp>
    </p:spTree>
    <p:extLst>
      <p:ext uri="{BB962C8B-B14F-4D97-AF65-F5344CB8AC3E}">
        <p14:creationId xmlns:p14="http://schemas.microsoft.com/office/powerpoint/2010/main" val="1352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80">
        <p:fade/>
      </p:transition>
    </mc:Choice>
    <mc:Fallback xmlns="">
      <p:transition spd="med" advTm="12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25464" y="1688902"/>
                <a:ext cx="8803038" cy="5538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a static situation without any flow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𝜌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𝐅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zh-CN" altLang="en-US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zh-CN" alt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zh-CN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𝐁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𝐁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altLang="zh-CN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case without mechanical force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zh-CN" alt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zh-CN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𝐁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b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𝐁</m:t>
                      </m:r>
                      <m:r>
                        <a:rPr lang="en-US" altLang="zh-CN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  <m:r>
                      <a:rPr lang="zh-CN" alt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ollowing</m:t>
                    </m:r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𝛻</m:t>
                    </m:r>
                    <m:r>
                      <a:rPr lang="zh-CN" alt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altLang="zh-CN" b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𝐁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get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𝑧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simplicity, taking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meanwhile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constant. As a result</a:t>
                </a:r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88902"/>
                <a:ext cx="8803038" cy="5538760"/>
              </a:xfrm>
              <a:prstGeom prst="rect">
                <a:avLst/>
              </a:prstGeom>
              <a:blipFill>
                <a:blip r:embed="rId2"/>
                <a:stretch>
                  <a:fillRect l="-554" t="-5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external magnetic field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64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Constant external magnetic field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153717" y="1700711"/>
                <a:ext cx="5195745" cy="2035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solution of equilibrium state is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Taking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get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17" y="1700711"/>
                <a:ext cx="5195745" cy="2035044"/>
              </a:xfrm>
              <a:prstGeom prst="rect">
                <a:avLst/>
              </a:prstGeom>
              <a:blipFill>
                <a:blip r:embed="rId2"/>
                <a:stretch>
                  <a:fillRect l="-938" t="-1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组合 47"/>
          <p:cNvGrpSpPr/>
          <p:nvPr/>
        </p:nvGrpSpPr>
        <p:grpSpPr>
          <a:xfrm>
            <a:off x="5593910" y="1696858"/>
            <a:ext cx="3256480" cy="4648548"/>
            <a:chOff x="6163520" y="1480804"/>
            <a:chExt cx="2652045" cy="3673092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055F4858-EEF2-40D7-815F-AA083CF14B29}"/>
                </a:ext>
              </a:extLst>
            </p:cNvPr>
            <p:cNvGrpSpPr/>
            <p:nvPr/>
          </p:nvGrpSpPr>
          <p:grpSpPr>
            <a:xfrm>
              <a:off x="6289262" y="1829290"/>
              <a:ext cx="2313069" cy="2176443"/>
              <a:chOff x="5269584" y="2563574"/>
              <a:chExt cx="3214540" cy="3120789"/>
            </a:xfrm>
          </p:grpSpPr>
          <p:sp>
            <p:nvSpPr>
              <p:cNvPr id="28" name="立方体 27">
                <a:extLst>
                  <a:ext uri="{FF2B5EF4-FFF2-40B4-BE49-F238E27FC236}">
                    <a16:creationId xmlns:a16="http://schemas.microsoft.com/office/drawing/2014/main" id="{88B22880-4E6C-4595-9F65-E4036F1210DC}"/>
                  </a:ext>
                </a:extLst>
              </p:cNvPr>
              <p:cNvSpPr/>
              <p:nvPr/>
            </p:nvSpPr>
            <p:spPr>
              <a:xfrm>
                <a:off x="5590095" y="3110845"/>
                <a:ext cx="2535810" cy="2290714"/>
              </a:xfrm>
              <a:prstGeom prst="cub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9" name="直接箭头连接符 28">
                <a:extLst>
                  <a:ext uri="{FF2B5EF4-FFF2-40B4-BE49-F238E27FC236}">
                    <a16:creationId xmlns:a16="http://schemas.microsoft.com/office/drawing/2014/main" id="{9CB43105-BB94-4FE2-8E9B-AFAB1D05A5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5703" y="2563574"/>
                <a:ext cx="0" cy="5284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D9116080-CD57-4887-A674-EBB64FC665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5703" y="3091992"/>
                <a:ext cx="0" cy="174395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66E948F2-12CD-45FA-A467-8AC4F28F81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5703" y="4835951"/>
                <a:ext cx="197963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:a16="http://schemas.microsoft.com/office/drawing/2014/main" id="{1086B767-A116-4E8C-887B-714B6149F0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90095" y="4835951"/>
                <a:ext cx="565608" cy="54675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接箭头连接符 32">
                <a:extLst>
                  <a:ext uri="{FF2B5EF4-FFF2-40B4-BE49-F238E27FC236}">
                    <a16:creationId xmlns:a16="http://schemas.microsoft.com/office/drawing/2014/main" id="{04966BAD-05D9-433F-AC20-5AFEC36927AB}"/>
                  </a:ext>
                </a:extLst>
              </p:cNvPr>
              <p:cNvCxnSpPr/>
              <p:nvPr/>
            </p:nvCxnSpPr>
            <p:spPr>
              <a:xfrm>
                <a:off x="8135333" y="4835951"/>
                <a:ext cx="34879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接箭头连接符 33">
                <a:extLst>
                  <a:ext uri="{FF2B5EF4-FFF2-40B4-BE49-F238E27FC236}">
                    <a16:creationId xmlns:a16="http://schemas.microsoft.com/office/drawing/2014/main" id="{BFCABB0B-1C88-4679-A910-FF6AAB964122}"/>
                  </a:ext>
                </a:extLst>
              </p:cNvPr>
              <p:cNvCxnSpPr/>
              <p:nvPr/>
            </p:nvCxnSpPr>
            <p:spPr>
              <a:xfrm flipH="1">
                <a:off x="5269584" y="5382706"/>
                <a:ext cx="320511" cy="30165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C69A6089-F253-4E51-BD61-39D001D76911}"/>
                </a:ext>
              </a:extLst>
            </p:cNvPr>
            <p:cNvSpPr txBox="1"/>
            <p:nvPr/>
          </p:nvSpPr>
          <p:spPr>
            <a:xfrm>
              <a:off x="6163520" y="3900545"/>
              <a:ext cx="101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F3C238A-2B8B-4A2F-B294-C5F7A6D43E69}"/>
                </a:ext>
              </a:extLst>
            </p:cNvPr>
            <p:cNvSpPr txBox="1"/>
            <p:nvPr/>
          </p:nvSpPr>
          <p:spPr>
            <a:xfrm>
              <a:off x="8647174" y="3388202"/>
              <a:ext cx="101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AFB3EAB7-1428-4C7B-A37D-56B1CA9F71A3}"/>
                </a:ext>
              </a:extLst>
            </p:cNvPr>
            <p:cNvSpPr txBox="1"/>
            <p:nvPr/>
          </p:nvSpPr>
          <p:spPr>
            <a:xfrm>
              <a:off x="6682279" y="1702499"/>
              <a:ext cx="101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zh-CN" altLang="en-US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8643741D-2ADB-4344-8D16-7A6F993CD117}"/>
                </a:ext>
              </a:extLst>
            </p:cNvPr>
            <p:cNvGrpSpPr/>
            <p:nvPr/>
          </p:nvGrpSpPr>
          <p:grpSpPr>
            <a:xfrm>
              <a:off x="7314342" y="1480804"/>
              <a:ext cx="245710" cy="1614960"/>
              <a:chOff x="6617616" y="2545673"/>
              <a:chExt cx="348791" cy="1743524"/>
            </a:xfrm>
          </p:grpSpPr>
          <p:sp>
            <p:nvSpPr>
              <p:cNvPr id="39" name="箭头: 上 27">
                <a:extLst>
                  <a:ext uri="{FF2B5EF4-FFF2-40B4-BE49-F238E27FC236}">
                    <a16:creationId xmlns:a16="http://schemas.microsoft.com/office/drawing/2014/main" id="{51A501B4-0423-4BB2-963D-411F42A0B15D}"/>
                  </a:ext>
                </a:extLst>
              </p:cNvPr>
              <p:cNvSpPr/>
              <p:nvPr/>
            </p:nvSpPr>
            <p:spPr>
              <a:xfrm>
                <a:off x="6617616" y="2545673"/>
                <a:ext cx="348791" cy="998806"/>
              </a:xfrm>
              <a:prstGeom prst="upArrow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67AFD35A-8307-4476-8DCC-F7AFA3860581}"/>
                  </a:ext>
                </a:extLst>
              </p:cNvPr>
              <p:cNvSpPr/>
              <p:nvPr/>
            </p:nvSpPr>
            <p:spPr>
              <a:xfrm>
                <a:off x="6707171" y="3543976"/>
                <a:ext cx="174396" cy="745221"/>
              </a:xfrm>
              <a:prstGeom prst="rect">
                <a:avLst/>
              </a:prstGeom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D0D0D176-D462-40C6-A2D8-6C5E11B825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821" y="2606742"/>
              <a:ext cx="557043" cy="0"/>
            </a:xfrm>
            <a:prstGeom prst="line">
              <a:avLst/>
            </a:prstGeom>
            <a:ln w="158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DEC8546C-EF58-4F9D-9FB7-963E79E1974E}"/>
                    </a:ext>
                  </a:extLst>
                </p:cNvPr>
                <p:cNvSpPr txBox="1"/>
                <p:nvPr/>
              </p:nvSpPr>
              <p:spPr>
                <a:xfrm>
                  <a:off x="7367526" y="1480804"/>
                  <a:ext cx="72284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DEC8546C-EF58-4F9D-9FB7-963E79E197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7526" y="1480804"/>
                  <a:ext cx="722841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弧形 42">
              <a:extLst>
                <a:ext uri="{FF2B5EF4-FFF2-40B4-BE49-F238E27FC236}">
                  <a16:creationId xmlns:a16="http://schemas.microsoft.com/office/drawing/2014/main" id="{EC1CE339-5490-41FC-A390-E88E8B597893}"/>
                </a:ext>
              </a:extLst>
            </p:cNvPr>
            <p:cNvSpPr/>
            <p:nvPr/>
          </p:nvSpPr>
          <p:spPr>
            <a:xfrm>
              <a:off x="8718281" y="5108177"/>
              <a:ext cx="97284" cy="45719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箭头: 左弧形 68">
              <a:extLst>
                <a:ext uri="{FF2B5EF4-FFF2-40B4-BE49-F238E27FC236}">
                  <a16:creationId xmlns:a16="http://schemas.microsoft.com/office/drawing/2014/main" id="{4DEF65F8-2097-48DE-B3F3-F7A5C1E1619B}"/>
                </a:ext>
              </a:extLst>
            </p:cNvPr>
            <p:cNvSpPr/>
            <p:nvPr/>
          </p:nvSpPr>
          <p:spPr>
            <a:xfrm>
              <a:off x="7028440" y="2725900"/>
              <a:ext cx="264999" cy="346040"/>
            </a:xfrm>
            <a:prstGeom prst="curvedRightArrow">
              <a:avLst>
                <a:gd name="adj1" fmla="val 29523"/>
                <a:gd name="adj2" fmla="val 43270"/>
                <a:gd name="adj3" fmla="val 2054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箭头: 左弧形 70">
              <a:extLst>
                <a:ext uri="{FF2B5EF4-FFF2-40B4-BE49-F238E27FC236}">
                  <a16:creationId xmlns:a16="http://schemas.microsoft.com/office/drawing/2014/main" id="{91A2DDE4-6776-4EE4-81DE-331ABA35143C}"/>
                </a:ext>
              </a:extLst>
            </p:cNvPr>
            <p:cNvSpPr/>
            <p:nvPr/>
          </p:nvSpPr>
          <p:spPr>
            <a:xfrm flipH="1" flipV="1">
              <a:off x="7551180" y="2703311"/>
              <a:ext cx="279476" cy="351481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B964C8F1-40FB-4445-8B4F-9922BE14A984}"/>
                    </a:ext>
                  </a:extLst>
                </p:cNvPr>
                <p:cNvSpPr txBox="1"/>
                <p:nvPr/>
              </p:nvSpPr>
              <p:spPr>
                <a:xfrm>
                  <a:off x="7293439" y="3016776"/>
                  <a:ext cx="57675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sub>
                        </m:sSub>
                      </m:oMath>
                    </m:oMathPara>
                  </a14:m>
                  <a:endParaRPr lang="zh-CN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6" name="文本框 45">
                  <a:extLst>
                    <a:ext uri="{FF2B5EF4-FFF2-40B4-BE49-F238E27FC236}">
                      <a16:creationId xmlns:a16="http://schemas.microsoft.com/office/drawing/2014/main" id="{B964C8F1-40FB-4445-8B4F-9922BE14A9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3439" y="3016776"/>
                  <a:ext cx="576756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" y="3508131"/>
            <a:ext cx="4377562" cy="334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5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property of CKW state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464" y="1751309"/>
            <a:ext cx="8524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then, we investigate the evolution of plasma in CKW state and sketch out as showing. It is obvious CKW state is metastable.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17" y="2630322"/>
            <a:ext cx="4257330" cy="32578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356" y="2635032"/>
            <a:ext cx="4251176" cy="325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0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21" y="1669595"/>
            <a:ext cx="4180234" cy="30243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0221" y="4876799"/>
            <a:ext cx="38445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Y. Hidaka, et al.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Phys. A 808, 117 (2008)</a:t>
            </a:r>
          </a:p>
          <a:p>
            <a:pPr>
              <a:defRPr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Skokov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al. (2009) </a:t>
            </a:r>
          </a:p>
          <a:p>
            <a:pPr>
              <a:defRPr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T. Deng and X. G. Huang, (2012)</a:t>
            </a:r>
          </a:p>
          <a:p>
            <a:pPr marL="342900" indent="-342900">
              <a:buAutoNum type="alphaUcPeriod"/>
              <a:defRPr/>
            </a:pP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Bzdak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V.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Skokov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(2012)</a:t>
            </a:r>
          </a:p>
          <a:p>
            <a:pPr>
              <a:defRPr/>
            </a:pP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Tuchin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(2013)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4390455" y="1867545"/>
                <a:ext cx="445132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 magnetic field will be generated at the beginning of heavy-ion collision (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𝑒𝐵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~1</m:t>
                    </m:r>
                    <m:r>
                      <m:rPr>
                        <m:sty m:val="p"/>
                      </m:rPr>
                      <a:rPr lang="en-US" altLang="zh-CN" dirty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Ge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p>
                        <m:r>
                          <a:rPr lang="en-US" altLang="zh-CN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  <a:p>
                <a:pPr algn="just"/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Quantum effect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would arise up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one of that is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chiral magnetic effect (CME) where the current density </a:t>
                </a:r>
                <a:r>
                  <a:rPr lang="en-US" altLang="zh-CN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parallel to magnetic field </a:t>
                </a:r>
                <a:r>
                  <a:rPr lang="en-US" altLang="zh-CN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inside. That is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𝑱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∥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</m:oMath>
                  </m:oMathPara>
                </a14:m>
                <a:endParaRPr lang="en-US" altLang="zh-CN" b="1" dirty="0" smtClean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455" y="1867545"/>
                <a:ext cx="4451328" cy="2308324"/>
              </a:xfrm>
              <a:prstGeom prst="rect">
                <a:avLst/>
              </a:prstGeom>
              <a:blipFill>
                <a:blip r:embed="rId3"/>
                <a:stretch>
                  <a:fillRect l="-1096" t="-1319" r="-2603" b="-10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5464" y="1056962"/>
            <a:ext cx="7051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magnetic field and CME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455" y="4484077"/>
            <a:ext cx="4753545" cy="214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70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463" y="1056962"/>
            <a:ext cx="6943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Classical effect: force free state (CKW theorem)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325464" y="1696858"/>
                <a:ext cx="8593812" cy="4363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Similar effect exists in classical plasma physics, when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𝑱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∥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so-called force free state. </a:t>
                </a: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define the helicity of as </a:t>
                </a:r>
                <a:endParaRPr lang="en-US" altLang="zh-CN" i="1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ℋ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𝑨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𝑑𝑉</m:t>
                        </m:r>
                      </m:e>
                    </m:nary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magnetic energy </a:t>
                </a:r>
                <a:endParaRPr lang="en-US" altLang="zh-CN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8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𝑑𝑉</m:t>
                        </m:r>
                      </m:e>
                    </m:nary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CKW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handrasekhar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endall and </a:t>
                </a:r>
                <a:r>
                  <a:rPr lang="en-US" altLang="zh-CN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oltjer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ℋ</m:t>
                    </m:r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constant,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𝑊</m:t>
                    </m:r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decreases to minimum, that is 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ℋ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last, the condition satisfying the above equation is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𝑨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𝑱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96858"/>
                <a:ext cx="8593812" cy="4363887"/>
              </a:xfrm>
              <a:prstGeom prst="rect">
                <a:avLst/>
              </a:prstGeom>
              <a:blipFill>
                <a:blip r:embed="rId2"/>
                <a:stretch>
                  <a:fillRect l="-567" t="-698" r="-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/>
          <p:cNvSpPr txBox="1"/>
          <p:nvPr/>
        </p:nvSpPr>
        <p:spPr>
          <a:xfrm>
            <a:off x="6497515" y="4229100"/>
            <a:ext cx="24217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Chandrasekhar, S., P. C. Kendall, </a:t>
            </a:r>
            <a:r>
              <a:rPr lang="en-US" altLang="zh-CN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Astrophys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J, (1957)</a:t>
            </a:r>
          </a:p>
          <a:p>
            <a:pPr algn="just"/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N.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Chernodub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arXiv:1002.1473v1</a:t>
            </a:r>
          </a:p>
          <a:p>
            <a:pPr algn="just"/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Xiao-Liang Xia, Qin Hong, </a:t>
            </a:r>
            <a:r>
              <a:rPr lang="en-US" altLang="zh-CN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Qun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Wang, PRD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n-US" altLang="zh-CN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48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01AD88-25AC-4AFE-972A-0AABB4A6F194}"/>
                  </a:ext>
                </a:extLst>
              </p:cNvPr>
              <p:cNvSpPr txBox="1"/>
              <p:nvPr/>
            </p:nvSpPr>
            <p:spPr>
              <a:xfrm>
                <a:off x="325464" y="1619367"/>
                <a:ext cx="4331777" cy="2056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Consequently,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𝑱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solution to equation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𝛻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zh-CN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𝑩</m:t>
                    </m:r>
                    <m:r>
                      <a:rPr lang="en-US" altLang="zh-CN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altLang="zh-CN" b="1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𝑩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cylindrical symmetric vessel is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=0, 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𝛼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en-US" altLang="zh-CN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is the well-known “Bessel function” solution, where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constant.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F301AD88-25AC-4AFE-972A-0AABB4A6F1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19367"/>
                <a:ext cx="4331777" cy="2056076"/>
              </a:xfrm>
              <a:prstGeom prst="rect">
                <a:avLst/>
              </a:prstGeom>
              <a:blipFill>
                <a:blip r:embed="rId2"/>
                <a:stretch>
                  <a:fillRect l="-1125" t="-1780" r="-1125" b="-38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5464" y="1056962"/>
            <a:ext cx="5013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Taylor’s relaxation to CKW state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736726E-A156-4D6B-B0EE-4C6EC6765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705" y="1619367"/>
            <a:ext cx="4161295" cy="35017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10B5F74-84F5-40EE-9950-96A9B8199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33355"/>
            <a:ext cx="4161296" cy="2924645"/>
          </a:xfrm>
          <a:prstGeom prst="rect">
            <a:avLst/>
          </a:prstGeom>
          <a:blipFill dpi="0" rotWithShape="1">
            <a:blip r:embed="rId5">
              <a:alphaModFix amt="0"/>
            </a:blip>
            <a:srcRect/>
            <a:tile tx="0" ty="0" sx="100000" sy="100000" flip="none" algn="tl"/>
          </a:blip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5893975" y="5283629"/>
            <a:ext cx="26697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B. Taylor, Review of Modern Physics(1986)</a:t>
            </a:r>
          </a:p>
          <a:p>
            <a:pPr algn="just"/>
            <a:endParaRPr lang="en-US" altLang="zh-CN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Budin</a:t>
            </a:r>
            <a:r>
              <a:rPr lang="en-US" altLang="zh-CN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Newton, Nuclear Fusion(1986)</a:t>
            </a:r>
            <a:endParaRPr lang="en-US" altLang="zh-CN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8367946" y="3005563"/>
                <a:ext cx="336438" cy="301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7946" y="3005563"/>
                <a:ext cx="336438" cy="301749"/>
              </a:xfrm>
              <a:prstGeom prst="rect">
                <a:avLst/>
              </a:prstGeom>
              <a:blipFill>
                <a:blip r:embed="rId6"/>
                <a:stretch>
                  <a:fillRect l="-18182" r="-10909" b="-28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7965831" y="2892669"/>
            <a:ext cx="298938" cy="263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397261" y="3669586"/>
            <a:ext cx="298938" cy="263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7546730" y="3801470"/>
                <a:ext cx="2879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730" y="3801470"/>
                <a:ext cx="287964" cy="276999"/>
              </a:xfrm>
              <a:prstGeom prst="rect">
                <a:avLst/>
              </a:prstGeom>
              <a:blipFill>
                <a:blip r:embed="rId7"/>
                <a:stretch>
                  <a:fillRect l="-21277" r="-2128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014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093">
        <p:fade/>
      </p:transition>
    </mc:Choice>
    <mc:Fallback xmlns="">
      <p:transition spd="med" advTm="720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 of this work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5464" y="1696858"/>
            <a:ext cx="8484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kinetic transport theory to find out:</a:t>
            </a:r>
          </a:p>
          <a:p>
            <a:pPr algn="just"/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a plasma evolve to the CKW state?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it evolve to the CKW state?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30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212" y="2084060"/>
            <a:ext cx="2581724" cy="207939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72882" y="1691656"/>
            <a:ext cx="2793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Boltzmann Equation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89212" y="1689005"/>
            <a:ext cx="2793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Maxwell Equation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758" y="3123758"/>
            <a:ext cx="43171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BAMPS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oltzmann</a:t>
            </a:r>
            <a:r>
              <a:rPr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pproach</a:t>
            </a:r>
            <a:r>
              <a:rPr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ulti-</a:t>
            </a: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arton</a:t>
            </a:r>
            <a:r>
              <a:rPr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catterings</a:t>
            </a:r>
            <a:r>
              <a:rPr lang="en-US" altLang="zh-C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9349" y="3654733"/>
            <a:ext cx="4057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Z. Xu, C. Greiner, PRC71, 064901(2005)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71009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electron plasma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25464" y="1056962"/>
            <a:ext cx="446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008" y="4203073"/>
            <a:ext cx="7095392" cy="25334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1172882" y="2101052"/>
                <a:ext cx="3236206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𝑭</m:t>
                      </m:r>
                      <m:r>
                        <a:rPr lang="en-US" altLang="zh-CN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𝑐𝑜𝑙𝑙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882" y="2101052"/>
                <a:ext cx="3236206" cy="6599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/>
              <p:cNvSpPr txBox="1"/>
              <p:nvPr/>
            </p:nvSpPr>
            <p:spPr>
              <a:xfrm>
                <a:off x="539758" y="2800592"/>
                <a:ext cx="202599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𝑭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𝑩</m:t>
                    </m:r>
                  </m:oMath>
                </a14:m>
                <a:endParaRPr lang="zh-CN" altLang="en-US" b="1" dirty="0">
                  <a:solidFill>
                    <a:srgbClr val="FF0000"/>
                  </a:solidFill>
                </a:endParaRPr>
              </a:p>
              <a:p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58" y="2800592"/>
                <a:ext cx="2025990" cy="646331"/>
              </a:xfrm>
              <a:prstGeom prst="rect">
                <a:avLst/>
              </a:prstGeom>
              <a:blipFill>
                <a:blip r:embed="rId5"/>
                <a:stretch>
                  <a:fillRect l="-2711" t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矩形 18"/>
          <p:cNvSpPr/>
          <p:nvPr/>
        </p:nvSpPr>
        <p:spPr>
          <a:xfrm>
            <a:off x="629097" y="4231875"/>
            <a:ext cx="1847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Liénard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Wiechert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potential: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4163457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5679831" y="1708857"/>
            <a:ext cx="26377" cy="2454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流程图: 过程 12"/>
          <p:cNvSpPr/>
          <p:nvPr/>
        </p:nvSpPr>
        <p:spPr>
          <a:xfrm>
            <a:off x="5486181" y="3859823"/>
            <a:ext cx="476227" cy="37205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flipH="1">
            <a:off x="5197084" y="3708533"/>
            <a:ext cx="105441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altLang="zh-CN" sz="4000" b="1" cap="none" spc="0" dirty="0">
                <a:ln/>
                <a:solidFill>
                  <a:schemeClr val="accent4"/>
                </a:solidFill>
                <a:effectLst/>
              </a:rPr>
              <a:t>&amp;</a:t>
            </a:r>
            <a:endParaRPr lang="zh-CN" altLang="en-US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488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5AD4771-5901-45EE-A247-C75D5561835D}"/>
                  </a:ext>
                </a:extLst>
              </p:cNvPr>
              <p:cNvSpPr txBox="1"/>
              <p:nvPr/>
            </p:nvSpPr>
            <p:spPr>
              <a:xfrm>
                <a:off x="325463" y="1696858"/>
                <a:ext cx="8493222" cy="77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investigate the property of </a:t>
                </a:r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plasma in an infinitely long cylinder conductor, where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/8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US" altLang="zh-CN" dirty="0" smtClean="0"/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45AD4771-5901-45EE-A247-C75D55618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3" y="1696858"/>
                <a:ext cx="8493222" cy="773866"/>
              </a:xfrm>
              <a:prstGeom prst="rect">
                <a:avLst/>
              </a:prstGeom>
              <a:blipFill>
                <a:blip r:embed="rId2"/>
                <a:stretch>
                  <a:fillRect l="-574" t="-3937" r="-574" b="-39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文本框 19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electron plasma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25464" y="1065754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64671" y="2747723"/>
            <a:ext cx="6928189" cy="3674677"/>
            <a:chOff x="1090395" y="2563057"/>
            <a:chExt cx="6928189" cy="3674677"/>
          </a:xfrm>
        </p:grpSpPr>
        <p:grpSp>
          <p:nvGrpSpPr>
            <p:cNvPr id="3" name="组合 2"/>
            <p:cNvGrpSpPr/>
            <p:nvPr/>
          </p:nvGrpSpPr>
          <p:grpSpPr>
            <a:xfrm>
              <a:off x="1090395" y="2978555"/>
              <a:ext cx="2224013" cy="3259179"/>
              <a:chOff x="5354637" y="3371687"/>
              <a:chExt cx="2224013" cy="3259179"/>
            </a:xfrm>
          </p:grpSpPr>
          <p:sp>
            <p:nvSpPr>
              <p:cNvPr id="63" name="弧形 62">
                <a:extLst>
                  <a:ext uri="{FF2B5EF4-FFF2-40B4-BE49-F238E27FC236}">
                    <a16:creationId xmlns:a16="http://schemas.microsoft.com/office/drawing/2014/main" id="{EC1CE339-5490-41FC-A390-E88E8B597893}"/>
                  </a:ext>
                </a:extLst>
              </p:cNvPr>
              <p:cNvSpPr/>
              <p:nvPr/>
            </p:nvSpPr>
            <p:spPr>
              <a:xfrm>
                <a:off x="6765495" y="4573486"/>
                <a:ext cx="135198" cy="4571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流程图: 磁盘 6"/>
              <p:cNvSpPr/>
              <p:nvPr/>
            </p:nvSpPr>
            <p:spPr>
              <a:xfrm>
                <a:off x="5869923" y="3795302"/>
                <a:ext cx="1708727" cy="2835564"/>
              </a:xfrm>
              <a:prstGeom prst="flowChartMagneticDisk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3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箭头连接符 20"/>
              <p:cNvCxnSpPr/>
              <p:nvPr/>
            </p:nvCxnSpPr>
            <p:spPr>
              <a:xfrm>
                <a:off x="6706509" y="3549437"/>
                <a:ext cx="12245" cy="281628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文本框 45"/>
                  <p:cNvSpPr txBox="1"/>
                  <p:nvPr/>
                </p:nvSpPr>
                <p:spPr>
                  <a:xfrm>
                    <a:off x="6331561" y="3802245"/>
                    <a:ext cx="302390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46" name="文本框 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31561" y="3802245"/>
                    <a:ext cx="302390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8000" r="-6000" b="-1555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" name="直接箭头连接符 5"/>
              <p:cNvCxnSpPr/>
              <p:nvPr/>
            </p:nvCxnSpPr>
            <p:spPr>
              <a:xfrm flipV="1">
                <a:off x="5608015" y="3430031"/>
                <a:ext cx="11034" cy="11891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文本框 7"/>
                  <p:cNvSpPr txBox="1"/>
                  <p:nvPr/>
                </p:nvSpPr>
                <p:spPr>
                  <a:xfrm>
                    <a:off x="5354637" y="3371687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8" name="文本框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54637" y="3371687"/>
                    <a:ext cx="169085" cy="27699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21429" r="-1428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" name="文本框 9"/>
            <p:cNvSpPr txBox="1"/>
            <p:nvPr/>
          </p:nvSpPr>
          <p:spPr>
            <a:xfrm>
              <a:off x="5213838" y="2563057"/>
              <a:ext cx="2804746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Periodic boundary </a:t>
              </a:r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condition in</a:t>
              </a:r>
              <a:r>
                <a:rPr lang="en-US" altLang="zh-CN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z </a:t>
              </a:r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direction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213838" y="3535588"/>
              <a:ext cx="1088532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Electrons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13838" y="4241283"/>
              <a:ext cx="2804746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External magnetic field is necessary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8" name="直接箭头连接符 17"/>
          <p:cNvCxnSpPr/>
          <p:nvPr/>
        </p:nvCxnSpPr>
        <p:spPr>
          <a:xfrm>
            <a:off x="2716543" y="4089586"/>
            <a:ext cx="756419" cy="209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2779170" y="3870778"/>
                <a:ext cx="15724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=3.0 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fm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9170" y="3870778"/>
                <a:ext cx="1572408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450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3527">
        <p:fade/>
      </p:transition>
    </mc:Choice>
    <mc:Fallback xmlns="">
      <p:transition spd="med" advTm="9352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C96FFB3-C8A3-44A7-8B56-0D474D23335B}"/>
              </a:ext>
            </a:extLst>
          </p:cNvPr>
          <p:cNvSpPr txBox="1"/>
          <p:nvPr/>
        </p:nvSpPr>
        <p:spPr>
          <a:xfrm>
            <a:off x="153717" y="355511"/>
            <a:ext cx="6111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CKW state of electron plasma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5464" y="1056962"/>
            <a:ext cx="540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325464" y="1696858"/>
                <a:ext cx="8469824" cy="2910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Theoretically, CKW state exists only if magnetic energy decreases to minimum when helicity is constant. However, it’s difficult to get CKW state under arbitrary initial condition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As a result, we have to try again and again until find an appropriate combination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/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Expected final CKW state: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we get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𝑒𝑥𝑝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55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fm</m:t>
                        </m:r>
                      </m:e>
                      <m:sup>
                        <m: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</m:t>
                    </m:r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MeV</m:t>
                        </m:r>
                      </m:e>
                      <m:sup>
                        <m: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Set up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8</m:t>
                    </m:r>
                    <m:r>
                      <a:rPr lang="en-US" altLang="zh-CN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MeV</m:t>
                        </m:r>
                      </m:e>
                      <m:sup>
                        <m: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Initialization: current in </a:t>
                </a:r>
                <a:r>
                  <a:rPr lang="en-US" altLang="zh-CN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direction,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𝑒𝑥𝑝</m:t>
                        </m:r>
                      </m:sub>
                    </m:sSub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vary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until we obtain CKW state.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64" y="1696858"/>
                <a:ext cx="8469824" cy="2910669"/>
              </a:xfrm>
              <a:prstGeom prst="rect">
                <a:avLst/>
              </a:prstGeom>
              <a:blipFill>
                <a:blip r:embed="rId2"/>
                <a:stretch>
                  <a:fillRect l="-576" t="-1046" r="-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344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2.7|19.2|7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1.1"/>
</p:tagLst>
</file>

<file path=ppt/theme/theme1.xml><?xml version="1.0" encoding="utf-8"?>
<a:theme xmlns:a="http://schemas.openxmlformats.org/drawingml/2006/main" name="清华大学PPT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26828</TotalTime>
  <Words>846</Words>
  <Application>Microsoft Office PowerPoint</Application>
  <PresentationFormat>全屏显示(4:3)</PresentationFormat>
  <Paragraphs>180</Paragraphs>
  <Slides>29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等线</vt:lpstr>
      <vt:lpstr>华文行楷</vt:lpstr>
      <vt:lpstr>华文隶书</vt:lpstr>
      <vt:lpstr>华文新魏</vt:lpstr>
      <vt:lpstr>宋体</vt:lpstr>
      <vt:lpstr>Arial</vt:lpstr>
      <vt:lpstr>Arial Black</vt:lpstr>
      <vt:lpstr>Calibri</vt:lpstr>
      <vt:lpstr>Cambria Math</vt:lpstr>
      <vt:lpstr>Forte</vt:lpstr>
      <vt:lpstr>Times New Roman</vt:lpstr>
      <vt:lpstr>Vladimir Script</vt:lpstr>
      <vt:lpstr>Wingdings</vt:lpstr>
      <vt:lpstr>清华大学PPT模板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zycsuperman</dc:creator>
  <cp:lastModifiedBy>Samuel</cp:lastModifiedBy>
  <cp:revision>274</cp:revision>
  <cp:lastPrinted>2019-08-15T11:27:33Z</cp:lastPrinted>
  <dcterms:created xsi:type="dcterms:W3CDTF">2014-03-10T12:38:44Z</dcterms:created>
  <dcterms:modified xsi:type="dcterms:W3CDTF">2019-08-18T02:18:32Z</dcterms:modified>
</cp:coreProperties>
</file>