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324" r:id="rId3"/>
    <p:sldId id="325" r:id="rId4"/>
    <p:sldId id="327" r:id="rId5"/>
    <p:sldId id="328" r:id="rId6"/>
    <p:sldId id="329" r:id="rId7"/>
    <p:sldId id="330" r:id="rId8"/>
    <p:sldId id="331" r:id="rId9"/>
    <p:sldId id="333" r:id="rId10"/>
    <p:sldId id="334" r:id="rId11"/>
    <p:sldId id="335" r:id="rId12"/>
    <p:sldId id="336" r:id="rId13"/>
    <p:sldId id="337" r:id="rId14"/>
    <p:sldId id="338" r:id="rId15"/>
    <p:sldId id="340" r:id="rId16"/>
    <p:sldId id="339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3" r:id="rId29"/>
    <p:sldId id="352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6" r:id="rId41"/>
    <p:sldId id="364" r:id="rId42"/>
    <p:sldId id="365" r:id="rId43"/>
    <p:sldId id="367" r:id="rId44"/>
    <p:sldId id="368" r:id="rId45"/>
    <p:sldId id="369" r:id="rId46"/>
    <p:sldId id="370" r:id="rId47"/>
    <p:sldId id="310" r:id="rId4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7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3333CC"/>
    <a:srgbClr val="00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1" autoAdjust="0"/>
  </p:normalViewPr>
  <p:slideViewPr>
    <p:cSldViewPr>
      <p:cViewPr varScale="1">
        <p:scale>
          <a:sx n="68" d="100"/>
          <a:sy n="68" d="100"/>
        </p:scale>
        <p:origin x="1224" y="66"/>
      </p:cViewPr>
      <p:guideLst>
        <p:guide orient="horz" pos="2160"/>
        <p:guide pos="2880"/>
        <p:guide pos="17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0F2F0A0-6AFD-40E2-B61F-A5D26A3375F5}"/>
              </a:ext>
            </a:extLst>
          </p:cNvPr>
          <p:cNvSpPr>
            <a:spLocks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61DDD529-0B11-49DE-9232-76B7CF94D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E79B88A3-F4D1-45D5-92E3-45D82025A2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zh-CN" altLang="zh-CN" noProof="0"/>
              <a:t>单击此处编辑母版标题样式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F8486A0-4207-4982-82E0-2DE89F0DDB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zh-CN" altLang="zh-CN" noProof="0"/>
              <a:t>单击此处编辑母版副标题样式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7097F3-A654-4D11-BD86-47A5290B5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1FB29F8-232F-4228-88BE-8CBCE310C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C0873F3-0A9C-4823-845C-F31060791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E93A97-9D08-4061-8933-6EE14FFC6C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279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1D42D1-4F11-4A8B-A31E-72CAEB05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3F264F-4B38-4DA9-9373-8F385376D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20E592-5787-4BC6-BE8A-479F3E699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A6439F-F4BF-4083-A94D-BA066DC09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80C8BA-954C-4375-B44E-F7C293FFB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4CF49-741D-4DC5-9B70-CBED187E91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494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55E7FB-9539-477E-AB0F-0CE973085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D3A279-BF01-4771-8EB6-913E3ADDA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1EF2B3-A930-4418-8398-78D498372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F4F079-F077-4BDC-94FC-7FAC91757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C789DB-52C8-4C30-A36F-64AB44C8C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901EE-B9BF-4CCA-A64B-E1E3B00E50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504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DE4E5-8BC5-4338-B712-8CC7AC35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D39885-E2B7-4BBB-AD37-3474011729E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EC0A39-6D9F-4B9D-9165-93BE5A9C4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D8E2C-2810-4BE1-A133-09855A120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0388B-BA36-4145-ADC9-2D263DD3B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ACE7F-BEA8-490F-859D-CEFBE4F00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3CCF8-309B-4D1D-A63E-E7B5B97D96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439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75318EF-E97A-447F-A559-08F950728AE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18A65C-4F33-498C-A37D-C475A53F8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66E02F-90D2-4408-A28F-0E1352965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805D26-64EE-40FD-A530-B50BCB58E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0DA4-4AEB-4CE7-90B4-65E889582F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024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4D260D-B429-4461-B0BD-9FEEE74C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C8CA41-C351-4EB5-B555-9DEFC5BA4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46194C-C38C-4759-9EEC-768D0BDDF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E5DF4A-4F55-4C61-BFD6-F5A5CAA17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BA9F7A-AEBC-417C-822A-8DDC9D49B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BBF20-83F4-4E0A-AE3C-8D39999D8EF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813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C8ED2-0D3A-4717-A46A-FF75EBA8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C086D9-8591-4B88-84DC-66609D515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D52825-6E87-46C0-8F92-B40183D06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AABD9D-29A0-44CB-8FD0-611EE6143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285595-9B49-4398-87EC-8F5C00A1B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53E2-05E5-4F3D-91E1-1E7156063C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949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9491A7-A221-45AB-A3AE-E7275B01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BA971D-F7C8-4F1B-9561-3C7D7B80B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AEF75C-FFD2-4929-909F-1E2405A45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9852F-E784-430C-B068-076A4B019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2FFBC-B571-4F80-AFF0-7B163E0D2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2922EF-7BD1-4081-B48E-6EAAFE4F4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39C9E-47AC-4AD6-95EB-97F624AB72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883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BC57C3-B234-4B72-9F99-01FCF12B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02CE63-B455-4C1F-8B5E-26F60B0B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C186C6-8494-425C-936C-B2E0BCB88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66807D-AADF-4C21-9BFB-3B9C9887D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A1CFA3-90C3-4FBE-A1C2-3F3A5987E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54E4F4-32A8-419E-ADE4-FC5E6D011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77263D-B959-4855-8CEA-89B83B9EA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77044C-1563-4A29-8711-136746705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DA77E-3CAF-4AAA-830C-B35FDB6344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41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547768-F40A-46CC-89F3-EC57C778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884FB2-35E0-4466-BB15-062EEF19F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A5A7A7-98AB-4EC5-A3D2-EF8FC4A929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90EA2C-4770-4099-8EB5-837ABF1B6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5FEB-7F6B-48D4-8583-74D577FBC2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41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F25594-22DA-432A-B5A7-670B8E481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B50CEB-DF18-4650-97A9-6E4889AEE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222640-6AB5-4EA6-A34F-79DBDEC54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845B6-D058-4ECB-AB24-AFFBA29EB5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622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BBF74C-55CC-4BB6-B230-1B7E918F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9735C-C93F-4F98-88D7-97FB85EDC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54C3BE-2D07-41AD-BF93-4EE12B94E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06B40E-AA85-4137-A536-D80812A68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5347D8-7840-4495-B860-5E7A36E5EF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BE9D01-BE84-450A-AB9C-B2C8DB1A0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2F3F-53DB-41E5-8E6B-F33938D3D1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939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C71A0E-512B-445C-B7DC-67655B6D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67FFE7-C088-4158-A799-D32E80EFA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8AB30-B6D8-4B11-AB10-A7B52FADC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F6CF8D-6377-4B6C-AA61-2200FFE5E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F2725-B87A-471E-9D6A-5E0CEDD86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8ABC9-5BB7-450A-8BAD-76650A4E6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26E66-C854-495B-9727-5778AD633D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987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7974CC-6C1A-42E6-A537-D261EAED4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AB5365-484F-4093-AAE9-1E6043AC9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27B3F3-6A7B-41DA-84D1-260EF238FD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DEAAD3-E880-4E67-9F54-70EF35020E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0849EF3-37BB-4F5C-B42E-121649573E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+mj-lt"/>
              </a:defRPr>
            </a:lvl1pPr>
          </a:lstStyle>
          <a:p>
            <a:pPr>
              <a:defRPr/>
            </a:pPr>
            <a:fld id="{C74E135B-C9F1-4F4C-8F70-3B37CB25ED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19D8444C-165A-4BFB-B0E4-BA5484A2C66D}"/>
              </a:ext>
            </a:extLst>
          </p:cNvPr>
          <p:cNvSpPr>
            <a:spLocks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1444EA9B-0CE1-4CD6-BB63-274CB4D7A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6252966-5F73-4E00-9660-B6F6FE01D6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1" y="1320605"/>
            <a:ext cx="8280920" cy="1752600"/>
          </a:xfrm>
        </p:spPr>
        <p:txBody>
          <a:bodyPr/>
          <a:lstStyle/>
          <a:p>
            <a:pPr algn="ctr" eaLnBrk="1" hangingPunct="1"/>
            <a:r>
              <a:rPr lang="en-US" altLang="zh-CN" sz="6000" b="1" dirty="0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Light Baryon Spectrum</a:t>
            </a:r>
            <a:endParaRPr lang="zh-CN" altLang="en-US" sz="6000" b="1" dirty="0">
              <a:solidFill>
                <a:srgbClr val="FF33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4177917-3F9B-4D91-B2D5-D9981D9073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16299" y="4287471"/>
            <a:ext cx="3527425" cy="720725"/>
          </a:xfrm>
        </p:spPr>
        <p:txBody>
          <a:bodyPr/>
          <a:lstStyle/>
          <a:p>
            <a:pPr eaLnBrk="1" hangingPunct="1"/>
            <a:r>
              <a:rPr lang="zh-CN" altLang="en-US"/>
              <a:t>         </a:t>
            </a:r>
            <a:r>
              <a:rPr lang="zh-CN" altLang="en-US" b="1">
                <a:solidFill>
                  <a:srgbClr val="3333FF"/>
                </a:solidFill>
              </a:rPr>
              <a:t>钟显辉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D61861A3-EE2C-42B8-B174-0E5E1738F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5086350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湖南师范大学物理与电子科学学院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1BF8A4-576F-4D65-B776-278F2B6ED026}"/>
              </a:ext>
            </a:extLst>
          </p:cNvPr>
          <p:cNvSpPr txBox="1"/>
          <p:nvPr/>
        </p:nvSpPr>
        <p:spPr>
          <a:xfrm>
            <a:off x="6012160" y="6231125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2018-12-16@Lanzhou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9B3E7A2-C2E6-4DD6-94C3-E26E22556927}"/>
              </a:ext>
            </a:extLst>
          </p:cNvPr>
          <p:cNvSpPr txBox="1"/>
          <p:nvPr/>
        </p:nvSpPr>
        <p:spPr>
          <a:xfrm>
            <a:off x="486579" y="1824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4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n,K</a:t>
            </a:r>
            <a:r>
              <a:rPr lang="el-GR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558CDB6-F5DD-4C57-ADAB-A07A9710E42D}"/>
              </a:ext>
            </a:extLst>
          </p:cNvPr>
          <p:cNvCxnSpPr/>
          <p:nvPr/>
        </p:nvCxnSpPr>
        <p:spPr bwMode="auto">
          <a:xfrm>
            <a:off x="318356" y="1124744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BF400626-C2B0-498A-BE97-499B9C4A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35" y="1843275"/>
            <a:ext cx="6736405" cy="12400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98B326C-AD17-4853-B74F-6B46D285B575}"/>
              </a:ext>
            </a:extLst>
          </p:cNvPr>
          <p:cNvSpPr txBox="1"/>
          <p:nvPr/>
        </p:nvSpPr>
        <p:spPr>
          <a:xfrm>
            <a:off x="630414" y="1293568"/>
            <a:ext cx="28568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mixing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91D7B5-F50E-4322-B041-0970CE2ED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81" y="1347350"/>
            <a:ext cx="1700768" cy="4078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9D1576-7A36-486F-B04F-F7C853C36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45" y="3171319"/>
            <a:ext cx="7638309" cy="2801355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272C37C-BECA-4734-B655-FA143BF41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012" y="479105"/>
            <a:ext cx="4523889" cy="4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4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9B3E7A2-C2E6-4DD6-94C3-E26E22556927}"/>
              </a:ext>
            </a:extLst>
          </p:cNvPr>
          <p:cNvSpPr txBox="1"/>
          <p:nvPr/>
        </p:nvSpPr>
        <p:spPr>
          <a:xfrm>
            <a:off x="486579" y="1824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558CDB6-F5DD-4C57-ADAB-A07A9710E42D}"/>
              </a:ext>
            </a:extLst>
          </p:cNvPr>
          <p:cNvCxnSpPr/>
          <p:nvPr/>
        </p:nvCxnSpPr>
        <p:spPr bwMode="auto">
          <a:xfrm>
            <a:off x="318356" y="1042040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98B326C-AD17-4853-B74F-6B46D285B575}"/>
              </a:ext>
            </a:extLst>
          </p:cNvPr>
          <p:cNvSpPr txBox="1"/>
          <p:nvPr/>
        </p:nvSpPr>
        <p:spPr>
          <a:xfrm>
            <a:off x="3737484" y="395528"/>
            <a:ext cx="491993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N(1440)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polarizations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90A3F9-78B8-4F2E-A303-A8EB7450B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960" y="6043737"/>
            <a:ext cx="4474800" cy="5335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2347B25-3FF3-4C1C-84BA-BB3D94ECC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17" y="1468907"/>
            <a:ext cx="4243724" cy="478381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A4FAE57-C907-4A42-9375-CCFB7AA83754}"/>
              </a:ext>
            </a:extLst>
          </p:cNvPr>
          <p:cNvSpPr txBox="1"/>
          <p:nvPr/>
        </p:nvSpPr>
        <p:spPr>
          <a:xfrm>
            <a:off x="1573486" y="1026514"/>
            <a:ext cx="18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p</a:t>
            </a:r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639E4FD-9C63-4769-8137-1C08FAC09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641" y="1445331"/>
            <a:ext cx="3973949" cy="472864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2121F1A-5D88-402A-BD6E-DB63530B960A}"/>
              </a:ext>
            </a:extLst>
          </p:cNvPr>
          <p:cNvSpPr txBox="1"/>
          <p:nvPr/>
        </p:nvSpPr>
        <p:spPr>
          <a:xfrm>
            <a:off x="5683835" y="1067049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p</a:t>
            </a:r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2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9B3E7A2-C2E6-4DD6-94C3-E26E22556927}"/>
              </a:ext>
            </a:extLst>
          </p:cNvPr>
          <p:cNvSpPr txBox="1"/>
          <p:nvPr/>
        </p:nvSpPr>
        <p:spPr>
          <a:xfrm>
            <a:off x="486579" y="1824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558CDB6-F5DD-4C57-ADAB-A07A9710E42D}"/>
              </a:ext>
            </a:extLst>
          </p:cNvPr>
          <p:cNvCxnSpPr/>
          <p:nvPr/>
        </p:nvCxnSpPr>
        <p:spPr bwMode="auto">
          <a:xfrm>
            <a:off x="318356" y="1042040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98B326C-AD17-4853-B74F-6B46D285B575}"/>
              </a:ext>
            </a:extLst>
          </p:cNvPr>
          <p:cNvSpPr txBox="1"/>
          <p:nvPr/>
        </p:nvSpPr>
        <p:spPr>
          <a:xfrm>
            <a:off x="3737484" y="395528"/>
            <a:ext cx="491993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N(1440)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polarizations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90A3F9-78B8-4F2E-A303-A8EB7450B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76" y="6168943"/>
            <a:ext cx="4474800" cy="53353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A71573F-CAA9-49E8-B063-FCE7953BF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9" y="1090845"/>
            <a:ext cx="7463252" cy="51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7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6ED0878F-BE75-455F-BD7D-5CC2F5D2F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06" y="1700808"/>
            <a:ext cx="8695351" cy="415392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203679E0-EEC1-4DDC-9D15-15C48B147CF4}"/>
              </a:ext>
            </a:extLst>
          </p:cNvPr>
          <p:cNvSpPr txBox="1"/>
          <p:nvPr/>
        </p:nvSpPr>
        <p:spPr>
          <a:xfrm>
            <a:off x="395536" y="404664"/>
            <a:ext cx="835292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contributions of N(1440)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much larger than the quark model predictions!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Exotic state?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4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814A2F3-29A4-4482-BE57-7833CE0813A5}"/>
              </a:ext>
            </a:extLst>
          </p:cNvPr>
          <p:cNvSpPr txBox="1"/>
          <p:nvPr/>
        </p:nvSpPr>
        <p:spPr>
          <a:xfrm>
            <a:off x="486579" y="1824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N</a:t>
            </a:r>
            <a:r>
              <a:rPr lang="el-GR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A539587-3EBE-4B8D-A3E1-ECB765206B72}"/>
              </a:ext>
            </a:extLst>
          </p:cNvPr>
          <p:cNvCxnSpPr/>
          <p:nvPr/>
        </p:nvCxnSpPr>
        <p:spPr bwMode="auto">
          <a:xfrm>
            <a:off x="318356" y="1042040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08B9004B-2155-4F21-B970-71BF20840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979" y="521137"/>
            <a:ext cx="4779900" cy="4573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D09A91-9F92-4E50-9D39-2FB5E3B9E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4" y="1651500"/>
            <a:ext cx="4303455" cy="47845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0B08DB-C745-44D3-9CC6-580711CCB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332" y="1663967"/>
            <a:ext cx="4490065" cy="478454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9D7E4CA-3894-425E-AC78-BB80D47C14C7}"/>
              </a:ext>
            </a:extLst>
          </p:cNvPr>
          <p:cNvSpPr txBox="1"/>
          <p:nvPr/>
        </p:nvSpPr>
        <p:spPr>
          <a:xfrm>
            <a:off x="1447148" y="1070640"/>
            <a:ext cx="151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p</a:t>
            </a:r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0E6B730-62D0-4489-8307-73FF86185758}"/>
              </a:ext>
            </a:extLst>
          </p:cNvPr>
          <p:cNvSpPr txBox="1"/>
          <p:nvPr/>
        </p:nvSpPr>
        <p:spPr>
          <a:xfrm>
            <a:off x="5938883" y="1084935"/>
            <a:ext cx="151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n</a:t>
            </a:r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B2AA4E6F-C618-4D5C-959B-E324821946B0}"/>
              </a:ext>
            </a:extLst>
          </p:cNvPr>
          <p:cNvSpPr/>
          <p:nvPr/>
        </p:nvSpPr>
        <p:spPr bwMode="auto">
          <a:xfrm>
            <a:off x="1744903" y="1988840"/>
            <a:ext cx="288032" cy="79208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66FCA82B-CFAD-4D30-B9B8-6A9B7F6B0560}"/>
              </a:ext>
            </a:extLst>
          </p:cNvPr>
          <p:cNvSpPr/>
          <p:nvPr/>
        </p:nvSpPr>
        <p:spPr bwMode="auto">
          <a:xfrm>
            <a:off x="5944026" y="1955396"/>
            <a:ext cx="288032" cy="79208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493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558CDB6-F5DD-4C57-ADAB-A07A9710E42D}"/>
              </a:ext>
            </a:extLst>
          </p:cNvPr>
          <p:cNvCxnSpPr/>
          <p:nvPr/>
        </p:nvCxnSpPr>
        <p:spPr bwMode="auto">
          <a:xfrm>
            <a:off x="318356" y="905490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98B326C-AD17-4853-B74F-6B46D285B575}"/>
              </a:ext>
            </a:extLst>
          </p:cNvPr>
          <p:cNvSpPr txBox="1"/>
          <p:nvPr/>
        </p:nvSpPr>
        <p:spPr>
          <a:xfrm>
            <a:off x="455790" y="326273"/>
            <a:ext cx="350929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mixing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91D7B5-F50E-4322-B041-0970CE2ED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0" y="5595469"/>
            <a:ext cx="1408410" cy="3377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EDABB9-471B-4C0A-8EA0-CD83DB6F3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131" y="5560971"/>
            <a:ext cx="1295737" cy="3377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4FB8FE-367F-439F-B3E4-05FAA26F8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06" y="1522288"/>
            <a:ext cx="7952314" cy="3456383"/>
          </a:xfrm>
          <a:prstGeom prst="rect">
            <a:avLst/>
          </a:prstGeom>
          <a:ln>
            <a:solidFill>
              <a:srgbClr val="FF3300"/>
            </a:solidFill>
          </a:ln>
        </p:spPr>
      </p:pic>
    </p:spTree>
    <p:extLst>
      <p:ext uri="{BB962C8B-B14F-4D97-AF65-F5344CB8AC3E}">
        <p14:creationId xmlns:p14="http://schemas.microsoft.com/office/powerpoint/2010/main" val="166456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45FCDE-4F99-4FBE-970C-78DCEB690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5104"/>
            <a:ext cx="9144000" cy="21162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1832C5-EF4C-4699-ACE9-297D105D1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60648"/>
            <a:ext cx="7017300" cy="3937969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DC7C7E0-3E76-48A0-BCB6-9915B5643FAF}"/>
              </a:ext>
            </a:extLst>
          </p:cNvPr>
          <p:cNvCxnSpPr/>
          <p:nvPr/>
        </p:nvCxnSpPr>
        <p:spPr bwMode="auto">
          <a:xfrm>
            <a:off x="1043608" y="3933056"/>
            <a:ext cx="66247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071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BE8D322-4EE2-484A-9C60-9ABF8DA4CB84}"/>
              </a:ext>
            </a:extLst>
          </p:cNvPr>
          <p:cNvSpPr txBox="1"/>
          <p:nvPr/>
        </p:nvSpPr>
        <p:spPr>
          <a:xfrm>
            <a:off x="486579" y="1824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N</a:t>
            </a:r>
            <a:r>
              <a:rPr lang="el-GR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’N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1E7238E-BF44-47E0-A0E5-0DF4EFA16F9B}"/>
              </a:ext>
            </a:extLst>
          </p:cNvPr>
          <p:cNvCxnSpPr/>
          <p:nvPr/>
        </p:nvCxnSpPr>
        <p:spPr bwMode="auto">
          <a:xfrm>
            <a:off x="318356" y="1004531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B9B73AB9-08BA-4AEE-A9F0-4556766F3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56" y="6175091"/>
            <a:ext cx="4077213" cy="3764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2E5981-B8DA-4CE7-8D8B-E1B3E0808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2857"/>
            <a:ext cx="4219163" cy="45939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0253225-C380-4470-8B2D-F4A73F90B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020" y="1466196"/>
            <a:ext cx="4147305" cy="46134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90F32C4-8194-487E-B891-3900E8EE42C8}"/>
              </a:ext>
            </a:extLst>
          </p:cNvPr>
          <p:cNvSpPr txBox="1"/>
          <p:nvPr/>
        </p:nvSpPr>
        <p:spPr>
          <a:xfrm>
            <a:off x="1502049" y="973620"/>
            <a:ext cx="1845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p</a:t>
            </a:r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’p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E32AFC-9D65-4E0C-9638-83D6EE502914}"/>
              </a:ext>
            </a:extLst>
          </p:cNvPr>
          <p:cNvSpPr txBox="1"/>
          <p:nvPr/>
        </p:nvSpPr>
        <p:spPr>
          <a:xfrm>
            <a:off x="5940152" y="978572"/>
            <a:ext cx="184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n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’n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4C89FD8-3D41-4199-9CE4-DC85688F713E}"/>
              </a:ext>
            </a:extLst>
          </p:cNvPr>
          <p:cNvSpPr txBox="1"/>
          <p:nvPr/>
        </p:nvSpPr>
        <p:spPr>
          <a:xfrm>
            <a:off x="3203848" y="367109"/>
            <a:ext cx="562673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Obvious roles of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N(2080)D15, N(1920)S11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5BE2EF3-6926-4806-86F8-DC85F65FA142}"/>
              </a:ext>
            </a:extLst>
          </p:cNvPr>
          <p:cNvSpPr txBox="1"/>
          <p:nvPr/>
        </p:nvSpPr>
        <p:spPr>
          <a:xfrm>
            <a:off x="4465534" y="6101906"/>
            <a:ext cx="433227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N(1920)S11 seems to be needed.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33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FE22BD-FECB-42D2-BC4D-0AA667CCDFB7}"/>
              </a:ext>
            </a:extLst>
          </p:cNvPr>
          <p:cNvSpPr txBox="1"/>
          <p:nvPr/>
        </p:nvSpPr>
        <p:spPr>
          <a:xfrm>
            <a:off x="539552" y="26064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N</a:t>
            </a:r>
            <a:r>
              <a:rPr lang="el-GR" altLang="zh-CN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altLang="zh-CN" sz="48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 </a:t>
            </a:r>
            <a:r>
              <a:rPr lang="en-US" altLang="zh-CN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endParaRPr lang="zh-CN" alt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F358F9E-E4F1-4A47-B449-FD57B350D6B2}"/>
              </a:ext>
            </a:extLst>
          </p:cNvPr>
          <p:cNvCxnSpPr/>
          <p:nvPr/>
        </p:nvCxnSpPr>
        <p:spPr bwMode="auto">
          <a:xfrm>
            <a:off x="318356" y="1004531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DB40848B-7AC5-4F8E-9F5A-D83F71A40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75" y="1100774"/>
            <a:ext cx="3980618" cy="50052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ECD413-9655-4EF4-A765-51FD444E0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7" y="1091645"/>
            <a:ext cx="3980173" cy="50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1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558CDB6-F5DD-4C57-ADAB-A07A9710E42D}"/>
              </a:ext>
            </a:extLst>
          </p:cNvPr>
          <p:cNvCxnSpPr/>
          <p:nvPr/>
        </p:nvCxnSpPr>
        <p:spPr bwMode="auto">
          <a:xfrm>
            <a:off x="318356" y="905490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98B326C-AD17-4853-B74F-6B46D285B575}"/>
              </a:ext>
            </a:extLst>
          </p:cNvPr>
          <p:cNvSpPr txBox="1"/>
          <p:nvPr/>
        </p:nvSpPr>
        <p:spPr>
          <a:xfrm>
            <a:off x="455790" y="326273"/>
            <a:ext cx="350929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mixing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91D7B5-F50E-4322-B041-0970CE2ED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90" y="5557451"/>
            <a:ext cx="1408410" cy="3377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4FB8FE-367F-439F-B3E4-05FAA26F8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06" y="1522288"/>
            <a:ext cx="7952314" cy="3456383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CF59EC5-1FF8-477E-A60F-32756BE1C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273" y="5557452"/>
            <a:ext cx="1480838" cy="3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6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C4F822B5-3F6F-49E7-B784-BC8822A3D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513" y="249238"/>
            <a:ext cx="8229600" cy="113982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eaLnBrk="1" hangingPunct="1"/>
            <a:r>
              <a:rPr lang="en-US" altLang="zh-CN" sz="3800" b="1" dirty="0">
                <a:solidFill>
                  <a:srgbClr val="FF3300"/>
                </a:solidFill>
                <a:latin typeface="Arial Rounded MT Bold" panose="020F0704030504030204" pitchFamily="34" charset="0"/>
              </a:rPr>
              <a:t>Part I:Quark model classification</a:t>
            </a:r>
          </a:p>
        </p:txBody>
      </p:sp>
      <p:pic>
        <p:nvPicPr>
          <p:cNvPr id="4099" name="图片 5">
            <a:extLst>
              <a:ext uri="{FF2B5EF4-FFF2-40B4-BE49-F238E27FC236}">
                <a16:creationId xmlns:a16="http://schemas.microsoft.com/office/drawing/2014/main" id="{FB66D6F5-19C9-40A2-B1E3-FF9C6A60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65250"/>
            <a:ext cx="87122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6">
            <a:extLst>
              <a:ext uri="{FF2B5EF4-FFF2-40B4-BE49-F238E27FC236}">
                <a16:creationId xmlns:a16="http://schemas.microsoft.com/office/drawing/2014/main" id="{F0162C30-C97E-4D33-9F34-7AFEDB08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429000"/>
            <a:ext cx="87122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B4B738-3691-4E7A-B784-067A552B3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84" y="1196752"/>
            <a:ext cx="7818632" cy="44644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734F87B-4A79-4FF5-8E32-C3A83B37F7A5}"/>
              </a:ext>
            </a:extLst>
          </p:cNvPr>
          <p:cNvSpPr txBox="1"/>
          <p:nvPr/>
        </p:nvSpPr>
        <p:spPr>
          <a:xfrm>
            <a:off x="455790" y="326273"/>
            <a:ext cx="366318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parameters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3A69396-5D50-4CDD-84B2-FF14F523475B}"/>
              </a:ext>
            </a:extLst>
          </p:cNvPr>
          <p:cNvCxnSpPr/>
          <p:nvPr/>
        </p:nvCxnSpPr>
        <p:spPr bwMode="auto">
          <a:xfrm>
            <a:off x="318356" y="905490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2492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DAAC79F-0CD2-4DD6-958E-EFFB69383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101" y="911950"/>
            <a:ext cx="8165798" cy="504056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E26FD5F-2A00-447C-9D05-FE3FBA82A31D}"/>
              </a:ext>
            </a:extLst>
          </p:cNvPr>
          <p:cNvSpPr txBox="1"/>
          <p:nvPr/>
        </p:nvSpPr>
        <p:spPr>
          <a:xfrm>
            <a:off x="455790" y="326273"/>
            <a:ext cx="31662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Helicity amplitudes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06FF4D9-B0F6-420F-BA8F-D33C4CEB2846}"/>
              </a:ext>
            </a:extLst>
          </p:cNvPr>
          <p:cNvCxnSpPr/>
          <p:nvPr/>
        </p:nvCxnSpPr>
        <p:spPr bwMode="auto">
          <a:xfrm>
            <a:off x="318356" y="905490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7F51A09-44A1-4A15-822D-4F9AC40E47A6}"/>
              </a:ext>
            </a:extLst>
          </p:cNvPr>
          <p:cNvCxnSpPr/>
          <p:nvPr/>
        </p:nvCxnSpPr>
        <p:spPr bwMode="auto">
          <a:xfrm>
            <a:off x="489101" y="5013176"/>
            <a:ext cx="85072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5F0CE33-C014-4D87-A45F-7A86055D5082}"/>
              </a:ext>
            </a:extLst>
          </p:cNvPr>
          <p:cNvCxnSpPr/>
          <p:nvPr/>
        </p:nvCxnSpPr>
        <p:spPr bwMode="auto">
          <a:xfrm>
            <a:off x="489101" y="3284984"/>
            <a:ext cx="85072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450C288-4489-4868-B666-C7DC6ADF252A}"/>
              </a:ext>
            </a:extLst>
          </p:cNvPr>
          <p:cNvSpPr txBox="1"/>
          <p:nvPr/>
        </p:nvSpPr>
        <p:spPr>
          <a:xfrm>
            <a:off x="611560" y="5960511"/>
            <a:ext cx="520052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problems should be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overcomed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31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E88E4827-0B4B-46B9-9F29-E2D3F0890681}"/>
              </a:ext>
            </a:extLst>
          </p:cNvPr>
          <p:cNvCxnSpPr/>
          <p:nvPr/>
        </p:nvCxnSpPr>
        <p:spPr bwMode="auto">
          <a:xfrm>
            <a:off x="318356" y="1004531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4581CEAD-91AB-4EF1-97A5-3BE7D320CC70}"/>
              </a:ext>
            </a:extLst>
          </p:cNvPr>
          <p:cNvSpPr txBox="1"/>
          <p:nvPr/>
        </p:nvSpPr>
        <p:spPr>
          <a:xfrm>
            <a:off x="539552" y="26064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Summary for </a:t>
            </a:r>
            <a:r>
              <a:rPr lang="el-GR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N,</a:t>
            </a:r>
            <a:r>
              <a:rPr lang="el-GR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 scatterings 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AEAF396-5F87-4F3F-93CD-DB01AC5A0CF3}"/>
              </a:ext>
            </a:extLst>
          </p:cNvPr>
          <p:cNvSpPr txBox="1"/>
          <p:nvPr/>
        </p:nvSpPr>
        <p:spPr>
          <a:xfrm>
            <a:off x="595547" y="2962487"/>
            <a:ext cx="798933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Obvious roles are found for: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D87E31-FA8D-4E0E-9F21-C13682807F40}"/>
              </a:ext>
            </a:extLst>
          </p:cNvPr>
          <p:cNvSpPr/>
          <p:nvPr/>
        </p:nvSpPr>
        <p:spPr>
          <a:xfrm>
            <a:off x="565523" y="3509991"/>
            <a:ext cx="8142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N(1535)1/2</a:t>
            </a:r>
            <a:r>
              <a:rPr lang="en-US" altLang="zh-CN" sz="28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N(1650)1/2</a:t>
            </a:r>
            <a:r>
              <a:rPr lang="en-US" altLang="zh-CN" sz="28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N(1520)3/2</a:t>
            </a:r>
            <a:r>
              <a:rPr lang="en-US" altLang="zh-CN" sz="28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N(1700)3/2</a:t>
            </a:r>
            <a:r>
              <a:rPr lang="en-US" altLang="zh-CN" sz="2800" b="1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N(1675)5/2-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N(1920)1/2- , 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N(2080)5/2, N(1440)1/2+, N(1720)3/2+</a:t>
            </a:r>
            <a:endParaRPr lang="zh-CN" altLang="en-US" sz="2800" dirty="0">
              <a:solidFill>
                <a:srgbClr val="FF33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522AD0-3995-4579-A93B-8AF0F80B3EAF}"/>
              </a:ext>
            </a:extLst>
          </p:cNvPr>
          <p:cNvSpPr txBox="1"/>
          <p:nvPr/>
        </p:nvSpPr>
        <p:spPr>
          <a:xfrm>
            <a:off x="641896" y="4971086"/>
            <a:ext cx="798933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we find the other resonances?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BACCF4-C5C0-4BBB-933D-29CD2FCF12BF}"/>
              </a:ext>
            </a:extLst>
          </p:cNvPr>
          <p:cNvSpPr/>
          <p:nvPr/>
        </p:nvSpPr>
        <p:spPr>
          <a:xfrm>
            <a:off x="595547" y="5591859"/>
            <a:ext cx="8142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N(1710)1/2+, ……</a:t>
            </a:r>
            <a:endParaRPr lang="zh-CN" altLang="en-US" sz="2800" dirty="0">
              <a:solidFill>
                <a:srgbClr val="FF33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BD842CD-5B68-42C7-9686-58706F53D3E3}"/>
              </a:ext>
            </a:extLst>
          </p:cNvPr>
          <p:cNvSpPr txBox="1"/>
          <p:nvPr/>
        </p:nvSpPr>
        <p:spPr>
          <a:xfrm>
            <a:off x="595547" y="1102084"/>
            <a:ext cx="79893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mixing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F3940D6-FCB1-422B-A5D9-BF51DE177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5304"/>
            <a:ext cx="6736405" cy="12400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1536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7CB5DBEE-6872-4885-B090-205C2012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156" y="248704"/>
            <a:ext cx="8795321" cy="113982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eaLnBrk="1" hangingPunct="1"/>
            <a:r>
              <a:rPr lang="en-US" altLang="zh-CN" sz="3800" b="1" dirty="0">
                <a:solidFill>
                  <a:srgbClr val="FF3300"/>
                </a:solidFill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Part II: Study of hyperon resonances  by reactions</a:t>
            </a:r>
            <a:endParaRPr lang="en-US" altLang="zh-CN" sz="3800" b="1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E65FF8A-61C6-4DDC-84E2-2C0BF512E992}"/>
              </a:ext>
            </a:extLst>
          </p:cNvPr>
          <p:cNvCxnSpPr/>
          <p:nvPr/>
        </p:nvCxnSpPr>
        <p:spPr bwMode="auto">
          <a:xfrm>
            <a:off x="318356" y="1584251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D7186317-3BB3-4857-851B-17E67768EC70}"/>
              </a:ext>
            </a:extLst>
          </p:cNvPr>
          <p:cNvSpPr txBox="1"/>
          <p:nvPr/>
        </p:nvSpPr>
        <p:spPr>
          <a:xfrm>
            <a:off x="1224174" y="191683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EBCECA-F773-426E-B0EB-A84341F26085}"/>
              </a:ext>
            </a:extLst>
          </p:cNvPr>
          <p:cNvSpPr txBox="1"/>
          <p:nvPr/>
        </p:nvSpPr>
        <p:spPr>
          <a:xfrm>
            <a:off x="1224174" y="29027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Λπ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6F4DB70-63B3-4C0B-BCC0-AEC54C131D16}"/>
              </a:ext>
            </a:extLst>
          </p:cNvPr>
          <p:cNvSpPr txBox="1"/>
          <p:nvPr/>
        </p:nvSpPr>
        <p:spPr>
          <a:xfrm>
            <a:off x="1246096" y="386098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K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bar 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71BA120-B8D3-4CCB-86D2-03C1E3CB675F}"/>
              </a:ext>
            </a:extLst>
          </p:cNvPr>
          <p:cNvSpPr txBox="1"/>
          <p:nvPr/>
        </p:nvSpPr>
        <p:spPr>
          <a:xfrm>
            <a:off x="4572000" y="191683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ηΛ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298D9A2-32E3-4750-9CAF-1A0511C48776}"/>
              </a:ext>
            </a:extLst>
          </p:cNvPr>
          <p:cNvSpPr txBox="1"/>
          <p:nvPr/>
        </p:nvSpPr>
        <p:spPr>
          <a:xfrm>
            <a:off x="4572000" y="287457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γΛ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84B2217-FD6B-4E79-BC5A-4E38667941E7}"/>
              </a:ext>
            </a:extLst>
          </p:cNvPr>
          <p:cNvSpPr txBox="1"/>
          <p:nvPr/>
        </p:nvSpPr>
        <p:spPr>
          <a:xfrm>
            <a:off x="4572000" y="386098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γΣ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26C9FB-A9DA-48EE-AE04-79C67FFC9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41" y="4918636"/>
            <a:ext cx="4932450" cy="4700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3E7D28-7C12-4BE7-A2D2-B8DF1F01F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507313"/>
            <a:ext cx="4779900" cy="5335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7B5C58D-8B31-4EF1-9104-674772022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530" y="5279535"/>
            <a:ext cx="4678200" cy="5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6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BA9B452-4F6C-43D0-ADF4-1DACB2C747B9}"/>
              </a:ext>
            </a:extLst>
          </p:cNvPr>
          <p:cNvSpPr txBox="1"/>
          <p:nvPr/>
        </p:nvSpPr>
        <p:spPr>
          <a:xfrm>
            <a:off x="467544" y="2557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Λπ</a:t>
            </a:r>
            <a:r>
              <a:rPr lang="en-US" altLang="zh-C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l-GR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</a:t>
            </a:r>
            <a:r>
              <a:rPr lang="en-US" altLang="zh-C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l-GR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altLang="zh-C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7E8398-EEAD-4C67-9A2F-653D7DF14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75762"/>
            <a:ext cx="3874090" cy="5526458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9B03A1B-0CE3-428F-82EC-C6AE206A49C2}"/>
              </a:ext>
            </a:extLst>
          </p:cNvPr>
          <p:cNvCxnSpPr/>
          <p:nvPr/>
        </p:nvCxnSpPr>
        <p:spPr bwMode="auto">
          <a:xfrm>
            <a:off x="318356" y="902111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C1CE248D-37E8-4475-9767-A8E7DB745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213" y="1075762"/>
            <a:ext cx="4351431" cy="53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26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E4E31C-C0A7-4F39-8EE3-911D660B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82" y="1052736"/>
            <a:ext cx="4608512" cy="56251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CE33A2-0DDF-4462-A0BB-EE517C33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794" y="912192"/>
            <a:ext cx="4086610" cy="57656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87B7726-F762-4EF8-8D48-582F2E394047}"/>
              </a:ext>
            </a:extLst>
          </p:cNvPr>
          <p:cNvSpPr txBox="1"/>
          <p:nvPr/>
        </p:nvSpPr>
        <p:spPr>
          <a:xfrm>
            <a:off x="574326" y="18015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ηΛ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l-GR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Λπ</a:t>
            </a:r>
            <a:r>
              <a:rPr lang="en-US" altLang="zh-C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5453475-ADCA-4556-A3FF-FC145F25776C}"/>
              </a:ext>
            </a:extLst>
          </p:cNvPr>
          <p:cNvCxnSpPr/>
          <p:nvPr/>
        </p:nvCxnSpPr>
        <p:spPr bwMode="auto">
          <a:xfrm>
            <a:off x="318356" y="828268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3162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4A6397E-5EB2-4528-81CD-AA274792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25" y="980728"/>
            <a:ext cx="7068150" cy="520167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7659324-E077-4EE6-98F3-B020C2BD0FF4}"/>
              </a:ext>
            </a:extLst>
          </p:cNvPr>
          <p:cNvSpPr txBox="1"/>
          <p:nvPr/>
        </p:nvSpPr>
        <p:spPr>
          <a:xfrm>
            <a:off x="467544" y="313492"/>
            <a:ext cx="366318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parameters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D34235-AAA3-4DAD-A7B9-2769CD5B4AA8}"/>
              </a:ext>
            </a:extLst>
          </p:cNvPr>
          <p:cNvCxnSpPr/>
          <p:nvPr/>
        </p:nvCxnSpPr>
        <p:spPr bwMode="auto">
          <a:xfrm>
            <a:off x="318356" y="836712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67611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6396804-17EB-41D4-95B9-1EE6A5448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90742"/>
            <a:ext cx="6230353" cy="54949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D509457-8DCA-42AD-8A35-80554565A75D}"/>
              </a:ext>
            </a:extLst>
          </p:cNvPr>
          <p:cNvSpPr txBox="1"/>
          <p:nvPr/>
        </p:nvSpPr>
        <p:spPr>
          <a:xfrm>
            <a:off x="467544" y="264758"/>
            <a:ext cx="33601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parameters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C2C5549-17FA-4B51-B375-650F7193E1BA}"/>
              </a:ext>
            </a:extLst>
          </p:cNvPr>
          <p:cNvCxnSpPr/>
          <p:nvPr/>
        </p:nvCxnSpPr>
        <p:spPr bwMode="auto">
          <a:xfrm>
            <a:off x="318356" y="836712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5365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1A5B4F3-F3DD-4691-94DF-03197B74B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42" y="1310354"/>
            <a:ext cx="8041487" cy="165618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37AC062-E2BB-4A29-BAA0-235BA561B928}"/>
              </a:ext>
            </a:extLst>
          </p:cNvPr>
          <p:cNvSpPr txBox="1"/>
          <p:nvPr/>
        </p:nvSpPr>
        <p:spPr>
          <a:xfrm>
            <a:off x="455790" y="326273"/>
            <a:ext cx="350929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mixing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9D7B92-219A-4451-97CA-9F4AF0C05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31" y="3573016"/>
            <a:ext cx="8005498" cy="1664038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2E5EC2D-96AC-4F6F-9C9D-FD477B02DB75}"/>
              </a:ext>
            </a:extLst>
          </p:cNvPr>
          <p:cNvCxnSpPr/>
          <p:nvPr/>
        </p:nvCxnSpPr>
        <p:spPr bwMode="auto">
          <a:xfrm>
            <a:off x="318356" y="1052736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52028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37AC062-E2BB-4A29-BAA0-235BA561B928}"/>
              </a:ext>
            </a:extLst>
          </p:cNvPr>
          <p:cNvSpPr txBox="1"/>
          <p:nvPr/>
        </p:nvSpPr>
        <p:spPr>
          <a:xfrm>
            <a:off x="455790" y="326273"/>
            <a:ext cx="793448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decay properties of </a:t>
            </a:r>
            <a:r>
              <a:rPr lang="el-GR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(1670) without mixing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DC1651-E9A5-4614-AB70-17098DCA5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90" y="1412776"/>
            <a:ext cx="812025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5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7CB5DBEE-6872-4885-B090-205C2012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3982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eaLnBrk="1" hangingPunct="1"/>
            <a:r>
              <a:rPr lang="en-US" altLang="zh-CN" sz="3800" b="1" dirty="0" err="1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Nonstrange</a:t>
            </a:r>
            <a:r>
              <a:rPr lang="en-US" altLang="zh-CN" sz="38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spectrum</a:t>
            </a:r>
          </a:p>
        </p:txBody>
      </p:sp>
      <p:sp>
        <p:nvSpPr>
          <p:cNvPr id="5123" name="文本框 9">
            <a:extLst>
              <a:ext uri="{FF2B5EF4-FFF2-40B4-BE49-F238E27FC236}">
                <a16:creationId xmlns:a16="http://schemas.microsoft.com/office/drawing/2014/main" id="{8A46500B-E3C3-4182-A3AF-0C540988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16" y="1240811"/>
            <a:ext cx="2678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[56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文本框 10">
            <a:extLst>
              <a:ext uri="{FF2B5EF4-FFF2-40B4-BE49-F238E27FC236}">
                <a16:creationId xmlns:a16="http://schemas.microsoft.com/office/drawing/2014/main" id="{DAC75A7F-5880-43F2-89F0-D61DDE12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635" y="1235047"/>
            <a:ext cx="1519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N(938)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AD26D9C5-7301-4EBC-B687-294994822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51" y="2239051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10">
            <a:extLst>
              <a:ext uri="{FF2B5EF4-FFF2-40B4-BE49-F238E27FC236}">
                <a16:creationId xmlns:a16="http://schemas.microsoft.com/office/drawing/2014/main" id="{9E83CC43-5B21-4A48-8173-05FF6F55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374" y="2249662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N(1535)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1BD6D346-CA7A-4FD7-B00C-923AA63F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69" y="2830429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10">
            <a:extLst>
              <a:ext uri="{FF2B5EF4-FFF2-40B4-BE49-F238E27FC236}">
                <a16:creationId xmlns:a16="http://schemas.microsoft.com/office/drawing/2014/main" id="{9AF6C3F2-A35B-4D53-8D0B-24CDC83D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374" y="2812073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N(1650)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CE6D78-509B-49AD-958C-01945DC2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049" y="3934797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N(1520)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A37E1E-3E55-445B-BC2E-6C4A18E44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51" y="3934797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1">
            <a:extLst>
              <a:ext uri="{FF2B5EF4-FFF2-40B4-BE49-F238E27FC236}">
                <a16:creationId xmlns:a16="http://schemas.microsoft.com/office/drawing/2014/main" id="{76D2A01F-3D0C-4760-9AE4-0EC78356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51" y="4438853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D7A43B9-95C6-40A8-B1BC-EAE5A991E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049" y="4510861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N(1700)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1">
            <a:extLst>
              <a:ext uri="{FF2B5EF4-FFF2-40B4-BE49-F238E27FC236}">
                <a16:creationId xmlns:a16="http://schemas.microsoft.com/office/drawing/2014/main" id="{44730500-1D8D-4D74-90EE-860BEB65D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69" y="5590981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5/2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CC01D9C-F684-4103-8600-B6E2E64C0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049" y="5590981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N(1675)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E65FF8A-61C6-4DDC-84E2-2C0BF512E992}"/>
              </a:ext>
            </a:extLst>
          </p:cNvPr>
          <p:cNvCxnSpPr/>
          <p:nvPr/>
        </p:nvCxnSpPr>
        <p:spPr bwMode="auto">
          <a:xfrm>
            <a:off x="318356" y="1196752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文本框 11">
            <a:extLst>
              <a:ext uri="{FF2B5EF4-FFF2-40B4-BE49-F238E27FC236}">
                <a16:creationId xmlns:a16="http://schemas.microsoft.com/office/drawing/2014/main" id="{DDDE5368-39FC-436A-AAAF-B7165BCE0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57" y="1723816"/>
            <a:ext cx="2678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[56 </a:t>
            </a:r>
            <a:r>
              <a:rPr lang="en-US" altLang="zh-C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10]  3/2</a:t>
            </a:r>
            <a:r>
              <a:rPr lang="en-US" altLang="zh-C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36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2">
            <a:extLst>
              <a:ext uri="{FF2B5EF4-FFF2-40B4-BE49-F238E27FC236}">
                <a16:creationId xmlns:a16="http://schemas.microsoft.com/office/drawing/2014/main" id="{E81B107A-7B66-40E9-BC88-E393322DC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185" y="1742245"/>
            <a:ext cx="171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(1232)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11">
            <a:extLst>
              <a:ext uri="{FF2B5EF4-FFF2-40B4-BE49-F238E27FC236}">
                <a16:creationId xmlns:a16="http://schemas.microsoft.com/office/drawing/2014/main" id="{07575F43-5208-4923-B9B3-F57332AD4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8" y="5014917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10]  3/2</a:t>
            </a:r>
            <a:r>
              <a:rPr lang="en-US" altLang="zh-C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12">
            <a:extLst>
              <a:ext uri="{FF2B5EF4-FFF2-40B4-BE49-F238E27FC236}">
                <a16:creationId xmlns:a16="http://schemas.microsoft.com/office/drawing/2014/main" id="{337342E4-D45E-4689-922A-C06B87EA3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808" y="5086925"/>
            <a:ext cx="171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(1700)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11">
            <a:extLst>
              <a:ext uri="{FF2B5EF4-FFF2-40B4-BE49-F238E27FC236}">
                <a16:creationId xmlns:a16="http://schemas.microsoft.com/office/drawing/2014/main" id="{B26B6106-3A89-4373-8728-1763B5A2D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69" y="3358733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10]  1/2</a:t>
            </a:r>
            <a:r>
              <a:rPr lang="en-US" altLang="zh-C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id="{C36D9910-5F4D-45D3-82C4-30A277369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808" y="3430741"/>
            <a:ext cx="171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(1620)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FEF64F-8627-44D0-ACA9-401CB51E2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393271" cy="381642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D971F89-333D-41AB-A6F4-CD7AACE71330}"/>
              </a:ext>
            </a:extLst>
          </p:cNvPr>
          <p:cNvSpPr txBox="1"/>
          <p:nvPr/>
        </p:nvSpPr>
        <p:spPr>
          <a:xfrm>
            <a:off x="455790" y="326273"/>
            <a:ext cx="743434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decay properties of </a:t>
            </a:r>
            <a:r>
              <a:rPr lang="el-GR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(1670) with mixing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39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E88E4827-0B4B-46B9-9F29-E2D3F0890681}"/>
              </a:ext>
            </a:extLst>
          </p:cNvPr>
          <p:cNvCxnSpPr/>
          <p:nvPr/>
        </p:nvCxnSpPr>
        <p:spPr bwMode="auto">
          <a:xfrm>
            <a:off x="318356" y="1004531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4581CEAD-91AB-4EF1-97A5-3BE7D320CC70}"/>
              </a:ext>
            </a:extLst>
          </p:cNvPr>
          <p:cNvSpPr txBox="1"/>
          <p:nvPr/>
        </p:nvSpPr>
        <p:spPr>
          <a:xfrm>
            <a:off x="539552" y="26064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Summary for KN scatterings 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AEAF396-5F87-4F3F-93CD-DB01AC5A0CF3}"/>
              </a:ext>
            </a:extLst>
          </p:cNvPr>
          <p:cNvSpPr txBox="1"/>
          <p:nvPr/>
        </p:nvSpPr>
        <p:spPr>
          <a:xfrm>
            <a:off x="641896" y="3504879"/>
            <a:ext cx="798933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Obvious roles are found for: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D87E31-FA8D-4E0E-9F21-C13682807F40}"/>
              </a:ext>
            </a:extLst>
          </p:cNvPr>
          <p:cNvSpPr/>
          <p:nvPr/>
        </p:nvSpPr>
        <p:spPr>
          <a:xfrm>
            <a:off x="683815" y="4046942"/>
            <a:ext cx="8142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(1405)1/2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(1670)1/2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(1520)3/2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(1690)3/2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(1620)1/2-, </a:t>
            </a:r>
            <a:r>
              <a:rPr lang="el-G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(1750)1/2- , </a:t>
            </a:r>
            <a:r>
              <a:rPr lang="el-G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(1670)3/2- </a:t>
            </a:r>
            <a:r>
              <a:rPr lang="el-G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(1775)5/2-</a:t>
            </a:r>
            <a:endParaRPr lang="zh-CN" altLang="en-US" sz="2800" dirty="0">
              <a:solidFill>
                <a:srgbClr val="3333F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522AD0-3995-4579-A93B-8AF0F80B3EAF}"/>
              </a:ext>
            </a:extLst>
          </p:cNvPr>
          <p:cNvSpPr txBox="1"/>
          <p:nvPr/>
        </p:nvSpPr>
        <p:spPr>
          <a:xfrm>
            <a:off x="613417" y="5303075"/>
            <a:ext cx="798933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establish more hyperon resonances?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BD842CD-5B68-42C7-9686-58706F53D3E3}"/>
              </a:ext>
            </a:extLst>
          </p:cNvPr>
          <p:cNvSpPr txBox="1"/>
          <p:nvPr/>
        </p:nvSpPr>
        <p:spPr>
          <a:xfrm>
            <a:off x="595547" y="1102084"/>
            <a:ext cx="79893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mixing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BE0CF2A-AB08-413C-AC56-CA1E55153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66" y="1651427"/>
            <a:ext cx="804148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15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7CB5DBEE-6872-4885-B090-205C2012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156" y="248704"/>
            <a:ext cx="8795321" cy="113982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eaLnBrk="1" hangingPunct="1"/>
            <a:r>
              <a:rPr lang="en-US" altLang="zh-CN" sz="3800" b="1" dirty="0">
                <a:solidFill>
                  <a:srgbClr val="FF3300"/>
                </a:solidFill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Part III: Study of baryon resonances  by their decays</a:t>
            </a:r>
            <a:endParaRPr lang="en-US" altLang="zh-CN" sz="3800" b="1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E65FF8A-61C6-4DDC-84E2-2C0BF512E992}"/>
              </a:ext>
            </a:extLst>
          </p:cNvPr>
          <p:cNvCxnSpPr/>
          <p:nvPr/>
        </p:nvCxnSpPr>
        <p:spPr bwMode="auto">
          <a:xfrm>
            <a:off x="318356" y="1584251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C3EA7EF2-AB23-4EDE-A5B6-6149A511A633}"/>
              </a:ext>
            </a:extLst>
          </p:cNvPr>
          <p:cNvSpPr txBox="1"/>
          <p:nvPr/>
        </p:nvSpPr>
        <p:spPr>
          <a:xfrm>
            <a:off x="1373506" y="1907530"/>
            <a:ext cx="4251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hyperon resonances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CC952C0-7884-46C1-90AC-0AC3E471ABAA}"/>
              </a:ext>
            </a:extLst>
          </p:cNvPr>
          <p:cNvSpPr txBox="1"/>
          <p:nvPr/>
        </p:nvSpPr>
        <p:spPr>
          <a:xfrm>
            <a:off x="1377092" y="3914918"/>
            <a:ext cx="4297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hyperon resonances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65875B-E631-4319-BABB-3546D25CF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5117052"/>
            <a:ext cx="5369327" cy="3324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A5D40F-3B27-43E4-B377-4FDB32CAB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847155"/>
            <a:ext cx="5369326" cy="5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12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762C8C-E078-45B7-88D1-DA59733EB578}"/>
              </a:ext>
            </a:extLst>
          </p:cNvPr>
          <p:cNvSpPr txBox="1"/>
          <p:nvPr/>
        </p:nvSpPr>
        <p:spPr>
          <a:xfrm>
            <a:off x="574595" y="332656"/>
            <a:ext cx="4251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hyperon resonances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A3EC123-5404-4412-AC0F-F7318F1E2A32}"/>
              </a:ext>
            </a:extLst>
          </p:cNvPr>
          <p:cNvCxnSpPr/>
          <p:nvPr/>
        </p:nvCxnSpPr>
        <p:spPr bwMode="auto">
          <a:xfrm>
            <a:off x="318356" y="1004531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CF6783C0-A356-4DF4-B14F-9D89743DC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35430"/>
            <a:ext cx="7344816" cy="49616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C37D0C9-C6AF-4F2A-9AF7-273ACC15A519}"/>
              </a:ext>
            </a:extLst>
          </p:cNvPr>
          <p:cNvSpPr txBox="1"/>
          <p:nvPr/>
        </p:nvSpPr>
        <p:spPr>
          <a:xfrm>
            <a:off x="899592" y="1030076"/>
            <a:ext cx="433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with JP=3/2+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00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A3EC123-5404-4412-AC0F-F7318F1E2A32}"/>
              </a:ext>
            </a:extLst>
          </p:cNvPr>
          <p:cNvCxnSpPr/>
          <p:nvPr/>
        </p:nvCxnSpPr>
        <p:spPr bwMode="auto">
          <a:xfrm>
            <a:off x="409193" y="1268760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5C37D0C9-C6AF-4F2A-9AF7-273ACC15A519}"/>
              </a:ext>
            </a:extLst>
          </p:cNvPr>
          <p:cNvSpPr txBox="1"/>
          <p:nvPr/>
        </p:nvSpPr>
        <p:spPr>
          <a:xfrm>
            <a:off x="539552" y="529517"/>
            <a:ext cx="4846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(1690) and the JP=1/2- states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A79DA7-1553-445F-BD90-C46CDAE3D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69" y="1486276"/>
            <a:ext cx="8200409" cy="309634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4F5FBF4-51C7-45CC-AA8D-35827964C14C}"/>
              </a:ext>
            </a:extLst>
          </p:cNvPr>
          <p:cNvSpPr txBox="1"/>
          <p:nvPr/>
        </p:nvSpPr>
        <p:spPr>
          <a:xfrm>
            <a:off x="528330" y="4797150"/>
            <a:ext cx="7932102" cy="95410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confirm of </a:t>
            </a:r>
            <a:r>
              <a:rPr lang="el-GR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(1620) at Belle brings a great </a:t>
            </a:r>
          </a:p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 to the quark model!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Arxiv:1810.06181 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07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A3EC123-5404-4412-AC0F-F7318F1E2A32}"/>
              </a:ext>
            </a:extLst>
          </p:cNvPr>
          <p:cNvCxnSpPr/>
          <p:nvPr/>
        </p:nvCxnSpPr>
        <p:spPr bwMode="auto">
          <a:xfrm>
            <a:off x="409193" y="1268760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5C37D0C9-C6AF-4F2A-9AF7-273ACC15A519}"/>
              </a:ext>
            </a:extLst>
          </p:cNvPr>
          <p:cNvSpPr txBox="1"/>
          <p:nvPr/>
        </p:nvSpPr>
        <p:spPr>
          <a:xfrm>
            <a:off x="539552" y="529517"/>
            <a:ext cx="4846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(1820) and the JP=3/2- states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CACBC9B-CA84-425E-98C0-2DC7A306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416824" cy="44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29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51D06D8-F0D2-47B7-900A-4F6BDC8D1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24" y="1530874"/>
            <a:ext cx="7636151" cy="388807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367F127-9F45-4031-9EDA-7E63F0441274}"/>
              </a:ext>
            </a:extLst>
          </p:cNvPr>
          <p:cNvSpPr txBox="1"/>
          <p:nvPr/>
        </p:nvSpPr>
        <p:spPr>
          <a:xfrm>
            <a:off x="478636" y="476672"/>
            <a:ext cx="8186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properties of </a:t>
            </a:r>
            <a:r>
              <a:rPr lang="el-G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(1820) compared with the data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743ADD-14E3-4332-87B2-1ADB983C3477}"/>
              </a:ext>
            </a:extLst>
          </p:cNvPr>
          <p:cNvCxnSpPr/>
          <p:nvPr/>
        </p:nvCxnSpPr>
        <p:spPr bwMode="auto">
          <a:xfrm>
            <a:off x="478636" y="1196752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73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1F81251-95FA-4CDE-B531-1B77C7B2F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446747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E6E4CEE-2A05-4757-B529-67E90D284B4E}"/>
              </a:ext>
            </a:extLst>
          </p:cNvPr>
          <p:cNvSpPr txBox="1"/>
          <p:nvPr/>
        </p:nvSpPr>
        <p:spPr>
          <a:xfrm>
            <a:off x="467544" y="454526"/>
            <a:ext cx="4624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(1950) as the JP=5/2- state?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2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658427-8C70-4D59-90D2-B9FC4B39C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462785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69838C3-5176-4E89-BEF2-07B950CFE009}"/>
              </a:ext>
            </a:extLst>
          </p:cNvPr>
          <p:cNvSpPr txBox="1"/>
          <p:nvPr/>
        </p:nvSpPr>
        <p:spPr>
          <a:xfrm>
            <a:off x="387846" y="392667"/>
            <a:ext cx="813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for the JP=5/2+ state in future experiments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65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4382F0-5FC1-495E-B265-4B7054A49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7416824" cy="596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0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7CB5DBEE-6872-4885-B090-205C2012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3982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eaLnBrk="1" hangingPunct="1"/>
            <a:r>
              <a:rPr lang="el-GR" altLang="zh-CN" sz="3800" b="1" dirty="0">
                <a:solidFill>
                  <a:srgbClr val="FF3300"/>
                </a:solidFill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Λ</a:t>
            </a:r>
            <a:r>
              <a:rPr lang="en-US" altLang="zh-CN" sz="38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hyperon spectrum</a:t>
            </a:r>
          </a:p>
        </p:txBody>
      </p:sp>
      <p:sp>
        <p:nvSpPr>
          <p:cNvPr id="5123" name="文本框 9">
            <a:extLst>
              <a:ext uri="{FF2B5EF4-FFF2-40B4-BE49-F238E27FC236}">
                <a16:creationId xmlns:a16="http://schemas.microsoft.com/office/drawing/2014/main" id="{8A46500B-E3C3-4182-A3AF-0C540988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16" y="1240811"/>
            <a:ext cx="2678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[56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文本框 10">
            <a:extLst>
              <a:ext uri="{FF2B5EF4-FFF2-40B4-BE49-F238E27FC236}">
                <a16:creationId xmlns:a16="http://schemas.microsoft.com/office/drawing/2014/main" id="{DAC75A7F-5880-43F2-89F0-D61DDE12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635" y="1235047"/>
            <a:ext cx="1682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Λ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(1116)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AD26D9C5-7301-4EBC-B687-294994822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44" y="1886848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  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10">
            <a:extLst>
              <a:ext uri="{FF2B5EF4-FFF2-40B4-BE49-F238E27FC236}">
                <a16:creationId xmlns:a16="http://schemas.microsoft.com/office/drawing/2014/main" id="{9E83CC43-5B21-4A48-8173-05FF6F55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395" y="1853884"/>
            <a:ext cx="1717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Λ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(1405)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1BD6D346-CA7A-4FD7-B00C-923AA63F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69" y="2928214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A37E1E-3E55-445B-BC2E-6C4A18E44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43" y="3497524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  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1">
            <a:extLst>
              <a:ext uri="{FF2B5EF4-FFF2-40B4-BE49-F238E27FC236}">
                <a16:creationId xmlns:a16="http://schemas.microsoft.com/office/drawing/2014/main" id="{76D2A01F-3D0C-4760-9AE4-0EC78356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69" y="4660591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1">
            <a:extLst>
              <a:ext uri="{FF2B5EF4-FFF2-40B4-BE49-F238E27FC236}">
                <a16:creationId xmlns:a16="http://schemas.microsoft.com/office/drawing/2014/main" id="{44730500-1D8D-4D74-90EE-860BEB65D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44" y="5338082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5/2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E65FF8A-61C6-4DDC-84E2-2C0BF512E992}"/>
              </a:ext>
            </a:extLst>
          </p:cNvPr>
          <p:cNvCxnSpPr/>
          <p:nvPr/>
        </p:nvCxnSpPr>
        <p:spPr bwMode="auto">
          <a:xfrm>
            <a:off x="318356" y="1196752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文本框 11">
            <a:extLst>
              <a:ext uri="{FF2B5EF4-FFF2-40B4-BE49-F238E27FC236}">
                <a16:creationId xmlns:a16="http://schemas.microsoft.com/office/drawing/2014/main" id="{EE2C9AC0-5937-44A6-AD7E-62653F9F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51" y="2390980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10">
            <a:extLst>
              <a:ext uri="{FF2B5EF4-FFF2-40B4-BE49-F238E27FC236}">
                <a16:creationId xmlns:a16="http://schemas.microsoft.com/office/drawing/2014/main" id="{14DCB644-70FE-4E89-92B2-BC103EDE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692" y="2399556"/>
            <a:ext cx="1717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Λ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(1670)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10">
            <a:extLst>
              <a:ext uri="{FF2B5EF4-FFF2-40B4-BE49-F238E27FC236}">
                <a16:creationId xmlns:a16="http://schemas.microsoft.com/office/drawing/2014/main" id="{D743F8BD-C619-4951-9CAB-8E504BEC6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010" y="2885759"/>
            <a:ext cx="1717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Λ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(1800)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76DE5EE-C5E3-4BF1-AD35-C896E2E24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44" y="4063203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10">
            <a:extLst>
              <a:ext uri="{FF2B5EF4-FFF2-40B4-BE49-F238E27FC236}">
                <a16:creationId xmlns:a16="http://schemas.microsoft.com/office/drawing/2014/main" id="{4EE7C1C4-50C8-4D36-8D74-C531ACA7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692" y="3452958"/>
            <a:ext cx="1717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Λ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(1520)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10">
            <a:extLst>
              <a:ext uri="{FF2B5EF4-FFF2-40B4-BE49-F238E27FC236}">
                <a16:creationId xmlns:a16="http://schemas.microsoft.com/office/drawing/2014/main" id="{48553910-946D-482A-9947-5B3218592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635" y="4023447"/>
            <a:ext cx="1717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Λ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(1690)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10">
            <a:extLst>
              <a:ext uri="{FF2B5EF4-FFF2-40B4-BE49-F238E27FC236}">
                <a16:creationId xmlns:a16="http://schemas.microsoft.com/office/drawing/2014/main" id="{093EC6E3-0295-4577-8031-9EB898042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155" y="4660289"/>
            <a:ext cx="16145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Λ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(????)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10">
            <a:extLst>
              <a:ext uri="{FF2B5EF4-FFF2-40B4-BE49-F238E27FC236}">
                <a16:creationId xmlns:a16="http://schemas.microsoft.com/office/drawing/2014/main" id="{CF3083A1-1FE3-45DE-93AF-C752916E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009" y="5338081"/>
            <a:ext cx="1717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Λ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(1830)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0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BE90AE6-30C6-4D4C-9A42-E0A41159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92088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68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BCA1222-EA1F-44FA-A104-22FEF5244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56084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02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7F8F410-7517-4327-87AC-A0E9ACCEA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560840" cy="57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85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762C8C-E078-45B7-88D1-DA59733EB578}"/>
              </a:ext>
            </a:extLst>
          </p:cNvPr>
          <p:cNvSpPr txBox="1"/>
          <p:nvPr/>
        </p:nvSpPr>
        <p:spPr>
          <a:xfrm>
            <a:off x="574595" y="332656"/>
            <a:ext cx="4297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hyperon resonances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A3EC123-5404-4412-AC0F-F7318F1E2A32}"/>
              </a:ext>
            </a:extLst>
          </p:cNvPr>
          <p:cNvCxnSpPr/>
          <p:nvPr/>
        </p:nvCxnSpPr>
        <p:spPr bwMode="auto">
          <a:xfrm>
            <a:off x="318356" y="1004531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ADCA0B60-AF46-4C51-86A6-675F7E4C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95" y="1063891"/>
            <a:ext cx="2034000" cy="53988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85D86D-B4C2-4E98-AE10-FC72C2C0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595" y="1085191"/>
            <a:ext cx="5390100" cy="544964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25D896F-A384-44BC-9326-E610ED4C84EB}"/>
              </a:ext>
            </a:extLst>
          </p:cNvPr>
          <p:cNvSpPr txBox="1"/>
          <p:nvPr/>
        </p:nvSpPr>
        <p:spPr>
          <a:xfrm>
            <a:off x="7713800" y="2348880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(2012)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75D7358-2894-46DB-A8B6-545DB5727190}"/>
              </a:ext>
            </a:extLst>
          </p:cNvPr>
          <p:cNvCxnSpPr/>
          <p:nvPr/>
        </p:nvCxnSpPr>
        <p:spPr bwMode="auto">
          <a:xfrm>
            <a:off x="467544" y="2872100"/>
            <a:ext cx="85072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5688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F82F5C5-C07F-4AB9-B3CF-24431B44644F}"/>
              </a:ext>
            </a:extLst>
          </p:cNvPr>
          <p:cNvSpPr txBox="1"/>
          <p:nvPr/>
        </p:nvSpPr>
        <p:spPr>
          <a:xfrm>
            <a:off x="611560" y="332656"/>
            <a:ext cx="4578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(2012) as the JP=3/2- state 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151132-9258-4996-AD1C-DB11B4E30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4" y="1393613"/>
            <a:ext cx="8487792" cy="4320480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D445FCE-E566-4CBC-83F5-C2D50A06BA64}"/>
              </a:ext>
            </a:extLst>
          </p:cNvPr>
          <p:cNvCxnSpPr/>
          <p:nvPr/>
        </p:nvCxnSpPr>
        <p:spPr bwMode="auto">
          <a:xfrm>
            <a:off x="318356" y="1124744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BEAFF53D-A64B-4D38-833A-93C1D6317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08" y="5997250"/>
            <a:ext cx="5718684" cy="35410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73568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7D7E81-72CB-4787-8C46-1CDCC5593EE0}"/>
              </a:ext>
            </a:extLst>
          </p:cNvPr>
          <p:cNvSpPr txBox="1"/>
          <p:nvPr/>
        </p:nvSpPr>
        <p:spPr>
          <a:xfrm>
            <a:off x="611560" y="332656"/>
            <a:ext cx="7744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JP=1/2- state should be narrow state as well  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3E4AD9-3049-49F4-A958-1B7BC69E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46" y="1484784"/>
            <a:ext cx="7128792" cy="4553187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FC0F484-138C-4922-BC6A-413D119A8952}"/>
              </a:ext>
            </a:extLst>
          </p:cNvPr>
          <p:cNvCxnSpPr/>
          <p:nvPr/>
        </p:nvCxnSpPr>
        <p:spPr bwMode="auto">
          <a:xfrm>
            <a:off x="395536" y="1124744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07438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600C19-6F0E-49C4-92A6-896200E5BA3A}"/>
              </a:ext>
            </a:extLst>
          </p:cNvPr>
          <p:cNvSpPr txBox="1"/>
          <p:nvPr/>
        </p:nvSpPr>
        <p:spPr>
          <a:xfrm>
            <a:off x="539552" y="385501"/>
            <a:ext cx="672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D-wave states might have  a narrow width.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C25B3E-671E-4FC3-B941-791A525980B7}"/>
              </a:ext>
            </a:extLst>
          </p:cNvPr>
          <p:cNvCxnSpPr/>
          <p:nvPr/>
        </p:nvCxnSpPr>
        <p:spPr bwMode="auto">
          <a:xfrm>
            <a:off x="318356" y="1340768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6CCF3CE3-3026-4362-B872-49E9481F9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7848872" cy="26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96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>
            <a:extLst>
              <a:ext uri="{FF2B5EF4-FFF2-40B4-BE49-F238E27FC236}">
                <a16:creationId xmlns:a16="http://schemas.microsoft.com/office/drawing/2014/main" id="{8934510D-66F2-4178-85C2-B72EC1CB65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prstGeom prst="roundRect">
            <a:avLst>
              <a:gd name="adj" fmla="val 16667"/>
            </a:avLst>
          </a:prstGeom>
        </p:spPr>
        <p:txBody>
          <a:bodyPr/>
          <a:lstStyle/>
          <a:p>
            <a:pPr algn="ctr" eaLnBrk="1" hangingPunct="1"/>
            <a:r>
              <a:rPr lang="en-US" altLang="zh-CN" sz="9200" b="1">
                <a:solidFill>
                  <a:srgbClr val="FF3300"/>
                </a:solidFill>
                <a:latin typeface="Courier New" panose="02070309020205020404" pitchFamily="49" charset="0"/>
              </a:rPr>
              <a:t>Thanks!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7CB5DBEE-6872-4885-B090-205C2012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3982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eaLnBrk="1" hangingPunct="1"/>
            <a:r>
              <a:rPr lang="el-GR" altLang="zh-CN" sz="3800" b="1" dirty="0">
                <a:solidFill>
                  <a:srgbClr val="FF3300"/>
                </a:solidFill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Σ</a:t>
            </a:r>
            <a:r>
              <a:rPr lang="en-US" altLang="zh-CN" sz="38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hyperon spectrum</a:t>
            </a:r>
          </a:p>
        </p:txBody>
      </p:sp>
      <p:sp>
        <p:nvSpPr>
          <p:cNvPr id="5123" name="文本框 9">
            <a:extLst>
              <a:ext uri="{FF2B5EF4-FFF2-40B4-BE49-F238E27FC236}">
                <a16:creationId xmlns:a16="http://schemas.microsoft.com/office/drawing/2014/main" id="{8A46500B-E3C3-4182-A3AF-0C540988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16" y="1240811"/>
            <a:ext cx="2678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[56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文本框 10">
            <a:extLst>
              <a:ext uri="{FF2B5EF4-FFF2-40B4-BE49-F238E27FC236}">
                <a16:creationId xmlns:a16="http://schemas.microsoft.com/office/drawing/2014/main" id="{DAC75A7F-5880-43F2-89F0-D61DDE12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841" y="1231800"/>
            <a:ext cx="1671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Σ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(1183)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AD26D9C5-7301-4EBC-B687-294994822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44" y="1886848"/>
            <a:ext cx="2678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[56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10]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10">
            <a:extLst>
              <a:ext uri="{FF2B5EF4-FFF2-40B4-BE49-F238E27FC236}">
                <a16:creationId xmlns:a16="http://schemas.microsoft.com/office/drawing/2014/main" id="{9E83CC43-5B21-4A48-8173-05FF6F55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395" y="1853884"/>
            <a:ext cx="16882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Σ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(1385)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1BD6D346-CA7A-4FD7-B00C-923AA63F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69" y="2928214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A37E1E-3E55-445B-BC2E-6C4A18E44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69" y="3429000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10]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1">
            <a:extLst>
              <a:ext uri="{FF2B5EF4-FFF2-40B4-BE49-F238E27FC236}">
                <a16:creationId xmlns:a16="http://schemas.microsoft.com/office/drawing/2014/main" id="{76D2A01F-3D0C-4760-9AE4-0EC78356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69" y="4952047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1">
            <a:extLst>
              <a:ext uri="{FF2B5EF4-FFF2-40B4-BE49-F238E27FC236}">
                <a16:creationId xmlns:a16="http://schemas.microsoft.com/office/drawing/2014/main" id="{44730500-1D8D-4D74-90EE-860BEB65D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44" y="5557450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5/2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E65FF8A-61C6-4DDC-84E2-2C0BF512E992}"/>
              </a:ext>
            </a:extLst>
          </p:cNvPr>
          <p:cNvCxnSpPr/>
          <p:nvPr/>
        </p:nvCxnSpPr>
        <p:spPr bwMode="auto">
          <a:xfrm>
            <a:off x="318356" y="1196752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文本框 11">
            <a:extLst>
              <a:ext uri="{FF2B5EF4-FFF2-40B4-BE49-F238E27FC236}">
                <a16:creationId xmlns:a16="http://schemas.microsoft.com/office/drawing/2014/main" id="{EE2C9AC0-5937-44A6-AD7E-62653F9F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51" y="2390980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10">
            <a:extLst>
              <a:ext uri="{FF2B5EF4-FFF2-40B4-BE49-F238E27FC236}">
                <a16:creationId xmlns:a16="http://schemas.microsoft.com/office/drawing/2014/main" id="{14DCB644-70FE-4E89-92B2-BC103EDE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692" y="2399556"/>
            <a:ext cx="1893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Σ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(1620)?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10">
            <a:extLst>
              <a:ext uri="{FF2B5EF4-FFF2-40B4-BE49-F238E27FC236}">
                <a16:creationId xmlns:a16="http://schemas.microsoft.com/office/drawing/2014/main" id="{D743F8BD-C619-4951-9CAB-8E504BEC6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010" y="2885759"/>
            <a:ext cx="1893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Σ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(1750)?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76DE5EE-C5E3-4BF1-AD35-C896E2E24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44" y="4414813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10">
            <a:extLst>
              <a:ext uri="{FF2B5EF4-FFF2-40B4-BE49-F238E27FC236}">
                <a16:creationId xmlns:a16="http://schemas.microsoft.com/office/drawing/2014/main" id="{4EE7C1C4-50C8-4D36-8D74-C531ACA7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692" y="3398561"/>
            <a:ext cx="16145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Σ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(????)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10">
            <a:extLst>
              <a:ext uri="{FF2B5EF4-FFF2-40B4-BE49-F238E27FC236}">
                <a16:creationId xmlns:a16="http://schemas.microsoft.com/office/drawing/2014/main" id="{48553910-946D-482A-9947-5B3218592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647" y="3917634"/>
            <a:ext cx="1585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Σ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(????)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10">
            <a:extLst>
              <a:ext uri="{FF2B5EF4-FFF2-40B4-BE49-F238E27FC236}">
                <a16:creationId xmlns:a16="http://schemas.microsoft.com/office/drawing/2014/main" id="{093EC6E3-0295-4577-8031-9EB898042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5" y="4414813"/>
            <a:ext cx="16882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Σ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(1670)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10">
            <a:extLst>
              <a:ext uri="{FF2B5EF4-FFF2-40B4-BE49-F238E27FC236}">
                <a16:creationId xmlns:a16="http://schemas.microsoft.com/office/drawing/2014/main" id="{CF3083A1-1FE3-45DE-93AF-C752916E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635" y="5494470"/>
            <a:ext cx="16882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Σ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(1775)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4508ADA-2E54-4D07-9E72-FA84C6EAE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82" y="3910681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10]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10">
            <a:extLst>
              <a:ext uri="{FF2B5EF4-FFF2-40B4-BE49-F238E27FC236}">
                <a16:creationId xmlns:a16="http://schemas.microsoft.com/office/drawing/2014/main" id="{0B4F016E-1D8E-4836-87D1-9964CF5DB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868" y="4960485"/>
            <a:ext cx="16145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Σ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(????)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7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7CB5DBEE-6872-4885-B090-205C2012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3982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eaLnBrk="1" hangingPunct="1"/>
            <a:r>
              <a:rPr lang="el-GR" altLang="zh-CN" sz="3800" b="1" dirty="0">
                <a:solidFill>
                  <a:srgbClr val="FF3300"/>
                </a:solidFill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Ξ</a:t>
            </a:r>
            <a:r>
              <a:rPr lang="en-US" altLang="zh-CN" sz="38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hyperon spectrum</a:t>
            </a:r>
          </a:p>
        </p:txBody>
      </p:sp>
      <p:sp>
        <p:nvSpPr>
          <p:cNvPr id="5123" name="文本框 9">
            <a:extLst>
              <a:ext uri="{FF2B5EF4-FFF2-40B4-BE49-F238E27FC236}">
                <a16:creationId xmlns:a16="http://schemas.microsoft.com/office/drawing/2014/main" id="{8A46500B-E3C3-4182-A3AF-0C540988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16" y="1240811"/>
            <a:ext cx="2678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[56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文本框 10">
            <a:extLst>
              <a:ext uri="{FF2B5EF4-FFF2-40B4-BE49-F238E27FC236}">
                <a16:creationId xmlns:a16="http://schemas.microsoft.com/office/drawing/2014/main" id="{DAC75A7F-5880-43F2-89F0-D61DDE12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841" y="1231800"/>
            <a:ext cx="16882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Ξ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(1315)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AD26D9C5-7301-4EBC-B687-294994822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44" y="1886848"/>
            <a:ext cx="2678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[56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10]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10">
            <a:extLst>
              <a:ext uri="{FF2B5EF4-FFF2-40B4-BE49-F238E27FC236}">
                <a16:creationId xmlns:a16="http://schemas.microsoft.com/office/drawing/2014/main" id="{9E83CC43-5B21-4A48-8173-05FF6F55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395" y="1853884"/>
            <a:ext cx="16882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Ξ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(1530)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1BD6D346-CA7A-4FD7-B00C-923AA63F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69" y="2928214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A37E1E-3E55-445B-BC2E-6C4A18E44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69" y="3429000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10]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1">
            <a:extLst>
              <a:ext uri="{FF2B5EF4-FFF2-40B4-BE49-F238E27FC236}">
                <a16:creationId xmlns:a16="http://schemas.microsoft.com/office/drawing/2014/main" id="{76D2A01F-3D0C-4760-9AE4-0EC78356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69" y="4952047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1">
            <a:extLst>
              <a:ext uri="{FF2B5EF4-FFF2-40B4-BE49-F238E27FC236}">
                <a16:creationId xmlns:a16="http://schemas.microsoft.com/office/drawing/2014/main" id="{44730500-1D8D-4D74-90EE-860BEB65D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44" y="5557450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5/2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E65FF8A-61C6-4DDC-84E2-2C0BF512E992}"/>
              </a:ext>
            </a:extLst>
          </p:cNvPr>
          <p:cNvCxnSpPr/>
          <p:nvPr/>
        </p:nvCxnSpPr>
        <p:spPr bwMode="auto">
          <a:xfrm>
            <a:off x="318356" y="1196752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文本框 11">
            <a:extLst>
              <a:ext uri="{FF2B5EF4-FFF2-40B4-BE49-F238E27FC236}">
                <a16:creationId xmlns:a16="http://schemas.microsoft.com/office/drawing/2014/main" id="{EE2C9AC0-5937-44A6-AD7E-62653F9F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51" y="2390980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10">
            <a:extLst>
              <a:ext uri="{FF2B5EF4-FFF2-40B4-BE49-F238E27FC236}">
                <a16:creationId xmlns:a16="http://schemas.microsoft.com/office/drawing/2014/main" id="{14DCB644-70FE-4E89-92B2-BC103EDE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692" y="2399556"/>
            <a:ext cx="1893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Ξ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(1690)?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10">
            <a:extLst>
              <a:ext uri="{FF2B5EF4-FFF2-40B4-BE49-F238E27FC236}">
                <a16:creationId xmlns:a16="http://schemas.microsoft.com/office/drawing/2014/main" id="{D743F8BD-C619-4951-9CAB-8E504BEC6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010" y="2885759"/>
            <a:ext cx="1585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Ξ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(????)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76DE5EE-C5E3-4BF1-AD35-C896E2E24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44" y="4414813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8]  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10">
            <a:extLst>
              <a:ext uri="{FF2B5EF4-FFF2-40B4-BE49-F238E27FC236}">
                <a16:creationId xmlns:a16="http://schemas.microsoft.com/office/drawing/2014/main" id="{4EE7C1C4-50C8-4D36-8D74-C531ACA7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692" y="3398561"/>
            <a:ext cx="1585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Ξ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(????)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10">
            <a:extLst>
              <a:ext uri="{FF2B5EF4-FFF2-40B4-BE49-F238E27FC236}">
                <a16:creationId xmlns:a16="http://schemas.microsoft.com/office/drawing/2014/main" id="{48553910-946D-482A-9947-5B3218592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647" y="3917634"/>
            <a:ext cx="1585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Ξ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(????)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10">
            <a:extLst>
              <a:ext uri="{FF2B5EF4-FFF2-40B4-BE49-F238E27FC236}">
                <a16:creationId xmlns:a16="http://schemas.microsoft.com/office/drawing/2014/main" id="{093EC6E3-0295-4577-8031-9EB898042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5" y="4414813"/>
            <a:ext cx="16882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Ξ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(1820)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10">
            <a:extLst>
              <a:ext uri="{FF2B5EF4-FFF2-40B4-BE49-F238E27FC236}">
                <a16:creationId xmlns:a16="http://schemas.microsoft.com/office/drawing/2014/main" id="{CF3083A1-1FE3-45DE-93AF-C752916E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635" y="5494470"/>
            <a:ext cx="1893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Ξ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(1950)?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4508ADA-2E54-4D07-9E72-FA84C6EAE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82" y="3910681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10]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10">
            <a:extLst>
              <a:ext uri="{FF2B5EF4-FFF2-40B4-BE49-F238E27FC236}">
                <a16:creationId xmlns:a16="http://schemas.microsoft.com/office/drawing/2014/main" id="{0B4F016E-1D8E-4836-87D1-9964CF5DB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868" y="4960485"/>
            <a:ext cx="1585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Ξ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(????)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8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7CB5DBEE-6872-4885-B090-205C2012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3982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eaLnBrk="1" hangingPunct="1"/>
            <a:r>
              <a:rPr lang="el-GR" altLang="zh-CN" sz="3800" b="1" dirty="0">
                <a:solidFill>
                  <a:srgbClr val="FF3300"/>
                </a:solidFill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Ω</a:t>
            </a:r>
            <a:r>
              <a:rPr lang="en-US" altLang="zh-CN" sz="38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hyperon spectrum</a:t>
            </a:r>
          </a:p>
        </p:txBody>
      </p:sp>
      <p:sp>
        <p:nvSpPr>
          <p:cNvPr id="5124" name="文本框 10">
            <a:extLst>
              <a:ext uri="{FF2B5EF4-FFF2-40B4-BE49-F238E27FC236}">
                <a16:creationId xmlns:a16="http://schemas.microsoft.com/office/drawing/2014/main" id="{DAC75A7F-5880-43F2-89F0-D61DDE12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386" y="1341515"/>
            <a:ext cx="1758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Ω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(1672)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AD26D9C5-7301-4EBC-B687-294994822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01" y="1473200"/>
            <a:ext cx="2678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[56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10]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10">
            <a:extLst>
              <a:ext uri="{FF2B5EF4-FFF2-40B4-BE49-F238E27FC236}">
                <a16:creationId xmlns:a16="http://schemas.microsoft.com/office/drawing/2014/main" id="{9E83CC43-5B21-4A48-8173-05FF6F55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683" y="3284983"/>
            <a:ext cx="16562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Ω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(????)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A37E1E-3E55-445B-BC2E-6C4A18E44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01" y="3284984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10]  1/2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E65FF8A-61C6-4DDC-84E2-2C0BF512E992}"/>
              </a:ext>
            </a:extLst>
          </p:cNvPr>
          <p:cNvCxnSpPr/>
          <p:nvPr/>
        </p:nvCxnSpPr>
        <p:spPr bwMode="auto">
          <a:xfrm>
            <a:off x="318356" y="1196752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文本框 10">
            <a:extLst>
              <a:ext uri="{FF2B5EF4-FFF2-40B4-BE49-F238E27FC236}">
                <a16:creationId xmlns:a16="http://schemas.microsoft.com/office/drawing/2014/main" id="{14DCB644-70FE-4E89-92B2-BC103EDE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902" y="4911443"/>
            <a:ext cx="1963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Ω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(2012)?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4508ADA-2E54-4D07-9E72-FA84C6EAE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35" y="4872664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 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10]  3/2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0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7CB5DBEE-6872-4885-B090-205C2012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3982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eaLnBrk="1" hangingPunct="1"/>
            <a:r>
              <a:rPr lang="en-US" altLang="zh-CN" sz="3800" b="1" dirty="0">
                <a:solidFill>
                  <a:srgbClr val="FF3300"/>
                </a:solidFill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Part II: Study of </a:t>
            </a:r>
            <a:r>
              <a:rPr lang="en-US" altLang="zh-CN" sz="3800" b="1" dirty="0" err="1">
                <a:solidFill>
                  <a:srgbClr val="FF3300"/>
                </a:solidFill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Nstar</a:t>
            </a:r>
            <a:r>
              <a:rPr lang="en-US" altLang="zh-CN" sz="3800" b="1" dirty="0">
                <a:solidFill>
                  <a:srgbClr val="FF3300"/>
                </a:solidFill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 by reactions</a:t>
            </a:r>
            <a:endParaRPr lang="en-US" altLang="zh-CN" sz="3800" b="1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E65FF8A-61C6-4DDC-84E2-2C0BF512E992}"/>
              </a:ext>
            </a:extLst>
          </p:cNvPr>
          <p:cNvCxnSpPr/>
          <p:nvPr/>
        </p:nvCxnSpPr>
        <p:spPr bwMode="auto">
          <a:xfrm>
            <a:off x="318356" y="1196752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D7186317-3BB3-4857-851B-17E67768EC70}"/>
              </a:ext>
            </a:extLst>
          </p:cNvPr>
          <p:cNvSpPr txBox="1"/>
          <p:nvPr/>
        </p:nvSpPr>
        <p:spPr>
          <a:xfrm>
            <a:off x="1187624" y="149995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FF212E-2FDC-4A14-B77C-F9F749445379}"/>
              </a:ext>
            </a:extLst>
          </p:cNvPr>
          <p:cNvSpPr txBox="1"/>
          <p:nvPr/>
        </p:nvSpPr>
        <p:spPr>
          <a:xfrm>
            <a:off x="1186637" y="268393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41BA613-0BCA-4704-8D89-47EF273E2C2D}"/>
              </a:ext>
            </a:extLst>
          </p:cNvPr>
          <p:cNvSpPr txBox="1"/>
          <p:nvPr/>
        </p:nvSpPr>
        <p:spPr>
          <a:xfrm>
            <a:off x="3923928" y="149995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3670428-B7BE-4AE4-AB91-D135F1ECBFE2}"/>
              </a:ext>
            </a:extLst>
          </p:cNvPr>
          <p:cNvSpPr txBox="1"/>
          <p:nvPr/>
        </p:nvSpPr>
        <p:spPr>
          <a:xfrm>
            <a:off x="3995936" y="354475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EC39125-A4FC-4983-9BD9-0436C9B02FA0}"/>
              </a:ext>
            </a:extLst>
          </p:cNvPr>
          <p:cNvSpPr txBox="1"/>
          <p:nvPr/>
        </p:nvSpPr>
        <p:spPr>
          <a:xfrm>
            <a:off x="6072265" y="147847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’p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6C35CE2-5B03-40AF-9E2E-F620F00840F0}"/>
              </a:ext>
            </a:extLst>
          </p:cNvPr>
          <p:cNvSpPr txBox="1"/>
          <p:nvPr/>
        </p:nvSpPr>
        <p:spPr>
          <a:xfrm>
            <a:off x="1170900" y="471171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D4D5EC3-F95C-418F-A906-1D11BB7AF44F}"/>
              </a:ext>
            </a:extLst>
          </p:cNvPr>
          <p:cNvSpPr txBox="1"/>
          <p:nvPr/>
        </p:nvSpPr>
        <p:spPr>
          <a:xfrm>
            <a:off x="1185461" y="365786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3132A87-EB93-43C9-BFEC-7E07F689F6EB}"/>
              </a:ext>
            </a:extLst>
          </p:cNvPr>
          <p:cNvSpPr txBox="1"/>
          <p:nvPr/>
        </p:nvSpPr>
        <p:spPr>
          <a:xfrm>
            <a:off x="3995936" y="267557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altLang="zh-CN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F89BB19-ADD9-4973-BEFB-9969760D67FB}"/>
              </a:ext>
            </a:extLst>
          </p:cNvPr>
          <p:cNvSpPr txBox="1"/>
          <p:nvPr/>
        </p:nvSpPr>
        <p:spPr>
          <a:xfrm>
            <a:off x="4150465" y="471171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B7E66E7-5A8B-423E-B0D3-BCE5AFB3EC8E}"/>
              </a:ext>
            </a:extLst>
          </p:cNvPr>
          <p:cNvSpPr txBox="1"/>
          <p:nvPr/>
        </p:nvSpPr>
        <p:spPr>
          <a:xfrm>
            <a:off x="6156178" y="263810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n</a:t>
            </a:r>
            <a:r>
              <a:rPr lang="el-GR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’n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9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9B3E7A2-C2E6-4DD6-94C3-E26E22556927}"/>
              </a:ext>
            </a:extLst>
          </p:cNvPr>
          <p:cNvSpPr txBox="1"/>
          <p:nvPr/>
        </p:nvSpPr>
        <p:spPr>
          <a:xfrm>
            <a:off x="467544" y="25578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4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558CDB6-F5DD-4C57-ADAB-A07A9710E42D}"/>
              </a:ext>
            </a:extLst>
          </p:cNvPr>
          <p:cNvCxnSpPr/>
          <p:nvPr/>
        </p:nvCxnSpPr>
        <p:spPr bwMode="auto">
          <a:xfrm>
            <a:off x="318356" y="1124744"/>
            <a:ext cx="8507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4482B0B9-88AB-4C13-8C4A-2E017C749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795" y="229460"/>
            <a:ext cx="4569444" cy="517803"/>
          </a:xfrm>
          <a:prstGeom prst="rect">
            <a:avLst/>
          </a:prstGeom>
        </p:spPr>
      </p:pic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BBA63738-FF95-4131-A8E5-0BD81DC9FE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40639"/>
              </p:ext>
            </p:extLst>
          </p:nvPr>
        </p:nvGraphicFramePr>
        <p:xfrm>
          <a:off x="318356" y="887584"/>
          <a:ext cx="7349988" cy="5526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3" name="Graph" r:id="rId4" imgW="3291840" imgH="2926080" progId="Origin50.Graph">
                  <p:embed/>
                </p:oleObj>
              </mc:Choice>
              <mc:Fallback>
                <p:oleObj name="Graph" r:id="rId4" imgW="329184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356" y="887584"/>
                        <a:ext cx="7349988" cy="5526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E7729F9D-14BB-4C1A-9B78-AAFD02148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3350" y="633522"/>
            <a:ext cx="4523889" cy="4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543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988</TotalTime>
  <Pages>0</Pages>
  <Words>900</Words>
  <Characters>0</Characters>
  <Application>Microsoft Office PowerPoint</Application>
  <DocSecurity>0</DocSecurity>
  <PresentationFormat>全屏显示(4:3)</PresentationFormat>
  <Lines>0</Lines>
  <Paragraphs>164</Paragraphs>
  <Slides>47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7" baseType="lpstr">
      <vt:lpstr>隶书</vt:lpstr>
      <vt:lpstr>Aharoni</vt:lpstr>
      <vt:lpstr>Arial</vt:lpstr>
      <vt:lpstr>Arial Rounded MT Bold</vt:lpstr>
      <vt:lpstr>Courier New</vt:lpstr>
      <vt:lpstr>Garamond</vt:lpstr>
      <vt:lpstr>Times New Roman</vt:lpstr>
      <vt:lpstr>Wingdings</vt:lpstr>
      <vt:lpstr>Edge</vt:lpstr>
      <vt:lpstr>Graph</vt:lpstr>
      <vt:lpstr>Light Baryon Spectrum</vt:lpstr>
      <vt:lpstr>Part I:Quark model classification</vt:lpstr>
      <vt:lpstr>Nonstrange spectrum</vt:lpstr>
      <vt:lpstr>Λ hyperon spectrum</vt:lpstr>
      <vt:lpstr>Σ hyperon spectrum</vt:lpstr>
      <vt:lpstr>Ξ hyperon spectrum</vt:lpstr>
      <vt:lpstr>Ω hyperon spectrum</vt:lpstr>
      <vt:lpstr>Part II: Study of Nstar by reactions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 II: Study of hyperon resonances  by reactions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 III: Study of baryon resonances  by their decays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Thanks!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博士后出站报告</dc:title>
  <dc:subject/>
  <dc:creator>zhong</dc:creator>
  <cp:keywords/>
  <dc:description/>
  <cp:lastModifiedBy>zhong</cp:lastModifiedBy>
  <cp:revision>312</cp:revision>
  <dcterms:created xsi:type="dcterms:W3CDTF">2008-06-16T07:18:45Z</dcterms:created>
  <dcterms:modified xsi:type="dcterms:W3CDTF">2018-12-12T08:34:26Z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