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57" r:id="rId3"/>
    <p:sldId id="362" r:id="rId4"/>
    <p:sldId id="332" r:id="rId5"/>
    <p:sldId id="331" r:id="rId6"/>
    <p:sldId id="349" r:id="rId7"/>
    <p:sldId id="354" r:id="rId8"/>
    <p:sldId id="364" r:id="rId9"/>
    <p:sldId id="365" r:id="rId10"/>
    <p:sldId id="363" r:id="rId11"/>
    <p:sldId id="366" r:id="rId12"/>
    <p:sldId id="367" r:id="rId13"/>
    <p:sldId id="318" r:id="rId14"/>
    <p:sldId id="358" r:id="rId15"/>
    <p:sldId id="359" r:id="rId16"/>
    <p:sldId id="360" r:id="rId17"/>
    <p:sldId id="361" r:id="rId18"/>
    <p:sldId id="372" r:id="rId19"/>
    <p:sldId id="373" r:id="rId20"/>
    <p:sldId id="355" r:id="rId21"/>
    <p:sldId id="356" r:id="rId22"/>
    <p:sldId id="350" r:id="rId23"/>
    <p:sldId id="368" r:id="rId24"/>
    <p:sldId id="328" r:id="rId25"/>
    <p:sldId id="369" r:id="rId26"/>
    <p:sldId id="370" r:id="rId27"/>
    <p:sldId id="371" r:id="rId28"/>
    <p:sldId id="290" r:id="rId29"/>
    <p:sldId id="351" r:id="rId30"/>
    <p:sldId id="353" r:id="rId31"/>
    <p:sldId id="333" r:id="rId32"/>
    <p:sldId id="352" r:id="rId33"/>
    <p:sldId id="337" r:id="rId34"/>
    <p:sldId id="330" r:id="rId35"/>
  </p:sldIdLst>
  <p:sldSz cx="9144000" cy="6858000" type="screen4x3"/>
  <p:notesSz cx="6858000" cy="9144000"/>
  <p:defaultTextStyle>
    <a:lvl1pPr algn="ctr" defTabSz="457200">
      <a:defRPr sz="1400">
        <a:solidFill>
          <a:srgbClr val="464653"/>
        </a:solidFill>
        <a:uFill>
          <a:solidFill>
            <a:srgbClr val="464653"/>
          </a:solidFill>
        </a:uFill>
        <a:latin typeface="+mn-lt"/>
        <a:ea typeface="+mn-ea"/>
        <a:cs typeface="+mn-cs"/>
        <a:sym typeface="Helvetica"/>
      </a:defRPr>
    </a:lvl1pPr>
    <a:lvl2pPr indent="457200" algn="ctr" defTabSz="457200">
      <a:defRPr sz="1400">
        <a:solidFill>
          <a:srgbClr val="464653"/>
        </a:solidFill>
        <a:uFill>
          <a:solidFill>
            <a:srgbClr val="464653"/>
          </a:solidFill>
        </a:uFill>
        <a:latin typeface="+mn-lt"/>
        <a:ea typeface="+mn-ea"/>
        <a:cs typeface="+mn-cs"/>
        <a:sym typeface="Helvetica"/>
      </a:defRPr>
    </a:lvl2pPr>
    <a:lvl3pPr indent="914400" algn="ctr" defTabSz="457200">
      <a:defRPr sz="1400">
        <a:solidFill>
          <a:srgbClr val="464653"/>
        </a:solidFill>
        <a:uFill>
          <a:solidFill>
            <a:srgbClr val="464653"/>
          </a:solidFill>
        </a:uFill>
        <a:latin typeface="+mn-lt"/>
        <a:ea typeface="+mn-ea"/>
        <a:cs typeface="+mn-cs"/>
        <a:sym typeface="Helvetica"/>
      </a:defRPr>
    </a:lvl3pPr>
    <a:lvl4pPr indent="1371600" algn="ctr" defTabSz="457200">
      <a:defRPr sz="1400">
        <a:solidFill>
          <a:srgbClr val="464653"/>
        </a:solidFill>
        <a:uFill>
          <a:solidFill>
            <a:srgbClr val="464653"/>
          </a:solidFill>
        </a:uFill>
        <a:latin typeface="+mn-lt"/>
        <a:ea typeface="+mn-ea"/>
        <a:cs typeface="+mn-cs"/>
        <a:sym typeface="Helvetica"/>
      </a:defRPr>
    </a:lvl4pPr>
    <a:lvl5pPr indent="1828800" algn="ctr" defTabSz="457200">
      <a:defRPr sz="1400">
        <a:solidFill>
          <a:srgbClr val="464653"/>
        </a:solidFill>
        <a:uFill>
          <a:solidFill>
            <a:srgbClr val="464653"/>
          </a:solidFill>
        </a:uFill>
        <a:latin typeface="+mn-lt"/>
        <a:ea typeface="+mn-ea"/>
        <a:cs typeface="+mn-cs"/>
        <a:sym typeface="Helvetica"/>
      </a:defRPr>
    </a:lvl5pPr>
    <a:lvl6pPr indent="2286000" algn="ctr" defTabSz="457200">
      <a:defRPr sz="1400">
        <a:solidFill>
          <a:srgbClr val="464653"/>
        </a:solidFill>
        <a:uFill>
          <a:solidFill>
            <a:srgbClr val="464653"/>
          </a:solidFill>
        </a:uFill>
        <a:latin typeface="+mn-lt"/>
        <a:ea typeface="+mn-ea"/>
        <a:cs typeface="+mn-cs"/>
        <a:sym typeface="Helvetica"/>
      </a:defRPr>
    </a:lvl6pPr>
    <a:lvl7pPr indent="2743200" algn="ctr" defTabSz="457200">
      <a:defRPr sz="1400">
        <a:solidFill>
          <a:srgbClr val="464653"/>
        </a:solidFill>
        <a:uFill>
          <a:solidFill>
            <a:srgbClr val="464653"/>
          </a:solidFill>
        </a:uFill>
        <a:latin typeface="+mn-lt"/>
        <a:ea typeface="+mn-ea"/>
        <a:cs typeface="+mn-cs"/>
        <a:sym typeface="Helvetica"/>
      </a:defRPr>
    </a:lvl7pPr>
    <a:lvl8pPr indent="3200400" algn="ctr" defTabSz="457200">
      <a:defRPr sz="1400">
        <a:solidFill>
          <a:srgbClr val="464653"/>
        </a:solidFill>
        <a:uFill>
          <a:solidFill>
            <a:srgbClr val="464653"/>
          </a:solidFill>
        </a:uFill>
        <a:latin typeface="+mn-lt"/>
        <a:ea typeface="+mn-ea"/>
        <a:cs typeface="+mn-cs"/>
        <a:sym typeface="Helvetica"/>
      </a:defRPr>
    </a:lvl8pPr>
    <a:lvl9pPr indent="3657600" algn="ctr" defTabSz="457200">
      <a:defRPr sz="1400">
        <a:solidFill>
          <a:srgbClr val="464653"/>
        </a:solidFill>
        <a:uFill>
          <a:solidFill>
            <a:srgbClr val="464653"/>
          </a:solidFill>
        </a:uFill>
        <a:latin typeface="+mn-lt"/>
        <a:ea typeface="+mn-ea"/>
        <a:cs typeface="+mn-cs"/>
        <a:sym typeface="Helvetica"/>
      </a:defRPr>
    </a:lvl9pPr>
  </p:defaultTextStyle>
  <p:extLst>
    <p:ext uri="{521415D9-36F7-43E2-AB2F-B90AF26B5E84}">
      <p14:sectionLst xmlns:p14="http://schemas.microsoft.com/office/powerpoint/2010/main">
        <p14:section name="Default Section" id="{92286C1C-1C35-C44E-8718-81C768FA92AF}">
          <p14:sldIdLst>
            <p14:sldId id="256"/>
            <p14:sldId id="357"/>
            <p14:sldId id="362"/>
            <p14:sldId id="332"/>
            <p14:sldId id="331"/>
            <p14:sldId id="349"/>
            <p14:sldId id="354"/>
            <p14:sldId id="364"/>
            <p14:sldId id="365"/>
            <p14:sldId id="363"/>
            <p14:sldId id="366"/>
            <p14:sldId id="367"/>
            <p14:sldId id="318"/>
            <p14:sldId id="358"/>
            <p14:sldId id="359"/>
            <p14:sldId id="360"/>
            <p14:sldId id="361"/>
            <p14:sldId id="372"/>
            <p14:sldId id="373"/>
            <p14:sldId id="355"/>
            <p14:sldId id="356"/>
            <p14:sldId id="350"/>
            <p14:sldId id="368"/>
            <p14:sldId id="328"/>
            <p14:sldId id="369"/>
            <p14:sldId id="370"/>
            <p14:sldId id="371"/>
            <p14:sldId id="290"/>
            <p14:sldId id="351"/>
            <p14:sldId id="353"/>
            <p14:sldId id="333"/>
            <p14:sldId id="352"/>
            <p14:sldId id="337"/>
            <p14:sldId id="330"/>
          </p14:sldIdLst>
        </p14:section>
        <p14:section name="Untitled Section" id="{8FEB895B-A548-784C-BF43-242FFCBE8F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00"/>
    <a:srgbClr val="D49BC1"/>
    <a:srgbClr val="12B7E8"/>
    <a:srgbClr val="D497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1"/>
    <p:restoredTop sz="82465"/>
  </p:normalViewPr>
  <p:slideViewPr>
    <p:cSldViewPr snapToGrid="0" snapToObjects="1">
      <p:cViewPr>
        <p:scale>
          <a:sx n="101" d="100"/>
          <a:sy n="101" d="100"/>
        </p:scale>
        <p:origin x="416"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EF998-4634-9B4E-8F6A-79F7613CEF17}" type="datetimeFigureOut">
              <a:rPr lang="en-US" smtClean="0"/>
              <a:pPr/>
              <a:t>3/11/19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418C6-DA5C-1340-A09B-FB441C4DDC62}" type="slidenum">
              <a:rPr lang="en-US" smtClean="0"/>
              <a:pPr/>
              <a:t>‹#›</a:t>
            </a:fld>
            <a:endParaRPr lang="en-US"/>
          </a:p>
        </p:txBody>
      </p:sp>
    </p:spTree>
    <p:extLst>
      <p:ext uri="{BB962C8B-B14F-4D97-AF65-F5344CB8AC3E}">
        <p14:creationId xmlns:p14="http://schemas.microsoft.com/office/powerpoint/2010/main" val="62414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2A418C6-DA5C-1340-A09B-FB441C4DDC62}" type="slidenum">
              <a:rPr lang="en-US" smtClean="0"/>
              <a:pPr/>
              <a:t>1</a:t>
            </a:fld>
            <a:endParaRPr lang="en-US"/>
          </a:p>
        </p:txBody>
      </p:sp>
    </p:spTree>
    <p:extLst>
      <p:ext uri="{BB962C8B-B14F-4D97-AF65-F5344CB8AC3E}">
        <p14:creationId xmlns:p14="http://schemas.microsoft.com/office/powerpoint/2010/main" val="186032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dynamic</a:t>
            </a:r>
            <a:r>
              <a:rPr lang="en-US" baseline="0" dirty="0" smtClean="0"/>
              <a:t> range estimation showing PWO is a good option for them with </a:t>
            </a:r>
            <a:r>
              <a:rPr lang="en-US" baseline="0" dirty="0" err="1" smtClean="0"/>
              <a:t>SiPM</a:t>
            </a:r>
            <a:r>
              <a:rPr lang="en-US" baseline="0" dirty="0" smtClean="0"/>
              <a:t> readout.</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22</a:t>
            </a:fld>
            <a:endParaRPr lang="en-US"/>
          </a:p>
        </p:txBody>
      </p:sp>
    </p:spTree>
    <p:extLst>
      <p:ext uri="{BB962C8B-B14F-4D97-AF65-F5344CB8AC3E}">
        <p14:creationId xmlns:p14="http://schemas.microsoft.com/office/powerpoint/2010/main" val="143514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some views of the CMS MTD technology</a:t>
            </a:r>
            <a:r>
              <a:rPr lang="en-US" baseline="0" dirty="0" smtClean="0"/>
              <a:t> showing the crystal bar sensors.</a:t>
            </a:r>
          </a:p>
          <a:p>
            <a:r>
              <a:rPr lang="en-US" baseline="0" dirty="0" smtClean="0"/>
              <a:t>Back in November 2018 at IHEP, one of the students at IHEP presented a poster on a similar study (in </a:t>
            </a:r>
            <a:r>
              <a:rPr lang="en-US" baseline="0" smtClean="0"/>
              <a:t>blue box).</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24</a:t>
            </a:fld>
            <a:endParaRPr lang="en-US"/>
          </a:p>
        </p:txBody>
      </p:sp>
    </p:spTree>
    <p:extLst>
      <p:ext uri="{BB962C8B-B14F-4D97-AF65-F5344CB8AC3E}">
        <p14:creationId xmlns:p14="http://schemas.microsoft.com/office/powerpoint/2010/main" val="117838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physics</a:t>
            </a:r>
            <a:r>
              <a:rPr lang="en-US" baseline="0" dirty="0" smtClean="0"/>
              <a:t> argument that the normalization of the integrated luminosity with </a:t>
            </a:r>
            <a:r>
              <a:rPr lang="en-US" baseline="0" dirty="0" err="1" smtClean="0"/>
              <a:t>Bhabha</a:t>
            </a:r>
            <a:r>
              <a:rPr lang="en-US" baseline="0" dirty="0" smtClean="0"/>
              <a:t> scattering will not be precise enough to improve neutrino counting.</a:t>
            </a:r>
          </a:p>
          <a:p>
            <a:r>
              <a:rPr lang="en-US" baseline="0" dirty="0" smtClean="0"/>
              <a:t>Similarly, single photon and multiple photon radiative return need to be able to count photons well in angle and energy to exclude additional radiation or mismeasurement.</a:t>
            </a:r>
          </a:p>
          <a:p>
            <a:r>
              <a:rPr lang="en-US" baseline="0" dirty="0" smtClean="0"/>
              <a:t>If one normalizes the invisible Z radiative return to the Z-&gt;</a:t>
            </a:r>
            <a:r>
              <a:rPr lang="en-US" baseline="0" dirty="0" err="1" smtClean="0"/>
              <a:t>dilepton</a:t>
            </a:r>
            <a:r>
              <a:rPr lang="en-US" baseline="0" dirty="0" smtClean="0"/>
              <a:t> radiative return, then the ratio is well known in theory and the limitations from </a:t>
            </a:r>
            <a:r>
              <a:rPr lang="en-US" baseline="0" dirty="0" err="1" smtClean="0"/>
              <a:t>Bhabha</a:t>
            </a:r>
            <a:r>
              <a:rPr lang="en-US" baseline="0" dirty="0" smtClean="0"/>
              <a:t> scattering are eliminated</a:t>
            </a:r>
          </a:p>
          <a:p>
            <a:r>
              <a:rPr lang="en-US" baseline="0" dirty="0" smtClean="0"/>
              <a:t>in ratio.</a:t>
            </a:r>
          </a:p>
          <a:p>
            <a:r>
              <a:rPr lang="en-US" baseline="0" dirty="0" smtClean="0"/>
              <a:t>There are also papers on using QED </a:t>
            </a:r>
            <a:r>
              <a:rPr lang="en-US" baseline="0" dirty="0" err="1" smtClean="0"/>
              <a:t>diphoton</a:t>
            </a:r>
            <a:r>
              <a:rPr lang="en-US" baseline="0" dirty="0" smtClean="0"/>
              <a:t> instead of </a:t>
            </a:r>
            <a:r>
              <a:rPr lang="en-US" baseline="0" dirty="0" err="1" smtClean="0"/>
              <a:t>Bhabhas</a:t>
            </a:r>
            <a:r>
              <a:rPr lang="en-US" baseline="0" dirty="0" smtClean="0"/>
              <a:t> for more precise integrated luminosity </a:t>
            </a:r>
            <a:r>
              <a:rPr lang="mr-IN" baseline="0" dirty="0" smtClean="0"/>
              <a:t>–</a:t>
            </a:r>
            <a:r>
              <a:rPr lang="en-US" baseline="0" dirty="0" smtClean="0"/>
              <a:t> important for 10^11 Z boson factory.</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28</a:t>
            </a:fld>
            <a:endParaRPr lang="en-US"/>
          </a:p>
        </p:txBody>
      </p:sp>
    </p:spTree>
    <p:extLst>
      <p:ext uri="{BB962C8B-B14F-4D97-AF65-F5344CB8AC3E}">
        <p14:creationId xmlns:p14="http://schemas.microsoft.com/office/powerpoint/2010/main" val="97812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blue numbers multiply the calorimeter resolutions by their fractions to estimate the impact on the jet resolutions.</a:t>
            </a:r>
          </a:p>
          <a:p>
            <a:r>
              <a:rPr lang="en-US" dirty="0" smtClean="0"/>
              <a:t>The blue terms add</a:t>
            </a:r>
            <a:r>
              <a:rPr lang="en-US" baseline="0" dirty="0" smtClean="0"/>
              <a:t> in quadrature.  The tracker term is negligible.</a:t>
            </a:r>
          </a:p>
          <a:p>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31</a:t>
            </a:fld>
            <a:endParaRPr lang="en-US"/>
          </a:p>
        </p:txBody>
      </p:sp>
    </p:spTree>
    <p:extLst>
      <p:ext uri="{BB962C8B-B14F-4D97-AF65-F5344CB8AC3E}">
        <p14:creationId xmlns:p14="http://schemas.microsoft.com/office/powerpoint/2010/main" val="1061533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some added material I put in on </a:t>
            </a:r>
            <a:r>
              <a:rPr lang="en-US" dirty="0" err="1" smtClean="0"/>
              <a:t>SiPM</a:t>
            </a:r>
            <a:r>
              <a:rPr lang="en-US" dirty="0" smtClean="0"/>
              <a:t> customization</a:t>
            </a:r>
            <a:r>
              <a:rPr lang="en-US" baseline="0" dirty="0" smtClean="0"/>
              <a:t> which we studied extensively for the HCAL Phase-I and the MTD detectors.</a:t>
            </a:r>
            <a:endParaRPr lang="en-US" dirty="0" smtClean="0"/>
          </a:p>
          <a:p>
            <a:r>
              <a:rPr lang="en-US" dirty="0" smtClean="0"/>
              <a:t>The</a:t>
            </a:r>
            <a:r>
              <a:rPr lang="en-US" baseline="0" dirty="0" smtClean="0"/>
              <a:t> CEPC segmented crystal calorimeter would be significantly more total area of </a:t>
            </a:r>
            <a:r>
              <a:rPr lang="en-US" baseline="0" dirty="0" err="1" smtClean="0"/>
              <a:t>SiPMs</a:t>
            </a:r>
            <a:r>
              <a:rPr lang="en-US" baseline="0" dirty="0" smtClean="0"/>
              <a:t>.  One might worry, for instance, that the timing</a:t>
            </a:r>
          </a:p>
          <a:p>
            <a:r>
              <a:rPr lang="en-US" baseline="0" dirty="0" smtClean="0"/>
              <a:t>Detector </a:t>
            </a:r>
            <a:r>
              <a:rPr lang="en-US" baseline="0" dirty="0" err="1" smtClean="0"/>
              <a:t>SiPMs</a:t>
            </a:r>
            <a:r>
              <a:rPr lang="en-US" baseline="0" dirty="0" smtClean="0"/>
              <a:t> will not have enough dynamic range for early showers.  Next slides on some ideas for further customization.</a:t>
            </a:r>
            <a:endParaRPr lang="en-US" dirty="0" smtClean="0"/>
          </a:p>
        </p:txBody>
      </p:sp>
      <p:sp>
        <p:nvSpPr>
          <p:cNvPr id="4" name="Slide Number Placeholder 3"/>
          <p:cNvSpPr>
            <a:spLocks noGrp="1"/>
          </p:cNvSpPr>
          <p:nvPr>
            <p:ph type="sldNum" sz="quarter" idx="10"/>
          </p:nvPr>
        </p:nvSpPr>
        <p:spPr/>
        <p:txBody>
          <a:bodyPr/>
          <a:lstStyle/>
          <a:p>
            <a:fld id="{32A418C6-DA5C-1340-A09B-FB441C4DDC62}" type="slidenum">
              <a:rPr lang="en-US" smtClean="0"/>
              <a:pPr/>
              <a:t>33</a:t>
            </a:fld>
            <a:endParaRPr lang="en-US"/>
          </a:p>
        </p:txBody>
      </p:sp>
    </p:spTree>
    <p:extLst>
      <p:ext uri="{BB962C8B-B14F-4D97-AF65-F5344CB8AC3E}">
        <p14:creationId xmlns:p14="http://schemas.microsoft.com/office/powerpoint/2010/main" val="297011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ideas about how </a:t>
            </a:r>
            <a:r>
              <a:rPr lang="en-US" dirty="0" err="1" smtClean="0"/>
              <a:t>SiPMs</a:t>
            </a:r>
            <a:r>
              <a:rPr lang="en-US" dirty="0" smtClean="0"/>
              <a:t> could have multiple analog outputs to handle dynamic range.</a:t>
            </a:r>
          </a:p>
          <a:p>
            <a:r>
              <a:rPr lang="en-US" dirty="0" smtClean="0"/>
              <a:t>Technological</a:t>
            </a:r>
            <a:r>
              <a:rPr lang="en-US" baseline="0" dirty="0" smtClean="0"/>
              <a:t> development </a:t>
            </a:r>
            <a:r>
              <a:rPr lang="mr-IN" baseline="0" dirty="0" smtClean="0"/>
              <a:t>–</a:t>
            </a:r>
            <a:r>
              <a:rPr lang="en-US" baseline="0" dirty="0" smtClean="0"/>
              <a:t> when involving timing impacts</a:t>
            </a:r>
            <a:endParaRPr lang="en-US" dirty="0" smtClean="0"/>
          </a:p>
          <a:p>
            <a:r>
              <a:rPr lang="en-US" dirty="0" smtClean="0"/>
              <a:t>LIDAR</a:t>
            </a:r>
            <a:r>
              <a:rPr lang="en-US" baseline="0" dirty="0" smtClean="0"/>
              <a:t> </a:t>
            </a:r>
            <a:r>
              <a:rPr lang="en-US" dirty="0" smtClean="0"/>
              <a:t>and</a:t>
            </a:r>
            <a:r>
              <a:rPr lang="en-US" baseline="0" dirty="0" smtClean="0"/>
              <a:t> TOFPET medical imaging</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34</a:t>
            </a:fld>
            <a:endParaRPr lang="en-US"/>
          </a:p>
        </p:txBody>
      </p:sp>
    </p:spTree>
    <p:extLst>
      <p:ext uri="{BB962C8B-B14F-4D97-AF65-F5344CB8AC3E}">
        <p14:creationId xmlns:p14="http://schemas.microsoft.com/office/powerpoint/2010/main" val="71184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3</a:t>
            </a:fld>
            <a:endParaRPr lang="en-US"/>
          </a:p>
        </p:txBody>
      </p:sp>
    </p:spTree>
    <p:extLst>
      <p:ext uri="{BB962C8B-B14F-4D97-AF65-F5344CB8AC3E}">
        <p14:creationId xmlns:p14="http://schemas.microsoft.com/office/powerpoint/2010/main" val="28035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2-4% is the estimate additional broadening of the electron peak relative</a:t>
            </a:r>
            <a:r>
              <a:rPr lang="en-US" baseline="0" dirty="0" smtClean="0"/>
              <a:t> to the muon peak.  I then multiply that percentage by the energy resolution of a 15%/</a:t>
            </a:r>
            <a:r>
              <a:rPr lang="en-US" baseline="0" dirty="0" err="1" smtClean="0"/>
              <a:t>sqrt</a:t>
            </a:r>
            <a:r>
              <a:rPr lang="en-US" baseline="0" dirty="0" smtClean="0"/>
              <a:t>(E) calorimeter to show that this</a:t>
            </a:r>
          </a:p>
          <a:p>
            <a:r>
              <a:rPr lang="en-US" baseline="0" dirty="0" smtClean="0"/>
              <a:t>contribution is still significant compared to the track resolution ~0.1-0.3%.</a:t>
            </a:r>
          </a:p>
          <a:p>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4</a:t>
            </a:fld>
            <a:endParaRPr lang="en-US"/>
          </a:p>
        </p:txBody>
      </p:sp>
    </p:spTree>
    <p:extLst>
      <p:ext uri="{BB962C8B-B14F-4D97-AF65-F5344CB8AC3E}">
        <p14:creationId xmlns:p14="http://schemas.microsoft.com/office/powerpoint/2010/main" val="141753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vertical axis is a demonstration</a:t>
            </a:r>
            <a:r>
              <a:rPr lang="en-US" baseline="0" dirty="0" smtClean="0"/>
              <a:t> by </a:t>
            </a:r>
            <a:r>
              <a:rPr lang="en-US" baseline="0" dirty="0" err="1" smtClean="0"/>
              <a:t>Wigmans</a:t>
            </a:r>
            <a:r>
              <a:rPr lang="en-US" baseline="0" dirty="0" smtClean="0"/>
              <a:t> of how to estimate the X%/</a:t>
            </a:r>
            <a:r>
              <a:rPr lang="en-US" baseline="0" dirty="0" err="1" smtClean="0"/>
              <a:t>sqrt</a:t>
            </a:r>
            <a:r>
              <a:rPr lang="en-US" baseline="0" dirty="0" smtClean="0"/>
              <a:t>(E) term for an electromagnetic calorimeter.</a:t>
            </a:r>
          </a:p>
          <a:p>
            <a:r>
              <a:rPr lang="en-US" baseline="0" dirty="0" smtClean="0"/>
              <a:t>The current PFA concepts favor silicon (&gt;20%/</a:t>
            </a:r>
            <a:r>
              <a:rPr lang="en-US" baseline="0" dirty="0" err="1" smtClean="0"/>
              <a:t>sqrt</a:t>
            </a:r>
            <a:r>
              <a:rPr lang="en-US" baseline="0" dirty="0" smtClean="0"/>
              <a:t>(E)) </a:t>
            </a:r>
            <a:r>
              <a:rPr lang="mr-IN" baseline="0" dirty="0" smtClean="0"/>
              <a:t>–</a:t>
            </a:r>
            <a:r>
              <a:rPr lang="en-US" baseline="0" dirty="0" smtClean="0"/>
              <a:t> which have a sampling fraction of ~1/270 from the ratio of the radiation lengths of Si and W (27) and the relative thicknesses ~0.3mm of Silicon divided by 3mm of W (1/10).  The DREAM/fiber calorimeter hope to get 1-15%/</a:t>
            </a:r>
            <a:r>
              <a:rPr lang="en-US" baseline="0" dirty="0" err="1" smtClean="0"/>
              <a:t>sqrt</a:t>
            </a:r>
            <a:r>
              <a:rPr lang="en-US" baseline="0" dirty="0" smtClean="0"/>
              <a:t>(E).</a:t>
            </a:r>
          </a:p>
          <a:p>
            <a:r>
              <a:rPr lang="en-US" baseline="0" dirty="0" smtClean="0"/>
              <a:t>We demonstrate in the next pages &lt; 5%/</a:t>
            </a:r>
            <a:r>
              <a:rPr lang="en-US" baseline="0" dirty="0" err="1" smtClean="0"/>
              <a:t>sqrt</a:t>
            </a:r>
            <a:r>
              <a:rPr lang="en-US" baseline="0" dirty="0" smtClean="0"/>
              <a:t>(E) for segmented crystals.</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5</a:t>
            </a:fld>
            <a:endParaRPr lang="en-US"/>
          </a:p>
        </p:txBody>
      </p:sp>
    </p:spTree>
    <p:extLst>
      <p:ext uri="{BB962C8B-B14F-4D97-AF65-F5344CB8AC3E}">
        <p14:creationId xmlns:p14="http://schemas.microsoft.com/office/powerpoint/2010/main" val="139518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to get some GEANT4 EM shower in this.</a:t>
            </a:r>
          </a:p>
          <a:p>
            <a:r>
              <a:rPr lang="en-US" baseline="0" dirty="0" smtClean="0"/>
              <a:t>The idea is for the first two layers to be timing layers (about 0.5 X0 each) that have very high MIP S/N like the CMS MTD for high resolution impact point and timing</a:t>
            </a:r>
          </a:p>
          <a:p>
            <a:r>
              <a:rPr lang="en-US" baseline="0" dirty="0" smtClean="0"/>
              <a:t>resolution for charged particles and a fairly high photon conversion timing rate (in 1 X0 + tracker material before).</a:t>
            </a:r>
          </a:p>
          <a:p>
            <a:r>
              <a:rPr lang="en-US" dirty="0" smtClean="0"/>
              <a:t>The two</a:t>
            </a:r>
            <a:r>
              <a:rPr lang="en-US" baseline="0" dirty="0" smtClean="0"/>
              <a:t> segments that follows are 1cm^2 transverse size with a 5cm front crystal and a 15cm back crystal butted together in the middle.  The </a:t>
            </a:r>
            <a:r>
              <a:rPr lang="en-US" baseline="0" dirty="0" err="1" smtClean="0"/>
              <a:t>SiPM</a:t>
            </a:r>
            <a:r>
              <a:rPr lang="en-US" baseline="0" dirty="0" smtClean="0"/>
              <a:t> readout is on the</a:t>
            </a:r>
          </a:p>
          <a:p>
            <a:r>
              <a:rPr lang="en-US" baseline="0" dirty="0" smtClean="0"/>
              <a:t>front of the front crystal and on the back of the back crystal so that the interface near shower max has little dead material.</a:t>
            </a:r>
          </a:p>
          <a:p>
            <a:endParaRPr lang="en-US" baseline="0" dirty="0" smtClean="0"/>
          </a:p>
        </p:txBody>
      </p:sp>
      <p:sp>
        <p:nvSpPr>
          <p:cNvPr id="4" name="Slide Number Placeholder 3"/>
          <p:cNvSpPr>
            <a:spLocks noGrp="1"/>
          </p:cNvSpPr>
          <p:nvPr>
            <p:ph type="sldNum" sz="quarter" idx="10"/>
          </p:nvPr>
        </p:nvSpPr>
        <p:spPr/>
        <p:txBody>
          <a:bodyPr/>
          <a:lstStyle/>
          <a:p>
            <a:fld id="{32A418C6-DA5C-1340-A09B-FB441C4DDC62}" type="slidenum">
              <a:rPr lang="en-US" smtClean="0"/>
              <a:pPr/>
              <a:t>6</a:t>
            </a:fld>
            <a:endParaRPr lang="en-US"/>
          </a:p>
        </p:txBody>
      </p:sp>
    </p:spTree>
    <p:extLst>
      <p:ext uri="{BB962C8B-B14F-4D97-AF65-F5344CB8AC3E}">
        <p14:creationId xmlns:p14="http://schemas.microsoft.com/office/powerpoint/2010/main" val="148688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11</a:t>
            </a:fld>
            <a:endParaRPr lang="en-US"/>
          </a:p>
        </p:txBody>
      </p:sp>
    </p:spTree>
    <p:extLst>
      <p:ext uri="{BB962C8B-B14F-4D97-AF65-F5344CB8AC3E}">
        <p14:creationId xmlns:p14="http://schemas.microsoft.com/office/powerpoint/2010/main" val="46346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 structure</a:t>
            </a:r>
            <a:r>
              <a:rPr lang="en-US" baseline="0" dirty="0" smtClean="0"/>
              <a:t> is the CMS </a:t>
            </a:r>
            <a:r>
              <a:rPr lang="en-US" baseline="0" dirty="0" err="1" smtClean="0"/>
              <a:t>HGCal</a:t>
            </a:r>
            <a:r>
              <a:rPr lang="en-US" baseline="0" dirty="0" smtClean="0"/>
              <a:t> and one has to look at the blue to see the 0.3mm of Silicon (goes down to 0.12mm at high eta).  The rest is absorber.  The top event</a:t>
            </a:r>
          </a:p>
          <a:p>
            <a:r>
              <a:rPr lang="en-US" baseline="0" dirty="0" smtClean="0"/>
              <a:t>Shows that two adjacent EM showers look like from one event.  It’s splotchy, but one can see what is going one.  If one makes an average over many events, the separation is crystal clear.</a:t>
            </a:r>
          </a:p>
          <a:p>
            <a:r>
              <a:rPr lang="en-US" baseline="0" dirty="0" smtClean="0"/>
              <a:t>The idea to convey is that a couple hundred times higher sampling fraction is equivalent to averaging over a couple hundred events.  Hence, segmented crystals will be good for PFA.</a:t>
            </a:r>
          </a:p>
          <a:p>
            <a:r>
              <a:rPr lang="en-US" baseline="0" dirty="0" smtClean="0"/>
              <a:t>The CEPC silicon proposals are for 1cm^2 transverse segmentation </a:t>
            </a:r>
            <a:r>
              <a:rPr lang="mr-IN" baseline="0" dirty="0" smtClean="0"/>
              <a:t>–</a:t>
            </a:r>
            <a:r>
              <a:rPr lang="en-US" baseline="0" dirty="0" smtClean="0"/>
              <a:t> we will match that with the segmented crystals.  It’s not clear one needs a lot of longitudinal segmentation.</a:t>
            </a:r>
          </a:p>
          <a:p>
            <a:r>
              <a:rPr lang="en-US" baseline="0" dirty="0" smtClean="0"/>
              <a:t>We make a proposal in what follows.</a:t>
            </a:r>
          </a:p>
        </p:txBody>
      </p:sp>
      <p:sp>
        <p:nvSpPr>
          <p:cNvPr id="4" name="Slide Number Placeholder 3"/>
          <p:cNvSpPr>
            <a:spLocks noGrp="1"/>
          </p:cNvSpPr>
          <p:nvPr>
            <p:ph type="sldNum" sz="quarter" idx="10"/>
          </p:nvPr>
        </p:nvSpPr>
        <p:spPr/>
        <p:txBody>
          <a:bodyPr/>
          <a:lstStyle/>
          <a:p>
            <a:fld id="{32A418C6-DA5C-1340-A09B-FB441C4DDC62}" type="slidenum">
              <a:rPr lang="en-US" smtClean="0"/>
              <a:pPr/>
              <a:t>13</a:t>
            </a:fld>
            <a:endParaRPr lang="en-US"/>
          </a:p>
        </p:txBody>
      </p:sp>
    </p:spTree>
    <p:extLst>
      <p:ext uri="{BB962C8B-B14F-4D97-AF65-F5344CB8AC3E}">
        <p14:creationId xmlns:p14="http://schemas.microsoft.com/office/powerpoint/2010/main" val="115464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5x5</a:t>
            </a:r>
            <a:r>
              <a:rPr lang="en-US" baseline="0" dirty="0" smtClean="0"/>
              <a:t> matrix of 1 cm^2 crystal of 200mm length contains 90% of a 120 GeV shower.  This produces a constant term of 0.6%</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20</a:t>
            </a:fld>
            <a:endParaRPr lang="en-US"/>
          </a:p>
        </p:txBody>
      </p:sp>
    </p:spTree>
    <p:extLst>
      <p:ext uri="{BB962C8B-B14F-4D97-AF65-F5344CB8AC3E}">
        <p14:creationId xmlns:p14="http://schemas.microsoft.com/office/powerpoint/2010/main" val="46006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5x5</a:t>
            </a:r>
            <a:r>
              <a:rPr lang="en-US" baseline="0" dirty="0" smtClean="0"/>
              <a:t> matrix of 1 cm^2 crystal of 200mm length contains 90% of a 120 GeV shower.  This produces a constant term of 0.6%</a:t>
            </a:r>
            <a:endParaRPr lang="en-US" dirty="0"/>
          </a:p>
        </p:txBody>
      </p:sp>
      <p:sp>
        <p:nvSpPr>
          <p:cNvPr id="4" name="Slide Number Placeholder 3"/>
          <p:cNvSpPr>
            <a:spLocks noGrp="1"/>
          </p:cNvSpPr>
          <p:nvPr>
            <p:ph type="sldNum" sz="quarter" idx="10"/>
          </p:nvPr>
        </p:nvSpPr>
        <p:spPr/>
        <p:txBody>
          <a:bodyPr/>
          <a:lstStyle/>
          <a:p>
            <a:fld id="{32A418C6-DA5C-1340-A09B-FB441C4DDC62}" type="slidenum">
              <a:rPr lang="en-US" smtClean="0"/>
              <a:pPr/>
              <a:t>21</a:t>
            </a:fld>
            <a:endParaRPr lang="en-US"/>
          </a:p>
        </p:txBody>
      </p:sp>
    </p:spTree>
    <p:extLst>
      <p:ext uri="{BB962C8B-B14F-4D97-AF65-F5344CB8AC3E}">
        <p14:creationId xmlns:p14="http://schemas.microsoft.com/office/powerpoint/2010/main" val="100208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1219200" y="3886200"/>
            <a:ext cx="6858000" cy="1238250"/>
          </a:xfrm>
          <a:prstGeom prst="rect">
            <a:avLst/>
          </a:prstGeom>
        </p:spPr>
        <p:txBody>
          <a:bodyPr anchor="t"/>
          <a:lstStyle>
            <a:lvl1pPr algn="r">
              <a:defRPr>
                <a:solidFill>
                  <a:srgbClr val="000000"/>
                </a:solidFill>
                <a:uFill>
                  <a:solidFill>
                    <a:srgbClr val="000000"/>
                  </a:solidFill>
                </a:uFill>
              </a:defRPr>
            </a:lvl1pPr>
          </a:lstStyle>
          <a:p>
            <a:pPr lvl="0">
              <a:defRPr sz="1800">
                <a:uFillTx/>
              </a:defRPr>
            </a:pPr>
            <a:r>
              <a:rPr lang="en-US" sz="3200" smtClean="0">
                <a:uFill>
                  <a:solidFill/>
                </a:uFill>
              </a:rPr>
              <a:t>Click to edit Master title style</a:t>
            </a:r>
            <a:endParaRPr sz="3200">
              <a:uFill>
                <a:solidFill/>
              </a:uFill>
            </a:endParaRPr>
          </a:p>
        </p:txBody>
      </p:sp>
      <p:sp>
        <p:nvSpPr>
          <p:cNvPr id="14" name="Shape 14"/>
          <p:cNvSpPr>
            <a:spLocks noGrp="1"/>
          </p:cNvSpPr>
          <p:nvPr>
            <p:ph type="body" idx="1"/>
          </p:nvPr>
        </p:nvSpPr>
        <p:spPr>
          <a:xfrm>
            <a:off x="1219200" y="5124450"/>
            <a:ext cx="6858000" cy="1733550"/>
          </a:xfrm>
          <a:prstGeom prst="rect">
            <a:avLst/>
          </a:prstGeom>
        </p:spPr>
        <p:txBody>
          <a:bodyPr/>
          <a:lstStyle>
            <a:lvl1pPr marL="0" indent="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1pPr>
            <a:lvl2pPr marL="0" indent="4572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2pPr>
            <a:lvl3pPr marL="0" indent="9144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3pPr>
            <a:lvl4pPr marL="0" indent="13716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4pPr>
            <a:lvl5pPr marL="0" indent="1828800" algn="r">
              <a:lnSpc>
                <a:spcPct val="80000"/>
              </a:lnSpc>
              <a:buClrTx/>
              <a:buSzTx/>
              <a:buFontTx/>
              <a:buNone/>
              <a:defRPr sz="2400">
                <a:solidFill>
                  <a:srgbClr val="464653"/>
                </a:solidFill>
                <a:uFill>
                  <a:solidFill>
                    <a:srgbClr val="464653"/>
                  </a:solidFill>
                </a:uFill>
                <a:latin typeface="Bookman Old Style"/>
                <a:ea typeface="Bookman Old Style"/>
                <a:cs typeface="Bookman Old Style"/>
                <a:sym typeface="Bookman Old Style"/>
              </a:defRPr>
            </a:lvl5pPr>
          </a:lstStyle>
          <a:p>
            <a:pPr lvl="0">
              <a:defRPr sz="1800">
                <a:solidFill>
                  <a:srgbClr val="000000"/>
                </a:solidFill>
                <a:uFillTx/>
              </a:defRPr>
            </a:pPr>
            <a:r>
              <a:rPr lang="en-US" sz="2400" smtClean="0">
                <a:solidFill>
                  <a:srgbClr val="464653"/>
                </a:solidFill>
                <a:uFill>
                  <a:solidFill>
                    <a:srgbClr val="464653"/>
                  </a:solidFill>
                </a:uFill>
              </a:rPr>
              <a:t>Click to edit Master text styles</a:t>
            </a:r>
          </a:p>
          <a:p>
            <a:pPr lvl="1">
              <a:defRPr sz="1800">
                <a:solidFill>
                  <a:srgbClr val="000000"/>
                </a:solidFill>
                <a:uFillTx/>
              </a:defRPr>
            </a:pPr>
            <a:r>
              <a:rPr lang="en-US" sz="2400" smtClean="0">
                <a:solidFill>
                  <a:srgbClr val="464653"/>
                </a:solidFill>
                <a:uFill>
                  <a:solidFill>
                    <a:srgbClr val="464653"/>
                  </a:solidFill>
                </a:uFill>
              </a:rPr>
              <a:t>Second level</a:t>
            </a:r>
          </a:p>
          <a:p>
            <a:pPr lvl="2">
              <a:defRPr sz="1800">
                <a:solidFill>
                  <a:srgbClr val="000000"/>
                </a:solidFill>
                <a:uFillTx/>
              </a:defRPr>
            </a:pPr>
            <a:r>
              <a:rPr lang="en-US" sz="2400" smtClean="0">
                <a:solidFill>
                  <a:srgbClr val="464653"/>
                </a:solidFill>
                <a:uFill>
                  <a:solidFill>
                    <a:srgbClr val="464653"/>
                  </a:solidFill>
                </a:uFill>
              </a:rPr>
              <a:t>Third level</a:t>
            </a:r>
          </a:p>
          <a:p>
            <a:pPr lvl="3">
              <a:defRPr sz="1800">
                <a:solidFill>
                  <a:srgbClr val="000000"/>
                </a:solidFill>
                <a:uFillTx/>
              </a:defRPr>
            </a:pPr>
            <a:r>
              <a:rPr lang="en-US" sz="2400" smtClean="0">
                <a:solidFill>
                  <a:srgbClr val="464653"/>
                </a:solidFill>
                <a:uFill>
                  <a:solidFill>
                    <a:srgbClr val="464653"/>
                  </a:solidFill>
                </a:uFill>
              </a:rPr>
              <a:t>Fourth level</a:t>
            </a:r>
          </a:p>
          <a:p>
            <a:pPr lvl="4">
              <a:defRPr sz="1800">
                <a:solidFill>
                  <a:srgbClr val="000000"/>
                </a:solidFill>
                <a:uFillTx/>
              </a:defRPr>
            </a:pPr>
            <a:r>
              <a:rPr lang="en-US" sz="2400" smtClean="0">
                <a:solidFill>
                  <a:srgbClr val="464653"/>
                </a:solidFill>
                <a:uFill>
                  <a:solidFill>
                    <a:srgbClr val="464653"/>
                  </a:solidFill>
                </a:uFill>
              </a:rPr>
              <a:t>Fifth level</a:t>
            </a:r>
            <a:endParaRPr sz="2400">
              <a:solidFill>
                <a:srgbClr val="464653"/>
              </a:solidFill>
              <a:uFill>
                <a:solidFill>
                  <a:srgbClr val="464653"/>
                </a:solidFill>
              </a:uFill>
            </a:endParaRPr>
          </a:p>
        </p:txBody>
      </p:sp>
      <p:sp>
        <p:nvSpPr>
          <p:cNvPr id="15" name="Shape 15"/>
          <p:cNvSpPr>
            <a:spLocks noGrp="1"/>
          </p:cNvSpPr>
          <p:nvPr>
            <p:ph type="sldNum" sz="quarter" idx="2"/>
          </p:nvPr>
        </p:nvSpPr>
        <p:spPr>
          <a:xfrm>
            <a:off x="1216152" y="6355079"/>
            <a:ext cx="1219201" cy="307341"/>
          </a:xfrm>
          <a:prstGeom prst="rect">
            <a:avLst/>
          </a:prstGeom>
        </p:spPr>
        <p:txBody>
          <a:bodyPr/>
          <a:lstStyle/>
          <a:p>
            <a:pPr lvl="0"/>
            <a:fld id="{86CB4B4D-7CA3-9044-876B-883B54F8677D}" type="slidenum">
              <a:rPr/>
              <a:pPr lvl="0"/>
              <a:t>‹#›</a:t>
            </a:fld>
            <a:endParaRPr/>
          </a:p>
        </p:txBody>
      </p:sp>
      <p:sp>
        <p:nvSpPr>
          <p:cNvPr id="16" name="Shape 16"/>
          <p:cNvSpPr/>
          <p:nvPr/>
        </p:nvSpPr>
        <p:spPr>
          <a:xfrm>
            <a:off x="904875" y="3648075"/>
            <a:ext cx="7315200" cy="1280161"/>
          </a:xfrm>
          <a:prstGeom prst="rect">
            <a:avLst/>
          </a:prstGeom>
          <a:ln w="6350" cap="rnd">
            <a:solidFill>
              <a:srgbClr val="727CA3"/>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7" name="Shape 17"/>
          <p:cNvSpPr/>
          <p:nvPr/>
        </p:nvSpPr>
        <p:spPr>
          <a:xfrm>
            <a:off x="914400" y="5048250"/>
            <a:ext cx="7315200" cy="835224"/>
          </a:xfrm>
          <a:prstGeom prst="rect">
            <a:avLst/>
          </a:prstGeom>
          <a:ln w="6350" cap="rnd">
            <a:solidFill>
              <a:srgbClr val="9FB8CD"/>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8" name="Shape 18"/>
          <p:cNvSpPr/>
          <p:nvPr/>
        </p:nvSpPr>
        <p:spPr>
          <a:xfrm>
            <a:off x="904875" y="3648075"/>
            <a:ext cx="228600" cy="128016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19" name="Shape 19"/>
          <p:cNvSpPr/>
          <p:nvPr/>
        </p:nvSpPr>
        <p:spPr>
          <a:xfrm>
            <a:off x="914400" y="5048250"/>
            <a:ext cx="228600" cy="835224"/>
          </a:xfrm>
          <a:prstGeom prst="rect">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Vertical Title and Text">
    <p:spTree>
      <p:nvGrpSpPr>
        <p:cNvPr id="1" name=""/>
        <p:cNvGrpSpPr/>
        <p:nvPr/>
      </p:nvGrpSpPr>
      <p:grpSpPr>
        <a:xfrm>
          <a:off x="0" y="0"/>
          <a:ext cx="0" cy="0"/>
          <a:chOff x="0" y="0"/>
          <a:chExt cx="0" cy="0"/>
        </a:xfrm>
      </p:grpSpPr>
      <p:sp>
        <p:nvSpPr>
          <p:cNvPr id="92" name="Shape 92"/>
          <p:cNvSpPr>
            <a:spLocks noGrp="1"/>
          </p:cNvSpPr>
          <p:nvPr>
            <p:ph type="title"/>
          </p:nvPr>
        </p:nvSpPr>
        <p:spPr>
          <a:xfrm>
            <a:off x="6629400" y="0"/>
            <a:ext cx="2057400" cy="6126163"/>
          </a:xfrm>
          <a:prstGeom prst="rect">
            <a:avLst/>
          </a:prstGeom>
        </p:spPr>
        <p:txBody>
          <a:bodyPr/>
          <a:lstStyle/>
          <a:p>
            <a:pPr lvl="0">
              <a:defRPr sz="1800">
                <a:solidFill>
                  <a:srgbClr val="000000"/>
                </a:solidFill>
                <a:uFillTx/>
              </a:defRPr>
            </a:pPr>
            <a:r>
              <a:rPr lang="en-US" sz="3200" smtClean="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93" name="Shape 93"/>
          <p:cNvSpPr>
            <a:spLocks noGrp="1"/>
          </p:cNvSpPr>
          <p:nvPr>
            <p:ph type="body" idx="1"/>
          </p:nvPr>
        </p:nvSpPr>
        <p:spPr>
          <a:xfrm>
            <a:off x="457200" y="274638"/>
            <a:ext cx="6019800" cy="6583363"/>
          </a:xfrm>
          <a:prstGeom prst="rect">
            <a:avLst/>
          </a:prstGeom>
        </p:spPr>
        <p:txBody>
          <a:bodyPr/>
          <a:lstStyle/>
          <a:p>
            <a:pPr lvl="0">
              <a:defRPr sz="1800">
                <a:uFillTx/>
              </a:defRPr>
            </a:pPr>
            <a:r>
              <a:rPr lang="en-US" sz="2600" smtClean="0">
                <a:uFill>
                  <a:solidFill/>
                </a:uFill>
              </a:rPr>
              <a:t>Click to edit Master text styles</a:t>
            </a:r>
          </a:p>
          <a:p>
            <a:pPr lvl="1">
              <a:defRPr sz="1800">
                <a:uFillTx/>
              </a:defRPr>
            </a:pPr>
            <a:r>
              <a:rPr lang="en-US" sz="2600" smtClean="0">
                <a:uFill>
                  <a:solidFill/>
                </a:uFill>
              </a:rPr>
              <a:t>Second level</a:t>
            </a:r>
          </a:p>
          <a:p>
            <a:pPr lvl="2">
              <a:defRPr sz="1800">
                <a:uFillTx/>
              </a:defRPr>
            </a:pPr>
            <a:r>
              <a:rPr lang="en-US" sz="2600" smtClean="0">
                <a:uFill>
                  <a:solidFill/>
                </a:uFill>
              </a:rPr>
              <a:t>Third level</a:t>
            </a:r>
          </a:p>
          <a:p>
            <a:pPr lvl="3">
              <a:defRPr sz="1800">
                <a:uFillTx/>
              </a:defRPr>
            </a:pPr>
            <a:r>
              <a:rPr lang="en-US" sz="2600" smtClean="0">
                <a:uFill>
                  <a:solidFill/>
                </a:uFill>
              </a:rPr>
              <a:t>Fourth level</a:t>
            </a:r>
          </a:p>
          <a:p>
            <a:pPr lvl="4">
              <a:defRPr sz="1800">
                <a:uFillTx/>
              </a:defRPr>
            </a:pPr>
            <a:r>
              <a:rPr lang="en-US" sz="2600" smtClean="0">
                <a:uFill>
                  <a:solidFill/>
                </a:uFill>
              </a:rPr>
              <a:t>Fifth level</a:t>
            </a:r>
            <a:endParaRPr sz="2600">
              <a:uFill>
                <a:solidFill/>
              </a:uFill>
            </a:endParaRPr>
          </a:p>
        </p:txBody>
      </p:sp>
      <p:sp>
        <p:nvSpPr>
          <p:cNvPr id="94" name="Shape 94"/>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95" name="Shape 95"/>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96" name="Shape 96"/>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97" name="Shape 97"/>
          <p:cNvSpPr/>
          <p:nvPr/>
        </p:nvSpPr>
        <p:spPr>
          <a:xfrm flipH="1">
            <a:off x="6556322" y="276506"/>
            <a:ext cx="1" cy="5852162"/>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fault - Title and Content">
    <p:spTree>
      <p:nvGrpSpPr>
        <p:cNvPr id="1" name=""/>
        <p:cNvGrpSpPr/>
        <p:nvPr/>
      </p:nvGrpSpPr>
      <p:grpSpPr>
        <a:xfrm>
          <a:off x="0" y="0"/>
          <a:ext cx="0" cy="0"/>
          <a:chOff x="0" y="0"/>
          <a:chExt cx="0" cy="0"/>
        </a:xfrm>
      </p:grpSpPr>
      <p:sp>
        <p:nvSpPr>
          <p:cNvPr id="39" name="Shape 39"/>
          <p:cNvSpPr>
            <a:spLocks noGrp="1"/>
          </p:cNvSpPr>
          <p:nvPr>
            <p:ph type="title"/>
          </p:nvPr>
        </p:nvSpPr>
        <p:spPr>
          <a:xfrm>
            <a:off x="457200" y="0"/>
            <a:ext cx="8603170" cy="990600"/>
          </a:xfrm>
          <a:prstGeom prst="rect">
            <a:avLst/>
          </a:prstGeom>
        </p:spPr>
        <p:txBody>
          <a:bodyPr/>
          <a:lstStyle>
            <a:lvl1pPr>
              <a:defRPr>
                <a:solidFill>
                  <a:srgbClr val="0000FF"/>
                </a:solidFill>
              </a:defRPr>
            </a:lvl1pPr>
          </a:lstStyle>
          <a:p>
            <a:pPr lvl="0">
              <a:defRPr sz="1800">
                <a:solidFill>
                  <a:srgbClr val="000000"/>
                </a:solidFill>
                <a:uFillTx/>
              </a:defRPr>
            </a:pPr>
            <a:r>
              <a:rPr lang="en-US" sz="3200" dirty="0" smtClean="0">
                <a:solidFill>
                  <a:srgbClr val="941100"/>
                </a:solidFill>
                <a:uFill>
                  <a:solidFill>
                    <a:srgbClr val="464653"/>
                  </a:solidFill>
                </a:uFill>
              </a:rPr>
              <a:t>Click to edit Master title style</a:t>
            </a:r>
            <a:endParaRPr sz="3200" dirty="0">
              <a:solidFill>
                <a:srgbClr val="941100"/>
              </a:solidFill>
              <a:uFill>
                <a:solidFill>
                  <a:srgbClr val="464653"/>
                </a:solidFill>
              </a:uFill>
            </a:endParaRPr>
          </a:p>
        </p:txBody>
      </p:sp>
      <p:sp>
        <p:nvSpPr>
          <p:cNvPr id="40" name="Shape 4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41" name="Shape 41"/>
          <p:cNvSpPr>
            <a:spLocks noGrp="1"/>
          </p:cNvSpPr>
          <p:nvPr>
            <p:ph type="body" idx="1"/>
          </p:nvPr>
        </p:nvSpPr>
        <p:spPr>
          <a:xfrm>
            <a:off x="457200" y="1064580"/>
            <a:ext cx="4294109" cy="5382203"/>
          </a:xfrm>
          <a:prstGeom prst="rect">
            <a:avLst/>
          </a:prstGeom>
        </p:spPr>
        <p:txBody>
          <a:bodyPr/>
          <a:lstStyle>
            <a:lvl1pPr>
              <a:defRPr b="1">
                <a:solidFill>
                  <a:srgbClr val="008F00"/>
                </a:solidFill>
              </a:defRPr>
            </a:lvl1pPr>
            <a:lvl2pPr marL="560566" indent="-286246">
              <a:defRPr sz="2400">
                <a:solidFill>
                  <a:srgbClr val="011993"/>
                </a:solidFill>
              </a:defRPr>
            </a:lvl2pPr>
            <a:lvl3pPr marL="868680" indent="-274320">
              <a:defRPr sz="2400"/>
            </a:lvl3pPr>
            <a:lvl4pPr marL="1173480" indent="-304800">
              <a:defRPr sz="2400"/>
            </a:lvl4pPr>
            <a:lvl5pPr marL="1485900" indent="-342900">
              <a:defRPr sz="2400"/>
            </a:lvl5pPr>
          </a:lstStyle>
          <a:p>
            <a:pPr lvl="0">
              <a:defRPr sz="1800" b="0">
                <a:solidFill>
                  <a:srgbClr val="000000"/>
                </a:solidFill>
                <a:uFillTx/>
              </a:defRPr>
            </a:pPr>
            <a:r>
              <a:rPr lang="en-US" sz="2600" b="1" smtClean="0">
                <a:solidFill>
                  <a:srgbClr val="008F00"/>
                </a:solidFill>
                <a:uFill>
                  <a:solidFill/>
                </a:uFill>
              </a:rPr>
              <a:t>Click to edit Master text styles</a:t>
            </a:r>
          </a:p>
          <a:p>
            <a:pPr lvl="1">
              <a:defRPr sz="1800" b="0">
                <a:solidFill>
                  <a:srgbClr val="000000"/>
                </a:solidFill>
                <a:uFillTx/>
              </a:defRPr>
            </a:pPr>
            <a:r>
              <a:rPr lang="en-US" sz="2600" b="1" smtClean="0">
                <a:solidFill>
                  <a:srgbClr val="008F00"/>
                </a:solidFill>
                <a:uFill>
                  <a:solidFill/>
                </a:uFill>
              </a:rPr>
              <a:t>Second level</a:t>
            </a:r>
          </a:p>
          <a:p>
            <a:pPr lvl="2">
              <a:defRPr sz="1800" b="0">
                <a:solidFill>
                  <a:srgbClr val="000000"/>
                </a:solidFill>
                <a:uFillTx/>
              </a:defRPr>
            </a:pPr>
            <a:r>
              <a:rPr lang="en-US" sz="2600" b="1" smtClean="0">
                <a:solidFill>
                  <a:srgbClr val="008F00"/>
                </a:solidFill>
                <a:uFill>
                  <a:solidFill/>
                </a:uFill>
              </a:rPr>
              <a:t>Third level</a:t>
            </a:r>
          </a:p>
          <a:p>
            <a:pPr lvl="3">
              <a:defRPr sz="1800" b="0">
                <a:solidFill>
                  <a:srgbClr val="000000"/>
                </a:solidFill>
                <a:uFillTx/>
              </a:defRPr>
            </a:pPr>
            <a:r>
              <a:rPr lang="en-US" sz="2600" b="1" smtClean="0">
                <a:solidFill>
                  <a:srgbClr val="008F00"/>
                </a:solidFill>
                <a:uFill>
                  <a:solidFill/>
                </a:uFill>
              </a:rPr>
              <a:t>Fourth level</a:t>
            </a:r>
          </a:p>
          <a:p>
            <a:pPr lvl="4">
              <a:defRPr sz="1800" b="0">
                <a:solidFill>
                  <a:srgbClr val="000000"/>
                </a:solidFill>
                <a:uFillTx/>
              </a:defRPr>
            </a:pPr>
            <a:r>
              <a:rPr lang="en-US" sz="2600" b="1" smtClean="0">
                <a:solidFill>
                  <a:srgbClr val="008F00"/>
                </a:solidFill>
                <a:uFill>
                  <a:solidFill/>
                </a:uFill>
              </a:rPr>
              <a:t>Fifth level</a:t>
            </a:r>
            <a:endParaRPr sz="2400" dirty="0">
              <a:uFill>
                <a:solidFill/>
              </a:uFill>
            </a:endParaRPr>
          </a:p>
        </p:txBody>
      </p:sp>
      <p:sp>
        <p:nvSpPr>
          <p:cNvPr id="42" name="Shape 42"/>
          <p:cNvSpPr/>
          <p:nvPr/>
        </p:nvSpPr>
        <p:spPr>
          <a:xfrm>
            <a:off x="1985412" y="6498632"/>
            <a:ext cx="5173175"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43" name="Shape 43"/>
          <p:cNvSpPr/>
          <p:nvPr/>
        </p:nvSpPr>
        <p:spPr>
          <a:xfrm>
            <a:off x="7351200" y="6498632"/>
            <a:ext cx="1605309"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7" name="Shape 41"/>
          <p:cNvSpPr>
            <a:spLocks noGrp="1"/>
          </p:cNvSpPr>
          <p:nvPr>
            <p:ph type="body" idx="10"/>
          </p:nvPr>
        </p:nvSpPr>
        <p:spPr>
          <a:xfrm>
            <a:off x="4751309" y="1068156"/>
            <a:ext cx="4282778" cy="5382203"/>
          </a:xfrm>
          <a:prstGeom prst="rect">
            <a:avLst/>
          </a:prstGeom>
        </p:spPr>
        <p:txBody>
          <a:bodyPr/>
          <a:lstStyle>
            <a:lvl1pPr>
              <a:defRPr b="1">
                <a:solidFill>
                  <a:srgbClr val="008F00"/>
                </a:solidFill>
              </a:defRPr>
            </a:lvl1pPr>
            <a:lvl2pPr marL="560566" indent="-286246">
              <a:defRPr sz="2400">
                <a:solidFill>
                  <a:srgbClr val="011993"/>
                </a:solidFill>
              </a:defRPr>
            </a:lvl2pPr>
            <a:lvl3pPr marL="868680" indent="-274320">
              <a:defRPr sz="2400"/>
            </a:lvl3pPr>
            <a:lvl4pPr marL="1173480" indent="-304800">
              <a:defRPr sz="2400"/>
            </a:lvl4pPr>
            <a:lvl5pPr marL="1485900" indent="-342900">
              <a:defRPr sz="2400"/>
            </a:lvl5pPr>
          </a:lstStyle>
          <a:p>
            <a:pPr lvl="0">
              <a:defRPr sz="1800" b="0">
                <a:solidFill>
                  <a:srgbClr val="000000"/>
                </a:solidFill>
                <a:uFillTx/>
              </a:defRPr>
            </a:pPr>
            <a:r>
              <a:rPr lang="en-US" sz="2600" b="1" smtClean="0">
                <a:solidFill>
                  <a:srgbClr val="008F00"/>
                </a:solidFill>
                <a:uFill>
                  <a:solidFill/>
                </a:uFill>
              </a:rPr>
              <a:t>Click to edit Master text styles</a:t>
            </a:r>
          </a:p>
          <a:p>
            <a:pPr lvl="1">
              <a:defRPr sz="1800" b="0">
                <a:solidFill>
                  <a:srgbClr val="000000"/>
                </a:solidFill>
                <a:uFillTx/>
              </a:defRPr>
            </a:pPr>
            <a:r>
              <a:rPr lang="en-US" sz="2600" b="1" smtClean="0">
                <a:solidFill>
                  <a:srgbClr val="008F00"/>
                </a:solidFill>
                <a:uFill>
                  <a:solidFill/>
                </a:uFill>
              </a:rPr>
              <a:t>Second level</a:t>
            </a:r>
          </a:p>
          <a:p>
            <a:pPr lvl="2">
              <a:defRPr sz="1800" b="0">
                <a:solidFill>
                  <a:srgbClr val="000000"/>
                </a:solidFill>
                <a:uFillTx/>
              </a:defRPr>
            </a:pPr>
            <a:r>
              <a:rPr lang="en-US" sz="2600" b="1" smtClean="0">
                <a:solidFill>
                  <a:srgbClr val="008F00"/>
                </a:solidFill>
                <a:uFill>
                  <a:solidFill/>
                </a:uFill>
              </a:rPr>
              <a:t>Third level</a:t>
            </a:r>
          </a:p>
          <a:p>
            <a:pPr lvl="3">
              <a:defRPr sz="1800" b="0">
                <a:solidFill>
                  <a:srgbClr val="000000"/>
                </a:solidFill>
                <a:uFillTx/>
              </a:defRPr>
            </a:pPr>
            <a:r>
              <a:rPr lang="en-US" sz="2600" b="1" smtClean="0">
                <a:solidFill>
                  <a:srgbClr val="008F00"/>
                </a:solidFill>
                <a:uFill>
                  <a:solidFill/>
                </a:uFill>
              </a:rPr>
              <a:t>Fourth level</a:t>
            </a:r>
          </a:p>
          <a:p>
            <a:pPr lvl="4">
              <a:defRPr sz="1800" b="0">
                <a:solidFill>
                  <a:srgbClr val="000000"/>
                </a:solidFill>
                <a:uFillTx/>
              </a:defRPr>
            </a:pPr>
            <a:r>
              <a:rPr lang="en-US" sz="2600" b="1" smtClean="0">
                <a:solidFill>
                  <a:srgbClr val="008F00"/>
                </a:solidFill>
                <a:uFill>
                  <a:solidFill/>
                </a:uFill>
              </a:rPr>
              <a:t>Fifth level</a:t>
            </a:r>
            <a:endParaRPr sz="2400" dirty="0">
              <a:uFill>
                <a:solidFill/>
              </a:uFill>
            </a:endParaRPr>
          </a:p>
        </p:txBody>
      </p:sp>
    </p:spTree>
    <p:extLst>
      <p:ext uri="{BB962C8B-B14F-4D97-AF65-F5344CB8AC3E}">
        <p14:creationId xmlns:p14="http://schemas.microsoft.com/office/powerpoint/2010/main" val="23782341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 Section Header">
    <p:bg>
      <p:bgPr>
        <a:solidFill>
          <a:srgbClr val="464653"/>
        </a:solid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1219200" y="2971800"/>
            <a:ext cx="6858000" cy="1295400"/>
          </a:xfrm>
          <a:prstGeom prst="rect">
            <a:avLst/>
          </a:prstGeom>
        </p:spPr>
        <p:txBody>
          <a:bodyPr anchor="t"/>
          <a:lstStyle>
            <a:lvl1pPr algn="r">
              <a:defRPr>
                <a:solidFill>
                  <a:srgbClr val="DDE9EC"/>
                </a:solidFill>
                <a:uFill>
                  <a:solidFill>
                    <a:srgbClr val="DDE9EC"/>
                  </a:solidFill>
                </a:uFill>
              </a:defRPr>
            </a:lvl1pPr>
          </a:lstStyle>
          <a:p>
            <a:pPr lvl="0">
              <a:defRPr sz="1800">
                <a:solidFill>
                  <a:srgbClr val="000000"/>
                </a:solidFill>
                <a:uFillTx/>
              </a:defRPr>
            </a:pPr>
            <a:r>
              <a:rPr lang="en-US" sz="3200" smtClean="0">
                <a:solidFill>
                  <a:srgbClr val="DDE9EC"/>
                </a:solidFill>
                <a:uFill>
                  <a:solidFill>
                    <a:srgbClr val="DDE9EC"/>
                  </a:solidFill>
                </a:uFill>
              </a:rPr>
              <a:t>Click to edit Master title style</a:t>
            </a:r>
            <a:endParaRPr sz="3200">
              <a:solidFill>
                <a:srgbClr val="DDE9EC"/>
              </a:solidFill>
              <a:uFill>
                <a:solidFill>
                  <a:srgbClr val="DDE9EC"/>
                </a:solidFill>
              </a:uFill>
            </a:endParaRPr>
          </a:p>
        </p:txBody>
      </p:sp>
      <p:sp>
        <p:nvSpPr>
          <p:cNvPr id="46" name="Shape 46"/>
          <p:cNvSpPr>
            <a:spLocks noGrp="1"/>
          </p:cNvSpPr>
          <p:nvPr>
            <p:ph type="body" idx="1"/>
          </p:nvPr>
        </p:nvSpPr>
        <p:spPr>
          <a:xfrm>
            <a:off x="1295400" y="4267200"/>
            <a:ext cx="6781800" cy="2590800"/>
          </a:xfrm>
          <a:prstGeom prst="rect">
            <a:avLst/>
          </a:prstGeom>
        </p:spPr>
        <p:txBody>
          <a:bodyPr/>
          <a:lstStyle>
            <a:lvl1pPr marL="0" indent="0" algn="r">
              <a:buClrTx/>
              <a:buSzTx/>
              <a:buFontTx/>
              <a:buNone/>
              <a:defRPr sz="2000">
                <a:solidFill>
                  <a:srgbClr val="FFFFFF"/>
                </a:solidFill>
                <a:uFill>
                  <a:solidFill>
                    <a:srgbClr val="FFFFFF"/>
                  </a:solidFill>
                </a:uFill>
              </a:defRPr>
            </a:lvl1pPr>
            <a:lvl2pPr marL="0" indent="274320" algn="r">
              <a:buClrTx/>
              <a:buSzTx/>
              <a:buFontTx/>
              <a:buNone/>
              <a:defRPr sz="2000">
                <a:solidFill>
                  <a:srgbClr val="FFFFFF"/>
                </a:solidFill>
                <a:uFill>
                  <a:solidFill>
                    <a:srgbClr val="FFFFFF"/>
                  </a:solidFill>
                </a:uFill>
              </a:defRPr>
            </a:lvl2pPr>
            <a:lvl3pPr marL="0" indent="594359" algn="r">
              <a:buClrTx/>
              <a:buSzTx/>
              <a:buFontTx/>
              <a:buNone/>
              <a:defRPr sz="2000">
                <a:solidFill>
                  <a:srgbClr val="FFFFFF"/>
                </a:solidFill>
                <a:uFill>
                  <a:solidFill>
                    <a:srgbClr val="FFFFFF"/>
                  </a:solidFill>
                </a:uFill>
              </a:defRPr>
            </a:lvl3pPr>
            <a:lvl4pPr marL="0" indent="868680" algn="r">
              <a:buClrTx/>
              <a:buSzTx/>
              <a:buFontTx/>
              <a:buNone/>
              <a:defRPr sz="2000">
                <a:solidFill>
                  <a:srgbClr val="FFFFFF"/>
                </a:solidFill>
                <a:uFill>
                  <a:solidFill>
                    <a:srgbClr val="FFFFFF"/>
                  </a:solidFill>
                </a:uFill>
              </a:defRPr>
            </a:lvl4pPr>
            <a:lvl5pPr marL="0" indent="1143000" algn="r">
              <a:buClrTx/>
              <a:buSzTx/>
              <a:buFontTx/>
              <a:buNone/>
              <a:defRPr sz="2000">
                <a:solidFill>
                  <a:srgbClr val="FFFFFF"/>
                </a:solidFill>
                <a:uFill>
                  <a:solidFill>
                    <a:srgbClr val="FFFFFF"/>
                  </a:solidFill>
                </a:uFill>
              </a:defRPr>
            </a:lvl5pPr>
          </a:lstStyle>
          <a:p>
            <a:pPr lvl="0">
              <a:defRPr sz="1800">
                <a:solidFill>
                  <a:srgbClr val="000000"/>
                </a:solidFill>
                <a:uFillTx/>
              </a:defRPr>
            </a:pPr>
            <a:r>
              <a:rPr lang="en-US" sz="2000" smtClean="0">
                <a:solidFill>
                  <a:srgbClr val="FFFFFF"/>
                </a:solidFill>
                <a:uFill>
                  <a:solidFill>
                    <a:srgbClr val="FFFFFF"/>
                  </a:solidFill>
                </a:uFill>
              </a:rPr>
              <a:t>Click to edit Master text styles</a:t>
            </a:r>
          </a:p>
          <a:p>
            <a:pPr lvl="1">
              <a:defRPr sz="1800">
                <a:solidFill>
                  <a:srgbClr val="000000"/>
                </a:solidFill>
                <a:uFillTx/>
              </a:defRPr>
            </a:pPr>
            <a:r>
              <a:rPr lang="en-US" sz="2000" smtClean="0">
                <a:solidFill>
                  <a:srgbClr val="FFFFFF"/>
                </a:solidFill>
                <a:uFill>
                  <a:solidFill>
                    <a:srgbClr val="FFFFFF"/>
                  </a:solidFill>
                </a:uFill>
              </a:rPr>
              <a:t>Second level</a:t>
            </a:r>
          </a:p>
          <a:p>
            <a:pPr lvl="2">
              <a:defRPr sz="1800">
                <a:solidFill>
                  <a:srgbClr val="000000"/>
                </a:solidFill>
                <a:uFillTx/>
              </a:defRPr>
            </a:pPr>
            <a:r>
              <a:rPr lang="en-US" sz="2000" smtClean="0">
                <a:solidFill>
                  <a:srgbClr val="FFFFFF"/>
                </a:solidFill>
                <a:uFill>
                  <a:solidFill>
                    <a:srgbClr val="FFFFFF"/>
                  </a:solidFill>
                </a:uFill>
              </a:rPr>
              <a:t>Third level</a:t>
            </a:r>
          </a:p>
          <a:p>
            <a:pPr lvl="3">
              <a:defRPr sz="1800">
                <a:solidFill>
                  <a:srgbClr val="000000"/>
                </a:solidFill>
                <a:uFillTx/>
              </a:defRPr>
            </a:pPr>
            <a:r>
              <a:rPr lang="en-US" sz="2000" smtClean="0">
                <a:solidFill>
                  <a:srgbClr val="FFFFFF"/>
                </a:solidFill>
                <a:uFill>
                  <a:solidFill>
                    <a:srgbClr val="FFFFFF"/>
                  </a:solidFill>
                </a:uFill>
              </a:rPr>
              <a:t>Fourth level</a:t>
            </a:r>
          </a:p>
          <a:p>
            <a:pPr lvl="4">
              <a:defRPr sz="1800">
                <a:solidFill>
                  <a:srgbClr val="000000"/>
                </a:solidFill>
                <a:uFillTx/>
              </a:defRPr>
            </a:pPr>
            <a:r>
              <a:rPr lang="en-US" sz="2000" smtClean="0">
                <a:solidFill>
                  <a:srgbClr val="FFFFFF"/>
                </a:solidFill>
                <a:uFill>
                  <a:solidFill>
                    <a:srgbClr val="FFFFFF"/>
                  </a:solidFill>
                </a:uFill>
              </a:rPr>
              <a:t>Fifth level</a:t>
            </a:r>
            <a:endParaRPr sz="2000">
              <a:solidFill>
                <a:srgbClr val="FFFFFF"/>
              </a:solidFill>
              <a:uFill>
                <a:solidFill>
                  <a:srgbClr val="FFFFFF"/>
                </a:solidFill>
              </a:uFill>
            </a:endParaRPr>
          </a:p>
        </p:txBody>
      </p:sp>
      <p:sp>
        <p:nvSpPr>
          <p:cNvPr id="47" name="Shape 47"/>
          <p:cNvSpPr>
            <a:spLocks noGrp="1"/>
          </p:cNvSpPr>
          <p:nvPr>
            <p:ph type="sldNum" sz="quarter" idx="2"/>
          </p:nvPr>
        </p:nvSpPr>
        <p:spPr>
          <a:xfrm>
            <a:off x="1069847" y="6355079"/>
            <a:ext cx="1520953" cy="307341"/>
          </a:xfrm>
          <a:prstGeom prst="rect">
            <a:avLst/>
          </a:prstGeom>
        </p:spPr>
        <p:txBody>
          <a:bodyPr/>
          <a:lstStyle>
            <a:lvl1pPr>
              <a:defRPr>
                <a:solidFill>
                  <a:srgbClr val="DDE9EC"/>
                </a:solidFill>
                <a:uFill>
                  <a:solidFill>
                    <a:srgbClr val="DDE9EC"/>
                  </a:solidFill>
                </a:uFill>
              </a:defRPr>
            </a:lvl1pPr>
          </a:lstStyle>
          <a:p>
            <a:pPr lvl="0"/>
            <a:fld id="{86CB4B4D-7CA3-9044-876B-883B54F8677D}" type="slidenum">
              <a:rPr/>
              <a:pPr lvl="0"/>
              <a:t>‹#›</a:t>
            </a:fld>
            <a:endParaRPr/>
          </a:p>
        </p:txBody>
      </p:sp>
      <p:sp>
        <p:nvSpPr>
          <p:cNvPr id="48" name="Shape 48"/>
          <p:cNvSpPr/>
          <p:nvPr/>
        </p:nvSpPr>
        <p:spPr>
          <a:xfrm>
            <a:off x="914400" y="2819400"/>
            <a:ext cx="7315200" cy="1280161"/>
          </a:xfrm>
          <a:prstGeom prst="rect">
            <a:avLst/>
          </a:prstGeom>
          <a:ln w="6350" cap="rnd">
            <a:solidFill>
              <a:srgbClr val="727CA3"/>
            </a:solidFill>
            <a:round/>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49" name="Shape 49"/>
          <p:cNvSpPr/>
          <p:nvPr/>
        </p:nvSpPr>
        <p:spPr>
          <a:xfrm>
            <a:off x="914400" y="2819400"/>
            <a:ext cx="228600" cy="128016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lvl1pPr>
              <a:defRPr>
                <a:solidFill>
                  <a:srgbClr val="800000"/>
                </a:solidFill>
              </a:defRPr>
            </a:lvl1pPr>
          </a:lstStyle>
          <a:p>
            <a:pPr lvl="0">
              <a:defRPr sz="1800">
                <a:solidFill>
                  <a:srgbClr val="000000"/>
                </a:solidFill>
                <a:uFillTx/>
              </a:defRPr>
            </a:pPr>
            <a:r>
              <a:rPr lang="en-US" sz="3200" smtClean="0">
                <a:solidFill>
                  <a:srgbClr val="464653"/>
                </a:solidFill>
                <a:uFill>
                  <a:solidFill>
                    <a:srgbClr val="464653"/>
                  </a:solidFill>
                </a:uFill>
              </a:rPr>
              <a:t>Click to edit Master title style</a:t>
            </a:r>
            <a:endParaRPr sz="3200" dirty="0">
              <a:solidFill>
                <a:srgbClr val="464653"/>
              </a:solidFill>
              <a:uFill>
                <a:solidFill>
                  <a:srgbClr val="464653"/>
                </a:solidFill>
              </a:uFill>
            </a:endParaRPr>
          </a:p>
        </p:txBody>
      </p:sp>
      <p:sp>
        <p:nvSpPr>
          <p:cNvPr id="52" name="Shape 5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53" name="Shape 53"/>
          <p:cNvSpPr>
            <a:spLocks noGrp="1"/>
          </p:cNvSpPr>
          <p:nvPr>
            <p:ph type="body" idx="1"/>
          </p:nvPr>
        </p:nvSpPr>
        <p:spPr>
          <a:xfrm>
            <a:off x="457200" y="1219200"/>
            <a:ext cx="4041648" cy="5261819"/>
          </a:xfrm>
          <a:prstGeom prst="rect">
            <a:avLst/>
          </a:prstGeom>
        </p:spPr>
        <p:txBody>
          <a:bodyPr/>
          <a:lstStyle/>
          <a:p>
            <a:pPr lvl="0">
              <a:defRPr sz="1800">
                <a:uFillTx/>
              </a:defRPr>
            </a:pPr>
            <a:r>
              <a:rPr lang="en-US" sz="2600" smtClean="0">
                <a:uFill>
                  <a:solidFill/>
                </a:uFill>
              </a:rPr>
              <a:t>Click to edit Master text styles</a:t>
            </a:r>
          </a:p>
          <a:p>
            <a:pPr lvl="1">
              <a:defRPr sz="1800">
                <a:uFillTx/>
              </a:defRPr>
            </a:pPr>
            <a:r>
              <a:rPr lang="en-US" sz="2600" smtClean="0">
                <a:uFill>
                  <a:solidFill/>
                </a:uFill>
              </a:rPr>
              <a:t>Second level</a:t>
            </a:r>
          </a:p>
          <a:p>
            <a:pPr lvl="2">
              <a:defRPr sz="1800">
                <a:uFillTx/>
              </a:defRPr>
            </a:pPr>
            <a:r>
              <a:rPr lang="en-US" sz="2600" smtClean="0">
                <a:uFill>
                  <a:solidFill/>
                </a:uFill>
              </a:rPr>
              <a:t>Third level</a:t>
            </a:r>
          </a:p>
          <a:p>
            <a:pPr lvl="3">
              <a:defRPr sz="1800">
                <a:uFillTx/>
              </a:defRPr>
            </a:pPr>
            <a:r>
              <a:rPr lang="en-US" sz="2600" smtClean="0">
                <a:uFill>
                  <a:solidFill/>
                </a:uFill>
              </a:rPr>
              <a:t>Fourth level</a:t>
            </a:r>
          </a:p>
          <a:p>
            <a:pPr lvl="4">
              <a:defRPr sz="1800">
                <a:uFillTx/>
              </a:defRPr>
            </a:pPr>
            <a:r>
              <a:rPr lang="en-US" sz="2600" smtClean="0">
                <a:uFill>
                  <a:solidFill/>
                </a:uFill>
              </a:rPr>
              <a:t>Fifth level</a:t>
            </a:r>
            <a:endParaRPr sz="2600" dirty="0">
              <a:uFill>
                <a:solidFill/>
              </a:uFill>
            </a:endParaRPr>
          </a:p>
        </p:txBody>
      </p:sp>
      <p:sp>
        <p:nvSpPr>
          <p:cNvPr id="54" name="Shape 54"/>
          <p:cNvSpPr/>
          <p:nvPr/>
        </p:nvSpPr>
        <p:spPr>
          <a:xfrm>
            <a:off x="1985412" y="6498632"/>
            <a:ext cx="5173175"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55" name="Shape 55"/>
          <p:cNvSpPr/>
          <p:nvPr/>
        </p:nvSpPr>
        <p:spPr>
          <a:xfrm>
            <a:off x="7351200" y="6498632"/>
            <a:ext cx="1605309"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59681"/>
            <a:ext cx="8229600" cy="947438"/>
          </a:xfrm>
          <a:prstGeom prst="rect">
            <a:avLst/>
          </a:prstGeom>
        </p:spPr>
        <p:txBody>
          <a:bodyPr anchor="ctr"/>
          <a:lstStyle/>
          <a:p>
            <a:pPr lvl="0">
              <a:defRPr sz="1800">
                <a:solidFill>
                  <a:srgbClr val="000000"/>
                </a:solidFill>
                <a:uFillTx/>
              </a:defRPr>
            </a:pPr>
            <a:r>
              <a:rPr lang="en-US" sz="3200" smtClean="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58" name="Shape 58"/>
          <p:cNvSpPr>
            <a:spLocks noGrp="1"/>
          </p:cNvSpPr>
          <p:nvPr>
            <p:ph type="body" idx="1"/>
          </p:nvPr>
        </p:nvSpPr>
        <p:spPr>
          <a:xfrm>
            <a:off x="457200" y="1007118"/>
            <a:ext cx="4040188" cy="964557"/>
          </a:xfrm>
          <a:prstGeom prst="rect">
            <a:avLst/>
          </a:prstGeom>
        </p:spPr>
        <p:txBody>
          <a:bodyPr anchor="b">
            <a:noAutofit/>
          </a:bodyPr>
          <a:lstStyle>
            <a:lvl1pPr marL="0" indent="0">
              <a:buClrTx/>
              <a:buSzTx/>
              <a:buFontTx/>
              <a:buNone/>
              <a:defRPr sz="2400" b="1">
                <a:solidFill>
                  <a:srgbClr val="9FB8CD"/>
                </a:solidFill>
                <a:uFill>
                  <a:solidFill>
                    <a:srgbClr val="9FB8CD"/>
                  </a:solidFill>
                </a:uFill>
                <a:latin typeface="Gill Sans MT"/>
                <a:ea typeface="Gill Sans MT"/>
                <a:cs typeface="Gill Sans MT"/>
                <a:sym typeface="Gill Sans MT"/>
              </a:defRPr>
            </a:lvl1pPr>
            <a:lvl2pPr marL="0" indent="274320">
              <a:buClrTx/>
              <a:buSzTx/>
              <a:buFontTx/>
              <a:buNone/>
              <a:defRPr sz="2400" b="1">
                <a:solidFill>
                  <a:srgbClr val="9FB8CD"/>
                </a:solidFill>
                <a:uFill>
                  <a:solidFill>
                    <a:srgbClr val="9FB8CD"/>
                  </a:solidFill>
                </a:uFill>
                <a:latin typeface="Gill Sans MT"/>
                <a:ea typeface="Gill Sans MT"/>
                <a:cs typeface="Gill Sans MT"/>
                <a:sym typeface="Gill Sans MT"/>
              </a:defRPr>
            </a:lvl2pPr>
            <a:lvl3pPr marL="0" indent="594359">
              <a:buClrTx/>
              <a:buSzTx/>
              <a:buFontTx/>
              <a:buNone/>
              <a:defRPr sz="2400" b="1">
                <a:solidFill>
                  <a:srgbClr val="9FB8CD"/>
                </a:solidFill>
                <a:uFill>
                  <a:solidFill>
                    <a:srgbClr val="9FB8CD"/>
                  </a:solidFill>
                </a:uFill>
                <a:latin typeface="Gill Sans MT"/>
                <a:ea typeface="Gill Sans MT"/>
                <a:cs typeface="Gill Sans MT"/>
                <a:sym typeface="Gill Sans MT"/>
              </a:defRPr>
            </a:lvl3pPr>
            <a:lvl4pPr marL="0" indent="868680">
              <a:buClrTx/>
              <a:buSzTx/>
              <a:buFontTx/>
              <a:buNone/>
              <a:defRPr sz="2400" b="1">
                <a:solidFill>
                  <a:srgbClr val="9FB8CD"/>
                </a:solidFill>
                <a:uFill>
                  <a:solidFill>
                    <a:srgbClr val="9FB8CD"/>
                  </a:solidFill>
                </a:uFill>
                <a:latin typeface="Gill Sans MT"/>
                <a:ea typeface="Gill Sans MT"/>
                <a:cs typeface="Gill Sans MT"/>
                <a:sym typeface="Gill Sans MT"/>
              </a:defRPr>
            </a:lvl4pPr>
            <a:lvl5pPr marL="0" indent="1143000">
              <a:buClrTx/>
              <a:buSzTx/>
              <a:buFontTx/>
              <a:buNone/>
              <a:defRPr sz="2400" b="1">
                <a:solidFill>
                  <a:srgbClr val="9FB8CD"/>
                </a:solidFill>
                <a:uFill>
                  <a:solidFill>
                    <a:srgbClr val="9FB8CD"/>
                  </a:solidFill>
                </a:uFill>
                <a:latin typeface="Gill Sans MT"/>
                <a:ea typeface="Gill Sans MT"/>
                <a:cs typeface="Gill Sans MT"/>
                <a:sym typeface="Gill Sans MT"/>
              </a:defRPr>
            </a:lvl5pPr>
          </a:lstStyle>
          <a:p>
            <a:pPr lvl="0">
              <a:defRPr sz="1800" b="0">
                <a:solidFill>
                  <a:srgbClr val="000000"/>
                </a:solidFill>
                <a:uFillTx/>
              </a:defRPr>
            </a:pPr>
            <a:r>
              <a:rPr lang="en-US" sz="2400" b="1" smtClean="0">
                <a:solidFill>
                  <a:srgbClr val="9FB8CD"/>
                </a:solidFill>
                <a:uFill>
                  <a:solidFill>
                    <a:srgbClr val="9FB8CD"/>
                  </a:solidFill>
                </a:uFill>
              </a:rPr>
              <a:t>Click to edit Master text styles</a:t>
            </a:r>
          </a:p>
          <a:p>
            <a:pPr lvl="1">
              <a:defRPr sz="1800" b="0">
                <a:solidFill>
                  <a:srgbClr val="000000"/>
                </a:solidFill>
                <a:uFillTx/>
              </a:defRPr>
            </a:pPr>
            <a:r>
              <a:rPr lang="en-US" sz="2400" b="1" smtClean="0">
                <a:solidFill>
                  <a:srgbClr val="9FB8CD"/>
                </a:solidFill>
                <a:uFill>
                  <a:solidFill>
                    <a:srgbClr val="9FB8CD"/>
                  </a:solidFill>
                </a:uFill>
              </a:rPr>
              <a:t>Second level</a:t>
            </a:r>
          </a:p>
          <a:p>
            <a:pPr lvl="2">
              <a:defRPr sz="1800" b="0">
                <a:solidFill>
                  <a:srgbClr val="000000"/>
                </a:solidFill>
                <a:uFillTx/>
              </a:defRPr>
            </a:pPr>
            <a:r>
              <a:rPr lang="en-US" sz="2400" b="1" smtClean="0">
                <a:solidFill>
                  <a:srgbClr val="9FB8CD"/>
                </a:solidFill>
                <a:uFill>
                  <a:solidFill>
                    <a:srgbClr val="9FB8CD"/>
                  </a:solidFill>
                </a:uFill>
              </a:rPr>
              <a:t>Third level</a:t>
            </a:r>
          </a:p>
          <a:p>
            <a:pPr lvl="3">
              <a:defRPr sz="1800" b="0">
                <a:solidFill>
                  <a:srgbClr val="000000"/>
                </a:solidFill>
                <a:uFillTx/>
              </a:defRPr>
            </a:pPr>
            <a:r>
              <a:rPr lang="en-US" sz="2400" b="1" smtClean="0">
                <a:solidFill>
                  <a:srgbClr val="9FB8CD"/>
                </a:solidFill>
                <a:uFill>
                  <a:solidFill>
                    <a:srgbClr val="9FB8CD"/>
                  </a:solidFill>
                </a:uFill>
              </a:rPr>
              <a:t>Fourth level</a:t>
            </a:r>
          </a:p>
          <a:p>
            <a:pPr lvl="4">
              <a:defRPr sz="1800" b="0">
                <a:solidFill>
                  <a:srgbClr val="000000"/>
                </a:solidFill>
                <a:uFillTx/>
              </a:defRPr>
            </a:pPr>
            <a:r>
              <a:rPr lang="en-US" sz="2400" b="1" smtClean="0">
                <a:solidFill>
                  <a:srgbClr val="9FB8CD"/>
                </a:solidFill>
                <a:uFill>
                  <a:solidFill>
                    <a:srgbClr val="9FB8CD"/>
                  </a:solidFill>
                </a:uFill>
              </a:rPr>
              <a:t>Fifth level</a:t>
            </a:r>
            <a:endParaRPr sz="2400" b="1">
              <a:solidFill>
                <a:srgbClr val="9FB8CD"/>
              </a:solidFill>
              <a:uFill>
                <a:solidFill>
                  <a:srgbClr val="9FB8CD"/>
                </a:solidFill>
              </a:uFill>
            </a:endParaRPr>
          </a:p>
        </p:txBody>
      </p:sp>
      <p:sp>
        <p:nvSpPr>
          <p:cNvPr id="59" name="Shape 59"/>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60" name="Shape 60"/>
          <p:cNvSpPr/>
          <p:nvPr/>
        </p:nvSpPr>
        <p:spPr>
          <a:xfrm>
            <a:off x="1985412" y="6498632"/>
            <a:ext cx="5173175"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61" name="Shape 61"/>
          <p:cNvSpPr/>
          <p:nvPr/>
        </p:nvSpPr>
        <p:spPr>
          <a:xfrm>
            <a:off x="7351200" y="6498632"/>
            <a:ext cx="1605309"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68" name="Shape 68"/>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69" name="Shape 69"/>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0" name="Shape 70"/>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71" name="Shape 71"/>
          <p:cNvSpPr/>
          <p:nvPr/>
        </p:nvSpPr>
        <p:spPr>
          <a:xfrm>
            <a:off x="1985412" y="6498632"/>
            <a:ext cx="5173175"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
        <p:nvSpPr>
          <p:cNvPr id="72" name="Shape 72"/>
          <p:cNvSpPr/>
          <p:nvPr/>
        </p:nvSpPr>
        <p:spPr>
          <a:xfrm>
            <a:off x="7351200" y="6498632"/>
            <a:ext cx="1605309"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uFillTx/>
              </a:defRPr>
            </a:pPr>
            <a:endParaRPr sz="1400" dirty="0">
              <a:solidFill>
                <a:srgbClr val="464653"/>
              </a:solidFill>
              <a:uFill>
                <a:solidFill>
                  <a:srgbClr val="464653"/>
                </a:solidFill>
              </a:u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Content with Caption">
    <p:spTree>
      <p:nvGrpSpPr>
        <p:cNvPr id="1" name=""/>
        <p:cNvGrpSpPr/>
        <p:nvPr/>
      </p:nvGrpSpPr>
      <p:grpSpPr>
        <a:xfrm>
          <a:off x="0" y="0"/>
          <a:ext cx="0" cy="0"/>
          <a:chOff x="0" y="0"/>
          <a:chExt cx="0" cy="0"/>
        </a:xfrm>
      </p:grpSpPr>
      <p:sp>
        <p:nvSpPr>
          <p:cNvPr id="74" name="Shape 74"/>
          <p:cNvSpPr>
            <a:spLocks noGrp="1"/>
          </p:cNvSpPr>
          <p:nvPr>
            <p:ph type="title"/>
          </p:nvPr>
        </p:nvSpPr>
        <p:spPr>
          <a:xfrm>
            <a:off x="6324600" y="0"/>
            <a:ext cx="2514600" cy="1143000"/>
          </a:xfrm>
          <a:prstGeom prst="rect">
            <a:avLst/>
          </a:prstGeom>
        </p:spPr>
        <p:txBody>
          <a:bodyPr>
            <a:noAutofit/>
          </a:bodyPr>
          <a:lstStyle>
            <a:lvl1pPr>
              <a:defRPr sz="2000" b="1">
                <a:latin typeface="+mn-lt"/>
                <a:ea typeface="+mn-ea"/>
                <a:cs typeface="+mn-cs"/>
                <a:sym typeface="Helvetica"/>
              </a:defRPr>
            </a:lvl1pPr>
          </a:lstStyle>
          <a:p>
            <a:pPr lvl="0">
              <a:defRPr sz="1800" b="0">
                <a:solidFill>
                  <a:srgbClr val="000000"/>
                </a:solidFill>
                <a:uFillTx/>
              </a:defRPr>
            </a:pPr>
            <a:r>
              <a:rPr lang="en-US" sz="2000" b="1" smtClean="0">
                <a:solidFill>
                  <a:srgbClr val="464653"/>
                </a:solidFill>
                <a:uFill>
                  <a:solidFill>
                    <a:srgbClr val="464653"/>
                  </a:solidFill>
                </a:uFill>
              </a:rPr>
              <a:t>Click to edit Master title style</a:t>
            </a:r>
            <a:endParaRPr sz="2000" b="1">
              <a:solidFill>
                <a:srgbClr val="464653"/>
              </a:solidFill>
              <a:uFill>
                <a:solidFill>
                  <a:srgbClr val="464653"/>
                </a:solidFill>
              </a:uFill>
            </a:endParaRPr>
          </a:p>
        </p:txBody>
      </p:sp>
      <p:sp>
        <p:nvSpPr>
          <p:cNvPr id="75" name="Shape 75"/>
          <p:cNvSpPr>
            <a:spLocks noGrp="1"/>
          </p:cNvSpPr>
          <p:nvPr>
            <p:ph type="body" idx="1"/>
          </p:nvPr>
        </p:nvSpPr>
        <p:spPr>
          <a:xfrm>
            <a:off x="6324600" y="1219200"/>
            <a:ext cx="2514600" cy="5638800"/>
          </a:xfrm>
          <a:prstGeom prst="rect">
            <a:avLst/>
          </a:prstGeom>
        </p:spPr>
        <p:txBody>
          <a:bodyPr/>
          <a:lstStyle>
            <a:lvl1pPr marL="0" indent="0">
              <a:lnSpc>
                <a:spcPts val="2200"/>
              </a:lnSpc>
              <a:spcBef>
                <a:spcPts val="1000"/>
              </a:spcBef>
              <a:buClrTx/>
              <a:buSzTx/>
              <a:buFontTx/>
              <a:buNone/>
              <a:defRPr sz="1600">
                <a:solidFill>
                  <a:srgbClr val="464653"/>
                </a:solidFill>
                <a:uFill>
                  <a:solidFill>
                    <a:srgbClr val="464653"/>
                  </a:solidFill>
                </a:uFill>
              </a:defRPr>
            </a:lvl1pPr>
            <a:lvl2pPr marL="0" indent="274320">
              <a:lnSpc>
                <a:spcPts val="2200"/>
              </a:lnSpc>
              <a:spcBef>
                <a:spcPts val="1000"/>
              </a:spcBef>
              <a:buClrTx/>
              <a:buSzTx/>
              <a:buFontTx/>
              <a:buNone/>
              <a:defRPr sz="1600">
                <a:solidFill>
                  <a:srgbClr val="464653"/>
                </a:solidFill>
                <a:uFill>
                  <a:solidFill>
                    <a:srgbClr val="464653"/>
                  </a:solidFill>
                </a:uFill>
              </a:defRPr>
            </a:lvl2pPr>
            <a:lvl3pPr marL="0" indent="594359">
              <a:lnSpc>
                <a:spcPts val="2200"/>
              </a:lnSpc>
              <a:spcBef>
                <a:spcPts val="1000"/>
              </a:spcBef>
              <a:buClrTx/>
              <a:buSzTx/>
              <a:buFontTx/>
              <a:buNone/>
              <a:defRPr sz="1600">
                <a:solidFill>
                  <a:srgbClr val="464653"/>
                </a:solidFill>
                <a:uFill>
                  <a:solidFill>
                    <a:srgbClr val="464653"/>
                  </a:solidFill>
                </a:uFill>
              </a:defRPr>
            </a:lvl3pPr>
            <a:lvl4pPr marL="0" indent="868680">
              <a:lnSpc>
                <a:spcPts val="2200"/>
              </a:lnSpc>
              <a:spcBef>
                <a:spcPts val="1000"/>
              </a:spcBef>
              <a:buClrTx/>
              <a:buSzTx/>
              <a:buFontTx/>
              <a:buNone/>
              <a:defRPr sz="1600">
                <a:solidFill>
                  <a:srgbClr val="464653"/>
                </a:solidFill>
                <a:uFill>
                  <a:solidFill>
                    <a:srgbClr val="464653"/>
                  </a:solidFill>
                </a:uFill>
              </a:defRPr>
            </a:lvl4pPr>
            <a:lvl5pPr marL="0" indent="1143000">
              <a:lnSpc>
                <a:spcPts val="2200"/>
              </a:lnSpc>
              <a:spcBef>
                <a:spcPts val="1000"/>
              </a:spcBef>
              <a:buClrTx/>
              <a:buSzTx/>
              <a:buFontTx/>
              <a:buNone/>
              <a:defRPr sz="1600">
                <a:solidFill>
                  <a:srgbClr val="464653"/>
                </a:solidFill>
                <a:uFill>
                  <a:solidFill>
                    <a:srgbClr val="464653"/>
                  </a:solidFill>
                </a:uFill>
              </a:defRPr>
            </a:lvl5pPr>
          </a:lstStyle>
          <a:p>
            <a:pPr lvl="0">
              <a:defRPr sz="1800">
                <a:solidFill>
                  <a:srgbClr val="000000"/>
                </a:solidFill>
                <a:uFillTx/>
              </a:defRPr>
            </a:pPr>
            <a:r>
              <a:rPr lang="en-US" sz="1600" smtClean="0">
                <a:solidFill>
                  <a:srgbClr val="464653"/>
                </a:solidFill>
                <a:uFill>
                  <a:solidFill>
                    <a:srgbClr val="464653"/>
                  </a:solidFill>
                </a:uFill>
              </a:rPr>
              <a:t>Click to edit Master text styles</a:t>
            </a:r>
          </a:p>
          <a:p>
            <a:pPr lvl="1">
              <a:defRPr sz="1800">
                <a:solidFill>
                  <a:srgbClr val="000000"/>
                </a:solidFill>
                <a:uFillTx/>
              </a:defRPr>
            </a:pPr>
            <a:r>
              <a:rPr lang="en-US" sz="1600" smtClean="0">
                <a:solidFill>
                  <a:srgbClr val="464653"/>
                </a:solidFill>
                <a:uFill>
                  <a:solidFill>
                    <a:srgbClr val="464653"/>
                  </a:solidFill>
                </a:uFill>
              </a:rPr>
              <a:t>Second level</a:t>
            </a:r>
          </a:p>
          <a:p>
            <a:pPr lvl="2">
              <a:defRPr sz="1800">
                <a:solidFill>
                  <a:srgbClr val="000000"/>
                </a:solidFill>
                <a:uFillTx/>
              </a:defRPr>
            </a:pPr>
            <a:r>
              <a:rPr lang="en-US" sz="1600" smtClean="0">
                <a:solidFill>
                  <a:srgbClr val="464653"/>
                </a:solidFill>
                <a:uFill>
                  <a:solidFill>
                    <a:srgbClr val="464653"/>
                  </a:solidFill>
                </a:uFill>
              </a:rPr>
              <a:t>Third level</a:t>
            </a:r>
          </a:p>
          <a:p>
            <a:pPr lvl="3">
              <a:defRPr sz="1800">
                <a:solidFill>
                  <a:srgbClr val="000000"/>
                </a:solidFill>
                <a:uFillTx/>
              </a:defRPr>
            </a:pPr>
            <a:r>
              <a:rPr lang="en-US" sz="1600" smtClean="0">
                <a:solidFill>
                  <a:srgbClr val="464653"/>
                </a:solidFill>
                <a:uFill>
                  <a:solidFill>
                    <a:srgbClr val="464653"/>
                  </a:solidFill>
                </a:uFill>
              </a:rPr>
              <a:t>Fourth level</a:t>
            </a:r>
          </a:p>
          <a:p>
            <a:pPr lvl="4">
              <a:defRPr sz="1800">
                <a:solidFill>
                  <a:srgbClr val="000000"/>
                </a:solidFill>
                <a:uFillTx/>
              </a:defRPr>
            </a:pPr>
            <a:r>
              <a:rPr lang="en-US" sz="1600" smtClean="0">
                <a:solidFill>
                  <a:srgbClr val="464653"/>
                </a:solidFill>
                <a:uFill>
                  <a:solidFill>
                    <a:srgbClr val="464653"/>
                  </a:solidFill>
                </a:uFill>
              </a:rPr>
              <a:t>Fifth level</a:t>
            </a:r>
            <a:endParaRPr sz="1600">
              <a:solidFill>
                <a:srgbClr val="464653"/>
              </a:solidFill>
              <a:uFill>
                <a:solidFill>
                  <a:srgbClr val="464653"/>
                </a:solidFill>
              </a:uFill>
            </a:endParaRPr>
          </a:p>
        </p:txBody>
      </p:sp>
      <p:sp>
        <p:nvSpPr>
          <p:cNvPr id="76" name="Shape 7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
        <p:nvSpPr>
          <p:cNvPr id="77" name="Shape 77"/>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8" name="Shape 78"/>
          <p:cNvSpPr/>
          <p:nvPr/>
        </p:nvSpPr>
        <p:spPr>
          <a:xfrm flipH="1">
            <a:off x="6178800" y="307339"/>
            <a:ext cx="1" cy="603504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79" name="Shape 79"/>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Picture with Caption">
    <p:bg>
      <p:bgPr>
        <a:solidFill>
          <a:srgbClr val="464653"/>
        </a:solidFill>
        <a:effectLst/>
      </p:bgPr>
    </p:bg>
    <p:spTree>
      <p:nvGrpSpPr>
        <p:cNvPr id="1" name=""/>
        <p:cNvGrpSpPr/>
        <p:nvPr/>
      </p:nvGrpSpPr>
      <p:grpSpPr>
        <a:xfrm>
          <a:off x="0" y="0"/>
          <a:ext cx="0" cy="0"/>
          <a:chOff x="0" y="0"/>
          <a:chExt cx="0" cy="0"/>
        </a:xfrm>
      </p:grpSpPr>
      <p:sp>
        <p:nvSpPr>
          <p:cNvPr id="81" name="Shape 81"/>
          <p:cNvSpPr>
            <a:spLocks noGrp="1"/>
          </p:cNvSpPr>
          <p:nvPr>
            <p:ph type="title"/>
          </p:nvPr>
        </p:nvSpPr>
        <p:spPr>
          <a:xfrm>
            <a:off x="457200" y="484756"/>
            <a:ext cx="8229600" cy="706888"/>
          </a:xfrm>
          <a:prstGeom prst="rect">
            <a:avLst/>
          </a:prstGeom>
          <a:ln w="9525">
            <a:solidFill>
              <a:srgbClr val="727CA3"/>
            </a:solidFill>
            <a:round/>
          </a:ln>
        </p:spPr>
        <p:txBody>
          <a:bodyPr anchor="ctr"/>
          <a:lstStyle>
            <a:lvl1pPr algn="r">
              <a:defRPr sz="2000">
                <a:solidFill>
                  <a:srgbClr val="FFFFFF"/>
                </a:solidFill>
                <a:uFill>
                  <a:solidFill>
                    <a:srgbClr val="FFFFFF"/>
                  </a:solidFill>
                </a:uFill>
              </a:defRPr>
            </a:lvl1pPr>
          </a:lstStyle>
          <a:p>
            <a:pPr lvl="0">
              <a:defRPr sz="1800">
                <a:solidFill>
                  <a:srgbClr val="000000"/>
                </a:solidFill>
                <a:uFillTx/>
              </a:defRPr>
            </a:pPr>
            <a:r>
              <a:rPr lang="en-US" sz="2000" smtClean="0">
                <a:solidFill>
                  <a:srgbClr val="FFFFFF"/>
                </a:solidFill>
                <a:uFill>
                  <a:solidFill>
                    <a:srgbClr val="FFFFFF"/>
                  </a:solidFill>
                </a:uFill>
              </a:rPr>
              <a:t>Click to edit Master title style</a:t>
            </a:r>
            <a:endParaRPr sz="2000">
              <a:solidFill>
                <a:srgbClr val="FFFFFF"/>
              </a:solidFill>
              <a:uFill>
                <a:solidFill>
                  <a:srgbClr val="FFFFFF"/>
                </a:solidFill>
              </a:uFill>
            </a:endParaRPr>
          </a:p>
        </p:txBody>
      </p:sp>
      <p:sp>
        <p:nvSpPr>
          <p:cNvPr id="82" name="Shape 82"/>
          <p:cNvSpPr>
            <a:spLocks noGrp="1"/>
          </p:cNvSpPr>
          <p:nvPr>
            <p:ph type="body" idx="1"/>
          </p:nvPr>
        </p:nvSpPr>
        <p:spPr>
          <a:xfrm>
            <a:off x="457200" y="1191643"/>
            <a:ext cx="8229600" cy="588514"/>
          </a:xfrm>
          <a:prstGeom prst="rect">
            <a:avLst/>
          </a:prstGeom>
        </p:spPr>
        <p:txBody>
          <a:bodyPr anchor="ctr"/>
          <a:lstStyle>
            <a:lvl1pPr marL="0" indent="0">
              <a:buClrTx/>
              <a:buSzTx/>
              <a:buFontTx/>
              <a:buNone/>
              <a:defRPr sz="1400">
                <a:solidFill>
                  <a:srgbClr val="FFFFFF"/>
                </a:solidFill>
                <a:uFill>
                  <a:solidFill>
                    <a:srgbClr val="FFFFFF"/>
                  </a:solidFill>
                </a:uFill>
              </a:defRPr>
            </a:lvl1pPr>
            <a:lvl2pPr marL="594360" indent="-320040">
              <a:buClrTx/>
              <a:buFontTx/>
              <a:defRPr sz="1400">
                <a:solidFill>
                  <a:srgbClr val="FFFFFF"/>
                </a:solidFill>
                <a:uFill>
                  <a:solidFill>
                    <a:srgbClr val="FFFFFF"/>
                  </a:solidFill>
                </a:uFill>
              </a:defRPr>
            </a:lvl2pPr>
            <a:lvl3pPr marL="914400" indent="-320040">
              <a:buClrTx/>
              <a:buFontTx/>
              <a:defRPr sz="1400">
                <a:solidFill>
                  <a:srgbClr val="FFFFFF"/>
                </a:solidFill>
                <a:uFill>
                  <a:solidFill>
                    <a:srgbClr val="FFFFFF"/>
                  </a:solidFill>
                </a:uFill>
              </a:defRPr>
            </a:lvl3pPr>
            <a:lvl4pPr marL="1224280" indent="-355600">
              <a:buClrTx/>
              <a:buFontTx/>
              <a:defRPr sz="1400">
                <a:solidFill>
                  <a:srgbClr val="FFFFFF"/>
                </a:solidFill>
                <a:uFill>
                  <a:solidFill>
                    <a:srgbClr val="FFFFFF"/>
                  </a:solidFill>
                </a:uFill>
              </a:defRPr>
            </a:lvl4pPr>
            <a:lvl5pPr marL="1498600" indent="-355600">
              <a:buClrTx/>
              <a:buFontTx/>
              <a:defRPr sz="1400">
                <a:solidFill>
                  <a:srgbClr val="FFFFFF"/>
                </a:solidFill>
                <a:uFill>
                  <a:solidFill>
                    <a:srgbClr val="FFFFFF"/>
                  </a:solidFill>
                </a:uFill>
              </a:defRPr>
            </a:lvl5pPr>
          </a:lstStyle>
          <a:p>
            <a:pPr lvl="0">
              <a:defRPr sz="1800">
                <a:solidFill>
                  <a:srgbClr val="000000"/>
                </a:solidFill>
                <a:uFillTx/>
              </a:defRPr>
            </a:pPr>
            <a:r>
              <a:rPr lang="en-US" sz="1400" smtClean="0">
                <a:solidFill>
                  <a:srgbClr val="FFFFFF"/>
                </a:solidFill>
                <a:uFill>
                  <a:solidFill>
                    <a:srgbClr val="FFFFFF"/>
                  </a:solidFill>
                </a:uFill>
              </a:rPr>
              <a:t>Click to edit Master text styles</a:t>
            </a:r>
          </a:p>
          <a:p>
            <a:pPr lvl="1">
              <a:defRPr sz="1800">
                <a:solidFill>
                  <a:srgbClr val="000000"/>
                </a:solidFill>
                <a:uFillTx/>
              </a:defRPr>
            </a:pPr>
            <a:r>
              <a:rPr lang="en-US" sz="1400" smtClean="0">
                <a:solidFill>
                  <a:srgbClr val="FFFFFF"/>
                </a:solidFill>
                <a:uFill>
                  <a:solidFill>
                    <a:srgbClr val="FFFFFF"/>
                  </a:solidFill>
                </a:uFill>
              </a:rPr>
              <a:t>Second level</a:t>
            </a:r>
          </a:p>
          <a:p>
            <a:pPr lvl="2">
              <a:defRPr sz="1800">
                <a:solidFill>
                  <a:srgbClr val="000000"/>
                </a:solidFill>
                <a:uFillTx/>
              </a:defRPr>
            </a:pPr>
            <a:r>
              <a:rPr lang="en-US" sz="1400" smtClean="0">
                <a:solidFill>
                  <a:srgbClr val="FFFFFF"/>
                </a:solidFill>
                <a:uFill>
                  <a:solidFill>
                    <a:srgbClr val="FFFFFF"/>
                  </a:solidFill>
                </a:uFill>
              </a:rPr>
              <a:t>Third level</a:t>
            </a:r>
          </a:p>
          <a:p>
            <a:pPr lvl="3">
              <a:defRPr sz="1800">
                <a:solidFill>
                  <a:srgbClr val="000000"/>
                </a:solidFill>
                <a:uFillTx/>
              </a:defRPr>
            </a:pPr>
            <a:r>
              <a:rPr lang="en-US" sz="1400" smtClean="0">
                <a:solidFill>
                  <a:srgbClr val="FFFFFF"/>
                </a:solidFill>
                <a:uFill>
                  <a:solidFill>
                    <a:srgbClr val="FFFFFF"/>
                  </a:solidFill>
                </a:uFill>
              </a:rPr>
              <a:t>Fourth level</a:t>
            </a:r>
          </a:p>
          <a:p>
            <a:pPr lvl="4">
              <a:defRPr sz="1800">
                <a:solidFill>
                  <a:srgbClr val="000000"/>
                </a:solidFill>
                <a:uFillTx/>
              </a:defRPr>
            </a:pPr>
            <a:r>
              <a:rPr lang="en-US" sz="1400" smtClean="0">
                <a:solidFill>
                  <a:srgbClr val="FFFFFF"/>
                </a:solidFill>
                <a:uFill>
                  <a:solidFill>
                    <a:srgbClr val="FFFFFF"/>
                  </a:solidFill>
                </a:uFill>
              </a:rPr>
              <a:t>Fifth level</a:t>
            </a:r>
            <a:endParaRPr sz="1400">
              <a:solidFill>
                <a:srgbClr val="FFFFFF"/>
              </a:solidFill>
              <a:uFill>
                <a:solidFill>
                  <a:srgbClr val="FFFFFF"/>
                </a:solidFill>
              </a:uFill>
            </a:endParaRPr>
          </a:p>
        </p:txBody>
      </p:sp>
      <p:sp>
        <p:nvSpPr>
          <p:cNvPr id="83" name="Shape 83"/>
          <p:cNvSpPr>
            <a:spLocks noGrp="1"/>
          </p:cNvSpPr>
          <p:nvPr>
            <p:ph type="sldNum" sz="quarter" idx="2"/>
          </p:nvPr>
        </p:nvSpPr>
        <p:spPr>
          <a:prstGeom prst="rect">
            <a:avLst/>
          </a:prstGeom>
        </p:spPr>
        <p:txBody>
          <a:bodyPr/>
          <a:lstStyle>
            <a:lvl1pPr>
              <a:defRPr>
                <a:solidFill>
                  <a:srgbClr val="DDE9EC"/>
                </a:solidFill>
                <a:uFill>
                  <a:solidFill>
                    <a:srgbClr val="DDE9EC"/>
                  </a:solidFill>
                </a:uFill>
              </a:defRPr>
            </a:lvl1pPr>
          </a:lstStyle>
          <a:p>
            <a:pPr lvl="0"/>
            <a:fld id="{86CB4B4D-7CA3-9044-876B-883B54F8677D}" type="slidenum">
              <a:rPr/>
              <a:pPr lvl="0"/>
              <a:t>‹#›</a:t>
            </a:fld>
            <a:endParaRPr/>
          </a:p>
        </p:txBody>
      </p:sp>
      <p:sp>
        <p:nvSpPr>
          <p:cNvPr id="84" name="Shape 84"/>
          <p:cNvSpPr/>
          <p:nvPr/>
        </p:nvSpPr>
        <p:spPr>
          <a:xfrm>
            <a:off x="457200" y="6353175"/>
            <a:ext cx="8229600" cy="0"/>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85" name="Shape 85"/>
          <p:cNvSpPr/>
          <p:nvPr/>
        </p:nvSpPr>
        <p:spPr>
          <a:xfrm rot="5400000">
            <a:off x="419099" y="6467475"/>
            <a:ext cx="190850" cy="120315"/>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86" name="Shape 86"/>
          <p:cNvSpPr/>
          <p:nvPr/>
        </p:nvSpPr>
        <p:spPr>
          <a:xfrm>
            <a:off x="457200" y="500856"/>
            <a:ext cx="182881" cy="685801"/>
          </a:xfrm>
          <a:prstGeom prst="rect">
            <a:avLst/>
          </a:prstGeom>
          <a:solidFill>
            <a:srgbClr val="727CA3"/>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pPr lvl="0">
              <a:defRPr sz="1800">
                <a:solidFill>
                  <a:srgbClr val="000000"/>
                </a:solidFill>
                <a:uFillTx/>
              </a:defRPr>
            </a:pPr>
            <a:r>
              <a:rPr lang="en-US" sz="3200" smtClean="0">
                <a:solidFill>
                  <a:srgbClr val="464653"/>
                </a:solidFill>
                <a:uFill>
                  <a:solidFill>
                    <a:srgbClr val="464653"/>
                  </a:solidFill>
                </a:uFill>
              </a:rPr>
              <a:t>Click to edit Master title style</a:t>
            </a:r>
            <a:endParaRPr sz="3200">
              <a:solidFill>
                <a:srgbClr val="464653"/>
              </a:solidFill>
              <a:uFill>
                <a:solidFill>
                  <a:srgbClr val="464653"/>
                </a:solidFill>
              </a:uFill>
            </a:endParaRPr>
          </a:p>
        </p:txBody>
      </p:sp>
      <p:sp>
        <p:nvSpPr>
          <p:cNvPr id="89" name="Shape 89"/>
          <p:cNvSpPr>
            <a:spLocks noGrp="1"/>
          </p:cNvSpPr>
          <p:nvPr>
            <p:ph type="body" idx="1"/>
          </p:nvPr>
        </p:nvSpPr>
        <p:spPr>
          <a:prstGeom prst="rect">
            <a:avLst/>
          </a:prstGeom>
        </p:spPr>
        <p:txBody>
          <a:bodyPr/>
          <a:lstStyle/>
          <a:p>
            <a:pPr lvl="0">
              <a:defRPr sz="1800">
                <a:uFillTx/>
              </a:defRPr>
            </a:pPr>
            <a:r>
              <a:rPr lang="en-US" sz="2600" smtClean="0">
                <a:uFill>
                  <a:solidFill/>
                </a:uFill>
              </a:rPr>
              <a:t>Click to edit Master text styles</a:t>
            </a:r>
          </a:p>
          <a:p>
            <a:pPr lvl="1">
              <a:defRPr sz="1800">
                <a:uFillTx/>
              </a:defRPr>
            </a:pPr>
            <a:r>
              <a:rPr lang="en-US" sz="2600" smtClean="0">
                <a:uFill>
                  <a:solidFill/>
                </a:uFill>
              </a:rPr>
              <a:t>Second level</a:t>
            </a:r>
          </a:p>
          <a:p>
            <a:pPr lvl="2">
              <a:defRPr sz="1800">
                <a:uFillTx/>
              </a:defRPr>
            </a:pPr>
            <a:r>
              <a:rPr lang="en-US" sz="2600" smtClean="0">
                <a:uFill>
                  <a:solidFill/>
                </a:uFill>
              </a:rPr>
              <a:t>Third level</a:t>
            </a:r>
          </a:p>
          <a:p>
            <a:pPr lvl="3">
              <a:defRPr sz="1800">
                <a:uFillTx/>
              </a:defRPr>
            </a:pPr>
            <a:r>
              <a:rPr lang="en-US" sz="2600" smtClean="0">
                <a:uFill>
                  <a:solidFill/>
                </a:uFill>
              </a:rPr>
              <a:t>Fourth level</a:t>
            </a:r>
          </a:p>
          <a:p>
            <a:pPr lvl="4">
              <a:defRPr sz="1800">
                <a:uFillTx/>
              </a:defRPr>
            </a:pPr>
            <a:r>
              <a:rPr lang="en-US" sz="2600" smtClean="0">
                <a:uFill>
                  <a:solidFill/>
                </a:uFill>
              </a:rPr>
              <a:t>Fifth level</a:t>
            </a:r>
            <a:endParaRPr sz="2600">
              <a:uFill>
                <a:solidFill/>
              </a:uFill>
            </a:endParaRPr>
          </a:p>
        </p:txBody>
      </p:sp>
      <p:sp>
        <p:nvSpPr>
          <p:cNvPr id="90" name="Shape 9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 y="6440399"/>
            <a:ext cx="9180002" cy="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3" name="Shape 3"/>
          <p:cNvSpPr/>
          <p:nvPr/>
        </p:nvSpPr>
        <p:spPr>
          <a:xfrm>
            <a:off x="-1" y="1029600"/>
            <a:ext cx="9180002" cy="1"/>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4" name="Shape 4"/>
          <p:cNvSpPr/>
          <p:nvPr/>
        </p:nvSpPr>
        <p:spPr>
          <a:xfrm rot="5400000">
            <a:off x="498132" y="6592144"/>
            <a:ext cx="190850" cy="120316"/>
          </a:xfrm>
          <a:prstGeom prst="triangle">
            <a:avLst/>
          </a:prstGeom>
          <a:solidFill>
            <a:srgbClr val="9FB8CD"/>
          </a:solidFill>
          <a:ln w="12700">
            <a:miter lim="400000"/>
          </a:ln>
        </p:spPr>
        <p:txBody>
          <a:bodyPr lIns="0" tIns="0" rIns="0" bIns="0" anchor="ctr"/>
          <a:lstStyle/>
          <a:p>
            <a:pPr lvl="0">
              <a:defRPr sz="1800">
                <a:solidFill>
                  <a:srgbClr val="FFFFFF"/>
                </a:solidFill>
                <a:uFill>
                  <a:solidFill>
                    <a:srgbClr val="FFFFFF"/>
                  </a:solidFill>
                </a:uFill>
                <a:latin typeface="Gill Sans MT"/>
                <a:ea typeface="Gill Sans MT"/>
                <a:cs typeface="Gill Sans MT"/>
                <a:sym typeface="Gill Sans MT"/>
              </a:defRPr>
            </a:pPr>
            <a:endParaRPr/>
          </a:p>
        </p:txBody>
      </p:sp>
      <p:sp>
        <p:nvSpPr>
          <p:cNvPr id="8" name="Shape 8"/>
          <p:cNvSpPr/>
          <p:nvPr/>
        </p:nvSpPr>
        <p:spPr>
          <a:xfrm flipH="1">
            <a:off x="416767" y="-1"/>
            <a:ext cx="45720" cy="6858002"/>
          </a:xfrm>
          <a:prstGeom prst="line">
            <a:avLst/>
          </a:prstGeom>
          <a:ln>
            <a:solidFill>
              <a:srgbClr val="9FB8CD"/>
            </a:solidFill>
            <a:prstDash val="dash"/>
            <a:round/>
          </a:ln>
        </p:spPr>
        <p:txBody>
          <a:bodyPr lIns="0" tIns="0" rIns="0" bIns="0"/>
          <a:lstStyle/>
          <a:p>
            <a:pPr lvl="0" algn="l">
              <a:defRPr sz="1200">
                <a:solidFill>
                  <a:srgbClr val="000000"/>
                </a:solidFill>
                <a:uFillTx/>
              </a:defRPr>
            </a:pPr>
            <a:endParaRPr/>
          </a:p>
        </p:txBody>
      </p:sp>
      <p:sp>
        <p:nvSpPr>
          <p:cNvPr id="9" name="Shape 9"/>
          <p:cNvSpPr>
            <a:spLocks noGrp="1"/>
          </p:cNvSpPr>
          <p:nvPr>
            <p:ph type="title"/>
          </p:nvPr>
        </p:nvSpPr>
        <p:spPr>
          <a:xfrm>
            <a:off x="457200" y="0"/>
            <a:ext cx="8229600" cy="9906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a:bodyPr>
          <a:lstStyle/>
          <a:p>
            <a:pPr lvl="0">
              <a:defRPr sz="1800">
                <a:solidFill>
                  <a:srgbClr val="000000"/>
                </a:solidFill>
                <a:uFillTx/>
              </a:defRPr>
            </a:pPr>
            <a:r>
              <a:rPr sz="3200" dirty="0">
                <a:solidFill>
                  <a:srgbClr val="464653"/>
                </a:solidFill>
                <a:uFill>
                  <a:solidFill>
                    <a:srgbClr val="464653"/>
                  </a:solidFill>
                </a:uFill>
              </a:rPr>
              <a:t>Title Text</a:t>
            </a:r>
          </a:p>
        </p:txBody>
      </p:sp>
      <p:sp>
        <p:nvSpPr>
          <p:cNvPr id="10" name="Shape 10"/>
          <p:cNvSpPr>
            <a:spLocks noGrp="1"/>
          </p:cNvSpPr>
          <p:nvPr>
            <p:ph type="body" idx="1"/>
          </p:nvPr>
        </p:nvSpPr>
        <p:spPr>
          <a:xfrm>
            <a:off x="457200" y="1066800"/>
            <a:ext cx="8229600" cy="5791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uFillTx/>
              </a:defRPr>
            </a:pPr>
            <a:r>
              <a:rPr sz="2600" dirty="0">
                <a:uFill>
                  <a:solidFill/>
                </a:uFill>
              </a:rPr>
              <a:t>Body Level One</a:t>
            </a:r>
          </a:p>
          <a:p>
            <a:pPr lvl="1">
              <a:defRPr sz="1800">
                <a:uFillTx/>
              </a:defRPr>
            </a:pPr>
            <a:r>
              <a:rPr sz="2600" dirty="0">
                <a:uFill>
                  <a:solidFill/>
                </a:uFill>
              </a:rPr>
              <a:t>Body Level Two</a:t>
            </a:r>
          </a:p>
          <a:p>
            <a:pPr lvl="2">
              <a:defRPr sz="1800">
                <a:uFillTx/>
              </a:defRPr>
            </a:pPr>
            <a:r>
              <a:rPr sz="2600" dirty="0">
                <a:uFill>
                  <a:solidFill/>
                </a:uFill>
              </a:rPr>
              <a:t>Body Level Three</a:t>
            </a:r>
          </a:p>
          <a:p>
            <a:pPr lvl="3">
              <a:defRPr sz="1800">
                <a:uFillTx/>
              </a:defRPr>
            </a:pPr>
            <a:r>
              <a:rPr sz="2600" dirty="0">
                <a:uFill>
                  <a:solidFill/>
                </a:uFill>
              </a:rPr>
              <a:t>Body Level Four</a:t>
            </a:r>
          </a:p>
          <a:p>
            <a:pPr lvl="4">
              <a:defRPr sz="1800">
                <a:uFillTx/>
              </a:defRPr>
            </a:pPr>
            <a:r>
              <a:rPr sz="2600" dirty="0">
                <a:uFill>
                  <a:solidFill/>
                </a:uFill>
              </a:rPr>
              <a:t>Body Level Five</a:t>
            </a:r>
          </a:p>
        </p:txBody>
      </p:sp>
      <p:sp>
        <p:nvSpPr>
          <p:cNvPr id="11" name="Shape 11"/>
          <p:cNvSpPr>
            <a:spLocks noGrp="1"/>
          </p:cNvSpPr>
          <p:nvPr>
            <p:ph type="sldNum" sz="quarter" idx="2"/>
          </p:nvPr>
        </p:nvSpPr>
        <p:spPr>
          <a:xfrm>
            <a:off x="685800" y="6481019"/>
            <a:ext cx="1143000" cy="307341"/>
          </a:xfrm>
          <a:prstGeom prst="rect">
            <a:avLst/>
          </a:prstGeom>
          <a:ln w="12700">
            <a:miter lim="400000"/>
          </a:ln>
        </p:spPr>
        <p:txBody>
          <a:bodyPr lIns="45719" rIns="45719">
            <a:spAutoFit/>
          </a:bodyPr>
          <a:lstStyle>
            <a:lvl1pPr algn="l"/>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Lst>
  <p:transition spd="med"/>
  <p:hf hdr="0" ftr="0" dt="0"/>
  <p:txStyles>
    <p:titleStyle>
      <a:lvl1pPr eaLnBrk="1" hangingPunct="1">
        <a:defRPr sz="3200">
          <a:solidFill>
            <a:srgbClr val="800000"/>
          </a:solidFill>
          <a:uFill>
            <a:solidFill>
              <a:srgbClr val="464653"/>
            </a:solidFill>
          </a:uFill>
          <a:latin typeface="Bookman Old Style"/>
          <a:ea typeface="Bookman Old Style"/>
          <a:cs typeface="Bookman Old Style"/>
          <a:sym typeface="Bookman Old Style"/>
        </a:defRPr>
      </a:lvl1pPr>
      <a:lvl2pPr eaLnBrk="1" hangingPunct="1">
        <a:defRPr sz="3200">
          <a:solidFill>
            <a:srgbClr val="464653"/>
          </a:solidFill>
          <a:uFill>
            <a:solidFill>
              <a:srgbClr val="464653"/>
            </a:solidFill>
          </a:uFill>
          <a:latin typeface="Bookman Old Style"/>
          <a:ea typeface="Bookman Old Style"/>
          <a:cs typeface="Bookman Old Style"/>
          <a:sym typeface="Bookman Old Style"/>
        </a:defRPr>
      </a:lvl2pPr>
      <a:lvl3pPr eaLnBrk="1" hangingPunct="1">
        <a:defRPr sz="3200">
          <a:solidFill>
            <a:srgbClr val="464653"/>
          </a:solidFill>
          <a:uFill>
            <a:solidFill>
              <a:srgbClr val="464653"/>
            </a:solidFill>
          </a:uFill>
          <a:latin typeface="Bookman Old Style"/>
          <a:ea typeface="Bookman Old Style"/>
          <a:cs typeface="Bookman Old Style"/>
          <a:sym typeface="Bookman Old Style"/>
        </a:defRPr>
      </a:lvl3pPr>
      <a:lvl4pPr eaLnBrk="1" hangingPunct="1">
        <a:defRPr sz="3200">
          <a:solidFill>
            <a:srgbClr val="464653"/>
          </a:solidFill>
          <a:uFill>
            <a:solidFill>
              <a:srgbClr val="464653"/>
            </a:solidFill>
          </a:uFill>
          <a:latin typeface="Bookman Old Style"/>
          <a:ea typeface="Bookman Old Style"/>
          <a:cs typeface="Bookman Old Style"/>
          <a:sym typeface="Bookman Old Style"/>
        </a:defRPr>
      </a:lvl4pPr>
      <a:lvl5pPr eaLnBrk="1" hangingPunct="1">
        <a:defRPr sz="3200">
          <a:solidFill>
            <a:srgbClr val="464653"/>
          </a:solidFill>
          <a:uFill>
            <a:solidFill>
              <a:srgbClr val="464653"/>
            </a:solidFill>
          </a:uFill>
          <a:latin typeface="Bookman Old Style"/>
          <a:ea typeface="Bookman Old Style"/>
          <a:cs typeface="Bookman Old Style"/>
          <a:sym typeface="Bookman Old Style"/>
        </a:defRPr>
      </a:lvl5pPr>
      <a:lvl6pPr eaLnBrk="1" hangingPunct="1">
        <a:defRPr sz="3200">
          <a:solidFill>
            <a:srgbClr val="464653"/>
          </a:solidFill>
          <a:uFill>
            <a:solidFill>
              <a:srgbClr val="464653"/>
            </a:solidFill>
          </a:uFill>
          <a:latin typeface="Bookman Old Style"/>
          <a:ea typeface="Bookman Old Style"/>
          <a:cs typeface="Bookman Old Style"/>
          <a:sym typeface="Bookman Old Style"/>
        </a:defRPr>
      </a:lvl6pPr>
      <a:lvl7pPr eaLnBrk="1" hangingPunct="1">
        <a:defRPr sz="3200">
          <a:solidFill>
            <a:srgbClr val="464653"/>
          </a:solidFill>
          <a:uFill>
            <a:solidFill>
              <a:srgbClr val="464653"/>
            </a:solidFill>
          </a:uFill>
          <a:latin typeface="Bookman Old Style"/>
          <a:ea typeface="Bookman Old Style"/>
          <a:cs typeface="Bookman Old Style"/>
          <a:sym typeface="Bookman Old Style"/>
        </a:defRPr>
      </a:lvl7pPr>
      <a:lvl8pPr eaLnBrk="1" hangingPunct="1">
        <a:defRPr sz="3200">
          <a:solidFill>
            <a:srgbClr val="464653"/>
          </a:solidFill>
          <a:uFill>
            <a:solidFill>
              <a:srgbClr val="464653"/>
            </a:solidFill>
          </a:uFill>
          <a:latin typeface="Bookman Old Style"/>
          <a:ea typeface="Bookman Old Style"/>
          <a:cs typeface="Bookman Old Style"/>
          <a:sym typeface="Bookman Old Style"/>
        </a:defRPr>
      </a:lvl8pPr>
      <a:lvl9pPr eaLnBrk="1" hangingPunct="1">
        <a:defRPr sz="3200">
          <a:solidFill>
            <a:srgbClr val="464653"/>
          </a:solidFill>
          <a:uFill>
            <a:solidFill>
              <a:srgbClr val="464653"/>
            </a:solidFill>
          </a:uFill>
          <a:latin typeface="Bookman Old Style"/>
          <a:ea typeface="Bookman Old Style"/>
          <a:cs typeface="Bookman Old Style"/>
          <a:sym typeface="Bookman Old Style"/>
        </a:defRPr>
      </a:lvl9pPr>
    </p:titleStyle>
    <p:bodyStyle>
      <a:lvl1pPr marL="274320" indent="-274320" eaLnBrk="1" hangingPunct="1">
        <a:spcBef>
          <a:spcPts val="600"/>
        </a:spcBef>
        <a:buClr>
          <a:srgbClr val="727CA3"/>
        </a:buClr>
        <a:buSzPct val="76000"/>
        <a:buFont typeface="Wingdings 3"/>
        <a:buChar char=""/>
        <a:defRPr sz="2600" b="1">
          <a:solidFill>
            <a:srgbClr val="008000"/>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9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p:bodyStyle>
    <p:otherStyle>
      <a:lvl1pPr defTabSz="457200" eaLnBrk="1" hangingPunct="1">
        <a:defRPr sz="1400">
          <a:solidFill>
            <a:schemeClr val="tx1"/>
          </a:solidFill>
          <a:uFill>
            <a:solidFill>
              <a:srgbClr val="464653"/>
            </a:solidFill>
          </a:uFill>
          <a:latin typeface="+mn-lt"/>
          <a:ea typeface="+mn-ea"/>
          <a:cs typeface="+mn-cs"/>
          <a:sym typeface="Helvetica"/>
        </a:defRPr>
      </a:lvl1pPr>
      <a:lvl2pPr indent="457200" defTabSz="457200" eaLnBrk="1" hangingPunct="1">
        <a:defRPr sz="1400">
          <a:solidFill>
            <a:schemeClr val="tx1"/>
          </a:solidFill>
          <a:uFill>
            <a:solidFill>
              <a:srgbClr val="464653"/>
            </a:solidFill>
          </a:uFill>
          <a:latin typeface="+mn-lt"/>
          <a:ea typeface="+mn-ea"/>
          <a:cs typeface="+mn-cs"/>
          <a:sym typeface="Helvetica"/>
        </a:defRPr>
      </a:lvl2pPr>
      <a:lvl3pPr indent="914400" defTabSz="457200" eaLnBrk="1" hangingPunct="1">
        <a:defRPr sz="1400">
          <a:solidFill>
            <a:schemeClr val="tx1"/>
          </a:solidFill>
          <a:uFill>
            <a:solidFill>
              <a:srgbClr val="464653"/>
            </a:solidFill>
          </a:uFill>
          <a:latin typeface="+mn-lt"/>
          <a:ea typeface="+mn-ea"/>
          <a:cs typeface="+mn-cs"/>
          <a:sym typeface="Helvetica"/>
        </a:defRPr>
      </a:lvl3pPr>
      <a:lvl4pPr indent="1371600" defTabSz="457200" eaLnBrk="1" hangingPunct="1">
        <a:defRPr sz="1400">
          <a:solidFill>
            <a:schemeClr val="tx1"/>
          </a:solidFill>
          <a:uFill>
            <a:solidFill>
              <a:srgbClr val="464653"/>
            </a:solidFill>
          </a:uFill>
          <a:latin typeface="+mn-lt"/>
          <a:ea typeface="+mn-ea"/>
          <a:cs typeface="+mn-cs"/>
          <a:sym typeface="Helvetica"/>
        </a:defRPr>
      </a:lvl4pPr>
      <a:lvl5pPr indent="1828800" defTabSz="457200" eaLnBrk="1" hangingPunct="1">
        <a:defRPr sz="1400">
          <a:solidFill>
            <a:schemeClr val="tx1"/>
          </a:solidFill>
          <a:uFill>
            <a:solidFill>
              <a:srgbClr val="464653"/>
            </a:solidFill>
          </a:uFill>
          <a:latin typeface="+mn-lt"/>
          <a:ea typeface="+mn-ea"/>
          <a:cs typeface="+mn-cs"/>
          <a:sym typeface="Helvetica"/>
        </a:defRPr>
      </a:lvl5pPr>
      <a:lvl6pPr indent="2286000" defTabSz="457200" eaLnBrk="1" hangingPunct="1">
        <a:defRPr sz="1400">
          <a:solidFill>
            <a:schemeClr val="tx1"/>
          </a:solidFill>
          <a:uFill>
            <a:solidFill>
              <a:srgbClr val="464653"/>
            </a:solidFill>
          </a:uFill>
          <a:latin typeface="+mn-lt"/>
          <a:ea typeface="+mn-ea"/>
          <a:cs typeface="+mn-cs"/>
          <a:sym typeface="Helvetica"/>
        </a:defRPr>
      </a:lvl6pPr>
      <a:lvl7pPr indent="2743200" defTabSz="457200" eaLnBrk="1" hangingPunct="1">
        <a:defRPr sz="1400">
          <a:solidFill>
            <a:schemeClr val="tx1"/>
          </a:solidFill>
          <a:uFill>
            <a:solidFill>
              <a:srgbClr val="464653"/>
            </a:solidFill>
          </a:uFill>
          <a:latin typeface="+mn-lt"/>
          <a:ea typeface="+mn-ea"/>
          <a:cs typeface="+mn-cs"/>
          <a:sym typeface="Helvetica"/>
        </a:defRPr>
      </a:lvl7pPr>
      <a:lvl8pPr indent="3200400" defTabSz="457200" eaLnBrk="1" hangingPunct="1">
        <a:defRPr sz="1400">
          <a:solidFill>
            <a:schemeClr val="tx1"/>
          </a:solidFill>
          <a:uFill>
            <a:solidFill>
              <a:srgbClr val="464653"/>
            </a:solidFill>
          </a:uFill>
          <a:latin typeface="+mn-lt"/>
          <a:ea typeface="+mn-ea"/>
          <a:cs typeface="+mn-cs"/>
          <a:sym typeface="Helvetica"/>
        </a:defRPr>
      </a:lvl8pPr>
      <a:lvl9pPr indent="3657600" defTabSz="457200" eaLnBrk="1" hangingPunct="1">
        <a:defRPr sz="1400">
          <a:solidFill>
            <a:schemeClr val="tx1"/>
          </a:solidFill>
          <a:uFill>
            <a:solidFill>
              <a:srgbClr val="464653"/>
            </a:solidFill>
          </a:u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hyperlink" Target="https://arxiv.org/pdf/1306.2016.pdf" TargetMode="External"/><Relationship Id="rId4" Type="http://schemas.openxmlformats.org/officeDocument/2006/relationships/hyperlink" Target="https://arxiv.org/pdf/0810.1216.pdf" TargetMode="External"/><Relationship Id="rId1" Type="http://schemas.openxmlformats.org/officeDocument/2006/relationships/slideLayout" Target="../slideLayouts/slideLayout9.xml"/><Relationship Id="rId2" Type="http://schemas.openxmlformats.org/officeDocument/2006/relationships/hyperlink" Target="http://iopscience.iop.org/article/10.1088/1748-0221/2/04/P04004/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7.png"/><Relationship Id="rId5" Type="http://schemas.openxmlformats.org/officeDocument/2006/relationships/oleObject" Target="../embeddings/oleObject1.bin"/><Relationship Id="rId6" Type="http://schemas.openxmlformats.org/officeDocument/2006/relationships/image" Target="../media/image5.png"/><Relationship Id="rId7" Type="http://schemas.openxmlformats.org/officeDocument/2006/relationships/oleObject" Target="../embeddings/oleObject2.bin"/><Relationship Id="rId8"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635" y="3532913"/>
            <a:ext cx="7169729" cy="1431631"/>
          </a:xfrm>
        </p:spPr>
        <p:txBody>
          <a:bodyPr>
            <a:normAutofit/>
          </a:bodyPr>
          <a:lstStyle/>
          <a:p>
            <a:pPr algn="ctr"/>
            <a:r>
              <a:rPr lang="en-US" sz="2800" dirty="0" smtClean="0"/>
              <a:t>Segmented-Crystal Electromagnetic </a:t>
            </a:r>
            <a:br>
              <a:rPr lang="en-US" sz="2800" dirty="0" smtClean="0"/>
            </a:br>
            <a:r>
              <a:rPr lang="en-US" sz="2800" dirty="0" smtClean="0"/>
              <a:t>Precision Calorimeter (S-</a:t>
            </a:r>
            <a:r>
              <a:rPr lang="en-US" sz="2800" dirty="0" err="1" smtClean="0"/>
              <a:t>CEPCal</a:t>
            </a:r>
            <a:r>
              <a:rPr lang="en-US" sz="2800" dirty="0" smtClean="0"/>
              <a:t>)</a:t>
            </a:r>
            <a:endParaRPr lang="en-US" sz="2800" dirty="0"/>
          </a:p>
        </p:txBody>
      </p:sp>
      <p:sp>
        <p:nvSpPr>
          <p:cNvPr id="3" name="Text Placeholder 2"/>
          <p:cNvSpPr>
            <a:spLocks noGrp="1"/>
          </p:cNvSpPr>
          <p:nvPr>
            <p:ph type="body" idx="1"/>
          </p:nvPr>
        </p:nvSpPr>
        <p:spPr>
          <a:xfrm>
            <a:off x="571426" y="5124450"/>
            <a:ext cx="7648938" cy="801788"/>
          </a:xfrm>
        </p:spPr>
        <p:txBody>
          <a:bodyPr>
            <a:normAutofit fontScale="92500"/>
          </a:bodyPr>
          <a:lstStyle/>
          <a:p>
            <a:r>
              <a:rPr lang="en-US" b="0" dirty="0" smtClean="0"/>
              <a:t>Sarah </a:t>
            </a:r>
            <a:r>
              <a:rPr lang="en-US" b="0" dirty="0" err="1" smtClean="0"/>
              <a:t>Eno</a:t>
            </a:r>
            <a:r>
              <a:rPr lang="en-US" b="0" dirty="0"/>
              <a:t> </a:t>
            </a:r>
            <a:r>
              <a:rPr lang="en-US" b="0" dirty="0" smtClean="0"/>
              <a:t>(University of Maryland, College Park)</a:t>
            </a:r>
          </a:p>
          <a:p>
            <a:r>
              <a:rPr lang="en-US" b="0" dirty="0" smtClean="0"/>
              <a:t>Marco </a:t>
            </a:r>
            <a:r>
              <a:rPr lang="en-US" b="0" dirty="0" err="1" smtClean="0"/>
              <a:t>Lucchini</a:t>
            </a:r>
            <a:r>
              <a:rPr lang="en-US" b="0" dirty="0" smtClean="0"/>
              <a:t> (Princeton), </a:t>
            </a:r>
            <a:r>
              <a:rPr lang="en-US" dirty="0" smtClean="0"/>
              <a:t>Chris Tully </a:t>
            </a:r>
            <a:r>
              <a:rPr lang="en-US" b="0" dirty="0" smtClean="0"/>
              <a:t>(Princeton)</a:t>
            </a:r>
          </a:p>
        </p:txBody>
      </p:sp>
      <p:sp>
        <p:nvSpPr>
          <p:cNvPr id="9" name="TextBox 8"/>
          <p:cNvSpPr txBox="1"/>
          <p:nvPr/>
        </p:nvSpPr>
        <p:spPr>
          <a:xfrm>
            <a:off x="1808924" y="4336613"/>
            <a:ext cx="5653148" cy="6771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800" dirty="0" smtClean="0">
                <a:latin typeface="Bookman Old Style" charset="0"/>
                <a:ea typeface="Bookman Old Style" charset="0"/>
                <a:cs typeface="Bookman Old Style" charset="0"/>
              </a:rPr>
              <a:t>12 March 2019</a:t>
            </a:r>
            <a:endParaRPr lang="en-US" sz="1800" dirty="0">
              <a:latin typeface="Bookman Old Style" charset="0"/>
              <a:ea typeface="Bookman Old Style" charset="0"/>
              <a:cs typeface="Bookman Old Style" charset="0"/>
            </a:endParaRPr>
          </a:p>
          <a:p>
            <a:r>
              <a:rPr lang="en-US" sz="2000" dirty="0" smtClean="0">
                <a:latin typeface="Bookman Old Style" charset="0"/>
                <a:ea typeface="Bookman Old Style" charset="0"/>
                <a:cs typeface="Bookman Old Style" charset="0"/>
              </a:rPr>
              <a:t>Calorimetry Workshop, IHEP, Beijing, China</a:t>
            </a:r>
            <a:endParaRPr lang="en-US" sz="2000" dirty="0">
              <a:latin typeface="Bookman Old Style" charset="0"/>
              <a:ea typeface="Bookman Old Style" charset="0"/>
              <a:cs typeface="Bookman Old Style"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663" y="134558"/>
            <a:ext cx="6440510" cy="3238449"/>
          </a:xfrm>
          <a:prstGeom prst="rect">
            <a:avLst/>
          </a:prstGeom>
        </p:spPr>
      </p:pic>
    </p:spTree>
    <p:extLst>
      <p:ext uri="{BB962C8B-B14F-4D97-AF65-F5344CB8AC3E}">
        <p14:creationId xmlns:p14="http://schemas.microsoft.com/office/powerpoint/2010/main" val="231266425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Material including Tracker</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9700"/>
            <a:ext cx="9144000" cy="4038600"/>
          </a:xfrm>
          <a:prstGeom prst="rect">
            <a:avLst/>
          </a:prstGeom>
        </p:spPr>
      </p:pic>
    </p:spTree>
    <p:extLst>
      <p:ext uri="{BB962C8B-B14F-4D97-AF65-F5344CB8AC3E}">
        <p14:creationId xmlns:p14="http://schemas.microsoft.com/office/powerpoint/2010/main" val="18657604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Views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11</a:t>
            </a:fld>
            <a:endParaRPr lang="uk-UA"/>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0" y="1314692"/>
            <a:ext cx="8788400" cy="4876800"/>
          </a:xfrm>
          <a:prstGeom prst="rect">
            <a:avLst/>
          </a:prstGeom>
        </p:spPr>
      </p:pic>
    </p:spTree>
    <p:extLst>
      <p:ext uri="{BB962C8B-B14F-4D97-AF65-F5344CB8AC3E}">
        <p14:creationId xmlns:p14="http://schemas.microsoft.com/office/powerpoint/2010/main" val="18558638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Tracker Material</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12</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346200"/>
            <a:ext cx="8509000" cy="4152900"/>
          </a:xfrm>
          <a:prstGeom prst="rect">
            <a:avLst/>
          </a:prstGeom>
        </p:spPr>
      </p:pic>
    </p:spTree>
    <p:extLst>
      <p:ext uri="{BB962C8B-B14F-4D97-AF65-F5344CB8AC3E}">
        <p14:creationId xmlns:p14="http://schemas.microsoft.com/office/powerpoint/2010/main" val="4856010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Capabilities of Silicon (~1/300)</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13</a:t>
            </a:fld>
            <a:endParaRPr lang="uk-U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1128"/>
          <a:stretch/>
        </p:blipFill>
        <p:spPr>
          <a:xfrm>
            <a:off x="4826640" y="1085550"/>
            <a:ext cx="3289459" cy="229241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379"/>
          <a:stretch/>
        </p:blipFill>
        <p:spPr>
          <a:xfrm>
            <a:off x="4769438" y="4595148"/>
            <a:ext cx="3317086" cy="226285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7852"/>
          <a:stretch/>
        </p:blipFill>
        <p:spPr>
          <a:xfrm>
            <a:off x="439835" y="1441735"/>
            <a:ext cx="3138025" cy="4764225"/>
          </a:xfrm>
          <a:prstGeom prst="rect">
            <a:avLst/>
          </a:prstGeom>
        </p:spPr>
      </p:pic>
      <p:sp>
        <p:nvSpPr>
          <p:cNvPr id="8" name="TextBox 7"/>
          <p:cNvSpPr txBox="1"/>
          <p:nvPr/>
        </p:nvSpPr>
        <p:spPr>
          <a:xfrm>
            <a:off x="1530249" y="3377960"/>
            <a:ext cx="1711365"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CO</a:t>
            </a:r>
            <a:r>
              <a:rPr kumimoji="0" lang="en-US" sz="2400" b="1" i="0" u="none" strike="noStrike" cap="none" spc="0" normalizeH="0" baseline="-25000" dirty="0" smtClean="0">
                <a:ln>
                  <a:noFill/>
                </a:ln>
                <a:solidFill>
                  <a:srgbClr val="464653"/>
                </a:solidFill>
                <a:effectLst/>
                <a:uFill>
                  <a:solidFill>
                    <a:srgbClr val="464653"/>
                  </a:solidFill>
                </a:uFill>
                <a:latin typeface="+mn-lt"/>
                <a:ea typeface="+mn-ea"/>
                <a:cs typeface="+mn-cs"/>
                <a:sym typeface="Helvetica"/>
              </a:rPr>
              <a:t>2</a:t>
            </a:r>
            <a:r>
              <a:rPr kumimoji="0" lang="en-US" sz="2400" b="1" i="0" u="none" strike="noStrike" cap="none" spc="0" normalizeH="0" dirty="0" smtClean="0">
                <a:ln>
                  <a:noFill/>
                </a:ln>
                <a:solidFill>
                  <a:srgbClr val="464653"/>
                </a:solidFill>
                <a:effectLst/>
                <a:uFill>
                  <a:solidFill>
                    <a:srgbClr val="464653"/>
                  </a:solidFill>
                </a:uFill>
                <a:latin typeface="+mn-lt"/>
                <a:ea typeface="+mn-ea"/>
                <a:cs typeface="+mn-cs"/>
                <a:sym typeface="Helvetica"/>
              </a:rPr>
              <a:t> (-35 C)</a:t>
            </a:r>
            <a:endParaRPr kumimoji="0" lang="en-US" sz="2400" b="1"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3" name="TextBox 2"/>
          <p:cNvSpPr txBox="1"/>
          <p:nvPr/>
        </p:nvSpPr>
        <p:spPr>
          <a:xfrm>
            <a:off x="3516600" y="3343741"/>
            <a:ext cx="5627400"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smtClean="0"/>
              <a:t>Fluctuations driven by </a:t>
            </a:r>
          </a:p>
          <a:p>
            <a:pPr marL="0" marR="0" indent="0" algn="ctr" defTabSz="457200" rtl="0" fontAlgn="auto" latinLnBrk="1" hangingPunct="0">
              <a:lnSpc>
                <a:spcPct val="100000"/>
              </a:lnSpc>
              <a:spcBef>
                <a:spcPts val="0"/>
              </a:spcBef>
              <a:spcAft>
                <a:spcPts val="0"/>
              </a:spcAft>
              <a:buClrTx/>
              <a:buSzTx/>
              <a:buFontTx/>
              <a:buNone/>
              <a:tabLst/>
            </a:pPr>
            <a:r>
              <a:rPr lang="en-US" sz="2400" b="1" dirty="0"/>
              <a:t>L</a:t>
            </a:r>
            <a:r>
              <a:rPr lang="en-US" sz="2400" b="1" dirty="0" smtClean="0"/>
              <a:t>ow Sampling Fraction(~1/300)</a:t>
            </a:r>
          </a:p>
          <a:p>
            <a:pPr marL="0" marR="0" indent="0" algn="ctr" defTabSz="457200" rtl="0" fontAlgn="auto" latinLnBrk="1" hangingPunct="0">
              <a:lnSpc>
                <a:spcPct val="100000"/>
              </a:lnSpc>
              <a:spcBef>
                <a:spcPts val="0"/>
              </a:spcBef>
              <a:spcAft>
                <a:spcPts val="0"/>
              </a:spcAft>
              <a:buClrTx/>
              <a:buSzTx/>
              <a:buFontTx/>
              <a:buNone/>
              <a:tabLst/>
            </a:pPr>
            <a:r>
              <a:rPr lang="en-US" sz="2400" dirty="0" smtClean="0"/>
              <a:t>High SF </a:t>
            </a:r>
            <a:r>
              <a:rPr lang="en-US" sz="2400" dirty="0" smtClean="0">
                <a:sym typeface="Wingdings"/>
              </a:rPr>
              <a:t> </a:t>
            </a:r>
            <a:r>
              <a:rPr lang="en-US" sz="2400" dirty="0" smtClean="0"/>
              <a:t>one shower looks like many</a:t>
            </a:r>
          </a:p>
        </p:txBody>
      </p:sp>
    </p:spTree>
    <p:extLst>
      <p:ext uri="{BB962C8B-B14F-4D97-AF65-F5344CB8AC3E}">
        <p14:creationId xmlns:p14="http://schemas.microsoft.com/office/powerpoint/2010/main" val="2572747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dirty="0" err="1" smtClean="0"/>
              <a:t>CEPCal</a:t>
            </a:r>
            <a:r>
              <a:rPr lang="en-US" dirty="0" smtClean="0"/>
              <a:t> Single EM Shower (High Stat)</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14</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92192"/>
            <a:ext cx="8547119" cy="4953965"/>
          </a:xfrm>
          <a:prstGeom prst="rect">
            <a:avLst/>
          </a:prstGeom>
        </p:spPr>
      </p:pic>
    </p:spTree>
    <p:extLst>
      <p:ext uri="{BB962C8B-B14F-4D97-AF65-F5344CB8AC3E}">
        <p14:creationId xmlns:p14="http://schemas.microsoft.com/office/powerpoint/2010/main" val="14015870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192191"/>
            <a:ext cx="8547119" cy="5294965"/>
          </a:xfrm>
          <a:prstGeom prst="rect">
            <a:avLst/>
          </a:prstGeom>
        </p:spPr>
      </p:pic>
      <p:sp>
        <p:nvSpPr>
          <p:cNvPr id="2" name="Title 1"/>
          <p:cNvSpPr>
            <a:spLocks noGrp="1"/>
          </p:cNvSpPr>
          <p:nvPr>
            <p:ph type="title"/>
          </p:nvPr>
        </p:nvSpPr>
        <p:spPr/>
        <p:txBody>
          <a:bodyPr>
            <a:normAutofit fontScale="90000"/>
          </a:bodyPr>
          <a:lstStyle/>
          <a:p>
            <a:r>
              <a:rPr lang="en-US" dirty="0" smtClean="0"/>
              <a:t>S-</a:t>
            </a:r>
            <a:r>
              <a:rPr lang="en-US" dirty="0" err="1" smtClean="0"/>
              <a:t>CEPCal</a:t>
            </a:r>
            <a:r>
              <a:rPr lang="en-US" dirty="0" smtClean="0"/>
              <a:t> Single EM Shower (High Stat- Log)</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15</a:t>
            </a:fld>
            <a:endParaRPr lang="uk-UA"/>
          </a:p>
        </p:txBody>
      </p:sp>
    </p:spTree>
    <p:extLst>
      <p:ext uri="{BB962C8B-B14F-4D97-AF65-F5344CB8AC3E}">
        <p14:creationId xmlns:p14="http://schemas.microsoft.com/office/powerpoint/2010/main" val="12560921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192192"/>
            <a:ext cx="8547119" cy="5329574"/>
          </a:xfrm>
          <a:prstGeom prst="rect">
            <a:avLst/>
          </a:prstGeom>
        </p:spPr>
      </p:pic>
      <p:sp>
        <p:nvSpPr>
          <p:cNvPr id="2" name="Title 1"/>
          <p:cNvSpPr>
            <a:spLocks noGrp="1"/>
          </p:cNvSpPr>
          <p:nvPr>
            <p:ph type="title"/>
          </p:nvPr>
        </p:nvSpPr>
        <p:spPr/>
        <p:txBody>
          <a:bodyPr>
            <a:normAutofit fontScale="90000"/>
          </a:bodyPr>
          <a:lstStyle/>
          <a:p>
            <a:r>
              <a:rPr lang="en-US" dirty="0" smtClean="0"/>
              <a:t>S-</a:t>
            </a:r>
            <a:r>
              <a:rPr lang="en-US" dirty="0" err="1" smtClean="0"/>
              <a:t>CEPCal</a:t>
            </a:r>
            <a:r>
              <a:rPr lang="en-US" dirty="0" smtClean="0"/>
              <a:t> Pair of EM Showers (High Stat)</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16</a:t>
            </a:fld>
            <a:endParaRPr lang="uk-UA"/>
          </a:p>
        </p:txBody>
      </p:sp>
    </p:spTree>
    <p:extLst>
      <p:ext uri="{BB962C8B-B14F-4D97-AF65-F5344CB8AC3E}">
        <p14:creationId xmlns:p14="http://schemas.microsoft.com/office/powerpoint/2010/main" val="15161724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192191"/>
            <a:ext cx="8537568" cy="5087235"/>
          </a:xfrm>
          <a:prstGeom prst="rect">
            <a:avLst/>
          </a:prstGeom>
        </p:spPr>
      </p:pic>
      <p:sp>
        <p:nvSpPr>
          <p:cNvPr id="2" name="Title 1"/>
          <p:cNvSpPr>
            <a:spLocks noGrp="1"/>
          </p:cNvSpPr>
          <p:nvPr>
            <p:ph type="title"/>
          </p:nvPr>
        </p:nvSpPr>
        <p:spPr>
          <a:xfrm>
            <a:off x="457200" y="0"/>
            <a:ext cx="8547118" cy="990600"/>
          </a:xfrm>
        </p:spPr>
        <p:txBody>
          <a:bodyPr>
            <a:normAutofit fontScale="90000"/>
          </a:bodyPr>
          <a:lstStyle/>
          <a:p>
            <a:r>
              <a:rPr lang="en-US" dirty="0" smtClean="0"/>
              <a:t>S-</a:t>
            </a:r>
            <a:r>
              <a:rPr lang="en-US" dirty="0" err="1" smtClean="0"/>
              <a:t>CEPCal</a:t>
            </a:r>
            <a:r>
              <a:rPr lang="en-US" dirty="0" smtClean="0"/>
              <a:t> Pair of EM Showers (High Stat - Log)</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17</a:t>
            </a:fld>
            <a:endParaRPr lang="uk-UA"/>
          </a:p>
        </p:txBody>
      </p:sp>
    </p:spTree>
    <p:extLst>
      <p:ext uri="{BB962C8B-B14F-4D97-AF65-F5344CB8AC3E}">
        <p14:creationId xmlns:p14="http://schemas.microsoft.com/office/powerpoint/2010/main" val="19464929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8" y="1192191"/>
            <a:ext cx="8572502" cy="5165892"/>
          </a:xfrm>
          <a:prstGeom prst="rect">
            <a:avLst/>
          </a:prstGeom>
        </p:spPr>
      </p:pic>
      <p:sp>
        <p:nvSpPr>
          <p:cNvPr id="2" name="Title 1"/>
          <p:cNvSpPr>
            <a:spLocks noGrp="1"/>
          </p:cNvSpPr>
          <p:nvPr>
            <p:ph type="title"/>
          </p:nvPr>
        </p:nvSpPr>
        <p:spPr/>
        <p:txBody>
          <a:bodyPr>
            <a:normAutofit fontScale="90000"/>
          </a:bodyPr>
          <a:lstStyle/>
          <a:p>
            <a:r>
              <a:rPr lang="en-US" dirty="0" smtClean="0"/>
              <a:t>S-</a:t>
            </a:r>
            <a:r>
              <a:rPr lang="en-US" dirty="0" err="1" smtClean="0"/>
              <a:t>CEPCal</a:t>
            </a:r>
            <a:r>
              <a:rPr lang="en-US" dirty="0" smtClean="0"/>
              <a:t> Pair of EM Showers (Single Event)</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18</a:t>
            </a:fld>
            <a:endParaRPr lang="uk-UA"/>
          </a:p>
        </p:txBody>
      </p:sp>
    </p:spTree>
    <p:extLst>
      <p:ext uri="{BB962C8B-B14F-4D97-AF65-F5344CB8AC3E}">
        <p14:creationId xmlns:p14="http://schemas.microsoft.com/office/powerpoint/2010/main" val="6424629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8813800" cy="990600"/>
          </a:xfrm>
        </p:spPr>
        <p:txBody>
          <a:bodyPr>
            <a:normAutofit/>
          </a:bodyPr>
          <a:lstStyle/>
          <a:p>
            <a:r>
              <a:rPr lang="en-US" sz="2800" dirty="0" smtClean="0"/>
              <a:t>S-</a:t>
            </a:r>
            <a:r>
              <a:rPr lang="en-US" sz="2800" dirty="0" err="1" smtClean="0"/>
              <a:t>CEPCal</a:t>
            </a:r>
            <a:r>
              <a:rPr lang="en-US" sz="2800" dirty="0" smtClean="0"/>
              <a:t> Pair of EM Showers (Single Event - Log)</a:t>
            </a:r>
            <a:endParaRPr lang="en-US" sz="2800"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19</a:t>
            </a:fld>
            <a:endParaRPr lang="uk-U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81100"/>
            <a:ext cx="8636000" cy="5181600"/>
          </a:xfrm>
          <a:prstGeom prst="rect">
            <a:avLst/>
          </a:prstGeom>
        </p:spPr>
      </p:pic>
    </p:spTree>
    <p:extLst>
      <p:ext uri="{BB962C8B-B14F-4D97-AF65-F5344CB8AC3E}">
        <p14:creationId xmlns:p14="http://schemas.microsoft.com/office/powerpoint/2010/main" val="3277630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3783"/>
            <a:ext cx="8686800" cy="833377"/>
          </a:xfrm>
        </p:spPr>
        <p:txBody>
          <a:bodyPr>
            <a:noAutofit/>
          </a:bodyPr>
          <a:lstStyle/>
          <a:p>
            <a:r>
              <a:rPr lang="en-US" dirty="0" smtClean="0"/>
              <a:t>Performance Goals for Electromagnetic Precision Calorimeter</a:t>
            </a:r>
            <a:endParaRPr lang="en-US" dirty="0"/>
          </a:p>
        </p:txBody>
      </p:sp>
      <p:sp>
        <p:nvSpPr>
          <p:cNvPr id="3" name="Text Placeholder 2"/>
          <p:cNvSpPr>
            <a:spLocks noGrp="1"/>
          </p:cNvSpPr>
          <p:nvPr>
            <p:ph type="body" idx="1"/>
          </p:nvPr>
        </p:nvSpPr>
        <p:spPr>
          <a:xfrm>
            <a:off x="457199" y="1066800"/>
            <a:ext cx="8397433" cy="5791200"/>
          </a:xfrm>
        </p:spPr>
        <p:txBody>
          <a:bodyPr>
            <a:normAutofit/>
          </a:bodyPr>
          <a:lstStyle/>
          <a:p>
            <a:r>
              <a:rPr lang="en-US" sz="2400" dirty="0" smtClean="0">
                <a:solidFill>
                  <a:srgbClr val="0432FF"/>
                </a:solidFill>
              </a:rPr>
              <a:t>Put </a:t>
            </a:r>
            <a:r>
              <a:rPr lang="en-US" sz="2400" dirty="0" err="1" smtClean="0">
                <a:solidFill>
                  <a:srgbClr val="0432FF"/>
                </a:solidFill>
              </a:rPr>
              <a:t>Z</a:t>
            </a:r>
            <a:r>
              <a:rPr lang="en-US" sz="2400" dirty="0" err="1" smtClean="0">
                <a:solidFill>
                  <a:srgbClr val="0432FF"/>
                </a:solidFill>
                <a:sym typeface="Wingdings"/>
              </a:rPr>
              <a:t>ee</a:t>
            </a:r>
            <a:r>
              <a:rPr lang="en-US" sz="2400" dirty="0" smtClean="0">
                <a:solidFill>
                  <a:srgbClr val="0432FF"/>
                </a:solidFill>
                <a:sym typeface="Wingdings"/>
              </a:rPr>
              <a:t> on equal footing with </a:t>
            </a:r>
            <a:r>
              <a:rPr lang="en-US" sz="2400" dirty="0" err="1" smtClean="0">
                <a:solidFill>
                  <a:srgbClr val="0432FF"/>
                </a:solidFill>
                <a:sym typeface="Wingdings"/>
              </a:rPr>
              <a:t>Z</a:t>
            </a:r>
            <a:r>
              <a:rPr lang="en-US" sz="2400" dirty="0" err="1" smtClean="0">
                <a:solidFill>
                  <a:srgbClr val="0432FF"/>
                </a:solidFill>
                <a:latin typeface="Symbol" charset="2"/>
                <a:ea typeface="Symbol" charset="2"/>
                <a:cs typeface="Symbol" charset="2"/>
                <a:sym typeface="Wingdings"/>
              </a:rPr>
              <a:t>mm</a:t>
            </a:r>
            <a:r>
              <a:rPr lang="en-US" sz="2400" dirty="0" smtClean="0">
                <a:solidFill>
                  <a:srgbClr val="0432FF"/>
                </a:solidFill>
                <a:sym typeface="Wingdings"/>
              </a:rPr>
              <a:t> recoil</a:t>
            </a:r>
          </a:p>
          <a:p>
            <a:pPr lvl="1"/>
            <a:r>
              <a:rPr lang="en-US" sz="2000" dirty="0" smtClean="0">
                <a:sym typeface="Wingdings"/>
              </a:rPr>
              <a:t>x3 improvement on electron </a:t>
            </a:r>
            <a:r>
              <a:rPr lang="en-US" sz="2000" dirty="0" err="1" smtClean="0">
                <a:sym typeface="Wingdings"/>
              </a:rPr>
              <a:t>Brem</a:t>
            </a:r>
            <a:r>
              <a:rPr lang="en-US" sz="2000" dirty="0" smtClean="0">
                <a:sym typeface="Wingdings"/>
              </a:rPr>
              <a:t>. energy measurement</a:t>
            </a:r>
          </a:p>
          <a:p>
            <a:r>
              <a:rPr lang="en-US" sz="2400" dirty="0" smtClean="0">
                <a:solidFill>
                  <a:srgbClr val="0432FF"/>
                </a:solidFill>
              </a:rPr>
              <a:t>Improve PFA EM shower imaging and separation</a:t>
            </a:r>
          </a:p>
          <a:p>
            <a:pPr lvl="1"/>
            <a:r>
              <a:rPr lang="en-US" sz="2000" dirty="0" smtClean="0"/>
              <a:t>x100 increase on EM shower sampling fraction (1/300 </a:t>
            </a:r>
            <a:r>
              <a:rPr lang="en-US" sz="2000" dirty="0" smtClean="0">
                <a:sym typeface="Wingdings"/>
              </a:rPr>
              <a:t></a:t>
            </a:r>
            <a:r>
              <a:rPr lang="en-US" sz="2000" dirty="0" smtClean="0"/>
              <a:t> ~1)</a:t>
            </a:r>
          </a:p>
          <a:p>
            <a:r>
              <a:rPr lang="en-US" sz="2400" dirty="0" smtClean="0">
                <a:solidFill>
                  <a:srgbClr val="0432FF"/>
                </a:solidFill>
              </a:rPr>
              <a:t>Incorporate Precision Time-of-Flight System</a:t>
            </a:r>
          </a:p>
          <a:p>
            <a:pPr lvl="1"/>
            <a:r>
              <a:rPr lang="en-US" sz="2000" smtClean="0"/>
              <a:t>~20ps </a:t>
            </a:r>
            <a:r>
              <a:rPr lang="en-US" sz="2000" dirty="0" smtClean="0"/>
              <a:t>MIP/photon timing with high granularity (~3mm)</a:t>
            </a:r>
          </a:p>
          <a:p>
            <a:r>
              <a:rPr lang="en-US" sz="2400" dirty="0" smtClean="0">
                <a:solidFill>
                  <a:srgbClr val="0432FF"/>
                </a:solidFill>
              </a:rPr>
              <a:t>Include Dual-Readout capabilities for hadrons</a:t>
            </a:r>
          </a:p>
          <a:p>
            <a:pPr lvl="1"/>
            <a:r>
              <a:rPr lang="en-US" sz="2000" dirty="0" smtClean="0"/>
              <a:t>Dual wavelength filters for Cherenkov/</a:t>
            </a:r>
            <a:r>
              <a:rPr lang="en-US" sz="2000" dirty="0" err="1" smtClean="0"/>
              <a:t>Scint</a:t>
            </a:r>
            <a:r>
              <a:rPr lang="en-US" sz="2000" dirty="0" smtClean="0"/>
              <a:t> </a:t>
            </a:r>
            <a:r>
              <a:rPr lang="en-US" sz="2000" dirty="0" err="1" smtClean="0"/>
              <a:t>discr</a:t>
            </a:r>
            <a:r>
              <a:rPr lang="en-US" sz="2000" dirty="0" smtClean="0"/>
              <a:t>.</a:t>
            </a:r>
          </a:p>
          <a:p>
            <a:r>
              <a:rPr lang="en-US" sz="2400" dirty="0" smtClean="0">
                <a:solidFill>
                  <a:srgbClr val="0432FF"/>
                </a:solidFill>
              </a:rPr>
              <a:t>Extend Physics Program w/ EM Res. and Timing</a:t>
            </a:r>
          </a:p>
          <a:p>
            <a:pPr lvl="1"/>
            <a:r>
              <a:rPr lang="en-US" sz="2000" dirty="0" smtClean="0"/>
              <a:t>Neutrino counting (</a:t>
            </a:r>
            <a:r>
              <a:rPr lang="en-US" sz="2000" dirty="0" err="1" smtClean="0">
                <a:latin typeface="Symbol" charset="2"/>
                <a:ea typeface="Symbol" charset="2"/>
                <a:cs typeface="Symbol" charset="2"/>
              </a:rPr>
              <a:t>Z</a:t>
            </a:r>
            <a:r>
              <a:rPr lang="en-US" sz="2000" dirty="0" err="1" smtClean="0">
                <a:latin typeface="Symbol" charset="2"/>
                <a:ea typeface="Symbol" charset="2"/>
                <a:cs typeface="Symbol" charset="2"/>
                <a:sym typeface="Wingdings"/>
              </a:rPr>
              <a:t></a:t>
            </a:r>
            <a:r>
              <a:rPr lang="en-US" sz="2000" dirty="0" err="1" smtClean="0">
                <a:latin typeface="Symbol" charset="2"/>
                <a:ea typeface="Symbol" charset="2"/>
                <a:cs typeface="Symbol" charset="2"/>
              </a:rPr>
              <a:t>nng</a:t>
            </a:r>
            <a:r>
              <a:rPr lang="en-US" sz="2000" dirty="0" smtClean="0">
                <a:latin typeface="Symbol" charset="2"/>
                <a:ea typeface="Symbol" charset="2"/>
                <a:cs typeface="Symbol" charset="2"/>
              </a:rPr>
              <a:t>/</a:t>
            </a:r>
            <a:r>
              <a:rPr lang="en-US" sz="2000" dirty="0" err="1" smtClean="0">
                <a:latin typeface="Symbol" charset="2"/>
                <a:ea typeface="Symbol" charset="2"/>
                <a:cs typeface="Symbol" charset="2"/>
              </a:rPr>
              <a:t>Z</a:t>
            </a:r>
            <a:r>
              <a:rPr lang="en-US" sz="2000" dirty="0" err="1" smtClean="0">
                <a:latin typeface="Symbol" charset="2"/>
                <a:ea typeface="Symbol" charset="2"/>
                <a:cs typeface="Symbol" charset="2"/>
                <a:sym typeface="Wingdings"/>
              </a:rPr>
              <a:t></a:t>
            </a:r>
            <a:r>
              <a:rPr lang="en-US" sz="2000" dirty="0" err="1" smtClean="0">
                <a:latin typeface="Symbol" charset="2"/>
                <a:ea typeface="Symbol" charset="2"/>
                <a:cs typeface="Symbol" charset="2"/>
              </a:rPr>
              <a:t>mmg</a:t>
            </a:r>
            <a:r>
              <a:rPr lang="en-US" sz="2000" dirty="0" smtClean="0"/>
              <a:t>), Long-lived Particles, </a:t>
            </a:r>
            <a:r>
              <a:rPr lang="en-US" sz="2000" dirty="0" err="1" smtClean="0"/>
              <a:t>Cosmics</a:t>
            </a:r>
            <a:r>
              <a:rPr lang="en-US" sz="2000" dirty="0" smtClean="0"/>
              <a:t>/Out-of-time background reduction for </a:t>
            </a:r>
            <a:r>
              <a:rPr lang="en-US" sz="2000" dirty="0" err="1" smtClean="0"/>
              <a:t>Emiss</a:t>
            </a:r>
            <a:endParaRPr lang="en-US" sz="2000" dirty="0" smtClean="0">
              <a:latin typeface="Symbol" charset="2"/>
              <a:ea typeface="Symbol" charset="2"/>
              <a:cs typeface="Symbol" charset="2"/>
            </a:endParaRPr>
          </a:p>
          <a:p>
            <a:r>
              <a:rPr lang="en-US" sz="2400" dirty="0" smtClean="0">
                <a:solidFill>
                  <a:srgbClr val="0432FF"/>
                </a:solidFill>
              </a:rPr>
              <a:t>Cost-effective solution</a:t>
            </a:r>
          </a:p>
          <a:p>
            <a:pPr lvl="1"/>
            <a:r>
              <a:rPr lang="en-US" sz="2000" dirty="0" smtClean="0"/>
              <a:t>Segmented crystals with </a:t>
            </a:r>
            <a:r>
              <a:rPr lang="en-US" sz="2000" dirty="0" err="1" smtClean="0"/>
              <a:t>SiPM</a:t>
            </a:r>
            <a:r>
              <a:rPr lang="en-US" sz="2000" dirty="0" smtClean="0"/>
              <a:t> readout</a:t>
            </a:r>
            <a:endParaRPr lang="en-US" sz="2000"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a:t>
            </a:fld>
            <a:endParaRPr lang="uk-UA"/>
          </a:p>
        </p:txBody>
      </p:sp>
    </p:spTree>
    <p:extLst>
      <p:ext uri="{BB962C8B-B14F-4D97-AF65-F5344CB8AC3E}">
        <p14:creationId xmlns:p14="http://schemas.microsoft.com/office/powerpoint/2010/main" val="128752517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a:t>
            </a:r>
            <a:r>
              <a:rPr lang="en-US" dirty="0" smtClean="0">
                <a:latin typeface="Symbol" charset="2"/>
                <a:ea typeface="Symbol" charset="2"/>
                <a:cs typeface="Symbol" charset="2"/>
              </a:rPr>
              <a:t>p</a:t>
            </a:r>
            <a:r>
              <a:rPr lang="en-US" baseline="30000" dirty="0">
                <a:latin typeface="Symbol" charset="2"/>
                <a:ea typeface="Symbol" charset="2"/>
                <a:cs typeface="Symbol" charset="2"/>
              </a:rPr>
              <a:t>±</a:t>
            </a:r>
            <a:r>
              <a:rPr lang="en-US" dirty="0" smtClean="0"/>
              <a:t> Discrimination</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20</a:t>
            </a:fld>
            <a:endParaRPr lang="uk-UA"/>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8" y="3937707"/>
            <a:ext cx="4459555" cy="282972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34" y="3942087"/>
            <a:ext cx="4178952" cy="282534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79" y="1071015"/>
            <a:ext cx="4459555" cy="282972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334" y="1071015"/>
            <a:ext cx="4178952" cy="2829724"/>
          </a:xfrm>
          <a:prstGeom prst="rect">
            <a:avLst/>
          </a:prstGeom>
        </p:spPr>
      </p:pic>
      <p:sp>
        <p:nvSpPr>
          <p:cNvPr id="16" name="TextBox 15"/>
          <p:cNvSpPr txBox="1"/>
          <p:nvPr/>
        </p:nvSpPr>
        <p:spPr>
          <a:xfrm>
            <a:off x="2486071" y="1974240"/>
            <a:ext cx="1703348"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B050"/>
                </a:solidFill>
                <a:effectLst/>
                <a:uFill>
                  <a:solidFill>
                    <a:srgbClr val="464653"/>
                  </a:solidFill>
                </a:uFill>
                <a:sym typeface="Helvetica"/>
              </a:rPr>
              <a:t>Timing Layers</a:t>
            </a:r>
          </a:p>
          <a:p>
            <a:pPr marL="0" marR="0" indent="0" algn="ctr" defTabSz="457200" rtl="0" fontAlgn="auto" latinLnBrk="1" hangingPunct="0">
              <a:lnSpc>
                <a:spcPct val="100000"/>
              </a:lnSpc>
              <a:spcBef>
                <a:spcPts val="0"/>
              </a:spcBef>
              <a:spcAft>
                <a:spcPts val="0"/>
              </a:spcAft>
              <a:buClrTx/>
              <a:buSzTx/>
              <a:buFontTx/>
              <a:buNone/>
              <a:tabLst/>
            </a:pPr>
            <a:r>
              <a:rPr lang="en-US" sz="2000" dirty="0" smtClean="0">
                <a:solidFill>
                  <a:srgbClr val="00B050"/>
                </a:solidFill>
              </a:rPr>
              <a:t>electron</a:t>
            </a:r>
            <a:endParaRPr kumimoji="0" lang="en-US" sz="2000" b="0" i="0" u="none" strike="noStrike" cap="none" spc="0" normalizeH="0" baseline="0" dirty="0" smtClean="0">
              <a:ln>
                <a:noFill/>
              </a:ln>
              <a:solidFill>
                <a:srgbClr val="00B050"/>
              </a:solidFill>
              <a:effectLst/>
              <a:uFill>
                <a:solidFill>
                  <a:srgbClr val="464653"/>
                </a:solidFill>
              </a:uFill>
              <a:sym typeface="Helvetica"/>
            </a:endParaRPr>
          </a:p>
        </p:txBody>
      </p:sp>
      <p:sp>
        <p:nvSpPr>
          <p:cNvPr id="17" name="TextBox 16"/>
          <p:cNvSpPr txBox="1"/>
          <p:nvPr/>
        </p:nvSpPr>
        <p:spPr>
          <a:xfrm>
            <a:off x="1503039" y="5110390"/>
            <a:ext cx="1461295"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smtClean="0">
                <a:ln>
                  <a:noFill/>
                </a:ln>
                <a:solidFill>
                  <a:srgbClr val="0432FF"/>
                </a:solidFill>
                <a:effectLst/>
                <a:uFill>
                  <a:solidFill>
                    <a:srgbClr val="464653"/>
                  </a:solidFill>
                </a:uFill>
                <a:latin typeface="+mn-lt"/>
                <a:ea typeface="+mn-ea"/>
                <a:cs typeface="+mn-cs"/>
                <a:sym typeface="Helvetica"/>
              </a:rPr>
              <a:t>Calo</a:t>
            </a:r>
            <a:r>
              <a:rPr kumimoji="0" lang="en-US" sz="20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 Layers</a:t>
            </a:r>
          </a:p>
          <a:p>
            <a:pPr marL="0" marR="0" indent="0" algn="ctr" defTabSz="457200" rtl="0" fontAlgn="auto" latinLnBrk="1" hangingPunct="0">
              <a:lnSpc>
                <a:spcPct val="100000"/>
              </a:lnSpc>
              <a:spcBef>
                <a:spcPts val="0"/>
              </a:spcBef>
              <a:spcAft>
                <a:spcPts val="0"/>
              </a:spcAft>
              <a:buClrTx/>
              <a:buSzTx/>
              <a:buFontTx/>
              <a:buNone/>
              <a:tabLst/>
            </a:pPr>
            <a:r>
              <a:rPr lang="en-US" sz="2000" dirty="0" smtClean="0">
                <a:solidFill>
                  <a:srgbClr val="0432FF"/>
                </a:solidFill>
              </a:rPr>
              <a:t>electron</a:t>
            </a:r>
            <a:endParaRPr kumimoji="0" lang="en-US" sz="20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endParaRPr>
          </a:p>
        </p:txBody>
      </p:sp>
      <p:sp>
        <p:nvSpPr>
          <p:cNvPr id="18" name="TextBox 17"/>
          <p:cNvSpPr txBox="1"/>
          <p:nvPr/>
        </p:nvSpPr>
        <p:spPr>
          <a:xfrm>
            <a:off x="993403" y="1296938"/>
            <a:ext cx="42415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rPr>
              <a:t>1</a:t>
            </a:r>
            <a:r>
              <a:rPr kumimoji="0" lang="en-US" sz="2400" b="0" i="0" u="none" strike="noStrike" cap="none" spc="0" normalizeH="0" baseline="30000" dirty="0" smtClean="0">
                <a:ln>
                  <a:noFill/>
                </a:ln>
                <a:solidFill>
                  <a:srgbClr val="000000"/>
                </a:solidFill>
                <a:effectLst/>
                <a:uFill>
                  <a:solidFill>
                    <a:srgbClr val="464653"/>
                  </a:solidFill>
                </a:uFill>
                <a:latin typeface="+mn-lt"/>
                <a:ea typeface="+mn-ea"/>
                <a:cs typeface="+mn-cs"/>
                <a:sym typeface="Helvetica"/>
              </a:rPr>
              <a:t>st</a:t>
            </a:r>
            <a:endPar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endParaRPr>
          </a:p>
        </p:txBody>
      </p:sp>
      <p:sp>
        <p:nvSpPr>
          <p:cNvPr id="19" name="TextBox 18"/>
          <p:cNvSpPr txBox="1"/>
          <p:nvPr/>
        </p:nvSpPr>
        <p:spPr>
          <a:xfrm>
            <a:off x="1257300" y="1600005"/>
            <a:ext cx="49147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rPr>
              <a:t>2</a:t>
            </a:r>
            <a:r>
              <a:rPr kumimoji="0" lang="en-US" sz="2400" b="0" i="0" u="none" strike="noStrike" cap="none" spc="0" normalizeH="0" baseline="30000" dirty="0" smtClean="0">
                <a:ln>
                  <a:noFill/>
                </a:ln>
                <a:solidFill>
                  <a:srgbClr val="FF0000"/>
                </a:solidFill>
                <a:effectLst/>
                <a:uFill>
                  <a:solidFill>
                    <a:srgbClr val="464653"/>
                  </a:solidFill>
                </a:uFill>
                <a:latin typeface="+mn-lt"/>
                <a:ea typeface="+mn-ea"/>
                <a:cs typeface="+mn-cs"/>
                <a:sym typeface="Helvetica"/>
              </a:rPr>
              <a:t>nd</a:t>
            </a:r>
            <a:endPar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endParaRPr>
          </a:p>
        </p:txBody>
      </p:sp>
      <p:sp>
        <p:nvSpPr>
          <p:cNvPr id="20" name="TextBox 19"/>
          <p:cNvSpPr txBox="1"/>
          <p:nvPr/>
        </p:nvSpPr>
        <p:spPr>
          <a:xfrm>
            <a:off x="1679895" y="1846029"/>
            <a:ext cx="61491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00B050"/>
                </a:solidFill>
              </a:rPr>
              <a:t>1+2</a:t>
            </a:r>
            <a:endParaRPr kumimoji="0" lang="en-US" sz="2400" b="0" i="0" u="none" strike="noStrike" cap="none" spc="0" normalizeH="0" dirty="0" smtClean="0">
              <a:ln>
                <a:noFill/>
              </a:ln>
              <a:solidFill>
                <a:srgbClr val="00B050"/>
              </a:solidFill>
              <a:effectLst/>
              <a:uFill>
                <a:solidFill>
                  <a:srgbClr val="464653"/>
                </a:solidFill>
              </a:uFill>
              <a:sym typeface="Helvetica"/>
            </a:endParaRPr>
          </a:p>
        </p:txBody>
      </p:sp>
      <p:sp>
        <p:nvSpPr>
          <p:cNvPr id="21" name="TextBox 20"/>
          <p:cNvSpPr txBox="1"/>
          <p:nvPr/>
        </p:nvSpPr>
        <p:spPr>
          <a:xfrm>
            <a:off x="5877545" y="1512577"/>
            <a:ext cx="424153"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rPr>
              <a:t>1</a:t>
            </a:r>
            <a:r>
              <a:rPr kumimoji="0" lang="en-US" sz="2400" b="0" i="0" u="none" strike="noStrike" cap="none" spc="0" normalizeH="0" baseline="30000" dirty="0" smtClean="0">
                <a:ln>
                  <a:noFill/>
                </a:ln>
                <a:solidFill>
                  <a:srgbClr val="000000"/>
                </a:solidFill>
                <a:effectLst/>
                <a:uFill>
                  <a:solidFill>
                    <a:srgbClr val="464653"/>
                  </a:solidFill>
                </a:uFill>
                <a:latin typeface="+mn-lt"/>
                <a:ea typeface="+mn-ea"/>
                <a:cs typeface="+mn-cs"/>
                <a:sym typeface="Helvetica"/>
              </a:rPr>
              <a:t>st</a:t>
            </a:r>
            <a:endPar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endParaRPr>
          </a:p>
        </p:txBody>
      </p:sp>
      <p:sp>
        <p:nvSpPr>
          <p:cNvPr id="22" name="TextBox 21"/>
          <p:cNvSpPr txBox="1"/>
          <p:nvPr/>
        </p:nvSpPr>
        <p:spPr>
          <a:xfrm>
            <a:off x="6045477" y="1766797"/>
            <a:ext cx="49147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rPr>
              <a:t>2</a:t>
            </a:r>
            <a:r>
              <a:rPr kumimoji="0" lang="en-US" sz="2400" b="0" i="0" u="none" strike="noStrike" cap="none" spc="0" normalizeH="0" baseline="30000" dirty="0" smtClean="0">
                <a:ln>
                  <a:noFill/>
                </a:ln>
                <a:solidFill>
                  <a:srgbClr val="FF0000"/>
                </a:solidFill>
                <a:effectLst/>
                <a:uFill>
                  <a:solidFill>
                    <a:srgbClr val="464653"/>
                  </a:solidFill>
                </a:uFill>
                <a:latin typeface="+mn-lt"/>
                <a:ea typeface="+mn-ea"/>
                <a:cs typeface="+mn-cs"/>
                <a:sym typeface="Helvetica"/>
              </a:rPr>
              <a:t>nd</a:t>
            </a:r>
            <a:endPar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endParaRPr>
          </a:p>
        </p:txBody>
      </p:sp>
      <p:sp>
        <p:nvSpPr>
          <p:cNvPr id="23" name="TextBox 22"/>
          <p:cNvSpPr txBox="1"/>
          <p:nvPr/>
        </p:nvSpPr>
        <p:spPr>
          <a:xfrm>
            <a:off x="6304191" y="2120085"/>
            <a:ext cx="61491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00B050"/>
                </a:solidFill>
              </a:rPr>
              <a:t>1+2</a:t>
            </a:r>
            <a:endParaRPr kumimoji="0" lang="en-US" sz="2400" b="0" i="0" u="none" strike="noStrike" cap="none" spc="0" normalizeH="0" dirty="0" smtClean="0">
              <a:ln>
                <a:noFill/>
              </a:ln>
              <a:solidFill>
                <a:srgbClr val="00B050"/>
              </a:solidFill>
              <a:effectLst/>
              <a:uFill>
                <a:solidFill>
                  <a:srgbClr val="464653"/>
                </a:solidFill>
              </a:uFill>
              <a:sym typeface="Helvetica"/>
            </a:endParaRPr>
          </a:p>
        </p:txBody>
      </p:sp>
      <p:sp>
        <p:nvSpPr>
          <p:cNvPr id="25" name="TextBox 24"/>
          <p:cNvSpPr txBox="1"/>
          <p:nvPr/>
        </p:nvSpPr>
        <p:spPr>
          <a:xfrm>
            <a:off x="6772215" y="1922972"/>
            <a:ext cx="1703348"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sz="2000" dirty="0">
                <a:solidFill>
                  <a:srgbClr val="00B050"/>
                </a:solidFill>
              </a:rPr>
              <a:t>Timing Layers</a:t>
            </a:r>
          </a:p>
          <a:p>
            <a:pPr rtl="0" latinLnBrk="1" hangingPunct="0"/>
            <a:r>
              <a:rPr lang="en-US" sz="2400" dirty="0" smtClean="0">
                <a:solidFill>
                  <a:srgbClr val="00B050"/>
                </a:solidFill>
                <a:latin typeface="Symbol" charset="2"/>
                <a:ea typeface="Symbol" charset="2"/>
                <a:cs typeface="Symbol" charset="2"/>
              </a:rPr>
              <a:t>p</a:t>
            </a:r>
            <a:r>
              <a:rPr lang="en-US" sz="2400" baseline="30000" dirty="0" smtClean="0">
                <a:solidFill>
                  <a:srgbClr val="00B050"/>
                </a:solidFill>
                <a:latin typeface="Symbol" charset="2"/>
                <a:ea typeface="Symbol" charset="2"/>
                <a:cs typeface="Symbol" charset="2"/>
              </a:rPr>
              <a:t>±</a:t>
            </a:r>
            <a:endParaRPr kumimoji="0" lang="en-US" sz="2400" b="0" i="0" u="none" strike="noStrike" cap="none" spc="0" normalizeH="0" baseline="0" dirty="0" smtClean="0">
              <a:ln>
                <a:noFill/>
              </a:ln>
              <a:solidFill>
                <a:srgbClr val="00B050"/>
              </a:solidFill>
              <a:effectLst/>
              <a:uFill>
                <a:solidFill>
                  <a:srgbClr val="464653"/>
                </a:solidFill>
              </a:uFill>
              <a:latin typeface="+mn-lt"/>
              <a:ea typeface="+mn-ea"/>
              <a:cs typeface="+mn-cs"/>
              <a:sym typeface="Helvetica"/>
            </a:endParaRPr>
          </a:p>
        </p:txBody>
      </p:sp>
      <p:sp>
        <p:nvSpPr>
          <p:cNvPr id="26" name="TextBox 25"/>
          <p:cNvSpPr txBox="1"/>
          <p:nvPr/>
        </p:nvSpPr>
        <p:spPr>
          <a:xfrm>
            <a:off x="6962418" y="4785220"/>
            <a:ext cx="1461295"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kumimoji="0" lang="en-US" sz="2000" b="0" i="0" u="none" strike="noStrike" cap="none" spc="0" normalizeH="0" baseline="0" dirty="0" err="1" smtClean="0">
                <a:ln>
                  <a:noFill/>
                </a:ln>
                <a:solidFill>
                  <a:srgbClr val="0432FF"/>
                </a:solidFill>
                <a:effectLst/>
                <a:uFill>
                  <a:solidFill>
                    <a:srgbClr val="464653"/>
                  </a:solidFill>
                </a:uFill>
                <a:latin typeface="+mn-lt"/>
                <a:ea typeface="+mn-ea"/>
                <a:cs typeface="+mn-cs"/>
                <a:sym typeface="Helvetica"/>
              </a:rPr>
              <a:t>Calo</a:t>
            </a:r>
            <a:r>
              <a:rPr kumimoji="0" lang="en-US" sz="20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 Layers</a:t>
            </a:r>
          </a:p>
          <a:p>
            <a:pPr rtl="0" latinLnBrk="1" hangingPunct="0"/>
            <a:r>
              <a:rPr lang="en-US" sz="2000" dirty="0" smtClean="0">
                <a:solidFill>
                  <a:srgbClr val="0432FF"/>
                </a:solidFill>
                <a:latin typeface="Symbol" charset="2"/>
                <a:ea typeface="Symbol" charset="2"/>
                <a:cs typeface="Symbol" charset="2"/>
              </a:rPr>
              <a:t>p</a:t>
            </a:r>
            <a:r>
              <a:rPr lang="en-US" sz="2000" baseline="30000" dirty="0" smtClean="0">
                <a:solidFill>
                  <a:srgbClr val="0432FF"/>
                </a:solidFill>
                <a:latin typeface="Symbol" charset="2"/>
                <a:ea typeface="Symbol" charset="2"/>
                <a:cs typeface="Symbol" charset="2"/>
              </a:rPr>
              <a:t>±</a:t>
            </a:r>
            <a:endParaRPr lang="en-US" sz="2000" dirty="0">
              <a:solidFill>
                <a:srgbClr val="0432FF"/>
              </a:solidFill>
            </a:endParaRPr>
          </a:p>
        </p:txBody>
      </p:sp>
      <p:sp>
        <p:nvSpPr>
          <p:cNvPr id="27" name="TextBox 26"/>
          <p:cNvSpPr txBox="1"/>
          <p:nvPr/>
        </p:nvSpPr>
        <p:spPr>
          <a:xfrm>
            <a:off x="714654" y="4747700"/>
            <a:ext cx="81047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rPr>
              <a:t>Front</a:t>
            </a:r>
          </a:p>
        </p:txBody>
      </p:sp>
      <p:sp>
        <p:nvSpPr>
          <p:cNvPr id="28" name="TextBox 27"/>
          <p:cNvSpPr txBox="1"/>
          <p:nvPr/>
        </p:nvSpPr>
        <p:spPr>
          <a:xfrm>
            <a:off x="2837724" y="4610547"/>
            <a:ext cx="76078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rPr>
              <a:t>Rear</a:t>
            </a:r>
          </a:p>
        </p:txBody>
      </p:sp>
      <p:sp>
        <p:nvSpPr>
          <p:cNvPr id="29" name="TextBox 28"/>
          <p:cNvSpPr txBox="1"/>
          <p:nvPr/>
        </p:nvSpPr>
        <p:spPr>
          <a:xfrm>
            <a:off x="3446110" y="4150964"/>
            <a:ext cx="77681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Total</a:t>
            </a:r>
          </a:p>
        </p:txBody>
      </p:sp>
      <p:sp>
        <p:nvSpPr>
          <p:cNvPr id="30" name="TextBox 29"/>
          <p:cNvSpPr txBox="1"/>
          <p:nvPr/>
        </p:nvSpPr>
        <p:spPr>
          <a:xfrm>
            <a:off x="6089372" y="4776995"/>
            <a:ext cx="77681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Total</a:t>
            </a:r>
          </a:p>
        </p:txBody>
      </p:sp>
      <p:sp>
        <p:nvSpPr>
          <p:cNvPr id="31" name="TextBox 30"/>
          <p:cNvSpPr txBox="1"/>
          <p:nvPr/>
        </p:nvSpPr>
        <p:spPr>
          <a:xfrm>
            <a:off x="5365003" y="4134858"/>
            <a:ext cx="81047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rPr>
              <a:t>Front</a:t>
            </a:r>
          </a:p>
        </p:txBody>
      </p:sp>
      <p:sp>
        <p:nvSpPr>
          <p:cNvPr id="33" name="TextBox 32"/>
          <p:cNvSpPr txBox="1"/>
          <p:nvPr/>
        </p:nvSpPr>
        <p:spPr>
          <a:xfrm>
            <a:off x="5709229" y="4402325"/>
            <a:ext cx="76078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rPr>
              <a:t>Rear</a:t>
            </a:r>
          </a:p>
        </p:txBody>
      </p:sp>
    </p:spTree>
    <p:extLst>
      <p:ext uri="{BB962C8B-B14F-4D97-AF65-F5344CB8AC3E}">
        <p14:creationId xmlns:p14="http://schemas.microsoft.com/office/powerpoint/2010/main" val="9234783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a:t>
            </a:r>
            <a:r>
              <a:rPr lang="en-US" dirty="0" smtClean="0">
                <a:latin typeface="Symbol" charset="2"/>
                <a:ea typeface="Symbol" charset="2"/>
                <a:cs typeface="Symbol" charset="2"/>
              </a:rPr>
              <a:t>p</a:t>
            </a:r>
            <a:r>
              <a:rPr lang="en-US" baseline="30000" dirty="0">
                <a:latin typeface="Symbol" charset="2"/>
                <a:ea typeface="Symbol" charset="2"/>
                <a:cs typeface="Symbol" charset="2"/>
              </a:rPr>
              <a:t>±</a:t>
            </a:r>
            <a:r>
              <a:rPr lang="en-US" dirty="0" smtClean="0"/>
              <a:t> Discrimination</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21</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17722"/>
            <a:ext cx="5487821" cy="5236175"/>
          </a:xfrm>
          <a:prstGeom prst="rect">
            <a:avLst/>
          </a:prstGeom>
        </p:spPr>
      </p:pic>
    </p:spTree>
    <p:extLst>
      <p:ext uri="{BB962C8B-B14F-4D97-AF65-F5344CB8AC3E}">
        <p14:creationId xmlns:p14="http://schemas.microsoft.com/office/powerpoint/2010/main" val="174837989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Resolution and Dynamic Range</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22</a:t>
            </a:fld>
            <a:endParaRPr lang="uk-UA"/>
          </a:p>
        </p:txBody>
      </p:sp>
      <p:sp>
        <p:nvSpPr>
          <p:cNvPr id="5" name="Google Shape;111;p20"/>
          <p:cNvSpPr txBox="1">
            <a:spLocks noGrp="1"/>
          </p:cNvSpPr>
          <p:nvPr>
            <p:ph type="body" idx="1"/>
          </p:nvPr>
        </p:nvSpPr>
        <p:spPr>
          <a:xfrm>
            <a:off x="457200" y="1152475"/>
            <a:ext cx="8686800" cy="367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it" sz="2400" dirty="0"/>
              <a:t>5%/sqrt(E) → LO&gt;400 phe/GeV → LO&gt;0.4 phe/MeV</a:t>
            </a:r>
            <a:endParaRPr sz="2400" dirty="0"/>
          </a:p>
          <a:p>
            <a:pPr marL="914400" lvl="1" indent="-317500" algn="l" rtl="0">
              <a:spcBef>
                <a:spcPts val="0"/>
              </a:spcBef>
              <a:spcAft>
                <a:spcPts val="0"/>
              </a:spcAft>
              <a:buSzPts val="1400"/>
              <a:buChar char="○"/>
            </a:pPr>
            <a:r>
              <a:rPr lang="it" sz="2000" dirty="0"/>
              <a:t>at LCE~2.5%, PDE ~ 20% → LY&gt;80 ph/MeV  </a:t>
            </a:r>
            <a:endParaRPr sz="2000" dirty="0"/>
          </a:p>
          <a:p>
            <a:pPr marL="914400" lvl="1" indent="-317500" algn="l" rtl="0">
              <a:spcBef>
                <a:spcPts val="0"/>
              </a:spcBef>
              <a:spcAft>
                <a:spcPts val="0"/>
              </a:spcAft>
              <a:buSzPts val="1400"/>
              <a:buChar char="○"/>
            </a:pPr>
            <a:r>
              <a:rPr lang="it" sz="2000" dirty="0"/>
              <a:t>Ok for PWO (~100 ph/MeV)</a:t>
            </a:r>
            <a:endParaRPr sz="2000" dirty="0"/>
          </a:p>
          <a:p>
            <a:pPr marL="457200" marR="0" lvl="0" indent="-342900" algn="l" rtl="0">
              <a:lnSpc>
                <a:spcPct val="115000"/>
              </a:lnSpc>
              <a:spcBef>
                <a:spcPts val="0"/>
              </a:spcBef>
              <a:spcAft>
                <a:spcPts val="0"/>
              </a:spcAft>
              <a:buClr>
                <a:schemeClr val="dk2"/>
              </a:buClr>
              <a:buSzPts val="1800"/>
              <a:buFont typeface="Arial"/>
              <a:buChar char="●"/>
            </a:pPr>
            <a:r>
              <a:rPr lang="it" sz="2400" dirty="0"/>
              <a:t>Maximum energy deposit in single crystal for 120 GeV e.m. shower ~60%</a:t>
            </a:r>
            <a:endParaRPr sz="2400" dirty="0"/>
          </a:p>
          <a:p>
            <a:pPr marL="914400" marR="0" lvl="1" indent="-317500" algn="l" rtl="0">
              <a:lnSpc>
                <a:spcPct val="115000"/>
              </a:lnSpc>
              <a:spcBef>
                <a:spcPts val="0"/>
              </a:spcBef>
              <a:spcAft>
                <a:spcPts val="0"/>
              </a:spcAft>
              <a:buSzPts val="1400"/>
              <a:buChar char="○"/>
            </a:pPr>
            <a:r>
              <a:rPr lang="it" sz="2000" dirty="0"/>
              <a:t>~ 35000-70000 phe for ~72 GeV (at PDE~20-40% resp</a:t>
            </a:r>
            <a:r>
              <a:rPr lang="it" sz="2000" dirty="0" smtClean="0"/>
              <a:t>.)</a:t>
            </a:r>
            <a:endParaRPr sz="2000" dirty="0"/>
          </a:p>
          <a:p>
            <a:pPr marL="457200" lvl="0" indent="-342900" algn="l" rtl="0">
              <a:spcBef>
                <a:spcPts val="0"/>
              </a:spcBef>
              <a:spcAft>
                <a:spcPts val="0"/>
              </a:spcAft>
              <a:buSzPts val="1800"/>
              <a:buChar char="●"/>
            </a:pPr>
            <a:r>
              <a:rPr lang="it" sz="2400" dirty="0"/>
              <a:t>SiPM 5x5 mm² on a 10x10 mm² crystal is sufficient</a:t>
            </a:r>
            <a:endParaRPr sz="2400" dirty="0"/>
          </a:p>
          <a:p>
            <a:pPr marL="914400" lvl="1" indent="-317500" algn="l" rtl="0">
              <a:spcBef>
                <a:spcPts val="0"/>
              </a:spcBef>
              <a:spcAft>
                <a:spcPts val="0"/>
              </a:spcAft>
              <a:buSzPts val="1400"/>
              <a:buChar char="○"/>
            </a:pPr>
            <a:r>
              <a:rPr lang="it" sz="2000" dirty="0"/>
              <a:t>LCE~2.5%</a:t>
            </a:r>
            <a:endParaRPr sz="2000" dirty="0"/>
          </a:p>
          <a:p>
            <a:pPr marL="914400" lvl="1" indent="-317500" algn="l" rtl="0">
              <a:spcBef>
                <a:spcPts val="0"/>
              </a:spcBef>
              <a:spcAft>
                <a:spcPts val="0"/>
              </a:spcAft>
              <a:buSzPts val="1400"/>
              <a:buChar char="○"/>
            </a:pPr>
            <a:r>
              <a:rPr lang="it" sz="2000" dirty="0"/>
              <a:t>if cell size: 15 um → cells / SiPM ~110,000 and PDE up to 40%</a:t>
            </a:r>
            <a:endParaRPr sz="2000" dirty="0"/>
          </a:p>
          <a:p>
            <a:pPr marL="914400" lvl="1" indent="-317500" algn="l" rtl="0">
              <a:spcBef>
                <a:spcPts val="0"/>
              </a:spcBef>
              <a:spcAft>
                <a:spcPts val="0"/>
              </a:spcAft>
              <a:buSzPts val="1400"/>
              <a:buChar char="○"/>
            </a:pPr>
            <a:r>
              <a:rPr lang="it" sz="2000" dirty="0"/>
              <a:t>if cell size: 10 um → cells / SiPM ~250,000 and PDE up to 25%</a:t>
            </a:r>
            <a:endParaRPr sz="2000" dirty="0"/>
          </a:p>
          <a:p>
            <a:pPr marL="457200" lvl="0" indent="-342900" algn="l" rtl="0">
              <a:spcBef>
                <a:spcPts val="0"/>
              </a:spcBef>
              <a:spcAft>
                <a:spcPts val="0"/>
              </a:spcAft>
              <a:buSzPts val="1800"/>
              <a:buChar char="●"/>
            </a:pPr>
            <a:r>
              <a:rPr lang="it" sz="2400" dirty="0"/>
              <a:t>Sensitivity for 0.1 GeV particles</a:t>
            </a:r>
            <a:endParaRPr sz="2400" dirty="0"/>
          </a:p>
          <a:p>
            <a:pPr marL="914400" lvl="1" indent="-317500" algn="l" rtl="0">
              <a:spcBef>
                <a:spcPts val="0"/>
              </a:spcBef>
              <a:spcAft>
                <a:spcPts val="0"/>
              </a:spcAft>
              <a:buSzPts val="1400"/>
              <a:buChar char="○"/>
            </a:pPr>
            <a:r>
              <a:rPr lang="it" sz="2000" dirty="0"/>
              <a:t>40 phe signal</a:t>
            </a:r>
            <a:endParaRPr sz="2000" dirty="0"/>
          </a:p>
          <a:p>
            <a:pPr marL="914400" lvl="1" indent="-317500" algn="l" rtl="0">
              <a:spcBef>
                <a:spcPts val="0"/>
              </a:spcBef>
              <a:spcAft>
                <a:spcPts val="0"/>
              </a:spcAft>
              <a:buSzPts val="1400"/>
              <a:buChar char="○"/>
            </a:pPr>
            <a:r>
              <a:rPr lang="it" sz="2000" dirty="0"/>
              <a:t>Noise from SiPM within 30 ns integration gate negligible (DCR&lt;10MHz → noise&lt;1 phe)</a:t>
            </a:r>
            <a:endParaRPr sz="2000" dirty="0"/>
          </a:p>
        </p:txBody>
      </p:sp>
    </p:spTree>
    <p:extLst>
      <p:ext uri="{BB962C8B-B14F-4D97-AF65-F5344CB8AC3E}">
        <p14:creationId xmlns:p14="http://schemas.microsoft.com/office/powerpoint/2010/main" val="13795979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Photostatistics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23</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15" y="1407288"/>
            <a:ext cx="8672370" cy="4343400"/>
          </a:xfrm>
          <a:prstGeom prst="rect">
            <a:avLst/>
          </a:prstGeom>
        </p:spPr>
      </p:pic>
    </p:spTree>
    <p:extLst>
      <p:ext uri="{BB962C8B-B14F-4D97-AF65-F5344CB8AC3E}">
        <p14:creationId xmlns:p14="http://schemas.microsoft.com/office/powerpoint/2010/main" val="18236864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45" y="5068665"/>
            <a:ext cx="2352355" cy="1789635"/>
          </a:xfrm>
          <a:prstGeom prst="rect">
            <a:avLst/>
          </a:prstGeom>
          <a:ln w="25400">
            <a:solidFill>
              <a:srgbClr val="0432FF"/>
            </a:solidFill>
          </a:ln>
        </p:spPr>
      </p:pic>
      <p:sp>
        <p:nvSpPr>
          <p:cNvPr id="2" name="Title 1"/>
          <p:cNvSpPr>
            <a:spLocks noGrp="1"/>
          </p:cNvSpPr>
          <p:nvPr>
            <p:ph type="title"/>
          </p:nvPr>
        </p:nvSpPr>
        <p:spPr>
          <a:xfrm>
            <a:off x="457200" y="0"/>
            <a:ext cx="8686800" cy="990600"/>
          </a:xfrm>
        </p:spPr>
        <p:txBody>
          <a:bodyPr>
            <a:normAutofit fontScale="90000"/>
          </a:bodyPr>
          <a:lstStyle/>
          <a:p>
            <a:r>
              <a:rPr lang="en-US" dirty="0" smtClean="0"/>
              <a:t>Small Crystal Geometries </a:t>
            </a:r>
            <a:r>
              <a:rPr lang="en-US" smtClean="0"/>
              <a:t>for Timing Detectors</a:t>
            </a:r>
            <a:endParaRPr lang="en-US" dirty="0"/>
          </a:p>
        </p:txBody>
      </p:sp>
      <p:sp>
        <p:nvSpPr>
          <p:cNvPr id="3" name="Text Placeholder 2"/>
          <p:cNvSpPr>
            <a:spLocks noGrp="1"/>
          </p:cNvSpPr>
          <p:nvPr>
            <p:ph type="body" idx="1"/>
          </p:nvPr>
        </p:nvSpPr>
        <p:spPr/>
        <p:txBody>
          <a:bodyPr/>
          <a:lstStyle/>
          <a:p>
            <a:r>
              <a:rPr lang="en-US" dirty="0" smtClean="0"/>
              <a:t>Tiles and Bars (few mm thick w/ area of ~1cm</a:t>
            </a:r>
            <a:r>
              <a:rPr lang="en-US" baseline="30000" dirty="0" smtClean="0"/>
              <a:t>2</a:t>
            </a:r>
            <a:r>
              <a:rPr lang="en-US" dirty="0" smtClean="0"/>
              <a:t>)</a:t>
            </a:r>
          </a:p>
          <a:p>
            <a:pPr lvl="1"/>
            <a:r>
              <a:rPr lang="en-US" dirty="0" smtClean="0"/>
              <a:t>CMS MTD:  Single layer ~</a:t>
            </a:r>
            <a:r>
              <a:rPr lang="en-US" dirty="0"/>
              <a:t>3</a:t>
            </a:r>
            <a:r>
              <a:rPr lang="en-US" dirty="0" smtClean="0"/>
              <a:t>30,000 channels</a:t>
            </a:r>
          </a:p>
          <a:p>
            <a:pPr lvl="1"/>
            <a:r>
              <a:rPr lang="en-US" dirty="0" smtClean="0"/>
              <a:t>Stereo readout for bars (L/R) ~25ps timing resolution</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24</a:t>
            </a:fld>
            <a:endParaRPr lang="uk-UA"/>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219" b="12902"/>
          <a:stretch/>
        </p:blipFill>
        <p:spPr>
          <a:xfrm>
            <a:off x="571500" y="2764746"/>
            <a:ext cx="4294208" cy="2172929"/>
          </a:xfrm>
          <a:prstGeom prst="rect">
            <a:avLst/>
          </a:prstGeom>
        </p:spPr>
      </p:pic>
      <p:sp>
        <p:nvSpPr>
          <p:cNvPr id="7" name="TextBox 6"/>
          <p:cNvSpPr txBox="1"/>
          <p:nvPr/>
        </p:nvSpPr>
        <p:spPr>
          <a:xfrm>
            <a:off x="457200" y="5069950"/>
            <a:ext cx="84582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dirty="0" smtClean="0">
                <a:solidFill>
                  <a:srgbClr val="000000"/>
                </a:solidFill>
              </a:rPr>
              <a:t>Low </a:t>
            </a:r>
            <a:r>
              <a:rPr lang="en-US" sz="2400" dirty="0">
                <a:solidFill>
                  <a:srgbClr val="000000"/>
                </a:solidFill>
              </a:rPr>
              <a:t>occupancy timing layer timing for ~1 X</a:t>
            </a:r>
            <a:r>
              <a:rPr lang="nb-NO" sz="2400" dirty="0">
                <a:solidFill>
                  <a:srgbClr val="000000"/>
                </a:solidFill>
              </a:rPr>
              <a:t>0</a:t>
            </a:r>
          </a:p>
          <a:p>
            <a:pPr algn="l" rtl="0" latinLnBrk="1" hangingPunct="0"/>
            <a:r>
              <a:rPr lang="nb-NO" sz="2400" dirty="0" err="1" smtClean="0">
                <a:solidFill>
                  <a:srgbClr val="000000"/>
                </a:solidFill>
              </a:rPr>
              <a:t>Transverse</a:t>
            </a:r>
            <a:r>
              <a:rPr lang="nb-NO" sz="2400" dirty="0" smtClean="0">
                <a:solidFill>
                  <a:srgbClr val="000000"/>
                </a:solidFill>
              </a:rPr>
              <a:t> </a:t>
            </a:r>
            <a:r>
              <a:rPr lang="nb-NO" sz="2400" dirty="0" err="1" smtClean="0">
                <a:solidFill>
                  <a:srgbClr val="000000"/>
                </a:solidFill>
              </a:rPr>
              <a:t>orientation</a:t>
            </a:r>
            <a:r>
              <a:rPr lang="nb-NO" sz="2400" dirty="0">
                <a:solidFill>
                  <a:srgbClr val="000000"/>
                </a:solidFill>
              </a:rPr>
              <a:t> </a:t>
            </a:r>
            <a:r>
              <a:rPr lang="nb-NO" sz="2400" dirty="0" smtClean="0">
                <a:solidFill>
                  <a:srgbClr val="000000"/>
                </a:solidFill>
              </a:rPr>
              <a:t>w/ stereo </a:t>
            </a:r>
            <a:r>
              <a:rPr lang="nb-NO" sz="2400" dirty="0" err="1" smtClean="0">
                <a:solidFill>
                  <a:srgbClr val="000000"/>
                </a:solidFill>
              </a:rPr>
              <a:t>readout</a:t>
            </a:r>
            <a:endParaRPr lang="en-US" sz="2400" dirty="0">
              <a:solidFill>
                <a:srgbClr val="000000"/>
              </a:solidFill>
            </a:endParaRPr>
          </a:p>
        </p:txBody>
      </p:sp>
      <p:sp>
        <p:nvSpPr>
          <p:cNvPr id="10" name="TextBox 9"/>
          <p:cNvSpPr txBox="1"/>
          <p:nvPr/>
        </p:nvSpPr>
        <p:spPr>
          <a:xfrm>
            <a:off x="5323810" y="6436239"/>
            <a:ext cx="139717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solidFill>
                  <a:srgbClr val="0432FF"/>
                </a:solidFill>
              </a:rPr>
              <a:t>b</a:t>
            </a:r>
            <a:r>
              <a:rPr kumimoji="0" lang="en-US" sz="14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y </a:t>
            </a:r>
            <a:r>
              <a:rPr kumimoji="0" lang="en-US" sz="1400" b="0" i="0" u="none" strike="noStrike" cap="none" spc="0" normalizeH="0" baseline="0" dirty="0" err="1" smtClean="0">
                <a:ln>
                  <a:noFill/>
                </a:ln>
                <a:solidFill>
                  <a:srgbClr val="0432FF"/>
                </a:solidFill>
                <a:effectLst/>
                <a:uFill>
                  <a:solidFill>
                    <a:srgbClr val="464653"/>
                  </a:solidFill>
                </a:uFill>
                <a:latin typeface="+mn-lt"/>
                <a:ea typeface="+mn-ea"/>
                <a:cs typeface="+mn-cs"/>
                <a:sym typeface="Helvetica"/>
              </a:rPr>
              <a:t>Yuexin</a:t>
            </a:r>
            <a:r>
              <a:rPr kumimoji="0" lang="en-US" sz="14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 Wang</a:t>
            </a:r>
            <a:endParaRPr kumimoji="0" lang="en-US" sz="1400" b="0" i="0" u="none" strike="noStrike" cap="none" spc="0" normalizeH="0" baseline="0" dirty="0">
              <a:ln>
                <a:noFill/>
              </a:ln>
              <a:solidFill>
                <a:srgbClr val="0432FF"/>
              </a:solidFill>
              <a:effectLst/>
              <a:uFill>
                <a:solidFill>
                  <a:srgbClr val="464653"/>
                </a:solidFill>
              </a:uFill>
              <a:latin typeface="+mn-lt"/>
              <a:ea typeface="+mn-ea"/>
              <a:cs typeface="+mn-cs"/>
              <a:sym typeface="Helvetica"/>
            </a:endParaRPr>
          </a:p>
        </p:txBody>
      </p:sp>
      <p:sp>
        <p:nvSpPr>
          <p:cNvPr id="11" name="TextBox 10"/>
          <p:cNvSpPr txBox="1"/>
          <p:nvPr/>
        </p:nvSpPr>
        <p:spPr>
          <a:xfrm>
            <a:off x="4519230" y="6071221"/>
            <a:ext cx="227241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Similar study</a:t>
            </a:r>
            <a:r>
              <a:rPr kumimoji="0" lang="en-US" sz="1800" b="0" i="0" u="none" strike="noStrike" cap="none" spc="0" normalizeH="0" dirty="0" smtClean="0">
                <a:ln>
                  <a:noFill/>
                </a:ln>
                <a:solidFill>
                  <a:srgbClr val="0432FF"/>
                </a:solidFill>
                <a:effectLst/>
                <a:uFill>
                  <a:solidFill>
                    <a:srgbClr val="464653"/>
                  </a:solidFill>
                </a:uFill>
                <a:latin typeface="+mn-lt"/>
                <a:ea typeface="+mn-ea"/>
                <a:cs typeface="+mn-cs"/>
                <a:sym typeface="Helvetica"/>
              </a:rPr>
              <a:t> at IHEP</a:t>
            </a:r>
            <a:endParaRPr kumimoji="0" lang="en-US" sz="1800" b="0" i="0" u="none" strike="noStrike" cap="none" spc="0" normalizeH="0" baseline="0" dirty="0">
              <a:ln>
                <a:noFill/>
              </a:ln>
              <a:solidFill>
                <a:srgbClr val="0432FF"/>
              </a:solidFill>
              <a:effectLst/>
              <a:uFill>
                <a:solidFill>
                  <a:srgbClr val="464653"/>
                </a:solidFill>
              </a:uFill>
              <a:latin typeface="+mn-lt"/>
              <a:ea typeface="+mn-ea"/>
              <a:cs typeface="+mn-cs"/>
              <a:sym typeface="Helvetica"/>
            </a:endParaRPr>
          </a:p>
        </p:txBody>
      </p:sp>
      <p:sp>
        <p:nvSpPr>
          <p:cNvPr id="12" name="TextBox 11"/>
          <p:cNvSpPr txBox="1"/>
          <p:nvPr/>
        </p:nvSpPr>
        <p:spPr>
          <a:xfrm>
            <a:off x="764369" y="4106603"/>
            <a:ext cx="1034897"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smtClean="0">
                <a:solidFill>
                  <a:schemeClr val="bg1"/>
                </a:solidFill>
              </a:rPr>
              <a:t>3x3x50mm</a:t>
            </a:r>
            <a:r>
              <a:rPr lang="en-US" baseline="30000" dirty="0" smtClean="0">
                <a:solidFill>
                  <a:schemeClr val="bg1"/>
                </a:solidFill>
              </a:rPr>
              <a:t>3</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4" name="TextBox 13"/>
          <p:cNvSpPr txBox="1"/>
          <p:nvPr/>
        </p:nvSpPr>
        <p:spPr>
          <a:xfrm>
            <a:off x="728029" y="4517625"/>
            <a:ext cx="359649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dirty="0" smtClean="0">
                <a:solidFill>
                  <a:schemeClr val="bg1"/>
                </a:solidFill>
              </a:rPr>
              <a:t>Option A for CMS MIP Timing Detector TDR</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pic>
        <p:nvPicPr>
          <p:cNvPr id="13" name="Google Shape;67;p13"/>
          <p:cNvPicPr preferRelativeResize="0"/>
          <p:nvPr/>
        </p:nvPicPr>
        <p:blipFill rotWithShape="1">
          <a:blip r:embed="rId5">
            <a:alphaModFix/>
          </a:blip>
          <a:srcRect l="14329" t="35688" r="40383" b="46112"/>
          <a:stretch/>
        </p:blipFill>
        <p:spPr>
          <a:xfrm>
            <a:off x="5053776" y="2856735"/>
            <a:ext cx="3912945" cy="1179231"/>
          </a:xfrm>
          <a:prstGeom prst="rect">
            <a:avLst/>
          </a:prstGeom>
          <a:noFill/>
          <a:ln>
            <a:noFill/>
          </a:ln>
        </p:spPr>
      </p:pic>
      <p:sp>
        <p:nvSpPr>
          <p:cNvPr id="15" name="Google Shape;69;p13"/>
          <p:cNvSpPr txBox="1"/>
          <p:nvPr/>
        </p:nvSpPr>
        <p:spPr>
          <a:xfrm>
            <a:off x="5053776" y="2607435"/>
            <a:ext cx="3912900" cy="24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000" b="1"/>
              <a:t>Non-wrapped crystal bar with 2 SiPMs attached at each end</a:t>
            </a:r>
            <a:endParaRPr sz="1000" b="1" dirty="0"/>
          </a:p>
        </p:txBody>
      </p:sp>
      <p:sp>
        <p:nvSpPr>
          <p:cNvPr id="16" name="Google Shape;60;p13"/>
          <p:cNvSpPr/>
          <p:nvPr/>
        </p:nvSpPr>
        <p:spPr>
          <a:xfrm>
            <a:off x="5553592" y="4245073"/>
            <a:ext cx="3069900" cy="158700"/>
          </a:xfrm>
          <a:prstGeom prst="rect">
            <a:avLst/>
          </a:prstGeom>
          <a:solidFill>
            <a:srgbClr val="CFE2F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 sz="900">
                <a:solidFill>
                  <a:srgbClr val="0B5394"/>
                </a:solidFill>
              </a:rPr>
              <a:t>crystal</a:t>
            </a:r>
            <a:endParaRPr sz="900">
              <a:solidFill>
                <a:srgbClr val="0B5394"/>
              </a:solidFill>
            </a:endParaRPr>
          </a:p>
        </p:txBody>
      </p:sp>
      <p:sp>
        <p:nvSpPr>
          <p:cNvPr id="17" name="Google Shape;61;p13"/>
          <p:cNvSpPr/>
          <p:nvPr/>
        </p:nvSpPr>
        <p:spPr>
          <a:xfrm>
            <a:off x="8623634" y="4244473"/>
            <a:ext cx="72900" cy="1587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p13"/>
          <p:cNvSpPr/>
          <p:nvPr/>
        </p:nvSpPr>
        <p:spPr>
          <a:xfrm>
            <a:off x="5479585" y="4244473"/>
            <a:ext cx="72900" cy="1587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63;p13"/>
          <p:cNvCxnSpPr/>
          <p:nvPr/>
        </p:nvCxnSpPr>
        <p:spPr>
          <a:xfrm rot="10800000">
            <a:off x="6334342" y="4053533"/>
            <a:ext cx="0" cy="768900"/>
          </a:xfrm>
          <a:prstGeom prst="straightConnector1">
            <a:avLst/>
          </a:prstGeom>
          <a:noFill/>
          <a:ln w="9525" cap="flat" cmpd="sng">
            <a:solidFill>
              <a:srgbClr val="980000"/>
            </a:solidFill>
            <a:prstDash val="dash"/>
            <a:round/>
            <a:headEnd type="none" w="med" len="med"/>
            <a:tailEnd type="triangle" w="med" len="med"/>
          </a:ln>
        </p:spPr>
      </p:cxnSp>
      <p:sp>
        <p:nvSpPr>
          <p:cNvPr id="20" name="Google Shape;64;p13"/>
          <p:cNvSpPr txBox="1"/>
          <p:nvPr/>
        </p:nvSpPr>
        <p:spPr>
          <a:xfrm>
            <a:off x="6380642" y="4506124"/>
            <a:ext cx="1277100" cy="20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1000">
                <a:solidFill>
                  <a:srgbClr val="980000"/>
                </a:solidFill>
              </a:rPr>
              <a:t>incoming particles</a:t>
            </a:r>
            <a:endParaRPr sz="1000">
              <a:solidFill>
                <a:srgbClr val="980000"/>
              </a:solidFill>
            </a:endParaRPr>
          </a:p>
        </p:txBody>
      </p:sp>
      <p:sp>
        <p:nvSpPr>
          <p:cNvPr id="21" name="Google Shape;65;p13"/>
          <p:cNvSpPr txBox="1"/>
          <p:nvPr/>
        </p:nvSpPr>
        <p:spPr>
          <a:xfrm>
            <a:off x="10719788" y="2125665"/>
            <a:ext cx="712200" cy="1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900">
                <a:solidFill>
                  <a:srgbClr val="38761D"/>
                </a:solidFill>
              </a:rPr>
              <a:t>SiPM</a:t>
            </a:r>
            <a:endParaRPr sz="900">
              <a:solidFill>
                <a:srgbClr val="38761D"/>
              </a:solidFill>
            </a:endParaRPr>
          </a:p>
        </p:txBody>
      </p:sp>
    </p:spTree>
    <p:extLst>
      <p:ext uri="{BB962C8B-B14F-4D97-AF65-F5344CB8AC3E}">
        <p14:creationId xmlns:p14="http://schemas.microsoft.com/office/powerpoint/2010/main" val="149883398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Time-of-Flight Particle ID (R=1.2m)</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25</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694" y="1075347"/>
            <a:ext cx="5925434" cy="5782653"/>
          </a:xfrm>
          <a:prstGeom prst="rect">
            <a:avLst/>
          </a:prstGeom>
        </p:spPr>
      </p:pic>
      <p:sp>
        <p:nvSpPr>
          <p:cNvPr id="3" name="TextBox 2"/>
          <p:cNvSpPr txBox="1"/>
          <p:nvPr/>
        </p:nvSpPr>
        <p:spPr>
          <a:xfrm>
            <a:off x="6927128" y="2839689"/>
            <a:ext cx="2169823" cy="16312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b="1" dirty="0" smtClean="0">
                <a:solidFill>
                  <a:srgbClr val="0432FF"/>
                </a:solidFill>
              </a:rPr>
              <a:t>Single Layer</a:t>
            </a:r>
          </a:p>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432FF"/>
                </a:solidFill>
                <a:effectLst/>
                <a:uFill>
                  <a:solidFill>
                    <a:srgbClr val="464653"/>
                  </a:solidFill>
                </a:uFill>
                <a:sym typeface="Helvetica"/>
              </a:rPr>
              <a:t>(30</a:t>
            </a:r>
            <a:r>
              <a:rPr kumimoji="0" lang="en-US" sz="2000" b="1" i="0" u="none" strike="noStrike" cap="none" spc="0" normalizeH="0" dirty="0" smtClean="0">
                <a:ln>
                  <a:noFill/>
                </a:ln>
                <a:solidFill>
                  <a:srgbClr val="0432FF"/>
                </a:solidFill>
                <a:effectLst/>
                <a:uFill>
                  <a:solidFill>
                    <a:srgbClr val="464653"/>
                  </a:solidFill>
                </a:uFill>
                <a:sym typeface="Helvetica"/>
              </a:rPr>
              <a:t> </a:t>
            </a:r>
            <a:r>
              <a:rPr kumimoji="0" lang="en-US" sz="2000" b="1" i="0" u="none" strike="noStrike" cap="none" spc="0" normalizeH="0" dirty="0" err="1" smtClean="0">
                <a:ln>
                  <a:noFill/>
                </a:ln>
                <a:solidFill>
                  <a:srgbClr val="0432FF"/>
                </a:solidFill>
                <a:effectLst/>
                <a:uFill>
                  <a:solidFill>
                    <a:srgbClr val="464653"/>
                  </a:solidFill>
                </a:uFill>
                <a:sym typeface="Helvetica"/>
              </a:rPr>
              <a:t>ps</a:t>
            </a:r>
            <a:r>
              <a:rPr kumimoji="0" lang="en-US" sz="2000" b="1" i="0" u="none" strike="noStrike" cap="none" spc="0" normalizeH="0" dirty="0" smtClean="0">
                <a:ln>
                  <a:noFill/>
                </a:ln>
                <a:solidFill>
                  <a:srgbClr val="0432FF"/>
                </a:solidFill>
                <a:effectLst/>
                <a:uFill>
                  <a:solidFill>
                    <a:srgbClr val="464653"/>
                  </a:solidFill>
                </a:uFill>
                <a:sym typeface="Helvetica"/>
              </a:rPr>
              <a:t>)</a:t>
            </a:r>
          </a:p>
          <a:p>
            <a:pPr marL="0" marR="0" indent="0" algn="ctr" defTabSz="457200" rtl="0" fontAlgn="auto" latinLnBrk="1" hangingPunct="0">
              <a:lnSpc>
                <a:spcPct val="100000"/>
              </a:lnSpc>
              <a:spcBef>
                <a:spcPts val="0"/>
              </a:spcBef>
              <a:spcAft>
                <a:spcPts val="0"/>
              </a:spcAft>
              <a:buClrTx/>
              <a:buSzTx/>
              <a:buFontTx/>
              <a:buNone/>
              <a:tabLst/>
            </a:pPr>
            <a:endParaRPr kumimoji="0" lang="en-US" sz="2000" b="1" i="0" u="none" strike="noStrike" cap="none" spc="0" normalizeH="0" dirty="0" smtClean="0">
              <a:ln>
                <a:noFill/>
              </a:ln>
              <a:solidFill>
                <a:srgbClr val="0432FF"/>
              </a:solidFill>
              <a:effectLst/>
              <a:uFill>
                <a:solidFill>
                  <a:srgbClr val="464653"/>
                </a:solidFill>
              </a:uFill>
              <a:sym typeface="Helvetica"/>
            </a:endParaRPr>
          </a:p>
          <a:p>
            <a:pPr marL="0" marR="0" indent="0" algn="ctr" defTabSz="457200" rtl="0" fontAlgn="auto" latinLnBrk="1" hangingPunct="0">
              <a:lnSpc>
                <a:spcPct val="100000"/>
              </a:lnSpc>
              <a:spcBef>
                <a:spcPts val="0"/>
              </a:spcBef>
              <a:spcAft>
                <a:spcPts val="0"/>
              </a:spcAft>
              <a:buClrTx/>
              <a:buSzTx/>
              <a:buFontTx/>
              <a:buNone/>
              <a:tabLst/>
            </a:pPr>
            <a:r>
              <a:rPr lang="en-US" sz="2000" b="1" baseline="0" dirty="0" smtClean="0">
                <a:solidFill>
                  <a:srgbClr val="0432FF"/>
                </a:solidFill>
              </a:rPr>
              <a:t>Improves by 1/√2</a:t>
            </a:r>
          </a:p>
          <a:p>
            <a:pPr marL="0" marR="0" indent="0" algn="ctr" defTabSz="457200" rtl="0" fontAlgn="auto" latinLnBrk="1" hangingPunct="0">
              <a:lnSpc>
                <a:spcPct val="100000"/>
              </a:lnSpc>
              <a:spcBef>
                <a:spcPts val="0"/>
              </a:spcBef>
              <a:spcAft>
                <a:spcPts val="0"/>
              </a:spcAft>
              <a:buClrTx/>
              <a:buSzTx/>
              <a:buFontTx/>
              <a:buNone/>
              <a:tabLst/>
            </a:pPr>
            <a:r>
              <a:rPr kumimoji="0" lang="en-US" sz="2000" b="1" i="0" u="none" strike="noStrike" cap="none" spc="0" normalizeH="0" dirty="0" smtClean="0">
                <a:ln>
                  <a:noFill/>
                </a:ln>
                <a:solidFill>
                  <a:srgbClr val="0432FF"/>
                </a:solidFill>
                <a:effectLst/>
                <a:uFill>
                  <a:solidFill>
                    <a:srgbClr val="464653"/>
                  </a:solidFill>
                </a:uFill>
                <a:sym typeface="Helvetica"/>
              </a:rPr>
              <a:t>w/</a:t>
            </a:r>
            <a:r>
              <a:rPr kumimoji="0" lang="en-US" sz="2000" b="1" i="0" u="none" strike="noStrike" cap="none" spc="0" normalizeH="0" dirty="0" err="1" smtClean="0">
                <a:ln>
                  <a:noFill/>
                </a:ln>
                <a:solidFill>
                  <a:srgbClr val="0432FF"/>
                </a:solidFill>
                <a:effectLst/>
                <a:uFill>
                  <a:solidFill>
                    <a:srgbClr val="464653"/>
                  </a:solidFill>
                </a:uFill>
                <a:sym typeface="Helvetica"/>
              </a:rPr>
              <a:t>Dble</a:t>
            </a:r>
            <a:r>
              <a:rPr kumimoji="0" lang="en-US" sz="2000" b="1" i="0" u="none" strike="noStrike" cap="none" spc="0" normalizeH="0" dirty="0" smtClean="0">
                <a:ln>
                  <a:noFill/>
                </a:ln>
                <a:solidFill>
                  <a:srgbClr val="0432FF"/>
                </a:solidFill>
                <a:effectLst/>
                <a:uFill>
                  <a:solidFill>
                    <a:srgbClr val="464653"/>
                  </a:solidFill>
                </a:uFill>
                <a:sym typeface="Helvetica"/>
              </a:rPr>
              <a:t> Layer</a:t>
            </a:r>
            <a:endParaRPr kumimoji="0" lang="en-US" sz="2000" b="1" i="0" u="none" strike="noStrike" cap="none" spc="0" normalizeH="0" baseline="0" dirty="0">
              <a:ln>
                <a:noFill/>
              </a:ln>
              <a:solidFill>
                <a:srgbClr val="0432FF"/>
              </a:solidFill>
              <a:effectLst/>
              <a:uFill>
                <a:solidFill>
                  <a:srgbClr val="464653"/>
                </a:solidFill>
              </a:uFill>
              <a:sym typeface="Helvetica"/>
            </a:endParaRPr>
          </a:p>
        </p:txBody>
      </p:sp>
    </p:spTree>
    <p:extLst>
      <p:ext uri="{BB962C8B-B14F-4D97-AF65-F5344CB8AC3E}">
        <p14:creationId xmlns:p14="http://schemas.microsoft.com/office/powerpoint/2010/main" val="9086981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Dual-Readout Capability</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26</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98600"/>
            <a:ext cx="8686800" cy="3860800"/>
          </a:xfrm>
          <a:prstGeom prst="rect">
            <a:avLst/>
          </a:prstGeom>
        </p:spPr>
      </p:pic>
    </p:spTree>
    <p:extLst>
      <p:ext uri="{BB962C8B-B14F-4D97-AF65-F5344CB8AC3E}">
        <p14:creationId xmlns:p14="http://schemas.microsoft.com/office/powerpoint/2010/main" val="21425379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70900" cy="990600"/>
          </a:xfrm>
        </p:spPr>
        <p:txBody>
          <a:bodyPr>
            <a:normAutofit/>
          </a:bodyPr>
          <a:lstStyle/>
          <a:p>
            <a:r>
              <a:rPr lang="en-US" dirty="0" smtClean="0"/>
              <a:t>Dual-Readout </a:t>
            </a:r>
            <a:r>
              <a:rPr lang="en-US" smtClean="0"/>
              <a:t>ECAL+HCAL Compatibility</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27</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9700"/>
            <a:ext cx="9144000" cy="4038600"/>
          </a:xfrm>
          <a:prstGeom prst="rect">
            <a:avLst/>
          </a:prstGeom>
        </p:spPr>
      </p:pic>
      <p:cxnSp>
        <p:nvCxnSpPr>
          <p:cNvPr id="6" name="Straight Arrow Connector 5"/>
          <p:cNvCxnSpPr/>
          <p:nvPr/>
        </p:nvCxnSpPr>
        <p:spPr>
          <a:xfrm flipH="1" flipV="1">
            <a:off x="4201610" y="3221460"/>
            <a:ext cx="11575" cy="2743199"/>
          </a:xfrm>
          <a:prstGeom prst="straightConnector1">
            <a:avLst/>
          </a:prstGeom>
          <a:noFill/>
          <a:ln w="28575" cap="flat">
            <a:solidFill>
              <a:srgbClr val="0432FF"/>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8" name="TextBox 7"/>
          <p:cNvSpPr txBox="1"/>
          <p:nvPr/>
        </p:nvSpPr>
        <p:spPr>
          <a:xfrm>
            <a:off x="3612444" y="5957801"/>
            <a:ext cx="95955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Sc</a:t>
            </a: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a:t>
            </a:r>
            <a:r>
              <a:rPr kumimoji="0" lang="en-US" sz="1400" b="0" i="0" u="none" strike="noStrike" cap="none" spc="0" normalizeH="0" dirty="0" smtClean="0">
                <a:ln>
                  <a:noFill/>
                </a:ln>
                <a:solidFill>
                  <a:srgbClr val="464653"/>
                </a:solidFill>
                <a:effectLst/>
                <a:uFill>
                  <a:solidFill>
                    <a:srgbClr val="464653"/>
                  </a:solidFill>
                </a:uFill>
                <a:latin typeface="+mn-lt"/>
                <a:ea typeface="+mn-ea"/>
                <a:cs typeface="+mn-cs"/>
                <a:sym typeface="Helvetica"/>
              </a:rPr>
              <a:t> </a:t>
            </a: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filters</a:t>
            </a:r>
          </a:p>
          <a:p>
            <a:pPr marL="0" marR="0" indent="0" algn="ctr" defTabSz="457200" rtl="0" fontAlgn="auto" latinLnBrk="1" hangingPunct="0">
              <a:lnSpc>
                <a:spcPct val="100000"/>
              </a:lnSpc>
              <a:spcBef>
                <a:spcPts val="0"/>
              </a:spcBef>
              <a:spcAft>
                <a:spcPts val="0"/>
              </a:spcAft>
              <a:buClrTx/>
              <a:buSzTx/>
              <a:buFontTx/>
              <a:buNone/>
              <a:tabLst/>
            </a:pPr>
            <a:r>
              <a:rPr lang="en-US" dirty="0" smtClean="0"/>
              <a:t>2x </a:t>
            </a:r>
            <a:r>
              <a:rPr lang="en-US" dirty="0" err="1" smtClean="0"/>
              <a:t>SiPM</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cxnSp>
        <p:nvCxnSpPr>
          <p:cNvPr id="9" name="Straight Arrow Connector 8"/>
          <p:cNvCxnSpPr/>
          <p:nvPr/>
        </p:nvCxnSpPr>
        <p:spPr>
          <a:xfrm flipH="1" flipV="1">
            <a:off x="2733555" y="3214602"/>
            <a:ext cx="11575" cy="2743199"/>
          </a:xfrm>
          <a:prstGeom prst="straightConnector1">
            <a:avLst/>
          </a:prstGeom>
          <a:noFill/>
          <a:ln w="28575" cap="flat">
            <a:solidFill>
              <a:srgbClr val="0432FF"/>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0" name="TextBox 9"/>
          <p:cNvSpPr txBox="1"/>
          <p:nvPr/>
        </p:nvSpPr>
        <p:spPr>
          <a:xfrm>
            <a:off x="2294073" y="5943905"/>
            <a:ext cx="95955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Sc</a:t>
            </a: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a:t>
            </a:r>
            <a:r>
              <a:rPr kumimoji="0" lang="en-US" sz="1400" b="0" i="0" u="none" strike="noStrike" cap="none" spc="0" normalizeH="0" dirty="0" smtClean="0">
                <a:ln>
                  <a:noFill/>
                </a:ln>
                <a:solidFill>
                  <a:srgbClr val="464653"/>
                </a:solidFill>
                <a:effectLst/>
                <a:uFill>
                  <a:solidFill>
                    <a:srgbClr val="464653"/>
                  </a:solidFill>
                </a:uFill>
                <a:latin typeface="+mn-lt"/>
                <a:ea typeface="+mn-ea"/>
                <a:cs typeface="+mn-cs"/>
                <a:sym typeface="Helvetica"/>
              </a:rPr>
              <a:t> </a:t>
            </a: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filters</a:t>
            </a:r>
          </a:p>
          <a:p>
            <a:pPr marL="0" marR="0" indent="0" algn="ctr" defTabSz="457200" rtl="0" fontAlgn="auto" latinLnBrk="1" hangingPunct="0">
              <a:lnSpc>
                <a:spcPct val="100000"/>
              </a:lnSpc>
              <a:spcBef>
                <a:spcPts val="0"/>
              </a:spcBef>
              <a:spcAft>
                <a:spcPts val="0"/>
              </a:spcAft>
              <a:buClrTx/>
              <a:buSzTx/>
              <a:buFontTx/>
              <a:buNone/>
              <a:tabLst/>
            </a:pPr>
            <a:r>
              <a:rPr lang="en-US" dirty="0" smtClean="0"/>
              <a:t>2x </a:t>
            </a:r>
            <a:r>
              <a:rPr lang="en-US" dirty="0" err="1" smtClean="0"/>
              <a:t>SiPM</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1" name="Rectangle 10"/>
          <p:cNvSpPr/>
          <p:nvPr/>
        </p:nvSpPr>
        <p:spPr>
          <a:xfrm>
            <a:off x="4444678" y="2830937"/>
            <a:ext cx="1585732" cy="646329"/>
          </a:xfrm>
          <a:prstGeom prst="rect">
            <a:avLst/>
          </a:prstGeom>
          <a:solidFill>
            <a:schemeClr val="bg1">
              <a:alpha val="56000"/>
            </a:schemeClr>
          </a:solidFill>
          <a:ln w="19050" cap="flat">
            <a:no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Projective </a:t>
            </a:r>
            <a:r>
              <a:rPr kumimoji="0" lang="en-US" sz="1800" b="0" i="0" u="none" strike="noStrike" cap="none" spc="0" normalizeH="0" baseline="0" dirty="0" err="1" smtClean="0">
                <a:ln>
                  <a:noFill/>
                </a:ln>
                <a:solidFill>
                  <a:srgbClr val="000000"/>
                </a:solidFill>
                <a:effectLst/>
                <a:uFill>
                  <a:solidFill>
                    <a:srgbClr val="000000"/>
                  </a:solidFill>
                </a:uFill>
                <a:latin typeface="Gill Sans MT"/>
                <a:ea typeface="Gill Sans MT"/>
                <a:cs typeface="Gill Sans MT"/>
                <a:sym typeface="Gill Sans MT"/>
              </a:rPr>
              <a:t>Sc</a:t>
            </a: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/C Fiber Bundles?</a:t>
            </a:r>
            <a:endParaRPr kumimoji="0" lang="en-US" sz="1800" b="0" i="0" u="none" strike="noStrike" cap="none" spc="0" normalizeH="0" baseline="0" dirty="0">
              <a:ln>
                <a:noFill/>
              </a:ln>
              <a:solidFill>
                <a:srgbClr val="000000"/>
              </a:solidFill>
              <a:effectLst/>
              <a:uFill>
                <a:solidFill>
                  <a:srgbClr val="000000"/>
                </a:solidFill>
              </a:uFill>
              <a:latin typeface="Gill Sans MT"/>
              <a:ea typeface="Gill Sans MT"/>
              <a:cs typeface="Gill Sans MT"/>
              <a:sym typeface="Gill Sans MT"/>
            </a:endParaRPr>
          </a:p>
        </p:txBody>
      </p:sp>
      <p:cxnSp>
        <p:nvCxnSpPr>
          <p:cNvPr id="13" name="Straight Arrow Connector 12"/>
          <p:cNvCxnSpPr/>
          <p:nvPr/>
        </p:nvCxnSpPr>
        <p:spPr>
          <a:xfrm flipH="1" flipV="1">
            <a:off x="6043914" y="3154101"/>
            <a:ext cx="11575" cy="2743199"/>
          </a:xfrm>
          <a:prstGeom prst="straightConnector1">
            <a:avLst/>
          </a:prstGeom>
          <a:noFill/>
          <a:ln w="28575" cap="flat">
            <a:solidFill>
              <a:srgbClr val="FF0000"/>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H="1" flipV="1">
            <a:off x="4409953" y="3154101"/>
            <a:ext cx="11575" cy="2743199"/>
          </a:xfrm>
          <a:prstGeom prst="straightConnector1">
            <a:avLst/>
          </a:prstGeom>
          <a:noFill/>
          <a:ln w="28575" cap="flat">
            <a:solidFill>
              <a:srgbClr val="00B050"/>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5" name="TextBox 14"/>
          <p:cNvSpPr txBox="1"/>
          <p:nvPr/>
        </p:nvSpPr>
        <p:spPr>
          <a:xfrm>
            <a:off x="4409953" y="5451756"/>
            <a:ext cx="978792" cy="523218"/>
          </a:xfrm>
          <a:prstGeom prst="rect">
            <a:avLst/>
          </a:prstGeom>
          <a:noFill/>
          <a:ln w="12700" cap="flat">
            <a:solidFill>
              <a:srgbClr val="00B05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Scint.fibers</a:t>
            </a:r>
            <a:endPar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endParaRPr>
          </a:p>
          <a:p>
            <a:pPr marL="0" marR="0" indent="0" algn="ctr" defTabSz="457200" rtl="0" fontAlgn="auto" latinLnBrk="1" hangingPunct="0">
              <a:lnSpc>
                <a:spcPct val="100000"/>
              </a:lnSpc>
              <a:spcBef>
                <a:spcPts val="0"/>
              </a:spcBef>
              <a:spcAft>
                <a:spcPts val="0"/>
              </a:spcAft>
              <a:buClrTx/>
              <a:buSzTx/>
              <a:buFontTx/>
              <a:buNone/>
              <a:tabLst/>
            </a:pPr>
            <a:r>
              <a:rPr lang="en-US" dirty="0" err="1" smtClean="0"/>
              <a:t>SiPM</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6" name="TextBox 15"/>
          <p:cNvSpPr txBox="1"/>
          <p:nvPr/>
        </p:nvSpPr>
        <p:spPr>
          <a:xfrm>
            <a:off x="5585513" y="5889100"/>
            <a:ext cx="808873" cy="523218"/>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Ch.fibers</a:t>
            </a:r>
            <a:endPar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endParaRPr>
          </a:p>
          <a:p>
            <a:pPr marL="0" marR="0" indent="0" algn="ctr" defTabSz="457200" rtl="0" fontAlgn="auto" latinLnBrk="1" hangingPunct="0">
              <a:lnSpc>
                <a:spcPct val="100000"/>
              </a:lnSpc>
              <a:spcBef>
                <a:spcPts val="0"/>
              </a:spcBef>
              <a:spcAft>
                <a:spcPts val="0"/>
              </a:spcAft>
              <a:buClrTx/>
              <a:buSzTx/>
              <a:buFontTx/>
              <a:buNone/>
              <a:tabLst/>
            </a:pPr>
            <a:r>
              <a:rPr lang="en-US" dirty="0" err="1" smtClean="0"/>
              <a:t>SiPM</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7" name="Rectangle 16"/>
          <p:cNvSpPr/>
          <p:nvPr/>
        </p:nvSpPr>
        <p:spPr>
          <a:xfrm>
            <a:off x="6710658" y="2553937"/>
            <a:ext cx="1369991" cy="1200327"/>
          </a:xfrm>
          <a:prstGeom prst="rect">
            <a:avLst/>
          </a:prstGeom>
          <a:solidFill>
            <a:schemeClr val="bg1">
              <a:alpha val="56000"/>
            </a:schemeClr>
          </a:solidFill>
          <a:ln w="19050" cap="flat">
            <a:no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Projective or Planar </a:t>
            </a:r>
            <a:r>
              <a:rPr kumimoji="0" lang="en-US" sz="1800" b="0" i="0" u="none" strike="noStrike" cap="none" spc="0" normalizeH="0" baseline="0" dirty="0" err="1" smtClean="0">
                <a:ln>
                  <a:noFill/>
                </a:ln>
                <a:solidFill>
                  <a:srgbClr val="000000"/>
                </a:solidFill>
                <a:effectLst/>
                <a:uFill>
                  <a:solidFill>
                    <a:srgbClr val="000000"/>
                  </a:solidFill>
                </a:uFill>
                <a:latin typeface="Gill Sans MT"/>
                <a:ea typeface="Gill Sans MT"/>
                <a:cs typeface="Gill Sans MT"/>
                <a:sym typeface="Gill Sans MT"/>
              </a:rPr>
              <a:t>Sc</a:t>
            </a: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/C </a:t>
            </a:r>
          </a:p>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Tiles/Fiber </a:t>
            </a:r>
          </a:p>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Bundles?</a:t>
            </a:r>
            <a:endParaRPr kumimoji="0" lang="en-US" sz="1800" b="0" i="0" u="none" strike="noStrike" cap="none" spc="0" normalizeH="0" baseline="0" dirty="0">
              <a:ln>
                <a:noFill/>
              </a:ln>
              <a:solidFill>
                <a:srgbClr val="000000"/>
              </a:solidFill>
              <a:effectLst/>
              <a:uFill>
                <a:solidFill>
                  <a:srgbClr val="000000"/>
                </a:solidFill>
              </a:uFill>
              <a:latin typeface="Gill Sans MT"/>
              <a:ea typeface="Gill Sans MT"/>
              <a:cs typeface="Gill Sans MT"/>
              <a:sym typeface="Gill Sans MT"/>
            </a:endParaRPr>
          </a:p>
        </p:txBody>
      </p:sp>
      <p:sp>
        <p:nvSpPr>
          <p:cNvPr id="18" name="Rectangle 17"/>
          <p:cNvSpPr/>
          <p:nvPr/>
        </p:nvSpPr>
        <p:spPr>
          <a:xfrm>
            <a:off x="8243103" y="2553939"/>
            <a:ext cx="829520" cy="1200327"/>
          </a:xfrm>
          <a:prstGeom prst="rect">
            <a:avLst/>
          </a:prstGeom>
          <a:solidFill>
            <a:schemeClr val="bg1">
              <a:alpha val="56000"/>
            </a:schemeClr>
          </a:solidFill>
          <a:ln w="19050" cap="flat">
            <a:no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
                  <a:solidFill>
                    <a:srgbClr val="000000"/>
                  </a:solidFill>
                </a:uFill>
                <a:latin typeface="Gill Sans MT"/>
                <a:ea typeface="Gill Sans MT"/>
                <a:cs typeface="Gill Sans MT"/>
                <a:sym typeface="Gill Sans MT"/>
              </a:rPr>
              <a:t>Muon</a:t>
            </a:r>
          </a:p>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dirty="0" smtClean="0">
                <a:ln>
                  <a:noFill/>
                </a:ln>
                <a:solidFill>
                  <a:srgbClr val="000000"/>
                </a:solidFill>
                <a:effectLst/>
                <a:uFill>
                  <a:solidFill>
                    <a:srgbClr val="000000"/>
                  </a:solidFill>
                </a:uFill>
                <a:latin typeface="Gill Sans MT"/>
                <a:ea typeface="Gill Sans MT"/>
                <a:cs typeface="Gill Sans MT"/>
                <a:sym typeface="Gill Sans MT"/>
              </a:rPr>
              <a:t>System</a:t>
            </a:r>
          </a:p>
          <a:p>
            <a:pPr marL="0" marR="0" indent="0" defTabSz="457200" rtl="0" fontAlgn="auto" latinLnBrk="1" hangingPunct="0">
              <a:lnSpc>
                <a:spcPct val="100000"/>
              </a:lnSpc>
              <a:spcBef>
                <a:spcPts val="0"/>
              </a:spcBef>
              <a:spcAft>
                <a:spcPts val="0"/>
              </a:spcAft>
              <a:buClrTx/>
              <a:buSzTx/>
              <a:buFontTx/>
              <a:buNone/>
              <a:tabLst/>
            </a:pPr>
            <a:r>
              <a:rPr lang="en-US" sz="1800" baseline="0" dirty="0" smtClean="0">
                <a:solidFill>
                  <a:srgbClr val="000000"/>
                </a:solidFill>
                <a:uFill>
                  <a:solidFill>
                    <a:srgbClr val="000000"/>
                  </a:solidFill>
                </a:uFill>
                <a:latin typeface="Gill Sans MT"/>
                <a:ea typeface="Gill Sans MT"/>
                <a:cs typeface="Gill Sans MT"/>
                <a:sym typeface="Gill Sans MT"/>
              </a:rPr>
              <a:t>Plastic</a:t>
            </a:r>
            <a:r>
              <a:rPr lang="en-US" sz="1800" dirty="0" smtClean="0">
                <a:solidFill>
                  <a:srgbClr val="000000"/>
                </a:solidFill>
                <a:uFill>
                  <a:solidFill>
                    <a:srgbClr val="000000"/>
                  </a:solidFill>
                </a:uFill>
                <a:latin typeface="Gill Sans MT"/>
                <a:ea typeface="Gill Sans MT"/>
                <a:cs typeface="Gill Sans MT"/>
                <a:sym typeface="Gill Sans MT"/>
              </a:rPr>
              <a:t> or Gas?</a:t>
            </a:r>
            <a:endParaRPr kumimoji="0" lang="en-US" sz="1800" b="0" i="0" u="none" strike="noStrike" cap="none" spc="0" normalizeH="0" baseline="0" dirty="0">
              <a:ln>
                <a:noFill/>
              </a:ln>
              <a:solidFill>
                <a:srgbClr val="000000"/>
              </a:solidFill>
              <a:effectLst/>
              <a:uFill>
                <a:solidFill>
                  <a:srgbClr val="000000"/>
                </a:solidFill>
              </a:uFill>
              <a:latin typeface="Gill Sans MT"/>
              <a:ea typeface="Gill Sans MT"/>
              <a:cs typeface="Gill Sans MT"/>
              <a:sym typeface="Gill Sans MT"/>
            </a:endParaRPr>
          </a:p>
        </p:txBody>
      </p:sp>
      <p:cxnSp>
        <p:nvCxnSpPr>
          <p:cNvPr id="19" name="Straight Arrow Connector 18"/>
          <p:cNvCxnSpPr/>
          <p:nvPr/>
        </p:nvCxnSpPr>
        <p:spPr>
          <a:xfrm flipH="1" flipV="1">
            <a:off x="6495516" y="3754265"/>
            <a:ext cx="774287" cy="1937132"/>
          </a:xfrm>
          <a:prstGeom prst="straightConnector1">
            <a:avLst/>
          </a:prstGeom>
          <a:noFill/>
          <a:ln w="28575" cap="flat">
            <a:solidFill>
              <a:srgbClr val="FFC000"/>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22" name="TextBox 21"/>
          <p:cNvSpPr txBox="1"/>
          <p:nvPr/>
        </p:nvSpPr>
        <p:spPr>
          <a:xfrm>
            <a:off x="6453058" y="5691397"/>
            <a:ext cx="2670365" cy="738662"/>
          </a:xfrm>
          <a:prstGeom prst="rect">
            <a:avLst/>
          </a:prstGeom>
          <a:noFill/>
          <a:ln w="12700" cap="flat">
            <a:solidFill>
              <a:srgbClr val="FFC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Solenoid Inner Radius</a:t>
            </a:r>
            <a:r>
              <a:rPr kumimoji="0" lang="en-US" sz="1400" b="0" i="0" u="none" strike="noStrike" cap="none" spc="0" normalizeH="0" dirty="0" smtClean="0">
                <a:ln>
                  <a:noFill/>
                </a:ln>
                <a:solidFill>
                  <a:srgbClr val="464653"/>
                </a:solidFill>
                <a:effectLst/>
                <a:uFill>
                  <a:solidFill>
                    <a:srgbClr val="464653"/>
                  </a:solidFill>
                </a:uFill>
                <a:latin typeface="+mn-lt"/>
                <a:ea typeface="+mn-ea"/>
                <a:cs typeface="+mn-cs"/>
                <a:sym typeface="Helvetica"/>
              </a:rPr>
              <a:t> </a:t>
            </a:r>
          </a:p>
          <a:p>
            <a:pPr marL="0" marR="0" indent="0" algn="ctr" defTabSz="457200" rtl="0" fontAlgn="auto" latinLnBrk="1" hangingPunct="0">
              <a:lnSpc>
                <a:spcPct val="100000"/>
              </a:lnSpc>
              <a:spcBef>
                <a:spcPts val="0"/>
              </a:spcBef>
              <a:spcAft>
                <a:spcPts val="0"/>
              </a:spcAft>
              <a:buClrTx/>
              <a:buSzTx/>
              <a:buFontTx/>
              <a:buNone/>
              <a:tabLst/>
            </a:pPr>
            <a:r>
              <a:rPr lang="en-US" dirty="0" smtClean="0"/>
              <a:t>Outside</a:t>
            </a: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 ECAL and ECAL/HCAL </a:t>
            </a:r>
          </a:p>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Interface?</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30779202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Resolution and Photon Counting</a:t>
            </a:r>
            <a:endParaRPr lang="en-US" dirty="0"/>
          </a:p>
        </p:txBody>
      </p:sp>
      <p:sp>
        <p:nvSpPr>
          <p:cNvPr id="3" name="Text Placeholder 2"/>
          <p:cNvSpPr>
            <a:spLocks noGrp="1"/>
          </p:cNvSpPr>
          <p:nvPr>
            <p:ph type="body" idx="1"/>
          </p:nvPr>
        </p:nvSpPr>
        <p:spPr>
          <a:xfrm>
            <a:off x="457200" y="1066800"/>
            <a:ext cx="8860420" cy="5791200"/>
          </a:xfrm>
        </p:spPr>
        <p:txBody>
          <a:bodyPr/>
          <a:lstStyle/>
          <a:p>
            <a:r>
              <a:rPr lang="en-US" dirty="0" smtClean="0"/>
              <a:t>EM Resolution also improves angular measurements and resolves N</a:t>
            </a:r>
            <a:r>
              <a:rPr lang="en-US" i="1" dirty="0" smtClean="0">
                <a:solidFill>
                  <a:srgbClr val="FF0000"/>
                </a:solidFill>
              </a:rPr>
              <a:t>𝛄</a:t>
            </a:r>
            <a:r>
              <a:rPr lang="en-US" dirty="0" smtClean="0"/>
              <a:t> counting</a:t>
            </a:r>
          </a:p>
          <a:p>
            <a:r>
              <a:rPr lang="en-US" dirty="0" smtClean="0"/>
              <a:t>Recoil photons (~8% of full √s collision rate) </a:t>
            </a:r>
          </a:p>
          <a:p>
            <a:pPr lvl="2"/>
            <a:r>
              <a:rPr lang="en-US" dirty="0" smtClean="0"/>
              <a:t>New Physics Searches and Neutrino Counting</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pPr lvl="0"/>
              <a:t>28</a:t>
            </a:fld>
            <a:endParaRPr lang="en-US"/>
          </a:p>
        </p:txBody>
      </p:sp>
      <p:pic>
        <p:nvPicPr>
          <p:cNvPr id="5" name="Picture 4" descr="l3photons.pdf"/>
          <p:cNvPicPr>
            <a:picLocks noChangeAspect="1"/>
          </p:cNvPicPr>
          <p:nvPr/>
        </p:nvPicPr>
        <p:blipFill>
          <a:blip r:embed="rId3"/>
          <a:stretch>
            <a:fillRect/>
          </a:stretch>
        </p:blipFill>
        <p:spPr>
          <a:xfrm>
            <a:off x="23150" y="2829884"/>
            <a:ext cx="4082923" cy="3651148"/>
          </a:xfrm>
          <a:prstGeom prst="rect">
            <a:avLst/>
          </a:prstGeom>
        </p:spPr>
      </p:pic>
      <p:pic>
        <p:nvPicPr>
          <p:cNvPr id="6" name="Picture 5" descr="l3neutrinos.pdf"/>
          <p:cNvPicPr>
            <a:picLocks noChangeAspect="1"/>
          </p:cNvPicPr>
          <p:nvPr/>
        </p:nvPicPr>
        <p:blipFill>
          <a:blip r:embed="rId4"/>
          <a:stretch>
            <a:fillRect/>
          </a:stretch>
        </p:blipFill>
        <p:spPr>
          <a:xfrm>
            <a:off x="4065344" y="2876916"/>
            <a:ext cx="5101806" cy="3571264"/>
          </a:xfrm>
          <a:prstGeom prst="rect">
            <a:avLst/>
          </a:prstGeom>
        </p:spPr>
      </p:pic>
      <p:pic>
        <p:nvPicPr>
          <p:cNvPr id="9" name="Picture 8"/>
          <p:cNvPicPr>
            <a:picLocks noChangeAspect="1"/>
          </p:cNvPicPr>
          <p:nvPr/>
        </p:nvPicPr>
        <p:blipFill>
          <a:blip r:embed="rId5"/>
          <a:stretch>
            <a:fillRect/>
          </a:stretch>
        </p:blipFill>
        <p:spPr>
          <a:xfrm>
            <a:off x="4998311" y="2911641"/>
            <a:ext cx="2819400" cy="1460500"/>
          </a:xfrm>
          <a:prstGeom prst="rect">
            <a:avLst/>
          </a:prstGeom>
        </p:spPr>
      </p:pic>
      <p:sp>
        <p:nvSpPr>
          <p:cNvPr id="10" name="TextBox 9"/>
          <p:cNvSpPr txBox="1"/>
          <p:nvPr/>
        </p:nvSpPr>
        <p:spPr>
          <a:xfrm>
            <a:off x="7659277" y="3391590"/>
            <a:ext cx="146289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Improved Syst.</a:t>
            </a:r>
          </a:p>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(A. </a:t>
            </a:r>
            <a:r>
              <a:rPr kumimoji="0" lang="en-US" sz="16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Blondel</a:t>
            </a:r>
            <a:r>
              <a:rPr kumimoji="0" lang="en-US" sz="16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a:t>
            </a:r>
            <a:endParaRPr kumimoji="0" lang="en-US" sz="16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11" name="TextBox 10"/>
          <p:cNvSpPr txBox="1"/>
          <p:nvPr/>
        </p:nvSpPr>
        <p:spPr>
          <a:xfrm>
            <a:off x="982152" y="6381814"/>
            <a:ext cx="8161848"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dirty="0" smtClean="0"/>
              <a:t>E. </a:t>
            </a:r>
            <a:r>
              <a:rPr lang="en-US" dirty="0" err="1" smtClean="0"/>
              <a:t>Bartos</a:t>
            </a:r>
            <a:r>
              <a:rPr lang="en-US" dirty="0" smtClean="0"/>
              <a:t> </a:t>
            </a:r>
            <a:r>
              <a:rPr lang="en-US" i="1" dirty="0" smtClean="0"/>
              <a:t>et al</a:t>
            </a:r>
            <a:r>
              <a:rPr lang="en-US" dirty="0" smtClean="0"/>
              <a:t>., “2γ</a:t>
            </a:r>
            <a:r>
              <a:rPr lang="en-US" b="1" dirty="0"/>
              <a:t> and </a:t>
            </a:r>
            <a:r>
              <a:rPr lang="en-US" dirty="0"/>
              <a:t>3γ</a:t>
            </a:r>
            <a:r>
              <a:rPr lang="en-US" b="1" dirty="0"/>
              <a:t> annihilation as calibration processes for high energy </a:t>
            </a:r>
            <a:r>
              <a:rPr lang="en-US" dirty="0" err="1"/>
              <a:t>e+e</a:t>
            </a:r>
            <a:r>
              <a:rPr lang="en-US" dirty="0"/>
              <a:t>−</a:t>
            </a:r>
            <a:r>
              <a:rPr lang="en-US" b="1" dirty="0"/>
              <a:t> </a:t>
            </a:r>
            <a:r>
              <a:rPr lang="en-US" b="1" dirty="0" smtClean="0"/>
              <a:t>colliders,”</a:t>
            </a:r>
          </a:p>
          <a:p>
            <a:pPr algn="l" rtl="0" latinLnBrk="1" hangingPunct="0"/>
            <a:r>
              <a:rPr lang="en-US" dirty="0" smtClean="0"/>
              <a:t>https</a:t>
            </a:r>
            <a:r>
              <a:rPr lang="en-US" dirty="0"/>
              <a:t>://</a:t>
            </a:r>
            <a:r>
              <a:rPr lang="en-US" dirty="0" err="1"/>
              <a:t>arxiv.org</a:t>
            </a:r>
            <a:r>
              <a:rPr lang="en-US" dirty="0"/>
              <a:t>/abs/0801.1592</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29</a:t>
            </a:fld>
            <a:endParaRPr lang="uk-UA"/>
          </a:p>
        </p:txBody>
      </p:sp>
      <p:sp>
        <p:nvSpPr>
          <p:cNvPr id="5" name="Google Shape;125;p22"/>
          <p:cNvSpPr txBox="1">
            <a:spLocks noGrp="1"/>
          </p:cNvSpPr>
          <p:nvPr>
            <p:ph type="body" idx="1"/>
          </p:nvPr>
        </p:nvSpPr>
        <p:spPr>
          <a:xfrm>
            <a:off x="311700" y="1152475"/>
            <a:ext cx="8520600" cy="5328544"/>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it" sz="2000" dirty="0" smtClean="0"/>
              <a:t>Physics case</a:t>
            </a:r>
            <a:r>
              <a:rPr lang="en-US" sz="2000" dirty="0" smtClean="0"/>
              <a:t> at </a:t>
            </a:r>
            <a:r>
              <a:rPr lang="en-US" sz="2000" dirty="0" err="1" smtClean="0"/>
              <a:t>e</a:t>
            </a:r>
            <a:r>
              <a:rPr lang="en-US" sz="2000" baseline="30000" dirty="0" err="1" smtClean="0"/>
              <a:t>+</a:t>
            </a:r>
            <a:r>
              <a:rPr lang="en-US" sz="2000" dirty="0" err="1" smtClean="0"/>
              <a:t>e</a:t>
            </a:r>
            <a:r>
              <a:rPr lang="en-US" sz="2000" baseline="30000" dirty="0" smtClean="0"/>
              <a:t>-</a:t>
            </a:r>
            <a:r>
              <a:rPr lang="en-US" sz="2000" dirty="0" smtClean="0"/>
              <a:t> colliders </a:t>
            </a:r>
            <a:r>
              <a:rPr lang="it" sz="2000" dirty="0" smtClean="0"/>
              <a:t>calls </a:t>
            </a:r>
            <a:r>
              <a:rPr lang="it" sz="2000" dirty="0"/>
              <a:t>for high </a:t>
            </a:r>
            <a:r>
              <a:rPr lang="en-US" sz="2000" dirty="0" smtClean="0"/>
              <a:t>resolution</a:t>
            </a:r>
            <a:r>
              <a:rPr lang="it" sz="2000" dirty="0" smtClean="0"/>
              <a:t> ECAL</a:t>
            </a:r>
            <a:endParaRPr lang="en-US" sz="2000" dirty="0" smtClean="0"/>
          </a:p>
          <a:p>
            <a:pPr lvl="1"/>
            <a:r>
              <a:rPr lang="en-US" sz="2000" dirty="0" err="1"/>
              <a:t>Z</a:t>
            </a:r>
            <a:r>
              <a:rPr lang="en-US" sz="2000" dirty="0" err="1">
                <a:sym typeface="Wingdings"/>
              </a:rPr>
              <a:t>e</a:t>
            </a:r>
            <a:r>
              <a:rPr lang="en-US" sz="2000" baseline="30000" dirty="0" err="1">
                <a:sym typeface="Wingdings"/>
              </a:rPr>
              <a:t>+</a:t>
            </a:r>
            <a:r>
              <a:rPr lang="en-US" sz="2000" dirty="0" err="1">
                <a:sym typeface="Wingdings"/>
              </a:rPr>
              <a:t>e</a:t>
            </a:r>
            <a:r>
              <a:rPr lang="en-US" sz="2000" baseline="30000" dirty="0">
                <a:sym typeface="Wingdings"/>
              </a:rPr>
              <a:t>-</a:t>
            </a:r>
            <a:r>
              <a:rPr lang="en-US" sz="2000" dirty="0">
                <a:sym typeface="Wingdings"/>
              </a:rPr>
              <a:t> recoil resolution w/ </a:t>
            </a:r>
            <a:r>
              <a:rPr lang="en-US" sz="2000" dirty="0" err="1">
                <a:sym typeface="Wingdings"/>
              </a:rPr>
              <a:t>Brem</a:t>
            </a:r>
            <a:r>
              <a:rPr lang="en-US" sz="2000" dirty="0">
                <a:sym typeface="Wingdings"/>
              </a:rPr>
              <a:t>. recovery methods</a:t>
            </a:r>
          </a:p>
          <a:p>
            <a:pPr lvl="1"/>
            <a:r>
              <a:rPr lang="en-US" sz="2000" dirty="0" smtClean="0"/>
              <a:t>Highly resolved PFA clustering from high sampling fraction</a:t>
            </a:r>
            <a:endParaRPr lang="en-US" sz="2000" dirty="0"/>
          </a:p>
          <a:p>
            <a:pPr lvl="1"/>
            <a:r>
              <a:rPr lang="en-US" sz="2000" dirty="0"/>
              <a:t>2</a:t>
            </a:r>
            <a:r>
              <a:rPr lang="en-US" sz="2000" dirty="0" smtClean="0"/>
              <a:t>0ps Resolution Time-of-Flight Particle ID for </a:t>
            </a:r>
            <a:r>
              <a:rPr lang="en-US" sz="2000" dirty="0" smtClean="0">
                <a:latin typeface="Symbol" charset="2"/>
                <a:ea typeface="Symbol" charset="2"/>
                <a:cs typeface="Symbol" charset="2"/>
              </a:rPr>
              <a:t>p</a:t>
            </a:r>
            <a:r>
              <a:rPr lang="en-US" sz="2000" dirty="0" smtClean="0"/>
              <a:t>/K/p</a:t>
            </a:r>
            <a:endParaRPr lang="en-US" sz="2000" dirty="0">
              <a:sym typeface="Wingdings"/>
            </a:endParaRPr>
          </a:p>
          <a:p>
            <a:pPr lvl="1"/>
            <a:r>
              <a:rPr lang="en-US" sz="2000" dirty="0" smtClean="0">
                <a:sym typeface="Wingdings"/>
              </a:rPr>
              <a:t>Photon </a:t>
            </a:r>
            <a:r>
              <a:rPr lang="en-US" sz="2000" dirty="0">
                <a:sym typeface="Wingdings"/>
              </a:rPr>
              <a:t>counting with high fidelity/angular </a:t>
            </a:r>
            <a:r>
              <a:rPr lang="en-US" sz="2000" dirty="0" smtClean="0">
                <a:sym typeface="Wingdings"/>
              </a:rPr>
              <a:t>resolution</a:t>
            </a:r>
            <a:endParaRPr sz="2000" dirty="0"/>
          </a:p>
          <a:p>
            <a:pPr marL="457200" lvl="0" indent="-342900" algn="l" rtl="0">
              <a:spcBef>
                <a:spcPts val="0"/>
              </a:spcBef>
              <a:spcAft>
                <a:spcPts val="0"/>
              </a:spcAft>
              <a:buSzPts val="1800"/>
              <a:buChar char="●"/>
            </a:pPr>
            <a:r>
              <a:rPr lang="it" sz="2000" dirty="0"/>
              <a:t>Homogenous and segmented crystal calorimeters can provide outstanding energy resolution in the energy range 0.1-120 GeV</a:t>
            </a:r>
            <a:endParaRPr sz="2000" dirty="0"/>
          </a:p>
          <a:p>
            <a:pPr marL="457200" lvl="0" indent="-342900" algn="l" rtl="0">
              <a:spcBef>
                <a:spcPts val="0"/>
              </a:spcBef>
              <a:spcAft>
                <a:spcPts val="0"/>
              </a:spcAft>
              <a:buSzPts val="1800"/>
              <a:buChar char="●"/>
            </a:pPr>
            <a:r>
              <a:rPr lang="it" sz="2000" dirty="0"/>
              <a:t>Calorimeter design can capitalize </a:t>
            </a:r>
            <a:r>
              <a:rPr lang="en-US" sz="2000" dirty="0" smtClean="0"/>
              <a:t>on </a:t>
            </a:r>
            <a:r>
              <a:rPr lang="it" sz="2000" dirty="0" smtClean="0"/>
              <a:t>the </a:t>
            </a:r>
            <a:r>
              <a:rPr lang="it" sz="2000" dirty="0"/>
              <a:t>expertise from previous HEP </a:t>
            </a:r>
            <a:r>
              <a:rPr lang="en-US" sz="2000" dirty="0" smtClean="0"/>
              <a:t>crystal calorimeters</a:t>
            </a:r>
          </a:p>
          <a:p>
            <a:pPr marL="457200" lvl="0" indent="-342900" algn="l" rtl="0">
              <a:spcBef>
                <a:spcPts val="0"/>
              </a:spcBef>
              <a:spcAft>
                <a:spcPts val="0"/>
              </a:spcAft>
              <a:buSzPts val="1800"/>
              <a:buChar char="●"/>
            </a:pPr>
            <a:r>
              <a:rPr lang="it" sz="2000" dirty="0" smtClean="0"/>
              <a:t>Recent </a:t>
            </a:r>
            <a:r>
              <a:rPr lang="it" sz="2000" dirty="0"/>
              <a:t>progress in the fields of crystals and SiPMs </a:t>
            </a:r>
            <a:r>
              <a:rPr lang="it" sz="2000" dirty="0" smtClean="0"/>
              <a:t>enables </a:t>
            </a:r>
            <a:r>
              <a:rPr lang="it" sz="2000" dirty="0"/>
              <a:t>a flexible, compact and </a:t>
            </a:r>
            <a:r>
              <a:rPr lang="en-US" sz="2000" dirty="0" smtClean="0"/>
              <a:t>lower cost solution for a high resolution ECAL</a:t>
            </a:r>
            <a:endParaRPr lang="en-US" sz="2000" dirty="0"/>
          </a:p>
          <a:p>
            <a:pPr marL="457200" lvl="0" indent="-342900" algn="l" rtl="0">
              <a:spcBef>
                <a:spcPts val="0"/>
              </a:spcBef>
              <a:spcAft>
                <a:spcPts val="0"/>
              </a:spcAft>
              <a:buSzPts val="1800"/>
              <a:buChar char="●"/>
            </a:pPr>
            <a:r>
              <a:rPr lang="it" sz="2000" dirty="0" smtClean="0"/>
              <a:t>A </a:t>
            </a:r>
            <a:r>
              <a:rPr lang="it" sz="2000" dirty="0"/>
              <a:t>highly segmented calorimeter in transverse and longitudinal direction combined with </a:t>
            </a:r>
            <a:r>
              <a:rPr lang="en-US" sz="2000" dirty="0"/>
              <a:t>2</a:t>
            </a:r>
            <a:r>
              <a:rPr lang="it" sz="2000" smtClean="0"/>
              <a:t>0 </a:t>
            </a:r>
            <a:r>
              <a:rPr lang="it" sz="2000" dirty="0"/>
              <a:t>ps timing capabilities </a:t>
            </a:r>
            <a:r>
              <a:rPr lang="en-US" sz="2000" dirty="0" smtClean="0"/>
              <a:t>extends the physics program for particle ID, long-lived particles and improves out-of-time background rejection</a:t>
            </a:r>
            <a:endParaRPr sz="2000" dirty="0"/>
          </a:p>
        </p:txBody>
      </p:sp>
    </p:spTree>
    <p:extLst>
      <p:ext uri="{BB962C8B-B14F-4D97-AF65-F5344CB8AC3E}">
        <p14:creationId xmlns:p14="http://schemas.microsoft.com/office/powerpoint/2010/main" val="16704893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Bremsstrahlung in Tracker</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3</a:t>
            </a:fld>
            <a:endParaRPr lang="uk-U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9230"/>
          <a:stretch/>
        </p:blipFill>
        <p:spPr>
          <a:xfrm>
            <a:off x="457200" y="1135589"/>
            <a:ext cx="8229600" cy="5499100"/>
          </a:xfrm>
          <a:prstGeom prst="rect">
            <a:avLst/>
          </a:prstGeom>
        </p:spPr>
      </p:pic>
      <p:sp>
        <p:nvSpPr>
          <p:cNvPr id="6" name="TextBox 5"/>
          <p:cNvSpPr txBox="1"/>
          <p:nvPr/>
        </p:nvSpPr>
        <p:spPr>
          <a:xfrm>
            <a:off x="7652185" y="4097438"/>
            <a:ext cx="1358703" cy="738662"/>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Count Tracks</a:t>
            </a:r>
          </a:p>
          <a:p>
            <a:pPr marL="0" marR="0" indent="0" algn="ctr" defTabSz="457200" rtl="0" fontAlgn="auto" latinLnBrk="1" hangingPunct="0">
              <a:lnSpc>
                <a:spcPct val="100000"/>
              </a:lnSpc>
              <a:spcBef>
                <a:spcPts val="0"/>
              </a:spcBef>
              <a:spcAft>
                <a:spcPts val="0"/>
              </a:spcAft>
              <a:buClrTx/>
              <a:buSzTx/>
              <a:buFontTx/>
              <a:buNone/>
              <a:tabLst/>
            </a:pPr>
            <a:r>
              <a:rPr lang="en-US" dirty="0" smtClean="0"/>
              <a:t>(</a:t>
            </a:r>
            <a:r>
              <a:rPr lang="en-US" dirty="0" err="1" smtClean="0"/>
              <a:t>e+,e</a:t>
            </a:r>
            <a:r>
              <a:rPr lang="en-US" dirty="0" smtClean="0"/>
              <a:t>-, photons)</a:t>
            </a:r>
          </a:p>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Crossing Here</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7" name="TextBox 6"/>
          <p:cNvSpPr txBox="1"/>
          <p:nvPr/>
        </p:nvSpPr>
        <p:spPr>
          <a:xfrm>
            <a:off x="7649689" y="3008875"/>
            <a:ext cx="1384351" cy="523218"/>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Tracker Material</a:t>
            </a:r>
          </a:p>
          <a:p>
            <a:pPr marL="0" marR="0" indent="0" algn="ctr" defTabSz="457200" rtl="0" fontAlgn="auto" latinLnBrk="1" hangingPunct="0">
              <a:lnSpc>
                <a:spcPct val="100000"/>
              </a:lnSpc>
              <a:spcBef>
                <a:spcPts val="0"/>
              </a:spcBef>
              <a:spcAft>
                <a:spcPts val="0"/>
              </a:spcAft>
              <a:buClrTx/>
              <a:buSzTx/>
              <a:buFontTx/>
              <a:buNone/>
              <a:tabLst/>
            </a:pPr>
            <a:r>
              <a:rPr lang="en-US" dirty="0" smtClean="0"/>
              <a:t>Increasing</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cxnSp>
        <p:nvCxnSpPr>
          <p:cNvPr id="9" name="Straight Arrow Connector 8"/>
          <p:cNvCxnSpPr/>
          <p:nvPr/>
        </p:nvCxnSpPr>
        <p:spPr>
          <a:xfrm flipV="1">
            <a:off x="7488820" y="2598477"/>
            <a:ext cx="0" cy="1128572"/>
          </a:xfrm>
          <a:prstGeom prst="straightConnector1">
            <a:avLst/>
          </a:prstGeom>
          <a:noFill/>
          <a:ln w="57150" cap="flat">
            <a:solidFill>
              <a:srgbClr val="727CA3"/>
            </a:solidFill>
            <a:prstDash val="solid"/>
            <a:round/>
            <a:tailEnd type="triangle"/>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
        <p:nvSpPr>
          <p:cNvPr id="10" name="TextBox 9"/>
          <p:cNvSpPr txBox="1"/>
          <p:nvPr/>
        </p:nvSpPr>
        <p:spPr>
          <a:xfrm>
            <a:off x="2731826" y="6481019"/>
            <a:ext cx="193257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6-Layer </a:t>
            </a:r>
            <a:r>
              <a:rPr kumimoji="0" lang="en-US" sz="1400" b="0" i="0" u="none" strike="noStrike" cap="none" spc="0" normalizeH="0" baseline="0" smtClean="0">
                <a:ln>
                  <a:noFill/>
                </a:ln>
                <a:solidFill>
                  <a:srgbClr val="464653"/>
                </a:solidFill>
                <a:effectLst/>
                <a:uFill>
                  <a:solidFill>
                    <a:srgbClr val="464653"/>
                  </a:solidFill>
                </a:uFill>
                <a:latin typeface="+mn-lt"/>
                <a:ea typeface="+mn-ea"/>
                <a:cs typeface="+mn-cs"/>
                <a:sym typeface="Helvetica"/>
              </a:rPr>
              <a:t>Silicon Tracker</a:t>
            </a:r>
            <a:endParaRPr kumimoji="0" lang="en-US" sz="1400" b="0" i="0" u="none" strike="noStrike" cap="none" spc="0" normalizeH="0" baseline="0">
              <a:ln>
                <a:noFill/>
              </a:ln>
              <a:solidFill>
                <a:srgbClr val="464653"/>
              </a:solidFill>
              <a:effectLst/>
              <a:uFill>
                <a:solidFill>
                  <a:srgbClr val="464653"/>
                </a:solidFill>
              </a:uFill>
              <a:latin typeface="+mn-lt"/>
              <a:ea typeface="+mn-ea"/>
              <a:cs typeface="+mn-cs"/>
              <a:sym typeface="Helvetica"/>
            </a:endParaRPr>
          </a:p>
        </p:txBody>
      </p:sp>
      <p:sp>
        <p:nvSpPr>
          <p:cNvPr id="11" name="TextBox 10"/>
          <p:cNvSpPr txBox="1"/>
          <p:nvPr/>
        </p:nvSpPr>
        <p:spPr>
          <a:xfrm>
            <a:off x="6495360" y="6481019"/>
            <a:ext cx="911466"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S-</a:t>
            </a:r>
            <a:r>
              <a:rPr kumimoji="0" lang="en-US" sz="1400" b="0" i="0" u="none" strike="noStrike" cap="none" spc="0" normalizeH="0" baseline="0" dirty="0" err="1" smtClean="0">
                <a:ln>
                  <a:noFill/>
                </a:ln>
                <a:solidFill>
                  <a:srgbClr val="464653"/>
                </a:solidFill>
                <a:effectLst/>
                <a:uFill>
                  <a:solidFill>
                    <a:srgbClr val="464653"/>
                  </a:solidFill>
                </a:uFill>
                <a:latin typeface="+mn-lt"/>
                <a:ea typeface="+mn-ea"/>
                <a:cs typeface="+mn-cs"/>
                <a:sym typeface="Helvetica"/>
              </a:rPr>
              <a:t>CEPCal</a:t>
            </a:r>
            <a:endParaRPr kumimoji="0" lang="en-US" sz="1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58620799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uk-UA" smtClean="0"/>
              <a:pPr lvl="0"/>
              <a:t>30</a:t>
            </a:fld>
            <a:endParaRPr lang="uk-UA"/>
          </a:p>
        </p:txBody>
      </p:sp>
      <p:sp>
        <p:nvSpPr>
          <p:cNvPr id="3" name="TextBox 2"/>
          <p:cNvSpPr txBox="1"/>
          <p:nvPr/>
        </p:nvSpPr>
        <p:spPr>
          <a:xfrm>
            <a:off x="987096" y="3611301"/>
            <a:ext cx="4171973"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Additional slides</a:t>
            </a:r>
            <a:endParaRPr kumimoji="0" lang="en-US" sz="44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6665691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Balancing Jets and EM particle resolutions</a:t>
            </a:r>
            <a:endParaRPr lang="en-US" dirty="0"/>
          </a:p>
        </p:txBody>
      </p:sp>
      <p:sp>
        <p:nvSpPr>
          <p:cNvPr id="3" name="Text Placeholder 2"/>
          <p:cNvSpPr>
            <a:spLocks noGrp="1"/>
          </p:cNvSpPr>
          <p:nvPr>
            <p:ph type="body" idx="1"/>
          </p:nvPr>
        </p:nvSpPr>
        <p:spPr>
          <a:xfrm>
            <a:off x="457200" y="1066800"/>
            <a:ext cx="8490030" cy="5791200"/>
          </a:xfrm>
        </p:spPr>
        <p:txBody>
          <a:bodyPr/>
          <a:lstStyle/>
          <a:p>
            <a:r>
              <a:rPr lang="en-US" dirty="0" smtClean="0"/>
              <a:t>For HZ production, all Z recoils matter</a:t>
            </a:r>
          </a:p>
          <a:p>
            <a:pPr lvl="1"/>
            <a:r>
              <a:rPr lang="en-US" dirty="0" smtClean="0"/>
              <a:t>~70% of Z decay are hadronic</a:t>
            </a:r>
          </a:p>
          <a:p>
            <a:r>
              <a:rPr lang="en-US" dirty="0" smtClean="0"/>
              <a:t>Particle Flow Principle</a:t>
            </a:r>
          </a:p>
          <a:p>
            <a:pPr lvl="1"/>
            <a:r>
              <a:rPr lang="en-US" dirty="0" smtClean="0"/>
              <a:t>Optimal use of measurement information applied to each reconstructed particle</a:t>
            </a:r>
          </a:p>
          <a:p>
            <a:pPr lvl="2"/>
            <a:r>
              <a:rPr lang="en-US" dirty="0" smtClean="0"/>
              <a:t>Charged hadrons (~65%)</a:t>
            </a:r>
          </a:p>
          <a:p>
            <a:pPr lvl="3"/>
            <a:r>
              <a:rPr lang="en-US" dirty="0" smtClean="0">
                <a:sym typeface="Wingdings"/>
              </a:rPr>
              <a:t>Replaced by track (~0.1%)</a:t>
            </a:r>
          </a:p>
          <a:p>
            <a:pPr lvl="2"/>
            <a:r>
              <a:rPr lang="en-US" dirty="0" smtClean="0">
                <a:sym typeface="Wingdings"/>
              </a:rPr>
              <a:t>Neutral hadron (~10%)</a:t>
            </a:r>
          </a:p>
          <a:p>
            <a:pPr lvl="3"/>
            <a:r>
              <a:rPr lang="en-US" dirty="0" smtClean="0">
                <a:sym typeface="Wingdings"/>
              </a:rPr>
              <a:t>HCAL (~45%/√E)</a:t>
            </a:r>
          </a:p>
          <a:p>
            <a:pPr lvl="2"/>
            <a:r>
              <a:rPr lang="en-US" dirty="0" smtClean="0">
                <a:sym typeface="Wingdings"/>
              </a:rPr>
              <a:t>Photons/EM (~25%)</a:t>
            </a:r>
          </a:p>
          <a:p>
            <a:pPr lvl="3"/>
            <a:r>
              <a:rPr lang="en-US" dirty="0" smtClean="0">
                <a:sym typeface="Wingdings"/>
              </a:rPr>
              <a:t>ECAL (~15%/√E)</a:t>
            </a:r>
            <a:endParaRPr lang="en-US" dirty="0" smtClean="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31</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27" y="2941332"/>
            <a:ext cx="3646025" cy="3094674"/>
          </a:xfrm>
          <a:prstGeom prst="rect">
            <a:avLst/>
          </a:prstGeom>
        </p:spPr>
      </p:pic>
      <p:sp>
        <p:nvSpPr>
          <p:cNvPr id="6" name="TextBox 5"/>
          <p:cNvSpPr txBox="1"/>
          <p:nvPr/>
        </p:nvSpPr>
        <p:spPr>
          <a:xfrm>
            <a:off x="1006444" y="6085617"/>
            <a:ext cx="7131117" cy="523218"/>
          </a:xfrm>
          <a:prstGeom prst="rect">
            <a:avLst/>
          </a:prstGeom>
          <a:solidFill>
            <a:srgbClr val="FFFFFF"/>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Z Jets ~ 3.5</a:t>
            </a:r>
            <a:r>
              <a:rPr kumimoji="0" lang="en-US" sz="2800" b="0" i="0" u="none" strike="noStrike" cap="none" spc="0" normalizeH="0" dirty="0" smtClean="0">
                <a:ln>
                  <a:noFill/>
                </a:ln>
                <a:solidFill>
                  <a:srgbClr val="464653"/>
                </a:solidFill>
                <a:effectLst/>
                <a:uFill>
                  <a:solidFill>
                    <a:srgbClr val="464653"/>
                  </a:solidFill>
                </a:uFill>
                <a:latin typeface="+mn-lt"/>
                <a:ea typeface="+mn-ea"/>
                <a:cs typeface="+mn-cs"/>
                <a:sym typeface="Helvetica"/>
              </a:rPr>
              <a:t> - </a:t>
            </a:r>
            <a:r>
              <a:rPr kumimoji="0" lang="en-US" sz="28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5.5% (Limited by HCAL </a:t>
            </a:r>
            <a:r>
              <a:rPr kumimoji="0" lang="en-US" sz="2800" b="0"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&amp; EM</a:t>
            </a:r>
            <a:r>
              <a:rPr kumimoji="0" lang="en-US" sz="28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a:t>
            </a:r>
            <a:endParaRPr kumimoji="0" lang="en-US" sz="2800" b="0" i="0" u="none" strike="noStrike" cap="none" spc="0" normalizeH="0" baseline="0" dirty="0">
              <a:ln>
                <a:noFill/>
              </a:ln>
              <a:solidFill>
                <a:srgbClr val="464653"/>
              </a:solidFill>
              <a:effectLst/>
              <a:uFill>
                <a:solidFill>
                  <a:srgbClr val="464653"/>
                </a:solidFill>
              </a:uFill>
              <a:latin typeface="+mn-lt"/>
              <a:ea typeface="+mn-ea"/>
              <a:cs typeface="+mn-cs"/>
              <a:sym typeface="Helvetica"/>
            </a:endParaRPr>
          </a:p>
        </p:txBody>
      </p:sp>
      <p:sp>
        <p:nvSpPr>
          <p:cNvPr id="8" name="TextBox 7"/>
          <p:cNvSpPr txBox="1"/>
          <p:nvPr/>
        </p:nvSpPr>
        <p:spPr>
          <a:xfrm>
            <a:off x="4140214" y="4584843"/>
            <a:ext cx="143244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sz="2400" dirty="0" smtClean="0">
                <a:solidFill>
                  <a:srgbClr val="0432FF"/>
                </a:solidFill>
                <a:sym typeface="Wingdings"/>
              </a:rPr>
              <a:t>~4.5%/√</a:t>
            </a:r>
            <a:r>
              <a:rPr lang="en-US" sz="2400" dirty="0">
                <a:solidFill>
                  <a:srgbClr val="0432FF"/>
                </a:solidFill>
                <a:sym typeface="Wingdings"/>
              </a:rPr>
              <a:t>E</a:t>
            </a:r>
            <a:endParaRPr kumimoji="0" lang="en-US" sz="2400" b="0" i="0" u="none" strike="noStrike" cap="none" spc="0" normalizeH="0" baseline="0" dirty="0">
              <a:ln>
                <a:noFill/>
              </a:ln>
              <a:solidFill>
                <a:srgbClr val="0432FF"/>
              </a:solidFill>
              <a:effectLst/>
              <a:uFill>
                <a:solidFill>
                  <a:srgbClr val="464653"/>
                </a:solidFill>
              </a:uFill>
              <a:sym typeface="Helvetica"/>
            </a:endParaRPr>
          </a:p>
        </p:txBody>
      </p:sp>
      <p:sp>
        <p:nvSpPr>
          <p:cNvPr id="9" name="TextBox 8"/>
          <p:cNvSpPr txBox="1"/>
          <p:nvPr/>
        </p:nvSpPr>
        <p:spPr>
          <a:xfrm>
            <a:off x="4140214" y="5468094"/>
            <a:ext cx="143244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rtl="0" latinLnBrk="1" hangingPunct="0"/>
            <a:r>
              <a:rPr lang="en-US" sz="2400" dirty="0" smtClean="0">
                <a:solidFill>
                  <a:srgbClr val="0432FF"/>
                </a:solidFill>
                <a:sym typeface="Wingdings"/>
              </a:rPr>
              <a:t>~3.8%/</a:t>
            </a:r>
            <a:r>
              <a:rPr lang="en-US" sz="2400" dirty="0">
                <a:solidFill>
                  <a:srgbClr val="0432FF"/>
                </a:solidFill>
                <a:sym typeface="Wingdings"/>
              </a:rPr>
              <a:t>√E</a:t>
            </a:r>
            <a:endParaRPr kumimoji="0" lang="en-US" sz="2400" b="0" i="0" u="none" strike="noStrike" cap="none" spc="0" normalizeH="0" baseline="0" dirty="0">
              <a:ln>
                <a:noFill/>
              </a:ln>
              <a:solidFill>
                <a:srgbClr val="0432FF"/>
              </a:solidFill>
              <a:effectLst/>
              <a:uFill>
                <a:solidFill>
                  <a:srgbClr val="464653"/>
                </a:solidFill>
              </a:uFill>
              <a:sym typeface="Helvetica"/>
            </a:endParaRPr>
          </a:p>
        </p:txBody>
      </p:sp>
    </p:spTree>
    <p:extLst>
      <p:ext uri="{BB962C8B-B14F-4D97-AF65-F5344CB8AC3E}">
        <p14:creationId xmlns:p14="http://schemas.microsoft.com/office/powerpoint/2010/main" val="20810515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Comparisons with CMS and PANDA ECALs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32</a:t>
            </a:fld>
            <a:endParaRPr lang="uk-UA"/>
          </a:p>
        </p:txBody>
      </p:sp>
      <p:sp>
        <p:nvSpPr>
          <p:cNvPr id="5" name="Google Shape;138;p24"/>
          <p:cNvSpPr txBox="1">
            <a:spLocks noGrp="1"/>
          </p:cNvSpPr>
          <p:nvPr>
            <p:ph type="body" idx="1"/>
          </p:nvPr>
        </p:nvSpPr>
        <p:spPr>
          <a:xfrm>
            <a:off x="311700" y="990600"/>
            <a:ext cx="8520600" cy="35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it" sz="2400" dirty="0"/>
              <a:t>LY (PWO) ~ 100 ph/MeV</a:t>
            </a:r>
            <a:endParaRPr sz="2400" dirty="0"/>
          </a:p>
          <a:p>
            <a:pPr marL="457200" lvl="0" indent="-342900" algn="l" rtl="0">
              <a:spcBef>
                <a:spcPts val="0"/>
              </a:spcBef>
              <a:spcAft>
                <a:spcPts val="0"/>
              </a:spcAft>
              <a:buSzPts val="1800"/>
              <a:buChar char="●"/>
            </a:pPr>
            <a:r>
              <a:rPr lang="en-US" sz="2400" dirty="0" smtClean="0"/>
              <a:t>CMS </a:t>
            </a:r>
            <a:r>
              <a:rPr lang="it" sz="2400" dirty="0" smtClean="0"/>
              <a:t>EE</a:t>
            </a:r>
            <a:r>
              <a:rPr lang="it" sz="2400" dirty="0"/>
              <a:t>: </a:t>
            </a:r>
            <a:endParaRPr sz="2400" dirty="0"/>
          </a:p>
          <a:p>
            <a:pPr marL="914400" lvl="1" indent="-317500" algn="l" rtl="0">
              <a:spcBef>
                <a:spcPts val="0"/>
              </a:spcBef>
              <a:spcAft>
                <a:spcPts val="0"/>
              </a:spcAft>
              <a:buSzPts val="1400"/>
              <a:buChar char="○"/>
            </a:pPr>
            <a:r>
              <a:rPr lang="it" sz="2000" dirty="0"/>
              <a:t>QE</a:t>
            </a:r>
            <a:r>
              <a:rPr lang="it" sz="2000" baseline="-25000" dirty="0"/>
              <a:t>VPT </a:t>
            </a:r>
            <a:r>
              <a:rPr lang="it" sz="2000" dirty="0"/>
              <a:t>~22%, 	</a:t>
            </a:r>
            <a:endParaRPr sz="2000" dirty="0"/>
          </a:p>
          <a:p>
            <a:pPr marL="914400" lvl="1" indent="-317500" algn="l" rtl="0">
              <a:spcBef>
                <a:spcPts val="0"/>
              </a:spcBef>
              <a:spcAft>
                <a:spcPts val="0"/>
              </a:spcAft>
              <a:buSzPts val="1400"/>
              <a:buChar char="○"/>
            </a:pPr>
            <a:r>
              <a:rPr lang="it" sz="2000" dirty="0"/>
              <a:t>LCE ~ 9% (1 VPT: size~ 11 mm radius - area: 380 mm²)</a:t>
            </a:r>
            <a:endParaRPr sz="2000" dirty="0"/>
          </a:p>
          <a:p>
            <a:pPr marL="914400" lvl="1" indent="-317500" algn="l" rtl="0">
              <a:spcBef>
                <a:spcPts val="0"/>
              </a:spcBef>
              <a:spcAft>
                <a:spcPts val="0"/>
              </a:spcAft>
              <a:buSzPts val="1400"/>
              <a:buChar char="○"/>
            </a:pPr>
            <a:r>
              <a:rPr lang="it" sz="2000" dirty="0"/>
              <a:t>PbWO, crystal end face size: ~30x30 mm² </a:t>
            </a:r>
            <a:endParaRPr sz="2000" dirty="0"/>
          </a:p>
          <a:p>
            <a:pPr marL="457200" lvl="0" indent="-342900" algn="l" rtl="0">
              <a:spcBef>
                <a:spcPts val="0"/>
              </a:spcBef>
              <a:spcAft>
                <a:spcPts val="0"/>
              </a:spcAft>
              <a:buSzPts val="1800"/>
              <a:buChar char="●"/>
            </a:pPr>
            <a:r>
              <a:rPr lang="en-US" sz="2400" dirty="0" smtClean="0"/>
              <a:t>CMS </a:t>
            </a:r>
            <a:r>
              <a:rPr lang="it" sz="2400" dirty="0" smtClean="0"/>
              <a:t>EB</a:t>
            </a:r>
            <a:r>
              <a:rPr lang="it" sz="2400" dirty="0"/>
              <a:t>: </a:t>
            </a:r>
            <a:endParaRPr sz="2400" dirty="0"/>
          </a:p>
          <a:p>
            <a:pPr marL="914400" lvl="1" indent="-317500" algn="l" rtl="0">
              <a:spcBef>
                <a:spcPts val="0"/>
              </a:spcBef>
              <a:spcAft>
                <a:spcPts val="0"/>
              </a:spcAft>
              <a:buSzPts val="1400"/>
              <a:buChar char="○"/>
            </a:pPr>
            <a:r>
              <a:rPr lang="it" sz="2000" dirty="0"/>
              <a:t>QE</a:t>
            </a:r>
            <a:r>
              <a:rPr lang="it" sz="2000" baseline="-25000" dirty="0"/>
              <a:t>APD</a:t>
            </a:r>
            <a:r>
              <a:rPr lang="it" sz="2000" dirty="0"/>
              <a:t>~75%, </a:t>
            </a:r>
            <a:endParaRPr sz="2000" dirty="0"/>
          </a:p>
          <a:p>
            <a:pPr marL="914400" lvl="1" indent="-317500" algn="l" rtl="0">
              <a:spcBef>
                <a:spcPts val="0"/>
              </a:spcBef>
              <a:spcAft>
                <a:spcPts val="0"/>
              </a:spcAft>
              <a:buSzPts val="1400"/>
              <a:buChar char="○"/>
            </a:pPr>
            <a:r>
              <a:rPr lang="it" sz="2000" dirty="0"/>
              <a:t>LCE~9%	(2xAPDs, size: 5x5 mm²)</a:t>
            </a:r>
            <a:endParaRPr sz="2000" dirty="0"/>
          </a:p>
          <a:p>
            <a:pPr marL="914400" lvl="1" indent="-317500" algn="l" rtl="0">
              <a:spcBef>
                <a:spcPts val="0"/>
              </a:spcBef>
              <a:spcAft>
                <a:spcPts val="0"/>
              </a:spcAft>
              <a:buSzPts val="1400"/>
              <a:buChar char="○"/>
            </a:pPr>
            <a:r>
              <a:rPr lang="it" sz="2000" dirty="0"/>
              <a:t>PbWO crystal size: ~22x22 </a:t>
            </a:r>
            <a:r>
              <a:rPr lang="it" sz="2000" dirty="0" smtClean="0"/>
              <a:t>mm²</a:t>
            </a:r>
            <a:endParaRPr sz="2000" dirty="0"/>
          </a:p>
          <a:p>
            <a:pPr marL="457200" lvl="0" indent="-342900" algn="l" rtl="0">
              <a:spcBef>
                <a:spcPts val="0"/>
              </a:spcBef>
              <a:spcAft>
                <a:spcPts val="0"/>
              </a:spcAft>
              <a:buSzPts val="1800"/>
              <a:buChar char="●"/>
            </a:pPr>
            <a:r>
              <a:rPr lang="it" sz="2400" dirty="0"/>
              <a:t>Resolution measured in test beam: ~3-6% stochastic + 0.3-0.6% constant</a:t>
            </a:r>
            <a:br>
              <a:rPr lang="it" sz="2400" dirty="0"/>
            </a:br>
            <a:r>
              <a:rPr lang="it" sz="1200" u="sng" dirty="0">
                <a:solidFill>
                  <a:schemeClr val="hlink"/>
                </a:solidFill>
                <a:hlinkClick r:id="rId2"/>
              </a:rPr>
              <a:t>http://iopscience.iop.org/article/10.1088/1748-0221/2/04/P04004/pdf</a:t>
            </a:r>
            <a:r>
              <a:rPr lang="it" sz="1200" dirty="0"/>
              <a:t/>
            </a:r>
            <a:br>
              <a:rPr lang="it" sz="1200" dirty="0"/>
            </a:br>
            <a:r>
              <a:rPr lang="it" sz="1200" u="sng" dirty="0">
                <a:solidFill>
                  <a:schemeClr val="hlink"/>
                </a:solidFill>
                <a:hlinkClick r:id="rId3"/>
              </a:rPr>
              <a:t>https://arxiv.org/pdf/1306.2016.pdf</a:t>
            </a:r>
            <a:r>
              <a:rPr lang="it" dirty="0"/>
              <a:t/>
            </a:r>
            <a:br>
              <a:rPr lang="it" dirty="0"/>
            </a:br>
            <a:endParaRPr dirty="0"/>
          </a:p>
          <a:p>
            <a:pPr marL="0" lvl="0" indent="0" algn="l" rtl="0">
              <a:spcBef>
                <a:spcPts val="1600"/>
              </a:spcBef>
              <a:spcAft>
                <a:spcPts val="1600"/>
              </a:spcAft>
              <a:buNone/>
            </a:pPr>
            <a:endParaRPr dirty="0"/>
          </a:p>
        </p:txBody>
      </p:sp>
      <p:sp>
        <p:nvSpPr>
          <p:cNvPr id="6" name="Google Shape;140;p24"/>
          <p:cNvSpPr txBox="1"/>
          <p:nvPr/>
        </p:nvSpPr>
        <p:spPr>
          <a:xfrm>
            <a:off x="3876846" y="4985069"/>
            <a:ext cx="4967029" cy="1426500"/>
          </a:xfrm>
          <a:prstGeom prst="rect">
            <a:avLst/>
          </a:prstGeom>
          <a:noFill/>
          <a:ln w="3810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it" sz="1800" b="1" dirty="0">
                <a:solidFill>
                  <a:srgbClr val="073763"/>
                </a:solidFill>
              </a:rPr>
              <a:t>PANDA ECAL</a:t>
            </a:r>
            <a:endParaRPr sz="1800" dirty="0">
              <a:solidFill>
                <a:srgbClr val="073763"/>
              </a:solidFill>
            </a:endParaRPr>
          </a:p>
          <a:p>
            <a:pPr marL="0" lvl="0" indent="0" algn="l" rtl="0">
              <a:spcBef>
                <a:spcPts val="0"/>
              </a:spcBef>
              <a:spcAft>
                <a:spcPts val="0"/>
              </a:spcAft>
              <a:buNone/>
            </a:pPr>
            <a:r>
              <a:rPr lang="it" sz="1800" dirty="0">
                <a:solidFill>
                  <a:srgbClr val="073763"/>
                </a:solidFill>
              </a:rPr>
              <a:t>PWO-II development:</a:t>
            </a:r>
            <a:br>
              <a:rPr lang="it" sz="1800" dirty="0">
                <a:solidFill>
                  <a:srgbClr val="073763"/>
                </a:solidFill>
              </a:rPr>
            </a:br>
            <a:r>
              <a:rPr lang="it" sz="1800" dirty="0">
                <a:solidFill>
                  <a:srgbClr val="073763"/>
                </a:solidFill>
              </a:rPr>
              <a:t>→ factor 4 higher LO at -25°C wrt to +25°C</a:t>
            </a:r>
            <a:endParaRPr sz="1800" dirty="0">
              <a:solidFill>
                <a:srgbClr val="073763"/>
              </a:solidFill>
            </a:endParaRPr>
          </a:p>
          <a:p>
            <a:pPr marL="0" lvl="0" indent="0" algn="l" rtl="0">
              <a:spcBef>
                <a:spcPts val="0"/>
              </a:spcBef>
              <a:spcAft>
                <a:spcPts val="0"/>
              </a:spcAft>
              <a:buNone/>
            </a:pPr>
            <a:r>
              <a:rPr lang="it" sz="1800" dirty="0">
                <a:solidFill>
                  <a:srgbClr val="073763"/>
                </a:solidFill>
              </a:rPr>
              <a:t>→ ~20 phe/MeV @PDE=20%</a:t>
            </a:r>
            <a:endParaRPr sz="1800" dirty="0">
              <a:solidFill>
                <a:srgbClr val="073763"/>
              </a:solidFill>
            </a:endParaRPr>
          </a:p>
          <a:p>
            <a:pPr marL="0" lvl="0" indent="0" algn="l" rtl="0">
              <a:spcBef>
                <a:spcPts val="0"/>
              </a:spcBef>
              <a:spcAft>
                <a:spcPts val="0"/>
              </a:spcAft>
              <a:buNone/>
            </a:pPr>
            <a:r>
              <a:rPr lang="it" sz="1800" dirty="0">
                <a:solidFill>
                  <a:srgbClr val="073763"/>
                </a:solidFill>
              </a:rPr>
              <a:t>→ &lt;2% stochastic term</a:t>
            </a:r>
            <a:br>
              <a:rPr lang="it" sz="1800" dirty="0">
                <a:solidFill>
                  <a:srgbClr val="073763"/>
                </a:solidFill>
              </a:rPr>
            </a:br>
            <a:r>
              <a:rPr lang="it" sz="1800" u="sng" dirty="0">
                <a:solidFill>
                  <a:schemeClr val="hlink"/>
                </a:solidFill>
                <a:hlinkClick r:id="rId4"/>
              </a:rPr>
              <a:t>https://arxiv.org/pdf/0810.1216.pdf</a:t>
            </a:r>
            <a:r>
              <a:rPr lang="it" sz="1800" dirty="0">
                <a:solidFill>
                  <a:srgbClr val="666666"/>
                </a:solidFill>
              </a:rPr>
              <a:t/>
            </a:r>
            <a:br>
              <a:rPr lang="it" sz="1800" dirty="0">
                <a:solidFill>
                  <a:srgbClr val="666666"/>
                </a:solidFill>
              </a:rPr>
            </a:br>
            <a:endParaRPr sz="1800" dirty="0">
              <a:solidFill>
                <a:srgbClr val="666666"/>
              </a:solidFill>
            </a:endParaRPr>
          </a:p>
        </p:txBody>
      </p:sp>
    </p:spTree>
    <p:extLst>
      <p:ext uri="{BB962C8B-B14F-4D97-AF65-F5344CB8AC3E}">
        <p14:creationId xmlns:p14="http://schemas.microsoft.com/office/powerpoint/2010/main" val="19145731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Silicon Photomultiplier (</a:t>
            </a:r>
            <a:r>
              <a:rPr lang="en-US" dirty="0" err="1" smtClean="0"/>
              <a:t>SiPM</a:t>
            </a:r>
            <a:r>
              <a:rPr lang="en-US" dirty="0" smtClean="0"/>
              <a:t>) Cells</a:t>
            </a:r>
            <a:endParaRPr lang="en-US" dirty="0"/>
          </a:p>
        </p:txBody>
      </p:sp>
      <p:sp>
        <p:nvSpPr>
          <p:cNvPr id="3" name="Text Placeholder 2"/>
          <p:cNvSpPr>
            <a:spLocks noGrp="1"/>
          </p:cNvSpPr>
          <p:nvPr>
            <p:ph type="body" idx="1"/>
          </p:nvPr>
        </p:nvSpPr>
        <p:spPr>
          <a:xfrm>
            <a:off x="457200" y="1066800"/>
            <a:ext cx="8490030" cy="5791200"/>
          </a:xfrm>
        </p:spPr>
        <p:txBody>
          <a:bodyPr/>
          <a:lstStyle/>
          <a:p>
            <a:r>
              <a:rPr lang="en-US" dirty="0" smtClean="0"/>
              <a:t>Typical dynamic range customization for </a:t>
            </a:r>
            <a:r>
              <a:rPr lang="en-US" dirty="0" err="1" smtClean="0"/>
              <a:t>SiPM</a:t>
            </a:r>
            <a:endParaRPr lang="en-US" dirty="0" smtClean="0"/>
          </a:p>
          <a:p>
            <a:pPr lvl="1"/>
            <a:r>
              <a:rPr lang="en-US" dirty="0" smtClean="0"/>
              <a:t>More (small) SPADS  to count more photons (50</a:t>
            </a:r>
            <a:r>
              <a:rPr lang="en-US" dirty="0" smtClean="0">
                <a:sym typeface="Wingdings"/>
              </a:rPr>
              <a:t>15μm)</a:t>
            </a:r>
            <a:endParaRPr lang="en-US" dirty="0" smtClean="0"/>
          </a:p>
          <a:p>
            <a:pPr lvl="1"/>
            <a:r>
              <a:rPr lang="en-US" dirty="0" smtClean="0"/>
              <a:t>Bright crystal (LYSO, GAGG) and high </a:t>
            </a:r>
            <a:r>
              <a:rPr lang="en-US" dirty="0" err="1" smtClean="0"/>
              <a:t>photodetection</a:t>
            </a:r>
            <a:r>
              <a:rPr lang="en-US" dirty="0" smtClean="0"/>
              <a:t> efficiency (PDE) and light collection efficiency (LCE)</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33</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073" y="2832250"/>
            <a:ext cx="5199927" cy="4025750"/>
          </a:xfrm>
          <a:prstGeom prst="rect">
            <a:avLst/>
          </a:prstGeom>
        </p:spPr>
      </p:pic>
      <p:sp>
        <p:nvSpPr>
          <p:cNvPr id="6" name="TextBox 5"/>
          <p:cNvSpPr txBox="1"/>
          <p:nvPr/>
        </p:nvSpPr>
        <p:spPr>
          <a:xfrm>
            <a:off x="530629" y="3266079"/>
            <a:ext cx="3340015" cy="28623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Currently:</a:t>
            </a:r>
          </a:p>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464653"/>
                </a:solidFill>
                <a:effectLst/>
                <a:uFill>
                  <a:solidFill>
                    <a:srgbClr val="464653"/>
                  </a:solidFill>
                </a:uFill>
                <a:latin typeface="+mn-lt"/>
                <a:ea typeface="+mn-ea"/>
                <a:cs typeface="+mn-cs"/>
                <a:sym typeface="Helvetica"/>
              </a:rPr>
              <a:t>Large</a:t>
            </a:r>
            <a:r>
              <a:rPr kumimoji="0" lang="en-US" sz="2000" b="0" i="0" u="none" strike="noStrike" cap="none" spc="0" normalizeH="0" dirty="0" smtClean="0">
                <a:ln>
                  <a:noFill/>
                </a:ln>
                <a:solidFill>
                  <a:srgbClr val="464653"/>
                </a:solidFill>
                <a:effectLst/>
                <a:uFill>
                  <a:solidFill>
                    <a:srgbClr val="464653"/>
                  </a:solidFill>
                </a:uFill>
                <a:latin typeface="+mn-lt"/>
                <a:ea typeface="+mn-ea"/>
                <a:cs typeface="+mn-cs"/>
                <a:sym typeface="Helvetica"/>
              </a:rPr>
              <a:t> device ~6x6mm</a:t>
            </a:r>
            <a:r>
              <a:rPr kumimoji="0" lang="en-US" sz="2000" b="0" i="0" u="none" strike="noStrike" cap="none" spc="0" normalizeH="0" baseline="30000" dirty="0" smtClean="0">
                <a:ln>
                  <a:noFill/>
                </a:ln>
                <a:solidFill>
                  <a:srgbClr val="464653"/>
                </a:solidFill>
                <a:effectLst/>
                <a:uFill>
                  <a:solidFill>
                    <a:srgbClr val="464653"/>
                  </a:solidFill>
                </a:uFill>
                <a:latin typeface="+mn-lt"/>
                <a:ea typeface="+mn-ea"/>
                <a:cs typeface="+mn-cs"/>
                <a:sym typeface="Helvetica"/>
              </a:rPr>
              <a:t>2</a:t>
            </a:r>
          </a:p>
          <a:p>
            <a:pPr marL="0" marR="0" indent="0" algn="l" defTabSz="457200" rtl="0" fontAlgn="auto" latinLnBrk="1" hangingPunct="0">
              <a:lnSpc>
                <a:spcPct val="100000"/>
              </a:lnSpc>
              <a:spcBef>
                <a:spcPts val="0"/>
              </a:spcBef>
              <a:spcAft>
                <a:spcPts val="0"/>
              </a:spcAft>
              <a:buClrTx/>
              <a:buSzTx/>
              <a:buFontTx/>
              <a:buNone/>
              <a:tabLst/>
            </a:pPr>
            <a:r>
              <a:rPr lang="en-US" sz="2000" dirty="0" smtClean="0"/>
              <a:t>CMS MTD ~4.5 m</a:t>
            </a:r>
            <a:r>
              <a:rPr lang="en-US" sz="2000" baseline="30000" dirty="0" smtClean="0"/>
              <a:t>2</a:t>
            </a:r>
            <a:r>
              <a:rPr lang="en-US" sz="2000" dirty="0" smtClean="0"/>
              <a:t> of </a:t>
            </a:r>
            <a:r>
              <a:rPr lang="en-US" sz="2000" dirty="0" err="1" smtClean="0"/>
              <a:t>SiPMs</a:t>
            </a:r>
            <a:endParaRPr lang="en-US" sz="2000" dirty="0" smtClean="0"/>
          </a:p>
          <a:p>
            <a:pPr marL="0" marR="0" indent="0" algn="l" defTabSz="457200" rtl="0" fontAlgn="auto" latinLnBrk="1" hangingPunct="0">
              <a:lnSpc>
                <a:spcPct val="100000"/>
              </a:lnSpc>
              <a:spcBef>
                <a:spcPts val="0"/>
              </a:spcBef>
              <a:spcAft>
                <a:spcPts val="0"/>
              </a:spcAft>
              <a:buClrTx/>
              <a:buSzTx/>
              <a:buFontTx/>
              <a:buNone/>
              <a:tabLst/>
            </a:pPr>
            <a:r>
              <a:rPr lang="en-US" sz="2000" dirty="0" smtClean="0"/>
              <a:t>(of 3x3mm</a:t>
            </a:r>
            <a:r>
              <a:rPr lang="en-US" sz="2000" baseline="30000" dirty="0" smtClean="0"/>
              <a:t>2</a:t>
            </a:r>
            <a:r>
              <a:rPr lang="en-US" sz="2000" dirty="0"/>
              <a:t>)</a:t>
            </a:r>
            <a:endParaRPr lang="en-US" sz="2000" dirty="0" smtClean="0"/>
          </a:p>
          <a:p>
            <a:pPr marL="0" marR="0" indent="0" algn="l" defTabSz="457200" rtl="0" fontAlgn="auto" latinLnBrk="1" hangingPunct="0">
              <a:lnSpc>
                <a:spcPct val="100000"/>
              </a:lnSpc>
              <a:spcBef>
                <a:spcPts val="0"/>
              </a:spcBef>
              <a:spcAft>
                <a:spcPts val="0"/>
              </a:spcAft>
              <a:buClrTx/>
              <a:buSzTx/>
              <a:buFontTx/>
              <a:buNone/>
              <a:tabLst/>
            </a:pPr>
            <a:endParaRPr lang="en-US" sz="2000" dirty="0"/>
          </a:p>
          <a:p>
            <a:pPr marL="0" marR="0" indent="0" algn="l" defTabSz="457200" rtl="0" fontAlgn="auto" latinLnBrk="1" hangingPunct="0">
              <a:lnSpc>
                <a:spcPct val="100000"/>
              </a:lnSpc>
              <a:spcBef>
                <a:spcPts val="0"/>
              </a:spcBef>
              <a:spcAft>
                <a:spcPts val="0"/>
              </a:spcAft>
              <a:buClrTx/>
              <a:buSzTx/>
              <a:buFontTx/>
              <a:buNone/>
              <a:tabLst/>
            </a:pPr>
            <a:r>
              <a:rPr lang="en-US" sz="2000" dirty="0" smtClean="0"/>
              <a:t>Segmented Crystal ECAL:</a:t>
            </a:r>
          </a:p>
          <a:p>
            <a:pPr marL="0" marR="0" indent="0" algn="l" defTabSz="457200" rtl="0" fontAlgn="auto" latinLnBrk="1" hangingPunct="0">
              <a:lnSpc>
                <a:spcPct val="100000"/>
              </a:lnSpc>
              <a:spcBef>
                <a:spcPts val="0"/>
              </a:spcBef>
              <a:spcAft>
                <a:spcPts val="0"/>
              </a:spcAft>
              <a:buClrTx/>
              <a:buSzTx/>
              <a:buFontTx/>
              <a:buNone/>
              <a:tabLst/>
            </a:pPr>
            <a:r>
              <a:rPr lang="en-US" sz="2000" dirty="0" smtClean="0"/>
              <a:t>~200 m</a:t>
            </a:r>
            <a:r>
              <a:rPr lang="en-US" sz="2000" baseline="30000" dirty="0" smtClean="0"/>
              <a:t>2</a:t>
            </a:r>
            <a:r>
              <a:rPr lang="en-US" sz="2000" dirty="0" smtClean="0"/>
              <a:t> of crystal surface</a:t>
            </a:r>
          </a:p>
          <a:p>
            <a:pPr marL="0" marR="0" indent="0" algn="l" defTabSz="457200" rtl="0" fontAlgn="auto" latinLnBrk="1" hangingPunct="0">
              <a:lnSpc>
                <a:spcPct val="100000"/>
              </a:lnSpc>
              <a:spcBef>
                <a:spcPts val="0"/>
              </a:spcBef>
              <a:spcAft>
                <a:spcPts val="0"/>
              </a:spcAft>
              <a:buClrTx/>
              <a:buSzTx/>
              <a:buFontTx/>
              <a:buNone/>
              <a:tabLst/>
            </a:pPr>
            <a:r>
              <a:rPr lang="en-US" sz="2000" dirty="0" smtClean="0"/>
              <a:t>(3-4 layers)</a:t>
            </a:r>
          </a:p>
          <a:p>
            <a:pPr marL="0" marR="0" indent="0" algn="l" defTabSz="457200" rtl="0" fontAlgn="auto" latinLnBrk="1" hangingPunct="0">
              <a:lnSpc>
                <a:spcPct val="100000"/>
              </a:lnSpc>
              <a:spcBef>
                <a:spcPts val="0"/>
              </a:spcBef>
              <a:spcAft>
                <a:spcPts val="0"/>
              </a:spcAft>
              <a:buClrTx/>
              <a:buSzTx/>
              <a:buFontTx/>
              <a:buNone/>
              <a:tabLst/>
            </a:pPr>
            <a:r>
              <a:rPr lang="en-US" sz="2000" dirty="0" smtClean="0"/>
              <a:t>Which </a:t>
            </a:r>
            <a:r>
              <a:rPr lang="en-US" sz="2000" dirty="0" err="1" smtClean="0"/>
              <a:t>SiPM</a:t>
            </a:r>
            <a:r>
              <a:rPr lang="en-US" sz="2000" dirty="0" smtClean="0"/>
              <a:t> device?</a:t>
            </a:r>
            <a:endParaRPr lang="en-US" sz="2000" dirty="0"/>
          </a:p>
        </p:txBody>
      </p:sp>
    </p:spTree>
    <p:extLst>
      <p:ext uri="{BB962C8B-B14F-4D97-AF65-F5344CB8AC3E}">
        <p14:creationId xmlns:p14="http://schemas.microsoft.com/office/powerpoint/2010/main" val="899668553"/>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Further Possibilities for </a:t>
            </a:r>
            <a:r>
              <a:rPr lang="en-US" dirty="0" err="1" smtClean="0"/>
              <a:t>SiPMs</a:t>
            </a:r>
            <a:r>
              <a:rPr lang="en-US" dirty="0" smtClean="0"/>
              <a:t> with </a:t>
            </a:r>
            <a:br>
              <a:rPr lang="en-US" dirty="0" smtClean="0"/>
            </a:br>
            <a:r>
              <a:rPr lang="en-US" dirty="0" smtClean="0"/>
              <a:t>High Dynamic Range and Packing Density</a:t>
            </a:r>
            <a:endParaRPr lang="en-US" dirty="0"/>
          </a:p>
        </p:txBody>
      </p:sp>
      <p:sp>
        <p:nvSpPr>
          <p:cNvPr id="3" name="Text Placeholder 2"/>
          <p:cNvSpPr>
            <a:spLocks noGrp="1"/>
          </p:cNvSpPr>
          <p:nvPr>
            <p:ph type="body" idx="1"/>
          </p:nvPr>
        </p:nvSpPr>
        <p:spPr>
          <a:xfrm>
            <a:off x="457200" y="1066800"/>
            <a:ext cx="8686800" cy="5791200"/>
          </a:xfrm>
        </p:spPr>
        <p:txBody>
          <a:bodyPr/>
          <a:lstStyle/>
          <a:p>
            <a:r>
              <a:rPr lang="en-US" dirty="0" smtClean="0"/>
              <a:t>Large pixel count w/ large gain leads to current output limitations for large area devices</a:t>
            </a:r>
          </a:p>
          <a:p>
            <a:pPr lvl="1"/>
            <a:r>
              <a:rPr lang="en-US" dirty="0" smtClean="0"/>
              <a:t>Multiple analog outputs per device</a:t>
            </a:r>
          </a:p>
          <a:p>
            <a:pPr lvl="2"/>
            <a:r>
              <a:rPr lang="en-US" dirty="0" smtClean="0"/>
              <a:t>Regional lumped analog sums - split </a:t>
            </a:r>
            <a:r>
              <a:rPr lang="en-US" dirty="0"/>
              <a:t>output currents per region and sum (</a:t>
            </a:r>
            <a:r>
              <a:rPr lang="en-US" sz="2000" dirty="0"/>
              <a:t>1/128, 1/32,1/8,1/2</a:t>
            </a:r>
            <a:r>
              <a:rPr lang="en-US" dirty="0" smtClean="0"/>
              <a:t>)</a:t>
            </a:r>
          </a:p>
          <a:p>
            <a:pPr lvl="2"/>
            <a:r>
              <a:rPr lang="en-US" dirty="0" smtClean="0"/>
              <a:t>Multi-gain </a:t>
            </a:r>
            <a:r>
              <a:rPr lang="en-US" dirty="0"/>
              <a:t>SPADs (</a:t>
            </a:r>
            <a:r>
              <a:rPr lang="en-US" sz="1800" dirty="0"/>
              <a:t>5, 15, 50μm</a:t>
            </a:r>
            <a:r>
              <a:rPr lang="en-US" dirty="0"/>
              <a:t>)</a:t>
            </a:r>
            <a:r>
              <a:rPr lang="en-US" dirty="0" smtClean="0"/>
              <a:t> for different cell sizes and fill factors </a:t>
            </a:r>
            <a:r>
              <a:rPr lang="mr-IN" dirty="0" smtClean="0"/>
              <a:t>–</a:t>
            </a:r>
            <a:r>
              <a:rPr lang="en-US" dirty="0" smtClean="0"/>
              <a:t> dynamic range built into SPAD layout</a:t>
            </a:r>
          </a:p>
          <a:p>
            <a:pPr lvl="1"/>
            <a:r>
              <a:rPr lang="en-US" dirty="0" smtClean="0"/>
              <a:t>On-chip ADC with regional </a:t>
            </a:r>
            <a:r>
              <a:rPr lang="en-US" dirty="0" err="1" smtClean="0"/>
              <a:t>serializers</a:t>
            </a:r>
            <a:endParaRPr lang="en-US" dirty="0" smtClean="0"/>
          </a:p>
          <a:p>
            <a:pPr lvl="1"/>
            <a:r>
              <a:rPr lang="en-US" dirty="0" smtClean="0"/>
              <a:t>Commercial market for LIDAR advances is growing rapidly </a:t>
            </a:r>
            <a:r>
              <a:rPr lang="mr-IN" dirty="0" smtClean="0"/>
              <a:t>–</a:t>
            </a:r>
            <a:r>
              <a:rPr lang="en-US" dirty="0" smtClean="0"/>
              <a:t> many new developments expected</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34</a:t>
            </a:fld>
            <a:endParaRPr lang="uk-UA"/>
          </a:p>
        </p:txBody>
      </p:sp>
    </p:spTree>
    <p:extLst>
      <p:ext uri="{BB962C8B-B14F-4D97-AF65-F5344CB8AC3E}">
        <p14:creationId xmlns:p14="http://schemas.microsoft.com/office/powerpoint/2010/main" val="89926681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Electron should be done well at </a:t>
            </a:r>
            <a:r>
              <a:rPr lang="en-US" dirty="0" err="1" smtClean="0"/>
              <a:t>e</a:t>
            </a:r>
            <a:r>
              <a:rPr lang="en-US" baseline="30000" dirty="0" err="1" smtClean="0"/>
              <a:t>+</a:t>
            </a:r>
            <a:r>
              <a:rPr lang="en-US" dirty="0" err="1" smtClean="0"/>
              <a:t>e</a:t>
            </a:r>
            <a:r>
              <a:rPr lang="en-US" baseline="30000" dirty="0" smtClean="0"/>
              <a:t>-</a:t>
            </a:r>
            <a:r>
              <a:rPr lang="en-US" dirty="0" smtClean="0"/>
              <a:t> Collider</a:t>
            </a:r>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pPr lvl="0"/>
              <a:t>4</a:t>
            </a:fld>
            <a:endParaRPr lang="uk-UA"/>
          </a:p>
        </p:txBody>
      </p:sp>
      <p:sp>
        <p:nvSpPr>
          <p:cNvPr id="4" name="Text Placeholder 3"/>
          <p:cNvSpPr>
            <a:spLocks noGrp="1"/>
          </p:cNvSpPr>
          <p:nvPr>
            <p:ph type="body" idx="1"/>
          </p:nvPr>
        </p:nvSpPr>
        <p:spPr/>
        <p:txBody>
          <a:bodyPr/>
          <a:lstStyle/>
          <a:p>
            <a:r>
              <a:rPr lang="en-US" dirty="0" smtClean="0"/>
              <a:t>Muons</a:t>
            </a:r>
            <a:endParaRPr lang="en-US" dirty="0"/>
          </a:p>
        </p:txBody>
      </p:sp>
      <p:sp>
        <p:nvSpPr>
          <p:cNvPr id="5" name="Text Placeholder 4"/>
          <p:cNvSpPr>
            <a:spLocks noGrp="1"/>
          </p:cNvSpPr>
          <p:nvPr>
            <p:ph type="body" idx="10"/>
          </p:nvPr>
        </p:nvSpPr>
        <p:spPr/>
        <p:txBody>
          <a:bodyPr/>
          <a:lstStyle/>
          <a:p>
            <a:r>
              <a:rPr lang="en-US" dirty="0" smtClean="0"/>
              <a:t>Electrons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35" y="1628830"/>
            <a:ext cx="4075638" cy="39527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214" y="1628830"/>
            <a:ext cx="4075638" cy="3952754"/>
          </a:xfrm>
          <a:prstGeom prst="rect">
            <a:avLst/>
          </a:prstGeom>
        </p:spPr>
      </p:pic>
      <p:sp>
        <p:nvSpPr>
          <p:cNvPr id="9" name="TextBox 8"/>
          <p:cNvSpPr txBox="1"/>
          <p:nvPr/>
        </p:nvSpPr>
        <p:spPr>
          <a:xfrm>
            <a:off x="1323735" y="5515836"/>
            <a:ext cx="7196840" cy="1384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
                  <a:solidFill>
                    <a:srgbClr val="464653"/>
                  </a:solidFill>
                </a:uFill>
                <a:latin typeface="+mn-lt"/>
                <a:ea typeface="+mn-ea"/>
                <a:cs typeface="+mn-cs"/>
                <a:sym typeface="Helvetica"/>
              </a:rPr>
              <a:t>Not yet there</a:t>
            </a:r>
            <a:r>
              <a:rPr kumimoji="0" lang="en-US" sz="2800" b="0" i="0" u="none" strike="noStrike" cap="none" spc="0" normalizeH="0" dirty="0" smtClean="0">
                <a:ln>
                  <a:noFill/>
                </a:ln>
                <a:solidFill>
                  <a:srgbClr val="000000"/>
                </a:solidFill>
                <a:effectLst/>
                <a:uFill>
                  <a:solidFill>
                    <a:srgbClr val="464653"/>
                  </a:solidFill>
                </a:uFill>
                <a:latin typeface="+mn-lt"/>
                <a:ea typeface="+mn-ea"/>
                <a:cs typeface="+mn-cs"/>
                <a:sym typeface="Helvetica"/>
              </a:rPr>
              <a:t> </a:t>
            </a:r>
            <a:r>
              <a:rPr kumimoji="0" lang="en-US" sz="2800" b="0" i="0" u="none" strike="noStrike" cap="none" spc="0" normalizeH="0" dirty="0" smtClean="0">
                <a:ln>
                  <a:noFill/>
                </a:ln>
                <a:solidFill>
                  <a:srgbClr val="000000"/>
                </a:solidFill>
                <a:effectLst/>
                <a:uFill>
                  <a:solidFill>
                    <a:srgbClr val="464653"/>
                  </a:solidFill>
                </a:uFill>
                <a:latin typeface="+mn-lt"/>
                <a:ea typeface="+mn-ea"/>
                <a:cs typeface="+mn-cs"/>
                <a:sym typeface="Wingdings"/>
              </a:rPr>
              <a:t>w/ CDR reference design</a:t>
            </a:r>
          </a:p>
          <a:p>
            <a:pPr marL="0" marR="0" indent="0" algn="ctr" defTabSz="457200" rtl="0" fontAlgn="auto" latinLnBrk="1" hangingPunct="0">
              <a:lnSpc>
                <a:spcPct val="100000"/>
              </a:lnSpc>
              <a:spcBef>
                <a:spcPts val="0"/>
              </a:spcBef>
              <a:spcAft>
                <a:spcPts val="0"/>
              </a:spcAft>
              <a:buClrTx/>
              <a:buSzTx/>
              <a:buFontTx/>
              <a:buNone/>
              <a:tabLst/>
            </a:pPr>
            <a:r>
              <a:rPr lang="en-US" sz="2800" baseline="0" dirty="0" smtClean="0">
                <a:solidFill>
                  <a:srgbClr val="000000"/>
                </a:solidFill>
                <a:sym typeface="Wingdings"/>
              </a:rPr>
              <a:t>(needs </a:t>
            </a:r>
            <a:r>
              <a:rPr lang="en-US" sz="2800" baseline="0" dirty="0" err="1" smtClean="0">
                <a:solidFill>
                  <a:srgbClr val="000000"/>
                </a:solidFill>
                <a:sym typeface="Wingdings"/>
              </a:rPr>
              <a:t>Brem</a:t>
            </a:r>
            <a:r>
              <a:rPr lang="en-US" sz="2800" dirty="0" smtClean="0">
                <a:solidFill>
                  <a:srgbClr val="000000"/>
                </a:solidFill>
                <a:sym typeface="Wingdings"/>
              </a:rPr>
              <a:t>. </a:t>
            </a:r>
            <a:r>
              <a:rPr lang="en-US" sz="2800" dirty="0">
                <a:solidFill>
                  <a:srgbClr val="000000"/>
                </a:solidFill>
                <a:sym typeface="Wingdings"/>
              </a:rPr>
              <a:t>r</a:t>
            </a:r>
            <a:r>
              <a:rPr lang="en-US" sz="2800" dirty="0" smtClean="0">
                <a:solidFill>
                  <a:srgbClr val="000000"/>
                </a:solidFill>
                <a:sym typeface="Wingdings"/>
              </a:rPr>
              <a:t>ecovery w/ EM res.)</a:t>
            </a:r>
          </a:p>
          <a:p>
            <a:pPr rtl="0" latinLnBrk="1" hangingPunct="0"/>
            <a:r>
              <a:rPr lang="en-US" sz="2800" dirty="0" smtClean="0">
                <a:solidFill>
                  <a:srgbClr val="0432FF"/>
                </a:solidFill>
                <a:sym typeface="Wingdings"/>
              </a:rPr>
              <a:t>~1-2% @ 5%/</a:t>
            </a:r>
            <a:r>
              <a:rPr lang="en-US" sz="2800" dirty="0">
                <a:solidFill>
                  <a:srgbClr val="0432FF"/>
                </a:solidFill>
                <a:sym typeface="Wingdings"/>
              </a:rPr>
              <a:t>√</a:t>
            </a:r>
            <a:r>
              <a:rPr lang="en-US" sz="2800" dirty="0" err="1" smtClean="0">
                <a:solidFill>
                  <a:srgbClr val="0432FF"/>
                </a:solidFill>
                <a:sym typeface="Wingdings"/>
              </a:rPr>
              <a:t>E</a:t>
            </a:r>
            <a:r>
              <a:rPr lang="en-US" sz="2800" baseline="-25000" dirty="0" err="1" smtClean="0">
                <a:solidFill>
                  <a:srgbClr val="0432FF"/>
                </a:solidFill>
                <a:sym typeface="Wingdings"/>
              </a:rPr>
              <a:t>loss</a:t>
            </a:r>
            <a:r>
              <a:rPr lang="en-US" sz="2800" dirty="0" smtClean="0">
                <a:solidFill>
                  <a:srgbClr val="0432FF"/>
                </a:solidFill>
                <a:sym typeface="Wingdings"/>
              </a:rPr>
              <a:t>  ~&lt;0.3% in quadrature</a:t>
            </a:r>
            <a:endParaRPr lang="en-US" sz="2800" dirty="0">
              <a:solidFill>
                <a:srgbClr val="0432FF"/>
              </a:solidFill>
            </a:endParaRPr>
          </a:p>
        </p:txBody>
      </p:sp>
      <p:sp>
        <p:nvSpPr>
          <p:cNvPr id="11" name="TextBox 10"/>
          <p:cNvSpPr txBox="1"/>
          <p:nvPr/>
        </p:nvSpPr>
        <p:spPr>
          <a:xfrm>
            <a:off x="2458590" y="2487381"/>
            <a:ext cx="145167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Muon Track </a:t>
            </a:r>
          </a:p>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smtClean="0">
                <a:ln>
                  <a:noFill/>
                </a:ln>
                <a:solidFill>
                  <a:srgbClr val="0432FF"/>
                </a:solidFill>
                <a:effectLst/>
                <a:uFill>
                  <a:solidFill>
                    <a:srgbClr val="464653"/>
                  </a:solidFill>
                </a:uFill>
                <a:latin typeface="+mn-lt"/>
                <a:ea typeface="+mn-ea"/>
                <a:cs typeface="+mn-cs"/>
                <a:sym typeface="Helvetica"/>
              </a:rPr>
              <a:t>Δp</a:t>
            </a:r>
            <a:r>
              <a:rPr kumimoji="0" lang="en-US" sz="1800" b="1"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/p ~0.3%</a:t>
            </a:r>
            <a:endPar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endParaRPr>
          </a:p>
        </p:txBody>
      </p:sp>
      <p:sp>
        <p:nvSpPr>
          <p:cNvPr id="12" name="TextBox 11"/>
          <p:cNvSpPr txBox="1"/>
          <p:nvPr/>
        </p:nvSpPr>
        <p:spPr>
          <a:xfrm>
            <a:off x="6665906" y="2568405"/>
            <a:ext cx="1759454"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Electron Track </a:t>
            </a:r>
          </a:p>
          <a:p>
            <a:pPr marL="0" marR="0" indent="0" algn="ctr"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smtClean="0">
                <a:ln>
                  <a:noFill/>
                </a:ln>
                <a:solidFill>
                  <a:srgbClr val="0432FF"/>
                </a:solidFill>
                <a:effectLst/>
                <a:uFill>
                  <a:solidFill>
                    <a:srgbClr val="464653"/>
                  </a:solidFill>
                </a:uFill>
                <a:latin typeface="+mn-lt"/>
                <a:ea typeface="+mn-ea"/>
                <a:cs typeface="+mn-cs"/>
                <a:sym typeface="Helvetica"/>
              </a:rPr>
              <a:t>Δp</a:t>
            </a:r>
            <a:r>
              <a:rPr kumimoji="0" lang="en-US" sz="1800" b="1" i="0" u="none" strike="noStrike" cap="none" spc="0" normalizeH="0" baseline="0" dirty="0" smtClean="0">
                <a:ln>
                  <a:noFill/>
                </a:ln>
                <a:solidFill>
                  <a:srgbClr val="0432FF"/>
                </a:solidFill>
                <a:effectLst/>
                <a:uFill>
                  <a:solidFill>
                    <a:srgbClr val="464653"/>
                  </a:solidFill>
                </a:uFill>
                <a:latin typeface="+mn-lt"/>
                <a:ea typeface="+mn-ea"/>
                <a:cs typeface="+mn-cs"/>
                <a:sym typeface="Helvetica"/>
              </a:rPr>
              <a:t>/p tail</a:t>
            </a:r>
            <a:r>
              <a:rPr kumimoji="0" lang="en-US" sz="1800" b="1" i="0" u="none" strike="noStrike" cap="none" spc="0" normalizeH="0" dirty="0" smtClean="0">
                <a:ln>
                  <a:noFill/>
                </a:ln>
                <a:solidFill>
                  <a:srgbClr val="0432FF"/>
                </a:solidFill>
                <a:effectLst/>
                <a:uFill>
                  <a:solidFill>
                    <a:srgbClr val="464653"/>
                  </a:solidFill>
                </a:uFill>
                <a:latin typeface="+mn-lt"/>
                <a:ea typeface="+mn-ea"/>
                <a:cs typeface="+mn-cs"/>
                <a:sym typeface="Helvetica"/>
              </a:rPr>
              <a:t> ~1-2%</a:t>
            </a:r>
          </a:p>
          <a:p>
            <a:pPr marL="0" marR="0" indent="0" algn="ctr" defTabSz="457200" rtl="0" fontAlgn="auto" latinLnBrk="1" hangingPunct="0">
              <a:lnSpc>
                <a:spcPct val="100000"/>
              </a:lnSpc>
              <a:spcBef>
                <a:spcPts val="0"/>
              </a:spcBef>
              <a:spcAft>
                <a:spcPts val="0"/>
              </a:spcAft>
              <a:buClrTx/>
              <a:buSzTx/>
              <a:buFontTx/>
              <a:buNone/>
              <a:tabLst/>
            </a:pPr>
            <a:r>
              <a:rPr lang="en-US" sz="1800" b="1" baseline="0" dirty="0" smtClean="0">
                <a:solidFill>
                  <a:srgbClr val="0432FF"/>
                </a:solidFill>
              </a:rPr>
              <a:t>(two track</a:t>
            </a:r>
            <a:r>
              <a:rPr lang="en-US" sz="1800" b="1" dirty="0" smtClean="0">
                <a:solidFill>
                  <a:srgbClr val="0432FF"/>
                </a:solidFill>
              </a:rPr>
              <a:t>s)</a:t>
            </a:r>
            <a:endParaRPr kumimoji="0" lang="en-US" sz="1800" b="1" i="0" u="none" strike="noStrike" cap="none" spc="0" normalizeH="0" baseline="0" dirty="0">
              <a:ln>
                <a:noFill/>
              </a:ln>
              <a:solidFill>
                <a:srgbClr val="0432FF"/>
              </a:solidFill>
              <a:effectLst/>
              <a:uFill>
                <a:solidFill>
                  <a:srgbClr val="464653"/>
                </a:solidFill>
              </a:uFill>
              <a:latin typeface="+mn-lt"/>
              <a:ea typeface="+mn-ea"/>
              <a:cs typeface="+mn-cs"/>
              <a:sym typeface="Helvetica"/>
            </a:endParaRPr>
          </a:p>
        </p:txBody>
      </p:sp>
      <p:cxnSp>
        <p:nvCxnSpPr>
          <p:cNvPr id="14" name="Straight Connector 13"/>
          <p:cNvCxnSpPr/>
          <p:nvPr/>
        </p:nvCxnSpPr>
        <p:spPr>
          <a:xfrm>
            <a:off x="2083443" y="3032567"/>
            <a:ext cx="0" cy="2129742"/>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5" name="Straight Connector 14"/>
          <p:cNvCxnSpPr/>
          <p:nvPr/>
        </p:nvCxnSpPr>
        <p:spPr>
          <a:xfrm>
            <a:off x="2083443" y="4026986"/>
            <a:ext cx="86906" cy="0"/>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6379580" y="4026986"/>
            <a:ext cx="0" cy="1095101"/>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6379580" y="4623376"/>
            <a:ext cx="263884" cy="6499"/>
          </a:xfrm>
          <a:prstGeom prst="line">
            <a:avLst/>
          </a:prstGeom>
          <a:noFill/>
          <a:ln w="19050" cap="flat">
            <a:solidFill>
              <a:srgbClr val="727CA3"/>
            </a:solidFill>
            <a:prstDash val="solid"/>
            <a:round/>
          </a:ln>
          <a:effectLst>
            <a:outerShdw blurRad="38100" dist="25400" dir="5400000" rotWithShape="0">
              <a:srgbClr val="000000">
                <a:alpha val="40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648516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Regimes of EM Resolution</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5</a:t>
            </a:fld>
            <a:endParaRPr lang="uk-UA" dirty="0"/>
          </a:p>
        </p:txBody>
      </p:sp>
      <p:pic>
        <p:nvPicPr>
          <p:cNvPr id="5" name="Picture 6" descr="sampres.png"/>
          <p:cNvPicPr>
            <a:picLocks noChangeAspect="1"/>
          </p:cNvPicPr>
          <p:nvPr/>
        </p:nvPicPr>
        <p:blipFill>
          <a:blip r:embed="rId4"/>
          <a:srcRect l="1196" b="10332"/>
          <a:stretch>
            <a:fillRect/>
          </a:stretch>
        </p:blipFill>
        <p:spPr bwMode="auto">
          <a:xfrm>
            <a:off x="2209800" y="2601409"/>
            <a:ext cx="5205413" cy="3279775"/>
          </a:xfrm>
          <a:prstGeom prst="rect">
            <a:avLst/>
          </a:prstGeom>
          <a:noFill/>
          <a:ln w="9525">
            <a:noFill/>
            <a:miter lim="800000"/>
            <a:headEnd/>
            <a:tailEnd/>
          </a:ln>
        </p:spPr>
      </p:pic>
      <p:sp>
        <p:nvSpPr>
          <p:cNvPr id="7" name="Content Placeholder 2"/>
          <p:cNvSpPr txBox="1">
            <a:spLocks/>
          </p:cNvSpPr>
          <p:nvPr/>
        </p:nvSpPr>
        <p:spPr>
          <a:xfrm>
            <a:off x="457200" y="1143000"/>
            <a:ext cx="8229600" cy="20574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274320" indent="-274320" eaLnBrk="1" hangingPunct="1">
              <a:spcBef>
                <a:spcPts val="600"/>
              </a:spcBef>
              <a:buClr>
                <a:srgbClr val="727CA3"/>
              </a:buClr>
              <a:buSzPct val="76000"/>
              <a:buFont typeface="Wingdings 3"/>
              <a:buChar char=""/>
              <a:defRPr sz="2600" b="1">
                <a:solidFill>
                  <a:srgbClr val="008000"/>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9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a:lstStyle>
          <a:p>
            <a:pPr defTabSz="914400"/>
            <a:r>
              <a:rPr lang="en-US" sz="2400" dirty="0" smtClean="0">
                <a:solidFill>
                  <a:srgbClr val="0000FF"/>
                </a:solidFill>
              </a:rPr>
              <a:t>For EM showers in a sampling calorimeter, the energy resolution is dominated by the sampling fluctuations:</a:t>
            </a:r>
          </a:p>
        </p:txBody>
      </p:sp>
      <p:graphicFrame>
        <p:nvGraphicFramePr>
          <p:cNvPr id="8" name="Object 2"/>
          <p:cNvGraphicFramePr>
            <a:graphicFrameLocks noChangeAspect="1"/>
          </p:cNvGraphicFramePr>
          <p:nvPr>
            <p:extLst>
              <p:ext uri="{D42A27DB-BD31-4B8C-83A1-F6EECF244321}">
                <p14:modId xmlns:p14="http://schemas.microsoft.com/office/powerpoint/2010/main" val="391856962"/>
              </p:ext>
            </p:extLst>
          </p:nvPr>
        </p:nvGraphicFramePr>
        <p:xfrm>
          <a:off x="685800" y="2068009"/>
          <a:ext cx="7939088" cy="627063"/>
        </p:xfrm>
        <a:graphic>
          <a:graphicData uri="http://schemas.openxmlformats.org/presentationml/2006/ole">
            <mc:AlternateContent xmlns:mc="http://schemas.openxmlformats.org/markup-compatibility/2006">
              <mc:Choice xmlns:v="urn:schemas-microsoft-com:vml" Requires="v">
                <p:oleObj spid="_x0000_s4278" name="Equation" r:id="rId5" imgW="3378200" imgH="266700" progId="Equation.3">
                  <p:embed/>
                </p:oleObj>
              </mc:Choice>
              <mc:Fallback>
                <p:oleObj name="Equation" r:id="rId5" imgW="3378200" imgH="266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068009"/>
                        <a:ext cx="7939088"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rot="10800000">
            <a:off x="2590800" y="5420809"/>
            <a:ext cx="1143000" cy="1588"/>
          </a:xfrm>
          <a:prstGeom prst="line">
            <a:avLst/>
          </a:prstGeom>
          <a:ln w="5715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10" name="Object 3"/>
          <p:cNvGraphicFramePr>
            <a:graphicFrameLocks noChangeAspect="1"/>
          </p:cNvGraphicFramePr>
          <p:nvPr>
            <p:extLst>
              <p:ext uri="{D42A27DB-BD31-4B8C-83A1-F6EECF244321}">
                <p14:modId xmlns:p14="http://schemas.microsoft.com/office/powerpoint/2010/main" val="1755098632"/>
              </p:ext>
            </p:extLst>
          </p:nvPr>
        </p:nvGraphicFramePr>
        <p:xfrm>
          <a:off x="3657600" y="5878009"/>
          <a:ext cx="2362200" cy="508000"/>
        </p:xfrm>
        <a:graphic>
          <a:graphicData uri="http://schemas.openxmlformats.org/presentationml/2006/ole">
            <mc:AlternateContent xmlns:mc="http://schemas.openxmlformats.org/markup-compatibility/2006">
              <mc:Choice xmlns:v="urn:schemas-microsoft-com:vml" Requires="v">
                <p:oleObj spid="_x0000_s4279" name="Equation" r:id="rId7" imgW="1181100" imgH="254000" progId="Equation.3">
                  <p:embed/>
                </p:oleObj>
              </mc:Choice>
              <mc:Fallback>
                <p:oleObj name="Equation" r:id="rId7" imgW="1181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878009"/>
                        <a:ext cx="23622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4"/>
          <p:cNvSpPr txBox="1">
            <a:spLocks noChangeArrowheads="1"/>
          </p:cNvSpPr>
          <p:nvPr/>
        </p:nvSpPr>
        <p:spPr bwMode="auto">
          <a:xfrm rot="16200000">
            <a:off x="441325" y="3988884"/>
            <a:ext cx="2932113" cy="461963"/>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06" charset="2"/>
              </a:rPr>
              <a:t>s</a:t>
            </a:r>
            <a:r>
              <a:rPr lang="en-US" sz="2400" i="1" baseline="-25000">
                <a:latin typeface="Symbol" pitchFamily="-106" charset="2"/>
              </a:rPr>
              <a:t>E </a:t>
            </a:r>
            <a:r>
              <a:rPr lang="en-US" sz="2400"/>
              <a:t>/</a:t>
            </a:r>
            <a:r>
              <a:rPr lang="en-US" sz="2400" i="1"/>
              <a:t>E</a:t>
            </a:r>
            <a:r>
              <a:rPr lang="en-US" sz="2400"/>
              <a:t>)</a:t>
            </a:r>
            <a:r>
              <a:rPr lang="en-US" sz="2400" i="1" baseline="-25000"/>
              <a:t>EM</a:t>
            </a:r>
            <a:r>
              <a:rPr lang="en-US" sz="2400"/>
              <a:t> *√</a:t>
            </a:r>
            <a:r>
              <a:rPr lang="en-US" sz="2400" i="1"/>
              <a:t>E</a:t>
            </a:r>
            <a:r>
              <a:rPr lang="en-US" sz="2400"/>
              <a:t> [%]</a:t>
            </a:r>
          </a:p>
        </p:txBody>
      </p:sp>
      <p:sp>
        <p:nvSpPr>
          <p:cNvPr id="12" name="TextBox 6"/>
          <p:cNvSpPr txBox="1">
            <a:spLocks noChangeArrowheads="1"/>
          </p:cNvSpPr>
          <p:nvPr/>
        </p:nvSpPr>
        <p:spPr bwMode="auto">
          <a:xfrm>
            <a:off x="7315200" y="4277809"/>
            <a:ext cx="1828800" cy="646331"/>
          </a:xfrm>
          <a:prstGeom prst="rect">
            <a:avLst/>
          </a:prstGeom>
          <a:noFill/>
          <a:ln w="9525">
            <a:noFill/>
            <a:miter lim="800000"/>
            <a:headEnd/>
            <a:tailEnd/>
          </a:ln>
        </p:spPr>
        <p:txBody>
          <a:bodyPr wrap="square">
            <a:prstTxWarp prst="textNoShape">
              <a:avLst/>
            </a:prstTxWarp>
            <a:spAutoFit/>
          </a:bodyPr>
          <a:lstStyle/>
          <a:p>
            <a:r>
              <a:rPr lang="en-US" dirty="0"/>
              <a:t>(Courtesy of R. </a:t>
            </a:r>
            <a:r>
              <a:rPr lang="en-US" dirty="0" err="1"/>
              <a:t>Wigmans</a:t>
            </a:r>
            <a:r>
              <a:rPr lang="en-US" dirty="0"/>
              <a:t>)</a:t>
            </a:r>
          </a:p>
        </p:txBody>
      </p:sp>
      <p:sp>
        <p:nvSpPr>
          <p:cNvPr id="13" name="TextBox 12"/>
          <p:cNvSpPr txBox="1"/>
          <p:nvPr/>
        </p:nvSpPr>
        <p:spPr>
          <a:xfrm>
            <a:off x="6400800" y="2982409"/>
            <a:ext cx="2736446" cy="369332"/>
          </a:xfrm>
          <a:prstGeom prst="rect">
            <a:avLst/>
          </a:prstGeom>
          <a:noFill/>
        </p:spPr>
        <p:txBody>
          <a:bodyPr wrap="none" rtlCol="0">
            <a:spAutoFit/>
          </a:bodyPr>
          <a:lstStyle/>
          <a:p>
            <a:r>
              <a:rPr lang="en-US" dirty="0" smtClean="0">
                <a:solidFill>
                  <a:srgbClr val="FF0000"/>
                </a:solidFill>
              </a:rPr>
              <a:t>* Si-W (</a:t>
            </a:r>
            <a:r>
              <a:rPr lang="en-US" dirty="0" smtClean="0">
                <a:solidFill>
                  <a:srgbClr val="FF0000"/>
                </a:solidFill>
                <a:latin typeface="Symbol" charset="2"/>
                <a:cs typeface="Symbol" charset="2"/>
              </a:rPr>
              <a:t>300m</a:t>
            </a:r>
            <a:r>
              <a:rPr lang="en-US" dirty="0" smtClean="0">
                <a:solidFill>
                  <a:srgbClr val="FF0000"/>
                </a:solidFill>
              </a:rPr>
              <a:t>m - HGC)</a:t>
            </a:r>
            <a:endParaRPr lang="en-US" dirty="0">
              <a:solidFill>
                <a:srgbClr val="FF0000"/>
              </a:solidFill>
            </a:endParaRPr>
          </a:p>
        </p:txBody>
      </p:sp>
      <p:sp>
        <p:nvSpPr>
          <p:cNvPr id="14" name="TextBox 13"/>
          <p:cNvSpPr txBox="1"/>
          <p:nvPr/>
        </p:nvSpPr>
        <p:spPr>
          <a:xfrm>
            <a:off x="6525130" y="2601409"/>
            <a:ext cx="2736446" cy="369332"/>
          </a:xfrm>
          <a:prstGeom prst="rect">
            <a:avLst/>
          </a:prstGeom>
          <a:noFill/>
        </p:spPr>
        <p:txBody>
          <a:bodyPr wrap="none" rtlCol="0">
            <a:spAutoFit/>
          </a:bodyPr>
          <a:lstStyle/>
          <a:p>
            <a:r>
              <a:rPr lang="en-US" dirty="0" smtClean="0">
                <a:solidFill>
                  <a:srgbClr val="FF0000"/>
                </a:solidFill>
              </a:rPr>
              <a:t>* Si-W (</a:t>
            </a:r>
            <a:r>
              <a:rPr lang="en-US" dirty="0" smtClean="0">
                <a:solidFill>
                  <a:srgbClr val="FF0000"/>
                </a:solidFill>
                <a:latin typeface="Symbol" charset="2"/>
                <a:cs typeface="Symbol" charset="2"/>
              </a:rPr>
              <a:t>100m</a:t>
            </a:r>
            <a:r>
              <a:rPr lang="en-US" dirty="0" smtClean="0">
                <a:solidFill>
                  <a:srgbClr val="FF0000"/>
                </a:solidFill>
              </a:rPr>
              <a:t>m - HGC)</a:t>
            </a:r>
            <a:endParaRPr lang="en-US" dirty="0">
              <a:solidFill>
                <a:srgbClr val="FF0000"/>
              </a:solidFill>
            </a:endParaRPr>
          </a:p>
        </p:txBody>
      </p:sp>
      <p:sp>
        <p:nvSpPr>
          <p:cNvPr id="15" name="TextBox 14"/>
          <p:cNvSpPr txBox="1"/>
          <p:nvPr/>
        </p:nvSpPr>
        <p:spPr>
          <a:xfrm>
            <a:off x="3352800" y="5039809"/>
            <a:ext cx="1905000" cy="646331"/>
          </a:xfrm>
          <a:prstGeom prst="rect">
            <a:avLst/>
          </a:prstGeom>
          <a:noFill/>
        </p:spPr>
        <p:txBody>
          <a:bodyPr wrap="square" rtlCol="0">
            <a:spAutoFit/>
          </a:bodyPr>
          <a:lstStyle/>
          <a:p>
            <a:pPr algn="ctr"/>
            <a:r>
              <a:rPr lang="en-US" dirty="0" smtClean="0">
                <a:solidFill>
                  <a:srgbClr val="3366FF"/>
                </a:solidFill>
              </a:rPr>
              <a:t>Homogeneous crystals</a:t>
            </a:r>
            <a:endParaRPr lang="en-US" dirty="0">
              <a:solidFill>
                <a:srgbClr val="3366FF"/>
              </a:solidFill>
            </a:endParaRPr>
          </a:p>
        </p:txBody>
      </p:sp>
      <p:grpSp>
        <p:nvGrpSpPr>
          <p:cNvPr id="23" name="Group 22"/>
          <p:cNvGrpSpPr/>
          <p:nvPr/>
        </p:nvGrpSpPr>
        <p:grpSpPr>
          <a:xfrm>
            <a:off x="5522781" y="2416227"/>
            <a:ext cx="2361236" cy="891251"/>
            <a:chOff x="5522781" y="2416227"/>
            <a:chExt cx="2361236" cy="891251"/>
          </a:xfrm>
        </p:grpSpPr>
        <p:sp>
          <p:nvSpPr>
            <p:cNvPr id="16" name="Oval 15"/>
            <p:cNvSpPr/>
            <p:nvPr/>
          </p:nvSpPr>
          <p:spPr>
            <a:xfrm rot="19690475">
              <a:off x="5522781" y="2416227"/>
              <a:ext cx="2361236" cy="891251"/>
            </a:xfrm>
            <a:prstGeom prst="ellipse">
              <a:avLst/>
            </a:prstGeom>
            <a:noFill/>
            <a:ln w="19050" cap="flat">
              <a:solidFill>
                <a:srgbClr val="FF000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18" name="TextBox 17"/>
            <p:cNvSpPr txBox="1"/>
            <p:nvPr/>
          </p:nvSpPr>
          <p:spPr>
            <a:xfrm rot="19420818">
              <a:off x="6216773" y="2559207"/>
              <a:ext cx="100123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0000"/>
                  </a:solidFill>
                  <a:effectLst/>
                  <a:uFill>
                    <a:solidFill>
                      <a:srgbClr val="464653"/>
                    </a:solidFill>
                  </a:uFill>
                  <a:latin typeface="+mn-lt"/>
                  <a:ea typeface="+mn-ea"/>
                  <a:cs typeface="+mn-cs"/>
                  <a:sym typeface="Helvetica"/>
                </a:rPr>
                <a:t>Silicon</a:t>
              </a:r>
              <a:endParaRPr kumimoji="0" lang="en-US" sz="2400" b="0" i="0" u="none" strike="noStrike" cap="none" spc="0" normalizeH="0" baseline="0" dirty="0">
                <a:ln>
                  <a:noFill/>
                </a:ln>
                <a:solidFill>
                  <a:srgbClr val="FF0000"/>
                </a:solidFill>
                <a:effectLst/>
                <a:uFill>
                  <a:solidFill>
                    <a:srgbClr val="464653"/>
                  </a:solidFill>
                </a:uFill>
                <a:latin typeface="+mn-lt"/>
                <a:ea typeface="+mn-ea"/>
                <a:cs typeface="+mn-cs"/>
                <a:sym typeface="Helvetica"/>
              </a:endParaRPr>
            </a:p>
          </p:txBody>
        </p:sp>
      </p:grpSp>
      <p:grpSp>
        <p:nvGrpSpPr>
          <p:cNvPr id="24" name="Group 23"/>
          <p:cNvGrpSpPr/>
          <p:nvPr/>
        </p:nvGrpSpPr>
        <p:grpSpPr>
          <a:xfrm>
            <a:off x="4143681" y="3309393"/>
            <a:ext cx="2815668" cy="1500422"/>
            <a:chOff x="4143681" y="3309393"/>
            <a:chExt cx="2815668" cy="1500422"/>
          </a:xfrm>
        </p:grpSpPr>
        <p:sp>
          <p:nvSpPr>
            <p:cNvPr id="19" name="Oval 18"/>
            <p:cNvSpPr/>
            <p:nvPr/>
          </p:nvSpPr>
          <p:spPr>
            <a:xfrm rot="19690475">
              <a:off x="4143681" y="3309393"/>
              <a:ext cx="2361236" cy="891251"/>
            </a:xfrm>
            <a:prstGeom prst="ellipse">
              <a:avLst/>
            </a:prstGeom>
            <a:noFill/>
            <a:ln w="19050" cap="flat">
              <a:solidFill>
                <a:srgbClr val="FFC00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20" name="TextBox 19"/>
            <p:cNvSpPr txBox="1"/>
            <p:nvPr/>
          </p:nvSpPr>
          <p:spPr>
            <a:xfrm rot="19420818">
              <a:off x="4951429" y="3978820"/>
              <a:ext cx="200792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FFC000"/>
                  </a:solidFill>
                </a:rPr>
                <a:t>Plastic/Quartz</a:t>
              </a:r>
            </a:p>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FFC000"/>
                  </a:solidFill>
                </a:rPr>
                <a:t>Fiber</a:t>
              </a:r>
              <a:endParaRPr kumimoji="0" lang="en-US" sz="2400" b="0" i="0" u="none" strike="noStrike" cap="none" spc="0" normalizeH="0" baseline="0" dirty="0">
                <a:ln>
                  <a:noFill/>
                </a:ln>
                <a:solidFill>
                  <a:srgbClr val="FFC000"/>
                </a:solidFill>
                <a:effectLst/>
                <a:uFill>
                  <a:solidFill>
                    <a:srgbClr val="464653"/>
                  </a:solidFill>
                </a:uFill>
                <a:sym typeface="Helvetica"/>
              </a:endParaRPr>
            </a:p>
          </p:txBody>
        </p:sp>
      </p:grpSp>
      <p:grpSp>
        <p:nvGrpSpPr>
          <p:cNvPr id="25" name="Group 24"/>
          <p:cNvGrpSpPr/>
          <p:nvPr/>
        </p:nvGrpSpPr>
        <p:grpSpPr>
          <a:xfrm>
            <a:off x="2501962" y="3708846"/>
            <a:ext cx="2538931" cy="1517646"/>
            <a:chOff x="2501962" y="3708846"/>
            <a:chExt cx="2538931" cy="1517646"/>
          </a:xfrm>
        </p:grpSpPr>
        <p:sp>
          <p:nvSpPr>
            <p:cNvPr id="21" name="Oval 20"/>
            <p:cNvSpPr/>
            <p:nvPr/>
          </p:nvSpPr>
          <p:spPr>
            <a:xfrm rot="19690475">
              <a:off x="2679657" y="4335241"/>
              <a:ext cx="2361236" cy="891251"/>
            </a:xfrm>
            <a:prstGeom prst="ellipse">
              <a:avLst/>
            </a:prstGeom>
            <a:noFill/>
            <a:ln w="19050" cap="flat">
              <a:solidFill>
                <a:srgbClr val="00B050"/>
              </a:solidFill>
              <a:prstDash val="solid"/>
              <a:round/>
            </a:ln>
            <a:effectLst>
              <a:outerShdw blurRad="50800" dist="430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endParaRPr>
            </a:p>
          </p:txBody>
        </p:sp>
        <p:sp>
          <p:nvSpPr>
            <p:cNvPr id="22" name="TextBox 21"/>
            <p:cNvSpPr txBox="1"/>
            <p:nvPr/>
          </p:nvSpPr>
          <p:spPr>
            <a:xfrm rot="19420818">
              <a:off x="2501962" y="3708846"/>
              <a:ext cx="1668082"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00B050"/>
                  </a:solidFill>
                </a:rPr>
                <a:t>Segmented</a:t>
              </a:r>
              <a:endParaRPr lang="en-US" sz="2400" dirty="0">
                <a:solidFill>
                  <a:srgbClr val="00B050"/>
                </a:solidFill>
              </a:endParaRPr>
            </a:p>
            <a:p>
              <a:pPr marL="0" marR="0" indent="0" algn="ctr" defTabSz="457200" rtl="0" fontAlgn="auto" latinLnBrk="1" hangingPunct="0">
                <a:lnSpc>
                  <a:spcPct val="100000"/>
                </a:lnSpc>
                <a:spcBef>
                  <a:spcPts val="0"/>
                </a:spcBef>
                <a:spcAft>
                  <a:spcPts val="0"/>
                </a:spcAft>
                <a:buClrTx/>
                <a:buSzTx/>
                <a:buFontTx/>
                <a:buNone/>
                <a:tabLst/>
              </a:pPr>
              <a:r>
                <a:rPr lang="en-US" sz="2400" dirty="0" smtClean="0">
                  <a:solidFill>
                    <a:srgbClr val="00B050"/>
                  </a:solidFill>
                </a:rPr>
                <a:t>Crystal?</a:t>
              </a:r>
              <a:endParaRPr kumimoji="0" lang="en-US" sz="2400" b="0" i="0" u="none" strike="noStrike" cap="none" spc="0" normalizeH="0" baseline="0" dirty="0">
                <a:ln>
                  <a:noFill/>
                </a:ln>
                <a:solidFill>
                  <a:srgbClr val="00B050"/>
                </a:solidFill>
                <a:effectLst/>
                <a:uFill>
                  <a:solidFill>
                    <a:srgbClr val="464653"/>
                  </a:solidFill>
                </a:uFill>
                <a:sym typeface="Helvetica"/>
              </a:endParaRPr>
            </a:p>
          </p:txBody>
        </p:sp>
      </p:grpSp>
      <p:sp>
        <p:nvSpPr>
          <p:cNvPr id="26" name="TextBox 25"/>
          <p:cNvSpPr txBox="1"/>
          <p:nvPr/>
        </p:nvSpPr>
        <p:spPr>
          <a:xfrm>
            <a:off x="7166470" y="3243545"/>
            <a:ext cx="176907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1800" b="1" dirty="0" smtClean="0"/>
              <a:t>X</a:t>
            </a:r>
            <a:r>
              <a:rPr lang="en-US" sz="1800" b="1" baseline="-25000" dirty="0" smtClean="0"/>
              <a:t>0</a:t>
            </a:r>
            <a:r>
              <a:rPr lang="en-US" sz="1800" b="1" dirty="0" smtClean="0"/>
              <a:t>(Si)/X</a:t>
            </a:r>
            <a:r>
              <a:rPr lang="en-US" sz="1800" b="1" baseline="-25000" dirty="0" smtClean="0"/>
              <a:t>0</a:t>
            </a:r>
            <a:r>
              <a:rPr lang="en-US" sz="1800" b="1" dirty="0" smtClean="0"/>
              <a:t>(W)=27</a:t>
            </a:r>
            <a:endParaRPr kumimoji="0" lang="en-US" sz="1800" b="1" i="0" u="none" strike="noStrike" cap="none" spc="0" normalizeH="0" dirty="0">
              <a:ln>
                <a:noFill/>
              </a:ln>
              <a:solidFill>
                <a:srgbClr val="464653"/>
              </a:solidFill>
              <a:effectLst/>
              <a:uFill>
                <a:solidFill>
                  <a:srgbClr val="464653"/>
                </a:solidFill>
              </a:uFill>
              <a:sym typeface="Helvetica"/>
            </a:endParaRPr>
          </a:p>
        </p:txBody>
      </p:sp>
    </p:spTree>
    <p:extLst>
      <p:ext uri="{BB962C8B-B14F-4D97-AF65-F5344CB8AC3E}">
        <p14:creationId xmlns:p14="http://schemas.microsoft.com/office/powerpoint/2010/main" val="2840137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16"/>
          <p:cNvSpPr txBox="1">
            <a:spLocks noGrp="1"/>
          </p:cNvSpPr>
          <p:nvPr>
            <p:ph type="body" idx="1"/>
          </p:nvPr>
        </p:nvSpPr>
        <p:spPr>
          <a:xfrm>
            <a:off x="0" y="1051875"/>
            <a:ext cx="4160373" cy="1957543"/>
          </a:xfrm>
          <a:prstGeom prst="rect">
            <a:avLst/>
          </a:prstGeom>
          <a:solidFill>
            <a:schemeClr val="lt1"/>
          </a:solidFill>
        </p:spPr>
        <p:txBody>
          <a:bodyPr spcFirstLastPara="1" wrap="square" lIns="91425" tIns="91425" rIns="91425" bIns="91425" anchor="t" anchorCtr="0">
            <a:noAutofit/>
          </a:bodyPr>
          <a:lstStyle/>
          <a:p>
            <a:pPr marL="457200" lvl="0" indent="-330200" algn="l" rtl="0">
              <a:spcBef>
                <a:spcPts val="1600"/>
              </a:spcBef>
              <a:spcAft>
                <a:spcPts val="0"/>
              </a:spcAft>
              <a:buSzPts val="1600"/>
              <a:buChar char="●"/>
            </a:pPr>
            <a:r>
              <a:rPr lang="it" sz="2000" b="1" dirty="0" smtClean="0">
                <a:solidFill>
                  <a:srgbClr val="38761D"/>
                </a:solidFill>
              </a:rPr>
              <a:t>Timing </a:t>
            </a:r>
            <a:r>
              <a:rPr lang="it" sz="2000" b="1" dirty="0">
                <a:solidFill>
                  <a:srgbClr val="38761D"/>
                </a:solidFill>
              </a:rPr>
              <a:t>layer</a:t>
            </a:r>
            <a:r>
              <a:rPr lang="it" sz="2000" b="1" dirty="0"/>
              <a:t>:</a:t>
            </a:r>
            <a:endParaRPr sz="2000" b="1" dirty="0"/>
          </a:p>
          <a:p>
            <a:pPr marL="914400" lvl="1" indent="-304800" algn="l" rtl="0">
              <a:spcBef>
                <a:spcPts val="0"/>
              </a:spcBef>
              <a:spcAft>
                <a:spcPts val="0"/>
              </a:spcAft>
              <a:buSzPts val="1200"/>
              <a:buChar char="○"/>
            </a:pPr>
            <a:r>
              <a:rPr lang="it" sz="1600" dirty="0"/>
              <a:t>LYSO:Ce crystals</a:t>
            </a:r>
            <a:endParaRPr sz="1600" dirty="0"/>
          </a:p>
          <a:p>
            <a:pPr marL="914400" lvl="1" indent="-304800" algn="l" rtl="0">
              <a:spcBef>
                <a:spcPts val="0"/>
              </a:spcBef>
              <a:spcAft>
                <a:spcPts val="0"/>
              </a:spcAft>
              <a:buSzPts val="1200"/>
              <a:buChar char="○"/>
            </a:pPr>
            <a:r>
              <a:rPr lang="it" sz="1600" dirty="0"/>
              <a:t>SiPMs</a:t>
            </a:r>
            <a:endParaRPr sz="1600" dirty="0"/>
          </a:p>
          <a:p>
            <a:pPr marL="914400" lvl="1" indent="-304800" algn="l" rtl="0">
              <a:spcBef>
                <a:spcPts val="0"/>
              </a:spcBef>
              <a:spcAft>
                <a:spcPts val="0"/>
              </a:spcAft>
              <a:buSzPts val="1200"/>
              <a:buChar char="○"/>
            </a:pPr>
            <a:r>
              <a:rPr lang="it" sz="1600" dirty="0"/>
              <a:t>3x3x54 mm³ active cell</a:t>
            </a:r>
            <a:endParaRPr sz="1600" dirty="0"/>
          </a:p>
          <a:p>
            <a:pPr marL="914400" lvl="1" indent="-317500" algn="l" rtl="0">
              <a:spcBef>
                <a:spcPts val="0"/>
              </a:spcBef>
              <a:spcAft>
                <a:spcPts val="0"/>
              </a:spcAft>
              <a:buClr>
                <a:srgbClr val="999999"/>
              </a:buClr>
              <a:buSzPts val="1400"/>
              <a:buChar char="○"/>
            </a:pPr>
            <a:r>
              <a:rPr lang="it" sz="1600" dirty="0">
                <a:solidFill>
                  <a:srgbClr val="999999"/>
                </a:solidFill>
              </a:rPr>
              <a:t>3x3 mm² </a:t>
            </a:r>
            <a:r>
              <a:rPr lang="it" sz="1600" dirty="0" smtClean="0">
                <a:solidFill>
                  <a:srgbClr val="999999"/>
                </a:solidFill>
              </a:rPr>
              <a:t>SiPMs</a:t>
            </a:r>
            <a:r>
              <a:rPr lang="en-US" sz="1600" dirty="0">
                <a:solidFill>
                  <a:srgbClr val="999999"/>
                </a:solidFill>
              </a:rPr>
              <a:t> </a:t>
            </a:r>
          </a:p>
          <a:p>
            <a:pPr marL="596900" lvl="1" indent="0" algn="l" rtl="0">
              <a:spcBef>
                <a:spcPts val="0"/>
              </a:spcBef>
              <a:spcAft>
                <a:spcPts val="0"/>
              </a:spcAft>
              <a:buClr>
                <a:srgbClr val="999999"/>
              </a:buClr>
              <a:buSzPts val="1400"/>
              <a:buNone/>
            </a:pPr>
            <a:r>
              <a:rPr lang="en-US" sz="1600" dirty="0" smtClean="0">
                <a:solidFill>
                  <a:srgbClr val="999999"/>
                </a:solidFill>
              </a:rPr>
              <a:t>                 (</a:t>
            </a:r>
            <a:r>
              <a:rPr lang="it" sz="1600" dirty="0" smtClean="0">
                <a:solidFill>
                  <a:srgbClr val="999999"/>
                </a:solidFill>
              </a:rPr>
              <a:t>15-25 um</a:t>
            </a:r>
            <a:r>
              <a:rPr lang="en-US" sz="1600" dirty="0" smtClean="0">
                <a:solidFill>
                  <a:srgbClr val="999999"/>
                </a:solidFill>
              </a:rPr>
              <a:t>)</a:t>
            </a:r>
            <a:r>
              <a:rPr lang="it" sz="3200" dirty="0">
                <a:solidFill>
                  <a:srgbClr val="999999"/>
                </a:solidFill>
              </a:rPr>
              <a:t/>
            </a:r>
            <a:br>
              <a:rPr lang="it" sz="3200" dirty="0">
                <a:solidFill>
                  <a:srgbClr val="999999"/>
                </a:solidFill>
              </a:rPr>
            </a:br>
            <a:endParaRPr sz="1600" dirty="0">
              <a:solidFill>
                <a:srgbClr val="999999"/>
              </a:solidFill>
            </a:endParaRPr>
          </a:p>
        </p:txBody>
      </p:sp>
      <p:sp>
        <p:nvSpPr>
          <p:cNvPr id="2" name="Title 1"/>
          <p:cNvSpPr>
            <a:spLocks noGrp="1"/>
          </p:cNvSpPr>
          <p:nvPr>
            <p:ph type="title"/>
          </p:nvPr>
        </p:nvSpPr>
        <p:spPr/>
        <p:txBody>
          <a:bodyPr/>
          <a:lstStyle/>
          <a:p>
            <a:r>
              <a:rPr lang="en-US" dirty="0" smtClean="0"/>
              <a:t>Segmented Crystal Calorimeter Module</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6</a:t>
            </a:fld>
            <a:endParaRPr lang="uk-UA"/>
          </a:p>
        </p:txBody>
      </p:sp>
      <p:sp>
        <p:nvSpPr>
          <p:cNvPr id="5" name="Google Shape;76;p16"/>
          <p:cNvSpPr txBox="1">
            <a:spLocks/>
          </p:cNvSpPr>
          <p:nvPr/>
        </p:nvSpPr>
        <p:spPr>
          <a:xfrm>
            <a:off x="8252538" y="5997861"/>
            <a:ext cx="548700" cy="393600"/>
          </a:xfrm>
          <a:prstGeom prst="rect">
            <a:avLst/>
          </a:prstGeom>
        </p:spPr>
        <p:txBody>
          <a:bodyPr spcFirstLastPara="1" wrap="square" lIns="91425" tIns="91425" rIns="91425" bIns="91425" anchor="ctr" anchorCtr="0">
            <a:noAutofit/>
          </a:bodyPr>
          <a:lstStyle>
            <a:lvl1pPr algn="ctr" defTabSz="457200">
              <a:defRPr sz="1400">
                <a:solidFill>
                  <a:srgbClr val="464653"/>
                </a:solidFill>
                <a:uFill>
                  <a:solidFill>
                    <a:srgbClr val="464653"/>
                  </a:solidFill>
                </a:uFill>
                <a:latin typeface="+mn-lt"/>
                <a:ea typeface="+mn-ea"/>
                <a:cs typeface="+mn-cs"/>
                <a:sym typeface="Helvetica"/>
              </a:defRPr>
            </a:lvl1pPr>
            <a:lvl2pPr indent="457200" algn="ctr" defTabSz="457200">
              <a:defRPr sz="1400">
                <a:solidFill>
                  <a:srgbClr val="464653"/>
                </a:solidFill>
                <a:uFill>
                  <a:solidFill>
                    <a:srgbClr val="464653"/>
                  </a:solidFill>
                </a:uFill>
                <a:latin typeface="+mn-lt"/>
                <a:ea typeface="+mn-ea"/>
                <a:cs typeface="+mn-cs"/>
                <a:sym typeface="Helvetica"/>
              </a:defRPr>
            </a:lvl2pPr>
            <a:lvl3pPr indent="914400" algn="ctr" defTabSz="457200">
              <a:defRPr sz="1400">
                <a:solidFill>
                  <a:srgbClr val="464653"/>
                </a:solidFill>
                <a:uFill>
                  <a:solidFill>
                    <a:srgbClr val="464653"/>
                  </a:solidFill>
                </a:uFill>
                <a:latin typeface="+mn-lt"/>
                <a:ea typeface="+mn-ea"/>
                <a:cs typeface="+mn-cs"/>
                <a:sym typeface="Helvetica"/>
              </a:defRPr>
            </a:lvl3pPr>
            <a:lvl4pPr indent="1371600" algn="ctr" defTabSz="457200">
              <a:defRPr sz="1400">
                <a:solidFill>
                  <a:srgbClr val="464653"/>
                </a:solidFill>
                <a:uFill>
                  <a:solidFill>
                    <a:srgbClr val="464653"/>
                  </a:solidFill>
                </a:uFill>
                <a:latin typeface="+mn-lt"/>
                <a:ea typeface="+mn-ea"/>
                <a:cs typeface="+mn-cs"/>
                <a:sym typeface="Helvetica"/>
              </a:defRPr>
            </a:lvl4pPr>
            <a:lvl5pPr indent="1828800" algn="ctr" defTabSz="457200">
              <a:defRPr sz="1400">
                <a:solidFill>
                  <a:srgbClr val="464653"/>
                </a:solidFill>
                <a:uFill>
                  <a:solidFill>
                    <a:srgbClr val="464653"/>
                  </a:solidFill>
                </a:uFill>
                <a:latin typeface="+mn-lt"/>
                <a:ea typeface="+mn-ea"/>
                <a:cs typeface="+mn-cs"/>
                <a:sym typeface="Helvetica"/>
              </a:defRPr>
            </a:lvl5pPr>
            <a:lvl6pPr indent="2286000" algn="ctr" defTabSz="457200">
              <a:defRPr sz="1400">
                <a:solidFill>
                  <a:srgbClr val="464653"/>
                </a:solidFill>
                <a:uFill>
                  <a:solidFill>
                    <a:srgbClr val="464653"/>
                  </a:solidFill>
                </a:uFill>
                <a:latin typeface="+mn-lt"/>
                <a:ea typeface="+mn-ea"/>
                <a:cs typeface="+mn-cs"/>
                <a:sym typeface="Helvetica"/>
              </a:defRPr>
            </a:lvl6pPr>
            <a:lvl7pPr indent="2743200" algn="ctr" defTabSz="457200">
              <a:defRPr sz="1400">
                <a:solidFill>
                  <a:srgbClr val="464653"/>
                </a:solidFill>
                <a:uFill>
                  <a:solidFill>
                    <a:srgbClr val="464653"/>
                  </a:solidFill>
                </a:uFill>
                <a:latin typeface="+mn-lt"/>
                <a:ea typeface="+mn-ea"/>
                <a:cs typeface="+mn-cs"/>
                <a:sym typeface="Helvetica"/>
              </a:defRPr>
            </a:lvl7pPr>
            <a:lvl8pPr indent="3200400" algn="ctr" defTabSz="457200">
              <a:defRPr sz="1400">
                <a:solidFill>
                  <a:srgbClr val="464653"/>
                </a:solidFill>
                <a:uFill>
                  <a:solidFill>
                    <a:srgbClr val="464653"/>
                  </a:solidFill>
                </a:uFill>
                <a:latin typeface="+mn-lt"/>
                <a:ea typeface="+mn-ea"/>
                <a:cs typeface="+mn-cs"/>
                <a:sym typeface="Helvetica"/>
              </a:defRPr>
            </a:lvl8pPr>
            <a:lvl9pPr indent="3657600" algn="ctr" defTabSz="457200">
              <a:defRPr sz="1400">
                <a:solidFill>
                  <a:srgbClr val="464653"/>
                </a:solidFill>
                <a:uFill>
                  <a:solidFill>
                    <a:srgbClr val="464653"/>
                  </a:solidFill>
                </a:uFill>
                <a:latin typeface="+mn-lt"/>
                <a:ea typeface="+mn-ea"/>
                <a:cs typeface="+mn-cs"/>
                <a:sym typeface="Helvetica"/>
              </a:defRPr>
            </a:lvl9pPr>
          </a:lstStyle>
          <a:p>
            <a:pPr algn="r" rtl="0">
              <a:buClr>
                <a:srgbClr val="000000"/>
              </a:buClr>
              <a:buSzPts val="1100"/>
              <a:buFont typeface="Arial"/>
              <a:buNone/>
            </a:pPr>
            <a:fld id="{00000000-1234-1234-1234-123412341234}" type="slidenum">
              <a:rPr lang="it" smtClean="0"/>
              <a:pPr algn="r" rtl="0">
                <a:buClr>
                  <a:srgbClr val="000000"/>
                </a:buClr>
                <a:buSzPts val="1100"/>
                <a:buFont typeface="Arial"/>
                <a:buNone/>
              </a:pPr>
              <a:t>6</a:t>
            </a:fld>
            <a:endParaRPr lang="it"/>
          </a:p>
        </p:txBody>
      </p:sp>
      <p:pic>
        <p:nvPicPr>
          <p:cNvPr id="6" name="Google Shape;77;p16"/>
          <p:cNvPicPr preferRelativeResize="0"/>
          <p:nvPr/>
        </p:nvPicPr>
        <p:blipFill rotWithShape="1">
          <a:blip r:embed="rId3">
            <a:alphaModFix/>
          </a:blip>
          <a:srcRect t="9651" b="7861"/>
          <a:stretch/>
        </p:blipFill>
        <p:spPr>
          <a:xfrm>
            <a:off x="2621664" y="3787768"/>
            <a:ext cx="6302418" cy="2614176"/>
          </a:xfrm>
          <a:prstGeom prst="rect">
            <a:avLst/>
          </a:prstGeom>
          <a:noFill/>
          <a:ln>
            <a:noFill/>
          </a:ln>
        </p:spPr>
      </p:pic>
      <p:pic>
        <p:nvPicPr>
          <p:cNvPr id="7" name="Google Shape;78;p16"/>
          <p:cNvPicPr preferRelativeResize="0"/>
          <p:nvPr/>
        </p:nvPicPr>
        <p:blipFill rotWithShape="1">
          <a:blip r:embed="rId4">
            <a:alphaModFix/>
          </a:blip>
          <a:srcRect t="25221" b="24081"/>
          <a:stretch/>
        </p:blipFill>
        <p:spPr>
          <a:xfrm>
            <a:off x="3171113" y="1911980"/>
            <a:ext cx="5967577" cy="1537460"/>
          </a:xfrm>
          <a:prstGeom prst="rect">
            <a:avLst/>
          </a:prstGeom>
          <a:noFill/>
          <a:ln>
            <a:noFill/>
          </a:ln>
        </p:spPr>
      </p:pic>
      <p:sp>
        <p:nvSpPr>
          <p:cNvPr id="9" name="Google Shape;80;p16"/>
          <p:cNvSpPr txBox="1"/>
          <p:nvPr/>
        </p:nvSpPr>
        <p:spPr>
          <a:xfrm>
            <a:off x="4420325" y="1142177"/>
            <a:ext cx="2943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dirty="0">
                <a:solidFill>
                  <a:srgbClr val="38761D"/>
                </a:solidFill>
              </a:rPr>
              <a:t>1 layer:   </a:t>
            </a:r>
            <a:r>
              <a:rPr lang="it" sz="1800" b="1" dirty="0">
                <a:solidFill>
                  <a:srgbClr val="38761D"/>
                </a:solidFill>
              </a:rPr>
              <a:t>30 ps</a:t>
            </a:r>
            <a:endParaRPr sz="1800" b="1" dirty="0">
              <a:solidFill>
                <a:srgbClr val="38761D"/>
              </a:solidFill>
            </a:endParaRPr>
          </a:p>
          <a:p>
            <a:pPr marL="0" lvl="0" indent="0" algn="l" rtl="0">
              <a:spcBef>
                <a:spcPts val="0"/>
              </a:spcBef>
              <a:spcAft>
                <a:spcPts val="0"/>
              </a:spcAft>
              <a:buNone/>
            </a:pPr>
            <a:r>
              <a:rPr lang="it" sz="1800" dirty="0">
                <a:solidFill>
                  <a:srgbClr val="38761D"/>
                </a:solidFill>
              </a:rPr>
              <a:t>2 layers: </a:t>
            </a:r>
            <a:r>
              <a:rPr lang="it" sz="1800" b="1" dirty="0">
                <a:solidFill>
                  <a:srgbClr val="38761D"/>
                </a:solidFill>
              </a:rPr>
              <a:t>20 ps</a:t>
            </a:r>
            <a:r>
              <a:rPr lang="it" sz="1800" dirty="0">
                <a:solidFill>
                  <a:srgbClr val="38761D"/>
                </a:solidFill>
              </a:rPr>
              <a:t> + tracking</a:t>
            </a:r>
            <a:endParaRPr sz="1800" dirty="0">
              <a:solidFill>
                <a:srgbClr val="38761D"/>
              </a:solidFill>
            </a:endParaRPr>
          </a:p>
          <a:p>
            <a:pPr marL="0" lvl="0" indent="0" algn="l" rtl="0">
              <a:spcBef>
                <a:spcPts val="0"/>
              </a:spcBef>
              <a:spcAft>
                <a:spcPts val="0"/>
              </a:spcAft>
              <a:buNone/>
            </a:pPr>
            <a:endParaRPr sz="1800" dirty="0">
              <a:solidFill>
                <a:srgbClr val="38761D"/>
              </a:solidFill>
            </a:endParaRPr>
          </a:p>
        </p:txBody>
      </p:sp>
      <p:cxnSp>
        <p:nvCxnSpPr>
          <p:cNvPr id="10" name="Google Shape;81;p16"/>
          <p:cNvCxnSpPr/>
          <p:nvPr/>
        </p:nvCxnSpPr>
        <p:spPr>
          <a:xfrm flipH="1">
            <a:off x="3782637" y="1510571"/>
            <a:ext cx="637688" cy="364892"/>
          </a:xfrm>
          <a:prstGeom prst="straightConnector1">
            <a:avLst/>
          </a:prstGeom>
          <a:noFill/>
          <a:ln w="9525" cap="flat" cmpd="sng">
            <a:solidFill>
              <a:srgbClr val="38761D"/>
            </a:solidFill>
            <a:prstDash val="solid"/>
            <a:round/>
            <a:headEnd type="none" w="med" len="med"/>
            <a:tailEnd type="triangle" w="med" len="med"/>
          </a:ln>
        </p:spPr>
      </p:cxnSp>
      <p:sp>
        <p:nvSpPr>
          <p:cNvPr id="11" name="Google Shape;82;p16"/>
          <p:cNvSpPr txBox="1"/>
          <p:nvPr/>
        </p:nvSpPr>
        <p:spPr>
          <a:xfrm>
            <a:off x="5032957" y="5908319"/>
            <a:ext cx="3891123" cy="6412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rgbClr val="1C4587"/>
                </a:solidFill>
              </a:rPr>
              <a:t>Front segment with </a:t>
            </a:r>
            <a:r>
              <a:rPr lang="en-US" sz="1600" dirty="0" err="1" smtClean="0">
                <a:solidFill>
                  <a:srgbClr val="1C4587"/>
                </a:solidFill>
              </a:rPr>
              <a:t>SiPM</a:t>
            </a:r>
            <a:r>
              <a:rPr lang="en-US" sz="1600" dirty="0" smtClean="0">
                <a:solidFill>
                  <a:srgbClr val="1C4587"/>
                </a:solidFill>
              </a:rPr>
              <a:t> in front and rear segment with </a:t>
            </a:r>
            <a:r>
              <a:rPr lang="en-US" sz="1600" dirty="0" err="1" smtClean="0">
                <a:solidFill>
                  <a:srgbClr val="1C4587"/>
                </a:solidFill>
              </a:rPr>
              <a:t>SiPM</a:t>
            </a:r>
            <a:r>
              <a:rPr lang="en-US" sz="1600" dirty="0" smtClean="0">
                <a:solidFill>
                  <a:srgbClr val="1C4587"/>
                </a:solidFill>
              </a:rPr>
              <a:t> on back </a:t>
            </a:r>
          </a:p>
          <a:p>
            <a:pPr marL="0" lvl="0" indent="0" algn="l" rtl="0">
              <a:spcBef>
                <a:spcPts val="0"/>
              </a:spcBef>
              <a:spcAft>
                <a:spcPts val="0"/>
              </a:spcAft>
              <a:buNone/>
            </a:pPr>
            <a:r>
              <a:rPr lang="en-US" sz="1600" dirty="0" smtClean="0">
                <a:solidFill>
                  <a:srgbClr val="1C4587"/>
                </a:solidFill>
                <a:sym typeface="Wingdings"/>
              </a:rPr>
              <a:t> Avoids dead material at shower max</a:t>
            </a:r>
            <a:endParaRPr sz="1600" dirty="0">
              <a:solidFill>
                <a:srgbClr val="1C4587"/>
              </a:solidFill>
            </a:endParaRPr>
          </a:p>
        </p:txBody>
      </p:sp>
      <p:cxnSp>
        <p:nvCxnSpPr>
          <p:cNvPr id="12" name="Google Shape;84;p16"/>
          <p:cNvCxnSpPr/>
          <p:nvPr/>
        </p:nvCxnSpPr>
        <p:spPr>
          <a:xfrm flipH="1">
            <a:off x="5032957" y="3856188"/>
            <a:ext cx="532996" cy="453357"/>
          </a:xfrm>
          <a:prstGeom prst="straightConnector1">
            <a:avLst/>
          </a:prstGeom>
          <a:noFill/>
          <a:ln w="9525" cap="flat" cmpd="sng">
            <a:solidFill>
              <a:srgbClr val="1C4587"/>
            </a:solidFill>
            <a:prstDash val="solid"/>
            <a:round/>
            <a:headEnd type="none" w="med" len="med"/>
            <a:tailEnd type="triangle" w="med" len="med"/>
          </a:ln>
        </p:spPr>
      </p:cxnSp>
      <p:sp>
        <p:nvSpPr>
          <p:cNvPr id="14" name="Google Shape;79;p16"/>
          <p:cNvSpPr txBox="1">
            <a:spLocks/>
          </p:cNvSpPr>
          <p:nvPr/>
        </p:nvSpPr>
        <p:spPr>
          <a:xfrm>
            <a:off x="-1" y="3574880"/>
            <a:ext cx="4347157" cy="2930753"/>
          </a:xfrm>
          <a:prstGeom prst="rect">
            <a:avLst/>
          </a:prstGeom>
          <a:ln w="12700">
            <a:miter lim="400000"/>
          </a:ln>
          <a:extLst>
            <a:ext uri="{C572A759-6A51-4108-AA02-DFA0A04FC94B}">
              <ma14:wrappingTextBoxFlag xmlns:ma14="http://schemas.microsoft.com/office/mac/drawingml/2011/main" val="1"/>
            </a:ext>
          </a:extLst>
        </p:spPr>
        <p:txBody>
          <a:bodyPr spcFirstLastPara="1" wrap="square" lIns="91425" tIns="91425" rIns="91425" bIns="91425" anchor="t" anchorCtr="0">
            <a:noAutofit/>
          </a:bodyPr>
          <a:lstStyle>
            <a:lvl1pPr marL="274320" indent="-274320" eaLnBrk="1" hangingPunct="1">
              <a:spcBef>
                <a:spcPts val="600"/>
              </a:spcBef>
              <a:buClr>
                <a:srgbClr val="727CA3"/>
              </a:buClr>
              <a:buSzPct val="76000"/>
              <a:buFont typeface="Wingdings 3"/>
              <a:buChar char=""/>
              <a:defRPr sz="2600" b="1">
                <a:solidFill>
                  <a:srgbClr val="008000"/>
                </a:solidFill>
                <a:uFill>
                  <a:solidFill/>
                </a:uFill>
                <a:latin typeface="+mn-lt"/>
                <a:ea typeface="+mn-ea"/>
                <a:cs typeface="+mn-cs"/>
                <a:sym typeface="Helvetica"/>
              </a:defRPr>
            </a:lvl1pPr>
            <a:lvl2pPr marL="584420" indent="-310100" eaLnBrk="1" hangingPunct="1">
              <a:spcBef>
                <a:spcPts val="600"/>
              </a:spcBef>
              <a:buClr>
                <a:srgbClr val="727CA3"/>
              </a:buClr>
              <a:buSzPct val="76000"/>
              <a:buFont typeface="Wingdings 3"/>
              <a:buChar char=""/>
              <a:defRPr sz="2400">
                <a:solidFill>
                  <a:srgbClr val="000090"/>
                </a:solidFill>
                <a:uFill>
                  <a:solidFill/>
                </a:uFill>
                <a:latin typeface="+mn-lt"/>
                <a:ea typeface="+mn-ea"/>
                <a:cs typeface="+mn-cs"/>
                <a:sym typeface="Helvetica"/>
              </a:defRPr>
            </a:lvl2pPr>
            <a:lvl3pPr marL="891540" indent="-297180" eaLnBrk="1" hangingPunct="1">
              <a:spcBef>
                <a:spcPts val="600"/>
              </a:spcBef>
              <a:buClr>
                <a:srgbClr val="727CA3"/>
              </a:buClr>
              <a:buSzPct val="76000"/>
              <a:buFont typeface="Wingdings 3"/>
              <a:buChar char=""/>
              <a:defRPr sz="2400">
                <a:uFill>
                  <a:solidFill/>
                </a:uFill>
                <a:latin typeface="+mn-lt"/>
                <a:ea typeface="+mn-ea"/>
                <a:cs typeface="+mn-cs"/>
                <a:sym typeface="Helvetica"/>
              </a:defRPr>
            </a:lvl3pPr>
            <a:lvl4pPr marL="1198880" indent="-330200" eaLnBrk="1" hangingPunct="1">
              <a:spcBef>
                <a:spcPts val="600"/>
              </a:spcBef>
              <a:buClr>
                <a:srgbClr val="727CA3"/>
              </a:buClr>
              <a:buSzPct val="70000"/>
              <a:buFont typeface="Wingdings 3"/>
              <a:buChar char="◻"/>
              <a:defRPr sz="2400">
                <a:uFill>
                  <a:solidFill/>
                </a:uFill>
                <a:latin typeface="+mn-lt"/>
                <a:ea typeface="+mn-ea"/>
                <a:cs typeface="+mn-cs"/>
                <a:sym typeface="Helvetica"/>
              </a:defRPr>
            </a:lvl4pPr>
            <a:lvl5pPr marL="1514475" indent="-371475" eaLnBrk="1" hangingPunct="1">
              <a:spcBef>
                <a:spcPts val="600"/>
              </a:spcBef>
              <a:buClr>
                <a:srgbClr val="727CA3"/>
              </a:buClr>
              <a:buSzPct val="70000"/>
              <a:buFont typeface="Wingdings 3"/>
              <a:buChar char="◻"/>
              <a:defRPr sz="2400">
                <a:uFill>
                  <a:solidFill/>
                </a:uFill>
                <a:latin typeface="+mn-lt"/>
                <a:ea typeface="+mn-ea"/>
                <a:cs typeface="+mn-cs"/>
                <a:sym typeface="Helvetica"/>
              </a:defRPr>
            </a:lvl5pPr>
            <a:lvl6pPr marL="1760220" indent="-297180" eaLnBrk="1" hangingPunct="1">
              <a:spcBef>
                <a:spcPts val="600"/>
              </a:spcBef>
              <a:buClr>
                <a:srgbClr val="727CA3"/>
              </a:buClr>
              <a:buSzPct val="75000"/>
              <a:buFont typeface="Wingdings 3"/>
              <a:buChar char=""/>
              <a:defRPr sz="2600">
                <a:uFill>
                  <a:solidFill/>
                </a:uFill>
                <a:latin typeface="+mn-lt"/>
                <a:ea typeface="+mn-ea"/>
                <a:cs typeface="+mn-cs"/>
                <a:sym typeface="Helvetica"/>
              </a:defRPr>
            </a:lvl6pPr>
            <a:lvl7pPr marL="198555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7pPr>
            <a:lvl8pPr marL="2168434" indent="-339634" eaLnBrk="1" hangingPunct="1">
              <a:spcBef>
                <a:spcPts val="600"/>
              </a:spcBef>
              <a:buClr>
                <a:srgbClr val="727CA3"/>
              </a:buClr>
              <a:buSzPct val="75000"/>
              <a:buFont typeface="Wingdings 3"/>
              <a:buChar char=""/>
              <a:defRPr sz="2600">
                <a:uFill>
                  <a:solidFill/>
                </a:uFill>
                <a:latin typeface="+mn-lt"/>
                <a:ea typeface="+mn-ea"/>
                <a:cs typeface="+mn-cs"/>
                <a:sym typeface="Helvetica"/>
              </a:defRPr>
            </a:lvl8pPr>
            <a:lvl9pPr marL="2407920" indent="-396240" eaLnBrk="1" hangingPunct="1">
              <a:spcBef>
                <a:spcPts val="600"/>
              </a:spcBef>
              <a:buClr>
                <a:srgbClr val="727CA3"/>
              </a:buClr>
              <a:buSzPct val="75000"/>
              <a:buFont typeface="Wingdings 3"/>
              <a:buChar char=""/>
              <a:defRPr sz="2600">
                <a:uFill>
                  <a:solidFill/>
                </a:uFill>
                <a:latin typeface="+mn-lt"/>
                <a:ea typeface="+mn-ea"/>
                <a:cs typeface="+mn-cs"/>
                <a:sym typeface="Helvetica"/>
              </a:defRPr>
            </a:lvl9pPr>
          </a:lstStyle>
          <a:p>
            <a:pPr marL="457200" indent="-330200" algn="l" defTabSz="914400" rtl="0">
              <a:spcBef>
                <a:spcPts val="0"/>
              </a:spcBef>
              <a:buSzPts val="1600"/>
              <a:buFont typeface="Wingdings 3"/>
              <a:buChar char="●"/>
            </a:pPr>
            <a:r>
              <a:rPr lang="it" sz="2000" dirty="0" smtClean="0">
                <a:solidFill>
                  <a:srgbClr val="1C4587"/>
                </a:solidFill>
              </a:rPr>
              <a:t>ECAL layer</a:t>
            </a:r>
            <a:r>
              <a:rPr lang="it" sz="2000" dirty="0" smtClean="0"/>
              <a:t>:</a:t>
            </a:r>
          </a:p>
          <a:p>
            <a:pPr marL="914400" lvl="1" indent="-304800" algn="l" defTabSz="914400" rtl="0">
              <a:spcBef>
                <a:spcPts val="0"/>
              </a:spcBef>
              <a:buSzPts val="1200"/>
              <a:buFont typeface="Wingdings 3"/>
              <a:buChar char="○"/>
            </a:pPr>
            <a:r>
              <a:rPr lang="it" sz="1600" dirty="0" smtClean="0"/>
              <a:t>PbWO crystals</a:t>
            </a:r>
          </a:p>
          <a:p>
            <a:pPr marL="914400" lvl="1" indent="-304800" algn="l" defTabSz="914400" rtl="0">
              <a:spcBef>
                <a:spcPts val="0"/>
              </a:spcBef>
              <a:buSzPts val="1200"/>
              <a:buFont typeface="Wingdings 3"/>
              <a:buChar char="○"/>
            </a:pPr>
            <a:r>
              <a:rPr lang="it" sz="1600" dirty="0" smtClean="0">
                <a:solidFill>
                  <a:srgbClr val="3C78D8"/>
                </a:solidFill>
              </a:rPr>
              <a:t>front segment</a:t>
            </a:r>
            <a:r>
              <a:rPr lang="it" sz="1600" dirty="0" smtClean="0"/>
              <a:t> 5 cm (~5.4X</a:t>
            </a:r>
            <a:r>
              <a:rPr lang="it" sz="1600" baseline="-25000" dirty="0" smtClean="0"/>
              <a:t>0</a:t>
            </a:r>
            <a:r>
              <a:rPr lang="it" sz="1600" dirty="0" smtClean="0"/>
              <a:t>)</a:t>
            </a:r>
          </a:p>
          <a:p>
            <a:pPr marL="914400" lvl="1" indent="-304800" algn="l" defTabSz="914400" rtl="0">
              <a:spcBef>
                <a:spcPts val="0"/>
              </a:spcBef>
              <a:buSzPts val="1200"/>
              <a:buFont typeface="Wingdings 3"/>
              <a:buChar char="○"/>
            </a:pPr>
            <a:r>
              <a:rPr lang="it" sz="1600" dirty="0" smtClean="0">
                <a:solidFill>
                  <a:srgbClr val="0000FF"/>
                </a:solidFill>
              </a:rPr>
              <a:t>rear segment</a:t>
            </a:r>
            <a:r>
              <a:rPr lang="it" sz="1600" dirty="0" smtClean="0"/>
              <a:t> for core shower </a:t>
            </a:r>
          </a:p>
          <a:p>
            <a:pPr marL="914400" lvl="1" indent="-304800" algn="l" defTabSz="914400" rtl="0">
              <a:spcBef>
                <a:spcPts val="0"/>
              </a:spcBef>
              <a:buSzPts val="1200"/>
              <a:buFont typeface="Wingdings 3"/>
              <a:buChar char="○"/>
            </a:pPr>
            <a:r>
              <a:rPr lang="it" sz="1600" dirty="0" smtClean="0"/>
              <a:t>(15 cm ~16.3X</a:t>
            </a:r>
            <a:r>
              <a:rPr lang="it" sz="1600" baseline="-25000" dirty="0" smtClean="0"/>
              <a:t>0</a:t>
            </a:r>
            <a:r>
              <a:rPr lang="it" sz="1600" dirty="0" smtClean="0"/>
              <a:t>)</a:t>
            </a:r>
          </a:p>
          <a:p>
            <a:pPr marL="914400" lvl="1" indent="-304800" algn="l" defTabSz="914400" rtl="0">
              <a:spcBef>
                <a:spcPts val="0"/>
              </a:spcBef>
              <a:buSzPts val="1200"/>
              <a:buFont typeface="Wingdings 3"/>
              <a:buChar char="○"/>
            </a:pPr>
            <a:r>
              <a:rPr lang="it" sz="1600" dirty="0" smtClean="0"/>
              <a:t>10x10x200 mm³ </a:t>
            </a:r>
            <a:r>
              <a:rPr lang="en-US" sz="1600" dirty="0" smtClean="0"/>
              <a:t>of </a:t>
            </a:r>
            <a:r>
              <a:rPr lang="it" sz="1600" dirty="0" smtClean="0"/>
              <a:t>crystal</a:t>
            </a:r>
          </a:p>
          <a:p>
            <a:pPr marL="914400" lvl="1" indent="-304800" algn="l" defTabSz="914400" rtl="0">
              <a:spcBef>
                <a:spcPts val="0"/>
              </a:spcBef>
              <a:buClr>
                <a:srgbClr val="999999"/>
              </a:buClr>
              <a:buSzPts val="1200"/>
              <a:buFont typeface="Wingdings 3"/>
              <a:buChar char="○"/>
            </a:pPr>
            <a:r>
              <a:rPr lang="it" sz="1600" dirty="0" smtClean="0">
                <a:solidFill>
                  <a:srgbClr val="999999"/>
                </a:solidFill>
              </a:rPr>
              <a:t>5x5 mm² SiPMs (10-15 um)</a:t>
            </a:r>
            <a:endParaRPr lang="it" sz="1600" dirty="0">
              <a:solidFill>
                <a:srgbClr val="999999"/>
              </a:solidFill>
            </a:endParaRPr>
          </a:p>
        </p:txBody>
      </p:sp>
      <p:sp>
        <p:nvSpPr>
          <p:cNvPr id="15" name="Google Shape;83;p16"/>
          <p:cNvSpPr txBox="1"/>
          <p:nvPr/>
        </p:nvSpPr>
        <p:spPr>
          <a:xfrm>
            <a:off x="5081285" y="3168460"/>
            <a:ext cx="4109012" cy="7900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800" dirty="0" smtClean="0">
                <a:solidFill>
                  <a:srgbClr val="1C4587"/>
                </a:solidFill>
              </a:rPr>
              <a:t>&lt;</a:t>
            </a:r>
            <a:r>
              <a:rPr lang="en-US" sz="1800" dirty="0" smtClean="0">
                <a:solidFill>
                  <a:srgbClr val="1C4587"/>
                </a:solidFill>
              </a:rPr>
              <a:t> </a:t>
            </a:r>
            <a:r>
              <a:rPr lang="it" sz="1800" b="1" dirty="0" smtClean="0">
                <a:solidFill>
                  <a:srgbClr val="1C4587"/>
                </a:solidFill>
              </a:rPr>
              <a:t>5</a:t>
            </a:r>
            <a:r>
              <a:rPr lang="it" sz="1800" b="1" dirty="0">
                <a:solidFill>
                  <a:srgbClr val="1C4587"/>
                </a:solidFill>
              </a:rPr>
              <a:t>%/</a:t>
            </a:r>
            <a:r>
              <a:rPr lang="it" sz="1800" b="1" dirty="0" smtClean="0">
                <a:solidFill>
                  <a:srgbClr val="1C4587"/>
                </a:solidFill>
              </a:rPr>
              <a:t>sqrt(E)</a:t>
            </a:r>
            <a:r>
              <a:rPr lang="en-US" sz="1800" b="1" dirty="0" smtClean="0">
                <a:solidFill>
                  <a:srgbClr val="1C4587"/>
                </a:solidFill>
              </a:rPr>
              <a:t> (+) </a:t>
            </a:r>
            <a:r>
              <a:rPr lang="it" sz="1800" b="1" dirty="0" smtClean="0">
                <a:solidFill>
                  <a:srgbClr val="1C4587"/>
                </a:solidFill>
              </a:rPr>
              <a:t>1</a:t>
            </a:r>
            <a:r>
              <a:rPr lang="it" sz="1800" b="1" dirty="0">
                <a:solidFill>
                  <a:srgbClr val="1C4587"/>
                </a:solidFill>
              </a:rPr>
              <a:t>%</a:t>
            </a:r>
            <a:endParaRPr sz="1800" b="1" dirty="0">
              <a:solidFill>
                <a:srgbClr val="1C4587"/>
              </a:solidFill>
            </a:endParaRPr>
          </a:p>
          <a:p>
            <a:pPr marL="0" lvl="0" indent="0" algn="l" rtl="0">
              <a:spcBef>
                <a:spcPts val="0"/>
              </a:spcBef>
              <a:spcAft>
                <a:spcPts val="0"/>
              </a:spcAft>
              <a:buNone/>
            </a:pPr>
            <a:r>
              <a:rPr lang="it" sz="1800" dirty="0">
                <a:solidFill>
                  <a:srgbClr val="1C4587"/>
                </a:solidFill>
              </a:rPr>
              <a:t>~</a:t>
            </a:r>
            <a:r>
              <a:rPr lang="it" sz="1800" b="1" dirty="0">
                <a:solidFill>
                  <a:srgbClr val="1C4587"/>
                </a:solidFill>
              </a:rPr>
              <a:t>30 ps</a:t>
            </a:r>
            <a:r>
              <a:rPr lang="it" sz="1800" dirty="0">
                <a:solidFill>
                  <a:srgbClr val="1C4587"/>
                </a:solidFill>
              </a:rPr>
              <a:t> timing achieved for p</a:t>
            </a:r>
            <a:r>
              <a:rPr lang="it" sz="1800" baseline="-25000" dirty="0">
                <a:solidFill>
                  <a:srgbClr val="1C4587"/>
                </a:solidFill>
              </a:rPr>
              <a:t>T</a:t>
            </a:r>
            <a:r>
              <a:rPr lang="it" sz="1800" dirty="0">
                <a:solidFill>
                  <a:srgbClr val="1C4587"/>
                </a:solidFill>
              </a:rPr>
              <a:t>&gt;40GeV</a:t>
            </a:r>
            <a:endParaRPr sz="1800" dirty="0">
              <a:solidFill>
                <a:srgbClr val="1C4587"/>
              </a:solidFill>
            </a:endParaRPr>
          </a:p>
        </p:txBody>
      </p:sp>
    </p:spTree>
    <p:extLst>
      <p:ext uri="{BB962C8B-B14F-4D97-AF65-F5344CB8AC3E}">
        <p14:creationId xmlns:p14="http://schemas.microsoft.com/office/powerpoint/2010/main" val="6593108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90030" cy="990600"/>
          </a:xfrm>
        </p:spPr>
        <p:txBody>
          <a:bodyPr>
            <a:normAutofit fontScale="90000"/>
          </a:bodyPr>
          <a:lstStyle/>
          <a:p>
            <a:r>
              <a:rPr lang="en-US" dirty="0" smtClean="0"/>
              <a:t>Electron </a:t>
            </a:r>
            <a:r>
              <a:rPr lang="en-US" smtClean="0"/>
              <a:t>Energy Resolution (no Dead Material)</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7</a:t>
            </a:fld>
            <a:endParaRPr lang="uk-U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675" y="1469628"/>
            <a:ext cx="4232325" cy="21281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159" y="3940895"/>
            <a:ext cx="4058841" cy="20408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33749"/>
            <a:ext cx="4744740" cy="4527168"/>
          </a:xfrm>
          <a:prstGeom prst="rect">
            <a:avLst/>
          </a:prstGeom>
        </p:spPr>
      </p:pic>
    </p:spTree>
    <p:extLst>
      <p:ext uri="{BB962C8B-B14F-4D97-AF65-F5344CB8AC3E}">
        <p14:creationId xmlns:p14="http://schemas.microsoft.com/office/powerpoint/2010/main" val="9265613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Dead Material between Layers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8</a:t>
            </a:fld>
            <a:endParaRPr lang="uk-U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495546"/>
            <a:ext cx="8559800" cy="4178300"/>
          </a:xfrm>
          <a:prstGeom prst="rect">
            <a:avLst/>
          </a:prstGeom>
        </p:spPr>
      </p:pic>
      <p:sp>
        <p:nvSpPr>
          <p:cNvPr id="5" name="TextBox 4"/>
          <p:cNvSpPr txBox="1"/>
          <p:nvPr/>
        </p:nvSpPr>
        <p:spPr>
          <a:xfrm>
            <a:off x="1765300" y="3644900"/>
            <a:ext cx="409727"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smtClean="0">
                <a:ln>
                  <a:noFill/>
                </a:ln>
                <a:solidFill>
                  <a:srgbClr val="464653"/>
                </a:solidFill>
                <a:effectLst/>
                <a:uFill>
                  <a:solidFill>
                    <a:srgbClr val="464653"/>
                  </a:solidFill>
                </a:uFill>
                <a:latin typeface="+mn-lt"/>
                <a:ea typeface="+mn-ea"/>
                <a:cs typeface="+mn-cs"/>
                <a:sym typeface="Helvetica"/>
              </a:rPr>
              <a:t>rear</a:t>
            </a:r>
            <a:endParaRPr kumimoji="0" lang="en-US" sz="1400" b="0" i="0" u="none" strike="noStrike" cap="none" spc="0" normalizeH="0" baseline="0">
              <a:ln>
                <a:noFill/>
              </a:ln>
              <a:solidFill>
                <a:srgbClr val="464653"/>
              </a:solidFill>
              <a:effectLst/>
              <a:uFill>
                <a:solidFill>
                  <a:srgbClr val="464653"/>
                </a:solidFill>
              </a:uFill>
              <a:latin typeface="+mn-lt"/>
              <a:ea typeface="+mn-ea"/>
              <a:cs typeface="+mn-cs"/>
              <a:sym typeface="Helvetica"/>
            </a:endParaRPr>
          </a:p>
        </p:txBody>
      </p:sp>
    </p:spTree>
    <p:extLst>
      <p:ext uri="{BB962C8B-B14F-4D97-AF65-F5344CB8AC3E}">
        <p14:creationId xmlns:p14="http://schemas.microsoft.com/office/powerpoint/2010/main" val="17147068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Dead Material between Layers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uk-UA" smtClean="0"/>
              <a:pPr lvl="0"/>
              <a:t>9</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1943100"/>
            <a:ext cx="8636000" cy="2971800"/>
          </a:xfrm>
          <a:prstGeom prst="rect">
            <a:avLst/>
          </a:prstGeom>
        </p:spPr>
      </p:pic>
    </p:spTree>
    <p:extLst>
      <p:ext uri="{BB962C8B-B14F-4D97-AF65-F5344CB8AC3E}">
        <p14:creationId xmlns:p14="http://schemas.microsoft.com/office/powerpoint/2010/main" val="420727576"/>
      </p:ext>
    </p:extLst>
  </p:cSld>
  <p:clrMapOvr>
    <a:masterClrMapping/>
  </p:clrMapOvr>
  <p:transition spd="med"/>
</p:sld>
</file>

<file path=ppt/theme/theme1.xml><?xml version="1.0" encoding="utf-8"?>
<a:theme xmlns:a="http://schemas.openxmlformats.org/drawingml/2006/main" name="Default Theme">
  <a:themeElements>
    <a:clrScheme name="Default">
      <a:dk1>
        <a:srgbClr val="464653"/>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outerShdw blurRad="381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rgbClr val="727CA3"/>
          </a:solidFill>
          <a:prstDash val="solid"/>
          <a:round/>
        </a:ln>
        <a:effectLst>
          <a:outerShdw blurRad="50800" dist="43000" dir="5400000" rotWithShape="0">
            <a:srgbClr val="000000">
              <a:alpha val="40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727CA3"/>
          </a:solidFill>
          <a:prstDash val="solid"/>
          <a:round/>
        </a:ln>
        <a:effectLst>
          <a:outerShdw blurRad="38100" dist="25400" dir="5400000" rotWithShape="0">
            <a:srgbClr val="000000">
              <a:alpha val="4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4572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464653"/>
            </a:solidFill>
            <a:effectLst/>
            <a:uFill>
              <a:solidFill>
                <a:srgbClr val="464653"/>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21456</TotalTime>
  <Words>2097</Words>
  <Application>Microsoft Macintosh PowerPoint</Application>
  <PresentationFormat>On-screen Show (4:3)</PresentationFormat>
  <Paragraphs>314</Paragraphs>
  <Slides>34</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Bookman Old Style</vt:lpstr>
      <vt:lpstr>Calibri</vt:lpstr>
      <vt:lpstr>Gill Sans MT</vt:lpstr>
      <vt:lpstr>Helvetica</vt:lpstr>
      <vt:lpstr>Mangal</vt:lpstr>
      <vt:lpstr>Symbol</vt:lpstr>
      <vt:lpstr>Wingdings</vt:lpstr>
      <vt:lpstr>Wingdings 3</vt:lpstr>
      <vt:lpstr>Arial</vt:lpstr>
      <vt:lpstr>Default Theme</vt:lpstr>
      <vt:lpstr>Equation</vt:lpstr>
      <vt:lpstr>Segmented-Crystal Electromagnetic  Precision Calorimeter (S-CEPCal)</vt:lpstr>
      <vt:lpstr>Performance Goals for Electromagnetic Precision Calorimeter</vt:lpstr>
      <vt:lpstr>Electron Bremsstrahlung in Tracker</vt:lpstr>
      <vt:lpstr>Electron should be done well at e+e- Collider</vt:lpstr>
      <vt:lpstr>Three Regimes of EM Resolution</vt:lpstr>
      <vt:lpstr>Segmented Crystal Calorimeter Module</vt:lpstr>
      <vt:lpstr>Electron Energy Resolution (no Dead Material)</vt:lpstr>
      <vt:lpstr>Dead Material between Layers</vt:lpstr>
      <vt:lpstr>Impact of Dead Material between Layers</vt:lpstr>
      <vt:lpstr>Dead Material including Tracker</vt:lpstr>
      <vt:lpstr>Additional Views</vt:lpstr>
      <vt:lpstr>Impact of Tracker Material</vt:lpstr>
      <vt:lpstr>Imaging Capabilities of Silicon (~1/300)</vt:lpstr>
      <vt:lpstr>S-CEPCal Single EM Shower (High Stat)</vt:lpstr>
      <vt:lpstr>S-CEPCal Single EM Shower (High Stat- Log)</vt:lpstr>
      <vt:lpstr>S-CEPCal Pair of EM Showers (High Stat)</vt:lpstr>
      <vt:lpstr>S-CEPCal Pair of EM Showers (High Stat - Log)</vt:lpstr>
      <vt:lpstr>S-CEPCal Pair of EM Showers (Single Event)</vt:lpstr>
      <vt:lpstr>S-CEPCal Pair of EM Showers (Single Event - Log)</vt:lpstr>
      <vt:lpstr>Electron/p± Discrimination</vt:lpstr>
      <vt:lpstr>Electron/p± Discrimination</vt:lpstr>
      <vt:lpstr>Energy Resolution and Dynamic Range</vt:lpstr>
      <vt:lpstr>Photostatistics</vt:lpstr>
      <vt:lpstr>Small Crystal Geometries for Timing Detectors</vt:lpstr>
      <vt:lpstr>Time-of-Flight Particle ID (R=1.2m)</vt:lpstr>
      <vt:lpstr>Dual-Readout Capability</vt:lpstr>
      <vt:lpstr>Dual-Readout ECAL+HCAL Compatibility</vt:lpstr>
      <vt:lpstr>EM Resolution and Photon Counting</vt:lpstr>
      <vt:lpstr>Conclusions</vt:lpstr>
      <vt:lpstr>PowerPoint Presentation</vt:lpstr>
      <vt:lpstr>Balancing Jets and EM particle resolutions</vt:lpstr>
      <vt:lpstr>Comparisons with CMS and PANDA ECALs</vt:lpstr>
      <vt:lpstr>Silicon Photomultiplier (SiPM) Cells</vt:lpstr>
      <vt:lpstr>Further Possibilities for SiPMs with  High Dynamic Range and Packing Density</vt:lpstr>
    </vt:vector>
  </TitlesOfParts>
  <Company>INFN and Università di Milano Bicocca</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Beam Fast Timing</dc:title>
  <dc:creator>Tommaso Tabarelli de Fatis</dc:creator>
  <cp:lastModifiedBy>Christopher G. Tully</cp:lastModifiedBy>
  <cp:revision>259</cp:revision>
  <cp:lastPrinted>2019-03-12T00:45:25Z</cp:lastPrinted>
  <dcterms:created xsi:type="dcterms:W3CDTF">2016-01-17T23:27:33Z</dcterms:created>
  <dcterms:modified xsi:type="dcterms:W3CDTF">2019-03-12T00:56:16Z</dcterms:modified>
</cp:coreProperties>
</file>