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16"/>
  </p:notesMasterIdLst>
  <p:handoutMasterIdLst>
    <p:handoutMasterId r:id="rId17"/>
  </p:handoutMasterIdLst>
  <p:sldIdLst>
    <p:sldId id="346" r:id="rId2"/>
    <p:sldId id="360" r:id="rId3"/>
    <p:sldId id="361" r:id="rId4"/>
    <p:sldId id="372" r:id="rId5"/>
    <p:sldId id="362" r:id="rId6"/>
    <p:sldId id="363" r:id="rId7"/>
    <p:sldId id="364" r:id="rId8"/>
    <p:sldId id="365" r:id="rId9"/>
    <p:sldId id="366" r:id="rId10"/>
    <p:sldId id="367" r:id="rId11"/>
    <p:sldId id="371" r:id="rId12"/>
    <p:sldId id="368" r:id="rId13"/>
    <p:sldId id="370" r:id="rId14"/>
    <p:sldId id="359" r:id="rId15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5pPr>
    <a:lvl6pPr marL="22860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6pPr>
    <a:lvl7pPr marL="27432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7pPr>
    <a:lvl8pPr marL="32004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8pPr>
    <a:lvl9pPr marL="36576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33CC"/>
    <a:srgbClr val="C3C3EB"/>
    <a:srgbClr val="FFFFCC"/>
    <a:srgbClr val="FF0066"/>
    <a:srgbClr val="CCFF99"/>
    <a:srgbClr val="FFCC00"/>
    <a:srgbClr val="FF9966"/>
    <a:srgbClr val="CCE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7" autoAdjust="0"/>
    <p:restoredTop sz="99265" autoAdjust="0"/>
  </p:normalViewPr>
  <p:slideViewPr>
    <p:cSldViewPr>
      <p:cViewPr varScale="1">
        <p:scale>
          <a:sx n="121" d="100"/>
          <a:sy n="121" d="100"/>
        </p:scale>
        <p:origin x="1296" y="114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028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13DB623-E4F1-4968-96A3-99CF94D33F45}" type="datetimeFigureOut">
              <a:rPr lang="zh-CN" altLang="en-US"/>
              <a:pPr>
                <a:defRPr/>
              </a:pPr>
              <a:t>2019-3-11</a:t>
            </a:fld>
            <a:endParaRPr lang="en-US" altLang="zh-CN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524E0D12-1631-4688-BDBA-B625EE6F83C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979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fld id="{61FFC5FB-8FAD-4A82-A31A-6D07400DB7BC}" type="datetimeFigureOut">
              <a:rPr lang="zh-CN" altLang="en-US"/>
              <a:pPr>
                <a:defRPr/>
              </a:pPr>
              <a:t>2019-3-11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fld id="{9EBC002A-B0FF-4AB1-B1B7-F9D4F08610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091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6000" b="1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6E63E-8F84-4652-8FB1-FF44450FEA66}" type="datetime1">
              <a:rPr lang="zh-CN" altLang="en-US"/>
              <a:pPr>
                <a:defRPr/>
              </a:pPr>
              <a:t>2019-3-11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1979712" y="4581525"/>
            <a:ext cx="4968552" cy="792163"/>
          </a:xfrm>
        </p:spPr>
        <p:txBody>
          <a:bodyPr/>
          <a:lstStyle>
            <a:lvl1pPr algn="ctr">
              <a:buNone/>
              <a:defRPr>
                <a:latin typeface="+mn-lt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2FB9D-30A9-4BE6-B289-DEFC83ECD8DC}" type="datetime1">
              <a:rPr lang="zh-CN" altLang="en-US"/>
              <a:pPr>
                <a:defRPr/>
              </a:pPr>
              <a:t>2019-3-11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B8559-02A1-4B24-86EC-BE3DB242B9D9}" type="datetime1">
              <a:rPr lang="zh-CN" altLang="en-US"/>
              <a:pPr>
                <a:defRPr/>
              </a:pPr>
              <a:t>2019-3-11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A0C16-74D8-4C89-8613-5E45EB8B4208}" type="datetime1">
              <a:rPr lang="zh-CN" altLang="en-US"/>
              <a:pPr>
                <a:defRPr/>
              </a:pPr>
              <a:t>2019-3-11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53752"/>
            <a:ext cx="7139136" cy="854968"/>
          </a:xfrm>
        </p:spPr>
        <p:txBody>
          <a:bodyPr/>
          <a:lstStyle>
            <a:lvl1pPr>
              <a:defRPr sz="2800">
                <a:latin typeface="+mj-lt"/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067" y="1313991"/>
            <a:ext cx="8229600" cy="4525963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D1267-7E2F-4700-9C61-E44B3548C528}" type="datetime1">
              <a:rPr lang="zh-CN" altLang="en-US"/>
              <a:pPr>
                <a:defRPr/>
              </a:pPr>
              <a:t>2019-3-11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139136" cy="854968"/>
          </a:xfrm>
        </p:spPr>
        <p:txBody>
          <a:bodyPr/>
          <a:lstStyle>
            <a:lvl1pPr algn="r">
              <a:defRPr sz="240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563" y="1345431"/>
            <a:ext cx="8229600" cy="4525963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D1267-7E2F-4700-9C61-E44B3548C528}" type="datetime1">
              <a:rPr lang="zh-CN" altLang="en-US"/>
              <a:pPr>
                <a:defRPr/>
              </a:pPr>
              <a:t>2019-3-11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027400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3148-A2A2-499D-8AD4-A42AA392E762}" type="datetime1">
              <a:rPr lang="zh-CN" altLang="en-US"/>
              <a:pPr>
                <a:defRPr/>
              </a:pPr>
              <a:t>2019-3-11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3C93E-36B2-40C1-B7AC-83420700120D}" type="datetime1">
              <a:rPr lang="zh-CN" altLang="en-US"/>
              <a:pPr>
                <a:defRPr/>
              </a:pPr>
              <a:t>2019-3-11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F64D9-8DB8-45C9-BE2D-5E39827271F5}" type="datetime1">
              <a:rPr lang="zh-CN" altLang="en-US"/>
              <a:pPr>
                <a:defRPr/>
              </a:pPr>
              <a:t>2019-3-11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AF6A-52DC-4802-83F2-94AEEBC406E5}" type="datetime1">
              <a:rPr lang="zh-CN" altLang="en-US"/>
              <a:pPr>
                <a:defRPr/>
              </a:pPr>
              <a:t>2019-3-11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16514-12AA-447E-822F-DD9EDA71C173}" type="datetime1">
              <a:rPr lang="zh-CN" altLang="en-US"/>
              <a:pPr>
                <a:defRPr/>
              </a:pPr>
              <a:t>2019-3-11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35B66-8F1E-468F-A06B-AB51DFF38B68}" type="datetime1">
              <a:rPr lang="zh-CN" altLang="en-US"/>
              <a:pPr>
                <a:defRPr/>
              </a:pPr>
              <a:t>2019-3-11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648" y="53752"/>
            <a:ext cx="71391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endParaRPr lang="zh-CN" altLang="en-US" dirty="0" smtClean="0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fld id="{1DFA9564-8B1D-46BF-A8FC-7DF2AC969463}" type="datetime1">
              <a:rPr lang="zh-CN" altLang="en-US"/>
              <a:pPr>
                <a:defRPr/>
              </a:pPr>
              <a:t>2019-3-11</a:t>
            </a:fld>
            <a:endParaRPr lang="en-US" altLang="zh-CN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矩形 9"/>
          <p:cNvSpPr/>
          <p:nvPr userDrawn="1"/>
        </p:nvSpPr>
        <p:spPr bwMode="auto">
          <a:xfrm>
            <a:off x="0" y="6669360"/>
            <a:ext cx="9144000" cy="188640"/>
          </a:xfrm>
          <a:prstGeom prst="rect">
            <a:avLst/>
          </a:prstGeom>
          <a:solidFill>
            <a:srgbClr val="C3C3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64"/>
            <a:ext cx="1403302" cy="10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1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cap="none" spc="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FF0000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微软雅黑" pitchFamily="34" charset="-122"/>
          <a:ea typeface="微软雅黑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itchFamily="2" charset="2"/>
        <a:buChar char="n"/>
        <a:defRPr sz="2800">
          <a:solidFill>
            <a:srgbClr val="003399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4400" dirty="0" smtClean="0"/>
              <a:t>MDI assembly</a:t>
            </a:r>
            <a:endParaRPr lang="zh-CN" altLang="en-US" sz="44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1331640" y="4581525"/>
            <a:ext cx="6480720" cy="792163"/>
          </a:xfrm>
        </p:spPr>
        <p:txBody>
          <a:bodyPr/>
          <a:lstStyle/>
          <a:p>
            <a:r>
              <a:rPr lang="en-US" altLang="zh-CN" sz="2000" dirty="0" err="1" smtClean="0"/>
              <a:t>Haijing</a:t>
            </a:r>
            <a:r>
              <a:rPr lang="en-US" altLang="zh-CN" sz="2000" dirty="0" smtClean="0"/>
              <a:t> Wang</a:t>
            </a:r>
          </a:p>
          <a:p>
            <a:r>
              <a:rPr lang="en-US" altLang="zh-CN" sz="2000" dirty="0" smtClean="0"/>
              <a:t>March 11, 2019, IHEP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Installation scenario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88840"/>
            <a:ext cx="3600000" cy="170235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624" y="2002471"/>
            <a:ext cx="3600000" cy="1714452"/>
          </a:xfrm>
          <a:prstGeom prst="rect">
            <a:avLst/>
          </a:prstGeom>
        </p:spPr>
      </p:pic>
      <p:sp>
        <p:nvSpPr>
          <p:cNvPr id="6" name="下箭头 5"/>
          <p:cNvSpPr/>
          <p:nvPr/>
        </p:nvSpPr>
        <p:spPr bwMode="auto">
          <a:xfrm rot="5400000" flipV="1">
            <a:off x="4374502" y="2804767"/>
            <a:ext cx="250180" cy="360040"/>
          </a:xfrm>
          <a:prstGeom prst="downArrow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94278" y="3815540"/>
            <a:ext cx="75706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 smtClean="0">
                <a:solidFill>
                  <a:schemeClr val="tx1"/>
                </a:solidFill>
              </a:rPr>
              <a:t>Finish the connection and alignment for both sides, install the yoke walls.</a:t>
            </a:r>
          </a:p>
          <a:p>
            <a:pPr algn="l"/>
            <a:r>
              <a:rPr lang="en-US" altLang="zh-CN" sz="2000" dirty="0" smtClean="0">
                <a:solidFill>
                  <a:srgbClr val="FF0000"/>
                </a:solidFill>
              </a:rPr>
              <a:t>We need holes through the yoke walls for alignment, or to open them.</a:t>
            </a:r>
          </a:p>
          <a:p>
            <a:pPr algn="l"/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670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Installation scenario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3451" y="1124744"/>
            <a:ext cx="8109106" cy="4525963"/>
          </a:xfrm>
        </p:spPr>
        <p:txBody>
          <a:bodyPr/>
          <a:lstStyle/>
          <a:p>
            <a:r>
              <a:rPr lang="en-US" altLang="zh-CN" dirty="0" smtClean="0"/>
              <a:t>An alternative scenario.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629961"/>
            <a:ext cx="6480000" cy="472944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23528" y="6379682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>
                <a:solidFill>
                  <a:schemeClr val="tx1"/>
                </a:solidFill>
              </a:rPr>
              <a:t>From K. Kanazawa of KEKB, the 18</a:t>
            </a:r>
            <a:r>
              <a:rPr lang="en-US" altLang="zh-CN" sz="1800" baseline="30000" dirty="0" smtClean="0">
                <a:solidFill>
                  <a:schemeClr val="tx1"/>
                </a:solidFill>
              </a:rPr>
              <a:t>th</a:t>
            </a:r>
            <a:r>
              <a:rPr lang="en-US" altLang="zh-CN" sz="1800" dirty="0" smtClean="0">
                <a:solidFill>
                  <a:schemeClr val="tx1"/>
                </a:solidFill>
              </a:rPr>
              <a:t> KEKB Accelerator Review Committee, 2013 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87816" y="1631609"/>
            <a:ext cx="17486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dirty="0" smtClean="0">
                <a:solidFill>
                  <a:schemeClr val="tx1"/>
                </a:solidFill>
              </a:rPr>
              <a:t>KEKB didn’t take this method and used RVC finally.</a:t>
            </a:r>
          </a:p>
          <a:p>
            <a:pPr algn="l"/>
            <a:r>
              <a:rPr lang="en-US" altLang="zh-CN" sz="1800" dirty="0" smtClean="0">
                <a:solidFill>
                  <a:schemeClr val="tx1"/>
                </a:solidFill>
              </a:rPr>
              <a:t>“Some people feel uneasy on the situation that VXD unit is pushed by QCS” may be the reason.</a:t>
            </a:r>
          </a:p>
        </p:txBody>
      </p:sp>
    </p:spTree>
    <p:extLst>
      <p:ext uri="{BB962C8B-B14F-4D97-AF65-F5344CB8AC3E}">
        <p14:creationId xmlns:p14="http://schemas.microsoft.com/office/powerpoint/2010/main" val="1398922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Difficulties and problems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en-US" altLang="zh-CN" dirty="0" err="1" smtClean="0"/>
              <a:t>Lumical</a:t>
            </a:r>
            <a:r>
              <a:rPr lang="en-US" altLang="zh-CN" dirty="0" smtClean="0"/>
              <a:t>:</a:t>
            </a:r>
          </a:p>
          <a:p>
            <a:pPr lvl="1"/>
            <a:r>
              <a:rPr lang="en-US" altLang="zh-CN" dirty="0" smtClean="0"/>
              <a:t>The main body of </a:t>
            </a:r>
            <a:r>
              <a:rPr lang="en-US" altLang="zh-CN" dirty="0" err="1" smtClean="0"/>
              <a:t>Lumical</a:t>
            </a:r>
            <a:r>
              <a:rPr lang="en-US" altLang="zh-CN" dirty="0" smtClean="0"/>
              <a:t> is fixed to the front side of </a:t>
            </a:r>
            <a:r>
              <a:rPr lang="en-US" altLang="zh-CN" dirty="0" err="1" smtClean="0"/>
              <a:t>cryomodule</a:t>
            </a:r>
            <a:r>
              <a:rPr lang="en-US" altLang="zh-CN" dirty="0" smtClean="0"/>
              <a:t>, </a:t>
            </a:r>
            <a:r>
              <a:rPr lang="en-US" altLang="zh-CN" dirty="0" smtClean="0"/>
              <a:t>is the </a:t>
            </a:r>
            <a:r>
              <a:rPr lang="en-US" altLang="zh-CN" dirty="0" smtClean="0"/>
              <a:t>alignment accuracy </a:t>
            </a:r>
            <a:r>
              <a:rPr lang="en-US" altLang="zh-CN" dirty="0" smtClean="0"/>
              <a:t>acceptable 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eg</a:t>
            </a:r>
            <a:r>
              <a:rPr lang="en-US" altLang="zh-CN" dirty="0" smtClean="0"/>
              <a:t>. 30</a:t>
            </a:r>
            <a:r>
              <a:rPr lang="el-GR" altLang="zh-CN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zh-CN" dirty="0"/>
              <a:t>μ</a:t>
            </a:r>
            <a:r>
              <a:rPr lang="en-US" altLang="zh-CN" dirty="0"/>
              <a:t>m </a:t>
            </a:r>
            <a:r>
              <a:rPr lang="en-US" altLang="zh-CN" dirty="0" smtClean="0"/>
              <a:t>)</a:t>
            </a:r>
            <a:r>
              <a:rPr lang="en-US" altLang="zh-CN" dirty="0"/>
              <a:t> ?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We have no</a:t>
            </a:r>
            <a:r>
              <a:rPr lang="en-US" altLang="zh-CN" dirty="0" smtClean="0"/>
              <a:t> </a:t>
            </a:r>
            <a:r>
              <a:rPr lang="en-US" altLang="zh-CN" dirty="0" smtClean="0"/>
              <a:t>model of the high precision part, is it acceptable to fix it to the IP chamber?</a:t>
            </a:r>
          </a:p>
          <a:p>
            <a:pPr lvl="1"/>
            <a:r>
              <a:rPr lang="en-US" altLang="zh-CN" dirty="0" smtClean="0"/>
              <a:t>Devices in front of </a:t>
            </a:r>
            <a:r>
              <a:rPr lang="en-US" altLang="zh-CN" dirty="0" err="1" smtClean="0"/>
              <a:t>Lumical</a:t>
            </a:r>
            <a:r>
              <a:rPr lang="en-US" altLang="zh-CN" dirty="0" smtClean="0"/>
              <a:t>: flanges, HOM absorber, BPM, RVC.</a:t>
            </a:r>
          </a:p>
          <a:p>
            <a:r>
              <a:rPr lang="en-US" altLang="zh-CN" dirty="0" smtClean="0"/>
              <a:t>Detector:</a:t>
            </a:r>
          </a:p>
          <a:p>
            <a:pPr lvl="1"/>
            <a:r>
              <a:rPr lang="en-US" altLang="zh-CN" dirty="0" smtClean="0"/>
              <a:t>Is it making sense that the IP chamber, </a:t>
            </a:r>
            <a:r>
              <a:rPr lang="en-US" altLang="zh-CN" dirty="0" smtClean="0"/>
              <a:t>VTX, SIT </a:t>
            </a:r>
            <a:r>
              <a:rPr lang="en-US" altLang="zh-CN" dirty="0" smtClean="0"/>
              <a:t>and FTD are considered as one assembly?</a:t>
            </a:r>
          </a:p>
          <a:p>
            <a:pPr lvl="1"/>
            <a:r>
              <a:rPr lang="en-US" altLang="zh-CN" dirty="0" smtClean="0"/>
              <a:t>There has some space interference to be solved. (SIT &amp; TPC, FTD &amp; TPC, FTD &amp; accelerator, FTD &amp; </a:t>
            </a:r>
            <a:r>
              <a:rPr lang="en-US" altLang="zh-CN" dirty="0" err="1" smtClean="0"/>
              <a:t>Lumical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If the TPC can move longitudinally, the installation will be much easier (RVC may be not needed), but the inner radius should be larger than 900 mm (can be tapered, 300-900).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8484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Difficulties and problems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Accelerator:</a:t>
            </a:r>
          </a:p>
          <a:p>
            <a:pPr lvl="1"/>
            <a:r>
              <a:rPr lang="en-US" altLang="zh-CN" dirty="0" smtClean="0"/>
              <a:t>We are searching for alternative methods instead of RVC, but it is very hard, we are still taking RVC as baseline.</a:t>
            </a:r>
          </a:p>
          <a:p>
            <a:pPr lvl="1"/>
            <a:r>
              <a:rPr lang="en-US" altLang="zh-CN" dirty="0" smtClean="0"/>
              <a:t>We are trying to find methods to reach the extremely high requirements of </a:t>
            </a:r>
            <a:r>
              <a:rPr lang="en-US" altLang="zh-CN" dirty="0"/>
              <a:t>alignment (</a:t>
            </a:r>
            <a:r>
              <a:rPr lang="zh-CN" altLang="en-US" dirty="0"/>
              <a:t>≤ </a:t>
            </a:r>
            <a:r>
              <a:rPr lang="en-US" altLang="zh-CN" dirty="0"/>
              <a:t>30</a:t>
            </a:r>
            <a:r>
              <a:rPr lang="el-GR" altLang="zh-CN" dirty="0"/>
              <a:t> μ</a:t>
            </a:r>
            <a:r>
              <a:rPr lang="en-US" altLang="zh-CN" dirty="0"/>
              <a:t>m or even higher</a:t>
            </a:r>
            <a:r>
              <a:rPr lang="en-US" altLang="zh-CN" dirty="0" smtClean="0"/>
              <a:t>), but we haven’t get a clear idea. </a:t>
            </a:r>
          </a:p>
          <a:p>
            <a:pPr lvl="1"/>
            <a:r>
              <a:rPr lang="en-US" altLang="zh-CN" dirty="0"/>
              <a:t>We want the HOM absorber located near the bellows, it that possible?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7337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4800" dirty="0" smtClean="0"/>
              <a:t>Thanks for your attention!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050771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Layout of MDI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00808"/>
            <a:ext cx="7200000" cy="4253708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 bwMode="auto">
          <a:xfrm>
            <a:off x="2339752" y="908720"/>
            <a:ext cx="936104" cy="4426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华文中宋" pitchFamily="2" charset="-122"/>
              </a:rPr>
              <a:t>Yoke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3743908" y="908720"/>
            <a:ext cx="1548172" cy="4426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华文中宋" pitchFamily="2" charset="-122"/>
              </a:rPr>
              <a:t>Solenoid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5774135" y="908720"/>
            <a:ext cx="1152128" cy="4426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华文中宋" pitchFamily="2" charset="-122"/>
              </a:rPr>
              <a:t>Detector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2051720" y="6082593"/>
            <a:ext cx="936104" cy="4426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华文中宋" pitchFamily="2" charset="-122"/>
              </a:rPr>
              <a:t>IP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10" name="圆角矩形 9"/>
          <p:cNvSpPr/>
          <p:nvPr/>
        </p:nvSpPr>
        <p:spPr bwMode="auto">
          <a:xfrm>
            <a:off x="3347864" y="6082593"/>
            <a:ext cx="1728192" cy="4426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华文中宋" pitchFamily="2" charset="-122"/>
              </a:rPr>
              <a:t>SC magnets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5580112" y="6082593"/>
            <a:ext cx="1944216" cy="4426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华文中宋" pitchFamily="2" charset="-122"/>
              </a:rPr>
              <a:t>Support system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cxnSp>
        <p:nvCxnSpPr>
          <p:cNvPr id="13" name="直接连接符 12"/>
          <p:cNvCxnSpPr>
            <a:stCxn id="6" idx="2"/>
          </p:cNvCxnSpPr>
          <p:nvPr/>
        </p:nvCxnSpPr>
        <p:spPr bwMode="auto">
          <a:xfrm>
            <a:off x="2807804" y="1351394"/>
            <a:ext cx="36004" cy="637446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7" idx="2"/>
          </p:cNvCxnSpPr>
          <p:nvPr/>
        </p:nvCxnSpPr>
        <p:spPr bwMode="auto">
          <a:xfrm flipH="1">
            <a:off x="4157614" y="1351394"/>
            <a:ext cx="360380" cy="1357526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8" idx="2"/>
          </p:cNvCxnSpPr>
          <p:nvPr/>
        </p:nvCxnSpPr>
        <p:spPr bwMode="auto">
          <a:xfrm flipH="1">
            <a:off x="4355976" y="1351394"/>
            <a:ext cx="1994223" cy="2221622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9" idx="0"/>
          </p:cNvCxnSpPr>
          <p:nvPr/>
        </p:nvCxnSpPr>
        <p:spPr bwMode="auto">
          <a:xfrm flipV="1">
            <a:off x="2519772" y="3933056"/>
            <a:ext cx="1836204" cy="2149537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10" idx="0"/>
          </p:cNvCxnSpPr>
          <p:nvPr/>
        </p:nvCxnSpPr>
        <p:spPr bwMode="auto">
          <a:xfrm flipV="1">
            <a:off x="4211960" y="4077072"/>
            <a:ext cx="1512168" cy="2005521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11" idx="0"/>
          </p:cNvCxnSpPr>
          <p:nvPr/>
        </p:nvCxnSpPr>
        <p:spPr bwMode="auto">
          <a:xfrm flipV="1">
            <a:off x="6552220" y="4653136"/>
            <a:ext cx="468052" cy="1429457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 bwMode="auto">
          <a:xfrm>
            <a:off x="3995936" y="3717032"/>
            <a:ext cx="864096" cy="432048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624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Layout of MDI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827584" y="1006722"/>
            <a:ext cx="8136904" cy="5509727"/>
            <a:chOff x="827584" y="1006722"/>
            <a:chExt cx="8136904" cy="550972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7584" y="1916832"/>
              <a:ext cx="7200000" cy="3536334"/>
            </a:xfrm>
            <a:prstGeom prst="rect">
              <a:avLst/>
            </a:prstGeom>
          </p:spPr>
        </p:pic>
        <p:sp>
          <p:nvSpPr>
            <p:cNvPr id="5" name="圆角矩形 4"/>
            <p:cNvSpPr/>
            <p:nvPr/>
          </p:nvSpPr>
          <p:spPr bwMode="auto">
            <a:xfrm>
              <a:off x="2267744" y="5733256"/>
              <a:ext cx="1224136" cy="783193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588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华文中宋" pitchFamily="2" charset="-122"/>
                </a:rPr>
                <a:t>Be-Cu IP chamber</a:t>
              </a:r>
              <a:endPara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6" name="圆角矩形 5"/>
            <p:cNvSpPr/>
            <p:nvPr/>
          </p:nvSpPr>
          <p:spPr bwMode="auto">
            <a:xfrm>
              <a:off x="1259632" y="5733256"/>
              <a:ext cx="655226" cy="442674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588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华文中宋" pitchFamily="2" charset="-122"/>
                </a:rPr>
                <a:t>IP</a:t>
              </a:r>
              <a:endPara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7" name="圆角矩形 6"/>
            <p:cNvSpPr/>
            <p:nvPr/>
          </p:nvSpPr>
          <p:spPr bwMode="auto">
            <a:xfrm>
              <a:off x="899592" y="1188810"/>
              <a:ext cx="1800200" cy="442674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588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华文中宋" pitchFamily="2" charset="-122"/>
                </a:rPr>
                <a:t>Vertex detector</a:t>
              </a:r>
              <a:endPara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8" name="圆角矩形 7"/>
            <p:cNvSpPr/>
            <p:nvPr/>
          </p:nvSpPr>
          <p:spPr bwMode="auto">
            <a:xfrm>
              <a:off x="6804248" y="1006722"/>
              <a:ext cx="2160240" cy="783193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588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华文中宋" pitchFamily="2" charset="-122"/>
                </a:rPr>
                <a:t>Time projection chamber</a:t>
              </a:r>
              <a:endPara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9" name="圆角矩形 8"/>
            <p:cNvSpPr/>
            <p:nvPr/>
          </p:nvSpPr>
          <p:spPr bwMode="auto">
            <a:xfrm>
              <a:off x="2843408" y="1006723"/>
              <a:ext cx="1584176" cy="783193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588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华文中宋" pitchFamily="2" charset="-122"/>
                </a:rPr>
                <a:t>Silicon</a:t>
              </a:r>
              <a:r>
                <a:rPr kumimoji="0" lang="en-US" altLang="zh-CN" sz="2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华文中宋" pitchFamily="2" charset="-122"/>
                </a:rPr>
                <a:t> inner tracker</a:t>
              </a:r>
              <a:endPara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10" name="圆角矩形 9"/>
            <p:cNvSpPr/>
            <p:nvPr/>
          </p:nvSpPr>
          <p:spPr bwMode="auto">
            <a:xfrm>
              <a:off x="4568830" y="1006723"/>
              <a:ext cx="2163410" cy="783193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588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华文中宋" pitchFamily="2" charset="-122"/>
                </a:rPr>
                <a:t>Forward</a:t>
              </a:r>
              <a:r>
                <a:rPr kumimoji="0" lang="en-US" altLang="zh-CN" sz="2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华文中宋" pitchFamily="2" charset="-122"/>
                </a:rPr>
                <a:t> tracking detector</a:t>
              </a:r>
              <a:endPara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华文中宋" pitchFamily="2" charset="-122"/>
              </a:endParaRPr>
            </a:p>
          </p:txBody>
        </p:sp>
        <p:cxnSp>
          <p:nvCxnSpPr>
            <p:cNvPr id="12" name="直接连接符 11"/>
            <p:cNvCxnSpPr>
              <a:stCxn id="7" idx="2"/>
            </p:cNvCxnSpPr>
            <p:nvPr/>
          </p:nvCxnSpPr>
          <p:spPr bwMode="auto">
            <a:xfrm>
              <a:off x="1799692" y="1631484"/>
              <a:ext cx="1980220" cy="2301572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>
              <a:stCxn id="9" idx="2"/>
            </p:cNvCxnSpPr>
            <p:nvPr/>
          </p:nvCxnSpPr>
          <p:spPr bwMode="auto">
            <a:xfrm>
              <a:off x="3635496" y="1789916"/>
              <a:ext cx="432448" cy="1855108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>
              <a:stCxn id="10" idx="2"/>
            </p:cNvCxnSpPr>
            <p:nvPr/>
          </p:nvCxnSpPr>
          <p:spPr bwMode="auto">
            <a:xfrm flipH="1">
              <a:off x="5220072" y="1789916"/>
              <a:ext cx="430463" cy="2071132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>
              <a:stCxn id="8" idx="2"/>
            </p:cNvCxnSpPr>
            <p:nvPr/>
          </p:nvCxnSpPr>
          <p:spPr bwMode="auto">
            <a:xfrm flipH="1">
              <a:off x="6444208" y="1789915"/>
              <a:ext cx="1440160" cy="1351053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圆角矩形 19"/>
            <p:cNvSpPr/>
            <p:nvPr/>
          </p:nvSpPr>
          <p:spPr bwMode="auto">
            <a:xfrm>
              <a:off x="3753509" y="5733256"/>
              <a:ext cx="1944216" cy="783193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588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华文中宋" pitchFamily="2" charset="-122"/>
                </a:rPr>
                <a:t>Remote vacuum</a:t>
              </a:r>
              <a:r>
                <a:rPr kumimoji="0" lang="en-US" altLang="zh-CN" sz="2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华文中宋" pitchFamily="2" charset="-122"/>
                </a:rPr>
                <a:t> connector</a:t>
              </a:r>
              <a:endPara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21" name="圆角矩形 20"/>
            <p:cNvSpPr/>
            <p:nvPr/>
          </p:nvSpPr>
          <p:spPr bwMode="auto">
            <a:xfrm>
              <a:off x="5832140" y="5733256"/>
              <a:ext cx="1188132" cy="783193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588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华文中宋" pitchFamily="2" charset="-122"/>
                </a:rPr>
                <a:t>HOM absorber</a:t>
              </a:r>
              <a:endPara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22" name="圆角矩形 21"/>
            <p:cNvSpPr/>
            <p:nvPr/>
          </p:nvSpPr>
          <p:spPr bwMode="auto">
            <a:xfrm>
              <a:off x="7290302" y="5733256"/>
              <a:ext cx="1188132" cy="442674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588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华文中宋" pitchFamily="2" charset="-122"/>
                </a:rPr>
                <a:t>Lumical</a:t>
              </a:r>
              <a:endPara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华文中宋" pitchFamily="2" charset="-122"/>
              </a:endParaRPr>
            </a:p>
          </p:txBody>
        </p:sp>
        <p:cxnSp>
          <p:nvCxnSpPr>
            <p:cNvPr id="24" name="直接连接符 23"/>
            <p:cNvCxnSpPr>
              <a:endCxn id="6" idx="0"/>
            </p:cNvCxnSpPr>
            <p:nvPr/>
          </p:nvCxnSpPr>
          <p:spPr bwMode="auto">
            <a:xfrm flipH="1">
              <a:off x="1587245" y="4149080"/>
              <a:ext cx="2480699" cy="1584176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stCxn id="5" idx="0"/>
            </p:cNvCxnSpPr>
            <p:nvPr/>
          </p:nvCxnSpPr>
          <p:spPr bwMode="auto">
            <a:xfrm flipV="1">
              <a:off x="2879812" y="4149080"/>
              <a:ext cx="1547772" cy="1584176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>
              <a:stCxn id="20" idx="0"/>
            </p:cNvCxnSpPr>
            <p:nvPr/>
          </p:nvCxnSpPr>
          <p:spPr bwMode="auto">
            <a:xfrm flipV="1">
              <a:off x="4725617" y="4428217"/>
              <a:ext cx="1233737" cy="1305039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>
              <a:stCxn id="21" idx="0"/>
            </p:cNvCxnSpPr>
            <p:nvPr/>
          </p:nvCxnSpPr>
          <p:spPr bwMode="auto">
            <a:xfrm flipH="1" flipV="1">
              <a:off x="6228184" y="4509120"/>
              <a:ext cx="198022" cy="1224136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>
              <a:stCxn id="22" idx="0"/>
            </p:cNvCxnSpPr>
            <p:nvPr/>
          </p:nvCxnSpPr>
          <p:spPr bwMode="auto">
            <a:xfrm flipH="1" flipV="1">
              <a:off x="7020272" y="4581128"/>
              <a:ext cx="864096" cy="1152128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7137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Layout of MDI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Vacuum tubes at MDI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10" y="2072871"/>
            <a:ext cx="7200000" cy="10680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10" y="3068960"/>
            <a:ext cx="7200000" cy="329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1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Installation scenario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162061"/>
            <a:ext cx="6529205" cy="4525963"/>
          </a:xfrm>
        </p:spPr>
        <p:txBody>
          <a:bodyPr/>
          <a:lstStyle/>
          <a:p>
            <a:r>
              <a:rPr lang="en-US" altLang="zh-CN" dirty="0" smtClean="0"/>
              <a:t>Basic conditions</a:t>
            </a:r>
          </a:p>
          <a:p>
            <a:pPr lvl="1"/>
            <a:r>
              <a:rPr lang="en-US" altLang="zh-CN" dirty="0" smtClean="0"/>
              <a:t>Both sides of IP chamber are fixed to VTX transversally and are free longitudinally.</a:t>
            </a:r>
          </a:p>
          <a:p>
            <a:pPr lvl="1"/>
            <a:r>
              <a:rPr lang="en-US" altLang="zh-CN" dirty="0" smtClean="0"/>
              <a:t>The IP chamber, VTX, SIT and FTD can be considered as one assembly.</a:t>
            </a:r>
          </a:p>
          <a:p>
            <a:pPr lvl="1"/>
            <a:r>
              <a:rPr lang="en-US" altLang="zh-CN" dirty="0" smtClean="0"/>
              <a:t>The assembly above can be supported by TPC and be aligned transversally. </a:t>
            </a:r>
          </a:p>
          <a:p>
            <a:pPr lvl="1"/>
            <a:r>
              <a:rPr lang="en-US" altLang="zh-CN" dirty="0" smtClean="0"/>
              <a:t>Remote vacuum connector can be used. 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1844824"/>
            <a:ext cx="2160000" cy="1060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4052393"/>
            <a:ext cx="5400000" cy="1962749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 bwMode="auto">
          <a:xfrm flipH="1">
            <a:off x="5436278" y="4365104"/>
            <a:ext cx="432048" cy="36004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 bwMode="auto">
          <a:xfrm flipH="1" flipV="1">
            <a:off x="5436278" y="5477977"/>
            <a:ext cx="288032" cy="36004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732856" y="595286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Little transversally space &amp; long longitudinally distance. It is impossible to connect flanges by hands. 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cxnSp>
        <p:nvCxnSpPr>
          <p:cNvPr id="14" name="直接箭头连接符 13"/>
          <p:cNvCxnSpPr/>
          <p:nvPr/>
        </p:nvCxnSpPr>
        <p:spPr bwMode="auto">
          <a:xfrm>
            <a:off x="3472405" y="5657997"/>
            <a:ext cx="194421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566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Installation scenario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40768"/>
            <a:ext cx="3600000" cy="5960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936794"/>
            <a:ext cx="3600000" cy="66787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00" y="2604667"/>
            <a:ext cx="3600000" cy="7465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61" y="3501008"/>
            <a:ext cx="3600000" cy="6490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900" y="4251461"/>
            <a:ext cx="3600000" cy="73928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6" y="5066183"/>
            <a:ext cx="3600000" cy="7440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900" y="5784992"/>
            <a:ext cx="3600000" cy="82660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5976" y="5301208"/>
            <a:ext cx="3600000" cy="11669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01470" y="4331636"/>
            <a:ext cx="3600000" cy="10980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99992" y="3215556"/>
            <a:ext cx="3600000" cy="121998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01470" y="1924048"/>
            <a:ext cx="3600000" cy="1291508"/>
          </a:xfrm>
          <a:prstGeom prst="rect">
            <a:avLst/>
          </a:prstGeom>
        </p:spPr>
      </p:pic>
      <p:sp>
        <p:nvSpPr>
          <p:cNvPr id="16" name="下箭头 15"/>
          <p:cNvSpPr/>
          <p:nvPr/>
        </p:nvSpPr>
        <p:spPr bwMode="auto">
          <a:xfrm>
            <a:off x="2051720" y="1772816"/>
            <a:ext cx="250180" cy="360040"/>
          </a:xfrm>
          <a:prstGeom prst="downArrow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17" name="下箭头 16"/>
          <p:cNvSpPr/>
          <p:nvPr/>
        </p:nvSpPr>
        <p:spPr bwMode="auto">
          <a:xfrm>
            <a:off x="2051720" y="2514752"/>
            <a:ext cx="250180" cy="360040"/>
          </a:xfrm>
          <a:prstGeom prst="downArrow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18" name="下箭头 17"/>
          <p:cNvSpPr/>
          <p:nvPr/>
        </p:nvSpPr>
        <p:spPr bwMode="auto">
          <a:xfrm>
            <a:off x="2051720" y="3253150"/>
            <a:ext cx="250180" cy="360040"/>
          </a:xfrm>
          <a:prstGeom prst="downArrow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19" name="下箭头 18"/>
          <p:cNvSpPr/>
          <p:nvPr/>
        </p:nvSpPr>
        <p:spPr bwMode="auto">
          <a:xfrm>
            <a:off x="2051720" y="4064948"/>
            <a:ext cx="250180" cy="360040"/>
          </a:xfrm>
          <a:prstGeom prst="downArrow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0" name="下箭头 19"/>
          <p:cNvSpPr/>
          <p:nvPr/>
        </p:nvSpPr>
        <p:spPr bwMode="auto">
          <a:xfrm>
            <a:off x="2051720" y="4905249"/>
            <a:ext cx="250180" cy="360040"/>
          </a:xfrm>
          <a:prstGeom prst="downArrow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1" name="下箭头 20"/>
          <p:cNvSpPr/>
          <p:nvPr/>
        </p:nvSpPr>
        <p:spPr bwMode="auto">
          <a:xfrm>
            <a:off x="2051720" y="5745550"/>
            <a:ext cx="250180" cy="360040"/>
          </a:xfrm>
          <a:prstGeom prst="downArrow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2" name="下箭头 21"/>
          <p:cNvSpPr/>
          <p:nvPr/>
        </p:nvSpPr>
        <p:spPr bwMode="auto">
          <a:xfrm flipV="1">
            <a:off x="6047792" y="5249671"/>
            <a:ext cx="250180" cy="360040"/>
          </a:xfrm>
          <a:prstGeom prst="downArrow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4" name="下箭头 23"/>
          <p:cNvSpPr/>
          <p:nvPr/>
        </p:nvSpPr>
        <p:spPr bwMode="auto">
          <a:xfrm flipV="1">
            <a:off x="6102412" y="4172286"/>
            <a:ext cx="250180" cy="360040"/>
          </a:xfrm>
          <a:prstGeom prst="downArrow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5" name="下箭头 24"/>
          <p:cNvSpPr/>
          <p:nvPr/>
        </p:nvSpPr>
        <p:spPr bwMode="auto">
          <a:xfrm flipV="1">
            <a:off x="6100466" y="3059937"/>
            <a:ext cx="250180" cy="360040"/>
          </a:xfrm>
          <a:prstGeom prst="downArrow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6" name="下箭头 25"/>
          <p:cNvSpPr/>
          <p:nvPr/>
        </p:nvSpPr>
        <p:spPr bwMode="auto">
          <a:xfrm rot="5400000" flipV="1">
            <a:off x="4140002" y="6012539"/>
            <a:ext cx="250180" cy="360040"/>
          </a:xfrm>
          <a:prstGeom prst="downArrow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7" name="内容占位符 2"/>
          <p:cNvSpPr>
            <a:spLocks noGrp="1"/>
          </p:cNvSpPr>
          <p:nvPr>
            <p:ph idx="1"/>
          </p:nvPr>
        </p:nvSpPr>
        <p:spPr>
          <a:xfrm>
            <a:off x="4711131" y="979511"/>
            <a:ext cx="3591818" cy="1155881"/>
          </a:xfrm>
        </p:spPr>
        <p:txBody>
          <a:bodyPr/>
          <a:lstStyle/>
          <a:p>
            <a:r>
              <a:rPr lang="en-US" altLang="zh-CN" sz="2000" dirty="0" smtClean="0"/>
              <a:t>Assembly from IP chamber to FTD: relatively easy, needs to be confirmed.</a:t>
            </a:r>
          </a:p>
        </p:txBody>
      </p:sp>
    </p:spTree>
    <p:extLst>
      <p:ext uri="{BB962C8B-B14F-4D97-AF65-F5344CB8AC3E}">
        <p14:creationId xmlns:p14="http://schemas.microsoft.com/office/powerpoint/2010/main" val="6592680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Installation scenario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1067" y="1313991"/>
            <a:ext cx="4468029" cy="4525963"/>
          </a:xfrm>
        </p:spPr>
        <p:txBody>
          <a:bodyPr/>
          <a:lstStyle/>
          <a:p>
            <a:r>
              <a:rPr lang="en-US" altLang="zh-CN" dirty="0" smtClean="0"/>
              <a:t>IP chamber assembly installation</a:t>
            </a:r>
          </a:p>
          <a:p>
            <a:pPr lvl="1"/>
            <a:r>
              <a:rPr lang="en-US" altLang="zh-CN" dirty="0" smtClean="0"/>
              <a:t>Support and fixing.</a:t>
            </a:r>
          </a:p>
          <a:p>
            <a:pPr lvl="1"/>
            <a:r>
              <a:rPr lang="en-US" altLang="zh-CN" dirty="0" smtClean="0"/>
              <a:t>Alignment.</a:t>
            </a:r>
          </a:p>
          <a:p>
            <a:pPr lvl="1"/>
            <a:r>
              <a:rPr lang="en-US" altLang="zh-CN" dirty="0" smtClean="0"/>
              <a:t>Space </a:t>
            </a:r>
            <a:r>
              <a:rPr lang="en-US" altLang="zh-CN" dirty="0" smtClean="0"/>
              <a:t>interference.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All the above items should be solved before the vacuum connection.</a:t>
            </a:r>
          </a:p>
          <a:p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466" y="783856"/>
            <a:ext cx="4320000" cy="15498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554" y="2780928"/>
            <a:ext cx="3600000" cy="3695122"/>
          </a:xfrm>
          <a:prstGeom prst="rect">
            <a:avLst/>
          </a:prstGeom>
        </p:spPr>
      </p:pic>
      <p:sp>
        <p:nvSpPr>
          <p:cNvPr id="6" name="下箭头 5"/>
          <p:cNvSpPr/>
          <p:nvPr/>
        </p:nvSpPr>
        <p:spPr bwMode="auto">
          <a:xfrm>
            <a:off x="6698054" y="2333665"/>
            <a:ext cx="250180" cy="360040"/>
          </a:xfrm>
          <a:prstGeom prst="downArrow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2035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Installation scenario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Assembly of detector side and accelerator side.</a:t>
            </a:r>
          </a:p>
          <a:p>
            <a:pPr lvl="1"/>
            <a:r>
              <a:rPr lang="en-US" altLang="zh-CN" dirty="0" smtClean="0"/>
              <a:t>Suppose the IP chamber assembly has been fixed to TPC.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348881"/>
            <a:ext cx="3600000" cy="19578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519444"/>
            <a:ext cx="3600000" cy="1616767"/>
          </a:xfrm>
          <a:prstGeom prst="rect">
            <a:avLst/>
          </a:prstGeom>
        </p:spPr>
      </p:pic>
      <p:sp>
        <p:nvSpPr>
          <p:cNvPr id="6" name="下箭头 5"/>
          <p:cNvSpPr/>
          <p:nvPr/>
        </p:nvSpPr>
        <p:spPr bwMode="auto">
          <a:xfrm rot="5400000" flipV="1">
            <a:off x="4530999" y="3264966"/>
            <a:ext cx="250180" cy="360040"/>
          </a:xfrm>
          <a:prstGeom prst="downArrow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7584" y="4437112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 smtClean="0">
                <a:solidFill>
                  <a:schemeClr val="tx1"/>
                </a:solidFill>
              </a:rPr>
              <a:t>Pre-alignment of SC magnet: 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cryomodule</a:t>
            </a:r>
            <a:r>
              <a:rPr lang="en-US" altLang="zh-CN" sz="2000" dirty="0" smtClean="0">
                <a:solidFill>
                  <a:schemeClr val="tx1"/>
                </a:solidFill>
              </a:rPr>
              <a:t> in working condition. 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76056" y="4437111"/>
            <a:ext cx="3466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 smtClean="0">
                <a:solidFill>
                  <a:schemeClr val="tx1"/>
                </a:solidFill>
              </a:rPr>
              <a:t>Installation of 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Lumical</a:t>
            </a:r>
            <a:r>
              <a:rPr lang="en-US" altLang="zh-CN" sz="2000" dirty="0" smtClean="0">
                <a:solidFill>
                  <a:schemeClr val="tx1"/>
                </a:solidFill>
              </a:rPr>
              <a:t>, BPM, HOM absorber and RVC.</a:t>
            </a:r>
          </a:p>
          <a:p>
            <a:pPr algn="l"/>
            <a:r>
              <a:rPr lang="en-US" altLang="zh-CN" sz="2000" dirty="0" smtClean="0">
                <a:solidFill>
                  <a:schemeClr val="tx1"/>
                </a:solidFill>
              </a:rPr>
              <a:t>Including the support mechanism.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420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Installation scenario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21" y="1690615"/>
            <a:ext cx="3600000" cy="2901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294" y="1419156"/>
            <a:ext cx="3600000" cy="317647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45749" y="4611134"/>
            <a:ext cx="7570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 smtClean="0">
                <a:solidFill>
                  <a:schemeClr val="tx1"/>
                </a:solidFill>
              </a:rPr>
              <a:t>Move the SC magnet to working location.  Connect the flanges using RVC, do the alignment.</a:t>
            </a:r>
          </a:p>
          <a:p>
            <a:pPr algn="l"/>
            <a:r>
              <a:rPr lang="en-US" altLang="zh-CN" sz="2000" dirty="0" smtClean="0">
                <a:solidFill>
                  <a:schemeClr val="tx1"/>
                </a:solidFill>
              </a:rPr>
              <a:t>Requirements: accuracy: </a:t>
            </a:r>
            <a:r>
              <a:rPr lang="zh-CN" altLang="en-US" sz="2000" dirty="0" smtClean="0">
                <a:solidFill>
                  <a:schemeClr val="tx1"/>
                </a:solidFill>
              </a:rPr>
              <a:t>≤</a:t>
            </a:r>
            <a:r>
              <a:rPr lang="en-US" altLang="zh-CN" sz="2000" dirty="0">
                <a:solidFill>
                  <a:schemeClr val="tx1"/>
                </a:solidFill>
              </a:rPr>
              <a:t>(30 </a:t>
            </a:r>
            <a:r>
              <a:rPr lang="el-GR" altLang="zh-CN" sz="2000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n-US" altLang="zh-CN" sz="2000" dirty="0">
                <a:solidFill>
                  <a:schemeClr val="tx1"/>
                </a:solidFill>
                <a:cs typeface="Times New Roman" panose="02020603050405020304" pitchFamily="18" charset="0"/>
              </a:rPr>
              <a:t>m</a:t>
            </a:r>
            <a:r>
              <a:rPr lang="en-US" altLang="zh-CN" sz="2000" dirty="0" smtClean="0">
                <a:solidFill>
                  <a:schemeClr val="tx1"/>
                </a:solidFill>
              </a:rPr>
              <a:t>),  leak rate</a:t>
            </a:r>
            <a:r>
              <a:rPr lang="zh-CN" altLang="en-US" sz="2000" dirty="0">
                <a:solidFill>
                  <a:schemeClr val="tx1"/>
                </a:solidFill>
              </a:rPr>
              <a:t> </a:t>
            </a:r>
            <a:r>
              <a:rPr lang="zh-CN" altLang="en-US" sz="2000" dirty="0" smtClean="0">
                <a:solidFill>
                  <a:schemeClr val="tx1"/>
                </a:solidFill>
              </a:rPr>
              <a:t>≤</a:t>
            </a:r>
            <a:r>
              <a:rPr lang="en-US" altLang="zh-CN" sz="2000" dirty="0" smtClean="0">
                <a:solidFill>
                  <a:schemeClr val="tx1"/>
                </a:solidFill>
              </a:rPr>
              <a:t>2e-10 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Torr.L</a:t>
            </a:r>
            <a:r>
              <a:rPr lang="en-US" altLang="zh-CN" sz="2000" dirty="0" smtClean="0">
                <a:solidFill>
                  <a:schemeClr val="tx1"/>
                </a:solidFill>
              </a:rPr>
              <a:t>/s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algn="l"/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下箭头 7"/>
          <p:cNvSpPr/>
          <p:nvPr/>
        </p:nvSpPr>
        <p:spPr bwMode="auto">
          <a:xfrm rot="5400000" flipV="1">
            <a:off x="4237163" y="3302062"/>
            <a:ext cx="250180" cy="360040"/>
          </a:xfrm>
          <a:prstGeom prst="downArrow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2131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14668</TotalTime>
  <Words>565</Words>
  <Application>Microsoft Office PowerPoint</Application>
  <PresentationFormat>全屏显示(4:3)</PresentationFormat>
  <Paragraphs>69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黑体</vt:lpstr>
      <vt:lpstr>华文中宋</vt:lpstr>
      <vt:lpstr>宋体</vt:lpstr>
      <vt:lpstr>微软雅黑</vt:lpstr>
      <vt:lpstr>Arial</vt:lpstr>
      <vt:lpstr>Calibri</vt:lpstr>
      <vt:lpstr>Tahoma</vt:lpstr>
      <vt:lpstr>Times New Roman</vt:lpstr>
      <vt:lpstr>Wingdings</vt:lpstr>
      <vt:lpstr>自定义设计方案</vt:lpstr>
      <vt:lpstr>MDI assembly</vt:lpstr>
      <vt:lpstr>Layout of MDI</vt:lpstr>
      <vt:lpstr>Layout of MDI</vt:lpstr>
      <vt:lpstr>Layout of MDI</vt:lpstr>
      <vt:lpstr>Installation scenario</vt:lpstr>
      <vt:lpstr>Installation scenario</vt:lpstr>
      <vt:lpstr>Installation scenario</vt:lpstr>
      <vt:lpstr>Installation scenario</vt:lpstr>
      <vt:lpstr>Installation scenario</vt:lpstr>
      <vt:lpstr>Installation scenario</vt:lpstr>
      <vt:lpstr>Installation scenario</vt:lpstr>
      <vt:lpstr>Difficulties and problems</vt:lpstr>
      <vt:lpstr>Difficulties and problems</vt:lpstr>
      <vt:lpstr>Thanks for your attention!</vt:lpstr>
    </vt:vector>
  </TitlesOfParts>
  <Company>MC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unknown</cp:lastModifiedBy>
  <cp:revision>1137</cp:revision>
  <cp:lastPrinted>2018-11-11T04:41:19Z</cp:lastPrinted>
  <dcterms:created xsi:type="dcterms:W3CDTF">2010-03-12T08:32:26Z</dcterms:created>
  <dcterms:modified xsi:type="dcterms:W3CDTF">2019-03-11T03:08:24Z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TC100690452052</vt:lpwstr>
  </property>
</Properties>
</file>