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>
        <p:scale>
          <a:sx n="66" d="100"/>
          <a:sy n="66" d="100"/>
        </p:scale>
        <p:origin x="629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BAB9-C6F6-4E7B-947B-644FEC3594D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48EA-9F11-428B-9635-DEA64B0B0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BAB9-C6F6-4E7B-947B-644FEC3594D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48EA-9F11-428B-9635-DEA64B0B0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6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BAB9-C6F6-4E7B-947B-644FEC3594D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48EA-9F11-428B-9635-DEA64B0B0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1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BAB9-C6F6-4E7B-947B-644FEC3594D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48EA-9F11-428B-9635-DEA64B0B0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9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BAB9-C6F6-4E7B-947B-644FEC3594D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48EA-9F11-428B-9635-DEA64B0B0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4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BAB9-C6F6-4E7B-947B-644FEC3594D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48EA-9F11-428B-9635-DEA64B0B0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5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BAB9-C6F6-4E7B-947B-644FEC3594D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48EA-9F11-428B-9635-DEA64B0B0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8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BAB9-C6F6-4E7B-947B-644FEC3594D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48EA-9F11-428B-9635-DEA64B0B0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4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BAB9-C6F6-4E7B-947B-644FEC3594D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48EA-9F11-428B-9635-DEA64B0B0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5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BAB9-C6F6-4E7B-947B-644FEC3594D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48EA-9F11-428B-9635-DEA64B0B0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2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BAB9-C6F6-4E7B-947B-644FEC3594D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48EA-9F11-428B-9635-DEA64B0B0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6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BBAB9-C6F6-4E7B-947B-644FEC3594D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48EA-9F11-428B-9635-DEA64B0B0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6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Considerations and Suggestions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Bing Zhou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72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Detector </a:t>
            </a:r>
            <a:r>
              <a:rPr lang="en-US" b="1" dirty="0"/>
              <a:t>D</a:t>
            </a:r>
            <a:r>
              <a:rPr lang="en-US" b="1" dirty="0" smtClean="0"/>
              <a:t>esign Philosophy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LEP/L3, SSC/L*, LHC ATLAS/CMS detectors (benchmark: </a:t>
            </a:r>
            <a:r>
              <a:rPr lang="en-US" b="1" dirty="0" err="1" smtClean="0">
                <a:solidFill>
                  <a:srgbClr val="FF0000"/>
                </a:solidFill>
              </a:rPr>
              <a:t>H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b="1" dirty="0" err="1" smtClean="0">
                <a:solidFill>
                  <a:srgbClr val="FF0000"/>
                </a:solidFill>
                <a:latin typeface="Symbol" panose="05050102010706020507" pitchFamily="18" charset="2"/>
                <a:sym typeface="Wingdings" panose="05000000000000000000" pitchFamily="2" charset="2"/>
              </a:rPr>
              <a:t>gg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, H4</a:t>
            </a:r>
            <a:r>
              <a:rPr lang="en-US" b="1" dirty="0" smtClean="0">
                <a:solidFill>
                  <a:srgbClr val="FF0000"/>
                </a:solidFill>
                <a:latin typeface="Symbol" panose="05050102010706020507" pitchFamily="18" charset="2"/>
                <a:sym typeface="Wingdings" panose="05000000000000000000" pitchFamily="2" charset="2"/>
              </a:rPr>
              <a:t>m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, Z’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ll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)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r>
              <a:rPr lang="en-US" dirty="0" smtClean="0"/>
              <a:t>Lepton, photon, jet energy precision</a:t>
            </a:r>
            <a:r>
              <a:rPr lang="en-US" dirty="0"/>
              <a:t>;</a:t>
            </a:r>
            <a:r>
              <a:rPr lang="en-US" dirty="0" smtClean="0"/>
              <a:t> b-tagging, vertex (inner tracking precision, now add timing detector to handle pile-up)</a:t>
            </a:r>
          </a:p>
          <a:p>
            <a:pPr marL="514350" indent="-514350">
              <a:buAutoNum type="arabicParenR"/>
            </a:pPr>
            <a:r>
              <a:rPr lang="en-US" dirty="0" smtClean="0"/>
              <a:t>Both ATLAS and CMS emphasize muon detection (never compromise the muon spectrometer, but different treatment for momentum measurement)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ILC, CEPC, CLICE (</a:t>
            </a:r>
            <a:r>
              <a:rPr lang="en-US" b="1" dirty="0" err="1" smtClean="0">
                <a:solidFill>
                  <a:srgbClr val="FF0000"/>
                </a:solidFill>
              </a:rPr>
              <a:t>FCCee</a:t>
            </a:r>
            <a:r>
              <a:rPr lang="en-US" b="1" dirty="0" smtClean="0">
                <a:solidFill>
                  <a:srgbClr val="FF0000"/>
                </a:solidFill>
              </a:rPr>
              <a:t>?) (Benchmark to guide the detector design?)</a:t>
            </a:r>
          </a:p>
          <a:p>
            <a:pPr marL="514350" indent="-514350">
              <a:buAutoNum type="arabicParenR"/>
            </a:pPr>
            <a:r>
              <a:rPr lang="en-US" dirty="0" smtClean="0"/>
              <a:t>PFA  (fine segment calorimeter) (Bench mark: Separate Z/</a:t>
            </a:r>
            <a:r>
              <a:rPr lang="en-US" dirty="0" err="1" smtClean="0"/>
              <a:t>W</a:t>
            </a:r>
            <a:r>
              <a:rPr lang="en-US" dirty="0" err="1" smtClean="0">
                <a:sym typeface="Wingdings" panose="05000000000000000000" pitchFamily="2" charset="2"/>
              </a:rPr>
              <a:t>qq</a:t>
            </a:r>
            <a:r>
              <a:rPr lang="en-US" dirty="0" smtClean="0">
                <a:sym typeface="Wingdings" panose="05000000000000000000" pitchFamily="2" charset="2"/>
              </a:rPr>
              <a:t> ?)</a:t>
            </a:r>
          </a:p>
          <a:p>
            <a:pPr marL="514350" indent="-514350">
              <a:buAutoNum type="arabicParenR"/>
            </a:pPr>
            <a:r>
              <a:rPr lang="en-US" dirty="0" smtClean="0">
                <a:sym typeface="Wingdings" panose="05000000000000000000" pitchFamily="2" charset="2"/>
              </a:rPr>
              <a:t>Relax some requirement on lepton photon energy measurement? </a:t>
            </a:r>
            <a:endParaRPr lang="en-US" dirty="0">
              <a:sym typeface="Wingdings" panose="05000000000000000000" pitchFamily="2" charset="2"/>
            </a:endParaRPr>
          </a:p>
          <a:p>
            <a:pPr marL="514350" indent="-514350">
              <a:buAutoNum type="arabicParenR"/>
            </a:pPr>
            <a:r>
              <a:rPr lang="en-US" dirty="0" smtClean="0">
                <a:sym typeface="Wingdings" panose="05000000000000000000" pitchFamily="2" charset="2"/>
              </a:rPr>
              <a:t>Factor  of 10 – 100 readout channels?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CEPC philosophy: never compromise EM colorimeter and inner tracker? Or to build the most powerful PFA calorimeter?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433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Optimize the detector design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Benchmark process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What performance is really need to measured H</a:t>
            </a:r>
            <a:r>
              <a:rPr lang="en-US" dirty="0" smtClean="0">
                <a:sym typeface="Wingdings" panose="05000000000000000000" pitchFamily="2" charset="2"/>
              </a:rPr>
              <a:t>ZZ*, HWW* branching fraction? Energy resolution by mass peak? There are certainly other ways, such as kinematic </a:t>
            </a:r>
            <a:r>
              <a:rPr lang="en-US" dirty="0" err="1" smtClean="0">
                <a:sym typeface="Wingdings" panose="05000000000000000000" pitchFamily="2" charset="2"/>
              </a:rPr>
              <a:t>cnstraints</a:t>
            </a:r>
            <a:r>
              <a:rPr lang="en-US" dirty="0" smtClean="0">
                <a:sym typeface="Wingdings" panose="05000000000000000000" pitchFamily="2" charset="2"/>
              </a:rPr>
              <a:t> in H </a:t>
            </a:r>
            <a:r>
              <a:rPr lang="en-US" dirty="0" err="1" smtClean="0">
                <a:sym typeface="Wingdings" panose="05000000000000000000" pitchFamily="2" charset="2"/>
              </a:rPr>
              <a:t>qq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qq</a:t>
            </a:r>
            <a:r>
              <a:rPr lang="en-US" dirty="0" smtClean="0">
                <a:sym typeface="Wingdings" panose="05000000000000000000" pitchFamily="2" charset="2"/>
              </a:rPr>
              <a:t> reconstruction (need to do some study to quantitatively understand the detector requirement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Need effective simulations for different configurations of the detector design (GEANT4 is good, but sometimes it could be done with fast simulation, we need to have some ‘modular’ MC framework ) – </a:t>
            </a:r>
            <a:r>
              <a:rPr lang="en-US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need some dedicated people, close discussions with detector </a:t>
            </a:r>
            <a:r>
              <a:rPr lang="en-US" b="1" smtClean="0">
                <a:solidFill>
                  <a:srgbClr val="C00000"/>
                </a:solidFill>
                <a:sym typeface="Wingdings" panose="05000000000000000000" pitchFamily="2" charset="2"/>
              </a:rPr>
              <a:t>design people</a:t>
            </a:r>
            <a:endParaRPr lang="en-US" b="1" dirty="0" smtClean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r>
              <a:rPr lang="en-US" dirty="0" smtClean="0"/>
              <a:t>Need focus in R&amp;D: only do prototypes with simulation shown real advantages ? (do not repeat some 20 years ago already done work)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94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 the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Funding (300 M CHF or Euros?)</a:t>
            </a:r>
          </a:p>
          <a:p>
            <a:r>
              <a:rPr lang="en-US" dirty="0" smtClean="0"/>
              <a:t>Allowed R&amp;D time</a:t>
            </a:r>
          </a:p>
          <a:p>
            <a:r>
              <a:rPr lang="en-US" dirty="0" smtClean="0"/>
              <a:t>Radiation environment?</a:t>
            </a:r>
          </a:p>
          <a:p>
            <a:r>
              <a:rPr lang="en-US" dirty="0" smtClean="0"/>
              <a:t>Channel numbers, ASICs, PCB, power distributions (including DC-DC), cooling, configuration/monitor chips, power supplies? </a:t>
            </a:r>
          </a:p>
          <a:p>
            <a:r>
              <a:rPr lang="en-US" dirty="0" smtClean="0"/>
              <a:t>Trigger rate, mode? Tracker to be part of trigger?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251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327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Wingdings</vt:lpstr>
      <vt:lpstr>Office Theme</vt:lpstr>
      <vt:lpstr>Considerations and Suggestions</vt:lpstr>
      <vt:lpstr>Detector Design Philosophy  </vt:lpstr>
      <vt:lpstr>Optimize the detector design</vt:lpstr>
      <vt:lpstr>Understand the limits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and Suggestions</dc:title>
  <dc:creator>bzhou</dc:creator>
  <cp:lastModifiedBy>bzhou</cp:lastModifiedBy>
  <cp:revision>9</cp:revision>
  <dcterms:created xsi:type="dcterms:W3CDTF">2019-03-14T01:11:00Z</dcterms:created>
  <dcterms:modified xsi:type="dcterms:W3CDTF">2019-03-14T02:02:25Z</dcterms:modified>
</cp:coreProperties>
</file>