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2"/>
  </p:notesMasterIdLst>
  <p:sldIdLst>
    <p:sldId id="256" r:id="rId2"/>
    <p:sldId id="559" r:id="rId3"/>
    <p:sldId id="1030" r:id="rId4"/>
    <p:sldId id="602" r:id="rId5"/>
    <p:sldId id="603" r:id="rId6"/>
    <p:sldId id="628" r:id="rId7"/>
    <p:sldId id="630" r:id="rId8"/>
    <p:sldId id="606" r:id="rId9"/>
    <p:sldId id="608" r:id="rId10"/>
    <p:sldId id="607" r:id="rId11"/>
    <p:sldId id="613" r:id="rId12"/>
    <p:sldId id="612" r:id="rId13"/>
    <p:sldId id="617" r:id="rId14"/>
    <p:sldId id="615" r:id="rId15"/>
    <p:sldId id="632" r:id="rId16"/>
    <p:sldId id="611" r:id="rId17"/>
    <p:sldId id="631" r:id="rId18"/>
    <p:sldId id="636" r:id="rId19"/>
    <p:sldId id="620" r:id="rId20"/>
    <p:sldId id="640" r:id="rId21"/>
    <p:sldId id="363" r:id="rId22"/>
    <p:sldId id="1027" r:id="rId23"/>
    <p:sldId id="633" r:id="rId24"/>
    <p:sldId id="634" r:id="rId25"/>
    <p:sldId id="638" r:id="rId26"/>
    <p:sldId id="639" r:id="rId27"/>
    <p:sldId id="622" r:id="rId28"/>
    <p:sldId id="1031" r:id="rId29"/>
    <p:sldId id="355" r:id="rId30"/>
    <p:sldId id="624" r:id="rId31"/>
    <p:sldId id="1029" r:id="rId32"/>
    <p:sldId id="561" r:id="rId33"/>
    <p:sldId id="320" r:id="rId34"/>
    <p:sldId id="601" r:id="rId35"/>
    <p:sldId id="389" r:id="rId36"/>
    <p:sldId id="476" r:id="rId37"/>
    <p:sldId id="547" r:id="rId38"/>
    <p:sldId id="1028" r:id="rId39"/>
    <p:sldId id="626" r:id="rId40"/>
    <p:sldId id="625" r:id="rId41"/>
    <p:sldId id="629" r:id="rId42"/>
    <p:sldId id="604" r:id="rId43"/>
    <p:sldId id="605" r:id="rId44"/>
    <p:sldId id="609" r:id="rId45"/>
    <p:sldId id="610" r:id="rId46"/>
    <p:sldId id="614" r:id="rId47"/>
    <p:sldId id="621" r:id="rId48"/>
    <p:sldId id="637" r:id="rId49"/>
    <p:sldId id="406" r:id="rId50"/>
    <p:sldId id="635" r:id="rId5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30C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7" autoAdjust="0"/>
    <p:restoredTop sz="94660" autoAdjust="0"/>
  </p:normalViewPr>
  <p:slideViewPr>
    <p:cSldViewPr snapToGrid="0">
      <p:cViewPr>
        <p:scale>
          <a:sx n="62" d="100"/>
          <a:sy n="62" d="100"/>
        </p:scale>
        <p:origin x="1276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DC4B1-F058-4068-9AB9-DF3C13E863F3}" type="datetimeFigureOut">
              <a:rPr lang="zh-CN" altLang="en-US" smtClean="0"/>
              <a:t>2019/3/8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845B4-91F0-4146-9491-D088B1DF4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425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45B4-91F0-4146-9491-D088B1DF4D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997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845B4-91F0-4146-9491-D088B1DF4D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311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4AF880-F28A-47BF-8430-9CE6E5E8B41E}" type="slidenum">
              <a:rPr lang="en-US" altLang="zh-CN"/>
              <a:pPr/>
              <a:t>35</a:t>
            </a:fld>
            <a:endParaRPr lang="en-US" altLang="zh-CN"/>
          </a:p>
        </p:txBody>
      </p:sp>
      <p:sp>
        <p:nvSpPr>
          <p:cNvPr id="7170" name="Rectangle 19"/>
          <p:cNvSpPr txBox="1">
            <a:spLocks noGrp="1" noChangeArrowheads="1"/>
          </p:cNvSpPr>
          <p:nvPr/>
        </p:nvSpPr>
        <p:spPr bwMode="auto">
          <a:xfrm>
            <a:off x="3886200" y="8685213"/>
            <a:ext cx="29495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7" tIns="45860" rIns="91387" bIns="45860" anchor="b"/>
          <a:lstStyle>
            <a:lvl1pPr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5015488" indent="-34593213"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47726600" indent="-46882050"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r">
              <a:buSzPct val="45000"/>
            </a:pPr>
            <a:fld id="{D897614A-7B8B-4C43-B0A5-431EEA1D1223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SzPct val="45000"/>
              </a:pPr>
              <a:t>35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1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1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68938" cy="4095750"/>
          </a:xfrm>
          <a:noFill/>
        </p:spPr>
        <p:txBody>
          <a:bodyPr wrap="none" lIns="0" tIns="0" rIns="0" bIns="0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F40190-1DBD-406D-8E95-0896F054A0D2}" type="slidenum">
              <a:rPr lang="en-US" altLang="zh-CN"/>
              <a:pPr/>
              <a:t>37</a:t>
            </a:fld>
            <a:endParaRPr lang="en-US" altLang="zh-CN"/>
          </a:p>
        </p:txBody>
      </p:sp>
      <p:sp>
        <p:nvSpPr>
          <p:cNvPr id="9218" name="Rectangle 19"/>
          <p:cNvSpPr txBox="1">
            <a:spLocks noGrp="1" noChangeArrowheads="1"/>
          </p:cNvSpPr>
          <p:nvPr/>
        </p:nvSpPr>
        <p:spPr bwMode="auto">
          <a:xfrm>
            <a:off x="3886200" y="8685213"/>
            <a:ext cx="29495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7" tIns="45860" rIns="91387" bIns="45860" anchor="b"/>
          <a:lstStyle>
            <a:lvl1pPr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5015488" indent="-34593213"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47726600" indent="-46882050"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r">
              <a:buSzPct val="45000"/>
            </a:pPr>
            <a:fld id="{70210D4E-9ACA-44FA-A094-746F41C8D482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SzPct val="45000"/>
              </a:pPr>
              <a:t>37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21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922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68938" cy="4095750"/>
          </a:xfrm>
          <a:noFill/>
        </p:spPr>
        <p:txBody>
          <a:bodyPr wrap="none" lIns="0" tIns="0" rIns="0" bIns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3651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721321"/>
          </a:xfrm>
        </p:spPr>
        <p:txBody>
          <a:bodyPr anchor="b"/>
          <a:lstStyle>
            <a:lvl1pPr algn="ctr">
              <a:defRPr sz="4800">
                <a:solidFill>
                  <a:schemeClr val="accent5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15956"/>
            <a:ext cx="6858000" cy="194184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/>
              <a:t>Status of SDHCAL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02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09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20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063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158876"/>
          </a:xfrm>
        </p:spPr>
        <p:txBody>
          <a:bodyPr anchor="b"/>
          <a:lstStyle>
            <a:lvl1pPr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109776"/>
            <a:ext cx="7886700" cy="19798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738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478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405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88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98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5328832" cy="5302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87426"/>
            <a:ext cx="2949178" cy="48815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437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66" y="349356"/>
            <a:ext cx="5258493" cy="63807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145512"/>
            <a:ext cx="2949178" cy="47234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449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231111" y="6250075"/>
            <a:ext cx="8651631" cy="51825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31112" y="241160"/>
            <a:ext cx="8651631" cy="8239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39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76141"/>
            <a:ext cx="7886700" cy="4900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7007" y="636214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2"/>
                </a:solidFill>
              </a:defRPr>
            </a:lvl1pPr>
          </a:lstStyle>
          <a:p>
            <a:r>
              <a:rPr lang="en-US" altLang="zh-CN"/>
              <a:t>2019/3/12</a:t>
            </a: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50" y="636214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bg2"/>
                </a:solidFill>
                <a:ea typeface="微软雅黑" panose="020B0503020204020204" pitchFamily="34" charset="-122"/>
              </a:defRPr>
            </a:lvl1pPr>
          </a:lstStyle>
          <a:p>
            <a:r>
              <a:rPr lang="en-US" altLang="zh-CN"/>
              <a:t>Status of SDHCAL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11799" y="63621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2"/>
                </a:solidFill>
              </a:defRPr>
            </a:lvl1pPr>
          </a:lstStyle>
          <a:p>
            <a:fld id="{15A38239-109B-4941-9AB1-9AA364F0AC5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42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bg1">
              <a:lumMod val="95000"/>
            </a:schemeClr>
          </a:solidFill>
          <a:latin typeface="+mj-lt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anose="05000000000000000000" pitchFamily="2" charset="2"/>
        <a:buChar char="n"/>
        <a:defRPr sz="2800" kern="1200" baseline="0">
          <a:solidFill>
            <a:schemeClr val="accent1">
              <a:lumMod val="50000"/>
            </a:schemeClr>
          </a:solidFill>
          <a:latin typeface="+mn-lt"/>
          <a:ea typeface="黑体" panose="020106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60000"/>
        <a:buFont typeface="Wingdings" panose="05000000000000000000" pitchFamily="2" charset="2"/>
        <a:buChar char="p"/>
        <a:defRPr sz="2400" kern="1200" baseline="0">
          <a:solidFill>
            <a:schemeClr val="accent2"/>
          </a:solidFill>
          <a:latin typeface="+mn-lt"/>
          <a:ea typeface="黑体" panose="02010609060101010101" pitchFamily="49" charset="-122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8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80000"/>
        <a:buFont typeface="Wingdings" panose="05000000000000000000" pitchFamily="2" charset="2"/>
        <a:buChar char="n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80000"/>
        <a:buFont typeface="Wingdings" panose="05000000000000000000" pitchFamily="2" charset="2"/>
        <a:buChar char="n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record/1718039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26.png"/><Relationship Id="rId4" Type="http://schemas.openxmlformats.org/officeDocument/2006/relationships/image" Target="../media/image55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5.gif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emf"/><Relationship Id="rId4" Type="http://schemas.openxmlformats.org/officeDocument/2006/relationships/image" Target="../media/image11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emf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4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df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0.pdf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24392" y="1174589"/>
            <a:ext cx="8171282" cy="1295145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FF0000"/>
                </a:solidFill>
                <a:latin typeface="+mn-lt"/>
                <a:ea typeface="华文楷体"/>
              </a:rPr>
              <a:t>Status of Semi-Digital HCAL</a:t>
            </a:r>
            <a:endParaRPr lang="zh-CN" altLang="en-US" sz="4400" b="1" dirty="0">
              <a:solidFill>
                <a:srgbClr val="FF0000"/>
              </a:solidFill>
              <a:latin typeface="+mn-lt"/>
              <a:ea typeface="华文楷体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07629" y="2973936"/>
            <a:ext cx="7485164" cy="3238854"/>
          </a:xfrm>
        </p:spPr>
        <p:txBody>
          <a:bodyPr>
            <a:noAutofit/>
          </a:bodyPr>
          <a:lstStyle/>
          <a:p>
            <a:r>
              <a:rPr lang="en-US" altLang="zh-CN" b="1" dirty="0">
                <a:solidFill>
                  <a:srgbClr val="030CBD"/>
                </a:solidFill>
                <a:ea typeface="+mn-ea"/>
              </a:rPr>
              <a:t>Haijun Yang (SJTU)</a:t>
            </a:r>
          </a:p>
          <a:p>
            <a:r>
              <a:rPr lang="en-US" altLang="zh-CN" b="1" dirty="0">
                <a:solidFill>
                  <a:srgbClr val="030CBD"/>
                </a:solidFill>
                <a:ea typeface="+mn-ea"/>
              </a:rPr>
              <a:t>(on behalf of the CALICE SDHCAL Group)</a:t>
            </a:r>
          </a:p>
          <a:p>
            <a:endParaRPr lang="en-US" altLang="zh-CN" b="1" dirty="0">
              <a:solidFill>
                <a:srgbClr val="030CBD"/>
              </a:solidFill>
              <a:ea typeface="+mn-ea"/>
            </a:endParaRPr>
          </a:p>
          <a:p>
            <a:endParaRPr lang="en-US" altLang="zh-CN" b="1" dirty="0">
              <a:solidFill>
                <a:srgbClr val="030CBD"/>
              </a:solidFill>
              <a:ea typeface="+mn-ea"/>
            </a:endParaRPr>
          </a:p>
          <a:p>
            <a:endParaRPr lang="en-US" altLang="zh-CN" b="1" dirty="0">
              <a:solidFill>
                <a:srgbClr val="030CBD"/>
              </a:solidFill>
              <a:ea typeface="+mn-ea"/>
            </a:endParaRPr>
          </a:p>
          <a:p>
            <a:r>
              <a:rPr lang="en-US" altLang="zh-CN" b="1" dirty="0">
                <a:solidFill>
                  <a:srgbClr val="030CBD"/>
                </a:solidFill>
                <a:ea typeface="+mn-ea"/>
              </a:rPr>
              <a:t>CEPC Calorimetry Workshop </a:t>
            </a:r>
          </a:p>
          <a:p>
            <a:r>
              <a:rPr lang="en-US" altLang="zh-CN" b="1" dirty="0">
                <a:solidFill>
                  <a:srgbClr val="030CBD"/>
                </a:solidFill>
                <a:ea typeface="+mn-ea"/>
              </a:rPr>
              <a:t>IHEP, Beijing, March 11-14, 2019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298" y="4079196"/>
            <a:ext cx="4403679" cy="8600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264F5B-6AB2-4428-AD6C-A0CD8D8FF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487" y="4012428"/>
            <a:ext cx="22574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5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3"/>
    </mc:Choice>
    <mc:Fallback xmlns="">
      <p:transition spd="slow" advTm="1937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9B9BA4-F9C2-4C51-ACA5-8B07DD525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Data vs MC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A03096-2AAA-440E-BD6D-285219E4A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E5C3C1-D067-4911-98DF-B7EAF89D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8758AC-3694-4AFE-AC8B-2FC43EDF2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7" name="Image 5" descr="Capture d’écran 2016-10-10 à 21.26.22.png">
            <a:extLst>
              <a:ext uri="{FF2B5EF4-FFF2-40B4-BE49-F238E27FC236}">
                <a16:creationId xmlns:a16="http://schemas.microsoft.com/office/drawing/2014/main" id="{B5C6E8A4-27B1-431E-A0C7-46845139D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0" y="1095103"/>
            <a:ext cx="3553655" cy="4861314"/>
          </a:xfrm>
          <a:prstGeom prst="rect">
            <a:avLst/>
          </a:prstGeom>
        </p:spPr>
      </p:pic>
      <p:pic>
        <p:nvPicPr>
          <p:cNvPr id="8" name="Image 11" descr="Capture d’écran 2016-10-10 à 21.34.01.png">
            <a:extLst>
              <a:ext uri="{FF2B5EF4-FFF2-40B4-BE49-F238E27FC236}">
                <a16:creationId xmlns:a16="http://schemas.microsoft.com/office/drawing/2014/main" id="{B0051469-591F-4500-8205-4C06E0EFD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297" y="1098376"/>
            <a:ext cx="3573809" cy="4858041"/>
          </a:xfrm>
          <a:prstGeom prst="rect">
            <a:avLst/>
          </a:prstGeom>
        </p:spPr>
      </p:pic>
      <p:sp>
        <p:nvSpPr>
          <p:cNvPr id="9" name="ZoneTexte 12">
            <a:extLst>
              <a:ext uri="{FF2B5EF4-FFF2-40B4-BE49-F238E27FC236}">
                <a16:creationId xmlns:a16="http://schemas.microsoft.com/office/drawing/2014/main" id="{CA1C9F48-D985-43BF-8F43-3F41886B0820}"/>
              </a:ext>
            </a:extLst>
          </p:cNvPr>
          <p:cNvSpPr txBox="1"/>
          <p:nvPr/>
        </p:nvSpPr>
        <p:spPr>
          <a:xfrm>
            <a:off x="6308689" y="493367"/>
            <a:ext cx="2528901" cy="3711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FF"/>
                </a:solidFill>
              </a:rPr>
              <a:t>JINST 11 (2016) P06014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ZoneTexte 10">
            <a:extLst>
              <a:ext uri="{FF2B5EF4-FFF2-40B4-BE49-F238E27FC236}">
                <a16:creationId xmlns:a16="http://schemas.microsoft.com/office/drawing/2014/main" id="{96BC1290-2925-4C43-A10F-C1564994A47B}"/>
              </a:ext>
            </a:extLst>
          </p:cNvPr>
          <p:cNvSpPr txBox="1"/>
          <p:nvPr/>
        </p:nvSpPr>
        <p:spPr>
          <a:xfrm>
            <a:off x="2039153" y="5992810"/>
            <a:ext cx="546009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Hadronic shower is more compact in </a:t>
            </a:r>
            <a:r>
              <a:rPr lang="en-US" altLang="zh-CN" b="1" dirty="0">
                <a:solidFill>
                  <a:srgbClr val="FF0000"/>
                </a:solidFill>
              </a:rPr>
              <a:t>MC</a:t>
            </a:r>
            <a:r>
              <a:rPr lang="en-US" b="1" dirty="0">
                <a:solidFill>
                  <a:srgbClr val="FF0000"/>
                </a:solidFill>
              </a:rPr>
              <a:t> than in data</a:t>
            </a:r>
          </a:p>
        </p:txBody>
      </p:sp>
    </p:spTree>
    <p:extLst>
      <p:ext uri="{BB962C8B-B14F-4D97-AF65-F5344CB8AC3E}">
        <p14:creationId xmlns:p14="http://schemas.microsoft.com/office/powerpoint/2010/main" val="2912110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" descr="Capture d’écran 2019-02-25 à 14.07.38.png">
            <a:extLst>
              <a:ext uri="{FF2B5EF4-FFF2-40B4-BE49-F238E27FC236}">
                <a16:creationId xmlns:a16="http://schemas.microsoft.com/office/drawing/2014/main" id="{F16E6B7D-7971-499D-9641-BF616DE61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50" y="1102473"/>
            <a:ext cx="8558608" cy="3646028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F7C2EE3-9442-414B-848E-FF96005D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2BD2BA-767D-4A77-AC76-8B76DEF8C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90336F-9BC5-410B-8CF6-5CFC3380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631A5F1E-8231-4C9C-8622-D00E83816772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7886700" cy="5392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bg1">
                    <a:lumMod val="95000"/>
                  </a:schemeClr>
                </a:solidFill>
                <a:latin typeface="+mj-lt"/>
                <a:ea typeface="黑体" panose="02010609060101010101" pitchFamily="49" charset="-122"/>
                <a:cs typeface="+mj-cs"/>
              </a:defRPr>
            </a:lvl1pPr>
          </a:lstStyle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Pion/e, mu ID using BDT</a:t>
            </a:r>
            <a:endParaRPr lang="zh-CN" alt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29FB60E-A95E-4DB0-8C0D-6E1BE3703F76}"/>
              </a:ext>
            </a:extLst>
          </p:cNvPr>
          <p:cNvSpPr/>
          <p:nvPr/>
        </p:nvSpPr>
        <p:spPr>
          <a:xfrm>
            <a:off x="425899" y="4262210"/>
            <a:ext cx="243475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a typeface="FangSong" panose="02010609060101010101" pitchFamily="49" charset="-122"/>
                <a:hlinkClick r:id="rId3"/>
              </a:rPr>
              <a:t>CALICE-CAN-2019-001</a:t>
            </a:r>
            <a:endParaRPr lang="en-US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98233AF-48AA-478C-9E9B-72DE6F7908AE}"/>
              </a:ext>
            </a:extLst>
          </p:cNvPr>
          <p:cNvSpPr/>
          <p:nvPr/>
        </p:nvSpPr>
        <p:spPr>
          <a:xfrm>
            <a:off x="277043" y="4727237"/>
            <a:ext cx="37952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cy-GB" sz="2000" b="1" dirty="0">
                <a:solidFill>
                  <a:srgbClr val="030CBD"/>
                </a:solidFill>
              </a:rPr>
              <a:t>SDHCAL is a powerful tool to identify pion/e/mu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cy-GB" sz="2000" b="1" dirty="0">
                <a:solidFill>
                  <a:srgbClr val="030CBD"/>
                </a:solidFill>
              </a:rPr>
              <a:t>BDT helps to improve the hadron/e/mu PID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3C4A99A-2A78-4AA0-9671-A85D21201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696" y="4426965"/>
            <a:ext cx="4400694" cy="192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33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628650" y="365127"/>
            <a:ext cx="7886700" cy="5392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bg1">
                    <a:lumMod val="95000"/>
                  </a:schemeClr>
                </a:solidFill>
                <a:latin typeface="+mj-lt"/>
                <a:ea typeface="黑体" panose="02010609060101010101" pitchFamily="49" charset="-122"/>
                <a:cs typeface="+mj-cs"/>
              </a:defRPr>
            </a:lvl1pPr>
          </a:lstStyle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Energy Resolution vs No. of Layers </a:t>
            </a:r>
            <a:endParaRPr lang="zh-CN" alt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CA6F9AF-392F-480D-9AF1-8297ED8E11E0}"/>
              </a:ext>
            </a:extLst>
          </p:cNvPr>
          <p:cNvSpPr txBox="1"/>
          <p:nvPr/>
        </p:nvSpPr>
        <p:spPr>
          <a:xfrm>
            <a:off x="5343277" y="3018079"/>
            <a:ext cx="36775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ym typeface="Wingdings" panose="05000000000000000000" pitchFamily="2" charset="2"/>
              </a:rPr>
              <a:t></a:t>
            </a:r>
            <a:r>
              <a:rPr lang="en-US" sz="2000" b="1" dirty="0"/>
              <a:t>SDHCAL has 48 layers which  </a:t>
            </a:r>
          </a:p>
          <a:p>
            <a:r>
              <a:rPr lang="en-US" sz="2000" b="1" dirty="0"/>
              <a:t>     aims for ILC Detector</a:t>
            </a:r>
          </a:p>
          <a:p>
            <a:r>
              <a:rPr lang="en-US" sz="2000" b="1" dirty="0"/>
              <a:t>     6mm </a:t>
            </a:r>
            <a:r>
              <a:rPr lang="en-US" sz="2000" b="1" dirty="0" err="1"/>
              <a:t>gRPC</a:t>
            </a:r>
            <a:r>
              <a:rPr lang="en-US" sz="2000" b="1" dirty="0"/>
              <a:t> + 20mm absorber</a:t>
            </a:r>
          </a:p>
          <a:p>
            <a:endParaRPr lang="en-US" sz="2000" b="1" dirty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sz="2000" b="1" dirty="0"/>
              <a:t>Optimization no. of layers for CEPC at 240GeV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en-US" sz="2000" b="1" dirty="0">
                <a:solidFill>
                  <a:srgbClr val="FF0000"/>
                </a:solidFill>
              </a:rPr>
              <a:t>40-layer SDHCAL yields decent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     energy resolution.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D5D7FEA-537E-4318-AFD0-8F19FC95A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277" y="1262231"/>
            <a:ext cx="3542193" cy="15957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2DC6D8E-F838-4C08-96BE-AD5396707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9" y="1262231"/>
            <a:ext cx="5014150" cy="486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47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4044D-84EA-424A-9822-BDBCFEDF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SDHCAL for Future Experiments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9572E-DEF7-4D4B-AA02-77435D87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21C01A-9EEF-4558-BF40-BE9432F1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AB63B9-0529-4B1F-BD18-6C56C127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A209784E-0FE5-43AB-A742-5257A5FF9D48}"/>
              </a:ext>
            </a:extLst>
          </p:cNvPr>
          <p:cNvSpPr txBox="1"/>
          <p:nvPr/>
        </p:nvSpPr>
        <p:spPr>
          <a:xfrm>
            <a:off x="261398" y="1549400"/>
            <a:ext cx="51689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q"/>
            </a:pPr>
            <a:r>
              <a:rPr lang="en-US" dirty="0"/>
              <a:t> Detectors as large as 3m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en-US" dirty="0"/>
              <a:t>1m need to be built</a:t>
            </a:r>
          </a:p>
          <a:p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 Electronic readout should be the most robust with</a:t>
            </a:r>
          </a:p>
          <a:p>
            <a:r>
              <a:rPr lang="en-US" dirty="0"/>
              <a:t>     minimal intervention during operation.</a:t>
            </a:r>
          </a:p>
          <a:p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 DAQ system should be robust and efficient</a:t>
            </a:r>
          </a:p>
          <a:p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 Mechanical structure to be similar to the final one </a:t>
            </a:r>
          </a:p>
          <a:p>
            <a:pPr>
              <a:buFont typeface="Wingdings" charset="2"/>
              <a:buChar char="q"/>
            </a:pPr>
            <a:endParaRPr lang="en-US" dirty="0"/>
          </a:p>
          <a:p>
            <a:pPr>
              <a:buFont typeface="Wingdings" charset="2"/>
              <a:buChar char="q"/>
            </a:pPr>
            <a:r>
              <a:rPr lang="en-US" dirty="0"/>
              <a:t> Envisage new features such as timing, etc.. </a:t>
            </a:r>
          </a:p>
        </p:txBody>
      </p:sp>
      <p:sp>
        <p:nvSpPr>
          <p:cNvPr id="8" name="ZoneTexte 3">
            <a:extLst>
              <a:ext uri="{FF2B5EF4-FFF2-40B4-BE49-F238E27FC236}">
                <a16:creationId xmlns:a16="http://schemas.microsoft.com/office/drawing/2014/main" id="{446E877E-35E4-4ACC-8074-29DE3E1CD591}"/>
              </a:ext>
            </a:extLst>
          </p:cNvPr>
          <p:cNvSpPr txBox="1"/>
          <p:nvPr/>
        </p:nvSpPr>
        <p:spPr>
          <a:xfrm>
            <a:off x="619207" y="5182041"/>
            <a:ext cx="7705808" cy="830997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Goal: to build new prototype with few but large GRPC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          and new components</a:t>
            </a:r>
          </a:p>
        </p:txBody>
      </p:sp>
      <p:grpSp>
        <p:nvGrpSpPr>
          <p:cNvPr id="9" name="20 Grupo">
            <a:extLst>
              <a:ext uri="{FF2B5EF4-FFF2-40B4-BE49-F238E27FC236}">
                <a16:creationId xmlns:a16="http://schemas.microsoft.com/office/drawing/2014/main" id="{12DB6526-6D21-4C39-87CF-ECE29C11F9DB}"/>
              </a:ext>
            </a:extLst>
          </p:cNvPr>
          <p:cNvGrpSpPr/>
          <p:nvPr/>
        </p:nvGrpSpPr>
        <p:grpSpPr>
          <a:xfrm>
            <a:off x="5405397" y="1414241"/>
            <a:ext cx="3630122" cy="3380394"/>
            <a:chOff x="179512" y="4365104"/>
            <a:chExt cx="2526056" cy="2083685"/>
          </a:xfrm>
          <a:solidFill>
            <a:schemeClr val="bg1"/>
          </a:solidFill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919E0E06-6926-4207-B921-80F35ED1ED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179512" y="4769697"/>
              <a:ext cx="2460706" cy="1679092"/>
            </a:xfrm>
            <a:prstGeom prst="rect">
              <a:avLst/>
            </a:prstGeom>
            <a:grpFill/>
            <a:ln w="34925">
              <a:noFill/>
              <a:miter lim="800000"/>
              <a:headEnd/>
              <a:tailEnd/>
            </a:ln>
          </p:spPr>
        </p:pic>
        <p:sp>
          <p:nvSpPr>
            <p:cNvPr id="11" name="22 CuadroTexto">
              <a:extLst>
                <a:ext uri="{FF2B5EF4-FFF2-40B4-BE49-F238E27FC236}">
                  <a16:creationId xmlns:a16="http://schemas.microsoft.com/office/drawing/2014/main" id="{195552E0-4308-49DF-9EE2-7A47B45915E1}"/>
                </a:ext>
              </a:extLst>
            </p:cNvPr>
            <p:cNvSpPr txBox="1"/>
            <p:nvPr/>
          </p:nvSpPr>
          <p:spPr>
            <a:xfrm>
              <a:off x="478395" y="5085184"/>
              <a:ext cx="925253" cy="309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</a:rPr>
                <a:t>SDHCAL</a:t>
              </a:r>
            </a:p>
            <a:p>
              <a:r>
                <a:rPr lang="en-US" sz="1200" b="1" dirty="0">
                  <a:solidFill>
                    <a:prstClr val="black"/>
                  </a:solidFill>
                </a:rPr>
                <a:t>ILD Module</a:t>
              </a:r>
            </a:p>
          </p:txBody>
        </p:sp>
        <p:sp>
          <p:nvSpPr>
            <p:cNvPr id="12" name="23 CuadroTexto">
              <a:extLst>
                <a:ext uri="{FF2B5EF4-FFF2-40B4-BE49-F238E27FC236}">
                  <a16:creationId xmlns:a16="http://schemas.microsoft.com/office/drawing/2014/main" id="{0E2553E1-9D42-4A88-892A-7B1E369969A4}"/>
                </a:ext>
              </a:extLst>
            </p:cNvPr>
            <p:cNvSpPr txBox="1"/>
            <p:nvPr/>
          </p:nvSpPr>
          <p:spPr>
            <a:xfrm>
              <a:off x="490795" y="4365104"/>
              <a:ext cx="2214773" cy="309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</a:rPr>
                <a:t>GRPC</a:t>
              </a:r>
            </a:p>
            <a:p>
              <a:r>
                <a:rPr lang="en-US" sz="1200" b="1" dirty="0">
                  <a:solidFill>
                    <a:prstClr val="black"/>
                  </a:solidFill>
                </a:rPr>
                <a:t>  Glass Resistive Plate Chambers</a:t>
              </a:r>
            </a:p>
          </p:txBody>
        </p:sp>
        <p:cxnSp>
          <p:nvCxnSpPr>
            <p:cNvPr id="13" name="24 Conector recto de flecha">
              <a:extLst>
                <a:ext uri="{FF2B5EF4-FFF2-40B4-BE49-F238E27FC236}">
                  <a16:creationId xmlns:a16="http://schemas.microsoft.com/office/drawing/2014/main" id="{BB5E470C-8144-4517-86A8-6DEAA990FF8C}"/>
                </a:ext>
              </a:extLst>
            </p:cNvPr>
            <p:cNvCxnSpPr/>
            <p:nvPr/>
          </p:nvCxnSpPr>
          <p:spPr>
            <a:xfrm flipH="1">
              <a:off x="395536" y="4509120"/>
              <a:ext cx="167266" cy="201215"/>
            </a:xfrm>
            <a:prstGeom prst="straightConnector1">
              <a:avLst/>
            </a:prstGeom>
            <a:grpFill/>
            <a:ln w="190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4718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4044D-84EA-424A-9822-BDBCFEDF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New Electronics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9572E-DEF7-4D4B-AA02-77435D87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21C01A-9EEF-4558-BF40-BE9432F1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AB63B9-0529-4B1F-BD18-6C56C127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14</a:t>
            </a:fld>
            <a:endParaRPr lang="zh-CN" altLang="en-US"/>
          </a:p>
        </p:txBody>
      </p:sp>
      <p:grpSp>
        <p:nvGrpSpPr>
          <p:cNvPr id="7" name="Grupo 52">
            <a:extLst>
              <a:ext uri="{FF2B5EF4-FFF2-40B4-BE49-F238E27FC236}">
                <a16:creationId xmlns:a16="http://schemas.microsoft.com/office/drawing/2014/main" id="{DC3D6DC4-E1A9-44F0-BC5D-8E26C2F67B6A}"/>
              </a:ext>
            </a:extLst>
          </p:cNvPr>
          <p:cNvGrpSpPr/>
          <p:nvPr/>
        </p:nvGrpSpPr>
        <p:grpSpPr>
          <a:xfrm>
            <a:off x="5993918" y="1527487"/>
            <a:ext cx="3315176" cy="1512168"/>
            <a:chOff x="6299700" y="1466000"/>
            <a:chExt cx="3315176" cy="1512168"/>
          </a:xfrm>
        </p:grpSpPr>
        <p:pic>
          <p:nvPicPr>
            <p:cNvPr id="8" name="Picture 236" descr="IMGP9425-2">
              <a:extLst>
                <a:ext uri="{FF2B5EF4-FFF2-40B4-BE49-F238E27FC236}">
                  <a16:creationId xmlns:a16="http://schemas.microsoft.com/office/drawing/2014/main" id="{F4D903E6-71E5-409D-92A2-AEE024DAE9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6360367" y="1466000"/>
              <a:ext cx="2934469" cy="1426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232">
              <a:extLst>
                <a:ext uri="{FF2B5EF4-FFF2-40B4-BE49-F238E27FC236}">
                  <a16:creationId xmlns:a16="http://schemas.microsoft.com/office/drawing/2014/main" id="{BD0434D9-F6BB-423E-980B-4CC0B72E0D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4751" y="1538008"/>
              <a:ext cx="8572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600" b="1" dirty="0">
                  <a:solidFill>
                    <a:srgbClr val="FFFF00"/>
                  </a:solidFill>
                </a:rPr>
                <a:t>DIF #1 </a:t>
              </a:r>
            </a:p>
          </p:txBody>
        </p:sp>
        <p:sp>
          <p:nvSpPr>
            <p:cNvPr id="10" name="Text Box 234">
              <a:hlinkClick r:id="" action="ppaction://noaction"/>
              <a:extLst>
                <a:ext uri="{FF2B5EF4-FFF2-40B4-BE49-F238E27FC236}">
                  <a16:creationId xmlns:a16="http://schemas.microsoft.com/office/drawing/2014/main" id="{21D80BDE-AD9F-44D1-9F67-379D72FDB7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0939" y="1943415"/>
              <a:ext cx="102393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600" b="1" dirty="0">
                  <a:solidFill>
                    <a:srgbClr val="FFFF00"/>
                  </a:solidFill>
                </a:rPr>
                <a:t>DIF</a:t>
              </a:r>
              <a:r>
                <a:rPr lang="en-US" b="1" dirty="0">
                  <a:solidFill>
                    <a:srgbClr val="FFFF00"/>
                  </a:solidFill>
                </a:rPr>
                <a:t> #2 </a:t>
              </a:r>
            </a:p>
          </p:txBody>
        </p:sp>
        <p:sp>
          <p:nvSpPr>
            <p:cNvPr id="11" name="Text Box 235">
              <a:extLst>
                <a:ext uri="{FF2B5EF4-FFF2-40B4-BE49-F238E27FC236}">
                  <a16:creationId xmlns:a16="http://schemas.microsoft.com/office/drawing/2014/main" id="{F0289B51-E3AA-40FF-B963-ED59C6A334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55376" y="2640030"/>
              <a:ext cx="8572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600" b="1" dirty="0">
                  <a:solidFill>
                    <a:srgbClr val="E7E6E6">
                      <a:lumMod val="10000"/>
                    </a:srgbClr>
                  </a:solidFill>
                </a:rPr>
                <a:t>DIF #3 </a:t>
              </a:r>
            </a:p>
          </p:txBody>
        </p:sp>
        <p:sp>
          <p:nvSpPr>
            <p:cNvPr id="12" name="26 Rectángulo">
              <a:extLst>
                <a:ext uri="{FF2B5EF4-FFF2-40B4-BE49-F238E27FC236}">
                  <a16:creationId xmlns:a16="http://schemas.microsoft.com/office/drawing/2014/main" id="{3A9DE677-C6C1-4B6F-AC75-B2F288760E1D}"/>
                </a:ext>
              </a:extLst>
            </p:cNvPr>
            <p:cNvSpPr/>
            <p:nvPr/>
          </p:nvSpPr>
          <p:spPr>
            <a:xfrm rot="247261">
              <a:off x="6406453" y="2217804"/>
              <a:ext cx="2909097" cy="61677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54BCCF38-544E-4682-BE59-9698F20E10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9700" y="1686623"/>
              <a:ext cx="28067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400" b="1" dirty="0">
                  <a:solidFill>
                    <a:prstClr val="white"/>
                  </a:solidFill>
                </a:rPr>
                <a:t>144 ASICs= 9216 channels/1m</a:t>
              </a:r>
              <a:r>
                <a:rPr lang="en-US" sz="1400" b="1" baseline="30000" dirty="0">
                  <a:solidFill>
                    <a:prstClr val="white"/>
                  </a:solidFill>
                </a:rPr>
                <a:t>2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62 Grupo">
            <a:extLst>
              <a:ext uri="{FF2B5EF4-FFF2-40B4-BE49-F238E27FC236}">
                <a16:creationId xmlns:a16="http://schemas.microsoft.com/office/drawing/2014/main" id="{FB9C5696-C4F2-4DA1-B70B-8ED82AD3104B}"/>
              </a:ext>
            </a:extLst>
          </p:cNvPr>
          <p:cNvGrpSpPr/>
          <p:nvPr/>
        </p:nvGrpSpPr>
        <p:grpSpPr>
          <a:xfrm>
            <a:off x="-72408" y="1700556"/>
            <a:ext cx="1924838" cy="1177953"/>
            <a:chOff x="1912838" y="4149080"/>
            <a:chExt cx="2044656" cy="1160463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206CCEDD-D874-46C1-BD46-C1C92E73D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2457306" y="4149080"/>
              <a:ext cx="1500188" cy="1160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66 CuadroTexto">
              <a:extLst>
                <a:ext uri="{FF2B5EF4-FFF2-40B4-BE49-F238E27FC236}">
                  <a16:creationId xmlns:a16="http://schemas.microsoft.com/office/drawing/2014/main" id="{62DFD46A-40E6-42BC-8EDD-F0CD3B1614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1720" y="4509120"/>
              <a:ext cx="614362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400" b="1" dirty="0">
                  <a:solidFill>
                    <a:prstClr val="black"/>
                  </a:solidFill>
                </a:rPr>
                <a:t>USB </a:t>
              </a:r>
            </a:p>
          </p:txBody>
        </p:sp>
        <p:sp>
          <p:nvSpPr>
            <p:cNvPr id="17" name="67 CuadroTexto">
              <a:extLst>
                <a:ext uri="{FF2B5EF4-FFF2-40B4-BE49-F238E27FC236}">
                  <a16:creationId xmlns:a16="http://schemas.microsoft.com/office/drawing/2014/main" id="{990B5F2A-A5DD-4390-A39B-97B1571345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2838" y="4869160"/>
              <a:ext cx="64293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en-US" sz="1400" b="1" dirty="0">
                  <a:solidFill>
                    <a:prstClr val="black"/>
                  </a:solidFill>
                </a:rPr>
                <a:t>HDMI</a:t>
              </a:r>
            </a:p>
          </p:txBody>
        </p:sp>
      </p:grpSp>
      <p:grpSp>
        <p:nvGrpSpPr>
          <p:cNvPr id="18" name="Grupo 51">
            <a:extLst>
              <a:ext uri="{FF2B5EF4-FFF2-40B4-BE49-F238E27FC236}">
                <a16:creationId xmlns:a16="http://schemas.microsoft.com/office/drawing/2014/main" id="{A4D78474-078D-4388-A1AE-E8C1FE3F8E1A}"/>
              </a:ext>
            </a:extLst>
          </p:cNvPr>
          <p:cNvGrpSpPr/>
          <p:nvPr/>
        </p:nvGrpSpPr>
        <p:grpSpPr>
          <a:xfrm>
            <a:off x="1998876" y="1677673"/>
            <a:ext cx="3991090" cy="1374491"/>
            <a:chOff x="2195551" y="1603677"/>
            <a:chExt cx="4070399" cy="1477866"/>
          </a:xfrm>
        </p:grpSpPr>
        <p:pic>
          <p:nvPicPr>
            <p:cNvPr id="19" name="Picture 9" descr="dual_hr">
              <a:extLst>
                <a:ext uri="{FF2B5EF4-FFF2-40B4-BE49-F238E27FC236}">
                  <a16:creationId xmlns:a16="http://schemas.microsoft.com/office/drawing/2014/main" id="{AC4E7F63-6636-40C3-B46C-573FC15F4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195551" y="1619438"/>
              <a:ext cx="4009710" cy="119067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outerShdw dist="107763" dir="8100000" algn="ctr" rotWithShape="0">
                <a:srgbClr val="808080"/>
              </a:outerShdw>
            </a:effectLst>
          </p:spPr>
        </p:pic>
        <p:sp>
          <p:nvSpPr>
            <p:cNvPr id="20" name="Text Box 14">
              <a:extLst>
                <a:ext uri="{FF2B5EF4-FFF2-40B4-BE49-F238E27FC236}">
                  <a16:creationId xmlns:a16="http://schemas.microsoft.com/office/drawing/2014/main" id="{ED75E147-AECA-4016-BE8F-462A72C6B4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4561" y="2026589"/>
              <a:ext cx="834118" cy="397109"/>
            </a:xfrm>
            <a:prstGeom prst="rect">
              <a:avLst/>
            </a:prstGeom>
            <a:solidFill>
              <a:srgbClr val="F9F604">
                <a:alpha val="60001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fr-FR" dirty="0">
                  <a:solidFill>
                    <a:srgbClr val="FF0F0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" charset="0"/>
                  <a:cs typeface="Times New Roman" pitchFamily="1" charset="0"/>
                </a:rPr>
                <a:t>ASU1</a:t>
              </a:r>
              <a:endParaRPr lang="fr-FR" dirty="0">
                <a:solidFill>
                  <a:prstClr val="black"/>
                </a:solidFill>
                <a:latin typeface="Times New Roman" pitchFamily="1" charset="0"/>
                <a:cs typeface="Times New Roman" pitchFamily="1" charset="0"/>
              </a:endParaRPr>
            </a:p>
          </p:txBody>
        </p:sp>
        <p:sp>
          <p:nvSpPr>
            <p:cNvPr id="21" name="Text Box 16">
              <a:extLst>
                <a:ext uri="{FF2B5EF4-FFF2-40B4-BE49-F238E27FC236}">
                  <a16:creationId xmlns:a16="http://schemas.microsoft.com/office/drawing/2014/main" id="{A2895DF0-7832-4092-9143-947B885D9B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1776" y="1603677"/>
              <a:ext cx="1078322" cy="307777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>
                <a:spcBef>
                  <a:spcPct val="50000"/>
                </a:spcBef>
                <a:defRPr/>
              </a:pPr>
              <a:r>
                <a:rPr lang="en-US" sz="1400" b="1" dirty="0">
                  <a:solidFill>
                    <a:srgbClr val="FF0F0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1" charset="0"/>
                  <a:cs typeface="Times New Roman" pitchFamily="1" charset="0"/>
                </a:rPr>
                <a:t> 3072 </a:t>
              </a:r>
              <a:r>
                <a:rPr lang="en-US" sz="1400" b="1" dirty="0" err="1">
                  <a:solidFill>
                    <a:srgbClr val="FF0F0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Verdana" pitchFamily="1" charset="0"/>
                  <a:cs typeface="Times New Roman" pitchFamily="1" charset="0"/>
                </a:rPr>
                <a:t>ch</a:t>
              </a:r>
              <a:endParaRPr lang="en-US" b="1" dirty="0">
                <a:solidFill>
                  <a:prstClr val="black"/>
                </a:solidFill>
                <a:latin typeface="Verdana" pitchFamily="1" charset="0"/>
                <a:cs typeface="Times New Roman" pitchFamily="1" charset="0"/>
              </a:endParaRPr>
            </a:p>
          </p:txBody>
        </p:sp>
        <p:sp>
          <p:nvSpPr>
            <p:cNvPr id="22" name="Text Box 17">
              <a:extLst>
                <a:ext uri="{FF2B5EF4-FFF2-40B4-BE49-F238E27FC236}">
                  <a16:creationId xmlns:a16="http://schemas.microsoft.com/office/drawing/2014/main" id="{CF3BDEC2-27B2-41E9-8FEF-38CE384EFB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1298" y="2026589"/>
              <a:ext cx="796434" cy="397109"/>
            </a:xfrm>
            <a:prstGeom prst="rect">
              <a:avLst/>
            </a:prstGeom>
            <a:solidFill>
              <a:srgbClr val="F9F604">
                <a:alpha val="60001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fr-FR" dirty="0">
                  <a:solidFill>
                    <a:srgbClr val="FF0F0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" charset="0"/>
                  <a:cs typeface="Times New Roman" pitchFamily="1" charset="0"/>
                </a:rPr>
                <a:t>ASU2</a:t>
              </a:r>
              <a:endParaRPr lang="fr-FR" dirty="0">
                <a:solidFill>
                  <a:prstClr val="black"/>
                </a:solidFill>
                <a:latin typeface="Times New Roman" pitchFamily="1" charset="0"/>
                <a:cs typeface="Times New Roman" pitchFamily="1" charset="0"/>
              </a:endParaRPr>
            </a:p>
          </p:txBody>
        </p:sp>
        <p:sp>
          <p:nvSpPr>
            <p:cNvPr id="23" name="Text Box 13">
              <a:extLst>
                <a:ext uri="{FF2B5EF4-FFF2-40B4-BE49-F238E27FC236}">
                  <a16:creationId xmlns:a16="http://schemas.microsoft.com/office/drawing/2014/main" id="{3049BB5F-E74C-4D65-A324-5A0CDD010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4460" y="2503850"/>
              <a:ext cx="587025" cy="397109"/>
            </a:xfrm>
            <a:prstGeom prst="rect">
              <a:avLst/>
            </a:prstGeom>
            <a:solidFill>
              <a:srgbClr val="F9F604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defTabSz="914400">
                <a:defRPr/>
              </a:pPr>
              <a:r>
                <a:rPr lang="fr-FR" dirty="0">
                  <a:solidFill>
                    <a:srgbClr val="FF0F0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" charset="0"/>
                  <a:cs typeface="Times New Roman" pitchFamily="1" charset="0"/>
                </a:rPr>
                <a:t>DIF</a:t>
              </a:r>
              <a:endParaRPr lang="fr-FR" dirty="0">
                <a:solidFill>
                  <a:prstClr val="black"/>
                </a:solidFill>
                <a:latin typeface="Times New Roman" pitchFamily="1" charset="0"/>
                <a:cs typeface="Times New Roman" pitchFamily="1" charset="0"/>
              </a:endParaRPr>
            </a:p>
          </p:txBody>
        </p:sp>
        <p:sp>
          <p:nvSpPr>
            <p:cNvPr id="24" name="Text Box 30">
              <a:extLst>
                <a:ext uri="{FF2B5EF4-FFF2-40B4-BE49-F238E27FC236}">
                  <a16:creationId xmlns:a16="http://schemas.microsoft.com/office/drawing/2014/main" id="{6B2CEAA6-3EF8-4C30-ADDF-593437E4C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2148" y="2783526"/>
              <a:ext cx="1116418" cy="29801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600">
                  <a:solidFill>
                    <a:srgbClr val="000000"/>
                  </a:solidFill>
                </a:rPr>
                <a:t>100 cm</a:t>
              </a: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Line 31">
              <a:extLst>
                <a:ext uri="{FF2B5EF4-FFF2-40B4-BE49-F238E27FC236}">
                  <a16:creationId xmlns:a16="http://schemas.microsoft.com/office/drawing/2014/main" id="{3AC0338D-0B63-4227-B6DA-561BCDF41D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81395" y="2972410"/>
              <a:ext cx="104595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Line 32">
              <a:extLst>
                <a:ext uri="{FF2B5EF4-FFF2-40B4-BE49-F238E27FC236}">
                  <a16:creationId xmlns:a16="http://schemas.microsoft.com/office/drawing/2014/main" id="{E9BEEDE4-34E3-4A7E-9BC9-F102EA1E73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5833" y="2972410"/>
              <a:ext cx="156685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Text Box 33">
              <a:extLst>
                <a:ext uri="{FF2B5EF4-FFF2-40B4-BE49-F238E27FC236}">
                  <a16:creationId xmlns:a16="http://schemas.microsoft.com/office/drawing/2014/main" id="{5EA5C90D-6E63-42E2-A5BF-4BD967CFF8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7791" y="2070928"/>
              <a:ext cx="728159" cy="3385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US" sz="1600" dirty="0">
                  <a:solidFill>
                    <a:prstClr val="white"/>
                  </a:solidFill>
                </a:rPr>
                <a:t>33 cm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Line 34">
              <a:extLst>
                <a:ext uri="{FF2B5EF4-FFF2-40B4-BE49-F238E27FC236}">
                  <a16:creationId xmlns:a16="http://schemas.microsoft.com/office/drawing/2014/main" id="{0E0F5149-36EA-4093-A7D0-6276DC20BC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88335" y="1613842"/>
              <a:ext cx="0" cy="528876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Line 35">
              <a:extLst>
                <a:ext uri="{FF2B5EF4-FFF2-40B4-BE49-F238E27FC236}">
                  <a16:creationId xmlns:a16="http://schemas.microsoft.com/office/drawing/2014/main" id="{F77B48EA-C20F-4D5E-AC72-ED037C866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5641" y="2363783"/>
              <a:ext cx="0" cy="44073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Line 28">
              <a:extLst>
                <a:ext uri="{FF2B5EF4-FFF2-40B4-BE49-F238E27FC236}">
                  <a16:creationId xmlns:a16="http://schemas.microsoft.com/office/drawing/2014/main" id="{1BC94F3C-C4F6-4353-BCB0-0058FAF740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5154" y="2186528"/>
              <a:ext cx="125346" cy="31732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1" name="CuadroTexto 55">
            <a:extLst>
              <a:ext uri="{FF2B5EF4-FFF2-40B4-BE49-F238E27FC236}">
                <a16:creationId xmlns:a16="http://schemas.microsoft.com/office/drawing/2014/main" id="{6F150972-58FC-428B-98D9-1BAFBD95938C}"/>
              </a:ext>
            </a:extLst>
          </p:cNvPr>
          <p:cNvSpPr txBox="1"/>
          <p:nvPr/>
        </p:nvSpPr>
        <p:spPr>
          <a:xfrm>
            <a:off x="4360788" y="1158214"/>
            <a:ext cx="1189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s-ES" sz="1400" b="1" dirty="0">
                <a:solidFill>
                  <a:srgbClr val="FF0000"/>
                </a:solidFill>
              </a:rPr>
              <a:t>HADROC chip</a:t>
            </a:r>
          </a:p>
          <a:p>
            <a:pPr defTabSz="914400"/>
            <a:r>
              <a:rPr lang="es-ES" sz="1400" b="1" dirty="0">
                <a:solidFill>
                  <a:srgbClr val="FF0000"/>
                </a:solidFill>
              </a:rPr>
              <a:t>(ASIC)</a:t>
            </a:r>
          </a:p>
        </p:txBody>
      </p:sp>
      <p:cxnSp>
        <p:nvCxnSpPr>
          <p:cNvPr id="32" name="Conector recto de flecha 57">
            <a:extLst>
              <a:ext uri="{FF2B5EF4-FFF2-40B4-BE49-F238E27FC236}">
                <a16:creationId xmlns:a16="http://schemas.microsoft.com/office/drawing/2014/main" id="{B6370DF5-DB15-4264-987D-F60CBF3B3D26}"/>
              </a:ext>
            </a:extLst>
          </p:cNvPr>
          <p:cNvCxnSpPr/>
          <p:nvPr/>
        </p:nvCxnSpPr>
        <p:spPr>
          <a:xfrm>
            <a:off x="4927144" y="1527487"/>
            <a:ext cx="500321" cy="29106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 58">
            <a:extLst>
              <a:ext uri="{FF2B5EF4-FFF2-40B4-BE49-F238E27FC236}">
                <a16:creationId xmlns:a16="http://schemas.microsoft.com/office/drawing/2014/main" id="{FB3C5BB4-E751-4CF1-8DD6-E3938C3FE111}"/>
              </a:ext>
            </a:extLst>
          </p:cNvPr>
          <p:cNvSpPr/>
          <p:nvPr/>
        </p:nvSpPr>
        <p:spPr>
          <a:xfrm>
            <a:off x="5723831" y="1116371"/>
            <a:ext cx="3595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400" b="1" dirty="0">
                <a:solidFill>
                  <a:srgbClr val="70AD47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1m</a:t>
            </a:r>
            <a:r>
              <a:rPr lang="en-US" sz="1400" b="1" baseline="30000" dirty="0">
                <a:solidFill>
                  <a:srgbClr val="70AD47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400" b="1" dirty="0">
                <a:solidFill>
                  <a:srgbClr val="70AD47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board </a:t>
            </a:r>
            <a:r>
              <a:rPr lang="en-US" sz="1400" b="1" dirty="0">
                <a:solidFill>
                  <a:srgbClr val="70AD47">
                    <a:lumMod val="75000"/>
                  </a:srgb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 6 ASUs hosting 24 ASICs </a:t>
            </a:r>
            <a:endParaRPr lang="en-US" sz="1400" b="1" dirty="0">
              <a:solidFill>
                <a:srgbClr val="70AD47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CuadroTexto 32">
            <a:extLst>
              <a:ext uri="{FF2B5EF4-FFF2-40B4-BE49-F238E27FC236}">
                <a16:creationId xmlns:a16="http://schemas.microsoft.com/office/drawing/2014/main" id="{1E307559-74FE-47C6-B779-812F107FBCE2}"/>
              </a:ext>
            </a:extLst>
          </p:cNvPr>
          <p:cNvSpPr txBox="1"/>
          <p:nvPr/>
        </p:nvSpPr>
        <p:spPr>
          <a:xfrm>
            <a:off x="51334" y="1230163"/>
            <a:ext cx="432894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Electronics readout for the 1m</a:t>
            </a:r>
            <a:r>
              <a:rPr lang="en-US" b="1" baseline="30000" dirty="0">
                <a:solidFill>
                  <a:schemeClr val="accent2">
                    <a:lumMod val="50000"/>
                  </a:schemeClr>
                </a:solidFill>
              </a:rPr>
              <a:t>3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prototype </a:t>
            </a:r>
            <a:endParaRPr lang="en-US" b="1" baseline="30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5" name="35 CuadroTexto">
            <a:extLst>
              <a:ext uri="{FF2B5EF4-FFF2-40B4-BE49-F238E27FC236}">
                <a16:creationId xmlns:a16="http://schemas.microsoft.com/office/drawing/2014/main" id="{3C59DFCA-1892-4381-920B-156B820D1091}"/>
              </a:ext>
            </a:extLst>
          </p:cNvPr>
          <p:cNvSpPr txBox="1"/>
          <p:nvPr/>
        </p:nvSpPr>
        <p:spPr>
          <a:xfrm>
            <a:off x="602" y="3073650"/>
            <a:ext cx="9165617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1 DIF </a:t>
            </a:r>
            <a:r>
              <a:rPr lang="en-US" sz="1600" dirty="0"/>
              <a:t>(Detector </a:t>
            </a:r>
            <a:r>
              <a:rPr lang="en-US" sz="1600" dirty="0" err="1"/>
              <a:t>InterFace</a:t>
            </a:r>
            <a:r>
              <a:rPr lang="en-US" sz="1600" dirty="0"/>
              <a:t>) for </a:t>
            </a:r>
            <a:r>
              <a:rPr lang="en-US" sz="1600" b="1" dirty="0"/>
              <a:t>2 ASU </a:t>
            </a:r>
            <a:r>
              <a:rPr lang="en-US" sz="1600" dirty="0"/>
              <a:t>(Active Sensor Unit.- PCB+ASICs) </a:t>
            </a:r>
            <a:r>
              <a:rPr lang="en-US" sz="1600" dirty="0">
                <a:sym typeface="Wingdings" panose="05000000000000000000" pitchFamily="2" charset="2"/>
              </a:rPr>
              <a:t> </a:t>
            </a:r>
            <a:r>
              <a:rPr lang="en-US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3 DIFs for ONE 1m</a:t>
            </a:r>
            <a:r>
              <a:rPr lang="en-US" sz="16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2  </a:t>
            </a:r>
            <a:r>
              <a:rPr lang="en-US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GRPC detector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6" name="CuadroTexto 32">
            <a:extLst>
              <a:ext uri="{FF2B5EF4-FFF2-40B4-BE49-F238E27FC236}">
                <a16:creationId xmlns:a16="http://schemas.microsoft.com/office/drawing/2014/main" id="{28D51829-2902-4D1B-BEA8-11A8A947B319}"/>
              </a:ext>
            </a:extLst>
          </p:cNvPr>
          <p:cNvSpPr txBox="1"/>
          <p:nvPr/>
        </p:nvSpPr>
        <p:spPr>
          <a:xfrm>
            <a:off x="75506" y="3618936"/>
            <a:ext cx="406444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7030A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b="1" dirty="0">
                <a:solidFill>
                  <a:srgbClr val="7030A0"/>
                </a:solidFill>
              </a:rPr>
              <a:t>Electronics readout for the final detector</a:t>
            </a:r>
            <a:endParaRPr lang="en-US" b="1" baseline="30000" dirty="0">
              <a:solidFill>
                <a:srgbClr val="7030A0"/>
              </a:solidFill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4BC02D0B-F14A-435D-94BA-99A49FEA6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77" y="4539071"/>
            <a:ext cx="4716016" cy="134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A7656E1A-1198-4886-A4B0-6FE8F8127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" y="4049842"/>
            <a:ext cx="3344080" cy="245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40 CuadroTexto">
            <a:extLst>
              <a:ext uri="{FF2B5EF4-FFF2-40B4-BE49-F238E27FC236}">
                <a16:creationId xmlns:a16="http://schemas.microsoft.com/office/drawing/2014/main" id="{77EEDFC5-38C0-4B3E-A776-173107635C7E}"/>
              </a:ext>
            </a:extLst>
          </p:cNvPr>
          <p:cNvSpPr txBox="1"/>
          <p:nvPr/>
        </p:nvSpPr>
        <p:spPr>
          <a:xfrm>
            <a:off x="4268529" y="3688420"/>
            <a:ext cx="4840636" cy="584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Only </a:t>
            </a:r>
            <a:r>
              <a:rPr lang="en-US" sz="1600" b="1" dirty="0">
                <a:solidFill>
                  <a:srgbClr val="FF0000"/>
                </a:solidFill>
              </a:rPr>
              <a:t>1 DIF per GRPC (any size) </a:t>
            </a:r>
            <a:r>
              <a:rPr lang="en-US" sz="1600" dirty="0"/>
              <a:t>with small dimensions to fit in the 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small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dirty="0"/>
              <a:t>space available  at the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ILD detector</a:t>
            </a:r>
          </a:p>
        </p:txBody>
      </p:sp>
      <p:sp>
        <p:nvSpPr>
          <p:cNvPr id="40" name="41 Elipse">
            <a:extLst>
              <a:ext uri="{FF2B5EF4-FFF2-40B4-BE49-F238E27FC236}">
                <a16:creationId xmlns:a16="http://schemas.microsoft.com/office/drawing/2014/main" id="{E14F576B-4F57-473A-B3A0-E22723AE90FC}"/>
              </a:ext>
            </a:extLst>
          </p:cNvPr>
          <p:cNvSpPr/>
          <p:nvPr/>
        </p:nvSpPr>
        <p:spPr>
          <a:xfrm>
            <a:off x="4061150" y="5187143"/>
            <a:ext cx="510850" cy="337661"/>
          </a:xfrm>
          <a:prstGeom prst="ellipse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42 Conector recto de flecha">
            <a:extLst>
              <a:ext uri="{FF2B5EF4-FFF2-40B4-BE49-F238E27FC236}">
                <a16:creationId xmlns:a16="http://schemas.microsoft.com/office/drawing/2014/main" id="{A7BB13DC-5F10-4785-B28B-8468D9013622}"/>
              </a:ext>
            </a:extLst>
          </p:cNvPr>
          <p:cNvCxnSpPr/>
          <p:nvPr/>
        </p:nvCxnSpPr>
        <p:spPr>
          <a:xfrm flipH="1">
            <a:off x="230222" y="4022384"/>
            <a:ext cx="4897390" cy="8388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43 CuadroTexto">
            <a:extLst>
              <a:ext uri="{FF2B5EF4-FFF2-40B4-BE49-F238E27FC236}">
                <a16:creationId xmlns:a16="http://schemas.microsoft.com/office/drawing/2014/main" id="{6DD66253-9801-4B78-AA9E-870A5C9E72C9}"/>
              </a:ext>
            </a:extLst>
          </p:cNvPr>
          <p:cNvSpPr txBox="1"/>
          <p:nvPr/>
        </p:nvSpPr>
        <p:spPr>
          <a:xfrm>
            <a:off x="7013378" y="4441802"/>
            <a:ext cx="1484702" cy="33855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DIF dimensions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A6E1FA9D-82BA-4C61-A388-D10DC76DF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371" y="5716460"/>
            <a:ext cx="18478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102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FB46EA-3177-4163-A66B-1A7A9B9BB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New Electronics: ASICs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233203-97DC-4CB6-8148-BD337C72F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6A08E6-93AD-430D-AB75-400E276B4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CAB657-84A4-413A-B012-48687CD6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0899789-12D8-479B-BF1F-026C738C4EB1}"/>
              </a:ext>
            </a:extLst>
          </p:cNvPr>
          <p:cNvSpPr txBox="1">
            <a:spLocks noChangeArrowheads="1"/>
          </p:cNvSpPr>
          <p:nvPr/>
        </p:nvSpPr>
        <p:spPr>
          <a:xfrm>
            <a:off x="107951" y="1127397"/>
            <a:ext cx="5240222" cy="2328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  <a:defRPr sz="28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p"/>
              <a:defRPr sz="2400" kern="1200" baseline="0">
                <a:solidFill>
                  <a:schemeClr val="accent2"/>
                </a:solidFill>
                <a:latin typeface="+mn-lt"/>
                <a:ea typeface="黑体" panose="02010609060101010101" pitchFamily="49" charset="-122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chemeClr val="tx1"/>
                </a:solidFill>
                <a:latin typeface="Calibri" pitchFamily="34" charset="0"/>
              </a:rPr>
              <a:t>      HARDROCR3 main features:</a:t>
            </a:r>
          </a:p>
          <a:p>
            <a:pPr lvl="1">
              <a:defRPr/>
            </a:pPr>
            <a:r>
              <a:rPr lang="en-US" sz="1800" b="1" dirty="0">
                <a:solidFill>
                  <a:srgbClr val="030CBD"/>
                </a:solidFill>
                <a:latin typeface="Calibri" pitchFamily="34" charset="0"/>
              </a:rPr>
              <a:t>Independent channels</a:t>
            </a:r>
          </a:p>
          <a:p>
            <a:pPr lvl="1">
              <a:defRPr/>
            </a:pPr>
            <a:r>
              <a:rPr lang="en-US" sz="1800" b="1" dirty="0">
                <a:solidFill>
                  <a:srgbClr val="030CBD"/>
                </a:solidFill>
                <a:latin typeface="Calibri" pitchFamily="34" charset="0"/>
              </a:rPr>
              <a:t>Zero suppress</a:t>
            </a:r>
          </a:p>
          <a:p>
            <a:pPr lvl="1">
              <a:defRPr/>
            </a:pPr>
            <a:r>
              <a:rPr lang="en-US" sz="1800" dirty="0">
                <a:solidFill>
                  <a:srgbClr val="030CBD"/>
                </a:solidFill>
                <a:latin typeface="Calibri" pitchFamily="34" charset="0"/>
              </a:rPr>
              <a:t>Extended dynamic range (</a:t>
            </a:r>
            <a:r>
              <a:rPr lang="en-US" sz="1800" b="1" dirty="0">
                <a:solidFill>
                  <a:srgbClr val="030CBD"/>
                </a:solidFill>
                <a:latin typeface="Calibri" pitchFamily="34" charset="0"/>
              </a:rPr>
              <a:t>up to 50 </a:t>
            </a:r>
            <a:r>
              <a:rPr lang="en-US" sz="1800" b="1" dirty="0" err="1">
                <a:solidFill>
                  <a:srgbClr val="030CBD"/>
                </a:solidFill>
                <a:latin typeface="Calibri" pitchFamily="34" charset="0"/>
              </a:rPr>
              <a:t>pC</a:t>
            </a:r>
            <a:r>
              <a:rPr lang="en-US" sz="1800" dirty="0">
                <a:solidFill>
                  <a:srgbClr val="030CBD"/>
                </a:solidFill>
                <a:latin typeface="Calibri" pitchFamily="34" charset="0"/>
              </a:rPr>
              <a:t>)</a:t>
            </a:r>
          </a:p>
          <a:p>
            <a:pPr lvl="1">
              <a:defRPr/>
            </a:pPr>
            <a:r>
              <a:rPr lang="en-US" sz="1800" b="1" dirty="0">
                <a:solidFill>
                  <a:srgbClr val="030CBD"/>
                </a:solidFill>
                <a:latin typeface="Calibri" pitchFamily="34" charset="0"/>
              </a:rPr>
              <a:t>I2C link with triple voting for slow control par.</a:t>
            </a:r>
          </a:p>
          <a:p>
            <a:pPr lvl="1">
              <a:defRPr/>
            </a:pPr>
            <a:r>
              <a:rPr lang="en-US" sz="1800" dirty="0">
                <a:solidFill>
                  <a:srgbClr val="030CBD"/>
                </a:solidFill>
                <a:latin typeface="Calibri" pitchFamily="34" charset="0"/>
              </a:rPr>
              <a:t>packaging in QFP208,</a:t>
            </a:r>
            <a:r>
              <a:rPr lang="en-US" sz="1800" dirty="0">
                <a:solidFill>
                  <a:srgbClr val="030CBD"/>
                </a:solidFill>
                <a:latin typeface="Calibri" pitchFamily="34" charset="0"/>
                <a:sym typeface="Wingdings" panose="05000000000000000000" pitchFamily="2" charset="2"/>
              </a:rPr>
              <a:t> d</a:t>
            </a:r>
            <a:r>
              <a:rPr lang="en-US" sz="1800" dirty="0">
                <a:solidFill>
                  <a:srgbClr val="030CBD"/>
                </a:solidFill>
                <a:latin typeface="Calibri" pitchFamily="34" charset="0"/>
              </a:rPr>
              <a:t>ie size  ~30 mm</a:t>
            </a:r>
            <a:r>
              <a:rPr lang="en-US" sz="1800" baseline="30000" dirty="0">
                <a:solidFill>
                  <a:srgbClr val="030CBD"/>
                </a:solidFill>
                <a:latin typeface="Calibri" pitchFamily="34" charset="0"/>
              </a:rPr>
              <a:t>2</a:t>
            </a:r>
          </a:p>
          <a:p>
            <a:pPr lvl="1">
              <a:defRPr/>
            </a:pPr>
            <a:r>
              <a:rPr lang="en-US" sz="1800" dirty="0">
                <a:solidFill>
                  <a:srgbClr val="030CBD"/>
                </a:solidFill>
                <a:latin typeface="Calibri" pitchFamily="34" charset="0"/>
              </a:rPr>
              <a:t>Consumption increase (internal PLL, I2C)</a:t>
            </a:r>
          </a:p>
        </p:txBody>
      </p:sp>
      <p:grpSp>
        <p:nvGrpSpPr>
          <p:cNvPr id="8" name="Grouper 9">
            <a:extLst>
              <a:ext uri="{FF2B5EF4-FFF2-40B4-BE49-F238E27FC236}">
                <a16:creationId xmlns:a16="http://schemas.microsoft.com/office/drawing/2014/main" id="{1178093A-159A-4B46-9E01-B5E49653632E}"/>
              </a:ext>
            </a:extLst>
          </p:cNvPr>
          <p:cNvGrpSpPr/>
          <p:nvPr/>
        </p:nvGrpSpPr>
        <p:grpSpPr>
          <a:xfrm>
            <a:off x="0" y="3679302"/>
            <a:ext cx="2344407" cy="1965847"/>
            <a:chOff x="6002338" y="1428750"/>
            <a:chExt cx="2962275" cy="2216150"/>
          </a:xfrm>
        </p:grpSpPr>
        <p:pic>
          <p:nvPicPr>
            <p:cNvPr id="9" name="Picture 2" descr="C:\Users\seguin.LAL\Application Data\SSH\temp\lay1_hr3.png">
              <a:extLst>
                <a:ext uri="{FF2B5EF4-FFF2-40B4-BE49-F238E27FC236}">
                  <a16:creationId xmlns:a16="http://schemas.microsoft.com/office/drawing/2014/main" id="{2CE3041C-5707-4BC3-A6DC-2BE6DE342C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15" t="12816" r="10617" b="13934"/>
            <a:stretch>
              <a:fillRect/>
            </a:stretch>
          </p:blipFill>
          <p:spPr bwMode="auto">
            <a:xfrm>
              <a:off x="6507163" y="1831975"/>
              <a:ext cx="2457450" cy="181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Connecteur droit avec flèche 3">
              <a:extLst>
                <a:ext uri="{FF2B5EF4-FFF2-40B4-BE49-F238E27FC236}">
                  <a16:creationId xmlns:a16="http://schemas.microsoft.com/office/drawing/2014/main" id="{EF0CCAEB-CEEC-42AE-BACA-358B8EE290FF}"/>
                </a:ext>
              </a:extLst>
            </p:cNvPr>
            <p:cNvCxnSpPr/>
            <p:nvPr/>
          </p:nvCxnSpPr>
          <p:spPr>
            <a:xfrm>
              <a:off x="6507163" y="1768475"/>
              <a:ext cx="2457450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4">
              <a:extLst>
                <a:ext uri="{FF2B5EF4-FFF2-40B4-BE49-F238E27FC236}">
                  <a16:creationId xmlns:a16="http://schemas.microsoft.com/office/drawing/2014/main" id="{BF875D24-2A8E-4680-9E67-6A57A3BE94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9325" y="1428750"/>
              <a:ext cx="928688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 dirty="0"/>
                <a:t>6,3 mm</a:t>
              </a:r>
            </a:p>
          </p:txBody>
        </p:sp>
        <p:cxnSp>
          <p:nvCxnSpPr>
            <p:cNvPr id="12" name="Connecteur droit avec flèche 16">
              <a:extLst>
                <a:ext uri="{FF2B5EF4-FFF2-40B4-BE49-F238E27FC236}">
                  <a16:creationId xmlns:a16="http://schemas.microsoft.com/office/drawing/2014/main" id="{A84487D2-8DF3-4D23-B892-78CC5AE4202C}"/>
                </a:ext>
              </a:extLst>
            </p:cNvPr>
            <p:cNvCxnSpPr/>
            <p:nvPr/>
          </p:nvCxnSpPr>
          <p:spPr>
            <a:xfrm>
              <a:off x="6372225" y="1849438"/>
              <a:ext cx="0" cy="1795462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20">
              <a:extLst>
                <a:ext uri="{FF2B5EF4-FFF2-40B4-BE49-F238E27FC236}">
                  <a16:creationId xmlns:a16="http://schemas.microsoft.com/office/drawing/2014/main" id="{5322FD99-6CE6-41E6-8948-6B9ACD6CD1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5722938" y="2492375"/>
              <a:ext cx="9286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/>
                <a:t>4,7 mm</a:t>
              </a:r>
            </a:p>
          </p:txBody>
        </p:sp>
      </p:grpSp>
      <p:pic>
        <p:nvPicPr>
          <p:cNvPr id="14" name="Image 5" descr="Capture d’écran 2019-02-25 à 05.46.49.png">
            <a:extLst>
              <a:ext uri="{FF2B5EF4-FFF2-40B4-BE49-F238E27FC236}">
                <a16:creationId xmlns:a16="http://schemas.microsoft.com/office/drawing/2014/main" id="{E7646E44-904D-4529-B18F-F43ACB111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17" y="3575241"/>
            <a:ext cx="3309046" cy="3152026"/>
          </a:xfrm>
          <a:prstGeom prst="rect">
            <a:avLst/>
          </a:prstGeom>
        </p:spPr>
      </p:pic>
      <p:pic>
        <p:nvPicPr>
          <p:cNvPr id="15" name="Image 7" descr="Capture d’écran 2019-02-25 à 05.47.01.png">
            <a:extLst>
              <a:ext uri="{FF2B5EF4-FFF2-40B4-BE49-F238E27FC236}">
                <a16:creationId xmlns:a16="http://schemas.microsoft.com/office/drawing/2014/main" id="{61B20EB6-A73D-4186-A7FD-722395969D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375" y="1243003"/>
            <a:ext cx="3188327" cy="4571999"/>
          </a:xfrm>
          <a:prstGeom prst="rect">
            <a:avLst/>
          </a:prstGeom>
        </p:spPr>
      </p:pic>
      <p:sp>
        <p:nvSpPr>
          <p:cNvPr id="16" name="ZoneTexte 10">
            <a:extLst>
              <a:ext uri="{FF2B5EF4-FFF2-40B4-BE49-F238E27FC236}">
                <a16:creationId xmlns:a16="http://schemas.microsoft.com/office/drawing/2014/main" id="{EBDAD545-FAAB-4DBD-B706-AAFA88C4A016}"/>
              </a:ext>
            </a:extLst>
          </p:cNvPr>
          <p:cNvSpPr txBox="1"/>
          <p:nvPr/>
        </p:nvSpPr>
        <p:spPr>
          <a:xfrm>
            <a:off x="3164423" y="5933319"/>
            <a:ext cx="347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dirty="0"/>
              <a:t>Up to 20% improvment is expected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CC3156E-1D08-43D0-851B-30E65586FA6F}"/>
              </a:ext>
            </a:extLst>
          </p:cNvPr>
          <p:cNvSpPr txBox="1"/>
          <p:nvPr/>
        </p:nvSpPr>
        <p:spPr>
          <a:xfrm>
            <a:off x="3089111" y="3813323"/>
            <a:ext cx="109282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HARDROC2</a:t>
            </a:r>
          </a:p>
          <a:p>
            <a:r>
              <a:rPr lang="en-US" sz="1400" b="1" dirty="0">
                <a:solidFill>
                  <a:srgbClr val="030CBD"/>
                </a:solidFill>
              </a:rPr>
              <a:t>HARDROC3</a:t>
            </a:r>
          </a:p>
        </p:txBody>
      </p:sp>
    </p:spTree>
    <p:extLst>
      <p:ext uri="{BB962C8B-B14F-4D97-AF65-F5344CB8AC3E}">
        <p14:creationId xmlns:p14="http://schemas.microsoft.com/office/powerpoint/2010/main" val="1232180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4044D-84EA-424A-9822-BDBCFEDF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New Gas Distribution 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9572E-DEF7-4D4B-AA02-77435D87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21C01A-9EEF-4558-BF40-BE9432F1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AB63B9-0529-4B1F-BD18-6C56C127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16</a:t>
            </a:fld>
            <a:endParaRPr lang="zh-CN" altLang="en-US"/>
          </a:p>
        </p:txBody>
      </p:sp>
      <p:grpSp>
        <p:nvGrpSpPr>
          <p:cNvPr id="7" name="Grouper 49">
            <a:extLst>
              <a:ext uri="{FF2B5EF4-FFF2-40B4-BE49-F238E27FC236}">
                <a16:creationId xmlns:a16="http://schemas.microsoft.com/office/drawing/2014/main" id="{FDDD5A41-335A-41D3-881D-6B61D197D493}"/>
              </a:ext>
            </a:extLst>
          </p:cNvPr>
          <p:cNvGrpSpPr/>
          <p:nvPr/>
        </p:nvGrpSpPr>
        <p:grpSpPr>
          <a:xfrm>
            <a:off x="588278" y="1901124"/>
            <a:ext cx="7840105" cy="2262459"/>
            <a:chOff x="358775" y="657225"/>
            <a:chExt cx="8391525" cy="3775075"/>
          </a:xfrm>
        </p:grpSpPr>
        <p:grpSp>
          <p:nvGrpSpPr>
            <p:cNvPr id="8" name="Grouper 61">
              <a:extLst>
                <a:ext uri="{FF2B5EF4-FFF2-40B4-BE49-F238E27FC236}">
                  <a16:creationId xmlns:a16="http://schemas.microsoft.com/office/drawing/2014/main" id="{5BEBBEAC-0087-4E7E-A320-89AB20268C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7700" y="657225"/>
              <a:ext cx="8102600" cy="1970299"/>
              <a:chOff x="2498353" y="4419596"/>
              <a:chExt cx="6493247" cy="2418667"/>
            </a:xfrm>
          </p:grpSpPr>
          <p:grpSp>
            <p:nvGrpSpPr>
              <p:cNvPr id="34" name="Grouper 58">
                <a:extLst>
                  <a:ext uri="{FF2B5EF4-FFF2-40B4-BE49-F238E27FC236}">
                    <a16:creationId xmlns:a16="http://schemas.microsoft.com/office/drawing/2014/main" id="{88FA119E-5D46-400E-82CA-A9B111AFF2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8353" y="4419596"/>
                <a:ext cx="3216648" cy="2418667"/>
                <a:chOff x="5851153" y="1253540"/>
                <a:chExt cx="3216648" cy="2418667"/>
              </a:xfrm>
            </p:grpSpPr>
            <p:grpSp>
              <p:nvGrpSpPr>
                <p:cNvPr id="38" name="Grouper 9">
                  <a:extLst>
                    <a:ext uri="{FF2B5EF4-FFF2-40B4-BE49-F238E27FC236}">
                      <a16:creationId xmlns:a16="http://schemas.microsoft.com/office/drawing/2014/main" id="{C955C01E-4558-4A84-A80C-A68F7421EE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51153" y="1269333"/>
                  <a:ext cx="3216648" cy="2402874"/>
                  <a:chOff x="3118886" y="1303591"/>
                  <a:chExt cx="5690006" cy="4145105"/>
                </a:xfrm>
              </p:grpSpPr>
              <p:pic>
                <p:nvPicPr>
                  <p:cNvPr id="40" name="Image 3">
                    <a:extLst>
                      <a:ext uri="{FF2B5EF4-FFF2-40B4-BE49-F238E27FC236}">
                        <a16:creationId xmlns:a16="http://schemas.microsoft.com/office/drawing/2014/main" id="{222511A8-F940-4FC8-BDDB-C4F5ABF737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18886" y="1303591"/>
                    <a:ext cx="5568949" cy="40576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41" name="Connecteur droit avec flèche 12">
                    <a:extLst>
                      <a:ext uri="{FF2B5EF4-FFF2-40B4-BE49-F238E27FC236}">
                        <a16:creationId xmlns:a16="http://schemas.microsoft.com/office/drawing/2014/main" id="{6D89EA39-3387-40F5-A7D8-2903EF362EB0}"/>
                      </a:ext>
                    </a:extLst>
                  </p:cNvPr>
                  <p:cNvCxnSpPr/>
                  <p:nvPr/>
                </p:nvCxnSpPr>
                <p:spPr bwMode="auto">
                  <a:xfrm rot="10800000" flipV="1">
                    <a:off x="5486311" y="3581190"/>
                    <a:ext cx="3047047" cy="1677203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9525" cap="flat" cmpd="sng" algn="ctr">
                    <a:solidFill>
                      <a:schemeClr val="accent3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42" name="ZoneTexte 6">
                    <a:extLst>
                      <a:ext uri="{FF2B5EF4-FFF2-40B4-BE49-F238E27FC236}">
                        <a16:creationId xmlns:a16="http://schemas.microsoft.com/office/drawing/2014/main" id="{BE1010BC-07AF-41CF-A659-7FF9B37AA2C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19870601">
                    <a:off x="6561996" y="4278341"/>
                    <a:ext cx="1030740" cy="9268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rgbClr val="FFFFFF"/>
                        </a:solidFill>
                      </a:rPr>
                      <a:t>2 m</a:t>
                    </a:r>
                  </a:p>
                </p:txBody>
              </p:sp>
              <p:cxnSp>
                <p:nvCxnSpPr>
                  <p:cNvPr id="43" name="Connecteur droit avec flèche 12">
                    <a:extLst>
                      <a:ext uri="{FF2B5EF4-FFF2-40B4-BE49-F238E27FC236}">
                        <a16:creationId xmlns:a16="http://schemas.microsoft.com/office/drawing/2014/main" id="{BBD2743D-4DD2-4CF8-A53B-F89E302B1FAA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200400" y="4191000"/>
                    <a:ext cx="1676400" cy="1066800"/>
                  </a:xfrm>
                  <a:prstGeom prst="straightConnector1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 type="arrow" w="med" len="med"/>
                    <a:tailEnd type="arrow" w="med" len="med"/>
                  </a:ln>
                  <a:extLst>
                    <a:ext uri="{909E8E84-426E-40dd-AFC4-6F175D3DCCD1}">
                      <a14:hiddenFill xmlns="" xmlns:a14="http://schemas.microsoft.com/office/drawing/2010/main" xmlns:mv="urn:schemas-microsoft-com:mac:vml" xmlns:mc="http://schemas.openxmlformats.org/markup-compatibility/2006">
                        <a:noFill/>
                      </a14:hiddenFill>
                    </a:ext>
                  </a:extLst>
                </p:spPr>
              </p:cxnSp>
              <p:sp>
                <p:nvSpPr>
                  <p:cNvPr id="44" name="ZoneTexte 14">
                    <a:extLst>
                      <a:ext uri="{FF2B5EF4-FFF2-40B4-BE49-F238E27FC236}">
                        <a16:creationId xmlns:a16="http://schemas.microsoft.com/office/drawing/2014/main" id="{C6E41A5E-7E61-451A-BD8D-9A1A88C71CA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2074047">
                    <a:off x="3376056" y="4521896"/>
                    <a:ext cx="925889" cy="9268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chemeClr val="bg1"/>
                        </a:solidFill>
                      </a:rPr>
                      <a:t>1 m</a:t>
                    </a:r>
                  </a:p>
                </p:txBody>
              </p:sp>
              <p:sp>
                <p:nvSpPr>
                  <p:cNvPr id="45" name="ZoneTexte 16">
                    <a:extLst>
                      <a:ext uri="{FF2B5EF4-FFF2-40B4-BE49-F238E27FC236}">
                        <a16:creationId xmlns:a16="http://schemas.microsoft.com/office/drawing/2014/main" id="{A9846316-9401-49FD-9861-D5E9FE6EB05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29400" y="1916107"/>
                    <a:ext cx="838201" cy="9268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>
                        <a:solidFill>
                          <a:srgbClr val="FFFFFF"/>
                        </a:solidFill>
                      </a:rPr>
                      <a:t>inlet</a:t>
                    </a:r>
                  </a:p>
                </p:txBody>
              </p:sp>
              <p:sp>
                <p:nvSpPr>
                  <p:cNvPr id="46" name="ZoneTexte 17">
                    <a:extLst>
                      <a:ext uri="{FF2B5EF4-FFF2-40B4-BE49-F238E27FC236}">
                        <a16:creationId xmlns:a16="http://schemas.microsoft.com/office/drawing/2014/main" id="{F23C2DDE-24C9-414F-BA31-0BDD64FCA7E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602391" y="2531592"/>
                    <a:ext cx="1206501" cy="9268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 xmlns:mv="urn:schemas-microsoft-com:mac:vml" xmlns:mc="http://schemas.openxmlformats.org/markup-compatibility/2006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xmlns:mv="urn:schemas-microsoft-com:mac:vml" xmlns:mc="http://schemas.openxmlformats.org/markup-compatibility/2006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 sz="1200" dirty="0">
                        <a:solidFill>
                          <a:srgbClr val="FFFFFF"/>
                        </a:solidFill>
                      </a:rPr>
                      <a:t>outlet</a:t>
                    </a:r>
                  </a:p>
                </p:txBody>
              </p:sp>
            </p:grpSp>
            <p:sp>
              <p:nvSpPr>
                <p:cNvPr id="39" name="ZoneTexte 10">
                  <a:extLst>
                    <a:ext uri="{FF2B5EF4-FFF2-40B4-BE49-F238E27FC236}">
                      <a16:creationId xmlns:a16="http://schemas.microsoft.com/office/drawing/2014/main" id="{DE5E95D9-8008-4D4F-8B84-C9A9B1015DC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172200" y="1253540"/>
                  <a:ext cx="2707303" cy="537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1200" dirty="0">
                      <a:solidFill>
                        <a:srgbClr val="FFFFFF"/>
                      </a:solidFill>
                    </a:rPr>
                    <a:t>Prototype circulation system</a:t>
                  </a:r>
                </a:p>
              </p:txBody>
            </p:sp>
          </p:grpSp>
          <p:grpSp>
            <p:nvGrpSpPr>
              <p:cNvPr id="35" name="Grouper 57">
                <a:extLst>
                  <a:ext uri="{FF2B5EF4-FFF2-40B4-BE49-F238E27FC236}">
                    <a16:creationId xmlns:a16="http://schemas.microsoft.com/office/drawing/2014/main" id="{6054E593-8888-47FF-9CF7-0721B48C3D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74697" y="4419596"/>
                <a:ext cx="3316903" cy="2362204"/>
                <a:chOff x="5334000" y="4267196"/>
                <a:chExt cx="3316903" cy="2362204"/>
              </a:xfrm>
            </p:grpSpPr>
            <p:pic>
              <p:nvPicPr>
                <p:cNvPr id="36" name="Image 7" descr="2m2_091213_100_colours.JPG">
                  <a:extLst>
                    <a:ext uri="{FF2B5EF4-FFF2-40B4-BE49-F238E27FC236}">
                      <a16:creationId xmlns:a16="http://schemas.microsoft.com/office/drawing/2014/main" id="{9E6ED6F7-C96D-45FF-8065-2E5F2B3CD6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0" y="4277222"/>
                  <a:ext cx="3151802" cy="23521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7" name="ZoneTexte 8">
                  <a:extLst>
                    <a:ext uri="{FF2B5EF4-FFF2-40B4-BE49-F238E27FC236}">
                      <a16:creationId xmlns:a16="http://schemas.microsoft.com/office/drawing/2014/main" id="{79FC13DF-BA4C-4C03-82B6-E3A867BA403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943600" y="4267196"/>
                  <a:ext cx="2707303" cy="537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 xmlns:mv="urn:schemas-microsoft-com:mac:vml" xmlns:mc="http://schemas.openxmlformats.org/markup-compatibility/2006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xmlns:mv="urn:schemas-microsoft-com:mac:vml" xmlns:mc="http://schemas.openxmlformats.org/markup-compatibility/2006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1200">
                      <a:solidFill>
                        <a:srgbClr val="FFFFFF"/>
                      </a:solidFill>
                    </a:rPr>
                    <a:t>New circulation system</a:t>
                  </a:r>
                </a:p>
              </p:txBody>
            </p:sp>
          </p:grpSp>
        </p:grpSp>
        <p:grpSp>
          <p:nvGrpSpPr>
            <p:cNvPr id="9" name="Grouper 40">
              <a:extLst>
                <a:ext uri="{FF2B5EF4-FFF2-40B4-BE49-F238E27FC236}">
                  <a16:creationId xmlns:a16="http://schemas.microsoft.com/office/drawing/2014/main" id="{92CDA9A8-16D5-4F98-8AA9-8CFB723E50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775" y="2787650"/>
              <a:ext cx="4068763" cy="1644650"/>
              <a:chOff x="251520" y="4329100"/>
              <a:chExt cx="4068452" cy="2304256"/>
            </a:xfrm>
          </p:grpSpPr>
          <p:sp>
            <p:nvSpPr>
              <p:cNvPr id="24" name="Rectangle 1">
                <a:extLst>
                  <a:ext uri="{FF2B5EF4-FFF2-40B4-BE49-F238E27FC236}">
                    <a16:creationId xmlns:a16="http://schemas.microsoft.com/office/drawing/2014/main" id="{BF58CCDF-362A-40AF-9361-5F772BD0FF61}"/>
                  </a:ext>
                </a:extLst>
              </p:cNvPr>
              <p:cNvSpPr/>
              <p:nvPr/>
            </p:nvSpPr>
            <p:spPr>
              <a:xfrm>
                <a:off x="538836" y="4329100"/>
                <a:ext cx="3781136" cy="2304256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cxnSp>
            <p:nvCxnSpPr>
              <p:cNvPr id="25" name="Connecteur droit 21">
                <a:extLst>
                  <a:ext uri="{FF2B5EF4-FFF2-40B4-BE49-F238E27FC236}">
                    <a16:creationId xmlns:a16="http://schemas.microsoft.com/office/drawing/2014/main" id="{F5582B55-5156-435D-9A14-0257E50E4591}"/>
                  </a:ext>
                </a:extLst>
              </p:cNvPr>
              <p:cNvCxnSpPr/>
              <p:nvPr/>
            </p:nvCxnSpPr>
            <p:spPr>
              <a:xfrm>
                <a:off x="467403" y="4508426"/>
                <a:ext cx="118894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2">
                <a:extLst>
                  <a:ext uri="{FF2B5EF4-FFF2-40B4-BE49-F238E27FC236}">
                    <a16:creationId xmlns:a16="http://schemas.microsoft.com/office/drawing/2014/main" id="{97519531-268B-43F7-A91C-E694D1AA962A}"/>
                  </a:ext>
                </a:extLst>
              </p:cNvPr>
              <p:cNvCxnSpPr/>
              <p:nvPr/>
            </p:nvCxnSpPr>
            <p:spPr>
              <a:xfrm>
                <a:off x="1872234" y="4508426"/>
                <a:ext cx="100798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3">
                <a:extLst>
                  <a:ext uri="{FF2B5EF4-FFF2-40B4-BE49-F238E27FC236}">
                    <a16:creationId xmlns:a16="http://schemas.microsoft.com/office/drawing/2014/main" id="{6F3F0940-54B0-4199-BA56-8849AF1DF76F}"/>
                  </a:ext>
                </a:extLst>
              </p:cNvPr>
              <p:cNvCxnSpPr/>
              <p:nvPr/>
            </p:nvCxnSpPr>
            <p:spPr>
              <a:xfrm>
                <a:off x="3096103" y="4508426"/>
                <a:ext cx="100798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4">
                <a:extLst>
                  <a:ext uri="{FF2B5EF4-FFF2-40B4-BE49-F238E27FC236}">
                    <a16:creationId xmlns:a16="http://schemas.microsoft.com/office/drawing/2014/main" id="{4F8C44E8-BCFA-4810-9990-77559F996DC3}"/>
                  </a:ext>
                </a:extLst>
              </p:cNvPr>
              <p:cNvCxnSpPr/>
              <p:nvPr/>
            </p:nvCxnSpPr>
            <p:spPr>
              <a:xfrm>
                <a:off x="538836" y="6488944"/>
                <a:ext cx="111751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5">
                <a:extLst>
                  <a:ext uri="{FF2B5EF4-FFF2-40B4-BE49-F238E27FC236}">
                    <a16:creationId xmlns:a16="http://schemas.microsoft.com/office/drawing/2014/main" id="{7D4876AD-553D-4117-8D13-AB4EE2F6FD00}"/>
                  </a:ext>
                </a:extLst>
              </p:cNvPr>
              <p:cNvCxnSpPr/>
              <p:nvPr/>
            </p:nvCxnSpPr>
            <p:spPr>
              <a:xfrm>
                <a:off x="1799215" y="6488944"/>
                <a:ext cx="100798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6">
                <a:extLst>
                  <a:ext uri="{FF2B5EF4-FFF2-40B4-BE49-F238E27FC236}">
                    <a16:creationId xmlns:a16="http://schemas.microsoft.com/office/drawing/2014/main" id="{C9D73817-3938-407B-B897-6AC123866809}"/>
                  </a:ext>
                </a:extLst>
              </p:cNvPr>
              <p:cNvCxnSpPr/>
              <p:nvPr/>
            </p:nvCxnSpPr>
            <p:spPr>
              <a:xfrm>
                <a:off x="3059593" y="6488944"/>
                <a:ext cx="100798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28">
                <a:extLst>
                  <a:ext uri="{FF2B5EF4-FFF2-40B4-BE49-F238E27FC236}">
                    <a16:creationId xmlns:a16="http://schemas.microsoft.com/office/drawing/2014/main" id="{C9C230C6-E642-44E8-9F2E-C6A10C6C2857}"/>
                  </a:ext>
                </a:extLst>
              </p:cNvPr>
              <p:cNvCxnSpPr/>
              <p:nvPr/>
            </p:nvCxnSpPr>
            <p:spPr>
              <a:xfrm flipH="1">
                <a:off x="4067578" y="4508426"/>
                <a:ext cx="36510" cy="198051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32">
                <a:extLst>
                  <a:ext uri="{FF2B5EF4-FFF2-40B4-BE49-F238E27FC236}">
                    <a16:creationId xmlns:a16="http://schemas.microsoft.com/office/drawing/2014/main" id="{6C7CE193-E357-4BA5-8D52-D494FEDA9660}"/>
                  </a:ext>
                </a:extLst>
              </p:cNvPr>
              <p:cNvCxnSpPr/>
              <p:nvPr/>
            </p:nvCxnSpPr>
            <p:spPr>
              <a:xfrm>
                <a:off x="251520" y="4437013"/>
                <a:ext cx="612728" cy="0"/>
              </a:xfrm>
              <a:prstGeom prst="straightConnector1">
                <a:avLst/>
              </a:prstGeom>
              <a:ln>
                <a:solidFill>
                  <a:srgbClr val="860908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4">
                <a:extLst>
                  <a:ext uri="{FF2B5EF4-FFF2-40B4-BE49-F238E27FC236}">
                    <a16:creationId xmlns:a16="http://schemas.microsoft.com/office/drawing/2014/main" id="{3C469F9B-3389-4CB2-AF04-86855B21391B}"/>
                  </a:ext>
                </a:extLst>
              </p:cNvPr>
              <p:cNvCxnSpPr/>
              <p:nvPr/>
            </p:nvCxnSpPr>
            <p:spPr>
              <a:xfrm flipH="1">
                <a:off x="251520" y="6561944"/>
                <a:ext cx="539709" cy="0"/>
              </a:xfrm>
              <a:prstGeom prst="straightConnector1">
                <a:avLst/>
              </a:prstGeom>
              <a:ln>
                <a:solidFill>
                  <a:srgbClr val="860908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er 63">
              <a:extLst>
                <a:ext uri="{FF2B5EF4-FFF2-40B4-BE49-F238E27FC236}">
                  <a16:creationId xmlns:a16="http://schemas.microsoft.com/office/drawing/2014/main" id="{4299F7A1-56B6-4E70-AE0A-05C552CE77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0" y="2747963"/>
              <a:ext cx="4068763" cy="1608137"/>
              <a:chOff x="4535996" y="3068960"/>
              <a:chExt cx="4068452" cy="2304256"/>
            </a:xfrm>
          </p:grpSpPr>
          <p:grpSp>
            <p:nvGrpSpPr>
              <p:cNvPr id="11" name="Grouper 41">
                <a:extLst>
                  <a:ext uri="{FF2B5EF4-FFF2-40B4-BE49-F238E27FC236}">
                    <a16:creationId xmlns:a16="http://schemas.microsoft.com/office/drawing/2014/main" id="{55FD796D-D378-420E-946F-3A33183926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35996" y="3068960"/>
                <a:ext cx="4068452" cy="2304256"/>
                <a:chOff x="251520" y="4329100"/>
                <a:chExt cx="4068452" cy="2304256"/>
              </a:xfrm>
            </p:grpSpPr>
            <p:sp>
              <p:nvSpPr>
                <p:cNvPr id="16" name="Rectangle 42">
                  <a:extLst>
                    <a:ext uri="{FF2B5EF4-FFF2-40B4-BE49-F238E27FC236}">
                      <a16:creationId xmlns:a16="http://schemas.microsoft.com/office/drawing/2014/main" id="{8A3933FD-D2BB-4BF6-9042-DE57307E1A00}"/>
                    </a:ext>
                  </a:extLst>
                </p:cNvPr>
                <p:cNvSpPr/>
                <p:nvPr/>
              </p:nvSpPr>
              <p:spPr>
                <a:xfrm>
                  <a:off x="538836" y="4329100"/>
                  <a:ext cx="3781136" cy="2304256"/>
                </a:xfrm>
                <a:prstGeom prst="rect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dirty="0"/>
                </a:p>
              </p:txBody>
            </p:sp>
            <p:cxnSp>
              <p:nvCxnSpPr>
                <p:cNvPr id="17" name="Connecteur droit 43">
                  <a:extLst>
                    <a:ext uri="{FF2B5EF4-FFF2-40B4-BE49-F238E27FC236}">
                      <a16:creationId xmlns:a16="http://schemas.microsoft.com/office/drawing/2014/main" id="{6D714961-B982-4396-8E21-BFE9846B2B30}"/>
                    </a:ext>
                  </a:extLst>
                </p:cNvPr>
                <p:cNvCxnSpPr/>
                <p:nvPr/>
              </p:nvCxnSpPr>
              <p:spPr>
                <a:xfrm>
                  <a:off x="467403" y="4508549"/>
                  <a:ext cx="1188947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cteur droit 44">
                  <a:extLst>
                    <a:ext uri="{FF2B5EF4-FFF2-40B4-BE49-F238E27FC236}">
                      <a16:creationId xmlns:a16="http://schemas.microsoft.com/office/drawing/2014/main" id="{E70DEB27-F76B-4CDB-9779-6A30D77921CB}"/>
                    </a:ext>
                  </a:extLst>
                </p:cNvPr>
                <p:cNvCxnSpPr/>
                <p:nvPr/>
              </p:nvCxnSpPr>
              <p:spPr>
                <a:xfrm>
                  <a:off x="1872234" y="4508549"/>
                  <a:ext cx="100798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cteur droit 45">
                  <a:extLst>
                    <a:ext uri="{FF2B5EF4-FFF2-40B4-BE49-F238E27FC236}">
                      <a16:creationId xmlns:a16="http://schemas.microsoft.com/office/drawing/2014/main" id="{57B3A519-2591-4539-9DFC-648C37EC024A}"/>
                    </a:ext>
                  </a:extLst>
                </p:cNvPr>
                <p:cNvCxnSpPr/>
                <p:nvPr/>
              </p:nvCxnSpPr>
              <p:spPr>
                <a:xfrm>
                  <a:off x="3096103" y="4508549"/>
                  <a:ext cx="1007986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cteur droit 46">
                  <a:extLst>
                    <a:ext uri="{FF2B5EF4-FFF2-40B4-BE49-F238E27FC236}">
                      <a16:creationId xmlns:a16="http://schemas.microsoft.com/office/drawing/2014/main" id="{EC12711A-236B-4CE4-9F54-816609A78A16}"/>
                    </a:ext>
                  </a:extLst>
                </p:cNvPr>
                <p:cNvCxnSpPr/>
                <p:nvPr/>
              </p:nvCxnSpPr>
              <p:spPr>
                <a:xfrm>
                  <a:off x="538836" y="6488844"/>
                  <a:ext cx="111751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cteur droit 47">
                  <a:extLst>
                    <a:ext uri="{FF2B5EF4-FFF2-40B4-BE49-F238E27FC236}">
                      <a16:creationId xmlns:a16="http://schemas.microsoft.com/office/drawing/2014/main" id="{2666BC10-776F-440A-9C2D-7982B7926BB2}"/>
                    </a:ext>
                  </a:extLst>
                </p:cNvPr>
                <p:cNvCxnSpPr/>
                <p:nvPr/>
              </p:nvCxnSpPr>
              <p:spPr>
                <a:xfrm>
                  <a:off x="1799215" y="6488844"/>
                  <a:ext cx="100798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48">
                  <a:extLst>
                    <a:ext uri="{FF2B5EF4-FFF2-40B4-BE49-F238E27FC236}">
                      <a16:creationId xmlns:a16="http://schemas.microsoft.com/office/drawing/2014/main" id="{20633864-E9C7-4E51-84ED-C68D33709F13}"/>
                    </a:ext>
                  </a:extLst>
                </p:cNvPr>
                <p:cNvCxnSpPr/>
                <p:nvPr/>
              </p:nvCxnSpPr>
              <p:spPr>
                <a:xfrm>
                  <a:off x="3059593" y="6488844"/>
                  <a:ext cx="100798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avec flèche 50">
                  <a:extLst>
                    <a:ext uri="{FF2B5EF4-FFF2-40B4-BE49-F238E27FC236}">
                      <a16:creationId xmlns:a16="http://schemas.microsoft.com/office/drawing/2014/main" id="{51A160FB-DDA1-46D6-B191-367918F92BCA}"/>
                    </a:ext>
                  </a:extLst>
                </p:cNvPr>
                <p:cNvCxnSpPr/>
                <p:nvPr/>
              </p:nvCxnSpPr>
              <p:spPr>
                <a:xfrm>
                  <a:off x="251520" y="4437087"/>
                  <a:ext cx="612728" cy="0"/>
                </a:xfrm>
                <a:prstGeom prst="straightConnector1">
                  <a:avLst/>
                </a:prstGeom>
                <a:ln>
                  <a:solidFill>
                    <a:srgbClr val="860908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Connecteur droit avec flèche 53">
                <a:extLst>
                  <a:ext uri="{FF2B5EF4-FFF2-40B4-BE49-F238E27FC236}">
                    <a16:creationId xmlns:a16="http://schemas.microsoft.com/office/drawing/2014/main" id="{1D4F7135-2FBE-483F-87CD-6040E1745C64}"/>
                  </a:ext>
                </a:extLst>
              </p:cNvPr>
              <p:cNvCxnSpPr/>
              <p:nvPr/>
            </p:nvCxnSpPr>
            <p:spPr>
              <a:xfrm>
                <a:off x="4572506" y="5301754"/>
                <a:ext cx="503199" cy="0"/>
              </a:xfrm>
              <a:prstGeom prst="straightConnector1">
                <a:avLst/>
              </a:prstGeom>
              <a:ln>
                <a:solidFill>
                  <a:srgbClr val="860908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56">
                <a:extLst>
                  <a:ext uri="{FF2B5EF4-FFF2-40B4-BE49-F238E27FC236}">
                    <a16:creationId xmlns:a16="http://schemas.microsoft.com/office/drawing/2014/main" id="{5FD7C7FD-F0AF-4D4F-8AB6-2A5056C04736}"/>
                  </a:ext>
                </a:extLst>
              </p:cNvPr>
              <p:cNvCxnSpPr/>
              <p:nvPr/>
            </p:nvCxnSpPr>
            <p:spPr>
              <a:xfrm>
                <a:off x="8352054" y="3248409"/>
                <a:ext cx="0" cy="90042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57">
                <a:extLst>
                  <a:ext uri="{FF2B5EF4-FFF2-40B4-BE49-F238E27FC236}">
                    <a16:creationId xmlns:a16="http://schemas.microsoft.com/office/drawing/2014/main" id="{245E2A23-5CCC-4660-8CE7-C9237F0CCDE3}"/>
                  </a:ext>
                </a:extLst>
              </p:cNvPr>
              <p:cNvCxnSpPr/>
              <p:nvPr/>
            </p:nvCxnSpPr>
            <p:spPr>
              <a:xfrm>
                <a:off x="8352054" y="4256819"/>
                <a:ext cx="0" cy="9369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avec flèche 62">
                <a:extLst>
                  <a:ext uri="{FF2B5EF4-FFF2-40B4-BE49-F238E27FC236}">
                    <a16:creationId xmlns:a16="http://schemas.microsoft.com/office/drawing/2014/main" id="{B72A76C2-FEF6-4283-9540-2FB0A5696F50}"/>
                  </a:ext>
                </a:extLst>
              </p:cNvPr>
              <p:cNvCxnSpPr/>
              <p:nvPr/>
            </p:nvCxnSpPr>
            <p:spPr>
              <a:xfrm flipH="1">
                <a:off x="4572506" y="4185357"/>
                <a:ext cx="719082" cy="0"/>
              </a:xfrm>
              <a:prstGeom prst="straightConnector1">
                <a:avLst/>
              </a:prstGeom>
              <a:ln w="38100" cmpd="sng">
                <a:solidFill>
                  <a:srgbClr val="860908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ZoneTexte 51">
            <a:extLst>
              <a:ext uri="{FF2B5EF4-FFF2-40B4-BE49-F238E27FC236}">
                <a16:creationId xmlns:a16="http://schemas.microsoft.com/office/drawing/2014/main" id="{C2E28F01-52FF-4057-81BB-777125B2F6A2}"/>
              </a:ext>
            </a:extLst>
          </p:cNvPr>
          <p:cNvSpPr txBox="1"/>
          <p:nvPr/>
        </p:nvSpPr>
        <p:spPr>
          <a:xfrm>
            <a:off x="588278" y="1156701"/>
            <a:ext cx="8126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Construction and operation </a:t>
            </a:r>
            <a:r>
              <a:rPr lang="en-US" sz="2000" dirty="0"/>
              <a:t>of large GRPC ne</a:t>
            </a:r>
            <a:r>
              <a:rPr lang="en-US" altLang="zh-CN" sz="2000" dirty="0"/>
              <a:t>ed</a:t>
            </a:r>
            <a:r>
              <a:rPr lang="en-US" sz="2000" dirty="0"/>
              <a:t> some improvements with </a:t>
            </a:r>
          </a:p>
          <a:p>
            <a:r>
              <a:rPr lang="en-US" sz="2000" dirty="0"/>
              <a:t>respect to the present scenario. </a:t>
            </a:r>
            <a:r>
              <a:rPr lang="en-US" sz="2000" b="1" dirty="0">
                <a:solidFill>
                  <a:srgbClr val="FF0000"/>
                </a:solidFill>
              </a:rPr>
              <a:t>Gas distribution </a:t>
            </a:r>
            <a:r>
              <a:rPr lang="en-US" sz="2000" dirty="0"/>
              <a:t>: new scheme is proposed  </a:t>
            </a:r>
          </a:p>
        </p:txBody>
      </p:sp>
      <p:sp>
        <p:nvSpPr>
          <p:cNvPr id="48" name="ZoneTexte 52">
            <a:extLst>
              <a:ext uri="{FF2B5EF4-FFF2-40B4-BE49-F238E27FC236}">
                <a16:creationId xmlns:a16="http://schemas.microsoft.com/office/drawing/2014/main" id="{58BCE32D-EECB-47EB-97F3-6C77FDE70F15}"/>
              </a:ext>
            </a:extLst>
          </p:cNvPr>
          <p:cNvSpPr txBox="1"/>
          <p:nvPr/>
        </p:nvSpPr>
        <p:spPr>
          <a:xfrm>
            <a:off x="281625" y="4229100"/>
            <a:ext cx="8584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Cassette conception to ensure good contact between the detector and electronics is to be improved  </a:t>
            </a:r>
          </a:p>
        </p:txBody>
      </p:sp>
      <p:pic>
        <p:nvPicPr>
          <p:cNvPr id="49" name="Image 2" descr="chambre.jpg">
            <a:extLst>
              <a:ext uri="{FF2B5EF4-FFF2-40B4-BE49-F238E27FC236}">
                <a16:creationId xmlns:a16="http://schemas.microsoft.com/office/drawing/2014/main" id="{B293AF93-4038-4090-9FCD-978618CC12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7881" y="3620036"/>
            <a:ext cx="1747836" cy="380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age 5" descr="detail serrage.jpg">
            <a:extLst>
              <a:ext uri="{FF2B5EF4-FFF2-40B4-BE49-F238E27FC236}">
                <a16:creationId xmlns:a16="http://schemas.microsoft.com/office/drawing/2014/main" id="{8785D0AD-F5E4-4BD4-8E98-A5B86E06DF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699" y="4646995"/>
            <a:ext cx="3618322" cy="174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ZoneTexte 49">
            <a:extLst>
              <a:ext uri="{FF2B5EF4-FFF2-40B4-BE49-F238E27FC236}">
                <a16:creationId xmlns:a16="http://schemas.microsoft.com/office/drawing/2014/main" id="{31CD7D43-38E5-47DF-A33F-3C5F8339CDF0}"/>
              </a:ext>
            </a:extLst>
          </p:cNvPr>
          <p:cNvSpPr txBox="1"/>
          <p:nvPr/>
        </p:nvSpPr>
        <p:spPr>
          <a:xfrm>
            <a:off x="2491805" y="4844213"/>
            <a:ext cx="4573271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Construction of a few large RPCs has started</a:t>
            </a:r>
          </a:p>
        </p:txBody>
      </p:sp>
    </p:spTree>
    <p:extLst>
      <p:ext uri="{BB962C8B-B14F-4D97-AF65-F5344CB8AC3E}">
        <p14:creationId xmlns:p14="http://schemas.microsoft.com/office/powerpoint/2010/main" val="2407644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7159BE-6517-4BFD-BAF7-02FEE3F08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Construction of Large RPC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D856BD-5993-47D6-88B2-F5939FF44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1C8310-B755-43F5-8AE0-EF473351B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470B3E-8B53-4596-8E5F-57FC7E58F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7" name="ZoneTexte 5">
            <a:extLst>
              <a:ext uri="{FF2B5EF4-FFF2-40B4-BE49-F238E27FC236}">
                <a16:creationId xmlns:a16="http://schemas.microsoft.com/office/drawing/2014/main" id="{377FEC94-17C9-4EFB-82DA-B80F8B7A26FF}"/>
              </a:ext>
            </a:extLst>
          </p:cNvPr>
          <p:cNvSpPr txBox="1"/>
          <p:nvPr/>
        </p:nvSpPr>
        <p:spPr>
          <a:xfrm>
            <a:off x="525132" y="1154723"/>
            <a:ext cx="817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First 2x1 m</a:t>
            </a:r>
            <a:r>
              <a:rPr lang="en-GB" baseline="30000" dirty="0"/>
              <a:t>2</a:t>
            </a:r>
            <a:r>
              <a:rPr lang="en-GB" dirty="0"/>
              <a:t> RPC chamber was successfully built with a new gas circulation system </a:t>
            </a:r>
          </a:p>
        </p:txBody>
      </p:sp>
      <p:pic>
        <p:nvPicPr>
          <p:cNvPr id="8" name="Image 3" descr="Capture d’écran 2019-02-25 à 07.32.59.png">
            <a:extLst>
              <a:ext uri="{FF2B5EF4-FFF2-40B4-BE49-F238E27FC236}">
                <a16:creationId xmlns:a16="http://schemas.microsoft.com/office/drawing/2014/main" id="{58175E74-7F46-450B-A18C-715F0FEC2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475" y="1626781"/>
            <a:ext cx="3098500" cy="4586868"/>
          </a:xfrm>
          <a:prstGeom prst="rect">
            <a:avLst/>
          </a:prstGeom>
        </p:spPr>
      </p:pic>
      <p:pic>
        <p:nvPicPr>
          <p:cNvPr id="9" name="Image 8" descr="Capture d’écran 2019-02-25 à 07.34.50.png">
            <a:extLst>
              <a:ext uri="{FF2B5EF4-FFF2-40B4-BE49-F238E27FC236}">
                <a16:creationId xmlns:a16="http://schemas.microsoft.com/office/drawing/2014/main" id="{487EFFFF-0F06-4320-9614-34F836C07C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6" y="1626781"/>
            <a:ext cx="3287589" cy="458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73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42B937-A281-4748-913A-09B2303E7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Recycling Gas System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D03786-F52A-42A6-8AA3-B7B8EBE4A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70" y="1207901"/>
            <a:ext cx="5925816" cy="1917436"/>
          </a:xfrm>
        </p:spPr>
        <p:txBody>
          <a:bodyPr>
            <a:normAutofit fontScale="92500"/>
          </a:bodyPr>
          <a:lstStyle/>
          <a:p>
            <a:r>
              <a:rPr lang="en-GB" dirty="0">
                <a:solidFill>
                  <a:srgbClr val="030CBD"/>
                </a:solidFill>
              </a:rPr>
              <a:t> Successfully tested recycling gas system. </a:t>
            </a:r>
          </a:p>
          <a:p>
            <a:r>
              <a:rPr lang="en-GB" dirty="0">
                <a:solidFill>
                  <a:srgbClr val="030CBD"/>
                </a:solidFill>
              </a:rPr>
              <a:t> A reduction of gas consumption by a factor up to 7 was  achieved on a subset of the prototype. 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13C36D-5ECC-4108-B827-1B985E976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CBF533-26FA-4F12-9BA8-37E1389AB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3B4714-2D92-4FA9-B2E4-33754DFDD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7" name="Image 7" descr="SCHEMA_Closed_Loop-CERN sheet.pdf">
            <a:extLst>
              <a:ext uri="{FF2B5EF4-FFF2-40B4-BE49-F238E27FC236}">
                <a16:creationId xmlns:a16="http://schemas.microsoft.com/office/drawing/2014/main" id="{27B1F5ED-F321-4613-AF22-014741907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12263" y="1664268"/>
            <a:ext cx="3069429" cy="5925815"/>
          </a:xfrm>
          <a:prstGeom prst="rect">
            <a:avLst/>
          </a:prstGeom>
        </p:spPr>
      </p:pic>
      <p:pic>
        <p:nvPicPr>
          <p:cNvPr id="8" name="Image 8" descr="20160307_085151.jpg">
            <a:extLst>
              <a:ext uri="{FF2B5EF4-FFF2-40B4-BE49-F238E27FC236}">
                <a16:creationId xmlns:a16="http://schemas.microsoft.com/office/drawing/2014/main" id="{3AC1D0D8-C64B-4313-8D0D-8730EA779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6613" y="2186661"/>
            <a:ext cx="4397830" cy="289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08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8FEC2E-68B3-4213-B2A2-CF605704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+mn-lt"/>
              </a:rPr>
              <a:t>Mechanical Structure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69D5BC-C269-464A-A638-2FAA5093C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D90A18-05CE-4461-BB16-9CBC1E87E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56DFAF-6D34-43EC-87BF-BBC6E344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7" name="2 Subtítulo">
            <a:extLst>
              <a:ext uri="{FF2B5EF4-FFF2-40B4-BE49-F238E27FC236}">
                <a16:creationId xmlns:a16="http://schemas.microsoft.com/office/drawing/2014/main" id="{4B1216F9-1477-4033-9BCD-7ED39C03D2BB}"/>
              </a:ext>
            </a:extLst>
          </p:cNvPr>
          <p:cNvSpPr txBox="1">
            <a:spLocks/>
          </p:cNvSpPr>
          <p:nvPr/>
        </p:nvSpPr>
        <p:spPr>
          <a:xfrm>
            <a:off x="357560" y="1204201"/>
            <a:ext cx="8353425" cy="624840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>
              <a:buNone/>
              <a:defRPr/>
            </a:pPr>
            <a:r>
              <a:rPr lang="en-US" sz="1600" dirty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Improvement on the present system is being made by using 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  <a:sym typeface="Wingdings"/>
              </a:rPr>
              <a:t>Electron Beam Welding    </a:t>
            </a:r>
            <a:r>
              <a:rPr lang="en-US" sz="1600" dirty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rather than bolts to reduce the deformation and the spacers thickness. </a:t>
            </a:r>
            <a:endParaRPr lang="en-US" sz="16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8" name="6 Imagen">
            <a:extLst>
              <a:ext uri="{FF2B5EF4-FFF2-40B4-BE49-F238E27FC236}">
                <a16:creationId xmlns:a16="http://schemas.microsoft.com/office/drawing/2014/main" id="{6F56B195-61F6-4C07-B13D-FAD3726B8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52" y="4622388"/>
            <a:ext cx="3899870" cy="209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BA85C29-8E5C-4413-86EC-BD0BC49EEC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768" y="4616670"/>
            <a:ext cx="3780532" cy="2124659"/>
          </a:xfrm>
          <a:prstGeom prst="rect">
            <a:avLst/>
          </a:prstGeom>
        </p:spPr>
      </p:pic>
      <p:grpSp>
        <p:nvGrpSpPr>
          <p:cNvPr id="10" name="Grouper 16">
            <a:extLst>
              <a:ext uri="{FF2B5EF4-FFF2-40B4-BE49-F238E27FC236}">
                <a16:creationId xmlns:a16="http://schemas.microsoft.com/office/drawing/2014/main" id="{E6848548-B129-4D64-929F-480EC0D88C90}"/>
              </a:ext>
            </a:extLst>
          </p:cNvPr>
          <p:cNvGrpSpPr/>
          <p:nvPr/>
        </p:nvGrpSpPr>
        <p:grpSpPr>
          <a:xfrm>
            <a:off x="344052" y="1987843"/>
            <a:ext cx="8406248" cy="2120005"/>
            <a:chOff x="344052" y="2065257"/>
            <a:chExt cx="8406248" cy="2120005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5C65C98A-3B6D-4F1D-860C-EAAAAA8B6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0406" y="2065257"/>
              <a:ext cx="2664794" cy="2120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http://i77.de/phm-burg/medien/bilder/eb/EB-g.jpg">
              <a:extLst>
                <a:ext uri="{FF2B5EF4-FFF2-40B4-BE49-F238E27FC236}">
                  <a16:creationId xmlns:a16="http://schemas.microsoft.com/office/drawing/2014/main" id="{600870D5-0E43-44F9-92CD-914C8DCEF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4052" y="2065257"/>
              <a:ext cx="2653148" cy="2120005"/>
            </a:xfrm>
            <a:prstGeom prst="rect">
              <a:avLst/>
            </a:prstGeom>
            <a:noFill/>
          </p:spPr>
        </p:pic>
        <p:pic>
          <p:nvPicPr>
            <p:cNvPr id="13" name="Image 9" descr="Capture d’écran 2016-03-08 à 00.16.52.png">
              <a:extLst>
                <a:ext uri="{FF2B5EF4-FFF2-40B4-BE49-F238E27FC236}">
                  <a16:creationId xmlns:a16="http://schemas.microsoft.com/office/drawing/2014/main" id="{03B518DB-B92F-40EF-9C5A-29389A2C8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2065257"/>
              <a:ext cx="2349500" cy="2120005"/>
            </a:xfrm>
            <a:prstGeom prst="rect">
              <a:avLst/>
            </a:prstGeom>
          </p:spPr>
        </p:pic>
      </p:grpSp>
      <p:sp>
        <p:nvSpPr>
          <p:cNvPr id="15" name="ZoneTexte 20">
            <a:extLst>
              <a:ext uri="{FF2B5EF4-FFF2-40B4-BE49-F238E27FC236}">
                <a16:creationId xmlns:a16="http://schemas.microsoft.com/office/drawing/2014/main" id="{7A7F9014-DC9A-4DE2-BD79-F92EDB9D9376}"/>
              </a:ext>
            </a:extLst>
          </p:cNvPr>
          <p:cNvSpPr txBox="1"/>
          <p:nvPr/>
        </p:nvSpPr>
        <p:spPr>
          <a:xfrm>
            <a:off x="342504" y="4172738"/>
            <a:ext cx="8491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Industrial production of 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  <a:sym typeface="Wingdings"/>
              </a:rPr>
              <a:t>fla</a:t>
            </a:r>
            <a:r>
              <a:rPr lang="en-US" sz="1600" dirty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t  large absorber plates (3 m X 1 m) by 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  <a:sym typeface="Wingdings"/>
              </a:rPr>
              <a:t>roller leveling </a:t>
            </a:r>
            <a:r>
              <a:rPr lang="en-US" sz="1600" dirty="0">
                <a:latin typeface="Arial" pitchFamily="34" charset="0"/>
                <a:ea typeface="Calibri"/>
                <a:cs typeface="Arial" pitchFamily="34" charset="0"/>
                <a:sym typeface="Wingdings"/>
              </a:rPr>
              <a:t>process </a:t>
            </a:r>
          </a:p>
        </p:txBody>
      </p:sp>
    </p:spTree>
    <p:extLst>
      <p:ext uri="{BB962C8B-B14F-4D97-AF65-F5344CB8AC3E}">
        <p14:creationId xmlns:p14="http://schemas.microsoft.com/office/powerpoint/2010/main" val="1185497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Outline</a:t>
            </a: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3139" y="1276140"/>
            <a:ext cx="8517088" cy="475616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altLang="zh-CN" sz="3200" dirty="0">
                <a:solidFill>
                  <a:schemeClr val="tx1"/>
                </a:solidFill>
              </a:rPr>
              <a:t> SDHCAL Technological Prototype</a:t>
            </a:r>
          </a:p>
          <a:p>
            <a:pPr lvl="1">
              <a:buFont typeface="Wingdings" pitchFamily="2" charset="2"/>
              <a:buChar char="q"/>
            </a:pPr>
            <a:r>
              <a:rPr lang="en-US" altLang="zh-CN" sz="2600" dirty="0">
                <a:solidFill>
                  <a:srgbClr val="030CBD"/>
                </a:solidFill>
              </a:rPr>
              <a:t> Description,  Test Beam,  Hadronic Shower Studies</a:t>
            </a:r>
          </a:p>
          <a:p>
            <a:pPr>
              <a:buFont typeface="Wingdings" pitchFamily="2" charset="2"/>
              <a:buChar char="q"/>
            </a:pPr>
            <a:r>
              <a:rPr lang="en-US" altLang="zh-CN" sz="3200" dirty="0">
                <a:solidFill>
                  <a:srgbClr val="030CBD"/>
                </a:solidFill>
              </a:rPr>
              <a:t> </a:t>
            </a:r>
            <a:r>
              <a:rPr lang="en-US" altLang="zh-CN" sz="3200" dirty="0">
                <a:solidFill>
                  <a:schemeClr val="tx1"/>
                </a:solidFill>
              </a:rPr>
              <a:t>R&amp;D for Large SDHCAL Modules</a:t>
            </a:r>
          </a:p>
          <a:p>
            <a:pPr lvl="1">
              <a:buFont typeface="Wingdings" pitchFamily="2" charset="2"/>
              <a:buChar char="q"/>
            </a:pPr>
            <a:r>
              <a:rPr lang="en-US" altLang="zh-CN" sz="2600" dirty="0">
                <a:solidFill>
                  <a:srgbClr val="030CBD"/>
                </a:solidFill>
              </a:rPr>
              <a:t> Electronics, Mechanical, Gas Distribution</a:t>
            </a:r>
          </a:p>
          <a:p>
            <a:pPr>
              <a:buFont typeface="Wingdings" pitchFamily="2" charset="2"/>
              <a:buChar char="q"/>
            </a:pPr>
            <a:r>
              <a:rPr lang="en-US" altLang="zh-CN" sz="3200" dirty="0">
                <a:solidFill>
                  <a:schemeClr val="tx1"/>
                </a:solidFill>
              </a:rPr>
              <a:t> New PCB Readout Scheme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600" dirty="0">
                <a:solidFill>
                  <a:srgbClr val="FF0000"/>
                </a:solidFill>
              </a:rPr>
              <a:t> less readout channels, less power consumption</a:t>
            </a:r>
          </a:p>
          <a:p>
            <a:pPr>
              <a:buFont typeface="Wingdings" pitchFamily="2" charset="2"/>
              <a:buChar char="q"/>
            </a:pPr>
            <a:r>
              <a:rPr lang="en-US" altLang="zh-CN" sz="3200" dirty="0">
                <a:solidFill>
                  <a:schemeClr val="tx1"/>
                </a:solidFill>
              </a:rPr>
              <a:t> MRPC with good time resolution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600" dirty="0">
                <a:solidFill>
                  <a:srgbClr val="FF0000"/>
                </a:solidFill>
              </a:rPr>
              <a:t> about 30ps time resolution, help to identify neutrons</a:t>
            </a:r>
          </a:p>
          <a:p>
            <a:pPr>
              <a:buFont typeface="Wingdings" pitchFamily="2" charset="2"/>
              <a:buChar char="q"/>
            </a:pPr>
            <a:r>
              <a:rPr lang="en-US" altLang="zh-CN" sz="3200" dirty="0">
                <a:solidFill>
                  <a:schemeClr val="tx1"/>
                </a:solidFill>
              </a:rPr>
              <a:t> Summary and Conclusion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4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82"/>
    </mc:Choice>
    <mc:Fallback xmlns="">
      <p:transition spd="slow" advTm="6178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969AA0-51DD-4D0B-856A-4104AEE57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Major Challenges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7E3646-3501-4249-92F1-902E4A9E7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CEPC bunch spacing is 690ns/210ns/25ns for H/W/Z)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 operating at continuous mode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High granularity for SDHCAL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 ~66M channels</a:t>
            </a:r>
          </a:p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Estimated power consumption  ~110kW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 Possible solutions: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Active cooling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0000"/>
                </a:solidFill>
              </a:rPr>
              <a:t>To reduce electronic channels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FD413A-7841-404B-BBE2-B582B355C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E842C8-5F20-4851-96F8-D398F262C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3D5A0C-1A1E-449F-A503-5DBEF13EF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1520" y="376063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</a:rPr>
              <a:t>Estimated HCAL Channels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33253D8-3406-4FF8-88CC-7FC60A4A8D41}"/>
              </a:ext>
            </a:extLst>
          </p:cNvPr>
          <p:cNvSpPr txBox="1"/>
          <p:nvPr/>
        </p:nvSpPr>
        <p:spPr>
          <a:xfrm>
            <a:off x="301161" y="1071567"/>
            <a:ext cx="84645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- HCAL Barrel, R</a:t>
            </a:r>
            <a:r>
              <a:rPr lang="en-US" sz="2200" b="1" baseline="-25000" dirty="0"/>
              <a:t>in</a:t>
            </a:r>
            <a:r>
              <a:rPr lang="en-US" sz="2200" b="1" dirty="0"/>
              <a:t> = 2.3m, R</a:t>
            </a:r>
            <a:r>
              <a:rPr lang="en-US" sz="2200" b="1" baseline="-25000" dirty="0"/>
              <a:t>out</a:t>
            </a:r>
            <a:r>
              <a:rPr lang="en-US" sz="2200" b="1" dirty="0"/>
              <a:t> = 3.34m, length = 2.67*2=5.34m, </a:t>
            </a:r>
            <a:r>
              <a:rPr lang="en-US" sz="2200" b="1" dirty="0" err="1"/>
              <a:t>N</a:t>
            </a:r>
            <a:r>
              <a:rPr lang="en-US" sz="2200" b="1" baseline="-25000" dirty="0" err="1"/>
              <a:t>layer</a:t>
            </a:r>
            <a:r>
              <a:rPr lang="en-US" sz="2200" b="1" dirty="0"/>
              <a:t>=40</a:t>
            </a:r>
          </a:p>
          <a:p>
            <a:r>
              <a:rPr lang="en-US" sz="2200" b="1" dirty="0">
                <a:solidFill>
                  <a:srgbClr val="0000FF"/>
                </a:solidFill>
              </a:rPr>
              <a:t>     Area of HCAL barrel = 2*PI*[(</a:t>
            </a:r>
            <a:r>
              <a:rPr lang="en-US" sz="2200" b="1" dirty="0" err="1">
                <a:solidFill>
                  <a:srgbClr val="0000FF"/>
                </a:solidFill>
              </a:rPr>
              <a:t>R</a:t>
            </a:r>
            <a:r>
              <a:rPr lang="en-US" sz="2200" b="1" baseline="-25000" dirty="0" err="1">
                <a:solidFill>
                  <a:srgbClr val="0000FF"/>
                </a:solidFill>
              </a:rPr>
              <a:t>in</a:t>
            </a:r>
            <a:r>
              <a:rPr lang="en-US" sz="2200" b="1" dirty="0" err="1">
                <a:solidFill>
                  <a:srgbClr val="0000FF"/>
                </a:solidFill>
              </a:rPr>
              <a:t>+R</a:t>
            </a:r>
            <a:r>
              <a:rPr lang="en-US" sz="2200" b="1" baseline="-25000" dirty="0" err="1">
                <a:solidFill>
                  <a:srgbClr val="0000FF"/>
                </a:solidFill>
              </a:rPr>
              <a:t>out</a:t>
            </a:r>
            <a:r>
              <a:rPr lang="en-US" sz="2200" b="1" dirty="0">
                <a:solidFill>
                  <a:srgbClr val="0000FF"/>
                </a:solidFill>
              </a:rPr>
              <a:t>)/2]*L*</a:t>
            </a:r>
            <a:r>
              <a:rPr lang="en-US" sz="2200" b="1" dirty="0" err="1">
                <a:solidFill>
                  <a:srgbClr val="0000FF"/>
                </a:solidFill>
              </a:rPr>
              <a:t>N</a:t>
            </a:r>
            <a:r>
              <a:rPr lang="en-US" sz="2200" b="1" baseline="-25000" dirty="0" err="1">
                <a:solidFill>
                  <a:srgbClr val="0000FF"/>
                </a:solidFill>
              </a:rPr>
              <a:t>layer</a:t>
            </a:r>
            <a:r>
              <a:rPr lang="en-US" sz="2200" b="1" dirty="0">
                <a:solidFill>
                  <a:srgbClr val="0000FF"/>
                </a:solidFill>
              </a:rPr>
              <a:t> =  3782 m</a:t>
            </a:r>
            <a:r>
              <a:rPr lang="en-US" sz="2200" b="1" baseline="30000" dirty="0">
                <a:solidFill>
                  <a:srgbClr val="0000FF"/>
                </a:solidFill>
              </a:rPr>
              <a:t>2</a:t>
            </a:r>
            <a:endParaRPr lang="en-US" sz="2200" b="1" baseline="30000" dirty="0"/>
          </a:p>
          <a:p>
            <a:r>
              <a:rPr lang="en-US" sz="2200" b="1" dirty="0"/>
              <a:t>- HCAL Endcap (2), R</a:t>
            </a:r>
            <a:r>
              <a:rPr lang="en-US" sz="2200" b="1" baseline="-25000" dirty="0"/>
              <a:t>in</a:t>
            </a:r>
            <a:r>
              <a:rPr lang="en-US" sz="2200" b="1" dirty="0"/>
              <a:t> = 0.35m, R</a:t>
            </a:r>
            <a:r>
              <a:rPr lang="en-US" sz="2200" b="1" baseline="-25000" dirty="0"/>
              <a:t>out</a:t>
            </a:r>
            <a:r>
              <a:rPr lang="en-US" sz="2200" b="1" dirty="0"/>
              <a:t> = 3.34m, </a:t>
            </a:r>
            <a:r>
              <a:rPr lang="en-US" sz="2200" b="1" dirty="0" err="1"/>
              <a:t>N</a:t>
            </a:r>
            <a:r>
              <a:rPr lang="en-US" sz="2200" b="1" baseline="-25000" dirty="0" err="1"/>
              <a:t>layer</a:t>
            </a:r>
            <a:r>
              <a:rPr lang="en-US" sz="2200" b="1" dirty="0"/>
              <a:t>=40</a:t>
            </a:r>
          </a:p>
          <a:p>
            <a:r>
              <a:rPr lang="en-US" sz="2200" b="1" dirty="0">
                <a:solidFill>
                  <a:srgbClr val="0000FF"/>
                </a:solidFill>
              </a:rPr>
              <a:t>     Area of HCAL endcap = 2*PI*(R</a:t>
            </a:r>
            <a:r>
              <a:rPr lang="en-US" sz="2200" b="1" baseline="-25000" dirty="0">
                <a:solidFill>
                  <a:srgbClr val="0000FF"/>
                </a:solidFill>
              </a:rPr>
              <a:t>out</a:t>
            </a:r>
            <a:r>
              <a:rPr lang="en-US" sz="2200" b="1" dirty="0">
                <a:solidFill>
                  <a:srgbClr val="0000FF"/>
                </a:solidFill>
              </a:rPr>
              <a:t>*R</a:t>
            </a:r>
            <a:r>
              <a:rPr lang="en-US" sz="2200" b="1" baseline="-25000" dirty="0">
                <a:solidFill>
                  <a:srgbClr val="0000FF"/>
                </a:solidFill>
              </a:rPr>
              <a:t>out</a:t>
            </a:r>
            <a:r>
              <a:rPr lang="en-US" sz="2200" b="1" dirty="0">
                <a:solidFill>
                  <a:srgbClr val="0000FF"/>
                </a:solidFill>
              </a:rPr>
              <a:t> – R</a:t>
            </a:r>
            <a:r>
              <a:rPr lang="en-US" sz="2200" b="1" baseline="-25000" dirty="0">
                <a:solidFill>
                  <a:srgbClr val="0000FF"/>
                </a:solidFill>
              </a:rPr>
              <a:t>in</a:t>
            </a:r>
            <a:r>
              <a:rPr lang="en-US" sz="2200" b="1" dirty="0">
                <a:solidFill>
                  <a:srgbClr val="0000FF"/>
                </a:solidFill>
              </a:rPr>
              <a:t>*R</a:t>
            </a:r>
            <a:r>
              <a:rPr lang="en-US" sz="2200" b="1" baseline="-25000" dirty="0">
                <a:solidFill>
                  <a:srgbClr val="0000FF"/>
                </a:solidFill>
              </a:rPr>
              <a:t>in</a:t>
            </a:r>
            <a:r>
              <a:rPr lang="en-US" sz="2200" b="1" dirty="0">
                <a:solidFill>
                  <a:srgbClr val="0000FF"/>
                </a:solidFill>
              </a:rPr>
              <a:t>)*</a:t>
            </a:r>
            <a:r>
              <a:rPr lang="en-US" sz="2200" b="1" dirty="0" err="1">
                <a:solidFill>
                  <a:srgbClr val="0000FF"/>
                </a:solidFill>
              </a:rPr>
              <a:t>N</a:t>
            </a:r>
            <a:r>
              <a:rPr lang="en-US" sz="2200" b="1" baseline="-25000" dirty="0" err="1">
                <a:solidFill>
                  <a:srgbClr val="0000FF"/>
                </a:solidFill>
              </a:rPr>
              <a:t>layer</a:t>
            </a:r>
            <a:r>
              <a:rPr lang="en-US" sz="2200" b="1" dirty="0">
                <a:solidFill>
                  <a:srgbClr val="0000FF"/>
                </a:solidFill>
              </a:rPr>
              <a:t> = 2772 m</a:t>
            </a:r>
            <a:r>
              <a:rPr lang="en-US" sz="2200" b="1" baseline="30000" dirty="0">
                <a:solidFill>
                  <a:srgbClr val="0000FF"/>
                </a:solidFill>
              </a:rPr>
              <a:t>2</a:t>
            </a: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98B924F3-64A4-408A-9D05-C761CF0B9FB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8010" y="2636912"/>
          <a:ext cx="834879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3670">
                  <a:extLst>
                    <a:ext uri="{9D8B030D-6E8A-4147-A177-3AD203B41FA5}">
                      <a16:colId xmlns:a16="http://schemas.microsoft.com/office/drawing/2014/main" val="95996349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46233635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2313356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4066442849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740405674"/>
                    </a:ext>
                  </a:extLst>
                </a:gridCol>
                <a:gridCol w="1594520">
                  <a:extLst>
                    <a:ext uri="{9D8B030D-6E8A-4147-A177-3AD203B41FA5}">
                      <a16:colId xmlns:a16="http://schemas.microsoft.com/office/drawing/2014/main" val="12171233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Cell Size  </a:t>
                      </a:r>
                    </a:p>
                    <a:p>
                      <a:r>
                        <a:rPr lang="en-US" dirty="0"/>
                        <a:t>\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channels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HCAL Barrel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HCAL Endcap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Channels (</a:t>
                      </a:r>
                      <a:r>
                        <a:rPr lang="en-US" dirty="0" err="1"/>
                        <a:t>N</a:t>
                      </a:r>
                      <a:r>
                        <a:rPr lang="en-US" baseline="-25000" dirty="0" err="1"/>
                        <a:t>ch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</a:p>
                    <a:p>
                      <a:r>
                        <a:rPr lang="en-US" dirty="0"/>
                        <a:t>AHCAL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</a:p>
                    <a:p>
                      <a:r>
                        <a:rPr lang="en-US" dirty="0"/>
                        <a:t>SDHCAL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193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1cm x 1cm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37.82M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27.72M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110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608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2cm x 2cm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9.455M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6.93M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16.4M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52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786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3cm x 3cm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7.3M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43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4cm x 4cm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4.1M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88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228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5cm x 5cm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2.6M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77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731125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8FF6FA57-9C5F-4F87-B00E-8C93AD0B122B}"/>
              </a:ext>
            </a:extLst>
          </p:cNvPr>
          <p:cNvSpPr txBox="1"/>
          <p:nvPr/>
        </p:nvSpPr>
        <p:spPr>
          <a:xfrm>
            <a:off x="539552" y="5229200"/>
            <a:ext cx="7204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Power Consumption (rough estimation):</a:t>
            </a:r>
          </a:p>
          <a:p>
            <a:r>
              <a:rPr lang="en-US" sz="2400" dirty="0"/>
              <a:t>AHCAL: 7mW/</a:t>
            </a:r>
            <a:r>
              <a:rPr lang="en-US" sz="2400" dirty="0" err="1"/>
              <a:t>ch</a:t>
            </a:r>
            <a:r>
              <a:rPr lang="en-US" sz="2400" dirty="0"/>
              <a:t> * N</a:t>
            </a:r>
            <a:r>
              <a:rPr lang="en-US" sz="2400" baseline="-25000" dirty="0"/>
              <a:t>ch3</a:t>
            </a:r>
            <a:r>
              <a:rPr lang="en-US" sz="2400" dirty="0"/>
              <a:t> + 9W/DIF/m</a:t>
            </a:r>
            <a:r>
              <a:rPr lang="en-US" sz="2400" baseline="30000" dirty="0"/>
              <a:t>2</a:t>
            </a:r>
            <a:r>
              <a:rPr lang="en-US" sz="2400" dirty="0"/>
              <a:t> * 6554 (59kW) </a:t>
            </a:r>
          </a:p>
          <a:p>
            <a:r>
              <a:rPr lang="en-US" sz="2400" dirty="0"/>
              <a:t>SDHCAL: 1mW/</a:t>
            </a:r>
            <a:r>
              <a:rPr lang="en-US" sz="2400" dirty="0" err="1"/>
              <a:t>ch</a:t>
            </a:r>
            <a:r>
              <a:rPr lang="en-US" sz="2400" dirty="0"/>
              <a:t> * N</a:t>
            </a:r>
            <a:r>
              <a:rPr lang="en-US" sz="2400" baseline="-25000" dirty="0"/>
              <a:t>ch1</a:t>
            </a:r>
            <a:r>
              <a:rPr lang="en-US" sz="2400" dirty="0"/>
              <a:t> + 5.4W/DIF/m</a:t>
            </a:r>
            <a:r>
              <a:rPr lang="en-US" sz="2400" baseline="30000" dirty="0"/>
              <a:t>2</a:t>
            </a:r>
            <a:r>
              <a:rPr lang="en-US" sz="2400" dirty="0"/>
              <a:t> * 6554 (35.4kW)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FB90782-B0AA-4AC1-AB81-FB6F95880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2E34E09-3E38-44E5-99C7-274495C42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73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1520" y="339141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</a:rPr>
              <a:t>Active Cooling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7" name="5 Grupo">
            <a:extLst>
              <a:ext uri="{FF2B5EF4-FFF2-40B4-BE49-F238E27FC236}">
                <a16:creationId xmlns:a16="http://schemas.microsoft.com/office/drawing/2014/main" id="{31083AFB-78F9-4FE9-A8EE-70341749A78F}"/>
              </a:ext>
            </a:extLst>
          </p:cNvPr>
          <p:cNvGrpSpPr/>
          <p:nvPr/>
        </p:nvGrpSpPr>
        <p:grpSpPr>
          <a:xfrm>
            <a:off x="76080" y="1481133"/>
            <a:ext cx="5080164" cy="2230004"/>
            <a:chOff x="-822854" y="898096"/>
            <a:chExt cx="10025408" cy="4589089"/>
          </a:xfrm>
        </p:grpSpPr>
        <p:pic>
          <p:nvPicPr>
            <p:cNvPr id="8" name="Image 3">
              <a:extLst>
                <a:ext uri="{FF2B5EF4-FFF2-40B4-BE49-F238E27FC236}">
                  <a16:creationId xmlns:a16="http://schemas.microsoft.com/office/drawing/2014/main" id="{F5D569B4-3C9D-4053-B4A3-A02F0D9C0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3698" y="898096"/>
              <a:ext cx="6170005" cy="3892386"/>
            </a:xfrm>
            <a:prstGeom prst="rect">
              <a:avLst/>
            </a:prstGeom>
          </p:spPr>
        </p:pic>
        <p:sp>
          <p:nvSpPr>
            <p:cNvPr id="9" name="ZoneTexte 5">
              <a:extLst>
                <a:ext uri="{FF2B5EF4-FFF2-40B4-BE49-F238E27FC236}">
                  <a16:creationId xmlns:a16="http://schemas.microsoft.com/office/drawing/2014/main" id="{D2E3640E-0E73-47ED-8118-0DFFB45212F2}"/>
                </a:ext>
              </a:extLst>
            </p:cNvPr>
            <p:cNvSpPr txBox="1"/>
            <p:nvPr/>
          </p:nvSpPr>
          <p:spPr>
            <a:xfrm>
              <a:off x="7452319" y="1052737"/>
              <a:ext cx="1600320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prstClr val="black"/>
                  </a:solidFill>
                </a:rPr>
                <a:t>108 chips</a:t>
              </a:r>
            </a:p>
          </p:txBody>
        </p:sp>
        <p:cxnSp>
          <p:nvCxnSpPr>
            <p:cNvPr id="10" name="Connecteur droit avec flèche 7">
              <a:extLst>
                <a:ext uri="{FF2B5EF4-FFF2-40B4-BE49-F238E27FC236}">
                  <a16:creationId xmlns:a16="http://schemas.microsoft.com/office/drawing/2014/main" id="{8DE2E55B-4EB8-4DD5-87B6-F348976E66DF}"/>
                </a:ext>
              </a:extLst>
            </p:cNvPr>
            <p:cNvCxnSpPr/>
            <p:nvPr/>
          </p:nvCxnSpPr>
          <p:spPr>
            <a:xfrm flipH="1">
              <a:off x="6588224" y="1340768"/>
              <a:ext cx="864096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9">
              <a:extLst>
                <a:ext uri="{FF2B5EF4-FFF2-40B4-BE49-F238E27FC236}">
                  <a16:creationId xmlns:a16="http://schemas.microsoft.com/office/drawing/2014/main" id="{24A9DF40-F205-4D64-A4A0-62578F2B3312}"/>
                </a:ext>
              </a:extLst>
            </p:cNvPr>
            <p:cNvSpPr txBox="1"/>
            <p:nvPr/>
          </p:nvSpPr>
          <p:spPr>
            <a:xfrm>
              <a:off x="-822854" y="1410075"/>
              <a:ext cx="4744324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prstClr val="black"/>
                  </a:solidFill>
                </a:rPr>
                <a:t>Rectangular </a:t>
              </a:r>
              <a:r>
                <a:rPr lang="fr-FR" sz="1600" dirty="0">
                  <a:solidFill>
                    <a:prstClr val="black"/>
                  </a:solidFill>
                </a:rPr>
                <a:t>section tubes : 2x1 mm</a:t>
              </a: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E65EB384-E965-4CF7-8A86-945CB72AFF8A}"/>
                </a:ext>
              </a:extLst>
            </p:cNvPr>
            <p:cNvCxnSpPr/>
            <p:nvPr/>
          </p:nvCxnSpPr>
          <p:spPr>
            <a:xfrm>
              <a:off x="2592363" y="1916833"/>
              <a:ext cx="1403573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5927F4A-36CC-48BD-A326-3BD417E7D7F8}"/>
                </a:ext>
              </a:extLst>
            </p:cNvPr>
            <p:cNvSpPr txBox="1"/>
            <p:nvPr/>
          </p:nvSpPr>
          <p:spPr>
            <a:xfrm>
              <a:off x="-30822" y="2334859"/>
              <a:ext cx="3625942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prstClr val="black"/>
                  </a:solidFill>
                </a:rPr>
                <a:t>Copper plate over: 1.5 mm</a:t>
              </a:r>
            </a:p>
          </p:txBody>
        </p:sp>
        <p:cxnSp>
          <p:nvCxnSpPr>
            <p:cNvPr id="14" name="Connecteur droit avec flèche 14">
              <a:extLst>
                <a:ext uri="{FF2B5EF4-FFF2-40B4-BE49-F238E27FC236}">
                  <a16:creationId xmlns:a16="http://schemas.microsoft.com/office/drawing/2014/main" id="{D739ED64-5B2D-409F-9E93-05D509602338}"/>
                </a:ext>
              </a:extLst>
            </p:cNvPr>
            <p:cNvCxnSpPr>
              <a:stCxn id="8" idx="1"/>
            </p:cNvCxnSpPr>
            <p:nvPr/>
          </p:nvCxnSpPr>
          <p:spPr>
            <a:xfrm>
              <a:off x="1383698" y="2844289"/>
              <a:ext cx="457200" cy="71810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6">
              <a:extLst>
                <a:ext uri="{FF2B5EF4-FFF2-40B4-BE49-F238E27FC236}">
                  <a16:creationId xmlns:a16="http://schemas.microsoft.com/office/drawing/2014/main" id="{AA438641-4809-4839-A917-C4C150146A4E}"/>
                </a:ext>
              </a:extLst>
            </p:cNvPr>
            <p:cNvSpPr txBox="1"/>
            <p:nvPr/>
          </p:nvSpPr>
          <p:spPr>
            <a:xfrm>
              <a:off x="4850560" y="4268248"/>
              <a:ext cx="3357108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prstClr val="black"/>
                  </a:solidFill>
                </a:rPr>
                <a:t>PCB plate </a:t>
              </a:r>
              <a:r>
                <a:rPr lang="fr-FR" sz="1600" dirty="0" err="1">
                  <a:solidFill>
                    <a:prstClr val="black"/>
                  </a:solidFill>
                </a:rPr>
                <a:t>under</a:t>
              </a:r>
              <a:r>
                <a:rPr lang="fr-FR" sz="1600" dirty="0">
                  <a:solidFill>
                    <a:prstClr val="black"/>
                  </a:solidFill>
                </a:rPr>
                <a:t>: 1.4 mm</a:t>
              </a:r>
            </a:p>
          </p:txBody>
        </p:sp>
        <p:cxnSp>
          <p:nvCxnSpPr>
            <p:cNvPr id="16" name="Connecteur droit avec flèche 18">
              <a:extLst>
                <a:ext uri="{FF2B5EF4-FFF2-40B4-BE49-F238E27FC236}">
                  <a16:creationId xmlns:a16="http://schemas.microsoft.com/office/drawing/2014/main" id="{FEA91A14-D8B2-4A2C-AEAA-B750ABAA936B}"/>
                </a:ext>
              </a:extLst>
            </p:cNvPr>
            <p:cNvCxnSpPr>
              <a:stCxn id="15" idx="1"/>
            </p:cNvCxnSpPr>
            <p:nvPr/>
          </p:nvCxnSpPr>
          <p:spPr>
            <a:xfrm flipH="1" flipV="1">
              <a:off x="3851920" y="4221090"/>
              <a:ext cx="998640" cy="3099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20">
              <a:extLst>
                <a:ext uri="{FF2B5EF4-FFF2-40B4-BE49-F238E27FC236}">
                  <a16:creationId xmlns:a16="http://schemas.microsoft.com/office/drawing/2014/main" id="{D3F745E6-FFBB-4D01-89AF-B62BC33A0500}"/>
                </a:ext>
              </a:extLst>
            </p:cNvPr>
            <p:cNvSpPr txBox="1"/>
            <p:nvPr/>
          </p:nvSpPr>
          <p:spPr>
            <a:xfrm>
              <a:off x="1881868" y="4790480"/>
              <a:ext cx="2242840" cy="69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srgbClr val="00B050"/>
                  </a:solidFill>
                </a:rPr>
                <a:t>symmetry</a:t>
              </a:r>
            </a:p>
          </p:txBody>
        </p:sp>
        <p:cxnSp>
          <p:nvCxnSpPr>
            <p:cNvPr id="18" name="Connecteur droit avec flèche 22">
              <a:extLst>
                <a:ext uri="{FF2B5EF4-FFF2-40B4-BE49-F238E27FC236}">
                  <a16:creationId xmlns:a16="http://schemas.microsoft.com/office/drawing/2014/main" id="{9EF35738-E364-4A48-92BB-DD65DE23F89E}"/>
                </a:ext>
              </a:extLst>
            </p:cNvPr>
            <p:cNvCxnSpPr/>
            <p:nvPr/>
          </p:nvCxnSpPr>
          <p:spPr>
            <a:xfrm flipV="1">
              <a:off x="2484936" y="4221088"/>
              <a:ext cx="214856" cy="5693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23">
              <a:extLst>
                <a:ext uri="{FF2B5EF4-FFF2-40B4-BE49-F238E27FC236}">
                  <a16:creationId xmlns:a16="http://schemas.microsoft.com/office/drawing/2014/main" id="{FADA9944-923D-42AA-8755-75A1391A612D}"/>
                </a:ext>
              </a:extLst>
            </p:cNvPr>
            <p:cNvSpPr txBox="1"/>
            <p:nvPr/>
          </p:nvSpPr>
          <p:spPr>
            <a:xfrm>
              <a:off x="6557562" y="3564296"/>
              <a:ext cx="2375959" cy="69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srgbClr val="00B050"/>
                  </a:solidFill>
                </a:rPr>
                <a:t>symmetry</a:t>
              </a:r>
            </a:p>
          </p:txBody>
        </p:sp>
        <p:cxnSp>
          <p:nvCxnSpPr>
            <p:cNvPr id="20" name="Connecteur droit avec flèche 25">
              <a:extLst>
                <a:ext uri="{FF2B5EF4-FFF2-40B4-BE49-F238E27FC236}">
                  <a16:creationId xmlns:a16="http://schemas.microsoft.com/office/drawing/2014/main" id="{A56F7E42-F3CD-4E64-9F10-3C6D1E278C46}"/>
                </a:ext>
              </a:extLst>
            </p:cNvPr>
            <p:cNvCxnSpPr/>
            <p:nvPr/>
          </p:nvCxnSpPr>
          <p:spPr>
            <a:xfrm flipH="1" flipV="1">
              <a:off x="5580112" y="3284984"/>
              <a:ext cx="100811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7">
              <a:extLst>
                <a:ext uri="{FF2B5EF4-FFF2-40B4-BE49-F238E27FC236}">
                  <a16:creationId xmlns:a16="http://schemas.microsoft.com/office/drawing/2014/main" id="{84683E42-E5FC-468C-A8AF-5DA0ADE5ABDD}"/>
                </a:ext>
              </a:extLst>
            </p:cNvPr>
            <p:cNvCxnSpPr/>
            <p:nvPr/>
          </p:nvCxnSpPr>
          <p:spPr>
            <a:xfrm flipV="1">
              <a:off x="3851920" y="1289746"/>
              <a:ext cx="1728192" cy="915119"/>
            </a:xfrm>
            <a:prstGeom prst="straightConnector1">
              <a:avLst/>
            </a:prstGeom>
            <a:ln>
              <a:headEnd type="triangl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8">
              <a:extLst>
                <a:ext uri="{FF2B5EF4-FFF2-40B4-BE49-F238E27FC236}">
                  <a16:creationId xmlns:a16="http://schemas.microsoft.com/office/drawing/2014/main" id="{FAA7654A-7DEE-4852-8B93-E2B100FF0342}"/>
                </a:ext>
              </a:extLst>
            </p:cNvPr>
            <p:cNvSpPr txBox="1"/>
            <p:nvPr/>
          </p:nvSpPr>
          <p:spPr>
            <a:xfrm>
              <a:off x="4124708" y="1149182"/>
              <a:ext cx="1125552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prstClr val="black"/>
                  </a:solidFill>
                </a:rPr>
                <a:t>1.5 m</a:t>
              </a:r>
            </a:p>
          </p:txBody>
        </p:sp>
        <p:sp>
          <p:nvSpPr>
            <p:cNvPr id="23" name="ZoneTexte 29">
              <a:extLst>
                <a:ext uri="{FF2B5EF4-FFF2-40B4-BE49-F238E27FC236}">
                  <a16:creationId xmlns:a16="http://schemas.microsoft.com/office/drawing/2014/main" id="{D16062EA-19AA-4D34-B729-3C7E034FACA3}"/>
                </a:ext>
              </a:extLst>
            </p:cNvPr>
            <p:cNvSpPr txBox="1"/>
            <p:nvPr/>
          </p:nvSpPr>
          <p:spPr>
            <a:xfrm>
              <a:off x="5989612" y="1027003"/>
              <a:ext cx="1265442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prstClr val="black"/>
                  </a:solidFill>
                </a:rPr>
                <a:t>0.5 m</a:t>
              </a:r>
            </a:p>
          </p:txBody>
        </p:sp>
        <p:cxnSp>
          <p:nvCxnSpPr>
            <p:cNvPr id="24" name="Connecteur droit avec flèche 30">
              <a:extLst>
                <a:ext uri="{FF2B5EF4-FFF2-40B4-BE49-F238E27FC236}">
                  <a16:creationId xmlns:a16="http://schemas.microsoft.com/office/drawing/2014/main" id="{114A3371-126F-4DB9-9C4A-94CCC3A172F6}"/>
                </a:ext>
              </a:extLst>
            </p:cNvPr>
            <p:cNvCxnSpPr/>
            <p:nvPr/>
          </p:nvCxnSpPr>
          <p:spPr>
            <a:xfrm>
              <a:off x="5955502" y="1385320"/>
              <a:ext cx="648072" cy="243480"/>
            </a:xfrm>
            <a:prstGeom prst="straightConnector1">
              <a:avLst/>
            </a:prstGeom>
            <a:ln>
              <a:headEnd type="triangl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33">
              <a:extLst>
                <a:ext uri="{FF2B5EF4-FFF2-40B4-BE49-F238E27FC236}">
                  <a16:creationId xmlns:a16="http://schemas.microsoft.com/office/drawing/2014/main" id="{F69048A7-9468-47F2-AB47-DAAFB3D0C178}"/>
                </a:ext>
              </a:extLst>
            </p:cNvPr>
            <p:cNvCxnSpPr/>
            <p:nvPr/>
          </p:nvCxnSpPr>
          <p:spPr>
            <a:xfrm flipV="1">
              <a:off x="827584" y="3861048"/>
              <a:ext cx="784714" cy="457309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34">
              <a:extLst>
                <a:ext uri="{FF2B5EF4-FFF2-40B4-BE49-F238E27FC236}">
                  <a16:creationId xmlns:a16="http://schemas.microsoft.com/office/drawing/2014/main" id="{3E81EE19-6E53-452E-BB5E-C56DB1AB23BE}"/>
                </a:ext>
              </a:extLst>
            </p:cNvPr>
            <p:cNvSpPr txBox="1"/>
            <p:nvPr/>
          </p:nvSpPr>
          <p:spPr>
            <a:xfrm>
              <a:off x="177564" y="4336508"/>
              <a:ext cx="12061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srgbClr val="0070C0"/>
                  </a:solidFill>
                </a:rPr>
                <a:t>Flow in</a:t>
              </a:r>
            </a:p>
          </p:txBody>
        </p:sp>
        <p:sp>
          <p:nvSpPr>
            <p:cNvPr id="27" name="ZoneTexte 35">
              <a:extLst>
                <a:ext uri="{FF2B5EF4-FFF2-40B4-BE49-F238E27FC236}">
                  <a16:creationId xmlns:a16="http://schemas.microsoft.com/office/drawing/2014/main" id="{F20B3FF3-441E-416B-85AE-B7337C9435FA}"/>
                </a:ext>
              </a:extLst>
            </p:cNvPr>
            <p:cNvSpPr txBox="1"/>
            <p:nvPr/>
          </p:nvSpPr>
          <p:spPr>
            <a:xfrm>
              <a:off x="7679558" y="2591742"/>
              <a:ext cx="1522996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srgbClr val="FF0000"/>
                  </a:solidFill>
                </a:rPr>
                <a:t>Flow out</a:t>
              </a:r>
            </a:p>
          </p:txBody>
        </p:sp>
        <p:cxnSp>
          <p:nvCxnSpPr>
            <p:cNvPr id="28" name="Connecteur droit avec flèche 36">
              <a:extLst>
                <a:ext uri="{FF2B5EF4-FFF2-40B4-BE49-F238E27FC236}">
                  <a16:creationId xmlns:a16="http://schemas.microsoft.com/office/drawing/2014/main" id="{9E7BA97B-7477-482C-92E2-BBAFFEEB1E26}"/>
                </a:ext>
              </a:extLst>
            </p:cNvPr>
            <p:cNvCxnSpPr/>
            <p:nvPr/>
          </p:nvCxnSpPr>
          <p:spPr>
            <a:xfrm>
              <a:off x="7366046" y="2331628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38">
              <a:extLst>
                <a:ext uri="{FF2B5EF4-FFF2-40B4-BE49-F238E27FC236}">
                  <a16:creationId xmlns:a16="http://schemas.microsoft.com/office/drawing/2014/main" id="{C01E3E11-29FA-4A75-90B9-3CF769FFE485}"/>
                </a:ext>
              </a:extLst>
            </p:cNvPr>
            <p:cNvCxnSpPr/>
            <p:nvPr/>
          </p:nvCxnSpPr>
          <p:spPr>
            <a:xfrm>
              <a:off x="7113969" y="2412034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39">
              <a:extLst>
                <a:ext uri="{FF2B5EF4-FFF2-40B4-BE49-F238E27FC236}">
                  <a16:creationId xmlns:a16="http://schemas.microsoft.com/office/drawing/2014/main" id="{B4569672-E521-446D-A3CD-E019433D74DF}"/>
                </a:ext>
              </a:extLst>
            </p:cNvPr>
            <p:cNvCxnSpPr/>
            <p:nvPr/>
          </p:nvCxnSpPr>
          <p:spPr>
            <a:xfrm>
              <a:off x="6852940" y="2559321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40">
              <a:extLst>
                <a:ext uri="{FF2B5EF4-FFF2-40B4-BE49-F238E27FC236}">
                  <a16:creationId xmlns:a16="http://schemas.microsoft.com/office/drawing/2014/main" id="{DCC8BC77-E0FC-4AE7-B601-4A4E31BAC0E1}"/>
                </a:ext>
              </a:extLst>
            </p:cNvPr>
            <p:cNvCxnSpPr/>
            <p:nvPr/>
          </p:nvCxnSpPr>
          <p:spPr>
            <a:xfrm>
              <a:off x="6625685" y="2670638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41">
              <a:extLst>
                <a:ext uri="{FF2B5EF4-FFF2-40B4-BE49-F238E27FC236}">
                  <a16:creationId xmlns:a16="http://schemas.microsoft.com/office/drawing/2014/main" id="{F24A6152-11F3-4E18-AC44-61814923DFA2}"/>
                </a:ext>
              </a:extLst>
            </p:cNvPr>
            <p:cNvCxnSpPr/>
            <p:nvPr/>
          </p:nvCxnSpPr>
          <p:spPr>
            <a:xfrm>
              <a:off x="6429964" y="2817925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Image 4">
            <a:extLst>
              <a:ext uri="{FF2B5EF4-FFF2-40B4-BE49-F238E27FC236}">
                <a16:creationId xmlns:a16="http://schemas.microsoft.com/office/drawing/2014/main" id="{42CCB2F3-39FE-4934-9D75-5DD8A70B1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074" y="1678870"/>
            <a:ext cx="3774350" cy="2064214"/>
          </a:xfrm>
          <a:prstGeom prst="rect">
            <a:avLst/>
          </a:prstGeom>
        </p:spPr>
      </p:pic>
      <p:sp>
        <p:nvSpPr>
          <p:cNvPr id="34" name="ZoneTexte 42">
            <a:extLst>
              <a:ext uri="{FF2B5EF4-FFF2-40B4-BE49-F238E27FC236}">
                <a16:creationId xmlns:a16="http://schemas.microsoft.com/office/drawing/2014/main" id="{1BD20B7C-7CC1-47CE-BD2C-44302A3E2765}"/>
              </a:ext>
            </a:extLst>
          </p:cNvPr>
          <p:cNvSpPr txBox="1"/>
          <p:nvPr/>
        </p:nvSpPr>
        <p:spPr>
          <a:xfrm>
            <a:off x="397572" y="5723520"/>
            <a:ext cx="3353721" cy="584775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1600" b="1" dirty="0"/>
              <a:t>Water cooling : </a:t>
            </a:r>
            <a:r>
              <a:rPr lang="en-US" sz="1600" dirty="0">
                <a:solidFill>
                  <a:srgbClr val="0070C0"/>
                </a:solidFill>
              </a:rPr>
              <a:t>	</a:t>
            </a:r>
            <a:r>
              <a:rPr lang="en-US" sz="1600" b="1" dirty="0">
                <a:solidFill>
                  <a:srgbClr val="0070C0"/>
                </a:solidFill>
              </a:rPr>
              <a:t>h = 10000 W/m²/k                          </a:t>
            </a:r>
          </a:p>
          <a:p>
            <a:pPr defTabSz="457200"/>
            <a:r>
              <a:rPr lang="en-US" sz="1600" b="1" dirty="0">
                <a:solidFill>
                  <a:srgbClr val="FF0000"/>
                </a:solidFill>
              </a:rPr>
              <a:t>Thermal load : 90 </a:t>
            </a:r>
            <a:r>
              <a:rPr lang="en-US" sz="1600" b="1" dirty="0" err="1">
                <a:solidFill>
                  <a:srgbClr val="FF0000"/>
                </a:solidFill>
              </a:rPr>
              <a:t>mW</a:t>
            </a:r>
            <a:r>
              <a:rPr lang="en-US" sz="1600" b="1" dirty="0">
                <a:solidFill>
                  <a:srgbClr val="FF0000"/>
                </a:solidFill>
              </a:rPr>
              <a:t>/chip </a:t>
            </a:r>
          </a:p>
        </p:txBody>
      </p:sp>
      <p:sp>
        <p:nvSpPr>
          <p:cNvPr id="35" name="42 CuadroTexto">
            <a:extLst>
              <a:ext uri="{FF2B5EF4-FFF2-40B4-BE49-F238E27FC236}">
                <a16:creationId xmlns:a16="http://schemas.microsoft.com/office/drawing/2014/main" id="{F882A1FF-CCC3-46B8-96AD-9C159F021146}"/>
              </a:ext>
            </a:extLst>
          </p:cNvPr>
          <p:cNvSpPr txBox="1"/>
          <p:nvPr/>
        </p:nvSpPr>
        <p:spPr>
          <a:xfrm>
            <a:off x="6017667" y="1422145"/>
            <a:ext cx="2725618" cy="3077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27.147 (max) – 24.591 (min) =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2.556  </a:t>
            </a:r>
            <a:r>
              <a:rPr lang="en-US" sz="1400" b="1" baseline="30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36" name="ZoneTexte 40">
            <a:extLst>
              <a:ext uri="{FF2B5EF4-FFF2-40B4-BE49-F238E27FC236}">
                <a16:creationId xmlns:a16="http://schemas.microsoft.com/office/drawing/2014/main" id="{A949A78B-BEBD-4F50-9399-60B02CE56F12}"/>
              </a:ext>
            </a:extLst>
          </p:cNvPr>
          <p:cNvSpPr txBox="1"/>
          <p:nvPr/>
        </p:nvSpPr>
        <p:spPr>
          <a:xfrm>
            <a:off x="264839" y="980728"/>
            <a:ext cx="8555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Cooling may become necessary if it is operating at continuous mode (CEPC)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69732E8-8507-466E-BAED-DFBFDD22BFAA}"/>
              </a:ext>
            </a:extLst>
          </p:cNvPr>
          <p:cNvSpPr txBox="1"/>
          <p:nvPr/>
        </p:nvSpPr>
        <p:spPr>
          <a:xfrm>
            <a:off x="182818" y="3789040"/>
            <a:ext cx="3813118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A water-based cooling system inside copper tubes in contact with the ASICs to absorb excess heat.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Temperature distribution in an active layer of the SDHCAL. 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B4D7A2C-CB33-4FB5-B95E-9279823F64EA}"/>
              </a:ext>
            </a:extLst>
          </p:cNvPr>
          <p:cNvSpPr txBox="1"/>
          <p:nvPr/>
        </p:nvSpPr>
        <p:spPr>
          <a:xfrm>
            <a:off x="4133892" y="4122946"/>
            <a:ext cx="4974612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FF0000"/>
                </a:solidFill>
              </a:rPr>
              <a:t>To simulate temperature distribution in an active layer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FF0000"/>
                </a:solidFill>
              </a:rPr>
              <a:t>To simulate temperature distribution for multi-layer SDHCAL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FF0000"/>
                </a:solidFill>
              </a:rPr>
              <a:t>optimize tube size and geometry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FF0000"/>
                </a:solidFill>
              </a:rPr>
              <a:t>optimize water flow rate and cooling capacity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9BC4F42-18EF-4619-88B2-00FDD6A9E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0F49F38-0CBB-44BC-990C-DD5D2173D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339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111FF-FD15-4BF7-A070-188C55A0E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Simulation of Active Cooling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72D191-8AFD-4B2D-AC8A-1819B588D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EB69DE-8BDD-49F1-9197-38872B9A1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6178E4-EF75-4834-A923-773938473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B98267C-CEAF-4CCE-8C21-7D540B692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475" y="4548593"/>
            <a:ext cx="3608858" cy="218313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D87DAB-740D-4559-9543-28210E13E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276" y="4548759"/>
            <a:ext cx="2912531" cy="21843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2BEA2D2-2CB1-49CC-9BA7-F7A747805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878514"/>
            <a:ext cx="3601698" cy="139072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08B34E6-B631-4D5F-8C91-35908907503C}"/>
              </a:ext>
            </a:extLst>
          </p:cNvPr>
          <p:cNvSpPr txBox="1"/>
          <p:nvPr/>
        </p:nvSpPr>
        <p:spPr>
          <a:xfrm>
            <a:off x="107504" y="1136938"/>
            <a:ext cx="3670557" cy="707886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ANSYS Simulation of RPC+PCB </a:t>
            </a:r>
          </a:p>
          <a:p>
            <a:r>
              <a:rPr lang="en-US" sz="2000" b="1" dirty="0"/>
              <a:t>With copper plate &amp; water tubes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E282002-29F7-456E-841F-C3EC2F5A1C85}"/>
              </a:ext>
            </a:extLst>
          </p:cNvPr>
          <p:cNvSpPr txBox="1"/>
          <p:nvPr/>
        </p:nvSpPr>
        <p:spPr>
          <a:xfrm>
            <a:off x="5063974" y="4084685"/>
            <a:ext cx="344303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Temperature test of RPC+PCB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4E9EA45-7A21-4C36-AA89-1BA2D93D8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2964696"/>
            <a:ext cx="3024336" cy="136243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40D236-A4FD-480F-9BF0-385F1BE64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468" y="1168838"/>
            <a:ext cx="5011082" cy="284573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38866A9-2A2D-45C6-A957-F98B3DA9CF2D}"/>
              </a:ext>
            </a:extLst>
          </p:cNvPr>
          <p:cNvSpPr txBox="1"/>
          <p:nvPr/>
        </p:nvSpPr>
        <p:spPr>
          <a:xfrm>
            <a:off x="7595779" y="466648"/>
            <a:ext cx="123405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 Progress</a:t>
            </a:r>
          </a:p>
        </p:txBody>
      </p:sp>
    </p:spTree>
    <p:extLst>
      <p:ext uri="{BB962C8B-B14F-4D97-AF65-F5344CB8AC3E}">
        <p14:creationId xmlns:p14="http://schemas.microsoft.com/office/powerpoint/2010/main" val="3593682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C78DBC-FF63-4CCF-9930-2E06ABFB3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21" y="365127"/>
            <a:ext cx="8215099" cy="725834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New PCB Design: reduce</a:t>
            </a:r>
            <a:r>
              <a:rPr lang="en-US" altLang="zh-CN" b="1" dirty="0">
                <a:solidFill>
                  <a:schemeClr val="bg1"/>
                </a:solidFill>
                <a:latin typeface="+mn-lt"/>
              </a:rPr>
              <a:t> channels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B46C02-595A-4159-9257-09B2BB678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07" y="1159182"/>
            <a:ext cx="8503576" cy="3139594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 SDHCAL for CEPC is ~65M channels, only 2-5K will be fired for each collision, most of channels are idle almost all of the time.</a:t>
            </a:r>
          </a:p>
          <a:p>
            <a:r>
              <a:rPr lang="en-US" sz="2000" dirty="0">
                <a:solidFill>
                  <a:schemeClr val="tx1"/>
                </a:solidFill>
              </a:rPr>
              <a:t> Reducing no. of cells will lead to less granularity </a:t>
            </a:r>
            <a:r>
              <a:rPr lang="en-US" sz="2000" dirty="0">
                <a:solidFill>
                  <a:srgbClr val="030CBD"/>
                </a:solidFill>
                <a:sym typeface="Wingdings" panose="05000000000000000000" pitchFamily="2" charset="2"/>
              </a:rPr>
              <a:t> </a:t>
            </a:r>
            <a:r>
              <a:rPr lang="en-US" sz="2000" b="1" dirty="0">
                <a:solidFill>
                  <a:srgbClr val="030CBD"/>
                </a:solidFill>
                <a:sym typeface="Wingdings" panose="05000000000000000000" pitchFamily="2" charset="2"/>
              </a:rPr>
              <a:t>bad PFA</a:t>
            </a:r>
            <a:r>
              <a:rPr lang="en-US" sz="2000" b="1" dirty="0">
                <a:solidFill>
                  <a:srgbClr val="030CBD"/>
                </a:solidFill>
              </a:rPr>
              <a:t> </a:t>
            </a:r>
          </a:p>
          <a:p>
            <a:pPr marL="0" indent="0">
              <a:buNone/>
            </a:pPr>
            <a:endParaRPr lang="en-US" sz="2000" b="1" dirty="0">
              <a:solidFill>
                <a:srgbClr val="030CBD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b="1" dirty="0">
                <a:solidFill>
                  <a:srgbClr val="FF0000"/>
                </a:solidFill>
              </a:rPr>
              <a:t>Solution (Imad </a:t>
            </a:r>
            <a:r>
              <a:rPr lang="en-US" sz="2400" b="1" dirty="0" err="1">
                <a:solidFill>
                  <a:srgbClr val="FF0000"/>
                </a:solidFill>
              </a:rPr>
              <a:t>Laktineh</a:t>
            </a:r>
            <a:r>
              <a:rPr lang="en-US" sz="2400" b="1" dirty="0">
                <a:solidFill>
                  <a:srgbClr val="FF0000"/>
                </a:solidFill>
              </a:rPr>
              <a:t> @IPNL):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FF0000"/>
                </a:solidFill>
              </a:rPr>
              <a:t>The principle: charge is shared among several cells</a:t>
            </a:r>
            <a:r>
              <a:rPr lang="en-GB" sz="2000" dirty="0"/>
              <a:t>. </a:t>
            </a:r>
            <a:r>
              <a:rPr lang="en-GB" sz="2000" b="1" dirty="0">
                <a:solidFill>
                  <a:srgbClr val="FF0000"/>
                </a:solidFill>
              </a:rPr>
              <a:t>The cells are  inter-connected in a smart way </a:t>
            </a:r>
            <a:r>
              <a:rPr lang="en-GB" sz="2000" dirty="0"/>
              <a:t>so that one can identify the position of the impinging particle by </a:t>
            </a:r>
            <a:r>
              <a:rPr lang="en-GB" sz="2000" dirty="0" err="1"/>
              <a:t>identifyingfired</a:t>
            </a:r>
            <a:r>
              <a:rPr lang="en-GB" sz="2000" dirty="0"/>
              <a:t> strips and find hit as crossing points.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/>
              <a:t>At least 3-directions strips </a:t>
            </a:r>
            <a:r>
              <a:rPr lang="en-GB" sz="2000" dirty="0">
                <a:sym typeface="Wingdings" panose="05000000000000000000" pitchFamily="2" charset="2"/>
              </a:rPr>
              <a:t></a:t>
            </a:r>
            <a:r>
              <a:rPr lang="en-GB" sz="2000" dirty="0"/>
              <a:t> no ambiguity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10B115-07EC-4163-B3B0-8A520F276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AE72AE-F274-4E9D-9816-ECA58B641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0200" y="6382047"/>
            <a:ext cx="3086100" cy="365125"/>
          </a:xfrm>
        </p:spPr>
        <p:txBody>
          <a:bodyPr/>
          <a:lstStyle/>
          <a:p>
            <a:r>
              <a:rPr lang="en-US" altLang="zh-CN"/>
              <a:t>Status of SDHCAL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042475-1A90-47C5-803E-E22ECE76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2B6C6DB-8717-4853-A668-F780637DD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41" y="4134832"/>
            <a:ext cx="5284294" cy="2077271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9CB45EF-56F6-4279-B4E0-2E3A8A159122}"/>
              </a:ext>
            </a:extLst>
          </p:cNvPr>
          <p:cNvCxnSpPr/>
          <p:nvPr/>
        </p:nvCxnSpPr>
        <p:spPr>
          <a:xfrm>
            <a:off x="5079886" y="4078933"/>
            <a:ext cx="25518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E7689522-550D-42F1-AB44-B229584BB3B7}"/>
              </a:ext>
            </a:extLst>
          </p:cNvPr>
          <p:cNvCxnSpPr>
            <a:cxnSpLocks/>
          </p:cNvCxnSpPr>
          <p:nvPr/>
        </p:nvCxnSpPr>
        <p:spPr>
          <a:xfrm>
            <a:off x="5232286" y="4231333"/>
            <a:ext cx="25518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5259DA02-FB92-4AC8-A4B2-9ED5B4B3457D}"/>
              </a:ext>
            </a:extLst>
          </p:cNvPr>
          <p:cNvCxnSpPr>
            <a:cxnSpLocks/>
          </p:cNvCxnSpPr>
          <p:nvPr/>
        </p:nvCxnSpPr>
        <p:spPr>
          <a:xfrm>
            <a:off x="5384686" y="4383733"/>
            <a:ext cx="25518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6D7F76E6-E84B-4DCE-9E0D-82B145CEED98}"/>
              </a:ext>
            </a:extLst>
          </p:cNvPr>
          <p:cNvCxnSpPr>
            <a:cxnSpLocks/>
          </p:cNvCxnSpPr>
          <p:nvPr/>
        </p:nvCxnSpPr>
        <p:spPr>
          <a:xfrm>
            <a:off x="5537086" y="4536133"/>
            <a:ext cx="25518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6BB7BEB6-ECCE-4434-94AC-C157449D915E}"/>
              </a:ext>
            </a:extLst>
          </p:cNvPr>
          <p:cNvCxnSpPr>
            <a:cxnSpLocks/>
          </p:cNvCxnSpPr>
          <p:nvPr/>
        </p:nvCxnSpPr>
        <p:spPr>
          <a:xfrm>
            <a:off x="5689486" y="4688533"/>
            <a:ext cx="25518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3D244B21-BC36-4B01-877B-457D5EF1FAFD}"/>
              </a:ext>
            </a:extLst>
          </p:cNvPr>
          <p:cNvCxnSpPr>
            <a:cxnSpLocks/>
          </p:cNvCxnSpPr>
          <p:nvPr/>
        </p:nvCxnSpPr>
        <p:spPr>
          <a:xfrm>
            <a:off x="5788721" y="4840933"/>
            <a:ext cx="25518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29A6DAB4-E8E0-4F20-8C55-EE62BFD87C7D}"/>
              </a:ext>
            </a:extLst>
          </p:cNvPr>
          <p:cNvCxnSpPr/>
          <p:nvPr/>
        </p:nvCxnSpPr>
        <p:spPr>
          <a:xfrm>
            <a:off x="5930488" y="5003966"/>
            <a:ext cx="25518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341BDC7D-FF68-42D2-B2C4-30B4E0454067}"/>
              </a:ext>
            </a:extLst>
          </p:cNvPr>
          <p:cNvCxnSpPr/>
          <p:nvPr/>
        </p:nvCxnSpPr>
        <p:spPr>
          <a:xfrm>
            <a:off x="6061622" y="5156366"/>
            <a:ext cx="25518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9A70E321-87AC-40E5-8F81-64D0F78F0839}"/>
              </a:ext>
            </a:extLst>
          </p:cNvPr>
          <p:cNvCxnSpPr/>
          <p:nvPr/>
        </p:nvCxnSpPr>
        <p:spPr>
          <a:xfrm>
            <a:off x="6203389" y="5298133"/>
            <a:ext cx="25518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B18117EC-2CC2-41CB-8606-2BE42114586A}"/>
              </a:ext>
            </a:extLst>
          </p:cNvPr>
          <p:cNvCxnSpPr/>
          <p:nvPr/>
        </p:nvCxnSpPr>
        <p:spPr>
          <a:xfrm>
            <a:off x="6323894" y="5450533"/>
            <a:ext cx="25518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EF510809-DEA0-4C40-B05F-98E87D525833}"/>
              </a:ext>
            </a:extLst>
          </p:cNvPr>
          <p:cNvCxnSpPr/>
          <p:nvPr/>
        </p:nvCxnSpPr>
        <p:spPr>
          <a:xfrm>
            <a:off x="6476290" y="5602933"/>
            <a:ext cx="25518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CE14A066-40C3-4D6D-A889-0FC1F59E45BD}"/>
              </a:ext>
            </a:extLst>
          </p:cNvPr>
          <p:cNvCxnSpPr>
            <a:cxnSpLocks/>
          </p:cNvCxnSpPr>
          <p:nvPr/>
        </p:nvCxnSpPr>
        <p:spPr>
          <a:xfrm>
            <a:off x="5557025" y="4057669"/>
            <a:ext cx="1734434" cy="1977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02BD0833-929F-4323-A74E-729217923CA7}"/>
              </a:ext>
            </a:extLst>
          </p:cNvPr>
          <p:cNvCxnSpPr>
            <a:cxnSpLocks/>
          </p:cNvCxnSpPr>
          <p:nvPr/>
        </p:nvCxnSpPr>
        <p:spPr>
          <a:xfrm>
            <a:off x="5826385" y="4061215"/>
            <a:ext cx="1734434" cy="1977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434ADC89-54E8-4EF4-9171-7CD2D77EEECE}"/>
              </a:ext>
            </a:extLst>
          </p:cNvPr>
          <p:cNvCxnSpPr>
            <a:cxnSpLocks/>
          </p:cNvCxnSpPr>
          <p:nvPr/>
        </p:nvCxnSpPr>
        <p:spPr>
          <a:xfrm>
            <a:off x="6063837" y="4054120"/>
            <a:ext cx="1734434" cy="1977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913F24B0-7FD3-4889-889B-C19C95D1BBEE}"/>
              </a:ext>
            </a:extLst>
          </p:cNvPr>
          <p:cNvCxnSpPr>
            <a:cxnSpLocks/>
          </p:cNvCxnSpPr>
          <p:nvPr/>
        </p:nvCxnSpPr>
        <p:spPr>
          <a:xfrm>
            <a:off x="6301301" y="4036395"/>
            <a:ext cx="1734434" cy="1977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BFC881E0-9DA5-41F7-A758-BF41B3CC333D}"/>
              </a:ext>
            </a:extLst>
          </p:cNvPr>
          <p:cNvCxnSpPr>
            <a:cxnSpLocks/>
          </p:cNvCxnSpPr>
          <p:nvPr/>
        </p:nvCxnSpPr>
        <p:spPr>
          <a:xfrm>
            <a:off x="6549395" y="4050569"/>
            <a:ext cx="1734434" cy="1977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3813F2DA-C6DB-4DD6-85F6-2CB57ECF9507}"/>
              </a:ext>
            </a:extLst>
          </p:cNvPr>
          <p:cNvCxnSpPr>
            <a:cxnSpLocks/>
          </p:cNvCxnSpPr>
          <p:nvPr/>
        </p:nvCxnSpPr>
        <p:spPr>
          <a:xfrm>
            <a:off x="6765593" y="4032842"/>
            <a:ext cx="1734434" cy="1977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DC4AB7BA-F435-4AC5-A61A-47E4736D41AF}"/>
              </a:ext>
            </a:extLst>
          </p:cNvPr>
          <p:cNvCxnSpPr>
            <a:cxnSpLocks/>
          </p:cNvCxnSpPr>
          <p:nvPr/>
        </p:nvCxnSpPr>
        <p:spPr>
          <a:xfrm>
            <a:off x="7003057" y="4036381"/>
            <a:ext cx="1734434" cy="1977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7B414596-0870-42F5-8892-BCA736C7A2FB}"/>
              </a:ext>
            </a:extLst>
          </p:cNvPr>
          <p:cNvCxnSpPr>
            <a:cxnSpLocks/>
          </p:cNvCxnSpPr>
          <p:nvPr/>
        </p:nvCxnSpPr>
        <p:spPr>
          <a:xfrm>
            <a:off x="7229888" y="4029290"/>
            <a:ext cx="1734434" cy="1977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8D5AEB23-96F9-48E1-A8E5-352099310904}"/>
              </a:ext>
            </a:extLst>
          </p:cNvPr>
          <p:cNvCxnSpPr>
            <a:cxnSpLocks/>
          </p:cNvCxnSpPr>
          <p:nvPr/>
        </p:nvCxnSpPr>
        <p:spPr>
          <a:xfrm flipH="1">
            <a:off x="5962371" y="4061198"/>
            <a:ext cx="1018303" cy="1835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83607553-32FB-423C-A655-96FBA13738AC}"/>
              </a:ext>
            </a:extLst>
          </p:cNvPr>
          <p:cNvCxnSpPr>
            <a:cxnSpLocks/>
          </p:cNvCxnSpPr>
          <p:nvPr/>
        </p:nvCxnSpPr>
        <p:spPr>
          <a:xfrm>
            <a:off x="5117541" y="4064727"/>
            <a:ext cx="1734434" cy="1977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924F6146-3E73-4A6C-91A8-A0B34ADA852C}"/>
              </a:ext>
            </a:extLst>
          </p:cNvPr>
          <p:cNvCxnSpPr>
            <a:cxnSpLocks/>
          </p:cNvCxnSpPr>
          <p:nvPr/>
        </p:nvCxnSpPr>
        <p:spPr>
          <a:xfrm>
            <a:off x="5312473" y="4057634"/>
            <a:ext cx="1734434" cy="1977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F2E6FA45-15DA-4234-8FB5-63017610EE0A}"/>
              </a:ext>
            </a:extLst>
          </p:cNvPr>
          <p:cNvCxnSpPr>
            <a:cxnSpLocks/>
          </p:cNvCxnSpPr>
          <p:nvPr/>
        </p:nvCxnSpPr>
        <p:spPr>
          <a:xfrm flipH="1">
            <a:off x="6125410" y="4064736"/>
            <a:ext cx="1113989" cy="1995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2059DFD9-1337-4678-93DB-406AC9A0CF3B}"/>
              </a:ext>
            </a:extLst>
          </p:cNvPr>
          <p:cNvCxnSpPr>
            <a:cxnSpLocks/>
          </p:cNvCxnSpPr>
          <p:nvPr/>
        </p:nvCxnSpPr>
        <p:spPr>
          <a:xfrm flipH="1">
            <a:off x="6299076" y="4195870"/>
            <a:ext cx="1113989" cy="1995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6E82B63A-47DB-4D2C-A253-2E184CF160B2}"/>
              </a:ext>
            </a:extLst>
          </p:cNvPr>
          <p:cNvCxnSpPr>
            <a:cxnSpLocks/>
          </p:cNvCxnSpPr>
          <p:nvPr/>
        </p:nvCxnSpPr>
        <p:spPr>
          <a:xfrm flipH="1">
            <a:off x="6483375" y="4348270"/>
            <a:ext cx="1113989" cy="1995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D83C50FA-4AA8-4530-BC5C-5D95B865CE9B}"/>
              </a:ext>
            </a:extLst>
          </p:cNvPr>
          <p:cNvCxnSpPr>
            <a:cxnSpLocks/>
          </p:cNvCxnSpPr>
          <p:nvPr/>
        </p:nvCxnSpPr>
        <p:spPr>
          <a:xfrm flipH="1">
            <a:off x="6646408" y="4500670"/>
            <a:ext cx="1113989" cy="1995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739FE429-936D-444C-961B-3F786172C074}"/>
              </a:ext>
            </a:extLst>
          </p:cNvPr>
          <p:cNvCxnSpPr>
            <a:cxnSpLocks/>
          </p:cNvCxnSpPr>
          <p:nvPr/>
        </p:nvCxnSpPr>
        <p:spPr>
          <a:xfrm flipH="1">
            <a:off x="5803441" y="4032840"/>
            <a:ext cx="946861" cy="1736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E6C4B70B-BF19-4526-9B8B-BC9739704BAD}"/>
              </a:ext>
            </a:extLst>
          </p:cNvPr>
          <p:cNvCxnSpPr>
            <a:cxnSpLocks/>
          </p:cNvCxnSpPr>
          <p:nvPr/>
        </p:nvCxnSpPr>
        <p:spPr>
          <a:xfrm flipH="1">
            <a:off x="6798808" y="4653070"/>
            <a:ext cx="1113989" cy="1995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C7DC98DD-3527-4177-8499-5EFF0E37E9DF}"/>
              </a:ext>
            </a:extLst>
          </p:cNvPr>
          <p:cNvCxnSpPr>
            <a:cxnSpLocks/>
          </p:cNvCxnSpPr>
          <p:nvPr/>
        </p:nvCxnSpPr>
        <p:spPr>
          <a:xfrm flipH="1">
            <a:off x="5530553" y="4047011"/>
            <a:ext cx="776725" cy="1392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476D3FEB-3AF9-401A-AFE4-BAE8E16C641C}"/>
              </a:ext>
            </a:extLst>
          </p:cNvPr>
          <p:cNvCxnSpPr>
            <a:cxnSpLocks/>
          </p:cNvCxnSpPr>
          <p:nvPr/>
        </p:nvCxnSpPr>
        <p:spPr>
          <a:xfrm flipH="1">
            <a:off x="5716520" y="4039917"/>
            <a:ext cx="817591" cy="1552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349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67E6F1-333C-4835-9EAA-7A78D81F0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New PCB Design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0D336A-E9F5-49B6-90B9-9AACAC6C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1310" y="6117589"/>
            <a:ext cx="2057400" cy="365125"/>
          </a:xfrm>
        </p:spPr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251CA3-E090-4E61-A939-9270D41D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3553" y="6117589"/>
            <a:ext cx="3086100" cy="365125"/>
          </a:xfrm>
        </p:spPr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5E9D68-C94E-441E-B78E-BDF6106D6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16102" y="6117590"/>
            <a:ext cx="2057400" cy="365125"/>
          </a:xfrm>
        </p:spPr>
        <p:txBody>
          <a:bodyPr/>
          <a:lstStyle/>
          <a:p>
            <a:fld id="{15A38239-109B-4941-9AB1-9AA364F0AC56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7" name="Image 2" descr="Capture d’écran 2018-06-18 à 18.27.18.png">
            <a:extLst>
              <a:ext uri="{FF2B5EF4-FFF2-40B4-BE49-F238E27FC236}">
                <a16:creationId xmlns:a16="http://schemas.microsoft.com/office/drawing/2014/main" id="{A8A4FC4A-CEC9-4746-8948-CFF5F46D8D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511" y="1210043"/>
            <a:ext cx="2869281" cy="2783810"/>
          </a:xfrm>
          <a:prstGeom prst="rect">
            <a:avLst/>
          </a:prstGeom>
        </p:spPr>
      </p:pic>
      <p:pic>
        <p:nvPicPr>
          <p:cNvPr id="8" name="Image 1" descr="Capture d’écran 2018-06-18 à 18.33.12.png">
            <a:extLst>
              <a:ext uri="{FF2B5EF4-FFF2-40B4-BE49-F238E27FC236}">
                <a16:creationId xmlns:a16="http://schemas.microsoft.com/office/drawing/2014/main" id="{2D13A83D-576F-467E-8A6B-10F3829D54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42" y="1199410"/>
            <a:ext cx="2925231" cy="2679700"/>
          </a:xfrm>
          <a:prstGeom prst="rect">
            <a:avLst/>
          </a:prstGeom>
        </p:spPr>
      </p:pic>
      <p:pic>
        <p:nvPicPr>
          <p:cNvPr id="9" name="Image 3" descr="Capture d’écran 2018-06-18 à 18.28.31.png">
            <a:extLst>
              <a:ext uri="{FF2B5EF4-FFF2-40B4-BE49-F238E27FC236}">
                <a16:creationId xmlns:a16="http://schemas.microsoft.com/office/drawing/2014/main" id="{64370D77-3EB3-4BCD-AD45-E448B49FEC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02" y="3902219"/>
            <a:ext cx="5778500" cy="2679700"/>
          </a:xfrm>
          <a:prstGeom prst="rect">
            <a:avLst/>
          </a:prstGeom>
        </p:spPr>
      </p:pic>
      <p:sp>
        <p:nvSpPr>
          <p:cNvPr id="10" name="ZoneTexte 4">
            <a:extLst>
              <a:ext uri="{FF2B5EF4-FFF2-40B4-BE49-F238E27FC236}">
                <a16:creationId xmlns:a16="http://schemas.microsoft.com/office/drawing/2014/main" id="{FC50D602-49DE-430F-AE27-14404BF0DB1A}"/>
              </a:ext>
            </a:extLst>
          </p:cNvPr>
          <p:cNvSpPr txBox="1"/>
          <p:nvPr/>
        </p:nvSpPr>
        <p:spPr>
          <a:xfrm>
            <a:off x="3399710" y="2635900"/>
            <a:ext cx="2547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3 HR2 ASICs rather than 20 for the same surface</a:t>
            </a:r>
          </a:p>
        </p:txBody>
      </p:sp>
      <p:sp>
        <p:nvSpPr>
          <p:cNvPr id="11" name="ZoneTexte 5">
            <a:extLst>
              <a:ext uri="{FF2B5EF4-FFF2-40B4-BE49-F238E27FC236}">
                <a16:creationId xmlns:a16="http://schemas.microsoft.com/office/drawing/2014/main" id="{CF0B74CF-FA0E-4F40-8BDA-5239E665D05E}"/>
              </a:ext>
            </a:extLst>
          </p:cNvPr>
          <p:cNvSpPr txBox="1"/>
          <p:nvPr/>
        </p:nvSpPr>
        <p:spPr>
          <a:xfrm>
            <a:off x="669111" y="3357441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Better granularity</a:t>
            </a:r>
          </a:p>
        </p:txBody>
      </p:sp>
      <p:sp>
        <p:nvSpPr>
          <p:cNvPr id="12" name="ZoneTexte 12">
            <a:extLst>
              <a:ext uri="{FF2B5EF4-FFF2-40B4-BE49-F238E27FC236}">
                <a16:creationId xmlns:a16="http://schemas.microsoft.com/office/drawing/2014/main" id="{115348B1-F5D2-4EAE-B763-5C4D857CF3B4}"/>
              </a:ext>
            </a:extLst>
          </p:cNvPr>
          <p:cNvSpPr txBox="1"/>
          <p:nvPr/>
        </p:nvSpPr>
        <p:spPr>
          <a:xfrm>
            <a:off x="1334003" y="2269593"/>
            <a:ext cx="97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30 cm</a:t>
            </a:r>
          </a:p>
        </p:txBody>
      </p:sp>
      <p:cxnSp>
        <p:nvCxnSpPr>
          <p:cNvPr id="13" name="Connecteur droit avec flèche 14">
            <a:extLst>
              <a:ext uri="{FF2B5EF4-FFF2-40B4-BE49-F238E27FC236}">
                <a16:creationId xmlns:a16="http://schemas.microsoft.com/office/drawing/2014/main" id="{149B0935-56C8-4E47-A18F-897EB39C54E9}"/>
              </a:ext>
            </a:extLst>
          </p:cNvPr>
          <p:cNvCxnSpPr>
            <a:cxnSpLocks/>
          </p:cNvCxnSpPr>
          <p:nvPr/>
        </p:nvCxnSpPr>
        <p:spPr>
          <a:xfrm>
            <a:off x="1334003" y="1562982"/>
            <a:ext cx="0" cy="179445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5">
            <a:extLst>
              <a:ext uri="{FF2B5EF4-FFF2-40B4-BE49-F238E27FC236}">
                <a16:creationId xmlns:a16="http://schemas.microsoft.com/office/drawing/2014/main" id="{F2AE1FBB-DE8C-49E5-8CD2-B01A786435B8}"/>
              </a:ext>
            </a:extLst>
          </p:cNvPr>
          <p:cNvSpPr txBox="1"/>
          <p:nvPr/>
        </p:nvSpPr>
        <p:spPr>
          <a:xfrm>
            <a:off x="1422631" y="6109642"/>
            <a:ext cx="3852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Lozenge’s large diagonal : 1 cm </a:t>
            </a:r>
          </a:p>
        </p:txBody>
      </p:sp>
      <p:sp>
        <p:nvSpPr>
          <p:cNvPr id="15" name="ZoneTexte 16">
            <a:extLst>
              <a:ext uri="{FF2B5EF4-FFF2-40B4-BE49-F238E27FC236}">
                <a16:creationId xmlns:a16="http://schemas.microsoft.com/office/drawing/2014/main" id="{C0D98065-D8A0-4FC0-8D98-C5CCC45372DA}"/>
              </a:ext>
            </a:extLst>
          </p:cNvPr>
          <p:cNvSpPr txBox="1"/>
          <p:nvPr/>
        </p:nvSpPr>
        <p:spPr>
          <a:xfrm>
            <a:off x="532953" y="3953051"/>
            <a:ext cx="48895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The scheme was  used to design a new PCB with lozenges structure and 3 directions.</a:t>
            </a:r>
          </a:p>
        </p:txBody>
      </p:sp>
      <p:pic>
        <p:nvPicPr>
          <p:cNvPr id="17" name="Image 1">
            <a:extLst>
              <a:ext uri="{FF2B5EF4-FFF2-40B4-BE49-F238E27FC236}">
                <a16:creationId xmlns:a16="http://schemas.microsoft.com/office/drawing/2014/main" id="{9334CC71-C167-4B61-B1D0-44F88ED4B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701" y="1199410"/>
            <a:ext cx="2790981" cy="3866530"/>
          </a:xfrm>
          <a:prstGeom prst="rect">
            <a:avLst/>
          </a:prstGeom>
        </p:spPr>
      </p:pic>
      <p:sp>
        <p:nvSpPr>
          <p:cNvPr id="20" name="ZoneTexte 2">
            <a:extLst>
              <a:ext uri="{FF2B5EF4-FFF2-40B4-BE49-F238E27FC236}">
                <a16:creationId xmlns:a16="http://schemas.microsoft.com/office/drawing/2014/main" id="{3C17094A-14BA-46EB-807E-012EB2E07386}"/>
              </a:ext>
            </a:extLst>
          </p:cNvPr>
          <p:cNvSpPr txBox="1"/>
          <p:nvPr/>
        </p:nvSpPr>
        <p:spPr>
          <a:xfrm>
            <a:off x="6205124" y="5212496"/>
            <a:ext cx="257263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Setup with 5 detectors equipped with new PCB</a:t>
            </a:r>
          </a:p>
        </p:txBody>
      </p:sp>
    </p:spTree>
    <p:extLst>
      <p:ext uri="{BB962C8B-B14F-4D97-AF65-F5344CB8AC3E}">
        <p14:creationId xmlns:p14="http://schemas.microsoft.com/office/powerpoint/2010/main" val="3200416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8A7AC9-7E75-4893-BACD-05EA9121B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New PCB Design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5FAC47-B944-4CB5-B570-CB20AF2B9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89633C-F2FB-4609-A2D8-FEBE2C882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4D4121-9E89-4EC0-9612-58E336CEA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7" name="Image 1" descr="Capture d’écran 2018-07-02 à 17.51.04.png">
            <a:extLst>
              <a:ext uri="{FF2B5EF4-FFF2-40B4-BE49-F238E27FC236}">
                <a16:creationId xmlns:a16="http://schemas.microsoft.com/office/drawing/2014/main" id="{9EFA6732-5DA4-435E-8A74-879DB3B23F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33" y="3150968"/>
            <a:ext cx="3733230" cy="3551274"/>
          </a:xfrm>
          <a:prstGeom prst="rect">
            <a:avLst/>
          </a:prstGeom>
        </p:spPr>
      </p:pic>
      <p:sp>
        <p:nvSpPr>
          <p:cNvPr id="8" name="ZoneTexte 2">
            <a:extLst>
              <a:ext uri="{FF2B5EF4-FFF2-40B4-BE49-F238E27FC236}">
                <a16:creationId xmlns:a16="http://schemas.microsoft.com/office/drawing/2014/main" id="{FBCB8666-5D6C-4DC6-AE02-B8B3A53A2F1F}"/>
              </a:ext>
            </a:extLst>
          </p:cNvPr>
          <p:cNvSpPr txBox="1"/>
          <p:nvPr/>
        </p:nvSpPr>
        <p:spPr>
          <a:xfrm>
            <a:off x="724491" y="2821172"/>
            <a:ext cx="222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Threshold ≈ 60 </a:t>
            </a:r>
            <a:r>
              <a:rPr lang="en-GB" dirty="0" err="1"/>
              <a:t>fC</a:t>
            </a:r>
            <a:endParaRPr lang="en-GB" dirty="0"/>
          </a:p>
        </p:txBody>
      </p:sp>
      <p:pic>
        <p:nvPicPr>
          <p:cNvPr id="9" name="Image 1" descr="Capture d’écran 2018-07-02 à 18.35.17.png">
            <a:extLst>
              <a:ext uri="{FF2B5EF4-FFF2-40B4-BE49-F238E27FC236}">
                <a16:creationId xmlns:a16="http://schemas.microsoft.com/office/drawing/2014/main" id="{59C0ADAE-9C1B-40C3-BE2C-475D66F5AA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55" y="3150968"/>
            <a:ext cx="3229990" cy="3551274"/>
          </a:xfrm>
          <a:prstGeom prst="rect">
            <a:avLst/>
          </a:prstGeom>
        </p:spPr>
      </p:pic>
      <p:sp>
        <p:nvSpPr>
          <p:cNvPr id="33" name="Ellipse 26">
            <a:extLst>
              <a:ext uri="{FF2B5EF4-FFF2-40B4-BE49-F238E27FC236}">
                <a16:creationId xmlns:a16="http://schemas.microsoft.com/office/drawing/2014/main" id="{3C08EF57-72F8-47C4-A56A-EF38DA984454}"/>
              </a:ext>
            </a:extLst>
          </p:cNvPr>
          <p:cNvSpPr/>
          <p:nvPr/>
        </p:nvSpPr>
        <p:spPr>
          <a:xfrm>
            <a:off x="5746732" y="4066956"/>
            <a:ext cx="774273" cy="849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385EAC12-17EA-43AC-87B5-EB21ECF58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904" y="2721302"/>
            <a:ext cx="2110805" cy="3825357"/>
          </a:xfrm>
          <a:prstGeom prst="rect">
            <a:avLst/>
          </a:prstGeom>
        </p:spPr>
      </p:pic>
      <p:sp>
        <p:nvSpPr>
          <p:cNvPr id="35" name="Ellipse 26">
            <a:extLst>
              <a:ext uri="{FF2B5EF4-FFF2-40B4-BE49-F238E27FC236}">
                <a16:creationId xmlns:a16="http://schemas.microsoft.com/office/drawing/2014/main" id="{5C32E60F-0A16-44F7-920B-EB11F5E8A19A}"/>
              </a:ext>
            </a:extLst>
          </p:cNvPr>
          <p:cNvSpPr/>
          <p:nvPr/>
        </p:nvSpPr>
        <p:spPr>
          <a:xfrm>
            <a:off x="2583712" y="3604439"/>
            <a:ext cx="731507" cy="755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2E0C325D-2D60-4E2F-9243-363D258C9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07" y="1220189"/>
            <a:ext cx="6039365" cy="201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57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r 2">
            <a:extLst>
              <a:ext uri="{FF2B5EF4-FFF2-40B4-BE49-F238E27FC236}">
                <a16:creationId xmlns:a16="http://schemas.microsoft.com/office/drawing/2014/main" id="{02FE8F1B-F96B-44FA-B03B-E4241BEBBB37}"/>
              </a:ext>
            </a:extLst>
          </p:cNvPr>
          <p:cNvGrpSpPr/>
          <p:nvPr/>
        </p:nvGrpSpPr>
        <p:grpSpPr>
          <a:xfrm>
            <a:off x="346069" y="4161906"/>
            <a:ext cx="8602410" cy="2571374"/>
            <a:chOff x="0" y="4150100"/>
            <a:chExt cx="9144000" cy="2571374"/>
          </a:xfrm>
        </p:grpSpPr>
        <p:pic>
          <p:nvPicPr>
            <p:cNvPr id="18" name="Image 3" descr="Capture d’écran 2017-04-04 à 11.02.46.png">
              <a:extLst>
                <a:ext uri="{FF2B5EF4-FFF2-40B4-BE49-F238E27FC236}">
                  <a16:creationId xmlns:a16="http://schemas.microsoft.com/office/drawing/2014/main" id="{8454248D-94D4-4BDF-B507-2F8409166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279900"/>
              <a:ext cx="2921000" cy="2441574"/>
            </a:xfrm>
            <a:prstGeom prst="rect">
              <a:avLst/>
            </a:prstGeom>
          </p:spPr>
        </p:pic>
        <p:pic>
          <p:nvPicPr>
            <p:cNvPr id="19" name="Image 4" descr="Capture d’écran 2017-04-04 à 11.05.48.png">
              <a:extLst>
                <a:ext uri="{FF2B5EF4-FFF2-40B4-BE49-F238E27FC236}">
                  <a16:creationId xmlns:a16="http://schemas.microsoft.com/office/drawing/2014/main" id="{CAC39F0B-E831-4FE6-A614-7E5A0A26A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1304" y="4564609"/>
              <a:ext cx="2712696" cy="2070100"/>
            </a:xfrm>
            <a:prstGeom prst="rect">
              <a:avLst/>
            </a:prstGeom>
          </p:spPr>
        </p:pic>
        <p:pic>
          <p:nvPicPr>
            <p:cNvPr id="20" name="Image 5" descr="Capture d’écran 2017-04-04 à 11.03.13.png">
              <a:extLst>
                <a:ext uri="{FF2B5EF4-FFF2-40B4-BE49-F238E27FC236}">
                  <a16:creationId xmlns:a16="http://schemas.microsoft.com/office/drawing/2014/main" id="{17F0F538-FBC7-402C-86E0-0B189D04F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1000" y="4150100"/>
              <a:ext cx="3510304" cy="2571374"/>
            </a:xfrm>
            <a:prstGeom prst="rect">
              <a:avLst/>
            </a:prstGeom>
          </p:spPr>
        </p:pic>
        <p:sp>
          <p:nvSpPr>
            <p:cNvPr id="21" name="Rectangle 6">
              <a:extLst>
                <a:ext uri="{FF2B5EF4-FFF2-40B4-BE49-F238E27FC236}">
                  <a16:creationId xmlns:a16="http://schemas.microsoft.com/office/drawing/2014/main" id="{CB64C9BD-1ADF-4D72-AC09-0898C6B3BD60}"/>
                </a:ext>
              </a:extLst>
            </p:cNvPr>
            <p:cNvSpPr/>
            <p:nvPr/>
          </p:nvSpPr>
          <p:spPr>
            <a:xfrm>
              <a:off x="2921000" y="4150100"/>
              <a:ext cx="990600" cy="129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F18FEC2E-68B3-4213-B2A2-CF605704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Better Timing: MRPC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69D5BC-C269-464A-A638-2FAA5093C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D90A18-05CE-4461-BB16-9CBC1E87E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56DFAF-6D34-43EC-87BF-BBC6E344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12" name="Image 26" descr="testAnim1.gif">
            <a:extLst>
              <a:ext uri="{FF2B5EF4-FFF2-40B4-BE49-F238E27FC236}">
                <a16:creationId xmlns:a16="http://schemas.microsoft.com/office/drawing/2014/main" id="{3942C396-D851-46DC-8907-4B2A457357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2" y="1130058"/>
            <a:ext cx="3105108" cy="243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7">
            <a:extLst>
              <a:ext uri="{FF2B5EF4-FFF2-40B4-BE49-F238E27FC236}">
                <a16:creationId xmlns:a16="http://schemas.microsoft.com/office/drawing/2014/main" id="{724A1433-4C0C-4F65-9A7B-B863C69AF48B}"/>
              </a:ext>
            </a:extLst>
          </p:cNvPr>
          <p:cNvSpPr txBox="1"/>
          <p:nvPr/>
        </p:nvSpPr>
        <p:spPr>
          <a:xfrm>
            <a:off x="391886" y="3475838"/>
            <a:ext cx="8345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Multi-gap RPC are excellent fast timing  detectors </a:t>
            </a:r>
          </a:p>
          <a:p>
            <a:r>
              <a:rPr lang="en-US" sz="1600" dirty="0"/>
              <a:t>Several MRPC were designed and built .  Excellent efficiency when tested with HARDROC ASICs. </a:t>
            </a:r>
          </a:p>
          <a:p>
            <a:r>
              <a:rPr lang="en-US" sz="1600" b="1" dirty="0"/>
              <a:t>Next step use PETIROC (&lt; 20 </a:t>
            </a:r>
            <a:r>
              <a:rPr lang="en-US" sz="1600" b="1" dirty="0" err="1"/>
              <a:t>ps</a:t>
            </a:r>
            <a:r>
              <a:rPr lang="en-US" sz="1600" b="1" dirty="0"/>
              <a:t> time jitters) </a:t>
            </a:r>
            <a:r>
              <a:rPr lang="en-US" sz="1600" dirty="0"/>
              <a:t>to single out neutron contributions.</a:t>
            </a:r>
            <a:endParaRPr lang="en-US" sz="1600" b="1" dirty="0"/>
          </a:p>
        </p:txBody>
      </p:sp>
      <p:sp>
        <p:nvSpPr>
          <p:cNvPr id="14" name="ZoneTexte 48">
            <a:extLst>
              <a:ext uri="{FF2B5EF4-FFF2-40B4-BE49-F238E27FC236}">
                <a16:creationId xmlns:a16="http://schemas.microsoft.com/office/drawing/2014/main" id="{C53FD7C0-F21C-4671-A024-8F10A1717DC8}"/>
              </a:ext>
            </a:extLst>
          </p:cNvPr>
          <p:cNvSpPr txBox="1"/>
          <p:nvPr/>
        </p:nvSpPr>
        <p:spPr>
          <a:xfrm>
            <a:off x="172130" y="1046995"/>
            <a:ext cx="9008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Timing could be an important factor to </a:t>
            </a:r>
            <a:r>
              <a:rPr lang="en-US" b="1" dirty="0">
                <a:solidFill>
                  <a:srgbClr val="953735"/>
                </a:solidFill>
              </a:rPr>
              <a:t>separate showers </a:t>
            </a:r>
            <a:r>
              <a:rPr lang="en-US" dirty="0"/>
              <a:t>and </a:t>
            </a:r>
            <a:r>
              <a:rPr lang="en-US" b="1" dirty="0">
                <a:solidFill>
                  <a:srgbClr val="953735"/>
                </a:solidFill>
              </a:rPr>
              <a:t>better reconstruct their energy</a:t>
            </a:r>
          </a:p>
        </p:txBody>
      </p:sp>
      <p:pic>
        <p:nvPicPr>
          <p:cNvPr id="15" name="Image 19" descr="distanceNKZoom.png">
            <a:extLst>
              <a:ext uri="{FF2B5EF4-FFF2-40B4-BE49-F238E27FC236}">
                <a16:creationId xmlns:a16="http://schemas.microsoft.com/office/drawing/2014/main" id="{79311678-BBC7-414F-B50A-8E08E73C42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7" y="1379207"/>
            <a:ext cx="2786063" cy="222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20" descr="distanceZoom.png">
            <a:extLst>
              <a:ext uri="{FF2B5EF4-FFF2-40B4-BE49-F238E27FC236}">
                <a16:creationId xmlns:a16="http://schemas.microsoft.com/office/drawing/2014/main" id="{8E620EF3-0E13-4D07-BA0A-7B7C920D61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489" y="1325629"/>
            <a:ext cx="2614166" cy="228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8D3F6E7B-8449-4B3A-8543-92B83C8FD396}"/>
              </a:ext>
            </a:extLst>
          </p:cNvPr>
          <p:cNvSpPr txBox="1"/>
          <p:nvPr/>
        </p:nvSpPr>
        <p:spPr>
          <a:xfrm>
            <a:off x="7424575" y="456423"/>
            <a:ext cx="123405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 Progress</a:t>
            </a:r>
          </a:p>
        </p:txBody>
      </p:sp>
    </p:spTree>
    <p:extLst>
      <p:ext uri="{BB962C8B-B14F-4D97-AF65-F5344CB8AC3E}">
        <p14:creationId xmlns:p14="http://schemas.microsoft.com/office/powerpoint/2010/main" val="3392243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0A6880-03C7-4574-9180-79654DF74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MRPC designed by Tsinghua U.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0904E0-1D65-4D94-B7F3-C48892E02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857334-91D5-4034-954F-CB7CF71EA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1EDE5E-0BA2-48A1-AEF3-99EFECCD0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3570746A-1AC1-4B3B-BD04-977040372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8750" t="25000" r="18750" b="14285"/>
          <a:stretch>
            <a:fillRect/>
          </a:stretch>
        </p:blipFill>
        <p:spPr bwMode="auto">
          <a:xfrm>
            <a:off x="100821" y="1122029"/>
            <a:ext cx="447117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950E143C-B065-46CE-858A-7A975AB80C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383066"/>
              </p:ext>
            </p:extLst>
          </p:nvPr>
        </p:nvGraphicFramePr>
        <p:xfrm>
          <a:off x="287007" y="3859366"/>
          <a:ext cx="3568952" cy="292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4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4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2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Item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Honeycomb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90×265×7.5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Outer</a:t>
                      </a:r>
                      <a:r>
                        <a:rPr lang="en-US" sz="16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PCB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120×298×0.6</a:t>
                      </a:r>
                      <a:endParaRPr lang="zh-CN" sz="16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Middle</a:t>
                      </a:r>
                      <a:r>
                        <a:rPr lang="en-US" sz="16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PCB1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120×298×1.2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Middle</a:t>
                      </a:r>
                      <a:r>
                        <a:rPr lang="en-US" sz="16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PCB2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120×328×1.2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Strip length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268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Strip</a:t>
                      </a:r>
                      <a:r>
                        <a:rPr lang="en-US" sz="160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width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Mylar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90×268×0.25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Glass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80×258×0.5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2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Carbon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72×250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Gas</a:t>
                      </a:r>
                      <a:r>
                        <a:rPr lang="en-US" altLang="zh-CN" sz="1600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gap width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0.104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2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Number of gas gap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32</a:t>
                      </a:r>
                      <a:endParaRPr lang="zh-CN" sz="1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7CFB7D07-901F-4750-B411-A4E6515736F1}"/>
              </a:ext>
            </a:extLst>
          </p:cNvPr>
          <p:cNvSpPr txBox="1"/>
          <p:nvPr/>
        </p:nvSpPr>
        <p:spPr>
          <a:xfrm>
            <a:off x="3579064" y="3102383"/>
            <a:ext cx="185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30CBD"/>
                </a:solidFill>
              </a:rPr>
              <a:t>arXiv:1805.07922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FC92267-9375-4E6B-801A-964448BDC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048" y="1132051"/>
            <a:ext cx="3231631" cy="24210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90FA2A3-CFE2-404E-9120-41B69F991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035" y="3618624"/>
            <a:ext cx="3242644" cy="312557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BC5EDC1-96FF-4AFA-BBD4-86DDC5AF48ED}"/>
              </a:ext>
            </a:extLst>
          </p:cNvPr>
          <p:cNvSpPr txBox="1"/>
          <p:nvPr/>
        </p:nvSpPr>
        <p:spPr>
          <a:xfrm>
            <a:off x="4560513" y="4393927"/>
            <a:ext cx="198304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30CBD"/>
                </a:solidFill>
              </a:rPr>
              <a:t>Time Resolution is </a:t>
            </a:r>
          </a:p>
          <a:p>
            <a:r>
              <a:rPr lang="en-US" b="1" dirty="0">
                <a:solidFill>
                  <a:srgbClr val="030CBD"/>
                </a:solidFill>
              </a:rPr>
              <a:t>about 30ps</a:t>
            </a:r>
          </a:p>
        </p:txBody>
      </p:sp>
    </p:spTree>
    <p:extLst>
      <p:ext uri="{BB962C8B-B14F-4D97-AF65-F5344CB8AC3E}">
        <p14:creationId xmlns:p14="http://schemas.microsoft.com/office/powerpoint/2010/main" val="3927009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latin typeface="+mn-lt"/>
              </a:rPr>
              <a:t>Cost Estimation: SDHCAL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29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C239896-8BC6-4726-9946-CC548E9C1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33" y="2725369"/>
            <a:ext cx="4055625" cy="1751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A253C6A-7297-4DB4-A93B-7B631529B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742" y="2725369"/>
            <a:ext cx="4611825" cy="2784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1306582-8BFE-4BFD-AC12-764AA7F46E85}"/>
              </a:ext>
            </a:extLst>
          </p:cNvPr>
          <p:cNvSpPr txBox="1"/>
          <p:nvPr/>
        </p:nvSpPr>
        <p:spPr>
          <a:xfrm>
            <a:off x="301161" y="1071567"/>
            <a:ext cx="84645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- HCAL Barrel, R</a:t>
            </a:r>
            <a:r>
              <a:rPr lang="en-US" sz="2200" b="1" baseline="-25000" dirty="0"/>
              <a:t>in</a:t>
            </a:r>
            <a:r>
              <a:rPr lang="en-US" sz="2200" b="1" dirty="0"/>
              <a:t> = 2.3m, R</a:t>
            </a:r>
            <a:r>
              <a:rPr lang="en-US" sz="2200" b="1" baseline="-25000" dirty="0"/>
              <a:t>out</a:t>
            </a:r>
            <a:r>
              <a:rPr lang="en-US" sz="2200" b="1" dirty="0"/>
              <a:t> = 3.34m, length = 2.67*2=5.34m, </a:t>
            </a:r>
            <a:r>
              <a:rPr lang="en-US" sz="2200" b="1" dirty="0" err="1"/>
              <a:t>N</a:t>
            </a:r>
            <a:r>
              <a:rPr lang="en-US" sz="2200" b="1" baseline="-25000" dirty="0" err="1"/>
              <a:t>layer</a:t>
            </a:r>
            <a:r>
              <a:rPr lang="en-US" sz="2200" b="1" dirty="0"/>
              <a:t>=40</a:t>
            </a:r>
          </a:p>
          <a:p>
            <a:r>
              <a:rPr lang="en-US" sz="2200" b="1" dirty="0">
                <a:solidFill>
                  <a:srgbClr val="0000FF"/>
                </a:solidFill>
              </a:rPr>
              <a:t>     Area of HCAL barrel = 2*PI*[(</a:t>
            </a:r>
            <a:r>
              <a:rPr lang="en-US" sz="2200" b="1" dirty="0" err="1">
                <a:solidFill>
                  <a:srgbClr val="0000FF"/>
                </a:solidFill>
              </a:rPr>
              <a:t>R</a:t>
            </a:r>
            <a:r>
              <a:rPr lang="en-US" sz="2200" b="1" baseline="-25000" dirty="0" err="1">
                <a:solidFill>
                  <a:srgbClr val="0000FF"/>
                </a:solidFill>
              </a:rPr>
              <a:t>in</a:t>
            </a:r>
            <a:r>
              <a:rPr lang="en-US" sz="2200" b="1" dirty="0" err="1">
                <a:solidFill>
                  <a:srgbClr val="0000FF"/>
                </a:solidFill>
              </a:rPr>
              <a:t>+R</a:t>
            </a:r>
            <a:r>
              <a:rPr lang="en-US" sz="2200" b="1" baseline="-25000" dirty="0" err="1">
                <a:solidFill>
                  <a:srgbClr val="0000FF"/>
                </a:solidFill>
              </a:rPr>
              <a:t>out</a:t>
            </a:r>
            <a:r>
              <a:rPr lang="en-US" sz="2200" b="1" dirty="0">
                <a:solidFill>
                  <a:srgbClr val="0000FF"/>
                </a:solidFill>
              </a:rPr>
              <a:t>)/2]*L*</a:t>
            </a:r>
            <a:r>
              <a:rPr lang="en-US" sz="2200" b="1" dirty="0" err="1">
                <a:solidFill>
                  <a:srgbClr val="0000FF"/>
                </a:solidFill>
              </a:rPr>
              <a:t>N</a:t>
            </a:r>
            <a:r>
              <a:rPr lang="en-US" sz="2200" b="1" baseline="-25000" dirty="0" err="1">
                <a:solidFill>
                  <a:srgbClr val="0000FF"/>
                </a:solidFill>
              </a:rPr>
              <a:t>layer</a:t>
            </a:r>
            <a:r>
              <a:rPr lang="en-US" sz="2200" b="1" dirty="0">
                <a:solidFill>
                  <a:srgbClr val="0000FF"/>
                </a:solidFill>
              </a:rPr>
              <a:t> =  3782 m</a:t>
            </a:r>
            <a:r>
              <a:rPr lang="en-US" sz="2200" b="1" baseline="30000" dirty="0">
                <a:solidFill>
                  <a:srgbClr val="0000FF"/>
                </a:solidFill>
              </a:rPr>
              <a:t>2</a:t>
            </a:r>
            <a:endParaRPr lang="en-US" sz="2200" b="1" baseline="30000" dirty="0"/>
          </a:p>
          <a:p>
            <a:r>
              <a:rPr lang="en-US" sz="2200" b="1" dirty="0"/>
              <a:t>- HCAL Endcap (2), R</a:t>
            </a:r>
            <a:r>
              <a:rPr lang="en-US" sz="2200" b="1" baseline="-25000" dirty="0"/>
              <a:t>in</a:t>
            </a:r>
            <a:r>
              <a:rPr lang="en-US" sz="2200" b="1" dirty="0"/>
              <a:t> = 0.35m, R</a:t>
            </a:r>
            <a:r>
              <a:rPr lang="en-US" sz="2200" b="1" baseline="-25000" dirty="0"/>
              <a:t>out</a:t>
            </a:r>
            <a:r>
              <a:rPr lang="en-US" sz="2200" b="1" dirty="0"/>
              <a:t> = 3.34m, </a:t>
            </a:r>
            <a:r>
              <a:rPr lang="en-US" sz="2200" b="1" dirty="0" err="1"/>
              <a:t>N</a:t>
            </a:r>
            <a:r>
              <a:rPr lang="en-US" sz="2200" b="1" baseline="-25000" dirty="0" err="1"/>
              <a:t>layer</a:t>
            </a:r>
            <a:r>
              <a:rPr lang="en-US" sz="2200" b="1" dirty="0"/>
              <a:t>=40</a:t>
            </a:r>
          </a:p>
          <a:p>
            <a:r>
              <a:rPr lang="en-US" sz="2200" b="1" dirty="0">
                <a:solidFill>
                  <a:srgbClr val="0000FF"/>
                </a:solidFill>
              </a:rPr>
              <a:t>     Area of HCAL endcap = 2*PI*(R</a:t>
            </a:r>
            <a:r>
              <a:rPr lang="en-US" sz="2200" b="1" baseline="-25000" dirty="0">
                <a:solidFill>
                  <a:srgbClr val="0000FF"/>
                </a:solidFill>
              </a:rPr>
              <a:t>out</a:t>
            </a:r>
            <a:r>
              <a:rPr lang="en-US" sz="2200" b="1" dirty="0">
                <a:solidFill>
                  <a:srgbClr val="0000FF"/>
                </a:solidFill>
              </a:rPr>
              <a:t>*R</a:t>
            </a:r>
            <a:r>
              <a:rPr lang="en-US" sz="2200" b="1" baseline="-25000" dirty="0">
                <a:solidFill>
                  <a:srgbClr val="0000FF"/>
                </a:solidFill>
              </a:rPr>
              <a:t>out</a:t>
            </a:r>
            <a:r>
              <a:rPr lang="en-US" sz="2200" b="1" dirty="0">
                <a:solidFill>
                  <a:srgbClr val="0000FF"/>
                </a:solidFill>
              </a:rPr>
              <a:t> – R</a:t>
            </a:r>
            <a:r>
              <a:rPr lang="en-US" sz="2200" b="1" baseline="-25000" dirty="0">
                <a:solidFill>
                  <a:srgbClr val="0000FF"/>
                </a:solidFill>
              </a:rPr>
              <a:t>in</a:t>
            </a:r>
            <a:r>
              <a:rPr lang="en-US" sz="2200" b="1" dirty="0">
                <a:solidFill>
                  <a:srgbClr val="0000FF"/>
                </a:solidFill>
              </a:rPr>
              <a:t>*R</a:t>
            </a:r>
            <a:r>
              <a:rPr lang="en-US" sz="2200" b="1" baseline="-25000" dirty="0">
                <a:solidFill>
                  <a:srgbClr val="0000FF"/>
                </a:solidFill>
              </a:rPr>
              <a:t>in</a:t>
            </a:r>
            <a:r>
              <a:rPr lang="en-US" sz="2200" b="1" dirty="0">
                <a:solidFill>
                  <a:srgbClr val="0000FF"/>
                </a:solidFill>
              </a:rPr>
              <a:t>)*</a:t>
            </a:r>
            <a:r>
              <a:rPr lang="en-US" sz="2200" b="1" dirty="0" err="1">
                <a:solidFill>
                  <a:srgbClr val="0000FF"/>
                </a:solidFill>
              </a:rPr>
              <a:t>N</a:t>
            </a:r>
            <a:r>
              <a:rPr lang="en-US" sz="2200" b="1" baseline="-25000" dirty="0" err="1">
                <a:solidFill>
                  <a:srgbClr val="0000FF"/>
                </a:solidFill>
              </a:rPr>
              <a:t>layer</a:t>
            </a:r>
            <a:r>
              <a:rPr lang="en-US" sz="2200" b="1" dirty="0">
                <a:solidFill>
                  <a:srgbClr val="0000FF"/>
                </a:solidFill>
              </a:rPr>
              <a:t> = 2772 m</a:t>
            </a:r>
            <a:r>
              <a:rPr lang="en-US" sz="2200" b="1" baseline="300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F9BBD3B-BD22-47E6-A124-F545CF8FD732}"/>
              </a:ext>
            </a:extLst>
          </p:cNvPr>
          <p:cNvSpPr txBox="1"/>
          <p:nvPr/>
        </p:nvSpPr>
        <p:spPr>
          <a:xfrm>
            <a:off x="287007" y="4598096"/>
            <a:ext cx="3162789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CEPC SDHCAL: 6550 m</a:t>
            </a:r>
            <a:r>
              <a:rPr lang="en-US" sz="2400" b="1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Unit Cost: 40K RMB/m</a:t>
            </a:r>
            <a:r>
              <a:rPr lang="en-US" sz="2400" b="1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Total Cost: 262M RMB</a:t>
            </a:r>
          </a:p>
        </p:txBody>
      </p:sp>
    </p:spTree>
    <p:extLst>
      <p:ext uri="{BB962C8B-B14F-4D97-AF65-F5344CB8AC3E}">
        <p14:creationId xmlns:p14="http://schemas.microsoft.com/office/powerpoint/2010/main" val="409281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11C37-09EF-4B41-B0EB-05E60A1E8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SDHCAL Prototype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E6E93A-A17A-4F37-BE6B-D6C622ADB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6D39AB-041B-474F-AD6D-4BA3ED917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0D0CC2-B1CB-4BCB-A7F8-E752054E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43E6A84-0450-42D4-8006-A03972D7B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37" y="1164853"/>
            <a:ext cx="8282525" cy="493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34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8FEC2E-68B3-4213-B2A2-CF605704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+mn-lt"/>
              </a:rPr>
              <a:t>Summary and Conclusion</a:t>
            </a:r>
            <a:endParaRPr lang="en-US" b="1" dirty="0">
              <a:latin typeface="+mn-lt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DA1623-C45C-425D-9733-AC28D29F6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04582"/>
            <a:ext cx="8077360" cy="378773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SDHCAL (since 2011) is the first technological and still the unique complete prototype built for future experiments.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Results of beam tests validate the concept.  Many results are obtained.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There is still a place for improvement by using genuine techniques (MVA, …) </a:t>
            </a:r>
          </a:p>
          <a:p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rgbClr val="030CBD"/>
                </a:solidFill>
              </a:rPr>
              <a:t>New features such as PCB design, timing and cooling will play important role in future colliders calorimetry R&amp;D.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69D5BC-C269-464A-A638-2FAA5093C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D90A18-05CE-4461-BB16-9CBC1E87E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56DFAF-6D34-43EC-87BF-BBC6E344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99EBA462-6B63-4860-ACED-6B9C1506B06B}"/>
              </a:ext>
            </a:extLst>
          </p:cNvPr>
          <p:cNvSpPr/>
          <p:nvPr/>
        </p:nvSpPr>
        <p:spPr>
          <a:xfrm>
            <a:off x="1347746" y="4992319"/>
            <a:ext cx="6448507" cy="8269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Many thanks for great efforts from CALICE SDHCAL working group !</a:t>
            </a:r>
          </a:p>
        </p:txBody>
      </p:sp>
    </p:spTree>
    <p:extLst>
      <p:ext uri="{BB962C8B-B14F-4D97-AF65-F5344CB8AC3E}">
        <p14:creationId xmlns:p14="http://schemas.microsoft.com/office/powerpoint/2010/main" val="3615736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latin typeface="+mn-lt"/>
              </a:rPr>
              <a:t>Backup Slides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31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E9AD141-CB41-4735-98F8-FCC2A8F0F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97" y="1128914"/>
            <a:ext cx="6912581" cy="19381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744B3F8-18C2-4C09-A7F8-3CA23C64D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61" y="3044165"/>
            <a:ext cx="7511078" cy="32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01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PFA and Imaging Calorimeter</a:t>
            </a: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60" y="1114560"/>
            <a:ext cx="7786047" cy="510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grpSp>
        <p:nvGrpSpPr>
          <p:cNvPr id="7" name="组合 5"/>
          <p:cNvGrpSpPr>
            <a:grpSpLocks/>
          </p:cNvGrpSpPr>
          <p:nvPr/>
        </p:nvGrpSpPr>
        <p:grpSpPr bwMode="auto">
          <a:xfrm>
            <a:off x="5397489" y="4792300"/>
            <a:ext cx="3617449" cy="1623869"/>
            <a:chOff x="5022849" y="1412655"/>
            <a:chExt cx="3694537" cy="1874614"/>
          </a:xfrm>
        </p:grpSpPr>
        <p:grpSp>
          <p:nvGrpSpPr>
            <p:cNvPr id="8" name="组合 4"/>
            <p:cNvGrpSpPr>
              <a:grpSpLocks/>
            </p:cNvGrpSpPr>
            <p:nvPr/>
          </p:nvGrpSpPr>
          <p:grpSpPr bwMode="auto">
            <a:xfrm>
              <a:off x="5022849" y="1412655"/>
              <a:ext cx="3694537" cy="1874614"/>
              <a:chOff x="5022849" y="1412655"/>
              <a:chExt cx="3694537" cy="1874614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1649" y="1412656"/>
                <a:ext cx="1865737" cy="1874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2849" y="1412655"/>
                <a:ext cx="1828800" cy="18665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矩形 3"/>
              <p:cNvSpPr>
                <a:spLocks noChangeArrowheads="1"/>
              </p:cNvSpPr>
              <p:nvPr/>
            </p:nvSpPr>
            <p:spPr bwMode="auto">
              <a:xfrm>
                <a:off x="5585057" y="2672480"/>
                <a:ext cx="269828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spcBef>
                    <a:spcPts val="100"/>
                  </a:spcBef>
                  <a:buFontTx/>
                  <a:buNone/>
                </a:pPr>
                <a:r>
                  <a:rPr lang="en-US" altLang="zh-CN" sz="1200">
                    <a:solidFill>
                      <a:schemeClr val="bg1"/>
                    </a:solidFill>
                  </a:rPr>
                  <a:t>Simulation of W, Z reconstructed masses in hadronic mode.</a:t>
                </a:r>
              </a:p>
            </p:txBody>
          </p:sp>
        </p:grp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5431470" y="1530508"/>
              <a:ext cx="13559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zh-CN" sz="2000" dirty="0">
                  <a:solidFill>
                    <a:schemeClr val="bg1"/>
                  </a:solidFill>
                </a:rPr>
                <a:t>60%/</a:t>
              </a:r>
              <a:r>
                <a:rPr lang="en-US" altLang="zh-CN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E</a:t>
              </a:r>
              <a:endParaRPr lang="en-US" altLang="zh-CN" sz="20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7324499" y="1530508"/>
              <a:ext cx="13559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zh-CN" sz="2000" dirty="0">
                  <a:solidFill>
                    <a:schemeClr val="bg1"/>
                  </a:solidFill>
                </a:rPr>
                <a:t>30%/</a:t>
              </a:r>
              <a:r>
                <a:rPr lang="en-US" altLang="zh-CN" sz="2000" dirty="0">
                  <a:solidFill>
                    <a:schemeClr val="bg1"/>
                  </a:solidFill>
                  <a:sym typeface="Symbol" panose="05050102010706020507" pitchFamily="18" charset="2"/>
                </a:rPr>
                <a:t>E</a:t>
              </a:r>
              <a:endParaRPr lang="en-US" altLang="zh-CN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5474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CALICE: Imaging Calorimeter</a:t>
            </a:r>
            <a:endParaRPr 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28" y="1576523"/>
            <a:ext cx="5934075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2" y="1171711"/>
            <a:ext cx="16668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18262" y="1171711"/>
            <a:ext cx="6052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https://twiki.cern.ch/twiki/bin/view/CALICE/CalicePapers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03496" y="5344232"/>
            <a:ext cx="211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 b="1" dirty="0"/>
              <a:t>Readout cell size: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084696" y="5344232"/>
            <a:ext cx="6765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/>
              <a:t>144 - 9 cm</a:t>
            </a:r>
            <a:r>
              <a:rPr lang="en-US" altLang="en-US" sz="1800" baseline="30000"/>
              <a:t>2</a:t>
            </a:r>
            <a:r>
              <a:rPr lang="en-US" altLang="en-US" sz="1800"/>
              <a:t> </a:t>
            </a:r>
            <a:r>
              <a:rPr lang="en-US" altLang="en-US" sz="1800">
                <a:sym typeface="Wingdings" pitchFamily="2" charset="2"/>
              </a:rPr>
              <a:t></a:t>
            </a:r>
            <a:r>
              <a:rPr lang="en-US" altLang="en-US" sz="1800"/>
              <a:t> </a:t>
            </a:r>
            <a:r>
              <a:rPr lang="en-US" altLang="en-US" sz="1700"/>
              <a:t>4.5 cm</a:t>
            </a:r>
            <a:r>
              <a:rPr lang="en-US" altLang="en-US" sz="1700" baseline="30000"/>
              <a:t>2</a:t>
            </a:r>
            <a:r>
              <a:rPr lang="en-US" altLang="en-US" sz="1800"/>
              <a:t>  </a:t>
            </a:r>
            <a:r>
              <a:rPr lang="en-US" altLang="en-US" sz="1800">
                <a:sym typeface="Wingdings" pitchFamily="2" charset="2"/>
              </a:rPr>
              <a:t> </a:t>
            </a:r>
            <a:r>
              <a:rPr lang="en-US" altLang="en-US" sz="1600">
                <a:sym typeface="Wingdings" pitchFamily="2" charset="2"/>
              </a:rPr>
              <a:t>1 cm</a:t>
            </a:r>
            <a:r>
              <a:rPr lang="en-US" altLang="en-US" sz="1600" baseline="30000">
                <a:sym typeface="Wingdings" pitchFamily="2" charset="2"/>
              </a:rPr>
              <a:t>2</a:t>
            </a:r>
            <a:r>
              <a:rPr lang="en-US" altLang="en-US" sz="1800">
                <a:sym typeface="Wingdings" pitchFamily="2" charset="2"/>
              </a:rPr>
              <a:t>  </a:t>
            </a:r>
            <a:r>
              <a:rPr lang="en-US" altLang="en-US" sz="1500">
                <a:sym typeface="Wingdings" pitchFamily="2" charset="2"/>
              </a:rPr>
              <a:t>0.25 cm</a:t>
            </a:r>
            <a:r>
              <a:rPr lang="en-US" altLang="en-US" sz="1500" baseline="30000">
                <a:sym typeface="Wingdings" pitchFamily="2" charset="2"/>
              </a:rPr>
              <a:t>2</a:t>
            </a:r>
            <a:r>
              <a:rPr lang="en-US" altLang="en-US" sz="1800">
                <a:sym typeface="Wingdings" pitchFamily="2" charset="2"/>
              </a:rPr>
              <a:t>  </a:t>
            </a:r>
            <a:r>
              <a:rPr lang="en-US" altLang="en-US" sz="1400">
                <a:sym typeface="Wingdings" pitchFamily="2" charset="2"/>
              </a:rPr>
              <a:t>0.13 cm</a:t>
            </a:r>
            <a:r>
              <a:rPr lang="en-US" altLang="en-US" sz="1400" baseline="30000">
                <a:sym typeface="Wingdings" pitchFamily="2" charset="2"/>
              </a:rPr>
              <a:t>2</a:t>
            </a:r>
            <a:r>
              <a:rPr lang="en-US" altLang="en-US" sz="1800">
                <a:sym typeface="Wingdings" pitchFamily="2" charset="2"/>
              </a:rPr>
              <a:t>   </a:t>
            </a:r>
            <a:r>
              <a:rPr lang="en-US" altLang="en-US" sz="1200">
                <a:sym typeface="Wingdings" pitchFamily="2" charset="2"/>
              </a:rPr>
              <a:t>2.5x10</a:t>
            </a:r>
            <a:r>
              <a:rPr lang="en-US" altLang="en-US" sz="1200" baseline="30000">
                <a:sym typeface="Wingdings" pitchFamily="2" charset="2"/>
              </a:rPr>
              <a:t>-5</a:t>
            </a:r>
            <a:r>
              <a:rPr lang="en-US" altLang="en-US" sz="1200">
                <a:sym typeface="Wingdings" pitchFamily="2" charset="2"/>
              </a:rPr>
              <a:t> cm</a:t>
            </a:r>
            <a:r>
              <a:rPr lang="en-US" altLang="en-US" sz="1200" baseline="30000">
                <a:sym typeface="Wingdings" pitchFamily="2" charset="2"/>
              </a:rPr>
              <a:t>2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09846" y="5739520"/>
            <a:ext cx="154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 b="1"/>
              <a:t>Technology: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130734" y="5649032"/>
            <a:ext cx="11731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/>
              <a:t>Scintillator +</a:t>
            </a:r>
          </a:p>
          <a:p>
            <a:r>
              <a:rPr lang="en-US" altLang="en-US" sz="1400"/>
              <a:t>SiPM/MPPC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599296" y="5649032"/>
            <a:ext cx="1287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400"/>
              <a:t>Gas detectors</a:t>
            </a:r>
          </a:p>
          <a:p>
            <a:pPr algn="ctr"/>
            <a:r>
              <a:rPr lang="en-US" altLang="en-US" sz="1400"/>
              <a:t>Silicon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818496" y="5649032"/>
            <a:ext cx="708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/>
              <a:t>Silicon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639359" y="5649032"/>
            <a:ext cx="1379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/>
              <a:t>Silicon (MAPS)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3502334" y="5649032"/>
            <a:ext cx="11731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/>
              <a:t>Scintillator +</a:t>
            </a:r>
          </a:p>
          <a:p>
            <a:r>
              <a:rPr lang="en-US" altLang="en-US" sz="1400"/>
              <a:t>SiPM/MPPC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6786871" y="5649032"/>
            <a:ext cx="708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/>
              <a:t>Silicon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4" name="Oval 3"/>
          <p:cNvSpPr/>
          <p:nvPr/>
        </p:nvSpPr>
        <p:spPr>
          <a:xfrm>
            <a:off x="2258277" y="4343400"/>
            <a:ext cx="1830638" cy="1010357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91150" y="4343400"/>
            <a:ext cx="2248209" cy="1067221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1267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2CCBF1-DA2D-4FA1-B030-E905224C9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SDHCAL Prototype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8B100C-4DCB-4B74-9601-27D2CA539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007" y="1173589"/>
            <a:ext cx="5865243" cy="5086001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Verdana"/>
                <a:cs typeface="Verdana"/>
              </a:rPr>
              <a:t>The </a:t>
            </a:r>
            <a:r>
              <a:rPr lang="en-US" sz="1600" b="1" dirty="0">
                <a:latin typeface="Verdana"/>
                <a:cs typeface="Verdana"/>
              </a:rPr>
              <a:t>SDHCAL-GRPC</a:t>
            </a:r>
            <a:r>
              <a:rPr lang="en-US" sz="1600" dirty="0">
                <a:latin typeface="Verdana"/>
                <a:cs typeface="Verdana"/>
              </a:rPr>
              <a:t> is one of the two HCAL options based on PFA and proposed for </a:t>
            </a:r>
            <a:r>
              <a:rPr lang="en-US" sz="1600" b="1" dirty="0">
                <a:latin typeface="Verdana"/>
                <a:cs typeface="Verdana"/>
              </a:rPr>
              <a:t>ILD</a:t>
            </a:r>
            <a:r>
              <a:rPr lang="en-US" sz="1600" dirty="0">
                <a:latin typeface="Verdana"/>
                <a:cs typeface="Verdana"/>
              </a:rPr>
              <a:t>.  Modules are  made of 48 RPC chambers (</a:t>
            </a:r>
            <a:r>
              <a:rPr lang="en-US" sz="1600" b="1" dirty="0">
                <a:solidFill>
                  <a:srgbClr val="FF0000"/>
                </a:solidFill>
                <a:latin typeface="Verdana"/>
                <a:cs typeface="Verdana"/>
              </a:rPr>
              <a:t>6λ</a:t>
            </a:r>
            <a:r>
              <a:rPr lang="en-US" sz="1600" b="1" baseline="-25000" dirty="0">
                <a:solidFill>
                  <a:srgbClr val="FF0000"/>
                </a:solidFill>
                <a:latin typeface="Verdana"/>
                <a:cs typeface="Verdana"/>
              </a:rPr>
              <a:t>I</a:t>
            </a:r>
            <a:r>
              <a:rPr lang="en-US" sz="1600" dirty="0">
                <a:latin typeface="Verdana"/>
                <a:cs typeface="Verdana"/>
              </a:rPr>
              <a:t>), equipped with </a:t>
            </a:r>
            <a:r>
              <a:rPr lang="en-US" sz="1600" b="1" dirty="0">
                <a:solidFill>
                  <a:srgbClr val="FF0000"/>
                </a:solidFill>
                <a:latin typeface="Verdana"/>
                <a:cs typeface="Verdana"/>
              </a:rPr>
              <a:t>semi-digital, power-pulsed electronics </a:t>
            </a:r>
            <a:r>
              <a:rPr lang="en-US" sz="1600" dirty="0">
                <a:latin typeface="Verdana"/>
                <a:cs typeface="Verdana"/>
              </a:rPr>
              <a:t>readout and placed in </a:t>
            </a:r>
            <a:r>
              <a:rPr lang="en-US" sz="1600" b="1" dirty="0">
                <a:solidFill>
                  <a:srgbClr val="FF0000"/>
                </a:solidFill>
                <a:latin typeface="Verdana"/>
                <a:cs typeface="Verdana"/>
              </a:rPr>
              <a:t>self-supporting mechanical </a:t>
            </a:r>
            <a:r>
              <a:rPr lang="en-US" sz="1600" dirty="0">
                <a:latin typeface="Verdana"/>
                <a:cs typeface="Verdana"/>
              </a:rPr>
              <a:t>structure (stainless steel) to serve as absorber.  </a:t>
            </a:r>
          </a:p>
          <a:p>
            <a:r>
              <a:rPr lang="en-US" sz="1600" b="1" dirty="0">
                <a:solidFill>
                  <a:schemeClr val="tx1"/>
                </a:solidFill>
                <a:latin typeface="Verdana"/>
                <a:cs typeface="Verdana"/>
              </a:rPr>
              <a:t>Proposed structure for SDHCAL: </a:t>
            </a:r>
          </a:p>
          <a:p>
            <a:pPr lvl="1"/>
            <a:r>
              <a:rPr lang="en-US" sz="1600" dirty="0">
                <a:solidFill>
                  <a:srgbClr val="030CBD"/>
                </a:solidFill>
                <a:latin typeface="Verdana"/>
                <a:cs typeface="Verdana"/>
              </a:rPr>
              <a:t>Very compact with negligible dead zones</a:t>
            </a:r>
          </a:p>
          <a:p>
            <a:pPr lvl="1"/>
            <a:r>
              <a:rPr lang="en-US" sz="1600" dirty="0">
                <a:solidFill>
                  <a:srgbClr val="030CBD"/>
                </a:solidFill>
                <a:latin typeface="Verdana"/>
                <a:cs typeface="Verdana"/>
              </a:rPr>
              <a:t>Eliminates projective cracks</a:t>
            </a:r>
          </a:p>
          <a:p>
            <a:pPr lvl="1"/>
            <a:r>
              <a:rPr lang="en-US" sz="1600" dirty="0">
                <a:solidFill>
                  <a:srgbClr val="030CBD"/>
                </a:solidFill>
                <a:latin typeface="Verdana"/>
                <a:cs typeface="Verdana"/>
              </a:rPr>
              <a:t>Minimizes barrel and endcap separation</a:t>
            </a:r>
          </a:p>
          <a:p>
            <a:pPr lvl="1"/>
            <a:endParaRPr lang="en-US" sz="1600" b="1" dirty="0">
              <a:solidFill>
                <a:schemeClr val="tx1"/>
              </a:solidFill>
              <a:latin typeface="Verdana"/>
              <a:cs typeface="Verdana"/>
            </a:endParaRPr>
          </a:p>
          <a:p>
            <a:r>
              <a:rPr lang="en-US" sz="1800" b="1" dirty="0">
                <a:solidFill>
                  <a:schemeClr val="tx1"/>
                </a:solidFill>
                <a:latin typeface="Verdana"/>
                <a:cs typeface="Verdana"/>
              </a:rPr>
              <a:t>Challenges: </a:t>
            </a:r>
          </a:p>
          <a:p>
            <a:pPr lvl="1">
              <a:buClrTx/>
              <a:buFont typeface="Wingdings" panose="05000000000000000000" pitchFamily="2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chemeClr val="tx1"/>
                </a:solidFill>
                <a:latin typeface="Verdana" charset="0"/>
              </a:rPr>
              <a:t>Homogeneity for large surfaces</a:t>
            </a:r>
          </a:p>
          <a:p>
            <a:pPr lvl="1">
              <a:buClrTx/>
              <a:buFont typeface="Wingdings" panose="05000000000000000000" pitchFamily="2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chemeClr val="tx1"/>
                </a:solidFill>
                <a:latin typeface="Verdana" charset="0"/>
              </a:rPr>
              <a:t>Thickness of only a few mm</a:t>
            </a:r>
          </a:p>
          <a:p>
            <a:pPr lvl="1">
              <a:buFont typeface="Wingdings" panose="05000000000000000000" pitchFamily="2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chemeClr val="tx1"/>
                </a:solidFill>
                <a:latin typeface="Verdana" charset="0"/>
              </a:rPr>
              <a:t>PCB cell size of 1cm X 1cm</a:t>
            </a:r>
          </a:p>
          <a:p>
            <a:pPr lvl="1">
              <a:buClrTx/>
              <a:buFont typeface="Wingdings" panose="05000000000000000000" pitchFamily="2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chemeClr val="tx1"/>
                </a:solidFill>
                <a:latin typeface="Verdana" charset="0"/>
              </a:rPr>
              <a:t>Services from one side</a:t>
            </a:r>
          </a:p>
          <a:p>
            <a:pPr lvl="1">
              <a:buClrTx/>
              <a:buFont typeface="Wingdings" panose="05000000000000000000" pitchFamily="2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chemeClr val="tx1"/>
                </a:solidFill>
                <a:latin typeface="Verdana" charset="0"/>
              </a:rPr>
              <a:t>Embedded power-cycled electronics</a:t>
            </a:r>
          </a:p>
          <a:p>
            <a:pPr lvl="1">
              <a:buClrTx/>
              <a:buFont typeface="Wingdings" panose="05000000000000000000" pitchFamily="2" charset="2"/>
              <a:buChar char="q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chemeClr val="tx1"/>
                </a:solidFill>
                <a:latin typeface="Verdana" charset="0"/>
              </a:rPr>
              <a:t>Self-supporting mechanical structure</a:t>
            </a:r>
            <a:endParaRPr lang="en-US" sz="1600" dirty="0">
              <a:solidFill>
                <a:schemeClr val="tx1"/>
              </a:solidFill>
              <a:latin typeface="Verdana"/>
              <a:cs typeface="Verdana"/>
            </a:endParaRPr>
          </a:p>
          <a:p>
            <a:endParaRPr lang="en-US" sz="16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7FF1DA-E6C6-412A-8D9C-572409EDD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4549FB-366F-4697-9BC3-1C6AFBD24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20BE7-80F9-4152-814D-79CD10295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34</a:t>
            </a:fld>
            <a:endParaRPr lang="zh-CN" altLang="en-US"/>
          </a:p>
        </p:txBody>
      </p:sp>
      <p:pic>
        <p:nvPicPr>
          <p:cNvPr id="7" name="Image 3" descr="DHCALview_global.png">
            <a:extLst>
              <a:ext uri="{FF2B5EF4-FFF2-40B4-BE49-F238E27FC236}">
                <a16:creationId xmlns:a16="http://schemas.microsoft.com/office/drawing/2014/main" id="{045743F7-0209-49BF-9639-C777923892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0351" y="1105403"/>
            <a:ext cx="2839350" cy="234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29F1387-1D3C-409A-BA4A-BDDC1C276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804" y="3390085"/>
            <a:ext cx="3176856" cy="14311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F878534-A8DF-4231-8B0B-3B5627CCF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413" y="4885266"/>
            <a:ext cx="3101247" cy="170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2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numéro de diapositive 4"/>
          <p:cNvSpPr txBox="1">
            <a:spLocks noGrp="1"/>
          </p:cNvSpPr>
          <p:nvPr/>
        </p:nvSpPr>
        <p:spPr bwMode="auto">
          <a:xfrm>
            <a:off x="6553200" y="6248400"/>
            <a:ext cx="2112963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SzPct val="100000"/>
            </a:pPr>
            <a:fld id="{E959AFF9-68BE-4275-8223-A61DE0001208}" type="slidenum">
              <a:rPr lang="en-US">
                <a:solidFill>
                  <a:srgbClr val="000000"/>
                </a:solidFill>
              </a:rPr>
              <a:pPr>
                <a:buSzPct val="100000"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11163" y="993775"/>
            <a:ext cx="7635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SzPct val="100000"/>
            </a:pPr>
            <a:r>
              <a:rPr lang="en-US" sz="2400">
                <a:solidFill>
                  <a:srgbClr val="FFFFFF"/>
                </a:solidFill>
                <a:latin typeface="Verdana" pitchFamily="34" charset="0"/>
              </a:rPr>
              <a:t>Assembling procedure</a:t>
            </a:r>
          </a:p>
        </p:txBody>
      </p:sp>
      <p:sp>
        <p:nvSpPr>
          <p:cNvPr id="5124" name="Text Box 10"/>
          <p:cNvSpPr txBox="1">
            <a:spLocks noChangeArrowheads="1"/>
          </p:cNvSpPr>
          <p:nvPr/>
        </p:nvSpPr>
        <p:spPr bwMode="auto">
          <a:xfrm>
            <a:off x="6046788" y="5029200"/>
            <a:ext cx="1878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SzPct val="100000"/>
            </a:pPr>
            <a:r>
              <a:rPr lang="en-US" sz="1400" b="1">
                <a:solidFill>
                  <a:srgbClr val="FFFFFF"/>
                </a:solidFill>
              </a:rPr>
              <a:t>6mm(active area) + 5mm(steel) = </a:t>
            </a:r>
          </a:p>
          <a:p>
            <a:pPr>
              <a:buSzPct val="100000"/>
            </a:pPr>
            <a:r>
              <a:rPr lang="en-US" sz="1400" b="1">
                <a:solidFill>
                  <a:srgbClr val="FFFFFF"/>
                </a:solidFill>
              </a:rPr>
              <a:t>11 mm thickness</a:t>
            </a:r>
          </a:p>
        </p:txBody>
      </p:sp>
      <p:grpSp>
        <p:nvGrpSpPr>
          <p:cNvPr id="5130" name="Grouper 16"/>
          <p:cNvGrpSpPr>
            <a:grpSpLocks/>
          </p:cNvGrpSpPr>
          <p:nvPr/>
        </p:nvGrpSpPr>
        <p:grpSpPr bwMode="auto">
          <a:xfrm>
            <a:off x="381113" y="1216564"/>
            <a:ext cx="8637428" cy="2438400"/>
            <a:chOff x="28575" y="1398588"/>
            <a:chExt cx="8551152" cy="3639285"/>
          </a:xfrm>
        </p:grpSpPr>
        <p:pic>
          <p:nvPicPr>
            <p:cNvPr id="513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2757488"/>
              <a:ext cx="7200900" cy="110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132" name="Text Box 3"/>
            <p:cNvSpPr txBox="1">
              <a:spLocks noChangeArrowheads="1"/>
            </p:cNvSpPr>
            <p:nvPr/>
          </p:nvSpPr>
          <p:spPr bwMode="auto">
            <a:xfrm>
              <a:off x="735013" y="2147888"/>
              <a:ext cx="184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5133" name="Text Box 4"/>
            <p:cNvSpPr txBox="1">
              <a:spLocks noChangeArrowheads="1"/>
            </p:cNvSpPr>
            <p:nvPr/>
          </p:nvSpPr>
          <p:spPr bwMode="auto">
            <a:xfrm>
              <a:off x="666750" y="2286000"/>
              <a:ext cx="2043120" cy="33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en-US" sz="1000">
                  <a:solidFill>
                    <a:srgbClr val="000000"/>
                  </a:solidFill>
                  <a:latin typeface="Verdana" pitchFamily="34" charset="0"/>
                </a:rPr>
                <a:t>PCB support (polycarbonate)</a:t>
              </a:r>
            </a:p>
          </p:txBody>
        </p:sp>
        <p:sp>
          <p:nvSpPr>
            <p:cNvPr id="5134" name="Text Box 5"/>
            <p:cNvSpPr txBox="1">
              <a:spLocks noChangeArrowheads="1"/>
            </p:cNvSpPr>
            <p:nvPr/>
          </p:nvSpPr>
          <p:spPr bwMode="auto">
            <a:xfrm>
              <a:off x="28575" y="1979613"/>
              <a:ext cx="2167979" cy="336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en-US" sz="1000">
                  <a:solidFill>
                    <a:srgbClr val="000000"/>
                  </a:solidFill>
                  <a:latin typeface="Verdana" pitchFamily="34" charset="0"/>
                </a:rPr>
                <a:t>PCB (1.2mm)+ASICs(1.7 mm)</a:t>
              </a:r>
            </a:p>
          </p:txBody>
        </p:sp>
        <p:sp>
          <p:nvSpPr>
            <p:cNvPr id="5135" name="Text Box 6"/>
            <p:cNvSpPr txBox="1">
              <a:spLocks noChangeArrowheads="1"/>
            </p:cNvSpPr>
            <p:nvPr/>
          </p:nvSpPr>
          <p:spPr bwMode="auto">
            <a:xfrm>
              <a:off x="449263" y="1550988"/>
              <a:ext cx="1301480" cy="336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Mylar layer (50</a:t>
              </a:r>
              <a:r>
                <a:rPr lang="el-GR" sz="1000">
                  <a:solidFill>
                    <a:srgbClr val="000000"/>
                  </a:solidFill>
                  <a:latin typeface="Verdana" pitchFamily="34" charset="0"/>
                </a:rPr>
                <a:t>μ</a:t>
              </a: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)</a:t>
              </a:r>
            </a:p>
          </p:txBody>
        </p:sp>
        <p:sp>
          <p:nvSpPr>
            <p:cNvPr id="5136" name="Line 7"/>
            <p:cNvSpPr>
              <a:spLocks noChangeShapeType="1"/>
            </p:cNvSpPr>
            <p:nvPr/>
          </p:nvSpPr>
          <p:spPr bwMode="auto">
            <a:xfrm>
              <a:off x="6659563" y="2492375"/>
              <a:ext cx="865187" cy="504825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Text Box 8"/>
            <p:cNvSpPr txBox="1">
              <a:spLocks noChangeArrowheads="1"/>
            </p:cNvSpPr>
            <p:nvPr/>
          </p:nvSpPr>
          <p:spPr bwMode="auto">
            <a:xfrm>
              <a:off x="5726113" y="1974849"/>
              <a:ext cx="1438049" cy="545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Readout ASIC</a:t>
              </a:r>
            </a:p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(Hardroc2, 1.6mm)</a:t>
              </a:r>
            </a:p>
          </p:txBody>
        </p:sp>
        <p:sp>
          <p:nvSpPr>
            <p:cNvPr id="5138" name="Line 9"/>
            <p:cNvSpPr>
              <a:spLocks noChangeShapeType="1"/>
            </p:cNvSpPr>
            <p:nvPr/>
          </p:nvSpPr>
          <p:spPr bwMode="auto">
            <a:xfrm flipH="1">
              <a:off x="4492625" y="1989138"/>
              <a:ext cx="158750" cy="100806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Text Box 10"/>
            <p:cNvSpPr txBox="1">
              <a:spLocks noChangeArrowheads="1"/>
            </p:cNvSpPr>
            <p:nvPr/>
          </p:nvSpPr>
          <p:spPr bwMode="auto">
            <a:xfrm>
              <a:off x="3925888" y="1700213"/>
              <a:ext cx="1284624" cy="336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PCB interconnect</a:t>
              </a:r>
            </a:p>
          </p:txBody>
        </p:sp>
        <p:sp>
          <p:nvSpPr>
            <p:cNvPr id="5140" name="Text Box 11"/>
            <p:cNvSpPr txBox="1">
              <a:spLocks noChangeArrowheads="1"/>
            </p:cNvSpPr>
            <p:nvPr/>
          </p:nvSpPr>
          <p:spPr bwMode="auto">
            <a:xfrm>
              <a:off x="7418388" y="1398588"/>
              <a:ext cx="1059339" cy="545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Readout pads</a:t>
              </a:r>
            </a:p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(1cm x 1cm)</a:t>
              </a:r>
            </a:p>
          </p:txBody>
        </p:sp>
        <p:sp>
          <p:nvSpPr>
            <p:cNvPr id="5141" name="Text Box 12"/>
            <p:cNvSpPr txBox="1">
              <a:spLocks noChangeArrowheads="1"/>
            </p:cNvSpPr>
            <p:nvPr/>
          </p:nvSpPr>
          <p:spPr bwMode="auto">
            <a:xfrm>
              <a:off x="808038" y="4143375"/>
              <a:ext cx="1020830" cy="33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Mylar (175</a:t>
              </a:r>
              <a:r>
                <a:rPr lang="el-GR" sz="1000">
                  <a:solidFill>
                    <a:srgbClr val="000000"/>
                  </a:solidFill>
                  <a:latin typeface="Verdana" pitchFamily="34" charset="0"/>
                </a:rPr>
                <a:t>μ</a:t>
              </a: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)</a:t>
              </a:r>
            </a:p>
          </p:txBody>
        </p:sp>
        <p:sp>
          <p:nvSpPr>
            <p:cNvPr id="5142" name="Text Box 13"/>
            <p:cNvSpPr txBox="1">
              <a:spLocks noChangeArrowheads="1"/>
            </p:cNvSpPr>
            <p:nvPr/>
          </p:nvSpPr>
          <p:spPr bwMode="auto">
            <a:xfrm>
              <a:off x="252413" y="4564063"/>
              <a:ext cx="2009870" cy="33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Glass fiber frame (≈1.2mm)</a:t>
              </a:r>
            </a:p>
          </p:txBody>
        </p:sp>
        <p:sp>
          <p:nvSpPr>
            <p:cNvPr id="5143" name="Text Box 14"/>
            <p:cNvSpPr txBox="1">
              <a:spLocks noChangeArrowheads="1"/>
            </p:cNvSpPr>
            <p:nvPr/>
          </p:nvSpPr>
          <p:spPr bwMode="auto">
            <a:xfrm>
              <a:off x="5940425" y="4005263"/>
              <a:ext cx="1705675" cy="545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Cathode glass (1.1mm)</a:t>
              </a:r>
            </a:p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+ resistive coating</a:t>
              </a:r>
            </a:p>
          </p:txBody>
        </p:sp>
        <p:sp>
          <p:nvSpPr>
            <p:cNvPr id="5144" name="Text Box 15"/>
            <p:cNvSpPr txBox="1">
              <a:spLocks noChangeArrowheads="1"/>
            </p:cNvSpPr>
            <p:nvPr/>
          </p:nvSpPr>
          <p:spPr bwMode="auto">
            <a:xfrm>
              <a:off x="7003482" y="4492625"/>
              <a:ext cx="1576245" cy="545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 dirty="0">
                  <a:solidFill>
                    <a:srgbClr val="000000"/>
                  </a:solidFill>
                  <a:latin typeface="Verdana" pitchFamily="34" charset="0"/>
                </a:rPr>
                <a:t>Anode glass (0.7mm)</a:t>
              </a:r>
            </a:p>
            <a:p>
              <a:pPr>
                <a:buSzPct val="100000"/>
              </a:pPr>
              <a:r>
                <a:rPr lang="fr-FR" sz="1000" dirty="0">
                  <a:solidFill>
                    <a:srgbClr val="000000"/>
                  </a:solidFill>
                  <a:latin typeface="Verdana" pitchFamily="34" charset="0"/>
                </a:rPr>
                <a:t>+ </a:t>
              </a:r>
              <a:r>
                <a:rPr lang="fr-FR" sz="1000" dirty="0" err="1">
                  <a:solidFill>
                    <a:srgbClr val="000000"/>
                  </a:solidFill>
                  <a:latin typeface="Verdana" pitchFamily="34" charset="0"/>
                </a:rPr>
                <a:t>resistive</a:t>
              </a:r>
              <a:r>
                <a:rPr lang="fr-FR" sz="1000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fr-FR" sz="1000" dirty="0" err="1">
                  <a:solidFill>
                    <a:srgbClr val="000000"/>
                  </a:solidFill>
                  <a:latin typeface="Verdana" pitchFamily="34" charset="0"/>
                </a:rPr>
                <a:t>coating</a:t>
              </a:r>
              <a:endParaRPr lang="fr-FR" sz="10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145" name="Line 16"/>
            <p:cNvSpPr>
              <a:spLocks noChangeShapeType="1"/>
            </p:cNvSpPr>
            <p:nvPr/>
          </p:nvSpPr>
          <p:spPr bwMode="auto">
            <a:xfrm flipH="1" flipV="1">
              <a:off x="2835275" y="3492500"/>
              <a:ext cx="952500" cy="80803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Text Box 17"/>
            <p:cNvSpPr txBox="1">
              <a:spLocks noChangeArrowheads="1"/>
            </p:cNvSpPr>
            <p:nvPr/>
          </p:nvSpPr>
          <p:spPr bwMode="auto">
            <a:xfrm>
              <a:off x="3060700" y="4286250"/>
              <a:ext cx="2063783" cy="33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Ceramic ball spacer (1.2mm)</a:t>
              </a:r>
            </a:p>
          </p:txBody>
        </p:sp>
        <p:sp>
          <p:nvSpPr>
            <p:cNvPr id="5147" name="Text Box 19"/>
            <p:cNvSpPr txBox="1">
              <a:spLocks noChangeArrowheads="1"/>
            </p:cNvSpPr>
            <p:nvPr/>
          </p:nvSpPr>
          <p:spPr bwMode="auto">
            <a:xfrm>
              <a:off x="4141788" y="3284538"/>
              <a:ext cx="909637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400">
                  <a:solidFill>
                    <a:srgbClr val="000000"/>
                  </a:solidFill>
                  <a:latin typeface="Verdana" pitchFamily="34" charset="0"/>
                </a:rPr>
                <a:t>Gas gap</a:t>
              </a:r>
            </a:p>
          </p:txBody>
        </p:sp>
        <p:sp>
          <p:nvSpPr>
            <p:cNvPr id="5148" name="Line 21"/>
            <p:cNvSpPr>
              <a:spLocks noChangeShapeType="1"/>
            </p:cNvSpPr>
            <p:nvPr/>
          </p:nvSpPr>
          <p:spPr bwMode="auto">
            <a:xfrm>
              <a:off x="914400" y="1828800"/>
              <a:ext cx="228600" cy="13716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9" name="Line 22"/>
            <p:cNvSpPr>
              <a:spLocks noChangeShapeType="1"/>
            </p:cNvSpPr>
            <p:nvPr/>
          </p:nvSpPr>
          <p:spPr bwMode="auto">
            <a:xfrm>
              <a:off x="1600200" y="2286000"/>
              <a:ext cx="1588" cy="6858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0" name="Line 23"/>
            <p:cNvSpPr>
              <a:spLocks noChangeShapeType="1"/>
            </p:cNvSpPr>
            <p:nvPr/>
          </p:nvSpPr>
          <p:spPr bwMode="auto">
            <a:xfrm>
              <a:off x="3357563" y="2478088"/>
              <a:ext cx="228600" cy="4572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Line 24"/>
            <p:cNvSpPr>
              <a:spLocks noChangeShapeType="1"/>
            </p:cNvSpPr>
            <p:nvPr/>
          </p:nvSpPr>
          <p:spPr bwMode="auto">
            <a:xfrm flipH="1">
              <a:off x="7537450" y="1792288"/>
              <a:ext cx="469900" cy="13716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2" name="Line 25"/>
            <p:cNvSpPr>
              <a:spLocks noChangeShapeType="1"/>
            </p:cNvSpPr>
            <p:nvPr/>
          </p:nvSpPr>
          <p:spPr bwMode="auto">
            <a:xfrm flipV="1">
              <a:off x="1143000" y="3722688"/>
              <a:ext cx="457200" cy="4699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Line 26"/>
            <p:cNvSpPr>
              <a:spLocks noChangeShapeType="1"/>
            </p:cNvSpPr>
            <p:nvPr/>
          </p:nvSpPr>
          <p:spPr bwMode="auto">
            <a:xfrm flipV="1">
              <a:off x="457200" y="3422650"/>
              <a:ext cx="685800" cy="11557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Line 27"/>
            <p:cNvSpPr>
              <a:spLocks noChangeShapeType="1"/>
            </p:cNvSpPr>
            <p:nvPr/>
          </p:nvSpPr>
          <p:spPr bwMode="auto">
            <a:xfrm flipH="1" flipV="1">
              <a:off x="6851650" y="3651250"/>
              <a:ext cx="241300" cy="4699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Line 28"/>
            <p:cNvSpPr>
              <a:spLocks noChangeShapeType="1"/>
            </p:cNvSpPr>
            <p:nvPr/>
          </p:nvSpPr>
          <p:spPr bwMode="auto">
            <a:xfrm flipH="1" flipV="1">
              <a:off x="7201179" y="3230561"/>
              <a:ext cx="695475" cy="126206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ZoneTexte 43"/>
          <p:cNvSpPr txBox="1">
            <a:spLocks noChangeArrowheads="1"/>
          </p:cNvSpPr>
          <p:nvPr/>
        </p:nvSpPr>
        <p:spPr bwMode="auto">
          <a:xfrm>
            <a:off x="380999" y="3897313"/>
            <a:ext cx="2708461" cy="369332"/>
          </a:xfrm>
          <a:prstGeom prst="rect">
            <a:avLst/>
          </a:prstGeom>
          <a:gradFill rotWithShape="1">
            <a:gsLst>
              <a:gs pos="0">
                <a:srgbClr val="E0FFF4"/>
              </a:gs>
              <a:gs pos="64999">
                <a:srgbClr val="B2FFE3"/>
              </a:gs>
              <a:gs pos="100000">
                <a:srgbClr val="90FFDA"/>
              </a:gs>
            </a:gsLst>
            <a:lin ang="5400000" scaled="1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solidFill>
                  <a:srgbClr val="000000"/>
                </a:solidFill>
              </a:rPr>
              <a:t>Large area </a:t>
            </a:r>
            <a:r>
              <a:rPr lang="en-US" dirty="0" err="1">
                <a:solidFill>
                  <a:srgbClr val="000000"/>
                </a:solidFill>
              </a:rPr>
              <a:t>gRPC</a:t>
            </a:r>
            <a:r>
              <a:rPr lang="en-US" dirty="0">
                <a:solidFill>
                  <a:srgbClr val="000000"/>
                </a:solidFill>
              </a:rPr>
              <a:t>: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158" name="ZoneTexte 44"/>
          <p:cNvSpPr txBox="1">
            <a:spLocks noChangeArrowheads="1"/>
          </p:cNvSpPr>
          <p:nvPr/>
        </p:nvSpPr>
        <p:spPr bwMode="auto">
          <a:xfrm>
            <a:off x="152400" y="4419600"/>
            <a:ext cx="370674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Negligible dead zone </a:t>
            </a:r>
          </a:p>
          <a:p>
            <a:pPr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</a:rPr>
              <a:t>    (tiny ceramic spacers)</a:t>
            </a: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 Large size: 1 </a:t>
            </a:r>
            <a:r>
              <a:rPr lang="en-US" dirty="0">
                <a:solidFill>
                  <a:srgbClr val="000000"/>
                </a:solidFill>
                <a:sym typeface="Symbol"/>
              </a:rPr>
              <a:t></a:t>
            </a:r>
            <a:r>
              <a:rPr lang="en-US" dirty="0">
                <a:solidFill>
                  <a:srgbClr val="000000"/>
                </a:solidFill>
              </a:rPr>
              <a:t> 1 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Cost effective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 Efficient gas distribution system</a:t>
            </a:r>
          </a:p>
          <a:p>
            <a:pPr marL="285750" indent="-285750"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Homogenous resistive coating</a:t>
            </a:r>
          </a:p>
        </p:txBody>
      </p:sp>
      <p:sp>
        <p:nvSpPr>
          <p:cNvPr id="39" name="标题 1"/>
          <p:cNvSpPr txBox="1">
            <a:spLocks/>
          </p:cNvSpPr>
          <p:nvPr/>
        </p:nvSpPr>
        <p:spPr>
          <a:xfrm>
            <a:off x="628650" y="365127"/>
            <a:ext cx="7886700" cy="5392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bg1">
                    <a:lumMod val="95000"/>
                  </a:schemeClr>
                </a:solidFill>
                <a:latin typeface="+mj-lt"/>
                <a:ea typeface="黑体" panose="02010609060101010101" pitchFamily="49" charset="-122"/>
                <a:cs typeface="+mj-cs"/>
              </a:defRPr>
            </a:lvl1pPr>
          </a:lstStyle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Schematic of RPC</a:t>
            </a:r>
            <a:endParaRPr lang="zh-CN" alt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pic>
        <p:nvPicPr>
          <p:cNvPr id="43" name="内容占位符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169" y="3850944"/>
            <a:ext cx="1656388" cy="23955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45493" y="3473313"/>
            <a:ext cx="170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Ran Han (BISEE</a:t>
            </a:r>
            <a:r>
              <a:rPr lang="en-US" altLang="zh-CN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86" y="3842645"/>
            <a:ext cx="2612712" cy="242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63" y="3821379"/>
            <a:ext cx="3228237" cy="243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5717271" y="3449724"/>
            <a:ext cx="1956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Haijun</a:t>
            </a:r>
            <a:r>
              <a:rPr lang="en-US" b="1" dirty="0">
                <a:solidFill>
                  <a:srgbClr val="FF0000"/>
                </a:solidFill>
              </a:rPr>
              <a:t> Yang (SJTU)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0637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628650" y="365127"/>
            <a:ext cx="7886700" cy="5392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bg1">
                    <a:lumMod val="95000"/>
                  </a:schemeClr>
                </a:solidFill>
                <a:latin typeface="+mj-lt"/>
                <a:ea typeface="黑体" panose="02010609060101010101" pitchFamily="49" charset="-122"/>
                <a:cs typeface="+mj-cs"/>
              </a:defRPr>
            </a:lvl1pPr>
          </a:lstStyle>
          <a:p>
            <a:pPr algn="ctr"/>
            <a:r>
              <a:rPr lang="en-US" altLang="zh-CN" b="1" dirty="0">
                <a:solidFill>
                  <a:schemeClr val="bg1"/>
                </a:solidFill>
                <a:latin typeface="+mn-lt"/>
              </a:rPr>
              <a:t>DHCAL with RPC</a:t>
            </a:r>
            <a:endParaRPr lang="zh-CN" alt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660" y="3567167"/>
            <a:ext cx="2316331" cy="242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92767" y="5871448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80 </a:t>
            </a:r>
            <a:r>
              <a:rPr lang="en-US" b="1" dirty="0" err="1"/>
              <a:t>GeV</a:t>
            </a:r>
            <a:r>
              <a:rPr lang="en-US" b="1" dirty="0"/>
              <a:t> Pion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4712" y="1179336"/>
            <a:ext cx="540099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Prototypes of DHCAL based on RPC 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US" altLang="zh-CN" sz="2200" b="1" dirty="0"/>
              <a:t>ANL (J. </a:t>
            </a:r>
            <a:r>
              <a:rPr lang="en-US" altLang="zh-CN" sz="2200" b="1" dirty="0" err="1"/>
              <a:t>Repond</a:t>
            </a:r>
            <a:r>
              <a:rPr lang="en-US" altLang="zh-CN" sz="2200" b="1" dirty="0"/>
              <a:t>, L. Xia et.al.)</a:t>
            </a:r>
          </a:p>
          <a:p>
            <a:r>
              <a:rPr lang="en-US" altLang="zh-CN" sz="2200" b="1" dirty="0"/>
              <a:t>     </a:t>
            </a:r>
            <a:r>
              <a:rPr lang="en-US" altLang="zh-CN" sz="2200" b="1" dirty="0">
                <a:solidFill>
                  <a:srgbClr val="030CBD"/>
                </a:solidFill>
              </a:rPr>
              <a:t>1m</a:t>
            </a:r>
            <a:r>
              <a:rPr lang="en-US" altLang="zh-CN" sz="2200" b="1" baseline="30000" dirty="0">
                <a:solidFill>
                  <a:srgbClr val="030CBD"/>
                </a:solidFill>
              </a:rPr>
              <a:t>3</a:t>
            </a:r>
            <a:r>
              <a:rPr lang="en-US" altLang="zh-CN" sz="2200" b="1" dirty="0">
                <a:solidFill>
                  <a:srgbClr val="030CBD"/>
                </a:solidFill>
              </a:rPr>
              <a:t>, 1 threshold, TB at CERN/</a:t>
            </a:r>
            <a:r>
              <a:rPr lang="en-US" altLang="zh-CN" sz="2200" b="1" dirty="0" err="1">
                <a:solidFill>
                  <a:srgbClr val="030CBD"/>
                </a:solidFill>
              </a:rPr>
              <a:t>Fermilab</a:t>
            </a:r>
            <a:endParaRPr lang="en-US" altLang="zh-CN" sz="2200" b="1" dirty="0">
              <a:solidFill>
                <a:srgbClr val="030CBD"/>
              </a:solidFill>
            </a:endParaRPr>
          </a:p>
          <a:p>
            <a:pPr marL="342900" indent="-342900">
              <a:buFont typeface="Courier New" pitchFamily="49" charset="0"/>
              <a:buChar char="o"/>
            </a:pPr>
            <a:r>
              <a:rPr lang="en-US" altLang="zh-CN" sz="2200" b="1" dirty="0"/>
              <a:t>IPNL (I. </a:t>
            </a:r>
            <a:r>
              <a:rPr lang="en-US" sz="2400" b="1" dirty="0" err="1"/>
              <a:t>Laktineh</a:t>
            </a:r>
            <a:r>
              <a:rPr lang="en-US" sz="2400" b="1" dirty="0"/>
              <a:t> </a:t>
            </a:r>
            <a:r>
              <a:rPr lang="en-US" altLang="zh-CN" sz="2200" b="1" dirty="0"/>
              <a:t>et.al.)</a:t>
            </a:r>
          </a:p>
          <a:p>
            <a:r>
              <a:rPr lang="en-US" altLang="zh-CN" sz="2200" b="1" dirty="0"/>
              <a:t>     </a:t>
            </a:r>
            <a:r>
              <a:rPr lang="en-US" altLang="zh-CN" sz="2200" b="1" dirty="0">
                <a:solidFill>
                  <a:srgbClr val="030CBD"/>
                </a:solidFill>
              </a:rPr>
              <a:t>1m</a:t>
            </a:r>
            <a:r>
              <a:rPr lang="en-US" altLang="zh-CN" sz="2200" b="1" baseline="30000" dirty="0">
                <a:solidFill>
                  <a:srgbClr val="030CBD"/>
                </a:solidFill>
              </a:rPr>
              <a:t>3</a:t>
            </a:r>
            <a:r>
              <a:rPr lang="en-US" altLang="zh-CN" sz="2200" b="1" dirty="0">
                <a:solidFill>
                  <a:srgbClr val="030CBD"/>
                </a:solidFill>
              </a:rPr>
              <a:t>, 3 thresholds, TB at CERN since 2012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07" y="1134804"/>
            <a:ext cx="2903143" cy="217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05" y="3593091"/>
            <a:ext cx="3605355" cy="232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872253" y="1583143"/>
            <a:ext cx="1146412" cy="298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1692322" y="2985051"/>
            <a:ext cx="343494" cy="5744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616" y="3589617"/>
            <a:ext cx="3031654" cy="255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7464056" y="4944139"/>
            <a:ext cx="1499191" cy="53162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834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411163" y="993775"/>
            <a:ext cx="7635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SzPct val="100000"/>
            </a:pPr>
            <a:r>
              <a:rPr lang="en-US" sz="2400">
                <a:solidFill>
                  <a:srgbClr val="FFFFFF"/>
                </a:solidFill>
                <a:latin typeface="Verdana" pitchFamily="34" charset="0"/>
              </a:rPr>
              <a:t>Assembling procedure</a:t>
            </a:r>
          </a:p>
        </p:txBody>
      </p:sp>
      <p:sp>
        <p:nvSpPr>
          <p:cNvPr id="8195" name="Text Box 10"/>
          <p:cNvSpPr txBox="1">
            <a:spLocks noChangeArrowheads="1"/>
          </p:cNvSpPr>
          <p:nvPr/>
        </p:nvSpPr>
        <p:spPr bwMode="auto">
          <a:xfrm>
            <a:off x="6046788" y="5029200"/>
            <a:ext cx="1878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SzPct val="100000"/>
            </a:pPr>
            <a:r>
              <a:rPr lang="en-US" sz="1400" b="1" dirty="0">
                <a:solidFill>
                  <a:srgbClr val="FFFFFF"/>
                </a:solidFill>
              </a:rPr>
              <a:t>6mm(active area) + 5mm(steel) = </a:t>
            </a:r>
          </a:p>
          <a:p>
            <a:pPr>
              <a:buSzPct val="100000"/>
            </a:pPr>
            <a:r>
              <a:rPr lang="en-US" sz="1400" b="1" dirty="0">
                <a:solidFill>
                  <a:srgbClr val="FFFFFF"/>
                </a:solidFill>
              </a:rPr>
              <a:t>11 mm thickness</a:t>
            </a:r>
          </a:p>
        </p:txBody>
      </p:sp>
      <p:pic>
        <p:nvPicPr>
          <p:cNvPr id="819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95" y="1574732"/>
            <a:ext cx="1979556" cy="1545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8197" name="Group 9"/>
          <p:cNvGrpSpPr>
            <a:grpSpLocks/>
          </p:cNvGrpSpPr>
          <p:nvPr/>
        </p:nvGrpSpPr>
        <p:grpSpPr bwMode="auto">
          <a:xfrm>
            <a:off x="4391983" y="1077958"/>
            <a:ext cx="2735953" cy="2503888"/>
            <a:chOff x="3243" y="28"/>
            <a:chExt cx="1813" cy="2166"/>
          </a:xfrm>
        </p:grpSpPr>
        <p:pic>
          <p:nvPicPr>
            <p:cNvPr id="8198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6" y="360"/>
              <a:ext cx="1510" cy="1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199" name="Text Box 11"/>
            <p:cNvSpPr txBox="1">
              <a:spLocks noChangeArrowheads="1"/>
            </p:cNvSpPr>
            <p:nvPr/>
          </p:nvSpPr>
          <p:spPr bwMode="auto">
            <a:xfrm>
              <a:off x="4087" y="1944"/>
              <a:ext cx="1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200" name="Line 12"/>
            <p:cNvSpPr>
              <a:spLocks noChangeShapeType="1"/>
            </p:cNvSpPr>
            <p:nvPr/>
          </p:nvSpPr>
          <p:spPr bwMode="auto">
            <a:xfrm flipH="1">
              <a:off x="3461" y="273"/>
              <a:ext cx="1568" cy="17"/>
            </a:xfrm>
            <a:prstGeom prst="line">
              <a:avLst/>
            </a:prstGeom>
            <a:noFill/>
            <a:ln w="12600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1" name="Text Box 13"/>
            <p:cNvSpPr txBox="1">
              <a:spLocks noChangeArrowheads="1"/>
            </p:cNvSpPr>
            <p:nvPr/>
          </p:nvSpPr>
          <p:spPr bwMode="auto">
            <a:xfrm>
              <a:off x="4010" y="28"/>
              <a:ext cx="59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>
                  <a:solidFill>
                    <a:srgbClr val="000000"/>
                  </a:solidFill>
                </a:rPr>
                <a:t>4.7 mm</a:t>
              </a:r>
            </a:p>
          </p:txBody>
        </p:sp>
        <p:grpSp>
          <p:nvGrpSpPr>
            <p:cNvPr id="8202" name="Group 14"/>
            <p:cNvGrpSpPr>
              <a:grpSpLocks/>
            </p:cNvGrpSpPr>
            <p:nvPr/>
          </p:nvGrpSpPr>
          <p:grpSpPr bwMode="auto">
            <a:xfrm>
              <a:off x="3243" y="301"/>
              <a:ext cx="244" cy="1562"/>
              <a:chOff x="3243" y="301"/>
              <a:chExt cx="244" cy="1562"/>
            </a:xfrm>
          </p:grpSpPr>
          <p:sp>
            <p:nvSpPr>
              <p:cNvPr id="8203" name="Line 15"/>
              <p:cNvSpPr>
                <a:spLocks noChangeShapeType="1"/>
              </p:cNvSpPr>
              <p:nvPr/>
            </p:nvSpPr>
            <p:spPr bwMode="auto">
              <a:xfrm flipH="1" flipV="1">
                <a:off x="3475" y="301"/>
                <a:ext cx="12" cy="1562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4" name="Text Box 16"/>
              <p:cNvSpPr txBox="1">
                <a:spLocks noChangeArrowheads="1"/>
              </p:cNvSpPr>
              <p:nvPr/>
            </p:nvSpPr>
            <p:spPr bwMode="auto">
              <a:xfrm rot="-5400000">
                <a:off x="3082" y="964"/>
                <a:ext cx="554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buSzPct val="100000"/>
                </a:pPr>
                <a:r>
                  <a:rPr lang="fr-FR">
                    <a:solidFill>
                      <a:srgbClr val="000000"/>
                    </a:solidFill>
                  </a:rPr>
                  <a:t>4.3mm</a:t>
                </a:r>
              </a:p>
            </p:txBody>
          </p:sp>
        </p:grpSp>
      </p:grpSp>
      <p:pic>
        <p:nvPicPr>
          <p:cNvPr id="820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758" y="1156811"/>
            <a:ext cx="12811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206" name="Rectangle 25"/>
          <p:cNvSpPr>
            <a:spLocks noChangeArrowheads="1"/>
          </p:cNvSpPr>
          <p:nvPr/>
        </p:nvSpPr>
        <p:spPr bwMode="auto">
          <a:xfrm>
            <a:off x="135575" y="1214438"/>
            <a:ext cx="6629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ASICs : HARDROC2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64 channels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Trigger less mode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Memory depth : 127 events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3 thresholds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Range: </a:t>
            </a: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10 fC-15 </a:t>
            </a:r>
            <a:r>
              <a:rPr lang="en-US" sz="1600" dirty="0" err="1">
                <a:solidFill>
                  <a:srgbClr val="FF0000"/>
                </a:solidFill>
                <a:latin typeface="Verdana" pitchFamily="34" charset="0"/>
              </a:rPr>
              <a:t>pC</a:t>
            </a:r>
            <a:endParaRPr lang="en-US" sz="1600" dirty="0">
              <a:solidFill>
                <a:srgbClr val="FF0000"/>
              </a:solidFill>
              <a:latin typeface="Verdana" pitchFamily="34" charset="0"/>
            </a:endParaRP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110</a:t>
            </a:r>
            <a:r>
              <a:rPr lang="en-US" altLang="zh-CN" sz="1600" dirty="0">
                <a:solidFill>
                  <a:srgbClr val="FF0000"/>
                </a:solidFill>
                <a:latin typeface="Verdana" pitchFamily="34" charset="0"/>
              </a:rPr>
              <a:t>fC, 5pC, 15pC</a:t>
            </a:r>
            <a:endParaRPr lang="en-US" sz="1600" dirty="0">
              <a:solidFill>
                <a:srgbClr val="FF0000"/>
              </a:solidFill>
              <a:latin typeface="Verdana" pitchFamily="34" charset="0"/>
            </a:endParaRP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Gain correction </a:t>
            </a:r>
            <a:r>
              <a:rPr lang="en-US" sz="1600" dirty="0">
                <a:solidFill>
                  <a:srgbClr val="000000"/>
                </a:solidFill>
                <a:latin typeface="Wingdings" pitchFamily="2" charset="2"/>
              </a:rPr>
              <a:t>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uniformity</a:t>
            </a:r>
          </a:p>
        </p:txBody>
      </p:sp>
      <p:sp>
        <p:nvSpPr>
          <p:cNvPr id="27" name="ZoneTexte 26"/>
          <p:cNvSpPr txBox="1">
            <a:spLocks noChangeArrowheads="1"/>
          </p:cNvSpPr>
          <p:nvPr/>
        </p:nvSpPr>
        <p:spPr bwMode="auto">
          <a:xfrm>
            <a:off x="1414934" y="328586"/>
            <a:ext cx="65771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zh-CN" sz="3600" b="1" dirty="0">
                <a:solidFill>
                  <a:schemeClr val="bg1"/>
                </a:solidFill>
                <a:latin typeface="+mn-lt"/>
              </a:rPr>
              <a:t>Readout Electronics for RPC</a:t>
            </a:r>
            <a:endParaRPr lang="fr-FR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208" name="ZoneTexte 27"/>
          <p:cNvSpPr txBox="1">
            <a:spLocks noChangeArrowheads="1"/>
          </p:cNvSpPr>
          <p:nvPr/>
        </p:nvSpPr>
        <p:spPr bwMode="auto">
          <a:xfrm>
            <a:off x="123700" y="3229990"/>
            <a:ext cx="48768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dirty="0">
                <a:solidFill>
                  <a:srgbClr val="000000"/>
                </a:solidFill>
              </a:rPr>
              <a:t>Printed Circuit Boards (PCB) </a:t>
            </a:r>
            <a:r>
              <a:rPr lang="en-US" dirty="0">
                <a:solidFill>
                  <a:srgbClr val="000000"/>
                </a:solidFill>
              </a:rPr>
              <a:t>were designed to reduce the cross-talk with 8-layer structure and buried </a:t>
            </a:r>
            <a:r>
              <a:rPr lang="en-US" dirty="0" err="1">
                <a:solidFill>
                  <a:srgbClr val="000000"/>
                </a:solidFill>
              </a:rPr>
              <a:t>vias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solidFill>
                  <a:srgbClr val="000000"/>
                </a:solidFill>
              </a:rPr>
              <a:t>Tiny connectors were used to connect the PCB two by two so the 24X2 ASICs are daisy-chained. 1</a:t>
            </a:r>
            <a:r>
              <a:rPr lang="en-US" dirty="0">
                <a:solidFill>
                  <a:srgbClr val="000000"/>
                </a:solidFill>
                <a:sym typeface="Symbol"/>
              </a:rPr>
              <a:t></a:t>
            </a:r>
            <a:r>
              <a:rPr lang="en-US" dirty="0">
                <a:solidFill>
                  <a:srgbClr val="000000"/>
                </a:solidFill>
              </a:rPr>
              <a:t>1m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has 6 PCBs and 9216 pads.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solidFill>
                  <a:srgbClr val="000000"/>
                </a:solidFill>
              </a:rPr>
              <a:t>DAQ board (DIF) was developed to transmit  fast commands and data to/from ASICs.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495" y="3581846"/>
            <a:ext cx="4094597" cy="261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690544" y="691782"/>
            <a:ext cx="217444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Imad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Laktineh</a:t>
            </a:r>
            <a:r>
              <a:rPr lang="en-US" b="1" dirty="0">
                <a:solidFill>
                  <a:schemeClr val="bg1"/>
                </a:solidFill>
              </a:rPr>
              <a:t> (IPNL</a:t>
            </a:r>
            <a:r>
              <a:rPr lang="en-US" altLang="zh-CN" b="1" dirty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700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79107-F695-457E-9C14-22A6E1CB6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Electronics channels / m</a:t>
            </a:r>
            <a:r>
              <a:rPr lang="en-US" altLang="zh-CN" sz="4000" b="1" baseline="30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B4B877-6591-4AFA-8B27-76CAEB7BE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138E15-0DE7-4656-9D41-EF7C6F996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E200B1-441C-40E1-8334-9A04A6B5E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38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AEE651-3825-4DD6-9458-5A0903066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75682"/>
            <a:ext cx="3480559" cy="156795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2CED478-2724-4CFB-97A1-2856FAACEA42}"/>
              </a:ext>
            </a:extLst>
          </p:cNvPr>
          <p:cNvSpPr txBox="1"/>
          <p:nvPr/>
        </p:nvSpPr>
        <p:spPr>
          <a:xfrm>
            <a:off x="629006" y="2620870"/>
            <a:ext cx="8119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b="1" dirty="0">
                <a:sym typeface="Wingdings" panose="05000000000000000000" pitchFamily="2" charset="2"/>
              </a:rPr>
              <a:t>6 PCB to cover 1m</a:t>
            </a:r>
            <a:r>
              <a:rPr lang="en-US" sz="2000" b="1" baseline="30000" dirty="0">
                <a:sym typeface="Wingdings" panose="05000000000000000000" pitchFamily="2" charset="2"/>
              </a:rPr>
              <a:t>2</a:t>
            </a:r>
            <a:r>
              <a:rPr lang="en-US" sz="2000" b="1" dirty="0">
                <a:sym typeface="Wingdings" panose="05000000000000000000" pitchFamily="2" charset="2"/>
              </a:rPr>
              <a:t> RPC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b="1" dirty="0">
                <a:sym typeface="Wingdings" panose="05000000000000000000" pitchFamily="2" charset="2"/>
              </a:rPr>
              <a:t>Each PCB size: 31 cm * 50cm ~ 1536 channels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b="1" dirty="0">
                <a:sym typeface="Wingdings" panose="05000000000000000000" pitchFamily="2" charset="2"/>
              </a:rPr>
              <a:t>Each ASIC chip (</a:t>
            </a:r>
            <a:r>
              <a:rPr lang="en-US" sz="2000" b="1" dirty="0" err="1">
                <a:sym typeface="Wingdings" panose="05000000000000000000" pitchFamily="2" charset="2"/>
              </a:rPr>
              <a:t>Hardroc</a:t>
            </a:r>
            <a:r>
              <a:rPr lang="en-US" sz="2000" b="1" dirty="0">
                <a:sym typeface="Wingdings" panose="05000000000000000000" pitchFamily="2" charset="2"/>
              </a:rPr>
              <a:t>) has 64 channels, size 4.3mm*4.7mm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b="1" dirty="0">
                <a:sym typeface="Wingdings" panose="05000000000000000000" pitchFamily="2" charset="2"/>
              </a:rPr>
              <a:t>Each PCB with 1536-channel needs 24 ASIC chips (4*6)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b="1" dirty="0">
                <a:sym typeface="Wingdings" panose="05000000000000000000" pitchFamily="2" charset="2"/>
              </a:rPr>
              <a:t>Power:  1.4mW/</a:t>
            </a:r>
            <a:r>
              <a:rPr lang="en-US" sz="2000" b="1" dirty="0" err="1">
                <a:sym typeface="Wingdings" panose="05000000000000000000" pitchFamily="2" charset="2"/>
              </a:rPr>
              <a:t>ch</a:t>
            </a:r>
            <a:r>
              <a:rPr lang="en-US" sz="2000" b="1" dirty="0">
                <a:sym typeface="Wingdings" panose="05000000000000000000" pitchFamily="2" charset="2"/>
              </a:rPr>
              <a:t> * 64 </a:t>
            </a:r>
            <a:r>
              <a:rPr lang="en-US" sz="2000" b="1" dirty="0" err="1">
                <a:sym typeface="Wingdings" panose="05000000000000000000" pitchFamily="2" charset="2"/>
              </a:rPr>
              <a:t>ch</a:t>
            </a:r>
            <a:r>
              <a:rPr lang="en-US" sz="2000" b="1" dirty="0">
                <a:sym typeface="Wingdings" panose="05000000000000000000" pitchFamily="2" charset="2"/>
              </a:rPr>
              <a:t> = 90 </a:t>
            </a:r>
            <a:r>
              <a:rPr lang="en-US" sz="2000" b="1" dirty="0" err="1">
                <a:sym typeface="Wingdings" panose="05000000000000000000" pitchFamily="2" charset="2"/>
              </a:rPr>
              <a:t>mW</a:t>
            </a:r>
            <a:r>
              <a:rPr lang="en-US" sz="2000" b="1" dirty="0">
                <a:sym typeface="Wingdings" panose="05000000000000000000" pitchFamily="2" charset="2"/>
              </a:rPr>
              <a:t>/Chip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Power: 1.4mW/</a:t>
            </a:r>
            <a:r>
              <a:rPr lang="en-US" sz="20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ch</a:t>
            </a:r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* 6*24*64 </a:t>
            </a:r>
            <a:r>
              <a:rPr lang="en-US" sz="20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ch</a:t>
            </a:r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=  1.4mW/</a:t>
            </a:r>
            <a:r>
              <a:rPr lang="en-US" sz="20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ch</a:t>
            </a:r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*9216ch/m</a:t>
            </a:r>
            <a:r>
              <a:rPr lang="en-US" sz="20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2 </a:t>
            </a:r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= 13W/m</a:t>
            </a:r>
            <a:r>
              <a:rPr lang="en-US" sz="2000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2</a:t>
            </a:r>
            <a:endParaRPr lang="en-US" sz="2000" b="1" baseline="300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4F5627-2A2A-4C86-B4DC-248C36F1D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77818"/>
            <a:ext cx="1990979" cy="194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165EA5B-38A8-4077-A158-85143526897F}"/>
              </a:ext>
            </a:extLst>
          </p:cNvPr>
          <p:cNvGrpSpPr>
            <a:grpSpLocks/>
          </p:cNvGrpSpPr>
          <p:nvPr/>
        </p:nvGrpSpPr>
        <p:grpSpPr bwMode="auto">
          <a:xfrm>
            <a:off x="3670495" y="4541857"/>
            <a:ext cx="2635748" cy="2503888"/>
            <a:chOff x="3243" y="28"/>
            <a:chExt cx="1813" cy="21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7E0E22C-CAEA-4C87-BFDF-4DB005295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6" y="360"/>
              <a:ext cx="1510" cy="1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BCE13532-0060-4582-959E-DA266245E9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7" y="1944"/>
              <a:ext cx="1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F3C7D601-699E-4C9A-8078-509270DFE2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1" y="273"/>
              <a:ext cx="1568" cy="17"/>
            </a:xfrm>
            <a:prstGeom prst="line">
              <a:avLst/>
            </a:prstGeom>
            <a:noFill/>
            <a:ln w="12600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3">
              <a:extLst>
                <a:ext uri="{FF2B5EF4-FFF2-40B4-BE49-F238E27FC236}">
                  <a16:creationId xmlns:a16="http://schemas.microsoft.com/office/drawing/2014/main" id="{38A0C2EE-7BB6-4E3B-93CD-CB62E3355D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0" y="28"/>
              <a:ext cx="59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>
                  <a:solidFill>
                    <a:srgbClr val="000000"/>
                  </a:solidFill>
                </a:rPr>
                <a:t>4.7 mm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84E482D-6B70-4904-868D-BCDFC10325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3" y="301"/>
              <a:ext cx="244" cy="1562"/>
              <a:chOff x="3243" y="301"/>
              <a:chExt cx="244" cy="1562"/>
            </a:xfrm>
          </p:grpSpPr>
          <p:sp>
            <p:nvSpPr>
              <p:cNvPr id="16" name="Line 15">
                <a:extLst>
                  <a:ext uri="{FF2B5EF4-FFF2-40B4-BE49-F238E27FC236}">
                    <a16:creationId xmlns:a16="http://schemas.microsoft.com/office/drawing/2014/main" id="{5210A83D-A1FC-465A-BC97-924D3F3B55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75" y="301"/>
                <a:ext cx="12" cy="1562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 Box 16">
                <a:extLst>
                  <a:ext uri="{FF2B5EF4-FFF2-40B4-BE49-F238E27FC236}">
                    <a16:creationId xmlns:a16="http://schemas.microsoft.com/office/drawing/2014/main" id="{4FB53944-43EC-47E6-AD4E-91F37B2DCD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5400000">
                <a:off x="3082" y="964"/>
                <a:ext cx="554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buSzPct val="100000"/>
                </a:pPr>
                <a:r>
                  <a:rPr lang="fr-FR">
                    <a:solidFill>
                      <a:srgbClr val="000000"/>
                    </a:solidFill>
                  </a:rPr>
                  <a:t>4.3mm</a:t>
                </a:r>
              </a:p>
            </p:txBody>
          </p:sp>
        </p:grp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C026A7AF-C405-4CDA-ACF6-0334DA38F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483" y="4760990"/>
            <a:ext cx="1594230" cy="195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3E741F4-1CA9-4A66-BC89-78E9F5A31A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272" y="4782718"/>
            <a:ext cx="2551887" cy="1913915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AB72A1E6-64EA-46EF-BA79-EC4826EEC5E6}"/>
              </a:ext>
            </a:extLst>
          </p:cNvPr>
          <p:cNvSpPr txBox="1"/>
          <p:nvPr/>
        </p:nvSpPr>
        <p:spPr>
          <a:xfrm>
            <a:off x="4149183" y="1108361"/>
            <a:ext cx="48349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 </a:t>
            </a:r>
            <a:r>
              <a:rPr lang="en-US" sz="2000" b="1" dirty="0">
                <a:solidFill>
                  <a:srgbClr val="0000FF"/>
                </a:solidFill>
              </a:rPr>
              <a:t>SDHCAL for CEPC has 40 layers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Each layer: </a:t>
            </a:r>
            <a:r>
              <a:rPr lang="en-US" sz="2000" b="1" dirty="0">
                <a:solidFill>
                  <a:srgbClr val="0000FF"/>
                </a:solidFill>
              </a:rPr>
              <a:t> 3 mm RPC 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      + 1.2 </a:t>
            </a:r>
            <a:r>
              <a:rPr lang="en-US" sz="2000" b="1" dirty="0">
                <a:solidFill>
                  <a:srgbClr val="0000FF"/>
                </a:solidFill>
                <a:sym typeface="Symbol" panose="05050102010706020507" pitchFamily="18" charset="2"/>
              </a:rPr>
              <a:t></a:t>
            </a:r>
            <a:r>
              <a:rPr lang="en-US" sz="2000" b="1" dirty="0">
                <a:solidFill>
                  <a:srgbClr val="0000FF"/>
                </a:solidFill>
              </a:rPr>
              <a:t> 1.4 mm PCB 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      + 1.6 mm ASIC (</a:t>
            </a:r>
            <a:r>
              <a:rPr lang="en-US" sz="2000" b="1" dirty="0" err="1">
                <a:solidFill>
                  <a:srgbClr val="0000FF"/>
                </a:solidFill>
              </a:rPr>
              <a:t>Hardroc</a:t>
            </a:r>
            <a:r>
              <a:rPr lang="en-US" sz="2000" b="1" dirty="0">
                <a:solidFill>
                  <a:srgbClr val="0000FF"/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000" b="1" dirty="0">
                <a:solidFill>
                  <a:srgbClr val="0000FF"/>
                </a:solidFill>
              </a:rPr>
              <a:t>20mm steel absorber (2.5+2.5+15mm)</a:t>
            </a:r>
          </a:p>
        </p:txBody>
      </p:sp>
    </p:spTree>
    <p:extLst>
      <p:ext uri="{BB962C8B-B14F-4D97-AF65-F5344CB8AC3E}">
        <p14:creationId xmlns:p14="http://schemas.microsoft.com/office/powerpoint/2010/main" val="25982485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4044D-84EA-424A-9822-BDBCFEDF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+mn-lt"/>
              </a:rPr>
              <a:t>New Electronics: ASIC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9572E-DEF7-4D4B-AA02-77435D87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21C01A-9EEF-4558-BF40-BE9432F1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AB63B9-0529-4B1F-BD18-6C56C127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39</a:t>
            </a:fld>
            <a:endParaRPr lang="zh-CN" alt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8686B03-C366-4223-8C12-1023250E0E0E}"/>
              </a:ext>
            </a:extLst>
          </p:cNvPr>
          <p:cNvSpPr txBox="1">
            <a:spLocks noChangeArrowheads="1"/>
          </p:cNvSpPr>
          <p:nvPr/>
        </p:nvSpPr>
        <p:spPr>
          <a:xfrm>
            <a:off x="287007" y="1210329"/>
            <a:ext cx="5247054" cy="21769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  <a:defRPr sz="28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p"/>
              <a:defRPr sz="2400" kern="1200" baseline="0">
                <a:solidFill>
                  <a:schemeClr val="accent2"/>
                </a:solidFill>
                <a:latin typeface="+mn-lt"/>
                <a:ea typeface="黑体" panose="02010609060101010101" pitchFamily="49" charset="-122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n-US" sz="2600" b="1" dirty="0">
                <a:solidFill>
                  <a:schemeClr val="tx1"/>
                </a:solidFill>
                <a:latin typeface="Calibri" pitchFamily="34" charset="0"/>
              </a:rPr>
              <a:t>HARDROCR3 main features:</a:t>
            </a:r>
          </a:p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</a:rPr>
              <a:t>Independent channels</a:t>
            </a:r>
          </a:p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</a:rPr>
              <a:t>Zero suppress</a:t>
            </a:r>
          </a:p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</a:rPr>
              <a:t>Extended dynamic range (up to 50 </a:t>
            </a:r>
            <a:r>
              <a:rPr lang="en-US" sz="2200" dirty="0" err="1">
                <a:solidFill>
                  <a:schemeClr val="tx1"/>
                </a:solidFill>
                <a:latin typeface="Calibri" pitchFamily="34" charset="0"/>
              </a:rPr>
              <a:t>pC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</a:rPr>
              <a:t>)</a:t>
            </a:r>
          </a:p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</a:rPr>
              <a:t>I2C link with triple voting for slow control parameters</a:t>
            </a:r>
          </a:p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</a:rPr>
              <a:t>packaging in QFP208,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  <a:sym typeface="Wingdings" panose="05000000000000000000" pitchFamily="2" charset="2"/>
              </a:rPr>
              <a:t> d</a:t>
            </a:r>
            <a:r>
              <a:rPr lang="en-US" sz="2200" dirty="0">
                <a:solidFill>
                  <a:schemeClr val="tx1"/>
                </a:solidFill>
                <a:latin typeface="Calibri" pitchFamily="34" charset="0"/>
              </a:rPr>
              <a:t>ie size  ~30 mm</a:t>
            </a:r>
            <a:r>
              <a:rPr lang="en-US" sz="2200" baseline="30000" dirty="0">
                <a:solidFill>
                  <a:schemeClr val="tx1"/>
                </a:solidFill>
                <a:latin typeface="Calibri" pitchFamily="34" charset="0"/>
              </a:rPr>
              <a:t>2</a:t>
            </a:r>
          </a:p>
          <a:p>
            <a:pPr>
              <a:defRPr/>
            </a:pPr>
            <a:r>
              <a:rPr lang="en-US" sz="2200" dirty="0">
                <a:solidFill>
                  <a:schemeClr val="tx1"/>
                </a:solidFill>
                <a:latin typeface="Calibri" pitchFamily="34" charset="0"/>
              </a:rPr>
              <a:t>Consumption increase (internal PLL, I2C)</a:t>
            </a:r>
          </a:p>
          <a:p>
            <a:pPr lvl="1">
              <a:lnSpc>
                <a:spcPct val="80000"/>
              </a:lnSpc>
              <a:buFontTx/>
              <a:buNone/>
              <a:defRPr/>
            </a:pPr>
            <a:endParaRPr lang="en-US" dirty="0">
              <a:latin typeface="Calibri" pitchFamily="34" charset="0"/>
            </a:endParaRPr>
          </a:p>
        </p:txBody>
      </p:sp>
      <p:grpSp>
        <p:nvGrpSpPr>
          <p:cNvPr id="8" name="Grouper 9">
            <a:extLst>
              <a:ext uri="{FF2B5EF4-FFF2-40B4-BE49-F238E27FC236}">
                <a16:creationId xmlns:a16="http://schemas.microsoft.com/office/drawing/2014/main" id="{6FA0CFDA-FED4-46F3-9A7C-9B5CEED942ED}"/>
              </a:ext>
            </a:extLst>
          </p:cNvPr>
          <p:cNvGrpSpPr/>
          <p:nvPr/>
        </p:nvGrpSpPr>
        <p:grpSpPr>
          <a:xfrm>
            <a:off x="5436146" y="1179447"/>
            <a:ext cx="3230481" cy="2538562"/>
            <a:chOff x="6002338" y="1428750"/>
            <a:chExt cx="2962275" cy="2216150"/>
          </a:xfrm>
        </p:grpSpPr>
        <p:pic>
          <p:nvPicPr>
            <p:cNvPr id="9" name="Picture 2" descr="C:\Users\seguin.LAL\Application Data\SSH\temp\lay1_hr3.png">
              <a:extLst>
                <a:ext uri="{FF2B5EF4-FFF2-40B4-BE49-F238E27FC236}">
                  <a16:creationId xmlns:a16="http://schemas.microsoft.com/office/drawing/2014/main" id="{55D21C04-F7A1-4F88-8530-1C1E4F34D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15" t="12816" r="10617" b="13934"/>
            <a:stretch>
              <a:fillRect/>
            </a:stretch>
          </p:blipFill>
          <p:spPr bwMode="auto">
            <a:xfrm>
              <a:off x="6507163" y="1831975"/>
              <a:ext cx="2457450" cy="181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Connecteur droit avec flèche 3">
              <a:extLst>
                <a:ext uri="{FF2B5EF4-FFF2-40B4-BE49-F238E27FC236}">
                  <a16:creationId xmlns:a16="http://schemas.microsoft.com/office/drawing/2014/main" id="{40628C87-A0D7-4F08-B2CA-23BDCDF51CA2}"/>
                </a:ext>
              </a:extLst>
            </p:cNvPr>
            <p:cNvCxnSpPr/>
            <p:nvPr/>
          </p:nvCxnSpPr>
          <p:spPr>
            <a:xfrm>
              <a:off x="6507163" y="1768475"/>
              <a:ext cx="2457450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4">
              <a:extLst>
                <a:ext uri="{FF2B5EF4-FFF2-40B4-BE49-F238E27FC236}">
                  <a16:creationId xmlns:a16="http://schemas.microsoft.com/office/drawing/2014/main" id="{DD45DB34-463E-4B45-A2A5-FE28776A6F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9325" y="1428750"/>
              <a:ext cx="928688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 dirty="0"/>
                <a:t>6,3 mm</a:t>
              </a:r>
            </a:p>
          </p:txBody>
        </p:sp>
        <p:cxnSp>
          <p:nvCxnSpPr>
            <p:cNvPr id="12" name="Connecteur droit avec flèche 16">
              <a:extLst>
                <a:ext uri="{FF2B5EF4-FFF2-40B4-BE49-F238E27FC236}">
                  <a16:creationId xmlns:a16="http://schemas.microsoft.com/office/drawing/2014/main" id="{98580231-5824-443E-B3BC-8923AF3D0C34}"/>
                </a:ext>
              </a:extLst>
            </p:cNvPr>
            <p:cNvCxnSpPr/>
            <p:nvPr/>
          </p:nvCxnSpPr>
          <p:spPr>
            <a:xfrm>
              <a:off x="6372225" y="1849438"/>
              <a:ext cx="0" cy="1795462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20">
              <a:extLst>
                <a:ext uri="{FF2B5EF4-FFF2-40B4-BE49-F238E27FC236}">
                  <a16:creationId xmlns:a16="http://schemas.microsoft.com/office/drawing/2014/main" id="{ACB6DE7B-0448-4640-B86D-9AEEB5F57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5722938" y="2492375"/>
              <a:ext cx="92868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/>
                <a:t>4,7 mm</a:t>
              </a:r>
            </a:p>
          </p:txBody>
        </p:sp>
      </p:grpSp>
      <p:pic>
        <p:nvPicPr>
          <p:cNvPr id="14" name="Picture 3" descr="D:\Mes_documents_locaux\Hardroc3\Scurves_DAC0.bmp">
            <a:extLst>
              <a:ext uri="{FF2B5EF4-FFF2-40B4-BE49-F238E27FC236}">
                <a16:creationId xmlns:a16="http://schemas.microsoft.com/office/drawing/2014/main" id="{E6D11F15-8706-49A0-A3A8-88D8ECDD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300" y="3908026"/>
            <a:ext cx="4572000" cy="2492945"/>
          </a:xfrm>
          <a:prstGeom prst="rect">
            <a:avLst/>
          </a:prstGeom>
          <a:noFill/>
        </p:spPr>
      </p:pic>
      <p:sp>
        <p:nvSpPr>
          <p:cNvPr id="16" name="ZoneTexte 12">
            <a:extLst>
              <a:ext uri="{FF2B5EF4-FFF2-40B4-BE49-F238E27FC236}">
                <a16:creationId xmlns:a16="http://schemas.microsoft.com/office/drawing/2014/main" id="{4152EDE9-3CA1-43BE-ADC4-63A5919DE8EA}"/>
              </a:ext>
            </a:extLst>
          </p:cNvPr>
          <p:cNvSpPr txBox="1"/>
          <p:nvPr/>
        </p:nvSpPr>
        <p:spPr>
          <a:xfrm>
            <a:off x="424180" y="3442915"/>
            <a:ext cx="4153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H3B TESTED : 786,    </a:t>
            </a:r>
            <a:r>
              <a:rPr lang="fr-FR" sz="2000" b="1" dirty="0" err="1"/>
              <a:t>Yield</a:t>
            </a:r>
            <a:r>
              <a:rPr lang="fr-FR" sz="2000" b="1" dirty="0"/>
              <a:t> : 83.3 %</a:t>
            </a:r>
          </a:p>
        </p:txBody>
      </p:sp>
      <p:pic>
        <p:nvPicPr>
          <p:cNvPr id="17" name="Image 14" descr="C:\Users\seguin.LAL\Desktop\Hardroc3\Mesures\lin_fsb2.tif">
            <a:extLst>
              <a:ext uri="{FF2B5EF4-FFF2-40B4-BE49-F238E27FC236}">
                <a16:creationId xmlns:a16="http://schemas.microsoft.com/office/drawing/2014/main" id="{CA799C7B-C79C-41FC-BF4D-D35DA0CB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"/>
          <a:stretch>
            <a:fillRect/>
          </a:stretch>
        </p:blipFill>
        <p:spPr bwMode="auto">
          <a:xfrm>
            <a:off x="4701299" y="3878584"/>
            <a:ext cx="41671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6">
            <a:extLst>
              <a:ext uri="{FF2B5EF4-FFF2-40B4-BE49-F238E27FC236}">
                <a16:creationId xmlns:a16="http://schemas.microsoft.com/office/drawing/2014/main" id="{31A66F48-45A4-4CE5-8FDC-EC2E144F1721}"/>
              </a:ext>
            </a:extLst>
          </p:cNvPr>
          <p:cNvSpPr txBox="1"/>
          <p:nvPr/>
        </p:nvSpPr>
        <p:spPr>
          <a:xfrm>
            <a:off x="7417512" y="5504184"/>
            <a:ext cx="14081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cs typeface="+mn-cs"/>
              </a:rPr>
              <a:t>Up to 50 </a:t>
            </a:r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  <a:cs typeface="+mn-cs"/>
              </a:rPr>
              <a:t>pC</a:t>
            </a:r>
            <a:endParaRPr lang="fr-FR" sz="2000" dirty="0">
              <a:solidFill>
                <a:schemeClr val="accent5">
                  <a:lumMod val="50000"/>
                </a:schemeClr>
              </a:solidFill>
              <a:cs typeface="+mn-cs"/>
            </a:endParaRPr>
          </a:p>
        </p:txBody>
      </p:sp>
      <p:sp>
        <p:nvSpPr>
          <p:cNvPr id="19" name="ZoneTexte 26">
            <a:extLst>
              <a:ext uri="{FF2B5EF4-FFF2-40B4-BE49-F238E27FC236}">
                <a16:creationId xmlns:a16="http://schemas.microsoft.com/office/drawing/2014/main" id="{5DCF103A-87F5-43C5-B97A-A6D88D2CE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9362" y="4599598"/>
            <a:ext cx="695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>
                <a:solidFill>
                  <a:srgbClr val="C00000"/>
                </a:solidFill>
              </a:rPr>
              <a:t>FSB2</a:t>
            </a:r>
          </a:p>
        </p:txBody>
      </p:sp>
    </p:spTree>
    <p:extLst>
      <p:ext uri="{BB962C8B-B14F-4D97-AF65-F5344CB8AC3E}">
        <p14:creationId xmlns:p14="http://schemas.microsoft.com/office/powerpoint/2010/main" val="1487033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944F8F-45ED-442E-A1ED-4C12A2005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SDHCAL Prototype Construction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5D00DB-F114-4DB0-8414-6F4295EA8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195CF0-49EB-4651-A70C-4CCE79037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61910-E31D-4C68-A222-67ABF3EB7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6665C7E-36A1-43D8-AE9B-FE1602EF4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1" y="4828371"/>
            <a:ext cx="2410184" cy="20296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D66C7E0-12E8-461D-B3EA-41B4318ACF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3819" y="4822674"/>
            <a:ext cx="2410181" cy="202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86923E9F-EE56-4385-91FC-B1C8F198C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7998" y="4822674"/>
            <a:ext cx="2973606" cy="20376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51C713ED-9970-498D-9247-A47A86DA5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0841" y="4834071"/>
            <a:ext cx="2404473" cy="20182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2" name="Grouper 18">
            <a:extLst>
              <a:ext uri="{FF2B5EF4-FFF2-40B4-BE49-F238E27FC236}">
                <a16:creationId xmlns:a16="http://schemas.microsoft.com/office/drawing/2014/main" id="{97D698B6-DBCB-435F-8AEA-7672DDEBBC59}"/>
              </a:ext>
            </a:extLst>
          </p:cNvPr>
          <p:cNvGrpSpPr/>
          <p:nvPr/>
        </p:nvGrpSpPr>
        <p:grpSpPr>
          <a:xfrm>
            <a:off x="340850" y="1210305"/>
            <a:ext cx="8516903" cy="3084735"/>
            <a:chOff x="37405" y="457200"/>
            <a:chExt cx="5495313" cy="2789856"/>
          </a:xfrm>
        </p:grpSpPr>
        <p:sp>
          <p:nvSpPr>
            <p:cNvPr id="13" name="ZoneTexte 7">
              <a:extLst>
                <a:ext uri="{FF2B5EF4-FFF2-40B4-BE49-F238E27FC236}">
                  <a16:creationId xmlns:a16="http://schemas.microsoft.com/office/drawing/2014/main" id="{F8C439DA-C26F-414D-9742-6B88F6B709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18" y="457200"/>
              <a:ext cx="54864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10500 64-ch ASICs  were tested  and calibrated using a dedicated ASICs layout.</a:t>
              </a:r>
            </a:p>
          </p:txBody>
        </p:sp>
        <p:sp>
          <p:nvSpPr>
            <p:cNvPr id="15" name="ZoneTexte 10">
              <a:extLst>
                <a:ext uri="{FF2B5EF4-FFF2-40B4-BE49-F238E27FC236}">
                  <a16:creationId xmlns:a16="http://schemas.microsoft.com/office/drawing/2014/main" id="{A89CF881-BCD2-4A31-A179-8B84C1486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05" y="885133"/>
              <a:ext cx="54864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310 PCBs were produced, cabled and tested,</a:t>
              </a:r>
              <a:r>
                <a:rPr lang="zh-CN" alt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assembled by sets of six to make 1m</a:t>
              </a:r>
              <a:r>
                <a:rPr lang="en-US" sz="1400" baseline="300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2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ASUs</a:t>
              </a:r>
              <a:endParaRPr lang="en-US" sz="1400" baseline="300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6" name="ZoneTexte 10">
              <a:extLst>
                <a:ext uri="{FF2B5EF4-FFF2-40B4-BE49-F238E27FC236}">
                  <a16:creationId xmlns:a16="http://schemas.microsoft.com/office/drawing/2014/main" id="{EEFA21F5-C3D5-4E94-B8D6-D02CE5F602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18" y="1667802"/>
              <a:ext cx="53340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50 detectors were built and assembled with electronics into cassettes. </a:t>
              </a:r>
            </a:p>
          </p:txBody>
        </p:sp>
        <p:sp>
          <p:nvSpPr>
            <p:cNvPr id="17" name="ZoneTexte 10">
              <a:extLst>
                <a:ext uri="{FF2B5EF4-FFF2-40B4-BE49-F238E27FC236}">
                  <a16:creationId xmlns:a16="http://schemas.microsoft.com/office/drawing/2014/main" id="{A0D02FD7-1214-4B7B-AA1D-848BFD3BCB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13" y="2561063"/>
              <a:ext cx="48006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Self-supporting mechanical structure.  </a:t>
              </a:r>
            </a:p>
          </p:txBody>
        </p:sp>
        <p:sp>
          <p:nvSpPr>
            <p:cNvPr id="18" name="ZoneTexte 10">
              <a:extLst>
                <a:ext uri="{FF2B5EF4-FFF2-40B4-BE49-F238E27FC236}">
                  <a16:creationId xmlns:a16="http://schemas.microsoft.com/office/drawing/2014/main" id="{27CC1B45-B558-46CC-85E3-3433510B9D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54" y="2968700"/>
              <a:ext cx="48006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b="1" dirty="0">
                  <a:solidFill>
                    <a:srgbClr val="030CBD"/>
                  </a:solidFill>
                  <a:latin typeface="Verdana" charset="0"/>
                  <a:ea typeface="Verdana" charset="0"/>
                  <a:cs typeface="Verdana" charset="0"/>
                </a:rPr>
                <a:t> Full assembly and 5 test beam at CERN since 2012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.</a:t>
              </a:r>
            </a:p>
          </p:txBody>
        </p:sp>
        <p:sp>
          <p:nvSpPr>
            <p:cNvPr id="19" name="ZoneTexte 10">
              <a:extLst>
                <a:ext uri="{FF2B5EF4-FFF2-40B4-BE49-F238E27FC236}">
                  <a16:creationId xmlns:a16="http://schemas.microsoft.com/office/drawing/2014/main" id="{62C016DB-D9B3-48FA-BA9D-D6559229AC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86" y="1278708"/>
              <a:ext cx="5105400" cy="278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170 DIF, 20 DCC were built and tested.</a:t>
              </a:r>
            </a:p>
          </p:txBody>
        </p:sp>
      </p:grpSp>
      <p:sp>
        <p:nvSpPr>
          <p:cNvPr id="20" name="ZoneTexte 10">
            <a:extLst>
              <a:ext uri="{FF2B5EF4-FFF2-40B4-BE49-F238E27FC236}">
                <a16:creationId xmlns:a16="http://schemas.microsoft.com/office/drawing/2014/main" id="{C2D1BB4A-44AA-4625-BCDA-9A84A6FD7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64" y="2958486"/>
            <a:ext cx="55016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DAQ system using both USB and HTML protocol  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was developed and used.  </a:t>
            </a:r>
          </a:p>
        </p:txBody>
      </p:sp>
      <p:sp>
        <p:nvSpPr>
          <p:cNvPr id="21" name="ZoneTexte 23">
            <a:extLst>
              <a:ext uri="{FF2B5EF4-FFF2-40B4-BE49-F238E27FC236}">
                <a16:creationId xmlns:a16="http://schemas.microsoft.com/office/drawing/2014/main" id="{D10FF574-44A1-441B-8301-95E932C837CE}"/>
              </a:ext>
            </a:extLst>
          </p:cNvPr>
          <p:cNvSpPr txBox="1"/>
          <p:nvPr/>
        </p:nvSpPr>
        <p:spPr>
          <a:xfrm>
            <a:off x="3506904" y="4390412"/>
            <a:ext cx="254844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JINST 10 (2015) P10039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809652F-5CF6-4921-BBBD-0F6220D9B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9439" y="2825847"/>
            <a:ext cx="2674561" cy="200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952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3019C4-4B12-4FC9-AFF1-E8717B759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ASU (Active Sensor Unit)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910D49-DBE0-4C2F-A814-8550D130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0E3484-5B1A-44BD-A2C6-2303BDEE1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ED68A3-F705-4286-A834-9F53ED4F3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40</a:t>
            </a:fld>
            <a:endParaRPr lang="zh-CN" altLang="en-US"/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0CD1BD4B-4EEB-4A8A-82EE-B61DCA11A2BA}"/>
              </a:ext>
            </a:extLst>
          </p:cNvPr>
          <p:cNvSpPr txBox="1"/>
          <p:nvPr/>
        </p:nvSpPr>
        <p:spPr>
          <a:xfrm>
            <a:off x="285253" y="1077301"/>
            <a:ext cx="8469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/>
              <a:t>One</a:t>
            </a:r>
            <a:r>
              <a:rPr lang="es-ES" sz="2000" dirty="0"/>
              <a:t> </a:t>
            </a:r>
            <a:r>
              <a:rPr lang="en-US" sz="2000" dirty="0"/>
              <a:t>important challenge is to build a PCB up to 1m length with good planarity to have a homogeneous contact of pads with RPCs in order to guarantee an uniform response along all the detector. After investigation in some companies, </a:t>
            </a:r>
          </a:p>
          <a:p>
            <a:r>
              <a:rPr lang="en-US" sz="2000" b="1" i="1" dirty="0">
                <a:solidFill>
                  <a:srgbClr val="CC0099"/>
                </a:solidFill>
              </a:rPr>
              <a:t>1x0.33 m2 with 13 layer ASUs </a:t>
            </a:r>
            <a:r>
              <a:rPr lang="en-US" sz="2000" dirty="0"/>
              <a:t>have been built.</a:t>
            </a:r>
          </a:p>
        </p:txBody>
      </p:sp>
      <p:pic>
        <p:nvPicPr>
          <p:cNvPr id="8" name="Imagen 10">
            <a:extLst>
              <a:ext uri="{FF2B5EF4-FFF2-40B4-BE49-F238E27FC236}">
                <a16:creationId xmlns:a16="http://schemas.microsoft.com/office/drawing/2014/main" id="{4D381F62-8774-4E8A-AB51-343F0F029E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1356" y="1475941"/>
            <a:ext cx="2572435" cy="4828281"/>
          </a:xfrm>
          <a:prstGeom prst="rect">
            <a:avLst/>
          </a:prstGeom>
        </p:spPr>
      </p:pic>
      <p:pic>
        <p:nvPicPr>
          <p:cNvPr id="9" name="Imagen 11">
            <a:extLst>
              <a:ext uri="{FF2B5EF4-FFF2-40B4-BE49-F238E27FC236}">
                <a16:creationId xmlns:a16="http://schemas.microsoft.com/office/drawing/2014/main" id="{F844534D-CB5D-4E87-A639-42749A42C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759" y="2573688"/>
            <a:ext cx="2199182" cy="2932242"/>
          </a:xfrm>
          <a:prstGeom prst="rect">
            <a:avLst/>
          </a:prstGeom>
        </p:spPr>
      </p:pic>
      <p:sp>
        <p:nvSpPr>
          <p:cNvPr id="10" name="CuadroTexto 13">
            <a:extLst>
              <a:ext uri="{FF2B5EF4-FFF2-40B4-BE49-F238E27FC236}">
                <a16:creationId xmlns:a16="http://schemas.microsoft.com/office/drawing/2014/main" id="{A60F0E9F-EDA9-422C-B352-832C6FDEB3B6}"/>
              </a:ext>
            </a:extLst>
          </p:cNvPr>
          <p:cNvSpPr txBox="1"/>
          <p:nvPr/>
        </p:nvSpPr>
        <p:spPr>
          <a:xfrm>
            <a:off x="4292276" y="4501083"/>
            <a:ext cx="71686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CC0099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C0099"/>
                </a:solidFill>
              </a:rPr>
              <a:t>ASU</a:t>
            </a:r>
          </a:p>
        </p:txBody>
      </p:sp>
      <p:sp>
        <p:nvSpPr>
          <p:cNvPr id="11" name="CuadroTexto 6">
            <a:extLst>
              <a:ext uri="{FF2B5EF4-FFF2-40B4-BE49-F238E27FC236}">
                <a16:creationId xmlns:a16="http://schemas.microsoft.com/office/drawing/2014/main" id="{388BB494-F1F0-402B-B9D0-07B78B8F96B1}"/>
              </a:ext>
            </a:extLst>
          </p:cNvPr>
          <p:cNvSpPr txBox="1"/>
          <p:nvPr/>
        </p:nvSpPr>
        <p:spPr>
          <a:xfrm>
            <a:off x="1394227" y="5588127"/>
            <a:ext cx="696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The ASU-ASU </a:t>
            </a:r>
            <a:r>
              <a:rPr lang="es-ES" sz="2400" b="1" dirty="0">
                <a:solidFill>
                  <a:srgbClr val="7030A0"/>
                </a:solidFill>
              </a:rPr>
              <a:t>(= ASU-DIF) </a:t>
            </a:r>
            <a:r>
              <a:rPr lang="en-US" sz="2400" b="1" dirty="0">
                <a:solidFill>
                  <a:srgbClr val="7030A0"/>
                </a:solidFill>
              </a:rPr>
              <a:t>connections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>
                <a:solidFill>
                  <a:srgbClr val="7030A0"/>
                </a:solidFill>
              </a:rPr>
              <a:t>also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>
                <a:solidFill>
                  <a:srgbClr val="7030A0"/>
                </a:solidFill>
              </a:rPr>
              <a:t>produced </a:t>
            </a:r>
          </a:p>
        </p:txBody>
      </p:sp>
    </p:spTree>
    <p:extLst>
      <p:ext uri="{BB962C8B-B14F-4D97-AF65-F5344CB8AC3E}">
        <p14:creationId xmlns:p14="http://schemas.microsoft.com/office/powerpoint/2010/main" val="23885103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5CBCDE-BA91-411B-92FF-6345B480E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+mn-lt"/>
              </a:rPr>
              <a:t>New Electronics: DIF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FCF5A6-B7DE-4805-A870-4D5E6369B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D5DF51-A250-4317-A29B-EAEF83111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06BF92-36CE-4DEF-A60A-D59A1D3C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41</a:t>
            </a:fld>
            <a:endParaRPr lang="zh-CN" altLang="en-US"/>
          </a:p>
        </p:txBody>
      </p:sp>
      <p:sp>
        <p:nvSpPr>
          <p:cNvPr id="7" name="Rectángulo 3">
            <a:extLst>
              <a:ext uri="{FF2B5EF4-FFF2-40B4-BE49-F238E27FC236}">
                <a16:creationId xmlns:a16="http://schemas.microsoft.com/office/drawing/2014/main" id="{7F229851-F664-4EB5-806A-32FE81D65F94}"/>
              </a:ext>
            </a:extLst>
          </p:cNvPr>
          <p:cNvSpPr/>
          <p:nvPr/>
        </p:nvSpPr>
        <p:spPr>
          <a:xfrm>
            <a:off x="483885" y="1134777"/>
            <a:ext cx="8087621" cy="707886"/>
          </a:xfrm>
          <a:prstGeom prst="rect">
            <a:avLst/>
          </a:prstGeom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lang="en-US" sz="2000" b="1" dirty="0">
                <a:solidFill>
                  <a:srgbClr val="FF0000"/>
                </a:solidFill>
              </a:rPr>
              <a:t>DIF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sends DAQ commands (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config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clock, trigger) to front-end and transfer their signal data to DAQ. It controls also the ASIC power pulsing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4AAFC9E-7E53-41F0-BCC2-B7E075984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2092" y="1870910"/>
            <a:ext cx="5283210" cy="28007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GB" sz="1600" dirty="0"/>
              <a:t>• Only </a:t>
            </a:r>
            <a:r>
              <a:rPr lang="en-GB" sz="1600" b="1" dirty="0">
                <a:solidFill>
                  <a:srgbClr val="00B0F0"/>
                </a:solidFill>
              </a:rPr>
              <a:t>one DIF per plane 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(instead of </a:t>
            </a:r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three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r>
              <a:rPr lang="en-GB" sz="1600" dirty="0"/>
              <a:t>• DIF handle up to </a:t>
            </a:r>
            <a:r>
              <a:rPr lang="en-GB" sz="1600" b="1" dirty="0">
                <a:solidFill>
                  <a:srgbClr val="00B0F0"/>
                </a:solidFill>
              </a:rPr>
              <a:t>432 HR3 chips  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(vs </a:t>
            </a:r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48 HR2 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in previous DIF)</a:t>
            </a:r>
          </a:p>
          <a:p>
            <a:r>
              <a:rPr lang="en-GB" sz="1600" dirty="0"/>
              <a:t>• HR3 </a:t>
            </a:r>
            <a:r>
              <a:rPr lang="en-GB" sz="1600" b="1" dirty="0">
                <a:solidFill>
                  <a:srgbClr val="7030A0"/>
                </a:solidFill>
              </a:rPr>
              <a:t>slow control </a:t>
            </a:r>
            <a:r>
              <a:rPr lang="en-GB" sz="1600" dirty="0"/>
              <a:t>through </a:t>
            </a:r>
            <a:r>
              <a:rPr lang="en-GB" sz="1600" b="1" dirty="0">
                <a:solidFill>
                  <a:srgbClr val="00B0F0"/>
                </a:solidFill>
              </a:rPr>
              <a:t>I2C bus (12 IC2 buses). </a:t>
            </a:r>
          </a:p>
          <a:p>
            <a:r>
              <a:rPr lang="en-GB" sz="1600" dirty="0"/>
              <a:t>   Keeps also </a:t>
            </a:r>
            <a:r>
              <a:rPr lang="en-GB" sz="1600" b="1" dirty="0"/>
              <a:t>2 of the old slow control buses as backup &amp; redundancy</a:t>
            </a:r>
            <a:r>
              <a:rPr lang="en-GB" sz="1600" dirty="0"/>
              <a:t>.</a:t>
            </a:r>
          </a:p>
          <a:p>
            <a:r>
              <a:rPr lang="en-GB" sz="1600" dirty="0"/>
              <a:t>• </a:t>
            </a:r>
            <a:r>
              <a:rPr lang="en-GB" sz="1600" b="1" dirty="0">
                <a:solidFill>
                  <a:srgbClr val="7030A0"/>
                </a:solidFill>
              </a:rPr>
              <a:t>Data transmission to/from DAQ</a:t>
            </a:r>
            <a:r>
              <a:rPr lang="en-GB" sz="1600" dirty="0"/>
              <a:t> by </a:t>
            </a:r>
            <a:r>
              <a:rPr lang="en-GB" sz="1600" b="1" dirty="0">
                <a:solidFill>
                  <a:srgbClr val="00B0F0"/>
                </a:solidFill>
              </a:rPr>
              <a:t>Ethernet</a:t>
            </a:r>
          </a:p>
          <a:p>
            <a:r>
              <a:rPr lang="en-GB" sz="1600" dirty="0"/>
              <a:t>• </a:t>
            </a:r>
            <a:r>
              <a:rPr lang="en-GB" sz="1600" b="1" dirty="0">
                <a:solidFill>
                  <a:srgbClr val="7030A0"/>
                </a:solidFill>
              </a:rPr>
              <a:t>Clock and synchronization </a:t>
            </a:r>
            <a:r>
              <a:rPr lang="en-GB" sz="1600" dirty="0"/>
              <a:t>by </a:t>
            </a:r>
            <a:r>
              <a:rPr lang="en-GB" sz="1600" b="1" dirty="0">
                <a:solidFill>
                  <a:srgbClr val="00B0F0"/>
                </a:solidFill>
              </a:rPr>
              <a:t>TTC</a:t>
            </a:r>
            <a:r>
              <a:rPr lang="en-GB" sz="1600" dirty="0"/>
              <a:t> (already used in LHC)</a:t>
            </a:r>
          </a:p>
          <a:p>
            <a:r>
              <a:rPr lang="en-GB" sz="1600" dirty="0"/>
              <a:t>• </a:t>
            </a:r>
            <a:r>
              <a:rPr lang="en-GB" sz="1600" b="1" dirty="0">
                <a:solidFill>
                  <a:srgbClr val="00B0F0"/>
                </a:solidFill>
              </a:rPr>
              <a:t>93W</a:t>
            </a:r>
            <a:r>
              <a:rPr lang="en-GB" sz="1600" dirty="0"/>
              <a:t> </a:t>
            </a:r>
            <a:r>
              <a:rPr lang="en-GB" sz="1600" b="1" dirty="0">
                <a:solidFill>
                  <a:srgbClr val="7030A0"/>
                </a:solidFill>
              </a:rPr>
              <a:t>Peak power supply </a:t>
            </a:r>
            <a:r>
              <a:rPr lang="en-GB" sz="1600" dirty="0"/>
              <a:t>with super-capacitors </a:t>
            </a:r>
          </a:p>
          <a:p>
            <a:r>
              <a:rPr lang="en-GB" sz="1600" dirty="0"/>
              <a:t>		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                 (vs </a:t>
            </a:r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8.6 W </a:t>
            </a:r>
            <a:r>
              <a:rPr lang="en-GB" sz="1600" dirty="0">
                <a:solidFill>
                  <a:schemeClr val="accent2">
                    <a:lumMod val="75000"/>
                  </a:schemeClr>
                </a:solidFill>
              </a:rPr>
              <a:t>in previous DIF)</a:t>
            </a:r>
          </a:p>
          <a:p>
            <a:r>
              <a:rPr lang="en-GB" sz="1600" dirty="0"/>
              <a:t>• Spare I/O connectors to the FPGA (i.e. for GBT links)</a:t>
            </a:r>
          </a:p>
          <a:p>
            <a:r>
              <a:rPr lang="en-GB" sz="1600" dirty="0"/>
              <a:t>• Upgrade </a:t>
            </a:r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USB 1.1</a:t>
            </a:r>
            <a:r>
              <a:rPr lang="en-GB" sz="1600" dirty="0"/>
              <a:t> to </a:t>
            </a:r>
            <a:r>
              <a:rPr lang="en-GB" sz="1600" b="1" dirty="0">
                <a:solidFill>
                  <a:srgbClr val="00B0F0"/>
                </a:solidFill>
              </a:rPr>
              <a:t>USB 2.0</a:t>
            </a:r>
          </a:p>
        </p:txBody>
      </p:sp>
      <p:grpSp>
        <p:nvGrpSpPr>
          <p:cNvPr id="9" name="Grupo 17">
            <a:extLst>
              <a:ext uri="{FF2B5EF4-FFF2-40B4-BE49-F238E27FC236}">
                <a16:creationId xmlns:a16="http://schemas.microsoft.com/office/drawing/2014/main" id="{367A9003-03AA-4D00-A8D4-B0763BF697A9}"/>
              </a:ext>
            </a:extLst>
          </p:cNvPr>
          <p:cNvGrpSpPr/>
          <p:nvPr/>
        </p:nvGrpSpPr>
        <p:grpSpPr>
          <a:xfrm>
            <a:off x="1439186" y="4619706"/>
            <a:ext cx="6137594" cy="2146273"/>
            <a:chOff x="1485920" y="449070"/>
            <a:chExt cx="8050696" cy="2509024"/>
          </a:xfrm>
        </p:grpSpPr>
        <p:pic>
          <p:nvPicPr>
            <p:cNvPr id="10" name="Imagen 2">
              <a:extLst>
                <a:ext uri="{FF2B5EF4-FFF2-40B4-BE49-F238E27FC236}">
                  <a16:creationId xmlns:a16="http://schemas.microsoft.com/office/drawing/2014/main" id="{BB3564F8-27DB-4D3A-B316-B23FED092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8" t="57074" r="14951" b="6341"/>
            <a:stretch/>
          </p:blipFill>
          <p:spPr>
            <a:xfrm>
              <a:off x="1485920" y="449070"/>
              <a:ext cx="8050696" cy="2509024"/>
            </a:xfrm>
            <a:prstGeom prst="rect">
              <a:avLst/>
            </a:prstGeom>
          </p:spPr>
        </p:pic>
        <p:sp>
          <p:nvSpPr>
            <p:cNvPr id="11" name="CuadroTexto 3">
              <a:extLst>
                <a:ext uri="{FF2B5EF4-FFF2-40B4-BE49-F238E27FC236}">
                  <a16:creationId xmlns:a16="http://schemas.microsoft.com/office/drawing/2014/main" id="{C4449B08-899B-40C4-BAA2-7AFEF35725C5}"/>
                </a:ext>
              </a:extLst>
            </p:cNvPr>
            <p:cNvSpPr txBox="1"/>
            <p:nvPr/>
          </p:nvSpPr>
          <p:spPr>
            <a:xfrm>
              <a:off x="6038751" y="607459"/>
              <a:ext cx="1996563" cy="622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>
                  <a:solidFill>
                    <a:schemeClr val="bg1"/>
                  </a:solidFill>
                </a:rPr>
                <a:t>FPGA XC7A35TFGG484</a:t>
              </a:r>
            </a:p>
          </p:txBody>
        </p:sp>
        <p:cxnSp>
          <p:nvCxnSpPr>
            <p:cNvPr id="12" name="Conector recto de flecha 4">
              <a:extLst>
                <a:ext uri="{FF2B5EF4-FFF2-40B4-BE49-F238E27FC236}">
                  <a16:creationId xmlns:a16="http://schemas.microsoft.com/office/drawing/2014/main" id="{D5CDDC67-E919-4B4B-9A47-83A18872117D}"/>
                </a:ext>
              </a:extLst>
            </p:cNvPr>
            <p:cNvCxnSpPr>
              <a:stCxn id="11" idx="2"/>
            </p:cNvCxnSpPr>
            <p:nvPr/>
          </p:nvCxnSpPr>
          <p:spPr>
            <a:xfrm rot="5400000">
              <a:off x="6113414" y="495609"/>
              <a:ext cx="189698" cy="165753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uadroTexto 5">
              <a:extLst>
                <a:ext uri="{FF2B5EF4-FFF2-40B4-BE49-F238E27FC236}">
                  <a16:creationId xmlns:a16="http://schemas.microsoft.com/office/drawing/2014/main" id="{77BE5D0F-A7CB-4D1B-8F65-0F5738D44DB2}"/>
                </a:ext>
              </a:extLst>
            </p:cNvPr>
            <p:cNvSpPr txBox="1"/>
            <p:nvPr/>
          </p:nvSpPr>
          <p:spPr>
            <a:xfrm>
              <a:off x="3460491" y="607459"/>
              <a:ext cx="1704216" cy="622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chemeClr val="bg1"/>
                  </a:solidFill>
                </a:rPr>
                <a:t>TEXAS TM4C1294U</a:t>
              </a:r>
            </a:p>
          </p:txBody>
        </p:sp>
        <p:cxnSp>
          <p:nvCxnSpPr>
            <p:cNvPr id="14" name="Conector recto de flecha 6">
              <a:extLst>
                <a:ext uri="{FF2B5EF4-FFF2-40B4-BE49-F238E27FC236}">
                  <a16:creationId xmlns:a16="http://schemas.microsoft.com/office/drawing/2014/main" id="{5C1D5559-5923-4159-BDF8-4497E76319B8}"/>
                </a:ext>
              </a:extLst>
            </p:cNvPr>
            <p:cNvCxnSpPr>
              <a:stCxn id="13" idx="2"/>
            </p:cNvCxnSpPr>
            <p:nvPr/>
          </p:nvCxnSpPr>
          <p:spPr>
            <a:xfrm rot="16200000" flipH="1">
              <a:off x="4501602" y="1040525"/>
              <a:ext cx="189692" cy="56769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uadroTexto 8">
              <a:extLst>
                <a:ext uri="{FF2B5EF4-FFF2-40B4-BE49-F238E27FC236}">
                  <a16:creationId xmlns:a16="http://schemas.microsoft.com/office/drawing/2014/main" id="{38EEF594-12C9-4B73-A273-DEB2E5A63F13}"/>
                </a:ext>
              </a:extLst>
            </p:cNvPr>
            <p:cNvSpPr txBox="1"/>
            <p:nvPr/>
          </p:nvSpPr>
          <p:spPr>
            <a:xfrm>
              <a:off x="2026117" y="2011583"/>
              <a:ext cx="917319" cy="323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</a:rPr>
                <a:t>POWER</a:t>
              </a:r>
            </a:p>
          </p:txBody>
        </p:sp>
        <p:sp>
          <p:nvSpPr>
            <p:cNvPr id="16" name="CuadroTexto 9">
              <a:extLst>
                <a:ext uri="{FF2B5EF4-FFF2-40B4-BE49-F238E27FC236}">
                  <a16:creationId xmlns:a16="http://schemas.microsoft.com/office/drawing/2014/main" id="{CC870035-EF3F-46D0-B715-C97219D00D72}"/>
                </a:ext>
              </a:extLst>
            </p:cNvPr>
            <p:cNvSpPr txBox="1"/>
            <p:nvPr/>
          </p:nvSpPr>
          <p:spPr>
            <a:xfrm>
              <a:off x="8160009" y="1918321"/>
              <a:ext cx="1004352" cy="323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</a:rPr>
                <a:t>POWER</a:t>
              </a:r>
            </a:p>
          </p:txBody>
        </p:sp>
        <p:cxnSp>
          <p:nvCxnSpPr>
            <p:cNvPr id="17" name="Conector recto de flecha 10">
              <a:extLst>
                <a:ext uri="{FF2B5EF4-FFF2-40B4-BE49-F238E27FC236}">
                  <a16:creationId xmlns:a16="http://schemas.microsoft.com/office/drawing/2014/main" id="{D1E7049B-ED2A-4683-AE99-6A43FC596F49}"/>
                </a:ext>
              </a:extLst>
            </p:cNvPr>
            <p:cNvCxnSpPr/>
            <p:nvPr/>
          </p:nvCxnSpPr>
          <p:spPr>
            <a:xfrm flipV="1">
              <a:off x="2706087" y="1825010"/>
              <a:ext cx="237349" cy="23952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de flecha 11">
              <a:extLst>
                <a:ext uri="{FF2B5EF4-FFF2-40B4-BE49-F238E27FC236}">
                  <a16:creationId xmlns:a16="http://schemas.microsoft.com/office/drawing/2014/main" id="{1C450C14-A3FC-421E-815A-E1EEC043510A}"/>
                </a:ext>
              </a:extLst>
            </p:cNvPr>
            <p:cNvCxnSpPr/>
            <p:nvPr/>
          </p:nvCxnSpPr>
          <p:spPr>
            <a:xfrm flipH="1" flipV="1">
              <a:off x="8402606" y="1753265"/>
              <a:ext cx="92463" cy="21473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uadroTexto 12">
              <a:extLst>
                <a:ext uri="{FF2B5EF4-FFF2-40B4-BE49-F238E27FC236}">
                  <a16:creationId xmlns:a16="http://schemas.microsoft.com/office/drawing/2014/main" id="{B416F4BC-6E87-431A-8A39-F7374916EBA1}"/>
                </a:ext>
              </a:extLst>
            </p:cNvPr>
            <p:cNvSpPr txBox="1"/>
            <p:nvPr/>
          </p:nvSpPr>
          <p:spPr>
            <a:xfrm>
              <a:off x="6119715" y="1993177"/>
              <a:ext cx="917319" cy="294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dirty="0">
                  <a:solidFill>
                    <a:schemeClr val="bg1"/>
                  </a:solidFill>
                </a:rPr>
                <a:t>POWER</a:t>
              </a:r>
            </a:p>
          </p:txBody>
        </p:sp>
        <p:cxnSp>
          <p:nvCxnSpPr>
            <p:cNvPr id="20" name="Conector recto de flecha 13">
              <a:extLst>
                <a:ext uri="{FF2B5EF4-FFF2-40B4-BE49-F238E27FC236}">
                  <a16:creationId xmlns:a16="http://schemas.microsoft.com/office/drawing/2014/main" id="{7FCBED8C-0175-4909-99E1-8AAFBE7C5B5E}"/>
                </a:ext>
              </a:extLst>
            </p:cNvPr>
            <p:cNvCxnSpPr/>
            <p:nvPr/>
          </p:nvCxnSpPr>
          <p:spPr>
            <a:xfrm flipH="1" flipV="1">
              <a:off x="6362312" y="1828122"/>
              <a:ext cx="92463" cy="21473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9" descr="Capture d’écran 2017-05-20 à 14.37.22.png">
            <a:extLst>
              <a:ext uri="{FF2B5EF4-FFF2-40B4-BE49-F238E27FC236}">
                <a16:creationId xmlns:a16="http://schemas.microsoft.com/office/drawing/2014/main" id="{8F2A93E0-A414-4C52-8977-7811513F4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84" y="1871046"/>
            <a:ext cx="3677407" cy="275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332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435BC5-2851-406A-83CA-0BD9C2225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+mn-lt"/>
              </a:rPr>
              <a:t>Event Selection of Hadron Beams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87C723-90A5-4D58-B5BA-E0FE44D17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9591F2-C96D-4347-AF09-052188FCB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A3505F-A680-489B-8E72-44421B0A1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42</a:t>
            </a:fld>
            <a:endParaRPr lang="zh-CN" altLang="en-US"/>
          </a:p>
        </p:txBody>
      </p:sp>
      <p:pic>
        <p:nvPicPr>
          <p:cNvPr id="7" name="Image 2" descr="Capture d’écran 2015-09-09 à 20.46.45.png">
            <a:extLst>
              <a:ext uri="{FF2B5EF4-FFF2-40B4-BE49-F238E27FC236}">
                <a16:creationId xmlns:a16="http://schemas.microsoft.com/office/drawing/2014/main" id="{FC8A6F0E-564C-4E5A-8B85-AF0BD4755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58" y="1204308"/>
            <a:ext cx="5014010" cy="1291690"/>
          </a:xfrm>
          <a:prstGeom prst="rect">
            <a:avLst/>
          </a:prstGeom>
        </p:spPr>
      </p:pic>
      <p:sp>
        <p:nvSpPr>
          <p:cNvPr id="8" name="ZoneTexte 6">
            <a:extLst>
              <a:ext uri="{FF2B5EF4-FFF2-40B4-BE49-F238E27FC236}">
                <a16:creationId xmlns:a16="http://schemas.microsoft.com/office/drawing/2014/main" id="{98F62D58-5A12-4793-BDC8-9B04326BA3F0}"/>
              </a:ext>
            </a:extLst>
          </p:cNvPr>
          <p:cNvSpPr txBox="1"/>
          <p:nvPr/>
        </p:nvSpPr>
        <p:spPr>
          <a:xfrm>
            <a:off x="5751608" y="1257565"/>
            <a:ext cx="2763742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sz="1600" dirty="0"/>
              <a:t> No containment  selection.</a:t>
            </a:r>
          </a:p>
          <a:p>
            <a:pPr>
              <a:buFont typeface="Arial"/>
              <a:buChar char="•"/>
            </a:pPr>
            <a:r>
              <a:rPr lang="en-GB" sz="1600" dirty="0"/>
              <a:t> No Cerenkov detector</a:t>
            </a:r>
          </a:p>
          <a:p>
            <a:pPr>
              <a:buFont typeface="Arial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 err="1">
                <a:solidFill>
                  <a:srgbClr val="FF0000"/>
                </a:solidFill>
              </a:rPr>
              <a:t>Triggerless</a:t>
            </a:r>
            <a:r>
              <a:rPr lang="en-GB" sz="1600" dirty="0">
                <a:solidFill>
                  <a:srgbClr val="FF0000"/>
                </a:solidFill>
              </a:rPr>
              <a:t> mode</a:t>
            </a:r>
          </a:p>
          <a:p>
            <a:pPr>
              <a:buFont typeface="Arial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 Power pulsed mode</a:t>
            </a:r>
          </a:p>
        </p:txBody>
      </p:sp>
      <p:pic>
        <p:nvPicPr>
          <p:cNvPr id="9" name="Image 7" descr="Capture d’écran 2016-05-15 à 12.18.00.png">
            <a:extLst>
              <a:ext uri="{FF2B5EF4-FFF2-40B4-BE49-F238E27FC236}">
                <a16:creationId xmlns:a16="http://schemas.microsoft.com/office/drawing/2014/main" id="{B6A46AB7-CCBD-4B0B-8F40-4A3BDB168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42" y="4566036"/>
            <a:ext cx="8343900" cy="2222500"/>
          </a:xfrm>
          <a:prstGeom prst="rect">
            <a:avLst/>
          </a:prstGeom>
        </p:spPr>
      </p:pic>
      <p:pic>
        <p:nvPicPr>
          <p:cNvPr id="10" name="Image 8" descr="Capture d’écran 2016-05-15 à 12.19.00.png">
            <a:extLst>
              <a:ext uri="{FF2B5EF4-FFF2-40B4-BE49-F238E27FC236}">
                <a16:creationId xmlns:a16="http://schemas.microsoft.com/office/drawing/2014/main" id="{FAA94101-4155-4A4C-AA7E-F1AF5001D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42" y="2459600"/>
            <a:ext cx="8280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972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4A4F77-C8D0-4AF6-9A22-26C6D4AD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+mn-lt"/>
              </a:rPr>
              <a:t>Energy Reconstruction (</a:t>
            </a:r>
            <a:r>
              <a:rPr lang="en-US" altLang="zh-CN" b="1" dirty="0">
                <a:latin typeface="Symbol" panose="05050102010706020507" pitchFamily="18" charset="2"/>
              </a:rPr>
              <a:t>c</a:t>
            </a:r>
            <a:r>
              <a:rPr lang="en-US" altLang="zh-CN" b="1" baseline="30000" dirty="0">
                <a:latin typeface="+mn-lt"/>
              </a:rPr>
              <a:t>2</a:t>
            </a:r>
            <a:r>
              <a:rPr lang="en-US" altLang="zh-CN" b="1" dirty="0">
                <a:latin typeface="+mn-lt"/>
              </a:rPr>
              <a:t>)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A65CE0-24E8-4ED6-9B46-F1A8004D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4A5A95-BAFF-4E0C-A63A-97F1EC1E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3E7853-0BA0-4833-A59A-8D92C407F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43</a:t>
            </a:fld>
            <a:endParaRPr lang="zh-CN" altLang="en-US"/>
          </a:p>
        </p:txBody>
      </p:sp>
      <p:pic>
        <p:nvPicPr>
          <p:cNvPr id="7" name="Image 3" descr="Capture d’écran 2016-05-15 à 12.24.14.png">
            <a:extLst>
              <a:ext uri="{FF2B5EF4-FFF2-40B4-BE49-F238E27FC236}">
                <a16:creationId xmlns:a16="http://schemas.microsoft.com/office/drawing/2014/main" id="{25A51C2B-531E-4796-BA74-64054E3DC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78" y="4080907"/>
            <a:ext cx="7291513" cy="2808992"/>
          </a:xfrm>
          <a:prstGeom prst="rect">
            <a:avLst/>
          </a:prstGeom>
        </p:spPr>
      </p:pic>
      <p:pic>
        <p:nvPicPr>
          <p:cNvPr id="8" name="Image 5" descr="Capture d’écran 2016-05-15 à 12.34.08.png">
            <a:extLst>
              <a:ext uri="{FF2B5EF4-FFF2-40B4-BE49-F238E27FC236}">
                <a16:creationId xmlns:a16="http://schemas.microsoft.com/office/drawing/2014/main" id="{EA0CB728-7C63-4644-A085-FA381F97D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567" y="3499680"/>
            <a:ext cx="3009900" cy="1388131"/>
          </a:xfrm>
          <a:prstGeom prst="rect">
            <a:avLst/>
          </a:prstGeom>
        </p:spPr>
      </p:pic>
      <p:pic>
        <p:nvPicPr>
          <p:cNvPr id="9" name="Image 8" descr="NHITPION_interc_set_to0_1par_N.pdf">
            <a:extLst>
              <a:ext uri="{FF2B5EF4-FFF2-40B4-BE49-F238E27FC236}">
                <a16:creationId xmlns:a16="http://schemas.microsoft.com/office/drawing/2014/main" id="{276D0A67-48AE-4BF5-A71D-F74AE62B7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364" y="709076"/>
            <a:ext cx="2801938" cy="27447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270961C-8612-4CBC-8255-25D1B0506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045" y="1140563"/>
            <a:ext cx="5433309" cy="2908445"/>
          </a:xfrm>
          <a:prstGeom prst="rect">
            <a:avLst/>
          </a:prstGeom>
        </p:spPr>
      </p:pic>
      <p:sp>
        <p:nvSpPr>
          <p:cNvPr id="12" name="ZoneTexte 9">
            <a:extLst>
              <a:ext uri="{FF2B5EF4-FFF2-40B4-BE49-F238E27FC236}">
                <a16:creationId xmlns:a16="http://schemas.microsoft.com/office/drawing/2014/main" id="{0202E3E1-1605-4A41-8460-359C50F5C1C7}"/>
              </a:ext>
            </a:extLst>
          </p:cNvPr>
          <p:cNvSpPr txBox="1"/>
          <p:nvPr/>
        </p:nvSpPr>
        <p:spPr>
          <a:xfrm>
            <a:off x="6253029" y="283113"/>
            <a:ext cx="252260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30CBD"/>
                </a:solidFill>
              </a:rPr>
              <a:t> JINST 11 (2016) P04001</a:t>
            </a:r>
            <a:endParaRPr lang="en-US" dirty="0">
              <a:solidFill>
                <a:srgbClr val="030C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500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4044D-84EA-424A-9822-BDBCFEDF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Separation of electron/hadron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9572E-DEF7-4D4B-AA02-77435D87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21C01A-9EEF-4558-BF40-BE9432F1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AB63B9-0529-4B1F-BD18-6C56C127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44</a:t>
            </a:fld>
            <a:endParaRPr lang="zh-CN" altLang="en-US"/>
          </a:p>
        </p:txBody>
      </p:sp>
      <p:pic>
        <p:nvPicPr>
          <p:cNvPr id="7" name="Image 10" descr="Capture d’écran 2017-05-19 à 15.22.25.png">
            <a:extLst>
              <a:ext uri="{FF2B5EF4-FFF2-40B4-BE49-F238E27FC236}">
                <a16:creationId xmlns:a16="http://schemas.microsoft.com/office/drawing/2014/main" id="{A6AF0004-A043-4DF1-8D5C-9C185700C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34" y="1127394"/>
            <a:ext cx="7953288" cy="2184167"/>
          </a:xfrm>
          <a:prstGeom prst="rect">
            <a:avLst/>
          </a:prstGeom>
        </p:spPr>
      </p:pic>
      <p:pic>
        <p:nvPicPr>
          <p:cNvPr id="8" name="Image 14" descr="Capture d’écran 2017-05-19 à 15.33.48.png">
            <a:extLst>
              <a:ext uri="{FF2B5EF4-FFF2-40B4-BE49-F238E27FC236}">
                <a16:creationId xmlns:a16="http://schemas.microsoft.com/office/drawing/2014/main" id="{4FFA1488-FD9D-47D2-84C5-898460A1E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210" y="3795887"/>
            <a:ext cx="3228229" cy="2931380"/>
          </a:xfrm>
          <a:prstGeom prst="rect">
            <a:avLst/>
          </a:prstGeom>
        </p:spPr>
      </p:pic>
      <p:pic>
        <p:nvPicPr>
          <p:cNvPr id="9" name="Image 15" descr="Capture d’écran 2017-05-19 à 15.33.40.png">
            <a:extLst>
              <a:ext uri="{FF2B5EF4-FFF2-40B4-BE49-F238E27FC236}">
                <a16:creationId xmlns:a16="http://schemas.microsoft.com/office/drawing/2014/main" id="{E61867A4-1A00-4C58-A0B3-D667AB723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85" y="3970175"/>
            <a:ext cx="3291076" cy="2757092"/>
          </a:xfrm>
          <a:prstGeom prst="rect">
            <a:avLst/>
          </a:prstGeom>
        </p:spPr>
      </p:pic>
      <p:sp>
        <p:nvSpPr>
          <p:cNvPr id="10" name="ZoneTexte 2">
            <a:extLst>
              <a:ext uri="{FF2B5EF4-FFF2-40B4-BE49-F238E27FC236}">
                <a16:creationId xmlns:a16="http://schemas.microsoft.com/office/drawing/2014/main" id="{6887F0F4-CD05-422A-81E7-C9B822F0CF35}"/>
              </a:ext>
            </a:extLst>
          </p:cNvPr>
          <p:cNvSpPr txBox="1"/>
          <p:nvPr/>
        </p:nvSpPr>
        <p:spPr>
          <a:xfrm>
            <a:off x="6400044" y="4284598"/>
            <a:ext cx="263559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The technique could be </a:t>
            </a:r>
          </a:p>
          <a:p>
            <a:r>
              <a:rPr lang="en-GB" dirty="0"/>
              <a:t>extended to hadronic showers in magnetic field.</a:t>
            </a:r>
          </a:p>
        </p:txBody>
      </p:sp>
      <p:sp>
        <p:nvSpPr>
          <p:cNvPr id="11" name="ZoneTexte 19">
            <a:extLst>
              <a:ext uri="{FF2B5EF4-FFF2-40B4-BE49-F238E27FC236}">
                <a16:creationId xmlns:a16="http://schemas.microsoft.com/office/drawing/2014/main" id="{8849998C-E69F-4C0E-ADF2-6531E261CEB7}"/>
              </a:ext>
            </a:extLst>
          </p:cNvPr>
          <p:cNvSpPr txBox="1"/>
          <p:nvPr/>
        </p:nvSpPr>
        <p:spPr>
          <a:xfrm>
            <a:off x="6478364" y="5476102"/>
            <a:ext cx="252376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FF"/>
                </a:solidFill>
              </a:rPr>
              <a:t>JINST 12 (2017) P05009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D703B20-77D4-462D-81D9-23856A2B54B8}"/>
              </a:ext>
            </a:extLst>
          </p:cNvPr>
          <p:cNvSpPr txBox="1"/>
          <p:nvPr/>
        </p:nvSpPr>
        <p:spPr>
          <a:xfrm>
            <a:off x="517527" y="3259712"/>
            <a:ext cx="752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It improves on the </a:t>
            </a:r>
            <a:r>
              <a:rPr lang="en-GB" b="1" dirty="0">
                <a:solidFill>
                  <a:srgbClr val="604A7B"/>
                </a:solidFill>
              </a:rPr>
              <a:t>energy reconstruction </a:t>
            </a:r>
            <a:r>
              <a:rPr lang="en-GB" dirty="0"/>
              <a:t>by dealing with the hits belonging </a:t>
            </a:r>
          </a:p>
          <a:p>
            <a:r>
              <a:rPr lang="en-GB" dirty="0"/>
              <a:t>to the track segments independently of their threshold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13" name="ZoneTexte 19">
            <a:extLst>
              <a:ext uri="{FF2B5EF4-FFF2-40B4-BE49-F238E27FC236}">
                <a16:creationId xmlns:a16="http://schemas.microsoft.com/office/drawing/2014/main" id="{C5BC6557-CDF0-4FA4-B3CB-C53EC151D75D}"/>
              </a:ext>
            </a:extLst>
          </p:cNvPr>
          <p:cNvSpPr txBox="1"/>
          <p:nvPr/>
        </p:nvSpPr>
        <p:spPr>
          <a:xfrm>
            <a:off x="1927373" y="2102009"/>
            <a:ext cx="95347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FF"/>
                </a:solidFill>
              </a:rPr>
              <a:t>10 GeV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ZoneTexte 19">
            <a:extLst>
              <a:ext uri="{FF2B5EF4-FFF2-40B4-BE49-F238E27FC236}">
                <a16:creationId xmlns:a16="http://schemas.microsoft.com/office/drawing/2014/main" id="{5F412F7C-4E7F-41CA-B4B6-739ABA4384A6}"/>
              </a:ext>
            </a:extLst>
          </p:cNvPr>
          <p:cNvSpPr txBox="1"/>
          <p:nvPr/>
        </p:nvSpPr>
        <p:spPr>
          <a:xfrm>
            <a:off x="4308133" y="2123781"/>
            <a:ext cx="95347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FF"/>
                </a:solidFill>
              </a:rPr>
              <a:t>30 GeV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ZoneTexte 19">
            <a:extLst>
              <a:ext uri="{FF2B5EF4-FFF2-40B4-BE49-F238E27FC236}">
                <a16:creationId xmlns:a16="http://schemas.microsoft.com/office/drawing/2014/main" id="{5351E297-087C-4E77-90DF-D5E57C6250B5}"/>
              </a:ext>
            </a:extLst>
          </p:cNvPr>
          <p:cNvSpPr txBox="1"/>
          <p:nvPr/>
        </p:nvSpPr>
        <p:spPr>
          <a:xfrm>
            <a:off x="6727313" y="2122501"/>
            <a:ext cx="95347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FF"/>
                </a:solidFill>
              </a:rPr>
              <a:t>80 GeV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66D60E6-65B7-4B0C-BAB0-5500206F5661}"/>
              </a:ext>
            </a:extLst>
          </p:cNvPr>
          <p:cNvSpPr txBox="1"/>
          <p:nvPr/>
        </p:nvSpPr>
        <p:spPr>
          <a:xfrm rot="16200000">
            <a:off x="2687093" y="4649227"/>
            <a:ext cx="1528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Energy Resolution</a:t>
            </a:r>
          </a:p>
        </p:txBody>
      </p:sp>
    </p:spTree>
    <p:extLst>
      <p:ext uri="{BB962C8B-B14F-4D97-AF65-F5344CB8AC3E}">
        <p14:creationId xmlns:p14="http://schemas.microsoft.com/office/powerpoint/2010/main" val="26852007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4044D-84EA-424A-9822-BDBCFEDF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Arbor </a:t>
            </a:r>
            <a:r>
              <a:rPr lang="en-US" altLang="zh-CN" b="1" dirty="0">
                <a:latin typeface="+mn-lt"/>
              </a:rPr>
              <a:t>PFA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9572E-DEF7-4D4B-AA02-77435D87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21C01A-9EEF-4558-BF40-BE9432F1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AB63B9-0529-4B1F-BD18-6C56C127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45</a:t>
            </a:fld>
            <a:endParaRPr lang="zh-CN" altLang="en-US"/>
          </a:p>
        </p:txBody>
      </p:sp>
      <p:pic>
        <p:nvPicPr>
          <p:cNvPr id="7" name="Image 1" descr="Capture d’écran 2016-05-30 à 21.23.42.png">
            <a:extLst>
              <a:ext uri="{FF2B5EF4-FFF2-40B4-BE49-F238E27FC236}">
                <a16:creationId xmlns:a16="http://schemas.microsoft.com/office/drawing/2014/main" id="{D8C91515-318C-49FA-A1F2-9781175FF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834" y="2104357"/>
            <a:ext cx="2673350" cy="1610305"/>
          </a:xfrm>
          <a:prstGeom prst="rect">
            <a:avLst/>
          </a:prstGeom>
        </p:spPr>
      </p:pic>
      <p:pic>
        <p:nvPicPr>
          <p:cNvPr id="8" name="Image 2" descr="Capture d’écran 2016-05-30 à 21.24.35.png">
            <a:extLst>
              <a:ext uri="{FF2B5EF4-FFF2-40B4-BE49-F238E27FC236}">
                <a16:creationId xmlns:a16="http://schemas.microsoft.com/office/drawing/2014/main" id="{83749374-3E50-4B2A-94DA-4289C634D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610574" y="1865452"/>
            <a:ext cx="1610304" cy="2088115"/>
          </a:xfrm>
          <a:prstGeom prst="rect">
            <a:avLst/>
          </a:prstGeom>
        </p:spPr>
      </p:pic>
      <p:pic>
        <p:nvPicPr>
          <p:cNvPr id="9" name="Image 5" descr="Capture d’écran 2017-05-19 à 15.57.32.png">
            <a:extLst>
              <a:ext uri="{FF2B5EF4-FFF2-40B4-BE49-F238E27FC236}">
                <a16:creationId xmlns:a16="http://schemas.microsoft.com/office/drawing/2014/main" id="{529FFFFA-C3CE-44D8-A7CF-EB14F9316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05" y="3725840"/>
            <a:ext cx="5915051" cy="3021230"/>
          </a:xfrm>
          <a:prstGeom prst="rect">
            <a:avLst/>
          </a:prstGeom>
        </p:spPr>
      </p:pic>
      <p:pic>
        <p:nvPicPr>
          <p:cNvPr id="10" name="Image 6" descr="Capture d’écran 2017-05-19 à 15.58.27.png">
            <a:extLst>
              <a:ext uri="{FF2B5EF4-FFF2-40B4-BE49-F238E27FC236}">
                <a16:creationId xmlns:a16="http://schemas.microsoft.com/office/drawing/2014/main" id="{332BAD0F-FA4A-4A69-A813-02BF29764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349" y="3814740"/>
            <a:ext cx="2854299" cy="293233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9ECFC0-0571-40A1-9816-328AEA4CD2A1}"/>
              </a:ext>
            </a:extLst>
          </p:cNvPr>
          <p:cNvSpPr txBox="1"/>
          <p:nvPr/>
        </p:nvSpPr>
        <p:spPr>
          <a:xfrm>
            <a:off x="6631278" y="1071811"/>
            <a:ext cx="225237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FF"/>
                </a:solidFill>
              </a:rPr>
              <a:t>CALICE note CAN054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ZoneTexte 3">
            <a:extLst>
              <a:ext uri="{FF2B5EF4-FFF2-40B4-BE49-F238E27FC236}">
                <a16:creationId xmlns:a16="http://schemas.microsoft.com/office/drawing/2014/main" id="{89C382C0-0120-4DF8-8BE1-D02197513812}"/>
              </a:ext>
            </a:extLst>
          </p:cNvPr>
          <p:cNvSpPr txBox="1"/>
          <p:nvPr/>
        </p:nvSpPr>
        <p:spPr>
          <a:xfrm>
            <a:off x="187115" y="1136608"/>
            <a:ext cx="8292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SDHCAL </a:t>
            </a:r>
            <a:r>
              <a:rPr lang="en-US" b="1" dirty="0"/>
              <a:t>high granularity is desirable  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It helps to optimize the connection of hits belonging to the same shower </a:t>
            </a:r>
          </a:p>
          <a:p>
            <a:r>
              <a:rPr lang="en-US" dirty="0"/>
              <a:t>by using the topology and energy information</a:t>
            </a:r>
          </a:p>
        </p:txBody>
      </p:sp>
      <p:sp>
        <p:nvSpPr>
          <p:cNvPr id="13" name="ZoneTexte 4">
            <a:extLst>
              <a:ext uri="{FF2B5EF4-FFF2-40B4-BE49-F238E27FC236}">
                <a16:creationId xmlns:a16="http://schemas.microsoft.com/office/drawing/2014/main" id="{51879385-BC07-4117-99A0-640E35D47D54}"/>
              </a:ext>
            </a:extLst>
          </p:cNvPr>
          <p:cNvSpPr txBox="1"/>
          <p:nvPr/>
        </p:nvSpPr>
        <p:spPr>
          <a:xfrm>
            <a:off x="187115" y="2116335"/>
            <a:ext cx="3315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3366FF"/>
                </a:solidFill>
              </a:rPr>
              <a:t>ArborPFA</a:t>
            </a:r>
            <a:r>
              <a:rPr lang="en-GB" b="1" dirty="0">
                <a:solidFill>
                  <a:srgbClr val="3366FF"/>
                </a:solidFill>
              </a:rPr>
              <a:t> algorithm:</a:t>
            </a:r>
            <a:endParaRPr lang="en-GB" dirty="0">
              <a:solidFill>
                <a:srgbClr val="3366FF"/>
              </a:solidFill>
            </a:endParaRPr>
          </a:p>
          <a:p>
            <a:r>
              <a:rPr lang="en-GB" dirty="0"/>
              <a:t>It connects hits  and clusters using distance and orientation information, then correct tracker momentum information.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60BA6FF-630F-4D4F-812A-76CF20B79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2214" y="2551954"/>
            <a:ext cx="1174485" cy="98870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DDB8420-352A-4299-8584-B63601A033F3}"/>
              </a:ext>
            </a:extLst>
          </p:cNvPr>
          <p:cNvSpPr txBox="1"/>
          <p:nvPr/>
        </p:nvSpPr>
        <p:spPr>
          <a:xfrm>
            <a:off x="1736592" y="4326908"/>
            <a:ext cx="109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Efficiency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CE97E9B-040E-4AF3-BB98-4332BD37A068}"/>
              </a:ext>
            </a:extLst>
          </p:cNvPr>
          <p:cNvSpPr txBox="1"/>
          <p:nvPr/>
        </p:nvSpPr>
        <p:spPr>
          <a:xfrm>
            <a:off x="4532288" y="4333312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Purity</a:t>
            </a:r>
          </a:p>
        </p:txBody>
      </p:sp>
    </p:spTree>
    <p:extLst>
      <p:ext uri="{BB962C8B-B14F-4D97-AF65-F5344CB8AC3E}">
        <p14:creationId xmlns:p14="http://schemas.microsoft.com/office/powerpoint/2010/main" val="25897841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26FD1E-075A-46C7-9669-6F13F4F2B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+mn-lt"/>
                <a:cs typeface="Arial" panose="020B0604020202020204" pitchFamily="34" charset="0"/>
              </a:rPr>
              <a:t>Pion eff. vs Backgrounds eff.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32AF9B-5C5B-4544-9F9F-8ED84488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1312AC-4F4C-4188-934C-992C58ED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DC6107D-1566-444E-B0D8-95516CF3F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84" y="2526594"/>
            <a:ext cx="7558632" cy="3304630"/>
          </a:xfrm>
          <a:prstGeom prst="rect">
            <a:avLst/>
          </a:prstGeom>
        </p:spPr>
      </p:pic>
      <p:sp>
        <p:nvSpPr>
          <p:cNvPr id="10" name="箭头: 下弧形 9">
            <a:extLst>
              <a:ext uri="{FF2B5EF4-FFF2-40B4-BE49-F238E27FC236}">
                <a16:creationId xmlns:a16="http://schemas.microsoft.com/office/drawing/2014/main" id="{86B68CCE-6840-4377-B098-134A16CE714F}"/>
              </a:ext>
            </a:extLst>
          </p:cNvPr>
          <p:cNvSpPr/>
          <p:nvPr/>
        </p:nvSpPr>
        <p:spPr>
          <a:xfrm>
            <a:off x="3296451" y="5734713"/>
            <a:ext cx="3135085" cy="427583"/>
          </a:xfrm>
          <a:prstGeom prst="curved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箭头: 下弧形 10">
            <a:extLst>
              <a:ext uri="{FF2B5EF4-FFF2-40B4-BE49-F238E27FC236}">
                <a16:creationId xmlns:a16="http://schemas.microsoft.com/office/drawing/2014/main" id="{7EF7250E-542E-4924-8E2A-41F7727898C0}"/>
              </a:ext>
            </a:extLst>
          </p:cNvPr>
          <p:cNvSpPr/>
          <p:nvPr/>
        </p:nvSpPr>
        <p:spPr>
          <a:xfrm>
            <a:off x="4440087" y="5717529"/>
            <a:ext cx="3135085" cy="427583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内容占位符 1">
            <a:extLst>
              <a:ext uri="{FF2B5EF4-FFF2-40B4-BE49-F238E27FC236}">
                <a16:creationId xmlns:a16="http://schemas.microsoft.com/office/drawing/2014/main" id="{7F1ADBB8-5993-4C03-9B2C-F98BC4803850}"/>
              </a:ext>
            </a:extLst>
          </p:cNvPr>
          <p:cNvSpPr txBox="1">
            <a:spLocks/>
          </p:cNvSpPr>
          <p:nvPr/>
        </p:nvSpPr>
        <p:spPr>
          <a:xfrm>
            <a:off x="478122" y="1104199"/>
            <a:ext cx="8372163" cy="146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2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</a:rPr>
              <a:t>For same Pion efficiency, we compare electron &amp; muon efficiencies from “simple cut” and “BDT” methods.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chemeClr val="tx1"/>
                </a:solidFill>
              </a:rPr>
              <a:t>BDT has modest improvement for electron suppression and significant improvement for muon suppression.</a:t>
            </a:r>
          </a:p>
        </p:txBody>
      </p:sp>
      <p:sp>
        <p:nvSpPr>
          <p:cNvPr id="13" name="ZoneTexte 10">
            <a:extLst>
              <a:ext uri="{FF2B5EF4-FFF2-40B4-BE49-F238E27FC236}">
                <a16:creationId xmlns:a16="http://schemas.microsoft.com/office/drawing/2014/main" id="{7BFFFDC8-5B0A-4901-8EBF-CDD28B5B1924}"/>
              </a:ext>
            </a:extLst>
          </p:cNvPr>
          <p:cNvSpPr txBox="1"/>
          <p:nvPr/>
        </p:nvSpPr>
        <p:spPr>
          <a:xfrm>
            <a:off x="267937" y="5803502"/>
            <a:ext cx="225237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00FF"/>
                </a:solidFill>
              </a:rPr>
              <a:t>CALICE note CAN059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FE1047D-D1B8-420F-9716-A8C3E4711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4380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8FEC2E-68B3-4213-B2A2-CF6057045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+mn-lt"/>
              </a:rPr>
              <a:t>DAQ System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69D5BC-C269-464A-A638-2FAA5093C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D90A18-05CE-4461-BB16-9CBC1E87E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56DFAF-6D34-43EC-87BF-BBC6E344B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47</a:t>
            </a:fld>
            <a:endParaRPr lang="zh-CN" altLang="en-US"/>
          </a:p>
        </p:txBody>
      </p:sp>
      <p:grpSp>
        <p:nvGrpSpPr>
          <p:cNvPr id="7" name="Grouper 54">
            <a:extLst>
              <a:ext uri="{FF2B5EF4-FFF2-40B4-BE49-F238E27FC236}">
                <a16:creationId xmlns:a16="http://schemas.microsoft.com/office/drawing/2014/main" id="{CB5AFAF5-4E6B-4670-AA5B-19D26D848597}"/>
              </a:ext>
            </a:extLst>
          </p:cNvPr>
          <p:cNvGrpSpPr/>
          <p:nvPr/>
        </p:nvGrpSpPr>
        <p:grpSpPr>
          <a:xfrm>
            <a:off x="460641" y="1686521"/>
            <a:ext cx="8050009" cy="5069023"/>
            <a:chOff x="152400" y="1066800"/>
            <a:chExt cx="9159875" cy="5807867"/>
          </a:xfrm>
        </p:grpSpPr>
        <p:sp>
          <p:nvSpPr>
            <p:cNvPr id="8" name="Rectangle 46">
              <a:extLst>
                <a:ext uri="{FF2B5EF4-FFF2-40B4-BE49-F238E27FC236}">
                  <a16:creationId xmlns:a16="http://schemas.microsoft.com/office/drawing/2014/main" id="{F33FAF66-408F-49B4-BF72-6C3786E75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3475" y="2171700"/>
              <a:ext cx="1600200" cy="152400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" name="Rectangle 47">
              <a:extLst>
                <a:ext uri="{FF2B5EF4-FFF2-40B4-BE49-F238E27FC236}">
                  <a16:creationId xmlns:a16="http://schemas.microsoft.com/office/drawing/2014/main" id="{8AD2EE44-7A6C-49A0-8705-B18941FFA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9075" y="2171700"/>
              <a:ext cx="746125" cy="1524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Rectangle 48">
              <a:extLst>
                <a:ext uri="{FF2B5EF4-FFF2-40B4-BE49-F238E27FC236}">
                  <a16:creationId xmlns:a16="http://schemas.microsoft.com/office/drawing/2014/main" id="{B3ACDB79-369B-4097-A48B-36F5EAF32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4475" y="2171700"/>
              <a:ext cx="1127125" cy="1524000"/>
            </a:xfrm>
            <a:prstGeom prst="rect">
              <a:avLst/>
            </a:prstGeom>
            <a:solidFill>
              <a:srgbClr val="00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Rectangle 49">
              <a:extLst>
                <a:ext uri="{FF2B5EF4-FFF2-40B4-BE49-F238E27FC236}">
                  <a16:creationId xmlns:a16="http://schemas.microsoft.com/office/drawing/2014/main" id="{6DE7F9DF-C067-4C2C-955D-D3A54DE60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475" y="2171700"/>
              <a:ext cx="1127125" cy="762000"/>
            </a:xfrm>
            <a:prstGeom prst="rect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FCF8D31F-122B-4443-A0A9-1F46405E6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" y="1066800"/>
              <a:ext cx="3673475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eaLnBrk="1" hangingPunct="1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2000" dirty="0">
                  <a:solidFill>
                    <a:srgbClr val="000000"/>
                  </a:solidFill>
                </a:rPr>
                <a:t>Global system architecture</a:t>
              </a:r>
            </a:p>
          </p:txBody>
        </p:sp>
        <p:sp>
          <p:nvSpPr>
            <p:cNvPr id="13" name="Text Box 7">
              <a:extLst>
                <a:ext uri="{FF2B5EF4-FFF2-40B4-BE49-F238E27FC236}">
                  <a16:creationId xmlns:a16="http://schemas.microsoft.com/office/drawing/2014/main" id="{BA6083C2-FBAC-4687-9537-3E01503D4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0" y="4381500"/>
              <a:ext cx="1692275" cy="73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HR2, HR3, Petiroc..</a:t>
              </a:r>
            </a:p>
          </p:txBody>
        </p:sp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id="{89D3AE71-8C77-419E-ADB1-EA3455A927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7725" y="4381500"/>
              <a:ext cx="1692275" cy="73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For now, KC705</a:t>
              </a:r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B41DE723-5E07-4E1B-AF96-9A03CF6024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3675" y="3543300"/>
              <a:ext cx="914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id="{E3639966-9528-4387-B4F4-8B6040D5D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6075" y="3314700"/>
              <a:ext cx="228600" cy="228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" name="Oval 23">
              <a:extLst>
                <a:ext uri="{FF2B5EF4-FFF2-40B4-BE49-F238E27FC236}">
                  <a16:creationId xmlns:a16="http://schemas.microsoft.com/office/drawing/2014/main" id="{C14A33D9-F129-43F2-8FD3-E2A88F73B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2275" y="3314700"/>
              <a:ext cx="228600" cy="228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Text Box 24">
              <a:extLst>
                <a:ext uri="{FF2B5EF4-FFF2-40B4-BE49-F238E27FC236}">
                  <a16:creationId xmlns:a16="http://schemas.microsoft.com/office/drawing/2014/main" id="{9E4E1E74-83E2-4150-9F9E-C670D9C93A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7475" y="3619500"/>
              <a:ext cx="8382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GBT</a:t>
              </a:r>
            </a:p>
          </p:txBody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B2DEFE3F-EF4F-48EB-8DC4-265937929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7750" y="4610100"/>
              <a:ext cx="1127125" cy="1524000"/>
            </a:xfrm>
            <a:prstGeom prst="rect">
              <a:avLst/>
            </a:prstGeom>
            <a:solidFill>
              <a:srgbClr val="00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Text Box 26">
              <a:extLst>
                <a:ext uri="{FF2B5EF4-FFF2-40B4-BE49-F238E27FC236}">
                  <a16:creationId xmlns:a16="http://schemas.microsoft.com/office/drawing/2014/main" id="{73FA1F12-15FD-4CF3-9582-27BFAD0FBC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950" y="4686300"/>
              <a:ext cx="9906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GLIB </a:t>
              </a:r>
            </a:p>
          </p:txBody>
        </p:sp>
        <p:sp>
          <p:nvSpPr>
            <p:cNvPr id="21" name="Text Box 27">
              <a:extLst>
                <a:ext uri="{FF2B5EF4-FFF2-40B4-BE49-F238E27FC236}">
                  <a16:creationId xmlns:a16="http://schemas.microsoft.com/office/drawing/2014/main" id="{207BF19B-C39C-419A-BA5C-4202CB52A2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3475" y="1279843"/>
              <a:ext cx="1692275" cy="944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Front-End control and data collection</a:t>
              </a:r>
            </a:p>
          </p:txBody>
        </p:sp>
        <p:sp>
          <p:nvSpPr>
            <p:cNvPr id="22" name="Text Box 28">
              <a:extLst>
                <a:ext uri="{FF2B5EF4-FFF2-40B4-BE49-F238E27FC236}">
                  <a16:creationId xmlns:a16="http://schemas.microsoft.com/office/drawing/2014/main" id="{5391BD02-B1E3-44DC-B8ED-2E97F08F6C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6210300"/>
              <a:ext cx="1692275" cy="664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Clocking and main FSM</a:t>
              </a:r>
            </a:p>
          </p:txBody>
        </p:sp>
        <p:sp>
          <p:nvSpPr>
            <p:cNvPr id="23" name="Rectangle 31">
              <a:extLst>
                <a:ext uri="{FF2B5EF4-FFF2-40B4-BE49-F238E27FC236}">
                  <a16:creationId xmlns:a16="http://schemas.microsoft.com/office/drawing/2014/main" id="{1ABEECC0-9260-4C0F-94F5-B4563D3EC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50" y="4838700"/>
              <a:ext cx="1127125" cy="762000"/>
            </a:xfrm>
            <a:prstGeom prst="rect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Text Box 32">
              <a:extLst>
                <a:ext uri="{FF2B5EF4-FFF2-40B4-BE49-F238E27FC236}">
                  <a16:creationId xmlns:a16="http://schemas.microsoft.com/office/drawing/2014/main" id="{A7ADC9F8-236A-43E5-9063-A05838C002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750" y="4914899"/>
              <a:ext cx="9906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PC </a:t>
              </a:r>
            </a:p>
          </p:txBody>
        </p:sp>
        <p:sp>
          <p:nvSpPr>
            <p:cNvPr id="25" name="Line 33">
              <a:extLst>
                <a:ext uri="{FF2B5EF4-FFF2-40B4-BE49-F238E27FC236}">
                  <a16:creationId xmlns:a16="http://schemas.microsoft.com/office/drawing/2014/main" id="{F647FED8-E082-4E53-99D2-D705C8775A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4275" y="3390900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" name="Text Box 34">
              <a:extLst>
                <a:ext uri="{FF2B5EF4-FFF2-40B4-BE49-F238E27FC236}">
                  <a16:creationId xmlns:a16="http://schemas.microsoft.com/office/drawing/2014/main" id="{B2D1CECA-9D7E-433F-9AD6-DAD97C4F7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9075" y="3467100"/>
              <a:ext cx="8382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gEth</a:t>
              </a:r>
            </a:p>
          </p:txBody>
        </p:sp>
        <p:sp>
          <p:nvSpPr>
            <p:cNvPr id="27" name="Line 35">
              <a:extLst>
                <a:ext uri="{FF2B5EF4-FFF2-40B4-BE49-F238E27FC236}">
                  <a16:creationId xmlns:a16="http://schemas.microsoft.com/office/drawing/2014/main" id="{467C9317-C752-40AB-BB67-E7EDFF820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63675" y="5143500"/>
              <a:ext cx="838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Text Box 36">
              <a:extLst>
                <a:ext uri="{FF2B5EF4-FFF2-40B4-BE49-F238E27FC236}">
                  <a16:creationId xmlns:a16="http://schemas.microsoft.com/office/drawing/2014/main" id="{29F7C99C-A965-495C-92F3-1E81577D2D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7475" y="5219699"/>
              <a:ext cx="8382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gEth</a:t>
              </a:r>
            </a:p>
          </p:txBody>
        </p:sp>
        <p:sp>
          <p:nvSpPr>
            <p:cNvPr id="29" name="Line 37">
              <a:extLst>
                <a:ext uri="{FF2B5EF4-FFF2-40B4-BE49-F238E27FC236}">
                  <a16:creationId xmlns:a16="http://schemas.microsoft.com/office/drawing/2014/main" id="{2B11E2AB-DADB-4CE9-A1F7-C1FD482509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1075" y="4991100"/>
              <a:ext cx="1143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Oval 38">
              <a:extLst>
                <a:ext uri="{FF2B5EF4-FFF2-40B4-BE49-F238E27FC236}">
                  <a16:creationId xmlns:a16="http://schemas.microsoft.com/office/drawing/2014/main" id="{1CF9BB4E-1121-4713-B4CF-493AB3B0A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075" y="4762500"/>
              <a:ext cx="228600" cy="228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Rectangle 42">
              <a:extLst>
                <a:ext uri="{FF2B5EF4-FFF2-40B4-BE49-F238E27FC236}">
                  <a16:creationId xmlns:a16="http://schemas.microsoft.com/office/drawing/2014/main" id="{53E8DD2A-FD2B-4F54-86E7-B553DBF7B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1075" y="2324100"/>
              <a:ext cx="1600200" cy="152400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" name="Rectangle 43">
              <a:extLst>
                <a:ext uri="{FF2B5EF4-FFF2-40B4-BE49-F238E27FC236}">
                  <a16:creationId xmlns:a16="http://schemas.microsoft.com/office/drawing/2014/main" id="{75B59E84-E29D-4D3C-A73F-8B3A95614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6675" y="2324100"/>
              <a:ext cx="746125" cy="1524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" name="Rectangle 44">
              <a:extLst>
                <a:ext uri="{FF2B5EF4-FFF2-40B4-BE49-F238E27FC236}">
                  <a16:creationId xmlns:a16="http://schemas.microsoft.com/office/drawing/2014/main" id="{25767027-C4A6-4986-8955-FBD033DFB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2075" y="2324100"/>
              <a:ext cx="1127125" cy="1524000"/>
            </a:xfrm>
            <a:prstGeom prst="rect">
              <a:avLst/>
            </a:prstGeom>
            <a:solidFill>
              <a:srgbClr val="00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" name="Rectangle 45">
              <a:extLst>
                <a:ext uri="{FF2B5EF4-FFF2-40B4-BE49-F238E27FC236}">
                  <a16:creationId xmlns:a16="http://schemas.microsoft.com/office/drawing/2014/main" id="{3501B2DB-CD1A-4EAB-AB15-597EC2060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075" y="2324100"/>
              <a:ext cx="1127125" cy="762000"/>
            </a:xfrm>
            <a:prstGeom prst="rect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" name="Oval 39">
              <a:extLst>
                <a:ext uri="{FF2B5EF4-FFF2-40B4-BE49-F238E27FC236}">
                  <a16:creationId xmlns:a16="http://schemas.microsoft.com/office/drawing/2014/main" id="{03548823-4F96-4694-94FE-822693978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8275" y="4762500"/>
              <a:ext cx="228600" cy="2286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" name="Text Box 40">
              <a:extLst>
                <a:ext uri="{FF2B5EF4-FFF2-40B4-BE49-F238E27FC236}">
                  <a16:creationId xmlns:a16="http://schemas.microsoft.com/office/drawing/2014/main" id="{6EDDFC9E-EBFF-4C15-9436-7B91F60FE5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3475" y="5067300"/>
              <a:ext cx="8382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GBT</a:t>
              </a:r>
            </a:p>
          </p:txBody>
        </p:sp>
        <p:sp>
          <p:nvSpPr>
            <p:cNvPr id="37" name="Line 41">
              <a:extLst>
                <a:ext uri="{FF2B5EF4-FFF2-40B4-BE49-F238E27FC236}">
                  <a16:creationId xmlns:a16="http://schemas.microsoft.com/office/drawing/2014/main" id="{AE90443C-546D-448C-B658-E9EF538530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4075" y="41529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" name="Rectangle 5">
              <a:extLst>
                <a:ext uri="{FF2B5EF4-FFF2-40B4-BE49-F238E27FC236}">
                  <a16:creationId xmlns:a16="http://schemas.microsoft.com/office/drawing/2014/main" id="{8A2FEBF4-0D63-43A0-BC2D-E73430FCA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78675" y="2476500"/>
              <a:ext cx="1600200" cy="152400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" name="Rectangle 8">
              <a:extLst>
                <a:ext uri="{FF2B5EF4-FFF2-40B4-BE49-F238E27FC236}">
                  <a16:creationId xmlns:a16="http://schemas.microsoft.com/office/drawing/2014/main" id="{1B510C35-C252-4121-B080-2A9CED40C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4275" y="2476500"/>
              <a:ext cx="746125" cy="15240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Rectangle 11">
              <a:extLst>
                <a:ext uri="{FF2B5EF4-FFF2-40B4-BE49-F238E27FC236}">
                  <a16:creationId xmlns:a16="http://schemas.microsoft.com/office/drawing/2014/main" id="{B0F39BAC-792E-4D4B-9F40-77A903A4F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9675" y="2476500"/>
              <a:ext cx="1127125" cy="1524000"/>
            </a:xfrm>
            <a:prstGeom prst="rect">
              <a:avLst/>
            </a:prstGeom>
            <a:solidFill>
              <a:srgbClr val="00B8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A546F1FF-8BB8-4F79-979E-6453754C3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675" y="2476500"/>
              <a:ext cx="1127125" cy="762000"/>
            </a:xfrm>
            <a:prstGeom prst="rect">
              <a:avLst/>
            </a:prstGeom>
            <a:solidFill>
              <a:srgbClr val="FF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2" name="Text Box 30">
              <a:extLst>
                <a:ext uri="{FF2B5EF4-FFF2-40B4-BE49-F238E27FC236}">
                  <a16:creationId xmlns:a16="http://schemas.microsoft.com/office/drawing/2014/main" id="{3333D997-ECC1-4B77-B649-267F4233B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875" y="2628900"/>
              <a:ext cx="9906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PC </a:t>
              </a:r>
            </a:p>
          </p:txBody>
        </p:sp>
        <p:sp>
          <p:nvSpPr>
            <p:cNvPr id="43" name="Text Box 12">
              <a:extLst>
                <a:ext uri="{FF2B5EF4-FFF2-40B4-BE49-F238E27FC236}">
                  <a16:creationId xmlns:a16="http://schemas.microsoft.com/office/drawing/2014/main" id="{534B3021-5077-4E39-A1BA-5D5E64708D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5875" y="2552700"/>
              <a:ext cx="9906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GLIB </a:t>
              </a:r>
            </a:p>
          </p:txBody>
        </p:sp>
        <p:sp>
          <p:nvSpPr>
            <p:cNvPr id="44" name="Text Box 9">
              <a:extLst>
                <a:ext uri="{FF2B5EF4-FFF2-40B4-BE49-F238E27FC236}">
                  <a16:creationId xmlns:a16="http://schemas.microsoft.com/office/drawing/2014/main" id="{AB6F53FB-F0F9-4335-900D-D238F77227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0475" y="2552700"/>
              <a:ext cx="685800" cy="4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DIF </a:t>
              </a:r>
            </a:p>
          </p:txBody>
        </p:sp>
        <p:sp>
          <p:nvSpPr>
            <p:cNvPr id="45" name="Text Box 6">
              <a:extLst>
                <a:ext uri="{FF2B5EF4-FFF2-40B4-BE49-F238E27FC236}">
                  <a16:creationId xmlns:a16="http://schemas.microsoft.com/office/drawing/2014/main" id="{7A3D30B6-5555-460B-9E54-C07DEAB5EF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2475" y="2552700"/>
              <a:ext cx="1692275" cy="73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</a:rPr>
                <a:t>Roc based ASU </a:t>
              </a:r>
            </a:p>
          </p:txBody>
        </p:sp>
        <p:sp>
          <p:nvSpPr>
            <p:cNvPr id="46" name="Line 51">
              <a:extLst>
                <a:ext uri="{FF2B5EF4-FFF2-40B4-BE49-F238E27FC236}">
                  <a16:creationId xmlns:a16="http://schemas.microsoft.com/office/drawing/2014/main" id="{C83A9720-ABED-4C95-B5BD-453A84BC1D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7275" y="5781675"/>
              <a:ext cx="838200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" name="Text Box 52">
              <a:extLst>
                <a:ext uri="{FF2B5EF4-FFF2-40B4-BE49-F238E27FC236}">
                  <a16:creationId xmlns:a16="http://schemas.microsoft.com/office/drawing/2014/main" id="{0EAFCB71-99E3-4CCC-A9CE-A81009EA84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4875" y="5476875"/>
              <a:ext cx="1219200" cy="664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rgbClr val="FF00FF"/>
                  </a:solidFill>
                </a:rPr>
                <a:t>Clk</a:t>
              </a:r>
            </a:p>
            <a:p>
              <a:pPr algn="ctr"/>
              <a:r>
                <a:rPr lang="en-US" sz="1600">
                  <a:solidFill>
                    <a:srgbClr val="FF00FF"/>
                  </a:solidFill>
                </a:rPr>
                <a:t>Sync cdes</a:t>
              </a:r>
            </a:p>
          </p:txBody>
        </p:sp>
        <p:sp>
          <p:nvSpPr>
            <p:cNvPr id="48" name="Line 54">
              <a:extLst>
                <a:ext uri="{FF2B5EF4-FFF2-40B4-BE49-F238E27FC236}">
                  <a16:creationId xmlns:a16="http://schemas.microsoft.com/office/drawing/2014/main" id="{4B85C966-DFA9-4F38-B4F7-4DFFAE66FF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6075" y="2705100"/>
              <a:ext cx="838200" cy="0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" name="Line 55">
              <a:extLst>
                <a:ext uri="{FF2B5EF4-FFF2-40B4-BE49-F238E27FC236}">
                  <a16:creationId xmlns:a16="http://schemas.microsoft.com/office/drawing/2014/main" id="{5166899B-B083-495E-9652-D0D6942EFD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0475" y="2428875"/>
              <a:ext cx="8382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" name="Text Box 56">
              <a:extLst>
                <a:ext uri="{FF2B5EF4-FFF2-40B4-BE49-F238E27FC236}">
                  <a16:creationId xmlns:a16="http://schemas.microsoft.com/office/drawing/2014/main" id="{1D981D94-6959-482D-91F0-1FA0C7CEF9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1875" y="2124075"/>
              <a:ext cx="1295400" cy="664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accent2"/>
                  </a:solidFill>
                </a:rPr>
                <a:t>SLC</a:t>
              </a:r>
            </a:p>
            <a:p>
              <a:pPr algn="ctr"/>
              <a:r>
                <a:rPr lang="en-US" sz="1600">
                  <a:solidFill>
                    <a:schemeClr val="accent2"/>
                  </a:solidFill>
                </a:rPr>
                <a:t>Async cdes</a:t>
              </a:r>
            </a:p>
          </p:txBody>
        </p:sp>
        <p:sp>
          <p:nvSpPr>
            <p:cNvPr id="51" name="Line 57">
              <a:extLst>
                <a:ext uri="{FF2B5EF4-FFF2-40B4-BE49-F238E27FC236}">
                  <a16:creationId xmlns:a16="http://schemas.microsoft.com/office/drawing/2014/main" id="{D2135EAE-7A01-405B-BFEA-BF2B04597C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6075" y="2552700"/>
              <a:ext cx="838200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" name="Line 58">
              <a:extLst>
                <a:ext uri="{FF2B5EF4-FFF2-40B4-BE49-F238E27FC236}">
                  <a16:creationId xmlns:a16="http://schemas.microsoft.com/office/drawing/2014/main" id="{17722D1E-18C2-4C90-8091-AE0E82768D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49875" y="3086100"/>
              <a:ext cx="914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" name="Line 60">
              <a:extLst>
                <a:ext uri="{FF2B5EF4-FFF2-40B4-BE49-F238E27FC236}">
                  <a16:creationId xmlns:a16="http://schemas.microsoft.com/office/drawing/2014/main" id="{11F2EBC8-DEC4-4317-B14A-E553C92A5E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49875" y="2933700"/>
              <a:ext cx="9144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" name="Line 62">
              <a:extLst>
                <a:ext uri="{FF2B5EF4-FFF2-40B4-BE49-F238E27FC236}">
                  <a16:creationId xmlns:a16="http://schemas.microsoft.com/office/drawing/2014/main" id="{646C52F5-30DB-4928-A6A4-D003B6174E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97275" y="6210300"/>
              <a:ext cx="9144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" name="Text Box 63">
              <a:extLst>
                <a:ext uri="{FF2B5EF4-FFF2-40B4-BE49-F238E27FC236}">
                  <a16:creationId xmlns:a16="http://schemas.microsoft.com/office/drawing/2014/main" id="{36BC6F67-950B-4FEE-837E-3FA623387F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1075" y="5905499"/>
              <a:ext cx="1219200" cy="384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accent1"/>
                  </a:solidFill>
                </a:rPr>
                <a:t>Veto, trg</a:t>
              </a:r>
            </a:p>
          </p:txBody>
        </p:sp>
        <p:sp>
          <p:nvSpPr>
            <p:cNvPr id="56" name="Line 64">
              <a:extLst>
                <a:ext uri="{FF2B5EF4-FFF2-40B4-BE49-F238E27FC236}">
                  <a16:creationId xmlns:a16="http://schemas.microsoft.com/office/drawing/2014/main" id="{A9955613-027D-4742-9097-F374E3BB1B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54275" y="2978150"/>
              <a:ext cx="9144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7" name="Text Box 65">
              <a:extLst>
                <a:ext uri="{FF2B5EF4-FFF2-40B4-BE49-F238E27FC236}">
                  <a16:creationId xmlns:a16="http://schemas.microsoft.com/office/drawing/2014/main" id="{FF580739-21F9-4004-B923-99B8208BAA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8075" y="2673350"/>
              <a:ext cx="1219200" cy="384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mv="urn:schemas-microsoft-com:mac:vml" xmlns:mc="http://schemas.openxmlformats.org/markup-compatibility/2006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data</a:t>
              </a:r>
            </a:p>
          </p:txBody>
        </p:sp>
      </p:grpSp>
      <p:sp>
        <p:nvSpPr>
          <p:cNvPr id="58" name="Rectangle 52">
            <a:extLst>
              <a:ext uri="{FF2B5EF4-FFF2-40B4-BE49-F238E27FC236}">
                <a16:creationId xmlns:a16="http://schemas.microsoft.com/office/drawing/2014/main" id="{14BB7397-69B5-4398-9647-388AF0831CE5}"/>
              </a:ext>
            </a:extLst>
          </p:cNvPr>
          <p:cNvSpPr/>
          <p:nvPr/>
        </p:nvSpPr>
        <p:spPr>
          <a:xfrm>
            <a:off x="482888" y="1072355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Implementation of a GBT-based communication system for ROC chips. This aims to reach higher performance using robust and well maintained system in the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5918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189E43-BD5D-443E-80C0-668008C8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New PCB Design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B4C48D-8B12-48B1-B350-92AC0B756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9A4CEC-133D-44F6-8D70-299F1C8C6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80AA6-007A-4A74-B27F-27F9E7CD5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48</a:t>
            </a:fld>
            <a:endParaRPr lang="zh-CN" altLang="en-US"/>
          </a:p>
        </p:txBody>
      </p:sp>
      <p:grpSp>
        <p:nvGrpSpPr>
          <p:cNvPr id="7" name="Grouper 1">
            <a:extLst>
              <a:ext uri="{FF2B5EF4-FFF2-40B4-BE49-F238E27FC236}">
                <a16:creationId xmlns:a16="http://schemas.microsoft.com/office/drawing/2014/main" id="{BFE7B42B-0045-4267-9E0A-621BA5646BE5}"/>
              </a:ext>
            </a:extLst>
          </p:cNvPr>
          <p:cNvGrpSpPr/>
          <p:nvPr/>
        </p:nvGrpSpPr>
        <p:grpSpPr>
          <a:xfrm>
            <a:off x="2020571" y="1275645"/>
            <a:ext cx="5102858" cy="3661059"/>
            <a:chOff x="28157" y="1147441"/>
            <a:chExt cx="8601902" cy="4729780"/>
          </a:xfrm>
        </p:grpSpPr>
        <p:grpSp>
          <p:nvGrpSpPr>
            <p:cNvPr id="8" name="Grouper 2">
              <a:extLst>
                <a:ext uri="{FF2B5EF4-FFF2-40B4-BE49-F238E27FC236}">
                  <a16:creationId xmlns:a16="http://schemas.microsoft.com/office/drawing/2014/main" id="{EFDDACDE-0DB9-4FAA-B76E-6B269542E51A}"/>
                </a:ext>
              </a:extLst>
            </p:cNvPr>
            <p:cNvGrpSpPr/>
            <p:nvPr/>
          </p:nvGrpSpPr>
          <p:grpSpPr>
            <a:xfrm>
              <a:off x="28157" y="1659342"/>
              <a:ext cx="8601902" cy="4217879"/>
              <a:chOff x="0" y="2438206"/>
              <a:chExt cx="8601902" cy="4217879"/>
            </a:xfrm>
          </p:grpSpPr>
          <p:grpSp>
            <p:nvGrpSpPr>
              <p:cNvPr id="44" name="Grouper 38">
                <a:extLst>
                  <a:ext uri="{FF2B5EF4-FFF2-40B4-BE49-F238E27FC236}">
                    <a16:creationId xmlns:a16="http://schemas.microsoft.com/office/drawing/2014/main" id="{44D25FF6-A03C-4A35-9467-2DB597214E9B}"/>
                  </a:ext>
                </a:extLst>
              </p:cNvPr>
              <p:cNvGrpSpPr/>
              <p:nvPr/>
            </p:nvGrpSpPr>
            <p:grpSpPr>
              <a:xfrm>
                <a:off x="0" y="2520783"/>
                <a:ext cx="5289063" cy="4135302"/>
                <a:chOff x="1630522" y="1072395"/>
                <a:chExt cx="5289063" cy="4135302"/>
              </a:xfrm>
            </p:grpSpPr>
            <p:grpSp>
              <p:nvGrpSpPr>
                <p:cNvPr id="67" name="Grouper 61">
                  <a:extLst>
                    <a:ext uri="{FF2B5EF4-FFF2-40B4-BE49-F238E27FC236}">
                      <a16:creationId xmlns:a16="http://schemas.microsoft.com/office/drawing/2014/main" id="{28A3713E-3AD0-4130-B56E-DDAEEEF7ADD0}"/>
                    </a:ext>
                  </a:extLst>
                </p:cNvPr>
                <p:cNvGrpSpPr/>
                <p:nvPr/>
              </p:nvGrpSpPr>
              <p:grpSpPr>
                <a:xfrm>
                  <a:off x="4981929" y="1072395"/>
                  <a:ext cx="1102693" cy="3631507"/>
                  <a:chOff x="4981929" y="1072395"/>
                  <a:chExt cx="1102693" cy="3631507"/>
                </a:xfrm>
              </p:grpSpPr>
              <p:sp>
                <p:nvSpPr>
                  <p:cNvPr id="95" name="Hexagone 89">
                    <a:extLst>
                      <a:ext uri="{FF2B5EF4-FFF2-40B4-BE49-F238E27FC236}">
                        <a16:creationId xmlns:a16="http://schemas.microsoft.com/office/drawing/2014/main" id="{B4705FB4-1A7A-4C71-AD33-9A787FAC3636}"/>
                      </a:ext>
                    </a:extLst>
                  </p:cNvPr>
                  <p:cNvSpPr/>
                  <p:nvPr/>
                </p:nvSpPr>
                <p:spPr>
                  <a:xfrm>
                    <a:off x="4981929" y="2833231"/>
                    <a:ext cx="1060704" cy="914400"/>
                  </a:xfrm>
                  <a:prstGeom prst="hexagon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6" name="Hexagone 90">
                    <a:extLst>
                      <a:ext uri="{FF2B5EF4-FFF2-40B4-BE49-F238E27FC236}">
                        <a16:creationId xmlns:a16="http://schemas.microsoft.com/office/drawing/2014/main" id="{8FF89A18-D7C6-4D49-A21F-D659D0BC17C4}"/>
                      </a:ext>
                    </a:extLst>
                  </p:cNvPr>
                  <p:cNvSpPr/>
                  <p:nvPr/>
                </p:nvSpPr>
                <p:spPr>
                  <a:xfrm>
                    <a:off x="4996008" y="1984108"/>
                    <a:ext cx="1060704" cy="914400"/>
                  </a:xfrm>
                  <a:prstGeom prst="hexagon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7" name="Hexagone 91">
                    <a:extLst>
                      <a:ext uri="{FF2B5EF4-FFF2-40B4-BE49-F238E27FC236}">
                        <a16:creationId xmlns:a16="http://schemas.microsoft.com/office/drawing/2014/main" id="{60F6E988-198B-4EAE-A6B3-A3C0EC57EFEE}"/>
                      </a:ext>
                    </a:extLst>
                  </p:cNvPr>
                  <p:cNvSpPr/>
                  <p:nvPr/>
                </p:nvSpPr>
                <p:spPr>
                  <a:xfrm>
                    <a:off x="4993674" y="1072395"/>
                    <a:ext cx="1060704" cy="914400"/>
                  </a:xfrm>
                  <a:prstGeom prst="hexagon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8" name="Hexagone 92">
                    <a:extLst>
                      <a:ext uri="{FF2B5EF4-FFF2-40B4-BE49-F238E27FC236}">
                        <a16:creationId xmlns:a16="http://schemas.microsoft.com/office/drawing/2014/main" id="{6FF80118-83AB-4846-8F71-722A18A0C813}"/>
                      </a:ext>
                    </a:extLst>
                  </p:cNvPr>
                  <p:cNvSpPr/>
                  <p:nvPr/>
                </p:nvSpPr>
                <p:spPr>
                  <a:xfrm>
                    <a:off x="5023918" y="3789502"/>
                    <a:ext cx="1060704" cy="914400"/>
                  </a:xfrm>
                  <a:prstGeom prst="hexagon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68" name="Grouper 62">
                  <a:extLst>
                    <a:ext uri="{FF2B5EF4-FFF2-40B4-BE49-F238E27FC236}">
                      <a16:creationId xmlns:a16="http://schemas.microsoft.com/office/drawing/2014/main" id="{5C28C0D3-D44A-46BA-B7E9-8F978580D91D}"/>
                    </a:ext>
                  </a:extLst>
                </p:cNvPr>
                <p:cNvGrpSpPr/>
                <p:nvPr/>
              </p:nvGrpSpPr>
              <p:grpSpPr>
                <a:xfrm>
                  <a:off x="3292393" y="1127096"/>
                  <a:ext cx="1088614" cy="3603593"/>
                  <a:chOff x="4968098" y="1072395"/>
                  <a:chExt cx="1088614" cy="3603593"/>
                </a:xfrm>
              </p:grpSpPr>
              <p:sp>
                <p:nvSpPr>
                  <p:cNvPr id="91" name="Hexagone 85">
                    <a:extLst>
                      <a:ext uri="{FF2B5EF4-FFF2-40B4-BE49-F238E27FC236}">
                        <a16:creationId xmlns:a16="http://schemas.microsoft.com/office/drawing/2014/main" id="{3E189FF9-711F-4B79-996A-B598057607DD}"/>
                      </a:ext>
                    </a:extLst>
                  </p:cNvPr>
                  <p:cNvSpPr/>
                  <p:nvPr/>
                </p:nvSpPr>
                <p:spPr>
                  <a:xfrm>
                    <a:off x="4981929" y="2833231"/>
                    <a:ext cx="1060704" cy="914400"/>
                  </a:xfrm>
                  <a:prstGeom prst="hexagon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2" name="Hexagone 86">
                    <a:extLst>
                      <a:ext uri="{FF2B5EF4-FFF2-40B4-BE49-F238E27FC236}">
                        <a16:creationId xmlns:a16="http://schemas.microsoft.com/office/drawing/2014/main" id="{36574CF2-FBE7-41A1-87BF-D3078FF1412D}"/>
                      </a:ext>
                    </a:extLst>
                  </p:cNvPr>
                  <p:cNvSpPr/>
                  <p:nvPr/>
                </p:nvSpPr>
                <p:spPr>
                  <a:xfrm>
                    <a:off x="4996008" y="1984108"/>
                    <a:ext cx="1060704" cy="914400"/>
                  </a:xfrm>
                  <a:prstGeom prst="hexagon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3" name="Hexagone 87">
                    <a:extLst>
                      <a:ext uri="{FF2B5EF4-FFF2-40B4-BE49-F238E27FC236}">
                        <a16:creationId xmlns:a16="http://schemas.microsoft.com/office/drawing/2014/main" id="{65B7997A-112D-4377-9BD0-4FB4EDDAEA21}"/>
                      </a:ext>
                    </a:extLst>
                  </p:cNvPr>
                  <p:cNvSpPr/>
                  <p:nvPr/>
                </p:nvSpPr>
                <p:spPr>
                  <a:xfrm>
                    <a:off x="4993674" y="1072395"/>
                    <a:ext cx="1060704" cy="914400"/>
                  </a:xfrm>
                  <a:prstGeom prst="hexagon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4" name="Hexagone 88">
                    <a:extLst>
                      <a:ext uri="{FF2B5EF4-FFF2-40B4-BE49-F238E27FC236}">
                        <a16:creationId xmlns:a16="http://schemas.microsoft.com/office/drawing/2014/main" id="{0D7FEF80-C070-4D00-81E5-FDD147904699}"/>
                      </a:ext>
                    </a:extLst>
                  </p:cNvPr>
                  <p:cNvSpPr/>
                  <p:nvPr/>
                </p:nvSpPr>
                <p:spPr>
                  <a:xfrm>
                    <a:off x="4968098" y="3761588"/>
                    <a:ext cx="1060704" cy="914400"/>
                  </a:xfrm>
                  <a:prstGeom prst="hexagon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69" name="Grouper 63">
                  <a:extLst>
                    <a:ext uri="{FF2B5EF4-FFF2-40B4-BE49-F238E27FC236}">
                      <a16:creationId xmlns:a16="http://schemas.microsoft.com/office/drawing/2014/main" id="{1774AE41-CDF2-4FC3-A4F3-84B8386F9E9D}"/>
                    </a:ext>
                  </a:extLst>
                </p:cNvPr>
                <p:cNvGrpSpPr/>
                <p:nvPr/>
              </p:nvGrpSpPr>
              <p:grpSpPr>
                <a:xfrm>
                  <a:off x="4142419" y="1543335"/>
                  <a:ext cx="1074659" cy="2736005"/>
                  <a:chOff x="4143524" y="1534103"/>
                  <a:chExt cx="1074659" cy="2736005"/>
                </a:xfrm>
              </p:grpSpPr>
              <p:sp>
                <p:nvSpPr>
                  <p:cNvPr id="88" name="Hexagone 82">
                    <a:extLst>
                      <a:ext uri="{FF2B5EF4-FFF2-40B4-BE49-F238E27FC236}">
                        <a16:creationId xmlns:a16="http://schemas.microsoft.com/office/drawing/2014/main" id="{E2DB6039-4C45-4FD9-8F5A-B27AE3B8463D}"/>
                      </a:ext>
                    </a:extLst>
                  </p:cNvPr>
                  <p:cNvSpPr/>
                  <p:nvPr/>
                </p:nvSpPr>
                <p:spPr>
                  <a:xfrm>
                    <a:off x="4143524" y="2441308"/>
                    <a:ext cx="1060704" cy="914400"/>
                  </a:xfrm>
                  <a:prstGeom prst="hexagon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9" name="Hexagone 83">
                    <a:extLst>
                      <a:ext uri="{FF2B5EF4-FFF2-40B4-BE49-F238E27FC236}">
                        <a16:creationId xmlns:a16="http://schemas.microsoft.com/office/drawing/2014/main" id="{5C5CBFF8-50BB-4F1F-964F-94A898C05A89}"/>
                      </a:ext>
                    </a:extLst>
                  </p:cNvPr>
                  <p:cNvSpPr/>
                  <p:nvPr/>
                </p:nvSpPr>
                <p:spPr>
                  <a:xfrm>
                    <a:off x="4143524" y="1534103"/>
                    <a:ext cx="1060704" cy="914400"/>
                  </a:xfrm>
                  <a:prstGeom prst="hexagon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90" name="Hexagone 84">
                    <a:extLst>
                      <a:ext uri="{FF2B5EF4-FFF2-40B4-BE49-F238E27FC236}">
                        <a16:creationId xmlns:a16="http://schemas.microsoft.com/office/drawing/2014/main" id="{5ACE82E9-3D15-4211-AA2C-7AFA22906CB0}"/>
                      </a:ext>
                    </a:extLst>
                  </p:cNvPr>
                  <p:cNvSpPr/>
                  <p:nvPr/>
                </p:nvSpPr>
                <p:spPr>
                  <a:xfrm>
                    <a:off x="4157479" y="3355708"/>
                    <a:ext cx="1060704" cy="914400"/>
                  </a:xfrm>
                  <a:prstGeom prst="hexagon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70" name="Hexagone 64">
                  <a:extLst>
                    <a:ext uri="{FF2B5EF4-FFF2-40B4-BE49-F238E27FC236}">
                      <a16:creationId xmlns:a16="http://schemas.microsoft.com/office/drawing/2014/main" id="{25D4AB04-500A-41E8-B94F-31622C3D97BA}"/>
                    </a:ext>
                  </a:extLst>
                </p:cNvPr>
                <p:cNvSpPr/>
                <p:nvPr/>
              </p:nvSpPr>
              <p:spPr>
                <a:xfrm>
                  <a:off x="4170329" y="4265383"/>
                  <a:ext cx="1060704" cy="914400"/>
                </a:xfrm>
                <a:prstGeom prst="hexago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71" name="Grouper 65">
                  <a:extLst>
                    <a:ext uri="{FF2B5EF4-FFF2-40B4-BE49-F238E27FC236}">
                      <a16:creationId xmlns:a16="http://schemas.microsoft.com/office/drawing/2014/main" id="{AD5AF3F2-5529-47C4-A6E3-EC299E493C67}"/>
                    </a:ext>
                  </a:extLst>
                </p:cNvPr>
                <p:cNvGrpSpPr/>
                <p:nvPr/>
              </p:nvGrpSpPr>
              <p:grpSpPr>
                <a:xfrm>
                  <a:off x="2468926" y="1585206"/>
                  <a:ext cx="1088614" cy="3622491"/>
                  <a:chOff x="2468926" y="1585206"/>
                  <a:chExt cx="1088614" cy="3622491"/>
                </a:xfrm>
              </p:grpSpPr>
              <p:grpSp>
                <p:nvGrpSpPr>
                  <p:cNvPr id="83" name="Grouper 77">
                    <a:extLst>
                      <a:ext uri="{FF2B5EF4-FFF2-40B4-BE49-F238E27FC236}">
                        <a16:creationId xmlns:a16="http://schemas.microsoft.com/office/drawing/2014/main" id="{D9FF4384-94CD-4B52-97E5-9A13E3F9A7EA}"/>
                      </a:ext>
                    </a:extLst>
                  </p:cNvPr>
                  <p:cNvGrpSpPr/>
                  <p:nvPr/>
                </p:nvGrpSpPr>
                <p:grpSpPr>
                  <a:xfrm>
                    <a:off x="2468926" y="1585206"/>
                    <a:ext cx="1074659" cy="2736005"/>
                    <a:chOff x="4143524" y="1534103"/>
                    <a:chExt cx="1074659" cy="2736005"/>
                  </a:xfrm>
                </p:grpSpPr>
                <p:sp>
                  <p:nvSpPr>
                    <p:cNvPr id="85" name="Hexagone 79">
                      <a:extLst>
                        <a:ext uri="{FF2B5EF4-FFF2-40B4-BE49-F238E27FC236}">
                          <a16:creationId xmlns:a16="http://schemas.microsoft.com/office/drawing/2014/main" id="{2195533A-C582-467B-A9C8-4048A8BD81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43524" y="2441308"/>
                      <a:ext cx="1060704" cy="914400"/>
                    </a:xfrm>
                    <a:prstGeom prst="hexagon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6" name="Hexagone 80">
                      <a:extLst>
                        <a:ext uri="{FF2B5EF4-FFF2-40B4-BE49-F238E27FC236}">
                          <a16:creationId xmlns:a16="http://schemas.microsoft.com/office/drawing/2014/main" id="{00839990-6C5C-4B96-901E-A111050037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43524" y="1534103"/>
                      <a:ext cx="1060704" cy="914400"/>
                    </a:xfrm>
                    <a:prstGeom prst="hexagon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7" name="Hexagone 81">
                      <a:extLst>
                        <a:ext uri="{FF2B5EF4-FFF2-40B4-BE49-F238E27FC236}">
                          <a16:creationId xmlns:a16="http://schemas.microsoft.com/office/drawing/2014/main" id="{3A1D9619-BBB5-40E1-ABBA-9B81E7546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7479" y="3355708"/>
                      <a:ext cx="1060704" cy="914400"/>
                    </a:xfrm>
                    <a:prstGeom prst="hexagon">
                      <a:avLst/>
                    </a:prstGeom>
                    <a:solidFill>
                      <a:srgbClr val="FFFF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84" name="Hexagone 78">
                    <a:extLst>
                      <a:ext uri="{FF2B5EF4-FFF2-40B4-BE49-F238E27FC236}">
                        <a16:creationId xmlns:a16="http://schemas.microsoft.com/office/drawing/2014/main" id="{164E19F2-F896-447D-9F12-A89B6EF79313}"/>
                      </a:ext>
                    </a:extLst>
                  </p:cNvPr>
                  <p:cNvSpPr/>
                  <p:nvPr/>
                </p:nvSpPr>
                <p:spPr>
                  <a:xfrm>
                    <a:off x="2496836" y="4293297"/>
                    <a:ext cx="1060704" cy="914400"/>
                  </a:xfrm>
                  <a:prstGeom prst="hexagon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72" name="Grouper 66">
                  <a:extLst>
                    <a:ext uri="{FF2B5EF4-FFF2-40B4-BE49-F238E27FC236}">
                      <a16:creationId xmlns:a16="http://schemas.microsoft.com/office/drawing/2014/main" id="{CB89CD2D-225B-4966-A3E7-67C8E8A337C8}"/>
                    </a:ext>
                  </a:extLst>
                </p:cNvPr>
                <p:cNvGrpSpPr/>
                <p:nvPr/>
              </p:nvGrpSpPr>
              <p:grpSpPr>
                <a:xfrm>
                  <a:off x="5830971" y="1472429"/>
                  <a:ext cx="1088614" cy="3622491"/>
                  <a:chOff x="2468926" y="1585206"/>
                  <a:chExt cx="1088614" cy="3622491"/>
                </a:xfrm>
              </p:grpSpPr>
              <p:grpSp>
                <p:nvGrpSpPr>
                  <p:cNvPr id="78" name="Grouper 72">
                    <a:extLst>
                      <a:ext uri="{FF2B5EF4-FFF2-40B4-BE49-F238E27FC236}">
                        <a16:creationId xmlns:a16="http://schemas.microsoft.com/office/drawing/2014/main" id="{65D75FA6-0DC6-4631-872F-D75275A4EE47}"/>
                      </a:ext>
                    </a:extLst>
                  </p:cNvPr>
                  <p:cNvGrpSpPr/>
                  <p:nvPr/>
                </p:nvGrpSpPr>
                <p:grpSpPr>
                  <a:xfrm>
                    <a:off x="2468926" y="1585206"/>
                    <a:ext cx="1074659" cy="2736005"/>
                    <a:chOff x="4143524" y="1534103"/>
                    <a:chExt cx="1074659" cy="2736005"/>
                  </a:xfrm>
                </p:grpSpPr>
                <p:sp>
                  <p:nvSpPr>
                    <p:cNvPr id="80" name="Hexagone 74">
                      <a:extLst>
                        <a:ext uri="{FF2B5EF4-FFF2-40B4-BE49-F238E27FC236}">
                          <a16:creationId xmlns:a16="http://schemas.microsoft.com/office/drawing/2014/main" id="{7F3B8ED4-0573-47A8-AAAE-13DFD631B6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43524" y="2441308"/>
                      <a:ext cx="1060704" cy="914400"/>
                    </a:xfrm>
                    <a:prstGeom prst="hexagon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1" name="Hexagone 75">
                      <a:extLst>
                        <a:ext uri="{FF2B5EF4-FFF2-40B4-BE49-F238E27FC236}">
                          <a16:creationId xmlns:a16="http://schemas.microsoft.com/office/drawing/2014/main" id="{914A86C9-76D4-40BF-B667-61000CF3A4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43524" y="1534103"/>
                      <a:ext cx="1060704" cy="914400"/>
                    </a:xfrm>
                    <a:prstGeom prst="hexagon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82" name="Hexagone 76">
                      <a:extLst>
                        <a:ext uri="{FF2B5EF4-FFF2-40B4-BE49-F238E27FC236}">
                          <a16:creationId xmlns:a16="http://schemas.microsoft.com/office/drawing/2014/main" id="{328C94AE-3FD5-448C-B93E-CDE5AC42AE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7479" y="3355708"/>
                      <a:ext cx="1060704" cy="914400"/>
                    </a:xfrm>
                    <a:prstGeom prst="hexagon">
                      <a:avLst/>
                    </a:prstGeom>
                    <a:solidFill>
                      <a:srgbClr val="FFFF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79" name="Hexagone 73">
                    <a:extLst>
                      <a:ext uri="{FF2B5EF4-FFF2-40B4-BE49-F238E27FC236}">
                        <a16:creationId xmlns:a16="http://schemas.microsoft.com/office/drawing/2014/main" id="{A88FFB6B-A70E-4CCA-A373-027829909C1E}"/>
                      </a:ext>
                    </a:extLst>
                  </p:cNvPr>
                  <p:cNvSpPr/>
                  <p:nvPr/>
                </p:nvSpPr>
                <p:spPr>
                  <a:xfrm>
                    <a:off x="2496836" y="4293297"/>
                    <a:ext cx="1060704" cy="914400"/>
                  </a:xfrm>
                  <a:prstGeom prst="hexagon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73" name="Grouper 67">
                  <a:extLst>
                    <a:ext uri="{FF2B5EF4-FFF2-40B4-BE49-F238E27FC236}">
                      <a16:creationId xmlns:a16="http://schemas.microsoft.com/office/drawing/2014/main" id="{ACF959EC-EA41-4140-BE18-0880AE1E374C}"/>
                    </a:ext>
                  </a:extLst>
                </p:cNvPr>
                <p:cNvGrpSpPr/>
                <p:nvPr/>
              </p:nvGrpSpPr>
              <p:grpSpPr>
                <a:xfrm>
                  <a:off x="1630522" y="1177983"/>
                  <a:ext cx="1074783" cy="3617550"/>
                  <a:chOff x="4981929" y="1072395"/>
                  <a:chExt cx="1074783" cy="3617550"/>
                </a:xfrm>
              </p:grpSpPr>
              <p:sp>
                <p:nvSpPr>
                  <p:cNvPr id="74" name="Hexagone 68">
                    <a:extLst>
                      <a:ext uri="{FF2B5EF4-FFF2-40B4-BE49-F238E27FC236}">
                        <a16:creationId xmlns:a16="http://schemas.microsoft.com/office/drawing/2014/main" id="{78D3B18D-F251-4A16-8A82-58C659D4D305}"/>
                      </a:ext>
                    </a:extLst>
                  </p:cNvPr>
                  <p:cNvSpPr/>
                  <p:nvPr/>
                </p:nvSpPr>
                <p:spPr>
                  <a:xfrm>
                    <a:off x="4981929" y="2833231"/>
                    <a:ext cx="1060704" cy="914400"/>
                  </a:xfrm>
                  <a:prstGeom prst="hexagon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5" name="Hexagone 69">
                    <a:extLst>
                      <a:ext uri="{FF2B5EF4-FFF2-40B4-BE49-F238E27FC236}">
                        <a16:creationId xmlns:a16="http://schemas.microsoft.com/office/drawing/2014/main" id="{4DFD7E43-158F-4A59-BC7A-39F5592FA32A}"/>
                      </a:ext>
                    </a:extLst>
                  </p:cNvPr>
                  <p:cNvSpPr/>
                  <p:nvPr/>
                </p:nvSpPr>
                <p:spPr>
                  <a:xfrm>
                    <a:off x="4996008" y="1984108"/>
                    <a:ext cx="1060704" cy="914400"/>
                  </a:xfrm>
                  <a:prstGeom prst="hexagon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6" name="Hexagone 70">
                    <a:extLst>
                      <a:ext uri="{FF2B5EF4-FFF2-40B4-BE49-F238E27FC236}">
                        <a16:creationId xmlns:a16="http://schemas.microsoft.com/office/drawing/2014/main" id="{29078F30-8DDF-4542-A3CF-5731FD3E4513}"/>
                      </a:ext>
                    </a:extLst>
                  </p:cNvPr>
                  <p:cNvSpPr/>
                  <p:nvPr/>
                </p:nvSpPr>
                <p:spPr>
                  <a:xfrm>
                    <a:off x="4993674" y="1072395"/>
                    <a:ext cx="1060704" cy="914400"/>
                  </a:xfrm>
                  <a:prstGeom prst="hexagon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7" name="Hexagone 71">
                    <a:extLst>
                      <a:ext uri="{FF2B5EF4-FFF2-40B4-BE49-F238E27FC236}">
                        <a16:creationId xmlns:a16="http://schemas.microsoft.com/office/drawing/2014/main" id="{C4B1E486-6B43-4F1C-987E-A3DD72F285AE}"/>
                      </a:ext>
                    </a:extLst>
                  </p:cNvPr>
                  <p:cNvSpPr/>
                  <p:nvPr/>
                </p:nvSpPr>
                <p:spPr>
                  <a:xfrm>
                    <a:off x="4982053" y="3775545"/>
                    <a:ext cx="1060704" cy="914400"/>
                  </a:xfrm>
                  <a:prstGeom prst="hexagon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45" name="Grouper 39">
                <a:extLst>
                  <a:ext uri="{FF2B5EF4-FFF2-40B4-BE49-F238E27FC236}">
                    <a16:creationId xmlns:a16="http://schemas.microsoft.com/office/drawing/2014/main" id="{B0D70485-C1C7-4463-9931-FB2FA313AEB5}"/>
                  </a:ext>
                </a:extLst>
              </p:cNvPr>
              <p:cNvGrpSpPr/>
              <p:nvPr/>
            </p:nvGrpSpPr>
            <p:grpSpPr>
              <a:xfrm>
                <a:off x="5001391" y="2438206"/>
                <a:ext cx="3600511" cy="4080601"/>
                <a:chOff x="1630522" y="1127096"/>
                <a:chExt cx="3600511" cy="4080601"/>
              </a:xfrm>
            </p:grpSpPr>
            <p:grpSp>
              <p:nvGrpSpPr>
                <p:cNvPr id="46" name="Grouper 40">
                  <a:extLst>
                    <a:ext uri="{FF2B5EF4-FFF2-40B4-BE49-F238E27FC236}">
                      <a16:creationId xmlns:a16="http://schemas.microsoft.com/office/drawing/2014/main" id="{02E09D21-6691-4739-84A5-A089D7EB52D6}"/>
                    </a:ext>
                  </a:extLst>
                </p:cNvPr>
                <p:cNvGrpSpPr/>
                <p:nvPr/>
              </p:nvGrpSpPr>
              <p:grpSpPr>
                <a:xfrm>
                  <a:off x="3292393" y="1127096"/>
                  <a:ext cx="1088614" cy="3603593"/>
                  <a:chOff x="4968098" y="1072395"/>
                  <a:chExt cx="1088614" cy="3603593"/>
                </a:xfrm>
              </p:grpSpPr>
              <p:sp>
                <p:nvSpPr>
                  <p:cNvPr id="63" name="Hexagone 57">
                    <a:extLst>
                      <a:ext uri="{FF2B5EF4-FFF2-40B4-BE49-F238E27FC236}">
                        <a16:creationId xmlns:a16="http://schemas.microsoft.com/office/drawing/2014/main" id="{91DF6300-D938-4FE5-A653-53D18178CC4C}"/>
                      </a:ext>
                    </a:extLst>
                  </p:cNvPr>
                  <p:cNvSpPr/>
                  <p:nvPr/>
                </p:nvSpPr>
                <p:spPr>
                  <a:xfrm>
                    <a:off x="4981929" y="2833231"/>
                    <a:ext cx="1060704" cy="914400"/>
                  </a:xfrm>
                  <a:prstGeom prst="hexagon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4" name="Hexagone 58">
                    <a:extLst>
                      <a:ext uri="{FF2B5EF4-FFF2-40B4-BE49-F238E27FC236}">
                        <a16:creationId xmlns:a16="http://schemas.microsoft.com/office/drawing/2014/main" id="{F95D8B1B-73D3-4B8F-9DF2-D63FD281D518}"/>
                      </a:ext>
                    </a:extLst>
                  </p:cNvPr>
                  <p:cNvSpPr/>
                  <p:nvPr/>
                </p:nvSpPr>
                <p:spPr>
                  <a:xfrm>
                    <a:off x="4996008" y="1984108"/>
                    <a:ext cx="1060704" cy="914400"/>
                  </a:xfrm>
                  <a:prstGeom prst="hexagon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" name="Hexagone 59">
                    <a:extLst>
                      <a:ext uri="{FF2B5EF4-FFF2-40B4-BE49-F238E27FC236}">
                        <a16:creationId xmlns:a16="http://schemas.microsoft.com/office/drawing/2014/main" id="{74B37444-9ABA-48A2-8F88-DF3212DBB971}"/>
                      </a:ext>
                    </a:extLst>
                  </p:cNvPr>
                  <p:cNvSpPr/>
                  <p:nvPr/>
                </p:nvSpPr>
                <p:spPr>
                  <a:xfrm>
                    <a:off x="4993674" y="1072395"/>
                    <a:ext cx="1060704" cy="914400"/>
                  </a:xfrm>
                  <a:prstGeom prst="hexagon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6" name="Hexagone 60">
                    <a:extLst>
                      <a:ext uri="{FF2B5EF4-FFF2-40B4-BE49-F238E27FC236}">
                        <a16:creationId xmlns:a16="http://schemas.microsoft.com/office/drawing/2014/main" id="{58F1F490-CCB6-404D-8EA8-31B3A7979E0A}"/>
                      </a:ext>
                    </a:extLst>
                  </p:cNvPr>
                  <p:cNvSpPr/>
                  <p:nvPr/>
                </p:nvSpPr>
                <p:spPr>
                  <a:xfrm>
                    <a:off x="4968098" y="3761588"/>
                    <a:ext cx="1060704" cy="914400"/>
                  </a:xfrm>
                  <a:prstGeom prst="hexagon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47" name="Grouper 41">
                  <a:extLst>
                    <a:ext uri="{FF2B5EF4-FFF2-40B4-BE49-F238E27FC236}">
                      <a16:creationId xmlns:a16="http://schemas.microsoft.com/office/drawing/2014/main" id="{3EED0B69-2982-481D-AD96-1CA22CB2B875}"/>
                    </a:ext>
                  </a:extLst>
                </p:cNvPr>
                <p:cNvGrpSpPr/>
                <p:nvPr/>
              </p:nvGrpSpPr>
              <p:grpSpPr>
                <a:xfrm>
                  <a:off x="4142419" y="1543335"/>
                  <a:ext cx="1074659" cy="2736005"/>
                  <a:chOff x="4143524" y="1534103"/>
                  <a:chExt cx="1074659" cy="2736005"/>
                </a:xfrm>
              </p:grpSpPr>
              <p:sp>
                <p:nvSpPr>
                  <p:cNvPr id="60" name="Hexagone 54">
                    <a:extLst>
                      <a:ext uri="{FF2B5EF4-FFF2-40B4-BE49-F238E27FC236}">
                        <a16:creationId xmlns:a16="http://schemas.microsoft.com/office/drawing/2014/main" id="{FFC8F169-D2E3-431D-9E8F-F57657FA543E}"/>
                      </a:ext>
                    </a:extLst>
                  </p:cNvPr>
                  <p:cNvSpPr/>
                  <p:nvPr/>
                </p:nvSpPr>
                <p:spPr>
                  <a:xfrm>
                    <a:off x="4143524" y="2441308"/>
                    <a:ext cx="1060704" cy="914400"/>
                  </a:xfrm>
                  <a:prstGeom prst="hexagon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1" name="Hexagone 55">
                    <a:extLst>
                      <a:ext uri="{FF2B5EF4-FFF2-40B4-BE49-F238E27FC236}">
                        <a16:creationId xmlns:a16="http://schemas.microsoft.com/office/drawing/2014/main" id="{851EFCC3-7744-4049-8011-02E93AC3A1B2}"/>
                      </a:ext>
                    </a:extLst>
                  </p:cNvPr>
                  <p:cNvSpPr/>
                  <p:nvPr/>
                </p:nvSpPr>
                <p:spPr>
                  <a:xfrm>
                    <a:off x="4143524" y="1534103"/>
                    <a:ext cx="1060704" cy="914400"/>
                  </a:xfrm>
                  <a:prstGeom prst="hexagon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2" name="Hexagone 56">
                    <a:extLst>
                      <a:ext uri="{FF2B5EF4-FFF2-40B4-BE49-F238E27FC236}">
                        <a16:creationId xmlns:a16="http://schemas.microsoft.com/office/drawing/2014/main" id="{07074E15-25F8-4012-83BC-F6D708C1C7C6}"/>
                      </a:ext>
                    </a:extLst>
                  </p:cNvPr>
                  <p:cNvSpPr/>
                  <p:nvPr/>
                </p:nvSpPr>
                <p:spPr>
                  <a:xfrm>
                    <a:off x="4157479" y="3355708"/>
                    <a:ext cx="1060704" cy="914400"/>
                  </a:xfrm>
                  <a:prstGeom prst="hexagon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48" name="Hexagone 42">
                  <a:extLst>
                    <a:ext uri="{FF2B5EF4-FFF2-40B4-BE49-F238E27FC236}">
                      <a16:creationId xmlns:a16="http://schemas.microsoft.com/office/drawing/2014/main" id="{78C66DF0-6A60-461C-88E4-03BF44B491F6}"/>
                    </a:ext>
                  </a:extLst>
                </p:cNvPr>
                <p:cNvSpPr/>
                <p:nvPr/>
              </p:nvSpPr>
              <p:spPr>
                <a:xfrm>
                  <a:off x="4170329" y="4265383"/>
                  <a:ext cx="1060704" cy="914400"/>
                </a:xfrm>
                <a:prstGeom prst="hexagon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49" name="Grouper 43">
                  <a:extLst>
                    <a:ext uri="{FF2B5EF4-FFF2-40B4-BE49-F238E27FC236}">
                      <a16:creationId xmlns:a16="http://schemas.microsoft.com/office/drawing/2014/main" id="{89EF99B8-A11B-443A-A56F-48400BD1A1CC}"/>
                    </a:ext>
                  </a:extLst>
                </p:cNvPr>
                <p:cNvGrpSpPr/>
                <p:nvPr/>
              </p:nvGrpSpPr>
              <p:grpSpPr>
                <a:xfrm>
                  <a:off x="2468926" y="1585206"/>
                  <a:ext cx="1088614" cy="3622491"/>
                  <a:chOff x="2468926" y="1585206"/>
                  <a:chExt cx="1088614" cy="3622491"/>
                </a:xfrm>
              </p:grpSpPr>
              <p:grpSp>
                <p:nvGrpSpPr>
                  <p:cNvPr id="55" name="Grouper 49">
                    <a:extLst>
                      <a:ext uri="{FF2B5EF4-FFF2-40B4-BE49-F238E27FC236}">
                        <a16:creationId xmlns:a16="http://schemas.microsoft.com/office/drawing/2014/main" id="{C99FD6D3-5A1D-41F2-9CDF-05FE410DA044}"/>
                      </a:ext>
                    </a:extLst>
                  </p:cNvPr>
                  <p:cNvGrpSpPr/>
                  <p:nvPr/>
                </p:nvGrpSpPr>
                <p:grpSpPr>
                  <a:xfrm>
                    <a:off x="2468926" y="1585206"/>
                    <a:ext cx="1074659" cy="2736005"/>
                    <a:chOff x="4143524" y="1534103"/>
                    <a:chExt cx="1074659" cy="2736005"/>
                  </a:xfrm>
                </p:grpSpPr>
                <p:sp>
                  <p:nvSpPr>
                    <p:cNvPr id="57" name="Hexagone 51">
                      <a:extLst>
                        <a:ext uri="{FF2B5EF4-FFF2-40B4-BE49-F238E27FC236}">
                          <a16:creationId xmlns:a16="http://schemas.microsoft.com/office/drawing/2014/main" id="{C4CBC297-710F-4781-857B-609FC54A8C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43524" y="2441308"/>
                      <a:ext cx="1060704" cy="914400"/>
                    </a:xfrm>
                    <a:prstGeom prst="hexagon">
                      <a:avLst/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8" name="Hexagone 52">
                      <a:extLst>
                        <a:ext uri="{FF2B5EF4-FFF2-40B4-BE49-F238E27FC236}">
                          <a16:creationId xmlns:a16="http://schemas.microsoft.com/office/drawing/2014/main" id="{768DBDC3-ED88-4783-B78F-15CA1DF985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43524" y="1534103"/>
                      <a:ext cx="1060704" cy="914400"/>
                    </a:xfrm>
                    <a:prstGeom prst="hexagon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9" name="Hexagone 53">
                      <a:extLst>
                        <a:ext uri="{FF2B5EF4-FFF2-40B4-BE49-F238E27FC236}">
                          <a16:creationId xmlns:a16="http://schemas.microsoft.com/office/drawing/2014/main" id="{8E105325-7DF3-4670-B97E-D43CF0822E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7479" y="3355708"/>
                      <a:ext cx="1060704" cy="914400"/>
                    </a:xfrm>
                    <a:prstGeom prst="hexagon">
                      <a:avLst/>
                    </a:prstGeom>
                    <a:solidFill>
                      <a:srgbClr val="FFFF00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56" name="Hexagone 50">
                    <a:extLst>
                      <a:ext uri="{FF2B5EF4-FFF2-40B4-BE49-F238E27FC236}">
                        <a16:creationId xmlns:a16="http://schemas.microsoft.com/office/drawing/2014/main" id="{5ACA0C60-4026-4BDA-B77E-954302DF94F6}"/>
                      </a:ext>
                    </a:extLst>
                  </p:cNvPr>
                  <p:cNvSpPr/>
                  <p:nvPr/>
                </p:nvSpPr>
                <p:spPr>
                  <a:xfrm>
                    <a:off x="2496836" y="4293297"/>
                    <a:ext cx="1060704" cy="914400"/>
                  </a:xfrm>
                  <a:prstGeom prst="hexagon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50" name="Grouper 44">
                  <a:extLst>
                    <a:ext uri="{FF2B5EF4-FFF2-40B4-BE49-F238E27FC236}">
                      <a16:creationId xmlns:a16="http://schemas.microsoft.com/office/drawing/2014/main" id="{A3A4B192-6F10-4994-8319-1038634029D5}"/>
                    </a:ext>
                  </a:extLst>
                </p:cNvPr>
                <p:cNvGrpSpPr/>
                <p:nvPr/>
              </p:nvGrpSpPr>
              <p:grpSpPr>
                <a:xfrm>
                  <a:off x="1630522" y="1177983"/>
                  <a:ext cx="1074783" cy="3617550"/>
                  <a:chOff x="4981929" y="1072395"/>
                  <a:chExt cx="1074783" cy="3617550"/>
                </a:xfrm>
              </p:grpSpPr>
              <p:sp>
                <p:nvSpPr>
                  <p:cNvPr id="51" name="Hexagone 45">
                    <a:extLst>
                      <a:ext uri="{FF2B5EF4-FFF2-40B4-BE49-F238E27FC236}">
                        <a16:creationId xmlns:a16="http://schemas.microsoft.com/office/drawing/2014/main" id="{B8F28746-8F3A-4D11-BEE0-ECF2208989EB}"/>
                      </a:ext>
                    </a:extLst>
                  </p:cNvPr>
                  <p:cNvSpPr/>
                  <p:nvPr/>
                </p:nvSpPr>
                <p:spPr>
                  <a:xfrm>
                    <a:off x="4981929" y="2833231"/>
                    <a:ext cx="1060704" cy="914400"/>
                  </a:xfrm>
                  <a:prstGeom prst="hexagon">
                    <a:avLst/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2" name="Hexagone 46">
                    <a:extLst>
                      <a:ext uri="{FF2B5EF4-FFF2-40B4-BE49-F238E27FC236}">
                        <a16:creationId xmlns:a16="http://schemas.microsoft.com/office/drawing/2014/main" id="{D3606257-A55F-44AD-BE1F-5837AD4096BC}"/>
                      </a:ext>
                    </a:extLst>
                  </p:cNvPr>
                  <p:cNvSpPr/>
                  <p:nvPr/>
                </p:nvSpPr>
                <p:spPr>
                  <a:xfrm>
                    <a:off x="4996008" y="1984108"/>
                    <a:ext cx="1060704" cy="914400"/>
                  </a:xfrm>
                  <a:prstGeom prst="hexagon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3" name="Hexagone 47">
                    <a:extLst>
                      <a:ext uri="{FF2B5EF4-FFF2-40B4-BE49-F238E27FC236}">
                        <a16:creationId xmlns:a16="http://schemas.microsoft.com/office/drawing/2014/main" id="{7903B5D9-09B0-4455-90B8-F45ACE80CBF9}"/>
                      </a:ext>
                    </a:extLst>
                  </p:cNvPr>
                  <p:cNvSpPr/>
                  <p:nvPr/>
                </p:nvSpPr>
                <p:spPr>
                  <a:xfrm>
                    <a:off x="4993674" y="1072395"/>
                    <a:ext cx="1060704" cy="914400"/>
                  </a:xfrm>
                  <a:prstGeom prst="hexagon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4" name="Hexagone 48">
                    <a:extLst>
                      <a:ext uri="{FF2B5EF4-FFF2-40B4-BE49-F238E27FC236}">
                        <a16:creationId xmlns:a16="http://schemas.microsoft.com/office/drawing/2014/main" id="{6A6F6E6D-6174-42AA-B678-790FF7399A40}"/>
                      </a:ext>
                    </a:extLst>
                  </p:cNvPr>
                  <p:cNvSpPr/>
                  <p:nvPr/>
                </p:nvSpPr>
                <p:spPr>
                  <a:xfrm>
                    <a:off x="4982053" y="3775545"/>
                    <a:ext cx="1060704" cy="914400"/>
                  </a:xfrm>
                  <a:prstGeom prst="hexagon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sp>
          <p:nvSpPr>
            <p:cNvPr id="9" name="Hexagone 3">
              <a:extLst>
                <a:ext uri="{FF2B5EF4-FFF2-40B4-BE49-F238E27FC236}">
                  <a16:creationId xmlns:a16="http://schemas.microsoft.com/office/drawing/2014/main" id="{6016E67C-20FE-4D25-A2E0-D2CA012C4D7A}"/>
                </a:ext>
              </a:extLst>
            </p:cNvPr>
            <p:cNvSpPr/>
            <p:nvPr/>
          </p:nvSpPr>
          <p:spPr>
            <a:xfrm>
              <a:off x="4228606" y="1253029"/>
              <a:ext cx="1060704" cy="914400"/>
            </a:xfrm>
            <a:prstGeom prst="hexagon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Hexagone 4">
              <a:extLst>
                <a:ext uri="{FF2B5EF4-FFF2-40B4-BE49-F238E27FC236}">
                  <a16:creationId xmlns:a16="http://schemas.microsoft.com/office/drawing/2014/main" id="{9A434134-4019-4D3D-B97D-3E1894CA0DB0}"/>
                </a:ext>
              </a:extLst>
            </p:cNvPr>
            <p:cNvSpPr/>
            <p:nvPr/>
          </p:nvSpPr>
          <p:spPr>
            <a:xfrm>
              <a:off x="5867952" y="1176301"/>
              <a:ext cx="1060704" cy="914400"/>
            </a:xfrm>
            <a:prstGeom prst="hexagon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Hexagone 5">
              <a:extLst>
                <a:ext uri="{FF2B5EF4-FFF2-40B4-BE49-F238E27FC236}">
                  <a16:creationId xmlns:a16="http://schemas.microsoft.com/office/drawing/2014/main" id="{85F0E967-77B5-4D65-8C33-7742F5E10EF8}"/>
                </a:ext>
              </a:extLst>
            </p:cNvPr>
            <p:cNvSpPr/>
            <p:nvPr/>
          </p:nvSpPr>
          <p:spPr>
            <a:xfrm>
              <a:off x="2540054" y="1274913"/>
              <a:ext cx="1060704" cy="914400"/>
            </a:xfrm>
            <a:prstGeom prst="hexagon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Hexagone 6">
              <a:extLst>
                <a:ext uri="{FF2B5EF4-FFF2-40B4-BE49-F238E27FC236}">
                  <a16:creationId xmlns:a16="http://schemas.microsoft.com/office/drawing/2014/main" id="{CC416D0D-D31E-4D29-AF6F-28D4E16F2B19}"/>
                </a:ext>
              </a:extLst>
            </p:cNvPr>
            <p:cNvSpPr/>
            <p:nvPr/>
          </p:nvSpPr>
          <p:spPr>
            <a:xfrm>
              <a:off x="866561" y="1390307"/>
              <a:ext cx="1060704" cy="914400"/>
            </a:xfrm>
            <a:prstGeom prst="hexagon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Hexagone 7">
              <a:extLst>
                <a:ext uri="{FF2B5EF4-FFF2-40B4-BE49-F238E27FC236}">
                  <a16:creationId xmlns:a16="http://schemas.microsoft.com/office/drawing/2014/main" id="{5507DA27-89F0-4E25-849E-F03340FE6FC4}"/>
                </a:ext>
              </a:extLst>
            </p:cNvPr>
            <p:cNvSpPr/>
            <p:nvPr/>
          </p:nvSpPr>
          <p:spPr>
            <a:xfrm>
              <a:off x="7541445" y="1147441"/>
              <a:ext cx="1060704" cy="914400"/>
            </a:xfrm>
            <a:prstGeom prst="hexagon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Connecteur en arc 8">
              <a:extLst>
                <a:ext uri="{FF2B5EF4-FFF2-40B4-BE49-F238E27FC236}">
                  <a16:creationId xmlns:a16="http://schemas.microsoft.com/office/drawing/2014/main" id="{216DA56C-EABC-4FB8-AA82-EE0EF77BE551}"/>
                </a:ext>
              </a:extLst>
            </p:cNvPr>
            <p:cNvCxnSpPr/>
            <p:nvPr/>
          </p:nvCxnSpPr>
          <p:spPr>
            <a:xfrm rot="5400000">
              <a:off x="5427186" y="2828623"/>
              <a:ext cx="1326131" cy="894738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en arc 9">
              <a:extLst>
                <a:ext uri="{FF2B5EF4-FFF2-40B4-BE49-F238E27FC236}">
                  <a16:creationId xmlns:a16="http://schemas.microsoft.com/office/drawing/2014/main" id="{4D75E646-A805-452E-BB28-28607BD02063}"/>
                </a:ext>
              </a:extLst>
            </p:cNvPr>
            <p:cNvCxnSpPr/>
            <p:nvPr/>
          </p:nvCxnSpPr>
          <p:spPr>
            <a:xfrm rot="5400000">
              <a:off x="6148484" y="4378174"/>
              <a:ext cx="1326131" cy="894738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en arc 10">
              <a:extLst>
                <a:ext uri="{FF2B5EF4-FFF2-40B4-BE49-F238E27FC236}">
                  <a16:creationId xmlns:a16="http://schemas.microsoft.com/office/drawing/2014/main" id="{2132D237-F955-411D-98E0-A3E4CD04D690}"/>
                </a:ext>
              </a:extLst>
            </p:cNvPr>
            <p:cNvCxnSpPr/>
            <p:nvPr/>
          </p:nvCxnSpPr>
          <p:spPr>
            <a:xfrm rot="5400000">
              <a:off x="7137897" y="2939151"/>
              <a:ext cx="1326131" cy="894738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en arc 11">
              <a:extLst>
                <a:ext uri="{FF2B5EF4-FFF2-40B4-BE49-F238E27FC236}">
                  <a16:creationId xmlns:a16="http://schemas.microsoft.com/office/drawing/2014/main" id="{67879539-F30B-4F66-9FFB-DE8E6BF691E3}"/>
                </a:ext>
              </a:extLst>
            </p:cNvPr>
            <p:cNvCxnSpPr/>
            <p:nvPr/>
          </p:nvCxnSpPr>
          <p:spPr>
            <a:xfrm rot="5400000">
              <a:off x="4532447" y="4430589"/>
              <a:ext cx="1326131" cy="894738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en arc 12">
              <a:extLst>
                <a:ext uri="{FF2B5EF4-FFF2-40B4-BE49-F238E27FC236}">
                  <a16:creationId xmlns:a16="http://schemas.microsoft.com/office/drawing/2014/main" id="{8C4BAA7F-BBF8-468F-B6DF-E925216D55B7}"/>
                </a:ext>
              </a:extLst>
            </p:cNvPr>
            <p:cNvCxnSpPr/>
            <p:nvPr/>
          </p:nvCxnSpPr>
          <p:spPr>
            <a:xfrm rot="5400000">
              <a:off x="3777202" y="2853124"/>
              <a:ext cx="1326131" cy="894738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en arc 13">
              <a:extLst>
                <a:ext uri="{FF2B5EF4-FFF2-40B4-BE49-F238E27FC236}">
                  <a16:creationId xmlns:a16="http://schemas.microsoft.com/office/drawing/2014/main" id="{9729B774-9DD9-4067-B46E-F364AC926307}"/>
                </a:ext>
              </a:extLst>
            </p:cNvPr>
            <p:cNvCxnSpPr/>
            <p:nvPr/>
          </p:nvCxnSpPr>
          <p:spPr>
            <a:xfrm rot="5400000">
              <a:off x="2868295" y="4419114"/>
              <a:ext cx="1326131" cy="894738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en arc 14">
              <a:extLst>
                <a:ext uri="{FF2B5EF4-FFF2-40B4-BE49-F238E27FC236}">
                  <a16:creationId xmlns:a16="http://schemas.microsoft.com/office/drawing/2014/main" id="{A5BFA542-2431-4713-8EAD-8B73A3234450}"/>
                </a:ext>
              </a:extLst>
            </p:cNvPr>
            <p:cNvCxnSpPr/>
            <p:nvPr/>
          </p:nvCxnSpPr>
          <p:spPr>
            <a:xfrm rot="5400000">
              <a:off x="2115576" y="2915402"/>
              <a:ext cx="1326131" cy="894738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en arc 15">
              <a:extLst>
                <a:ext uri="{FF2B5EF4-FFF2-40B4-BE49-F238E27FC236}">
                  <a16:creationId xmlns:a16="http://schemas.microsoft.com/office/drawing/2014/main" id="{8E64C319-C6BF-4B36-9780-2F4A755DD149}"/>
                </a:ext>
              </a:extLst>
            </p:cNvPr>
            <p:cNvCxnSpPr/>
            <p:nvPr/>
          </p:nvCxnSpPr>
          <p:spPr>
            <a:xfrm rot="5400000">
              <a:off x="1054872" y="4515452"/>
              <a:ext cx="1326131" cy="894738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en arc 16">
              <a:extLst>
                <a:ext uri="{FF2B5EF4-FFF2-40B4-BE49-F238E27FC236}">
                  <a16:creationId xmlns:a16="http://schemas.microsoft.com/office/drawing/2014/main" id="{2D373EC7-F3C4-4D86-BD4E-C6BEA46FB257}"/>
                </a:ext>
              </a:extLst>
            </p:cNvPr>
            <p:cNvCxnSpPr/>
            <p:nvPr/>
          </p:nvCxnSpPr>
          <p:spPr>
            <a:xfrm rot="5400000">
              <a:off x="231405" y="2924030"/>
              <a:ext cx="1326131" cy="894738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en arc 17">
              <a:extLst>
                <a:ext uri="{FF2B5EF4-FFF2-40B4-BE49-F238E27FC236}">
                  <a16:creationId xmlns:a16="http://schemas.microsoft.com/office/drawing/2014/main" id="{B92931A9-062B-4C81-9F13-36F7432ABDAD}"/>
                </a:ext>
              </a:extLst>
            </p:cNvPr>
            <p:cNvCxnSpPr/>
            <p:nvPr/>
          </p:nvCxnSpPr>
          <p:spPr>
            <a:xfrm rot="16200000" flipH="1">
              <a:off x="5342191" y="2341612"/>
              <a:ext cx="1207319" cy="779287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en arc 18">
              <a:extLst>
                <a:ext uri="{FF2B5EF4-FFF2-40B4-BE49-F238E27FC236}">
                  <a16:creationId xmlns:a16="http://schemas.microsoft.com/office/drawing/2014/main" id="{67B699B1-344F-4D97-BE05-80B1FC2A2C99}"/>
                </a:ext>
              </a:extLst>
            </p:cNvPr>
            <p:cNvCxnSpPr/>
            <p:nvPr/>
          </p:nvCxnSpPr>
          <p:spPr>
            <a:xfrm rot="16200000" flipH="1">
              <a:off x="6965695" y="2369576"/>
              <a:ext cx="1207319" cy="779287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en arc 19">
              <a:extLst>
                <a:ext uri="{FF2B5EF4-FFF2-40B4-BE49-F238E27FC236}">
                  <a16:creationId xmlns:a16="http://schemas.microsoft.com/office/drawing/2014/main" id="{5F35F63E-46F7-408E-9E43-C0342AC90FD2}"/>
                </a:ext>
              </a:extLst>
            </p:cNvPr>
            <p:cNvCxnSpPr/>
            <p:nvPr/>
          </p:nvCxnSpPr>
          <p:spPr>
            <a:xfrm rot="16200000" flipH="1">
              <a:off x="3652856" y="2285108"/>
              <a:ext cx="1207319" cy="779287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en arc 20">
              <a:extLst>
                <a:ext uri="{FF2B5EF4-FFF2-40B4-BE49-F238E27FC236}">
                  <a16:creationId xmlns:a16="http://schemas.microsoft.com/office/drawing/2014/main" id="{45F78C1F-99E8-48AB-9CA1-9A43071D3F6D}"/>
                </a:ext>
              </a:extLst>
            </p:cNvPr>
            <p:cNvCxnSpPr/>
            <p:nvPr/>
          </p:nvCxnSpPr>
          <p:spPr>
            <a:xfrm rot="16200000" flipH="1">
              <a:off x="341948" y="2536611"/>
              <a:ext cx="1207319" cy="779287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en arc 21">
              <a:extLst>
                <a:ext uri="{FF2B5EF4-FFF2-40B4-BE49-F238E27FC236}">
                  <a16:creationId xmlns:a16="http://schemas.microsoft.com/office/drawing/2014/main" id="{494C237B-8142-4EFD-B6A5-42840BA52663}"/>
                </a:ext>
              </a:extLst>
            </p:cNvPr>
            <p:cNvCxnSpPr/>
            <p:nvPr/>
          </p:nvCxnSpPr>
          <p:spPr>
            <a:xfrm rot="16200000" flipH="1">
              <a:off x="2096484" y="2527998"/>
              <a:ext cx="1207319" cy="779287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en arc 22">
              <a:extLst>
                <a:ext uri="{FF2B5EF4-FFF2-40B4-BE49-F238E27FC236}">
                  <a16:creationId xmlns:a16="http://schemas.microsoft.com/office/drawing/2014/main" id="{6634B19E-2E99-4E72-981F-1DE5228AD4B6}"/>
                </a:ext>
              </a:extLst>
            </p:cNvPr>
            <p:cNvCxnSpPr/>
            <p:nvPr/>
          </p:nvCxnSpPr>
          <p:spPr>
            <a:xfrm rot="16200000" flipH="1">
              <a:off x="6352906" y="3910111"/>
              <a:ext cx="1207319" cy="779287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en arc 23">
              <a:extLst>
                <a:ext uri="{FF2B5EF4-FFF2-40B4-BE49-F238E27FC236}">
                  <a16:creationId xmlns:a16="http://schemas.microsoft.com/office/drawing/2014/main" id="{4E1F76F4-320D-411A-BC2A-BF5350B50D4C}"/>
                </a:ext>
              </a:extLst>
            </p:cNvPr>
            <p:cNvCxnSpPr/>
            <p:nvPr/>
          </p:nvCxnSpPr>
          <p:spPr>
            <a:xfrm rot="16200000" flipH="1">
              <a:off x="4564084" y="3887636"/>
              <a:ext cx="1207319" cy="779287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en arc 24">
              <a:extLst>
                <a:ext uri="{FF2B5EF4-FFF2-40B4-BE49-F238E27FC236}">
                  <a16:creationId xmlns:a16="http://schemas.microsoft.com/office/drawing/2014/main" id="{029F284A-31CA-43ED-BEC2-88C28F50DCB9}"/>
                </a:ext>
              </a:extLst>
            </p:cNvPr>
            <p:cNvCxnSpPr/>
            <p:nvPr/>
          </p:nvCxnSpPr>
          <p:spPr>
            <a:xfrm rot="16200000" flipH="1">
              <a:off x="3025008" y="4062511"/>
              <a:ext cx="1207319" cy="779287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en arc 25">
              <a:extLst>
                <a:ext uri="{FF2B5EF4-FFF2-40B4-BE49-F238E27FC236}">
                  <a16:creationId xmlns:a16="http://schemas.microsoft.com/office/drawing/2014/main" id="{1FAC3C51-C18F-41C1-968B-6DFF2EC8F1E0}"/>
                </a:ext>
              </a:extLst>
            </p:cNvPr>
            <p:cNvCxnSpPr/>
            <p:nvPr/>
          </p:nvCxnSpPr>
          <p:spPr>
            <a:xfrm rot="16200000" flipH="1">
              <a:off x="1468005" y="4027511"/>
              <a:ext cx="1207319" cy="779287"/>
            </a:xfrm>
            <a:prstGeom prst="curvedConnector3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en arc 26">
              <a:extLst>
                <a:ext uri="{FF2B5EF4-FFF2-40B4-BE49-F238E27FC236}">
                  <a16:creationId xmlns:a16="http://schemas.microsoft.com/office/drawing/2014/main" id="{F33E7976-1652-4DB3-BF0E-BB29419CA129}"/>
                </a:ext>
              </a:extLst>
            </p:cNvPr>
            <p:cNvCxnSpPr/>
            <p:nvPr/>
          </p:nvCxnSpPr>
          <p:spPr>
            <a:xfrm rot="10800000">
              <a:off x="6393042" y="1505748"/>
              <a:ext cx="1702888" cy="269035"/>
            </a:xfrm>
            <a:prstGeom prst="curvedConnector3">
              <a:avLst/>
            </a:prstGeom>
            <a:ln>
              <a:solidFill>
                <a:srgbClr val="BD92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en arc 27">
              <a:extLst>
                <a:ext uri="{FF2B5EF4-FFF2-40B4-BE49-F238E27FC236}">
                  <a16:creationId xmlns:a16="http://schemas.microsoft.com/office/drawing/2014/main" id="{2FA552B4-5882-44CC-8294-DC43C2634B7C}"/>
                </a:ext>
              </a:extLst>
            </p:cNvPr>
            <p:cNvCxnSpPr/>
            <p:nvPr/>
          </p:nvCxnSpPr>
          <p:spPr>
            <a:xfrm rot="10800000">
              <a:off x="4596693" y="1549971"/>
              <a:ext cx="1702888" cy="269035"/>
            </a:xfrm>
            <a:prstGeom prst="curvedConnector3">
              <a:avLst/>
            </a:prstGeom>
            <a:ln>
              <a:solidFill>
                <a:srgbClr val="BD92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en arc 28">
              <a:extLst>
                <a:ext uri="{FF2B5EF4-FFF2-40B4-BE49-F238E27FC236}">
                  <a16:creationId xmlns:a16="http://schemas.microsoft.com/office/drawing/2014/main" id="{F5D7CADB-8B52-420D-8AF6-E1215D046C68}"/>
                </a:ext>
              </a:extLst>
            </p:cNvPr>
            <p:cNvCxnSpPr/>
            <p:nvPr/>
          </p:nvCxnSpPr>
          <p:spPr>
            <a:xfrm rot="10800000">
              <a:off x="3015428" y="1578472"/>
              <a:ext cx="1702888" cy="269035"/>
            </a:xfrm>
            <a:prstGeom prst="curvedConnector3">
              <a:avLst/>
            </a:prstGeom>
            <a:ln>
              <a:solidFill>
                <a:srgbClr val="BD92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en arc 29">
              <a:extLst>
                <a:ext uri="{FF2B5EF4-FFF2-40B4-BE49-F238E27FC236}">
                  <a16:creationId xmlns:a16="http://schemas.microsoft.com/office/drawing/2014/main" id="{7CB1303E-DD46-4D5A-B58B-688BF9B54DC6}"/>
                </a:ext>
              </a:extLst>
            </p:cNvPr>
            <p:cNvCxnSpPr/>
            <p:nvPr/>
          </p:nvCxnSpPr>
          <p:spPr>
            <a:xfrm rot="10800000">
              <a:off x="1312540" y="1630910"/>
              <a:ext cx="1702888" cy="269035"/>
            </a:xfrm>
            <a:prstGeom prst="curvedConnector3">
              <a:avLst/>
            </a:prstGeom>
            <a:ln>
              <a:solidFill>
                <a:srgbClr val="BD92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en arc 30">
              <a:extLst>
                <a:ext uri="{FF2B5EF4-FFF2-40B4-BE49-F238E27FC236}">
                  <a16:creationId xmlns:a16="http://schemas.microsoft.com/office/drawing/2014/main" id="{FECF6D33-F971-4382-B2D6-91926A697F79}"/>
                </a:ext>
              </a:extLst>
            </p:cNvPr>
            <p:cNvCxnSpPr/>
            <p:nvPr/>
          </p:nvCxnSpPr>
          <p:spPr>
            <a:xfrm rot="10800000">
              <a:off x="5448137" y="2921835"/>
              <a:ext cx="1702888" cy="269035"/>
            </a:xfrm>
            <a:prstGeom prst="curvedConnector3">
              <a:avLst/>
            </a:prstGeom>
            <a:ln>
              <a:solidFill>
                <a:srgbClr val="BD92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en arc 31">
              <a:extLst>
                <a:ext uri="{FF2B5EF4-FFF2-40B4-BE49-F238E27FC236}">
                  <a16:creationId xmlns:a16="http://schemas.microsoft.com/office/drawing/2014/main" id="{A555D948-CA5E-48C4-91AB-8B46340F57DB}"/>
                </a:ext>
              </a:extLst>
            </p:cNvPr>
            <p:cNvCxnSpPr/>
            <p:nvPr/>
          </p:nvCxnSpPr>
          <p:spPr>
            <a:xfrm rot="10800000">
              <a:off x="3939994" y="3009377"/>
              <a:ext cx="1702888" cy="269035"/>
            </a:xfrm>
            <a:prstGeom prst="curvedConnector3">
              <a:avLst/>
            </a:prstGeom>
            <a:ln>
              <a:solidFill>
                <a:srgbClr val="BD92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en arc 32">
              <a:extLst>
                <a:ext uri="{FF2B5EF4-FFF2-40B4-BE49-F238E27FC236}">
                  <a16:creationId xmlns:a16="http://schemas.microsoft.com/office/drawing/2014/main" id="{104B0031-5178-4BC5-90E7-E5F599BED1D5}"/>
                </a:ext>
              </a:extLst>
            </p:cNvPr>
            <p:cNvCxnSpPr/>
            <p:nvPr/>
          </p:nvCxnSpPr>
          <p:spPr>
            <a:xfrm rot="10800000">
              <a:off x="1911825" y="3115504"/>
              <a:ext cx="1702888" cy="269035"/>
            </a:xfrm>
            <a:prstGeom prst="curvedConnector3">
              <a:avLst/>
            </a:prstGeom>
            <a:ln>
              <a:solidFill>
                <a:srgbClr val="BD92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en arc 33">
              <a:extLst>
                <a:ext uri="{FF2B5EF4-FFF2-40B4-BE49-F238E27FC236}">
                  <a16:creationId xmlns:a16="http://schemas.microsoft.com/office/drawing/2014/main" id="{B323EA17-CB94-4659-BB2B-C180E67B83FE}"/>
                </a:ext>
              </a:extLst>
            </p:cNvPr>
            <p:cNvCxnSpPr/>
            <p:nvPr/>
          </p:nvCxnSpPr>
          <p:spPr>
            <a:xfrm rot="10800000">
              <a:off x="260130" y="3185071"/>
              <a:ext cx="1702888" cy="269035"/>
            </a:xfrm>
            <a:prstGeom prst="curvedConnector3">
              <a:avLst/>
            </a:prstGeom>
            <a:ln>
              <a:solidFill>
                <a:srgbClr val="BD92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en arc 34">
              <a:extLst>
                <a:ext uri="{FF2B5EF4-FFF2-40B4-BE49-F238E27FC236}">
                  <a16:creationId xmlns:a16="http://schemas.microsoft.com/office/drawing/2014/main" id="{86FE3D00-5AC3-4B75-928C-0482B2FB9A5C}"/>
                </a:ext>
              </a:extLst>
            </p:cNvPr>
            <p:cNvCxnSpPr/>
            <p:nvPr/>
          </p:nvCxnSpPr>
          <p:spPr>
            <a:xfrm rot="10800000">
              <a:off x="6451981" y="4214017"/>
              <a:ext cx="1702888" cy="269035"/>
            </a:xfrm>
            <a:prstGeom prst="curvedConnector3">
              <a:avLst/>
            </a:prstGeom>
            <a:ln>
              <a:solidFill>
                <a:srgbClr val="BD92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en arc 35">
              <a:extLst>
                <a:ext uri="{FF2B5EF4-FFF2-40B4-BE49-F238E27FC236}">
                  <a16:creationId xmlns:a16="http://schemas.microsoft.com/office/drawing/2014/main" id="{6C2BB956-6516-400F-8C6F-A54299E0A608}"/>
                </a:ext>
              </a:extLst>
            </p:cNvPr>
            <p:cNvCxnSpPr/>
            <p:nvPr/>
          </p:nvCxnSpPr>
          <p:spPr>
            <a:xfrm rot="10800000">
              <a:off x="4718316" y="4341986"/>
              <a:ext cx="1702888" cy="269035"/>
            </a:xfrm>
            <a:prstGeom prst="curvedConnector3">
              <a:avLst/>
            </a:prstGeom>
            <a:ln>
              <a:solidFill>
                <a:srgbClr val="BD92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en arc 36">
              <a:extLst>
                <a:ext uri="{FF2B5EF4-FFF2-40B4-BE49-F238E27FC236}">
                  <a16:creationId xmlns:a16="http://schemas.microsoft.com/office/drawing/2014/main" id="{FAE54A25-14BB-4A92-88C5-B829CA4558C1}"/>
                </a:ext>
              </a:extLst>
            </p:cNvPr>
            <p:cNvCxnSpPr/>
            <p:nvPr/>
          </p:nvCxnSpPr>
          <p:spPr>
            <a:xfrm rot="10800000">
              <a:off x="2943582" y="4326115"/>
              <a:ext cx="1702889" cy="269035"/>
            </a:xfrm>
            <a:prstGeom prst="curvedConnector3">
              <a:avLst/>
            </a:prstGeom>
            <a:ln>
              <a:solidFill>
                <a:srgbClr val="BD92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en arc 37">
              <a:extLst>
                <a:ext uri="{FF2B5EF4-FFF2-40B4-BE49-F238E27FC236}">
                  <a16:creationId xmlns:a16="http://schemas.microsoft.com/office/drawing/2014/main" id="{56E0E73D-6010-4129-B073-7671CE33F906}"/>
                </a:ext>
              </a:extLst>
            </p:cNvPr>
            <p:cNvCxnSpPr/>
            <p:nvPr/>
          </p:nvCxnSpPr>
          <p:spPr>
            <a:xfrm rot="10800000">
              <a:off x="1285001" y="4514389"/>
              <a:ext cx="1702888" cy="269035"/>
            </a:xfrm>
            <a:prstGeom prst="curvedConnector3">
              <a:avLst/>
            </a:prstGeom>
            <a:ln>
              <a:solidFill>
                <a:srgbClr val="BD921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ZoneTexte 93">
            <a:extLst>
              <a:ext uri="{FF2B5EF4-FFF2-40B4-BE49-F238E27FC236}">
                <a16:creationId xmlns:a16="http://schemas.microsoft.com/office/drawing/2014/main" id="{42D760A0-B7CA-4AC2-A821-76813A82BA57}"/>
              </a:ext>
            </a:extLst>
          </p:cNvPr>
          <p:cNvSpPr txBox="1"/>
          <p:nvPr/>
        </p:nvSpPr>
        <p:spPr>
          <a:xfrm>
            <a:off x="318906" y="4967809"/>
            <a:ext cx="8569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GB" dirty="0"/>
              <a:t>Several shapes of pixels/pads can be used: triangles, lozenges, pentagons, hexagons the most convenient is the triangular shape</a:t>
            </a:r>
          </a:p>
          <a:p>
            <a:pPr marL="285750" indent="-285750">
              <a:buFont typeface="Wingdings" charset="2"/>
              <a:buChar char="q"/>
            </a:pPr>
            <a:r>
              <a:rPr lang="en-GB" dirty="0"/>
              <a:t>The pixel/pad size should be a slightly smaller to charge extension to feed at least two</a:t>
            </a:r>
          </a:p>
          <a:p>
            <a:pPr marL="285750" indent="-285750">
              <a:buFont typeface="Wingdings" charset="2"/>
              <a:buChar char="q"/>
            </a:pPr>
            <a:r>
              <a:rPr lang="en-GB" dirty="0"/>
              <a:t>Having 3 or more directions allow one to eliminate ambiguities ( ghost particles) </a:t>
            </a:r>
          </a:p>
        </p:txBody>
      </p:sp>
    </p:spTree>
    <p:extLst>
      <p:ext uri="{BB962C8B-B14F-4D97-AF65-F5344CB8AC3E}">
        <p14:creationId xmlns:p14="http://schemas.microsoft.com/office/powerpoint/2010/main" val="17423909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01650" y="316924"/>
            <a:ext cx="7505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/>
              <a:t>Ongoing</a:t>
            </a:r>
            <a:r>
              <a:rPr lang="en-GB" sz="3200" b="1" dirty="0"/>
              <a:t> work</a:t>
            </a:r>
          </a:p>
        </p:txBody>
      </p:sp>
      <p:grpSp>
        <p:nvGrpSpPr>
          <p:cNvPr id="47" name="Grouper 46"/>
          <p:cNvGrpSpPr/>
          <p:nvPr/>
        </p:nvGrpSpPr>
        <p:grpSpPr>
          <a:xfrm>
            <a:off x="1384300" y="2078141"/>
            <a:ext cx="4565904" cy="3790950"/>
            <a:chOff x="1460500" y="2921000"/>
            <a:chExt cx="4565904" cy="3790950"/>
          </a:xfrm>
        </p:grpSpPr>
        <p:grpSp>
          <p:nvGrpSpPr>
            <p:cNvPr id="9" name="Grouper 8"/>
            <p:cNvGrpSpPr/>
            <p:nvPr/>
          </p:nvGrpSpPr>
          <p:grpSpPr>
            <a:xfrm>
              <a:off x="3207004" y="2933700"/>
              <a:ext cx="1073404" cy="1155700"/>
              <a:chOff x="723900" y="3733800"/>
              <a:chExt cx="1073404" cy="1155700"/>
            </a:xfrm>
          </p:grpSpPr>
          <p:sp>
            <p:nvSpPr>
              <p:cNvPr id="7" name="Hexagone 6"/>
              <p:cNvSpPr/>
              <p:nvPr/>
            </p:nvSpPr>
            <p:spPr>
              <a:xfrm>
                <a:off x="723900" y="3975100"/>
                <a:ext cx="1060704" cy="914400"/>
              </a:xfrm>
              <a:prstGeom prst="hexagon">
                <a:avLst/>
              </a:prstGeom>
              <a:solidFill>
                <a:srgbClr val="E0CD2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36600" y="3733800"/>
                <a:ext cx="1060704" cy="673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" name="Grouper 20"/>
            <p:cNvGrpSpPr/>
            <p:nvPr/>
          </p:nvGrpSpPr>
          <p:grpSpPr>
            <a:xfrm>
              <a:off x="1460500" y="2921000"/>
              <a:ext cx="1060704" cy="1155700"/>
              <a:chOff x="736600" y="3721100"/>
              <a:chExt cx="1060704" cy="1155700"/>
            </a:xfrm>
          </p:grpSpPr>
          <p:sp>
            <p:nvSpPr>
              <p:cNvPr id="22" name="Hexagone 21"/>
              <p:cNvSpPr/>
              <p:nvPr/>
            </p:nvSpPr>
            <p:spPr>
              <a:xfrm>
                <a:off x="736600" y="3962400"/>
                <a:ext cx="1060704" cy="914400"/>
              </a:xfrm>
              <a:prstGeom prst="hexagon">
                <a:avLst/>
              </a:prstGeom>
              <a:solidFill>
                <a:srgbClr val="E0CD2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36600" y="3721100"/>
                <a:ext cx="1060704" cy="673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4" name="Grouper 33"/>
            <p:cNvGrpSpPr/>
            <p:nvPr/>
          </p:nvGrpSpPr>
          <p:grpSpPr>
            <a:xfrm>
              <a:off x="1465071" y="3619500"/>
              <a:ext cx="4548633" cy="3092450"/>
              <a:chOff x="1465071" y="3619500"/>
              <a:chExt cx="4548633" cy="3092450"/>
            </a:xfrm>
          </p:grpSpPr>
          <p:sp>
            <p:nvSpPr>
              <p:cNvPr id="5" name="Hexagone 4"/>
              <p:cNvSpPr/>
              <p:nvPr/>
            </p:nvSpPr>
            <p:spPr>
              <a:xfrm>
                <a:off x="3213100" y="4114800"/>
                <a:ext cx="1060704" cy="914400"/>
              </a:xfrm>
              <a:prstGeom prst="hexagon">
                <a:avLst/>
              </a:prstGeom>
              <a:solidFill>
                <a:srgbClr val="E0CD2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Hexagone 5"/>
              <p:cNvSpPr/>
              <p:nvPr/>
            </p:nvSpPr>
            <p:spPr>
              <a:xfrm>
                <a:off x="4076700" y="4597400"/>
                <a:ext cx="1060704" cy="914400"/>
              </a:xfrm>
              <a:prstGeom prst="hexagon">
                <a:avLst/>
              </a:prstGeom>
              <a:solidFill>
                <a:srgbClr val="E0CD2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Hexagone 9"/>
              <p:cNvSpPr/>
              <p:nvPr/>
            </p:nvSpPr>
            <p:spPr>
              <a:xfrm>
                <a:off x="2336800" y="4572000"/>
                <a:ext cx="1060704" cy="914400"/>
              </a:xfrm>
              <a:prstGeom prst="hexagon">
                <a:avLst/>
              </a:prstGeom>
              <a:solidFill>
                <a:srgbClr val="E0CD2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Hexagone 10"/>
              <p:cNvSpPr/>
              <p:nvPr/>
            </p:nvSpPr>
            <p:spPr>
              <a:xfrm>
                <a:off x="3200400" y="5080000"/>
                <a:ext cx="1060704" cy="914400"/>
              </a:xfrm>
              <a:prstGeom prst="hexagon">
                <a:avLst/>
              </a:prstGeom>
              <a:solidFill>
                <a:srgbClr val="E0CD2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Hexagone 12"/>
              <p:cNvSpPr/>
              <p:nvPr/>
            </p:nvSpPr>
            <p:spPr>
              <a:xfrm>
                <a:off x="1477771" y="5060950"/>
                <a:ext cx="1060704" cy="914400"/>
              </a:xfrm>
              <a:prstGeom prst="hexagon">
                <a:avLst/>
              </a:prstGeom>
              <a:solidFill>
                <a:srgbClr val="E0CD2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5" name="Grouper 14"/>
              <p:cNvGrpSpPr/>
              <p:nvPr/>
            </p:nvGrpSpPr>
            <p:grpSpPr>
              <a:xfrm rot="10800000">
                <a:off x="4064000" y="5549900"/>
                <a:ext cx="1111504" cy="1162050"/>
                <a:chOff x="711200" y="3702050"/>
                <a:chExt cx="1111504" cy="1162050"/>
              </a:xfrm>
            </p:grpSpPr>
            <p:sp>
              <p:nvSpPr>
                <p:cNvPr id="16" name="Hexagone 15"/>
                <p:cNvSpPr/>
                <p:nvPr/>
              </p:nvSpPr>
              <p:spPr>
                <a:xfrm>
                  <a:off x="762000" y="3949700"/>
                  <a:ext cx="1060704" cy="914400"/>
                </a:xfrm>
                <a:prstGeom prst="hexagon">
                  <a:avLst/>
                </a:prstGeom>
                <a:solidFill>
                  <a:srgbClr val="E0CD2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711200" y="3702050"/>
                  <a:ext cx="1086104" cy="673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8" name="Grouper 17"/>
              <p:cNvGrpSpPr/>
              <p:nvPr/>
            </p:nvGrpSpPr>
            <p:grpSpPr>
              <a:xfrm rot="10800000">
                <a:off x="2336800" y="5524500"/>
                <a:ext cx="1086104" cy="1162050"/>
                <a:chOff x="723900" y="3714750"/>
                <a:chExt cx="1086104" cy="1162050"/>
              </a:xfrm>
            </p:grpSpPr>
            <p:sp>
              <p:nvSpPr>
                <p:cNvPr id="19" name="Hexagone 18"/>
                <p:cNvSpPr/>
                <p:nvPr/>
              </p:nvSpPr>
              <p:spPr>
                <a:xfrm>
                  <a:off x="749300" y="3962400"/>
                  <a:ext cx="1060704" cy="914400"/>
                </a:xfrm>
                <a:prstGeom prst="hexagon">
                  <a:avLst/>
                </a:prstGeom>
                <a:solidFill>
                  <a:srgbClr val="E0CD2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723900" y="3714750"/>
                  <a:ext cx="1086104" cy="673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4" name="Hexagone 23"/>
              <p:cNvSpPr/>
              <p:nvPr/>
            </p:nvSpPr>
            <p:spPr>
              <a:xfrm>
                <a:off x="1465071" y="4114800"/>
                <a:ext cx="1060704" cy="914400"/>
              </a:xfrm>
              <a:prstGeom prst="hexagon">
                <a:avLst/>
              </a:prstGeom>
              <a:solidFill>
                <a:srgbClr val="E0CD2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Hexagone 26"/>
              <p:cNvSpPr/>
              <p:nvPr/>
            </p:nvSpPr>
            <p:spPr>
              <a:xfrm>
                <a:off x="4940300" y="5092700"/>
                <a:ext cx="1060704" cy="914400"/>
              </a:xfrm>
              <a:prstGeom prst="hexagon">
                <a:avLst/>
              </a:prstGeom>
              <a:solidFill>
                <a:srgbClr val="E0CD2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Hexagone 27"/>
              <p:cNvSpPr/>
              <p:nvPr/>
            </p:nvSpPr>
            <p:spPr>
              <a:xfrm>
                <a:off x="4953000" y="4140200"/>
                <a:ext cx="1060704" cy="914400"/>
              </a:xfrm>
              <a:prstGeom prst="hexagon">
                <a:avLst/>
              </a:prstGeom>
              <a:solidFill>
                <a:srgbClr val="E0CD2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Hexagone 28"/>
              <p:cNvSpPr/>
              <p:nvPr/>
            </p:nvSpPr>
            <p:spPr>
              <a:xfrm>
                <a:off x="4089399" y="3632200"/>
                <a:ext cx="1060704" cy="914400"/>
              </a:xfrm>
              <a:prstGeom prst="hexagon">
                <a:avLst/>
              </a:prstGeom>
              <a:solidFill>
                <a:srgbClr val="E0CD2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Hexagone 29"/>
              <p:cNvSpPr/>
              <p:nvPr/>
            </p:nvSpPr>
            <p:spPr>
              <a:xfrm>
                <a:off x="2336800" y="3619500"/>
                <a:ext cx="1060704" cy="914400"/>
              </a:xfrm>
              <a:prstGeom prst="hexagon">
                <a:avLst/>
              </a:prstGeom>
              <a:solidFill>
                <a:srgbClr val="E0CD2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1" name="Grouper 30"/>
            <p:cNvGrpSpPr/>
            <p:nvPr/>
          </p:nvGrpSpPr>
          <p:grpSpPr>
            <a:xfrm>
              <a:off x="4965700" y="2933700"/>
              <a:ext cx="1060704" cy="1155700"/>
              <a:chOff x="736600" y="3721100"/>
              <a:chExt cx="1060704" cy="1155700"/>
            </a:xfrm>
          </p:grpSpPr>
          <p:sp>
            <p:nvSpPr>
              <p:cNvPr id="32" name="Hexagone 31"/>
              <p:cNvSpPr/>
              <p:nvPr/>
            </p:nvSpPr>
            <p:spPr>
              <a:xfrm>
                <a:off x="736600" y="3962400"/>
                <a:ext cx="1060704" cy="914400"/>
              </a:xfrm>
              <a:prstGeom prst="hexagon">
                <a:avLst/>
              </a:prstGeom>
              <a:solidFill>
                <a:srgbClr val="E0CD2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36600" y="3721100"/>
                <a:ext cx="1060704" cy="673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6" name="Connecteur droit 35"/>
            <p:cNvCxnSpPr/>
            <p:nvPr/>
          </p:nvCxnSpPr>
          <p:spPr>
            <a:xfrm flipH="1" flipV="1">
              <a:off x="1600200" y="4356100"/>
              <a:ext cx="4292600" cy="3810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>
              <a:endCxn id="11" idx="2"/>
            </p:cNvCxnSpPr>
            <p:nvPr/>
          </p:nvCxnSpPr>
          <p:spPr>
            <a:xfrm flipH="1">
              <a:off x="3429000" y="3644900"/>
              <a:ext cx="1089151" cy="234950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3035299" y="3632200"/>
              <a:ext cx="1295401" cy="2349500"/>
            </a:xfrm>
            <a:prstGeom prst="line">
              <a:avLst/>
            </a:prstGeom>
            <a:ln>
              <a:solidFill>
                <a:srgbClr val="CCFFC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ZoneTexte 3"/>
          <p:cNvSpPr txBox="1"/>
          <p:nvPr/>
        </p:nvSpPr>
        <p:spPr>
          <a:xfrm>
            <a:off x="323850" y="1131189"/>
            <a:ext cx="8013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How to build larger PCB?</a:t>
            </a:r>
          </a:p>
          <a:p>
            <a:r>
              <a:rPr lang="en-GB" dirty="0"/>
              <a:t>Using PCB-unit, A PCB-unit will be equipped with connectors allowing:</a:t>
            </a:r>
          </a:p>
          <a:p>
            <a:pPr marL="285750" indent="-285750">
              <a:buFont typeface="Wingdings" charset="2"/>
              <a:buChar char="q"/>
            </a:pPr>
            <a:r>
              <a:rPr lang="en-GB" dirty="0"/>
              <a:t> Either to connect two  PCBs</a:t>
            </a:r>
          </a:p>
          <a:p>
            <a:pPr marL="285750" indent="-285750">
              <a:buFont typeface="Wingdings" charset="2"/>
              <a:buChar char="q"/>
            </a:pPr>
            <a:r>
              <a:rPr lang="en-GB" dirty="0"/>
              <a:t>Or to plug a mezzanine that host the ASICs and the DIF’s FPGA as well as Ethernet or wireless communication protocols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323850" y="5290769"/>
            <a:ext cx="7550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connector should have a low inductance. In this case long strips of several meters (maybe tens of meters)  could be used as far as the signal reduction is acceptable.   This will represent a huge reduction of electronic channels.</a:t>
            </a:r>
          </a:p>
        </p:txBody>
      </p:sp>
      <p:cxnSp>
        <p:nvCxnSpPr>
          <p:cNvPr id="50" name="Connecteur droit 49"/>
          <p:cNvCxnSpPr/>
          <p:nvPr/>
        </p:nvCxnSpPr>
        <p:spPr>
          <a:xfrm flipH="1">
            <a:off x="3111500" y="3250678"/>
            <a:ext cx="228600" cy="457200"/>
          </a:xfrm>
          <a:prstGeom prst="line">
            <a:avLst/>
          </a:prstGeom>
          <a:ln w="857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 flipH="1">
            <a:off x="698500" y="3504678"/>
            <a:ext cx="2445004" cy="660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275731" y="4316446"/>
            <a:ext cx="1138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connector</a:t>
            </a:r>
          </a:p>
        </p:txBody>
      </p:sp>
      <p:cxnSp>
        <p:nvCxnSpPr>
          <p:cNvPr id="54" name="Connecteur droit 53"/>
          <p:cNvCxnSpPr>
            <a:cxnSpLocks/>
          </p:cNvCxnSpPr>
          <p:nvPr/>
        </p:nvCxnSpPr>
        <p:spPr>
          <a:xfrm>
            <a:off x="5708904" y="3244179"/>
            <a:ext cx="228600" cy="457200"/>
          </a:xfrm>
          <a:prstGeom prst="line">
            <a:avLst/>
          </a:prstGeom>
          <a:ln w="857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 rot="3958560">
            <a:off x="5533164" y="3463196"/>
            <a:ext cx="321479" cy="2167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7" name="Connecteur droit avec flèche 56"/>
          <p:cNvCxnSpPr>
            <a:stCxn id="55" idx="0"/>
            <a:endCxn id="58" idx="1"/>
          </p:cNvCxnSpPr>
          <p:nvPr/>
        </p:nvCxnSpPr>
        <p:spPr>
          <a:xfrm>
            <a:off x="5792869" y="3527436"/>
            <a:ext cx="1382631" cy="529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7175500" y="3733278"/>
            <a:ext cx="133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FEB mezzanine</a:t>
            </a:r>
          </a:p>
        </p:txBody>
      </p:sp>
      <p:sp>
        <p:nvSpPr>
          <p:cNvPr id="51" name="Rectangle 50"/>
          <p:cNvSpPr/>
          <p:nvPr/>
        </p:nvSpPr>
        <p:spPr>
          <a:xfrm rot="6874269">
            <a:off x="5520464" y="3844196"/>
            <a:ext cx="321479" cy="2167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6" name="Connecteur droit 55"/>
          <p:cNvCxnSpPr/>
          <p:nvPr/>
        </p:nvCxnSpPr>
        <p:spPr>
          <a:xfrm flipH="1">
            <a:off x="5729369" y="3809478"/>
            <a:ext cx="182735" cy="406400"/>
          </a:xfrm>
          <a:prstGeom prst="line">
            <a:avLst/>
          </a:prstGeom>
          <a:ln w="857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>
            <a:off x="5683504" y="4228578"/>
            <a:ext cx="228600" cy="457200"/>
          </a:xfrm>
          <a:prstGeom prst="line">
            <a:avLst/>
          </a:prstGeom>
          <a:ln w="857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 rot="3958560">
            <a:off x="5507764" y="4415696"/>
            <a:ext cx="321479" cy="2167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/>
          <p:cNvSpPr/>
          <p:nvPr/>
        </p:nvSpPr>
        <p:spPr>
          <a:xfrm rot="6874269">
            <a:off x="5495064" y="4796696"/>
            <a:ext cx="321479" cy="2167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2" name="Connecteur droit 61"/>
          <p:cNvCxnSpPr/>
          <p:nvPr/>
        </p:nvCxnSpPr>
        <p:spPr>
          <a:xfrm flipH="1">
            <a:off x="5703969" y="4761978"/>
            <a:ext cx="182735" cy="406400"/>
          </a:xfrm>
          <a:prstGeom prst="line">
            <a:avLst/>
          </a:prstGeom>
          <a:ln w="857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 rot="6874269">
            <a:off x="5533164" y="2853596"/>
            <a:ext cx="321479" cy="2167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6" name="Connecteur droit 65"/>
          <p:cNvCxnSpPr/>
          <p:nvPr/>
        </p:nvCxnSpPr>
        <p:spPr>
          <a:xfrm flipH="1">
            <a:off x="5742069" y="2818878"/>
            <a:ext cx="182735" cy="406400"/>
          </a:xfrm>
          <a:prstGeom prst="line">
            <a:avLst/>
          </a:prstGeom>
          <a:ln w="857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9642382-7948-43F5-AAB9-5382A4E33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12" name="页脚占位符 11">
            <a:extLst>
              <a:ext uri="{FF2B5EF4-FFF2-40B4-BE49-F238E27FC236}">
                <a16:creationId xmlns:a16="http://schemas.microsoft.com/office/drawing/2014/main" id="{C4BDA24C-63FC-4C9E-A1ED-15C1BF5E9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C0A84FC8-E2EF-44A2-BC36-D7BFA6B01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285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9" descr="event_display_x_e1_new.pdf">
            <a:extLst>
              <a:ext uri="{FF2B5EF4-FFF2-40B4-BE49-F238E27FC236}">
                <a16:creationId xmlns:a16="http://schemas.microsoft.com/office/drawing/2014/main" id="{9F76E57D-E669-47FF-81C9-062CFEFAA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487" y="3452217"/>
            <a:ext cx="2837525" cy="278160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053B937-752B-4D59-9499-6993C7CD6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+mn-lt"/>
              </a:rPr>
              <a:t>SDHCAL  Performance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7AC76F-A1BD-4412-8C3D-B6B6D45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FA21C-83B0-4C44-95F0-6BDB6750D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FAEC40-9B7B-46F6-BA96-D68C31B5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B6224D16-DF93-400F-BC04-56AB5184C7CB}"/>
              </a:ext>
            </a:extLst>
          </p:cNvPr>
          <p:cNvSpPr txBox="1"/>
          <p:nvPr/>
        </p:nvSpPr>
        <p:spPr>
          <a:xfrm>
            <a:off x="135171" y="1139606"/>
            <a:ext cx="88179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q"/>
            </a:pPr>
            <a:r>
              <a:rPr lang="en-US" dirty="0"/>
              <a:t> The SDHCAL prototype  was exposed to hadron, muon and electron beams </a:t>
            </a:r>
          </a:p>
          <a:p>
            <a:r>
              <a:rPr lang="en-US" dirty="0"/>
              <a:t>      in 2012, 2015 and 2016, 2017 on PS,  H2, H6 and  H8-SPS lines. </a:t>
            </a:r>
          </a:p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Power-pulsing</a:t>
            </a:r>
            <a:r>
              <a:rPr lang="en-US" dirty="0"/>
              <a:t> using the SPS spill structure was used to reduce the power consumption.</a:t>
            </a:r>
          </a:p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Self-triggering </a:t>
            </a:r>
            <a:r>
              <a:rPr lang="en-US" dirty="0"/>
              <a:t>mode is used but </a:t>
            </a:r>
            <a:r>
              <a:rPr lang="en-US" dirty="0">
                <a:solidFill>
                  <a:srgbClr val="FF6600"/>
                </a:solidFill>
              </a:rPr>
              <a:t>external trigger </a:t>
            </a:r>
            <a:r>
              <a:rPr lang="en-US" dirty="0"/>
              <a:t>mode is possible </a:t>
            </a:r>
          </a:p>
          <a:p>
            <a:pPr>
              <a:buFont typeface="Wingdings" charset="2"/>
              <a:buChar char="q"/>
            </a:pPr>
            <a:r>
              <a:rPr lang="en-US" dirty="0"/>
              <a:t> The </a:t>
            </a:r>
            <a:r>
              <a:rPr lang="en-US" dirty="0">
                <a:solidFill>
                  <a:srgbClr val="FF0000"/>
                </a:solidFill>
              </a:rPr>
              <a:t>threshold information </a:t>
            </a:r>
            <a:r>
              <a:rPr lang="en-US" dirty="0"/>
              <a:t>helps to improve on the energy reconstruction by better</a:t>
            </a:r>
          </a:p>
          <a:p>
            <a:r>
              <a:rPr lang="en-US" dirty="0"/>
              <a:t>     accounting for the number of tracks crossing one pad</a:t>
            </a:r>
          </a:p>
          <a:p>
            <a:pPr>
              <a:buFont typeface="Wingdings" charset="2"/>
              <a:buChar char="q"/>
            </a:pPr>
            <a:r>
              <a:rPr lang="en-US" dirty="0"/>
              <a:t> 2018 TB with </a:t>
            </a:r>
            <a:r>
              <a:rPr lang="en-US" dirty="0" err="1"/>
              <a:t>SiW</a:t>
            </a:r>
            <a:r>
              <a:rPr lang="en-US" dirty="0"/>
              <a:t> ECAL prototype</a:t>
            </a:r>
          </a:p>
        </p:txBody>
      </p:sp>
      <p:pic>
        <p:nvPicPr>
          <p:cNvPr id="8" name="Image 5" descr="time_hit_sprectrum_all_centered_R715651_T28.pdf">
            <a:extLst>
              <a:ext uri="{FF2B5EF4-FFF2-40B4-BE49-F238E27FC236}">
                <a16:creationId xmlns:a16="http://schemas.microsoft.com/office/drawing/2014/main" id="{DABE6B41-7B81-48E9-9A3A-62FCC90D5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686" y="4444495"/>
            <a:ext cx="3170188" cy="1714500"/>
          </a:xfrm>
          <a:prstGeom prst="rect">
            <a:avLst/>
          </a:prstGeom>
        </p:spPr>
      </p:pic>
      <p:pic>
        <p:nvPicPr>
          <p:cNvPr id="9" name="Image 6" descr="zoom_spectrum.pdf">
            <a:extLst>
              <a:ext uri="{FF2B5EF4-FFF2-40B4-BE49-F238E27FC236}">
                <a16:creationId xmlns:a16="http://schemas.microsoft.com/office/drawing/2014/main" id="{1A8A8CC7-BFC8-481B-BD02-E0D0B9411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637" y="2645098"/>
            <a:ext cx="3170188" cy="1690170"/>
          </a:xfrm>
          <a:prstGeom prst="rect">
            <a:avLst/>
          </a:prstGeom>
        </p:spPr>
      </p:pic>
      <p:pic>
        <p:nvPicPr>
          <p:cNvPr id="10" name="Image 8" descr="event_display_x1_new.pdf">
            <a:extLst>
              <a:ext uri="{FF2B5EF4-FFF2-40B4-BE49-F238E27FC236}">
                <a16:creationId xmlns:a16="http://schemas.microsoft.com/office/drawing/2014/main" id="{218C066F-D42D-405D-A102-2543ADDC3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74" y="3412462"/>
            <a:ext cx="2841885" cy="282136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84A8964-EFAD-4EEB-AD36-2CD865B79055}"/>
              </a:ext>
            </a:extLst>
          </p:cNvPr>
          <p:cNvSpPr txBox="1"/>
          <p:nvPr/>
        </p:nvSpPr>
        <p:spPr>
          <a:xfrm>
            <a:off x="6687047" y="4768756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Noise Hits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7898563-6D94-4D0C-9EB8-1A7D73904647}"/>
              </a:ext>
            </a:extLst>
          </p:cNvPr>
          <p:cNvSpPr txBox="1"/>
          <p:nvPr/>
        </p:nvSpPr>
        <p:spPr>
          <a:xfrm>
            <a:off x="6796061" y="2805886"/>
            <a:ext cx="1911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Hit time spectrum</a:t>
            </a:r>
          </a:p>
          <a:p>
            <a:r>
              <a:rPr lang="en-US" b="1" dirty="0"/>
              <a:t>for 40 GeV pion</a:t>
            </a:r>
          </a:p>
        </p:txBody>
      </p:sp>
    </p:spTree>
    <p:extLst>
      <p:ext uri="{BB962C8B-B14F-4D97-AF65-F5344CB8AC3E}">
        <p14:creationId xmlns:p14="http://schemas.microsoft.com/office/powerpoint/2010/main" val="7165360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1A77F0-EE76-48E8-9799-77EC63501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More Gas Flow Simulation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D064F2-30B3-4671-B47A-1355B50E1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E1AE16-91E8-44B1-B157-D0D5EB4E8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C86753-E24D-4891-9C4D-B02873A15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50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BBEB3A6-4914-47E5-BFC6-495F34B46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75" y="1297172"/>
            <a:ext cx="3382268" cy="24728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6E4BF2E-728F-437D-A29B-1BA81D2C8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426" y="1246672"/>
            <a:ext cx="3094428" cy="26870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64E17C8-BE17-43ED-A50E-A39E97435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22" y="4152241"/>
            <a:ext cx="3314655" cy="26601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22C56A6-2B5D-4672-8906-36253DBC4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947" y="4048889"/>
            <a:ext cx="3335563" cy="2687038"/>
          </a:xfrm>
          <a:prstGeom prst="rect">
            <a:avLst/>
          </a:prstGeom>
        </p:spPr>
      </p:pic>
      <p:sp>
        <p:nvSpPr>
          <p:cNvPr id="11" name="ZoneTexte 49">
            <a:extLst>
              <a:ext uri="{FF2B5EF4-FFF2-40B4-BE49-F238E27FC236}">
                <a16:creationId xmlns:a16="http://schemas.microsoft.com/office/drawing/2014/main" id="{A3B88B2D-8437-4462-AD7E-4FE814D528DC}"/>
              </a:ext>
            </a:extLst>
          </p:cNvPr>
          <p:cNvSpPr txBox="1"/>
          <p:nvPr/>
        </p:nvSpPr>
        <p:spPr>
          <a:xfrm>
            <a:off x="2452155" y="3896307"/>
            <a:ext cx="5504490" cy="46166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30CBD"/>
                </a:solidFill>
              </a:rPr>
              <a:t>to optimize RPCs gas </a:t>
            </a:r>
            <a:r>
              <a:rPr lang="en-US" altLang="zh-CN" sz="2400" dirty="0">
                <a:solidFill>
                  <a:srgbClr val="030CBD"/>
                </a:solidFill>
              </a:rPr>
              <a:t>distribution</a:t>
            </a:r>
            <a:r>
              <a:rPr lang="en-US" sz="2400" dirty="0">
                <a:solidFill>
                  <a:srgbClr val="030CBD"/>
                </a:solidFill>
              </a:rPr>
              <a:t> system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A15D1CD-F320-4BE7-9D6D-FB4FF8A1ACAC}"/>
              </a:ext>
            </a:extLst>
          </p:cNvPr>
          <p:cNvSpPr txBox="1"/>
          <p:nvPr/>
        </p:nvSpPr>
        <p:spPr>
          <a:xfrm>
            <a:off x="4022156" y="1246672"/>
            <a:ext cx="123405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 Progress</a:t>
            </a:r>
          </a:p>
        </p:txBody>
      </p:sp>
    </p:spTree>
    <p:extLst>
      <p:ext uri="{BB962C8B-B14F-4D97-AF65-F5344CB8AC3E}">
        <p14:creationId xmlns:p14="http://schemas.microsoft.com/office/powerpoint/2010/main" val="1088490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649144-B7BC-49AB-A00D-D76E47C7A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+mn-lt"/>
              </a:rPr>
              <a:t>Energy Reconstruction (</a:t>
            </a:r>
            <a:r>
              <a:rPr lang="en-US" altLang="zh-CN" b="1" dirty="0">
                <a:latin typeface="Symbol" panose="05050102010706020507" pitchFamily="18" charset="2"/>
              </a:rPr>
              <a:t>c</a:t>
            </a:r>
            <a:r>
              <a:rPr lang="en-US" altLang="zh-CN" b="1" baseline="30000" dirty="0">
                <a:latin typeface="+mn-lt"/>
              </a:rPr>
              <a:t>2</a:t>
            </a:r>
            <a:r>
              <a:rPr lang="en-US" altLang="zh-CN" b="1" dirty="0">
                <a:latin typeface="+mn-lt"/>
              </a:rPr>
              <a:t>)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03BB44-7BAF-4C44-A9DB-B5511288E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311116-4928-4075-B3B5-A3B915BB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C5D6C4-3403-4F98-B28D-8D0357EA3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E0EC69-4A0B-4CA7-8785-38840DC7A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199" y="1652939"/>
            <a:ext cx="3862565" cy="22358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3DB6284-3463-4BFA-AA13-27D928EEE2CE}"/>
                  </a:ext>
                </a:extLst>
              </p:cNvPr>
              <p:cNvSpPr/>
              <p:nvPr/>
            </p:nvSpPr>
            <p:spPr>
              <a:xfrm>
                <a:off x="224441" y="1103587"/>
                <a:ext cx="4132406" cy="1431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u"/>
                </a:pPr>
                <a:r>
                  <a:rPr lang="en-US" altLang="zh-CN" b="1" dirty="0">
                    <a:latin typeface="Comic Sans MS" panose="030F0702030302020204" pitchFamily="66" charset="0"/>
                  </a:rPr>
                  <a:t>Energy reconstruction formula:</a:t>
                </a:r>
                <a:endParaRPr lang="en-US" altLang="zh-CN" sz="2000" b="1" dirty="0">
                  <a:latin typeface="Comic Sans MS" panose="030F0702030302020204" pitchFamily="66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b="1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𝒓𝒆𝒄𝒐</m:t>
                        </m:r>
                      </m:sub>
                    </m:sSub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zh-CN" alt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zh-CN" alt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zh-CN" alt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𝜸</m:t>
                    </m:r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en-US" altLang="zh-CN" sz="2000" b="1" dirty="0">
                  <a:latin typeface="Comic Sans MS" panose="030F0702030302020204" pitchFamily="66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u"/>
                </a:pPr>
                <a:endParaRPr lang="en-US" altLang="zh-CN" sz="20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3DB6284-3463-4BFA-AA13-27D928EEE2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41" y="1103587"/>
                <a:ext cx="4132406" cy="1431161"/>
              </a:xfrm>
              <a:prstGeom prst="rect">
                <a:avLst/>
              </a:prstGeom>
              <a:blipFill>
                <a:blip r:embed="rId3"/>
                <a:stretch>
                  <a:fillRect l="-1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5B7C48E-1B82-4EA6-8FDA-B573D0E2E0BE}"/>
                  </a:ext>
                </a:extLst>
              </p:cNvPr>
              <p:cNvSpPr txBox="1"/>
              <p:nvPr/>
            </p:nvSpPr>
            <p:spPr>
              <a:xfrm>
                <a:off x="354174" y="2005533"/>
                <a:ext cx="4656208" cy="790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sz="1600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sz="1600" b="1" i="1" smtClean="0"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sz="1600" b="1" i="1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zh-CN" altLang="en-US" sz="1600" b="1" dirty="0">
                    <a:latin typeface="Comic Sans MS" panose="030F0702030302020204" pitchFamily="66" charset="0"/>
                  </a:rPr>
                  <a:t> </a:t>
                </a:r>
                <a:r>
                  <a:rPr lang="en-US" altLang="zh-CN" sz="1600" b="1" dirty="0">
                    <a:latin typeface="Comic Sans MS" panose="030F0702030302020204" pitchFamily="66" charset="0"/>
                  </a:rPr>
                  <a:t>are parameterized as functions of total number of hits(N1+N2+N3)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5B7C48E-1B82-4EA6-8FDA-B573D0E2E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74" y="2005533"/>
                <a:ext cx="4656208" cy="790153"/>
              </a:xfrm>
              <a:prstGeom prst="rect">
                <a:avLst/>
              </a:prstGeom>
              <a:blipFill>
                <a:blip r:embed="rId4"/>
                <a:stretch>
                  <a:fillRect l="-654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84ABAC4-7B30-4269-B2BE-AF72B5D5B39A}"/>
                  </a:ext>
                </a:extLst>
              </p:cNvPr>
              <p:cNvSpPr txBox="1"/>
              <p:nvPr/>
            </p:nvSpPr>
            <p:spPr>
              <a:xfrm>
                <a:off x="432388" y="2972237"/>
                <a:ext cx="3106863" cy="300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sSubSup>
                        <m:sSub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984ABAC4-7B30-4269-B2BE-AF72B5D5B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88" y="2972237"/>
                <a:ext cx="3106863" cy="300403"/>
              </a:xfrm>
              <a:prstGeom prst="rect">
                <a:avLst/>
              </a:prstGeom>
              <a:blipFill>
                <a:blip r:embed="rId5"/>
                <a:stretch>
                  <a:fillRect t="-2041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DC66FB6-FD90-4D87-A779-C3BC381AE058}"/>
                  </a:ext>
                </a:extLst>
              </p:cNvPr>
              <p:cNvSpPr txBox="1"/>
              <p:nvPr/>
            </p:nvSpPr>
            <p:spPr>
              <a:xfrm>
                <a:off x="440341" y="3355376"/>
                <a:ext cx="3090959" cy="300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sSubSup>
                        <m:sSub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EDC66FB6-FD90-4D87-A779-C3BC381AE0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41" y="3355376"/>
                <a:ext cx="3090959" cy="300403"/>
              </a:xfrm>
              <a:prstGeom prst="rect">
                <a:avLst/>
              </a:prstGeom>
              <a:blipFill>
                <a:blip r:embed="rId6"/>
                <a:stretch>
                  <a:fillRect l="-1578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0C88096-A5FC-4B75-91BF-946606AB1C96}"/>
                  </a:ext>
                </a:extLst>
              </p:cNvPr>
              <p:cNvSpPr txBox="1"/>
              <p:nvPr/>
            </p:nvSpPr>
            <p:spPr>
              <a:xfrm>
                <a:off x="451473" y="3738025"/>
                <a:ext cx="3087778" cy="300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1" i="1" smtClean="0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𝜸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𝜸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𝜸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sSubSup>
                        <m:sSub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0C88096-A5FC-4B75-91BF-946606AB1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3" y="3738025"/>
                <a:ext cx="3087778" cy="300403"/>
              </a:xfrm>
              <a:prstGeom prst="rect">
                <a:avLst/>
              </a:prstGeom>
              <a:blipFill>
                <a:blip r:embed="rId7"/>
                <a:stretch>
                  <a:fillRect l="-986" r="-394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90565A7-CFC0-4323-901E-2CE6338377B8}"/>
                  </a:ext>
                </a:extLst>
              </p:cNvPr>
              <p:cNvSpPr txBox="1"/>
              <p:nvPr/>
            </p:nvSpPr>
            <p:spPr>
              <a:xfrm>
                <a:off x="358969" y="4720144"/>
                <a:ext cx="2523765" cy="6971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</m:t>
                          </m:r>
                        </m:e>
                        <m:sup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  <m:e>
                          <m:f>
                            <m:fPr>
                              <m:ctrlP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𝒃𝒆𝒂𝒎</m:t>
                                  </m:r>
                                </m:sub>
                                <m:sup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p>
                              </m:sSubSup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𝒓𝒆𝒄𝒐</m:t>
                                  </m:r>
                                </m:sub>
                                <m:sup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p>
                              </m:sSubSup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1600" b="1" i="1" baseline="3000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600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CN" altLang="en-US" sz="1600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90565A7-CFC0-4323-901E-2CE633837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69" y="4720144"/>
                <a:ext cx="2523765" cy="6971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D894C5A9-E6D3-4C2B-9870-D9F6E1B528BB}"/>
              </a:ext>
            </a:extLst>
          </p:cNvPr>
          <p:cNvSpPr txBox="1"/>
          <p:nvPr/>
        </p:nvSpPr>
        <p:spPr>
          <a:xfrm>
            <a:off x="197605" y="4337495"/>
            <a:ext cx="2266232" cy="36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b="1" dirty="0"/>
              <a:t>optimizer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804E6AF-B113-4549-94B0-6E343E693595}"/>
                  </a:ext>
                </a:extLst>
              </p:cNvPr>
              <p:cNvSpPr txBox="1"/>
              <p:nvPr/>
            </p:nvSpPr>
            <p:spPr>
              <a:xfrm>
                <a:off x="438080" y="5494180"/>
                <a:ext cx="2043863" cy="593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600" b="1" i="1" smtClean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𝒃𝒆𝒂𝒎</m:t>
                            </m:r>
                          </m:sub>
                          <m:sup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altLang="zh-CN" sz="1600" b="1" dirty="0">
                    <a:latin typeface="Comic Sans MS" panose="030F0702030302020204" pitchFamily="66" charset="0"/>
                  </a:rPr>
                  <a:t>.</a:t>
                </a:r>
                <a:endParaRPr lang="zh-CN" altLang="en-US" sz="16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804E6AF-B113-4549-94B0-6E343E693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80" y="5494180"/>
                <a:ext cx="2043863" cy="5934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age 3" descr="Capture d’écran 2016-05-15 à 12.24.14.png">
            <a:extLst>
              <a:ext uri="{FF2B5EF4-FFF2-40B4-BE49-F238E27FC236}">
                <a16:creationId xmlns:a16="http://schemas.microsoft.com/office/drawing/2014/main" id="{1675CDA5-4DE8-405A-AF85-CB1B2E951B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96173" y="4127310"/>
            <a:ext cx="6347828" cy="244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12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4A4F77-C8D0-4AF6-9A22-26C6D4AD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+mn-lt"/>
              </a:rPr>
              <a:t>           Energy Reconstruction (MVA)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A65CE0-24E8-4ED6-9B46-F1A8004D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4A5A95-BAFF-4E0C-A63A-97F1EC1E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3E7853-0BA0-4833-A59A-8D92C407F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4A88FB3-CEE3-41E4-86AD-241A001F9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113" y="2397144"/>
            <a:ext cx="3060726" cy="34686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7EBA84B-9537-405B-82C5-9A4760247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870" y="2402956"/>
            <a:ext cx="3060726" cy="346282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CF52261-99A2-4026-A795-B638D0BE991A}"/>
              </a:ext>
            </a:extLst>
          </p:cNvPr>
          <p:cNvSpPr txBox="1"/>
          <p:nvPr/>
        </p:nvSpPr>
        <p:spPr>
          <a:xfrm>
            <a:off x="3333958" y="1556289"/>
            <a:ext cx="277127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30CBD"/>
                </a:solidFill>
              </a:rPr>
              <a:t>Energy shift reduces from </a:t>
            </a:r>
          </a:p>
          <a:p>
            <a:r>
              <a:rPr lang="en-US" b="1" dirty="0">
                <a:solidFill>
                  <a:srgbClr val="030CBD"/>
                </a:solidFill>
              </a:rPr>
              <a:t>3% to 1% level using BDTG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7E19923-3071-46D8-9688-FB92CD654817}"/>
              </a:ext>
            </a:extLst>
          </p:cNvPr>
          <p:cNvSpPr txBox="1"/>
          <p:nvPr/>
        </p:nvSpPr>
        <p:spPr>
          <a:xfrm>
            <a:off x="6298028" y="1556289"/>
            <a:ext cx="284597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30CBD"/>
                </a:solidFill>
              </a:rPr>
              <a:t>Energy resolution improves </a:t>
            </a:r>
          </a:p>
          <a:p>
            <a:r>
              <a:rPr lang="en-US" b="1" dirty="0">
                <a:solidFill>
                  <a:srgbClr val="030CBD"/>
                </a:solidFill>
              </a:rPr>
              <a:t>about  10-15% using MVA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C0CCA49-26BA-4FAD-A12D-772A2B39A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0" y="1864021"/>
            <a:ext cx="3124754" cy="265021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DC8C9C5-FF9E-4DDF-AF1D-FEBBDA1FE892}"/>
              </a:ext>
            </a:extLst>
          </p:cNvPr>
          <p:cNvSpPr txBox="1"/>
          <p:nvPr/>
        </p:nvSpPr>
        <p:spPr>
          <a:xfrm>
            <a:off x="198795" y="4686627"/>
            <a:ext cx="281692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30CBD"/>
                </a:solidFill>
              </a:rPr>
              <a:t>Besides 4 </a:t>
            </a:r>
            <a:r>
              <a:rPr lang="en-US" altLang="zh-CN" b="1" dirty="0" err="1">
                <a:solidFill>
                  <a:srgbClr val="030CBD"/>
                </a:solidFill>
              </a:rPr>
              <a:t>Nhits</a:t>
            </a:r>
            <a:r>
              <a:rPr lang="en-US" altLang="zh-CN" b="1" dirty="0">
                <a:solidFill>
                  <a:srgbClr val="030CBD"/>
                </a:solidFill>
              </a:rPr>
              <a:t> variables,</a:t>
            </a:r>
          </a:p>
          <a:p>
            <a:r>
              <a:rPr lang="en-US" b="1" dirty="0">
                <a:solidFill>
                  <a:srgbClr val="030CBD"/>
                </a:solidFill>
              </a:rPr>
              <a:t>We add 8 new variables to</a:t>
            </a:r>
          </a:p>
          <a:p>
            <a:r>
              <a:rPr lang="en-US" b="1" dirty="0">
                <a:solidFill>
                  <a:srgbClr val="030CBD"/>
                </a:solidFill>
              </a:rPr>
              <a:t>describe hadronic showers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516D3CC-FACE-4E6F-A906-06F66C340804}"/>
              </a:ext>
            </a:extLst>
          </p:cNvPr>
          <p:cNvSpPr txBox="1"/>
          <p:nvPr/>
        </p:nvSpPr>
        <p:spPr>
          <a:xfrm>
            <a:off x="198795" y="1148282"/>
            <a:ext cx="123405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 Progress</a:t>
            </a:r>
          </a:p>
        </p:txBody>
      </p:sp>
    </p:spTree>
    <p:extLst>
      <p:ext uri="{BB962C8B-B14F-4D97-AF65-F5344CB8AC3E}">
        <p14:creationId xmlns:p14="http://schemas.microsoft.com/office/powerpoint/2010/main" val="2070785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E3D092-A53E-4C7E-8CB3-46282BC89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8117122" cy="539226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Energy Resolution (Binary vs 3-threshold)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2B932A-1103-483A-8653-FFF7E698C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81714A-EEDA-4675-AA76-2C1EDD816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47267C-82B4-4A53-8254-F3E010369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7" name="Image 5" descr="Capture d’écran 2016-05-15 à 12.38.53.png">
            <a:extLst>
              <a:ext uri="{FF2B5EF4-FFF2-40B4-BE49-F238E27FC236}">
                <a16:creationId xmlns:a16="http://schemas.microsoft.com/office/drawing/2014/main" id="{FF9A12B2-F204-4796-A78E-0571D9283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72" y="2296051"/>
            <a:ext cx="8229600" cy="3562350"/>
          </a:xfrm>
          <a:prstGeom prst="rect">
            <a:avLst/>
          </a:prstGeom>
        </p:spPr>
      </p:pic>
      <p:sp>
        <p:nvSpPr>
          <p:cNvPr id="8" name="ZoneTexte 6">
            <a:extLst>
              <a:ext uri="{FF2B5EF4-FFF2-40B4-BE49-F238E27FC236}">
                <a16:creationId xmlns:a16="http://schemas.microsoft.com/office/drawing/2014/main" id="{DDF6DC12-77AF-48F2-AB0B-B939AEDD8E64}"/>
              </a:ext>
            </a:extLst>
          </p:cNvPr>
          <p:cNvSpPr txBox="1"/>
          <p:nvPr/>
        </p:nvSpPr>
        <p:spPr>
          <a:xfrm>
            <a:off x="287007" y="1183377"/>
            <a:ext cx="5921692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Comparison of semi-digital versus binary readout</a:t>
            </a:r>
          </a:p>
          <a:p>
            <a:pPr>
              <a:lnSpc>
                <a:spcPct val="130000"/>
              </a:lnSpc>
            </a:pPr>
            <a:r>
              <a:rPr lang="en-US" sz="2000" dirty="0" err="1"/>
              <a:t>E</a:t>
            </a:r>
            <a:r>
              <a:rPr lang="en-US" sz="2000" baseline="-25000" dirty="0" err="1"/>
              <a:t>rec</a:t>
            </a:r>
            <a:r>
              <a:rPr lang="en-US" sz="2000" baseline="-25000" dirty="0"/>
              <a:t> </a:t>
            </a:r>
            <a:r>
              <a:rPr lang="en-US" sz="2000" dirty="0"/>
              <a:t>(binary) = </a:t>
            </a:r>
            <a:r>
              <a:rPr lang="en-US" sz="2000" dirty="0">
                <a:latin typeface="Apple Symbols"/>
                <a:cs typeface="Apple Symbols"/>
              </a:rPr>
              <a:t>  C </a:t>
            </a:r>
            <a:r>
              <a:rPr lang="en-US" sz="2000" dirty="0"/>
              <a:t>N</a:t>
            </a:r>
            <a:r>
              <a:rPr lang="en-US" sz="2000" baseline="-25000" dirty="0"/>
              <a:t> tot </a:t>
            </a:r>
            <a:r>
              <a:rPr lang="en-US" sz="2000" dirty="0"/>
              <a:t>+ D N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r>
              <a:rPr lang="en-US" sz="2000" baseline="-25000" dirty="0"/>
              <a:t>tot</a:t>
            </a:r>
            <a:r>
              <a:rPr lang="en-US" sz="2000" dirty="0"/>
              <a:t>  + F N</a:t>
            </a:r>
            <a:r>
              <a:rPr lang="en-US" sz="2000" baseline="30000" dirty="0"/>
              <a:t>3</a:t>
            </a:r>
            <a:r>
              <a:rPr lang="en-US" sz="2000" baseline="-25000" dirty="0"/>
              <a:t>tot</a:t>
            </a:r>
            <a:endParaRPr lang="en-US" sz="2000" dirty="0"/>
          </a:p>
          <a:p>
            <a:r>
              <a:rPr lang="en-US" sz="2000" dirty="0" err="1"/>
              <a:t>E</a:t>
            </a:r>
            <a:r>
              <a:rPr lang="en-US" sz="2000" baseline="-25000" dirty="0" err="1"/>
              <a:t>rec</a:t>
            </a:r>
            <a:r>
              <a:rPr lang="en-US" sz="2000" baseline="-25000" dirty="0"/>
              <a:t> </a:t>
            </a:r>
            <a:r>
              <a:rPr lang="en-US" sz="2000" dirty="0"/>
              <a:t>(semi-digital) = </a:t>
            </a:r>
            <a:r>
              <a:rPr lang="en-US" sz="2000" dirty="0">
                <a:latin typeface="Apple Symbols"/>
                <a:cs typeface="Apple Symbols"/>
              </a:rPr>
              <a:t>  α (</a:t>
            </a:r>
            <a:r>
              <a:rPr lang="en-US" sz="2000" dirty="0" err="1">
                <a:latin typeface="Apple Symbols"/>
                <a:cs typeface="Apple Symbols"/>
              </a:rPr>
              <a:t>N</a:t>
            </a:r>
            <a:r>
              <a:rPr lang="en-US" sz="2000" baseline="-25000" dirty="0" err="1">
                <a:latin typeface="Apple Symbols"/>
                <a:cs typeface="Apple Symbols"/>
              </a:rPr>
              <a:t>tot</a:t>
            </a:r>
            <a:r>
              <a:rPr lang="en-US" sz="2000" dirty="0"/>
              <a:t>) N</a:t>
            </a:r>
            <a:r>
              <a:rPr lang="en-US" sz="2000" baseline="-25000" dirty="0"/>
              <a:t>1</a:t>
            </a:r>
            <a:r>
              <a:rPr lang="en-US" sz="2000" dirty="0"/>
              <a:t> + β(</a:t>
            </a:r>
            <a:r>
              <a:rPr lang="en-US" sz="2000" dirty="0" err="1"/>
              <a:t>N</a:t>
            </a:r>
            <a:r>
              <a:rPr lang="en-US" sz="2000" baseline="-25000" dirty="0" err="1"/>
              <a:t>tot</a:t>
            </a:r>
            <a:r>
              <a:rPr lang="en-US" sz="2000" dirty="0"/>
              <a:t>) N</a:t>
            </a:r>
            <a:r>
              <a:rPr lang="en-US" sz="2000" baseline="-25000" dirty="0"/>
              <a:t>2</a:t>
            </a:r>
            <a:r>
              <a:rPr lang="en-US" sz="2000" dirty="0"/>
              <a:t> + γ(</a:t>
            </a:r>
            <a:r>
              <a:rPr lang="en-US" sz="2000" dirty="0" err="1"/>
              <a:t>N</a:t>
            </a:r>
            <a:r>
              <a:rPr lang="en-US" sz="2000" baseline="-25000" dirty="0" err="1"/>
              <a:t>tot</a:t>
            </a:r>
            <a:r>
              <a:rPr lang="en-US" sz="2000" dirty="0"/>
              <a:t>) N</a:t>
            </a:r>
            <a:r>
              <a:rPr lang="en-US" sz="2000" baseline="-25000" dirty="0"/>
              <a:t>3 </a:t>
            </a:r>
            <a:endParaRPr lang="en-US" sz="2000" dirty="0"/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8A860D72-D6C5-4AA7-9D62-6434EB2EF1CB}"/>
              </a:ext>
            </a:extLst>
          </p:cNvPr>
          <p:cNvSpPr txBox="1"/>
          <p:nvPr/>
        </p:nvSpPr>
        <p:spPr>
          <a:xfrm>
            <a:off x="346049" y="5740939"/>
            <a:ext cx="8458765" cy="369332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 Multi-threshold mode performs better than binary mode</a:t>
            </a:r>
            <a:r>
              <a:rPr lang="en-GB" b="1" dirty="0">
                <a:solidFill>
                  <a:srgbClr val="FF0000"/>
                </a:solidFill>
              </a:rPr>
              <a:t> for energy &gt;</a:t>
            </a:r>
            <a:r>
              <a:rPr lang="en-GB" b="1" dirty="0">
                <a:solidFill>
                  <a:srgbClr val="FF0000"/>
                </a:solidFill>
                <a:sym typeface="Symbol" panose="05050102010706020507" pitchFamily="18" charset="2"/>
              </a:rPr>
              <a:t> ~ 4</a:t>
            </a:r>
            <a:r>
              <a:rPr lang="en-GB" b="1" dirty="0">
                <a:solidFill>
                  <a:srgbClr val="FF0000"/>
                </a:solidFill>
              </a:rPr>
              <a:t>0 GeV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D3BFED1-88D8-4EA7-A7FC-FCA75AC1FFC9}"/>
              </a:ext>
            </a:extLst>
          </p:cNvPr>
          <p:cNvSpPr txBox="1"/>
          <p:nvPr/>
        </p:nvSpPr>
        <p:spPr>
          <a:xfrm>
            <a:off x="6310795" y="1156224"/>
            <a:ext cx="252260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30CBD"/>
                </a:solidFill>
              </a:rPr>
              <a:t> JINST 11 (2016) P04001</a:t>
            </a:r>
            <a:endParaRPr lang="en-US" dirty="0">
              <a:solidFill>
                <a:srgbClr val="030CBD"/>
              </a:solidFill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E8B27734-0E37-43CA-9F02-E12A54FA260A}"/>
              </a:ext>
            </a:extLst>
          </p:cNvPr>
          <p:cNvSpPr/>
          <p:nvPr/>
        </p:nvSpPr>
        <p:spPr>
          <a:xfrm>
            <a:off x="2367459" y="3941910"/>
            <a:ext cx="1950968" cy="948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4EBA64DA-22DE-4D2E-A342-7615AAB3E8E1}"/>
              </a:ext>
            </a:extLst>
          </p:cNvPr>
          <p:cNvSpPr/>
          <p:nvPr/>
        </p:nvSpPr>
        <p:spPr>
          <a:xfrm>
            <a:off x="6431015" y="3932946"/>
            <a:ext cx="1950968" cy="948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8AC33D2-3537-4958-86FE-E616B0874018}"/>
              </a:ext>
            </a:extLst>
          </p:cNvPr>
          <p:cNvSpPr txBox="1"/>
          <p:nvPr/>
        </p:nvSpPr>
        <p:spPr>
          <a:xfrm>
            <a:off x="1359267" y="4726748"/>
            <a:ext cx="81304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sz="2400" b="1" baseline="30000" dirty="0">
                <a:solidFill>
                  <a:srgbClr val="FF0000"/>
                </a:solidFill>
              </a:rPr>
              <a:t>+</a:t>
            </a:r>
            <a:r>
              <a:rPr lang="en-US" sz="2400" b="1" dirty="0">
                <a:solidFill>
                  <a:srgbClr val="FF0000"/>
                </a:solidFill>
              </a:rPr>
              <a:t>(p)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6AA548F-98FD-45FD-82E0-6E00C31262FE}"/>
              </a:ext>
            </a:extLst>
          </p:cNvPr>
          <p:cNvSpPr txBox="1"/>
          <p:nvPr/>
        </p:nvSpPr>
        <p:spPr>
          <a:xfrm>
            <a:off x="5415851" y="4704490"/>
            <a:ext cx="46519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en-US" sz="2400" b="1" baseline="30000" dirty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27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2" descr="houghEfficiency.pdf">
            <a:extLst>
              <a:ext uri="{FF2B5EF4-FFF2-40B4-BE49-F238E27FC236}">
                <a16:creationId xmlns:a16="http://schemas.microsoft.com/office/drawing/2014/main" id="{6B9603BD-EF65-4AB4-AC7B-AEB857C81CD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096787" y="1135290"/>
            <a:ext cx="4047213" cy="250519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EC4044D-84EA-424A-9822-BDBCFEDF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Data vs MC</a:t>
            </a:r>
            <a:r>
              <a:rPr lang="zh-CN" altLang="en-US" b="1" dirty="0">
                <a:latin typeface="+mn-lt"/>
              </a:rPr>
              <a:t>：</a:t>
            </a:r>
            <a:r>
              <a:rPr lang="en-US" altLang="zh-CN" b="1" dirty="0">
                <a:latin typeface="+mn-lt"/>
              </a:rPr>
              <a:t>Efficiency and Multiplicity</a:t>
            </a:r>
            <a:endParaRPr lang="en-US" b="1" dirty="0">
              <a:latin typeface="+mn-lt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9572E-DEF7-4D4B-AA02-77435D87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2019/3/12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21C01A-9EEF-4558-BF40-BE9432F1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Status of SDHCAL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AB63B9-0529-4B1F-BD18-6C56C127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7" name="Image 3" descr="shower80-3_SIMU.pdf">
            <a:extLst>
              <a:ext uri="{FF2B5EF4-FFF2-40B4-BE49-F238E27FC236}">
                <a16:creationId xmlns:a16="http://schemas.microsoft.com/office/drawing/2014/main" id="{213ED44D-B979-4007-B053-FA8DBA5A400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5086" y="3349615"/>
            <a:ext cx="3761851" cy="286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4">
            <a:extLst>
              <a:ext uri="{FF2B5EF4-FFF2-40B4-BE49-F238E27FC236}">
                <a16:creationId xmlns:a16="http://schemas.microsoft.com/office/drawing/2014/main" id="{7C9AF517-5342-45BC-850C-B3DDF9A96A7E}"/>
              </a:ext>
            </a:extLst>
          </p:cNvPr>
          <p:cNvSpPr txBox="1"/>
          <p:nvPr/>
        </p:nvSpPr>
        <p:spPr>
          <a:xfrm>
            <a:off x="129383" y="1238922"/>
            <a:ext cx="5587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30CBD"/>
                </a:solidFill>
                <a:cs typeface="Verdana"/>
              </a:rPr>
              <a:t>SDHCAL Efficiency (Data/MC): 96% / 97%</a:t>
            </a:r>
          </a:p>
          <a:p>
            <a:r>
              <a:rPr lang="en-GB" sz="2000" b="1" dirty="0">
                <a:solidFill>
                  <a:srgbClr val="030CBD"/>
                </a:solidFill>
                <a:cs typeface="Verdana"/>
              </a:rPr>
              <a:t>SDHCAL Multiplicity (Data/MC): 1.8 / 1.74</a:t>
            </a:r>
            <a:endParaRPr lang="en-GB" sz="2000" dirty="0">
              <a:solidFill>
                <a:srgbClr val="030CBD"/>
              </a:solidFill>
              <a:cs typeface="Verdana"/>
            </a:endParaRPr>
          </a:p>
        </p:txBody>
      </p:sp>
      <p:sp>
        <p:nvSpPr>
          <p:cNvPr id="9" name="ZoneTexte 2">
            <a:extLst>
              <a:ext uri="{FF2B5EF4-FFF2-40B4-BE49-F238E27FC236}">
                <a16:creationId xmlns:a16="http://schemas.microsoft.com/office/drawing/2014/main" id="{0992F4C2-CA94-49CC-8517-B9F160A34D44}"/>
              </a:ext>
            </a:extLst>
          </p:cNvPr>
          <p:cNvSpPr txBox="1"/>
          <p:nvPr/>
        </p:nvSpPr>
        <p:spPr>
          <a:xfrm>
            <a:off x="129383" y="2047760"/>
            <a:ext cx="4720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en-GB" sz="2000" b="1" dirty="0">
                <a:solidFill>
                  <a:srgbClr val="FF0000"/>
                </a:solidFill>
              </a:rPr>
              <a:t>Good Data/MC agreement for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efficiency and multiplicity obtained with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cosmic muons and test beam muons.  </a:t>
            </a:r>
          </a:p>
        </p:txBody>
      </p:sp>
      <p:pic>
        <p:nvPicPr>
          <p:cNvPr id="11" name="Image 13" descr="houghMultiplicity.pdf">
            <a:extLst>
              <a:ext uri="{FF2B5EF4-FFF2-40B4-BE49-F238E27FC236}">
                <a16:creationId xmlns:a16="http://schemas.microsoft.com/office/drawing/2014/main" id="{DD47BAB3-C62F-410C-972D-177BB6551267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5096787" y="3526251"/>
            <a:ext cx="4071751" cy="272046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3A8041B-D7B9-4DF5-837B-C426648C0863}"/>
              </a:ext>
            </a:extLst>
          </p:cNvPr>
          <p:cNvSpPr txBox="1"/>
          <p:nvPr/>
        </p:nvSpPr>
        <p:spPr>
          <a:xfrm>
            <a:off x="2067005" y="5284328"/>
            <a:ext cx="161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80 GeV hadron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142B75D-FDC8-4A59-A924-B2D9CCDED53C}"/>
              </a:ext>
            </a:extLst>
          </p:cNvPr>
          <p:cNvSpPr txBox="1"/>
          <p:nvPr/>
        </p:nvSpPr>
        <p:spPr>
          <a:xfrm>
            <a:off x="7529072" y="1884599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40 GeV pion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D8512C7-8F7A-4127-BFCC-0A29812F49A0}"/>
              </a:ext>
            </a:extLst>
          </p:cNvPr>
          <p:cNvSpPr txBox="1"/>
          <p:nvPr/>
        </p:nvSpPr>
        <p:spPr>
          <a:xfrm>
            <a:off x="5783524" y="3727479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40 GeV pion</a:t>
            </a:r>
          </a:p>
        </p:txBody>
      </p:sp>
      <p:sp>
        <p:nvSpPr>
          <p:cNvPr id="14" name="ZoneTexte 23">
            <a:extLst>
              <a:ext uri="{FF2B5EF4-FFF2-40B4-BE49-F238E27FC236}">
                <a16:creationId xmlns:a16="http://schemas.microsoft.com/office/drawing/2014/main" id="{2351568A-89E2-4147-A2EC-0D66D88D71F1}"/>
              </a:ext>
            </a:extLst>
          </p:cNvPr>
          <p:cNvSpPr txBox="1"/>
          <p:nvPr/>
        </p:nvSpPr>
        <p:spPr>
          <a:xfrm>
            <a:off x="2564243" y="3183110"/>
            <a:ext cx="254844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JINST 10 (2015) P10039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395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46363</TotalTime>
  <Words>3416</Words>
  <Application>Microsoft Office PowerPoint</Application>
  <PresentationFormat>全屏显示(4:3)</PresentationFormat>
  <Paragraphs>665</Paragraphs>
  <Slides>50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65" baseType="lpstr">
      <vt:lpstr>Apple Symbols</vt:lpstr>
      <vt:lpstr>微软雅黑</vt:lpstr>
      <vt:lpstr>宋体</vt:lpstr>
      <vt:lpstr>Arial</vt:lpstr>
      <vt:lpstr>Calibri</vt:lpstr>
      <vt:lpstr>Calibri Light</vt:lpstr>
      <vt:lpstr>Cambria Math</vt:lpstr>
      <vt:lpstr>Comic Sans MS</vt:lpstr>
      <vt:lpstr>Courier New</vt:lpstr>
      <vt:lpstr>Symbol</vt:lpstr>
      <vt:lpstr>Times New Roman</vt:lpstr>
      <vt:lpstr>Verdana</vt:lpstr>
      <vt:lpstr>Wingdings</vt:lpstr>
      <vt:lpstr>Wingdings 2</vt:lpstr>
      <vt:lpstr>Office 主题</vt:lpstr>
      <vt:lpstr>Status of Semi-Digital HCAL</vt:lpstr>
      <vt:lpstr>Outline</vt:lpstr>
      <vt:lpstr>SDHCAL Prototype</vt:lpstr>
      <vt:lpstr>SDHCAL Prototype Construction</vt:lpstr>
      <vt:lpstr>SDHCAL  Performance</vt:lpstr>
      <vt:lpstr>Energy Reconstruction (c2)</vt:lpstr>
      <vt:lpstr>           Energy Reconstruction (MVA)</vt:lpstr>
      <vt:lpstr>Energy Resolution (Binary vs 3-threshold)</vt:lpstr>
      <vt:lpstr>Data vs MC：Efficiency and Multiplicity</vt:lpstr>
      <vt:lpstr>Data vs MC</vt:lpstr>
      <vt:lpstr>PowerPoint 演示文稿</vt:lpstr>
      <vt:lpstr>PowerPoint 演示文稿</vt:lpstr>
      <vt:lpstr>SDHCAL for Future Experiments</vt:lpstr>
      <vt:lpstr>New Electronics</vt:lpstr>
      <vt:lpstr>New Electronics: ASICs</vt:lpstr>
      <vt:lpstr>New Gas Distribution </vt:lpstr>
      <vt:lpstr>Construction of Large RPC</vt:lpstr>
      <vt:lpstr>Recycling Gas System</vt:lpstr>
      <vt:lpstr>Mechanical Structure</vt:lpstr>
      <vt:lpstr>Major Challenges</vt:lpstr>
      <vt:lpstr>PowerPoint 演示文稿</vt:lpstr>
      <vt:lpstr>PowerPoint 演示文稿</vt:lpstr>
      <vt:lpstr>Simulation of Active Cooling</vt:lpstr>
      <vt:lpstr>New PCB Design: reduce channels</vt:lpstr>
      <vt:lpstr>New PCB Design</vt:lpstr>
      <vt:lpstr>New PCB Design</vt:lpstr>
      <vt:lpstr>Better Timing: MRPC</vt:lpstr>
      <vt:lpstr>MRPC designed by Tsinghua U.</vt:lpstr>
      <vt:lpstr>Cost Estimation: SDHCAL</vt:lpstr>
      <vt:lpstr>Summary and Conclusion</vt:lpstr>
      <vt:lpstr>Backup Slides</vt:lpstr>
      <vt:lpstr>PFA and Imaging Calorimeter</vt:lpstr>
      <vt:lpstr>CALICE: Imaging Calorimeter</vt:lpstr>
      <vt:lpstr>SDHCAL Prototype</vt:lpstr>
      <vt:lpstr>PowerPoint 演示文稿</vt:lpstr>
      <vt:lpstr>PowerPoint 演示文稿</vt:lpstr>
      <vt:lpstr>PowerPoint 演示文稿</vt:lpstr>
      <vt:lpstr>Electronics channels / m2</vt:lpstr>
      <vt:lpstr>New Electronics: ASIC</vt:lpstr>
      <vt:lpstr>ASU (Active Sensor Unit)</vt:lpstr>
      <vt:lpstr>New Electronics: DIF</vt:lpstr>
      <vt:lpstr>Event Selection of Hadron Beams</vt:lpstr>
      <vt:lpstr>Energy Reconstruction (c2)</vt:lpstr>
      <vt:lpstr>Separation of electron/hadron</vt:lpstr>
      <vt:lpstr>Arbor PFA</vt:lpstr>
      <vt:lpstr>Pion eff. vs Backgrounds eff.</vt:lpstr>
      <vt:lpstr>DAQ System</vt:lpstr>
      <vt:lpstr>New PCB Design</vt:lpstr>
      <vt:lpstr>PowerPoint 演示文稿</vt:lpstr>
      <vt:lpstr>More Gas Flow Simulation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Xun Chen</dc:creator>
  <cp:lastModifiedBy>Haijun Yang</cp:lastModifiedBy>
  <cp:revision>1279</cp:revision>
  <dcterms:created xsi:type="dcterms:W3CDTF">2014-11-06T04:12:04Z</dcterms:created>
  <dcterms:modified xsi:type="dcterms:W3CDTF">2019-03-12T07:18:42Z</dcterms:modified>
</cp:coreProperties>
</file>