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1" r:id="rId3"/>
    <p:sldId id="259" r:id="rId4"/>
    <p:sldId id="260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38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996" y="48"/>
      </p:cViewPr>
      <p:guideLst>
        <p:guide orient="horz" pos="279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1D4DB-7925-409B-B618-D17E7AD5D5CF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C787F-29D7-40FF-98D1-B8AA270929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107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9AAFC-8D23-46A9-BD9F-135DB3E1DC8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3460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6F54-D703-4241-9B4A-54A2FF2E9A3C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EF07-012C-450B-9AAB-31048CC328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576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6F54-D703-4241-9B4A-54A2FF2E9A3C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EF07-012C-450B-9AAB-31048CC328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423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6F54-D703-4241-9B4A-54A2FF2E9A3C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EF07-012C-450B-9AAB-31048CC328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0770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6F54-D703-4241-9B4A-54A2FF2E9A3C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EF07-012C-450B-9AAB-31048CC328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7653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6F54-D703-4241-9B4A-54A2FF2E9A3C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EF07-012C-450B-9AAB-31048CC328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47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6F54-D703-4241-9B4A-54A2FF2E9A3C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EF07-012C-450B-9AAB-31048CC328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402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6F54-D703-4241-9B4A-54A2FF2E9A3C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EF07-012C-450B-9AAB-31048CC328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01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6F54-D703-4241-9B4A-54A2FF2E9A3C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EF07-012C-450B-9AAB-31048CC328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000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6F54-D703-4241-9B4A-54A2FF2E9A3C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EF07-012C-450B-9AAB-31048CC328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605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6F54-D703-4241-9B4A-54A2FF2E9A3C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EF07-012C-450B-9AAB-31048CC328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314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6F54-D703-4241-9B4A-54A2FF2E9A3C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EF07-012C-450B-9AAB-31048CC328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167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06F54-D703-4241-9B4A-54A2FF2E9A3C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AEF07-012C-450B-9AAB-31048CC328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87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451807" y="6599597"/>
            <a:ext cx="1682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?</a:t>
            </a:r>
            <a:endParaRPr lang="en-US" altLang="zh-CN" sz="20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597678"/>
              </p:ext>
            </p:extLst>
          </p:nvPr>
        </p:nvGraphicFramePr>
        <p:xfrm>
          <a:off x="295228" y="669954"/>
          <a:ext cx="8478279" cy="1775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公式" r:id="rId3" imgW="3517560" imgH="736560" progId="Equation.3">
                  <p:embed/>
                </p:oleObj>
              </mc:Choice>
              <mc:Fallback>
                <p:oleObj name="公式" r:id="rId3" imgW="3517560" imgH="736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5228" y="669954"/>
                        <a:ext cx="8478279" cy="177532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2436913" y="2602646"/>
            <a:ext cx="4842416" cy="1200329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FF0000"/>
                </a:solidFill>
              </a:rPr>
              <a:t>Longitudinal Crystal segmentation 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FF0000"/>
                </a:solidFill>
              </a:rPr>
              <a:t>readout (</a:t>
            </a:r>
            <a:r>
              <a:rPr lang="en-US" altLang="zh-CN" sz="2400" dirty="0">
                <a:solidFill>
                  <a:srgbClr val="FF0000"/>
                </a:solidFill>
              </a:rPr>
              <a:t>Dual ?</a:t>
            </a:r>
            <a:r>
              <a:rPr lang="en-US" altLang="zh-CN" sz="2400" dirty="0" smtClean="0">
                <a:solidFill>
                  <a:srgbClr val="FF0000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FF0000"/>
                </a:solidFill>
              </a:rPr>
              <a:t>PFA CAPATIBLE</a:t>
            </a:r>
            <a:endParaRPr lang="zh-CN" altLang="en-US" sz="2400" dirty="0"/>
          </a:p>
        </p:txBody>
      </p:sp>
      <p:sp>
        <p:nvSpPr>
          <p:cNvPr id="3" name="立方体 2"/>
          <p:cNvSpPr/>
          <p:nvPr/>
        </p:nvSpPr>
        <p:spPr>
          <a:xfrm>
            <a:off x="1798790" y="4024335"/>
            <a:ext cx="5691117" cy="574224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立方体 7"/>
          <p:cNvSpPr/>
          <p:nvPr/>
        </p:nvSpPr>
        <p:spPr>
          <a:xfrm>
            <a:off x="7408021" y="4163087"/>
            <a:ext cx="272955" cy="266057"/>
          </a:xfrm>
          <a:prstGeom prst="cub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768188" y="4079070"/>
            <a:ext cx="1096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1 channel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199320" y="4550075"/>
            <a:ext cx="849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(25 X0)</a:t>
            </a:r>
            <a:endParaRPr lang="zh-CN" altLang="en-US" dirty="0"/>
          </a:p>
        </p:txBody>
      </p:sp>
      <p:sp>
        <p:nvSpPr>
          <p:cNvPr id="17" name="立方体 16"/>
          <p:cNvSpPr/>
          <p:nvPr/>
        </p:nvSpPr>
        <p:spPr>
          <a:xfrm>
            <a:off x="1798790" y="4928027"/>
            <a:ext cx="1248771" cy="574224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980469" y="5502251"/>
            <a:ext cx="732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(5 X0)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4511571" y="5487000"/>
            <a:ext cx="797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(20X0)</a:t>
            </a:r>
            <a:endParaRPr lang="zh-CN" altLang="en-US" dirty="0"/>
          </a:p>
        </p:txBody>
      </p:sp>
      <p:sp>
        <p:nvSpPr>
          <p:cNvPr id="20" name="立方体 19"/>
          <p:cNvSpPr/>
          <p:nvPr/>
        </p:nvSpPr>
        <p:spPr>
          <a:xfrm>
            <a:off x="2917134" y="4928027"/>
            <a:ext cx="4608000" cy="574224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980469" y="6542614"/>
            <a:ext cx="949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(2x5 X0)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4511571" y="6527363"/>
            <a:ext cx="797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(20X0)</a:t>
            </a:r>
            <a:endParaRPr lang="zh-CN" altLang="en-US" dirty="0"/>
          </a:p>
        </p:txBody>
      </p:sp>
      <p:sp>
        <p:nvSpPr>
          <p:cNvPr id="23" name="立方体 22"/>
          <p:cNvSpPr/>
          <p:nvPr/>
        </p:nvSpPr>
        <p:spPr>
          <a:xfrm>
            <a:off x="1798789" y="5968390"/>
            <a:ext cx="380453" cy="574224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立方体 29"/>
          <p:cNvSpPr/>
          <p:nvPr/>
        </p:nvSpPr>
        <p:spPr>
          <a:xfrm>
            <a:off x="2091284" y="5969318"/>
            <a:ext cx="380453" cy="574224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立方体 30"/>
          <p:cNvSpPr/>
          <p:nvPr/>
        </p:nvSpPr>
        <p:spPr>
          <a:xfrm>
            <a:off x="2388260" y="5967594"/>
            <a:ext cx="380453" cy="574224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1960928" y="4319030"/>
            <a:ext cx="5436000" cy="1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1908608" y="5208410"/>
            <a:ext cx="1080000" cy="1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2992969" y="5210338"/>
            <a:ext cx="4392000" cy="1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立方体 43"/>
          <p:cNvSpPr/>
          <p:nvPr/>
        </p:nvSpPr>
        <p:spPr>
          <a:xfrm>
            <a:off x="7408021" y="4977152"/>
            <a:ext cx="245659" cy="509848"/>
          </a:xfrm>
          <a:prstGeom prst="cub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7676732" y="5040160"/>
            <a:ext cx="1096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2 channel</a:t>
            </a:r>
            <a:endParaRPr lang="zh-CN" altLang="en-US" dirty="0"/>
          </a:p>
        </p:txBody>
      </p:sp>
      <p:sp>
        <p:nvSpPr>
          <p:cNvPr id="50" name="立方体 49"/>
          <p:cNvSpPr/>
          <p:nvPr/>
        </p:nvSpPr>
        <p:spPr>
          <a:xfrm>
            <a:off x="2678592" y="5975658"/>
            <a:ext cx="380453" cy="574224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立方体 50"/>
          <p:cNvSpPr/>
          <p:nvPr/>
        </p:nvSpPr>
        <p:spPr>
          <a:xfrm>
            <a:off x="2975568" y="5973934"/>
            <a:ext cx="380453" cy="574224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立方体 51"/>
          <p:cNvSpPr/>
          <p:nvPr/>
        </p:nvSpPr>
        <p:spPr>
          <a:xfrm>
            <a:off x="3268733" y="5967118"/>
            <a:ext cx="1224000" cy="576000"/>
          </a:xfrm>
          <a:prstGeom prst="cube">
            <a:avLst>
              <a:gd name="adj" fmla="val 201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立方体 52"/>
          <p:cNvSpPr/>
          <p:nvPr/>
        </p:nvSpPr>
        <p:spPr>
          <a:xfrm>
            <a:off x="4388222" y="5967117"/>
            <a:ext cx="3063585" cy="576000"/>
          </a:xfrm>
          <a:prstGeom prst="cube">
            <a:avLst>
              <a:gd name="adj" fmla="val 201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7797828" y="6038617"/>
            <a:ext cx="1096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7 channel</a:t>
            </a:r>
            <a:endParaRPr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2137733" y="6123411"/>
            <a:ext cx="5256000" cy="1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1845363" y="6121483"/>
            <a:ext cx="324000" cy="1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2366333" y="6190086"/>
            <a:ext cx="5040000" cy="1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2073963" y="6188158"/>
            <a:ext cx="324000" cy="1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2709233" y="6266286"/>
            <a:ext cx="4680000" cy="1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2426388" y="6264358"/>
            <a:ext cx="324000" cy="1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2994983" y="6332961"/>
            <a:ext cx="4392000" cy="1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2740713" y="6331033"/>
            <a:ext cx="288000" cy="1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3147383" y="6390111"/>
            <a:ext cx="4392000" cy="1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3007413" y="6388183"/>
            <a:ext cx="288000" cy="1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4414208" y="6447261"/>
            <a:ext cx="2988000" cy="1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3331263" y="6445333"/>
            <a:ext cx="1116000" cy="1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4449001" y="6503108"/>
            <a:ext cx="2988000" cy="1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9" name="图片 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4592" y="5981993"/>
            <a:ext cx="403596" cy="576000"/>
          </a:xfrm>
          <a:prstGeom prst="rect">
            <a:avLst/>
          </a:prstGeom>
        </p:spPr>
      </p:pic>
      <p:sp>
        <p:nvSpPr>
          <p:cNvPr id="70" name="矩形 69"/>
          <p:cNvSpPr/>
          <p:nvPr/>
        </p:nvSpPr>
        <p:spPr>
          <a:xfrm>
            <a:off x="870527" y="4745617"/>
            <a:ext cx="7111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BGO 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>
                <a:solidFill>
                  <a:srgbClr val="FF0000"/>
                </a:solidFill>
              </a:rPr>
              <a:t>or 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PWO </a:t>
            </a:r>
            <a:endParaRPr lang="zh-CN" altLang="en-US" dirty="0"/>
          </a:p>
        </p:txBody>
      </p:sp>
      <p:sp>
        <p:nvSpPr>
          <p:cNvPr id="71" name="矩形 70"/>
          <p:cNvSpPr/>
          <p:nvPr/>
        </p:nvSpPr>
        <p:spPr>
          <a:xfrm>
            <a:off x="361154" y="6366"/>
            <a:ext cx="2348079" cy="646331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Crystal </a:t>
            </a:r>
            <a:r>
              <a:rPr lang="en-US" altLang="zh-CN" sz="3600" dirty="0" err="1" smtClean="0">
                <a:solidFill>
                  <a:srgbClr val="FF0000"/>
                </a:solidFill>
              </a:rPr>
              <a:t>ECal</a:t>
            </a:r>
            <a:endParaRPr lang="zh-CN" altLang="en-US" sz="3600" dirty="0"/>
          </a:p>
        </p:txBody>
      </p:sp>
      <p:sp>
        <p:nvSpPr>
          <p:cNvPr id="72" name="矩形 71"/>
          <p:cNvSpPr/>
          <p:nvPr/>
        </p:nvSpPr>
        <p:spPr>
          <a:xfrm>
            <a:off x="4404307" y="149682"/>
            <a:ext cx="2400465" cy="523220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Computability?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81715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131834" y="6303942"/>
            <a:ext cx="5400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 flipV="1">
            <a:off x="1125909" y="1939415"/>
            <a:ext cx="18625" cy="436452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1144534" y="4725606"/>
            <a:ext cx="5364062" cy="1555062"/>
          </a:xfrm>
          <a:prstGeom prst="line">
            <a:avLst/>
          </a:prstGeom>
          <a:ln w="2222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1135221" y="2130800"/>
            <a:ext cx="5400000" cy="4149867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125909" y="1939415"/>
            <a:ext cx="5400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6508596" y="1939415"/>
            <a:ext cx="0" cy="4356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135221" y="4113229"/>
            <a:ext cx="5400000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125909" y="3016558"/>
            <a:ext cx="5400000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991939" y="6280666"/>
            <a:ext cx="5791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0                 50               100              150              200             </a:t>
            </a:r>
            <a:r>
              <a:rPr lang="en-US" altLang="zh-CN" b="1" dirty="0"/>
              <a:t>2</a:t>
            </a:r>
            <a:r>
              <a:rPr lang="en-US" altLang="zh-CN" b="1" dirty="0" smtClean="0"/>
              <a:t>50</a:t>
            </a:r>
            <a:endParaRPr lang="zh-CN" altLang="en-US" b="1" dirty="0"/>
          </a:p>
        </p:txBody>
      </p:sp>
      <p:cxnSp>
        <p:nvCxnSpPr>
          <p:cNvPr id="36" name="直接连接符 35"/>
          <p:cNvCxnSpPr/>
          <p:nvPr/>
        </p:nvCxnSpPr>
        <p:spPr>
          <a:xfrm flipV="1">
            <a:off x="2201296" y="1941541"/>
            <a:ext cx="0" cy="4334875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V="1">
            <a:off x="3268596" y="1939415"/>
            <a:ext cx="0" cy="4334875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V="1">
            <a:off x="4361296" y="1947918"/>
            <a:ext cx="0" cy="4334875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V="1">
            <a:off x="5428596" y="1945792"/>
            <a:ext cx="0" cy="4334875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721885" y="1775620"/>
            <a:ext cx="57589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24</a:t>
            </a:r>
          </a:p>
          <a:p>
            <a:endParaRPr lang="en-US" altLang="zh-CN" b="1" dirty="0"/>
          </a:p>
          <a:p>
            <a:endParaRPr lang="en-US" altLang="zh-CN" sz="1600" b="1" dirty="0" smtClean="0"/>
          </a:p>
          <a:p>
            <a:endParaRPr lang="en-US" altLang="zh-CN" b="1" dirty="0" smtClean="0"/>
          </a:p>
          <a:p>
            <a:r>
              <a:rPr lang="en-US" altLang="zh-CN" b="1" dirty="0" smtClean="0"/>
              <a:t>18</a:t>
            </a:r>
            <a:endParaRPr lang="en-US" altLang="zh-CN" b="1" dirty="0"/>
          </a:p>
          <a:p>
            <a:endParaRPr lang="en-US" altLang="zh-CN" b="1" dirty="0" smtClean="0"/>
          </a:p>
          <a:p>
            <a:endParaRPr lang="en-US" altLang="zh-CN" b="1" dirty="0"/>
          </a:p>
          <a:p>
            <a:endParaRPr lang="en-US" altLang="zh-CN" b="1" dirty="0" smtClean="0"/>
          </a:p>
          <a:p>
            <a:r>
              <a:rPr lang="en-US" altLang="zh-CN" b="1" dirty="0" smtClean="0"/>
              <a:t>12</a:t>
            </a:r>
            <a:endParaRPr lang="en-US" altLang="zh-CN" b="1" dirty="0"/>
          </a:p>
          <a:p>
            <a:endParaRPr lang="en-US" altLang="zh-CN" b="1" dirty="0" smtClean="0"/>
          </a:p>
          <a:p>
            <a:endParaRPr lang="en-US" altLang="zh-CN" sz="1200" b="1" dirty="0" smtClean="0"/>
          </a:p>
          <a:p>
            <a:endParaRPr lang="en-US" altLang="zh-CN" b="1" dirty="0" smtClean="0"/>
          </a:p>
          <a:p>
            <a:endParaRPr lang="en-US" altLang="zh-CN" sz="800" b="1" dirty="0" smtClean="0"/>
          </a:p>
          <a:p>
            <a:r>
              <a:rPr lang="en-US" altLang="zh-CN" b="1" dirty="0"/>
              <a:t> 6</a:t>
            </a:r>
            <a:endParaRPr lang="en-US" altLang="zh-CN" b="1" dirty="0" smtClean="0"/>
          </a:p>
          <a:p>
            <a:endParaRPr lang="en-US" altLang="zh-CN" b="1" dirty="0"/>
          </a:p>
          <a:p>
            <a:endParaRPr lang="en-US" altLang="zh-CN" b="1" dirty="0"/>
          </a:p>
          <a:p>
            <a:endParaRPr lang="en-US" altLang="zh-CN" sz="1400" b="1" dirty="0" smtClean="0"/>
          </a:p>
          <a:p>
            <a:r>
              <a:rPr lang="en-US" altLang="zh-CN" b="1" dirty="0" smtClean="0"/>
              <a:t> 0</a:t>
            </a:r>
            <a:endParaRPr lang="en-US" altLang="zh-CN" b="1" dirty="0"/>
          </a:p>
        </p:txBody>
      </p:sp>
      <p:sp>
        <p:nvSpPr>
          <p:cNvPr id="44" name="文本框 43"/>
          <p:cNvSpPr txBox="1"/>
          <p:nvPr/>
        </p:nvSpPr>
        <p:spPr>
          <a:xfrm>
            <a:off x="2201296" y="6467608"/>
            <a:ext cx="388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Depth in calorimeter tower (cm)</a:t>
            </a:r>
            <a:endParaRPr lang="zh-CN" altLang="en-US" sz="2000" b="1" dirty="0"/>
          </a:p>
        </p:txBody>
      </p:sp>
      <p:sp>
        <p:nvSpPr>
          <p:cNvPr id="45" name="文本框 44"/>
          <p:cNvSpPr txBox="1"/>
          <p:nvPr/>
        </p:nvSpPr>
        <p:spPr>
          <a:xfrm rot="16200000">
            <a:off x="-1286028" y="3802508"/>
            <a:ext cx="3672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Scintillation light  arrival time (ns)</a:t>
            </a:r>
            <a:endParaRPr lang="zh-CN" altLang="en-US" sz="2000" b="1" dirty="0"/>
          </a:p>
        </p:txBody>
      </p:sp>
      <p:grpSp>
        <p:nvGrpSpPr>
          <p:cNvPr id="47" name="组合 46"/>
          <p:cNvGrpSpPr>
            <a:grpSpLocks noChangeAspect="1"/>
          </p:cNvGrpSpPr>
          <p:nvPr/>
        </p:nvGrpSpPr>
        <p:grpSpPr>
          <a:xfrm>
            <a:off x="884479" y="1358214"/>
            <a:ext cx="5940000" cy="387389"/>
            <a:chOff x="-15196" y="1936665"/>
            <a:chExt cx="8831682" cy="1766422"/>
          </a:xfrm>
        </p:grpSpPr>
        <p:sp>
          <p:nvSpPr>
            <p:cNvPr id="48" name="梯形 47"/>
            <p:cNvSpPr>
              <a:spLocks/>
            </p:cNvSpPr>
            <p:nvPr/>
          </p:nvSpPr>
          <p:spPr>
            <a:xfrm rot="5400000" flipH="1">
              <a:off x="7449157" y="2717346"/>
              <a:ext cx="1764002" cy="202640"/>
            </a:xfrm>
            <a:prstGeom prst="trapezoid">
              <a:avLst>
                <a:gd name="adj" fmla="val 30188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421257" y="1943363"/>
              <a:ext cx="7823096" cy="1759724"/>
              <a:chOff x="473868" y="1943363"/>
              <a:chExt cx="7770485" cy="1759724"/>
            </a:xfrm>
          </p:grpSpPr>
          <p:sp>
            <p:nvSpPr>
              <p:cNvPr id="57" name="梯形 56"/>
              <p:cNvSpPr>
                <a:spLocks noChangeAspect="1"/>
              </p:cNvSpPr>
              <p:nvPr/>
            </p:nvSpPr>
            <p:spPr>
              <a:xfrm rot="16200000">
                <a:off x="3480406" y="-1045879"/>
                <a:ext cx="1759724" cy="7738207"/>
              </a:xfrm>
              <a:prstGeom prst="trapezoid">
                <a:avLst>
                  <a:gd name="adj" fmla="val 14664"/>
                </a:avLst>
              </a:prstGeom>
              <a:solidFill>
                <a:srgbClr val="00FFFF"/>
              </a:solidFill>
              <a:ln w="317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8" name="组合 57"/>
              <p:cNvGrpSpPr/>
              <p:nvPr/>
            </p:nvGrpSpPr>
            <p:grpSpPr>
              <a:xfrm>
                <a:off x="473868" y="2059709"/>
                <a:ext cx="7770485" cy="1532056"/>
                <a:chOff x="473868" y="2059709"/>
                <a:chExt cx="7770485" cy="1532056"/>
              </a:xfrm>
            </p:grpSpPr>
            <p:cxnSp>
              <p:nvCxnSpPr>
                <p:cNvPr id="59" name="直接箭头连接符 58"/>
                <p:cNvCxnSpPr/>
                <p:nvPr/>
              </p:nvCxnSpPr>
              <p:spPr>
                <a:xfrm flipV="1">
                  <a:off x="474192" y="2767955"/>
                  <a:ext cx="7751862" cy="12720"/>
                </a:xfrm>
                <a:prstGeom prst="straightConnector1">
                  <a:avLst/>
                </a:prstGeom>
                <a:solidFill>
                  <a:srgbClr val="00FFFF"/>
                </a:solidFill>
                <a:ln w="38100">
                  <a:solidFill>
                    <a:srgbClr val="C00000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箭头连接符 59"/>
                <p:cNvCxnSpPr/>
                <p:nvPr/>
              </p:nvCxnSpPr>
              <p:spPr>
                <a:xfrm flipV="1">
                  <a:off x="477242" y="2059709"/>
                  <a:ext cx="7747300" cy="226919"/>
                </a:xfrm>
                <a:prstGeom prst="straightConnector1">
                  <a:avLst/>
                </a:prstGeom>
                <a:solidFill>
                  <a:srgbClr val="00FFFF"/>
                </a:solidFill>
                <a:ln w="38100">
                  <a:solidFill>
                    <a:srgbClr val="C00000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箭头连接符 60"/>
                <p:cNvCxnSpPr/>
                <p:nvPr/>
              </p:nvCxnSpPr>
              <p:spPr>
                <a:xfrm flipV="1">
                  <a:off x="475448" y="2173464"/>
                  <a:ext cx="7723706" cy="197485"/>
                </a:xfrm>
                <a:prstGeom prst="straightConnector1">
                  <a:avLst/>
                </a:prstGeom>
                <a:solidFill>
                  <a:srgbClr val="00FFFF"/>
                </a:solidFill>
                <a:ln w="38100">
                  <a:solidFill>
                    <a:srgbClr val="C00000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接箭头连接符 61"/>
                <p:cNvCxnSpPr/>
                <p:nvPr/>
              </p:nvCxnSpPr>
              <p:spPr>
                <a:xfrm flipV="1">
                  <a:off x="473868" y="2532300"/>
                  <a:ext cx="7751861" cy="98003"/>
                </a:xfrm>
                <a:prstGeom prst="straightConnector1">
                  <a:avLst/>
                </a:prstGeom>
                <a:solidFill>
                  <a:srgbClr val="00FFFF"/>
                </a:solidFill>
                <a:ln w="38100">
                  <a:solidFill>
                    <a:srgbClr val="C00000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箭头连接符 62"/>
                <p:cNvCxnSpPr/>
                <p:nvPr/>
              </p:nvCxnSpPr>
              <p:spPr>
                <a:xfrm flipV="1">
                  <a:off x="477633" y="2653060"/>
                  <a:ext cx="7751861" cy="56229"/>
                </a:xfrm>
                <a:prstGeom prst="straightConnector1">
                  <a:avLst/>
                </a:prstGeom>
                <a:solidFill>
                  <a:srgbClr val="00FFFF"/>
                </a:solidFill>
                <a:ln w="38100">
                  <a:solidFill>
                    <a:srgbClr val="C00000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箭头连接符 63"/>
                <p:cNvCxnSpPr/>
                <p:nvPr/>
              </p:nvCxnSpPr>
              <p:spPr>
                <a:xfrm flipV="1">
                  <a:off x="476306" y="2410648"/>
                  <a:ext cx="7753065" cy="129337"/>
                </a:xfrm>
                <a:prstGeom prst="straightConnector1">
                  <a:avLst/>
                </a:prstGeom>
                <a:solidFill>
                  <a:srgbClr val="00FFFF"/>
                </a:solidFill>
                <a:ln w="38100">
                  <a:solidFill>
                    <a:srgbClr val="C00000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箭头连接符 64"/>
                <p:cNvCxnSpPr/>
                <p:nvPr/>
              </p:nvCxnSpPr>
              <p:spPr>
                <a:xfrm flipV="1">
                  <a:off x="475448" y="2285472"/>
                  <a:ext cx="7723706" cy="171800"/>
                </a:xfrm>
                <a:prstGeom prst="straightConnector1">
                  <a:avLst/>
                </a:prstGeom>
                <a:solidFill>
                  <a:srgbClr val="00FFFF"/>
                </a:solidFill>
                <a:ln w="38100">
                  <a:solidFill>
                    <a:srgbClr val="C00000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箭头连接符 65"/>
                <p:cNvCxnSpPr/>
                <p:nvPr/>
              </p:nvCxnSpPr>
              <p:spPr>
                <a:xfrm>
                  <a:off x="492101" y="3364846"/>
                  <a:ext cx="7747300" cy="226919"/>
                </a:xfrm>
                <a:prstGeom prst="straightConnector1">
                  <a:avLst/>
                </a:prstGeom>
                <a:solidFill>
                  <a:srgbClr val="00FFFF"/>
                </a:solidFill>
                <a:ln w="38100">
                  <a:solidFill>
                    <a:srgbClr val="C00000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接箭头连接符 66"/>
                <p:cNvCxnSpPr/>
                <p:nvPr/>
              </p:nvCxnSpPr>
              <p:spPr>
                <a:xfrm>
                  <a:off x="483212" y="3280524"/>
                  <a:ext cx="7751862" cy="197486"/>
                </a:xfrm>
                <a:prstGeom prst="straightConnector1">
                  <a:avLst/>
                </a:prstGeom>
                <a:solidFill>
                  <a:srgbClr val="00FFFF"/>
                </a:solidFill>
                <a:ln w="38100">
                  <a:solidFill>
                    <a:srgbClr val="C00000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接箭头连接符 67"/>
                <p:cNvCxnSpPr/>
                <p:nvPr/>
              </p:nvCxnSpPr>
              <p:spPr>
                <a:xfrm>
                  <a:off x="488726" y="3021170"/>
                  <a:ext cx="7751862" cy="98003"/>
                </a:xfrm>
                <a:prstGeom prst="straightConnector1">
                  <a:avLst/>
                </a:prstGeom>
                <a:solidFill>
                  <a:srgbClr val="00FFFF"/>
                </a:solidFill>
                <a:ln w="38100">
                  <a:solidFill>
                    <a:srgbClr val="C00000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接箭头连接符 68"/>
                <p:cNvCxnSpPr/>
                <p:nvPr/>
              </p:nvCxnSpPr>
              <p:spPr>
                <a:xfrm>
                  <a:off x="492491" y="2942184"/>
                  <a:ext cx="7751862" cy="56229"/>
                </a:xfrm>
                <a:prstGeom prst="straightConnector1">
                  <a:avLst/>
                </a:prstGeom>
                <a:solidFill>
                  <a:srgbClr val="00FFFF"/>
                </a:solidFill>
                <a:ln w="38100">
                  <a:solidFill>
                    <a:srgbClr val="C00000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接箭头连接符 69"/>
                <p:cNvCxnSpPr/>
                <p:nvPr/>
              </p:nvCxnSpPr>
              <p:spPr>
                <a:xfrm>
                  <a:off x="491165" y="3111489"/>
                  <a:ext cx="7753065" cy="129337"/>
                </a:xfrm>
                <a:prstGeom prst="straightConnector1">
                  <a:avLst/>
                </a:prstGeom>
                <a:solidFill>
                  <a:srgbClr val="00FFFF"/>
                </a:solidFill>
                <a:ln w="38100">
                  <a:solidFill>
                    <a:srgbClr val="C00000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接箭头连接符 70"/>
                <p:cNvCxnSpPr/>
                <p:nvPr/>
              </p:nvCxnSpPr>
              <p:spPr>
                <a:xfrm>
                  <a:off x="483212" y="3194201"/>
                  <a:ext cx="7744738" cy="166121"/>
                </a:xfrm>
                <a:prstGeom prst="straightConnector1">
                  <a:avLst/>
                </a:prstGeom>
                <a:solidFill>
                  <a:srgbClr val="00FFFF"/>
                </a:solidFill>
                <a:ln w="38100">
                  <a:solidFill>
                    <a:srgbClr val="C00000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接箭头连接符 71"/>
                <p:cNvCxnSpPr/>
                <p:nvPr/>
              </p:nvCxnSpPr>
              <p:spPr>
                <a:xfrm>
                  <a:off x="476088" y="2864400"/>
                  <a:ext cx="7751862" cy="26723"/>
                </a:xfrm>
                <a:prstGeom prst="straightConnector1">
                  <a:avLst/>
                </a:prstGeom>
                <a:solidFill>
                  <a:srgbClr val="00FFFF"/>
                </a:solidFill>
                <a:ln w="38100">
                  <a:solidFill>
                    <a:srgbClr val="C00000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0" name="矩形 49"/>
            <p:cNvSpPr/>
            <p:nvPr/>
          </p:nvSpPr>
          <p:spPr>
            <a:xfrm>
              <a:off x="8447819" y="2159098"/>
              <a:ext cx="368667" cy="1332000"/>
            </a:xfrm>
            <a:prstGeom prst="rect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370514" y="2195022"/>
              <a:ext cx="45719" cy="12600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-15196" y="2285471"/>
              <a:ext cx="216806" cy="1044000"/>
              <a:chOff x="-14814" y="2318822"/>
              <a:chExt cx="327036" cy="1008002"/>
            </a:xfrm>
          </p:grpSpPr>
          <p:sp>
            <p:nvSpPr>
              <p:cNvPr id="55" name="矩形 54"/>
              <p:cNvSpPr/>
              <p:nvPr/>
            </p:nvSpPr>
            <p:spPr>
              <a:xfrm>
                <a:off x="-14814" y="2318822"/>
                <a:ext cx="327036" cy="1008002"/>
              </a:xfrm>
              <a:prstGeom prst="rect">
                <a:avLst/>
              </a:prstGeom>
              <a:solidFill>
                <a:srgbClr val="00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45876" y="2357613"/>
                <a:ext cx="201467" cy="930419"/>
              </a:xfrm>
              <a:prstGeom prst="rect">
                <a:avLst/>
              </a:prstGeom>
              <a:pattFill prst="ltVert">
                <a:fgClr>
                  <a:schemeClr val="tx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3" name="矩形 52"/>
            <p:cNvSpPr/>
            <p:nvPr/>
          </p:nvSpPr>
          <p:spPr>
            <a:xfrm>
              <a:off x="8542183" y="2247121"/>
              <a:ext cx="227113" cy="1187997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192203" y="2196946"/>
              <a:ext cx="174033" cy="1250950"/>
            </a:xfrm>
            <a:custGeom>
              <a:avLst/>
              <a:gdLst>
                <a:gd name="connsiteX0" fmla="*/ 130175 w 130175"/>
                <a:gd name="connsiteY0" fmla="*/ 1250950 h 1250950"/>
                <a:gd name="connsiteX1" fmla="*/ 130175 w 130175"/>
                <a:gd name="connsiteY1" fmla="*/ 0 h 1250950"/>
                <a:gd name="connsiteX2" fmla="*/ 0 w 130175"/>
                <a:gd name="connsiteY2" fmla="*/ 95250 h 1250950"/>
                <a:gd name="connsiteX3" fmla="*/ 0 w 130175"/>
                <a:gd name="connsiteY3" fmla="*/ 1133475 h 1250950"/>
                <a:gd name="connsiteX4" fmla="*/ 130175 w 130175"/>
                <a:gd name="connsiteY4" fmla="*/ 1250950 h 125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75" h="1250950">
                  <a:moveTo>
                    <a:pt x="130175" y="1250950"/>
                  </a:moveTo>
                  <a:lnTo>
                    <a:pt x="130175" y="0"/>
                  </a:lnTo>
                  <a:lnTo>
                    <a:pt x="0" y="95250"/>
                  </a:lnTo>
                  <a:lnTo>
                    <a:pt x="0" y="1133475"/>
                  </a:lnTo>
                  <a:lnTo>
                    <a:pt x="130175" y="1250950"/>
                  </a:lnTo>
                  <a:close/>
                </a:path>
              </a:pathLst>
            </a:cu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3" name="直接连接符 72"/>
          <p:cNvCxnSpPr/>
          <p:nvPr/>
        </p:nvCxnSpPr>
        <p:spPr>
          <a:xfrm flipV="1">
            <a:off x="549972" y="1479245"/>
            <a:ext cx="7073656" cy="160896"/>
          </a:xfrm>
          <a:prstGeom prst="line">
            <a:avLst/>
          </a:prstGeom>
          <a:ln w="25400">
            <a:solidFill>
              <a:srgbClr val="00B0F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>
            <a:stCxn id="57" idx="0"/>
          </p:cNvCxnSpPr>
          <p:nvPr/>
        </p:nvCxnSpPr>
        <p:spPr>
          <a:xfrm flipV="1">
            <a:off x="1189740" y="1506789"/>
            <a:ext cx="5239387" cy="45855"/>
          </a:xfrm>
          <a:prstGeom prst="line">
            <a:avLst/>
          </a:prstGeom>
          <a:ln w="22225">
            <a:solidFill>
              <a:srgbClr val="00FF00"/>
            </a:solidFill>
            <a:headEnd type="stealth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文本框 81"/>
          <p:cNvSpPr txBox="1"/>
          <p:nvPr/>
        </p:nvSpPr>
        <p:spPr>
          <a:xfrm>
            <a:off x="1978539" y="42572"/>
            <a:ext cx="6260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0070C0"/>
                </a:solidFill>
              </a:rPr>
              <a:t>Forward particle speed ~ 30 cm/ns</a:t>
            </a:r>
            <a:endParaRPr lang="en-US" altLang="zh-CN" sz="2400" b="1" dirty="0" smtClean="0"/>
          </a:p>
          <a:p>
            <a:pPr algn="ctr"/>
            <a:r>
              <a:rPr lang="en-US" altLang="zh-CN" sz="2400" b="1" dirty="0" smtClean="0"/>
              <a:t>light speed in fibers ~ 17 cm/ns </a:t>
            </a:r>
            <a:endParaRPr lang="zh-CN" altLang="en-US" sz="2400" b="1" dirty="0"/>
          </a:p>
        </p:txBody>
      </p:sp>
      <p:sp>
        <p:nvSpPr>
          <p:cNvPr id="87" name="文本框 86"/>
          <p:cNvSpPr txBox="1"/>
          <p:nvPr/>
        </p:nvSpPr>
        <p:spPr>
          <a:xfrm>
            <a:off x="2034354" y="3471099"/>
            <a:ext cx="2963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Light to front PMT (ns)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3834250" y="5407668"/>
            <a:ext cx="2467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0070C0"/>
                </a:solidFill>
              </a:rPr>
              <a:t>Scintillation light start time (ns)</a:t>
            </a:r>
            <a:endParaRPr lang="zh-CN" altLang="en-US" sz="2000" b="1" dirty="0">
              <a:solidFill>
                <a:srgbClr val="0070C0"/>
              </a:solidFill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6540887" y="1953936"/>
            <a:ext cx="958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23 ns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1978539" y="2122587"/>
            <a:ext cx="3769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Scintillation light arrival time</a:t>
            </a:r>
          </a:p>
        </p:txBody>
      </p:sp>
      <p:sp>
        <p:nvSpPr>
          <p:cNvPr id="2" name="矩形 1"/>
          <p:cNvSpPr/>
          <p:nvPr/>
        </p:nvSpPr>
        <p:spPr>
          <a:xfrm>
            <a:off x="2801303" y="827042"/>
            <a:ext cx="4222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Effective light speed ~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11 </a:t>
            </a:r>
            <a:r>
              <a:rPr lang="en-US" altLang="zh-CN" sz="2400" b="1" dirty="0">
                <a:solidFill>
                  <a:srgbClr val="FF0000"/>
                </a:solidFill>
              </a:rPr>
              <a:t>cm/ns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6692851" y="2461454"/>
            <a:ext cx="21866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u="sng" dirty="0" smtClean="0">
                <a:solidFill>
                  <a:srgbClr val="FF0000"/>
                </a:solidFill>
              </a:rPr>
              <a:t>Signal time profile</a:t>
            </a:r>
            <a:endParaRPr lang="en-US" altLang="zh-CN" sz="2400" b="1" u="sng" dirty="0" smtClean="0">
              <a:solidFill>
                <a:srgbClr val="FF0000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CN" sz="2000" b="1" dirty="0" smtClean="0"/>
              <a:t>e/</a:t>
            </a:r>
            <a:r>
              <a:rPr lang="en-US" altLang="zh-CN" sz="2000" b="1" dirty="0" smtClean="0">
                <a:sym typeface="Symbol" panose="05050102010706020507" pitchFamily="18" charset="2"/>
              </a:rPr>
              <a:t>/h </a:t>
            </a:r>
            <a:r>
              <a:rPr lang="en-US" altLang="zh-CN" sz="2000" b="1" dirty="0" smtClean="0">
                <a:sym typeface="Symbol" panose="05050102010706020507" pitchFamily="18" charset="2"/>
              </a:rPr>
              <a:t>ID</a:t>
            </a:r>
            <a:endParaRPr lang="en-US" altLang="zh-CN" sz="2000" b="1" dirty="0" smtClean="0">
              <a:sym typeface="Symbol" panose="05050102010706020507" pitchFamily="18" charset="2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CN" sz="2000" b="1" dirty="0" smtClean="0">
                <a:sym typeface="Symbol" panose="05050102010706020507" pitchFamily="18" charset="2"/>
              </a:rPr>
              <a:t>Attenuation correction</a:t>
            </a:r>
            <a:endParaRPr lang="en-US" altLang="zh-CN" sz="2000" b="1" dirty="0" smtClean="0">
              <a:solidFill>
                <a:srgbClr val="FF0000"/>
              </a:solidFill>
            </a:endParaRPr>
          </a:p>
        </p:txBody>
      </p:sp>
      <p:cxnSp>
        <p:nvCxnSpPr>
          <p:cNvPr id="75" name="直接连接符 74"/>
          <p:cNvCxnSpPr/>
          <p:nvPr/>
        </p:nvCxnSpPr>
        <p:spPr>
          <a:xfrm>
            <a:off x="1157047" y="858489"/>
            <a:ext cx="935" cy="535192"/>
          </a:xfrm>
          <a:prstGeom prst="line">
            <a:avLst/>
          </a:prstGeom>
          <a:ln w="25400">
            <a:solidFill>
              <a:srgbClr val="0070C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本框 75"/>
          <p:cNvSpPr txBox="1"/>
          <p:nvPr/>
        </p:nvSpPr>
        <p:spPr>
          <a:xfrm>
            <a:off x="336490" y="919916"/>
            <a:ext cx="762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70C0"/>
                </a:solidFill>
              </a:rPr>
              <a:t>T = 0 </a:t>
            </a:r>
            <a:endParaRPr lang="zh-CN" altLang="en-US" sz="2000" b="1" dirty="0">
              <a:solidFill>
                <a:srgbClr val="0070C0"/>
              </a:solidFill>
            </a:endParaRPr>
          </a:p>
        </p:txBody>
      </p:sp>
      <p:cxnSp>
        <p:nvCxnSpPr>
          <p:cNvPr id="77" name="直接连接符 76"/>
          <p:cNvCxnSpPr/>
          <p:nvPr/>
        </p:nvCxnSpPr>
        <p:spPr>
          <a:xfrm>
            <a:off x="1163098" y="5248932"/>
            <a:ext cx="5400000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本框 77"/>
          <p:cNvSpPr txBox="1"/>
          <p:nvPr/>
        </p:nvSpPr>
        <p:spPr>
          <a:xfrm>
            <a:off x="6547487" y="4630966"/>
            <a:ext cx="958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70C0"/>
                </a:solidFill>
              </a:rPr>
              <a:t>8.3 ns</a:t>
            </a:r>
            <a:endParaRPr lang="zh-CN" altLang="en-US" sz="2000" b="1" dirty="0">
              <a:solidFill>
                <a:srgbClr val="0070C0"/>
              </a:solidFill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0" y="34825"/>
            <a:ext cx="2925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u="sng" dirty="0" err="1" smtClean="0">
                <a:solidFill>
                  <a:srgbClr val="FF0000"/>
                </a:solidFill>
              </a:rPr>
              <a:t>Sc</a:t>
            </a:r>
            <a:r>
              <a:rPr lang="en-US" altLang="zh-CN" sz="2400" b="1" u="sng" dirty="0" smtClean="0">
                <a:solidFill>
                  <a:srgbClr val="FF0000"/>
                </a:solidFill>
              </a:rPr>
              <a:t> fiber readout from front face</a:t>
            </a:r>
            <a:endParaRPr lang="en-US" altLang="zh-CN" sz="2400" b="1" u="sng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769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文本框 96"/>
          <p:cNvSpPr txBox="1"/>
          <p:nvPr/>
        </p:nvSpPr>
        <p:spPr>
          <a:xfrm>
            <a:off x="2822866" y="2105545"/>
            <a:ext cx="762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1</a:t>
            </a:r>
            <a:r>
              <a:rPr lang="en-US" altLang="zh-CN" sz="1600" dirty="0" smtClean="0"/>
              <a:t> mm</a:t>
            </a:r>
            <a:endParaRPr lang="zh-CN" altLang="en-US" sz="1600" dirty="0"/>
          </a:p>
        </p:txBody>
      </p:sp>
      <p:sp>
        <p:nvSpPr>
          <p:cNvPr id="18" name="矩形 17"/>
          <p:cNvSpPr/>
          <p:nvPr/>
        </p:nvSpPr>
        <p:spPr>
          <a:xfrm>
            <a:off x="0" y="2090519"/>
            <a:ext cx="9144000" cy="4767481"/>
          </a:xfrm>
          <a:prstGeom prst="rect">
            <a:avLst/>
          </a:prstGeom>
          <a:solidFill>
            <a:srgbClr val="FFC000">
              <a:alpha val="4000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8" name="矩形 447"/>
          <p:cNvSpPr/>
          <p:nvPr/>
        </p:nvSpPr>
        <p:spPr>
          <a:xfrm>
            <a:off x="0" y="-3737"/>
            <a:ext cx="9144000" cy="1884955"/>
          </a:xfrm>
          <a:prstGeom prst="rect">
            <a:avLst/>
          </a:prstGeom>
          <a:solidFill>
            <a:schemeClr val="accent1">
              <a:lumMod val="75000"/>
              <a:alpha val="1600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9" name="文本框 448"/>
          <p:cNvSpPr txBox="1"/>
          <p:nvPr/>
        </p:nvSpPr>
        <p:spPr>
          <a:xfrm>
            <a:off x="5214922" y="2147373"/>
            <a:ext cx="98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1.5 </a:t>
            </a:r>
            <a:r>
              <a:rPr lang="en-US" altLang="zh-CN" dirty="0"/>
              <a:t>mm</a:t>
            </a:r>
            <a:endParaRPr lang="zh-CN" altLang="en-US" dirty="0"/>
          </a:p>
        </p:txBody>
      </p:sp>
      <p:cxnSp>
        <p:nvCxnSpPr>
          <p:cNvPr id="450" name="直接箭头连接符 449"/>
          <p:cNvCxnSpPr/>
          <p:nvPr/>
        </p:nvCxnSpPr>
        <p:spPr>
          <a:xfrm flipH="1" flipV="1">
            <a:off x="7127174" y="3353392"/>
            <a:ext cx="764283" cy="3111447"/>
          </a:xfrm>
          <a:prstGeom prst="straightConnector1">
            <a:avLst/>
          </a:prstGeom>
          <a:ln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直接箭头连接符 450"/>
          <p:cNvCxnSpPr/>
          <p:nvPr/>
        </p:nvCxnSpPr>
        <p:spPr>
          <a:xfrm flipV="1">
            <a:off x="916908" y="2774134"/>
            <a:ext cx="818969" cy="2789784"/>
          </a:xfrm>
          <a:prstGeom prst="straightConnector1">
            <a:avLst/>
          </a:prstGeom>
          <a:ln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直接箭头连接符 451"/>
          <p:cNvCxnSpPr/>
          <p:nvPr/>
        </p:nvCxnSpPr>
        <p:spPr>
          <a:xfrm flipH="1" flipV="1">
            <a:off x="7206636" y="2772657"/>
            <a:ext cx="764754" cy="2871329"/>
          </a:xfrm>
          <a:prstGeom prst="straightConnector1">
            <a:avLst/>
          </a:prstGeom>
          <a:ln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直接箭头连接符 452"/>
          <p:cNvCxnSpPr/>
          <p:nvPr/>
        </p:nvCxnSpPr>
        <p:spPr>
          <a:xfrm rot="10800000" flipH="1" flipV="1">
            <a:off x="8003721" y="5580343"/>
            <a:ext cx="926812" cy="4635"/>
          </a:xfrm>
          <a:prstGeom prst="straightConnector1">
            <a:avLst/>
          </a:prstGeom>
          <a:ln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直接箭头连接符 453"/>
          <p:cNvCxnSpPr/>
          <p:nvPr/>
        </p:nvCxnSpPr>
        <p:spPr>
          <a:xfrm rot="10800000" flipH="1" flipV="1">
            <a:off x="8004138" y="6758250"/>
            <a:ext cx="926812" cy="4635"/>
          </a:xfrm>
          <a:prstGeom prst="straightConnector1">
            <a:avLst/>
          </a:prstGeom>
          <a:ln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直接箭头连接符 454"/>
          <p:cNvCxnSpPr/>
          <p:nvPr/>
        </p:nvCxnSpPr>
        <p:spPr>
          <a:xfrm rot="16200000" flipH="1" flipV="1">
            <a:off x="7976244" y="6171210"/>
            <a:ext cx="1206904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6" name="文本框 455"/>
          <p:cNvSpPr txBox="1"/>
          <p:nvPr/>
        </p:nvSpPr>
        <p:spPr>
          <a:xfrm>
            <a:off x="8074421" y="5976087"/>
            <a:ext cx="917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2.0 </a:t>
            </a:r>
            <a:r>
              <a:rPr lang="en-US" altLang="zh-CN" dirty="0"/>
              <a:t>mm</a:t>
            </a:r>
            <a:endParaRPr lang="zh-CN" altLang="en-US" dirty="0"/>
          </a:p>
        </p:txBody>
      </p:sp>
      <p:cxnSp>
        <p:nvCxnSpPr>
          <p:cNvPr id="457" name="直接箭头连接符 456"/>
          <p:cNvCxnSpPr/>
          <p:nvPr/>
        </p:nvCxnSpPr>
        <p:spPr>
          <a:xfrm flipV="1">
            <a:off x="939305" y="3675544"/>
            <a:ext cx="834599" cy="3090036"/>
          </a:xfrm>
          <a:prstGeom prst="straightConnector1">
            <a:avLst/>
          </a:prstGeom>
          <a:ln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直接箭头连接符 457"/>
          <p:cNvCxnSpPr/>
          <p:nvPr/>
        </p:nvCxnSpPr>
        <p:spPr>
          <a:xfrm>
            <a:off x="2804625" y="2380626"/>
            <a:ext cx="0" cy="310838"/>
          </a:xfrm>
          <a:prstGeom prst="straightConnector1">
            <a:avLst/>
          </a:prstGeom>
          <a:ln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直接箭头连接符 458"/>
          <p:cNvCxnSpPr/>
          <p:nvPr/>
        </p:nvCxnSpPr>
        <p:spPr>
          <a:xfrm>
            <a:off x="3420834" y="2363116"/>
            <a:ext cx="915" cy="310838"/>
          </a:xfrm>
          <a:prstGeom prst="straightConnector1">
            <a:avLst/>
          </a:prstGeom>
          <a:ln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直接箭头连接符 459"/>
          <p:cNvCxnSpPr/>
          <p:nvPr/>
        </p:nvCxnSpPr>
        <p:spPr>
          <a:xfrm rot="10800000" flipH="1" flipV="1">
            <a:off x="7228732" y="2756930"/>
            <a:ext cx="1008000" cy="3581"/>
          </a:xfrm>
          <a:prstGeom prst="straightConnector1">
            <a:avLst/>
          </a:prstGeom>
          <a:ln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直接箭头连接符 460"/>
          <p:cNvCxnSpPr/>
          <p:nvPr/>
        </p:nvCxnSpPr>
        <p:spPr>
          <a:xfrm rot="10800000" flipH="1" flipV="1">
            <a:off x="7217668" y="3676992"/>
            <a:ext cx="972000" cy="3581"/>
          </a:xfrm>
          <a:prstGeom prst="straightConnector1">
            <a:avLst/>
          </a:prstGeom>
          <a:ln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直接箭头连接符 461"/>
          <p:cNvCxnSpPr/>
          <p:nvPr/>
        </p:nvCxnSpPr>
        <p:spPr>
          <a:xfrm rot="16200000" flipH="1" flipV="1">
            <a:off x="7164501" y="3238915"/>
            <a:ext cx="932515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3" name="文本框 462"/>
          <p:cNvSpPr txBox="1"/>
          <p:nvPr/>
        </p:nvSpPr>
        <p:spPr>
          <a:xfrm>
            <a:off x="7657743" y="3058744"/>
            <a:ext cx="983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1.5 </a:t>
            </a:r>
            <a:r>
              <a:rPr lang="en-US" altLang="zh-CN" dirty="0"/>
              <a:t>mm</a:t>
            </a:r>
            <a:endParaRPr lang="zh-CN" altLang="en-US" dirty="0"/>
          </a:p>
        </p:txBody>
      </p:sp>
      <p:cxnSp>
        <p:nvCxnSpPr>
          <p:cNvPr id="464" name="直接箭头连接符 463"/>
          <p:cNvCxnSpPr/>
          <p:nvPr/>
        </p:nvCxnSpPr>
        <p:spPr>
          <a:xfrm rot="5400000">
            <a:off x="3133617" y="2154025"/>
            <a:ext cx="0" cy="651903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5" name="组合 464"/>
          <p:cNvGrpSpPr/>
          <p:nvPr/>
        </p:nvGrpSpPr>
        <p:grpSpPr>
          <a:xfrm>
            <a:off x="1739845" y="2753350"/>
            <a:ext cx="918000" cy="920290"/>
            <a:chOff x="1688329" y="3255630"/>
            <a:chExt cx="918000" cy="920290"/>
          </a:xfrm>
        </p:grpSpPr>
        <p:sp>
          <p:nvSpPr>
            <p:cNvPr id="466" name="矩形 465"/>
            <p:cNvSpPr/>
            <p:nvPr/>
          </p:nvSpPr>
          <p:spPr>
            <a:xfrm>
              <a:off x="1688329" y="3257534"/>
              <a:ext cx="918000" cy="9183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7" name="圆角矩形 466"/>
            <p:cNvSpPr/>
            <p:nvPr/>
          </p:nvSpPr>
          <p:spPr>
            <a:xfrm>
              <a:off x="1851054" y="3255630"/>
              <a:ext cx="610479" cy="612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8" name="圆角矩形 467"/>
            <p:cNvSpPr/>
            <p:nvPr/>
          </p:nvSpPr>
          <p:spPr>
            <a:xfrm>
              <a:off x="1845493" y="3258251"/>
              <a:ext cx="610479" cy="612000"/>
            </a:xfrm>
            <a:prstGeom prst="roundRect">
              <a:avLst/>
            </a:prstGeom>
            <a:solidFill>
              <a:srgbClr val="00FF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9" name="组合 468"/>
          <p:cNvGrpSpPr/>
          <p:nvPr/>
        </p:nvGrpSpPr>
        <p:grpSpPr>
          <a:xfrm flipH="1" flipV="1">
            <a:off x="5213313" y="2272327"/>
            <a:ext cx="936000" cy="692776"/>
            <a:chOff x="1672916" y="5321528"/>
            <a:chExt cx="1189084" cy="882580"/>
          </a:xfrm>
        </p:grpSpPr>
        <p:cxnSp>
          <p:nvCxnSpPr>
            <p:cNvPr id="470" name="直接箭头连接符 469"/>
            <p:cNvCxnSpPr/>
            <p:nvPr/>
          </p:nvCxnSpPr>
          <p:spPr>
            <a:xfrm rot="5400000" flipV="1">
              <a:off x="1273584" y="5787827"/>
              <a:ext cx="828000" cy="456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直接箭头连接符 470"/>
            <p:cNvCxnSpPr/>
            <p:nvPr/>
          </p:nvCxnSpPr>
          <p:spPr>
            <a:xfrm rot="5400000" flipV="1">
              <a:off x="2445719" y="5733247"/>
              <a:ext cx="828000" cy="456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直接箭头连接符 471"/>
            <p:cNvCxnSpPr/>
            <p:nvPr/>
          </p:nvCxnSpPr>
          <p:spPr>
            <a:xfrm flipV="1">
              <a:off x="1672916" y="5835723"/>
              <a:ext cx="1188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3" name="组合 472"/>
          <p:cNvGrpSpPr/>
          <p:nvPr/>
        </p:nvGrpSpPr>
        <p:grpSpPr>
          <a:xfrm>
            <a:off x="2653234" y="2751862"/>
            <a:ext cx="918000" cy="920290"/>
            <a:chOff x="1688329" y="3255630"/>
            <a:chExt cx="918000" cy="920290"/>
          </a:xfrm>
        </p:grpSpPr>
        <p:sp>
          <p:nvSpPr>
            <p:cNvPr id="474" name="矩形 473"/>
            <p:cNvSpPr/>
            <p:nvPr/>
          </p:nvSpPr>
          <p:spPr>
            <a:xfrm>
              <a:off x="1688329" y="3257534"/>
              <a:ext cx="918000" cy="9183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5" name="圆角矩形 474"/>
            <p:cNvSpPr/>
            <p:nvPr/>
          </p:nvSpPr>
          <p:spPr>
            <a:xfrm>
              <a:off x="1851054" y="3255630"/>
              <a:ext cx="610479" cy="612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6" name="圆角矩形 475"/>
            <p:cNvSpPr/>
            <p:nvPr/>
          </p:nvSpPr>
          <p:spPr>
            <a:xfrm>
              <a:off x="1845493" y="3258251"/>
              <a:ext cx="610479" cy="612000"/>
            </a:xfrm>
            <a:prstGeom prst="roundRect">
              <a:avLst/>
            </a:prstGeom>
            <a:solidFill>
              <a:srgbClr val="00FF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7" name="组合 476"/>
          <p:cNvGrpSpPr/>
          <p:nvPr/>
        </p:nvGrpSpPr>
        <p:grpSpPr>
          <a:xfrm>
            <a:off x="3566623" y="2750374"/>
            <a:ext cx="918000" cy="920290"/>
            <a:chOff x="1688329" y="3255630"/>
            <a:chExt cx="918000" cy="920290"/>
          </a:xfrm>
        </p:grpSpPr>
        <p:sp>
          <p:nvSpPr>
            <p:cNvPr id="478" name="矩形 477"/>
            <p:cNvSpPr/>
            <p:nvPr/>
          </p:nvSpPr>
          <p:spPr>
            <a:xfrm>
              <a:off x="1688329" y="3257534"/>
              <a:ext cx="918000" cy="9183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9" name="圆角矩形 478"/>
            <p:cNvSpPr/>
            <p:nvPr/>
          </p:nvSpPr>
          <p:spPr>
            <a:xfrm>
              <a:off x="1851054" y="3255630"/>
              <a:ext cx="610479" cy="612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0" name="圆角矩形 479"/>
            <p:cNvSpPr/>
            <p:nvPr/>
          </p:nvSpPr>
          <p:spPr>
            <a:xfrm>
              <a:off x="1845493" y="3258251"/>
              <a:ext cx="610479" cy="612000"/>
            </a:xfrm>
            <a:prstGeom prst="roundRect">
              <a:avLst/>
            </a:prstGeom>
            <a:solidFill>
              <a:srgbClr val="00FF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1" name="组合 480"/>
          <p:cNvGrpSpPr/>
          <p:nvPr/>
        </p:nvGrpSpPr>
        <p:grpSpPr>
          <a:xfrm>
            <a:off x="4480012" y="2748886"/>
            <a:ext cx="918000" cy="920290"/>
            <a:chOff x="1688329" y="3255630"/>
            <a:chExt cx="918000" cy="920290"/>
          </a:xfrm>
        </p:grpSpPr>
        <p:sp>
          <p:nvSpPr>
            <p:cNvPr id="482" name="矩形 481"/>
            <p:cNvSpPr/>
            <p:nvPr/>
          </p:nvSpPr>
          <p:spPr>
            <a:xfrm>
              <a:off x="1688329" y="3257534"/>
              <a:ext cx="918000" cy="9183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3" name="圆角矩形 482"/>
            <p:cNvSpPr/>
            <p:nvPr/>
          </p:nvSpPr>
          <p:spPr>
            <a:xfrm>
              <a:off x="1851054" y="3255630"/>
              <a:ext cx="610479" cy="612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4" name="圆角矩形 483"/>
            <p:cNvSpPr/>
            <p:nvPr/>
          </p:nvSpPr>
          <p:spPr>
            <a:xfrm>
              <a:off x="1845493" y="3258251"/>
              <a:ext cx="610479" cy="612000"/>
            </a:xfrm>
            <a:prstGeom prst="roundRect">
              <a:avLst/>
            </a:prstGeom>
            <a:solidFill>
              <a:srgbClr val="00FF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5" name="组合 484"/>
          <p:cNvGrpSpPr/>
          <p:nvPr/>
        </p:nvGrpSpPr>
        <p:grpSpPr>
          <a:xfrm>
            <a:off x="5396419" y="2751935"/>
            <a:ext cx="918000" cy="920290"/>
            <a:chOff x="1688329" y="3255630"/>
            <a:chExt cx="918000" cy="920290"/>
          </a:xfrm>
        </p:grpSpPr>
        <p:sp>
          <p:nvSpPr>
            <p:cNvPr id="486" name="矩形 485"/>
            <p:cNvSpPr/>
            <p:nvPr/>
          </p:nvSpPr>
          <p:spPr>
            <a:xfrm>
              <a:off x="1688329" y="3257534"/>
              <a:ext cx="918000" cy="9183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7" name="圆角矩形 486"/>
            <p:cNvSpPr/>
            <p:nvPr/>
          </p:nvSpPr>
          <p:spPr>
            <a:xfrm>
              <a:off x="1851054" y="3255630"/>
              <a:ext cx="610479" cy="612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8" name="圆角矩形 487"/>
            <p:cNvSpPr/>
            <p:nvPr/>
          </p:nvSpPr>
          <p:spPr>
            <a:xfrm>
              <a:off x="1845493" y="3258251"/>
              <a:ext cx="610479" cy="612000"/>
            </a:xfrm>
            <a:prstGeom prst="roundRect">
              <a:avLst/>
            </a:prstGeom>
            <a:solidFill>
              <a:srgbClr val="00FF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9" name="组合 488"/>
          <p:cNvGrpSpPr/>
          <p:nvPr/>
        </p:nvGrpSpPr>
        <p:grpSpPr>
          <a:xfrm>
            <a:off x="6309808" y="2750447"/>
            <a:ext cx="918000" cy="920290"/>
            <a:chOff x="1688329" y="3255630"/>
            <a:chExt cx="918000" cy="920290"/>
          </a:xfrm>
        </p:grpSpPr>
        <p:sp>
          <p:nvSpPr>
            <p:cNvPr id="490" name="矩形 489"/>
            <p:cNvSpPr/>
            <p:nvPr/>
          </p:nvSpPr>
          <p:spPr>
            <a:xfrm>
              <a:off x="1688329" y="3257534"/>
              <a:ext cx="918000" cy="9183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1" name="圆角矩形 490"/>
            <p:cNvSpPr/>
            <p:nvPr/>
          </p:nvSpPr>
          <p:spPr>
            <a:xfrm>
              <a:off x="1851054" y="3255630"/>
              <a:ext cx="610479" cy="612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2" name="圆角矩形 491"/>
            <p:cNvSpPr/>
            <p:nvPr/>
          </p:nvSpPr>
          <p:spPr>
            <a:xfrm>
              <a:off x="1845493" y="3258251"/>
              <a:ext cx="610479" cy="612000"/>
            </a:xfrm>
            <a:prstGeom prst="roundRect">
              <a:avLst/>
            </a:prstGeom>
            <a:solidFill>
              <a:srgbClr val="00FF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93" name="组合 492"/>
          <p:cNvGrpSpPr/>
          <p:nvPr/>
        </p:nvGrpSpPr>
        <p:grpSpPr>
          <a:xfrm>
            <a:off x="916908" y="5563918"/>
            <a:ext cx="7083913" cy="1203601"/>
            <a:chOff x="595405" y="5551688"/>
            <a:chExt cx="7083913" cy="1203601"/>
          </a:xfrm>
        </p:grpSpPr>
        <p:grpSp>
          <p:nvGrpSpPr>
            <p:cNvPr id="494" name="组合 493"/>
            <p:cNvGrpSpPr/>
            <p:nvPr/>
          </p:nvGrpSpPr>
          <p:grpSpPr>
            <a:xfrm>
              <a:off x="595405" y="5556695"/>
              <a:ext cx="1188000" cy="1188437"/>
              <a:chOff x="434976" y="5365435"/>
              <a:chExt cx="1188000" cy="1188437"/>
            </a:xfrm>
          </p:grpSpPr>
          <p:sp>
            <p:nvSpPr>
              <p:cNvPr id="515" name="矩形 514"/>
              <p:cNvSpPr/>
              <p:nvPr/>
            </p:nvSpPr>
            <p:spPr>
              <a:xfrm>
                <a:off x="434976" y="5365872"/>
                <a:ext cx="1188000" cy="118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6" name="圆角矩形 515"/>
              <p:cNvSpPr/>
              <p:nvPr/>
            </p:nvSpPr>
            <p:spPr>
              <a:xfrm>
                <a:off x="730195" y="5365435"/>
                <a:ext cx="612000" cy="61200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7" name="圆角矩形 516"/>
              <p:cNvSpPr/>
              <p:nvPr/>
            </p:nvSpPr>
            <p:spPr>
              <a:xfrm>
                <a:off x="722976" y="5368827"/>
                <a:ext cx="612000" cy="612000"/>
              </a:xfrm>
              <a:prstGeom prst="roundRect">
                <a:avLst/>
              </a:prstGeom>
              <a:solidFill>
                <a:srgbClr val="00FF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5" name="组合 494"/>
            <p:cNvGrpSpPr/>
            <p:nvPr/>
          </p:nvGrpSpPr>
          <p:grpSpPr>
            <a:xfrm>
              <a:off x="1775251" y="5553973"/>
              <a:ext cx="1188000" cy="1201316"/>
              <a:chOff x="434976" y="5365435"/>
              <a:chExt cx="1188000" cy="1201316"/>
            </a:xfrm>
          </p:grpSpPr>
          <p:sp>
            <p:nvSpPr>
              <p:cNvPr id="512" name="矩形 511"/>
              <p:cNvSpPr/>
              <p:nvPr/>
            </p:nvSpPr>
            <p:spPr>
              <a:xfrm>
                <a:off x="434976" y="5378751"/>
                <a:ext cx="1188000" cy="118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3" name="圆角矩形 512"/>
              <p:cNvSpPr/>
              <p:nvPr/>
            </p:nvSpPr>
            <p:spPr>
              <a:xfrm>
                <a:off x="730195" y="5365435"/>
                <a:ext cx="612000" cy="61200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4" name="圆角矩形 513"/>
              <p:cNvSpPr/>
              <p:nvPr/>
            </p:nvSpPr>
            <p:spPr>
              <a:xfrm>
                <a:off x="722976" y="5381706"/>
                <a:ext cx="612000" cy="612000"/>
              </a:xfrm>
              <a:prstGeom prst="roundRect">
                <a:avLst/>
              </a:prstGeom>
              <a:solidFill>
                <a:srgbClr val="00FF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6" name="组合 495"/>
            <p:cNvGrpSpPr/>
            <p:nvPr/>
          </p:nvGrpSpPr>
          <p:grpSpPr>
            <a:xfrm>
              <a:off x="2951585" y="5554686"/>
              <a:ext cx="1188000" cy="1188437"/>
              <a:chOff x="434976" y="5365435"/>
              <a:chExt cx="1188000" cy="1188437"/>
            </a:xfrm>
          </p:grpSpPr>
          <p:sp>
            <p:nvSpPr>
              <p:cNvPr id="509" name="矩形 508"/>
              <p:cNvSpPr/>
              <p:nvPr/>
            </p:nvSpPr>
            <p:spPr>
              <a:xfrm>
                <a:off x="434976" y="5365872"/>
                <a:ext cx="1188000" cy="118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0" name="圆角矩形 509"/>
              <p:cNvSpPr/>
              <p:nvPr/>
            </p:nvSpPr>
            <p:spPr>
              <a:xfrm>
                <a:off x="730195" y="5365435"/>
                <a:ext cx="612000" cy="61200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1" name="圆角矩形 510"/>
              <p:cNvSpPr/>
              <p:nvPr/>
            </p:nvSpPr>
            <p:spPr>
              <a:xfrm>
                <a:off x="722976" y="5368827"/>
                <a:ext cx="612000" cy="612000"/>
              </a:xfrm>
              <a:prstGeom prst="roundRect">
                <a:avLst/>
              </a:prstGeom>
              <a:solidFill>
                <a:srgbClr val="00FF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7" name="组合 496"/>
            <p:cNvGrpSpPr/>
            <p:nvPr/>
          </p:nvGrpSpPr>
          <p:grpSpPr>
            <a:xfrm>
              <a:off x="4135138" y="5554410"/>
              <a:ext cx="1188000" cy="1188437"/>
              <a:chOff x="434976" y="5365435"/>
              <a:chExt cx="1188000" cy="1188437"/>
            </a:xfrm>
          </p:grpSpPr>
          <p:sp>
            <p:nvSpPr>
              <p:cNvPr id="506" name="矩形 505"/>
              <p:cNvSpPr/>
              <p:nvPr/>
            </p:nvSpPr>
            <p:spPr>
              <a:xfrm>
                <a:off x="434976" y="5365872"/>
                <a:ext cx="1188000" cy="118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7" name="圆角矩形 506"/>
              <p:cNvSpPr/>
              <p:nvPr/>
            </p:nvSpPr>
            <p:spPr>
              <a:xfrm>
                <a:off x="730195" y="5365435"/>
                <a:ext cx="612000" cy="61200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8" name="圆角矩形 507"/>
              <p:cNvSpPr/>
              <p:nvPr/>
            </p:nvSpPr>
            <p:spPr>
              <a:xfrm>
                <a:off x="722976" y="5368827"/>
                <a:ext cx="612000" cy="612000"/>
              </a:xfrm>
              <a:prstGeom prst="roundRect">
                <a:avLst/>
              </a:prstGeom>
              <a:solidFill>
                <a:srgbClr val="00FF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8" name="组合 497"/>
            <p:cNvGrpSpPr/>
            <p:nvPr/>
          </p:nvGrpSpPr>
          <p:grpSpPr>
            <a:xfrm>
              <a:off x="5314984" y="5551688"/>
              <a:ext cx="1188000" cy="1188437"/>
              <a:chOff x="434976" y="5365435"/>
              <a:chExt cx="1188000" cy="1188437"/>
            </a:xfrm>
          </p:grpSpPr>
          <p:sp>
            <p:nvSpPr>
              <p:cNvPr id="503" name="矩形 502"/>
              <p:cNvSpPr/>
              <p:nvPr/>
            </p:nvSpPr>
            <p:spPr>
              <a:xfrm>
                <a:off x="434976" y="5365872"/>
                <a:ext cx="1188000" cy="118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4" name="圆角矩形 503"/>
              <p:cNvSpPr/>
              <p:nvPr/>
            </p:nvSpPr>
            <p:spPr>
              <a:xfrm>
                <a:off x="730195" y="5365435"/>
                <a:ext cx="612000" cy="61200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5" name="圆角矩形 504"/>
              <p:cNvSpPr/>
              <p:nvPr/>
            </p:nvSpPr>
            <p:spPr>
              <a:xfrm>
                <a:off x="722976" y="5368827"/>
                <a:ext cx="612000" cy="612000"/>
              </a:xfrm>
              <a:prstGeom prst="roundRect">
                <a:avLst/>
              </a:prstGeom>
              <a:solidFill>
                <a:srgbClr val="00FF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9" name="组合 498"/>
            <p:cNvGrpSpPr/>
            <p:nvPr/>
          </p:nvGrpSpPr>
          <p:grpSpPr>
            <a:xfrm>
              <a:off x="6491318" y="5552401"/>
              <a:ext cx="1188000" cy="1188437"/>
              <a:chOff x="434976" y="5365435"/>
              <a:chExt cx="1188000" cy="1188437"/>
            </a:xfrm>
          </p:grpSpPr>
          <p:sp>
            <p:nvSpPr>
              <p:cNvPr id="500" name="矩形 499"/>
              <p:cNvSpPr/>
              <p:nvPr/>
            </p:nvSpPr>
            <p:spPr>
              <a:xfrm>
                <a:off x="434976" y="5365872"/>
                <a:ext cx="1188000" cy="118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1" name="圆角矩形 500"/>
              <p:cNvSpPr/>
              <p:nvPr/>
            </p:nvSpPr>
            <p:spPr>
              <a:xfrm>
                <a:off x="730195" y="5365435"/>
                <a:ext cx="612000" cy="61200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2" name="圆角矩形 501"/>
              <p:cNvSpPr/>
              <p:nvPr/>
            </p:nvSpPr>
            <p:spPr>
              <a:xfrm>
                <a:off x="722976" y="5368827"/>
                <a:ext cx="612000" cy="612000"/>
              </a:xfrm>
              <a:prstGeom prst="roundRect">
                <a:avLst/>
              </a:prstGeom>
              <a:solidFill>
                <a:srgbClr val="00FF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518" name="文本框 517"/>
          <p:cNvSpPr txBox="1"/>
          <p:nvPr/>
        </p:nvSpPr>
        <p:spPr>
          <a:xfrm>
            <a:off x="2383599" y="4940119"/>
            <a:ext cx="762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1</a:t>
            </a:r>
            <a:r>
              <a:rPr lang="en-US" altLang="zh-CN" sz="1600" dirty="0" smtClean="0"/>
              <a:t> mm</a:t>
            </a:r>
            <a:endParaRPr lang="zh-CN" altLang="en-US" sz="1600" dirty="0"/>
          </a:p>
        </p:txBody>
      </p:sp>
      <p:cxnSp>
        <p:nvCxnSpPr>
          <p:cNvPr id="519" name="直接箭头连接符 518"/>
          <p:cNvCxnSpPr/>
          <p:nvPr/>
        </p:nvCxnSpPr>
        <p:spPr>
          <a:xfrm>
            <a:off x="2365358" y="5215200"/>
            <a:ext cx="0" cy="310838"/>
          </a:xfrm>
          <a:prstGeom prst="straightConnector1">
            <a:avLst/>
          </a:prstGeom>
          <a:ln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直接箭头连接符 519"/>
          <p:cNvCxnSpPr/>
          <p:nvPr/>
        </p:nvCxnSpPr>
        <p:spPr>
          <a:xfrm>
            <a:off x="2981567" y="5197690"/>
            <a:ext cx="915" cy="310838"/>
          </a:xfrm>
          <a:prstGeom prst="straightConnector1">
            <a:avLst/>
          </a:prstGeom>
          <a:ln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直接箭头连接符 520"/>
          <p:cNvCxnSpPr/>
          <p:nvPr/>
        </p:nvCxnSpPr>
        <p:spPr>
          <a:xfrm rot="5400000">
            <a:off x="2694350" y="4988599"/>
            <a:ext cx="0" cy="651903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" name="文本框 521"/>
          <p:cNvSpPr txBox="1"/>
          <p:nvPr/>
        </p:nvSpPr>
        <p:spPr>
          <a:xfrm>
            <a:off x="5224915" y="4944803"/>
            <a:ext cx="98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2.0 </a:t>
            </a:r>
            <a:r>
              <a:rPr lang="en-US" altLang="zh-CN" dirty="0"/>
              <a:t>mm</a:t>
            </a:r>
            <a:endParaRPr lang="zh-CN" altLang="en-US" dirty="0"/>
          </a:p>
        </p:txBody>
      </p:sp>
      <p:grpSp>
        <p:nvGrpSpPr>
          <p:cNvPr id="523" name="组合 522"/>
          <p:cNvGrpSpPr/>
          <p:nvPr/>
        </p:nvGrpSpPr>
        <p:grpSpPr>
          <a:xfrm flipH="1" flipV="1">
            <a:off x="5060890" y="5024231"/>
            <a:ext cx="1187968" cy="692776"/>
            <a:chOff x="1672916" y="5321528"/>
            <a:chExt cx="1189084" cy="882580"/>
          </a:xfrm>
        </p:grpSpPr>
        <p:cxnSp>
          <p:nvCxnSpPr>
            <p:cNvPr id="524" name="直接箭头连接符 523"/>
            <p:cNvCxnSpPr/>
            <p:nvPr/>
          </p:nvCxnSpPr>
          <p:spPr>
            <a:xfrm rot="5400000" flipV="1">
              <a:off x="1273584" y="5787827"/>
              <a:ext cx="828000" cy="456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直接箭头连接符 524"/>
            <p:cNvCxnSpPr/>
            <p:nvPr/>
          </p:nvCxnSpPr>
          <p:spPr>
            <a:xfrm rot="5400000" flipV="1">
              <a:off x="2445719" y="5733247"/>
              <a:ext cx="828000" cy="456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直接箭头连接符 525"/>
            <p:cNvCxnSpPr/>
            <p:nvPr/>
          </p:nvCxnSpPr>
          <p:spPr>
            <a:xfrm flipV="1">
              <a:off x="1672916" y="5835723"/>
              <a:ext cx="1188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7" name="矩形 526"/>
          <p:cNvSpPr/>
          <p:nvPr/>
        </p:nvSpPr>
        <p:spPr>
          <a:xfrm>
            <a:off x="2583654" y="3682309"/>
            <a:ext cx="381520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C00000"/>
                </a:solidFill>
              </a:rPr>
              <a:t>A possible Cu unit</a:t>
            </a:r>
          </a:p>
          <a:p>
            <a:pPr algn="ctr"/>
            <a:r>
              <a:rPr lang="en-US" altLang="zh-CN" sz="2000" b="1" dirty="0" smtClean="0">
                <a:solidFill>
                  <a:srgbClr val="C00000"/>
                </a:solidFill>
              </a:rPr>
              <a:t>average </a:t>
            </a:r>
          </a:p>
          <a:p>
            <a:pPr algn="ctr"/>
            <a:r>
              <a:rPr kumimoji="1" lang="en-US" altLang="ko-KR" sz="2000" b="1" dirty="0">
                <a:solidFill>
                  <a:srgbClr val="C00000"/>
                </a:solidFill>
                <a:latin typeface="Times New Roman" panose="02020603050405020304" pitchFamily="18" charset="0"/>
                <a:ea typeface="Gulim" pitchFamily="34" charset="-127"/>
              </a:rPr>
              <a:t>X</a:t>
            </a:r>
            <a:r>
              <a:rPr kumimoji="1" lang="en-US" altLang="ko-KR" sz="20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Gulim" pitchFamily="34" charset="-127"/>
              </a:rPr>
              <a:t>0</a:t>
            </a:r>
            <a:r>
              <a:rPr kumimoji="1" lang="en-US" altLang="ko-KR" sz="2000" b="1" dirty="0">
                <a:solidFill>
                  <a:srgbClr val="C00000"/>
                </a:solidFill>
                <a:latin typeface="Times New Roman" panose="02020603050405020304" pitchFamily="18" charset="0"/>
                <a:ea typeface="Gulim" pitchFamily="34" charset="-127"/>
              </a:rPr>
              <a:t> ~ </a:t>
            </a:r>
            <a:r>
              <a:rPr kumimoji="1" lang="en-US" altLang="ko-KR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Gulim" pitchFamily="34" charset="-127"/>
              </a:rPr>
              <a:t>20 </a:t>
            </a:r>
            <a:r>
              <a:rPr kumimoji="1" lang="en-US" altLang="ko-KR" sz="2000" b="1" dirty="0">
                <a:solidFill>
                  <a:srgbClr val="C00000"/>
                </a:solidFill>
                <a:latin typeface="Times New Roman" panose="02020603050405020304" pitchFamily="18" charset="0"/>
                <a:ea typeface="Gulim" pitchFamily="34" charset="-127"/>
              </a:rPr>
              <a:t>mm </a:t>
            </a:r>
            <a:endParaRPr lang="zh-CN" altLang="en-US" sz="2000" dirty="0">
              <a:solidFill>
                <a:srgbClr val="C00000"/>
              </a:solidFill>
            </a:endParaRPr>
          </a:p>
          <a:p>
            <a:pPr algn="ctr"/>
            <a:r>
              <a:rPr lang="en-US" altLang="zh-CN" sz="2000" b="1" dirty="0" smtClean="0">
                <a:solidFill>
                  <a:srgbClr val="C00000"/>
                </a:solidFill>
                <a:sym typeface="Symbol" panose="05050102010706020507" pitchFamily="18" charset="2"/>
              </a:rPr>
              <a:t>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~ 20 cm</a:t>
            </a:r>
          </a:p>
        </p:txBody>
      </p:sp>
      <p:sp>
        <p:nvSpPr>
          <p:cNvPr id="528" name="矩形 527"/>
          <p:cNvSpPr/>
          <p:nvPr/>
        </p:nvSpPr>
        <p:spPr>
          <a:xfrm>
            <a:off x="417245" y="2956786"/>
            <a:ext cx="12412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Front</a:t>
            </a:r>
          </a:p>
        </p:txBody>
      </p:sp>
      <p:sp>
        <p:nvSpPr>
          <p:cNvPr id="529" name="矩形 528"/>
          <p:cNvSpPr/>
          <p:nvPr/>
        </p:nvSpPr>
        <p:spPr>
          <a:xfrm>
            <a:off x="55364" y="5944154"/>
            <a:ext cx="8615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Rear</a:t>
            </a:r>
          </a:p>
        </p:txBody>
      </p:sp>
      <p:sp>
        <p:nvSpPr>
          <p:cNvPr id="531" name="矩形 530"/>
          <p:cNvSpPr/>
          <p:nvPr/>
        </p:nvSpPr>
        <p:spPr>
          <a:xfrm>
            <a:off x="2869163" y="0"/>
            <a:ext cx="58400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</a:rPr>
              <a:t>RD52 coper module (2012)</a:t>
            </a:r>
          </a:p>
        </p:txBody>
      </p:sp>
      <p:grpSp>
        <p:nvGrpSpPr>
          <p:cNvPr id="532" name="组合 531"/>
          <p:cNvGrpSpPr>
            <a:grpSpLocks noChangeAspect="1"/>
          </p:cNvGrpSpPr>
          <p:nvPr/>
        </p:nvGrpSpPr>
        <p:grpSpPr>
          <a:xfrm>
            <a:off x="2510192" y="504371"/>
            <a:ext cx="6767423" cy="1300579"/>
            <a:chOff x="998042" y="511256"/>
            <a:chExt cx="8621530" cy="1656905"/>
          </a:xfrm>
        </p:grpSpPr>
        <p:sp>
          <p:nvSpPr>
            <p:cNvPr id="533" name="文本框 532"/>
            <p:cNvSpPr txBox="1"/>
            <p:nvPr/>
          </p:nvSpPr>
          <p:spPr>
            <a:xfrm>
              <a:off x="7056101" y="511256"/>
              <a:ext cx="1281069" cy="431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1</a:t>
              </a:r>
              <a:r>
                <a:rPr lang="en-US" altLang="zh-CN" sz="1600" dirty="0" smtClean="0"/>
                <a:t> mm</a:t>
              </a:r>
              <a:endParaRPr lang="zh-CN" altLang="en-US" sz="1600" dirty="0"/>
            </a:p>
          </p:txBody>
        </p:sp>
        <p:cxnSp>
          <p:nvCxnSpPr>
            <p:cNvPr id="534" name="直接箭头连接符 533"/>
            <p:cNvCxnSpPr/>
            <p:nvPr/>
          </p:nvCxnSpPr>
          <p:spPr>
            <a:xfrm>
              <a:off x="7004473" y="621403"/>
              <a:ext cx="0" cy="3960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直接箭头连接符 534"/>
            <p:cNvCxnSpPr/>
            <p:nvPr/>
          </p:nvCxnSpPr>
          <p:spPr>
            <a:xfrm>
              <a:off x="7817525" y="599095"/>
              <a:ext cx="1061" cy="3960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6" name="组合 535"/>
            <p:cNvGrpSpPr/>
            <p:nvPr/>
          </p:nvGrpSpPr>
          <p:grpSpPr>
            <a:xfrm rot="16200000" flipH="1">
              <a:off x="7846544" y="1132871"/>
              <a:ext cx="1188000" cy="882580"/>
              <a:chOff x="1674249" y="5321528"/>
              <a:chExt cx="1188000" cy="882580"/>
            </a:xfrm>
          </p:grpSpPr>
          <p:cxnSp>
            <p:nvCxnSpPr>
              <p:cNvPr id="563" name="直接箭头连接符 562"/>
              <p:cNvCxnSpPr/>
              <p:nvPr/>
            </p:nvCxnSpPr>
            <p:spPr>
              <a:xfrm rot="5400000" flipV="1">
                <a:off x="1273584" y="5787827"/>
                <a:ext cx="828000" cy="45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lg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4" name="直接箭头连接符 563"/>
              <p:cNvCxnSpPr/>
              <p:nvPr/>
            </p:nvCxnSpPr>
            <p:spPr>
              <a:xfrm rot="5400000" flipV="1">
                <a:off x="2445719" y="5733247"/>
                <a:ext cx="828000" cy="45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lg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" name="直接箭头连接符 564"/>
              <p:cNvCxnSpPr/>
              <p:nvPr/>
            </p:nvCxnSpPr>
            <p:spPr>
              <a:xfrm flipV="1">
                <a:off x="1674249" y="5691225"/>
                <a:ext cx="1188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7" name="文本框 536"/>
            <p:cNvSpPr txBox="1"/>
            <p:nvPr/>
          </p:nvSpPr>
          <p:spPr>
            <a:xfrm>
              <a:off x="8340229" y="1366731"/>
              <a:ext cx="1279343" cy="470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1.5 </a:t>
              </a:r>
              <a:r>
                <a:rPr lang="en-US" altLang="zh-CN" dirty="0"/>
                <a:t>mm</a:t>
              </a:r>
              <a:endParaRPr lang="zh-CN" altLang="en-US" dirty="0"/>
            </a:p>
          </p:txBody>
        </p:sp>
        <p:grpSp>
          <p:nvGrpSpPr>
            <p:cNvPr id="538" name="组合 537"/>
            <p:cNvGrpSpPr/>
            <p:nvPr/>
          </p:nvGrpSpPr>
          <p:grpSpPr>
            <a:xfrm>
              <a:off x="5665516" y="995240"/>
              <a:ext cx="1170000" cy="1170000"/>
              <a:chOff x="1850741" y="4149000"/>
              <a:chExt cx="2160000" cy="2160000"/>
            </a:xfrm>
          </p:grpSpPr>
          <p:sp>
            <p:nvSpPr>
              <p:cNvPr id="560" name="矩形 559"/>
              <p:cNvSpPr/>
              <p:nvPr/>
            </p:nvSpPr>
            <p:spPr>
              <a:xfrm>
                <a:off x="1850741" y="4149000"/>
                <a:ext cx="2160000" cy="2160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1" name="流程图: 延期 560"/>
              <p:cNvSpPr>
                <a:spLocks noChangeAspect="1"/>
              </p:cNvSpPr>
              <p:nvPr/>
            </p:nvSpPr>
            <p:spPr>
              <a:xfrm rot="5400000" flipV="1">
                <a:off x="2201244" y="4149000"/>
                <a:ext cx="1476000" cy="1476000"/>
              </a:xfrm>
              <a:prstGeom prst="flowChartDelay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2" name="椭圆 561"/>
              <p:cNvSpPr/>
              <p:nvPr/>
            </p:nvSpPr>
            <p:spPr>
              <a:xfrm>
                <a:off x="2210740" y="4159539"/>
                <a:ext cx="1440000" cy="144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39" name="组合 538"/>
            <p:cNvGrpSpPr/>
            <p:nvPr/>
          </p:nvGrpSpPr>
          <p:grpSpPr>
            <a:xfrm>
              <a:off x="4501779" y="995240"/>
              <a:ext cx="1170000" cy="1170000"/>
              <a:chOff x="1850741" y="4149000"/>
              <a:chExt cx="2160000" cy="2160000"/>
            </a:xfrm>
          </p:grpSpPr>
          <p:sp>
            <p:nvSpPr>
              <p:cNvPr id="557" name="矩形 556"/>
              <p:cNvSpPr/>
              <p:nvPr/>
            </p:nvSpPr>
            <p:spPr>
              <a:xfrm>
                <a:off x="1850741" y="4149000"/>
                <a:ext cx="2160000" cy="2160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8" name="流程图: 延期 557"/>
              <p:cNvSpPr>
                <a:spLocks noChangeAspect="1"/>
              </p:cNvSpPr>
              <p:nvPr/>
            </p:nvSpPr>
            <p:spPr>
              <a:xfrm rot="5400000" flipV="1">
                <a:off x="2201244" y="4149000"/>
                <a:ext cx="1476000" cy="1476000"/>
              </a:xfrm>
              <a:prstGeom prst="flowChartDelay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9" name="椭圆 558"/>
              <p:cNvSpPr/>
              <p:nvPr/>
            </p:nvSpPr>
            <p:spPr>
              <a:xfrm>
                <a:off x="2210740" y="4159539"/>
                <a:ext cx="1440000" cy="144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40" name="组合 539"/>
            <p:cNvGrpSpPr/>
            <p:nvPr/>
          </p:nvGrpSpPr>
          <p:grpSpPr>
            <a:xfrm>
              <a:off x="6831105" y="995240"/>
              <a:ext cx="1170000" cy="1170000"/>
              <a:chOff x="1850741" y="4149000"/>
              <a:chExt cx="2160000" cy="2160000"/>
            </a:xfrm>
          </p:grpSpPr>
          <p:sp>
            <p:nvSpPr>
              <p:cNvPr id="554" name="矩形 553"/>
              <p:cNvSpPr/>
              <p:nvPr/>
            </p:nvSpPr>
            <p:spPr>
              <a:xfrm>
                <a:off x="1850741" y="4149000"/>
                <a:ext cx="2160000" cy="2160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5" name="流程图: 延期 554"/>
              <p:cNvSpPr>
                <a:spLocks noChangeAspect="1"/>
              </p:cNvSpPr>
              <p:nvPr/>
            </p:nvSpPr>
            <p:spPr>
              <a:xfrm rot="5400000" flipV="1">
                <a:off x="2201244" y="4149000"/>
                <a:ext cx="1476000" cy="1476000"/>
              </a:xfrm>
              <a:prstGeom prst="flowChartDelay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6" name="椭圆 555"/>
              <p:cNvSpPr/>
              <p:nvPr/>
            </p:nvSpPr>
            <p:spPr>
              <a:xfrm>
                <a:off x="2210740" y="4159539"/>
                <a:ext cx="1440000" cy="144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541" name="直接箭头连接符 540"/>
            <p:cNvCxnSpPr/>
            <p:nvPr/>
          </p:nvCxnSpPr>
          <p:spPr>
            <a:xfrm rot="5400000">
              <a:off x="7418814" y="534048"/>
              <a:ext cx="0" cy="7560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2" name="组合 541"/>
            <p:cNvGrpSpPr/>
            <p:nvPr/>
          </p:nvGrpSpPr>
          <p:grpSpPr>
            <a:xfrm>
              <a:off x="2161779" y="993350"/>
              <a:ext cx="1170000" cy="1170000"/>
              <a:chOff x="1850741" y="4149000"/>
              <a:chExt cx="2160000" cy="2160000"/>
            </a:xfrm>
          </p:grpSpPr>
          <p:sp>
            <p:nvSpPr>
              <p:cNvPr id="551" name="矩形 550"/>
              <p:cNvSpPr/>
              <p:nvPr/>
            </p:nvSpPr>
            <p:spPr>
              <a:xfrm>
                <a:off x="1850741" y="4149000"/>
                <a:ext cx="2160000" cy="2160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2" name="流程图: 延期 551"/>
              <p:cNvSpPr>
                <a:spLocks noChangeAspect="1"/>
              </p:cNvSpPr>
              <p:nvPr/>
            </p:nvSpPr>
            <p:spPr>
              <a:xfrm rot="5400000" flipV="1">
                <a:off x="2201247" y="4149002"/>
                <a:ext cx="1476001" cy="1476000"/>
              </a:xfrm>
              <a:prstGeom prst="flowChartDelay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3" name="椭圆 552"/>
              <p:cNvSpPr/>
              <p:nvPr/>
            </p:nvSpPr>
            <p:spPr>
              <a:xfrm>
                <a:off x="2210740" y="4159539"/>
                <a:ext cx="1440000" cy="144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43" name="组合 542"/>
            <p:cNvGrpSpPr/>
            <p:nvPr/>
          </p:nvGrpSpPr>
          <p:grpSpPr>
            <a:xfrm>
              <a:off x="998042" y="993350"/>
              <a:ext cx="1170000" cy="1170000"/>
              <a:chOff x="1850741" y="4149000"/>
              <a:chExt cx="2160000" cy="2160000"/>
            </a:xfrm>
          </p:grpSpPr>
          <p:sp>
            <p:nvSpPr>
              <p:cNvPr id="548" name="矩形 547"/>
              <p:cNvSpPr/>
              <p:nvPr/>
            </p:nvSpPr>
            <p:spPr>
              <a:xfrm>
                <a:off x="1850741" y="4149000"/>
                <a:ext cx="2160000" cy="2160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9" name="流程图: 延期 548"/>
              <p:cNvSpPr>
                <a:spLocks noChangeAspect="1"/>
              </p:cNvSpPr>
              <p:nvPr/>
            </p:nvSpPr>
            <p:spPr>
              <a:xfrm rot="5400000" flipV="1">
                <a:off x="2201247" y="4149002"/>
                <a:ext cx="1476001" cy="1476000"/>
              </a:xfrm>
              <a:prstGeom prst="flowChartDelay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0" name="椭圆 549"/>
              <p:cNvSpPr/>
              <p:nvPr/>
            </p:nvSpPr>
            <p:spPr>
              <a:xfrm>
                <a:off x="2210740" y="4159539"/>
                <a:ext cx="1440000" cy="144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44" name="组合 543"/>
            <p:cNvGrpSpPr/>
            <p:nvPr/>
          </p:nvGrpSpPr>
          <p:grpSpPr>
            <a:xfrm>
              <a:off x="3327368" y="993350"/>
              <a:ext cx="1170000" cy="1170000"/>
              <a:chOff x="1850741" y="4149000"/>
              <a:chExt cx="2160000" cy="2160000"/>
            </a:xfrm>
          </p:grpSpPr>
          <p:sp>
            <p:nvSpPr>
              <p:cNvPr id="545" name="矩形 544"/>
              <p:cNvSpPr/>
              <p:nvPr/>
            </p:nvSpPr>
            <p:spPr>
              <a:xfrm>
                <a:off x="1850741" y="4149000"/>
                <a:ext cx="2160000" cy="2160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6" name="流程图: 延期 545"/>
              <p:cNvSpPr>
                <a:spLocks noChangeAspect="1"/>
              </p:cNvSpPr>
              <p:nvPr/>
            </p:nvSpPr>
            <p:spPr>
              <a:xfrm rot="5400000" flipV="1">
                <a:off x="2201244" y="4149000"/>
                <a:ext cx="1476000" cy="1476000"/>
              </a:xfrm>
              <a:prstGeom prst="flowChartDelay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7" name="椭圆 546"/>
              <p:cNvSpPr/>
              <p:nvPr/>
            </p:nvSpPr>
            <p:spPr>
              <a:xfrm>
                <a:off x="2210740" y="4159539"/>
                <a:ext cx="1440000" cy="144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566" name="矩形 565"/>
          <p:cNvSpPr/>
          <p:nvPr/>
        </p:nvSpPr>
        <p:spPr>
          <a:xfrm>
            <a:off x="6348" y="885255"/>
            <a:ext cx="179889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kumimoji="1" lang="en-US" altLang="ko-KR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Gulim" pitchFamily="34" charset="-127"/>
              </a:rPr>
              <a:t>X</a:t>
            </a:r>
            <a:r>
              <a:rPr kumimoji="1" lang="en-US" altLang="ko-KR" sz="2400" b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ea typeface="Gulim" pitchFamily="34" charset="-127"/>
              </a:rPr>
              <a:t>0</a:t>
            </a:r>
            <a:r>
              <a:rPr kumimoji="1" lang="en-US" altLang="ko-KR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Gulim" pitchFamily="34" charset="-127"/>
              </a:rPr>
              <a:t> ~ 24 </a:t>
            </a:r>
            <a:r>
              <a:rPr kumimoji="1" lang="en-US" altLang="ko-KR" sz="2400" b="1" dirty="0">
                <a:solidFill>
                  <a:srgbClr val="C00000"/>
                </a:solidFill>
                <a:latin typeface="Times New Roman" panose="02020603050405020304" pitchFamily="18" charset="0"/>
                <a:ea typeface="Gulim" pitchFamily="34" charset="-127"/>
              </a:rPr>
              <a:t>m</a:t>
            </a:r>
            <a:r>
              <a:rPr kumimoji="1" lang="en-US" altLang="ko-KR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Gulim" pitchFamily="34" charset="-127"/>
              </a:rPr>
              <a:t>m 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567" name="矩形 566"/>
          <p:cNvSpPr/>
          <p:nvPr/>
        </p:nvSpPr>
        <p:spPr>
          <a:xfrm>
            <a:off x="-7625" y="1413911"/>
            <a:ext cx="176202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kumimoji="1" lang="en-US" altLang="ko-KR" sz="2400" b="1" dirty="0" smtClean="0">
                <a:solidFill>
                  <a:srgbClr val="C00000"/>
                </a:solidFill>
                <a:latin typeface="Symbol" panose="05050102010706020507" pitchFamily="18" charset="2"/>
                <a:ea typeface="Gulim" pitchFamily="34" charset="-127"/>
              </a:rPr>
              <a:t>l</a:t>
            </a:r>
            <a:r>
              <a:rPr kumimoji="1" lang="en-US" altLang="ko-KR" sz="2400" b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ea typeface="Gulim" pitchFamily="34" charset="-127"/>
              </a:rPr>
              <a:t>int</a:t>
            </a:r>
            <a:r>
              <a:rPr kumimoji="1" lang="en-US" altLang="ko-KR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Gulim" pitchFamily="34" charset="-127"/>
              </a:rPr>
              <a:t> ~ 25 cm 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568" name="矩形 567"/>
          <p:cNvSpPr/>
          <p:nvPr/>
        </p:nvSpPr>
        <p:spPr>
          <a:xfrm>
            <a:off x="-721" y="-3462"/>
            <a:ext cx="3059246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kumimoji="1" lang="en-US" altLang="ko-KR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Gulim" pitchFamily="34" charset="-127"/>
              </a:rPr>
              <a:t>Cu~60%, d ~ 5 g/cm</a:t>
            </a:r>
            <a:r>
              <a:rPr kumimoji="1" lang="en-US" altLang="ko-KR" sz="2400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ea typeface="Gulim" pitchFamily="34" charset="-127"/>
              </a:rPr>
              <a:t>3</a:t>
            </a:r>
          </a:p>
          <a:p>
            <a:r>
              <a:rPr kumimoji="1" lang="en-US" altLang="ko-KR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Gulim" pitchFamily="34" charset="-127"/>
              </a:rPr>
              <a:t>Fiber~35%, Air~5% 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grpSp>
        <p:nvGrpSpPr>
          <p:cNvPr id="569" name="组合 568"/>
          <p:cNvGrpSpPr/>
          <p:nvPr/>
        </p:nvGrpSpPr>
        <p:grpSpPr>
          <a:xfrm>
            <a:off x="5731535" y="451615"/>
            <a:ext cx="933366" cy="773348"/>
            <a:chOff x="4865635" y="2621434"/>
            <a:chExt cx="933366" cy="773348"/>
          </a:xfrm>
        </p:grpSpPr>
        <p:grpSp>
          <p:nvGrpSpPr>
            <p:cNvPr id="570" name="组合 569"/>
            <p:cNvGrpSpPr/>
            <p:nvPr/>
          </p:nvGrpSpPr>
          <p:grpSpPr>
            <a:xfrm flipH="1" flipV="1">
              <a:off x="4865635" y="2702006"/>
              <a:ext cx="933366" cy="692776"/>
              <a:chOff x="1672916" y="5321528"/>
              <a:chExt cx="1189084" cy="882580"/>
            </a:xfrm>
          </p:grpSpPr>
          <p:cxnSp>
            <p:nvCxnSpPr>
              <p:cNvPr id="572" name="直接箭头连接符 571"/>
              <p:cNvCxnSpPr/>
              <p:nvPr/>
            </p:nvCxnSpPr>
            <p:spPr>
              <a:xfrm rot="5400000" flipV="1">
                <a:off x="1273584" y="5787827"/>
                <a:ext cx="828000" cy="45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lg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3" name="直接箭头连接符 572"/>
              <p:cNvCxnSpPr/>
              <p:nvPr/>
            </p:nvCxnSpPr>
            <p:spPr>
              <a:xfrm rot="5400000" flipV="1">
                <a:off x="2445719" y="5733247"/>
                <a:ext cx="828000" cy="45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lg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4" name="直接箭头连接符 573"/>
              <p:cNvCxnSpPr/>
              <p:nvPr/>
            </p:nvCxnSpPr>
            <p:spPr>
              <a:xfrm flipV="1">
                <a:off x="1672916" y="5835723"/>
                <a:ext cx="1188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1" name="文本框 570"/>
            <p:cNvSpPr txBox="1"/>
            <p:nvPr/>
          </p:nvSpPr>
          <p:spPr>
            <a:xfrm>
              <a:off x="4878643" y="2621434"/>
              <a:ext cx="90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1.5 </a:t>
              </a:r>
              <a:r>
                <a:rPr lang="en-US" altLang="zh-CN" sz="1600" dirty="0"/>
                <a:t>mm</a:t>
              </a:r>
              <a:endParaRPr lang="zh-CN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21232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文本框 164"/>
          <p:cNvSpPr txBox="1"/>
          <p:nvPr/>
        </p:nvSpPr>
        <p:spPr>
          <a:xfrm>
            <a:off x="16937" y="63893"/>
            <a:ext cx="907205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rgbClr val="FF0000"/>
                </a:solidFill>
              </a:rPr>
              <a:t>Another RD 52 Dual Readout Calorimeter Cell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438254" y="2008601"/>
            <a:ext cx="5864567" cy="1629361"/>
            <a:chOff x="1676473" y="4467919"/>
            <a:chExt cx="5864567" cy="1629361"/>
          </a:xfrm>
        </p:grpSpPr>
        <p:grpSp>
          <p:nvGrpSpPr>
            <p:cNvPr id="299" name="组合 298"/>
            <p:cNvGrpSpPr>
              <a:grpSpLocks noChangeAspect="1"/>
            </p:cNvGrpSpPr>
            <p:nvPr/>
          </p:nvGrpSpPr>
          <p:grpSpPr>
            <a:xfrm>
              <a:off x="1676473" y="4657280"/>
              <a:ext cx="5864567" cy="1440000"/>
              <a:chOff x="246947" y="1276667"/>
              <a:chExt cx="8771894" cy="2153874"/>
            </a:xfrm>
          </p:grpSpPr>
          <p:sp>
            <p:nvSpPr>
              <p:cNvPr id="300" name="平行四边形 299"/>
              <p:cNvSpPr/>
              <p:nvPr/>
            </p:nvSpPr>
            <p:spPr>
              <a:xfrm flipH="1">
                <a:off x="269487" y="2358713"/>
                <a:ext cx="7920000" cy="720000"/>
              </a:xfrm>
              <a:prstGeom prst="parallelogram">
                <a:avLst>
                  <a:gd name="adj" fmla="val 9926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01" name="组合 300"/>
              <p:cNvGrpSpPr/>
              <p:nvPr/>
            </p:nvGrpSpPr>
            <p:grpSpPr>
              <a:xfrm>
                <a:off x="255335" y="1998017"/>
                <a:ext cx="7198232" cy="725750"/>
                <a:chOff x="613800" y="903226"/>
                <a:chExt cx="7198232" cy="725750"/>
              </a:xfrm>
            </p:grpSpPr>
            <p:sp>
              <p:nvSpPr>
                <p:cNvPr id="343" name="弧形 342"/>
                <p:cNvSpPr/>
                <p:nvPr/>
              </p:nvSpPr>
              <p:spPr>
                <a:xfrm rot="5400000">
                  <a:off x="971968" y="908976"/>
                  <a:ext cx="720000" cy="720000"/>
                </a:xfrm>
                <a:prstGeom prst="arc">
                  <a:avLst>
                    <a:gd name="adj1" fmla="val 16200000"/>
                    <a:gd name="adj2" fmla="val 5402213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44" name="直接连接符 343"/>
                <p:cNvCxnSpPr>
                  <a:stCxn id="343" idx="0"/>
                </p:cNvCxnSpPr>
                <p:nvPr/>
              </p:nvCxnSpPr>
              <p:spPr>
                <a:xfrm>
                  <a:off x="1691968" y="1268976"/>
                  <a:ext cx="720000" cy="4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5" name="弧形 344"/>
                <p:cNvSpPr/>
                <p:nvPr/>
              </p:nvSpPr>
              <p:spPr>
                <a:xfrm rot="5400000">
                  <a:off x="2411984" y="908976"/>
                  <a:ext cx="720000" cy="720000"/>
                </a:xfrm>
                <a:prstGeom prst="arc">
                  <a:avLst>
                    <a:gd name="adj1" fmla="val 16200000"/>
                    <a:gd name="adj2" fmla="val 5402213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46" name="直接连接符 345"/>
                <p:cNvCxnSpPr>
                  <a:stCxn id="345" idx="0"/>
                </p:cNvCxnSpPr>
                <p:nvPr/>
              </p:nvCxnSpPr>
              <p:spPr>
                <a:xfrm>
                  <a:off x="3131984" y="1268976"/>
                  <a:ext cx="720000" cy="4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7" name="弧形 346"/>
                <p:cNvSpPr/>
                <p:nvPr/>
              </p:nvSpPr>
              <p:spPr>
                <a:xfrm rot="5400000">
                  <a:off x="3852000" y="908976"/>
                  <a:ext cx="720000" cy="720000"/>
                </a:xfrm>
                <a:prstGeom prst="arc">
                  <a:avLst>
                    <a:gd name="adj1" fmla="val 16200000"/>
                    <a:gd name="adj2" fmla="val 5402213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48" name="直接连接符 347"/>
                <p:cNvCxnSpPr>
                  <a:stCxn id="347" idx="0"/>
                </p:cNvCxnSpPr>
                <p:nvPr/>
              </p:nvCxnSpPr>
              <p:spPr>
                <a:xfrm>
                  <a:off x="4572000" y="1268976"/>
                  <a:ext cx="720000" cy="4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9" name="弧形 348"/>
                <p:cNvSpPr/>
                <p:nvPr/>
              </p:nvSpPr>
              <p:spPr>
                <a:xfrm rot="5400000">
                  <a:off x="5292016" y="903226"/>
                  <a:ext cx="720000" cy="720000"/>
                </a:xfrm>
                <a:prstGeom prst="arc">
                  <a:avLst>
                    <a:gd name="adj1" fmla="val 16200000"/>
                    <a:gd name="adj2" fmla="val 5402213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50" name="直接连接符 349"/>
                <p:cNvCxnSpPr>
                  <a:stCxn id="349" idx="0"/>
                </p:cNvCxnSpPr>
                <p:nvPr/>
              </p:nvCxnSpPr>
              <p:spPr>
                <a:xfrm>
                  <a:off x="6012016" y="1263226"/>
                  <a:ext cx="720000" cy="4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1" name="弧形 350"/>
                <p:cNvSpPr/>
                <p:nvPr/>
              </p:nvSpPr>
              <p:spPr>
                <a:xfrm rot="5400000">
                  <a:off x="6732032" y="903226"/>
                  <a:ext cx="720000" cy="720000"/>
                </a:xfrm>
                <a:prstGeom prst="arc">
                  <a:avLst>
                    <a:gd name="adj1" fmla="val 16200000"/>
                    <a:gd name="adj2" fmla="val 5402213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52" name="直接连接符 351"/>
                <p:cNvCxnSpPr>
                  <a:stCxn id="351" idx="0"/>
                </p:cNvCxnSpPr>
                <p:nvPr/>
              </p:nvCxnSpPr>
              <p:spPr>
                <a:xfrm>
                  <a:off x="7452032" y="1263226"/>
                  <a:ext cx="360000" cy="4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直接连接符 352"/>
                <p:cNvCxnSpPr/>
                <p:nvPr/>
              </p:nvCxnSpPr>
              <p:spPr>
                <a:xfrm>
                  <a:off x="613800" y="1263226"/>
                  <a:ext cx="360000" cy="4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2" name="直接连接符 301"/>
              <p:cNvCxnSpPr/>
              <p:nvPr/>
            </p:nvCxnSpPr>
            <p:spPr>
              <a:xfrm>
                <a:off x="246947" y="2347551"/>
                <a:ext cx="711303" cy="747706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直接连接符 302"/>
              <p:cNvCxnSpPr/>
              <p:nvPr/>
            </p:nvCxnSpPr>
            <p:spPr>
              <a:xfrm>
                <a:off x="7466024" y="2347551"/>
                <a:ext cx="723463" cy="751653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4" name="组合 303"/>
              <p:cNvGrpSpPr/>
              <p:nvPr/>
            </p:nvGrpSpPr>
            <p:grpSpPr>
              <a:xfrm>
                <a:off x="624027" y="1980826"/>
                <a:ext cx="6481997" cy="733855"/>
                <a:chOff x="970035" y="924211"/>
                <a:chExt cx="6481997" cy="733855"/>
              </a:xfrm>
            </p:grpSpPr>
            <p:sp>
              <p:nvSpPr>
                <p:cNvPr id="338" name="椭圆 337"/>
                <p:cNvSpPr/>
                <p:nvPr/>
              </p:nvSpPr>
              <p:spPr>
                <a:xfrm>
                  <a:off x="970035" y="936686"/>
                  <a:ext cx="720000" cy="720000"/>
                </a:xfrm>
                <a:prstGeom prst="ellipse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9" name="椭圆 338"/>
                <p:cNvSpPr/>
                <p:nvPr/>
              </p:nvSpPr>
              <p:spPr>
                <a:xfrm>
                  <a:off x="2409574" y="938066"/>
                  <a:ext cx="720000" cy="720000"/>
                </a:xfrm>
                <a:prstGeom prst="ellipse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0" name="椭圆 339"/>
                <p:cNvSpPr/>
                <p:nvPr/>
              </p:nvSpPr>
              <p:spPr>
                <a:xfrm>
                  <a:off x="3852016" y="938066"/>
                  <a:ext cx="720000" cy="720000"/>
                </a:xfrm>
                <a:prstGeom prst="ellipse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1" name="椭圆 340"/>
                <p:cNvSpPr/>
                <p:nvPr/>
              </p:nvSpPr>
              <p:spPr>
                <a:xfrm>
                  <a:off x="5292016" y="924211"/>
                  <a:ext cx="720000" cy="720000"/>
                </a:xfrm>
                <a:prstGeom prst="ellipse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2" name="椭圆 341"/>
                <p:cNvSpPr/>
                <p:nvPr/>
              </p:nvSpPr>
              <p:spPr>
                <a:xfrm>
                  <a:off x="6732032" y="924211"/>
                  <a:ext cx="720000" cy="720000"/>
                </a:xfrm>
                <a:prstGeom prst="ellipse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05" name="组合 304"/>
              <p:cNvGrpSpPr/>
              <p:nvPr/>
            </p:nvGrpSpPr>
            <p:grpSpPr>
              <a:xfrm>
                <a:off x="1331519" y="2698066"/>
                <a:ext cx="6468142" cy="732475"/>
                <a:chOff x="983890" y="896501"/>
                <a:chExt cx="6468142" cy="732475"/>
              </a:xfrm>
              <a:solidFill>
                <a:srgbClr val="00FFFF"/>
              </a:solidFill>
            </p:grpSpPr>
            <p:sp>
              <p:nvSpPr>
                <p:cNvPr id="333" name="椭圆 332"/>
                <p:cNvSpPr/>
                <p:nvPr/>
              </p:nvSpPr>
              <p:spPr>
                <a:xfrm>
                  <a:off x="983890" y="908976"/>
                  <a:ext cx="720000" cy="7200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4" name="椭圆 333"/>
                <p:cNvSpPr/>
                <p:nvPr/>
              </p:nvSpPr>
              <p:spPr>
                <a:xfrm>
                  <a:off x="2423429" y="896501"/>
                  <a:ext cx="720000" cy="7200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5" name="椭圆 334"/>
                <p:cNvSpPr/>
                <p:nvPr/>
              </p:nvSpPr>
              <p:spPr>
                <a:xfrm>
                  <a:off x="3865871" y="896501"/>
                  <a:ext cx="720000" cy="7200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6" name="椭圆 335"/>
                <p:cNvSpPr/>
                <p:nvPr/>
              </p:nvSpPr>
              <p:spPr>
                <a:xfrm>
                  <a:off x="5305871" y="896501"/>
                  <a:ext cx="720000" cy="7200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7" name="椭圆 336"/>
                <p:cNvSpPr/>
                <p:nvPr/>
              </p:nvSpPr>
              <p:spPr>
                <a:xfrm>
                  <a:off x="6732032" y="896501"/>
                  <a:ext cx="720000" cy="7200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06" name="组合 305"/>
              <p:cNvGrpSpPr/>
              <p:nvPr/>
            </p:nvGrpSpPr>
            <p:grpSpPr>
              <a:xfrm>
                <a:off x="7503957" y="2330710"/>
                <a:ext cx="1368000" cy="744247"/>
                <a:chOff x="7436083" y="1571373"/>
                <a:chExt cx="1368000" cy="220151"/>
              </a:xfrm>
            </p:grpSpPr>
            <p:cxnSp>
              <p:nvCxnSpPr>
                <p:cNvPr id="330" name="直接箭头连接符 329"/>
                <p:cNvCxnSpPr/>
                <p:nvPr/>
              </p:nvCxnSpPr>
              <p:spPr>
                <a:xfrm>
                  <a:off x="8420422" y="1571373"/>
                  <a:ext cx="0" cy="21297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直接箭头连接符 330"/>
                <p:cNvCxnSpPr/>
                <p:nvPr/>
              </p:nvCxnSpPr>
              <p:spPr>
                <a:xfrm flipH="1">
                  <a:off x="7436083" y="1572256"/>
                  <a:ext cx="13680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直接箭头连接符 331"/>
                <p:cNvCxnSpPr/>
                <p:nvPr/>
              </p:nvCxnSpPr>
              <p:spPr>
                <a:xfrm>
                  <a:off x="8061706" y="1791524"/>
                  <a:ext cx="7200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7" name="组合 306"/>
              <p:cNvGrpSpPr/>
              <p:nvPr/>
            </p:nvGrpSpPr>
            <p:grpSpPr>
              <a:xfrm>
                <a:off x="974175" y="2697213"/>
                <a:ext cx="7198232" cy="725750"/>
                <a:chOff x="613800" y="903226"/>
                <a:chExt cx="7198232" cy="725750"/>
              </a:xfrm>
            </p:grpSpPr>
            <p:sp>
              <p:nvSpPr>
                <p:cNvPr id="319" name="弧形 318"/>
                <p:cNvSpPr/>
                <p:nvPr/>
              </p:nvSpPr>
              <p:spPr>
                <a:xfrm rot="5400000">
                  <a:off x="971968" y="908976"/>
                  <a:ext cx="720000" cy="720000"/>
                </a:xfrm>
                <a:prstGeom prst="arc">
                  <a:avLst>
                    <a:gd name="adj1" fmla="val 16200000"/>
                    <a:gd name="adj2" fmla="val 5402213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20" name="直接连接符 319"/>
                <p:cNvCxnSpPr/>
                <p:nvPr/>
              </p:nvCxnSpPr>
              <p:spPr>
                <a:xfrm>
                  <a:off x="1691968" y="1282831"/>
                  <a:ext cx="720000" cy="4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1" name="弧形 320"/>
                <p:cNvSpPr/>
                <p:nvPr/>
              </p:nvSpPr>
              <p:spPr>
                <a:xfrm rot="5400000">
                  <a:off x="2411984" y="908976"/>
                  <a:ext cx="720000" cy="720000"/>
                </a:xfrm>
                <a:prstGeom prst="arc">
                  <a:avLst>
                    <a:gd name="adj1" fmla="val 16200000"/>
                    <a:gd name="adj2" fmla="val 5402213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22" name="直接连接符 321"/>
                <p:cNvCxnSpPr/>
                <p:nvPr/>
              </p:nvCxnSpPr>
              <p:spPr>
                <a:xfrm>
                  <a:off x="3131984" y="1282831"/>
                  <a:ext cx="720000" cy="4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3" name="弧形 322"/>
                <p:cNvSpPr/>
                <p:nvPr/>
              </p:nvSpPr>
              <p:spPr>
                <a:xfrm rot="5400000">
                  <a:off x="3852000" y="908976"/>
                  <a:ext cx="720000" cy="720000"/>
                </a:xfrm>
                <a:prstGeom prst="arc">
                  <a:avLst>
                    <a:gd name="adj1" fmla="val 16200000"/>
                    <a:gd name="adj2" fmla="val 5402213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24" name="直接连接符 323"/>
                <p:cNvCxnSpPr/>
                <p:nvPr/>
              </p:nvCxnSpPr>
              <p:spPr>
                <a:xfrm>
                  <a:off x="4572000" y="1282831"/>
                  <a:ext cx="720000" cy="4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5" name="弧形 324"/>
                <p:cNvSpPr/>
                <p:nvPr/>
              </p:nvSpPr>
              <p:spPr>
                <a:xfrm rot="5400000">
                  <a:off x="5292016" y="903226"/>
                  <a:ext cx="720000" cy="720000"/>
                </a:xfrm>
                <a:prstGeom prst="arc">
                  <a:avLst>
                    <a:gd name="adj1" fmla="val 16200000"/>
                    <a:gd name="adj2" fmla="val 5402213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26" name="直接连接符 325"/>
                <p:cNvCxnSpPr/>
                <p:nvPr/>
              </p:nvCxnSpPr>
              <p:spPr>
                <a:xfrm>
                  <a:off x="6012016" y="1290936"/>
                  <a:ext cx="720000" cy="4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7" name="弧形 326"/>
                <p:cNvSpPr/>
                <p:nvPr/>
              </p:nvSpPr>
              <p:spPr>
                <a:xfrm rot="5400000">
                  <a:off x="6732032" y="903226"/>
                  <a:ext cx="720000" cy="720000"/>
                </a:xfrm>
                <a:prstGeom prst="arc">
                  <a:avLst>
                    <a:gd name="adj1" fmla="val 16200000"/>
                    <a:gd name="adj2" fmla="val 5402213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28" name="直接连接符 327"/>
                <p:cNvCxnSpPr/>
                <p:nvPr/>
              </p:nvCxnSpPr>
              <p:spPr>
                <a:xfrm>
                  <a:off x="7452032" y="1290936"/>
                  <a:ext cx="360000" cy="4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直接连接符 328"/>
                <p:cNvCxnSpPr/>
                <p:nvPr/>
              </p:nvCxnSpPr>
              <p:spPr>
                <a:xfrm>
                  <a:off x="613800" y="1290936"/>
                  <a:ext cx="360000" cy="4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8" name="矩形 307"/>
              <p:cNvSpPr/>
              <p:nvPr/>
            </p:nvSpPr>
            <p:spPr>
              <a:xfrm>
                <a:off x="8120838" y="2515058"/>
                <a:ext cx="898003" cy="36933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dirty="0" smtClean="0"/>
                  <a:t>1.0 mm</a:t>
                </a:r>
                <a:endParaRPr lang="en-US" altLang="zh-CN" dirty="0"/>
              </a:p>
            </p:txBody>
          </p:sp>
          <p:grpSp>
            <p:nvGrpSpPr>
              <p:cNvPr id="309" name="组合 308"/>
              <p:cNvGrpSpPr/>
              <p:nvPr/>
            </p:nvGrpSpPr>
            <p:grpSpPr>
              <a:xfrm rot="5400000">
                <a:off x="6381562" y="1536523"/>
                <a:ext cx="733855" cy="744247"/>
                <a:chOff x="8039348" y="1571373"/>
                <a:chExt cx="1184276" cy="220151"/>
              </a:xfrm>
            </p:grpSpPr>
            <p:cxnSp>
              <p:nvCxnSpPr>
                <p:cNvPr id="316" name="直接箭头连接符 315"/>
                <p:cNvCxnSpPr/>
                <p:nvPr/>
              </p:nvCxnSpPr>
              <p:spPr>
                <a:xfrm>
                  <a:off x="8420422" y="1571373"/>
                  <a:ext cx="0" cy="21297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直接箭头连接符 316"/>
                <p:cNvCxnSpPr/>
                <p:nvPr/>
              </p:nvCxnSpPr>
              <p:spPr>
                <a:xfrm flipH="1">
                  <a:off x="8039348" y="1571373"/>
                  <a:ext cx="1161917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直接箭头连接符 317"/>
                <p:cNvCxnSpPr/>
                <p:nvPr/>
              </p:nvCxnSpPr>
              <p:spPr>
                <a:xfrm>
                  <a:off x="8061706" y="1791524"/>
                  <a:ext cx="116191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0" name="矩形 309"/>
              <p:cNvSpPr/>
              <p:nvPr/>
            </p:nvSpPr>
            <p:spPr>
              <a:xfrm>
                <a:off x="6311610" y="1276667"/>
                <a:ext cx="89800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dirty="0" smtClean="0"/>
                  <a:t>1.0 mm</a:t>
                </a:r>
                <a:endParaRPr lang="en-US" altLang="zh-CN" dirty="0"/>
              </a:p>
            </p:txBody>
          </p:sp>
          <p:grpSp>
            <p:nvGrpSpPr>
              <p:cNvPr id="311" name="组合 310"/>
              <p:cNvGrpSpPr/>
              <p:nvPr/>
            </p:nvGrpSpPr>
            <p:grpSpPr>
              <a:xfrm rot="5400000">
                <a:off x="2780408" y="1219210"/>
                <a:ext cx="733856" cy="1495416"/>
                <a:chOff x="8039347" y="1562901"/>
                <a:chExt cx="1184277" cy="228623"/>
              </a:xfrm>
            </p:grpSpPr>
            <p:cxnSp>
              <p:nvCxnSpPr>
                <p:cNvPr id="313" name="直接箭头连接符 312"/>
                <p:cNvCxnSpPr/>
                <p:nvPr/>
              </p:nvCxnSpPr>
              <p:spPr>
                <a:xfrm>
                  <a:off x="8420420" y="1571373"/>
                  <a:ext cx="0" cy="22015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" name="直接箭头连接符 313"/>
                <p:cNvCxnSpPr/>
                <p:nvPr/>
              </p:nvCxnSpPr>
              <p:spPr>
                <a:xfrm flipH="1">
                  <a:off x="8039347" y="1562901"/>
                  <a:ext cx="1161917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直接箭头连接符 314"/>
                <p:cNvCxnSpPr/>
                <p:nvPr/>
              </p:nvCxnSpPr>
              <p:spPr>
                <a:xfrm>
                  <a:off x="8061706" y="1791524"/>
                  <a:ext cx="116191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2" name="矩形 311"/>
              <p:cNvSpPr/>
              <p:nvPr/>
            </p:nvSpPr>
            <p:spPr>
              <a:xfrm>
                <a:off x="2594551" y="1434931"/>
                <a:ext cx="110597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 smtClean="0"/>
                  <a:t>2.0 mm</a:t>
                </a:r>
                <a:endParaRPr lang="en-US" altLang="zh-CN" dirty="0"/>
              </a:p>
            </p:txBody>
          </p:sp>
        </p:grpSp>
        <p:sp>
          <p:nvSpPr>
            <p:cNvPr id="410" name="矩形 409"/>
            <p:cNvSpPr/>
            <p:nvPr/>
          </p:nvSpPr>
          <p:spPr>
            <a:xfrm>
              <a:off x="4067109" y="4467919"/>
              <a:ext cx="1105975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 smtClean="0"/>
                <a:t>Front</a:t>
              </a:r>
              <a:endParaRPr lang="en-US" altLang="zh-CN" sz="2400" dirty="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31415" y="3942044"/>
            <a:ext cx="8643094" cy="2197922"/>
            <a:chOff x="214478" y="1664929"/>
            <a:chExt cx="8643094" cy="2197922"/>
          </a:xfrm>
        </p:grpSpPr>
        <p:sp>
          <p:nvSpPr>
            <p:cNvPr id="245" name="平行四边形 244"/>
            <p:cNvSpPr/>
            <p:nvPr/>
          </p:nvSpPr>
          <p:spPr>
            <a:xfrm flipH="1">
              <a:off x="248547" y="2887695"/>
              <a:ext cx="7920000" cy="720000"/>
            </a:xfrm>
            <a:prstGeom prst="parallelogram">
              <a:avLst>
                <a:gd name="adj" fmla="val 99260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47" name="直接连接符 246"/>
            <p:cNvCxnSpPr/>
            <p:nvPr/>
          </p:nvCxnSpPr>
          <p:spPr>
            <a:xfrm>
              <a:off x="214478" y="2862012"/>
              <a:ext cx="711303" cy="74770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47"/>
            <p:cNvCxnSpPr/>
            <p:nvPr/>
          </p:nvCxnSpPr>
          <p:spPr>
            <a:xfrm>
              <a:off x="7433555" y="2862012"/>
              <a:ext cx="723463" cy="75165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1" name="组合 250"/>
            <p:cNvGrpSpPr/>
            <p:nvPr/>
          </p:nvGrpSpPr>
          <p:grpSpPr>
            <a:xfrm>
              <a:off x="7471488" y="2845171"/>
              <a:ext cx="1368000" cy="744247"/>
              <a:chOff x="7436083" y="1571373"/>
              <a:chExt cx="1368000" cy="220151"/>
            </a:xfrm>
          </p:grpSpPr>
          <p:cxnSp>
            <p:nvCxnSpPr>
              <p:cNvPr id="275" name="直接箭头连接符 274"/>
              <p:cNvCxnSpPr/>
              <p:nvPr/>
            </p:nvCxnSpPr>
            <p:spPr>
              <a:xfrm>
                <a:off x="8420422" y="1571373"/>
                <a:ext cx="0" cy="21297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直接箭头连接符 275"/>
              <p:cNvCxnSpPr/>
              <p:nvPr/>
            </p:nvCxnSpPr>
            <p:spPr>
              <a:xfrm flipH="1">
                <a:off x="7436083" y="1572256"/>
                <a:ext cx="1368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lg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直接箭头连接符 276"/>
              <p:cNvCxnSpPr/>
              <p:nvPr/>
            </p:nvCxnSpPr>
            <p:spPr>
              <a:xfrm>
                <a:off x="8061706" y="1791524"/>
                <a:ext cx="720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lg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3" name="矩形 252"/>
            <p:cNvSpPr/>
            <p:nvPr/>
          </p:nvSpPr>
          <p:spPr>
            <a:xfrm>
              <a:off x="7959569" y="3050770"/>
              <a:ext cx="89800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 smtClean="0"/>
                <a:t>1.5 mm</a:t>
              </a:r>
              <a:endParaRPr lang="en-US" altLang="zh-CN" dirty="0"/>
            </a:p>
          </p:txBody>
        </p:sp>
        <p:grpSp>
          <p:nvGrpSpPr>
            <p:cNvPr id="254" name="组合 253"/>
            <p:cNvGrpSpPr/>
            <p:nvPr/>
          </p:nvGrpSpPr>
          <p:grpSpPr>
            <a:xfrm rot="5400000">
              <a:off x="6355203" y="2158675"/>
              <a:ext cx="733855" cy="528867"/>
              <a:chOff x="8039348" y="1571373"/>
              <a:chExt cx="1184276" cy="220151"/>
            </a:xfrm>
          </p:grpSpPr>
          <p:cxnSp>
            <p:nvCxnSpPr>
              <p:cNvPr id="261" name="直接箭头连接符 260"/>
              <p:cNvCxnSpPr/>
              <p:nvPr/>
            </p:nvCxnSpPr>
            <p:spPr>
              <a:xfrm>
                <a:off x="8420422" y="1571373"/>
                <a:ext cx="0" cy="21297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直接箭头连接符 261"/>
              <p:cNvCxnSpPr/>
              <p:nvPr/>
            </p:nvCxnSpPr>
            <p:spPr>
              <a:xfrm flipH="1">
                <a:off x="8039348" y="1571373"/>
                <a:ext cx="116191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lg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直接箭头连接符 262"/>
              <p:cNvCxnSpPr/>
              <p:nvPr/>
            </p:nvCxnSpPr>
            <p:spPr>
              <a:xfrm>
                <a:off x="8061706" y="1791524"/>
                <a:ext cx="116191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lg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5" name="矩形 254"/>
            <p:cNvSpPr/>
            <p:nvPr/>
          </p:nvSpPr>
          <p:spPr>
            <a:xfrm>
              <a:off x="6279141" y="1791128"/>
              <a:ext cx="89800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 smtClean="0"/>
                <a:t>1.0 mm</a:t>
              </a:r>
              <a:endParaRPr lang="en-US" altLang="zh-CN" dirty="0"/>
            </a:p>
          </p:txBody>
        </p:sp>
        <p:grpSp>
          <p:nvGrpSpPr>
            <p:cNvPr id="256" name="组合 255"/>
            <p:cNvGrpSpPr/>
            <p:nvPr/>
          </p:nvGrpSpPr>
          <p:grpSpPr>
            <a:xfrm rot="5400000">
              <a:off x="2747939" y="1733671"/>
              <a:ext cx="733856" cy="1495416"/>
              <a:chOff x="8039347" y="1562901"/>
              <a:chExt cx="1184277" cy="228623"/>
            </a:xfrm>
          </p:grpSpPr>
          <p:cxnSp>
            <p:nvCxnSpPr>
              <p:cNvPr id="258" name="直接箭头连接符 257"/>
              <p:cNvCxnSpPr/>
              <p:nvPr/>
            </p:nvCxnSpPr>
            <p:spPr>
              <a:xfrm>
                <a:off x="8420420" y="1571373"/>
                <a:ext cx="0" cy="22015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直接箭头连接符 258"/>
              <p:cNvCxnSpPr/>
              <p:nvPr/>
            </p:nvCxnSpPr>
            <p:spPr>
              <a:xfrm flipH="1">
                <a:off x="8039347" y="1562901"/>
                <a:ext cx="116191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lg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直接箭头连接符 259"/>
              <p:cNvCxnSpPr/>
              <p:nvPr/>
            </p:nvCxnSpPr>
            <p:spPr>
              <a:xfrm>
                <a:off x="8061706" y="1791524"/>
                <a:ext cx="116191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lg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7" name="矩形 256"/>
            <p:cNvSpPr/>
            <p:nvPr/>
          </p:nvSpPr>
          <p:spPr>
            <a:xfrm>
              <a:off x="2562082" y="1949392"/>
              <a:ext cx="110597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/>
                <a:t>3</a:t>
              </a:r>
              <a:r>
                <a:rPr lang="en-US" altLang="zh-CN" dirty="0" smtClean="0"/>
                <a:t>.0 mm</a:t>
              </a:r>
              <a:endParaRPr lang="en-US" altLang="zh-CN" dirty="0"/>
            </a:p>
          </p:txBody>
        </p:sp>
        <p:sp>
          <p:nvSpPr>
            <p:cNvPr id="409" name="矩形 408"/>
            <p:cNvSpPr/>
            <p:nvPr/>
          </p:nvSpPr>
          <p:spPr>
            <a:xfrm>
              <a:off x="4017011" y="1664929"/>
              <a:ext cx="1105975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 smtClean="0"/>
                <a:t>Back</a:t>
              </a:r>
              <a:endParaRPr lang="en-US" altLang="zh-CN" sz="2400" dirty="0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22866" y="2625059"/>
              <a:ext cx="7242766" cy="507044"/>
              <a:chOff x="222866" y="2625059"/>
              <a:chExt cx="7242766" cy="507044"/>
            </a:xfrm>
          </p:grpSpPr>
          <p:sp>
            <p:nvSpPr>
              <p:cNvPr id="288" name="弧形 287"/>
              <p:cNvSpPr/>
              <p:nvPr/>
            </p:nvSpPr>
            <p:spPr>
              <a:xfrm rot="5400000">
                <a:off x="715555" y="2625059"/>
                <a:ext cx="489600" cy="489600"/>
              </a:xfrm>
              <a:prstGeom prst="arc">
                <a:avLst>
                  <a:gd name="adj1" fmla="val 16200000"/>
                  <a:gd name="adj2" fmla="val 5402213"/>
                </a:avLst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0" name="弧形 289"/>
              <p:cNvSpPr/>
              <p:nvPr/>
            </p:nvSpPr>
            <p:spPr>
              <a:xfrm rot="5400000">
                <a:off x="2170310" y="2625059"/>
                <a:ext cx="489600" cy="489600"/>
              </a:xfrm>
              <a:prstGeom prst="arc">
                <a:avLst>
                  <a:gd name="adj1" fmla="val 16200000"/>
                  <a:gd name="adj2" fmla="val 5402213"/>
                </a:avLst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2" name="弧形 291"/>
              <p:cNvSpPr/>
              <p:nvPr/>
            </p:nvSpPr>
            <p:spPr>
              <a:xfrm rot="5400000">
                <a:off x="3610784" y="2625979"/>
                <a:ext cx="489600" cy="489600"/>
              </a:xfrm>
              <a:prstGeom prst="arc">
                <a:avLst>
                  <a:gd name="adj1" fmla="val 16200000"/>
                  <a:gd name="adj2" fmla="val 5402213"/>
                </a:avLst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4" name="弧形 293"/>
              <p:cNvSpPr/>
              <p:nvPr/>
            </p:nvSpPr>
            <p:spPr>
              <a:xfrm rot="5400000">
                <a:off x="5050800" y="2633676"/>
                <a:ext cx="489600" cy="489600"/>
              </a:xfrm>
              <a:prstGeom prst="arc">
                <a:avLst>
                  <a:gd name="adj1" fmla="val 16200000"/>
                  <a:gd name="adj2" fmla="val 5402213"/>
                </a:avLst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6" name="弧形 295"/>
              <p:cNvSpPr/>
              <p:nvPr/>
            </p:nvSpPr>
            <p:spPr>
              <a:xfrm rot="5400000">
                <a:off x="6477369" y="2642503"/>
                <a:ext cx="489600" cy="489600"/>
              </a:xfrm>
              <a:prstGeom prst="arc">
                <a:avLst>
                  <a:gd name="adj1" fmla="val 16200000"/>
                  <a:gd name="adj2" fmla="val 5402213"/>
                </a:avLst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98" name="直接连接符 297"/>
              <p:cNvCxnSpPr/>
              <p:nvPr/>
            </p:nvCxnSpPr>
            <p:spPr>
              <a:xfrm>
                <a:off x="222866" y="2885178"/>
                <a:ext cx="486000" cy="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接连接符 114"/>
              <p:cNvCxnSpPr/>
              <p:nvPr/>
            </p:nvCxnSpPr>
            <p:spPr>
              <a:xfrm>
                <a:off x="1205155" y="2878662"/>
                <a:ext cx="936000" cy="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接连接符 120"/>
              <p:cNvCxnSpPr/>
              <p:nvPr/>
            </p:nvCxnSpPr>
            <p:spPr>
              <a:xfrm>
                <a:off x="2661558" y="2882328"/>
                <a:ext cx="936000" cy="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接连接符 121"/>
              <p:cNvCxnSpPr/>
              <p:nvPr/>
            </p:nvCxnSpPr>
            <p:spPr>
              <a:xfrm>
                <a:off x="4120315" y="2873320"/>
                <a:ext cx="936000" cy="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接连接符 122"/>
              <p:cNvCxnSpPr/>
              <p:nvPr/>
            </p:nvCxnSpPr>
            <p:spPr>
              <a:xfrm>
                <a:off x="5521698" y="2891194"/>
                <a:ext cx="936000" cy="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/>
              <p:cNvCxnSpPr/>
              <p:nvPr/>
            </p:nvCxnSpPr>
            <p:spPr>
              <a:xfrm>
                <a:off x="6979632" y="2877358"/>
                <a:ext cx="486000" cy="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6" name="组合 125"/>
            <p:cNvGrpSpPr/>
            <p:nvPr/>
          </p:nvGrpSpPr>
          <p:grpSpPr>
            <a:xfrm flipV="1">
              <a:off x="925781" y="3355807"/>
              <a:ext cx="7242766" cy="507044"/>
              <a:chOff x="222866" y="2625059"/>
              <a:chExt cx="7242766" cy="507044"/>
            </a:xfrm>
          </p:grpSpPr>
          <p:sp>
            <p:nvSpPr>
              <p:cNvPr id="127" name="弧形 126"/>
              <p:cNvSpPr/>
              <p:nvPr/>
            </p:nvSpPr>
            <p:spPr>
              <a:xfrm rot="5400000">
                <a:off x="715555" y="2625059"/>
                <a:ext cx="489600" cy="489600"/>
              </a:xfrm>
              <a:prstGeom prst="arc">
                <a:avLst>
                  <a:gd name="adj1" fmla="val 16200000"/>
                  <a:gd name="adj2" fmla="val 5402213"/>
                </a:avLst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弧形 127"/>
              <p:cNvSpPr/>
              <p:nvPr/>
            </p:nvSpPr>
            <p:spPr>
              <a:xfrm rot="5400000">
                <a:off x="2170310" y="2625059"/>
                <a:ext cx="489600" cy="489600"/>
              </a:xfrm>
              <a:prstGeom prst="arc">
                <a:avLst>
                  <a:gd name="adj1" fmla="val 16200000"/>
                  <a:gd name="adj2" fmla="val 5402213"/>
                </a:avLst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弧形 128"/>
              <p:cNvSpPr/>
              <p:nvPr/>
            </p:nvSpPr>
            <p:spPr>
              <a:xfrm rot="5400000">
                <a:off x="3610784" y="2625979"/>
                <a:ext cx="489600" cy="489600"/>
              </a:xfrm>
              <a:prstGeom prst="arc">
                <a:avLst>
                  <a:gd name="adj1" fmla="val 16200000"/>
                  <a:gd name="adj2" fmla="val 5402213"/>
                </a:avLst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弧形 129"/>
              <p:cNvSpPr/>
              <p:nvPr/>
            </p:nvSpPr>
            <p:spPr>
              <a:xfrm rot="5400000">
                <a:off x="5050800" y="2633676"/>
                <a:ext cx="489600" cy="489600"/>
              </a:xfrm>
              <a:prstGeom prst="arc">
                <a:avLst>
                  <a:gd name="adj1" fmla="val 16200000"/>
                  <a:gd name="adj2" fmla="val 5402213"/>
                </a:avLst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1" name="弧形 130"/>
              <p:cNvSpPr/>
              <p:nvPr/>
            </p:nvSpPr>
            <p:spPr>
              <a:xfrm rot="5400000">
                <a:off x="6477369" y="2642503"/>
                <a:ext cx="489600" cy="489600"/>
              </a:xfrm>
              <a:prstGeom prst="arc">
                <a:avLst>
                  <a:gd name="adj1" fmla="val 16200000"/>
                  <a:gd name="adj2" fmla="val 5402213"/>
                </a:avLst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32" name="直接连接符 131"/>
              <p:cNvCxnSpPr/>
              <p:nvPr/>
            </p:nvCxnSpPr>
            <p:spPr>
              <a:xfrm>
                <a:off x="222866" y="2872478"/>
                <a:ext cx="486000" cy="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>
                <a:off x="1205155" y="2878662"/>
                <a:ext cx="936000" cy="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接连接符 133"/>
              <p:cNvCxnSpPr/>
              <p:nvPr/>
            </p:nvCxnSpPr>
            <p:spPr>
              <a:xfrm>
                <a:off x="2661558" y="2882328"/>
                <a:ext cx="936000" cy="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接连接符 134"/>
              <p:cNvCxnSpPr/>
              <p:nvPr/>
            </p:nvCxnSpPr>
            <p:spPr>
              <a:xfrm>
                <a:off x="4120315" y="2873320"/>
                <a:ext cx="936000" cy="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接连接符 135"/>
              <p:cNvCxnSpPr/>
              <p:nvPr/>
            </p:nvCxnSpPr>
            <p:spPr>
              <a:xfrm>
                <a:off x="5521698" y="2891194"/>
                <a:ext cx="936000" cy="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接连接符 136"/>
              <p:cNvCxnSpPr/>
              <p:nvPr/>
            </p:nvCxnSpPr>
            <p:spPr>
              <a:xfrm>
                <a:off x="6979632" y="2877358"/>
                <a:ext cx="486000" cy="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" name="组合 137"/>
            <p:cNvGrpSpPr/>
            <p:nvPr/>
          </p:nvGrpSpPr>
          <p:grpSpPr>
            <a:xfrm>
              <a:off x="708827" y="2617176"/>
              <a:ext cx="6257844" cy="495847"/>
              <a:chOff x="1077611" y="1085575"/>
              <a:chExt cx="6257844" cy="495847"/>
            </a:xfrm>
          </p:grpSpPr>
          <p:sp>
            <p:nvSpPr>
              <p:cNvPr id="139" name="椭圆 138"/>
              <p:cNvSpPr/>
              <p:nvPr/>
            </p:nvSpPr>
            <p:spPr>
              <a:xfrm>
                <a:off x="1077611" y="1098050"/>
                <a:ext cx="482400" cy="482400"/>
              </a:xfrm>
              <a:prstGeom prst="ellipse">
                <a:avLst/>
              </a:prstGeom>
              <a:solidFill>
                <a:srgbClr val="00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椭圆 139"/>
              <p:cNvSpPr/>
              <p:nvPr/>
            </p:nvSpPr>
            <p:spPr>
              <a:xfrm>
                <a:off x="2530597" y="1085983"/>
                <a:ext cx="482400" cy="482400"/>
              </a:xfrm>
              <a:prstGeom prst="ellipse">
                <a:avLst/>
              </a:prstGeom>
              <a:solidFill>
                <a:srgbClr val="00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椭圆 140"/>
              <p:cNvSpPr/>
              <p:nvPr/>
            </p:nvSpPr>
            <p:spPr>
              <a:xfrm>
                <a:off x="3973039" y="1085983"/>
                <a:ext cx="482400" cy="482400"/>
              </a:xfrm>
              <a:prstGeom prst="ellipse">
                <a:avLst/>
              </a:prstGeom>
              <a:solidFill>
                <a:srgbClr val="00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椭圆 141"/>
              <p:cNvSpPr/>
              <p:nvPr/>
            </p:nvSpPr>
            <p:spPr>
              <a:xfrm>
                <a:off x="5413039" y="1085575"/>
                <a:ext cx="482400" cy="482400"/>
              </a:xfrm>
              <a:prstGeom prst="ellipse">
                <a:avLst/>
              </a:prstGeom>
              <a:solidFill>
                <a:srgbClr val="00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3" name="椭圆 142"/>
              <p:cNvSpPr/>
              <p:nvPr/>
            </p:nvSpPr>
            <p:spPr>
              <a:xfrm>
                <a:off x="6853055" y="1099022"/>
                <a:ext cx="482400" cy="482400"/>
              </a:xfrm>
              <a:prstGeom prst="ellipse">
                <a:avLst/>
              </a:prstGeom>
              <a:solidFill>
                <a:srgbClr val="00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4" name="组合 143"/>
            <p:cNvGrpSpPr/>
            <p:nvPr/>
          </p:nvGrpSpPr>
          <p:grpSpPr>
            <a:xfrm>
              <a:off x="1416334" y="3359709"/>
              <a:ext cx="6243989" cy="494875"/>
              <a:chOff x="1091466" y="1044418"/>
              <a:chExt cx="6243989" cy="494875"/>
            </a:xfrm>
            <a:solidFill>
              <a:srgbClr val="00FFFF"/>
            </a:solidFill>
          </p:grpSpPr>
          <p:sp>
            <p:nvSpPr>
              <p:cNvPr id="145" name="椭圆 144"/>
              <p:cNvSpPr/>
              <p:nvPr/>
            </p:nvSpPr>
            <p:spPr>
              <a:xfrm>
                <a:off x="1091466" y="1056893"/>
                <a:ext cx="482400" cy="4824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椭圆 145"/>
              <p:cNvSpPr/>
              <p:nvPr/>
            </p:nvSpPr>
            <p:spPr>
              <a:xfrm>
                <a:off x="2544452" y="1044418"/>
                <a:ext cx="482400" cy="4824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" name="椭圆 146"/>
              <p:cNvSpPr/>
              <p:nvPr/>
            </p:nvSpPr>
            <p:spPr>
              <a:xfrm>
                <a:off x="3986894" y="1044418"/>
                <a:ext cx="482400" cy="4824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椭圆 147"/>
              <p:cNvSpPr/>
              <p:nvPr/>
            </p:nvSpPr>
            <p:spPr>
              <a:xfrm>
                <a:off x="5426894" y="1044418"/>
                <a:ext cx="482400" cy="4824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椭圆 148"/>
              <p:cNvSpPr/>
              <p:nvPr/>
            </p:nvSpPr>
            <p:spPr>
              <a:xfrm>
                <a:off x="6853055" y="1044418"/>
                <a:ext cx="482400" cy="4824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5510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文本框 164"/>
          <p:cNvSpPr txBox="1"/>
          <p:nvPr/>
        </p:nvSpPr>
        <p:spPr>
          <a:xfrm>
            <a:off x="1786166" y="-8678"/>
            <a:ext cx="558557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 smtClean="0"/>
              <a:t>sPHENIX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Ecal</a:t>
            </a:r>
            <a:r>
              <a:rPr lang="en-US" altLang="zh-CN" sz="2800" dirty="0" smtClean="0"/>
              <a:t> at EIC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40" y="587113"/>
            <a:ext cx="8868831" cy="627088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圆角矩形 6"/>
          <p:cNvSpPr/>
          <p:nvPr/>
        </p:nvSpPr>
        <p:spPr>
          <a:xfrm>
            <a:off x="522514" y="2177143"/>
            <a:ext cx="3958999" cy="7200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883556" y="2148024"/>
            <a:ext cx="1402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</a:t>
            </a:r>
            <a:r>
              <a:rPr lang="en-US" altLang="zh-CN" sz="2400" b="1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&lt;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20 </a:t>
            </a:r>
            <a:r>
              <a:rPr lang="en-US" altLang="zh-CN" sz="2400" b="1" dirty="0">
                <a:solidFill>
                  <a:srgbClr val="FF0000"/>
                </a:solidFill>
              </a:rPr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2315937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390"/>
            <a:ext cx="9144000" cy="671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43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1447" y="-171000"/>
            <a:ext cx="9203942" cy="7787158"/>
            <a:chOff x="-845782" y="-218158"/>
            <a:chExt cx="9634526" cy="7920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/>
            <a:srcRect l="47602" t="1748" b="48287"/>
            <a:stretch/>
          </p:blipFill>
          <p:spPr>
            <a:xfrm>
              <a:off x="247438" y="2833727"/>
              <a:ext cx="5512414" cy="3870716"/>
            </a:xfrm>
            <a:prstGeom prst="rect">
              <a:avLst/>
            </a:prstGeom>
          </p:spPr>
        </p:pic>
        <p:cxnSp>
          <p:nvCxnSpPr>
            <p:cNvPr id="4" name="直接连接符 3"/>
            <p:cNvCxnSpPr/>
            <p:nvPr/>
          </p:nvCxnSpPr>
          <p:spPr>
            <a:xfrm flipV="1">
              <a:off x="371017" y="255738"/>
              <a:ext cx="0" cy="648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rot="300000" flipV="1">
              <a:off x="672802" y="277658"/>
              <a:ext cx="0" cy="648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rot="600000" flipV="1">
              <a:off x="959730" y="235969"/>
              <a:ext cx="0" cy="65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rot="900000" flipV="1">
              <a:off x="1249219" y="239392"/>
              <a:ext cx="0" cy="666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rot="1200000" flipV="1">
              <a:off x="1567536" y="148308"/>
              <a:ext cx="0" cy="684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rot="1500000" flipV="1">
              <a:off x="1866990" y="97870"/>
              <a:ext cx="0" cy="702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rot="1800000" flipV="1">
              <a:off x="2201250" y="-20432"/>
              <a:ext cx="0" cy="730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rot="2100000" flipV="1">
              <a:off x="2557148" y="-94013"/>
              <a:ext cx="0" cy="756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rot="2400000" flipV="1">
              <a:off x="2932451" y="-218158"/>
              <a:ext cx="0" cy="792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rot="2700000" flipV="1">
              <a:off x="3384218" y="-435278"/>
              <a:ext cx="0" cy="846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rot="3000000" flipV="1">
              <a:off x="3831789" y="-604865"/>
              <a:ext cx="0" cy="900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396355" y="1735307"/>
              <a:ext cx="7764429" cy="50388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梯形 15"/>
            <p:cNvSpPr>
              <a:spLocks/>
            </p:cNvSpPr>
            <p:nvPr/>
          </p:nvSpPr>
          <p:spPr>
            <a:xfrm rot="10800000">
              <a:off x="69036" y="101428"/>
              <a:ext cx="594000" cy="2526571"/>
            </a:xfrm>
            <a:prstGeom prst="trapezoid">
              <a:avLst>
                <a:gd name="adj" fmla="val 20343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/>
            <p:cNvCxnSpPr/>
            <p:nvPr/>
          </p:nvCxnSpPr>
          <p:spPr>
            <a:xfrm flipV="1">
              <a:off x="131642" y="104832"/>
              <a:ext cx="0" cy="666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梯形 17"/>
            <p:cNvSpPr>
              <a:spLocks/>
            </p:cNvSpPr>
            <p:nvPr/>
          </p:nvSpPr>
          <p:spPr>
            <a:xfrm rot="11100000">
              <a:off x="553826" y="97839"/>
              <a:ext cx="594000" cy="2520000"/>
            </a:xfrm>
            <a:prstGeom prst="trapezoid">
              <a:avLst>
                <a:gd name="adj" fmla="val 20343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梯形 18"/>
            <p:cNvSpPr>
              <a:spLocks/>
            </p:cNvSpPr>
            <p:nvPr/>
          </p:nvSpPr>
          <p:spPr>
            <a:xfrm rot="11386418">
              <a:off x="1026243" y="118339"/>
              <a:ext cx="594000" cy="2520000"/>
            </a:xfrm>
            <a:prstGeom prst="trapezoid">
              <a:avLst>
                <a:gd name="adj" fmla="val 20343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梯形 19"/>
            <p:cNvSpPr>
              <a:spLocks/>
            </p:cNvSpPr>
            <p:nvPr/>
          </p:nvSpPr>
          <p:spPr>
            <a:xfrm rot="11697157">
              <a:off x="1512384" y="122099"/>
              <a:ext cx="612000" cy="2520000"/>
            </a:xfrm>
            <a:prstGeom prst="trapezoid">
              <a:avLst>
                <a:gd name="adj" fmla="val 20343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梯形 20"/>
            <p:cNvSpPr>
              <a:spLocks/>
            </p:cNvSpPr>
            <p:nvPr/>
          </p:nvSpPr>
          <p:spPr>
            <a:xfrm rot="12038180">
              <a:off x="2026980" y="142128"/>
              <a:ext cx="612000" cy="2520000"/>
            </a:xfrm>
            <a:prstGeom prst="trapezoid">
              <a:avLst>
                <a:gd name="adj" fmla="val 1941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梯形 21"/>
            <p:cNvSpPr>
              <a:spLocks/>
            </p:cNvSpPr>
            <p:nvPr/>
          </p:nvSpPr>
          <p:spPr>
            <a:xfrm rot="12330260">
              <a:off x="2561138" y="179597"/>
              <a:ext cx="612000" cy="2520000"/>
            </a:xfrm>
            <a:prstGeom prst="trapezoid">
              <a:avLst>
                <a:gd name="adj" fmla="val 15955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" name="梯形 22"/>
            <p:cNvSpPr>
              <a:spLocks/>
            </p:cNvSpPr>
            <p:nvPr/>
          </p:nvSpPr>
          <p:spPr>
            <a:xfrm rot="12582021">
              <a:off x="3141519" y="188756"/>
              <a:ext cx="612000" cy="2520000"/>
            </a:xfrm>
            <a:prstGeom prst="trapezoid">
              <a:avLst>
                <a:gd name="adj" fmla="val 15955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梯形 23"/>
            <p:cNvSpPr>
              <a:spLocks/>
            </p:cNvSpPr>
            <p:nvPr/>
          </p:nvSpPr>
          <p:spPr>
            <a:xfrm rot="12873415">
              <a:off x="3761158" y="196568"/>
              <a:ext cx="684000" cy="2520000"/>
            </a:xfrm>
            <a:prstGeom prst="trapezoid">
              <a:avLst>
                <a:gd name="adj" fmla="val 14664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" name="梯形 24"/>
            <p:cNvSpPr>
              <a:spLocks/>
            </p:cNvSpPr>
            <p:nvPr/>
          </p:nvSpPr>
          <p:spPr>
            <a:xfrm rot="13161748">
              <a:off x="4494626" y="206167"/>
              <a:ext cx="684000" cy="2520000"/>
            </a:xfrm>
            <a:prstGeom prst="trapezoid">
              <a:avLst>
                <a:gd name="adj" fmla="val 14664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梯形 25"/>
            <p:cNvSpPr>
              <a:spLocks/>
            </p:cNvSpPr>
            <p:nvPr/>
          </p:nvSpPr>
          <p:spPr>
            <a:xfrm rot="13441318">
              <a:off x="5248689" y="233185"/>
              <a:ext cx="792000" cy="2520000"/>
            </a:xfrm>
            <a:prstGeom prst="trapezoid">
              <a:avLst>
                <a:gd name="adj" fmla="val 16439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梯形 26"/>
            <p:cNvSpPr>
              <a:spLocks/>
            </p:cNvSpPr>
            <p:nvPr/>
          </p:nvSpPr>
          <p:spPr>
            <a:xfrm rot="13808057">
              <a:off x="5973333" y="447685"/>
              <a:ext cx="828000" cy="2520000"/>
            </a:xfrm>
            <a:prstGeom prst="trapezoid">
              <a:avLst>
                <a:gd name="adj" fmla="val 18162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28" name="直接连接符 27"/>
            <p:cNvCxnSpPr/>
            <p:nvPr/>
          </p:nvCxnSpPr>
          <p:spPr>
            <a:xfrm flipV="1">
              <a:off x="397827" y="5631543"/>
              <a:ext cx="8263783" cy="11449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梯形 28"/>
            <p:cNvSpPr>
              <a:spLocks/>
            </p:cNvSpPr>
            <p:nvPr/>
          </p:nvSpPr>
          <p:spPr>
            <a:xfrm rot="14307544">
              <a:off x="6430078" y="1340050"/>
              <a:ext cx="792000" cy="2520000"/>
            </a:xfrm>
            <a:prstGeom prst="trapezoid">
              <a:avLst>
                <a:gd name="adj" fmla="val 14508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梯形 29"/>
            <p:cNvSpPr>
              <a:spLocks/>
            </p:cNvSpPr>
            <p:nvPr/>
          </p:nvSpPr>
          <p:spPr>
            <a:xfrm rot="14579538">
              <a:off x="6601504" y="2035482"/>
              <a:ext cx="792000" cy="2520000"/>
            </a:xfrm>
            <a:prstGeom prst="trapezoid">
              <a:avLst>
                <a:gd name="adj" fmla="val 11430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" name="梯形 30"/>
            <p:cNvSpPr>
              <a:spLocks/>
            </p:cNvSpPr>
            <p:nvPr/>
          </p:nvSpPr>
          <p:spPr>
            <a:xfrm rot="14901080">
              <a:off x="6637775" y="2796861"/>
              <a:ext cx="894120" cy="2520000"/>
            </a:xfrm>
            <a:prstGeom prst="trapezoid">
              <a:avLst>
                <a:gd name="adj" fmla="val 16586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梯形 31"/>
            <p:cNvSpPr>
              <a:spLocks/>
            </p:cNvSpPr>
            <p:nvPr/>
          </p:nvSpPr>
          <p:spPr>
            <a:xfrm rot="15269701">
              <a:off x="6733856" y="3541282"/>
              <a:ext cx="797363" cy="2520000"/>
            </a:xfrm>
            <a:prstGeom prst="trapezoid">
              <a:avLst>
                <a:gd name="adj" fmla="val 16625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" name="梯形 32"/>
            <p:cNvSpPr>
              <a:spLocks/>
            </p:cNvSpPr>
            <p:nvPr/>
          </p:nvSpPr>
          <p:spPr>
            <a:xfrm rot="15573884">
              <a:off x="6778225" y="4238507"/>
              <a:ext cx="797363" cy="2520000"/>
            </a:xfrm>
            <a:prstGeom prst="trapezoid">
              <a:avLst>
                <a:gd name="adj" fmla="val 12484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34" name="直接连接符 33"/>
            <p:cNvCxnSpPr/>
            <p:nvPr/>
          </p:nvCxnSpPr>
          <p:spPr>
            <a:xfrm flipV="1">
              <a:off x="240132" y="2556023"/>
              <a:ext cx="8180754" cy="43547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V="1">
              <a:off x="366038" y="3462126"/>
              <a:ext cx="8279239" cy="33199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V="1">
              <a:off x="387012" y="5196361"/>
              <a:ext cx="8401732" cy="15782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V="1">
              <a:off x="378428" y="4294799"/>
              <a:ext cx="8400967" cy="2529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/>
          <p:cNvGrpSpPr/>
          <p:nvPr/>
        </p:nvGrpSpPr>
        <p:grpSpPr>
          <a:xfrm>
            <a:off x="-143321" y="-68176"/>
            <a:ext cx="9191195" cy="6653000"/>
            <a:chOff x="1959963" y="792058"/>
            <a:chExt cx="9621183" cy="2533320"/>
          </a:xfrm>
        </p:grpSpPr>
        <p:sp>
          <p:nvSpPr>
            <p:cNvPr id="39" name="矩形 38"/>
            <p:cNvSpPr/>
            <p:nvPr/>
          </p:nvSpPr>
          <p:spPr>
            <a:xfrm>
              <a:off x="9707788" y="792058"/>
              <a:ext cx="1873358" cy="3164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rgbClr val="FF0000"/>
                  </a:solidFill>
                </a:rPr>
                <a:t>calorimeter </a:t>
              </a:r>
              <a:r>
                <a:rPr lang="en-US" altLang="zh-CN" sz="2400" dirty="0">
                  <a:solidFill>
                    <a:srgbClr val="FF0000"/>
                  </a:solidFill>
                </a:rPr>
                <a:t> </a:t>
              </a:r>
              <a:r>
                <a:rPr lang="en-US" altLang="zh-CN" sz="2400" dirty="0" smtClean="0">
                  <a:solidFill>
                    <a:srgbClr val="FF0000"/>
                  </a:solidFill>
                </a:rPr>
                <a:t>~ 8</a:t>
              </a:r>
              <a:r>
                <a:rPr lang="en-US" altLang="zh-CN" sz="2400" dirty="0" smtClean="0">
                  <a:solidFill>
                    <a:srgbClr val="FF0000"/>
                  </a:solidFill>
                  <a:sym typeface="Symbol" panose="05050102010706020507" pitchFamily="18" charset="2"/>
                </a:rPr>
                <a:t></a:t>
              </a:r>
              <a:r>
                <a:rPr lang="en-US" altLang="zh-CN" sz="2400" dirty="0" smtClean="0">
                  <a:solidFill>
                    <a:srgbClr val="FF0000"/>
                  </a:solidFill>
                </a:rPr>
                <a:t> </a:t>
              </a:r>
            </a:p>
          </p:txBody>
        </p:sp>
        <p:cxnSp>
          <p:nvCxnSpPr>
            <p:cNvPr id="41" name="直接箭头连接符 40"/>
            <p:cNvCxnSpPr/>
            <p:nvPr/>
          </p:nvCxnSpPr>
          <p:spPr>
            <a:xfrm>
              <a:off x="2535963" y="1990093"/>
              <a:ext cx="0" cy="133528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箭头连接符 41"/>
            <p:cNvCxnSpPr/>
            <p:nvPr/>
          </p:nvCxnSpPr>
          <p:spPr>
            <a:xfrm>
              <a:off x="2535963" y="874453"/>
              <a:ext cx="0" cy="95956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箭头连接符 42"/>
            <p:cNvCxnSpPr/>
            <p:nvPr/>
          </p:nvCxnSpPr>
          <p:spPr>
            <a:xfrm>
              <a:off x="1959963" y="3323808"/>
              <a:ext cx="972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箭头连接符 43"/>
            <p:cNvCxnSpPr/>
            <p:nvPr/>
          </p:nvCxnSpPr>
          <p:spPr>
            <a:xfrm>
              <a:off x="1959963" y="1828369"/>
              <a:ext cx="972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箭头连接符 44"/>
            <p:cNvCxnSpPr/>
            <p:nvPr/>
          </p:nvCxnSpPr>
          <p:spPr>
            <a:xfrm>
              <a:off x="2106459" y="872004"/>
              <a:ext cx="972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矩形 45"/>
            <p:cNvSpPr/>
            <p:nvPr/>
          </p:nvSpPr>
          <p:spPr>
            <a:xfrm>
              <a:off x="2109989" y="1229350"/>
              <a:ext cx="802349" cy="2695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rgbClr val="0070C0"/>
                  </a:solidFill>
                </a:rPr>
                <a:t>~1.6 m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2060827" y="2441315"/>
              <a:ext cx="1064723" cy="1523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rgbClr val="0070C0"/>
                  </a:solidFill>
                </a:rPr>
                <a:t>~1.8 m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 rot="16200000">
            <a:off x="4885213" y="-2847353"/>
            <a:ext cx="656456" cy="7808115"/>
            <a:chOff x="1382459" y="-188024"/>
            <a:chExt cx="972000" cy="4021482"/>
          </a:xfrm>
        </p:grpSpPr>
        <p:cxnSp>
          <p:nvCxnSpPr>
            <p:cNvPr id="48" name="直接箭头连接符 47"/>
            <p:cNvCxnSpPr/>
            <p:nvPr/>
          </p:nvCxnSpPr>
          <p:spPr>
            <a:xfrm>
              <a:off x="1958458" y="-188024"/>
              <a:ext cx="0" cy="402148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48"/>
            <p:cNvCxnSpPr/>
            <p:nvPr/>
          </p:nvCxnSpPr>
          <p:spPr>
            <a:xfrm>
              <a:off x="1382459" y="3811954"/>
              <a:ext cx="972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箭头连接符 49"/>
            <p:cNvCxnSpPr/>
            <p:nvPr/>
          </p:nvCxnSpPr>
          <p:spPr>
            <a:xfrm>
              <a:off x="1382459" y="-182359"/>
              <a:ext cx="972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矩形 50"/>
          <p:cNvSpPr/>
          <p:nvPr/>
        </p:nvSpPr>
        <p:spPr>
          <a:xfrm>
            <a:off x="4804276" y="628354"/>
            <a:ext cx="110051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~4 m</a:t>
            </a:r>
          </a:p>
        </p:txBody>
      </p:sp>
      <p:cxnSp>
        <p:nvCxnSpPr>
          <p:cNvPr id="54" name="直接箭头连接符 53"/>
          <p:cNvCxnSpPr/>
          <p:nvPr/>
        </p:nvCxnSpPr>
        <p:spPr>
          <a:xfrm>
            <a:off x="41614" y="3078100"/>
            <a:ext cx="92856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 54"/>
          <p:cNvSpPr/>
          <p:nvPr/>
        </p:nvSpPr>
        <p:spPr>
          <a:xfrm>
            <a:off x="6488622" y="5991924"/>
            <a:ext cx="2624294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/>
              <a:t>Scaled SID tracker </a:t>
            </a:r>
          </a:p>
          <a:p>
            <a:pPr algn="ctr"/>
            <a:r>
              <a:rPr lang="en-US" altLang="zh-CN" sz="2400" dirty="0" smtClean="0"/>
              <a:t>TPC also possible</a:t>
            </a:r>
          </a:p>
        </p:txBody>
      </p:sp>
      <p:sp>
        <p:nvSpPr>
          <p:cNvPr id="58" name="矩形 57"/>
          <p:cNvSpPr/>
          <p:nvPr/>
        </p:nvSpPr>
        <p:spPr>
          <a:xfrm>
            <a:off x="1905863" y="1212966"/>
            <a:ext cx="495933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400" dirty="0" smtClean="0"/>
              <a:t>Projection in </a:t>
            </a:r>
            <a:r>
              <a:rPr lang="en-US" altLang="zh-CN" sz="4400" dirty="0" smtClean="0">
                <a:sym typeface="Symbol" panose="05050102010706020507" pitchFamily="18" charset="2"/>
              </a:rPr>
              <a:t> and 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329025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r="43206" b="3646"/>
          <a:stretch/>
        </p:blipFill>
        <p:spPr>
          <a:xfrm>
            <a:off x="-1226" y="1892599"/>
            <a:ext cx="5743240" cy="43430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62542"/>
          <a:stretch/>
        </p:blipFill>
        <p:spPr>
          <a:xfrm flipH="1">
            <a:off x="6282018" y="2582986"/>
            <a:ext cx="2211014" cy="359683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71621" y="215494"/>
            <a:ext cx="72007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 smtClean="0">
                <a:solidFill>
                  <a:srgbClr val="FF0000"/>
                </a:solidFill>
              </a:rPr>
              <a:t>Projection in </a:t>
            </a:r>
            <a:r>
              <a:rPr lang="en-US" altLang="zh-CN" sz="4000" dirty="0" smtClean="0">
                <a:solidFill>
                  <a:srgbClr val="FF0000"/>
                </a:solidFill>
                <a:sym typeface="Symbol" panose="05050102010706020507" pitchFamily="18" charset="2"/>
              </a:rPr>
              <a:t></a:t>
            </a:r>
            <a:r>
              <a:rPr lang="en-US" altLang="zh-CN" sz="4000" dirty="0" smtClean="0">
                <a:solidFill>
                  <a:srgbClr val="FF0000"/>
                </a:solidFill>
              </a:rPr>
              <a:t> configuration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5" name="梯形 4"/>
          <p:cNvSpPr>
            <a:spLocks noChangeAspect="1"/>
          </p:cNvSpPr>
          <p:nvPr/>
        </p:nvSpPr>
        <p:spPr>
          <a:xfrm rot="10380000">
            <a:off x="4151698" y="2625598"/>
            <a:ext cx="180000" cy="716944"/>
          </a:xfrm>
          <a:prstGeom prst="trapezoid">
            <a:avLst>
              <a:gd name="adj" fmla="val 20343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梯形 5"/>
          <p:cNvSpPr>
            <a:spLocks noChangeAspect="1"/>
          </p:cNvSpPr>
          <p:nvPr/>
        </p:nvSpPr>
        <p:spPr>
          <a:xfrm rot="15960000">
            <a:off x="5289839" y="3807370"/>
            <a:ext cx="123671" cy="540000"/>
          </a:xfrm>
          <a:prstGeom prst="trapezoid">
            <a:avLst>
              <a:gd name="adj" fmla="val 20343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梯形 6"/>
          <p:cNvSpPr>
            <a:spLocks noChangeAspect="1"/>
          </p:cNvSpPr>
          <p:nvPr/>
        </p:nvSpPr>
        <p:spPr>
          <a:xfrm rot="10320000" flipV="1">
            <a:off x="4341779" y="5343204"/>
            <a:ext cx="164895" cy="720000"/>
          </a:xfrm>
          <a:prstGeom prst="trapezoid">
            <a:avLst>
              <a:gd name="adj" fmla="val 20343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梯形 7"/>
          <p:cNvSpPr>
            <a:spLocks noChangeAspect="1"/>
          </p:cNvSpPr>
          <p:nvPr/>
        </p:nvSpPr>
        <p:spPr>
          <a:xfrm rot="15720000" flipV="1">
            <a:off x="3138406" y="4334827"/>
            <a:ext cx="140160" cy="612000"/>
          </a:xfrm>
          <a:prstGeom prst="trapezoid">
            <a:avLst>
              <a:gd name="adj" fmla="val 20343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7548563" y="2771775"/>
            <a:ext cx="661987" cy="452438"/>
          </a:xfrm>
          <a:custGeom>
            <a:avLst/>
            <a:gdLst>
              <a:gd name="connsiteX0" fmla="*/ 190500 w 661987"/>
              <a:gd name="connsiteY0" fmla="*/ 123825 h 452438"/>
              <a:gd name="connsiteX1" fmla="*/ 0 w 661987"/>
              <a:gd name="connsiteY1" fmla="*/ 452438 h 452438"/>
              <a:gd name="connsiteX2" fmla="*/ 661987 w 661987"/>
              <a:gd name="connsiteY2" fmla="*/ 152400 h 452438"/>
              <a:gd name="connsiteX3" fmla="*/ 442912 w 661987"/>
              <a:gd name="connsiteY3" fmla="*/ 0 h 452438"/>
              <a:gd name="connsiteX4" fmla="*/ 190500 w 661987"/>
              <a:gd name="connsiteY4" fmla="*/ 123825 h 45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987" h="452438">
                <a:moveTo>
                  <a:pt x="190500" y="123825"/>
                </a:moveTo>
                <a:lnTo>
                  <a:pt x="0" y="452438"/>
                </a:lnTo>
                <a:lnTo>
                  <a:pt x="661987" y="152400"/>
                </a:lnTo>
                <a:lnTo>
                  <a:pt x="442912" y="0"/>
                </a:lnTo>
                <a:lnTo>
                  <a:pt x="190500" y="123825"/>
                </a:lnTo>
                <a:close/>
              </a:path>
            </a:pathLst>
          </a:custGeom>
          <a:pattFill prst="sphere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7367588" y="2924175"/>
            <a:ext cx="1009650" cy="852488"/>
          </a:xfrm>
          <a:custGeom>
            <a:avLst/>
            <a:gdLst>
              <a:gd name="connsiteX0" fmla="*/ 166687 w 1009650"/>
              <a:gd name="connsiteY0" fmla="*/ 319088 h 852488"/>
              <a:gd name="connsiteX1" fmla="*/ 0 w 1009650"/>
              <a:gd name="connsiteY1" fmla="*/ 852488 h 852488"/>
              <a:gd name="connsiteX2" fmla="*/ 1009650 w 1009650"/>
              <a:gd name="connsiteY2" fmla="*/ 347663 h 852488"/>
              <a:gd name="connsiteX3" fmla="*/ 847725 w 1009650"/>
              <a:gd name="connsiteY3" fmla="*/ 0 h 852488"/>
              <a:gd name="connsiteX4" fmla="*/ 166687 w 1009650"/>
              <a:gd name="connsiteY4" fmla="*/ 319088 h 85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650" h="852488">
                <a:moveTo>
                  <a:pt x="166687" y="319088"/>
                </a:moveTo>
                <a:lnTo>
                  <a:pt x="0" y="852488"/>
                </a:lnTo>
                <a:lnTo>
                  <a:pt x="1009650" y="347663"/>
                </a:lnTo>
                <a:lnTo>
                  <a:pt x="847725" y="0"/>
                </a:lnTo>
                <a:lnTo>
                  <a:pt x="166687" y="319088"/>
                </a:lnTo>
                <a:close/>
              </a:path>
            </a:pathLst>
          </a:custGeom>
          <a:pattFill prst="sphere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7291388" y="3286125"/>
            <a:ext cx="1171575" cy="1162050"/>
          </a:xfrm>
          <a:custGeom>
            <a:avLst/>
            <a:gdLst>
              <a:gd name="connsiteX0" fmla="*/ 76200 w 1171575"/>
              <a:gd name="connsiteY0" fmla="*/ 519113 h 1162050"/>
              <a:gd name="connsiteX1" fmla="*/ 0 w 1171575"/>
              <a:gd name="connsiteY1" fmla="*/ 1162050 h 1162050"/>
              <a:gd name="connsiteX2" fmla="*/ 1171575 w 1171575"/>
              <a:gd name="connsiteY2" fmla="*/ 523875 h 1162050"/>
              <a:gd name="connsiteX3" fmla="*/ 1090612 w 1171575"/>
              <a:gd name="connsiteY3" fmla="*/ 0 h 1162050"/>
              <a:gd name="connsiteX4" fmla="*/ 76200 w 1171575"/>
              <a:gd name="connsiteY4" fmla="*/ 519113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575" h="1162050">
                <a:moveTo>
                  <a:pt x="76200" y="519113"/>
                </a:moveTo>
                <a:lnTo>
                  <a:pt x="0" y="1162050"/>
                </a:lnTo>
                <a:lnTo>
                  <a:pt x="1171575" y="523875"/>
                </a:lnTo>
                <a:lnTo>
                  <a:pt x="1090612" y="0"/>
                </a:lnTo>
                <a:lnTo>
                  <a:pt x="76200" y="519113"/>
                </a:lnTo>
                <a:close/>
              </a:path>
            </a:pathLst>
          </a:custGeom>
          <a:pattFill prst="sphere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6362700" y="4271963"/>
            <a:ext cx="919163" cy="790575"/>
          </a:xfrm>
          <a:custGeom>
            <a:avLst/>
            <a:gdLst>
              <a:gd name="connsiteX0" fmla="*/ 4763 w 919163"/>
              <a:gd name="connsiteY0" fmla="*/ 0 h 790575"/>
              <a:gd name="connsiteX1" fmla="*/ 0 w 919163"/>
              <a:gd name="connsiteY1" fmla="*/ 657225 h 790575"/>
              <a:gd name="connsiteX2" fmla="*/ 914400 w 919163"/>
              <a:gd name="connsiteY2" fmla="*/ 790575 h 790575"/>
              <a:gd name="connsiteX3" fmla="*/ 919163 w 919163"/>
              <a:gd name="connsiteY3" fmla="*/ 166687 h 790575"/>
              <a:gd name="connsiteX4" fmla="*/ 4763 w 919163"/>
              <a:gd name="connsiteY4" fmla="*/ 0 h 79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163" h="790575">
                <a:moveTo>
                  <a:pt x="4763" y="0"/>
                </a:moveTo>
                <a:cubicBezTo>
                  <a:pt x="3175" y="219075"/>
                  <a:pt x="1588" y="438150"/>
                  <a:pt x="0" y="657225"/>
                </a:cubicBezTo>
                <a:lnTo>
                  <a:pt x="914400" y="790575"/>
                </a:lnTo>
                <a:cubicBezTo>
                  <a:pt x="915988" y="582612"/>
                  <a:pt x="917575" y="374650"/>
                  <a:pt x="919163" y="166687"/>
                </a:cubicBezTo>
                <a:lnTo>
                  <a:pt x="4763" y="0"/>
                </a:lnTo>
                <a:close/>
              </a:path>
            </a:pathLst>
          </a:cu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>
            <a:off x="6376988" y="3638550"/>
            <a:ext cx="985837" cy="790575"/>
          </a:xfrm>
          <a:custGeom>
            <a:avLst/>
            <a:gdLst>
              <a:gd name="connsiteX0" fmla="*/ 85725 w 985837"/>
              <a:gd name="connsiteY0" fmla="*/ 0 h 790575"/>
              <a:gd name="connsiteX1" fmla="*/ 0 w 985837"/>
              <a:gd name="connsiteY1" fmla="*/ 623888 h 790575"/>
              <a:gd name="connsiteX2" fmla="*/ 904875 w 985837"/>
              <a:gd name="connsiteY2" fmla="*/ 790575 h 790575"/>
              <a:gd name="connsiteX3" fmla="*/ 985837 w 985837"/>
              <a:gd name="connsiteY3" fmla="*/ 138113 h 790575"/>
              <a:gd name="connsiteX4" fmla="*/ 85725 w 985837"/>
              <a:gd name="connsiteY4" fmla="*/ 0 h 79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5837" h="790575">
                <a:moveTo>
                  <a:pt x="85725" y="0"/>
                </a:moveTo>
                <a:lnTo>
                  <a:pt x="0" y="623888"/>
                </a:lnTo>
                <a:lnTo>
                  <a:pt x="904875" y="790575"/>
                </a:lnTo>
                <a:lnTo>
                  <a:pt x="985837" y="138113"/>
                </a:lnTo>
                <a:lnTo>
                  <a:pt x="85725" y="0"/>
                </a:lnTo>
                <a:close/>
              </a:path>
            </a:pathLst>
          </a:cu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>
            <a:off x="6457950" y="3090863"/>
            <a:ext cx="1066800" cy="681037"/>
          </a:xfrm>
          <a:custGeom>
            <a:avLst/>
            <a:gdLst>
              <a:gd name="connsiteX0" fmla="*/ 161925 w 1066800"/>
              <a:gd name="connsiteY0" fmla="*/ 0 h 681037"/>
              <a:gd name="connsiteX1" fmla="*/ 0 w 1066800"/>
              <a:gd name="connsiteY1" fmla="*/ 547687 h 681037"/>
              <a:gd name="connsiteX2" fmla="*/ 909638 w 1066800"/>
              <a:gd name="connsiteY2" fmla="*/ 681037 h 681037"/>
              <a:gd name="connsiteX3" fmla="*/ 1066800 w 1066800"/>
              <a:gd name="connsiteY3" fmla="*/ 152400 h 681037"/>
              <a:gd name="connsiteX4" fmla="*/ 161925 w 1066800"/>
              <a:gd name="connsiteY4" fmla="*/ 0 h 68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6800" h="681037">
                <a:moveTo>
                  <a:pt x="161925" y="0"/>
                </a:moveTo>
                <a:lnTo>
                  <a:pt x="0" y="547687"/>
                </a:lnTo>
                <a:lnTo>
                  <a:pt x="909638" y="681037"/>
                </a:lnTo>
                <a:lnTo>
                  <a:pt x="1066800" y="152400"/>
                </a:lnTo>
                <a:lnTo>
                  <a:pt x="161925" y="0"/>
                </a:lnTo>
                <a:close/>
              </a:path>
            </a:pathLst>
          </a:cu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>
            <a:off x="6619875" y="2733675"/>
            <a:ext cx="1109663" cy="504825"/>
          </a:xfrm>
          <a:custGeom>
            <a:avLst/>
            <a:gdLst>
              <a:gd name="connsiteX0" fmla="*/ 209550 w 1109663"/>
              <a:gd name="connsiteY0" fmla="*/ 0 h 504825"/>
              <a:gd name="connsiteX1" fmla="*/ 0 w 1109663"/>
              <a:gd name="connsiteY1" fmla="*/ 361950 h 504825"/>
              <a:gd name="connsiteX2" fmla="*/ 914400 w 1109663"/>
              <a:gd name="connsiteY2" fmla="*/ 504825 h 504825"/>
              <a:gd name="connsiteX3" fmla="*/ 1109663 w 1109663"/>
              <a:gd name="connsiteY3" fmla="*/ 152400 h 504825"/>
              <a:gd name="connsiteX4" fmla="*/ 209550 w 1109663"/>
              <a:gd name="connsiteY4" fmla="*/ 0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9663" h="504825">
                <a:moveTo>
                  <a:pt x="209550" y="0"/>
                </a:moveTo>
                <a:lnTo>
                  <a:pt x="0" y="361950"/>
                </a:lnTo>
                <a:lnTo>
                  <a:pt x="914400" y="504825"/>
                </a:lnTo>
                <a:lnTo>
                  <a:pt x="1109663" y="152400"/>
                </a:lnTo>
                <a:lnTo>
                  <a:pt x="209550" y="0"/>
                </a:lnTo>
                <a:close/>
              </a:path>
            </a:pathLst>
          </a:cu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>
            <a:off x="6822025" y="2605088"/>
            <a:ext cx="1178975" cy="276225"/>
          </a:xfrm>
          <a:custGeom>
            <a:avLst/>
            <a:gdLst>
              <a:gd name="connsiteX0" fmla="*/ 261937 w 1195387"/>
              <a:gd name="connsiteY0" fmla="*/ 0 h 276225"/>
              <a:gd name="connsiteX1" fmla="*/ 1195387 w 1195387"/>
              <a:gd name="connsiteY1" fmla="*/ 157162 h 276225"/>
              <a:gd name="connsiteX2" fmla="*/ 923925 w 1195387"/>
              <a:gd name="connsiteY2" fmla="*/ 276225 h 276225"/>
              <a:gd name="connsiteX3" fmla="*/ 0 w 1195387"/>
              <a:gd name="connsiteY3" fmla="*/ 128587 h 276225"/>
              <a:gd name="connsiteX4" fmla="*/ 261937 w 1195387"/>
              <a:gd name="connsiteY4" fmla="*/ 0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5387" h="276225">
                <a:moveTo>
                  <a:pt x="261937" y="0"/>
                </a:moveTo>
                <a:lnTo>
                  <a:pt x="1195387" y="157162"/>
                </a:lnTo>
                <a:lnTo>
                  <a:pt x="923925" y="276225"/>
                </a:lnTo>
                <a:lnTo>
                  <a:pt x="0" y="128587"/>
                </a:lnTo>
                <a:lnTo>
                  <a:pt x="261937" y="0"/>
                </a:lnTo>
                <a:close/>
              </a:path>
            </a:pathLst>
          </a:cu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 22"/>
          <p:cNvSpPr/>
          <p:nvPr/>
        </p:nvSpPr>
        <p:spPr>
          <a:xfrm>
            <a:off x="6376988" y="4938713"/>
            <a:ext cx="995362" cy="671512"/>
          </a:xfrm>
          <a:custGeom>
            <a:avLst/>
            <a:gdLst>
              <a:gd name="connsiteX0" fmla="*/ 0 w 995362"/>
              <a:gd name="connsiteY0" fmla="*/ 0 h 671512"/>
              <a:gd name="connsiteX1" fmla="*/ 95250 w 995362"/>
              <a:gd name="connsiteY1" fmla="*/ 538162 h 671512"/>
              <a:gd name="connsiteX2" fmla="*/ 995362 w 995362"/>
              <a:gd name="connsiteY2" fmla="*/ 671512 h 671512"/>
              <a:gd name="connsiteX3" fmla="*/ 904875 w 995362"/>
              <a:gd name="connsiteY3" fmla="*/ 123825 h 671512"/>
              <a:gd name="connsiteX4" fmla="*/ 0 w 995362"/>
              <a:gd name="connsiteY4" fmla="*/ 0 h 67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362" h="671512">
                <a:moveTo>
                  <a:pt x="0" y="0"/>
                </a:moveTo>
                <a:lnTo>
                  <a:pt x="95250" y="538162"/>
                </a:lnTo>
                <a:lnTo>
                  <a:pt x="995362" y="671512"/>
                </a:lnTo>
                <a:lnTo>
                  <a:pt x="904875" y="123825"/>
                </a:lnTo>
                <a:lnTo>
                  <a:pt x="0" y="0"/>
                </a:lnTo>
                <a:close/>
              </a:path>
            </a:pathLst>
          </a:cu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>
            <a:off x="6457950" y="5467350"/>
            <a:ext cx="1081088" cy="504825"/>
          </a:xfrm>
          <a:custGeom>
            <a:avLst/>
            <a:gdLst>
              <a:gd name="connsiteX0" fmla="*/ 0 w 1081088"/>
              <a:gd name="connsiteY0" fmla="*/ 0 h 504825"/>
              <a:gd name="connsiteX1" fmla="*/ 161925 w 1081088"/>
              <a:gd name="connsiteY1" fmla="*/ 381000 h 504825"/>
              <a:gd name="connsiteX2" fmla="*/ 1081088 w 1081088"/>
              <a:gd name="connsiteY2" fmla="*/ 504825 h 504825"/>
              <a:gd name="connsiteX3" fmla="*/ 909638 w 1081088"/>
              <a:gd name="connsiteY3" fmla="*/ 147638 h 504825"/>
              <a:gd name="connsiteX4" fmla="*/ 0 w 1081088"/>
              <a:gd name="connsiteY4" fmla="*/ 0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088" h="504825">
                <a:moveTo>
                  <a:pt x="0" y="0"/>
                </a:moveTo>
                <a:lnTo>
                  <a:pt x="161925" y="381000"/>
                </a:lnTo>
                <a:lnTo>
                  <a:pt x="1081088" y="504825"/>
                </a:lnTo>
                <a:lnTo>
                  <a:pt x="909638" y="147638"/>
                </a:lnTo>
                <a:lnTo>
                  <a:pt x="0" y="0"/>
                </a:lnTo>
                <a:close/>
              </a:path>
            </a:pathLst>
          </a:cu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6643688" y="5862638"/>
            <a:ext cx="1100137" cy="252412"/>
          </a:xfrm>
          <a:custGeom>
            <a:avLst/>
            <a:gdLst>
              <a:gd name="connsiteX0" fmla="*/ 0 w 1100137"/>
              <a:gd name="connsiteY0" fmla="*/ 0 h 252412"/>
              <a:gd name="connsiteX1" fmla="*/ 190500 w 1100137"/>
              <a:gd name="connsiteY1" fmla="*/ 119062 h 252412"/>
              <a:gd name="connsiteX2" fmla="*/ 1100137 w 1100137"/>
              <a:gd name="connsiteY2" fmla="*/ 252412 h 252412"/>
              <a:gd name="connsiteX3" fmla="*/ 914400 w 1100137"/>
              <a:gd name="connsiteY3" fmla="*/ 114300 h 252412"/>
              <a:gd name="connsiteX4" fmla="*/ 0 w 1100137"/>
              <a:gd name="connsiteY4" fmla="*/ 0 h 25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137" h="252412">
                <a:moveTo>
                  <a:pt x="0" y="0"/>
                </a:moveTo>
                <a:lnTo>
                  <a:pt x="190500" y="119062"/>
                </a:lnTo>
                <a:lnTo>
                  <a:pt x="1100137" y="252412"/>
                </a:lnTo>
                <a:lnTo>
                  <a:pt x="914400" y="114300"/>
                </a:lnTo>
                <a:lnTo>
                  <a:pt x="0" y="0"/>
                </a:lnTo>
                <a:close/>
              </a:path>
            </a:pathLst>
          </a:cu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>
            <a:off x="476250" y="2143125"/>
            <a:ext cx="3400425" cy="1114425"/>
          </a:xfrm>
          <a:custGeom>
            <a:avLst/>
            <a:gdLst>
              <a:gd name="connsiteX0" fmla="*/ 581025 w 3400425"/>
              <a:gd name="connsiteY0" fmla="*/ 0 h 1114425"/>
              <a:gd name="connsiteX1" fmla="*/ 3400425 w 3400425"/>
              <a:gd name="connsiteY1" fmla="*/ 552450 h 1114425"/>
              <a:gd name="connsiteX2" fmla="*/ 2743200 w 3400425"/>
              <a:gd name="connsiteY2" fmla="*/ 1114425 h 1114425"/>
              <a:gd name="connsiteX3" fmla="*/ 0 w 3400425"/>
              <a:gd name="connsiteY3" fmla="*/ 600075 h 1114425"/>
              <a:gd name="connsiteX4" fmla="*/ 581025 w 3400425"/>
              <a:gd name="connsiteY4" fmla="*/ 0 h 111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0425" h="1114425">
                <a:moveTo>
                  <a:pt x="581025" y="0"/>
                </a:moveTo>
                <a:lnTo>
                  <a:pt x="3400425" y="552450"/>
                </a:lnTo>
                <a:lnTo>
                  <a:pt x="2743200" y="1114425"/>
                </a:lnTo>
                <a:lnTo>
                  <a:pt x="0" y="600075"/>
                </a:lnTo>
                <a:lnTo>
                  <a:pt x="581025" y="0"/>
                </a:lnTo>
                <a:close/>
              </a:path>
            </a:pathLst>
          </a:custGeom>
          <a:pattFill prst="sphere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任意多边形 27"/>
          <p:cNvSpPr/>
          <p:nvPr/>
        </p:nvSpPr>
        <p:spPr>
          <a:xfrm>
            <a:off x="1047750" y="2038350"/>
            <a:ext cx="3543300" cy="657225"/>
          </a:xfrm>
          <a:custGeom>
            <a:avLst/>
            <a:gdLst>
              <a:gd name="connsiteX0" fmla="*/ 0 w 3543300"/>
              <a:gd name="connsiteY0" fmla="*/ 95250 h 657225"/>
              <a:gd name="connsiteX1" fmla="*/ 762000 w 3543300"/>
              <a:gd name="connsiteY1" fmla="*/ 0 h 657225"/>
              <a:gd name="connsiteX2" fmla="*/ 3543300 w 3543300"/>
              <a:gd name="connsiteY2" fmla="*/ 533400 h 657225"/>
              <a:gd name="connsiteX3" fmla="*/ 2819400 w 3543300"/>
              <a:gd name="connsiteY3" fmla="*/ 657225 h 657225"/>
              <a:gd name="connsiteX4" fmla="*/ 0 w 3543300"/>
              <a:gd name="connsiteY4" fmla="*/ 95250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3300" h="657225">
                <a:moveTo>
                  <a:pt x="0" y="95250"/>
                </a:moveTo>
                <a:lnTo>
                  <a:pt x="762000" y="0"/>
                </a:lnTo>
                <a:lnTo>
                  <a:pt x="3543300" y="533400"/>
                </a:lnTo>
                <a:lnTo>
                  <a:pt x="2819400" y="657225"/>
                </a:lnTo>
                <a:lnTo>
                  <a:pt x="0" y="95250"/>
                </a:lnTo>
                <a:close/>
              </a:path>
            </a:pathLst>
          </a:custGeom>
          <a:pattFill prst="sphere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123825" y="2724150"/>
            <a:ext cx="3095625" cy="1390650"/>
          </a:xfrm>
          <a:custGeom>
            <a:avLst/>
            <a:gdLst>
              <a:gd name="connsiteX0" fmla="*/ 361950 w 3095625"/>
              <a:gd name="connsiteY0" fmla="*/ 0 h 1390650"/>
              <a:gd name="connsiteX1" fmla="*/ 0 w 3095625"/>
              <a:gd name="connsiteY1" fmla="*/ 847725 h 1390650"/>
              <a:gd name="connsiteX2" fmla="*/ 2781300 w 3095625"/>
              <a:gd name="connsiteY2" fmla="*/ 1390650 h 1390650"/>
              <a:gd name="connsiteX3" fmla="*/ 3095625 w 3095625"/>
              <a:gd name="connsiteY3" fmla="*/ 542925 h 1390650"/>
              <a:gd name="connsiteX4" fmla="*/ 361950 w 3095625"/>
              <a:gd name="connsiteY4" fmla="*/ 0 h 139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5625" h="1390650">
                <a:moveTo>
                  <a:pt x="361950" y="0"/>
                </a:moveTo>
                <a:lnTo>
                  <a:pt x="0" y="847725"/>
                </a:lnTo>
                <a:lnTo>
                  <a:pt x="2781300" y="1390650"/>
                </a:lnTo>
                <a:lnTo>
                  <a:pt x="3095625" y="542925"/>
                </a:lnTo>
                <a:lnTo>
                  <a:pt x="361950" y="0"/>
                </a:lnTo>
                <a:close/>
              </a:path>
            </a:pathLst>
          </a:custGeom>
          <a:pattFill prst="sphere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>
            <a:off x="123825" y="3581400"/>
            <a:ext cx="2800350" cy="1476375"/>
          </a:xfrm>
          <a:custGeom>
            <a:avLst/>
            <a:gdLst>
              <a:gd name="connsiteX0" fmla="*/ 0 w 2800350"/>
              <a:gd name="connsiteY0" fmla="*/ 0 h 1476375"/>
              <a:gd name="connsiteX1" fmla="*/ 9525 w 2800350"/>
              <a:gd name="connsiteY1" fmla="*/ 933450 h 1476375"/>
              <a:gd name="connsiteX2" fmla="*/ 2800350 w 2800350"/>
              <a:gd name="connsiteY2" fmla="*/ 1476375 h 1476375"/>
              <a:gd name="connsiteX3" fmla="*/ 2781300 w 2800350"/>
              <a:gd name="connsiteY3" fmla="*/ 552450 h 1476375"/>
              <a:gd name="connsiteX4" fmla="*/ 0 w 2800350"/>
              <a:gd name="connsiteY4" fmla="*/ 0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0350" h="1476375">
                <a:moveTo>
                  <a:pt x="0" y="0"/>
                </a:moveTo>
                <a:lnTo>
                  <a:pt x="9525" y="933450"/>
                </a:lnTo>
                <a:lnTo>
                  <a:pt x="2800350" y="1476375"/>
                </a:lnTo>
                <a:lnTo>
                  <a:pt x="2781300" y="552450"/>
                </a:lnTo>
                <a:lnTo>
                  <a:pt x="0" y="0"/>
                </a:lnTo>
                <a:close/>
              </a:path>
            </a:pathLst>
          </a:custGeom>
          <a:pattFill prst="sphere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 31"/>
          <p:cNvSpPr/>
          <p:nvPr/>
        </p:nvSpPr>
        <p:spPr>
          <a:xfrm>
            <a:off x="161925" y="4524375"/>
            <a:ext cx="3152775" cy="1276350"/>
          </a:xfrm>
          <a:custGeom>
            <a:avLst/>
            <a:gdLst>
              <a:gd name="connsiteX0" fmla="*/ 0 w 3152775"/>
              <a:gd name="connsiteY0" fmla="*/ 0 h 1276350"/>
              <a:gd name="connsiteX1" fmla="*/ 390525 w 3152775"/>
              <a:gd name="connsiteY1" fmla="*/ 752475 h 1276350"/>
              <a:gd name="connsiteX2" fmla="*/ 3152775 w 3152775"/>
              <a:gd name="connsiteY2" fmla="*/ 1276350 h 1276350"/>
              <a:gd name="connsiteX3" fmla="*/ 2752725 w 3152775"/>
              <a:gd name="connsiteY3" fmla="*/ 552450 h 1276350"/>
              <a:gd name="connsiteX4" fmla="*/ 0 w 3152775"/>
              <a:gd name="connsiteY4" fmla="*/ 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2775" h="1276350">
                <a:moveTo>
                  <a:pt x="0" y="0"/>
                </a:moveTo>
                <a:lnTo>
                  <a:pt x="390525" y="752475"/>
                </a:lnTo>
                <a:lnTo>
                  <a:pt x="3152775" y="1276350"/>
                </a:lnTo>
                <a:lnTo>
                  <a:pt x="2752725" y="552450"/>
                </a:lnTo>
                <a:lnTo>
                  <a:pt x="0" y="0"/>
                </a:lnTo>
                <a:close/>
              </a:path>
            </a:pathLst>
          </a:custGeom>
          <a:pattFill prst="sphere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 32"/>
          <p:cNvSpPr/>
          <p:nvPr/>
        </p:nvSpPr>
        <p:spPr>
          <a:xfrm>
            <a:off x="581025" y="5295900"/>
            <a:ext cx="3343275" cy="838200"/>
          </a:xfrm>
          <a:custGeom>
            <a:avLst/>
            <a:gdLst>
              <a:gd name="connsiteX0" fmla="*/ 0 w 3343275"/>
              <a:gd name="connsiteY0" fmla="*/ 0 h 838200"/>
              <a:gd name="connsiteX1" fmla="*/ 590550 w 3343275"/>
              <a:gd name="connsiteY1" fmla="*/ 323850 h 838200"/>
              <a:gd name="connsiteX2" fmla="*/ 3343275 w 3343275"/>
              <a:gd name="connsiteY2" fmla="*/ 838200 h 838200"/>
              <a:gd name="connsiteX3" fmla="*/ 2724150 w 3343275"/>
              <a:gd name="connsiteY3" fmla="*/ 504825 h 838200"/>
              <a:gd name="connsiteX4" fmla="*/ 0 w 3343275"/>
              <a:gd name="connsiteY4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3275" h="838200">
                <a:moveTo>
                  <a:pt x="0" y="0"/>
                </a:moveTo>
                <a:lnTo>
                  <a:pt x="590550" y="323850"/>
                </a:lnTo>
                <a:lnTo>
                  <a:pt x="3343275" y="838200"/>
                </a:lnTo>
                <a:lnTo>
                  <a:pt x="2724150" y="504825"/>
                </a:lnTo>
                <a:lnTo>
                  <a:pt x="0" y="0"/>
                </a:lnTo>
                <a:close/>
              </a:path>
            </a:pathLst>
          </a:custGeom>
          <a:pattFill prst="sphere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>
            <a:off x="3467100" y="3686175"/>
            <a:ext cx="1619250" cy="800100"/>
          </a:xfrm>
          <a:custGeom>
            <a:avLst/>
            <a:gdLst>
              <a:gd name="connsiteX0" fmla="*/ 238125 w 1619250"/>
              <a:gd name="connsiteY0" fmla="*/ 0 h 800100"/>
              <a:gd name="connsiteX1" fmla="*/ 1619250 w 1619250"/>
              <a:gd name="connsiteY1" fmla="*/ 266700 h 800100"/>
              <a:gd name="connsiteX2" fmla="*/ 1609725 w 1619250"/>
              <a:gd name="connsiteY2" fmla="*/ 800100 h 800100"/>
              <a:gd name="connsiteX3" fmla="*/ 0 w 1619250"/>
              <a:gd name="connsiteY3" fmla="*/ 514350 h 800100"/>
              <a:gd name="connsiteX4" fmla="*/ 238125 w 1619250"/>
              <a:gd name="connsiteY4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9250" h="800100">
                <a:moveTo>
                  <a:pt x="238125" y="0"/>
                </a:moveTo>
                <a:lnTo>
                  <a:pt x="1619250" y="266700"/>
                </a:lnTo>
                <a:lnTo>
                  <a:pt x="1609725" y="800100"/>
                </a:lnTo>
                <a:lnTo>
                  <a:pt x="0" y="514350"/>
                </a:lnTo>
                <a:lnTo>
                  <a:pt x="238125" y="0"/>
                </a:lnTo>
                <a:close/>
              </a:path>
            </a:pathLst>
          </a:custGeom>
          <a:pattFill prst="sphere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34"/>
          <p:cNvSpPr/>
          <p:nvPr/>
        </p:nvSpPr>
        <p:spPr>
          <a:xfrm>
            <a:off x="3709988" y="3367088"/>
            <a:ext cx="1381125" cy="581025"/>
          </a:xfrm>
          <a:custGeom>
            <a:avLst/>
            <a:gdLst>
              <a:gd name="connsiteX0" fmla="*/ 333375 w 1381125"/>
              <a:gd name="connsiteY0" fmla="*/ 0 h 581025"/>
              <a:gd name="connsiteX1" fmla="*/ 1114425 w 1381125"/>
              <a:gd name="connsiteY1" fmla="*/ 133350 h 581025"/>
              <a:gd name="connsiteX2" fmla="*/ 1381125 w 1381125"/>
              <a:gd name="connsiteY2" fmla="*/ 581025 h 581025"/>
              <a:gd name="connsiteX3" fmla="*/ 0 w 1381125"/>
              <a:gd name="connsiteY3" fmla="*/ 314325 h 581025"/>
              <a:gd name="connsiteX4" fmla="*/ 333375 w 1381125"/>
              <a:gd name="connsiteY4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1125" h="581025">
                <a:moveTo>
                  <a:pt x="333375" y="0"/>
                </a:moveTo>
                <a:lnTo>
                  <a:pt x="1114425" y="133350"/>
                </a:lnTo>
                <a:lnTo>
                  <a:pt x="1381125" y="581025"/>
                </a:lnTo>
                <a:lnTo>
                  <a:pt x="0" y="314325"/>
                </a:lnTo>
                <a:lnTo>
                  <a:pt x="333375" y="0"/>
                </a:lnTo>
                <a:close/>
              </a:path>
            </a:pathLst>
          </a:custGeom>
          <a:pattFill prst="sphere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>
            <a:off x="4043363" y="3295650"/>
            <a:ext cx="795337" cy="214313"/>
          </a:xfrm>
          <a:custGeom>
            <a:avLst/>
            <a:gdLst>
              <a:gd name="connsiteX0" fmla="*/ 0 w 795337"/>
              <a:gd name="connsiteY0" fmla="*/ 76200 h 214313"/>
              <a:gd name="connsiteX1" fmla="*/ 438150 w 795337"/>
              <a:gd name="connsiteY1" fmla="*/ 0 h 214313"/>
              <a:gd name="connsiteX2" fmla="*/ 795337 w 795337"/>
              <a:gd name="connsiteY2" fmla="*/ 214313 h 214313"/>
              <a:gd name="connsiteX3" fmla="*/ 0 w 795337"/>
              <a:gd name="connsiteY3" fmla="*/ 76200 h 21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5337" h="214313">
                <a:moveTo>
                  <a:pt x="0" y="76200"/>
                </a:moveTo>
                <a:lnTo>
                  <a:pt x="438150" y="0"/>
                </a:lnTo>
                <a:lnTo>
                  <a:pt x="795337" y="214313"/>
                </a:lnTo>
                <a:lnTo>
                  <a:pt x="0" y="76200"/>
                </a:lnTo>
                <a:close/>
              </a:path>
            </a:pathLst>
          </a:custGeom>
          <a:pattFill prst="sphere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任意多边形 37"/>
          <p:cNvSpPr/>
          <p:nvPr/>
        </p:nvSpPr>
        <p:spPr>
          <a:xfrm>
            <a:off x="3486150" y="4200525"/>
            <a:ext cx="1595438" cy="795338"/>
          </a:xfrm>
          <a:custGeom>
            <a:avLst/>
            <a:gdLst>
              <a:gd name="connsiteX0" fmla="*/ 0 w 1595438"/>
              <a:gd name="connsiteY0" fmla="*/ 0 h 795338"/>
              <a:gd name="connsiteX1" fmla="*/ 4763 w 1595438"/>
              <a:gd name="connsiteY1" fmla="*/ 538163 h 795338"/>
              <a:gd name="connsiteX2" fmla="*/ 1395413 w 1595438"/>
              <a:gd name="connsiteY2" fmla="*/ 795338 h 795338"/>
              <a:gd name="connsiteX3" fmla="*/ 1595438 w 1595438"/>
              <a:gd name="connsiteY3" fmla="*/ 280988 h 795338"/>
              <a:gd name="connsiteX4" fmla="*/ 0 w 1595438"/>
              <a:gd name="connsiteY4" fmla="*/ 0 h 795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5438" h="795338">
                <a:moveTo>
                  <a:pt x="0" y="0"/>
                </a:moveTo>
                <a:cubicBezTo>
                  <a:pt x="1588" y="179388"/>
                  <a:pt x="3175" y="358775"/>
                  <a:pt x="4763" y="538163"/>
                </a:cubicBezTo>
                <a:lnTo>
                  <a:pt x="1395413" y="795338"/>
                </a:lnTo>
                <a:lnTo>
                  <a:pt x="1595438" y="280988"/>
                </a:lnTo>
                <a:lnTo>
                  <a:pt x="0" y="0"/>
                </a:lnTo>
                <a:close/>
              </a:path>
            </a:pathLst>
          </a:custGeom>
          <a:pattFill prst="sphere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>
            <a:off x="3490913" y="4738688"/>
            <a:ext cx="1400175" cy="600075"/>
          </a:xfrm>
          <a:custGeom>
            <a:avLst/>
            <a:gdLst>
              <a:gd name="connsiteX0" fmla="*/ 0 w 1400175"/>
              <a:gd name="connsiteY0" fmla="*/ 0 h 600075"/>
              <a:gd name="connsiteX1" fmla="*/ 1400175 w 1400175"/>
              <a:gd name="connsiteY1" fmla="*/ 257175 h 600075"/>
              <a:gd name="connsiteX2" fmla="*/ 1038225 w 1400175"/>
              <a:gd name="connsiteY2" fmla="*/ 600075 h 600075"/>
              <a:gd name="connsiteX3" fmla="*/ 204787 w 1400175"/>
              <a:gd name="connsiteY3" fmla="*/ 442912 h 600075"/>
              <a:gd name="connsiteX4" fmla="*/ 0 w 1400175"/>
              <a:gd name="connsiteY4" fmla="*/ 0 h 6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175" h="600075">
                <a:moveTo>
                  <a:pt x="0" y="0"/>
                </a:moveTo>
                <a:lnTo>
                  <a:pt x="1400175" y="257175"/>
                </a:lnTo>
                <a:lnTo>
                  <a:pt x="1038225" y="600075"/>
                </a:lnTo>
                <a:lnTo>
                  <a:pt x="204787" y="442912"/>
                </a:lnTo>
                <a:lnTo>
                  <a:pt x="0" y="0"/>
                </a:lnTo>
                <a:close/>
              </a:path>
            </a:pathLst>
          </a:custGeom>
          <a:pattFill prst="sphere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 39"/>
          <p:cNvSpPr/>
          <p:nvPr/>
        </p:nvSpPr>
        <p:spPr>
          <a:xfrm>
            <a:off x="3700463" y="5186363"/>
            <a:ext cx="838200" cy="228600"/>
          </a:xfrm>
          <a:custGeom>
            <a:avLst/>
            <a:gdLst>
              <a:gd name="connsiteX0" fmla="*/ 0 w 838200"/>
              <a:gd name="connsiteY0" fmla="*/ 0 h 228600"/>
              <a:gd name="connsiteX1" fmla="*/ 404812 w 838200"/>
              <a:gd name="connsiteY1" fmla="*/ 228600 h 228600"/>
              <a:gd name="connsiteX2" fmla="*/ 838200 w 838200"/>
              <a:gd name="connsiteY2" fmla="*/ 157162 h 228600"/>
              <a:gd name="connsiteX3" fmla="*/ 0 w 838200"/>
              <a:gd name="connsiteY3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200" h="228600">
                <a:moveTo>
                  <a:pt x="0" y="0"/>
                </a:moveTo>
                <a:lnTo>
                  <a:pt x="404812" y="228600"/>
                </a:lnTo>
                <a:lnTo>
                  <a:pt x="838200" y="157162"/>
                </a:lnTo>
                <a:lnTo>
                  <a:pt x="0" y="0"/>
                </a:lnTo>
                <a:close/>
              </a:path>
            </a:pathLst>
          </a:custGeom>
          <a:pattFill prst="sphere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任意多边形 43"/>
          <p:cNvSpPr/>
          <p:nvPr/>
        </p:nvSpPr>
        <p:spPr>
          <a:xfrm>
            <a:off x="7277100" y="4167188"/>
            <a:ext cx="566738" cy="904875"/>
          </a:xfrm>
          <a:custGeom>
            <a:avLst/>
            <a:gdLst>
              <a:gd name="connsiteX0" fmla="*/ 9525 w 566738"/>
              <a:gd name="connsiteY0" fmla="*/ 285750 h 904875"/>
              <a:gd name="connsiteX1" fmla="*/ 566738 w 566738"/>
              <a:gd name="connsiteY1" fmla="*/ 0 h 904875"/>
              <a:gd name="connsiteX2" fmla="*/ 490538 w 566738"/>
              <a:gd name="connsiteY2" fmla="*/ 342900 h 904875"/>
              <a:gd name="connsiteX3" fmla="*/ 542925 w 566738"/>
              <a:gd name="connsiteY3" fmla="*/ 542925 h 904875"/>
              <a:gd name="connsiteX4" fmla="*/ 542925 w 566738"/>
              <a:gd name="connsiteY4" fmla="*/ 638175 h 904875"/>
              <a:gd name="connsiteX5" fmla="*/ 0 w 566738"/>
              <a:gd name="connsiteY5" fmla="*/ 904875 h 904875"/>
              <a:gd name="connsiteX6" fmla="*/ 9525 w 566738"/>
              <a:gd name="connsiteY6" fmla="*/ 28575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738" h="904875">
                <a:moveTo>
                  <a:pt x="9525" y="285750"/>
                </a:moveTo>
                <a:lnTo>
                  <a:pt x="566738" y="0"/>
                </a:lnTo>
                <a:lnTo>
                  <a:pt x="490538" y="342900"/>
                </a:lnTo>
                <a:lnTo>
                  <a:pt x="542925" y="542925"/>
                </a:lnTo>
                <a:lnTo>
                  <a:pt x="542925" y="638175"/>
                </a:lnTo>
                <a:lnTo>
                  <a:pt x="0" y="904875"/>
                </a:lnTo>
                <a:lnTo>
                  <a:pt x="9525" y="285750"/>
                </a:lnTo>
                <a:close/>
              </a:path>
            </a:pathLst>
          </a:custGeom>
          <a:pattFill prst="sphere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任意多边形 44"/>
          <p:cNvSpPr/>
          <p:nvPr/>
        </p:nvSpPr>
        <p:spPr>
          <a:xfrm>
            <a:off x="7820025" y="3805238"/>
            <a:ext cx="638175" cy="995362"/>
          </a:xfrm>
          <a:custGeom>
            <a:avLst/>
            <a:gdLst>
              <a:gd name="connsiteX0" fmla="*/ 57150 w 638175"/>
              <a:gd name="connsiteY0" fmla="*/ 328612 h 995362"/>
              <a:gd name="connsiteX1" fmla="*/ 161925 w 638175"/>
              <a:gd name="connsiteY1" fmla="*/ 604837 h 995362"/>
              <a:gd name="connsiteX2" fmla="*/ 95250 w 638175"/>
              <a:gd name="connsiteY2" fmla="*/ 876300 h 995362"/>
              <a:gd name="connsiteX3" fmla="*/ 4763 w 638175"/>
              <a:gd name="connsiteY3" fmla="*/ 895350 h 995362"/>
              <a:gd name="connsiteX4" fmla="*/ 0 w 638175"/>
              <a:gd name="connsiteY4" fmla="*/ 995362 h 995362"/>
              <a:gd name="connsiteX5" fmla="*/ 638175 w 638175"/>
              <a:gd name="connsiteY5" fmla="*/ 647700 h 995362"/>
              <a:gd name="connsiteX6" fmla="*/ 633413 w 638175"/>
              <a:gd name="connsiteY6" fmla="*/ 0 h 995362"/>
              <a:gd name="connsiteX7" fmla="*/ 57150 w 638175"/>
              <a:gd name="connsiteY7" fmla="*/ 328612 h 99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8175" h="995362">
                <a:moveTo>
                  <a:pt x="57150" y="328612"/>
                </a:moveTo>
                <a:lnTo>
                  <a:pt x="161925" y="604837"/>
                </a:lnTo>
                <a:lnTo>
                  <a:pt x="95250" y="876300"/>
                </a:lnTo>
                <a:lnTo>
                  <a:pt x="4763" y="895350"/>
                </a:lnTo>
                <a:lnTo>
                  <a:pt x="0" y="995362"/>
                </a:lnTo>
                <a:lnTo>
                  <a:pt x="638175" y="647700"/>
                </a:lnTo>
                <a:cubicBezTo>
                  <a:pt x="636588" y="431800"/>
                  <a:pt x="635000" y="215900"/>
                  <a:pt x="633413" y="0"/>
                </a:cubicBezTo>
                <a:lnTo>
                  <a:pt x="57150" y="328612"/>
                </a:lnTo>
                <a:close/>
              </a:path>
            </a:pathLst>
          </a:custGeom>
          <a:pattFill prst="sphere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任意多边形 45"/>
          <p:cNvSpPr/>
          <p:nvPr/>
        </p:nvSpPr>
        <p:spPr>
          <a:xfrm>
            <a:off x="7281863" y="4443413"/>
            <a:ext cx="1176337" cy="1171575"/>
          </a:xfrm>
          <a:custGeom>
            <a:avLst/>
            <a:gdLst>
              <a:gd name="connsiteX0" fmla="*/ 0 w 1176337"/>
              <a:gd name="connsiteY0" fmla="*/ 633412 h 1171575"/>
              <a:gd name="connsiteX1" fmla="*/ 90487 w 1176337"/>
              <a:gd name="connsiteY1" fmla="*/ 1171575 h 1171575"/>
              <a:gd name="connsiteX2" fmla="*/ 1085850 w 1176337"/>
              <a:gd name="connsiteY2" fmla="*/ 642937 h 1171575"/>
              <a:gd name="connsiteX3" fmla="*/ 1176337 w 1176337"/>
              <a:gd name="connsiteY3" fmla="*/ 0 h 1171575"/>
              <a:gd name="connsiteX4" fmla="*/ 0 w 1176337"/>
              <a:gd name="connsiteY4" fmla="*/ 633412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6337" h="1171575">
                <a:moveTo>
                  <a:pt x="0" y="633412"/>
                </a:moveTo>
                <a:lnTo>
                  <a:pt x="90487" y="1171575"/>
                </a:lnTo>
                <a:lnTo>
                  <a:pt x="1085850" y="642937"/>
                </a:lnTo>
                <a:lnTo>
                  <a:pt x="1176337" y="0"/>
                </a:lnTo>
                <a:lnTo>
                  <a:pt x="0" y="633412"/>
                </a:lnTo>
                <a:close/>
              </a:path>
            </a:pathLst>
          </a:custGeom>
          <a:pattFill prst="sphere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任意多边形 46"/>
          <p:cNvSpPr/>
          <p:nvPr/>
        </p:nvSpPr>
        <p:spPr>
          <a:xfrm>
            <a:off x="7372350" y="5086350"/>
            <a:ext cx="995363" cy="895350"/>
          </a:xfrm>
          <a:custGeom>
            <a:avLst/>
            <a:gdLst>
              <a:gd name="connsiteX0" fmla="*/ 0 w 995363"/>
              <a:gd name="connsiteY0" fmla="*/ 538163 h 895350"/>
              <a:gd name="connsiteX1" fmla="*/ 180975 w 995363"/>
              <a:gd name="connsiteY1" fmla="*/ 895350 h 895350"/>
              <a:gd name="connsiteX2" fmla="*/ 828675 w 995363"/>
              <a:gd name="connsiteY2" fmla="*/ 552450 h 895350"/>
              <a:gd name="connsiteX3" fmla="*/ 995363 w 995363"/>
              <a:gd name="connsiteY3" fmla="*/ 0 h 895350"/>
              <a:gd name="connsiteX4" fmla="*/ 0 w 995363"/>
              <a:gd name="connsiteY4" fmla="*/ 538163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363" h="895350">
                <a:moveTo>
                  <a:pt x="0" y="538163"/>
                </a:moveTo>
                <a:lnTo>
                  <a:pt x="180975" y="895350"/>
                </a:lnTo>
                <a:lnTo>
                  <a:pt x="828675" y="552450"/>
                </a:lnTo>
                <a:lnTo>
                  <a:pt x="995363" y="0"/>
                </a:lnTo>
                <a:lnTo>
                  <a:pt x="0" y="538163"/>
                </a:lnTo>
                <a:close/>
              </a:path>
            </a:pathLst>
          </a:custGeom>
          <a:pattFill prst="sphere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任意多边形 47"/>
          <p:cNvSpPr/>
          <p:nvPr/>
        </p:nvSpPr>
        <p:spPr>
          <a:xfrm>
            <a:off x="7548563" y="5634038"/>
            <a:ext cx="657225" cy="495300"/>
          </a:xfrm>
          <a:custGeom>
            <a:avLst/>
            <a:gdLst>
              <a:gd name="connsiteX0" fmla="*/ 0 w 657225"/>
              <a:gd name="connsiteY0" fmla="*/ 352425 h 495300"/>
              <a:gd name="connsiteX1" fmla="*/ 209550 w 657225"/>
              <a:gd name="connsiteY1" fmla="*/ 495300 h 495300"/>
              <a:gd name="connsiteX2" fmla="*/ 452437 w 657225"/>
              <a:gd name="connsiteY2" fmla="*/ 366712 h 495300"/>
              <a:gd name="connsiteX3" fmla="*/ 657225 w 657225"/>
              <a:gd name="connsiteY3" fmla="*/ 0 h 495300"/>
              <a:gd name="connsiteX4" fmla="*/ 0 w 657225"/>
              <a:gd name="connsiteY4" fmla="*/ 352425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25" h="495300">
                <a:moveTo>
                  <a:pt x="0" y="352425"/>
                </a:moveTo>
                <a:lnTo>
                  <a:pt x="209550" y="495300"/>
                </a:lnTo>
                <a:lnTo>
                  <a:pt x="452437" y="366712"/>
                </a:lnTo>
                <a:lnTo>
                  <a:pt x="657225" y="0"/>
                </a:lnTo>
                <a:lnTo>
                  <a:pt x="0" y="352425"/>
                </a:lnTo>
                <a:close/>
              </a:path>
            </a:pathLst>
          </a:custGeom>
          <a:pattFill prst="sphere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454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8000" y="977416"/>
            <a:ext cx="8856000" cy="1569660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3200" dirty="0" smtClean="0">
                <a:solidFill>
                  <a:srgbClr val="C00000"/>
                </a:solidFill>
              </a:rPr>
              <a:t>Inner surface area of the calorimeter barrel and two end caps</a:t>
            </a:r>
          </a:p>
          <a:p>
            <a:pPr marL="514350" indent="-514350">
              <a:buAutoNum type="arabicPeriod"/>
            </a:pPr>
            <a:r>
              <a:rPr lang="en-US" altLang="zh-CN" sz="3200" dirty="0" smtClean="0">
                <a:solidFill>
                  <a:srgbClr val="C00000"/>
                </a:solidFill>
              </a:rPr>
              <a:t>Readout segmentation 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828000" y="189000"/>
            <a:ext cx="77798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F0000"/>
                </a:solidFill>
              </a:rPr>
              <a:t>Area to </a:t>
            </a:r>
            <a:r>
              <a:rPr lang="en-US" altLang="zh-CN" sz="4000" b="1" dirty="0">
                <a:solidFill>
                  <a:srgbClr val="FF0000"/>
                </a:solidFill>
              </a:rPr>
              <a:t>be Covered Determine by 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40000" y="4077100"/>
            <a:ext cx="8352000" cy="738664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altLang="zh-CN" sz="2800" dirty="0" smtClean="0">
                <a:solidFill>
                  <a:srgbClr val="C00000"/>
                </a:solidFill>
              </a:rPr>
              <a:t>Crude estimation</a:t>
            </a:r>
            <a:r>
              <a:rPr lang="zh-CN" altLang="en-US" sz="2800" dirty="0" smtClean="0">
                <a:solidFill>
                  <a:srgbClr val="C00000"/>
                </a:solidFill>
              </a:rPr>
              <a:t>：</a:t>
            </a:r>
            <a:r>
              <a:rPr lang="en-US" altLang="zh-CN" sz="2800" dirty="0" smtClean="0">
                <a:solidFill>
                  <a:srgbClr val="C00000"/>
                </a:solidFill>
              </a:rPr>
              <a:t>2 </a:t>
            </a:r>
            <a:r>
              <a:rPr lang="en-US" altLang="zh-CN" sz="2800" dirty="0">
                <a:solidFill>
                  <a:srgbClr val="C00000"/>
                </a:solidFill>
              </a:rPr>
              <a:t>x </a:t>
            </a:r>
            <a:r>
              <a:rPr lang="en-US" altLang="zh-CN" sz="2800" dirty="0" smtClean="0">
                <a:solidFill>
                  <a:srgbClr val="C00000"/>
                </a:solidFill>
              </a:rPr>
              <a:t>(65 </a:t>
            </a:r>
            <a:r>
              <a:rPr lang="en-US" altLang="zh-CN" sz="2800" dirty="0">
                <a:solidFill>
                  <a:srgbClr val="C00000"/>
                </a:solidFill>
              </a:rPr>
              <a:t>m</a:t>
            </a:r>
            <a:r>
              <a:rPr lang="en-US" altLang="zh-CN" sz="2800" baseline="30000" dirty="0">
                <a:solidFill>
                  <a:srgbClr val="C00000"/>
                </a:solidFill>
              </a:rPr>
              <a:t>2</a:t>
            </a:r>
            <a:r>
              <a:rPr lang="en-US" altLang="zh-CN" sz="2800" dirty="0">
                <a:solidFill>
                  <a:srgbClr val="C00000"/>
                </a:solidFill>
              </a:rPr>
              <a:t> + </a:t>
            </a:r>
            <a:r>
              <a:rPr lang="en-US" altLang="zh-CN" sz="2800" dirty="0" smtClean="0">
                <a:solidFill>
                  <a:srgbClr val="C00000"/>
                </a:solidFill>
              </a:rPr>
              <a:t>2 x 12.5 m</a:t>
            </a:r>
            <a:r>
              <a:rPr lang="en-US" altLang="zh-CN" sz="2800" baseline="30000" dirty="0" smtClean="0">
                <a:solidFill>
                  <a:srgbClr val="C00000"/>
                </a:solidFill>
              </a:rPr>
              <a:t>2</a:t>
            </a:r>
            <a:r>
              <a:rPr lang="en-US" altLang="zh-CN" sz="2800" dirty="0" smtClean="0">
                <a:solidFill>
                  <a:srgbClr val="C00000"/>
                </a:solidFill>
              </a:rPr>
              <a:t>) </a:t>
            </a:r>
            <a:r>
              <a:rPr lang="en-US" altLang="zh-CN" sz="2800" dirty="0">
                <a:solidFill>
                  <a:srgbClr val="C00000"/>
                </a:solidFill>
              </a:rPr>
              <a:t>= </a:t>
            </a:r>
            <a:r>
              <a:rPr lang="en-US" altLang="zh-CN" sz="2800" dirty="0" smtClean="0">
                <a:solidFill>
                  <a:srgbClr val="C00000"/>
                </a:solidFill>
              </a:rPr>
              <a:t>180 m</a:t>
            </a:r>
            <a:r>
              <a:rPr lang="en-US" altLang="zh-CN" sz="2800" baseline="30000" dirty="0" smtClean="0">
                <a:solidFill>
                  <a:srgbClr val="C00000"/>
                </a:solidFill>
              </a:rPr>
              <a:t>2</a:t>
            </a:r>
            <a:endParaRPr lang="en-US" altLang="zh-CN" sz="2800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68694" y="2627606"/>
            <a:ext cx="780661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/>
              <a:t>Take </a:t>
            </a:r>
            <a:endParaRPr lang="en-US" altLang="zh-CN" sz="2800" b="1" dirty="0"/>
          </a:p>
          <a:p>
            <a:pPr algn="ctr"/>
            <a:r>
              <a:rPr lang="en-US" altLang="zh-CN" sz="2800" dirty="0" err="1" smtClean="0">
                <a:solidFill>
                  <a:srgbClr val="C00000"/>
                </a:solidFill>
              </a:rPr>
              <a:t>R</a:t>
            </a:r>
            <a:r>
              <a:rPr lang="en-US" altLang="zh-CN" sz="2800" baseline="-25000" dirty="0" err="1" smtClean="0">
                <a:solidFill>
                  <a:srgbClr val="C00000"/>
                </a:solidFill>
              </a:rPr>
              <a:t>in</a:t>
            </a:r>
            <a:r>
              <a:rPr lang="en-US" altLang="zh-CN" sz="2800" dirty="0" smtClean="0">
                <a:solidFill>
                  <a:srgbClr val="C00000"/>
                </a:solidFill>
              </a:rPr>
              <a:t> = 2 m  </a:t>
            </a:r>
          </a:p>
          <a:p>
            <a:pPr algn="ctr"/>
            <a:r>
              <a:rPr lang="en-US" altLang="zh-CN" sz="2800" dirty="0">
                <a:solidFill>
                  <a:srgbClr val="C00000"/>
                </a:solidFill>
              </a:rPr>
              <a:t>Barrel Length </a:t>
            </a:r>
            <a:r>
              <a:rPr lang="en-US" altLang="zh-CN" sz="2800" dirty="0" smtClean="0">
                <a:solidFill>
                  <a:srgbClr val="C00000"/>
                </a:solidFill>
              </a:rPr>
              <a:t>= 5 m</a:t>
            </a:r>
          </a:p>
        </p:txBody>
      </p:sp>
      <p:sp>
        <p:nvSpPr>
          <p:cNvPr id="9" name="矩形 8"/>
          <p:cNvSpPr/>
          <p:nvPr/>
        </p:nvSpPr>
        <p:spPr>
          <a:xfrm>
            <a:off x="3690663" y="5064875"/>
            <a:ext cx="1624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Barrel </a:t>
            </a:r>
            <a:r>
              <a:rPr lang="en-US" altLang="zh-CN" sz="2400" dirty="0" smtClean="0"/>
              <a:t>area </a:t>
            </a:r>
            <a:endParaRPr lang="zh-CN" altLang="en-US" sz="2400" dirty="0"/>
          </a:p>
        </p:txBody>
      </p:sp>
      <p:cxnSp>
        <p:nvCxnSpPr>
          <p:cNvPr id="10" name="直接箭头连接符 9"/>
          <p:cNvCxnSpPr/>
          <p:nvPr/>
        </p:nvCxnSpPr>
        <p:spPr>
          <a:xfrm flipH="1" flipV="1">
            <a:off x="4502713" y="4746189"/>
            <a:ext cx="0" cy="391958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510713" y="5064876"/>
            <a:ext cx="1854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End cap area </a:t>
            </a:r>
            <a:endParaRPr lang="zh-CN" altLang="en-US" sz="2400" dirty="0"/>
          </a:p>
        </p:txBody>
      </p:sp>
      <p:cxnSp>
        <p:nvCxnSpPr>
          <p:cNvPr id="12" name="直接箭头连接符 11"/>
          <p:cNvCxnSpPr/>
          <p:nvPr/>
        </p:nvCxnSpPr>
        <p:spPr>
          <a:xfrm flipH="1" flipV="1">
            <a:off x="6374713" y="4737313"/>
            <a:ext cx="0" cy="391958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2315543" y="6237933"/>
            <a:ext cx="5049973" cy="523220"/>
          </a:xfrm>
          <a:prstGeom prst="rect">
            <a:avLst/>
          </a:prstGeom>
          <a:solidFill>
            <a:srgbClr val="00FF00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 smtClean="0"/>
              <a:t>2.5 </a:t>
            </a:r>
            <a:r>
              <a:rPr lang="en-US" altLang="zh-CN" sz="2800" dirty="0"/>
              <a:t>cm x </a:t>
            </a:r>
            <a:r>
              <a:rPr lang="en-US" altLang="zh-CN" sz="2800" dirty="0" smtClean="0"/>
              <a:t>2.5 cm </a:t>
            </a:r>
            <a:r>
              <a:rPr lang="en-US" altLang="zh-CN" sz="2800" dirty="0" smtClean="0">
                <a:sym typeface="Symbol" panose="05050102010706020507" pitchFamily="18" charset="2"/>
              </a:rPr>
              <a:t> 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288,000 PMTs</a:t>
            </a:r>
            <a:endParaRPr lang="zh-CN" altLang="en-US" sz="2800" b="1" dirty="0"/>
          </a:p>
        </p:txBody>
      </p:sp>
      <p:sp>
        <p:nvSpPr>
          <p:cNvPr id="14" name="矩形 13"/>
          <p:cNvSpPr/>
          <p:nvPr/>
        </p:nvSpPr>
        <p:spPr>
          <a:xfrm>
            <a:off x="2692640" y="5603158"/>
            <a:ext cx="4319003" cy="523220"/>
          </a:xfrm>
          <a:prstGeom prst="rect">
            <a:avLst/>
          </a:prstGeom>
          <a:solidFill>
            <a:srgbClr val="00FF00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 smtClean="0"/>
              <a:t>5 </a:t>
            </a:r>
            <a:r>
              <a:rPr lang="en-US" altLang="zh-CN" sz="2800" dirty="0"/>
              <a:t>cm x </a:t>
            </a:r>
            <a:r>
              <a:rPr lang="en-US" altLang="zh-CN" sz="2800" dirty="0" smtClean="0"/>
              <a:t>5 cm </a:t>
            </a:r>
            <a:r>
              <a:rPr lang="en-US" altLang="zh-CN" sz="2800" dirty="0" smtClean="0">
                <a:sym typeface="Symbol" panose="05050102010706020507" pitchFamily="18" charset="2"/>
              </a:rPr>
              <a:t> </a:t>
            </a:r>
            <a:r>
              <a:rPr lang="en-US" altLang="zh-CN" sz="2800" b="1" dirty="0" smtClean="0">
                <a:solidFill>
                  <a:srgbClr val="C00000"/>
                </a:solidFill>
                <a:sym typeface="Symbol" panose="05050102010706020507" pitchFamily="18" charset="2"/>
              </a:rPr>
              <a:t>72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,000 PMTs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88110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33191" y="1685260"/>
            <a:ext cx="86776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solidFill>
                  <a:srgbClr val="FF0000"/>
                </a:solidFill>
              </a:rPr>
              <a:t>How thin the solenoid coil can be </a:t>
            </a:r>
            <a:r>
              <a:rPr lang="en-US" altLang="zh-CN" sz="3200" dirty="0" smtClean="0">
                <a:solidFill>
                  <a:srgbClr val="FF0000"/>
                </a:solidFill>
              </a:rPr>
              <a:t>made?</a:t>
            </a:r>
            <a:endParaRPr lang="en-US" altLang="zh-CN" sz="3200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solidFill>
                  <a:srgbClr val="002060"/>
                </a:solidFill>
              </a:rPr>
              <a:t>Where the solenoid coil should </a:t>
            </a:r>
            <a:r>
              <a:rPr lang="en-US" altLang="zh-CN" sz="3200" dirty="0" smtClean="0">
                <a:solidFill>
                  <a:srgbClr val="002060"/>
                </a:solidFill>
              </a:rPr>
              <a:t>be?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solidFill>
                  <a:srgbClr val="C00000"/>
                </a:solidFill>
              </a:rPr>
              <a:t>Effects of solenoid coil to calorimeter performance?</a:t>
            </a:r>
            <a:endParaRPr lang="en-US" altLang="zh-CN" sz="3200" dirty="0" smtClean="0">
              <a:solidFill>
                <a:srgbClr val="C0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22739" y="364644"/>
            <a:ext cx="5974071" cy="646331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Inside or outside solenoid coil?</a:t>
            </a:r>
            <a:endParaRPr lang="zh-CN" altLang="en-US" sz="3600" dirty="0"/>
          </a:p>
        </p:txBody>
      </p:sp>
      <p:sp>
        <p:nvSpPr>
          <p:cNvPr id="22" name="矩形 21"/>
          <p:cNvSpPr/>
          <p:nvPr/>
        </p:nvSpPr>
        <p:spPr>
          <a:xfrm>
            <a:off x="9059754" y="1153167"/>
            <a:ext cx="974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Readout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7477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404617" y="3432203"/>
            <a:ext cx="63347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</a:rPr>
              <a:t>W/Si </a:t>
            </a:r>
          </a:p>
          <a:p>
            <a:r>
              <a:rPr lang="en-US" altLang="zh-CN" sz="3600" dirty="0" smtClean="0">
                <a:solidFill>
                  <a:srgbClr val="00B050"/>
                </a:solidFill>
              </a:rPr>
              <a:t>Best PFA performance </a:t>
            </a:r>
            <a:r>
              <a:rPr lang="en-US" altLang="zh-CN" sz="3600" dirty="0" err="1" smtClean="0">
                <a:solidFill>
                  <a:srgbClr val="00B050"/>
                </a:solidFill>
              </a:rPr>
              <a:t>ECal</a:t>
            </a:r>
            <a:r>
              <a:rPr lang="en-US" altLang="zh-CN" sz="3600" dirty="0" smtClean="0">
                <a:solidFill>
                  <a:srgbClr val="00B050"/>
                </a:solidFill>
              </a:rPr>
              <a:t>?</a:t>
            </a:r>
          </a:p>
          <a:p>
            <a:r>
              <a:rPr lang="en-US" altLang="zh-CN" sz="3600" dirty="0" smtClean="0">
                <a:solidFill>
                  <a:srgbClr val="002060"/>
                </a:solidFill>
              </a:rPr>
              <a:t>Low EM resolution</a:t>
            </a:r>
            <a:endParaRPr lang="en-US" altLang="zh-CN" sz="3600" dirty="0" smtClean="0">
              <a:solidFill>
                <a:srgbClr val="002060"/>
              </a:solidFill>
            </a:endParaRPr>
          </a:p>
          <a:p>
            <a:r>
              <a:rPr lang="en-US" altLang="zh-CN" sz="3600" dirty="0" smtClean="0">
                <a:solidFill>
                  <a:srgbClr val="002060"/>
                </a:solidFill>
              </a:rPr>
              <a:t>High cost</a:t>
            </a:r>
            <a:endParaRPr lang="en-US" altLang="zh-CN" sz="3600" dirty="0" smtClean="0">
              <a:solidFill>
                <a:srgbClr val="002060"/>
              </a:solidFill>
            </a:endParaRPr>
          </a:p>
          <a:p>
            <a:r>
              <a:rPr lang="en-US" altLang="zh-CN" sz="3600" dirty="0" smtClean="0">
                <a:solidFill>
                  <a:srgbClr val="002060"/>
                </a:solidFill>
              </a:rPr>
              <a:t>Heat and cooling</a:t>
            </a:r>
            <a:endParaRPr lang="en-US" altLang="zh-CN" sz="36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780190"/>
              </p:ext>
            </p:extLst>
          </p:nvPr>
        </p:nvGraphicFramePr>
        <p:xfrm>
          <a:off x="608806" y="1011047"/>
          <a:ext cx="7926388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公式" r:id="rId3" imgW="3288960" imgH="736560" progId="Equation.3">
                  <p:embed/>
                </p:oleObj>
              </mc:Choice>
              <mc:Fallback>
                <p:oleObj name="公式" r:id="rId3" imgW="3288960" imgH="736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8806" y="1011047"/>
                        <a:ext cx="7926388" cy="1774825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608806" y="364716"/>
            <a:ext cx="19890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W/Si </a:t>
            </a:r>
            <a:r>
              <a:rPr lang="en-US" altLang="zh-CN" sz="3600" dirty="0" err="1" smtClean="0">
                <a:solidFill>
                  <a:srgbClr val="FF0000"/>
                </a:solidFill>
              </a:rPr>
              <a:t>ECal</a:t>
            </a:r>
            <a:endParaRPr lang="en-US" altLang="zh-CN" sz="3600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833838" y="426272"/>
            <a:ext cx="2400465" cy="52322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Computability?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27088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38260" y="3441680"/>
            <a:ext cx="77120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More </a:t>
            </a:r>
            <a:r>
              <a:rPr lang="en-US" altLang="zh-CN" sz="3600" dirty="0" smtClean="0">
                <a:solidFill>
                  <a:srgbClr val="FF0000"/>
                </a:solidFill>
              </a:rPr>
              <a:t>traditional</a:t>
            </a:r>
            <a:r>
              <a:rPr lang="en-US" altLang="zh-CN" sz="3600" dirty="0" smtClean="0">
                <a:solidFill>
                  <a:srgbClr val="FF0000"/>
                </a:solidFill>
              </a:rPr>
              <a:t> approach</a:t>
            </a:r>
            <a:endParaRPr lang="en-US" altLang="zh-CN" sz="3600" dirty="0" smtClean="0">
              <a:solidFill>
                <a:srgbClr val="FF0000"/>
              </a:solidFill>
            </a:endParaRPr>
          </a:p>
          <a:p>
            <a:r>
              <a:rPr lang="en-US" altLang="zh-CN" sz="3600" dirty="0" smtClean="0">
                <a:solidFill>
                  <a:srgbClr val="FF0000"/>
                </a:solidFill>
              </a:rPr>
              <a:t>Need to o</a:t>
            </a:r>
            <a:r>
              <a:rPr lang="en-US" altLang="zh-CN" sz="3600" dirty="0" smtClean="0">
                <a:solidFill>
                  <a:srgbClr val="FF0000"/>
                </a:solidFill>
              </a:rPr>
              <a:t>ptimize: </a:t>
            </a:r>
          </a:p>
          <a:p>
            <a:r>
              <a:rPr lang="en-US" altLang="zh-CN" sz="3600" dirty="0">
                <a:solidFill>
                  <a:srgbClr val="FF0000"/>
                </a:solidFill>
              </a:rPr>
              <a:t> </a:t>
            </a:r>
            <a:r>
              <a:rPr lang="en-US" altLang="zh-CN" sz="3600" dirty="0" smtClean="0">
                <a:solidFill>
                  <a:srgbClr val="FF0000"/>
                </a:solidFill>
              </a:rPr>
              <a:t>  </a:t>
            </a:r>
            <a:r>
              <a:rPr lang="en-US" altLang="zh-CN" sz="3600" dirty="0" smtClean="0">
                <a:solidFill>
                  <a:srgbClr val="002060"/>
                </a:solidFill>
              </a:rPr>
              <a:t>segmentation size/absorber thickness</a:t>
            </a:r>
          </a:p>
          <a:p>
            <a:r>
              <a:rPr lang="en-US" altLang="zh-CN" sz="3600" dirty="0">
                <a:solidFill>
                  <a:srgbClr val="002060"/>
                </a:solidFill>
              </a:rPr>
              <a:t> </a:t>
            </a:r>
            <a:r>
              <a:rPr lang="en-US" altLang="zh-CN" sz="3600" dirty="0" smtClean="0">
                <a:solidFill>
                  <a:srgbClr val="002060"/>
                </a:solidFill>
              </a:rPr>
              <a:t>  </a:t>
            </a:r>
            <a:r>
              <a:rPr lang="en-US" altLang="zh-CN" sz="3600" dirty="0" err="1" smtClean="0">
                <a:solidFill>
                  <a:srgbClr val="002060"/>
                </a:solidFill>
              </a:rPr>
              <a:t>scint</a:t>
            </a:r>
            <a:r>
              <a:rPr lang="en-US" altLang="zh-CN" sz="3600" dirty="0" smtClean="0">
                <a:solidFill>
                  <a:srgbClr val="002060"/>
                </a:solidFill>
              </a:rPr>
              <a:t>. shape</a:t>
            </a:r>
          </a:p>
          <a:p>
            <a:r>
              <a:rPr lang="en-US" altLang="zh-CN" sz="3600" dirty="0">
                <a:solidFill>
                  <a:srgbClr val="002060"/>
                </a:solidFill>
              </a:rPr>
              <a:t> </a:t>
            </a:r>
            <a:r>
              <a:rPr lang="en-US" altLang="zh-CN" sz="3600" dirty="0" smtClean="0">
                <a:solidFill>
                  <a:srgbClr val="002060"/>
                </a:solidFill>
              </a:rPr>
              <a:t>  </a:t>
            </a:r>
            <a:r>
              <a:rPr lang="en-US" altLang="zh-CN" sz="3600" dirty="0" err="1" smtClean="0">
                <a:solidFill>
                  <a:srgbClr val="002060"/>
                </a:solidFill>
              </a:rPr>
              <a:t>SiPM</a:t>
            </a:r>
            <a:r>
              <a:rPr lang="en-US" altLang="zh-CN" sz="3600" dirty="0" smtClean="0">
                <a:solidFill>
                  <a:srgbClr val="002060"/>
                </a:solidFill>
              </a:rPr>
              <a:t> size (WLS fiber or direct </a:t>
            </a:r>
            <a:r>
              <a:rPr lang="en-US" altLang="zh-CN" sz="3600" dirty="0" err="1" smtClean="0">
                <a:solidFill>
                  <a:srgbClr val="002060"/>
                </a:solidFill>
              </a:rPr>
              <a:t>acctach</a:t>
            </a:r>
            <a:r>
              <a:rPr lang="en-US" altLang="zh-CN" sz="3600" dirty="0" smtClean="0">
                <a:solidFill>
                  <a:srgbClr val="002060"/>
                </a:solidFill>
              </a:rPr>
              <a:t>)</a:t>
            </a:r>
            <a:endParaRPr lang="en-US" altLang="zh-CN" sz="3600" dirty="0" smtClean="0">
              <a:solidFill>
                <a:srgbClr val="002060"/>
              </a:solidFill>
            </a:endParaRPr>
          </a:p>
          <a:p>
            <a:r>
              <a:rPr lang="en-US" altLang="zh-CN" sz="3600" dirty="0" smtClean="0">
                <a:solidFill>
                  <a:srgbClr val="002060"/>
                </a:solidFill>
              </a:rPr>
              <a:t>   Improve light yield</a:t>
            </a:r>
            <a:endParaRPr lang="en-US" altLang="zh-CN" sz="36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985447"/>
              </p:ext>
            </p:extLst>
          </p:nvPr>
        </p:nvGraphicFramePr>
        <p:xfrm>
          <a:off x="44592" y="1630106"/>
          <a:ext cx="9099408" cy="1811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公式" r:id="rId3" imgW="3670200" imgH="736560" progId="Equation.3">
                  <p:embed/>
                </p:oleObj>
              </mc:Choice>
              <mc:Fallback>
                <p:oleObj name="公式" r:id="rId3" imgW="3670200" imgH="736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592" y="1630106"/>
                        <a:ext cx="9099408" cy="1811574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0" y="484054"/>
            <a:ext cx="41308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W/</a:t>
            </a:r>
            <a:r>
              <a:rPr lang="en-US" altLang="zh-CN" sz="3600" dirty="0" err="1" smtClean="0">
                <a:solidFill>
                  <a:srgbClr val="FF0000"/>
                </a:solidFill>
              </a:rPr>
              <a:t>Scint</a:t>
            </a:r>
            <a:r>
              <a:rPr lang="en-US" altLang="zh-CN" sz="3600" dirty="0" smtClean="0">
                <a:solidFill>
                  <a:srgbClr val="FF0000"/>
                </a:solidFill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</a:rPr>
              <a:t>stip</a:t>
            </a:r>
            <a:r>
              <a:rPr lang="en-US" altLang="zh-CN" sz="3600" dirty="0" smtClean="0">
                <a:solidFill>
                  <a:srgbClr val="FF0000"/>
                </a:solidFill>
              </a:rPr>
              <a:t>/tile </a:t>
            </a:r>
            <a:r>
              <a:rPr lang="en-US" altLang="zh-CN" sz="3600" dirty="0" err="1" smtClean="0">
                <a:solidFill>
                  <a:srgbClr val="FF0000"/>
                </a:solidFill>
              </a:rPr>
              <a:t>ECal</a:t>
            </a:r>
            <a:endParaRPr lang="en-US" altLang="zh-CN" sz="3600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847486" y="1106886"/>
            <a:ext cx="2400465" cy="52322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Computability?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03741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06283" y="1133920"/>
            <a:ext cx="5099420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Glass RPC Based </a:t>
            </a:r>
            <a:r>
              <a:rPr lang="en-US" altLang="zh-CN" sz="3600" dirty="0" err="1" smtClean="0"/>
              <a:t>DHCal</a:t>
            </a:r>
            <a:endParaRPr lang="en-US" altLang="zh-CN" sz="3600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2142697" y="2051732"/>
            <a:ext cx="462659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Scintillating strips/tiles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46224" y="3733819"/>
            <a:ext cx="81521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dirty="0" smtClean="0">
                <a:solidFill>
                  <a:srgbClr val="0070C0"/>
                </a:solidFill>
              </a:rPr>
              <a:t>Which one </a:t>
            </a:r>
            <a:r>
              <a:rPr lang="en-US" altLang="zh-CN" sz="3600" dirty="0" smtClean="0">
                <a:solidFill>
                  <a:srgbClr val="0070C0"/>
                </a:solidFill>
              </a:rPr>
              <a:t>to use</a:t>
            </a:r>
            <a:r>
              <a:rPr lang="en-US" altLang="zh-CN" sz="3600" dirty="0" smtClean="0">
                <a:solidFill>
                  <a:srgbClr val="0070C0"/>
                </a:solidFill>
              </a:rPr>
              <a:t> if we have to choose?</a:t>
            </a:r>
            <a:endParaRPr lang="en-US" altLang="zh-CN" sz="3600" dirty="0" smtClean="0">
              <a:solidFill>
                <a:srgbClr val="0070C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dirty="0" smtClean="0"/>
              <a:t>Who to </a:t>
            </a:r>
            <a:r>
              <a:rPr lang="en-US" altLang="zh-CN" sz="3600" dirty="0" smtClean="0"/>
              <a:t>make </a:t>
            </a:r>
            <a:r>
              <a:rPr lang="en-US" altLang="zh-CN" sz="3600" dirty="0" smtClean="0"/>
              <a:t>decision to move to engineering </a:t>
            </a:r>
            <a:r>
              <a:rPr lang="en-US" altLang="zh-CN" sz="3600" dirty="0" smtClean="0"/>
              <a:t>design stage?</a:t>
            </a:r>
            <a:endParaRPr lang="en-US" altLang="zh-CN" sz="3600" dirty="0" smtClean="0"/>
          </a:p>
        </p:txBody>
      </p:sp>
      <p:sp>
        <p:nvSpPr>
          <p:cNvPr id="7" name="文本框 6"/>
          <p:cNvSpPr txBox="1"/>
          <p:nvPr/>
        </p:nvSpPr>
        <p:spPr>
          <a:xfrm>
            <a:off x="1906283" y="155104"/>
            <a:ext cx="6678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PFA Hadron Calorimeter</a:t>
            </a:r>
          </a:p>
        </p:txBody>
      </p:sp>
    </p:spTree>
    <p:extLst>
      <p:ext uri="{BB962C8B-B14F-4D97-AF65-F5344CB8AC3E}">
        <p14:creationId xmlns:p14="http://schemas.microsoft.com/office/powerpoint/2010/main" val="2506658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06283" y="1133920"/>
            <a:ext cx="5099420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Lead or copper?</a:t>
            </a:r>
            <a:endParaRPr lang="en-US" altLang="zh-CN" sz="3600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746224" y="2113287"/>
            <a:ext cx="760620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Can more improvements be made? </a:t>
            </a:r>
            <a:endParaRPr lang="en-US" altLang="zh-CN" sz="3600" dirty="0" smtClean="0"/>
          </a:p>
        </p:txBody>
      </p:sp>
      <p:sp>
        <p:nvSpPr>
          <p:cNvPr id="7" name="文本框 6"/>
          <p:cNvSpPr txBox="1"/>
          <p:nvPr/>
        </p:nvSpPr>
        <p:spPr>
          <a:xfrm>
            <a:off x="618771" y="98164"/>
            <a:ext cx="8407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Dual Readout Hadron 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Calorimeter</a:t>
            </a:r>
          </a:p>
        </p:txBody>
      </p:sp>
    </p:spTree>
    <p:extLst>
      <p:ext uri="{BB962C8B-B14F-4D97-AF65-F5344CB8AC3E}">
        <p14:creationId xmlns:p14="http://schemas.microsoft.com/office/powerpoint/2010/main" val="3627614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865B7983-E7B2-4538-9585-1A90862F942A}" type="slidenum">
              <a:rPr lang="zh-CN" altLang="en-US"/>
              <a:pPr/>
              <a:t>1</a:t>
            </a:fld>
            <a:endParaRPr lang="en-US" altLang="zh-CN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12192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Comic Sans MS" panose="030F0702030302020204" pitchFamily="66" charset="0"/>
                <a:ea typeface="宋体" panose="02010600030101010101" pitchFamily="2" charset="-122"/>
              </a:rPr>
              <a:t>  </a:t>
            </a: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511366" y="3882344"/>
            <a:ext cx="6509555" cy="234103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Tianchi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Zhao</a:t>
            </a:r>
          </a:p>
          <a:p>
            <a:endParaRPr lang="en-US" altLang="zh-CN" sz="2800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March</a:t>
            </a: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, 2018</a:t>
            </a:r>
            <a:endParaRPr lang="en-US" altLang="zh-CN" sz="2800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125976" y="963320"/>
            <a:ext cx="8892048" cy="16795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48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Some thoughts about dual readout hadron calorimeter</a:t>
            </a:r>
            <a:endParaRPr lang="en-US" altLang="zh-CN" sz="4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6127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1496" y="-56180"/>
            <a:ext cx="9142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</a:rPr>
              <a:t>A Projective Tower of Dual Readout Calorimeter</a:t>
            </a:r>
          </a:p>
        </p:txBody>
      </p:sp>
      <p:sp>
        <p:nvSpPr>
          <p:cNvPr id="45" name="梯形 44"/>
          <p:cNvSpPr>
            <a:spLocks noChangeAspect="1"/>
          </p:cNvSpPr>
          <p:nvPr/>
        </p:nvSpPr>
        <p:spPr>
          <a:xfrm rot="16200000">
            <a:off x="3160981" y="-2075518"/>
            <a:ext cx="1954230" cy="7830290"/>
          </a:xfrm>
          <a:prstGeom prst="trapezoid">
            <a:avLst>
              <a:gd name="adj" fmla="val 14664"/>
            </a:avLst>
          </a:prstGeom>
          <a:pattFill prst="narHorz">
            <a:fgClr>
              <a:schemeClr val="tx1"/>
            </a:fgClr>
            <a:bgClr>
              <a:schemeClr val="bg1"/>
            </a:bgClr>
          </a:patt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21218" y="1166238"/>
            <a:ext cx="7830290" cy="1368000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2" name="直接箭头连接符 51"/>
          <p:cNvCxnSpPr/>
          <p:nvPr/>
        </p:nvCxnSpPr>
        <p:spPr>
          <a:xfrm rot="5400000">
            <a:off x="-255522" y="2729255"/>
            <a:ext cx="9720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/>
          <p:nvPr/>
        </p:nvCxnSpPr>
        <p:spPr>
          <a:xfrm>
            <a:off x="238006" y="3065394"/>
            <a:ext cx="7831502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/>
          <p:nvPr/>
        </p:nvCxnSpPr>
        <p:spPr>
          <a:xfrm rot="5400000">
            <a:off x="7554611" y="2771464"/>
            <a:ext cx="9720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/>
          <p:cNvSpPr/>
          <p:nvPr/>
        </p:nvSpPr>
        <p:spPr>
          <a:xfrm>
            <a:off x="3918856" y="2802626"/>
            <a:ext cx="110784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070C0"/>
                </a:solidFill>
              </a:rPr>
              <a:t>~10 </a:t>
            </a:r>
            <a:r>
              <a:rPr lang="en-US" altLang="zh-CN" sz="2400" dirty="0" smtClean="0">
                <a:solidFill>
                  <a:srgbClr val="0070C0"/>
                </a:solidFill>
                <a:sym typeface="Symbol" panose="05050102010706020507" pitchFamily="18" charset="2"/>
              </a:rPr>
              <a:t> </a:t>
            </a:r>
            <a:endParaRPr lang="en-US" altLang="zh-CN" sz="2400" dirty="0" smtClean="0">
              <a:solidFill>
                <a:srgbClr val="0070C0"/>
              </a:solidFill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5823155" y="510742"/>
            <a:ext cx="1731735" cy="461665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C00000"/>
                </a:solidFill>
              </a:rPr>
              <a:t>Short fibers</a:t>
            </a:r>
          </a:p>
        </p:txBody>
      </p:sp>
      <p:sp>
        <p:nvSpPr>
          <p:cNvPr id="79" name="矩形 78"/>
          <p:cNvSpPr/>
          <p:nvPr/>
        </p:nvSpPr>
        <p:spPr>
          <a:xfrm>
            <a:off x="3064080" y="1562628"/>
            <a:ext cx="2520000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C00000"/>
                </a:solidFill>
              </a:rPr>
              <a:t>Full length fibers</a:t>
            </a:r>
          </a:p>
        </p:txBody>
      </p:sp>
      <p:pic>
        <p:nvPicPr>
          <p:cNvPr id="227" name="图片 2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32" y="607817"/>
            <a:ext cx="5049368" cy="372982"/>
          </a:xfrm>
          <a:prstGeom prst="rect">
            <a:avLst/>
          </a:prstGeom>
        </p:spPr>
      </p:pic>
      <p:grpSp>
        <p:nvGrpSpPr>
          <p:cNvPr id="230" name="组合 229"/>
          <p:cNvGrpSpPr/>
          <p:nvPr/>
        </p:nvGrpSpPr>
        <p:grpSpPr>
          <a:xfrm rot="16200000">
            <a:off x="7680116" y="1717289"/>
            <a:ext cx="1963901" cy="235006"/>
            <a:chOff x="5802404" y="3637963"/>
            <a:chExt cx="3049475" cy="442200"/>
          </a:xfrm>
        </p:grpSpPr>
        <p:grpSp>
          <p:nvGrpSpPr>
            <p:cNvPr id="231" name="组合 230"/>
            <p:cNvGrpSpPr/>
            <p:nvPr/>
          </p:nvGrpSpPr>
          <p:grpSpPr>
            <a:xfrm>
              <a:off x="5802404" y="3639486"/>
              <a:ext cx="437484" cy="433417"/>
              <a:chOff x="5802404" y="3639486"/>
              <a:chExt cx="437484" cy="433417"/>
            </a:xfrm>
          </p:grpSpPr>
          <p:sp>
            <p:nvSpPr>
              <p:cNvPr id="247" name="圆角矩形 246"/>
              <p:cNvSpPr/>
              <p:nvPr/>
            </p:nvSpPr>
            <p:spPr>
              <a:xfrm>
                <a:off x="5802404" y="3640903"/>
                <a:ext cx="198000" cy="4320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8" name="圆角矩形 247"/>
              <p:cNvSpPr/>
              <p:nvPr/>
            </p:nvSpPr>
            <p:spPr>
              <a:xfrm>
                <a:off x="6041888" y="3639486"/>
                <a:ext cx="198000" cy="432000"/>
              </a:xfrm>
              <a:prstGeom prst="roundRect">
                <a:avLst/>
              </a:prstGeom>
              <a:solidFill>
                <a:srgbClr val="00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2" name="组合 231"/>
            <p:cNvGrpSpPr/>
            <p:nvPr/>
          </p:nvGrpSpPr>
          <p:grpSpPr>
            <a:xfrm>
              <a:off x="6324343" y="3637963"/>
              <a:ext cx="437484" cy="433417"/>
              <a:chOff x="5802404" y="3639486"/>
              <a:chExt cx="437484" cy="433417"/>
            </a:xfrm>
          </p:grpSpPr>
          <p:sp>
            <p:nvSpPr>
              <p:cNvPr id="245" name="圆角矩形 244"/>
              <p:cNvSpPr/>
              <p:nvPr/>
            </p:nvSpPr>
            <p:spPr>
              <a:xfrm>
                <a:off x="5802404" y="3640903"/>
                <a:ext cx="198000" cy="4320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6" name="圆角矩形 245"/>
              <p:cNvSpPr/>
              <p:nvPr/>
            </p:nvSpPr>
            <p:spPr>
              <a:xfrm>
                <a:off x="6041888" y="3639486"/>
                <a:ext cx="198000" cy="432000"/>
              </a:xfrm>
              <a:prstGeom prst="roundRect">
                <a:avLst/>
              </a:prstGeom>
              <a:solidFill>
                <a:srgbClr val="00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3" name="组合 232"/>
            <p:cNvGrpSpPr/>
            <p:nvPr/>
          </p:nvGrpSpPr>
          <p:grpSpPr>
            <a:xfrm>
              <a:off x="6854688" y="3646746"/>
              <a:ext cx="437484" cy="433417"/>
              <a:chOff x="5802404" y="3639486"/>
              <a:chExt cx="437484" cy="433417"/>
            </a:xfrm>
          </p:grpSpPr>
          <p:sp>
            <p:nvSpPr>
              <p:cNvPr id="243" name="圆角矩形 242"/>
              <p:cNvSpPr/>
              <p:nvPr/>
            </p:nvSpPr>
            <p:spPr>
              <a:xfrm>
                <a:off x="5802404" y="3640903"/>
                <a:ext cx="198000" cy="4320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4" name="圆角矩形 243"/>
              <p:cNvSpPr/>
              <p:nvPr/>
            </p:nvSpPr>
            <p:spPr>
              <a:xfrm>
                <a:off x="6041888" y="3639486"/>
                <a:ext cx="198000" cy="432000"/>
              </a:xfrm>
              <a:prstGeom prst="roundRect">
                <a:avLst/>
              </a:prstGeom>
              <a:solidFill>
                <a:srgbClr val="00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4" name="组合 233"/>
            <p:cNvGrpSpPr/>
            <p:nvPr/>
          </p:nvGrpSpPr>
          <p:grpSpPr>
            <a:xfrm>
              <a:off x="7376627" y="3645223"/>
              <a:ext cx="437484" cy="433417"/>
              <a:chOff x="5802404" y="3639486"/>
              <a:chExt cx="437484" cy="433417"/>
            </a:xfrm>
          </p:grpSpPr>
          <p:sp>
            <p:nvSpPr>
              <p:cNvPr id="241" name="圆角矩形 240"/>
              <p:cNvSpPr/>
              <p:nvPr/>
            </p:nvSpPr>
            <p:spPr>
              <a:xfrm>
                <a:off x="5802404" y="3640903"/>
                <a:ext cx="198000" cy="4320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圆角矩形 241"/>
              <p:cNvSpPr/>
              <p:nvPr/>
            </p:nvSpPr>
            <p:spPr>
              <a:xfrm>
                <a:off x="6041888" y="3639486"/>
                <a:ext cx="198000" cy="432000"/>
              </a:xfrm>
              <a:prstGeom prst="roundRect">
                <a:avLst/>
              </a:prstGeom>
              <a:solidFill>
                <a:srgbClr val="00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5" name="组合 234"/>
            <p:cNvGrpSpPr/>
            <p:nvPr/>
          </p:nvGrpSpPr>
          <p:grpSpPr>
            <a:xfrm>
              <a:off x="7892456" y="3639492"/>
              <a:ext cx="437484" cy="433417"/>
              <a:chOff x="5802404" y="3639486"/>
              <a:chExt cx="437484" cy="433417"/>
            </a:xfrm>
          </p:grpSpPr>
          <p:sp>
            <p:nvSpPr>
              <p:cNvPr id="239" name="圆角矩形 238"/>
              <p:cNvSpPr/>
              <p:nvPr/>
            </p:nvSpPr>
            <p:spPr>
              <a:xfrm>
                <a:off x="5802404" y="3640903"/>
                <a:ext cx="198000" cy="4320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圆角矩形 239"/>
              <p:cNvSpPr/>
              <p:nvPr/>
            </p:nvSpPr>
            <p:spPr>
              <a:xfrm>
                <a:off x="6041888" y="3639486"/>
                <a:ext cx="198000" cy="432000"/>
              </a:xfrm>
              <a:prstGeom prst="roundRect">
                <a:avLst/>
              </a:prstGeom>
              <a:solidFill>
                <a:srgbClr val="00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6" name="组合 235"/>
            <p:cNvGrpSpPr/>
            <p:nvPr/>
          </p:nvGrpSpPr>
          <p:grpSpPr>
            <a:xfrm>
              <a:off x="8399602" y="3637969"/>
              <a:ext cx="452277" cy="433418"/>
              <a:chOff x="5787611" y="3639486"/>
              <a:chExt cx="452277" cy="433418"/>
            </a:xfrm>
          </p:grpSpPr>
          <p:sp>
            <p:nvSpPr>
              <p:cNvPr id="237" name="圆角矩形 236"/>
              <p:cNvSpPr/>
              <p:nvPr/>
            </p:nvSpPr>
            <p:spPr>
              <a:xfrm>
                <a:off x="5787611" y="3640904"/>
                <a:ext cx="197999" cy="4320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8" name="圆角矩形 237"/>
              <p:cNvSpPr/>
              <p:nvPr/>
            </p:nvSpPr>
            <p:spPr>
              <a:xfrm>
                <a:off x="6041888" y="3639486"/>
                <a:ext cx="198000" cy="432000"/>
              </a:xfrm>
              <a:prstGeom prst="roundRect">
                <a:avLst/>
              </a:prstGeom>
              <a:solidFill>
                <a:srgbClr val="00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任意多边形 1"/>
          <p:cNvSpPr/>
          <p:nvPr/>
        </p:nvSpPr>
        <p:spPr>
          <a:xfrm>
            <a:off x="8053388" y="862012"/>
            <a:ext cx="500062" cy="288000"/>
          </a:xfrm>
          <a:custGeom>
            <a:avLst/>
            <a:gdLst>
              <a:gd name="connsiteX0" fmla="*/ 0 w 500062"/>
              <a:gd name="connsiteY0" fmla="*/ 0 h 276225"/>
              <a:gd name="connsiteX1" fmla="*/ 500062 w 500062"/>
              <a:gd name="connsiteY1" fmla="*/ 152400 h 276225"/>
              <a:gd name="connsiteX2" fmla="*/ 500062 w 500062"/>
              <a:gd name="connsiteY2" fmla="*/ 276225 h 276225"/>
              <a:gd name="connsiteX3" fmla="*/ 0 w 500062"/>
              <a:gd name="connsiteY3" fmla="*/ 123825 h 276225"/>
              <a:gd name="connsiteX4" fmla="*/ 0 w 500062"/>
              <a:gd name="connsiteY4" fmla="*/ 0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062" h="276225">
                <a:moveTo>
                  <a:pt x="0" y="0"/>
                </a:moveTo>
                <a:lnTo>
                  <a:pt x="500062" y="152400"/>
                </a:lnTo>
                <a:lnTo>
                  <a:pt x="500062" y="276225"/>
                </a:lnTo>
                <a:lnTo>
                  <a:pt x="0" y="123825"/>
                </a:lnTo>
                <a:lnTo>
                  <a:pt x="0" y="0"/>
                </a:lnTo>
                <a:close/>
              </a:path>
            </a:pathLst>
          </a:cu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9" name="任意多边形 248"/>
          <p:cNvSpPr/>
          <p:nvPr/>
        </p:nvSpPr>
        <p:spPr>
          <a:xfrm flipV="1">
            <a:off x="8054974" y="857259"/>
            <a:ext cx="500062" cy="288000"/>
          </a:xfrm>
          <a:custGeom>
            <a:avLst/>
            <a:gdLst>
              <a:gd name="connsiteX0" fmla="*/ 0 w 500062"/>
              <a:gd name="connsiteY0" fmla="*/ 0 h 276225"/>
              <a:gd name="connsiteX1" fmla="*/ 500062 w 500062"/>
              <a:gd name="connsiteY1" fmla="*/ 152400 h 276225"/>
              <a:gd name="connsiteX2" fmla="*/ 500062 w 500062"/>
              <a:gd name="connsiteY2" fmla="*/ 276225 h 276225"/>
              <a:gd name="connsiteX3" fmla="*/ 0 w 500062"/>
              <a:gd name="connsiteY3" fmla="*/ 123825 h 276225"/>
              <a:gd name="connsiteX4" fmla="*/ 0 w 500062"/>
              <a:gd name="connsiteY4" fmla="*/ 0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062" h="276225">
                <a:moveTo>
                  <a:pt x="0" y="0"/>
                </a:moveTo>
                <a:lnTo>
                  <a:pt x="500062" y="152400"/>
                </a:lnTo>
                <a:lnTo>
                  <a:pt x="500062" y="276225"/>
                </a:lnTo>
                <a:lnTo>
                  <a:pt x="0" y="123825"/>
                </a:lnTo>
                <a:lnTo>
                  <a:pt x="0" y="0"/>
                </a:lnTo>
                <a:close/>
              </a:path>
            </a:pathLst>
          </a:custGeom>
          <a:pattFill prst="ltHorz">
            <a:fgClr>
              <a:srgbClr val="33CC33"/>
            </a:fgClr>
            <a:bgClr>
              <a:schemeClr val="bg1"/>
            </a:bgClr>
          </a:patt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2" name="任意多边形 251"/>
          <p:cNvSpPr/>
          <p:nvPr/>
        </p:nvSpPr>
        <p:spPr>
          <a:xfrm>
            <a:off x="8051782" y="2532024"/>
            <a:ext cx="500062" cy="288000"/>
          </a:xfrm>
          <a:custGeom>
            <a:avLst/>
            <a:gdLst>
              <a:gd name="connsiteX0" fmla="*/ 0 w 500062"/>
              <a:gd name="connsiteY0" fmla="*/ 0 h 276225"/>
              <a:gd name="connsiteX1" fmla="*/ 500062 w 500062"/>
              <a:gd name="connsiteY1" fmla="*/ 152400 h 276225"/>
              <a:gd name="connsiteX2" fmla="*/ 500062 w 500062"/>
              <a:gd name="connsiteY2" fmla="*/ 276225 h 276225"/>
              <a:gd name="connsiteX3" fmla="*/ 0 w 500062"/>
              <a:gd name="connsiteY3" fmla="*/ 123825 h 276225"/>
              <a:gd name="connsiteX4" fmla="*/ 0 w 500062"/>
              <a:gd name="connsiteY4" fmla="*/ 0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062" h="276225">
                <a:moveTo>
                  <a:pt x="0" y="0"/>
                </a:moveTo>
                <a:lnTo>
                  <a:pt x="500062" y="152400"/>
                </a:lnTo>
                <a:lnTo>
                  <a:pt x="500062" y="276225"/>
                </a:lnTo>
                <a:lnTo>
                  <a:pt x="0" y="123825"/>
                </a:lnTo>
                <a:lnTo>
                  <a:pt x="0" y="0"/>
                </a:lnTo>
                <a:close/>
              </a:path>
            </a:pathLst>
          </a:cu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3" name="任意多边形 252"/>
          <p:cNvSpPr/>
          <p:nvPr/>
        </p:nvSpPr>
        <p:spPr>
          <a:xfrm flipV="1">
            <a:off x="8053368" y="2527271"/>
            <a:ext cx="500062" cy="288000"/>
          </a:xfrm>
          <a:custGeom>
            <a:avLst/>
            <a:gdLst>
              <a:gd name="connsiteX0" fmla="*/ 0 w 500062"/>
              <a:gd name="connsiteY0" fmla="*/ 0 h 276225"/>
              <a:gd name="connsiteX1" fmla="*/ 500062 w 500062"/>
              <a:gd name="connsiteY1" fmla="*/ 152400 h 276225"/>
              <a:gd name="connsiteX2" fmla="*/ 500062 w 500062"/>
              <a:gd name="connsiteY2" fmla="*/ 276225 h 276225"/>
              <a:gd name="connsiteX3" fmla="*/ 0 w 500062"/>
              <a:gd name="connsiteY3" fmla="*/ 123825 h 276225"/>
              <a:gd name="connsiteX4" fmla="*/ 0 w 500062"/>
              <a:gd name="connsiteY4" fmla="*/ 0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062" h="276225">
                <a:moveTo>
                  <a:pt x="0" y="0"/>
                </a:moveTo>
                <a:lnTo>
                  <a:pt x="500062" y="152400"/>
                </a:lnTo>
                <a:lnTo>
                  <a:pt x="500062" y="276225"/>
                </a:lnTo>
                <a:lnTo>
                  <a:pt x="0" y="123825"/>
                </a:lnTo>
                <a:lnTo>
                  <a:pt x="0" y="0"/>
                </a:lnTo>
                <a:close/>
              </a:path>
            </a:pathLst>
          </a:custGeom>
          <a:pattFill prst="ltHorz">
            <a:fgClr>
              <a:srgbClr val="00CC00"/>
            </a:fgClr>
            <a:bgClr>
              <a:schemeClr val="bg1"/>
            </a:bgClr>
          </a:patt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>
            <a:off x="8043862" y="1166813"/>
            <a:ext cx="511173" cy="304800"/>
          </a:xfrm>
          <a:custGeom>
            <a:avLst/>
            <a:gdLst>
              <a:gd name="connsiteX0" fmla="*/ 4762 w 500062"/>
              <a:gd name="connsiteY0" fmla="*/ 0 h 304800"/>
              <a:gd name="connsiteX1" fmla="*/ 500062 w 500062"/>
              <a:gd name="connsiteY1" fmla="*/ 185737 h 304800"/>
              <a:gd name="connsiteX2" fmla="*/ 495300 w 500062"/>
              <a:gd name="connsiteY2" fmla="*/ 304800 h 304800"/>
              <a:gd name="connsiteX3" fmla="*/ 0 w 500062"/>
              <a:gd name="connsiteY3" fmla="*/ 157162 h 304800"/>
              <a:gd name="connsiteX4" fmla="*/ 4762 w 500062"/>
              <a:gd name="connsiteY4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062" h="304800">
                <a:moveTo>
                  <a:pt x="4762" y="0"/>
                </a:moveTo>
                <a:lnTo>
                  <a:pt x="500062" y="185737"/>
                </a:lnTo>
                <a:lnTo>
                  <a:pt x="495300" y="304800"/>
                </a:lnTo>
                <a:lnTo>
                  <a:pt x="0" y="157162"/>
                </a:lnTo>
                <a:lnTo>
                  <a:pt x="4762" y="0"/>
                </a:lnTo>
                <a:close/>
              </a:path>
            </a:pathLst>
          </a:cu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6" name="任意多边形 255"/>
          <p:cNvSpPr/>
          <p:nvPr/>
        </p:nvSpPr>
        <p:spPr>
          <a:xfrm flipV="1">
            <a:off x="8043862" y="1190808"/>
            <a:ext cx="511173" cy="304800"/>
          </a:xfrm>
          <a:custGeom>
            <a:avLst/>
            <a:gdLst>
              <a:gd name="connsiteX0" fmla="*/ 4762 w 500062"/>
              <a:gd name="connsiteY0" fmla="*/ 0 h 304800"/>
              <a:gd name="connsiteX1" fmla="*/ 500062 w 500062"/>
              <a:gd name="connsiteY1" fmla="*/ 185737 h 304800"/>
              <a:gd name="connsiteX2" fmla="*/ 495300 w 500062"/>
              <a:gd name="connsiteY2" fmla="*/ 304800 h 304800"/>
              <a:gd name="connsiteX3" fmla="*/ 0 w 500062"/>
              <a:gd name="connsiteY3" fmla="*/ 157162 h 304800"/>
              <a:gd name="connsiteX4" fmla="*/ 4762 w 500062"/>
              <a:gd name="connsiteY4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062" h="304800">
                <a:moveTo>
                  <a:pt x="4762" y="0"/>
                </a:moveTo>
                <a:lnTo>
                  <a:pt x="500062" y="185737"/>
                </a:lnTo>
                <a:lnTo>
                  <a:pt x="495300" y="304800"/>
                </a:lnTo>
                <a:lnTo>
                  <a:pt x="0" y="157162"/>
                </a:lnTo>
                <a:lnTo>
                  <a:pt x="4762" y="0"/>
                </a:lnTo>
                <a:close/>
              </a:path>
            </a:pathLst>
          </a:custGeom>
          <a:pattFill prst="ltHorz">
            <a:fgClr>
              <a:srgbClr val="00CC00"/>
            </a:fgClr>
            <a:bgClr>
              <a:schemeClr val="bg1"/>
            </a:bgClr>
          </a:patt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7" name="任意多边形 256"/>
          <p:cNvSpPr/>
          <p:nvPr/>
        </p:nvSpPr>
        <p:spPr>
          <a:xfrm>
            <a:off x="8046819" y="2182605"/>
            <a:ext cx="511173" cy="304800"/>
          </a:xfrm>
          <a:custGeom>
            <a:avLst/>
            <a:gdLst>
              <a:gd name="connsiteX0" fmla="*/ 4762 w 500062"/>
              <a:gd name="connsiteY0" fmla="*/ 0 h 304800"/>
              <a:gd name="connsiteX1" fmla="*/ 500062 w 500062"/>
              <a:gd name="connsiteY1" fmla="*/ 185737 h 304800"/>
              <a:gd name="connsiteX2" fmla="*/ 495300 w 500062"/>
              <a:gd name="connsiteY2" fmla="*/ 304800 h 304800"/>
              <a:gd name="connsiteX3" fmla="*/ 0 w 500062"/>
              <a:gd name="connsiteY3" fmla="*/ 157162 h 304800"/>
              <a:gd name="connsiteX4" fmla="*/ 4762 w 500062"/>
              <a:gd name="connsiteY4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062" h="304800">
                <a:moveTo>
                  <a:pt x="4762" y="0"/>
                </a:moveTo>
                <a:lnTo>
                  <a:pt x="500062" y="185737"/>
                </a:lnTo>
                <a:lnTo>
                  <a:pt x="495300" y="304800"/>
                </a:lnTo>
                <a:lnTo>
                  <a:pt x="0" y="157162"/>
                </a:lnTo>
                <a:lnTo>
                  <a:pt x="4762" y="0"/>
                </a:lnTo>
                <a:close/>
              </a:path>
            </a:pathLst>
          </a:cu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8" name="任意多边形 257"/>
          <p:cNvSpPr/>
          <p:nvPr/>
        </p:nvSpPr>
        <p:spPr>
          <a:xfrm flipV="1">
            <a:off x="8046819" y="2206600"/>
            <a:ext cx="511173" cy="304800"/>
          </a:xfrm>
          <a:custGeom>
            <a:avLst/>
            <a:gdLst>
              <a:gd name="connsiteX0" fmla="*/ 4762 w 500062"/>
              <a:gd name="connsiteY0" fmla="*/ 0 h 304800"/>
              <a:gd name="connsiteX1" fmla="*/ 500062 w 500062"/>
              <a:gd name="connsiteY1" fmla="*/ 185737 h 304800"/>
              <a:gd name="connsiteX2" fmla="*/ 495300 w 500062"/>
              <a:gd name="connsiteY2" fmla="*/ 304800 h 304800"/>
              <a:gd name="connsiteX3" fmla="*/ 0 w 500062"/>
              <a:gd name="connsiteY3" fmla="*/ 157162 h 304800"/>
              <a:gd name="connsiteX4" fmla="*/ 4762 w 500062"/>
              <a:gd name="connsiteY4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062" h="304800">
                <a:moveTo>
                  <a:pt x="4762" y="0"/>
                </a:moveTo>
                <a:lnTo>
                  <a:pt x="500062" y="185737"/>
                </a:lnTo>
                <a:lnTo>
                  <a:pt x="495300" y="304800"/>
                </a:lnTo>
                <a:lnTo>
                  <a:pt x="0" y="157162"/>
                </a:lnTo>
                <a:lnTo>
                  <a:pt x="4762" y="0"/>
                </a:lnTo>
                <a:close/>
              </a:path>
            </a:pathLst>
          </a:custGeom>
          <a:pattFill prst="ltHorz">
            <a:fgClr>
              <a:srgbClr val="00CC00"/>
            </a:fgClr>
            <a:bgClr>
              <a:schemeClr val="bg1"/>
            </a:bgClr>
          </a:patt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>
            <a:off x="8053388" y="1490663"/>
            <a:ext cx="504825" cy="309562"/>
          </a:xfrm>
          <a:custGeom>
            <a:avLst/>
            <a:gdLst>
              <a:gd name="connsiteX0" fmla="*/ 0 w 504825"/>
              <a:gd name="connsiteY0" fmla="*/ 0 h 309562"/>
              <a:gd name="connsiteX1" fmla="*/ 504825 w 504825"/>
              <a:gd name="connsiteY1" fmla="*/ 190500 h 309562"/>
              <a:gd name="connsiteX2" fmla="*/ 500062 w 504825"/>
              <a:gd name="connsiteY2" fmla="*/ 309562 h 309562"/>
              <a:gd name="connsiteX3" fmla="*/ 0 w 504825"/>
              <a:gd name="connsiteY3" fmla="*/ 166687 h 309562"/>
              <a:gd name="connsiteX4" fmla="*/ 0 w 504825"/>
              <a:gd name="connsiteY4" fmla="*/ 0 h 30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825" h="309562">
                <a:moveTo>
                  <a:pt x="0" y="0"/>
                </a:moveTo>
                <a:lnTo>
                  <a:pt x="504825" y="190500"/>
                </a:lnTo>
                <a:lnTo>
                  <a:pt x="500062" y="309562"/>
                </a:lnTo>
                <a:lnTo>
                  <a:pt x="0" y="166687"/>
                </a:lnTo>
                <a:lnTo>
                  <a:pt x="0" y="0"/>
                </a:lnTo>
                <a:close/>
              </a:path>
            </a:pathLst>
          </a:cu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9" name="任意多边形 258"/>
          <p:cNvSpPr/>
          <p:nvPr/>
        </p:nvSpPr>
        <p:spPr>
          <a:xfrm flipV="1">
            <a:off x="8053387" y="1523796"/>
            <a:ext cx="504825" cy="309562"/>
          </a:xfrm>
          <a:custGeom>
            <a:avLst/>
            <a:gdLst>
              <a:gd name="connsiteX0" fmla="*/ 0 w 504825"/>
              <a:gd name="connsiteY0" fmla="*/ 0 h 309562"/>
              <a:gd name="connsiteX1" fmla="*/ 504825 w 504825"/>
              <a:gd name="connsiteY1" fmla="*/ 190500 h 309562"/>
              <a:gd name="connsiteX2" fmla="*/ 500062 w 504825"/>
              <a:gd name="connsiteY2" fmla="*/ 309562 h 309562"/>
              <a:gd name="connsiteX3" fmla="*/ 0 w 504825"/>
              <a:gd name="connsiteY3" fmla="*/ 166687 h 309562"/>
              <a:gd name="connsiteX4" fmla="*/ 0 w 504825"/>
              <a:gd name="connsiteY4" fmla="*/ 0 h 30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825" h="309562">
                <a:moveTo>
                  <a:pt x="0" y="0"/>
                </a:moveTo>
                <a:lnTo>
                  <a:pt x="504825" y="190500"/>
                </a:lnTo>
                <a:lnTo>
                  <a:pt x="500062" y="309562"/>
                </a:lnTo>
                <a:lnTo>
                  <a:pt x="0" y="166687"/>
                </a:lnTo>
                <a:lnTo>
                  <a:pt x="0" y="0"/>
                </a:lnTo>
                <a:close/>
              </a:path>
            </a:pathLst>
          </a:custGeom>
          <a:pattFill prst="ltHorz">
            <a:fgClr>
              <a:srgbClr val="00CC00"/>
            </a:fgClr>
            <a:bgClr>
              <a:schemeClr val="bg1"/>
            </a:bgClr>
          </a:patt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0" name="任意多边形 259"/>
          <p:cNvSpPr/>
          <p:nvPr/>
        </p:nvSpPr>
        <p:spPr>
          <a:xfrm>
            <a:off x="8053388" y="1822646"/>
            <a:ext cx="504825" cy="309562"/>
          </a:xfrm>
          <a:custGeom>
            <a:avLst/>
            <a:gdLst>
              <a:gd name="connsiteX0" fmla="*/ 0 w 504825"/>
              <a:gd name="connsiteY0" fmla="*/ 0 h 309562"/>
              <a:gd name="connsiteX1" fmla="*/ 504825 w 504825"/>
              <a:gd name="connsiteY1" fmla="*/ 190500 h 309562"/>
              <a:gd name="connsiteX2" fmla="*/ 500062 w 504825"/>
              <a:gd name="connsiteY2" fmla="*/ 309562 h 309562"/>
              <a:gd name="connsiteX3" fmla="*/ 0 w 504825"/>
              <a:gd name="connsiteY3" fmla="*/ 166687 h 309562"/>
              <a:gd name="connsiteX4" fmla="*/ 0 w 504825"/>
              <a:gd name="connsiteY4" fmla="*/ 0 h 30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825" h="309562">
                <a:moveTo>
                  <a:pt x="0" y="0"/>
                </a:moveTo>
                <a:lnTo>
                  <a:pt x="504825" y="190500"/>
                </a:lnTo>
                <a:lnTo>
                  <a:pt x="500062" y="309562"/>
                </a:lnTo>
                <a:lnTo>
                  <a:pt x="0" y="166687"/>
                </a:lnTo>
                <a:lnTo>
                  <a:pt x="0" y="0"/>
                </a:lnTo>
                <a:close/>
              </a:path>
            </a:pathLst>
          </a:cu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1" name="任意多边形 260"/>
          <p:cNvSpPr/>
          <p:nvPr/>
        </p:nvSpPr>
        <p:spPr>
          <a:xfrm flipV="1">
            <a:off x="8053387" y="1855779"/>
            <a:ext cx="504825" cy="309562"/>
          </a:xfrm>
          <a:custGeom>
            <a:avLst/>
            <a:gdLst>
              <a:gd name="connsiteX0" fmla="*/ 0 w 504825"/>
              <a:gd name="connsiteY0" fmla="*/ 0 h 309562"/>
              <a:gd name="connsiteX1" fmla="*/ 504825 w 504825"/>
              <a:gd name="connsiteY1" fmla="*/ 190500 h 309562"/>
              <a:gd name="connsiteX2" fmla="*/ 500062 w 504825"/>
              <a:gd name="connsiteY2" fmla="*/ 309562 h 309562"/>
              <a:gd name="connsiteX3" fmla="*/ 0 w 504825"/>
              <a:gd name="connsiteY3" fmla="*/ 166687 h 309562"/>
              <a:gd name="connsiteX4" fmla="*/ 0 w 504825"/>
              <a:gd name="connsiteY4" fmla="*/ 0 h 30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825" h="309562">
                <a:moveTo>
                  <a:pt x="0" y="0"/>
                </a:moveTo>
                <a:lnTo>
                  <a:pt x="504825" y="190500"/>
                </a:lnTo>
                <a:lnTo>
                  <a:pt x="500062" y="309562"/>
                </a:lnTo>
                <a:lnTo>
                  <a:pt x="0" y="166687"/>
                </a:lnTo>
                <a:lnTo>
                  <a:pt x="0" y="0"/>
                </a:lnTo>
                <a:close/>
              </a:path>
            </a:pathLst>
          </a:custGeom>
          <a:pattFill prst="ltHorz">
            <a:fgClr>
              <a:srgbClr val="00CC00"/>
            </a:fgClr>
            <a:bgClr>
              <a:schemeClr val="bg1"/>
            </a:bgClr>
          </a:patt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2" name="矩形 221"/>
          <p:cNvSpPr/>
          <p:nvPr/>
        </p:nvSpPr>
        <p:spPr>
          <a:xfrm>
            <a:off x="191043" y="3327003"/>
            <a:ext cx="4367725" cy="1200329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Total area to be covered by PMT determined by OD and barrel length of calorimeter </a:t>
            </a:r>
          </a:p>
        </p:txBody>
      </p:sp>
      <p:sp>
        <p:nvSpPr>
          <p:cNvPr id="223" name="矩形 222"/>
          <p:cNvSpPr/>
          <p:nvPr/>
        </p:nvSpPr>
        <p:spPr>
          <a:xfrm>
            <a:off x="178855" y="4475466"/>
            <a:ext cx="3940077" cy="156966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C00000"/>
                </a:solidFill>
              </a:rPr>
              <a:t>Assuming: OD = 7 m,  L = 6 m </a:t>
            </a:r>
          </a:p>
          <a:p>
            <a:pPr algn="ctr"/>
            <a:r>
              <a:rPr lang="en-US" altLang="zh-CN" sz="2400" b="1" dirty="0" smtClean="0">
                <a:solidFill>
                  <a:srgbClr val="C00000"/>
                </a:solidFill>
              </a:rPr>
              <a:t>Total area = 190 m</a:t>
            </a:r>
            <a:r>
              <a:rPr lang="en-US" altLang="zh-CN" sz="2400" b="1" baseline="30000" dirty="0" smtClean="0">
                <a:solidFill>
                  <a:srgbClr val="C00000"/>
                </a:solidFill>
              </a:rPr>
              <a:t>2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algn="ctr"/>
            <a:r>
              <a:rPr lang="en-US" altLang="zh-CN" sz="2400" b="1" dirty="0" smtClean="0">
                <a:solidFill>
                  <a:srgbClr val="C00000"/>
                </a:solidFill>
              </a:rPr>
              <a:t>Barrel = 130 m</a:t>
            </a:r>
            <a:r>
              <a:rPr lang="en-US" altLang="zh-CN" sz="2400" b="1" baseline="30000" dirty="0" smtClean="0">
                <a:solidFill>
                  <a:srgbClr val="C00000"/>
                </a:solidFill>
              </a:rPr>
              <a:t>2</a:t>
            </a:r>
          </a:p>
          <a:p>
            <a:pPr algn="ctr"/>
            <a:r>
              <a:rPr lang="en-US" altLang="zh-CN" sz="2400" b="1" dirty="0" smtClean="0">
                <a:solidFill>
                  <a:srgbClr val="C00000"/>
                </a:solidFill>
              </a:rPr>
              <a:t>End caps = 2 x 30 m</a:t>
            </a:r>
            <a:r>
              <a:rPr lang="en-US" altLang="zh-CN" sz="2400" b="1" baseline="30000" dirty="0" smtClean="0">
                <a:solidFill>
                  <a:srgbClr val="C00000"/>
                </a:solidFill>
              </a:rPr>
              <a:t>2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768852" y="3273335"/>
            <a:ext cx="4470960" cy="3532261"/>
            <a:chOff x="3756556" y="3199280"/>
            <a:chExt cx="4470960" cy="353226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8987" y="3573625"/>
              <a:ext cx="3166593" cy="3157916"/>
            </a:xfrm>
            <a:prstGeom prst="rect">
              <a:avLst/>
            </a:prstGeom>
          </p:spPr>
        </p:pic>
        <p:grpSp>
          <p:nvGrpSpPr>
            <p:cNvPr id="14" name="组合 13"/>
            <p:cNvGrpSpPr/>
            <p:nvPr/>
          </p:nvGrpSpPr>
          <p:grpSpPr>
            <a:xfrm>
              <a:off x="4886415" y="3625307"/>
              <a:ext cx="3049475" cy="446223"/>
              <a:chOff x="5802404" y="3637963"/>
              <a:chExt cx="3049475" cy="44622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5802404" y="3640903"/>
                <a:ext cx="437484" cy="443283"/>
                <a:chOff x="5802404" y="3640903"/>
                <a:chExt cx="437484" cy="443283"/>
              </a:xfrm>
            </p:grpSpPr>
            <p:sp>
              <p:nvSpPr>
                <p:cNvPr id="12" name="圆角矩形 11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0" name="圆角矩形 109"/>
                <p:cNvSpPr/>
                <p:nvPr/>
              </p:nvSpPr>
              <p:spPr>
                <a:xfrm>
                  <a:off x="6041888" y="36521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2" name="组合 111"/>
              <p:cNvGrpSpPr/>
              <p:nvPr/>
            </p:nvGrpSpPr>
            <p:grpSpPr>
              <a:xfrm>
                <a:off x="6324343" y="3637963"/>
                <a:ext cx="437484" cy="433417"/>
                <a:chOff x="5802404" y="3639486"/>
                <a:chExt cx="437484" cy="433417"/>
              </a:xfrm>
            </p:grpSpPr>
            <p:sp>
              <p:nvSpPr>
                <p:cNvPr id="113" name="圆角矩形 112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4" name="圆角矩形 113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5" name="组合 114"/>
              <p:cNvGrpSpPr/>
              <p:nvPr/>
            </p:nvGrpSpPr>
            <p:grpSpPr>
              <a:xfrm>
                <a:off x="6854688" y="3646746"/>
                <a:ext cx="437484" cy="433417"/>
                <a:chOff x="5802404" y="3639486"/>
                <a:chExt cx="437484" cy="433417"/>
              </a:xfrm>
            </p:grpSpPr>
            <p:sp>
              <p:nvSpPr>
                <p:cNvPr id="116" name="圆角矩形 115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7" name="圆角矩形 116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8" name="组合 117"/>
              <p:cNvGrpSpPr/>
              <p:nvPr/>
            </p:nvGrpSpPr>
            <p:grpSpPr>
              <a:xfrm>
                <a:off x="7376627" y="3645223"/>
                <a:ext cx="437484" cy="433417"/>
                <a:chOff x="5802404" y="3639486"/>
                <a:chExt cx="437484" cy="433417"/>
              </a:xfrm>
            </p:grpSpPr>
            <p:sp>
              <p:nvSpPr>
                <p:cNvPr id="119" name="圆角矩形 118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0" name="圆角矩形 119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1" name="组合 120"/>
              <p:cNvGrpSpPr/>
              <p:nvPr/>
            </p:nvGrpSpPr>
            <p:grpSpPr>
              <a:xfrm>
                <a:off x="7892456" y="3639492"/>
                <a:ext cx="437484" cy="433417"/>
                <a:chOff x="5802404" y="3639486"/>
                <a:chExt cx="437484" cy="433417"/>
              </a:xfrm>
            </p:grpSpPr>
            <p:sp>
              <p:nvSpPr>
                <p:cNvPr id="122" name="圆角矩形 121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3" name="圆角矩形 122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4" name="组合 123"/>
              <p:cNvGrpSpPr/>
              <p:nvPr/>
            </p:nvGrpSpPr>
            <p:grpSpPr>
              <a:xfrm>
                <a:off x="8414395" y="3637969"/>
                <a:ext cx="437484" cy="433417"/>
                <a:chOff x="5802404" y="3639486"/>
                <a:chExt cx="437484" cy="433417"/>
              </a:xfrm>
            </p:grpSpPr>
            <p:sp>
              <p:nvSpPr>
                <p:cNvPr id="125" name="圆角矩形 124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6" name="圆角矩形 125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27" name="组合 126"/>
            <p:cNvGrpSpPr/>
            <p:nvPr/>
          </p:nvGrpSpPr>
          <p:grpSpPr>
            <a:xfrm>
              <a:off x="4893031" y="4159366"/>
              <a:ext cx="3049475" cy="442200"/>
              <a:chOff x="5802404" y="3637963"/>
              <a:chExt cx="3049475" cy="442200"/>
            </a:xfrm>
          </p:grpSpPr>
          <p:grpSp>
            <p:nvGrpSpPr>
              <p:cNvPr id="128" name="组合 127"/>
              <p:cNvGrpSpPr/>
              <p:nvPr/>
            </p:nvGrpSpPr>
            <p:grpSpPr>
              <a:xfrm>
                <a:off x="5802404" y="3639486"/>
                <a:ext cx="437484" cy="433417"/>
                <a:chOff x="5802404" y="3639486"/>
                <a:chExt cx="437484" cy="433417"/>
              </a:xfrm>
            </p:grpSpPr>
            <p:sp>
              <p:nvSpPr>
                <p:cNvPr id="144" name="圆角矩形 143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5" name="圆角矩形 144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9" name="组合 128"/>
              <p:cNvGrpSpPr/>
              <p:nvPr/>
            </p:nvGrpSpPr>
            <p:grpSpPr>
              <a:xfrm>
                <a:off x="6324343" y="3637963"/>
                <a:ext cx="437484" cy="433417"/>
                <a:chOff x="5802404" y="3639486"/>
                <a:chExt cx="437484" cy="433417"/>
              </a:xfrm>
            </p:grpSpPr>
            <p:sp>
              <p:nvSpPr>
                <p:cNvPr id="142" name="圆角矩形 141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3" name="圆角矩形 142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0" name="组合 129"/>
              <p:cNvGrpSpPr/>
              <p:nvPr/>
            </p:nvGrpSpPr>
            <p:grpSpPr>
              <a:xfrm>
                <a:off x="6854688" y="3646746"/>
                <a:ext cx="437484" cy="433417"/>
                <a:chOff x="5802404" y="3639486"/>
                <a:chExt cx="437484" cy="433417"/>
              </a:xfrm>
            </p:grpSpPr>
            <p:sp>
              <p:nvSpPr>
                <p:cNvPr id="140" name="圆角矩形 139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1" name="圆角矩形 140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1" name="组合 130"/>
              <p:cNvGrpSpPr/>
              <p:nvPr/>
            </p:nvGrpSpPr>
            <p:grpSpPr>
              <a:xfrm>
                <a:off x="7376627" y="3645223"/>
                <a:ext cx="437484" cy="433417"/>
                <a:chOff x="5802404" y="3639486"/>
                <a:chExt cx="437484" cy="433417"/>
              </a:xfrm>
            </p:grpSpPr>
            <p:sp>
              <p:nvSpPr>
                <p:cNvPr id="138" name="圆角矩形 137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9" name="圆角矩形 138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2" name="组合 131"/>
              <p:cNvGrpSpPr/>
              <p:nvPr/>
            </p:nvGrpSpPr>
            <p:grpSpPr>
              <a:xfrm>
                <a:off x="7892456" y="3639492"/>
                <a:ext cx="437484" cy="433417"/>
                <a:chOff x="5802404" y="3639486"/>
                <a:chExt cx="437484" cy="433417"/>
              </a:xfrm>
            </p:grpSpPr>
            <p:sp>
              <p:nvSpPr>
                <p:cNvPr id="136" name="圆角矩形 135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7" name="圆角矩形 136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3" name="组合 132"/>
              <p:cNvGrpSpPr/>
              <p:nvPr/>
            </p:nvGrpSpPr>
            <p:grpSpPr>
              <a:xfrm>
                <a:off x="8414395" y="3637969"/>
                <a:ext cx="437484" cy="433417"/>
                <a:chOff x="5802404" y="3639486"/>
                <a:chExt cx="437484" cy="433417"/>
              </a:xfrm>
            </p:grpSpPr>
            <p:sp>
              <p:nvSpPr>
                <p:cNvPr id="134" name="圆角矩形 133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5" name="圆角矩形 134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46" name="组合 145"/>
            <p:cNvGrpSpPr/>
            <p:nvPr/>
          </p:nvGrpSpPr>
          <p:grpSpPr>
            <a:xfrm>
              <a:off x="4877005" y="4662686"/>
              <a:ext cx="3049475" cy="442200"/>
              <a:chOff x="5802404" y="3637963"/>
              <a:chExt cx="3049475" cy="442200"/>
            </a:xfrm>
          </p:grpSpPr>
          <p:grpSp>
            <p:nvGrpSpPr>
              <p:cNvPr id="147" name="组合 146"/>
              <p:cNvGrpSpPr/>
              <p:nvPr/>
            </p:nvGrpSpPr>
            <p:grpSpPr>
              <a:xfrm>
                <a:off x="5802404" y="3639486"/>
                <a:ext cx="437484" cy="433417"/>
                <a:chOff x="5802404" y="3639486"/>
                <a:chExt cx="437484" cy="433417"/>
              </a:xfrm>
            </p:grpSpPr>
            <p:sp>
              <p:nvSpPr>
                <p:cNvPr id="163" name="圆角矩形 162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4" name="圆角矩形 163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8" name="组合 147"/>
              <p:cNvGrpSpPr/>
              <p:nvPr/>
            </p:nvGrpSpPr>
            <p:grpSpPr>
              <a:xfrm>
                <a:off x="6324343" y="3637963"/>
                <a:ext cx="437484" cy="433417"/>
                <a:chOff x="5802404" y="3639486"/>
                <a:chExt cx="437484" cy="433417"/>
              </a:xfrm>
            </p:grpSpPr>
            <p:sp>
              <p:nvSpPr>
                <p:cNvPr id="161" name="圆角矩形 160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2" name="圆角矩形 161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9" name="组合 148"/>
              <p:cNvGrpSpPr/>
              <p:nvPr/>
            </p:nvGrpSpPr>
            <p:grpSpPr>
              <a:xfrm>
                <a:off x="6854688" y="3646746"/>
                <a:ext cx="437484" cy="433417"/>
                <a:chOff x="5802404" y="3639486"/>
                <a:chExt cx="437484" cy="433417"/>
              </a:xfrm>
            </p:grpSpPr>
            <p:sp>
              <p:nvSpPr>
                <p:cNvPr id="159" name="圆角矩形 158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0" name="圆角矩形 159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0" name="组合 149"/>
              <p:cNvGrpSpPr/>
              <p:nvPr/>
            </p:nvGrpSpPr>
            <p:grpSpPr>
              <a:xfrm>
                <a:off x="7376627" y="3645223"/>
                <a:ext cx="437484" cy="433417"/>
                <a:chOff x="5802404" y="3639486"/>
                <a:chExt cx="437484" cy="433417"/>
              </a:xfrm>
            </p:grpSpPr>
            <p:sp>
              <p:nvSpPr>
                <p:cNvPr id="157" name="圆角矩形 156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8" name="圆角矩形 157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1" name="组合 150"/>
              <p:cNvGrpSpPr/>
              <p:nvPr/>
            </p:nvGrpSpPr>
            <p:grpSpPr>
              <a:xfrm>
                <a:off x="7892456" y="3639492"/>
                <a:ext cx="437484" cy="433417"/>
                <a:chOff x="5802404" y="3639486"/>
                <a:chExt cx="437484" cy="433417"/>
              </a:xfrm>
            </p:grpSpPr>
            <p:sp>
              <p:nvSpPr>
                <p:cNvPr id="155" name="圆角矩形 154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6" name="圆角矩形 155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2" name="组合 151"/>
              <p:cNvGrpSpPr/>
              <p:nvPr/>
            </p:nvGrpSpPr>
            <p:grpSpPr>
              <a:xfrm>
                <a:off x="8414395" y="3637969"/>
                <a:ext cx="437484" cy="433417"/>
                <a:chOff x="5802404" y="3639486"/>
                <a:chExt cx="437484" cy="433417"/>
              </a:xfrm>
            </p:grpSpPr>
            <p:sp>
              <p:nvSpPr>
                <p:cNvPr id="153" name="圆角矩形 152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4" name="圆角矩形 153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65" name="组合 164"/>
            <p:cNvGrpSpPr/>
            <p:nvPr/>
          </p:nvGrpSpPr>
          <p:grpSpPr>
            <a:xfrm>
              <a:off x="4883621" y="5196745"/>
              <a:ext cx="3049475" cy="442200"/>
              <a:chOff x="5802404" y="3637963"/>
              <a:chExt cx="3049475" cy="442200"/>
            </a:xfrm>
          </p:grpSpPr>
          <p:grpSp>
            <p:nvGrpSpPr>
              <p:cNvPr id="166" name="组合 165"/>
              <p:cNvGrpSpPr/>
              <p:nvPr/>
            </p:nvGrpSpPr>
            <p:grpSpPr>
              <a:xfrm>
                <a:off x="5802404" y="3639486"/>
                <a:ext cx="437484" cy="433417"/>
                <a:chOff x="5802404" y="3639486"/>
                <a:chExt cx="437484" cy="433417"/>
              </a:xfrm>
            </p:grpSpPr>
            <p:sp>
              <p:nvSpPr>
                <p:cNvPr id="182" name="圆角矩形 181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3" name="圆角矩形 182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7" name="组合 166"/>
              <p:cNvGrpSpPr/>
              <p:nvPr/>
            </p:nvGrpSpPr>
            <p:grpSpPr>
              <a:xfrm>
                <a:off x="6324343" y="3637963"/>
                <a:ext cx="437484" cy="433417"/>
                <a:chOff x="5802404" y="3639486"/>
                <a:chExt cx="437484" cy="433417"/>
              </a:xfrm>
            </p:grpSpPr>
            <p:sp>
              <p:nvSpPr>
                <p:cNvPr id="180" name="圆角矩形 179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1" name="圆角矩形 180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8" name="组合 167"/>
              <p:cNvGrpSpPr/>
              <p:nvPr/>
            </p:nvGrpSpPr>
            <p:grpSpPr>
              <a:xfrm>
                <a:off x="6854688" y="3646746"/>
                <a:ext cx="437484" cy="433417"/>
                <a:chOff x="5802404" y="3639486"/>
                <a:chExt cx="437484" cy="433417"/>
              </a:xfrm>
            </p:grpSpPr>
            <p:sp>
              <p:nvSpPr>
                <p:cNvPr id="178" name="圆角矩形 177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9" name="圆角矩形 178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9" name="组合 168"/>
              <p:cNvGrpSpPr/>
              <p:nvPr/>
            </p:nvGrpSpPr>
            <p:grpSpPr>
              <a:xfrm>
                <a:off x="7376627" y="3645223"/>
                <a:ext cx="437484" cy="433417"/>
                <a:chOff x="5802404" y="3639486"/>
                <a:chExt cx="437484" cy="433417"/>
              </a:xfrm>
            </p:grpSpPr>
            <p:sp>
              <p:nvSpPr>
                <p:cNvPr id="176" name="圆角矩形 175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7" name="圆角矩形 176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0" name="组合 169"/>
              <p:cNvGrpSpPr/>
              <p:nvPr/>
            </p:nvGrpSpPr>
            <p:grpSpPr>
              <a:xfrm>
                <a:off x="7892456" y="3639492"/>
                <a:ext cx="437484" cy="433417"/>
                <a:chOff x="5802404" y="3639486"/>
                <a:chExt cx="437484" cy="433417"/>
              </a:xfrm>
            </p:grpSpPr>
            <p:sp>
              <p:nvSpPr>
                <p:cNvPr id="174" name="圆角矩形 173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5" name="圆角矩形 174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1" name="组合 170"/>
              <p:cNvGrpSpPr/>
              <p:nvPr/>
            </p:nvGrpSpPr>
            <p:grpSpPr>
              <a:xfrm>
                <a:off x="8414395" y="3637969"/>
                <a:ext cx="437484" cy="433417"/>
                <a:chOff x="5802404" y="3639486"/>
                <a:chExt cx="437484" cy="433417"/>
              </a:xfrm>
            </p:grpSpPr>
            <p:sp>
              <p:nvSpPr>
                <p:cNvPr id="172" name="圆角矩形 171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3" name="圆角矩形 172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84" name="组合 183"/>
            <p:cNvGrpSpPr/>
            <p:nvPr/>
          </p:nvGrpSpPr>
          <p:grpSpPr>
            <a:xfrm>
              <a:off x="4883009" y="5714890"/>
              <a:ext cx="3049475" cy="442200"/>
              <a:chOff x="5802404" y="3637963"/>
              <a:chExt cx="3049475" cy="442200"/>
            </a:xfrm>
          </p:grpSpPr>
          <p:grpSp>
            <p:nvGrpSpPr>
              <p:cNvPr id="185" name="组合 184"/>
              <p:cNvGrpSpPr/>
              <p:nvPr/>
            </p:nvGrpSpPr>
            <p:grpSpPr>
              <a:xfrm>
                <a:off x="5802404" y="3639486"/>
                <a:ext cx="437484" cy="433417"/>
                <a:chOff x="5802404" y="3639486"/>
                <a:chExt cx="437484" cy="433417"/>
              </a:xfrm>
            </p:grpSpPr>
            <p:sp>
              <p:nvSpPr>
                <p:cNvPr id="201" name="圆角矩形 200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2" name="圆角矩形 201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6" name="组合 185"/>
              <p:cNvGrpSpPr/>
              <p:nvPr/>
            </p:nvGrpSpPr>
            <p:grpSpPr>
              <a:xfrm>
                <a:off x="6324343" y="3637963"/>
                <a:ext cx="437484" cy="433417"/>
                <a:chOff x="5802404" y="3639486"/>
                <a:chExt cx="437484" cy="433417"/>
              </a:xfrm>
            </p:grpSpPr>
            <p:sp>
              <p:nvSpPr>
                <p:cNvPr id="199" name="圆角矩形 198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0" name="圆角矩形 199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7" name="组合 186"/>
              <p:cNvGrpSpPr/>
              <p:nvPr/>
            </p:nvGrpSpPr>
            <p:grpSpPr>
              <a:xfrm>
                <a:off x="6854688" y="3646746"/>
                <a:ext cx="437484" cy="433417"/>
                <a:chOff x="5802404" y="3639486"/>
                <a:chExt cx="437484" cy="433417"/>
              </a:xfrm>
            </p:grpSpPr>
            <p:sp>
              <p:nvSpPr>
                <p:cNvPr id="197" name="圆角矩形 196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8" name="圆角矩形 197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8" name="组合 187"/>
              <p:cNvGrpSpPr/>
              <p:nvPr/>
            </p:nvGrpSpPr>
            <p:grpSpPr>
              <a:xfrm>
                <a:off x="7376627" y="3645223"/>
                <a:ext cx="437484" cy="433417"/>
                <a:chOff x="5802404" y="3639486"/>
                <a:chExt cx="437484" cy="433417"/>
              </a:xfrm>
            </p:grpSpPr>
            <p:sp>
              <p:nvSpPr>
                <p:cNvPr id="195" name="圆角矩形 194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6" name="圆角矩形 195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9" name="组合 188"/>
              <p:cNvGrpSpPr/>
              <p:nvPr/>
            </p:nvGrpSpPr>
            <p:grpSpPr>
              <a:xfrm>
                <a:off x="7892456" y="3639492"/>
                <a:ext cx="437484" cy="433417"/>
                <a:chOff x="5802404" y="3639486"/>
                <a:chExt cx="437484" cy="433417"/>
              </a:xfrm>
            </p:grpSpPr>
            <p:sp>
              <p:nvSpPr>
                <p:cNvPr id="193" name="圆角矩形 192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4" name="圆角矩形 193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90" name="组合 189"/>
              <p:cNvGrpSpPr/>
              <p:nvPr/>
            </p:nvGrpSpPr>
            <p:grpSpPr>
              <a:xfrm>
                <a:off x="8414395" y="3637969"/>
                <a:ext cx="437484" cy="433417"/>
                <a:chOff x="5802404" y="3639486"/>
                <a:chExt cx="437484" cy="433417"/>
              </a:xfrm>
            </p:grpSpPr>
            <p:sp>
              <p:nvSpPr>
                <p:cNvPr id="191" name="圆角矩形 190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2" name="圆角矩形 191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03" name="组合 202"/>
            <p:cNvGrpSpPr/>
            <p:nvPr/>
          </p:nvGrpSpPr>
          <p:grpSpPr>
            <a:xfrm>
              <a:off x="4889625" y="6248949"/>
              <a:ext cx="3049475" cy="442200"/>
              <a:chOff x="5802404" y="3637963"/>
              <a:chExt cx="3049475" cy="442200"/>
            </a:xfrm>
          </p:grpSpPr>
          <p:grpSp>
            <p:nvGrpSpPr>
              <p:cNvPr id="204" name="组合 203"/>
              <p:cNvGrpSpPr/>
              <p:nvPr/>
            </p:nvGrpSpPr>
            <p:grpSpPr>
              <a:xfrm>
                <a:off x="5802404" y="3639486"/>
                <a:ext cx="437484" cy="433417"/>
                <a:chOff x="5802404" y="3639486"/>
                <a:chExt cx="437484" cy="433417"/>
              </a:xfrm>
            </p:grpSpPr>
            <p:sp>
              <p:nvSpPr>
                <p:cNvPr id="220" name="圆角矩形 219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1" name="圆角矩形 220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05" name="组合 204"/>
              <p:cNvGrpSpPr/>
              <p:nvPr/>
            </p:nvGrpSpPr>
            <p:grpSpPr>
              <a:xfrm>
                <a:off x="6324343" y="3637963"/>
                <a:ext cx="437484" cy="433417"/>
                <a:chOff x="5802404" y="3639486"/>
                <a:chExt cx="437484" cy="433417"/>
              </a:xfrm>
            </p:grpSpPr>
            <p:sp>
              <p:nvSpPr>
                <p:cNvPr id="218" name="圆角矩形 217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9" name="圆角矩形 218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06" name="组合 205"/>
              <p:cNvGrpSpPr/>
              <p:nvPr/>
            </p:nvGrpSpPr>
            <p:grpSpPr>
              <a:xfrm>
                <a:off x="6854688" y="3646746"/>
                <a:ext cx="437484" cy="433417"/>
                <a:chOff x="5802404" y="3639486"/>
                <a:chExt cx="437484" cy="433417"/>
              </a:xfrm>
            </p:grpSpPr>
            <p:sp>
              <p:nvSpPr>
                <p:cNvPr id="216" name="圆角矩形 215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7" name="圆角矩形 216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07" name="组合 206"/>
              <p:cNvGrpSpPr/>
              <p:nvPr/>
            </p:nvGrpSpPr>
            <p:grpSpPr>
              <a:xfrm>
                <a:off x="7376627" y="3645223"/>
                <a:ext cx="437484" cy="433417"/>
                <a:chOff x="5802404" y="3639486"/>
                <a:chExt cx="437484" cy="433417"/>
              </a:xfrm>
            </p:grpSpPr>
            <p:sp>
              <p:nvSpPr>
                <p:cNvPr id="214" name="圆角矩形 213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5" name="圆角矩形 214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08" name="组合 207"/>
              <p:cNvGrpSpPr/>
              <p:nvPr/>
            </p:nvGrpSpPr>
            <p:grpSpPr>
              <a:xfrm>
                <a:off x="7892456" y="3639492"/>
                <a:ext cx="437484" cy="433417"/>
                <a:chOff x="5802404" y="3639486"/>
                <a:chExt cx="437484" cy="433417"/>
              </a:xfrm>
            </p:grpSpPr>
            <p:sp>
              <p:nvSpPr>
                <p:cNvPr id="212" name="圆角矩形 211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3" name="圆角矩形 212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09" name="组合 208"/>
              <p:cNvGrpSpPr/>
              <p:nvPr/>
            </p:nvGrpSpPr>
            <p:grpSpPr>
              <a:xfrm>
                <a:off x="8414395" y="3637969"/>
                <a:ext cx="437484" cy="433417"/>
                <a:chOff x="5802404" y="3639486"/>
                <a:chExt cx="437484" cy="433417"/>
              </a:xfrm>
            </p:grpSpPr>
            <p:sp>
              <p:nvSpPr>
                <p:cNvPr id="210" name="圆角矩形 209"/>
                <p:cNvSpPr/>
                <p:nvPr/>
              </p:nvSpPr>
              <p:spPr>
                <a:xfrm>
                  <a:off x="5802404" y="3640903"/>
                  <a:ext cx="198000" cy="4320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1" name="圆角矩形 210"/>
                <p:cNvSpPr/>
                <p:nvPr/>
              </p:nvSpPr>
              <p:spPr>
                <a:xfrm>
                  <a:off x="6041888" y="3639486"/>
                  <a:ext cx="198000" cy="432000"/>
                </a:xfrm>
                <a:prstGeom prst="roundRect">
                  <a:avLst/>
                </a:prstGeom>
                <a:solidFill>
                  <a:srgbClr val="00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228" name="矩形 227"/>
            <p:cNvSpPr/>
            <p:nvPr/>
          </p:nvSpPr>
          <p:spPr>
            <a:xfrm>
              <a:off x="4674940" y="3199280"/>
              <a:ext cx="35525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FF0000"/>
                  </a:solidFill>
                </a:rPr>
                <a:t>2</a:t>
              </a:r>
              <a:r>
                <a:rPr lang="zh-CN" altLang="en-US" sz="2000" b="1" dirty="0" smtClean="0">
                  <a:solidFill>
                    <a:srgbClr val="FF0000"/>
                  </a:solidFill>
                </a:rPr>
                <a:t>（</a:t>
              </a:r>
              <a:r>
                <a:rPr lang="en-US" altLang="zh-CN" sz="2000" b="1" dirty="0">
                  <a:solidFill>
                    <a:srgbClr val="FF0000"/>
                  </a:solidFill>
                </a:rPr>
                <a:t> 6 x 6 </a:t>
              </a:r>
              <a:r>
                <a:rPr lang="zh-CN" altLang="en-US" sz="2000" b="1" dirty="0" smtClean="0">
                  <a:solidFill>
                    <a:srgbClr val="FF0000"/>
                  </a:solidFill>
                </a:rPr>
                <a:t>）</a:t>
              </a:r>
              <a:r>
                <a:rPr lang="en-US" altLang="zh-CN" sz="2000" b="1" dirty="0" err="1" smtClean="0">
                  <a:solidFill>
                    <a:srgbClr val="FF0000"/>
                  </a:solidFill>
                </a:rPr>
                <a:t>SiPMs</a:t>
              </a:r>
              <a:r>
                <a:rPr lang="en-US" altLang="zh-CN" sz="2000" b="1" dirty="0" smtClean="0">
                  <a:solidFill>
                    <a:srgbClr val="FF0000"/>
                  </a:solidFill>
                </a:rPr>
                <a:t> or MCP-PMT 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224" name="组合 223"/>
            <p:cNvGrpSpPr/>
            <p:nvPr/>
          </p:nvGrpSpPr>
          <p:grpSpPr>
            <a:xfrm>
              <a:off x="3756556" y="3588159"/>
              <a:ext cx="1060847" cy="540001"/>
              <a:chOff x="7960652" y="1571373"/>
              <a:chExt cx="1060847" cy="236300"/>
            </a:xfrm>
          </p:grpSpPr>
          <p:cxnSp>
            <p:nvCxnSpPr>
              <p:cNvPr id="225" name="直接箭头连接符 224"/>
              <p:cNvCxnSpPr/>
              <p:nvPr/>
            </p:nvCxnSpPr>
            <p:spPr>
              <a:xfrm>
                <a:off x="8256063" y="1571373"/>
                <a:ext cx="0" cy="2363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直接箭头连接符 225"/>
              <p:cNvCxnSpPr/>
              <p:nvPr/>
            </p:nvCxnSpPr>
            <p:spPr>
              <a:xfrm>
                <a:off x="7960652" y="1571373"/>
                <a:ext cx="972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lg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直接箭头连接符 249"/>
              <p:cNvCxnSpPr/>
              <p:nvPr/>
            </p:nvCxnSpPr>
            <p:spPr>
              <a:xfrm>
                <a:off x="7972806" y="1802639"/>
                <a:ext cx="972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lg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1" name="矩形 250"/>
              <p:cNvSpPr/>
              <p:nvPr/>
            </p:nvSpPr>
            <p:spPr>
              <a:xfrm>
                <a:off x="8218499" y="1604142"/>
                <a:ext cx="803000" cy="175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000" dirty="0" smtClean="0">
                    <a:solidFill>
                      <a:srgbClr val="FF0000"/>
                    </a:solidFill>
                  </a:rPr>
                  <a:t>5 cm</a:t>
                </a:r>
                <a:endParaRPr lang="en-US" altLang="zh-CN" sz="2000" b="1" dirty="0" smtClean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254" name="矩形 253"/>
          <p:cNvSpPr/>
          <p:nvPr/>
        </p:nvSpPr>
        <p:spPr>
          <a:xfrm>
            <a:off x="178855" y="6061394"/>
            <a:ext cx="5484491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C00000"/>
                </a:solidFill>
              </a:rPr>
              <a:t>Total PMTs = 2 x 400 x 190 = 152000</a:t>
            </a:r>
          </a:p>
        </p:txBody>
      </p:sp>
    </p:spTree>
    <p:extLst>
      <p:ext uri="{BB962C8B-B14F-4D97-AF65-F5344CB8AC3E}">
        <p14:creationId xmlns:p14="http://schemas.microsoft.com/office/powerpoint/2010/main" val="34786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451414" y="135973"/>
            <a:ext cx="3604000" cy="2169825"/>
          </a:xfrm>
          <a:prstGeom prst="rect">
            <a:avLst/>
          </a:prstGeom>
          <a:ln w="222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3600" b="1" u="sng" dirty="0" smtClean="0"/>
              <a:t>Ternary Readout</a:t>
            </a:r>
          </a:p>
          <a:p>
            <a:pPr marL="457200" indent="-457200" algn="ctr">
              <a:spcBef>
                <a:spcPts val="600"/>
              </a:spcBef>
              <a:buFont typeface="+mj-lt"/>
              <a:buAutoNum type="arabicPeriod"/>
            </a:pPr>
            <a:r>
              <a:rPr lang="en-US" altLang="zh-CN" sz="2800" b="1" dirty="0" smtClean="0">
                <a:solidFill>
                  <a:srgbClr val="C00000"/>
                </a:solidFill>
              </a:rPr>
              <a:t>Scintillating light</a:t>
            </a:r>
          </a:p>
          <a:p>
            <a:pPr marL="457200" indent="-457200" algn="ctr">
              <a:spcBef>
                <a:spcPts val="600"/>
              </a:spcBef>
              <a:buFont typeface="+mj-lt"/>
              <a:buAutoNum type="arabicPeriod"/>
            </a:pPr>
            <a:r>
              <a:rPr lang="en-US" altLang="zh-CN" sz="2800" b="1" dirty="0" smtClean="0">
                <a:solidFill>
                  <a:srgbClr val="0070C0"/>
                </a:solidFill>
              </a:rPr>
              <a:t>Cherenkov light</a:t>
            </a:r>
          </a:p>
          <a:p>
            <a:pPr marL="457200" indent="-457200" algn="ctr">
              <a:spcBef>
                <a:spcPts val="600"/>
              </a:spcBef>
              <a:buFont typeface="+mj-lt"/>
              <a:buAutoNum type="arabicPeriod"/>
            </a:pPr>
            <a:r>
              <a:rPr lang="en-US" altLang="zh-CN" sz="2800" b="1" dirty="0" smtClean="0">
                <a:solidFill>
                  <a:srgbClr val="FF0000"/>
                </a:solidFill>
              </a:rPr>
              <a:t>Shower time profile</a:t>
            </a:r>
          </a:p>
        </p:txBody>
      </p:sp>
      <p:sp>
        <p:nvSpPr>
          <p:cNvPr id="25" name="矩形 24"/>
          <p:cNvSpPr/>
          <p:nvPr/>
        </p:nvSpPr>
        <p:spPr>
          <a:xfrm>
            <a:off x="-10848" y="5922538"/>
            <a:ext cx="2161935" cy="707886"/>
          </a:xfrm>
          <a:prstGeom prst="rect">
            <a:avLst/>
          </a:prstGeom>
          <a:ln w="22225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00CC00"/>
                </a:solidFill>
              </a:rPr>
              <a:t>plastic scintillator plate/light guide</a:t>
            </a:r>
          </a:p>
        </p:txBody>
      </p:sp>
      <p:cxnSp>
        <p:nvCxnSpPr>
          <p:cNvPr id="26" name="直接箭头连接符 25"/>
          <p:cNvCxnSpPr/>
          <p:nvPr/>
        </p:nvCxnSpPr>
        <p:spPr>
          <a:xfrm flipH="1" flipV="1">
            <a:off x="428449" y="5496458"/>
            <a:ext cx="0" cy="391958"/>
          </a:xfrm>
          <a:prstGeom prst="straightConnector1">
            <a:avLst/>
          </a:prstGeom>
          <a:ln w="38100">
            <a:solidFill>
              <a:schemeClr val="accent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10246" y="2720234"/>
            <a:ext cx="1478497" cy="830997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C00000"/>
                </a:solidFill>
              </a:rPr>
              <a:t>Fast PMTs </a:t>
            </a:r>
          </a:p>
          <a:p>
            <a:pPr algn="ctr"/>
            <a:r>
              <a:rPr lang="en-US" altLang="zh-CN" sz="2400" b="1" dirty="0" smtClean="0">
                <a:solidFill>
                  <a:srgbClr val="C00000"/>
                </a:solidFill>
              </a:rPr>
              <a:t>(S-fibers)</a:t>
            </a:r>
          </a:p>
        </p:txBody>
      </p:sp>
      <p:cxnSp>
        <p:nvCxnSpPr>
          <p:cNvPr id="58" name="直接箭头连接符 57"/>
          <p:cNvCxnSpPr/>
          <p:nvPr/>
        </p:nvCxnSpPr>
        <p:spPr>
          <a:xfrm flipH="1">
            <a:off x="229337" y="3635143"/>
            <a:ext cx="2353" cy="537930"/>
          </a:xfrm>
          <a:prstGeom prst="straightConnector1">
            <a:avLst/>
          </a:prstGeom>
          <a:ln w="3492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/>
          <p:cNvSpPr/>
          <p:nvPr/>
        </p:nvSpPr>
        <p:spPr>
          <a:xfrm>
            <a:off x="7680744" y="2857079"/>
            <a:ext cx="1539777" cy="830997"/>
          </a:xfrm>
          <a:prstGeom prst="rect">
            <a:avLst/>
          </a:prstGeom>
          <a:ln w="2222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C00000"/>
                </a:solidFill>
              </a:rPr>
              <a:t> Fast PMTs</a:t>
            </a:r>
          </a:p>
          <a:p>
            <a:pPr algn="ctr"/>
            <a:r>
              <a:rPr lang="en-US" altLang="zh-CN" sz="2400" b="1" dirty="0" smtClean="0">
                <a:solidFill>
                  <a:srgbClr val="C00000"/>
                </a:solidFill>
              </a:rPr>
              <a:t>(</a:t>
            </a:r>
            <a:r>
              <a:rPr lang="en-US" altLang="zh-CN" sz="2400" b="1" dirty="0">
                <a:solidFill>
                  <a:srgbClr val="C00000"/>
                </a:solidFill>
              </a:rPr>
              <a:t>C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-fiber)</a:t>
            </a:r>
          </a:p>
        </p:txBody>
      </p:sp>
      <p:cxnSp>
        <p:nvCxnSpPr>
          <p:cNvPr id="67" name="直接箭头连接符 66"/>
          <p:cNvCxnSpPr/>
          <p:nvPr/>
        </p:nvCxnSpPr>
        <p:spPr>
          <a:xfrm flipH="1">
            <a:off x="8919325" y="3716712"/>
            <a:ext cx="0" cy="432000"/>
          </a:xfrm>
          <a:prstGeom prst="straightConnector1">
            <a:avLst/>
          </a:prstGeom>
          <a:ln w="3492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组合 77"/>
          <p:cNvGrpSpPr/>
          <p:nvPr/>
        </p:nvGrpSpPr>
        <p:grpSpPr>
          <a:xfrm>
            <a:off x="-2452" y="3926021"/>
            <a:ext cx="9106111" cy="1766415"/>
            <a:chOff x="-15196" y="1936672"/>
            <a:chExt cx="9106111" cy="1766415"/>
          </a:xfrm>
        </p:grpSpPr>
        <p:sp>
          <p:nvSpPr>
            <p:cNvPr id="34" name="梯形 33"/>
            <p:cNvSpPr>
              <a:spLocks/>
            </p:cNvSpPr>
            <p:nvPr/>
          </p:nvSpPr>
          <p:spPr>
            <a:xfrm rot="5400000" flipH="1">
              <a:off x="7594043" y="2572467"/>
              <a:ext cx="1764000" cy="492410"/>
            </a:xfrm>
            <a:prstGeom prst="trapezoid">
              <a:avLst>
                <a:gd name="adj" fmla="val 47219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421257" y="1943363"/>
              <a:ext cx="7823096" cy="1759724"/>
              <a:chOff x="473868" y="1943363"/>
              <a:chExt cx="7770485" cy="1759724"/>
            </a:xfrm>
          </p:grpSpPr>
          <p:sp>
            <p:nvSpPr>
              <p:cNvPr id="28" name="梯形 27"/>
              <p:cNvSpPr>
                <a:spLocks noChangeAspect="1"/>
              </p:cNvSpPr>
              <p:nvPr/>
            </p:nvSpPr>
            <p:spPr>
              <a:xfrm rot="16200000">
                <a:off x="3480406" y="-1045879"/>
                <a:ext cx="1759724" cy="7738207"/>
              </a:xfrm>
              <a:prstGeom prst="trapezoid">
                <a:avLst>
                  <a:gd name="adj" fmla="val 14664"/>
                </a:avLst>
              </a:prstGeom>
              <a:solidFill>
                <a:srgbClr val="00FFFF"/>
              </a:solidFill>
              <a:ln w="317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4" name="组合 13"/>
              <p:cNvGrpSpPr/>
              <p:nvPr/>
            </p:nvGrpSpPr>
            <p:grpSpPr>
              <a:xfrm>
                <a:off x="473868" y="2059709"/>
                <a:ext cx="7770485" cy="1532056"/>
                <a:chOff x="473868" y="2059709"/>
                <a:chExt cx="7770485" cy="1532056"/>
              </a:xfrm>
            </p:grpSpPr>
            <p:cxnSp>
              <p:nvCxnSpPr>
                <p:cNvPr id="31" name="直接箭头连接符 30"/>
                <p:cNvCxnSpPr/>
                <p:nvPr/>
              </p:nvCxnSpPr>
              <p:spPr>
                <a:xfrm flipV="1">
                  <a:off x="474192" y="2767955"/>
                  <a:ext cx="7751862" cy="12720"/>
                </a:xfrm>
                <a:prstGeom prst="straightConnector1">
                  <a:avLst/>
                </a:prstGeom>
                <a:solidFill>
                  <a:srgbClr val="00FFFF"/>
                </a:solidFill>
                <a:ln w="38100">
                  <a:solidFill>
                    <a:srgbClr val="C00000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箭头连接符 47"/>
                <p:cNvCxnSpPr/>
                <p:nvPr/>
              </p:nvCxnSpPr>
              <p:spPr>
                <a:xfrm flipV="1">
                  <a:off x="477242" y="2059709"/>
                  <a:ext cx="7747300" cy="226919"/>
                </a:xfrm>
                <a:prstGeom prst="straightConnector1">
                  <a:avLst/>
                </a:prstGeom>
                <a:solidFill>
                  <a:srgbClr val="00FFFF"/>
                </a:solidFill>
                <a:ln w="38100">
                  <a:solidFill>
                    <a:srgbClr val="C00000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箭头连接符 48"/>
                <p:cNvCxnSpPr/>
                <p:nvPr/>
              </p:nvCxnSpPr>
              <p:spPr>
                <a:xfrm flipV="1">
                  <a:off x="475448" y="2173464"/>
                  <a:ext cx="7723706" cy="197485"/>
                </a:xfrm>
                <a:prstGeom prst="straightConnector1">
                  <a:avLst/>
                </a:prstGeom>
                <a:solidFill>
                  <a:srgbClr val="00FFFF"/>
                </a:solidFill>
                <a:ln w="38100">
                  <a:solidFill>
                    <a:srgbClr val="C00000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箭头连接符 49"/>
                <p:cNvCxnSpPr/>
                <p:nvPr/>
              </p:nvCxnSpPr>
              <p:spPr>
                <a:xfrm flipV="1">
                  <a:off x="473868" y="2532300"/>
                  <a:ext cx="7751861" cy="98003"/>
                </a:xfrm>
                <a:prstGeom prst="straightConnector1">
                  <a:avLst/>
                </a:prstGeom>
                <a:solidFill>
                  <a:srgbClr val="00FFFF"/>
                </a:solidFill>
                <a:ln w="38100">
                  <a:solidFill>
                    <a:srgbClr val="C00000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箭头连接符 50"/>
                <p:cNvCxnSpPr/>
                <p:nvPr/>
              </p:nvCxnSpPr>
              <p:spPr>
                <a:xfrm flipV="1">
                  <a:off x="477633" y="2653060"/>
                  <a:ext cx="7751861" cy="56229"/>
                </a:xfrm>
                <a:prstGeom prst="straightConnector1">
                  <a:avLst/>
                </a:prstGeom>
                <a:solidFill>
                  <a:srgbClr val="00FFFF"/>
                </a:solidFill>
                <a:ln w="38100">
                  <a:solidFill>
                    <a:srgbClr val="C00000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箭头连接符 51"/>
                <p:cNvCxnSpPr/>
                <p:nvPr/>
              </p:nvCxnSpPr>
              <p:spPr>
                <a:xfrm flipV="1">
                  <a:off x="476306" y="2410648"/>
                  <a:ext cx="7753065" cy="129337"/>
                </a:xfrm>
                <a:prstGeom prst="straightConnector1">
                  <a:avLst/>
                </a:prstGeom>
                <a:solidFill>
                  <a:srgbClr val="00FFFF"/>
                </a:solidFill>
                <a:ln w="38100">
                  <a:solidFill>
                    <a:srgbClr val="C00000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箭头连接符 52"/>
                <p:cNvCxnSpPr/>
                <p:nvPr/>
              </p:nvCxnSpPr>
              <p:spPr>
                <a:xfrm flipV="1">
                  <a:off x="475448" y="2285472"/>
                  <a:ext cx="7723706" cy="171800"/>
                </a:xfrm>
                <a:prstGeom prst="straightConnector1">
                  <a:avLst/>
                </a:prstGeom>
                <a:solidFill>
                  <a:srgbClr val="00FFFF"/>
                </a:solidFill>
                <a:ln w="38100">
                  <a:solidFill>
                    <a:srgbClr val="C00000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箭头连接符 32"/>
                <p:cNvCxnSpPr/>
                <p:nvPr/>
              </p:nvCxnSpPr>
              <p:spPr>
                <a:xfrm>
                  <a:off x="492101" y="3364846"/>
                  <a:ext cx="7747300" cy="226919"/>
                </a:xfrm>
                <a:prstGeom prst="straightConnector1">
                  <a:avLst/>
                </a:prstGeom>
                <a:solidFill>
                  <a:srgbClr val="00FFFF"/>
                </a:solidFill>
                <a:ln w="38100">
                  <a:solidFill>
                    <a:srgbClr val="C00000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箭头连接符 40"/>
                <p:cNvCxnSpPr/>
                <p:nvPr/>
              </p:nvCxnSpPr>
              <p:spPr>
                <a:xfrm>
                  <a:off x="483212" y="3280524"/>
                  <a:ext cx="7751862" cy="197486"/>
                </a:xfrm>
                <a:prstGeom prst="straightConnector1">
                  <a:avLst/>
                </a:prstGeom>
                <a:solidFill>
                  <a:srgbClr val="00FFFF"/>
                </a:solidFill>
                <a:ln w="38100">
                  <a:solidFill>
                    <a:srgbClr val="C00000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箭头连接符 42"/>
                <p:cNvCxnSpPr/>
                <p:nvPr/>
              </p:nvCxnSpPr>
              <p:spPr>
                <a:xfrm>
                  <a:off x="488726" y="3021170"/>
                  <a:ext cx="7751862" cy="98003"/>
                </a:xfrm>
                <a:prstGeom prst="straightConnector1">
                  <a:avLst/>
                </a:prstGeom>
                <a:solidFill>
                  <a:srgbClr val="00FFFF"/>
                </a:solidFill>
                <a:ln w="38100">
                  <a:solidFill>
                    <a:srgbClr val="C00000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箭头连接符 43"/>
                <p:cNvCxnSpPr/>
                <p:nvPr/>
              </p:nvCxnSpPr>
              <p:spPr>
                <a:xfrm>
                  <a:off x="492491" y="2942184"/>
                  <a:ext cx="7751862" cy="56229"/>
                </a:xfrm>
                <a:prstGeom prst="straightConnector1">
                  <a:avLst/>
                </a:prstGeom>
                <a:solidFill>
                  <a:srgbClr val="00FFFF"/>
                </a:solidFill>
                <a:ln w="38100">
                  <a:solidFill>
                    <a:srgbClr val="C00000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箭头连接符 44"/>
                <p:cNvCxnSpPr/>
                <p:nvPr/>
              </p:nvCxnSpPr>
              <p:spPr>
                <a:xfrm>
                  <a:off x="491165" y="3111489"/>
                  <a:ext cx="7753065" cy="129337"/>
                </a:xfrm>
                <a:prstGeom prst="straightConnector1">
                  <a:avLst/>
                </a:prstGeom>
                <a:solidFill>
                  <a:srgbClr val="00FFFF"/>
                </a:solidFill>
                <a:ln w="38100">
                  <a:solidFill>
                    <a:srgbClr val="C00000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箭头连接符 45"/>
                <p:cNvCxnSpPr/>
                <p:nvPr/>
              </p:nvCxnSpPr>
              <p:spPr>
                <a:xfrm>
                  <a:off x="483212" y="3194201"/>
                  <a:ext cx="7744738" cy="166121"/>
                </a:xfrm>
                <a:prstGeom prst="straightConnector1">
                  <a:avLst/>
                </a:prstGeom>
                <a:solidFill>
                  <a:srgbClr val="00FFFF"/>
                </a:solidFill>
                <a:ln w="38100">
                  <a:solidFill>
                    <a:srgbClr val="C00000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箭头连接符 46"/>
                <p:cNvCxnSpPr/>
                <p:nvPr/>
              </p:nvCxnSpPr>
              <p:spPr>
                <a:xfrm>
                  <a:off x="476088" y="2864400"/>
                  <a:ext cx="7751862" cy="26723"/>
                </a:xfrm>
                <a:prstGeom prst="straightConnector1">
                  <a:avLst/>
                </a:prstGeom>
                <a:solidFill>
                  <a:srgbClr val="00FFFF"/>
                </a:solidFill>
                <a:ln w="38100">
                  <a:solidFill>
                    <a:srgbClr val="C00000"/>
                  </a:solidFill>
                  <a:headEnd type="none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3" name="矩形 62"/>
            <p:cNvSpPr/>
            <p:nvPr/>
          </p:nvSpPr>
          <p:spPr>
            <a:xfrm>
              <a:off x="8722248" y="2159099"/>
              <a:ext cx="368667" cy="1332000"/>
            </a:xfrm>
            <a:prstGeom prst="rect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370514" y="2195022"/>
              <a:ext cx="45719" cy="1260000"/>
            </a:xfrm>
            <a:prstGeom prst="rect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-15196" y="2285471"/>
              <a:ext cx="216806" cy="1044000"/>
              <a:chOff x="-14814" y="2318822"/>
              <a:chExt cx="327036" cy="1008002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-14814" y="2318822"/>
                <a:ext cx="327036" cy="1008002"/>
              </a:xfrm>
              <a:prstGeom prst="rect">
                <a:avLst/>
              </a:prstGeom>
              <a:solidFill>
                <a:srgbClr val="00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45876" y="2357613"/>
                <a:ext cx="201467" cy="930419"/>
              </a:xfrm>
              <a:prstGeom prst="rect">
                <a:avLst/>
              </a:prstGeom>
              <a:pattFill prst="ltVert">
                <a:fgClr>
                  <a:schemeClr val="tx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5" name="矩形 64"/>
            <p:cNvSpPr/>
            <p:nvPr/>
          </p:nvSpPr>
          <p:spPr>
            <a:xfrm>
              <a:off x="8816612" y="2247120"/>
              <a:ext cx="227113" cy="1188000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任意多边形 76"/>
            <p:cNvSpPr/>
            <p:nvPr/>
          </p:nvSpPr>
          <p:spPr>
            <a:xfrm>
              <a:off x="192203" y="2196946"/>
              <a:ext cx="174033" cy="1250950"/>
            </a:xfrm>
            <a:custGeom>
              <a:avLst/>
              <a:gdLst>
                <a:gd name="connsiteX0" fmla="*/ 130175 w 130175"/>
                <a:gd name="connsiteY0" fmla="*/ 1250950 h 1250950"/>
                <a:gd name="connsiteX1" fmla="*/ 130175 w 130175"/>
                <a:gd name="connsiteY1" fmla="*/ 0 h 1250950"/>
                <a:gd name="connsiteX2" fmla="*/ 0 w 130175"/>
                <a:gd name="connsiteY2" fmla="*/ 95250 h 1250950"/>
                <a:gd name="connsiteX3" fmla="*/ 0 w 130175"/>
                <a:gd name="connsiteY3" fmla="*/ 1133475 h 1250950"/>
                <a:gd name="connsiteX4" fmla="*/ 130175 w 130175"/>
                <a:gd name="connsiteY4" fmla="*/ 1250950 h 125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75" h="1250950">
                  <a:moveTo>
                    <a:pt x="130175" y="1250950"/>
                  </a:moveTo>
                  <a:lnTo>
                    <a:pt x="130175" y="0"/>
                  </a:lnTo>
                  <a:lnTo>
                    <a:pt x="0" y="95250"/>
                  </a:lnTo>
                  <a:lnTo>
                    <a:pt x="0" y="1133475"/>
                  </a:lnTo>
                  <a:lnTo>
                    <a:pt x="130175" y="1250950"/>
                  </a:lnTo>
                  <a:close/>
                </a:path>
              </a:pathLst>
            </a:cu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流程图: 资料带 39"/>
          <p:cNvSpPr/>
          <p:nvPr/>
        </p:nvSpPr>
        <p:spPr>
          <a:xfrm rot="17741687">
            <a:off x="3951495" y="4774764"/>
            <a:ext cx="1154126" cy="1065547"/>
          </a:xfrm>
          <a:prstGeom prst="flowChartPunchedTa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流程图: 资料带 53"/>
          <p:cNvSpPr/>
          <p:nvPr/>
        </p:nvSpPr>
        <p:spPr>
          <a:xfrm rot="17741687">
            <a:off x="4181461" y="3860567"/>
            <a:ext cx="1194049" cy="1065547"/>
          </a:xfrm>
          <a:prstGeom prst="flowChartPunchedTa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2805169" y="3118548"/>
            <a:ext cx="3446777" cy="523220"/>
          </a:xfrm>
          <a:prstGeom prst="rect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2800" b="1" dirty="0" smtClean="0"/>
              <a:t>Cu-lead/Fiber </a:t>
            </a:r>
            <a:r>
              <a:rPr lang="en-US" altLang="zh-CN" sz="2800" b="1" dirty="0" smtClean="0"/>
              <a:t>module</a:t>
            </a:r>
            <a:endParaRPr lang="zh-CN" altLang="en-US" sz="2800" b="1" dirty="0"/>
          </a:p>
        </p:txBody>
      </p:sp>
      <p:sp>
        <p:nvSpPr>
          <p:cNvPr id="56" name="矩形 55"/>
          <p:cNvSpPr/>
          <p:nvPr/>
        </p:nvSpPr>
        <p:spPr>
          <a:xfrm>
            <a:off x="4828945" y="1265205"/>
            <a:ext cx="4090380" cy="1323439"/>
          </a:xfrm>
          <a:prstGeom prst="rect">
            <a:avLst/>
          </a:prstGeom>
          <a:ln w="349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rgbClr val="C00000"/>
                </a:solidFill>
              </a:rPr>
              <a:t>Correct light attenuation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rgbClr val="C00000"/>
                </a:solidFill>
              </a:rPr>
              <a:t>Correct sampling ratio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rgbClr val="C00000"/>
                </a:solidFill>
              </a:rPr>
              <a:t>Correct e/h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rgbClr val="C00000"/>
                </a:solidFill>
              </a:rPr>
              <a:t>PFA friendly?</a:t>
            </a:r>
          </a:p>
        </p:txBody>
      </p:sp>
      <p:sp>
        <p:nvSpPr>
          <p:cNvPr id="2" name="右箭头 1"/>
          <p:cNvSpPr/>
          <p:nvPr/>
        </p:nvSpPr>
        <p:spPr>
          <a:xfrm>
            <a:off x="4055414" y="1959903"/>
            <a:ext cx="773531" cy="162426"/>
          </a:xfrm>
          <a:prstGeom prst="rightArrow">
            <a:avLst>
              <a:gd name="adj1" fmla="val 50000"/>
              <a:gd name="adj2" fmla="val 1327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8250430" y="3926538"/>
            <a:ext cx="45719" cy="1764000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6982065" y="6150393"/>
            <a:ext cx="2161935" cy="707886"/>
          </a:xfrm>
          <a:prstGeom prst="rect">
            <a:avLst/>
          </a:prstGeom>
          <a:ln w="22225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00CC00"/>
                </a:solidFill>
              </a:rPr>
              <a:t>plastic scintillator plate/light guide</a:t>
            </a:r>
          </a:p>
        </p:txBody>
      </p:sp>
      <p:cxnSp>
        <p:nvCxnSpPr>
          <p:cNvPr id="62" name="直接箭头连接符 61"/>
          <p:cNvCxnSpPr/>
          <p:nvPr/>
        </p:nvCxnSpPr>
        <p:spPr>
          <a:xfrm flipH="1" flipV="1">
            <a:off x="8286935" y="5726559"/>
            <a:ext cx="0" cy="391958"/>
          </a:xfrm>
          <a:prstGeom prst="straightConnector1">
            <a:avLst/>
          </a:prstGeom>
          <a:ln w="38100">
            <a:solidFill>
              <a:schemeClr val="accent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矩形 67"/>
          <p:cNvSpPr/>
          <p:nvPr/>
        </p:nvSpPr>
        <p:spPr>
          <a:xfrm>
            <a:off x="4481512" y="-56180"/>
            <a:ext cx="46624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</a:rPr>
              <a:t>An Alternative Readout Scheme</a:t>
            </a:r>
          </a:p>
        </p:txBody>
      </p:sp>
      <p:sp>
        <p:nvSpPr>
          <p:cNvPr id="69" name="矩形 68"/>
          <p:cNvSpPr/>
          <p:nvPr/>
        </p:nvSpPr>
        <p:spPr>
          <a:xfrm>
            <a:off x="2670278" y="5782755"/>
            <a:ext cx="3622467" cy="954107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 smtClean="0"/>
              <a:t>All full length fiber</a:t>
            </a:r>
          </a:p>
          <a:p>
            <a:pPr algn="ctr"/>
            <a:r>
              <a:rPr lang="en-US" altLang="zh-CN" sz="2800" b="1" dirty="0" smtClean="0"/>
              <a:t>Sampling ratio changes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84511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</TotalTime>
  <Words>584</Words>
  <Application>Microsoft Office PowerPoint</Application>
  <PresentationFormat>全屏显示(4:3)</PresentationFormat>
  <Paragraphs>167</Paragraphs>
  <Slides>17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Gulim</vt:lpstr>
      <vt:lpstr>宋体</vt:lpstr>
      <vt:lpstr>Arial</vt:lpstr>
      <vt:lpstr>Calibri</vt:lpstr>
      <vt:lpstr>Calibri Light</vt:lpstr>
      <vt:lpstr>Comic Sans MS</vt:lpstr>
      <vt:lpstr>Symbol</vt:lpstr>
      <vt:lpstr>Times New Roman</vt:lpstr>
      <vt:lpstr>Office 主题</vt:lpstr>
      <vt:lpstr>公式</vt:lpstr>
      <vt:lpstr>Microsoft 公式 3.0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帐户</dc:creator>
  <cp:lastModifiedBy>Microsoft 帐户</cp:lastModifiedBy>
  <cp:revision>16</cp:revision>
  <dcterms:created xsi:type="dcterms:W3CDTF">2019-03-13T10:03:35Z</dcterms:created>
  <dcterms:modified xsi:type="dcterms:W3CDTF">2019-03-13T23:33:25Z</dcterms:modified>
</cp:coreProperties>
</file>