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2" r:id="rId4"/>
    <p:sldId id="307" r:id="rId5"/>
    <p:sldId id="275" r:id="rId6"/>
    <p:sldId id="276" r:id="rId7"/>
    <p:sldId id="302" r:id="rId8"/>
    <p:sldId id="277" r:id="rId9"/>
    <p:sldId id="279" r:id="rId10"/>
    <p:sldId id="278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303" r:id="rId26"/>
    <p:sldId id="294" r:id="rId27"/>
    <p:sldId id="295" r:id="rId28"/>
    <p:sldId id="296" r:id="rId29"/>
    <p:sldId id="304" r:id="rId30"/>
    <p:sldId id="297" r:id="rId31"/>
    <p:sldId id="299" r:id="rId32"/>
    <p:sldId id="306" r:id="rId33"/>
    <p:sldId id="298" r:id="rId34"/>
    <p:sldId id="274" r:id="rId35"/>
    <p:sldId id="273" r:id="rId36"/>
    <p:sldId id="262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ngyong deng" initials="qd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2" y="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57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4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75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高能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2639616" y="4581526"/>
            <a:ext cx="6624736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5151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1310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6475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204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8415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4626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4212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9677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453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94558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8397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2992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3B5C09C-D0FC-4E7E-A6BD-E8740C3DD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1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1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30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9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1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03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30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0A5D5-4ED8-4ABA-B7F7-83934B7C629F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1CA7-C811-4E42-A15F-E987BE310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71133" y="53975"/>
            <a:ext cx="95186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endParaRPr lang="zh-CN" altLang="en-US" smtClean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ea typeface="华文中宋" pitchFamily="2" charset="-122"/>
              </a:defRPr>
            </a:lvl1pPr>
          </a:lstStyle>
          <a:p>
            <a:fld id="{9AE0E2C4-C9B7-41D9-8B3B-0890C4BDE2BA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华文中宋" pitchFamily="2" charset="-122"/>
              </a:defRPr>
            </a:lvl1pPr>
          </a:lstStyle>
          <a:p>
            <a:endParaRPr lang="zh-CN" altLang="en-US"/>
          </a:p>
        </p:txBody>
      </p:sp>
      <p:pic>
        <p:nvPicPr>
          <p:cNvPr id="1030" name="图片 8" descr="高能所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6" r="42912"/>
          <a:stretch>
            <a:fillRect/>
          </a:stretch>
        </p:blipFill>
        <p:spPr bwMode="auto">
          <a:xfrm>
            <a:off x="0" y="0"/>
            <a:ext cx="2159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矩形 9"/>
          <p:cNvSpPr>
            <a:spLocks noChangeArrowheads="1"/>
          </p:cNvSpPr>
          <p:nvPr/>
        </p:nvSpPr>
        <p:spPr bwMode="auto">
          <a:xfrm>
            <a:off x="0" y="6669088"/>
            <a:ext cx="12192000" cy="369332"/>
          </a:xfrm>
          <a:prstGeom prst="rect">
            <a:avLst/>
          </a:prstGeom>
          <a:solidFill>
            <a:srgbClr val="C3C3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588" algn="ctr"/>
            <a:endParaRPr lang="zh-CN" altLang="en-US" sz="1800"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789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plit orient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FF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微软雅黑" pitchFamily="34" charset="-122"/>
          <a:ea typeface="微软雅黑" pitchFamily="34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itchFamily="34" charset="-122"/>
          <a:ea typeface="微软雅黑" pitchFamily="34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itchFamily="34" charset="-122"/>
          <a:ea typeface="微软雅黑" pitchFamily="34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itchFamily="34" charset="-122"/>
          <a:ea typeface="微软雅黑" pitchFamily="34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itchFamily="34" charset="-122"/>
          <a:ea typeface="微软雅黑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SzPct val="90000"/>
        <a:buFont typeface="Wingdings" pitchFamily="2" charset="2"/>
        <a:buChar char="n"/>
        <a:defRPr sz="2800">
          <a:solidFill>
            <a:srgbClr val="003399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3" Type="http://schemas.openxmlformats.org/officeDocument/2006/relationships/image" Target="../media/image6.emf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" Type="http://schemas.openxmlformats.org/officeDocument/2006/relationships/image" Target="../media/image5.emf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439400" cy="1625145"/>
          </a:xfrm>
        </p:spPr>
        <p:txBody>
          <a:bodyPr/>
          <a:lstStyle/>
          <a:p>
            <a:r>
              <a:rPr lang="en-US" altLang="zh-CN" dirty="0" smtClean="0"/>
              <a:t>CEPC</a:t>
            </a:r>
            <a:r>
              <a:rPr lang="zh-CN" altLang="en-US" dirty="0" smtClean="0"/>
              <a:t>所创新基金子课题总结</a:t>
            </a:r>
            <a:r>
              <a:rPr lang="en-US" altLang="zh-CN" dirty="0" smtClean="0"/>
              <a:t>-</a:t>
            </a:r>
            <a:br>
              <a:rPr lang="en-US" altLang="zh-CN" dirty="0" smtClean="0"/>
            </a:br>
            <a:r>
              <a:rPr lang="zh-CN" altLang="en-US" dirty="0" smtClean="0"/>
              <a:t>数字束流位置测量电子学</a:t>
            </a:r>
            <a:r>
              <a:rPr lang="zh-CN" altLang="en-US" dirty="0"/>
              <a:t>研制</a:t>
            </a:r>
          </a:p>
        </p:txBody>
      </p:sp>
      <p:sp>
        <p:nvSpPr>
          <p:cNvPr id="3" name="副标题 2"/>
          <p:cNvSpPr>
            <a:spLocks noGrp="1"/>
          </p:cNvSpPr>
          <p:nvPr>
            <p:ph type="body" sz="quarter" idx="12"/>
          </p:nvPr>
        </p:nvSpPr>
        <p:spPr>
          <a:xfrm>
            <a:off x="1270698" y="4081206"/>
            <a:ext cx="9144000" cy="484094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麻惠洲</a:t>
            </a:r>
            <a:endParaRPr lang="en-US" altLang="zh-CN" sz="3200" dirty="0" smtClean="0"/>
          </a:p>
          <a:p>
            <a:r>
              <a:rPr lang="zh-CN" altLang="en-US" sz="3200" dirty="0" smtClean="0"/>
              <a:t>加速器中心束测组</a:t>
            </a:r>
            <a:endParaRPr lang="en-US" altLang="zh-CN" sz="3200" dirty="0" smtClean="0"/>
          </a:p>
          <a:p>
            <a:r>
              <a:rPr lang="en-US" altLang="zh-CN" sz="3200" dirty="0" smtClean="0"/>
              <a:t>2018-12-26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05969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Arial" panose="020B0604020202020204" pitchFamily="34" charset="0"/>
              </a:rPr>
              <a:t>DBPM.RTM </a:t>
            </a:r>
            <a:r>
              <a:rPr lang="en-US" altLang="en-US" dirty="0"/>
              <a:t>S-Parameter Characterization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050" y="1559655"/>
            <a:ext cx="4416449" cy="33123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458" y="1506153"/>
            <a:ext cx="4416449" cy="3312337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71133" y="4871992"/>
            <a:ext cx="4870179" cy="400110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700">
                <a:solidFill>
                  <a:srgbClr val="0000FF"/>
                </a:solidFill>
              </a:defRPr>
            </a:lvl1pPr>
          </a:lstStyle>
          <a:p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Receiver S-Parameter Characterization</a:t>
            </a:r>
          </a:p>
        </p:txBody>
      </p:sp>
      <p:sp>
        <p:nvSpPr>
          <p:cNvPr id="7" name="矩形 6"/>
          <p:cNvSpPr/>
          <p:nvPr/>
        </p:nvSpPr>
        <p:spPr>
          <a:xfrm>
            <a:off x="6958905" y="4927613"/>
            <a:ext cx="4071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S21-Parameter Characterization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245923" y="5436846"/>
            <a:ext cx="5881687" cy="442913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ts val="1200"/>
              </a:spcBef>
              <a:buSzPct val="6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ts val="1200"/>
              </a:spcBef>
              <a:buSzPct val="6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ts val="1200"/>
              </a:spcBef>
              <a:buSzPct val="60000"/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l" eaLnBrk="0" hangingPunct="0">
              <a:spcBef>
                <a:spcPct val="0"/>
              </a:spcBef>
              <a:spcAft>
                <a:spcPct val="20000"/>
              </a:spcAft>
              <a:buSzTx/>
              <a:buFontTx/>
              <a:buNone/>
            </a:pPr>
            <a:r>
              <a:rPr kumimoji="1" lang="en-US" altLang="zh-CN" sz="2000" b="0" dirty="0">
                <a:solidFill>
                  <a:srgbClr val="000000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performance of band pass filter is good!</a:t>
            </a:r>
            <a:endParaRPr kumimoji="1" lang="zh-CN" altLang="en-US" sz="2000" b="0" dirty="0">
              <a:solidFill>
                <a:srgbClr val="000000"/>
              </a:solidFill>
              <a:latin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04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01403" y="210507"/>
            <a:ext cx="9518651" cy="1143000"/>
          </a:xfrm>
        </p:spPr>
        <p:txBody>
          <a:bodyPr/>
          <a:lstStyle/>
          <a:p>
            <a:r>
              <a:rPr lang="en-US" altLang="zh-CN" dirty="0">
                <a:sym typeface="Arial" panose="020B0604020202020204" pitchFamily="34" charset="0"/>
              </a:rPr>
              <a:t>DBPM.RTM </a:t>
            </a:r>
            <a:r>
              <a:rPr lang="en-US" altLang="zh-CN" dirty="0"/>
              <a:t>Channel to Channel Isolation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403" y="1993524"/>
            <a:ext cx="4176464" cy="31323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829" y="2007998"/>
            <a:ext cx="3892517" cy="3132348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2130228" y="4406131"/>
            <a:ext cx="344731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486995" y="4414428"/>
            <a:ext cx="291632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104962" y="4115734"/>
            <a:ext cx="12266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dirty="0">
                <a:solidFill>
                  <a:srgbClr val="FFFF00"/>
                </a:solidFill>
                <a:latin typeface="Arial Narrow" panose="020B0606020202030204" pitchFamily="34" charset="0"/>
              </a:rPr>
              <a:t>-60dBm</a:t>
            </a:r>
            <a:endParaRPr lang="zh-CN" altLang="en-US" sz="2700" dirty="0">
              <a:solidFill>
                <a:srgbClr val="FFFF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65022" y="4137430"/>
            <a:ext cx="12266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dirty="0">
                <a:solidFill>
                  <a:srgbClr val="FFFF00"/>
                </a:solidFill>
                <a:latin typeface="Arial Narrow" panose="020B0606020202030204" pitchFamily="34" charset="0"/>
              </a:rPr>
              <a:t>-60dBm</a:t>
            </a:r>
            <a:endParaRPr lang="zh-CN" altLang="en-US" sz="2700" dirty="0">
              <a:solidFill>
                <a:srgbClr val="FFFF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7901781" y="3547780"/>
            <a:ext cx="486054" cy="9721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984983" y="3056556"/>
            <a:ext cx="18758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dirty="0">
                <a:solidFill>
                  <a:srgbClr val="FFFF00"/>
                </a:solidFill>
                <a:latin typeface="Arial Narrow" panose="020B0606020202030204" pitchFamily="34" charset="0"/>
              </a:rPr>
              <a:t>--77.473dBm</a:t>
            </a:r>
            <a:endParaRPr lang="zh-CN" altLang="en-US" sz="2700" dirty="0">
              <a:solidFill>
                <a:srgbClr val="FFFF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18509" y="3056556"/>
            <a:ext cx="18758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dirty="0">
                <a:solidFill>
                  <a:srgbClr val="FFFF00"/>
                </a:solidFill>
                <a:latin typeface="Arial Narrow" panose="020B0606020202030204" pitchFamily="34" charset="0"/>
              </a:rPr>
              <a:t>--78.824dBm</a:t>
            </a:r>
            <a:endParaRPr lang="zh-CN" altLang="en-US" sz="2700" dirty="0">
              <a:solidFill>
                <a:srgbClr val="FFFF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773510" y="5039971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9933FF"/>
                </a:solidFill>
                <a:latin typeface="Arial Black" panose="020B0A04020102020204" pitchFamily="34" charset="0"/>
              </a:rPr>
              <a:t>A</a:t>
            </a:r>
            <a:r>
              <a:rPr lang="zh-CN" altLang="en-US" sz="2400" dirty="0">
                <a:solidFill>
                  <a:srgbClr val="9933FF"/>
                </a:solidFill>
                <a:latin typeface="Arial Black" panose="020B0A04020102020204" pitchFamily="34" charset="0"/>
              </a:rPr>
              <a:t>→</a:t>
            </a:r>
            <a:r>
              <a:rPr lang="en-US" altLang="zh-CN" sz="2400" dirty="0">
                <a:solidFill>
                  <a:srgbClr val="9933FF"/>
                </a:solidFill>
                <a:latin typeface="Arial Black" panose="020B0A04020102020204" pitchFamily="34" charset="0"/>
              </a:rPr>
              <a:t>B</a:t>
            </a:r>
            <a:endParaRPr lang="zh-CN" altLang="en-US" sz="2400" dirty="0">
              <a:solidFill>
                <a:srgbClr val="9933FF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238006" y="506892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9933FF"/>
                </a:solidFill>
                <a:latin typeface="Arial Black" panose="020B0A04020102020204" pitchFamily="34" charset="0"/>
              </a:rPr>
              <a:t>B</a:t>
            </a:r>
            <a:r>
              <a:rPr lang="zh-CN" altLang="en-US" sz="2400" dirty="0">
                <a:solidFill>
                  <a:srgbClr val="9933FF"/>
                </a:solidFill>
                <a:latin typeface="Arial Black" panose="020B0A04020102020204" pitchFamily="34" charset="0"/>
              </a:rPr>
              <a:t>→</a:t>
            </a:r>
            <a:r>
              <a:rPr lang="en-US" altLang="zh-CN" sz="2400" dirty="0">
                <a:solidFill>
                  <a:srgbClr val="9933FF"/>
                </a:solidFill>
                <a:latin typeface="Arial Black" panose="020B0A04020102020204" pitchFamily="34" charset="0"/>
              </a:rPr>
              <a:t>A</a:t>
            </a:r>
            <a:endParaRPr lang="zh-CN" altLang="en-US" sz="2400" dirty="0">
              <a:solidFill>
                <a:srgbClr val="9933FF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293889" y="5416269"/>
            <a:ext cx="2754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>
                <a:solidFill>
                  <a:srgbClr val="9933FF"/>
                </a:solidFill>
                <a:cs typeface="Times New Roman" panose="02020603050405020304" pitchFamily="18" charset="0"/>
              </a:rPr>
              <a:t>6.5dBm</a:t>
            </a:r>
            <a:r>
              <a:rPr lang="zh-CN" altLang="en-US" sz="2400" i="1" dirty="0">
                <a:solidFill>
                  <a:srgbClr val="9933FF"/>
                </a:solidFill>
                <a:cs typeface="Times New Roman" panose="02020603050405020304" pitchFamily="18" charset="0"/>
              </a:rPr>
              <a:t>→</a:t>
            </a:r>
            <a:r>
              <a:rPr lang="en-US" altLang="zh-CN" sz="2400" i="1" dirty="0">
                <a:solidFill>
                  <a:srgbClr val="9933FF"/>
                </a:solidFill>
                <a:cs typeface="Times New Roman" panose="02020603050405020304" pitchFamily="18" charset="0"/>
              </a:rPr>
              <a:t>-78.8dBm</a:t>
            </a:r>
            <a:endParaRPr lang="zh-CN" altLang="en-US" sz="2400" i="1" dirty="0">
              <a:solidFill>
                <a:srgbClr val="9933FF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745043" y="5416268"/>
            <a:ext cx="2912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>
                <a:solidFill>
                  <a:srgbClr val="9933FF"/>
                </a:solidFill>
                <a:cs typeface="Times New Roman" panose="02020603050405020304" pitchFamily="18" charset="0"/>
              </a:rPr>
              <a:t>6.5dBm</a:t>
            </a:r>
            <a:r>
              <a:rPr lang="zh-CN" altLang="en-US" sz="2400" i="1" dirty="0">
                <a:solidFill>
                  <a:srgbClr val="9933FF"/>
                </a:solidFill>
                <a:cs typeface="Times New Roman" panose="02020603050405020304" pitchFamily="18" charset="0"/>
              </a:rPr>
              <a:t>→</a:t>
            </a:r>
            <a:r>
              <a:rPr lang="en-US" altLang="zh-CN" sz="2400" i="1" dirty="0">
                <a:solidFill>
                  <a:srgbClr val="9933FF"/>
                </a:solidFill>
                <a:cs typeface="Times New Roman" panose="02020603050405020304" pitchFamily="18" charset="0"/>
              </a:rPr>
              <a:t>-77.47dBm</a:t>
            </a:r>
            <a:endParaRPr lang="zh-CN" altLang="en-US" sz="2400" i="1" dirty="0">
              <a:solidFill>
                <a:srgbClr val="9933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36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AMC </a:t>
            </a:r>
            <a:r>
              <a:rPr lang="zh-CN" altLang="en-US" dirty="0"/>
              <a:t>硬件</a:t>
            </a:r>
            <a:r>
              <a:rPr lang="zh-CN" altLang="en-US" dirty="0" smtClean="0"/>
              <a:t>设计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77439" y="1275068"/>
            <a:ext cx="3572035" cy="502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kern="0" dirty="0" smtClean="0"/>
              <a:t>Power Regulator</a:t>
            </a:r>
          </a:p>
          <a:p>
            <a:pPr>
              <a:lnSpc>
                <a:spcPct val="150000"/>
              </a:lnSpc>
            </a:pPr>
            <a:r>
              <a:rPr lang="en-US" altLang="zh-CN" b="1" kern="0" dirty="0" smtClean="0">
                <a:solidFill>
                  <a:srgbClr val="FF0000"/>
                </a:solidFill>
              </a:rPr>
              <a:t>Clock Logic</a:t>
            </a:r>
          </a:p>
          <a:p>
            <a:pPr>
              <a:lnSpc>
                <a:spcPct val="150000"/>
              </a:lnSpc>
            </a:pPr>
            <a:r>
              <a:rPr lang="en-US" altLang="zh-CN" b="1" kern="0" dirty="0" smtClean="0"/>
              <a:t>FPGA Logic</a:t>
            </a:r>
          </a:p>
          <a:p>
            <a:pPr>
              <a:lnSpc>
                <a:spcPct val="150000"/>
              </a:lnSpc>
            </a:pPr>
            <a:r>
              <a:rPr lang="en-US" altLang="zh-CN" b="1" kern="0" dirty="0" smtClean="0">
                <a:solidFill>
                  <a:srgbClr val="FF0000"/>
                </a:solidFill>
              </a:rPr>
              <a:t>ADC Logic</a:t>
            </a:r>
          </a:p>
          <a:p>
            <a:pPr>
              <a:lnSpc>
                <a:spcPct val="150000"/>
              </a:lnSpc>
            </a:pPr>
            <a:r>
              <a:rPr lang="en-US" altLang="zh-CN" b="1" kern="0" dirty="0" smtClean="0"/>
              <a:t>NET Logic</a:t>
            </a:r>
          </a:p>
          <a:p>
            <a:pPr>
              <a:lnSpc>
                <a:spcPct val="150000"/>
              </a:lnSpc>
            </a:pPr>
            <a:r>
              <a:rPr lang="en-US" altLang="zh-CN" b="1" kern="0" dirty="0" smtClean="0"/>
              <a:t>Other Logic…</a:t>
            </a:r>
          </a:p>
          <a:p>
            <a:endParaRPr lang="zh-CN" altLang="en-US" b="1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298" y="1122958"/>
            <a:ext cx="3124825" cy="242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408" y="3546766"/>
            <a:ext cx="3672408" cy="309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839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Clock </a:t>
            </a:r>
            <a:r>
              <a:rPr lang="en-US" altLang="zh-CN" dirty="0" smtClean="0"/>
              <a:t>Logic</a:t>
            </a:r>
            <a:endParaRPr lang="zh-CN" altLang="en-US" dirty="0"/>
          </a:p>
        </p:txBody>
      </p:sp>
      <p:sp>
        <p:nvSpPr>
          <p:cNvPr id="4" name="内容占位符 4"/>
          <p:cNvSpPr txBox="1">
            <a:spLocks/>
          </p:cNvSpPr>
          <p:nvPr/>
        </p:nvSpPr>
        <p:spPr bwMode="auto">
          <a:xfrm>
            <a:off x="6525500" y="1231615"/>
            <a:ext cx="432048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kern="0" smtClean="0"/>
              <a:t>SI571</a:t>
            </a:r>
            <a:r>
              <a:rPr lang="zh-CN" altLang="en-US" sz="1800" kern="0" smtClean="0"/>
              <a:t> </a:t>
            </a:r>
            <a:r>
              <a:rPr lang="en-US" altLang="zh-CN" sz="1800" kern="0" smtClean="0"/>
              <a:t>Configuration</a:t>
            </a:r>
            <a:r>
              <a:rPr lang="zh-CN" altLang="en-US" sz="1800" kern="0" smtClean="0"/>
              <a:t>（</a:t>
            </a:r>
            <a:r>
              <a:rPr lang="en-US" altLang="zh-CN" sz="1800" kern="0" smtClean="0"/>
              <a:t>I2C </a:t>
            </a:r>
            <a:r>
              <a:rPr lang="zh-CN" altLang="en-US" sz="1800" kern="0" smtClean="0"/>
              <a:t>）</a:t>
            </a:r>
            <a:endParaRPr lang="en-US" altLang="zh-CN" sz="1800" kern="0" smtClean="0"/>
          </a:p>
          <a:p>
            <a:pPr>
              <a:lnSpc>
                <a:spcPct val="150000"/>
              </a:lnSpc>
            </a:pPr>
            <a:r>
              <a:rPr lang="en-US" altLang="zh-CN" sz="1800" kern="0" smtClean="0"/>
              <a:t>CDCE72010</a:t>
            </a:r>
            <a:r>
              <a:rPr lang="zh-CN" altLang="en-US" sz="1800" kern="0" smtClean="0"/>
              <a:t> </a:t>
            </a:r>
            <a:r>
              <a:rPr lang="en-US" altLang="zh-CN" sz="1800" kern="0" smtClean="0"/>
              <a:t>Configuration </a:t>
            </a:r>
            <a:r>
              <a:rPr lang="zh-CN" altLang="en-US" sz="1800" kern="0" smtClean="0"/>
              <a:t>（</a:t>
            </a:r>
            <a:r>
              <a:rPr lang="en-US" altLang="zh-CN" sz="1800" kern="0" smtClean="0"/>
              <a:t>SPI </a:t>
            </a:r>
            <a:r>
              <a:rPr lang="zh-CN" altLang="en-US" sz="1800" kern="0" smtClean="0"/>
              <a:t>）</a:t>
            </a:r>
            <a:endParaRPr lang="zh-CN" altLang="en-US" sz="1800" kern="0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833741"/>
              </p:ext>
            </p:extLst>
          </p:nvPr>
        </p:nvGraphicFramePr>
        <p:xfrm>
          <a:off x="2057271" y="1196975"/>
          <a:ext cx="4308285" cy="1858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Visio" r:id="rId3" imgW="6834634" imgH="2946780" progId="Visio.Drawing.11">
                  <p:embed/>
                </p:oleObj>
              </mc:Choice>
              <mc:Fallback>
                <p:oleObj name="Visio" r:id="rId3" imgW="6834634" imgH="29467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271" y="1196975"/>
                        <a:ext cx="4308285" cy="18584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401" y="2338265"/>
            <a:ext cx="2914204" cy="220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401" y="4539099"/>
            <a:ext cx="2879328" cy="216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33" y="3098238"/>
            <a:ext cx="5042513" cy="357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333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ADC </a:t>
            </a:r>
            <a:r>
              <a:rPr lang="en-US" altLang="zh-CN" dirty="0" smtClean="0"/>
              <a:t>Logic</a:t>
            </a:r>
            <a:endParaRPr lang="zh-CN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33" y="1001902"/>
            <a:ext cx="5148064" cy="2490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970" y="3255254"/>
            <a:ext cx="2592288" cy="330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417" y="1001902"/>
            <a:ext cx="3479353" cy="174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409" y="2953108"/>
            <a:ext cx="3479353" cy="2308307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145" y="4335374"/>
            <a:ext cx="3458368" cy="20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1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PCB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0134" y="1196975"/>
            <a:ext cx="10972800" cy="4525963"/>
          </a:xfrm>
        </p:spPr>
        <p:txBody>
          <a:bodyPr/>
          <a:lstStyle/>
          <a:p>
            <a:r>
              <a:rPr lang="en-US" altLang="zh-CN" dirty="0"/>
              <a:t>Power and GND design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34" y="1685769"/>
            <a:ext cx="3772603" cy="331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9" y="1685770"/>
            <a:ext cx="3992679" cy="33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07" y="4043174"/>
            <a:ext cx="3875541" cy="25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696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数字</a:t>
            </a:r>
            <a:r>
              <a:rPr lang="en-US" altLang="zh-CN" dirty="0"/>
              <a:t>BPM</a:t>
            </a:r>
            <a:r>
              <a:rPr lang="zh-CN" altLang="en-US" dirty="0"/>
              <a:t>硬件算法程序设计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DDC</a:t>
            </a:r>
            <a:r>
              <a:rPr lang="zh-CN" altLang="en-US" dirty="0"/>
              <a:t>数字</a:t>
            </a:r>
            <a:r>
              <a:rPr lang="en-US" altLang="zh-CN" dirty="0"/>
              <a:t>BPM</a:t>
            </a:r>
            <a:r>
              <a:rPr lang="zh-CN" altLang="en-US" dirty="0"/>
              <a:t>算法的功能框图</a:t>
            </a: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76685"/>
              </p:ext>
            </p:extLst>
          </p:nvPr>
        </p:nvGraphicFramePr>
        <p:xfrm>
          <a:off x="1787435" y="2071688"/>
          <a:ext cx="7670800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Visio" r:id="rId3" imgW="8425987" imgH="1763370" progId="Visio.Drawing.11">
                  <p:embed/>
                </p:oleObj>
              </mc:Choice>
              <mc:Fallback>
                <p:oleObj name="Visio" r:id="rId3" imgW="8425987" imgH="176337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7435" y="2071688"/>
                        <a:ext cx="7670800" cy="160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9693"/>
              </p:ext>
            </p:extLst>
          </p:nvPr>
        </p:nvGraphicFramePr>
        <p:xfrm>
          <a:off x="1207997" y="4087813"/>
          <a:ext cx="8829675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Visio" r:id="rId5" imgW="12892365" imgH="3106890" progId="Visio.Drawing.11">
                  <p:embed/>
                </p:oleObj>
              </mc:Choice>
              <mc:Fallback>
                <p:oleObj name="Visio" r:id="rId5" imgW="12892365" imgH="31068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7997" y="4087813"/>
                        <a:ext cx="8829675" cy="213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0532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Matlab</a:t>
            </a:r>
            <a:r>
              <a:rPr lang="zh-CN" altLang="en-US" dirty="0" smtClean="0"/>
              <a:t>环境算法</a:t>
            </a:r>
            <a:r>
              <a:rPr lang="zh-CN" altLang="en-US" dirty="0"/>
              <a:t>模拟</a:t>
            </a:r>
          </a:p>
        </p:txBody>
      </p:sp>
      <p:pic>
        <p:nvPicPr>
          <p:cNvPr id="4" name="图片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814" y="1196975"/>
            <a:ext cx="7499088" cy="507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60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算法实现及</a:t>
            </a:r>
            <a:r>
              <a:rPr lang="en-US" altLang="zh-CN" dirty="0" err="1"/>
              <a:t>Chipscope</a:t>
            </a:r>
            <a:r>
              <a:rPr lang="zh-CN" altLang="en-US" dirty="0"/>
              <a:t>检查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846" y="1169724"/>
            <a:ext cx="3743961" cy="508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114" y="1196975"/>
            <a:ext cx="4712543" cy="1349528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113" y="3916077"/>
            <a:ext cx="4712543" cy="1345991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846" y="5316673"/>
            <a:ext cx="3827682" cy="1379957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426" y="5262068"/>
            <a:ext cx="4130415" cy="1367226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113" y="2566549"/>
            <a:ext cx="4712543" cy="136957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871133" y="3446199"/>
            <a:ext cx="2676525" cy="11428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534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其它算法的研究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b="1" dirty="0" smtClean="0"/>
              <a:t>DFT Algorithm</a:t>
            </a:r>
            <a:r>
              <a:rPr lang="en-US" altLang="zh-CN" b="1" dirty="0"/>
              <a:t>.</a:t>
            </a:r>
            <a:endParaRPr lang="en-US" altLang="zh-CN" b="1" dirty="0" smtClean="0"/>
          </a:p>
          <a:p>
            <a:pPr>
              <a:lnSpc>
                <a:spcPct val="200000"/>
              </a:lnSpc>
            </a:pPr>
            <a:r>
              <a:rPr lang="en-US" altLang="zh-CN" b="1" dirty="0" smtClean="0"/>
              <a:t>Hilbert </a:t>
            </a:r>
            <a:r>
              <a:rPr lang="en-US" altLang="zh-CN" b="1" dirty="0"/>
              <a:t>transformer method</a:t>
            </a:r>
            <a:r>
              <a:rPr lang="en-US" altLang="zh-CN" b="1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zh-CN" altLang="en-US" b="1" dirty="0" smtClean="0"/>
              <a:t> </a:t>
            </a:r>
            <a:r>
              <a:rPr lang="en-US" altLang="zh-CN" b="1" dirty="0" smtClean="0"/>
              <a:t>Time </a:t>
            </a:r>
            <a:r>
              <a:rPr lang="en-US" altLang="zh-CN" b="1" dirty="0"/>
              <a:t>domain dynamic window integrating method</a:t>
            </a:r>
            <a:r>
              <a:rPr lang="en-US" altLang="zh-CN" b="1" dirty="0" smtClean="0"/>
              <a:t>.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045088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/>
              <a:t>系统介绍及方案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系统研制进展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系统测试方案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系统初步结论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任务和经费执行情况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项目成员介绍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92236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数字</a:t>
            </a:r>
            <a:r>
              <a:rPr lang="en-US" altLang="zh-CN" dirty="0"/>
              <a:t>BPM</a:t>
            </a:r>
            <a:r>
              <a:rPr lang="zh-CN" altLang="en-US" dirty="0"/>
              <a:t>软件设计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618227" y="1125748"/>
            <a:ext cx="10972800" cy="4525963"/>
          </a:xfrm>
        </p:spPr>
        <p:txBody>
          <a:bodyPr/>
          <a:lstStyle/>
          <a:p>
            <a:r>
              <a:rPr lang="en-US" altLang="zh-CN" b="1" dirty="0"/>
              <a:t>Software framework include 3  main part:</a:t>
            </a:r>
          </a:p>
          <a:p>
            <a:pPr lvl="1"/>
            <a:r>
              <a:rPr lang="en-US" altLang="zh-CN" b="1" dirty="0"/>
              <a:t>Data Acquisition</a:t>
            </a:r>
          </a:p>
          <a:p>
            <a:pPr lvl="1"/>
            <a:r>
              <a:rPr lang="en-US" altLang="zh-CN" b="1" dirty="0"/>
              <a:t>Data Analysis</a:t>
            </a:r>
          </a:p>
          <a:p>
            <a:pPr lvl="1"/>
            <a:r>
              <a:rPr lang="en-US" altLang="zh-CN" b="1" dirty="0"/>
              <a:t>Data Storage</a:t>
            </a:r>
            <a:endParaRPr lang="zh-CN" altLang="en-US" b="1" dirty="0"/>
          </a:p>
          <a:p>
            <a:pPr marL="342900" indent="-342900" eaLnBrk="0" hangingPunct="0">
              <a:spcBef>
                <a:spcPct val="20000"/>
              </a:spcBef>
              <a:buClr>
                <a:srgbClr val="00B0F0"/>
              </a:buClr>
              <a:buSzPct val="90000"/>
              <a:buFont typeface="Wingdings" pitchFamily="2" charset="2"/>
              <a:buChar char="n"/>
            </a:pPr>
            <a:r>
              <a:rPr lang="zh-CN" altLang="en-US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The </a:t>
            </a:r>
            <a:r>
              <a:rPr lang="en-US" altLang="zh-CN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Software is built with </a:t>
            </a:r>
            <a:r>
              <a:rPr lang="zh-CN" altLang="en-US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Python</a:t>
            </a:r>
            <a:r>
              <a:rPr lang="en-US" altLang="zh-CN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 (</a:t>
            </a:r>
            <a:r>
              <a:rPr lang="zh-CN" altLang="en-US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2.7.10</a:t>
            </a:r>
            <a:r>
              <a:rPr lang="en-US" altLang="zh-CN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tools, </a:t>
            </a:r>
            <a:r>
              <a:rPr lang="zh-CN" altLang="en-US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including </a:t>
            </a:r>
            <a:r>
              <a:rPr lang="en-US" altLang="zh-CN" sz="2400" b="1" dirty="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</a:rPr>
              <a:t>module: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B05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cipy1.0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B05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N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umpy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B05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andas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B05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atplotlib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B05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yepics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B05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yqtgraph </a:t>
            </a:r>
          </a:p>
          <a:p>
            <a:endParaRPr lang="zh-CN" altLang="en-US" b="1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623" y="3388729"/>
            <a:ext cx="3952875" cy="321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041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Acquisition Module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672861" y="1969159"/>
            <a:ext cx="4676935" cy="44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zh-CN" kern="0" smtClean="0"/>
              <a:t>Data Acquisition control logic</a:t>
            </a:r>
          </a:p>
          <a:p>
            <a:pPr lvl="1">
              <a:lnSpc>
                <a:spcPct val="150000"/>
              </a:lnSpc>
            </a:pPr>
            <a:r>
              <a:rPr lang="en-US" altLang="zh-CN" kern="0" smtClean="0"/>
              <a:t>Write/Read CSV file logic</a:t>
            </a:r>
          </a:p>
          <a:p>
            <a:pPr lvl="1">
              <a:lnSpc>
                <a:spcPct val="150000"/>
              </a:lnSpc>
            </a:pPr>
            <a:r>
              <a:rPr lang="en-US" altLang="zh-CN" kern="0" smtClean="0"/>
              <a:t>EPICS IOC Logic</a:t>
            </a:r>
          </a:p>
          <a:p>
            <a:pPr lvl="1">
              <a:lnSpc>
                <a:spcPct val="150000"/>
              </a:lnSpc>
            </a:pPr>
            <a:r>
              <a:rPr lang="en-US" altLang="zh-CN" kern="0" smtClean="0"/>
              <a:t>Data base logic</a:t>
            </a:r>
          </a:p>
          <a:p>
            <a:pPr lvl="1">
              <a:lnSpc>
                <a:spcPct val="150000"/>
              </a:lnSpc>
            </a:pPr>
            <a:r>
              <a:rPr lang="en-US" altLang="zh-CN" kern="0" smtClean="0"/>
              <a:t>Graphical User Interface</a:t>
            </a:r>
          </a:p>
          <a:p>
            <a:pPr lvl="1">
              <a:lnSpc>
                <a:spcPct val="150000"/>
              </a:lnSpc>
            </a:pPr>
            <a:r>
              <a:rPr lang="en-US" altLang="zh-CN" kern="0" smtClean="0"/>
              <a:t>…</a:t>
            </a:r>
            <a:endParaRPr lang="zh-CN" altLang="en-US" kern="0" dirty="0"/>
          </a:p>
        </p:txBody>
      </p:sp>
      <p:sp>
        <p:nvSpPr>
          <p:cNvPr id="5" name="内容占位符 3"/>
          <p:cNvSpPr txBox="1">
            <a:spLocks/>
          </p:cNvSpPr>
          <p:nvPr/>
        </p:nvSpPr>
        <p:spPr>
          <a:xfrm>
            <a:off x="1006076" y="1344495"/>
            <a:ext cx="8531815" cy="46782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kern="0" smtClean="0"/>
              <a:t>SA Data Acquisition function block</a:t>
            </a:r>
            <a:endParaRPr lang="zh-CN" altLang="en-US" kern="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9724" y="2017552"/>
            <a:ext cx="4286541" cy="415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864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Data Analysis Module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453985" y="1794297"/>
            <a:ext cx="8531816" cy="450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zh-CN" kern="0" dirty="0" smtClean="0"/>
              <a:t>Data Hilbert Transform and Quadrature Demodulation</a:t>
            </a:r>
          </a:p>
          <a:p>
            <a:pPr lvl="1">
              <a:lnSpc>
                <a:spcPct val="150000"/>
              </a:lnSpc>
            </a:pPr>
            <a:r>
              <a:rPr lang="en-US" altLang="zh-CN" kern="0" dirty="0" smtClean="0"/>
              <a:t>TBT and FA Position calculation</a:t>
            </a:r>
          </a:p>
          <a:p>
            <a:pPr lvl="1">
              <a:lnSpc>
                <a:spcPct val="150000"/>
              </a:lnSpc>
            </a:pPr>
            <a:r>
              <a:rPr lang="en-US" altLang="zh-CN" kern="0" dirty="0" smtClean="0"/>
              <a:t>FFT Analysis.</a:t>
            </a:r>
            <a:endParaRPr lang="zh-CN" altLang="en-US" kern="0" dirty="0" smtClean="0"/>
          </a:p>
          <a:p>
            <a:r>
              <a:rPr lang="en-US" altLang="zh-CN" i="1" kern="0" dirty="0" smtClean="0"/>
              <a:t>Note: The function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i="1" kern="0" dirty="0" smtClean="0"/>
              <a:t>is designed to verify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i="1" kern="0" dirty="0" smtClean="0"/>
              <a:t>the result processed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i="1" kern="0" dirty="0" smtClean="0"/>
              <a:t>in FPGA.</a:t>
            </a:r>
            <a:endParaRPr lang="zh-CN" altLang="en-US" i="1" kern="0" dirty="0" smtClean="0"/>
          </a:p>
          <a:p>
            <a:pPr marL="0" indent="0">
              <a:buFont typeface="Wingdings" pitchFamily="2" charset="2"/>
              <a:buNone/>
            </a:pPr>
            <a:endParaRPr lang="en-US" altLang="zh-CN" kern="0" dirty="0" smtClean="0"/>
          </a:p>
        </p:txBody>
      </p:sp>
      <p:sp>
        <p:nvSpPr>
          <p:cNvPr id="5" name="内容占位符 3"/>
          <p:cNvSpPr txBox="1">
            <a:spLocks/>
          </p:cNvSpPr>
          <p:nvPr/>
        </p:nvSpPr>
        <p:spPr>
          <a:xfrm>
            <a:off x="333215" y="1137461"/>
            <a:ext cx="8531815" cy="46782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kern="0" dirty="0" smtClean="0"/>
              <a:t>Data Analysis function block.</a:t>
            </a:r>
            <a:endParaRPr lang="zh-CN" altLang="en-US" kern="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119" y="3930474"/>
            <a:ext cx="5590456" cy="225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35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Storage Module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333215" y="1785671"/>
            <a:ext cx="8531816" cy="450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kern="0" dirty="0" smtClean="0"/>
              <a:t>CSV txt format file</a:t>
            </a:r>
          </a:p>
          <a:p>
            <a:pPr>
              <a:lnSpc>
                <a:spcPct val="150000"/>
              </a:lnSpc>
            </a:pPr>
            <a:r>
              <a:rPr lang="en-US" altLang="zh-CN" b="1" kern="0" dirty="0" smtClean="0"/>
              <a:t>RDB  </a:t>
            </a:r>
            <a:r>
              <a:rPr lang="en-US" altLang="zh-CN" b="1" kern="0" dirty="0" err="1" smtClean="0"/>
              <a:t>Archiver</a:t>
            </a:r>
            <a:r>
              <a:rPr lang="en-US" altLang="zh-CN" b="1" kern="0" dirty="0" smtClean="0"/>
              <a:t> Engineering MySQL database</a:t>
            </a:r>
          </a:p>
          <a:p>
            <a:endParaRPr lang="zh-CN" altLang="en-US" b="1" kern="0" dirty="0"/>
          </a:p>
        </p:txBody>
      </p:sp>
      <p:sp>
        <p:nvSpPr>
          <p:cNvPr id="5" name="内容占位符 3"/>
          <p:cNvSpPr txBox="1">
            <a:spLocks/>
          </p:cNvSpPr>
          <p:nvPr/>
        </p:nvSpPr>
        <p:spPr>
          <a:xfrm>
            <a:off x="333215" y="1137461"/>
            <a:ext cx="8531815" cy="46782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b="1" kern="0" dirty="0" smtClean="0"/>
              <a:t>Two Methods are used in Data Storage:</a:t>
            </a:r>
            <a:endParaRPr lang="en-US" altLang="zh-CN" b="1" kern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912" y="3434283"/>
            <a:ext cx="8154024" cy="25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941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系统介绍及方案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系统研制进展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</a:rPr>
              <a:t>系统测试方案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系统初步结论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任务和经费执行情况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项目成员介绍</a:t>
            </a:r>
            <a:endParaRPr lang="zh-CN" alt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87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数字</a:t>
            </a:r>
            <a:r>
              <a:rPr lang="en-US" altLang="zh-CN" dirty="0"/>
              <a:t>BPM</a:t>
            </a:r>
            <a:r>
              <a:rPr lang="zh-CN" altLang="en-US" dirty="0"/>
              <a:t>测试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944" y="1314183"/>
            <a:ext cx="860429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654" y="3054651"/>
            <a:ext cx="5501654" cy="30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71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RAW ADC data and </a:t>
            </a:r>
            <a:r>
              <a:rPr lang="en-US" altLang="zh-CN" dirty="0" smtClean="0"/>
              <a:t>Analysis</a:t>
            </a:r>
            <a:endParaRPr lang="zh-CN" altLang="en-US" dirty="0"/>
          </a:p>
        </p:txBody>
      </p:sp>
      <p:pic>
        <p:nvPicPr>
          <p:cNvPr id="4" name="Picture 2" descr="D:\DBPM_ALL\doc\dbpm_软件\pic\Screenshot from 2018-03-16 14-33-4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657" y="1272396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57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4875" y="25028"/>
            <a:ext cx="10389995" cy="1143000"/>
          </a:xfrm>
        </p:spPr>
        <p:txBody>
          <a:bodyPr/>
          <a:lstStyle/>
          <a:p>
            <a:r>
              <a:rPr lang="en-US" altLang="zh-CN" dirty="0" smtClean="0"/>
              <a:t>TBT</a:t>
            </a:r>
            <a:r>
              <a:rPr lang="zh-CN" altLang="en-US" dirty="0" smtClean="0"/>
              <a:t>（逐圈位置），</a:t>
            </a:r>
            <a:r>
              <a:rPr lang="en-US" altLang="zh-CN" dirty="0" smtClean="0"/>
              <a:t>FA</a:t>
            </a:r>
            <a:r>
              <a:rPr lang="zh-CN" altLang="en-US" dirty="0" smtClean="0"/>
              <a:t>（快速获取位置），</a:t>
            </a:r>
            <a:r>
              <a:rPr lang="en-US" altLang="zh-CN" dirty="0" smtClean="0"/>
              <a:t>SA</a:t>
            </a:r>
            <a:r>
              <a:rPr lang="zh-CN" altLang="en-US" dirty="0" smtClean="0"/>
              <a:t>（闭轨位置）</a:t>
            </a:r>
            <a:r>
              <a:rPr lang="en-US" altLang="zh-CN" dirty="0" smtClean="0"/>
              <a:t> </a:t>
            </a:r>
            <a:r>
              <a:rPr lang="zh-CN" altLang="en-US" dirty="0"/>
              <a:t>测试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83" y="1122279"/>
            <a:ext cx="3793518" cy="27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6" y="3973776"/>
            <a:ext cx="3799813" cy="275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3" y="3757080"/>
            <a:ext cx="3780734" cy="276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498655" y="1410007"/>
            <a:ext cx="148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TBT DATA</a:t>
            </a:r>
            <a:endParaRPr lang="zh-CN" altLang="en-US" sz="2400" b="1" dirty="0"/>
          </a:p>
        </p:txBody>
      </p:sp>
      <p:sp>
        <p:nvSpPr>
          <p:cNvPr id="8" name="TextBox 8"/>
          <p:cNvSpPr txBox="1"/>
          <p:nvPr/>
        </p:nvSpPr>
        <p:spPr>
          <a:xfrm>
            <a:off x="3599682" y="2757524"/>
            <a:ext cx="148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FA DATA</a:t>
            </a:r>
            <a:endParaRPr lang="zh-CN" altLang="en-US" sz="2400" b="1" dirty="0"/>
          </a:p>
        </p:txBody>
      </p:sp>
      <p:sp>
        <p:nvSpPr>
          <p:cNvPr id="9" name="TextBox 9"/>
          <p:cNvSpPr txBox="1"/>
          <p:nvPr/>
        </p:nvSpPr>
        <p:spPr>
          <a:xfrm>
            <a:off x="1758512" y="2279338"/>
            <a:ext cx="148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SA DATA</a:t>
            </a:r>
            <a:endParaRPr lang="zh-CN" altLang="en-US" sz="2400" b="1" dirty="0"/>
          </a:p>
        </p:txBody>
      </p:sp>
      <p:sp>
        <p:nvSpPr>
          <p:cNvPr id="10" name="下箭头 9"/>
          <p:cNvSpPr/>
          <p:nvPr/>
        </p:nvSpPr>
        <p:spPr>
          <a:xfrm>
            <a:off x="2072398" y="3108110"/>
            <a:ext cx="553674" cy="595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18252373">
            <a:off x="5256691" y="2962568"/>
            <a:ext cx="533610" cy="11257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16200000">
            <a:off x="6066759" y="1578802"/>
            <a:ext cx="553674" cy="595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228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系统介绍及方案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系统研制进展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系统测试方案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</a:rPr>
              <a:t>系统初步结论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任务和经费执行情况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项目成员介绍</a:t>
            </a:r>
            <a:endParaRPr lang="zh-CN" alt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43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数字</a:t>
            </a:r>
            <a:r>
              <a:rPr lang="en-US" altLang="zh-CN" dirty="0"/>
              <a:t>BPM</a:t>
            </a:r>
            <a:r>
              <a:rPr lang="zh-CN" altLang="en-US" dirty="0"/>
              <a:t>研制初步结论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经测试，在实验室条件下，在信号发生器产生</a:t>
            </a:r>
            <a:r>
              <a:rPr lang="en-US" altLang="zh-CN" dirty="0"/>
              <a:t>18dBm</a:t>
            </a:r>
            <a:r>
              <a:rPr lang="zh-CN" altLang="en-US" dirty="0"/>
              <a:t>点频信号，经</a:t>
            </a:r>
            <a:r>
              <a:rPr lang="en-US" altLang="zh-CN" dirty="0"/>
              <a:t>1-4</a:t>
            </a:r>
            <a:r>
              <a:rPr lang="zh-CN" altLang="en-US" dirty="0"/>
              <a:t>功分器，</a:t>
            </a:r>
            <a:r>
              <a:rPr lang="en-US" altLang="zh-CN" dirty="0"/>
              <a:t>RTM</a:t>
            </a:r>
            <a:r>
              <a:rPr lang="zh-CN" altLang="en-US" dirty="0"/>
              <a:t>板，在</a:t>
            </a:r>
            <a:r>
              <a:rPr lang="en-US" altLang="zh-CN" dirty="0"/>
              <a:t>ADC</a:t>
            </a:r>
            <a:r>
              <a:rPr lang="zh-CN" altLang="en-US" dirty="0"/>
              <a:t>处采样处得到</a:t>
            </a:r>
            <a:r>
              <a:rPr lang="en-US" altLang="zh-CN" dirty="0"/>
              <a:t>±6000</a:t>
            </a:r>
            <a:r>
              <a:rPr lang="zh-CN" altLang="en-US" dirty="0"/>
              <a:t>计数时测得</a:t>
            </a:r>
            <a:r>
              <a:rPr lang="en-US" altLang="zh-CN" dirty="0"/>
              <a:t>TBT</a:t>
            </a:r>
            <a:r>
              <a:rPr lang="zh-CN" altLang="en-US" dirty="0"/>
              <a:t>，</a:t>
            </a:r>
            <a:r>
              <a:rPr lang="en-US" altLang="zh-CN" dirty="0"/>
              <a:t>FA</a:t>
            </a:r>
            <a:r>
              <a:rPr lang="zh-CN" altLang="en-US" dirty="0"/>
              <a:t>，</a:t>
            </a:r>
            <a:r>
              <a:rPr lang="en-US" altLang="zh-CN" dirty="0"/>
              <a:t>SA</a:t>
            </a:r>
            <a:r>
              <a:rPr lang="zh-CN" altLang="en-US" dirty="0"/>
              <a:t>的分辨率结果为：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TBT</a:t>
            </a:r>
            <a:r>
              <a:rPr lang="zh-CN" altLang="en-US" dirty="0"/>
              <a:t>：</a:t>
            </a:r>
            <a:r>
              <a:rPr lang="zh-CN" altLang="en-US" dirty="0" smtClean="0"/>
              <a:t>达到</a:t>
            </a:r>
            <a:r>
              <a:rPr lang="en-US" altLang="zh-CN" dirty="0" smtClean="0"/>
              <a:t>2µm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FA</a:t>
            </a:r>
            <a:r>
              <a:rPr lang="zh-CN" altLang="en-US" dirty="0"/>
              <a:t>： </a:t>
            </a:r>
            <a:r>
              <a:rPr lang="zh-CN" altLang="en-US" dirty="0" smtClean="0"/>
              <a:t>达到</a:t>
            </a:r>
            <a:r>
              <a:rPr lang="en-US" altLang="zh-CN" dirty="0" smtClean="0"/>
              <a:t>1µm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SA</a:t>
            </a:r>
            <a:r>
              <a:rPr lang="zh-CN" altLang="en-US" dirty="0"/>
              <a:t>： </a:t>
            </a:r>
            <a:r>
              <a:rPr lang="zh-CN" altLang="en-US" dirty="0" smtClean="0"/>
              <a:t>优于</a:t>
            </a:r>
            <a:r>
              <a:rPr lang="en-US" altLang="zh-CN" dirty="0" smtClean="0"/>
              <a:t>0.5µm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2738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</a:rPr>
              <a:t>系统介绍及方案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系统研制进展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系统测试方案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系统初步结论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任务和经费执行情况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项目成员介绍</a:t>
            </a:r>
            <a:endParaRPr lang="zh-CN" alt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74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845" y="104217"/>
            <a:ext cx="9518651" cy="1143000"/>
          </a:xfrm>
        </p:spPr>
        <p:txBody>
          <a:bodyPr/>
          <a:lstStyle/>
          <a:p>
            <a:r>
              <a:rPr lang="en-US" altLang="zh-CN" dirty="0" smtClean="0"/>
              <a:t>Test with Beam in BEPCII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733" y="926959"/>
            <a:ext cx="4463308" cy="55580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792686" y="3599640"/>
            <a:ext cx="4116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Have got about 3.17µm resolution for 20 hours with BEPCII real beam.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8182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系统介绍及方案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系统研制进展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系统测试方案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系统初步结论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</a:rPr>
              <a:t>任务和经费执行情况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项目成员介绍</a:t>
            </a:r>
            <a:endParaRPr lang="zh-CN" alt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73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任务完成情况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BPM</a:t>
            </a:r>
            <a:r>
              <a:rPr lang="zh-CN" altLang="zh-CN" dirty="0"/>
              <a:t>前端模拟</a:t>
            </a:r>
            <a:r>
              <a:rPr lang="zh-CN" altLang="zh-CN" dirty="0" smtClean="0"/>
              <a:t>电子学研究</a:t>
            </a:r>
            <a:r>
              <a:rPr lang="en-US" altLang="zh-CN" dirty="0" smtClean="0"/>
              <a:t>                 √</a:t>
            </a:r>
            <a:endParaRPr lang="zh-CN" altLang="zh-CN" dirty="0"/>
          </a:p>
          <a:p>
            <a:pPr>
              <a:lnSpc>
                <a:spcPct val="150000"/>
              </a:lnSpc>
            </a:pPr>
            <a:r>
              <a:rPr lang="zh-CN" altLang="zh-CN" dirty="0" smtClean="0"/>
              <a:t>四通</a:t>
            </a:r>
            <a:r>
              <a:rPr lang="zh-CN" altLang="zh-CN" dirty="0"/>
              <a:t>道高速</a:t>
            </a:r>
            <a:r>
              <a:rPr lang="en-US" altLang="zh-CN" dirty="0"/>
              <a:t>ADC</a:t>
            </a:r>
            <a:r>
              <a:rPr lang="zh-CN" altLang="zh-CN" dirty="0"/>
              <a:t>精确采样</a:t>
            </a:r>
            <a:r>
              <a:rPr lang="zh-CN" altLang="zh-CN" dirty="0" smtClean="0"/>
              <a:t>研究</a:t>
            </a:r>
            <a:r>
              <a:rPr lang="en-US" altLang="zh-CN" dirty="0" smtClean="0"/>
              <a:t>           √</a:t>
            </a:r>
            <a:endParaRPr lang="zh-CN" altLang="zh-CN" dirty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BPM</a:t>
            </a:r>
            <a:r>
              <a:rPr lang="zh-CN" altLang="zh-CN" dirty="0"/>
              <a:t>数字信号处理算法</a:t>
            </a:r>
            <a:r>
              <a:rPr lang="zh-CN" altLang="zh-CN" dirty="0" smtClean="0"/>
              <a:t>研究</a:t>
            </a:r>
            <a:r>
              <a:rPr lang="en-US" altLang="zh-CN" dirty="0" smtClean="0"/>
              <a:t>              √</a:t>
            </a:r>
            <a:endParaRPr lang="zh-CN" altLang="zh-CN" dirty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EPICS </a:t>
            </a:r>
            <a:r>
              <a:rPr lang="en-US" altLang="zh-CN" dirty="0"/>
              <a:t>IOC</a:t>
            </a:r>
            <a:r>
              <a:rPr lang="zh-CN" altLang="zh-CN" dirty="0"/>
              <a:t>设计、开发和</a:t>
            </a:r>
            <a:r>
              <a:rPr lang="zh-CN" altLang="zh-CN" dirty="0" smtClean="0"/>
              <a:t>系统集成</a:t>
            </a:r>
            <a:r>
              <a:rPr lang="en-US" altLang="zh-CN" dirty="0" smtClean="0"/>
              <a:t>     √</a:t>
            </a:r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5565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预算执行情况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 smtClean="0"/>
              <a:t>经费执行共计：</a:t>
            </a:r>
            <a:r>
              <a:rPr lang="en-US" altLang="zh-CN" dirty="0" smtClean="0"/>
              <a:t>~56.2</a:t>
            </a:r>
            <a:r>
              <a:rPr lang="zh-CN" altLang="en-US" dirty="0" smtClean="0"/>
              <a:t>万</a:t>
            </a:r>
            <a:endParaRPr lang="en-US" altLang="zh-CN" dirty="0" smtClean="0"/>
          </a:p>
          <a:p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434756"/>
              </p:ext>
            </p:extLst>
          </p:nvPr>
        </p:nvGraphicFramePr>
        <p:xfrm>
          <a:off x="1052423" y="2401817"/>
          <a:ext cx="8150045" cy="2931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01747"/>
                <a:gridCol w="3648298"/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dirty="0" smtClean="0"/>
                        <a:t>           明细</a:t>
                      </a:r>
                      <a:endParaRPr lang="en-US" altLang="zh-CN" dirty="0" smtClean="0"/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经费（万元）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模拟和数字</a:t>
                      </a:r>
                      <a:r>
                        <a:rPr lang="en-US" altLang="zh-CN" dirty="0" smtClean="0"/>
                        <a:t>PCB</a:t>
                      </a:r>
                      <a:r>
                        <a:rPr lang="zh-CN" altLang="en-US" dirty="0" smtClean="0"/>
                        <a:t>板卡元器件及制版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47.4</a:t>
                      </a:r>
                      <a:endParaRPr lang="zh-CN" altLang="en-US" dirty="0"/>
                    </a:p>
                  </a:txBody>
                  <a:tcPr/>
                </a:tc>
              </a:tr>
              <a:tr h="4950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BPM</a:t>
                      </a:r>
                      <a:r>
                        <a:rPr lang="zh-CN" altLang="en-US" dirty="0" smtClean="0"/>
                        <a:t>电子学直流线性电源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5.1</a:t>
                      </a:r>
                      <a:endParaRPr lang="zh-CN" altLang="en-US" dirty="0" smtClean="0"/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FPGA</a:t>
                      </a:r>
                      <a:r>
                        <a:rPr lang="zh-CN" altLang="en-US" dirty="0" smtClean="0"/>
                        <a:t>商业开发板</a:t>
                      </a:r>
                      <a:r>
                        <a:rPr lang="en-US" altLang="zh-CN" dirty="0" smtClean="0"/>
                        <a:t>(</a:t>
                      </a:r>
                      <a:r>
                        <a:rPr lang="zh-CN" altLang="en-US" dirty="0" smtClean="0"/>
                        <a:t>数字</a:t>
                      </a:r>
                      <a:r>
                        <a:rPr lang="en-US" altLang="zh-CN" dirty="0" smtClean="0"/>
                        <a:t>BPM</a:t>
                      </a:r>
                      <a:r>
                        <a:rPr lang="zh-CN" altLang="en-US" dirty="0" smtClean="0"/>
                        <a:t>算法研究</a:t>
                      </a:r>
                      <a:r>
                        <a:rPr lang="en-US" altLang="zh-CN" dirty="0" smtClean="0"/>
                        <a:t>)</a:t>
                      </a:r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BPM</a:t>
                      </a:r>
                      <a:r>
                        <a:rPr lang="zh-CN" altLang="en-US" dirty="0" smtClean="0"/>
                        <a:t>分布式定时板卡</a:t>
                      </a:r>
                      <a:endParaRPr lang="en-US" altLang="zh-CN" dirty="0" smtClean="0"/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1.5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519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79731" y="396911"/>
            <a:ext cx="9518651" cy="1143000"/>
          </a:xfrm>
        </p:spPr>
        <p:txBody>
          <a:bodyPr/>
          <a:lstStyle/>
          <a:p>
            <a:r>
              <a:rPr lang="zh-CN" altLang="en-US" dirty="0"/>
              <a:t>项目</a:t>
            </a:r>
            <a:r>
              <a:rPr lang="zh-CN" altLang="en-US" dirty="0" smtClean="0"/>
              <a:t>成员及分工情况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b="1" dirty="0" smtClean="0"/>
              <a:t>项目成员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pPr lvl="1">
              <a:lnSpc>
                <a:spcPct val="100000"/>
              </a:lnSpc>
            </a:pPr>
            <a:r>
              <a:rPr lang="zh-CN" altLang="en-US" b="1" dirty="0"/>
              <a:t>魏书军，叶强，麻惠洲，杜垚垚，刘芳，</a:t>
            </a:r>
            <a:r>
              <a:rPr lang="zh-CN" altLang="en-US" b="1" dirty="0">
                <a:solidFill>
                  <a:srgbClr val="00B050"/>
                </a:solidFill>
              </a:rPr>
              <a:t>张醒儿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00B050"/>
                </a:solidFill>
              </a:rPr>
              <a:t>马宇飞</a:t>
            </a:r>
            <a:endParaRPr lang="en-US" altLang="zh-CN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b="1" dirty="0"/>
              <a:t>工作分工：</a:t>
            </a:r>
            <a:endParaRPr lang="en-US" altLang="zh-CN" b="1" dirty="0"/>
          </a:p>
          <a:p>
            <a:pPr lvl="1">
              <a:lnSpc>
                <a:spcPct val="100000"/>
              </a:lnSpc>
            </a:pPr>
            <a:r>
              <a:rPr lang="zh-CN" altLang="en-US" b="1" dirty="0"/>
              <a:t>总体：魏书军，叶强，麻惠洲</a:t>
            </a:r>
            <a:endParaRPr lang="en-US" altLang="zh-CN" b="1" dirty="0"/>
          </a:p>
          <a:p>
            <a:pPr lvl="1">
              <a:lnSpc>
                <a:spcPct val="10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模拟前端板：</a:t>
            </a:r>
            <a:r>
              <a:rPr lang="zh-CN" altLang="en-US" b="1" dirty="0">
                <a:solidFill>
                  <a:srgbClr val="C00000"/>
                </a:solidFill>
              </a:rPr>
              <a:t>杜垚垚，张醒儿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数字后端板：</a:t>
            </a:r>
            <a:r>
              <a:rPr lang="zh-CN" altLang="en-US" b="1" dirty="0">
                <a:solidFill>
                  <a:srgbClr val="C00000"/>
                </a:solidFill>
              </a:rPr>
              <a:t>魏书军，马宇飞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zh-CN" altLang="en-US" b="1" dirty="0">
                <a:solidFill>
                  <a:srgbClr val="0070C0"/>
                </a:solidFill>
              </a:rPr>
              <a:t>算法工作：魏书军，刘芳，马宇飞</a:t>
            </a:r>
            <a:endParaRPr lang="en-US" altLang="zh-CN" b="1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</a:pP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软件设计：叶强</a:t>
            </a:r>
            <a:endParaRPr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zh-CN" altLang="en-US" b="1" dirty="0">
                <a:solidFill>
                  <a:srgbClr val="2D2DFF"/>
                </a:solidFill>
              </a:rPr>
              <a:t>系统测试：叶强，麻惠洲，魏书军，杜垚垚，马宇飞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5688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3023" y="2543548"/>
            <a:ext cx="10515600" cy="1325563"/>
          </a:xfrm>
        </p:spPr>
        <p:txBody>
          <a:bodyPr/>
          <a:lstStyle/>
          <a:p>
            <a:pPr algn="ctr"/>
            <a:r>
              <a:rPr lang="zh-CN" altLang="en-US" sz="7200" dirty="0" smtClean="0"/>
              <a:t>谢谢！</a:t>
            </a:r>
            <a:endParaRPr lang="zh-CN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487764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系统介绍及方案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416984" y="1324155"/>
            <a:ext cx="11068282" cy="499524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  </a:t>
            </a:r>
            <a:r>
              <a:rPr lang="en-US" altLang="zh-CN" b="1" dirty="0" smtClean="0"/>
              <a:t>     </a:t>
            </a:r>
            <a:r>
              <a:rPr lang="zh-CN" altLang="en-US" b="1" dirty="0" smtClean="0"/>
              <a:t>由于</a:t>
            </a:r>
            <a:r>
              <a:rPr lang="en-US" altLang="zh-CN" b="1" dirty="0" smtClean="0"/>
              <a:t>CEPC</a:t>
            </a:r>
            <a:r>
              <a:rPr lang="zh-CN" altLang="en-US" b="1" dirty="0" smtClean="0"/>
              <a:t>处于设计阶段，所以数字</a:t>
            </a:r>
            <a:r>
              <a:rPr lang="en-US" altLang="zh-CN" b="1" dirty="0"/>
              <a:t>BPM</a:t>
            </a:r>
            <a:r>
              <a:rPr lang="zh-CN" altLang="en-US" b="1" dirty="0"/>
              <a:t>原型机是基于</a:t>
            </a:r>
            <a:r>
              <a:rPr lang="en-US" altLang="zh-CN" b="1" dirty="0"/>
              <a:t>BII</a:t>
            </a:r>
            <a:r>
              <a:rPr lang="zh-CN" altLang="en-US" b="1" dirty="0"/>
              <a:t>参数来设计并实现的，而数字</a:t>
            </a:r>
            <a:r>
              <a:rPr lang="en-US" altLang="zh-CN" b="1" dirty="0"/>
              <a:t>BPM</a:t>
            </a:r>
            <a:r>
              <a:rPr lang="zh-CN" altLang="en-US" b="1" dirty="0"/>
              <a:t>系统的主要组成部分包括如下几个方面</a:t>
            </a:r>
            <a:r>
              <a:rPr lang="zh-CN" altLang="en-US" b="1" dirty="0" smtClean="0"/>
              <a:t>：</a:t>
            </a:r>
            <a:endParaRPr lang="en-US" altLang="zh-CN" b="1" dirty="0" smtClean="0"/>
          </a:p>
          <a:p>
            <a:pPr marL="342900" indent="-342900">
              <a:lnSpc>
                <a:spcPct val="150000"/>
              </a:lnSpc>
            </a:pPr>
            <a:r>
              <a:rPr lang="en-US" altLang="zh-CN" b="1" i="1" dirty="0">
                <a:solidFill>
                  <a:schemeClr val="bg1">
                    <a:lumMod val="65000"/>
                  </a:schemeClr>
                </a:solidFill>
              </a:rPr>
              <a:t>BPM</a:t>
            </a:r>
            <a:r>
              <a:rPr lang="zh-CN" altLang="en-US" b="1" i="1" dirty="0">
                <a:solidFill>
                  <a:schemeClr val="bg1">
                    <a:lumMod val="65000"/>
                  </a:schemeClr>
                </a:solidFill>
              </a:rPr>
              <a:t>探测器部分</a:t>
            </a:r>
            <a:endParaRPr lang="en-US" altLang="zh-CN" b="1" i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b="1" dirty="0"/>
              <a:t>HW design</a:t>
            </a:r>
          </a:p>
          <a:p>
            <a:pPr marL="342900" indent="-342900">
              <a:lnSpc>
                <a:spcPct val="150000"/>
              </a:lnSpc>
            </a:pPr>
            <a:r>
              <a:rPr lang="en-US" altLang="zh-CN" b="1" dirty="0"/>
              <a:t>FW design</a:t>
            </a:r>
          </a:p>
          <a:p>
            <a:pPr marL="342900" indent="-342900">
              <a:lnSpc>
                <a:spcPct val="150000"/>
              </a:lnSpc>
            </a:pPr>
            <a:r>
              <a:rPr lang="en-US" altLang="zh-CN" b="1" dirty="0"/>
              <a:t>SW design</a:t>
            </a:r>
            <a:endParaRPr lang="zh-CN" altLang="en-US" b="1" dirty="0"/>
          </a:p>
          <a:p>
            <a:pPr marL="0" indent="0">
              <a:lnSpc>
                <a:spcPct val="150000"/>
              </a:lnSpc>
              <a:buNone/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04" y="2850477"/>
            <a:ext cx="5535648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42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系统介绍及方案</a:t>
            </a: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569344" y="1224103"/>
            <a:ext cx="5954046" cy="48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b="1" kern="0" dirty="0" smtClean="0"/>
              <a:t>RTM</a:t>
            </a:r>
            <a:r>
              <a:rPr lang="zh-CN" altLang="en-US" b="1" kern="0" dirty="0" smtClean="0"/>
              <a:t>（</a:t>
            </a:r>
            <a:r>
              <a:rPr lang="en-US" altLang="zh-CN" b="1" kern="0" dirty="0" smtClean="0"/>
              <a:t>AFE</a:t>
            </a:r>
            <a:r>
              <a:rPr lang="zh-CN" altLang="en-US" b="1" kern="0" dirty="0" smtClean="0"/>
              <a:t>）</a:t>
            </a:r>
            <a:r>
              <a:rPr lang="en-US" altLang="zh-CN" b="1" kern="0" dirty="0" smtClean="0"/>
              <a:t>&amp;&amp; </a:t>
            </a:r>
            <a:r>
              <a:rPr lang="zh-CN" altLang="en-US" b="1" kern="0" dirty="0" smtClean="0"/>
              <a:t> </a:t>
            </a:r>
            <a:r>
              <a:rPr lang="en-US" altLang="zh-CN" b="1" kern="0" dirty="0" smtClean="0"/>
              <a:t>AMC</a:t>
            </a:r>
            <a:r>
              <a:rPr lang="zh-CN" altLang="en-US" b="1" kern="0" dirty="0" smtClean="0"/>
              <a:t>（</a:t>
            </a:r>
            <a:r>
              <a:rPr lang="en-US" altLang="zh-CN" b="1" kern="0" dirty="0" smtClean="0"/>
              <a:t>DFE</a:t>
            </a:r>
            <a:r>
              <a:rPr lang="zh-CN" altLang="en-US" b="1" kern="0" dirty="0" smtClean="0"/>
              <a:t>）</a:t>
            </a:r>
            <a:endParaRPr lang="zh-CN" altLang="en-US" b="1" kern="0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142453"/>
              </p:ext>
            </p:extLst>
          </p:nvPr>
        </p:nvGraphicFramePr>
        <p:xfrm>
          <a:off x="1514797" y="1711848"/>
          <a:ext cx="8784745" cy="4965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Visio" r:id="rId3" imgW="8036995" imgH="4545180" progId="Visio.Drawing.11">
                  <p:embed/>
                </p:oleObj>
              </mc:Choice>
              <mc:Fallback>
                <p:oleObj name="Visio" r:id="rId3" imgW="8036995" imgH="45451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797" y="1711848"/>
                        <a:ext cx="8784745" cy="4965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4825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系统介绍及方案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系统研制进展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系统测试方案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系统初步结论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任务和经费执行情况</a:t>
            </a:r>
            <a:endParaRPr lang="en-US" altLang="zh-CN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项目成员介绍</a:t>
            </a:r>
            <a:endParaRPr lang="zh-CN" alt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48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数字</a:t>
            </a:r>
            <a:r>
              <a:rPr lang="en-US" altLang="zh-CN" dirty="0"/>
              <a:t>BPM</a:t>
            </a:r>
            <a:r>
              <a:rPr lang="zh-CN" altLang="en-US" dirty="0"/>
              <a:t>研制进展主要</a:t>
            </a:r>
            <a:r>
              <a:rPr lang="zh-CN" altLang="en-US" dirty="0" smtClean="0"/>
              <a:t>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/>
              <a:t>数字</a:t>
            </a:r>
            <a:r>
              <a:rPr lang="en-US" altLang="zh-CN" b="1" dirty="0"/>
              <a:t>BPM</a:t>
            </a:r>
            <a:r>
              <a:rPr lang="zh-CN" altLang="en-US" b="1" dirty="0"/>
              <a:t>硬件设计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b="1" dirty="0"/>
              <a:t>RTM</a:t>
            </a:r>
            <a:r>
              <a:rPr lang="zh-CN" altLang="en-US" b="1" dirty="0"/>
              <a:t>设计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b="1" dirty="0"/>
              <a:t>AMC</a:t>
            </a:r>
            <a:r>
              <a:rPr lang="zh-CN" altLang="en-US" b="1" dirty="0"/>
              <a:t>设计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b="1" dirty="0"/>
              <a:t>数字</a:t>
            </a:r>
            <a:r>
              <a:rPr lang="en-US" altLang="zh-CN" b="1" dirty="0"/>
              <a:t>BPM</a:t>
            </a:r>
            <a:r>
              <a:rPr lang="zh-CN" altLang="en-US" b="1" dirty="0"/>
              <a:t>算法程序设计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b="1" dirty="0"/>
              <a:t>数字</a:t>
            </a:r>
            <a:r>
              <a:rPr lang="en-US" altLang="zh-CN" b="1" dirty="0"/>
              <a:t>BPM</a:t>
            </a:r>
            <a:r>
              <a:rPr lang="zh-CN" altLang="en-US" b="1" dirty="0"/>
              <a:t>软件设计</a:t>
            </a:r>
            <a:endParaRPr lang="en-US" altLang="zh-CN" b="1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9043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DBPM.RTM </a:t>
            </a:r>
            <a:r>
              <a:rPr lang="zh-CN" altLang="en-US" dirty="0"/>
              <a:t>功能框图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1377011" y="5256815"/>
            <a:ext cx="8531816" cy="126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1095750" indent="-514350">
              <a:buFont typeface="+mj-ea"/>
              <a:buAutoNum type="circleNumDbPlain"/>
            </a:pPr>
            <a:r>
              <a:rPr lang="en-US" altLang="zh-CN" sz="2400" kern="0" smtClean="0">
                <a:latin typeface="Arial Narrow" panose="020B0606020202030204" pitchFamily="34" charset="0"/>
              </a:rPr>
              <a:t>Two LNAs are enough</a:t>
            </a:r>
          </a:p>
          <a:p>
            <a:pPr marL="1095750" indent="-514350">
              <a:buFont typeface="+mj-ea"/>
              <a:buAutoNum type="circleNumDbPlain"/>
            </a:pPr>
            <a:r>
              <a:rPr lang="en-US" altLang="zh-CN" sz="2400" kern="0" smtClean="0">
                <a:latin typeface="Arial Narrow" panose="020B0606020202030204" pitchFamily="34" charset="0"/>
              </a:rPr>
              <a:t>The place of Attenuator  is designed carefully</a:t>
            </a:r>
          </a:p>
          <a:p>
            <a:pPr marL="1095750" indent="-514350">
              <a:buFont typeface="+mj-ea"/>
              <a:buAutoNum type="circleNumDbPlain"/>
            </a:pPr>
            <a:r>
              <a:rPr lang="en-US" altLang="zh-CN" sz="2400" kern="0" smtClean="0">
                <a:latin typeface="Arial Narrow" panose="020B0606020202030204" pitchFamily="34" charset="0"/>
              </a:rPr>
              <a:t>Attention  to the Impedance matching &amp; Noise </a:t>
            </a:r>
            <a:endParaRPr lang="en-US" altLang="zh-CN" sz="2400" kern="0" dirty="0">
              <a:latin typeface="Arial Narrow" panose="020B060602020203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75238" y="1074438"/>
            <a:ext cx="7137573" cy="2252373"/>
            <a:chOff x="1261637" y="988121"/>
            <a:chExt cx="9516765" cy="3003162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3279001" y="988121"/>
              <a:ext cx="18475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zh-CN" altLang="en-US" sz="2700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680" y="1959007"/>
              <a:ext cx="9256712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圆角矩形 7"/>
            <p:cNvSpPr/>
            <p:nvPr/>
          </p:nvSpPr>
          <p:spPr>
            <a:xfrm>
              <a:off x="2317505" y="1681195"/>
              <a:ext cx="1835150" cy="1008062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700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224092" y="1671670"/>
              <a:ext cx="1944688" cy="1008062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700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240217" y="1671670"/>
              <a:ext cx="3384550" cy="1008062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700"/>
            </a:p>
          </p:txBody>
        </p:sp>
        <p:sp>
          <p:nvSpPr>
            <p:cNvPr id="11" name="矩形 10"/>
            <p:cNvSpPr>
              <a:spLocks noChangeArrowheads="1"/>
            </p:cNvSpPr>
            <p:nvPr/>
          </p:nvSpPr>
          <p:spPr bwMode="auto">
            <a:xfrm>
              <a:off x="1261637" y="2981357"/>
              <a:ext cx="759184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350" dirty="0">
                  <a:solidFill>
                    <a:srgbClr val="0000FF"/>
                  </a:solidFill>
                </a:rPr>
                <a:t>-</a:t>
              </a:r>
              <a:r>
                <a:rPr lang="en-US" altLang="zh-CN" sz="1350" dirty="0">
                  <a:solidFill>
                    <a:srgbClr val="0000FF"/>
                  </a:solidFill>
                </a:rPr>
                <a:t>9</a:t>
              </a:r>
              <a:r>
                <a:rPr lang="zh-CN" altLang="en-US" sz="1350" dirty="0">
                  <a:solidFill>
                    <a:srgbClr val="0000FF"/>
                  </a:solidFill>
                </a:rPr>
                <a:t>dB</a:t>
              </a:r>
            </a:p>
          </p:txBody>
        </p:sp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9826859" y="3114707"/>
              <a:ext cx="95154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350">
                  <a:solidFill>
                    <a:srgbClr val="0000FF"/>
                  </a:solidFill>
                </a:rPr>
                <a:t>-</a:t>
              </a:r>
              <a:r>
                <a:rPr lang="en-US" altLang="zh-CN" sz="1350">
                  <a:solidFill>
                    <a:srgbClr val="0000FF"/>
                  </a:solidFill>
                </a:rPr>
                <a:t>3.1</a:t>
              </a:r>
              <a:r>
                <a:rPr lang="zh-CN" altLang="en-US" sz="1350">
                  <a:solidFill>
                    <a:srgbClr val="0000FF"/>
                  </a:solidFill>
                </a:rPr>
                <a:t>dB</a:t>
              </a: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2403230" y="2981470"/>
              <a:ext cx="758825" cy="738664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Fc=500MHz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BW=10MHz</a:t>
              </a:r>
              <a:endParaRPr lang="zh-CN" altLang="en-US" sz="750" dirty="0"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4627927" y="2945585"/>
              <a:ext cx="502571" cy="512762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0dB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to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31dB</a:t>
              </a: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3235080" y="2946432"/>
              <a:ext cx="917575" cy="89255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NF=0.46dB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Gain=20dB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P1dB=19dBm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IP3=36dBm</a:t>
              </a:r>
              <a:endParaRPr lang="zh-CN" altLang="en-US" sz="750" dirty="0"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5212377" y="2944844"/>
              <a:ext cx="1071563" cy="104643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NF=2.9dB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Gain=23.75dB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P1dB=18.1dBm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IP3=37dBm</a:t>
              </a:r>
              <a:endParaRPr lang="zh-CN" altLang="en-US" sz="750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7932492" y="2920186"/>
              <a:ext cx="944860" cy="89255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NF=3.39dB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Gain=20dB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P1dB=16.3dBm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IP3=37dBm</a:t>
              </a:r>
              <a:endParaRPr lang="zh-CN" altLang="en-US" sz="750" dirty="0"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447698" y="2925794"/>
              <a:ext cx="825983" cy="738664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Fc=500MHz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BW=10MHz</a:t>
              </a:r>
              <a:endParaRPr lang="zh-CN" altLang="en-US" sz="750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7351800" y="2920186"/>
              <a:ext cx="502571" cy="512762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0dB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to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31dB</a:t>
              </a:r>
            </a:p>
          </p:txBody>
        </p:sp>
        <p:sp>
          <p:nvSpPr>
            <p:cNvPr id="20" name="矩形 18"/>
            <p:cNvSpPr>
              <a:spLocks noChangeArrowheads="1"/>
            </p:cNvSpPr>
            <p:nvPr/>
          </p:nvSpPr>
          <p:spPr bwMode="auto">
            <a:xfrm>
              <a:off x="3231892" y="1630554"/>
              <a:ext cx="635216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350" dirty="0">
                  <a:latin typeface="Arial Narrow" panose="020B0606020202030204" pitchFamily="34" charset="0"/>
                  <a:ea typeface="badashanren" panose="02000600000000000000" pitchFamily="2" charset="-122"/>
                  <a:cs typeface="badashanren" panose="02000600000000000000" pitchFamily="2" charset="-122"/>
                </a:rPr>
                <a:t>LNA</a:t>
              </a:r>
              <a:endParaRPr lang="zh-CN" altLang="en-US" sz="1350" dirty="0"/>
            </a:p>
          </p:txBody>
        </p:sp>
        <p:sp>
          <p:nvSpPr>
            <p:cNvPr id="21" name="矩形 18"/>
            <p:cNvSpPr>
              <a:spLocks noChangeArrowheads="1"/>
            </p:cNvSpPr>
            <p:nvPr/>
          </p:nvSpPr>
          <p:spPr bwMode="auto">
            <a:xfrm>
              <a:off x="5205128" y="1652122"/>
              <a:ext cx="635216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350" dirty="0">
                  <a:latin typeface="Arial Narrow" panose="020B0606020202030204" pitchFamily="34" charset="0"/>
                  <a:ea typeface="badashanren" panose="02000600000000000000" pitchFamily="2" charset="-122"/>
                  <a:cs typeface="badashanren" panose="02000600000000000000" pitchFamily="2" charset="-122"/>
                </a:rPr>
                <a:t>LNA</a:t>
              </a:r>
              <a:endParaRPr lang="zh-CN" altLang="en-US" sz="1350" dirty="0"/>
            </a:p>
          </p:txBody>
        </p:sp>
        <p:sp>
          <p:nvSpPr>
            <p:cNvPr id="22" name="矩形 18"/>
            <p:cNvSpPr>
              <a:spLocks noChangeArrowheads="1"/>
            </p:cNvSpPr>
            <p:nvPr/>
          </p:nvSpPr>
          <p:spPr bwMode="auto">
            <a:xfrm>
              <a:off x="7955160" y="1652122"/>
              <a:ext cx="635216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350" dirty="0">
                  <a:latin typeface="Arial Narrow" panose="020B0606020202030204" pitchFamily="34" charset="0"/>
                  <a:ea typeface="badashanren" panose="02000600000000000000" pitchFamily="2" charset="-122"/>
                  <a:cs typeface="badashanren" panose="02000600000000000000" pitchFamily="2" charset="-122"/>
                </a:rPr>
                <a:t>LNA</a:t>
              </a:r>
              <a:endParaRPr lang="zh-CN" altLang="en-US" sz="1350" dirty="0"/>
            </a:p>
          </p:txBody>
        </p:sp>
        <p:sp>
          <p:nvSpPr>
            <p:cNvPr id="23" name="下箭头 22"/>
            <p:cNvSpPr/>
            <p:nvPr/>
          </p:nvSpPr>
          <p:spPr>
            <a:xfrm>
              <a:off x="4793091" y="1167614"/>
              <a:ext cx="222990" cy="791393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24" name="下箭头 23"/>
            <p:cNvSpPr/>
            <p:nvPr/>
          </p:nvSpPr>
          <p:spPr>
            <a:xfrm>
              <a:off x="7517966" y="1165394"/>
              <a:ext cx="222990" cy="791393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25" name="矩形 18"/>
            <p:cNvSpPr>
              <a:spLocks noChangeArrowheads="1"/>
            </p:cNvSpPr>
            <p:nvPr/>
          </p:nvSpPr>
          <p:spPr bwMode="auto">
            <a:xfrm>
              <a:off x="5178049" y="1142536"/>
              <a:ext cx="217794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350" dirty="0">
                  <a:solidFill>
                    <a:srgbClr val="C00000"/>
                  </a:solidFill>
                  <a:latin typeface="Arial Narrow" panose="020B0606020202030204" pitchFamily="34" charset="0"/>
                  <a:ea typeface="badashanren" panose="02000600000000000000" pitchFamily="2" charset="-122"/>
                  <a:cs typeface="badashanren" panose="02000600000000000000" pitchFamily="2" charset="-122"/>
                </a:rPr>
                <a:t>Switched Attenuators</a:t>
              </a:r>
              <a:endParaRPr lang="zh-CN" altLang="en-US" sz="135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870697" y="3262865"/>
            <a:ext cx="6942535" cy="2056343"/>
            <a:chOff x="1343472" y="1556792"/>
            <a:chExt cx="9256713" cy="2741790"/>
          </a:xfrm>
        </p:grpSpPr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2463043" y="3407799"/>
              <a:ext cx="759184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350" dirty="0">
                  <a:solidFill>
                    <a:srgbClr val="0000FF"/>
                  </a:solidFill>
                </a:rPr>
                <a:t>-</a:t>
              </a:r>
              <a:r>
                <a:rPr lang="en-US" altLang="zh-CN" sz="1350" dirty="0">
                  <a:solidFill>
                    <a:srgbClr val="0000FF"/>
                  </a:solidFill>
                </a:rPr>
                <a:t>6</a:t>
              </a:r>
              <a:r>
                <a:rPr lang="zh-CN" altLang="en-US" sz="1350" dirty="0">
                  <a:solidFill>
                    <a:srgbClr val="0000FF"/>
                  </a:solidFill>
                </a:rPr>
                <a:t>dB</a:t>
              </a:r>
            </a:p>
          </p:txBody>
        </p:sp>
        <p:sp>
          <p:nvSpPr>
            <p:cNvPr id="28" name="矩形 16"/>
            <p:cNvSpPr>
              <a:spLocks noChangeArrowheads="1"/>
            </p:cNvSpPr>
            <p:nvPr/>
          </p:nvSpPr>
          <p:spPr bwMode="auto">
            <a:xfrm>
              <a:off x="8070853" y="3431767"/>
              <a:ext cx="95154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75000"/>
                <a:buFont typeface="Wingdings" panose="05000000000000000000" pitchFamily="2" charset="2"/>
                <a:buChar char="-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350" dirty="0">
                  <a:solidFill>
                    <a:srgbClr val="0000FF"/>
                  </a:solidFill>
                </a:rPr>
                <a:t>-</a:t>
              </a:r>
              <a:r>
                <a:rPr lang="en-US" altLang="zh-CN" sz="1350" dirty="0">
                  <a:solidFill>
                    <a:srgbClr val="0000FF"/>
                  </a:solidFill>
                </a:rPr>
                <a:t>3.1</a:t>
              </a:r>
              <a:r>
                <a:rPr lang="zh-CN" altLang="en-US" sz="1350" dirty="0">
                  <a:solidFill>
                    <a:srgbClr val="0000FF"/>
                  </a:solidFill>
                </a:rPr>
                <a:t>dB</a:t>
              </a: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3678795" y="3386981"/>
              <a:ext cx="758825" cy="738664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Fc=500MHz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BW=10MHz</a:t>
              </a:r>
              <a:endParaRPr lang="zh-CN" altLang="en-US" sz="750" dirty="0"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 bwMode="auto">
            <a:xfrm>
              <a:off x="4551181" y="3406771"/>
              <a:ext cx="502571" cy="512762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0dB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to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31dB</a:t>
              </a:r>
            </a:p>
          </p:txBody>
        </p:sp>
        <p:sp>
          <p:nvSpPr>
            <p:cNvPr id="31" name="矩形 30"/>
            <p:cNvSpPr/>
            <p:nvPr/>
          </p:nvSpPr>
          <p:spPr bwMode="auto">
            <a:xfrm>
              <a:off x="5135631" y="3406030"/>
              <a:ext cx="1071563" cy="892552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NF=0.9dB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Gain=20dB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P1dB=18.1dBm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IP3=37dBm</a:t>
              </a:r>
              <a:endParaRPr lang="zh-CN" altLang="en-US" sz="750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7185834" y="3364526"/>
              <a:ext cx="944860" cy="892552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NF=1.2dB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Gain=20dB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P1dB=16.3dBm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750" dirty="0"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IP3=37dBm</a:t>
              </a:r>
              <a:endParaRPr lang="zh-CN" altLang="en-US" sz="750" dirty="0"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 bwMode="auto">
            <a:xfrm>
              <a:off x="6298360" y="3406030"/>
              <a:ext cx="825983" cy="738664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Fc=500MHz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sz="750" dirty="0">
                  <a:solidFill>
                    <a:schemeClr val="tx1"/>
                  </a:solidFill>
                  <a:ea typeface="宋体" panose="02010600030101010101" pitchFamily="2" charset="-122"/>
                </a:rPr>
                <a:t>BW=10MHz</a:t>
              </a:r>
              <a:endParaRPr lang="zh-CN" altLang="en-US" sz="750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343472" y="1556792"/>
              <a:ext cx="9256713" cy="1530544"/>
              <a:chOff x="1431925" y="1754390"/>
              <a:chExt cx="9256713" cy="1530544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3152467" y="2276872"/>
                <a:ext cx="3016112" cy="1008062"/>
              </a:xfrm>
              <a:prstGeom prst="roundRect">
                <a:avLst/>
              </a:prstGeom>
              <a:noFill/>
              <a:ln w="317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700"/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6240016" y="2276872"/>
                <a:ext cx="3384550" cy="1008062"/>
              </a:xfrm>
              <a:prstGeom prst="roundRect">
                <a:avLst/>
              </a:prstGeom>
              <a:noFill/>
              <a:ln w="317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700"/>
              </a:p>
            </p:txBody>
          </p:sp>
          <p:sp>
            <p:nvSpPr>
              <p:cNvPr id="37" name="矩形 18"/>
              <p:cNvSpPr>
                <a:spLocks noChangeArrowheads="1"/>
              </p:cNvSpPr>
              <p:nvPr/>
            </p:nvSpPr>
            <p:spPr bwMode="auto">
              <a:xfrm>
                <a:off x="5204928" y="2257325"/>
                <a:ext cx="635216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350" dirty="0">
                    <a:latin typeface="Arial Narrow" panose="020B0606020202030204" pitchFamily="34" charset="0"/>
                    <a:ea typeface="badashanren" panose="02000600000000000000" pitchFamily="2" charset="-122"/>
                    <a:cs typeface="badashanren" panose="02000600000000000000" pitchFamily="2" charset="-122"/>
                  </a:rPr>
                  <a:t>LNA</a:t>
                </a:r>
                <a:endParaRPr lang="zh-CN" altLang="en-US" sz="1350" dirty="0"/>
              </a:p>
            </p:txBody>
          </p:sp>
          <p:sp>
            <p:nvSpPr>
              <p:cNvPr id="38" name="下箭头 37"/>
              <p:cNvSpPr/>
              <p:nvPr/>
            </p:nvSpPr>
            <p:spPr>
              <a:xfrm>
                <a:off x="4792890" y="2085063"/>
                <a:ext cx="222990" cy="479146"/>
              </a:xfrm>
              <a:prstGeom prst="downArrow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/>
              </a:p>
            </p:txBody>
          </p:sp>
          <p:sp>
            <p:nvSpPr>
              <p:cNvPr id="39" name="矩形 18"/>
              <p:cNvSpPr>
                <a:spLocks noChangeArrowheads="1"/>
              </p:cNvSpPr>
              <p:nvPr/>
            </p:nvSpPr>
            <p:spPr bwMode="auto">
              <a:xfrm>
                <a:off x="4584436" y="1754390"/>
                <a:ext cx="667277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350" dirty="0">
                    <a:solidFill>
                      <a:srgbClr val="C00000"/>
                    </a:solidFill>
                    <a:latin typeface="Arial Narrow" panose="020B0606020202030204" pitchFamily="34" charset="0"/>
                    <a:ea typeface="badashanren" panose="02000600000000000000" pitchFamily="2" charset="-122"/>
                    <a:cs typeface="badashanren" panose="02000600000000000000" pitchFamily="2" charset="-122"/>
                  </a:rPr>
                  <a:t>AGC</a:t>
                </a:r>
                <a:endParaRPr lang="zh-CN" altLang="en-US" sz="1350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1431925" y="2563811"/>
                <a:ext cx="9256713" cy="533399"/>
                <a:chOff x="1431925" y="2563811"/>
                <a:chExt cx="9256713" cy="533399"/>
              </a:xfrm>
            </p:grpSpPr>
            <p:sp>
              <p:nvSpPr>
                <p:cNvPr id="6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431925" y="2563811"/>
                  <a:ext cx="9256713" cy="512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pic>
              <p:nvPicPr>
                <p:cNvPr id="62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4942" y="2592386"/>
                  <a:ext cx="56515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3" name="Rectangle 7"/>
                <p:cNvSpPr>
                  <a:spLocks noChangeArrowheads="1"/>
                </p:cNvSpPr>
                <p:nvPr/>
              </p:nvSpPr>
              <p:spPr bwMode="auto">
                <a:xfrm>
                  <a:off x="2668280" y="2628898"/>
                  <a:ext cx="458788" cy="380999"/>
                </a:xfrm>
                <a:prstGeom prst="rect">
                  <a:avLst/>
                </a:prstGeom>
                <a:noFill/>
                <a:ln w="19050" cap="sq">
                  <a:solidFill>
                    <a:srgbClr val="41719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64" name="Rectangle 10"/>
                <p:cNvSpPr>
                  <a:spLocks noChangeArrowheads="1"/>
                </p:cNvSpPr>
                <p:nvPr/>
              </p:nvSpPr>
              <p:spPr bwMode="auto">
                <a:xfrm>
                  <a:off x="2731780" y="2727323"/>
                  <a:ext cx="17953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685800"/>
                  <a:r>
                    <a:rPr lang="zh-CN" altLang="zh-CN" sz="1050">
                      <a:solidFill>
                        <a:srgbClr val="0000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π</a:t>
                  </a:r>
                  <a:endParaRPr lang="zh-CN" altLang="zh-CN" sz="1350" b="0"/>
                </a:p>
              </p:txBody>
            </p:sp>
            <p:sp>
              <p:nvSpPr>
                <p:cNvPr id="65" name="Rectangle 11"/>
                <p:cNvSpPr>
                  <a:spLocks noChangeArrowheads="1"/>
                </p:cNvSpPr>
                <p:nvPr/>
              </p:nvSpPr>
              <p:spPr bwMode="auto">
                <a:xfrm>
                  <a:off x="2879417" y="2713036"/>
                  <a:ext cx="232971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685800"/>
                  <a:r>
                    <a:rPr lang="zh-CN" altLang="zh-CN" sz="1050" dirty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Att</a:t>
                  </a:r>
                  <a:endParaRPr lang="zh-CN" altLang="zh-CN" sz="1350" b="0" dirty="0"/>
                </a:p>
              </p:txBody>
            </p:sp>
            <p:pic>
              <p:nvPicPr>
                <p:cNvPr id="66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9467" y="2592386"/>
                  <a:ext cx="56515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Rectangle 14"/>
                <p:cNvSpPr>
                  <a:spLocks noChangeArrowheads="1"/>
                </p:cNvSpPr>
                <p:nvPr/>
              </p:nvSpPr>
              <p:spPr bwMode="auto">
                <a:xfrm>
                  <a:off x="3311217" y="2628898"/>
                  <a:ext cx="458788" cy="380999"/>
                </a:xfrm>
                <a:prstGeom prst="rect">
                  <a:avLst/>
                </a:prstGeom>
                <a:noFill/>
                <a:ln w="19050" cap="sq">
                  <a:solidFill>
                    <a:srgbClr val="41719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68" name="Freeform 15"/>
                <p:cNvSpPr>
                  <a:spLocks/>
                </p:cNvSpPr>
                <p:nvPr/>
              </p:nvSpPr>
              <p:spPr bwMode="auto">
                <a:xfrm>
                  <a:off x="3406467" y="2746373"/>
                  <a:ext cx="252413" cy="173037"/>
                </a:xfrm>
                <a:custGeom>
                  <a:avLst/>
                  <a:gdLst>
                    <a:gd name="T0" fmla="*/ 0 w 159"/>
                    <a:gd name="T1" fmla="*/ 0 h 109"/>
                    <a:gd name="T2" fmla="*/ 113 w 159"/>
                    <a:gd name="T3" fmla="*/ 0 h 109"/>
                    <a:gd name="T4" fmla="*/ 159 w 159"/>
                    <a:gd name="T5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9" h="109">
                      <a:moveTo>
                        <a:pt x="0" y="0"/>
                      </a:moveTo>
                      <a:lnTo>
                        <a:pt x="113" y="0"/>
                      </a:lnTo>
                      <a:lnTo>
                        <a:pt x="159" y="109"/>
                      </a:lnTo>
                    </a:path>
                  </a:pathLst>
                </a:custGeom>
                <a:noFill/>
                <a:ln w="19050" cap="sq">
                  <a:solidFill>
                    <a:srgbClr val="7030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pic>
              <p:nvPicPr>
                <p:cNvPr id="69" name="Picture 16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3992" y="2592386"/>
                  <a:ext cx="55880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0" name="Rectangle 18"/>
                <p:cNvSpPr>
                  <a:spLocks noChangeArrowheads="1"/>
                </p:cNvSpPr>
                <p:nvPr/>
              </p:nvSpPr>
              <p:spPr bwMode="auto">
                <a:xfrm>
                  <a:off x="3954155" y="2628898"/>
                  <a:ext cx="458788" cy="380999"/>
                </a:xfrm>
                <a:prstGeom prst="rect">
                  <a:avLst/>
                </a:prstGeom>
                <a:noFill/>
                <a:ln w="19050" cap="sq">
                  <a:solidFill>
                    <a:srgbClr val="41719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71" name="Freeform 19"/>
                <p:cNvSpPr>
                  <a:spLocks/>
                </p:cNvSpPr>
                <p:nvPr/>
              </p:nvSpPr>
              <p:spPr bwMode="auto">
                <a:xfrm>
                  <a:off x="4060517" y="2746373"/>
                  <a:ext cx="241300" cy="173037"/>
                </a:xfrm>
                <a:custGeom>
                  <a:avLst/>
                  <a:gdLst>
                    <a:gd name="T0" fmla="*/ 0 w 152"/>
                    <a:gd name="T1" fmla="*/ 106 h 109"/>
                    <a:gd name="T2" fmla="*/ 36 w 152"/>
                    <a:gd name="T3" fmla="*/ 0 h 109"/>
                    <a:gd name="T4" fmla="*/ 119 w 152"/>
                    <a:gd name="T5" fmla="*/ 0 h 109"/>
                    <a:gd name="T6" fmla="*/ 152 w 152"/>
                    <a:gd name="T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2" h="109">
                      <a:moveTo>
                        <a:pt x="0" y="106"/>
                      </a:moveTo>
                      <a:lnTo>
                        <a:pt x="36" y="0"/>
                      </a:lnTo>
                      <a:lnTo>
                        <a:pt x="119" y="0"/>
                      </a:lnTo>
                      <a:lnTo>
                        <a:pt x="152" y="109"/>
                      </a:lnTo>
                    </a:path>
                  </a:pathLst>
                </a:custGeom>
                <a:noFill/>
                <a:ln w="19050" cap="sq">
                  <a:solidFill>
                    <a:srgbClr val="7030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pic>
              <p:nvPicPr>
                <p:cNvPr id="72" name="Picture 26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5500" y="2586036"/>
                  <a:ext cx="56515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27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5500" y="2586036"/>
                  <a:ext cx="56515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" name="Rectangle 28"/>
                <p:cNvSpPr>
                  <a:spLocks noChangeArrowheads="1"/>
                </p:cNvSpPr>
                <p:nvPr/>
              </p:nvSpPr>
              <p:spPr bwMode="auto">
                <a:xfrm>
                  <a:off x="4668838" y="2622548"/>
                  <a:ext cx="460375" cy="380999"/>
                </a:xfrm>
                <a:prstGeom prst="rect">
                  <a:avLst/>
                </a:prstGeom>
                <a:noFill/>
                <a:ln w="19050" cap="sq">
                  <a:solidFill>
                    <a:srgbClr val="41719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75" name="Line 29"/>
                <p:cNvSpPr>
                  <a:spLocks noChangeShapeType="1"/>
                </p:cNvSpPr>
                <p:nvPr/>
              </p:nvSpPr>
              <p:spPr bwMode="auto">
                <a:xfrm>
                  <a:off x="4899025" y="2676523"/>
                  <a:ext cx="0" cy="222250"/>
                </a:xfrm>
                <a:prstGeom prst="line">
                  <a:avLst/>
                </a:prstGeom>
                <a:noFill/>
                <a:ln w="7938" cap="rnd">
                  <a:solidFill>
                    <a:srgbClr val="7030A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76" name="Freeform 30"/>
                <p:cNvSpPr>
                  <a:spLocks/>
                </p:cNvSpPr>
                <p:nvPr/>
              </p:nvSpPr>
              <p:spPr bwMode="auto">
                <a:xfrm>
                  <a:off x="4870450" y="2881310"/>
                  <a:ext cx="57150" cy="68262"/>
                </a:xfrm>
                <a:custGeom>
                  <a:avLst/>
                  <a:gdLst>
                    <a:gd name="T0" fmla="*/ 75 w 150"/>
                    <a:gd name="T1" fmla="*/ 150 h 150"/>
                    <a:gd name="T2" fmla="*/ 0 w 150"/>
                    <a:gd name="T3" fmla="*/ 0 h 150"/>
                    <a:gd name="T4" fmla="*/ 150 w 150"/>
                    <a:gd name="T5" fmla="*/ 0 h 150"/>
                    <a:gd name="T6" fmla="*/ 75 w 150"/>
                    <a:gd name="T7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0" h="150">
                      <a:moveTo>
                        <a:pt x="75" y="150"/>
                      </a:moveTo>
                      <a:lnTo>
                        <a:pt x="0" y="0"/>
                      </a:lnTo>
                      <a:cubicBezTo>
                        <a:pt x="47" y="24"/>
                        <a:pt x="102" y="24"/>
                        <a:pt x="150" y="0"/>
                      </a:cubicBezTo>
                      <a:lnTo>
                        <a:pt x="75" y="15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77" name="Line 31"/>
                <p:cNvSpPr>
                  <a:spLocks noChangeShapeType="1"/>
                </p:cNvSpPr>
                <p:nvPr/>
              </p:nvSpPr>
              <p:spPr bwMode="auto">
                <a:xfrm>
                  <a:off x="4875213" y="2703511"/>
                  <a:ext cx="46038" cy="55562"/>
                </a:xfrm>
                <a:prstGeom prst="line">
                  <a:avLst/>
                </a:prstGeom>
                <a:noFill/>
                <a:ln w="7938" cap="rnd">
                  <a:solidFill>
                    <a:srgbClr val="5B9BD5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78" name="Line 32"/>
                <p:cNvSpPr>
                  <a:spLocks noChangeShapeType="1"/>
                </p:cNvSpPr>
                <p:nvPr/>
              </p:nvSpPr>
              <p:spPr bwMode="auto">
                <a:xfrm>
                  <a:off x="4875213" y="2738436"/>
                  <a:ext cx="46038" cy="55562"/>
                </a:xfrm>
                <a:prstGeom prst="line">
                  <a:avLst/>
                </a:prstGeom>
                <a:noFill/>
                <a:ln w="7938" cap="rnd">
                  <a:solidFill>
                    <a:srgbClr val="5B9BD5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79" name="Line 33"/>
                <p:cNvSpPr>
                  <a:spLocks noChangeShapeType="1"/>
                </p:cNvSpPr>
                <p:nvPr/>
              </p:nvSpPr>
              <p:spPr bwMode="auto">
                <a:xfrm>
                  <a:off x="4875213" y="2781298"/>
                  <a:ext cx="46038" cy="53975"/>
                </a:xfrm>
                <a:prstGeom prst="line">
                  <a:avLst/>
                </a:prstGeom>
                <a:noFill/>
                <a:ln w="7938" cap="rnd">
                  <a:solidFill>
                    <a:srgbClr val="5B9BD5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80" name="Freeform 34"/>
                <p:cNvSpPr>
                  <a:spLocks/>
                </p:cNvSpPr>
                <p:nvPr/>
              </p:nvSpPr>
              <p:spPr bwMode="auto">
                <a:xfrm>
                  <a:off x="5381625" y="2593973"/>
                  <a:ext cx="368300" cy="438149"/>
                </a:xfrm>
                <a:custGeom>
                  <a:avLst/>
                  <a:gdLst>
                    <a:gd name="T0" fmla="*/ 0 w 232"/>
                    <a:gd name="T1" fmla="*/ 0 h 276"/>
                    <a:gd name="T2" fmla="*/ 0 w 232"/>
                    <a:gd name="T3" fmla="*/ 276 h 276"/>
                    <a:gd name="T4" fmla="*/ 232 w 232"/>
                    <a:gd name="T5" fmla="*/ 138 h 276"/>
                    <a:gd name="T6" fmla="*/ 0 w 232"/>
                    <a:gd name="T7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2" h="276">
                      <a:moveTo>
                        <a:pt x="0" y="0"/>
                      </a:moveTo>
                      <a:lnTo>
                        <a:pt x="0" y="276"/>
                      </a:lnTo>
                      <a:lnTo>
                        <a:pt x="232" y="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81" name="Freeform 35"/>
                <p:cNvSpPr>
                  <a:spLocks/>
                </p:cNvSpPr>
                <p:nvPr/>
              </p:nvSpPr>
              <p:spPr bwMode="auto">
                <a:xfrm>
                  <a:off x="5381625" y="2593973"/>
                  <a:ext cx="368300" cy="438149"/>
                </a:xfrm>
                <a:custGeom>
                  <a:avLst/>
                  <a:gdLst>
                    <a:gd name="T0" fmla="*/ 0 w 232"/>
                    <a:gd name="T1" fmla="*/ 0 h 276"/>
                    <a:gd name="T2" fmla="*/ 0 w 232"/>
                    <a:gd name="T3" fmla="*/ 276 h 276"/>
                    <a:gd name="T4" fmla="*/ 232 w 232"/>
                    <a:gd name="T5" fmla="*/ 138 h 276"/>
                    <a:gd name="T6" fmla="*/ 0 w 232"/>
                    <a:gd name="T7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2" h="276">
                      <a:moveTo>
                        <a:pt x="0" y="0"/>
                      </a:moveTo>
                      <a:lnTo>
                        <a:pt x="0" y="276"/>
                      </a:lnTo>
                      <a:lnTo>
                        <a:pt x="232" y="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3813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pic>
              <p:nvPicPr>
                <p:cNvPr id="82" name="Picture 36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8363" y="2586036"/>
                  <a:ext cx="55880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" name="Picture 37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8363" y="2586036"/>
                  <a:ext cx="55880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4" name="Rectangle 38"/>
                <p:cNvSpPr>
                  <a:spLocks noChangeArrowheads="1"/>
                </p:cNvSpPr>
                <p:nvPr/>
              </p:nvSpPr>
              <p:spPr bwMode="auto">
                <a:xfrm>
                  <a:off x="5978525" y="2622548"/>
                  <a:ext cx="458788" cy="380999"/>
                </a:xfrm>
                <a:prstGeom prst="rect">
                  <a:avLst/>
                </a:prstGeom>
                <a:noFill/>
                <a:ln w="19050" cap="sq">
                  <a:solidFill>
                    <a:srgbClr val="41719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85" name="Freeform 39"/>
                <p:cNvSpPr>
                  <a:spLocks/>
                </p:cNvSpPr>
                <p:nvPr/>
              </p:nvSpPr>
              <p:spPr bwMode="auto">
                <a:xfrm>
                  <a:off x="6081713" y="2727323"/>
                  <a:ext cx="252413" cy="171450"/>
                </a:xfrm>
                <a:custGeom>
                  <a:avLst/>
                  <a:gdLst>
                    <a:gd name="T0" fmla="*/ 0 w 159"/>
                    <a:gd name="T1" fmla="*/ 0 h 108"/>
                    <a:gd name="T2" fmla="*/ 114 w 159"/>
                    <a:gd name="T3" fmla="*/ 0 h 108"/>
                    <a:gd name="T4" fmla="*/ 159 w 159"/>
                    <a:gd name="T5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9" h="108">
                      <a:moveTo>
                        <a:pt x="0" y="0"/>
                      </a:moveTo>
                      <a:lnTo>
                        <a:pt x="114" y="0"/>
                      </a:lnTo>
                      <a:lnTo>
                        <a:pt x="159" y="108"/>
                      </a:lnTo>
                    </a:path>
                  </a:pathLst>
                </a:custGeom>
                <a:noFill/>
                <a:ln w="19050" cap="sq">
                  <a:solidFill>
                    <a:srgbClr val="7030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pic>
              <p:nvPicPr>
                <p:cNvPr id="86" name="Picture 40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34163" y="2586036"/>
                  <a:ext cx="56515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41"/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34163" y="2586036"/>
                  <a:ext cx="565150" cy="504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8" name="Rectangle 42"/>
                <p:cNvSpPr>
                  <a:spLocks noChangeArrowheads="1"/>
                </p:cNvSpPr>
                <p:nvPr/>
              </p:nvSpPr>
              <p:spPr bwMode="auto">
                <a:xfrm>
                  <a:off x="6667500" y="2622548"/>
                  <a:ext cx="460375" cy="380999"/>
                </a:xfrm>
                <a:prstGeom prst="rect">
                  <a:avLst/>
                </a:prstGeom>
                <a:noFill/>
                <a:ln w="19050" cap="sq">
                  <a:solidFill>
                    <a:srgbClr val="41719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  <p:sp>
              <p:nvSpPr>
                <p:cNvPr id="89" name="Freeform 43"/>
                <p:cNvSpPr>
                  <a:spLocks/>
                </p:cNvSpPr>
                <p:nvPr/>
              </p:nvSpPr>
              <p:spPr bwMode="auto">
                <a:xfrm>
                  <a:off x="6783388" y="2727323"/>
                  <a:ext cx="241300" cy="171450"/>
                </a:xfrm>
                <a:custGeom>
                  <a:avLst/>
                  <a:gdLst>
                    <a:gd name="T0" fmla="*/ 0 w 152"/>
                    <a:gd name="T1" fmla="*/ 105 h 108"/>
                    <a:gd name="T2" fmla="*/ 36 w 152"/>
                    <a:gd name="T3" fmla="*/ 0 h 108"/>
                    <a:gd name="T4" fmla="*/ 119 w 152"/>
                    <a:gd name="T5" fmla="*/ 0 h 108"/>
                    <a:gd name="T6" fmla="*/ 152 w 152"/>
                    <a:gd name="T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2" h="108">
                      <a:moveTo>
                        <a:pt x="0" y="105"/>
                      </a:moveTo>
                      <a:lnTo>
                        <a:pt x="36" y="0"/>
                      </a:lnTo>
                      <a:lnTo>
                        <a:pt x="119" y="0"/>
                      </a:lnTo>
                      <a:lnTo>
                        <a:pt x="152" y="108"/>
                      </a:lnTo>
                    </a:path>
                  </a:pathLst>
                </a:custGeom>
                <a:noFill/>
                <a:ln w="19050" cap="sq">
                  <a:solidFill>
                    <a:srgbClr val="7030A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700"/>
                </a:p>
              </p:txBody>
            </p:sp>
          </p:grp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306338" y="2258910"/>
                <a:ext cx="635216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-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350" dirty="0">
                    <a:latin typeface="Arial Narrow" panose="020B0606020202030204" pitchFamily="34" charset="0"/>
                    <a:ea typeface="badashanren" panose="02000600000000000000" pitchFamily="2" charset="-122"/>
                    <a:cs typeface="badashanren" panose="02000600000000000000" pitchFamily="2" charset="-122"/>
                  </a:rPr>
                  <a:t>LNA</a:t>
                </a:r>
                <a:endParaRPr lang="zh-CN" altLang="en-US" sz="1350" dirty="0"/>
              </a:p>
            </p:txBody>
          </p:sp>
          <p:sp>
            <p:nvSpPr>
              <p:cNvPr id="42" name="Freeform 52"/>
              <p:cNvSpPr>
                <a:spLocks/>
              </p:cNvSpPr>
              <p:nvPr/>
            </p:nvSpPr>
            <p:spPr bwMode="auto">
              <a:xfrm>
                <a:off x="7469853" y="2595559"/>
                <a:ext cx="368300" cy="438149"/>
              </a:xfrm>
              <a:custGeom>
                <a:avLst/>
                <a:gdLst>
                  <a:gd name="T0" fmla="*/ 0 w 232"/>
                  <a:gd name="T1" fmla="*/ 0 h 276"/>
                  <a:gd name="T2" fmla="*/ 0 w 232"/>
                  <a:gd name="T3" fmla="*/ 276 h 276"/>
                  <a:gd name="T4" fmla="*/ 232 w 232"/>
                  <a:gd name="T5" fmla="*/ 138 h 276"/>
                  <a:gd name="T6" fmla="*/ 0 w 232"/>
                  <a:gd name="T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2" h="276">
                    <a:moveTo>
                      <a:pt x="0" y="0"/>
                    </a:moveTo>
                    <a:lnTo>
                      <a:pt x="0" y="276"/>
                    </a:lnTo>
                    <a:lnTo>
                      <a:pt x="232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700"/>
              </a:p>
            </p:txBody>
          </p:sp>
          <p:sp>
            <p:nvSpPr>
              <p:cNvPr id="43" name="Freeform 53"/>
              <p:cNvSpPr>
                <a:spLocks/>
              </p:cNvSpPr>
              <p:nvPr/>
            </p:nvSpPr>
            <p:spPr bwMode="auto">
              <a:xfrm>
                <a:off x="7469853" y="2595559"/>
                <a:ext cx="368300" cy="438149"/>
              </a:xfrm>
              <a:custGeom>
                <a:avLst/>
                <a:gdLst>
                  <a:gd name="T0" fmla="*/ 0 w 232"/>
                  <a:gd name="T1" fmla="*/ 0 h 276"/>
                  <a:gd name="T2" fmla="*/ 0 w 232"/>
                  <a:gd name="T3" fmla="*/ 276 h 276"/>
                  <a:gd name="T4" fmla="*/ 232 w 232"/>
                  <a:gd name="T5" fmla="*/ 138 h 276"/>
                  <a:gd name="T6" fmla="*/ 0 w 232"/>
                  <a:gd name="T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2" h="276">
                    <a:moveTo>
                      <a:pt x="0" y="0"/>
                    </a:moveTo>
                    <a:lnTo>
                      <a:pt x="0" y="276"/>
                    </a:lnTo>
                    <a:lnTo>
                      <a:pt x="232" y="13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3813" cap="sq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700"/>
              </a:p>
            </p:txBody>
          </p:sp>
          <p:pic>
            <p:nvPicPr>
              <p:cNvPr id="44" name="Picture 54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8816" y="2587622"/>
                <a:ext cx="565150" cy="504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55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8816" y="2587622"/>
                <a:ext cx="565150" cy="504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Rectangle 56"/>
              <p:cNvSpPr>
                <a:spLocks noChangeArrowheads="1"/>
              </p:cNvSpPr>
              <p:nvPr/>
            </p:nvSpPr>
            <p:spPr bwMode="auto">
              <a:xfrm>
                <a:off x="8090566" y="2624134"/>
                <a:ext cx="458788" cy="380999"/>
              </a:xfrm>
              <a:prstGeom prst="rect">
                <a:avLst/>
              </a:prstGeom>
              <a:noFill/>
              <a:ln w="19050" cap="sq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700"/>
              </a:p>
            </p:txBody>
          </p:sp>
          <p:pic>
            <p:nvPicPr>
              <p:cNvPr id="47" name="Picture 57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8816" y="2638422"/>
                <a:ext cx="565150" cy="439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58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8816" y="2638422"/>
                <a:ext cx="565150" cy="439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Rectangle 59"/>
              <p:cNvSpPr>
                <a:spLocks noChangeArrowheads="1"/>
              </p:cNvSpPr>
              <p:nvPr/>
            </p:nvSpPr>
            <p:spPr bwMode="auto">
              <a:xfrm>
                <a:off x="8154066" y="2722559"/>
                <a:ext cx="17953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/>
                <a:r>
                  <a:rPr lang="zh-CN" altLang="zh-CN" sz="105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π</a:t>
                </a:r>
                <a:endParaRPr lang="zh-CN" altLang="zh-CN" sz="1350" b="0"/>
              </a:p>
            </p:txBody>
          </p:sp>
          <p:sp>
            <p:nvSpPr>
              <p:cNvPr id="50" name="Rectangle 60"/>
              <p:cNvSpPr>
                <a:spLocks noChangeArrowheads="1"/>
              </p:cNvSpPr>
              <p:nvPr/>
            </p:nvSpPr>
            <p:spPr bwMode="auto">
              <a:xfrm>
                <a:off x="8301703" y="2708273"/>
                <a:ext cx="2329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/>
                <a:r>
                  <a:rPr lang="zh-CN" altLang="zh-CN" sz="105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Att</a:t>
                </a:r>
                <a:endParaRPr lang="zh-CN" altLang="zh-CN" sz="1350" b="0"/>
              </a:p>
            </p:txBody>
          </p:sp>
          <p:pic>
            <p:nvPicPr>
              <p:cNvPr id="51" name="Picture 61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0016" y="2587622"/>
                <a:ext cx="565150" cy="504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62"/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0016" y="2587622"/>
                <a:ext cx="565150" cy="504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Rectangle 63"/>
              <p:cNvSpPr>
                <a:spLocks noChangeArrowheads="1"/>
              </p:cNvSpPr>
              <p:nvPr/>
            </p:nvSpPr>
            <p:spPr bwMode="auto">
              <a:xfrm>
                <a:off x="8801766" y="2624134"/>
                <a:ext cx="460375" cy="380999"/>
              </a:xfrm>
              <a:prstGeom prst="rect">
                <a:avLst/>
              </a:prstGeom>
              <a:noFill/>
              <a:ln w="19050" cap="sq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700"/>
              </a:p>
            </p:txBody>
          </p:sp>
          <p:sp>
            <p:nvSpPr>
              <p:cNvPr id="54" name="Freeform 64"/>
              <p:cNvSpPr>
                <a:spLocks/>
              </p:cNvSpPr>
              <p:nvPr/>
            </p:nvSpPr>
            <p:spPr bwMode="auto">
              <a:xfrm>
                <a:off x="8904953" y="2728909"/>
                <a:ext cx="254000" cy="171450"/>
              </a:xfrm>
              <a:custGeom>
                <a:avLst/>
                <a:gdLst>
                  <a:gd name="T0" fmla="*/ 0 w 160"/>
                  <a:gd name="T1" fmla="*/ 0 h 108"/>
                  <a:gd name="T2" fmla="*/ 114 w 160"/>
                  <a:gd name="T3" fmla="*/ 0 h 108"/>
                  <a:gd name="T4" fmla="*/ 160 w 160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0" h="108">
                    <a:moveTo>
                      <a:pt x="0" y="0"/>
                    </a:moveTo>
                    <a:lnTo>
                      <a:pt x="114" y="0"/>
                    </a:lnTo>
                    <a:lnTo>
                      <a:pt x="160" y="108"/>
                    </a:lnTo>
                  </a:path>
                </a:pathLst>
              </a:custGeom>
              <a:noFill/>
              <a:ln w="19050" cap="sq">
                <a:solidFill>
                  <a:srgbClr val="7030A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700"/>
              </a:p>
            </p:txBody>
          </p:sp>
          <p:pic>
            <p:nvPicPr>
              <p:cNvPr id="55" name="Picture 65"/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81216" y="2587622"/>
                <a:ext cx="565150" cy="504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66"/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81216" y="2587622"/>
                <a:ext cx="565150" cy="504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Rectangle 67"/>
              <p:cNvSpPr>
                <a:spLocks noChangeArrowheads="1"/>
              </p:cNvSpPr>
              <p:nvPr/>
            </p:nvSpPr>
            <p:spPr bwMode="auto">
              <a:xfrm>
                <a:off x="9514553" y="2624134"/>
                <a:ext cx="458788" cy="380999"/>
              </a:xfrm>
              <a:prstGeom prst="rect">
                <a:avLst/>
              </a:prstGeom>
              <a:noFill/>
              <a:ln w="19050" cap="sq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700"/>
              </a:p>
            </p:txBody>
          </p:sp>
          <p:pic>
            <p:nvPicPr>
              <p:cNvPr id="58" name="Picture 68"/>
              <p:cNvPicPr>
                <a:picLocks noChangeAspect="1" noChangeArrowheads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4866" y="2630484"/>
                <a:ext cx="577850" cy="439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69"/>
              <p:cNvPicPr>
                <a:picLocks noChangeAspect="1" noChangeArrowheads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4866" y="2630484"/>
                <a:ext cx="577850" cy="439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Rectangle 70"/>
              <p:cNvSpPr>
                <a:spLocks noChangeArrowheads="1"/>
              </p:cNvSpPr>
              <p:nvPr/>
            </p:nvSpPr>
            <p:spPr bwMode="auto">
              <a:xfrm>
                <a:off x="9574878" y="2703509"/>
                <a:ext cx="42105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/>
                <a:r>
                  <a:rPr lang="zh-CN" altLang="zh-CN" sz="105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balun</a:t>
                </a:r>
                <a:endParaRPr lang="zh-CN" altLang="zh-CN" sz="1350" b="0"/>
              </a:p>
            </p:txBody>
          </p:sp>
        </p:grpSp>
      </p:grpSp>
      <p:sp>
        <p:nvSpPr>
          <p:cNvPr id="90" name="右弧形箭头 89"/>
          <p:cNvSpPr/>
          <p:nvPr/>
        </p:nvSpPr>
        <p:spPr>
          <a:xfrm>
            <a:off x="8520227" y="2372118"/>
            <a:ext cx="540060" cy="1693550"/>
          </a:xfrm>
          <a:prstGeom prst="curvedLef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825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数字</a:t>
            </a:r>
            <a:r>
              <a:rPr lang="en-US" altLang="zh-CN" dirty="0"/>
              <a:t>BPM</a:t>
            </a:r>
            <a:r>
              <a:rPr lang="zh-CN" altLang="en-US" dirty="0"/>
              <a:t>硬件</a:t>
            </a:r>
            <a:r>
              <a:rPr lang="zh-CN" altLang="en-US" dirty="0" smtClean="0"/>
              <a:t>设计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30061"/>
            <a:ext cx="10972800" cy="4996104"/>
          </a:xfrm>
        </p:spPr>
        <p:txBody>
          <a:bodyPr/>
          <a:lstStyle/>
          <a:p>
            <a:r>
              <a:rPr lang="en-US" altLang="zh-CN" dirty="0"/>
              <a:t>RTM </a:t>
            </a:r>
            <a:r>
              <a:rPr lang="zh-CN" altLang="en-US" dirty="0"/>
              <a:t>电路</a:t>
            </a:r>
            <a:r>
              <a:rPr lang="zh-CN" altLang="en-US" dirty="0" smtClean="0"/>
              <a:t>设计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87" y="1687411"/>
            <a:ext cx="3646550" cy="2531388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>
            <a:off x="1181021" y="4925874"/>
            <a:ext cx="4851181" cy="16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altLang="zh-CN" kern="0" dirty="0" smtClean="0">
                <a:solidFill>
                  <a:srgbClr val="9933FF"/>
                </a:solidFill>
              </a:rPr>
              <a:t>No cross-calibration</a:t>
            </a:r>
          </a:p>
          <a:p>
            <a:pPr>
              <a:buFont typeface="Wingdings" pitchFamily="2" charset="2"/>
              <a:buChar char="ü"/>
            </a:pPr>
            <a:r>
              <a:rPr lang="en-US" altLang="zh-CN" kern="0" dirty="0" smtClean="0">
                <a:solidFill>
                  <a:srgbClr val="9933FF"/>
                </a:solidFill>
              </a:rPr>
              <a:t>Low Noise design</a:t>
            </a:r>
          </a:p>
          <a:p>
            <a:pPr>
              <a:buFont typeface="Wingdings" pitchFamily="2" charset="2"/>
              <a:buChar char="ü"/>
            </a:pPr>
            <a:r>
              <a:rPr lang="en-US" altLang="zh-CN" kern="0" dirty="0" smtClean="0">
                <a:solidFill>
                  <a:srgbClr val="9933FF"/>
                </a:solidFill>
              </a:rPr>
              <a:t>Low power consumption</a:t>
            </a:r>
            <a:endParaRPr lang="zh-CN" altLang="en-US" kern="0" dirty="0">
              <a:solidFill>
                <a:srgbClr val="9933FF"/>
              </a:solidFill>
            </a:endParaRPr>
          </a:p>
        </p:txBody>
      </p:sp>
      <p:sp>
        <p:nvSpPr>
          <p:cNvPr id="6" name="内容占位符 3"/>
          <p:cNvSpPr txBox="1">
            <a:spLocks/>
          </p:cNvSpPr>
          <p:nvPr/>
        </p:nvSpPr>
        <p:spPr>
          <a:xfrm>
            <a:off x="681487" y="4351692"/>
            <a:ext cx="8531815" cy="46782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kern="0" smtClean="0">
                <a:latin typeface="Arial Narrow" panose="020B0606020202030204" pitchFamily="34" charset="0"/>
              </a:rPr>
              <a:t>Design objective:</a:t>
            </a:r>
            <a:endParaRPr lang="zh-CN" altLang="en-US" kern="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976" y="922829"/>
            <a:ext cx="2849511" cy="21263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109" y="922829"/>
            <a:ext cx="2706867" cy="21263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109" y="3022198"/>
            <a:ext cx="2814879" cy="19629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623" y="3022198"/>
            <a:ext cx="2864864" cy="19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04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HEP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872</Words>
  <Application>Microsoft Office PowerPoint</Application>
  <PresentationFormat>宽屏</PresentationFormat>
  <Paragraphs>231</Paragraphs>
  <Slides>35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badashanren</vt:lpstr>
      <vt:lpstr>黑体</vt:lpstr>
      <vt:lpstr>华文中宋</vt:lpstr>
      <vt:lpstr>宋体</vt:lpstr>
      <vt:lpstr>微软雅黑</vt:lpstr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自定义设计方案</vt:lpstr>
      <vt:lpstr>IHEP</vt:lpstr>
      <vt:lpstr>Visio</vt:lpstr>
      <vt:lpstr>CEPC所创新基金子课题总结- 数字束流位置测量电子学研制</vt:lpstr>
      <vt:lpstr>主要内容</vt:lpstr>
      <vt:lpstr>主要内容</vt:lpstr>
      <vt:lpstr>系统介绍及方案</vt:lpstr>
      <vt:lpstr>系统介绍及方案</vt:lpstr>
      <vt:lpstr>主要内容</vt:lpstr>
      <vt:lpstr>数字BPM研制进展主要内容</vt:lpstr>
      <vt:lpstr>DBPM.RTM 功能框图</vt:lpstr>
      <vt:lpstr>数字BPM硬件设计</vt:lpstr>
      <vt:lpstr>DBPM.RTM S-Parameter Characterization</vt:lpstr>
      <vt:lpstr>DBPM.RTM Channel to Channel Isolation</vt:lpstr>
      <vt:lpstr>AMC 硬件设计</vt:lpstr>
      <vt:lpstr>Clock Logic</vt:lpstr>
      <vt:lpstr>ADC Logic</vt:lpstr>
      <vt:lpstr>PCB design</vt:lpstr>
      <vt:lpstr>数字BPM硬件算法程序设计</vt:lpstr>
      <vt:lpstr>Matlab环境算法模拟</vt:lpstr>
      <vt:lpstr>算法实现及Chipscope检查</vt:lpstr>
      <vt:lpstr>其它算法的研究</vt:lpstr>
      <vt:lpstr>数字BPM软件设计</vt:lpstr>
      <vt:lpstr>Data Acquisition Module</vt:lpstr>
      <vt:lpstr>Data Analysis Module</vt:lpstr>
      <vt:lpstr>Data Storage Module</vt:lpstr>
      <vt:lpstr>主要内容</vt:lpstr>
      <vt:lpstr>数字BPM测试方案</vt:lpstr>
      <vt:lpstr>RAW ADC data and Analysis</vt:lpstr>
      <vt:lpstr>TBT（逐圈位置），FA（快速获取位置），SA（闭轨位置） 测试</vt:lpstr>
      <vt:lpstr>主要内容</vt:lpstr>
      <vt:lpstr>数字BPM研制初步结论</vt:lpstr>
      <vt:lpstr>Test with Beam in BEPCII</vt:lpstr>
      <vt:lpstr>主要内容</vt:lpstr>
      <vt:lpstr>任务完成情况</vt:lpstr>
      <vt:lpstr>预算执行情况</vt:lpstr>
      <vt:lpstr>项目成员及分工情况</vt:lpstr>
      <vt:lpstr>谢谢！</vt:lpstr>
    </vt:vector>
  </TitlesOfParts>
  <Company>ihep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mahuizhou</dc:creator>
  <cp:lastModifiedBy>吴 亚茹</cp:lastModifiedBy>
  <cp:revision>88</cp:revision>
  <dcterms:created xsi:type="dcterms:W3CDTF">2015-01-15T02:23:26Z</dcterms:created>
  <dcterms:modified xsi:type="dcterms:W3CDTF">2018-12-26T12:25:02Z</dcterms:modified>
</cp:coreProperties>
</file>