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50B9-23FB-4E0B-B4BE-DD57C1848540}" type="datetimeFigureOut">
              <a:rPr lang="zh-CN" altLang="en-US" smtClean="0"/>
              <a:t>2018-12-26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FCB7-C32E-4D64-A54E-77CF9BEB85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4757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50B9-23FB-4E0B-B4BE-DD57C1848540}" type="datetimeFigureOut">
              <a:rPr lang="zh-CN" altLang="en-US" smtClean="0"/>
              <a:t>2018-12-26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FCB7-C32E-4D64-A54E-77CF9BEB85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3496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50B9-23FB-4E0B-B4BE-DD57C1848540}" type="datetimeFigureOut">
              <a:rPr lang="zh-CN" altLang="en-US" smtClean="0"/>
              <a:t>2018-12-26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FCB7-C32E-4D64-A54E-77CF9BEB85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9163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50B9-23FB-4E0B-B4BE-DD57C1848540}" type="datetimeFigureOut">
              <a:rPr lang="zh-CN" altLang="en-US" smtClean="0"/>
              <a:t>2018-12-26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FCB7-C32E-4D64-A54E-77CF9BEB85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3412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50B9-23FB-4E0B-B4BE-DD57C1848540}" type="datetimeFigureOut">
              <a:rPr lang="zh-CN" altLang="en-US" smtClean="0"/>
              <a:t>2018-12-26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FCB7-C32E-4D64-A54E-77CF9BEB85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435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50B9-23FB-4E0B-B4BE-DD57C1848540}" type="datetimeFigureOut">
              <a:rPr lang="zh-CN" altLang="en-US" smtClean="0"/>
              <a:t>2018-12-26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FCB7-C32E-4D64-A54E-77CF9BEB85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5782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50B9-23FB-4E0B-B4BE-DD57C1848540}" type="datetimeFigureOut">
              <a:rPr lang="zh-CN" altLang="en-US" smtClean="0"/>
              <a:t>2018-12-26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FCB7-C32E-4D64-A54E-77CF9BEB85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5100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50B9-23FB-4E0B-B4BE-DD57C1848540}" type="datetimeFigureOut">
              <a:rPr lang="zh-CN" altLang="en-US" smtClean="0"/>
              <a:t>2018-12-26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FCB7-C32E-4D64-A54E-77CF9BEB85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4084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50B9-23FB-4E0B-B4BE-DD57C1848540}" type="datetimeFigureOut">
              <a:rPr lang="zh-CN" altLang="en-US" smtClean="0"/>
              <a:t>2018-12-26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FCB7-C32E-4D64-A54E-77CF9BEB85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8380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50B9-23FB-4E0B-B4BE-DD57C1848540}" type="datetimeFigureOut">
              <a:rPr lang="zh-CN" altLang="en-US" smtClean="0"/>
              <a:t>2018-12-26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FCB7-C32E-4D64-A54E-77CF9BEB85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5799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50B9-23FB-4E0B-B4BE-DD57C1848540}" type="datetimeFigureOut">
              <a:rPr lang="zh-CN" altLang="en-US" smtClean="0"/>
              <a:t>2018-12-26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FCB7-C32E-4D64-A54E-77CF9BEB85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6388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E50B9-23FB-4E0B-B4BE-DD57C1848540}" type="datetimeFigureOut">
              <a:rPr lang="zh-CN" altLang="en-US" smtClean="0"/>
              <a:t>2018-12-26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6FCB7-C32E-4D64-A54E-77CF9BEB85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710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791438"/>
            <a:ext cx="7772400" cy="238760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zh-CN" altLang="en-US" sz="4400" dirty="0"/>
              <a:t>高</a:t>
            </a:r>
            <a:r>
              <a:rPr lang="zh-CN" altLang="en-US" sz="4400" dirty="0" smtClean="0"/>
              <a:t>场超导磁体技术</a:t>
            </a:r>
            <a:r>
              <a:rPr lang="en-US" altLang="zh-CN" sz="4400" dirty="0" smtClean="0"/>
              <a:t/>
            </a:r>
            <a:br>
              <a:rPr lang="en-US" altLang="zh-CN" sz="4400" dirty="0" smtClean="0"/>
            </a:br>
            <a:r>
              <a:rPr lang="zh-CN" altLang="en-US" sz="4400" dirty="0" smtClean="0"/>
              <a:t>进展及后续计划</a:t>
            </a:r>
            <a:endParaRPr lang="zh-CN" altLang="en-US" sz="44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4511040"/>
            <a:ext cx="6858000" cy="1384663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徐庆金</a:t>
            </a:r>
            <a:endParaRPr lang="en-US" altLang="zh-CN" dirty="0" smtClean="0"/>
          </a:p>
          <a:p>
            <a:r>
              <a:rPr lang="zh-CN" altLang="en-US" dirty="0" smtClean="0"/>
              <a:t>加速器中心磁铁组</a:t>
            </a:r>
            <a:endParaRPr lang="en-US" altLang="zh-CN" dirty="0" smtClean="0"/>
          </a:p>
          <a:p>
            <a:r>
              <a:rPr lang="en-US" altLang="zh-CN" dirty="0" smtClean="0"/>
              <a:t>2018.12.26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90515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提纲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29244" y="1690689"/>
            <a:ext cx="7886700" cy="4351338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 smtClean="0"/>
              <a:t>TDR</a:t>
            </a:r>
            <a:r>
              <a:rPr lang="zh-CN" altLang="en-US" dirty="0"/>
              <a:t>阶段需要解决的关键</a:t>
            </a:r>
            <a:r>
              <a:rPr lang="zh-CN" altLang="en-US" dirty="0" smtClean="0"/>
              <a:t>技术</a:t>
            </a:r>
            <a:endParaRPr lang="zh-CN" altLang="en-US" dirty="0"/>
          </a:p>
          <a:p>
            <a:pPr>
              <a:lnSpc>
                <a:spcPct val="130000"/>
              </a:lnSpc>
            </a:pPr>
            <a:r>
              <a:rPr lang="zh-CN" altLang="en-US" dirty="0" smtClean="0"/>
              <a:t>本</a:t>
            </a:r>
            <a:r>
              <a:rPr lang="zh-CN" altLang="en-US" dirty="0"/>
              <a:t>系统与其他系统接口需要解决的关键</a:t>
            </a:r>
            <a:r>
              <a:rPr lang="zh-CN" altLang="en-US" dirty="0" smtClean="0"/>
              <a:t>技术</a:t>
            </a:r>
            <a:endParaRPr lang="en-US" altLang="zh-CN" dirty="0" smtClean="0"/>
          </a:p>
          <a:p>
            <a:pPr algn="just">
              <a:lnSpc>
                <a:spcPct val="130000"/>
              </a:lnSpc>
            </a:pPr>
            <a:r>
              <a:rPr lang="en-US" altLang="zh-CN" dirty="0" smtClean="0"/>
              <a:t>5</a:t>
            </a:r>
            <a:r>
              <a:rPr lang="zh-CN" altLang="en-US" dirty="0"/>
              <a:t>年</a:t>
            </a:r>
            <a:r>
              <a:rPr lang="zh-CN" altLang="en-US" dirty="0" smtClean="0"/>
              <a:t>后建设</a:t>
            </a:r>
            <a:r>
              <a:rPr lang="en-US" altLang="zh-CN" dirty="0" smtClean="0"/>
              <a:t>CEPC</a:t>
            </a:r>
            <a:r>
              <a:rPr lang="zh-CN" altLang="en-US" dirty="0" smtClean="0"/>
              <a:t>所需</a:t>
            </a:r>
            <a:r>
              <a:rPr lang="zh-CN" altLang="en-US" dirty="0" smtClean="0"/>
              <a:t>准备</a:t>
            </a:r>
            <a:endParaRPr lang="zh-CN" altLang="en-US" dirty="0"/>
          </a:p>
          <a:p>
            <a:pPr>
              <a:lnSpc>
                <a:spcPct val="130000"/>
              </a:lnSpc>
            </a:pPr>
            <a:r>
              <a:rPr lang="zh-CN" altLang="en-US" dirty="0" smtClean="0"/>
              <a:t>加速器</a:t>
            </a:r>
            <a:r>
              <a:rPr lang="zh-CN" altLang="en-US" dirty="0"/>
              <a:t>物理与硬件系统的</a:t>
            </a:r>
            <a:r>
              <a:rPr lang="zh-CN" altLang="en-US" dirty="0" smtClean="0"/>
              <a:t>接口</a:t>
            </a:r>
            <a:endParaRPr lang="en-US" altLang="zh-CN" dirty="0" smtClean="0"/>
          </a:p>
          <a:p>
            <a:pPr algn="just">
              <a:lnSpc>
                <a:spcPct val="130000"/>
              </a:lnSpc>
            </a:pPr>
            <a:r>
              <a:rPr lang="en-US" altLang="zh-CN" dirty="0" smtClean="0"/>
              <a:t>TDR</a:t>
            </a:r>
            <a:r>
              <a:rPr lang="zh-CN" altLang="en-US" dirty="0" smtClean="0"/>
              <a:t>阶段时间表</a:t>
            </a:r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85397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4730" y="365126"/>
            <a:ext cx="7670619" cy="1325563"/>
          </a:xfrm>
        </p:spPr>
        <p:txBody>
          <a:bodyPr/>
          <a:lstStyle/>
          <a:p>
            <a:r>
              <a:rPr lang="en-US" altLang="zh-CN" dirty="0">
                <a:solidFill>
                  <a:srgbClr val="C00000"/>
                </a:solidFill>
              </a:rPr>
              <a:t>TDR</a:t>
            </a:r>
            <a:r>
              <a:rPr lang="zh-CN" altLang="en-US" dirty="0">
                <a:solidFill>
                  <a:srgbClr val="C00000"/>
                </a:solidFill>
              </a:rPr>
              <a:t>阶段需要解决的关键</a:t>
            </a:r>
            <a:r>
              <a:rPr lang="zh-CN" altLang="en-US" dirty="0" smtClean="0">
                <a:solidFill>
                  <a:srgbClr val="C00000"/>
                </a:solidFill>
              </a:rPr>
              <a:t>技术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1154" y="1825625"/>
            <a:ext cx="7444196" cy="4705804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zh-CN" altLang="en-US" sz="2400" dirty="0" smtClean="0"/>
              <a:t>新型超导材料（</a:t>
            </a:r>
            <a:r>
              <a:rPr lang="zh-CN" altLang="en-US" sz="2400" dirty="0"/>
              <a:t>铁基等</a:t>
            </a:r>
            <a:r>
              <a:rPr lang="zh-CN" altLang="en-US" sz="2400" dirty="0" smtClean="0"/>
              <a:t>）研制及性能评价</a:t>
            </a:r>
            <a:endParaRPr lang="en-US" altLang="zh-CN" sz="2400" dirty="0" smtClean="0"/>
          </a:p>
          <a:p>
            <a:pPr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zh-CN" altLang="en-US" sz="2400" dirty="0" smtClean="0"/>
              <a:t>大电流超导电缆研制（卢瑟福电缆、</a:t>
            </a:r>
            <a:r>
              <a:rPr lang="en-US" altLang="zh-CN" sz="2400" dirty="0" smtClean="0"/>
              <a:t>HTS</a:t>
            </a:r>
            <a:r>
              <a:rPr lang="zh-CN" altLang="en-US" sz="2400" dirty="0" smtClean="0"/>
              <a:t>电缆等）</a:t>
            </a:r>
            <a:endParaRPr lang="en-US" altLang="zh-CN" sz="2400" dirty="0" smtClean="0"/>
          </a:p>
          <a:p>
            <a:pPr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zh-CN" altLang="en-US" sz="2400" dirty="0" smtClean="0"/>
              <a:t>高温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高场超导</a:t>
            </a:r>
            <a:r>
              <a:rPr lang="zh-CN" altLang="en-US" sz="2400" dirty="0" smtClean="0"/>
              <a:t>线圈及接头制作</a:t>
            </a:r>
            <a:r>
              <a:rPr lang="zh-CN" altLang="en-US" sz="2400" dirty="0" smtClean="0"/>
              <a:t>工艺</a:t>
            </a:r>
            <a:endParaRPr lang="en-US" altLang="zh-CN" sz="2400" dirty="0" smtClean="0"/>
          </a:p>
          <a:p>
            <a:pPr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zh-CN" altLang="en-US" sz="2400" dirty="0" smtClean="0"/>
              <a:t>高温</a:t>
            </a:r>
            <a:r>
              <a:rPr lang="en-US" altLang="zh-CN" sz="2400" dirty="0"/>
              <a:t>/</a:t>
            </a:r>
            <a:r>
              <a:rPr lang="zh-CN" altLang="en-US" sz="2400" dirty="0"/>
              <a:t>高场</a:t>
            </a:r>
            <a:r>
              <a:rPr lang="zh-CN" altLang="en-US" sz="2400" dirty="0" smtClean="0"/>
              <a:t>超导磁体应力控制方法</a:t>
            </a:r>
            <a:endParaRPr lang="en-US" altLang="zh-CN" sz="2400" dirty="0" smtClean="0"/>
          </a:p>
          <a:p>
            <a:pPr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zh-CN" altLang="en-US" sz="2400" dirty="0" smtClean="0"/>
              <a:t>高温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高场超导磁体失超保护方案</a:t>
            </a:r>
            <a:endParaRPr lang="en-US" altLang="zh-CN" sz="2400" dirty="0" smtClean="0"/>
          </a:p>
          <a:p>
            <a:pPr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zh-CN" altLang="en-US" sz="2400" dirty="0" smtClean="0"/>
              <a:t>新型线圈及磁体结构探索</a:t>
            </a:r>
            <a:endParaRPr lang="en-US" altLang="zh-CN" sz="2400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04007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8606" y="365126"/>
            <a:ext cx="7696744" cy="1325563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rgbClr val="C00000"/>
                </a:solidFill>
              </a:rPr>
              <a:t>系统</a:t>
            </a:r>
            <a:r>
              <a:rPr lang="zh-CN" altLang="en-US" dirty="0">
                <a:solidFill>
                  <a:srgbClr val="C00000"/>
                </a:solidFill>
              </a:rPr>
              <a:t>接口需要解决的关键</a:t>
            </a:r>
            <a:r>
              <a:rPr lang="zh-CN" altLang="en-US" dirty="0">
                <a:solidFill>
                  <a:srgbClr val="C00000"/>
                </a:solidFill>
              </a:rPr>
              <a:t>技术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62445" y="1825625"/>
            <a:ext cx="7707085" cy="1457506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/>
              <a:t>大型低温系统</a:t>
            </a:r>
            <a:r>
              <a:rPr lang="zh-CN" altLang="en-US" sz="2400" dirty="0"/>
              <a:t>：</a:t>
            </a:r>
            <a:r>
              <a:rPr lang="en-US" altLang="zh-CN" sz="2400" dirty="0"/>
              <a:t>4.2K</a:t>
            </a:r>
            <a:r>
              <a:rPr lang="zh-CN" altLang="en-US" sz="2400" dirty="0"/>
              <a:t>，数十</a:t>
            </a:r>
            <a:r>
              <a:rPr lang="en-US" altLang="zh-CN" sz="2400" dirty="0"/>
              <a:t>kW</a:t>
            </a:r>
            <a:r>
              <a:rPr lang="zh-CN" altLang="en-US" sz="2400" dirty="0" smtClean="0"/>
              <a:t>功率；</a:t>
            </a:r>
            <a:r>
              <a:rPr lang="zh-CN" altLang="en-US" sz="2400" dirty="0" smtClean="0">
                <a:solidFill>
                  <a:srgbClr val="FF0000"/>
                </a:solidFill>
              </a:rPr>
              <a:t>国产化！</a:t>
            </a:r>
            <a:endParaRPr lang="zh-CN" altLang="en-US" sz="2400" dirty="0">
              <a:solidFill>
                <a:srgbClr val="FF0000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en-US" sz="2400" b="1" dirty="0" smtClean="0"/>
              <a:t>磁体</a:t>
            </a:r>
            <a:r>
              <a:rPr lang="zh-CN" altLang="en-US" sz="2400" b="1" dirty="0"/>
              <a:t>内束流屏</a:t>
            </a:r>
            <a:r>
              <a:rPr lang="en-US" altLang="zh-CN" sz="2400" dirty="0"/>
              <a:t>: </a:t>
            </a:r>
            <a:r>
              <a:rPr lang="zh-CN" altLang="en-US" sz="2400" dirty="0"/>
              <a:t>需承受高同步辐射热负载～</a:t>
            </a:r>
            <a:r>
              <a:rPr lang="en-US" altLang="zh-CN" sz="2400" dirty="0" smtClean="0"/>
              <a:t>30W/m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243682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2217" y="365126"/>
            <a:ext cx="8482149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CN" dirty="0">
                <a:solidFill>
                  <a:srgbClr val="C00000"/>
                </a:solidFill>
              </a:rPr>
              <a:t>5</a:t>
            </a:r>
            <a:r>
              <a:rPr lang="zh-CN" altLang="en-US" dirty="0">
                <a:solidFill>
                  <a:srgbClr val="C00000"/>
                </a:solidFill>
              </a:rPr>
              <a:t>年后建设</a:t>
            </a:r>
            <a:r>
              <a:rPr lang="en-US" altLang="zh-CN" dirty="0">
                <a:solidFill>
                  <a:srgbClr val="C00000"/>
                </a:solidFill>
              </a:rPr>
              <a:t>CEPC</a:t>
            </a:r>
            <a:r>
              <a:rPr lang="zh-CN" altLang="en-US" dirty="0">
                <a:solidFill>
                  <a:srgbClr val="C00000"/>
                </a:solidFill>
              </a:rPr>
              <a:t>所需</a:t>
            </a:r>
            <a:r>
              <a:rPr lang="zh-CN" altLang="en-US" dirty="0">
                <a:solidFill>
                  <a:srgbClr val="C00000"/>
                </a:solidFill>
              </a:rPr>
              <a:t>准备及时间表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49234" y="1639664"/>
            <a:ext cx="7566116" cy="479842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2000" dirty="0" smtClean="0">
                <a:solidFill>
                  <a:srgbClr val="FF0000"/>
                </a:solidFill>
              </a:rPr>
              <a:t>2023-24</a:t>
            </a:r>
            <a:r>
              <a:rPr lang="zh-CN" altLang="en-US" sz="2000" dirty="0" smtClean="0">
                <a:solidFill>
                  <a:srgbClr val="FF0000"/>
                </a:solidFill>
              </a:rPr>
              <a:t>年建设</a:t>
            </a:r>
            <a:r>
              <a:rPr lang="en-US" altLang="zh-CN" sz="2000" dirty="0" smtClean="0">
                <a:solidFill>
                  <a:srgbClr val="FF0000"/>
                </a:solidFill>
              </a:rPr>
              <a:t>CEPC</a:t>
            </a:r>
            <a:r>
              <a:rPr lang="zh-CN" altLang="en-US" sz="2000" dirty="0" smtClean="0">
                <a:solidFill>
                  <a:srgbClr val="FF0000"/>
                </a:solidFill>
              </a:rPr>
              <a:t>，</a:t>
            </a:r>
            <a:r>
              <a:rPr lang="en-US" altLang="zh-CN" sz="2000" dirty="0" smtClean="0">
                <a:solidFill>
                  <a:srgbClr val="FF0000"/>
                </a:solidFill>
              </a:rPr>
              <a:t>SPPC</a:t>
            </a:r>
            <a:r>
              <a:rPr lang="zh-CN" altLang="en-US" sz="2000" dirty="0" smtClean="0">
                <a:solidFill>
                  <a:srgbClr val="FF0000"/>
                </a:solidFill>
              </a:rPr>
              <a:t>建设时间（如果建设的话）约为</a:t>
            </a:r>
            <a:r>
              <a:rPr lang="en-US" altLang="zh-CN" sz="2000" dirty="0" smtClean="0">
                <a:solidFill>
                  <a:srgbClr val="FF0000"/>
                </a:solidFill>
              </a:rPr>
              <a:t>2038</a:t>
            </a:r>
            <a:r>
              <a:rPr lang="zh-CN" altLang="en-US" sz="2000" dirty="0" smtClean="0">
                <a:solidFill>
                  <a:srgbClr val="FF0000"/>
                </a:solidFill>
              </a:rPr>
              <a:t>年？</a:t>
            </a:r>
            <a:endParaRPr lang="en-US" altLang="zh-CN" sz="20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2000" dirty="0" smtClean="0">
                <a:solidFill>
                  <a:srgbClr val="FF0000"/>
                </a:solidFill>
              </a:rPr>
              <a:t>与目前高场磁体技术研制时间表基本吻合：</a:t>
            </a:r>
            <a:endParaRPr lang="en-US" altLang="zh-CN" sz="20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en-US" altLang="zh-CN" sz="2000" dirty="0" smtClean="0"/>
              <a:t>2014-2018</a:t>
            </a:r>
            <a:r>
              <a:rPr lang="zh-CN" altLang="en-US" sz="2000" dirty="0" smtClean="0"/>
              <a:t>：概念设计及前期预研</a:t>
            </a:r>
            <a:endParaRPr lang="en-US" altLang="zh-CN" sz="2000" dirty="0"/>
          </a:p>
          <a:p>
            <a:pPr marL="0" indent="0">
              <a:lnSpc>
                <a:spcPct val="130000"/>
              </a:lnSpc>
              <a:buNone/>
            </a:pPr>
            <a:r>
              <a:rPr lang="en-US" altLang="zh-CN" sz="2000" dirty="0" smtClean="0"/>
              <a:t>2018-2023</a:t>
            </a:r>
            <a:r>
              <a:rPr lang="zh-CN" altLang="en-US" sz="2000" dirty="0" smtClean="0"/>
              <a:t>：新超导材料（铁基等）研制及性能提升；   </a:t>
            </a:r>
            <a:endParaRPr lang="en-US" altLang="zh-CN" sz="2000" dirty="0" smtClean="0"/>
          </a:p>
          <a:p>
            <a:pPr marL="0" indent="0">
              <a:lnSpc>
                <a:spcPct val="130000"/>
              </a:lnSpc>
              <a:buNone/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                    </a:t>
            </a:r>
            <a:r>
              <a:rPr lang="zh-CN" altLang="en-US" sz="2000" dirty="0" smtClean="0"/>
              <a:t>高场试验磁体研制及新技术探索</a:t>
            </a:r>
            <a:endParaRPr lang="en-US" altLang="zh-CN" sz="2000" dirty="0" smtClean="0"/>
          </a:p>
          <a:p>
            <a:pPr marL="0" indent="0">
              <a:lnSpc>
                <a:spcPct val="130000"/>
              </a:lnSpc>
              <a:buNone/>
            </a:pPr>
            <a:r>
              <a:rPr lang="en-US" altLang="zh-CN" sz="2000" dirty="0" smtClean="0"/>
              <a:t>2023-2028</a:t>
            </a:r>
            <a:r>
              <a:rPr lang="zh-CN" altLang="en-US" sz="2000" dirty="0" smtClean="0"/>
              <a:t>：</a:t>
            </a:r>
            <a:r>
              <a:rPr lang="zh-CN" altLang="en-US" sz="2000" dirty="0"/>
              <a:t>新超导材料（铁基等</a:t>
            </a:r>
            <a:r>
              <a:rPr lang="zh-CN" altLang="en-US" sz="2000" dirty="0" smtClean="0"/>
              <a:t>）性能达到</a:t>
            </a:r>
            <a:r>
              <a:rPr lang="en-US" altLang="zh-CN" sz="2000" dirty="0" smtClean="0"/>
              <a:t>SPPC</a:t>
            </a:r>
            <a:r>
              <a:rPr lang="zh-CN" altLang="en-US" sz="2000" dirty="0" smtClean="0"/>
              <a:t>要</a:t>
            </a:r>
            <a:endParaRPr lang="en-US" altLang="zh-CN" sz="2000" dirty="0" smtClean="0"/>
          </a:p>
          <a:p>
            <a:pPr marL="0" indent="0">
              <a:lnSpc>
                <a:spcPct val="130000"/>
              </a:lnSpc>
              <a:buNone/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                    </a:t>
            </a:r>
            <a:r>
              <a:rPr lang="zh-CN" altLang="en-US" sz="2000" dirty="0" smtClean="0"/>
              <a:t>求；</a:t>
            </a:r>
            <a:r>
              <a:rPr lang="zh-CN" altLang="en-US" sz="2000" dirty="0"/>
              <a:t>高</a:t>
            </a:r>
            <a:r>
              <a:rPr lang="zh-CN" altLang="en-US" sz="2000" dirty="0" smtClean="0"/>
              <a:t>场磁体技术达到</a:t>
            </a:r>
            <a:r>
              <a:rPr lang="en-US" altLang="zh-CN" sz="2000" dirty="0" smtClean="0"/>
              <a:t>SPPC</a:t>
            </a:r>
            <a:r>
              <a:rPr lang="zh-CN" altLang="en-US" sz="2000" dirty="0" smtClean="0"/>
              <a:t>要求</a:t>
            </a:r>
            <a:endParaRPr lang="en-US" altLang="zh-CN" sz="2000" dirty="0" smtClean="0"/>
          </a:p>
          <a:p>
            <a:pPr marL="0" indent="0">
              <a:lnSpc>
                <a:spcPct val="130000"/>
              </a:lnSpc>
              <a:buNone/>
            </a:pPr>
            <a:r>
              <a:rPr lang="en-US" altLang="zh-CN" sz="2000" dirty="0" smtClean="0"/>
              <a:t>2028-2033</a:t>
            </a:r>
            <a:r>
              <a:rPr lang="zh-CN" altLang="en-US" sz="2000" dirty="0" smtClean="0"/>
              <a:t>：</a:t>
            </a:r>
            <a:r>
              <a:rPr lang="en-US" altLang="zh-CN" sz="2000" dirty="0" smtClean="0"/>
              <a:t>SPPC</a:t>
            </a:r>
            <a:r>
              <a:rPr lang="zh-CN" altLang="en-US" sz="2000" dirty="0" smtClean="0"/>
              <a:t>高场磁体样机研制及工业化准备</a:t>
            </a:r>
            <a:endParaRPr lang="en-US" altLang="zh-CN" sz="2000" dirty="0" smtClean="0"/>
          </a:p>
          <a:p>
            <a:pPr marL="0" indent="0">
              <a:lnSpc>
                <a:spcPct val="130000"/>
              </a:lnSpc>
              <a:buNone/>
            </a:pPr>
            <a:r>
              <a:rPr lang="en-US" altLang="zh-CN" sz="2000" dirty="0" smtClean="0"/>
              <a:t>2033-2038</a:t>
            </a:r>
            <a:r>
              <a:rPr lang="zh-CN" altLang="en-US" sz="2000" dirty="0" smtClean="0"/>
              <a:t>：</a:t>
            </a:r>
            <a:r>
              <a:rPr lang="en-US" altLang="zh-CN" sz="2000" dirty="0" smtClean="0"/>
              <a:t>SPPC</a:t>
            </a:r>
            <a:r>
              <a:rPr lang="zh-CN" altLang="en-US" sz="2000" dirty="0" smtClean="0"/>
              <a:t>高场磁体批量生产</a:t>
            </a: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811087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dirty="0">
                <a:solidFill>
                  <a:srgbClr val="C00000"/>
                </a:solidFill>
              </a:rPr>
              <a:t>加速器物理与硬件系统的接口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80160" y="1825625"/>
            <a:ext cx="7235190" cy="3991701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/>
              <a:t>二极</a:t>
            </a:r>
            <a:r>
              <a:rPr lang="zh-CN" altLang="en-US" sz="2400" b="1" dirty="0" smtClean="0"/>
              <a:t>磁体场强</a:t>
            </a:r>
            <a:r>
              <a:rPr lang="zh-CN" altLang="en-US" sz="2400" dirty="0" smtClean="0"/>
              <a:t>：</a:t>
            </a:r>
            <a:r>
              <a:rPr lang="en-US" altLang="zh-CN" sz="2400" dirty="0" smtClean="0"/>
              <a:t>baseline</a:t>
            </a:r>
            <a:r>
              <a:rPr lang="zh-CN" altLang="en-US" sz="2400" dirty="0" smtClean="0"/>
              <a:t>一期</a:t>
            </a:r>
            <a:r>
              <a:rPr lang="en-US" altLang="zh-CN" sz="2400" dirty="0" smtClean="0"/>
              <a:t> 12 T</a:t>
            </a:r>
            <a:r>
              <a:rPr lang="zh-CN" altLang="en-US" sz="2400" dirty="0" smtClean="0"/>
              <a:t>，二期</a:t>
            </a:r>
            <a:r>
              <a:rPr lang="en-US" altLang="zh-CN" sz="2400" dirty="0" smtClean="0"/>
              <a:t>20-24 T</a:t>
            </a:r>
          </a:p>
          <a:p>
            <a:pPr>
              <a:lnSpc>
                <a:spcPct val="130000"/>
              </a:lnSpc>
            </a:pPr>
            <a:r>
              <a:rPr lang="zh-CN" altLang="en-US" sz="2400" b="1" dirty="0" smtClean="0"/>
              <a:t>二极磁体孔径</a:t>
            </a:r>
            <a:r>
              <a:rPr lang="zh-CN" altLang="en-US" sz="2400" dirty="0" smtClean="0"/>
              <a:t>：</a:t>
            </a:r>
            <a:r>
              <a:rPr lang="en-US" altLang="zh-CN" sz="2400" dirty="0" smtClean="0"/>
              <a:t>45 mm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>
              <a:lnSpc>
                <a:spcPct val="130000"/>
              </a:lnSpc>
            </a:pPr>
            <a:r>
              <a:rPr lang="zh-CN" altLang="en-US" sz="2400" b="1" dirty="0"/>
              <a:t>磁体外径</a:t>
            </a:r>
            <a:r>
              <a:rPr lang="zh-CN" altLang="en-US" sz="2400" dirty="0"/>
              <a:t>：</a:t>
            </a:r>
            <a:r>
              <a:rPr lang="en-US" altLang="zh-CN" sz="2400" dirty="0"/>
              <a:t>620 mm</a:t>
            </a:r>
            <a:endParaRPr lang="zh-CN" altLang="en-US" sz="2400" dirty="0"/>
          </a:p>
          <a:p>
            <a:pPr>
              <a:lnSpc>
                <a:spcPct val="130000"/>
              </a:lnSpc>
            </a:pPr>
            <a:r>
              <a:rPr lang="zh-CN" altLang="en-US" sz="2400" b="1" dirty="0" smtClean="0"/>
              <a:t>二极磁体总长度</a:t>
            </a:r>
            <a:r>
              <a:rPr lang="zh-CN" altLang="en-US" sz="2400" dirty="0" smtClean="0"/>
              <a:t>：</a:t>
            </a:r>
            <a:r>
              <a:rPr lang="en-US" altLang="zh-CN" sz="2400" dirty="0" smtClean="0"/>
              <a:t>65.442 km</a:t>
            </a:r>
          </a:p>
          <a:p>
            <a:pPr>
              <a:lnSpc>
                <a:spcPct val="130000"/>
              </a:lnSpc>
            </a:pPr>
            <a:r>
              <a:rPr lang="zh-CN" altLang="en-US" sz="2400" b="1" dirty="0" smtClean="0"/>
              <a:t>二极磁体曲率半径</a:t>
            </a:r>
            <a:r>
              <a:rPr lang="zh-CN" altLang="en-US" sz="2400" dirty="0" smtClean="0"/>
              <a:t>：</a:t>
            </a:r>
            <a:r>
              <a:rPr lang="en-US" altLang="zh-CN" sz="2400" dirty="0" smtClean="0"/>
              <a:t>10.4154 km</a:t>
            </a:r>
          </a:p>
          <a:p>
            <a:pPr>
              <a:lnSpc>
                <a:spcPct val="130000"/>
              </a:lnSpc>
            </a:pPr>
            <a:r>
              <a:rPr lang="zh-CN" altLang="en-US" sz="2400" b="1" dirty="0"/>
              <a:t>四极</a:t>
            </a:r>
            <a:r>
              <a:rPr lang="zh-CN" altLang="en-US" sz="2400" b="1" dirty="0" smtClean="0"/>
              <a:t>磁体孔径</a:t>
            </a:r>
            <a:r>
              <a:rPr lang="zh-CN" altLang="en-US" sz="2400" dirty="0" smtClean="0"/>
              <a:t>：</a:t>
            </a:r>
            <a:r>
              <a:rPr lang="en-US" altLang="zh-CN" sz="2400" dirty="0" smtClean="0"/>
              <a:t>45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(arc) – 60</a:t>
            </a:r>
            <a:r>
              <a:rPr lang="zh-CN" altLang="en-US" sz="2400" dirty="0"/>
              <a:t> </a:t>
            </a:r>
            <a:r>
              <a:rPr lang="en-US" altLang="zh-CN" sz="2400" dirty="0" smtClean="0"/>
              <a:t>(IP) mm</a:t>
            </a:r>
          </a:p>
        </p:txBody>
      </p:sp>
    </p:spTree>
    <p:extLst>
      <p:ext uri="{BB962C8B-B14F-4D97-AF65-F5344CB8AC3E}">
        <p14:creationId xmlns:p14="http://schemas.microsoft.com/office/powerpoint/2010/main" val="2970358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CN" dirty="0">
                <a:solidFill>
                  <a:srgbClr val="C00000"/>
                </a:solidFill>
              </a:rPr>
              <a:t>TDR</a:t>
            </a:r>
            <a:r>
              <a:rPr lang="zh-CN" altLang="en-US" dirty="0">
                <a:solidFill>
                  <a:srgbClr val="C00000"/>
                </a:solidFill>
              </a:rPr>
              <a:t>阶段时间表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2845" y="1690689"/>
            <a:ext cx="8238309" cy="4351338"/>
          </a:xfr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1800" b="1" dirty="0"/>
              <a:t>2019</a:t>
            </a:r>
            <a:r>
              <a:rPr lang="zh-CN" altLang="en-US" sz="1800" dirty="0"/>
              <a:t>：双孔径试验磁体最高场强提高至</a:t>
            </a:r>
            <a:r>
              <a:rPr lang="en-US" altLang="zh-CN" sz="1800" dirty="0"/>
              <a:t>&gt;</a:t>
            </a:r>
            <a:r>
              <a:rPr lang="en-US" altLang="zh-CN" sz="1800" dirty="0"/>
              <a:t>12T; </a:t>
            </a:r>
            <a:r>
              <a:rPr lang="zh-CN" altLang="en-US" sz="1800" dirty="0"/>
              <a:t>完成铁基及</a:t>
            </a:r>
            <a:r>
              <a:rPr lang="en-US" altLang="zh-CN" sz="1800" dirty="0" err="1"/>
              <a:t>ReBCO</a:t>
            </a:r>
            <a:r>
              <a:rPr lang="zh-CN" altLang="en-US" sz="1800" dirty="0"/>
              <a:t>试验线圈</a:t>
            </a:r>
            <a:r>
              <a:rPr lang="en-US" altLang="zh-CN" sz="1800" dirty="0"/>
              <a:t>&gt;12T</a:t>
            </a:r>
            <a:r>
              <a:rPr lang="zh-CN" altLang="en-US" sz="1800" dirty="0"/>
              <a:t>背景场下性能测试；完成</a:t>
            </a:r>
            <a:r>
              <a:rPr lang="en-US" altLang="zh-CN" sz="1800" dirty="0"/>
              <a:t>HL-LHC CCT</a:t>
            </a:r>
            <a:r>
              <a:rPr lang="zh-CN" altLang="en-US" sz="1800" dirty="0"/>
              <a:t>磁体样机研制</a:t>
            </a:r>
            <a:r>
              <a:rPr lang="zh-CN" altLang="en-US" sz="1800" dirty="0" smtClean="0"/>
              <a:t>及批量磁体制作的前期准备。</a:t>
            </a:r>
            <a:endParaRPr lang="en-US" altLang="zh-CN" sz="1800" dirty="0"/>
          </a:p>
          <a:p>
            <a:pPr algn="just">
              <a:lnSpc>
                <a:spcPct val="130000"/>
              </a:lnSpc>
            </a:pPr>
            <a:r>
              <a:rPr lang="en-US" altLang="zh-CN" sz="1800" b="1" dirty="0"/>
              <a:t>2020</a:t>
            </a:r>
            <a:r>
              <a:rPr lang="zh-CN" altLang="en-US" sz="1800" dirty="0" smtClean="0"/>
              <a:t>：完成一个</a:t>
            </a:r>
            <a:r>
              <a:rPr lang="zh-CN" altLang="en-US" sz="1800" dirty="0"/>
              <a:t>场强</a:t>
            </a:r>
            <a:r>
              <a:rPr lang="en-US" altLang="zh-CN" sz="1800" dirty="0"/>
              <a:t>&gt;</a:t>
            </a:r>
            <a:r>
              <a:rPr lang="en-US" altLang="zh-CN" sz="1800" dirty="0" smtClean="0"/>
              <a:t>12T</a:t>
            </a:r>
            <a:r>
              <a:rPr lang="zh-CN" altLang="en-US" sz="1800" dirty="0" smtClean="0"/>
              <a:t>、场均匀度～</a:t>
            </a:r>
            <a:r>
              <a:rPr lang="en-US" altLang="zh-CN" sz="1800" dirty="0" smtClean="0"/>
              <a:t>10</a:t>
            </a:r>
            <a:r>
              <a:rPr lang="en-US" altLang="zh-CN" sz="1800" baseline="30000" dirty="0" smtClean="0"/>
              <a:t>-3</a:t>
            </a:r>
            <a:r>
              <a:rPr lang="zh-CN" altLang="en-US" sz="1800" dirty="0" smtClean="0"/>
              <a:t>双</a:t>
            </a:r>
            <a:r>
              <a:rPr lang="zh-CN" altLang="en-US" sz="1800" dirty="0"/>
              <a:t>孔径试验</a:t>
            </a:r>
            <a:r>
              <a:rPr lang="zh-CN" altLang="en-US" sz="1800" dirty="0" smtClean="0"/>
              <a:t>磁体研制</a:t>
            </a:r>
            <a:r>
              <a:rPr lang="en-US" altLang="zh-CN" sz="1800" dirty="0" smtClean="0"/>
              <a:t>; </a:t>
            </a:r>
            <a:r>
              <a:rPr lang="zh-CN" altLang="en-US" sz="1800" dirty="0" smtClean="0"/>
              <a:t>完成</a:t>
            </a:r>
            <a:r>
              <a:rPr lang="en-US" altLang="zh-CN" sz="1800" dirty="0"/>
              <a:t>HL-LHC CCT</a:t>
            </a:r>
            <a:r>
              <a:rPr lang="zh-CN" altLang="en-US" sz="1800" dirty="0" smtClean="0"/>
              <a:t>磁体第</a:t>
            </a:r>
            <a:r>
              <a:rPr lang="en-US" altLang="zh-CN" sz="1800" dirty="0" smtClean="0"/>
              <a:t>1</a:t>
            </a:r>
            <a:r>
              <a:rPr lang="zh-CN" altLang="en-US" sz="1800" dirty="0" smtClean="0"/>
              <a:t>～</a:t>
            </a:r>
            <a:r>
              <a:rPr lang="en-US" altLang="zh-CN" sz="1800" dirty="0" smtClean="0"/>
              <a:t>6</a:t>
            </a:r>
            <a:r>
              <a:rPr lang="zh-CN" altLang="en-US" sz="1800" dirty="0" smtClean="0"/>
              <a:t>个</a:t>
            </a:r>
            <a:r>
              <a:rPr lang="zh-CN" altLang="en-US" sz="1800" dirty="0"/>
              <a:t>批量磁体的制作与性能测试</a:t>
            </a:r>
            <a:r>
              <a:rPr lang="zh-CN" altLang="en-US" sz="1800" dirty="0" smtClean="0"/>
              <a:t>。</a:t>
            </a:r>
            <a:endParaRPr lang="en-US" altLang="zh-CN" sz="1800" dirty="0"/>
          </a:p>
          <a:p>
            <a:pPr algn="just">
              <a:lnSpc>
                <a:spcPct val="130000"/>
              </a:lnSpc>
            </a:pPr>
            <a:r>
              <a:rPr lang="en-US" altLang="zh-CN" sz="1800" b="1" dirty="0"/>
              <a:t>2021</a:t>
            </a:r>
            <a:r>
              <a:rPr lang="zh-CN" altLang="en-US" sz="1800" dirty="0" smtClean="0"/>
              <a:t>：</a:t>
            </a:r>
            <a:r>
              <a:rPr lang="zh-CN" altLang="en-US" sz="1800" dirty="0"/>
              <a:t>双孔径试验磁体最高场强提高至</a:t>
            </a:r>
            <a:r>
              <a:rPr lang="en-US" altLang="zh-CN" sz="1800" dirty="0"/>
              <a:t>&gt;</a:t>
            </a:r>
            <a:r>
              <a:rPr lang="en-US" altLang="zh-CN" sz="1800" dirty="0" smtClean="0"/>
              <a:t>14T</a:t>
            </a:r>
            <a:r>
              <a:rPr lang="en-US" altLang="zh-CN" sz="1800" dirty="0"/>
              <a:t>; </a:t>
            </a:r>
            <a:r>
              <a:rPr lang="zh-CN" altLang="en-US" sz="1800" dirty="0"/>
              <a:t>完成铁基及</a:t>
            </a:r>
            <a:r>
              <a:rPr lang="en-US" altLang="zh-CN" sz="1800" dirty="0" err="1"/>
              <a:t>ReBCO</a:t>
            </a:r>
            <a:r>
              <a:rPr lang="zh-CN" altLang="en-US" sz="1800" dirty="0"/>
              <a:t>试验线圈</a:t>
            </a:r>
            <a:r>
              <a:rPr lang="en-US" altLang="zh-CN" sz="1800" dirty="0"/>
              <a:t>&gt;</a:t>
            </a:r>
            <a:r>
              <a:rPr lang="en-US" altLang="zh-CN" sz="1800" dirty="0" smtClean="0"/>
              <a:t>14T</a:t>
            </a:r>
            <a:r>
              <a:rPr lang="zh-CN" altLang="en-US" sz="1800" dirty="0"/>
              <a:t>背景场下性能测试；完成</a:t>
            </a:r>
            <a:r>
              <a:rPr lang="en-US" altLang="zh-CN" sz="1800" dirty="0"/>
              <a:t>HL-LHC CCT</a:t>
            </a:r>
            <a:r>
              <a:rPr lang="zh-CN" altLang="en-US" sz="1800" dirty="0"/>
              <a:t>磁体</a:t>
            </a:r>
            <a:r>
              <a:rPr lang="zh-CN" altLang="en-US" sz="1800" dirty="0" smtClean="0"/>
              <a:t>第</a:t>
            </a:r>
            <a:r>
              <a:rPr lang="en-US" altLang="zh-CN" sz="1800" dirty="0" smtClean="0"/>
              <a:t>7</a:t>
            </a:r>
            <a:r>
              <a:rPr lang="zh-CN" altLang="en-US" sz="1800" dirty="0" smtClean="0"/>
              <a:t>～</a:t>
            </a:r>
            <a:r>
              <a:rPr lang="en-US" altLang="zh-CN" sz="1800" dirty="0" smtClean="0"/>
              <a:t>12</a:t>
            </a:r>
            <a:r>
              <a:rPr lang="zh-CN" altLang="en-US" sz="1800" dirty="0" smtClean="0"/>
              <a:t>个</a:t>
            </a:r>
            <a:r>
              <a:rPr lang="zh-CN" altLang="en-US" sz="1800" dirty="0"/>
              <a:t>批量磁体的制作与性能测试</a:t>
            </a:r>
            <a:r>
              <a:rPr lang="zh-CN" altLang="en-US" sz="1800" dirty="0" smtClean="0"/>
              <a:t>。</a:t>
            </a:r>
            <a:endParaRPr lang="en-US" altLang="zh-CN" sz="1800" dirty="0"/>
          </a:p>
          <a:p>
            <a:pPr algn="just">
              <a:lnSpc>
                <a:spcPct val="130000"/>
              </a:lnSpc>
            </a:pPr>
            <a:r>
              <a:rPr lang="en-US" altLang="zh-CN" sz="1800" b="1" dirty="0"/>
              <a:t>2022</a:t>
            </a:r>
            <a:r>
              <a:rPr lang="zh-CN" altLang="en-US" sz="1800" dirty="0"/>
              <a:t>：完成一个场强</a:t>
            </a:r>
            <a:r>
              <a:rPr lang="en-US" altLang="zh-CN" sz="1800" dirty="0"/>
              <a:t>&gt;</a:t>
            </a:r>
            <a:r>
              <a:rPr lang="en-US" altLang="zh-CN" sz="1800" dirty="0" smtClean="0"/>
              <a:t>12T</a:t>
            </a:r>
            <a:r>
              <a:rPr lang="zh-CN" altLang="en-US" sz="1800" dirty="0"/>
              <a:t>、场均匀度～</a:t>
            </a:r>
            <a:r>
              <a:rPr lang="en-US" altLang="zh-CN" sz="1800" dirty="0" smtClean="0"/>
              <a:t>10</a:t>
            </a:r>
            <a:r>
              <a:rPr lang="en-US" altLang="zh-CN" sz="1800" baseline="30000" dirty="0" smtClean="0"/>
              <a:t>-4</a:t>
            </a:r>
            <a:r>
              <a:rPr lang="zh-CN" altLang="en-US" sz="1800" dirty="0" smtClean="0"/>
              <a:t>双</a:t>
            </a:r>
            <a:r>
              <a:rPr lang="zh-CN" altLang="en-US" sz="1800" dirty="0"/>
              <a:t>孔径试验磁体研制</a:t>
            </a:r>
            <a:r>
              <a:rPr lang="en-US" altLang="zh-CN" sz="1800" dirty="0"/>
              <a:t>; </a:t>
            </a:r>
            <a:r>
              <a:rPr lang="zh-CN" altLang="en-US" sz="1800" dirty="0" smtClean="0"/>
              <a:t>与</a:t>
            </a:r>
            <a:r>
              <a:rPr lang="en-US" altLang="zh-CN" sz="1800" dirty="0" smtClean="0"/>
              <a:t>CERN</a:t>
            </a:r>
            <a:r>
              <a:rPr lang="zh-CN" altLang="en-US" sz="1800" dirty="0" smtClean="0"/>
              <a:t>一起完成</a:t>
            </a:r>
            <a:r>
              <a:rPr lang="en-US" altLang="zh-CN" sz="1800" dirty="0"/>
              <a:t>HL-LHC CCT</a:t>
            </a:r>
            <a:r>
              <a:rPr lang="zh-CN" altLang="en-US" sz="1800" dirty="0" smtClean="0"/>
              <a:t>磁体的系统安装及相关后续工作。</a:t>
            </a:r>
            <a:endParaRPr lang="en-US" altLang="zh-CN" sz="1800" dirty="0"/>
          </a:p>
          <a:p>
            <a:pPr algn="just">
              <a:lnSpc>
                <a:spcPct val="130000"/>
              </a:lnSpc>
            </a:pPr>
            <a:r>
              <a:rPr lang="en-US" altLang="zh-CN" sz="1800" b="1" dirty="0"/>
              <a:t>2023</a:t>
            </a:r>
            <a:r>
              <a:rPr lang="zh-CN" altLang="en-US" sz="1800" dirty="0" smtClean="0"/>
              <a:t>：</a:t>
            </a:r>
            <a:r>
              <a:rPr lang="zh-CN" altLang="en-US" sz="1800" dirty="0"/>
              <a:t>双孔径试验磁体最高场强提高至</a:t>
            </a:r>
            <a:r>
              <a:rPr lang="en-US" altLang="zh-CN" sz="1800" dirty="0"/>
              <a:t>&gt;</a:t>
            </a:r>
            <a:r>
              <a:rPr lang="en-US" altLang="zh-CN" sz="1800" dirty="0" smtClean="0"/>
              <a:t>16T</a:t>
            </a:r>
            <a:r>
              <a:rPr lang="en-US" altLang="zh-CN" sz="1800" dirty="0"/>
              <a:t>; </a:t>
            </a:r>
            <a:r>
              <a:rPr lang="zh-CN" altLang="en-US" sz="1800" dirty="0"/>
              <a:t>完成铁基及</a:t>
            </a:r>
            <a:r>
              <a:rPr lang="en-US" altLang="zh-CN" sz="1800" dirty="0" err="1"/>
              <a:t>ReBCO</a:t>
            </a:r>
            <a:r>
              <a:rPr lang="zh-CN" altLang="en-US" sz="1800" dirty="0"/>
              <a:t>试验线圈</a:t>
            </a:r>
            <a:r>
              <a:rPr lang="en-US" altLang="zh-CN" sz="1800" dirty="0"/>
              <a:t>&gt;</a:t>
            </a:r>
            <a:r>
              <a:rPr lang="en-US" altLang="zh-CN" sz="1800" dirty="0" smtClean="0"/>
              <a:t>16T</a:t>
            </a:r>
            <a:r>
              <a:rPr lang="zh-CN" altLang="en-US" sz="1800" dirty="0"/>
              <a:t>背景场下性能</a:t>
            </a:r>
            <a:r>
              <a:rPr lang="zh-CN" altLang="en-US" sz="1800" dirty="0" smtClean="0"/>
              <a:t>测试，最高场达到</a:t>
            </a:r>
            <a:r>
              <a:rPr lang="en-US" altLang="zh-CN" sz="1800" dirty="0" smtClean="0"/>
              <a:t>19T</a:t>
            </a:r>
            <a:r>
              <a:rPr lang="zh-CN" altLang="en-US" sz="1800" dirty="0" smtClean="0"/>
              <a:t>；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171859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8981" y="2550977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zh-CN" altLang="en-US" dirty="0">
                <a:solidFill>
                  <a:srgbClr val="C00000"/>
                </a:solidFill>
              </a:rPr>
              <a:t>谢谢！多批评指正！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126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</TotalTime>
  <Words>518</Words>
  <Application>Microsoft Office PowerPoint</Application>
  <PresentationFormat>全屏显示(4:3)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宋体</vt:lpstr>
      <vt:lpstr>Arial</vt:lpstr>
      <vt:lpstr>Calibri</vt:lpstr>
      <vt:lpstr>Calibri Light</vt:lpstr>
      <vt:lpstr>Wingdings</vt:lpstr>
      <vt:lpstr>Office 主题</vt:lpstr>
      <vt:lpstr>高场超导磁体技术 进展及后续计划</vt:lpstr>
      <vt:lpstr>提纲</vt:lpstr>
      <vt:lpstr>TDR阶段需要解决的关键技术</vt:lpstr>
      <vt:lpstr>系统接口需要解决的关键技术</vt:lpstr>
      <vt:lpstr>5年后建设CEPC所需准备及时间表</vt:lpstr>
      <vt:lpstr>加速器物理与硬件系统的接口</vt:lpstr>
      <vt:lpstr>TDR阶段时间表</vt:lpstr>
      <vt:lpstr>谢谢！多批评指正！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高场超导磁体技术 进展及后续计划</dc:title>
  <dc:creator>[徐庆金]</dc:creator>
  <cp:lastModifiedBy>[徐庆金]</cp:lastModifiedBy>
  <cp:revision>15</cp:revision>
  <dcterms:created xsi:type="dcterms:W3CDTF">2018-12-25T00:56:19Z</dcterms:created>
  <dcterms:modified xsi:type="dcterms:W3CDTF">2018-12-26T00:15:32Z</dcterms:modified>
</cp:coreProperties>
</file>