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57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17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59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2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22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84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8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304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59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41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97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02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966A-AC73-4121-9C22-FA61CB7B79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FF2F-25DA-4843-B7AE-08D8A302DD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85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488" y="1122363"/>
            <a:ext cx="11812772" cy="1291228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年物理系统研究计划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9543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于程辉</a:t>
            </a:r>
            <a:endParaRPr lang="en-US" altLang="zh-CN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2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487" y="239860"/>
            <a:ext cx="11812772" cy="874565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物理系统与其它系统之间的接口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0525" y="1762504"/>
            <a:ext cx="11691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CDR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：偏概念，追求指标：高频、功率源、亮度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 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文章、本子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TDR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我不知道。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工程设计：核心是薄弱系统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997" y="2810281"/>
            <a:ext cx="5255260" cy="3516630"/>
          </a:xfrm>
          <a:prstGeom prst="rect">
            <a:avLst/>
          </a:prstGeom>
          <a:noFill/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68302"/>
              </p:ext>
            </p:extLst>
          </p:nvPr>
        </p:nvGraphicFramePr>
        <p:xfrm>
          <a:off x="159487" y="3378915"/>
          <a:ext cx="6549736" cy="1213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Image" r:id="rId4" imgW="19390320" imgH="3593520" progId="Photoshop.Image.8">
                  <p:embed/>
                </p:oleObj>
              </mc:Choice>
              <mc:Fallback>
                <p:oleObj name="Image" r:id="rId4" imgW="19390320" imgH="3593520" progId="Photoshop.Image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487" y="3378915"/>
                        <a:ext cx="6549736" cy="1213867"/>
                      </a:xfrm>
                      <a:prstGeom prst="rect">
                        <a:avLst/>
                      </a:prstGeom>
                      <a:ln w="12700" cmpd="dbl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49616" y="5403581"/>
            <a:ext cx="6707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BEPCII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从建成至今，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年平均故障率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14%</a:t>
            </a:r>
          </a:p>
          <a:p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以我们目前的水平，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240m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100km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，个人认为：不现实 ！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如果不能做到了解自己，纯粹追求指标，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严重后果是无法承受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33945" y="4810991"/>
            <a:ext cx="3740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000FF"/>
                </a:solidFill>
                <a:latin typeface="+mn-ea"/>
              </a:rPr>
              <a:t>性能</a:t>
            </a:r>
            <a:r>
              <a:rPr lang="en-US" altLang="zh-CN" sz="2400" b="1" dirty="0" smtClean="0">
                <a:solidFill>
                  <a:srgbClr val="0000FF"/>
                </a:solidFill>
                <a:latin typeface="+mn-ea"/>
              </a:rPr>
              <a:t>=</a:t>
            </a:r>
            <a:r>
              <a:rPr lang="zh-CN" altLang="en-US" sz="2400" b="1" dirty="0" smtClean="0">
                <a:solidFill>
                  <a:srgbClr val="00B050"/>
                </a:solidFill>
                <a:latin typeface="+mn-ea"/>
              </a:rPr>
              <a:t>指标</a:t>
            </a:r>
            <a:r>
              <a:rPr lang="en-US" altLang="zh-CN" sz="2400" b="1" dirty="0" smtClean="0">
                <a:solidFill>
                  <a:srgbClr val="0000FF"/>
                </a:solidFill>
                <a:latin typeface="+mn-ea"/>
              </a:rPr>
              <a:t>+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稳定性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65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487" y="239860"/>
            <a:ext cx="11812772" cy="529067"/>
          </a:xfrm>
        </p:spPr>
        <p:txBody>
          <a:bodyPr>
            <a:normAutofit fontScale="90000"/>
          </a:bodyPr>
          <a:lstStyle/>
          <a:p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物理系统设定的初值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技术通知单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570843"/>
              </p:ext>
            </p:extLst>
          </p:nvPr>
        </p:nvGraphicFramePr>
        <p:xfrm>
          <a:off x="839416" y="908720"/>
          <a:ext cx="10441161" cy="5818817"/>
        </p:xfrm>
        <a:graphic>
          <a:graphicData uri="http://schemas.openxmlformats.org/drawingml/2006/table">
            <a:tbl>
              <a:tblPr firstRow="1" bandRow="1"/>
              <a:tblGrid>
                <a:gridCol w="3529401"/>
                <a:gridCol w="2026059"/>
                <a:gridCol w="1937969"/>
                <a:gridCol w="1615495"/>
                <a:gridCol w="1332237"/>
              </a:tblGrid>
              <a:tr h="29123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3T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2T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</a:t>
                      </a:r>
                      <a:r>
                        <a:rPr lang="en-US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loss/turn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Crossing angle at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IP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×2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3.48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7.0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23.8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particles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/bunch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 (0.68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1524 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(0.21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12000 (</a:t>
                      </a:r>
                      <a:r>
                        <a:rPr lang="en-US" altLang="zh-CN" sz="1200" b="1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25ns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+10%gap)</a:t>
                      </a:r>
                      <a:endParaRPr lang="zh-CN" altLang="zh-CN" sz="12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17.4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87.9</a:t>
                      </a:r>
                      <a:endParaRPr lang="zh-CN" sz="1200" b="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461.0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04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power 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/beam (MW)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D919C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D919C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D919C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D919C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D919C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200" b="1" kern="100" dirty="0">
                        <a:solidFill>
                          <a:srgbClr val="D919C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Momentum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compact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function at IP 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200" b="1" i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200" b="1" i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y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0.2/0.0015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2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12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12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1.21/0.00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0.54/0.0016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 size at IP </a:t>
                      </a:r>
                      <a:r>
                        <a:rPr lang="en-US" altLang="zh-CN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2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2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2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2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kern="100" dirty="0" smtClean="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20.9/0.06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13.9/0.049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6.0/0.078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6.0/0.04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Beam-beam parameters 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MS Mincho"/>
                        </a:rPr>
                        <a:t>0.0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18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MS Mincho"/>
                        </a:rPr>
                        <a:t>/0.109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MS Mincho"/>
                        </a:rPr>
                        <a:t>0.013/0.1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23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6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0.004/0.07</a:t>
                      </a: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</a:rPr>
                        <a:t>9</a:t>
                      </a:r>
                      <a:endParaRPr lang="zh-CN" sz="12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voltage 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2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frequency 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(216816)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Natural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12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2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4.4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5.9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8.5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200" kern="100" baseline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/cavity (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cell) (kw)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0.46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0.75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2105ED"/>
                          </a:solidFill>
                          <a:effectLst/>
                          <a:latin typeface="Times New Roman"/>
                          <a:ea typeface="宋体"/>
                        </a:rPr>
                        <a:t>1.94</a:t>
                      </a:r>
                      <a:endParaRPr lang="zh-CN" sz="1200" b="1" dirty="0">
                        <a:solidFill>
                          <a:srgbClr val="2105ED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 (%)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0.134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0.098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0.080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 requirement (%)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1.35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90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49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/>
                </a:tc>
              </a:tr>
              <a:tr h="156845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0.082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0.050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0.023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866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Beamstruhlung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 lifetime /quantum  lifetime* (min)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80/80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宋体"/>
                        </a:rPr>
                        <a:t>&gt;400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56845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0.43</a:t>
                      </a:r>
                      <a:endParaRPr lang="zh-CN" sz="12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1.4</a:t>
                      </a:r>
                      <a:endParaRPr lang="zh-CN" sz="12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4.6</a:t>
                      </a:r>
                      <a:endParaRPr lang="zh-CN" sz="12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2.5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Luminosity</a:t>
                      </a:r>
                      <a:r>
                        <a:rPr lang="en-US" altLang="zh-CN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/IP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b="1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(10</a:t>
                      </a:r>
                      <a:r>
                        <a:rPr lang="en-US" sz="14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4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4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2.93</a:t>
                      </a:r>
                      <a:endParaRPr lang="zh-CN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10.1</a:t>
                      </a:r>
                      <a:endParaRPr lang="zh-CN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16.6</a:t>
                      </a:r>
                      <a:endParaRPr lang="zh-CN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32.1</a:t>
                      </a:r>
                      <a:endParaRPr lang="zh-CN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8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916" y="0"/>
            <a:ext cx="11812772" cy="10287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物理系统与其它系统之间的接口</a:t>
            </a: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308345" y="1463564"/>
            <a:ext cx="11663914" cy="5074130"/>
          </a:xfrm>
        </p:spPr>
        <p:txBody>
          <a:bodyPr>
            <a:noAutofit/>
          </a:bodyPr>
          <a:lstStyle/>
          <a:p>
            <a:pPr lvl="0" algn="just"/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初值不是最优化值，后续必有迭代，除了束流能量，没有哪个参数是不能更改的。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物理系统在等待其它系统对初值的反馈信息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如果觉得简单，物理系统会提更高的技术要求；如果已经遇到无法克服的技术瓶颈，物理系统会给宽松的条件（技术参数或新思路，例如次级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booster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4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目前正在做的：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4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，完善当前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CDR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版本的方案；</a:t>
            </a:r>
            <a:endParaRPr lang="en-US" altLang="zh-CN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4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，已启动亮度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3.6E34/IP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 30MW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方案研究；</a:t>
            </a:r>
            <a:endParaRPr lang="en-US" altLang="zh-CN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4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，着手亮度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5E34/IP 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概念设计，重视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ILC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120GeV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能量点的竞争。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lvl="0" algn="just">
              <a:spcBef>
                <a:spcPts val="24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4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，着手高亮度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升级方案的物理设计（含本底、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防护）。</a:t>
            </a:r>
            <a:endParaRPr lang="zh-CN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487" y="239860"/>
            <a:ext cx="11812772" cy="96029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当前</a:t>
            </a:r>
            <a:r>
              <a:rPr lang="en-US" altLang="zh-C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物理设计中存在的关键问题</a:t>
            </a:r>
            <a:endParaRPr lang="zh-CN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3916" y="1663589"/>
            <a:ext cx="11663914" cy="4765786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直线加速器存在的核心问题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：阻尼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环设计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粗糙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；注入与引出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kicker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对直线出口轨道的扰动尚未估算。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能量增强器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涡流效应显著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影响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束流性能，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粒子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升能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跟踪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、注入跟踪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未完成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输运线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轨道稳定性估算未进行，对主环的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是一个重要的降低因素。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对撞环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：带误差之后的校正手段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太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落后；全环磁铁的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公差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设定过于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严格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对撞环本底：所有计算未加入束束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作用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；注入束的状况未模拟；除了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其它能量未模拟。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束束作用：动力学孔径最优值与束流寿命最优值两种六极铁状态不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一致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对撞环阻抗：对撞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附近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真空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盒建模与设计值不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一致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缺失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大量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Collimator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；全环阻抗偏大，需优化。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对撞区设计目前存在较多严重设计缺陷，需要重新布局、重新设计超导磁铁；对撞区机械组需跟进。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对撞环二极铁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B+S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磁场工况研究只进行了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的初步研究，其它能量未进行。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对撞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环布局目前存在较多严重缺陷，需重新布局：消除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能量下低磁场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铁；优化注入区、注入元件。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高亮度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升级方案的设计（含本底、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防护）。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487" y="180975"/>
            <a:ext cx="11812772" cy="902438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CEPC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物理系统研究计划</a:t>
            </a: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308345" y="1349264"/>
            <a:ext cx="11663914" cy="5074130"/>
          </a:xfrm>
        </p:spPr>
        <p:txBody>
          <a:bodyPr>
            <a:noAutofit/>
          </a:bodyPr>
          <a:lstStyle/>
          <a:p>
            <a:pPr lvl="0" algn="just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年：提高带公差的束流动力学性能，给出较可信的公差要求。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注入工况、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能量、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能量、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能量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撞环本底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模拟。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寻找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动力学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孔径最优值与束流寿命最优值两种六极铁状态不</a:t>
            </a:r>
            <a:r>
              <a:rPr lang="zh-CN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一致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的根本原因。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对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撞区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设计二次迭代。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对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撞环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布局与设计二次迭代。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4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年：对撞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区与对撞环布局设计三次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迭代。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亮度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升级方案的物理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设计。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公差的束流动力学性能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研究及其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束流动力学工作。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4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年：对撞区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设计与对撞环设计四次迭代。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全面评估对撞环二极铁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B+S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磁场工况研究。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lvl="0" algn="just">
              <a:spcBef>
                <a:spcPts val="24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年：完成高亮度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升级方案的物理设计（含本底、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防护）。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925</Words>
  <Application>Microsoft Office PowerPoint</Application>
  <PresentationFormat>宽屏</PresentationFormat>
  <Paragraphs>159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MS Mincho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Image</vt:lpstr>
      <vt:lpstr>2019～2022年物理系统研究计划</vt:lpstr>
      <vt:lpstr>物理系统与其它系统之间的接口</vt:lpstr>
      <vt:lpstr>物理系统设定的初值  技术通知单</vt:lpstr>
      <vt:lpstr>物理系统与其它系统之间的接口</vt:lpstr>
      <vt:lpstr>当前CEPC物理设计中存在的关键问题</vt:lpstr>
      <vt:lpstr>2018～2022年CEPC物理系统研究计划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2018～2022物理系统研究计划</dc:title>
  <dc:creator>YU</dc:creator>
  <cp:lastModifiedBy>yuch</cp:lastModifiedBy>
  <cp:revision>57</cp:revision>
  <dcterms:created xsi:type="dcterms:W3CDTF">2018-08-18T02:32:45Z</dcterms:created>
  <dcterms:modified xsi:type="dcterms:W3CDTF">2018-12-26T02:46:47Z</dcterms:modified>
</cp:coreProperties>
</file>