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886" r:id="rId2"/>
    <p:sldId id="960" r:id="rId3"/>
    <p:sldId id="963" r:id="rId4"/>
    <p:sldId id="959" r:id="rId5"/>
    <p:sldId id="9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0FF"/>
    <a:srgbClr val="FFFF67"/>
    <a:srgbClr val="F3F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57" autoAdjust="0"/>
    <p:restoredTop sz="94666"/>
  </p:normalViewPr>
  <p:slideViewPr>
    <p:cSldViewPr snapToGrid="0" snapToObjects="1">
      <p:cViewPr varScale="1">
        <p:scale>
          <a:sx n="115" d="100"/>
          <a:sy n="115" d="100"/>
        </p:scale>
        <p:origin x="165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2425A-B869-ED44-AABC-864CA411AED4}" type="datetimeFigureOut">
              <a:rPr lang="en-US" smtClean="0"/>
              <a:pPr/>
              <a:t>12/24/2018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D4BE7-F420-8A48-AFA4-886DC48672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976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4C7EB-5FA1-2A48-96AC-B3FDC2A4A197}" type="datetimeFigureOut">
              <a:rPr lang="en-US" smtClean="0"/>
              <a:pPr/>
              <a:t>12/24/2018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12964-9D25-F140-BCE5-41B8A8543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8710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68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Hadron Physics </a:t>
            </a:r>
            <a:br>
              <a:rPr lang="en-US" dirty="0"/>
            </a:br>
            <a:r>
              <a:rPr lang="en-US" dirty="0"/>
              <a:t>in China and the Facilities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72067" y="3886200"/>
            <a:ext cx="73660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Zhengguo</a:t>
            </a:r>
            <a:r>
              <a:rPr lang="en-US" dirty="0"/>
              <a:t> Zhao</a:t>
            </a:r>
          </a:p>
          <a:p>
            <a:r>
              <a:rPr lang="en-US" dirty="0"/>
              <a:t>University of Science and Technology of China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12/8/2012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16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12/8/2012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537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12/8/2012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485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00" y="50539"/>
            <a:ext cx="9110800" cy="714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Hadron Physics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075" y="1059768"/>
            <a:ext cx="8654105" cy="5066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12/8/2012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3300C-797F-D148-A78D-320196FBAF0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8300" y="889795"/>
            <a:ext cx="91191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39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Rot="1" noChangeArrowheads="1"/>
          </p:cNvSpPr>
          <p:nvPr/>
        </p:nvSpPr>
        <p:spPr bwMode="auto">
          <a:xfrm>
            <a:off x="1615435" y="3882936"/>
            <a:ext cx="6062351" cy="2670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spcBef>
                <a:spcPts val="600"/>
              </a:spcBef>
              <a:spcAft>
                <a:spcPts val="600"/>
              </a:spcAft>
              <a:buClr>
                <a:schemeClr val="folHlink"/>
              </a:buClr>
              <a:buFont typeface="Wingdings" charset="2"/>
              <a:buNone/>
            </a:pPr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翟纪元、沙鹏</a:t>
            </a:r>
            <a:endParaRPr lang="en-US" altLang="zh-CN" sz="2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  <a:spcAft>
                <a:spcPts val="600"/>
              </a:spcAft>
              <a:buClr>
                <a:schemeClr val="folHlink"/>
              </a:buClr>
              <a:buFont typeface="Wingdings" charset="2"/>
              <a:buNone/>
            </a:pP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Font typeface="Wingdings" charset="2"/>
              <a:buNone/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Font typeface="Wingdings" charset="2"/>
              <a:buNone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2018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26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9" name="Rectangle 14"/>
          <p:cNvSpPr>
            <a:spLocks noChangeArrowheads="1"/>
          </p:cNvSpPr>
          <p:nvPr/>
        </p:nvSpPr>
        <p:spPr bwMode="auto">
          <a:xfrm>
            <a:off x="0" y="752643"/>
            <a:ext cx="9140825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3" name="Rectangle 1"/>
          <p:cNvSpPr>
            <a:spLocks noChangeArrowheads="1"/>
          </p:cNvSpPr>
          <p:nvPr/>
        </p:nvSpPr>
        <p:spPr bwMode="auto">
          <a:xfrm>
            <a:off x="0" y="1732999"/>
            <a:ext cx="9144000" cy="1369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/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1" hangingPunct="1">
              <a:spcBef>
                <a:spcPts val="1800"/>
              </a:spcBef>
            </a:pPr>
            <a:r>
              <a:rPr lang="en-US" altLang="zh-CN" sz="4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CEPC</a:t>
            </a:r>
            <a:r>
              <a:rPr lang="zh-CN" altLang="en-US" sz="4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超导高频</a:t>
            </a:r>
            <a:r>
              <a:rPr lang="zh-CN" altLang="en-US" sz="4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系统</a:t>
            </a:r>
            <a:r>
              <a:rPr lang="en-US" altLang="zh-CN" sz="4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TDR</a:t>
            </a:r>
            <a:r>
              <a:rPr lang="zh-CN" altLang="en-US" sz="4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计划</a:t>
            </a:r>
            <a:endParaRPr lang="en-US" altLang="zh-CN" sz="4000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1146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00" y="72978"/>
            <a:ext cx="9110800" cy="714850"/>
          </a:xfrm>
        </p:spPr>
        <p:txBody>
          <a:bodyPr>
            <a:normAutofit fontScale="90000"/>
          </a:bodyPr>
          <a:lstStyle/>
          <a:p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CEPC</a:t>
            </a: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超导高频系统</a:t>
            </a:r>
            <a:r>
              <a:rPr lang="en-US" altLang="zh-CN" sz="36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TDR</a:t>
            </a: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阶段需要解决的关键技术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4085" y="1038691"/>
            <a:ext cx="8553783" cy="5066395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TDR</a:t>
            </a:r>
            <a:r>
              <a:rPr lang="zh-CN" altLang="en-US" sz="20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阶段需要解决的关键技术</a:t>
            </a:r>
            <a:r>
              <a:rPr lang="zh-CN" altLang="en-US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（假设</a:t>
            </a:r>
            <a:r>
              <a:rPr lang="en-US" altLang="zh-CN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20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年后开始建设</a:t>
            </a:r>
            <a:r>
              <a:rPr lang="en-US" altLang="zh-CN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CEPC</a:t>
            </a:r>
            <a:r>
              <a:rPr lang="zh-CN" altLang="en-US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CEPC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超导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高频</a:t>
            </a:r>
            <a:r>
              <a:rPr lang="zh-CN" altLang="en-US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系统</a:t>
            </a:r>
            <a:r>
              <a:rPr lang="zh-CN" altLang="en-US" sz="20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优化</a:t>
            </a:r>
            <a:r>
              <a:rPr lang="zh-CN" altLang="en-US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设计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和详细</a:t>
            </a:r>
            <a:r>
              <a:rPr lang="zh-CN" altLang="en-US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工程设计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研制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一台完整的主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环</a:t>
            </a:r>
            <a:r>
              <a:rPr lang="en-US" altLang="zh-CN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650MHz</a:t>
            </a:r>
            <a:r>
              <a:rPr lang="zh-CN" altLang="en-US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超导</a:t>
            </a:r>
            <a:r>
              <a:rPr lang="zh-CN" altLang="en-US" sz="20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模组</a:t>
            </a:r>
            <a:r>
              <a:rPr lang="zh-CN" altLang="en-US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样机 </a:t>
            </a:r>
            <a:r>
              <a:rPr lang="en-US" altLang="zh-CN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(6x2-cell)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（第一优先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一台完整的增强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器</a:t>
            </a:r>
            <a:r>
              <a:rPr lang="en-US" altLang="zh-CN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1.3GHz</a:t>
            </a:r>
            <a:r>
              <a:rPr lang="zh-CN" altLang="en-US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超导</a:t>
            </a:r>
            <a:r>
              <a:rPr lang="zh-CN" altLang="en-US" sz="20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模组</a:t>
            </a:r>
            <a:r>
              <a:rPr lang="zh-CN" altLang="en-US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样机 </a:t>
            </a:r>
            <a:r>
              <a:rPr lang="en-US" altLang="zh-CN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(8x9-cell)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（第二优先，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与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上海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硬线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不同）。配备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相应的功率源，进行水平测试和带束流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实验（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PAPS,  BEPCII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？），达到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CEPC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高频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系统主要硬件指标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产业化（</a:t>
            </a:r>
            <a:r>
              <a:rPr lang="en-US" altLang="zh-CN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240</a:t>
            </a:r>
            <a:r>
              <a:rPr lang="zh-CN" altLang="en-US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</a:t>
            </a:r>
            <a:r>
              <a:rPr lang="en-US" altLang="zh-CN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650MHz+96</a:t>
            </a:r>
            <a:r>
              <a:rPr lang="zh-CN" altLang="en-US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</a:t>
            </a:r>
            <a:r>
              <a:rPr lang="en-US" altLang="zh-CN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1.3GHz</a:t>
            </a:r>
            <a:r>
              <a:rPr lang="en-US" altLang="zh-CN" sz="20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、模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组小批量生产及质量控制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PAPS</a:t>
            </a:r>
            <a:r>
              <a:rPr lang="zh-CN" altLang="en-US" sz="20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超导</a:t>
            </a:r>
            <a:r>
              <a:rPr lang="zh-CN" altLang="en-US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实验室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维护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和升级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buNone/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buNone/>
            </a:pP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buNone/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7" t="7432" r="1164" b="8945"/>
          <a:stretch/>
        </p:blipFill>
        <p:spPr>
          <a:xfrm>
            <a:off x="1674609" y="4162420"/>
            <a:ext cx="5573916" cy="1050063"/>
          </a:xfrm>
          <a:prstGeom prst="rect">
            <a:avLst/>
          </a:prstGeom>
        </p:spPr>
      </p:pic>
      <p:pic>
        <p:nvPicPr>
          <p:cNvPr id="6" name="Picture 6" descr="Screen Clippi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966" y="5422637"/>
            <a:ext cx="7068401" cy="111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33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00" y="110627"/>
            <a:ext cx="9110800" cy="714850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CEPC</a:t>
            </a: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超导高频系统</a:t>
            </a:r>
            <a:r>
              <a:rPr lang="en-US" altLang="zh-CN" sz="3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TDR</a:t>
            </a:r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技术指标</a:t>
            </a:r>
            <a:endParaRPr lang="zh-CN" altLang="en-US" sz="3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2033829"/>
              </p:ext>
            </p:extLst>
          </p:nvPr>
        </p:nvGraphicFramePr>
        <p:xfrm>
          <a:off x="342464" y="1216025"/>
          <a:ext cx="8442471" cy="5094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72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38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076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Hardware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Qualification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 Operation</a:t>
                      </a:r>
                      <a:endParaRPr lang="zh-CN" alt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Max. Operation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369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 MHz 2-cell 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Cavity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VT 4E10 @ 22 MV/m</a:t>
                      </a:r>
                    </a:p>
                    <a:p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 2E10 @ 20 MV/m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1.5E10 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@ 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MV/m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2E10 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@ 20 MV/m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355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 GHz 9-cell Cavity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VT 3E10 @ 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MV/m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1E10 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@ 20 MV/m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2E10 @ 23 MV/m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355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 MHz</a:t>
                      </a:r>
                      <a:r>
                        <a:rPr lang="en-US" altLang="zh-CN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Input </a:t>
                      </a:r>
                      <a:r>
                        <a:rPr lang="en-US" altLang="zh-CN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Coupler (variable)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HPT</a:t>
                      </a:r>
                      <a:r>
                        <a:rPr lang="en-US" altLang="zh-CN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300 kW </a:t>
                      </a:r>
                      <a:r>
                        <a:rPr lang="en-US" altLang="zh-CN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 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kW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 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kW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4328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 GHz</a:t>
                      </a:r>
                      <a:r>
                        <a:rPr lang="en-US" altLang="zh-CN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Input </a:t>
                      </a:r>
                      <a:r>
                        <a:rPr lang="en-US" altLang="zh-CN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Coupler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(variable)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HPT 20</a:t>
                      </a:r>
                      <a:r>
                        <a:rPr lang="en-US" altLang="zh-CN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kW peak, </a:t>
                      </a:r>
                    </a:p>
                    <a:p>
                      <a:r>
                        <a:rPr lang="en-US" altLang="zh-CN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kW </a:t>
                      </a:r>
                      <a:r>
                        <a:rPr lang="en-US" altLang="zh-CN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avr</a:t>
                      </a:r>
                      <a:r>
                        <a:rPr lang="en-US" altLang="zh-CN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en-US" altLang="zh-CN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kW peak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kW peak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582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 MHz HOM Coupler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r>
                        <a:rPr lang="en-US" altLang="zh-CN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power test at RT and 2 K: 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kW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altLang="zh-CN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kW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kW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0495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 MHz HOM Absorber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r>
                        <a:rPr lang="en-US" altLang="zh-CN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power test at RT: </a:t>
                      </a:r>
                    </a:p>
                    <a:p>
                      <a:pPr algn="l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kW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kW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kW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4328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 MHz 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Cryomodule</a:t>
                      </a:r>
                      <a:endParaRPr lang="en-US" altLang="zh-CN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(six</a:t>
                      </a:r>
                      <a:r>
                        <a:rPr lang="en-US" altLang="zh-CN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2-cell cavities)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static loss 5 W @ 2 K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static loss 8 W @ 2 K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static loss 10 W @ 2 K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4328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Tuner 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(Collider 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&amp; Booster)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tuning range </a:t>
                      </a:r>
                      <a:r>
                        <a:rPr lang="en-US" altLang="zh-CN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resolution 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 kHz / 1 Hz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 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kHz / 1 Hz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 kHz / 1 Hz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623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49" y="25952"/>
            <a:ext cx="7886700" cy="863039"/>
          </a:xfrm>
        </p:spPr>
        <p:txBody>
          <a:bodyPr>
            <a:normAutofit/>
          </a:bodyPr>
          <a:lstStyle/>
          <a:p>
            <a:pPr algn="ctr"/>
            <a:r>
              <a:rPr lang="en-US" altLang="zh-CN" sz="3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CEPC</a:t>
            </a:r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超导</a:t>
            </a:r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高频</a:t>
            </a:r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系统</a:t>
            </a:r>
            <a:r>
              <a:rPr lang="en-US" altLang="zh-CN" sz="3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TDR</a:t>
            </a:r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研究</a:t>
            </a:r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计划</a:t>
            </a:r>
            <a:endParaRPr lang="zh-CN" altLang="en-US" sz="4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76E8-7192-4F0B-9B89-E5C2A811C883}" type="slidenum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434758"/>
              </p:ext>
            </p:extLst>
          </p:nvPr>
        </p:nvGraphicFramePr>
        <p:xfrm>
          <a:off x="189272" y="1244265"/>
          <a:ext cx="8765453" cy="4946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3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768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782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时间</a:t>
                      </a:r>
                      <a:endParaRPr lang="zh-CN" altLang="en-US" sz="16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预研内容</a:t>
                      </a:r>
                      <a:endParaRPr lang="zh-CN" altLang="en-US" sz="16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经费和人员情况及需求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71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altLang="zh-CN" sz="16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2019-2020</a:t>
                      </a:r>
                      <a:endParaRPr lang="zh-CN" altLang="en-US" sz="16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系统设计优化</a:t>
                      </a:r>
                      <a:endParaRPr lang="en-US" altLang="zh-CN" sz="1600" b="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关键部件研制</a:t>
                      </a:r>
                      <a:endParaRPr lang="en-US" altLang="zh-CN" sz="1600" b="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主环超导模组小样机集成运行</a:t>
                      </a:r>
                      <a:endParaRPr lang="en-US" altLang="zh-CN" sz="1600" b="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铌三锡和铁基超导薄膜研究</a:t>
                      </a:r>
                      <a:endParaRPr lang="zh-CN" altLang="en-US" sz="16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CEPC</a:t>
                      </a: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科技部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735</a:t>
                      </a: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万  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(650 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MHz,</a:t>
                      </a:r>
                      <a:r>
                        <a:rPr lang="en-US" altLang="zh-CN" sz="1600" b="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2016-2021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en-US" altLang="zh-CN" sz="1600" b="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先进</a:t>
                      </a: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光源</a:t>
                      </a: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平台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1500</a:t>
                      </a: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万 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(650 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MHz, 2017-2021)</a:t>
                      </a:r>
                      <a:endParaRPr lang="en-US" altLang="zh-CN" sz="1600" b="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上海硬线预研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1300</a:t>
                      </a: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万 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(1.3 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GHz, 2018-2020)</a:t>
                      </a:r>
                      <a:endParaRPr lang="en-US" altLang="zh-CN" sz="1600" b="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高温超导先导</a:t>
                      </a: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专项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1200</a:t>
                      </a: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万 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(2018-2022)</a:t>
                      </a:r>
                      <a:endParaRPr lang="en-US" altLang="zh-CN" sz="1600" b="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已有 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4 FTEs</a:t>
                      </a: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需增加 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 FTEs</a:t>
                      </a:r>
                      <a:endParaRPr lang="en-US" altLang="zh-CN" sz="1600" b="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972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altLang="zh-CN" sz="16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2020-2022</a:t>
                      </a:r>
                      <a:endParaRPr lang="zh-CN" altLang="en-US" sz="16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zh-CN" altLang="en-US" sz="1600" b="0" baseline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主环</a:t>
                      </a:r>
                      <a:r>
                        <a:rPr lang="zh-CN" altLang="en-US" sz="16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超导模组样机研制</a:t>
                      </a:r>
                      <a:endParaRPr lang="en-US" altLang="zh-CN" sz="1600" b="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增强器超导模组样机研制</a:t>
                      </a:r>
                      <a:endParaRPr lang="en-US" altLang="zh-CN" sz="1600" b="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铌三锡和铁基超导薄膜研究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b="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需要 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8000 </a:t>
                      </a:r>
                      <a:r>
                        <a:rPr lang="zh-CN" altLang="en-US" sz="16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万 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(650 MHz </a:t>
                      </a: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及 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1.3 GHz)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上海硬线预研及建设 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?</a:t>
                      </a:r>
                      <a:r>
                        <a:rPr lang="en-US" altLang="zh-CN" sz="1600" b="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万  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(1.3 GHz)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高温超导先导专项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1200</a:t>
                      </a: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万 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(2018-2022)</a:t>
                      </a:r>
                      <a:endParaRPr lang="en-US" altLang="zh-CN" sz="1600" b="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共需 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12 FTEs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972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altLang="zh-CN" sz="16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2022-2023</a:t>
                      </a:r>
                      <a:endParaRPr lang="zh-CN" altLang="en-US" sz="16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baseline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主环和增强器</a:t>
                      </a:r>
                      <a:r>
                        <a:rPr lang="zh-CN" altLang="en-US" sz="16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超导模组带束运行</a:t>
                      </a:r>
                      <a:endParaRPr lang="en-US" altLang="zh-CN" sz="1600" b="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产业化和模组小批量样机生产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zh-CN" altLang="en-US" sz="16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需要 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9000 </a:t>
                      </a:r>
                      <a:r>
                        <a:rPr lang="zh-CN" altLang="en-US" sz="16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万 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CN" altLang="en-US" sz="16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主环三台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CN" altLang="en-US" sz="16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增强器两台）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上海硬线建设 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?</a:t>
                      </a:r>
                      <a:r>
                        <a:rPr lang="en-US" altLang="zh-CN" sz="1600" b="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万  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(1.3 GHz)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共需 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18 FTEs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935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CEPC</a:t>
            </a: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超导高频系统</a:t>
            </a:r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与其</a:t>
            </a: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他系统</a:t>
            </a:r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接口问题</a:t>
            </a:r>
            <a:endParaRPr lang="zh-CN" altLang="en-US" sz="3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399" y="1068265"/>
            <a:ext cx="8829675" cy="5066395"/>
          </a:xfrm>
        </p:spPr>
        <p:txBody>
          <a:bodyPr/>
          <a:lstStyle/>
          <a:p>
            <a:pPr marL="360000" indent="-3600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功率源（低电平控制、增加若干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stand-by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腔供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trip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及速调管替换或维修等）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60000" indent="-3600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真空（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隧道安装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超导模组时附近真空洁净、低温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洁净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微波屏蔽波纹管和闸板阀、不锈钢束管和波纹管镀铜）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60000" indent="-3600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低温（阀箱、恒温器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5K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屏等）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60000" indent="-3600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控制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（高频本地站，远距离的快速连锁和保护，信号延迟）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60000" indent="-3600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加速器物理（高频参数、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Z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寄生损耗、增强器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ramp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、在轴注入束流负载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等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228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21126</TotalTime>
  <Words>641</Words>
  <Application>Microsoft Office PowerPoint</Application>
  <PresentationFormat>全屏显示(4:3)</PresentationFormat>
  <Paragraphs>93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宋体</vt:lpstr>
      <vt:lpstr>微软雅黑</vt:lpstr>
      <vt:lpstr>Arial</vt:lpstr>
      <vt:lpstr>Calibri</vt:lpstr>
      <vt:lpstr>Times New Roman</vt:lpstr>
      <vt:lpstr>Wingdings</vt:lpstr>
      <vt:lpstr>Office Theme</vt:lpstr>
      <vt:lpstr>PowerPoint 演示文稿</vt:lpstr>
      <vt:lpstr>CEPC超导高频系统TDR阶段需要解决的关键技术</vt:lpstr>
      <vt:lpstr>CEPC超导高频系统TDR技术指标</vt:lpstr>
      <vt:lpstr>CEPC超导高频系统TDR研究计划</vt:lpstr>
      <vt:lpstr>CEPC超导高频系统与其他系统接口问题</vt:lpstr>
    </vt:vector>
  </TitlesOfParts>
  <Company>ustc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zhaozg</dc:creator>
  <cp:lastModifiedBy>Zhai Jiyuan</cp:lastModifiedBy>
  <cp:revision>1508</cp:revision>
  <dcterms:created xsi:type="dcterms:W3CDTF">2012-07-20T12:09:59Z</dcterms:created>
  <dcterms:modified xsi:type="dcterms:W3CDTF">2018-12-25T15:41:32Z</dcterms:modified>
</cp:coreProperties>
</file>