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94" r:id="rId3"/>
    <p:sldId id="296" r:id="rId4"/>
    <p:sldId id="258" r:id="rId5"/>
    <p:sldId id="319" r:id="rId6"/>
    <p:sldId id="327" r:id="rId7"/>
    <p:sldId id="328" r:id="rId8"/>
    <p:sldId id="295"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6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1F93A3-7FBD-4163-B9F8-62E900881479}" type="datetimeFigureOut">
              <a:rPr lang="zh-CN" altLang="en-US" smtClean="0"/>
              <a:t>2018/12/26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3DEE01-2386-4B70-A367-D5E253361DE3}" type="slidenum">
              <a:rPr lang="zh-CN" altLang="en-US" smtClean="0"/>
              <a:t>‹#›</a:t>
            </a:fld>
            <a:endParaRPr lang="zh-CN" altLang="en-US"/>
          </a:p>
        </p:txBody>
      </p:sp>
    </p:spTree>
    <p:extLst>
      <p:ext uri="{BB962C8B-B14F-4D97-AF65-F5344CB8AC3E}">
        <p14:creationId xmlns:p14="http://schemas.microsoft.com/office/powerpoint/2010/main" val="260474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5689118-506A-4C29-8B28-11A7F159F53F}" type="datetimeFigureOut">
              <a:rPr lang="zh-CN" altLang="en-US" smtClean="0"/>
              <a:pPr/>
              <a:t>2018/12/26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CCD6CB-908B-411D-B3AC-A214BD211EC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89118-506A-4C29-8B28-11A7F159F53F}" type="datetimeFigureOut">
              <a:rPr lang="zh-CN" altLang="en-US" smtClean="0"/>
              <a:pPr/>
              <a:t>2018/12/26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CD6CB-908B-411D-B3AC-A214BD211EC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484784"/>
            <a:ext cx="7772400" cy="1470025"/>
          </a:xfrm>
        </p:spPr>
        <p:txBody>
          <a:bodyPr/>
          <a:lstStyle/>
          <a:p>
            <a:r>
              <a:rPr lang="en-US" altLang="zh-CN" dirty="0" smtClean="0">
                <a:latin typeface="楷体" panose="02010609060101010101" pitchFamily="49" charset="-122"/>
                <a:ea typeface="楷体" panose="02010609060101010101" pitchFamily="49" charset="-122"/>
              </a:rPr>
              <a:t>CEPC</a:t>
            </a:r>
            <a:r>
              <a:rPr lang="zh-CN" altLang="en-US" dirty="0" smtClean="0">
                <a:latin typeface="楷体" panose="02010609060101010101" pitchFamily="49" charset="-122"/>
                <a:ea typeface="楷体" panose="02010609060101010101" pitchFamily="49" charset="-122"/>
              </a:rPr>
              <a:t>增强器磁铁</a:t>
            </a:r>
            <a:r>
              <a:rPr lang="en-US" altLang="zh-CN" dirty="0" smtClean="0">
                <a:latin typeface="楷体" panose="02010609060101010101" pitchFamily="49" charset="-122"/>
                <a:ea typeface="楷体" panose="02010609060101010101" pitchFamily="49" charset="-122"/>
              </a:rPr>
              <a:t>TDR</a:t>
            </a:r>
            <a:r>
              <a:rPr lang="zh-CN" altLang="en-US" dirty="0" smtClean="0">
                <a:latin typeface="楷体" panose="02010609060101010101" pitchFamily="49" charset="-122"/>
                <a:ea typeface="楷体" panose="02010609060101010101" pitchFamily="49" charset="-122"/>
              </a:rPr>
              <a:t>研究计划</a:t>
            </a:r>
            <a:endParaRPr lang="zh-CN" altLang="en-US" dirty="0">
              <a:latin typeface="楷体" panose="02010609060101010101" pitchFamily="49" charset="-122"/>
              <a:ea typeface="楷体" panose="02010609060101010101" pitchFamily="49" charset="-122"/>
            </a:endParaRPr>
          </a:p>
        </p:txBody>
      </p:sp>
      <p:sp>
        <p:nvSpPr>
          <p:cNvPr id="3" name="副标题 2"/>
          <p:cNvSpPr>
            <a:spLocks noGrp="1"/>
          </p:cNvSpPr>
          <p:nvPr>
            <p:ph type="subTitle" idx="1"/>
          </p:nvPr>
        </p:nvSpPr>
        <p:spPr>
          <a:xfrm>
            <a:off x="1403648" y="3501008"/>
            <a:ext cx="6400800" cy="1752600"/>
          </a:xfrm>
        </p:spPr>
        <p:txBody>
          <a:bodyPr>
            <a:normAutofit/>
          </a:bodyPr>
          <a:lstStyle/>
          <a:p>
            <a:r>
              <a:rPr lang="zh-CN" altLang="en-US" dirty="0" smtClean="0">
                <a:solidFill>
                  <a:schemeClr val="tx1"/>
                </a:solidFill>
                <a:latin typeface="楷体" panose="02010609060101010101" pitchFamily="49" charset="-122"/>
                <a:ea typeface="楷体" panose="02010609060101010101" pitchFamily="49" charset="-122"/>
              </a:rPr>
              <a:t>康文</a:t>
            </a:r>
            <a:endParaRPr lang="en-US" altLang="zh-CN" sz="2800" dirty="0" smtClean="0">
              <a:solidFill>
                <a:schemeClr val="tx1"/>
              </a:solidFill>
              <a:latin typeface="楷体" panose="02010609060101010101" pitchFamily="49" charset="-122"/>
              <a:ea typeface="楷体" panose="02010609060101010101" pitchFamily="49" charset="-122"/>
            </a:endParaRPr>
          </a:p>
          <a:p>
            <a:r>
              <a:rPr lang="en-US" altLang="zh-CN" sz="2800" dirty="0" smtClean="0">
                <a:solidFill>
                  <a:schemeClr val="tx1"/>
                </a:solidFill>
                <a:latin typeface="楷体" panose="02010609060101010101" pitchFamily="49" charset="-122"/>
                <a:ea typeface="楷体" panose="02010609060101010101" pitchFamily="49" charset="-122"/>
              </a:rPr>
              <a:t>2018.12.26</a:t>
            </a:r>
          </a:p>
          <a:p>
            <a:endParaRPr lang="zh-CN" altLang="en-US" sz="2800" dirty="0">
              <a:solidFill>
                <a:schemeClr val="tx1"/>
              </a:solidFill>
              <a:latin typeface="楷体" panose="02010609060101010101" pitchFamily="49" charset="-122"/>
              <a:ea typeface="楷体" panose="020106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187624" y="1844824"/>
            <a:ext cx="6840760" cy="3240360"/>
          </a:xfrm>
        </p:spPr>
        <p:txBody>
          <a:bodyPr>
            <a:normAutofit/>
          </a:bodyPr>
          <a:lstStyle/>
          <a:p>
            <a:pPr marL="457200" indent="-457200" algn="just">
              <a:buFont typeface="Wingdings" pitchFamily="2" charset="2"/>
              <a:buChar char="Ø"/>
            </a:pPr>
            <a:r>
              <a:rPr lang="zh-CN" altLang="en-US" sz="2600" b="1" dirty="0" smtClean="0">
                <a:solidFill>
                  <a:srgbClr val="CC0066"/>
                </a:solidFill>
                <a:latin typeface="楷体" panose="02010609060101010101" pitchFamily="49" charset="-122"/>
                <a:ea typeface="楷体" panose="02010609060101010101" pitchFamily="49" charset="-122"/>
              </a:rPr>
              <a:t>增强器磁铁</a:t>
            </a:r>
            <a:r>
              <a:rPr lang="en-US" altLang="zh-CN" sz="2600" b="1" dirty="0" smtClean="0">
                <a:solidFill>
                  <a:srgbClr val="CC0066"/>
                </a:solidFill>
                <a:latin typeface="楷体" panose="02010609060101010101" pitchFamily="49" charset="-122"/>
                <a:ea typeface="楷体" panose="02010609060101010101" pitchFamily="49" charset="-122"/>
              </a:rPr>
              <a:t>TDR</a:t>
            </a:r>
            <a:r>
              <a:rPr lang="zh-CN" altLang="en-US" sz="2600" b="1" dirty="0" smtClean="0">
                <a:solidFill>
                  <a:srgbClr val="CC0066"/>
                </a:solidFill>
                <a:latin typeface="楷体" panose="02010609060101010101" pitchFamily="49" charset="-122"/>
                <a:ea typeface="楷体" panose="02010609060101010101" pitchFamily="49" charset="-122"/>
              </a:rPr>
              <a:t>研究重点</a:t>
            </a:r>
            <a:endParaRPr lang="en-US" altLang="zh-CN" sz="2600" b="1" dirty="0" smtClean="0">
              <a:solidFill>
                <a:srgbClr val="CC0066"/>
              </a:solidFill>
              <a:latin typeface="楷体" panose="02010609060101010101" pitchFamily="49" charset="-122"/>
              <a:ea typeface="楷体" panose="02010609060101010101" pitchFamily="49" charset="-122"/>
            </a:endParaRPr>
          </a:p>
          <a:p>
            <a:pPr marL="457200" indent="-457200" algn="just">
              <a:buFont typeface="Wingdings" pitchFamily="2" charset="2"/>
              <a:buChar char="Ø"/>
            </a:pPr>
            <a:r>
              <a:rPr lang="en-US" altLang="zh-CN" sz="2600" b="1" dirty="0" smtClean="0">
                <a:solidFill>
                  <a:srgbClr val="CC0066"/>
                </a:solidFill>
                <a:latin typeface="楷体" panose="02010609060101010101" pitchFamily="49" charset="-122"/>
                <a:ea typeface="楷体" panose="02010609060101010101" pitchFamily="49" charset="-122"/>
              </a:rPr>
              <a:t>TDR</a:t>
            </a:r>
            <a:r>
              <a:rPr lang="zh-CN" altLang="en-US" sz="2600" b="1" dirty="0" smtClean="0">
                <a:solidFill>
                  <a:srgbClr val="CC0066"/>
                </a:solidFill>
                <a:latin typeface="楷体" panose="02010609060101010101" pitchFamily="49" charset="-122"/>
                <a:ea typeface="楷体" panose="02010609060101010101" pitchFamily="49" charset="-122"/>
              </a:rPr>
              <a:t>研究的技术难点</a:t>
            </a:r>
            <a:r>
              <a:rPr lang="zh-CN" altLang="en-US" sz="2600" b="1" dirty="0">
                <a:solidFill>
                  <a:srgbClr val="CC0066"/>
                </a:solidFill>
                <a:latin typeface="楷体" panose="02010609060101010101" pitchFamily="49" charset="-122"/>
                <a:ea typeface="楷体" panose="02010609060101010101" pitchFamily="49" charset="-122"/>
              </a:rPr>
              <a:t>和</a:t>
            </a:r>
            <a:r>
              <a:rPr lang="zh-CN" altLang="en-US" sz="2600" b="1" dirty="0" smtClean="0">
                <a:solidFill>
                  <a:srgbClr val="CC0066"/>
                </a:solidFill>
                <a:latin typeface="楷体" panose="02010609060101010101" pitchFamily="49" charset="-122"/>
                <a:ea typeface="楷体" panose="02010609060101010101" pitchFamily="49" charset="-122"/>
              </a:rPr>
              <a:t>挑战</a:t>
            </a:r>
            <a:endParaRPr lang="en-US" altLang="zh-CN" sz="2600" b="1" dirty="0">
              <a:solidFill>
                <a:srgbClr val="CC0066"/>
              </a:solidFill>
              <a:latin typeface="楷体" panose="02010609060101010101" pitchFamily="49" charset="-122"/>
              <a:ea typeface="楷体" panose="02010609060101010101" pitchFamily="49" charset="-122"/>
            </a:endParaRPr>
          </a:p>
          <a:p>
            <a:pPr marL="457200" indent="-457200" algn="just">
              <a:buFont typeface="Wingdings" pitchFamily="2" charset="2"/>
              <a:buChar char="Ø"/>
            </a:pPr>
            <a:r>
              <a:rPr lang="zh-CN" altLang="en-US" sz="2600" b="1" dirty="0" smtClean="0">
                <a:solidFill>
                  <a:srgbClr val="CC0066"/>
                </a:solidFill>
                <a:latin typeface="楷体" panose="02010609060101010101" pitchFamily="49" charset="-122"/>
                <a:ea typeface="楷体" panose="02010609060101010101" pitchFamily="49" charset="-122"/>
              </a:rPr>
              <a:t>增强器二极磁铁设计方案及比较</a:t>
            </a:r>
            <a:endParaRPr lang="en-US" altLang="zh-CN" sz="2600" b="1" dirty="0" smtClean="0">
              <a:solidFill>
                <a:srgbClr val="CC0066"/>
              </a:solidFill>
              <a:latin typeface="楷体" panose="02010609060101010101" pitchFamily="49" charset="-122"/>
              <a:ea typeface="楷体" panose="02010609060101010101" pitchFamily="49" charset="-122"/>
            </a:endParaRPr>
          </a:p>
          <a:p>
            <a:pPr marL="457200" indent="-457200" algn="just">
              <a:buFont typeface="Wingdings" pitchFamily="2" charset="2"/>
              <a:buChar char="Ø"/>
            </a:pPr>
            <a:r>
              <a:rPr lang="zh-CN" altLang="en-US" sz="2600" b="1" dirty="0" smtClean="0">
                <a:solidFill>
                  <a:srgbClr val="CC0066"/>
                </a:solidFill>
                <a:latin typeface="楷体" panose="02010609060101010101" pitchFamily="49" charset="-122"/>
                <a:ea typeface="楷体" panose="02010609060101010101" pitchFamily="49" charset="-122"/>
              </a:rPr>
              <a:t>增强器磁铁</a:t>
            </a:r>
            <a:r>
              <a:rPr lang="en-US" altLang="zh-CN" sz="2600" b="1" dirty="0" smtClean="0">
                <a:solidFill>
                  <a:srgbClr val="CC0066"/>
                </a:solidFill>
                <a:latin typeface="楷体" panose="02010609060101010101" pitchFamily="49" charset="-122"/>
                <a:ea typeface="楷体" panose="02010609060101010101" pitchFamily="49" charset="-122"/>
              </a:rPr>
              <a:t>TDR</a:t>
            </a:r>
            <a:r>
              <a:rPr lang="zh-CN" altLang="en-US" sz="2600" b="1" dirty="0">
                <a:solidFill>
                  <a:srgbClr val="CC0066"/>
                </a:solidFill>
                <a:latin typeface="楷体" panose="02010609060101010101" pitchFamily="49" charset="-122"/>
                <a:ea typeface="楷体" panose="02010609060101010101" pitchFamily="49" charset="-122"/>
              </a:rPr>
              <a:t>研究</a:t>
            </a:r>
            <a:r>
              <a:rPr lang="zh-CN" altLang="en-US" sz="2600" b="1" dirty="0" smtClean="0">
                <a:solidFill>
                  <a:srgbClr val="CC0066"/>
                </a:solidFill>
                <a:latin typeface="楷体" panose="02010609060101010101" pitchFamily="49" charset="-122"/>
                <a:ea typeface="楷体" panose="02010609060101010101" pitchFamily="49" charset="-122"/>
              </a:rPr>
              <a:t>计划</a:t>
            </a:r>
            <a:endParaRPr lang="en-US" altLang="zh-CN" sz="2600" b="1" dirty="0" smtClean="0">
              <a:solidFill>
                <a:srgbClr val="CC0066"/>
              </a:solidFill>
              <a:latin typeface="楷体" panose="02010609060101010101" pitchFamily="49" charset="-122"/>
              <a:ea typeface="楷体" panose="02010609060101010101" pitchFamily="49" charset="-122"/>
            </a:endParaRPr>
          </a:p>
          <a:p>
            <a:pPr marL="457200" indent="-457200" algn="just"/>
            <a:endParaRPr lang="en-US" altLang="zh-CN" sz="2000" dirty="0" smtClean="0">
              <a:solidFill>
                <a:schemeClr val="tx1"/>
              </a:solidFill>
            </a:endParaRPr>
          </a:p>
        </p:txBody>
      </p:sp>
      <p:sp>
        <p:nvSpPr>
          <p:cNvPr id="6" name="Rectangle 2"/>
          <p:cNvSpPr txBox="1">
            <a:spLocks noChangeArrowheads="1"/>
          </p:cNvSpPr>
          <p:nvPr/>
        </p:nvSpPr>
        <p:spPr>
          <a:xfrm>
            <a:off x="179512" y="260648"/>
            <a:ext cx="8437562" cy="6477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2800" b="1" i="0" u="none" strike="noStrike" kern="1200" cap="none" spc="0" normalizeH="0" baseline="0" noProof="0" dirty="0" smtClean="0">
                <a:ln>
                  <a:noFill/>
                </a:ln>
                <a:solidFill>
                  <a:srgbClr val="CC0066"/>
                </a:solidFill>
                <a:effectLst/>
                <a:uLnTx/>
                <a:uFillTx/>
                <a:latin typeface="楷体" panose="02010609060101010101" pitchFamily="49" charset="-122"/>
                <a:ea typeface="楷体" panose="02010609060101010101" pitchFamily="49" charset="-122"/>
                <a:cs typeface="+mj-cs"/>
              </a:rPr>
              <a:t>内容</a:t>
            </a:r>
            <a:endParaRPr kumimoji="0" lang="en-US" altLang="zh-CN" sz="2800" b="1" i="0" u="none" strike="noStrike" kern="1200" cap="none" spc="0" normalizeH="0" baseline="0" noProof="0" dirty="0" smtClean="0">
              <a:ln>
                <a:noFill/>
              </a:ln>
              <a:solidFill>
                <a:srgbClr val="CC0066"/>
              </a:solidFill>
              <a:effectLst/>
              <a:uLnTx/>
              <a:uFillTx/>
              <a:latin typeface="楷体" panose="02010609060101010101" pitchFamily="49" charset="-122"/>
              <a:ea typeface="楷体" panose="02010609060101010101" pitchFamily="49" charset="-122"/>
              <a:cs typeface="+mj-cs"/>
            </a:endParaRPr>
          </a:p>
        </p:txBody>
      </p:sp>
      <p:sp>
        <p:nvSpPr>
          <p:cNvPr id="7" name="Line 3"/>
          <p:cNvSpPr>
            <a:spLocks noChangeShapeType="1"/>
          </p:cNvSpPr>
          <p:nvPr/>
        </p:nvSpPr>
        <p:spPr bwMode="auto">
          <a:xfrm>
            <a:off x="395536" y="836712"/>
            <a:ext cx="8207375" cy="0"/>
          </a:xfrm>
          <a:prstGeom prst="line">
            <a:avLst/>
          </a:prstGeom>
          <a:noFill/>
          <a:ln w="76200">
            <a:solidFill>
              <a:srgbClr val="FF6600"/>
            </a:solidFill>
            <a:round/>
            <a:headEnd/>
            <a:tailEnd/>
          </a:ln>
        </p:spPr>
        <p:txBody>
          <a:body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523584" y="1052736"/>
            <a:ext cx="8064896" cy="3240360"/>
          </a:xfrm>
        </p:spPr>
        <p:txBody>
          <a:bodyPr>
            <a:normAutofit/>
          </a:bodyPr>
          <a:lstStyle/>
          <a:p>
            <a:pPr marL="342900" indent="-342900" algn="just">
              <a:buFont typeface="Wingdings" panose="05000000000000000000" pitchFamily="2" charset="2"/>
              <a:buChar char="Ø"/>
            </a:pP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CEPC</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增强器和对撞机同处一个隧道，周长</a:t>
            </a: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为</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100km</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，总共有</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16320</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台二极磁铁、</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2036</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台四极磁铁和</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448</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台六极</a:t>
            </a: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磁铁</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a:t>
            </a:r>
            <a:endPar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endParaRPr>
          </a:p>
          <a:p>
            <a:pPr marL="342900" indent="-342900" algn="just">
              <a:buFont typeface="Wingdings" panose="05000000000000000000" pitchFamily="2" charset="2"/>
              <a:buChar char="Ø"/>
            </a:pP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增强</a:t>
            </a: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器磁铁磁场变化波形为梯形波，上升时间</a:t>
            </a:r>
            <a:r>
              <a:rPr lang="en-US" altLang="zh-CN" sz="2000" b="1" dirty="0">
                <a:solidFill>
                  <a:schemeClr val="tx1"/>
                </a:solidFill>
                <a:latin typeface="楷体" panose="02010609060101010101" pitchFamily="49" charset="-122"/>
                <a:ea typeface="楷体" panose="02010609060101010101" pitchFamily="49" charset="-122"/>
                <a:cs typeface="Times New Roman" pitchFamily="18" charset="0"/>
              </a:rPr>
              <a:t>4s</a:t>
            </a: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，平顶</a:t>
            </a:r>
            <a:r>
              <a:rPr lang="en-US" altLang="zh-CN" sz="2000" b="1" dirty="0">
                <a:solidFill>
                  <a:schemeClr val="tx1"/>
                </a:solidFill>
                <a:latin typeface="楷体" panose="02010609060101010101" pitchFamily="49" charset="-122"/>
                <a:ea typeface="楷体" panose="02010609060101010101" pitchFamily="49" charset="-122"/>
                <a:cs typeface="Times New Roman" pitchFamily="18" charset="0"/>
              </a:rPr>
              <a:t>1s</a:t>
            </a: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，下降时间</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4s</a:t>
            </a: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a:t>
            </a:r>
            <a:endPar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endParaRPr>
          </a:p>
          <a:p>
            <a:pPr marL="342900" indent="-342900" algn="just">
              <a:buFont typeface="Wingdings" panose="05000000000000000000" pitchFamily="2" charset="2"/>
              <a:buChar char="Ø"/>
            </a:pP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增强器</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二极磁铁长度为</a:t>
            </a:r>
            <a:r>
              <a:rPr lang="en-US" altLang="zh-CN" sz="2000" b="1" dirty="0" smtClean="0">
                <a:solidFill>
                  <a:srgbClr val="FF0000"/>
                </a:solidFill>
                <a:latin typeface="楷体" panose="02010609060101010101" pitchFamily="49" charset="-122"/>
                <a:ea typeface="楷体" panose="02010609060101010101" pitchFamily="49" charset="-122"/>
                <a:cs typeface="Times New Roman" pitchFamily="18" charset="0"/>
              </a:rPr>
              <a:t>4.7m</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 </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最低工作磁场只有</a:t>
            </a:r>
            <a:r>
              <a:rPr lang="en-US" altLang="zh-CN" sz="2000" b="1" dirty="0" smtClean="0">
                <a:solidFill>
                  <a:srgbClr val="FF0000"/>
                </a:solidFill>
                <a:latin typeface="楷体" panose="02010609060101010101" pitchFamily="49" charset="-122"/>
                <a:ea typeface="楷体" panose="02010609060101010101" pitchFamily="49" charset="-122"/>
                <a:cs typeface="Times New Roman" pitchFamily="18" charset="0"/>
              </a:rPr>
              <a:t>29 </a:t>
            </a:r>
            <a:r>
              <a:rPr lang="en-US" altLang="zh-CN" sz="2000" b="1" dirty="0" err="1" smtClean="0">
                <a:solidFill>
                  <a:srgbClr val="FF0000"/>
                </a:solidFill>
                <a:latin typeface="楷体" panose="02010609060101010101" pitchFamily="49" charset="-122"/>
                <a:ea typeface="楷体" panose="02010609060101010101" pitchFamily="49" charset="-122"/>
                <a:cs typeface="Times New Roman" pitchFamily="18" charset="0"/>
              </a:rPr>
              <a:t>Gs</a:t>
            </a:r>
            <a:r>
              <a:rPr lang="zh-CN" altLang="en-US" sz="2000" b="1" dirty="0" smtClean="0">
                <a:solidFill>
                  <a:srgbClr val="FF0000"/>
                </a:solidFill>
                <a:latin typeface="楷体" panose="02010609060101010101" pitchFamily="49" charset="-122"/>
                <a:ea typeface="楷体" panose="02010609060101010101" pitchFamily="49" charset="-122"/>
                <a:cs typeface="Times New Roman" pitchFamily="18" charset="0"/>
              </a:rPr>
              <a:t>（</a:t>
            </a:r>
            <a:r>
              <a:rPr lang="en-US" altLang="zh-CN" sz="2000" b="1" dirty="0" smtClean="0">
                <a:solidFill>
                  <a:srgbClr val="FF0000"/>
                </a:solidFill>
                <a:latin typeface="楷体" panose="02010609060101010101" pitchFamily="49" charset="-122"/>
                <a:ea typeface="楷体" panose="02010609060101010101" pitchFamily="49" charset="-122"/>
                <a:cs typeface="Times New Roman" pitchFamily="18" charset="0"/>
              </a:rPr>
              <a:t>@10GeV</a:t>
            </a:r>
            <a:r>
              <a:rPr lang="zh-CN" altLang="en-US" sz="2000" b="1" dirty="0" smtClean="0">
                <a:solidFill>
                  <a:srgbClr val="FF0000"/>
                </a:solidFill>
                <a:latin typeface="楷体" panose="02010609060101010101" pitchFamily="49" charset="-122"/>
                <a:ea typeface="楷体" panose="02010609060101010101" pitchFamily="49" charset="-122"/>
                <a:cs typeface="Times New Roman" pitchFamily="18" charset="0"/>
              </a:rPr>
              <a:t>），</a:t>
            </a: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最高</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工作磁场为</a:t>
            </a:r>
            <a:r>
              <a:rPr lang="en-US" altLang="zh-CN" sz="2000" b="1" dirty="0" smtClean="0">
                <a:solidFill>
                  <a:srgbClr val="FF0000"/>
                </a:solidFill>
                <a:latin typeface="楷体" panose="02010609060101010101" pitchFamily="49" charset="-122"/>
                <a:ea typeface="楷体" panose="02010609060101010101" pitchFamily="49" charset="-122"/>
                <a:cs typeface="Times New Roman" pitchFamily="18" charset="0"/>
              </a:rPr>
              <a:t>392 </a:t>
            </a:r>
            <a:r>
              <a:rPr lang="en-US" altLang="zh-CN" sz="2000" b="1" dirty="0" err="1" smtClean="0">
                <a:solidFill>
                  <a:srgbClr val="FF0000"/>
                </a:solidFill>
                <a:latin typeface="楷体" panose="02010609060101010101" pitchFamily="49" charset="-122"/>
                <a:ea typeface="楷体" panose="02010609060101010101" pitchFamily="49" charset="-122"/>
                <a:cs typeface="Times New Roman" pitchFamily="18" charset="0"/>
              </a:rPr>
              <a:t>Gs</a:t>
            </a:r>
            <a:r>
              <a:rPr lang="zh-CN" altLang="en-US" sz="2000" b="1" dirty="0" smtClean="0">
                <a:solidFill>
                  <a:srgbClr val="FF0000"/>
                </a:solidFill>
                <a:latin typeface="楷体" panose="02010609060101010101" pitchFamily="49" charset="-122"/>
                <a:ea typeface="楷体" panose="02010609060101010101" pitchFamily="49" charset="-122"/>
                <a:cs typeface="Times New Roman" pitchFamily="18" charset="0"/>
              </a:rPr>
              <a:t>（</a:t>
            </a:r>
            <a:r>
              <a:rPr lang="en-US" altLang="zh-CN" sz="2000" b="1" dirty="0" smtClean="0">
                <a:solidFill>
                  <a:srgbClr val="FF0000"/>
                </a:solidFill>
                <a:latin typeface="楷体" panose="02010609060101010101" pitchFamily="49" charset="-122"/>
                <a:ea typeface="楷体" panose="02010609060101010101" pitchFamily="49" charset="-122"/>
                <a:cs typeface="Times New Roman" pitchFamily="18" charset="0"/>
              </a:rPr>
              <a:t>@120GeV</a:t>
            </a:r>
            <a:r>
              <a:rPr lang="zh-CN" altLang="en-US" sz="2000" b="1" dirty="0" smtClean="0">
                <a:solidFill>
                  <a:srgbClr val="FF0000"/>
                </a:solidFill>
                <a:latin typeface="楷体" panose="02010609060101010101" pitchFamily="49" charset="-122"/>
                <a:ea typeface="楷体" panose="02010609060101010101" pitchFamily="49" charset="-122"/>
                <a:cs typeface="Times New Roman" pitchFamily="18" charset="0"/>
              </a:rPr>
              <a:t>）</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，是增强器磁铁中技术难度最大、加工时间最长、造价最多的磁铁。</a:t>
            </a:r>
            <a:endPar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endParaRPr>
          </a:p>
        </p:txBody>
      </p:sp>
      <p:sp>
        <p:nvSpPr>
          <p:cNvPr id="6" name="Rectangle 2"/>
          <p:cNvSpPr txBox="1">
            <a:spLocks noChangeArrowheads="1"/>
          </p:cNvSpPr>
          <p:nvPr/>
        </p:nvSpPr>
        <p:spPr>
          <a:xfrm>
            <a:off x="179512" y="260648"/>
            <a:ext cx="8437562" cy="6477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zh-CN" altLang="en-US" sz="2800" b="1" noProof="0" dirty="0">
                <a:solidFill>
                  <a:srgbClr val="CC0066"/>
                </a:solidFill>
                <a:latin typeface="楷体" panose="02010609060101010101" pitchFamily="49" charset="-122"/>
                <a:ea typeface="楷体" panose="02010609060101010101" pitchFamily="49" charset="-122"/>
                <a:cs typeface="+mj-cs"/>
              </a:rPr>
              <a:t>增强</a:t>
            </a:r>
            <a:r>
              <a:rPr lang="zh-CN" altLang="en-US" sz="2800" b="1" noProof="0" dirty="0" smtClean="0">
                <a:solidFill>
                  <a:srgbClr val="CC0066"/>
                </a:solidFill>
                <a:latin typeface="楷体" panose="02010609060101010101" pitchFamily="49" charset="-122"/>
                <a:ea typeface="楷体" panose="02010609060101010101" pitchFamily="49" charset="-122"/>
                <a:cs typeface="+mj-cs"/>
              </a:rPr>
              <a:t>器磁铁</a:t>
            </a:r>
            <a:r>
              <a:rPr lang="en-US" altLang="zh-CN" sz="2800" b="1" noProof="0" dirty="0" smtClean="0">
                <a:solidFill>
                  <a:srgbClr val="CC0066"/>
                </a:solidFill>
                <a:latin typeface="楷体" panose="02010609060101010101" pitchFamily="49" charset="-122"/>
                <a:ea typeface="楷体" panose="02010609060101010101" pitchFamily="49" charset="-122"/>
                <a:cs typeface="+mj-cs"/>
              </a:rPr>
              <a:t>TDR</a:t>
            </a:r>
            <a:r>
              <a:rPr lang="zh-CN" altLang="en-US" sz="2800" b="1" noProof="0" dirty="0" smtClean="0">
                <a:solidFill>
                  <a:srgbClr val="CC0066"/>
                </a:solidFill>
                <a:latin typeface="楷体" panose="02010609060101010101" pitchFamily="49" charset="-122"/>
                <a:ea typeface="楷体" panose="02010609060101010101" pitchFamily="49" charset="-122"/>
                <a:cs typeface="+mj-cs"/>
              </a:rPr>
              <a:t>研究重点</a:t>
            </a:r>
            <a:endParaRPr kumimoji="0" lang="en-US" altLang="zh-CN" sz="2800" b="1" i="0" u="none" strike="noStrike" kern="1200" cap="none" spc="0" normalizeH="0" baseline="0" noProof="0" dirty="0" smtClean="0">
              <a:ln>
                <a:noFill/>
              </a:ln>
              <a:solidFill>
                <a:srgbClr val="CC0066"/>
              </a:solidFill>
              <a:effectLst/>
              <a:uLnTx/>
              <a:uFillTx/>
              <a:latin typeface="楷体" panose="02010609060101010101" pitchFamily="49" charset="-122"/>
              <a:ea typeface="楷体" panose="02010609060101010101" pitchFamily="49" charset="-122"/>
              <a:cs typeface="+mj-cs"/>
            </a:endParaRPr>
          </a:p>
        </p:txBody>
      </p:sp>
      <p:sp>
        <p:nvSpPr>
          <p:cNvPr id="7" name="Line 3"/>
          <p:cNvSpPr>
            <a:spLocks noChangeShapeType="1"/>
          </p:cNvSpPr>
          <p:nvPr/>
        </p:nvSpPr>
        <p:spPr bwMode="auto">
          <a:xfrm>
            <a:off x="395536" y="836712"/>
            <a:ext cx="8207375" cy="0"/>
          </a:xfrm>
          <a:prstGeom prst="line">
            <a:avLst/>
          </a:prstGeom>
          <a:noFill/>
          <a:ln w="76200">
            <a:solidFill>
              <a:srgbClr val="FF6600"/>
            </a:solidFill>
            <a:round/>
            <a:headEnd/>
            <a:tailEnd/>
          </a:ln>
        </p:spPr>
        <p:txBody>
          <a:bodyPr/>
          <a:lstStyle/>
          <a:p>
            <a:endParaRPr lang="zh-CN" altLang="en-US"/>
          </a:p>
        </p:txBody>
      </p:sp>
      <p:graphicFrame>
        <p:nvGraphicFramePr>
          <p:cNvPr id="8" name="表格 7"/>
          <p:cNvGraphicFramePr>
            <a:graphicFrameLocks noGrp="1"/>
          </p:cNvGraphicFramePr>
          <p:nvPr>
            <p:extLst>
              <p:ext uri="{D42A27DB-BD31-4B8C-83A1-F6EECF244321}">
                <p14:modId xmlns:p14="http://schemas.microsoft.com/office/powerpoint/2010/main" val="244915360"/>
              </p:ext>
            </p:extLst>
          </p:nvPr>
        </p:nvGraphicFramePr>
        <p:xfrm>
          <a:off x="1187624" y="3514867"/>
          <a:ext cx="6624735" cy="2866461"/>
        </p:xfrm>
        <a:graphic>
          <a:graphicData uri="http://schemas.openxmlformats.org/drawingml/2006/table">
            <a:tbl>
              <a:tblPr firstRow="1" firstCol="1" bandRow="1">
                <a:tableStyleId>{5C22544A-7EE6-4342-B048-85BDC9FD1C3A}</a:tableStyleId>
              </a:tblPr>
              <a:tblGrid>
                <a:gridCol w="3096344"/>
                <a:gridCol w="3528391"/>
              </a:tblGrid>
              <a:tr h="283532">
                <a:tc>
                  <a:txBody>
                    <a:bodyPr/>
                    <a:lstStyle/>
                    <a:p>
                      <a:pPr>
                        <a:spcAft>
                          <a:spcPts val="0"/>
                        </a:spcAft>
                      </a:pPr>
                      <a:r>
                        <a:rPr lang="en-GB" sz="2000" dirty="0">
                          <a:effectLst/>
                        </a:rPr>
                        <a:t> </a:t>
                      </a:r>
                      <a:endParaRPr lang="zh-CN" sz="2000" dirty="0">
                        <a:effectLst/>
                        <a:latin typeface="Times New Roman"/>
                        <a:ea typeface="MS Mincho"/>
                        <a:cs typeface="Times New Roman"/>
                      </a:endParaRPr>
                    </a:p>
                  </a:txBody>
                  <a:tcPr marL="8255" marR="8255" marT="8255" marB="0" anchor="ctr"/>
                </a:tc>
                <a:tc>
                  <a:txBody>
                    <a:bodyPr/>
                    <a:lstStyle/>
                    <a:p>
                      <a:pPr algn="ctr">
                        <a:spcAft>
                          <a:spcPts val="0"/>
                        </a:spcAft>
                      </a:pPr>
                      <a:r>
                        <a:rPr lang="en-GB" sz="2000" dirty="0" smtClean="0">
                          <a:effectLst/>
                        </a:rPr>
                        <a:t>BST-63B@100km</a:t>
                      </a:r>
                      <a:endParaRPr lang="zh-CN" sz="2000" dirty="0">
                        <a:effectLst/>
                        <a:latin typeface="Times New Roman"/>
                        <a:ea typeface="MS Mincho"/>
                        <a:cs typeface="Times New Roman"/>
                      </a:endParaRPr>
                    </a:p>
                  </a:txBody>
                  <a:tcPr marL="8255" marR="8255" marT="8255" marB="0" anchor="ctr"/>
                </a:tc>
              </a:tr>
              <a:tr h="283532">
                <a:tc>
                  <a:txBody>
                    <a:bodyPr/>
                    <a:lstStyle/>
                    <a:p>
                      <a:pPr>
                        <a:spcAft>
                          <a:spcPts val="0"/>
                        </a:spcAft>
                      </a:pPr>
                      <a:r>
                        <a:rPr lang="en-GB" sz="2000" dirty="0">
                          <a:effectLst/>
                        </a:rPr>
                        <a:t>Quantity</a:t>
                      </a:r>
                      <a:endParaRPr lang="zh-CN" sz="2000" dirty="0">
                        <a:effectLst/>
                        <a:latin typeface="Times New Roman"/>
                        <a:ea typeface="MS Mincho"/>
                        <a:cs typeface="Times New Roman"/>
                      </a:endParaRPr>
                    </a:p>
                  </a:txBody>
                  <a:tcPr marL="8255" marR="8255" marT="8255" marB="0" anchor="ctr"/>
                </a:tc>
                <a:tc>
                  <a:txBody>
                    <a:bodyPr/>
                    <a:lstStyle/>
                    <a:p>
                      <a:pPr algn="ctr">
                        <a:spcAft>
                          <a:spcPts val="0"/>
                        </a:spcAft>
                      </a:pPr>
                      <a:r>
                        <a:rPr lang="en-GB" sz="2000" dirty="0" smtClean="0">
                          <a:effectLst/>
                        </a:rPr>
                        <a:t>1</a:t>
                      </a:r>
                      <a:r>
                        <a:rPr lang="en-US" altLang="zh-CN" sz="2000" dirty="0" smtClean="0">
                          <a:effectLst/>
                        </a:rPr>
                        <a:t>6320</a:t>
                      </a:r>
                      <a:endParaRPr lang="zh-CN" sz="2000" dirty="0">
                        <a:effectLst/>
                        <a:latin typeface="Times New Roman"/>
                        <a:ea typeface="MS Mincho"/>
                        <a:cs typeface="Times New Roman"/>
                      </a:endParaRPr>
                    </a:p>
                  </a:txBody>
                  <a:tcPr marL="8255" marR="8255" marT="8255" marB="0" anchor="ctr"/>
                </a:tc>
              </a:tr>
              <a:tr h="337538">
                <a:tc>
                  <a:txBody>
                    <a:bodyPr/>
                    <a:lstStyle/>
                    <a:p>
                      <a:pPr>
                        <a:spcAft>
                          <a:spcPts val="0"/>
                        </a:spcAft>
                      </a:pPr>
                      <a:r>
                        <a:rPr lang="en-GB" sz="2000" dirty="0">
                          <a:effectLst/>
                        </a:rPr>
                        <a:t>Minimum field (</a:t>
                      </a:r>
                      <a:r>
                        <a:rPr lang="en-GB" sz="2000" dirty="0" err="1">
                          <a:effectLst/>
                        </a:rPr>
                        <a:t>Gs</a:t>
                      </a:r>
                      <a:r>
                        <a:rPr lang="en-GB" sz="2000" dirty="0">
                          <a:effectLst/>
                        </a:rPr>
                        <a:t>)</a:t>
                      </a:r>
                      <a:endParaRPr lang="zh-CN" sz="2000" dirty="0">
                        <a:effectLst/>
                        <a:latin typeface="Times New Roman"/>
                        <a:ea typeface="MS Mincho"/>
                        <a:cs typeface="Times New Roman"/>
                      </a:endParaRPr>
                    </a:p>
                  </a:txBody>
                  <a:tcPr marL="8255" marR="8255" marT="8255" marB="0" anchor="ctr"/>
                </a:tc>
                <a:tc>
                  <a:txBody>
                    <a:bodyPr/>
                    <a:lstStyle/>
                    <a:p>
                      <a:pPr algn="ctr">
                        <a:spcAft>
                          <a:spcPts val="0"/>
                        </a:spcAft>
                      </a:pPr>
                      <a:r>
                        <a:rPr lang="en-GB" sz="2000" dirty="0">
                          <a:effectLst/>
                        </a:rPr>
                        <a:t>29 </a:t>
                      </a:r>
                      <a:endParaRPr lang="zh-CN" sz="2000" dirty="0">
                        <a:effectLst/>
                        <a:latin typeface="Times New Roman"/>
                        <a:ea typeface="MS Mincho"/>
                        <a:cs typeface="Times New Roman"/>
                      </a:endParaRPr>
                    </a:p>
                  </a:txBody>
                  <a:tcPr marL="8255" marR="8255" marT="8255" marB="0" anchor="ctr"/>
                </a:tc>
              </a:tr>
              <a:tr h="337538">
                <a:tc>
                  <a:txBody>
                    <a:bodyPr/>
                    <a:lstStyle/>
                    <a:p>
                      <a:pPr>
                        <a:spcAft>
                          <a:spcPts val="0"/>
                        </a:spcAft>
                      </a:pPr>
                      <a:r>
                        <a:rPr lang="en-GB" sz="2000">
                          <a:effectLst/>
                        </a:rPr>
                        <a:t>Maximum field (Gs)</a:t>
                      </a:r>
                      <a:endParaRPr lang="zh-CN" sz="2000">
                        <a:effectLst/>
                        <a:latin typeface="Times New Roman"/>
                        <a:ea typeface="MS Mincho"/>
                        <a:cs typeface="Times New Roman"/>
                      </a:endParaRPr>
                    </a:p>
                  </a:txBody>
                  <a:tcPr marL="8255" marR="8255" marT="8255" marB="0" anchor="ctr"/>
                </a:tc>
                <a:tc>
                  <a:txBody>
                    <a:bodyPr/>
                    <a:lstStyle/>
                    <a:p>
                      <a:pPr algn="ctr">
                        <a:spcAft>
                          <a:spcPts val="0"/>
                        </a:spcAft>
                      </a:pPr>
                      <a:r>
                        <a:rPr lang="en-US" altLang="zh-CN" sz="2000" dirty="0" smtClean="0">
                          <a:effectLst/>
                          <a:latin typeface="+mn-lt"/>
                          <a:ea typeface="+mn-ea"/>
                          <a:cs typeface="+mn-cs"/>
                        </a:rPr>
                        <a:t>3</a:t>
                      </a:r>
                      <a:r>
                        <a:rPr lang="en-GB" altLang="zh-CN" sz="2000" dirty="0" smtClean="0">
                          <a:effectLst/>
                          <a:latin typeface="+mn-lt"/>
                          <a:ea typeface="+mn-ea"/>
                          <a:cs typeface="+mn-cs"/>
                        </a:rPr>
                        <a:t>92</a:t>
                      </a:r>
                      <a:endParaRPr lang="zh-CN" sz="2000" dirty="0">
                        <a:effectLst/>
                        <a:latin typeface="Times New Roman"/>
                        <a:ea typeface="MS Mincho"/>
                        <a:cs typeface="Times New Roman"/>
                      </a:endParaRPr>
                    </a:p>
                  </a:txBody>
                  <a:tcPr marL="8255" marR="8255" marT="8255" marB="0" anchor="ctr"/>
                </a:tc>
              </a:tr>
              <a:tr h="283532">
                <a:tc>
                  <a:txBody>
                    <a:bodyPr/>
                    <a:lstStyle/>
                    <a:p>
                      <a:pPr>
                        <a:spcAft>
                          <a:spcPts val="0"/>
                        </a:spcAft>
                      </a:pPr>
                      <a:r>
                        <a:rPr lang="en-GB" sz="2000">
                          <a:effectLst/>
                        </a:rPr>
                        <a:t>Gap (mm)</a:t>
                      </a:r>
                      <a:endParaRPr lang="zh-CN" sz="2000">
                        <a:effectLst/>
                        <a:latin typeface="Times New Roman"/>
                        <a:ea typeface="MS Mincho"/>
                        <a:cs typeface="Times New Roman"/>
                      </a:endParaRPr>
                    </a:p>
                  </a:txBody>
                  <a:tcPr marL="8255" marR="8255" marT="8255" marB="0" anchor="ctr"/>
                </a:tc>
                <a:tc>
                  <a:txBody>
                    <a:bodyPr/>
                    <a:lstStyle/>
                    <a:p>
                      <a:pPr algn="ctr">
                        <a:spcAft>
                          <a:spcPts val="0"/>
                        </a:spcAft>
                      </a:pPr>
                      <a:r>
                        <a:rPr lang="en-GB" altLang="zh-CN" sz="2000" dirty="0" smtClean="0">
                          <a:effectLst/>
                          <a:latin typeface="+mn-lt"/>
                          <a:ea typeface="+mn-ea"/>
                          <a:cs typeface="+mn-cs"/>
                        </a:rPr>
                        <a:t>63</a:t>
                      </a:r>
                      <a:endParaRPr lang="zh-CN" sz="2000" dirty="0">
                        <a:effectLst/>
                        <a:latin typeface="Times New Roman"/>
                        <a:ea typeface="MS Mincho"/>
                        <a:cs typeface="Times New Roman"/>
                      </a:endParaRPr>
                    </a:p>
                  </a:txBody>
                  <a:tcPr marL="8255" marR="8255" marT="8255" marB="0" anchor="ctr"/>
                </a:tc>
              </a:tr>
              <a:tr h="283532">
                <a:tc>
                  <a:txBody>
                    <a:bodyPr/>
                    <a:lstStyle/>
                    <a:p>
                      <a:pPr>
                        <a:spcAft>
                          <a:spcPts val="0"/>
                        </a:spcAft>
                      </a:pPr>
                      <a:r>
                        <a:rPr lang="en-GB" sz="2000">
                          <a:effectLst/>
                        </a:rPr>
                        <a:t>Magnetic Length (mm)</a:t>
                      </a:r>
                      <a:endParaRPr lang="zh-CN" sz="2000">
                        <a:effectLst/>
                        <a:latin typeface="Times New Roman"/>
                        <a:ea typeface="MS Mincho"/>
                        <a:cs typeface="Times New Roman"/>
                      </a:endParaRPr>
                    </a:p>
                  </a:txBody>
                  <a:tcPr marL="8255" marR="8255" marT="8255" marB="0" anchor="ctr"/>
                </a:tc>
                <a:tc>
                  <a:txBody>
                    <a:bodyPr/>
                    <a:lstStyle/>
                    <a:p>
                      <a:pPr algn="ctr">
                        <a:spcAft>
                          <a:spcPts val="0"/>
                        </a:spcAft>
                      </a:pPr>
                      <a:r>
                        <a:rPr lang="en-GB" sz="2000" dirty="0" smtClean="0">
                          <a:effectLst/>
                        </a:rPr>
                        <a:t>4700</a:t>
                      </a:r>
                      <a:endParaRPr lang="zh-CN" sz="2000" dirty="0">
                        <a:effectLst/>
                        <a:latin typeface="Times New Roman"/>
                        <a:ea typeface="MS Mincho"/>
                        <a:cs typeface="Times New Roman"/>
                      </a:endParaRPr>
                    </a:p>
                  </a:txBody>
                  <a:tcPr marL="8255" marR="8255" marT="8255" marB="0" anchor="ctr"/>
                </a:tc>
              </a:tr>
              <a:tr h="283532">
                <a:tc>
                  <a:txBody>
                    <a:bodyPr/>
                    <a:lstStyle/>
                    <a:p>
                      <a:pPr>
                        <a:spcAft>
                          <a:spcPts val="0"/>
                        </a:spcAft>
                      </a:pPr>
                      <a:r>
                        <a:rPr lang="en-GB" sz="2000">
                          <a:effectLst/>
                        </a:rPr>
                        <a:t>Good field region (mm)</a:t>
                      </a:r>
                      <a:endParaRPr lang="zh-CN" sz="2000">
                        <a:effectLst/>
                        <a:latin typeface="Times New Roman"/>
                        <a:ea typeface="MS Mincho"/>
                        <a:cs typeface="Times New Roman"/>
                      </a:endParaRPr>
                    </a:p>
                  </a:txBody>
                  <a:tcPr marL="8255" marR="8255" marT="8255" marB="0" anchor="ctr"/>
                </a:tc>
                <a:tc>
                  <a:txBody>
                    <a:bodyPr/>
                    <a:lstStyle/>
                    <a:p>
                      <a:pPr algn="ctr">
                        <a:spcAft>
                          <a:spcPts val="0"/>
                        </a:spcAft>
                      </a:pPr>
                      <a:r>
                        <a:rPr lang="en-GB" altLang="zh-CN" sz="2000" dirty="0" smtClean="0">
                          <a:effectLst/>
                          <a:latin typeface="+mn-lt"/>
                          <a:ea typeface="+mn-ea"/>
                          <a:cs typeface="+mn-cs"/>
                        </a:rPr>
                        <a:t>55</a:t>
                      </a:r>
                      <a:endParaRPr lang="zh-CN" sz="2000" dirty="0">
                        <a:effectLst/>
                        <a:latin typeface="Times New Roman"/>
                        <a:ea typeface="MS Mincho"/>
                        <a:cs typeface="Times New Roman"/>
                      </a:endParaRPr>
                    </a:p>
                  </a:txBody>
                  <a:tcPr marL="8255" marR="8255" marT="8255" marB="0" anchor="ctr"/>
                </a:tc>
              </a:tr>
              <a:tr h="283532">
                <a:tc>
                  <a:txBody>
                    <a:bodyPr/>
                    <a:lstStyle/>
                    <a:p>
                      <a:pPr>
                        <a:spcAft>
                          <a:spcPts val="0"/>
                        </a:spcAft>
                      </a:pPr>
                      <a:r>
                        <a:rPr lang="en-GB" sz="2000">
                          <a:effectLst/>
                        </a:rPr>
                        <a:t>Field uniformity</a:t>
                      </a:r>
                      <a:endParaRPr lang="zh-CN" sz="2000">
                        <a:effectLst/>
                        <a:latin typeface="Times New Roman"/>
                        <a:ea typeface="MS Mincho"/>
                        <a:cs typeface="Times New Roman"/>
                      </a:endParaRPr>
                    </a:p>
                  </a:txBody>
                  <a:tcPr marL="8255" marR="8255" marT="8255" marB="0" anchor="ctr"/>
                </a:tc>
                <a:tc>
                  <a:txBody>
                    <a:bodyPr/>
                    <a:lstStyle/>
                    <a:p>
                      <a:pPr algn="ctr">
                        <a:spcAft>
                          <a:spcPts val="0"/>
                        </a:spcAft>
                      </a:pPr>
                      <a:r>
                        <a:rPr lang="en-GB" sz="2000" dirty="0">
                          <a:effectLst/>
                        </a:rPr>
                        <a:t>0.1%</a:t>
                      </a:r>
                      <a:endParaRPr lang="zh-CN" sz="2000" dirty="0">
                        <a:effectLst/>
                        <a:latin typeface="Times New Roman"/>
                        <a:ea typeface="MS Mincho"/>
                        <a:cs typeface="Times New Roman"/>
                      </a:endParaRPr>
                    </a:p>
                  </a:txBody>
                  <a:tcPr marL="8255" marR="8255" marT="8255" marB="0" anchor="ctr"/>
                </a:tc>
              </a:tr>
              <a:tr h="283532">
                <a:tc>
                  <a:txBody>
                    <a:bodyPr/>
                    <a:lstStyle/>
                    <a:p>
                      <a:pPr>
                        <a:spcAft>
                          <a:spcPts val="0"/>
                        </a:spcAft>
                      </a:pPr>
                      <a:r>
                        <a:rPr lang="en-US" altLang="zh-CN" sz="2000" dirty="0" smtClean="0">
                          <a:effectLst/>
                          <a:latin typeface="Times New Roman"/>
                          <a:ea typeface="MS Mincho"/>
                          <a:cs typeface="Times New Roman"/>
                        </a:rPr>
                        <a:t>Field reproducibility</a:t>
                      </a:r>
                      <a:endParaRPr lang="zh-CN" sz="2000" dirty="0">
                        <a:effectLst/>
                        <a:latin typeface="Times New Roman"/>
                        <a:ea typeface="MS Mincho"/>
                        <a:cs typeface="Times New Roman"/>
                      </a:endParaRPr>
                    </a:p>
                  </a:txBody>
                  <a:tcPr marL="8255" marR="8255" marT="8255" marB="0" anchor="ctr"/>
                </a:tc>
                <a:tc>
                  <a:txBody>
                    <a:bodyPr/>
                    <a:lstStyle/>
                    <a:p>
                      <a:pPr algn="ctr">
                        <a:spcAft>
                          <a:spcPts val="0"/>
                        </a:spcAft>
                      </a:pPr>
                      <a:r>
                        <a:rPr lang="en-US" altLang="zh-CN" sz="2000" dirty="0" smtClean="0">
                          <a:effectLst/>
                          <a:latin typeface="Times New Roman"/>
                          <a:ea typeface="MS Mincho"/>
                          <a:cs typeface="Times New Roman"/>
                        </a:rPr>
                        <a:t>0.05%</a:t>
                      </a:r>
                      <a:endParaRPr lang="zh-CN" sz="2000" dirty="0">
                        <a:effectLst/>
                        <a:latin typeface="Times New Roman"/>
                        <a:ea typeface="MS Mincho"/>
                        <a:cs typeface="Times New Roman"/>
                      </a:endParaRPr>
                    </a:p>
                  </a:txBody>
                  <a:tcPr marL="8255" marR="8255" marT="8255" marB="0" anchor="ctr"/>
                </a:tc>
              </a:tr>
            </a:tbl>
          </a:graphicData>
        </a:graphic>
      </p:graphicFrame>
    </p:spTree>
    <p:extLst>
      <p:ext uri="{BB962C8B-B14F-4D97-AF65-F5344CB8AC3E}">
        <p14:creationId xmlns:p14="http://schemas.microsoft.com/office/powerpoint/2010/main" val="46516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712091" y="1268760"/>
            <a:ext cx="7890820" cy="3888432"/>
          </a:xfrm>
        </p:spPr>
        <p:txBody>
          <a:bodyPr>
            <a:normAutofit/>
          </a:bodyPr>
          <a:lstStyle/>
          <a:p>
            <a:pPr marL="342900" indent="-342900" algn="just">
              <a:buFont typeface="Wingdings" panose="05000000000000000000" pitchFamily="2" charset="2"/>
              <a:buChar char="Ø"/>
            </a:pP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所有磁铁的总长度</a:t>
            </a:r>
            <a:r>
              <a:rPr lang="en-US" altLang="zh-CN" sz="2000" b="1" dirty="0">
                <a:solidFill>
                  <a:schemeClr val="tx1"/>
                </a:solidFill>
                <a:latin typeface="楷体" panose="02010609060101010101" pitchFamily="49" charset="-122"/>
                <a:ea typeface="楷体" panose="02010609060101010101" pitchFamily="49" charset="-122"/>
                <a:cs typeface="Times New Roman" pitchFamily="18" charset="0"/>
              </a:rPr>
              <a:t>~</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75km</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，降低磁铁造价是磁铁设计时必须要考虑一个重要因素；</a:t>
            </a:r>
            <a:endPar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endParaRPr>
          </a:p>
          <a:p>
            <a:pPr marL="342900" indent="-342900" algn="just">
              <a:buFont typeface="Wingdings" panose="05000000000000000000" pitchFamily="2" charset="2"/>
              <a:buChar char="Ø"/>
            </a:pP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最低工作</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磁场时的绝对误差</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 </a:t>
            </a:r>
            <a:r>
              <a:rPr lang="en-US" altLang="zh-CN" sz="2000" b="1" dirty="0">
                <a:solidFill>
                  <a:schemeClr val="tx1"/>
                </a:solidFill>
                <a:latin typeface="楷体" panose="02010609060101010101" pitchFamily="49" charset="-122"/>
                <a:ea typeface="楷体" panose="02010609060101010101" pitchFamily="49" charset="-122"/>
                <a:cs typeface="Times New Roman" pitchFamily="18" charset="0"/>
              </a:rPr>
              <a:t>&lt;29Gs*0.1%=</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0.029Gs</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，而常规铁芯材料（硅钢片）剩磁在磁间隙内产生的磁场大约为</a:t>
            </a:r>
            <a:r>
              <a:rPr lang="en-US" altLang="zh-CN" sz="2000" b="1" dirty="0">
                <a:solidFill>
                  <a:schemeClr val="tx1"/>
                </a:solidFill>
                <a:latin typeface="楷体" panose="02010609060101010101" pitchFamily="49" charset="-122"/>
                <a:ea typeface="楷体" panose="02010609060101010101" pitchFamily="49" charset="-122"/>
                <a:cs typeface="Times New Roman" pitchFamily="18" charset="0"/>
              </a:rPr>
              <a:t>4-6 </a:t>
            </a:r>
            <a:r>
              <a:rPr lang="en-US" altLang="zh-CN" sz="2000" b="1" dirty="0" err="1" smtClean="0">
                <a:solidFill>
                  <a:schemeClr val="tx1"/>
                </a:solidFill>
                <a:latin typeface="楷体" panose="02010609060101010101" pitchFamily="49" charset="-122"/>
                <a:ea typeface="楷体" panose="02010609060101010101" pitchFamily="49" charset="-122"/>
                <a:cs typeface="Times New Roman" pitchFamily="18" charset="0"/>
              </a:rPr>
              <a:t>Gs</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a:t>
            </a:r>
            <a:endPar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endParaRPr>
          </a:p>
          <a:p>
            <a:pPr marL="342900" indent="-342900" algn="just">
              <a:buFont typeface="Wingdings" panose="05000000000000000000" pitchFamily="2" charset="2"/>
              <a:buChar char="Ø"/>
            </a:pP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由于材料磁化曲线在低场区域的不准确度以及计算机模拟程序自身在低场时精确度不足，</a:t>
            </a:r>
            <a:r>
              <a:rPr lang="zh-CN" altLang="en-US" sz="2000" b="1" dirty="0">
                <a:solidFill>
                  <a:schemeClr val="tx1"/>
                </a:solidFill>
                <a:latin typeface="楷体" panose="02010609060101010101" pitchFamily="49" charset="-122"/>
                <a:ea typeface="楷体" panose="02010609060101010101" pitchFamily="49" charset="-122"/>
                <a:cs typeface="Times New Roman" pitchFamily="18" charset="0"/>
              </a:rPr>
              <a:t>无法采用</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常规的优化磁场的设计方法；</a:t>
            </a:r>
            <a:endPar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endParaRPr>
          </a:p>
          <a:p>
            <a:pPr marL="342900" indent="-342900" algn="just">
              <a:buFont typeface="Wingdings" panose="05000000000000000000" pitchFamily="2" charset="2"/>
              <a:buChar char="Ø"/>
            </a:pP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通常霍尔探头通常的绝对测量精度大约为</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 0.02 </a:t>
            </a:r>
            <a:r>
              <a:rPr lang="en-US" altLang="zh-CN" sz="2000" b="1" dirty="0" err="1" smtClean="0">
                <a:solidFill>
                  <a:schemeClr val="tx1"/>
                </a:solidFill>
                <a:latin typeface="楷体" panose="02010609060101010101" pitchFamily="49" charset="-122"/>
                <a:ea typeface="楷体" panose="02010609060101010101" pitchFamily="49" charset="-122"/>
                <a:cs typeface="Times New Roman" pitchFamily="18" charset="0"/>
              </a:rPr>
              <a:t>Gs</a:t>
            </a:r>
            <a:r>
              <a:rPr lang="en-US" altLang="zh-CN" sz="2000" b="1" dirty="0">
                <a:solidFill>
                  <a:schemeClr val="tx1"/>
                </a:solidFill>
                <a:latin typeface="楷体" panose="02010609060101010101" pitchFamily="49" charset="-122"/>
                <a:ea typeface="楷体" panose="02010609060101010101" pitchFamily="49" charset="-122"/>
                <a:cs typeface="Times New Roman" pitchFamily="18" charset="0"/>
              </a:rPr>
              <a:t>, </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已无法测量磁场误差和磁场的重复精度</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a:t>
            </a:r>
            <a:endParaRPr lang="en-US" altLang="zh-CN" sz="2000" b="1" dirty="0">
              <a:solidFill>
                <a:schemeClr val="tx1"/>
              </a:solidFill>
              <a:latin typeface="楷体" panose="02010609060101010101" pitchFamily="49" charset="-122"/>
              <a:ea typeface="楷体" panose="02010609060101010101" pitchFamily="49" charset="-122"/>
              <a:cs typeface="Times New Roman" pitchFamily="18" charset="0"/>
            </a:endParaRPr>
          </a:p>
          <a:p>
            <a:pPr marL="342900" indent="-342900" algn="just">
              <a:buFont typeface="Wingdings" panose="05000000000000000000" pitchFamily="2" charset="2"/>
              <a:buChar char="Ø"/>
            </a:pP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磁铁长度为</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4.7m</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，而截面尺寸大约</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0.3m</a:t>
            </a:r>
            <a:r>
              <a:rPr lang="zh-CN" altLang="en-US" sz="2000" b="1" dirty="0" smtClean="0">
                <a:solidFill>
                  <a:schemeClr val="tx1"/>
                </a:solidFill>
                <a:latin typeface="楷体" panose="02010609060101010101" pitchFamily="49" charset="-122"/>
                <a:ea typeface="楷体" panose="02010609060101010101" pitchFamily="49" charset="-122"/>
                <a:cs typeface="Times New Roman" pitchFamily="18" charset="0"/>
              </a:rPr>
              <a:t>，长径比很大的磁铁的加工制造、吊装和运输也具有挑战性</a:t>
            </a:r>
            <a:r>
              <a:rPr lang="en-US" altLang="zh-CN" sz="2000" b="1" dirty="0" smtClean="0">
                <a:solidFill>
                  <a:schemeClr val="tx1"/>
                </a:solidFill>
                <a:latin typeface="楷体" panose="02010609060101010101" pitchFamily="49" charset="-122"/>
                <a:ea typeface="楷体" panose="02010609060101010101" pitchFamily="49" charset="-122"/>
                <a:cs typeface="Times New Roman" pitchFamily="18" charset="0"/>
              </a:rPr>
              <a:t>.</a:t>
            </a:r>
            <a:endParaRPr lang="en-US" altLang="zh-CN" sz="2000" b="1" dirty="0">
              <a:solidFill>
                <a:schemeClr val="tx1"/>
              </a:solidFill>
              <a:latin typeface="楷体" panose="02010609060101010101" pitchFamily="49" charset="-122"/>
              <a:ea typeface="楷体" panose="02010609060101010101" pitchFamily="49" charset="-122"/>
              <a:cs typeface="Times New Roman" pitchFamily="18" charset="0"/>
            </a:endParaRPr>
          </a:p>
          <a:p>
            <a:pPr marL="457200" indent="-457200" algn="l"/>
            <a:endParaRPr lang="en-US" altLang="zh-CN" sz="2000" dirty="0" smtClean="0"/>
          </a:p>
        </p:txBody>
      </p:sp>
      <p:sp>
        <p:nvSpPr>
          <p:cNvPr id="5" name="Line 3"/>
          <p:cNvSpPr>
            <a:spLocks noChangeShapeType="1"/>
          </p:cNvSpPr>
          <p:nvPr/>
        </p:nvSpPr>
        <p:spPr bwMode="auto">
          <a:xfrm>
            <a:off x="395536" y="980728"/>
            <a:ext cx="8207375" cy="0"/>
          </a:xfrm>
          <a:prstGeom prst="line">
            <a:avLst/>
          </a:prstGeom>
          <a:noFill/>
          <a:ln w="76200">
            <a:solidFill>
              <a:srgbClr val="FF6600"/>
            </a:solidFill>
            <a:round/>
            <a:headEnd/>
            <a:tailEnd/>
          </a:ln>
        </p:spPr>
        <p:txBody>
          <a:bodyPr/>
          <a:lstStyle/>
          <a:p>
            <a:endParaRPr lang="zh-CN" altLang="en-US"/>
          </a:p>
        </p:txBody>
      </p:sp>
      <p:sp>
        <p:nvSpPr>
          <p:cNvPr id="6" name="Rectangle 2"/>
          <p:cNvSpPr txBox="1">
            <a:spLocks noChangeArrowheads="1"/>
          </p:cNvSpPr>
          <p:nvPr/>
        </p:nvSpPr>
        <p:spPr>
          <a:xfrm>
            <a:off x="179512" y="260648"/>
            <a:ext cx="8437562" cy="6477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zh-CN" altLang="en-US" sz="2800" b="1" noProof="0" dirty="0" smtClean="0">
                <a:solidFill>
                  <a:srgbClr val="CC0066"/>
                </a:solidFill>
                <a:latin typeface="楷体" panose="02010609060101010101" pitchFamily="49" charset="-122"/>
                <a:ea typeface="楷体" panose="02010609060101010101" pitchFamily="49" charset="-122"/>
                <a:cs typeface="+mj-cs"/>
              </a:rPr>
              <a:t>增强器二极磁铁技术难度和挑战</a:t>
            </a:r>
            <a:endParaRPr kumimoji="0" lang="en-US" altLang="zh-CN" sz="2800" b="1" i="0" u="none" strike="noStrike" kern="1200" cap="none" spc="0" normalizeH="0" baseline="0" noProof="0" dirty="0" smtClean="0">
              <a:ln>
                <a:noFill/>
              </a:ln>
              <a:solidFill>
                <a:srgbClr val="CC0066"/>
              </a:solidFill>
              <a:effectLst/>
              <a:uLnTx/>
              <a:uFillTx/>
              <a:latin typeface="楷体" panose="02010609060101010101" pitchFamily="49" charset="-122"/>
              <a:ea typeface="楷体" panose="02010609060101010101" pitchFamily="49" charset="-122"/>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Line 3"/>
          <p:cNvSpPr>
            <a:spLocks noChangeShapeType="1"/>
          </p:cNvSpPr>
          <p:nvPr/>
        </p:nvSpPr>
        <p:spPr bwMode="auto">
          <a:xfrm>
            <a:off x="395536" y="692696"/>
            <a:ext cx="8207375" cy="0"/>
          </a:xfrm>
          <a:prstGeom prst="line">
            <a:avLst/>
          </a:prstGeom>
          <a:noFill/>
          <a:ln w="76200">
            <a:solidFill>
              <a:srgbClr val="FF6600"/>
            </a:solidFill>
            <a:round/>
            <a:headEnd/>
            <a:tailEnd/>
          </a:ln>
        </p:spPr>
        <p:txBody>
          <a:bodyPr/>
          <a:lstStyle/>
          <a:p>
            <a:endParaRPr lang="zh-CN" altLang="en-US"/>
          </a:p>
        </p:txBody>
      </p:sp>
      <p:pic>
        <p:nvPicPr>
          <p:cNvPr id="7" name="图片 6"/>
          <p:cNvPicPr/>
          <p:nvPr/>
        </p:nvPicPr>
        <p:blipFill>
          <a:blip r:embed="rId2" cstate="print">
            <a:extLst>
              <a:ext uri="{28A0092B-C50C-407E-A947-70E740481C1C}">
                <a14:useLocalDpi xmlns:a14="http://schemas.microsoft.com/office/drawing/2010/main" val="0"/>
              </a:ext>
            </a:extLst>
          </a:blip>
          <a:stretch>
            <a:fillRect/>
          </a:stretch>
        </p:blipFill>
        <p:spPr>
          <a:xfrm>
            <a:off x="743923" y="2132856"/>
            <a:ext cx="2385743" cy="1812062"/>
          </a:xfrm>
          <a:prstGeom prst="rect">
            <a:avLst/>
          </a:prstGeom>
        </p:spPr>
      </p:pic>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856" y="4365104"/>
            <a:ext cx="2559638" cy="1598479"/>
          </a:xfrm>
          <a:prstGeom prst="rect">
            <a:avLst/>
          </a:prstGeom>
        </p:spPr>
      </p:pic>
      <p:sp>
        <p:nvSpPr>
          <p:cNvPr id="11" name="Rectangle 4"/>
          <p:cNvSpPr txBox="1">
            <a:spLocks noChangeArrowheads="1"/>
          </p:cNvSpPr>
          <p:nvPr/>
        </p:nvSpPr>
        <p:spPr>
          <a:xfrm>
            <a:off x="2268066" y="148813"/>
            <a:ext cx="5544294" cy="4333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buFontTx/>
              <a:buNone/>
            </a:pPr>
            <a:r>
              <a:rPr lang="zh-CN" altLang="en-US" sz="2800" b="1" dirty="0">
                <a:solidFill>
                  <a:srgbClr val="C00000"/>
                </a:solidFill>
                <a:latin typeface="Times New Roman" pitchFamily="18" charset="0"/>
                <a:ea typeface="华文楷体"/>
                <a:cs typeface="Times New Roman" pitchFamily="18" charset="0"/>
              </a:rPr>
              <a:t>增强</a:t>
            </a:r>
            <a:r>
              <a:rPr lang="zh-CN" altLang="en-US" sz="2800" b="1" dirty="0" smtClean="0">
                <a:solidFill>
                  <a:srgbClr val="C00000"/>
                </a:solidFill>
                <a:latin typeface="Times New Roman" pitchFamily="18" charset="0"/>
                <a:ea typeface="华文楷体"/>
                <a:cs typeface="Times New Roman" pitchFamily="18" charset="0"/>
              </a:rPr>
              <a:t>器二极磁铁方案设计</a:t>
            </a:r>
            <a:endParaRPr lang="en-US" altLang="zh-CN" sz="2800" b="1" dirty="0" smtClean="0">
              <a:solidFill>
                <a:srgbClr val="C00000"/>
              </a:solidFill>
              <a:latin typeface="Times New Roman" pitchFamily="18" charset="0"/>
              <a:ea typeface="华文楷体"/>
              <a:cs typeface="Times New Roman" pitchFamily="18" charset="0"/>
            </a:endParaRPr>
          </a:p>
        </p:txBody>
      </p:sp>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9021" y="2317729"/>
            <a:ext cx="2107012" cy="1584176"/>
          </a:xfrm>
          <a:prstGeom prst="rect">
            <a:avLst/>
          </a:prstGeom>
        </p:spPr>
      </p:pic>
      <p:pic>
        <p:nvPicPr>
          <p:cNvPr id="9" name="图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4474" y="4367060"/>
            <a:ext cx="2740748" cy="1508875"/>
          </a:xfrm>
          <a:prstGeom prst="rect">
            <a:avLst/>
          </a:prstGeom>
        </p:spPr>
      </p:pic>
      <p:pic>
        <p:nvPicPr>
          <p:cNvPr id="1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75203" y="2403800"/>
            <a:ext cx="2865089" cy="115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图片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53156" y="4394837"/>
            <a:ext cx="2595222" cy="1561727"/>
          </a:xfrm>
          <a:prstGeom prst="rect">
            <a:avLst/>
          </a:prstGeom>
        </p:spPr>
      </p:pic>
      <p:sp>
        <p:nvSpPr>
          <p:cNvPr id="16" name="副标题 2"/>
          <p:cNvSpPr txBox="1">
            <a:spLocks/>
          </p:cNvSpPr>
          <p:nvPr/>
        </p:nvSpPr>
        <p:spPr>
          <a:xfrm>
            <a:off x="607117" y="908720"/>
            <a:ext cx="7890820" cy="124553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zh-CN" altLang="en-US" sz="2200" b="1" dirty="0" smtClean="0">
                <a:solidFill>
                  <a:srgbClr val="0000FF"/>
                </a:solidFill>
                <a:latin typeface="楷体" panose="02010609060101010101" pitchFamily="49" charset="-122"/>
                <a:ea typeface="楷体" panose="02010609060101010101" pitchFamily="49" charset="-122"/>
                <a:cs typeface="Times New Roman" pitchFamily="18" charset="0"/>
              </a:rPr>
              <a:t>针对增强器二极磁铁的设计指标和技术难点，目前我们完成了三种可行的技术方案设计，其中一种是铁芯方案，两种是空芯线圈方案。</a:t>
            </a:r>
            <a:endParaRPr lang="en-US" altLang="zh-CN" sz="2200" b="1" dirty="0" smtClean="0">
              <a:solidFill>
                <a:srgbClr val="0000FF"/>
              </a:solidFill>
              <a:latin typeface="楷体" panose="02010609060101010101" pitchFamily="49" charset="-122"/>
              <a:ea typeface="楷体" panose="02010609060101010101" pitchFamily="49" charset="-122"/>
              <a:cs typeface="Times New Roman" pitchFamily="18" charset="0"/>
            </a:endParaRPr>
          </a:p>
        </p:txBody>
      </p:sp>
    </p:spTree>
    <p:extLst>
      <p:ext uri="{BB962C8B-B14F-4D97-AF65-F5344CB8AC3E}">
        <p14:creationId xmlns:p14="http://schemas.microsoft.com/office/powerpoint/2010/main" val="4233607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Line 3"/>
          <p:cNvSpPr>
            <a:spLocks noChangeShapeType="1"/>
          </p:cNvSpPr>
          <p:nvPr/>
        </p:nvSpPr>
        <p:spPr bwMode="auto">
          <a:xfrm>
            <a:off x="395536" y="692696"/>
            <a:ext cx="8207375" cy="0"/>
          </a:xfrm>
          <a:prstGeom prst="line">
            <a:avLst/>
          </a:prstGeom>
          <a:noFill/>
          <a:ln w="76200">
            <a:solidFill>
              <a:srgbClr val="FF6600"/>
            </a:solidFill>
            <a:round/>
            <a:headEnd/>
            <a:tailEnd/>
          </a:ln>
        </p:spPr>
        <p:txBody>
          <a:bodyPr/>
          <a:lstStyle/>
          <a:p>
            <a:endParaRPr lang="zh-CN" altLang="en-US"/>
          </a:p>
        </p:txBody>
      </p:sp>
      <p:sp>
        <p:nvSpPr>
          <p:cNvPr id="13" name="Rectangle 8"/>
          <p:cNvSpPr>
            <a:spLocks noChangeArrowheads="1"/>
          </p:cNvSpPr>
          <p:nvPr/>
        </p:nvSpPr>
        <p:spPr bwMode="auto">
          <a:xfrm>
            <a:off x="610791" y="1254239"/>
            <a:ext cx="7776864" cy="2246769"/>
          </a:xfrm>
          <a:prstGeom prst="rect">
            <a:avLst/>
          </a:prstGeom>
          <a:noFill/>
          <a:ln w="9525">
            <a:noFill/>
            <a:miter lim="800000"/>
            <a:headEnd/>
            <a:tailEnd/>
          </a:ln>
        </p:spPr>
        <p:txBody>
          <a:bodyPr wrap="square" anchor="ctr">
            <a:spAutoFit/>
          </a:bodyPr>
          <a:lstStyle/>
          <a:p>
            <a:pPr marL="342900" indent="-342900" algn="just">
              <a:spcBef>
                <a:spcPts val="1200"/>
              </a:spcBef>
              <a:buClr>
                <a:srgbClr val="FF0000"/>
              </a:buClr>
              <a:buFont typeface="Wingdings" pitchFamily="2" charset="2"/>
              <a:buChar char="ü"/>
            </a:pPr>
            <a:r>
              <a:rPr lang="zh-CN" altLang="en-US" sz="2000" b="1" dirty="0" smtClean="0">
                <a:latin typeface="Times New Roman" pitchFamily="18" charset="0"/>
                <a:ea typeface="华文楷体"/>
                <a:cs typeface="Times New Roman" pitchFamily="18" charset="0"/>
              </a:rPr>
              <a:t>从高场功率损耗看，铁芯方案励磁效率最高，但是低场性能可能无法满足设计要求，需要通过实验样机进行验证；</a:t>
            </a:r>
            <a:endParaRPr lang="en-US" altLang="zh-CN" sz="2000" b="1" dirty="0" smtClean="0">
              <a:latin typeface="Times New Roman" pitchFamily="18" charset="0"/>
              <a:ea typeface="华文楷体"/>
              <a:cs typeface="Times New Roman" pitchFamily="18" charset="0"/>
            </a:endParaRPr>
          </a:p>
          <a:p>
            <a:pPr marL="342900" indent="-342900" algn="just">
              <a:spcBef>
                <a:spcPts val="1200"/>
              </a:spcBef>
              <a:buClr>
                <a:srgbClr val="FF0000"/>
              </a:buClr>
              <a:buFont typeface="Wingdings" pitchFamily="2" charset="2"/>
              <a:buChar char="ü"/>
            </a:pPr>
            <a:r>
              <a:rPr lang="en-US" altLang="zh-CN" sz="2000" b="1" dirty="0" smtClean="0">
                <a:latin typeface="Times New Roman" pitchFamily="18" charset="0"/>
                <a:ea typeface="华文楷体"/>
                <a:cs typeface="Times New Roman" pitchFamily="18" charset="0"/>
              </a:rPr>
              <a:t> CT</a:t>
            </a:r>
            <a:r>
              <a:rPr lang="zh-CN" altLang="en-US" sz="2000" b="1" dirty="0" smtClean="0">
                <a:latin typeface="Times New Roman" pitchFamily="18" charset="0"/>
                <a:ea typeface="华文楷体"/>
                <a:cs typeface="Times New Roman" pitchFamily="18" charset="0"/>
              </a:rPr>
              <a:t>和</a:t>
            </a:r>
            <a:r>
              <a:rPr lang="en-US" altLang="zh-CN" sz="2000" b="1" dirty="0" smtClean="0">
                <a:latin typeface="Times New Roman" pitchFamily="18" charset="0"/>
                <a:ea typeface="华文楷体"/>
                <a:cs typeface="Times New Roman" pitchFamily="18" charset="0"/>
              </a:rPr>
              <a:t>CCT</a:t>
            </a:r>
            <a:r>
              <a:rPr lang="zh-CN" altLang="en-US" sz="2000" b="1" dirty="0" smtClean="0">
                <a:latin typeface="Times New Roman" pitchFamily="18" charset="0"/>
                <a:ea typeface="华文楷体"/>
                <a:cs typeface="Times New Roman" pitchFamily="18" charset="0"/>
              </a:rPr>
              <a:t>方案在低场时可以满足设计要求，但是在高场时，励磁效率比较低；</a:t>
            </a:r>
            <a:endParaRPr lang="en-US" altLang="zh-CN" sz="2000" b="1" dirty="0" smtClean="0">
              <a:latin typeface="Times New Roman" pitchFamily="18" charset="0"/>
              <a:ea typeface="华文楷体"/>
              <a:cs typeface="Times New Roman" pitchFamily="18" charset="0"/>
            </a:endParaRPr>
          </a:p>
          <a:p>
            <a:pPr marL="342900" indent="-342900" algn="just">
              <a:spcBef>
                <a:spcPts val="1200"/>
              </a:spcBef>
              <a:buClr>
                <a:srgbClr val="FF0000"/>
              </a:buClr>
              <a:buFont typeface="Wingdings" pitchFamily="2" charset="2"/>
              <a:buChar char="ü"/>
            </a:pPr>
            <a:r>
              <a:rPr lang="zh-CN" altLang="en-US" sz="2000" b="1" dirty="0" smtClean="0">
                <a:latin typeface="Times New Roman" pitchFamily="18" charset="0"/>
                <a:ea typeface="华文楷体"/>
                <a:cs typeface="Times New Roman" pitchFamily="18" charset="0"/>
              </a:rPr>
              <a:t>相比之下，</a:t>
            </a:r>
            <a:r>
              <a:rPr lang="en-US" altLang="zh-CN" sz="2000" b="1" dirty="0" smtClean="0">
                <a:latin typeface="Times New Roman" pitchFamily="18" charset="0"/>
                <a:ea typeface="华文楷体"/>
                <a:cs typeface="Times New Roman" pitchFamily="18" charset="0"/>
              </a:rPr>
              <a:t>CCT</a:t>
            </a:r>
            <a:r>
              <a:rPr lang="zh-CN" altLang="en-US" sz="2000" b="1" dirty="0" smtClean="0">
                <a:latin typeface="Times New Roman" pitchFamily="18" charset="0"/>
                <a:ea typeface="华文楷体"/>
                <a:cs typeface="Times New Roman" pitchFamily="18" charset="0"/>
              </a:rPr>
              <a:t>方案比</a:t>
            </a:r>
            <a:r>
              <a:rPr lang="en-US" altLang="zh-CN" sz="2000" b="1" dirty="0" smtClean="0">
                <a:latin typeface="Times New Roman" pitchFamily="18" charset="0"/>
                <a:ea typeface="华文楷体"/>
                <a:cs typeface="Times New Roman" pitchFamily="18" charset="0"/>
              </a:rPr>
              <a:t>CT</a:t>
            </a:r>
            <a:r>
              <a:rPr lang="zh-CN" altLang="en-US" sz="2000" b="1" dirty="0" smtClean="0">
                <a:latin typeface="Times New Roman" pitchFamily="18" charset="0"/>
                <a:ea typeface="华文楷体"/>
                <a:cs typeface="Times New Roman" pitchFamily="18" charset="0"/>
              </a:rPr>
              <a:t>方案高场励磁效率略高，而且磁场对线圈的形位公差不太敏感，因此作为首选方案进行实验样机研制。</a:t>
            </a:r>
            <a:endParaRPr lang="en-US" altLang="zh-CN" sz="2000" b="1" dirty="0">
              <a:latin typeface="Times New Roman" pitchFamily="18" charset="0"/>
              <a:ea typeface="华文楷体"/>
              <a:cs typeface="Times New Roman" pitchFamily="18" charset="0"/>
            </a:endParaRPr>
          </a:p>
        </p:txBody>
      </p:sp>
      <p:sp>
        <p:nvSpPr>
          <p:cNvPr id="8" name="Rectangle 4"/>
          <p:cNvSpPr txBox="1">
            <a:spLocks noChangeArrowheads="1"/>
          </p:cNvSpPr>
          <p:nvPr/>
        </p:nvSpPr>
        <p:spPr>
          <a:xfrm>
            <a:off x="323528" y="692696"/>
            <a:ext cx="8856984" cy="4333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10000"/>
              </a:lnSpc>
            </a:pPr>
            <a:r>
              <a:rPr lang="en-US" altLang="zh-CN" sz="2400" b="1" dirty="0" smtClean="0">
                <a:solidFill>
                  <a:srgbClr val="0000FF"/>
                </a:solidFill>
                <a:latin typeface="Times New Roman" pitchFamily="18" charset="0"/>
                <a:ea typeface="华文楷体"/>
                <a:cs typeface="Times New Roman" pitchFamily="18" charset="0"/>
              </a:rPr>
              <a:t> </a:t>
            </a:r>
            <a:r>
              <a:rPr lang="zh-CN" altLang="en-US" sz="2400" b="1" dirty="0" smtClean="0">
                <a:solidFill>
                  <a:srgbClr val="0000FF"/>
                </a:solidFill>
                <a:latin typeface="Times New Roman" pitchFamily="18" charset="0"/>
                <a:ea typeface="华文楷体"/>
                <a:cs typeface="Times New Roman" pitchFamily="18" charset="0"/>
              </a:rPr>
              <a:t>三种设计方案比较</a:t>
            </a:r>
            <a:endParaRPr lang="en-US" altLang="zh-CN" sz="2400" b="1" dirty="0" smtClean="0">
              <a:solidFill>
                <a:srgbClr val="0000FF"/>
              </a:solidFill>
              <a:latin typeface="Times New Roman" pitchFamily="18" charset="0"/>
              <a:ea typeface="华文楷体"/>
              <a:cs typeface="Times New Roman" pitchFamily="18" charset="0"/>
            </a:endParaRPr>
          </a:p>
        </p:txBody>
      </p:sp>
      <p:graphicFrame>
        <p:nvGraphicFramePr>
          <p:cNvPr id="7" name="表格 6"/>
          <p:cNvGraphicFramePr>
            <a:graphicFrameLocks noGrp="1"/>
          </p:cNvGraphicFramePr>
          <p:nvPr>
            <p:extLst/>
          </p:nvPr>
        </p:nvGraphicFramePr>
        <p:xfrm>
          <a:off x="1259632" y="3546834"/>
          <a:ext cx="6336704" cy="3050518"/>
        </p:xfrm>
        <a:graphic>
          <a:graphicData uri="http://schemas.openxmlformats.org/drawingml/2006/table">
            <a:tbl>
              <a:tblPr>
                <a:tableStyleId>{5940675A-B579-460E-94D1-54222C63F5DA}</a:tableStyleId>
              </a:tblPr>
              <a:tblGrid>
                <a:gridCol w="3031996"/>
                <a:gridCol w="1128186"/>
                <a:gridCol w="1059917"/>
                <a:gridCol w="1116605"/>
              </a:tblGrid>
              <a:tr h="233388">
                <a:tc>
                  <a:txBody>
                    <a:bodyPr/>
                    <a:lstStyle/>
                    <a:p>
                      <a:pPr algn="l" fontAlgn="ctr"/>
                      <a:endParaRPr lang="en-US" sz="1600" b="1" i="0" u="none" strike="noStrike" dirty="0">
                        <a:solidFill>
                          <a:srgbClr val="000000"/>
                        </a:solidFill>
                        <a:effectLst/>
                        <a:latin typeface="宋体"/>
                      </a:endParaRPr>
                    </a:p>
                  </a:txBody>
                  <a:tcPr marL="9525" marR="9525" marT="9525" marB="0" anchor="ctr"/>
                </a:tc>
                <a:tc>
                  <a:txBody>
                    <a:bodyPr/>
                    <a:lstStyle/>
                    <a:p>
                      <a:pPr algn="ctr" fontAlgn="ctr"/>
                      <a:r>
                        <a:rPr lang="en-US" sz="1600" b="1" u="none" strike="noStrike" dirty="0">
                          <a:effectLst/>
                        </a:rPr>
                        <a:t>Iron Yoke</a:t>
                      </a:r>
                      <a:endParaRPr lang="en-US" sz="1600" b="1" i="0" u="none" strike="noStrike" dirty="0">
                        <a:solidFill>
                          <a:srgbClr val="000000"/>
                        </a:solidFill>
                        <a:effectLst/>
                        <a:latin typeface="宋体"/>
                      </a:endParaRPr>
                    </a:p>
                  </a:txBody>
                  <a:tcPr marL="9525" marR="9525" marT="9525" marB="0" anchor="ctr"/>
                </a:tc>
                <a:tc>
                  <a:txBody>
                    <a:bodyPr/>
                    <a:lstStyle/>
                    <a:p>
                      <a:pPr algn="ctr" fontAlgn="ctr"/>
                      <a:r>
                        <a:rPr lang="en-US" sz="1600" b="1" u="none" strike="noStrike" dirty="0" smtClean="0">
                          <a:effectLst/>
                        </a:rPr>
                        <a:t>CT</a:t>
                      </a:r>
                      <a:endParaRPr lang="el-GR" sz="1600" b="1" i="0" u="none" strike="noStrike" dirty="0">
                        <a:solidFill>
                          <a:srgbClr val="000000"/>
                        </a:solidFill>
                        <a:effectLst/>
                        <a:latin typeface="宋体"/>
                      </a:endParaRPr>
                    </a:p>
                  </a:txBody>
                  <a:tcPr marL="9525" marR="9525" marT="9525" marB="0" anchor="ctr"/>
                </a:tc>
                <a:tc>
                  <a:txBody>
                    <a:bodyPr/>
                    <a:lstStyle/>
                    <a:p>
                      <a:pPr algn="ctr" fontAlgn="ctr"/>
                      <a:r>
                        <a:rPr lang="en-US" sz="1600" b="1" u="none" strike="noStrike" dirty="0">
                          <a:effectLst/>
                        </a:rPr>
                        <a:t>CCT</a:t>
                      </a:r>
                      <a:endParaRPr lang="en-US" sz="1600" b="1" i="0" u="none" strike="noStrike" dirty="0">
                        <a:solidFill>
                          <a:srgbClr val="000000"/>
                        </a:solidFill>
                        <a:effectLst/>
                        <a:latin typeface="宋体"/>
                      </a:endParaRPr>
                    </a:p>
                  </a:txBody>
                  <a:tcPr marL="9525" marR="9525" marT="9525" marB="0" anchor="ctr"/>
                </a:tc>
              </a:tr>
              <a:tr h="233388">
                <a:tc>
                  <a:txBody>
                    <a:bodyPr/>
                    <a:lstStyle/>
                    <a:p>
                      <a:pPr algn="l" fontAlgn="ctr"/>
                      <a:r>
                        <a:rPr lang="en-US" sz="1600" b="1" u="none" strike="noStrike" dirty="0">
                          <a:effectLst/>
                        </a:rPr>
                        <a:t>Turns per </a:t>
                      </a:r>
                      <a:r>
                        <a:rPr lang="en-US" sz="1600" b="1" u="none" strike="noStrike" dirty="0" smtClean="0">
                          <a:effectLst/>
                        </a:rPr>
                        <a:t>magnet</a:t>
                      </a:r>
                      <a:endParaRPr lang="en-US"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smtClean="0">
                          <a:effectLst/>
                        </a:rPr>
                        <a:t>2</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i="0" u="none" strike="noStrike" dirty="0" smtClean="0">
                          <a:solidFill>
                            <a:srgbClr val="000000"/>
                          </a:solidFill>
                          <a:effectLst/>
                          <a:latin typeface="宋体"/>
                        </a:rPr>
                        <a:t>4</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smtClean="0">
                          <a:effectLst/>
                        </a:rPr>
                        <a:t>264</a:t>
                      </a:r>
                      <a:endParaRPr lang="en-US" altLang="zh-CN" sz="1600" b="1" i="0" u="none" strike="noStrike" dirty="0">
                        <a:solidFill>
                          <a:srgbClr val="000000"/>
                        </a:solidFill>
                        <a:effectLst/>
                        <a:latin typeface="宋体"/>
                      </a:endParaRPr>
                    </a:p>
                  </a:txBody>
                  <a:tcPr marL="9525" marR="9525" marT="9525" marB="0" anchor="ctr"/>
                </a:tc>
              </a:tr>
              <a:tr h="233388">
                <a:tc>
                  <a:txBody>
                    <a:bodyPr/>
                    <a:lstStyle/>
                    <a:p>
                      <a:pPr algn="l" fontAlgn="ctr"/>
                      <a:r>
                        <a:rPr lang="en-US" sz="1600" b="1" u="none" strike="noStrike" dirty="0" err="1" smtClean="0">
                          <a:solidFill>
                            <a:srgbClr val="FF0000"/>
                          </a:solidFill>
                          <a:effectLst/>
                        </a:rPr>
                        <a:t>Max.current</a:t>
                      </a:r>
                      <a:r>
                        <a:rPr lang="en-US" sz="1600" b="1" u="none" strike="noStrike" dirty="0" smtClean="0">
                          <a:solidFill>
                            <a:srgbClr val="FF0000"/>
                          </a:solidFill>
                          <a:effectLst/>
                        </a:rPr>
                        <a:t> (A)</a:t>
                      </a:r>
                      <a:endParaRPr lang="en-US" sz="1600" b="1" i="0" u="none" strike="noStrike" dirty="0">
                        <a:solidFill>
                          <a:srgbClr val="FF0000"/>
                        </a:solidFill>
                        <a:effectLst/>
                        <a:latin typeface="宋体"/>
                      </a:endParaRPr>
                    </a:p>
                  </a:txBody>
                  <a:tcPr marL="9525" marR="9525" marT="9525" marB="0" anchor="ctr"/>
                </a:tc>
                <a:tc>
                  <a:txBody>
                    <a:bodyPr/>
                    <a:lstStyle/>
                    <a:p>
                      <a:pPr algn="ctr" fontAlgn="ctr"/>
                      <a:r>
                        <a:rPr lang="en-US" altLang="zh-CN" sz="1600" b="1" u="none" strike="noStrike" dirty="0">
                          <a:solidFill>
                            <a:srgbClr val="FF0000"/>
                          </a:solidFill>
                          <a:effectLst/>
                        </a:rPr>
                        <a:t>856</a:t>
                      </a:r>
                      <a:endParaRPr lang="en-US" altLang="zh-CN" sz="1600" b="1" i="0" u="none" strike="noStrike" dirty="0">
                        <a:solidFill>
                          <a:srgbClr val="FF0000"/>
                        </a:solidFill>
                        <a:effectLst/>
                        <a:latin typeface="宋体"/>
                      </a:endParaRPr>
                    </a:p>
                  </a:txBody>
                  <a:tcPr marL="9525" marR="9525" marT="9525" marB="0" anchor="ctr"/>
                </a:tc>
                <a:tc>
                  <a:txBody>
                    <a:bodyPr/>
                    <a:lstStyle/>
                    <a:p>
                      <a:pPr algn="ctr" fontAlgn="ctr"/>
                      <a:r>
                        <a:rPr lang="en-US" altLang="zh-CN" sz="1600" b="1" u="none" strike="noStrike" dirty="0">
                          <a:solidFill>
                            <a:srgbClr val="FF0000"/>
                          </a:solidFill>
                          <a:effectLst/>
                        </a:rPr>
                        <a:t>1275</a:t>
                      </a:r>
                      <a:endParaRPr lang="en-US" altLang="zh-CN" sz="1600" b="1" i="0" u="none" strike="noStrike" dirty="0">
                        <a:solidFill>
                          <a:srgbClr val="FF0000"/>
                        </a:solidFill>
                        <a:effectLst/>
                        <a:latin typeface="宋体"/>
                      </a:endParaRPr>
                    </a:p>
                  </a:txBody>
                  <a:tcPr marL="9525" marR="9525" marT="9525" marB="0" anchor="ctr"/>
                </a:tc>
                <a:tc>
                  <a:txBody>
                    <a:bodyPr/>
                    <a:lstStyle/>
                    <a:p>
                      <a:pPr algn="ctr" fontAlgn="ctr"/>
                      <a:r>
                        <a:rPr lang="en-US" altLang="zh-CN" sz="1600" b="1" i="0" u="none" strike="noStrike" smtClean="0">
                          <a:solidFill>
                            <a:srgbClr val="FF0000"/>
                          </a:solidFill>
                          <a:effectLst/>
                          <a:latin typeface="+mn-lt"/>
                        </a:rPr>
                        <a:t>434</a:t>
                      </a:r>
                      <a:endParaRPr lang="en-US" altLang="zh-CN" sz="1600" b="1" i="0" u="none" strike="noStrike" dirty="0">
                        <a:solidFill>
                          <a:srgbClr val="FF0000"/>
                        </a:solidFill>
                        <a:effectLst/>
                        <a:latin typeface="宋体"/>
                      </a:endParaRPr>
                    </a:p>
                  </a:txBody>
                  <a:tcPr marL="9525" marR="9525" marT="9525" marB="0" anchor="ctr"/>
                </a:tc>
              </a:tr>
              <a:tr h="233388">
                <a:tc>
                  <a:txBody>
                    <a:bodyPr/>
                    <a:lstStyle/>
                    <a:p>
                      <a:pPr algn="l" fontAlgn="ctr"/>
                      <a:r>
                        <a:rPr lang="en-US" sz="1600" b="1" u="none" strike="noStrike" dirty="0" err="1" smtClean="0">
                          <a:effectLst/>
                        </a:rPr>
                        <a:t>Min.current</a:t>
                      </a:r>
                      <a:r>
                        <a:rPr lang="en-US" sz="1600" b="1" u="none" strike="noStrike" dirty="0" smtClean="0">
                          <a:effectLst/>
                        </a:rPr>
                        <a:t> </a:t>
                      </a:r>
                      <a:r>
                        <a:rPr lang="en-US" altLang="zh-CN" sz="1600" b="1" u="none" strike="noStrike" dirty="0" smtClean="0">
                          <a:effectLst/>
                        </a:rPr>
                        <a:t>(A)</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a:effectLst/>
                        </a:rPr>
                        <a:t>71</a:t>
                      </a:r>
                      <a:endParaRPr lang="en-US" altLang="zh-CN" sz="1600" b="1" i="0" u="none" strike="noStrike">
                        <a:solidFill>
                          <a:srgbClr val="000000"/>
                        </a:solidFill>
                        <a:effectLst/>
                        <a:latin typeface="宋体"/>
                      </a:endParaRPr>
                    </a:p>
                  </a:txBody>
                  <a:tcPr marL="9525" marR="9525" marT="9525" marB="0" anchor="ctr"/>
                </a:tc>
                <a:tc>
                  <a:txBody>
                    <a:bodyPr/>
                    <a:lstStyle/>
                    <a:p>
                      <a:pPr algn="ctr" fontAlgn="ctr"/>
                      <a:r>
                        <a:rPr lang="en-US" altLang="zh-CN" sz="1600" b="1" u="none" strike="noStrike" dirty="0">
                          <a:effectLst/>
                        </a:rPr>
                        <a:t>109</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a:effectLst/>
                        </a:rPr>
                        <a:t>46.5</a:t>
                      </a:r>
                      <a:endParaRPr lang="en-US" altLang="zh-CN" sz="1600" b="1" i="0" u="none" strike="noStrike" dirty="0">
                        <a:solidFill>
                          <a:srgbClr val="000000"/>
                        </a:solidFill>
                        <a:effectLst/>
                        <a:latin typeface="宋体"/>
                      </a:endParaRPr>
                    </a:p>
                  </a:txBody>
                  <a:tcPr marL="9525" marR="9525" marT="9525" marB="0" anchor="ctr"/>
                </a:tc>
              </a:tr>
              <a:tr h="263503">
                <a:tc>
                  <a:txBody>
                    <a:bodyPr/>
                    <a:lstStyle/>
                    <a:p>
                      <a:pPr algn="l" fontAlgn="ctr"/>
                      <a:r>
                        <a:rPr lang="en-US" sz="1600" b="1" u="none" strike="noStrike">
                          <a:effectLst/>
                        </a:rPr>
                        <a:t>Conductor area (mm</a:t>
                      </a:r>
                      <a:r>
                        <a:rPr lang="en-US" sz="1600" b="1" u="none" strike="noStrike" baseline="30000">
                          <a:effectLst/>
                        </a:rPr>
                        <a:t>2</a:t>
                      </a:r>
                      <a:r>
                        <a:rPr lang="en-US" sz="1600" b="1" u="none" strike="noStrike">
                          <a:effectLst/>
                        </a:rPr>
                        <a:t>)</a:t>
                      </a:r>
                      <a:endParaRPr lang="en-US" sz="1600" b="1" i="0" u="none" strike="noStrike">
                        <a:solidFill>
                          <a:srgbClr val="000000"/>
                        </a:solidFill>
                        <a:effectLst/>
                        <a:latin typeface="宋体"/>
                      </a:endParaRPr>
                    </a:p>
                  </a:txBody>
                  <a:tcPr marL="9525" marR="9525" marT="9525" marB="0" anchor="ctr"/>
                </a:tc>
                <a:tc>
                  <a:txBody>
                    <a:bodyPr/>
                    <a:lstStyle/>
                    <a:p>
                      <a:pPr algn="ctr" fontAlgn="ctr"/>
                      <a:r>
                        <a:rPr lang="en-US" altLang="zh-CN" sz="1600" b="1" u="none" strike="noStrike">
                          <a:effectLst/>
                        </a:rPr>
                        <a:t>1200</a:t>
                      </a:r>
                      <a:endParaRPr lang="en-US" altLang="zh-CN" sz="1600" b="1" i="0" u="none" strike="noStrike">
                        <a:solidFill>
                          <a:srgbClr val="000000"/>
                        </a:solidFill>
                        <a:effectLst/>
                        <a:latin typeface="宋体"/>
                      </a:endParaRPr>
                    </a:p>
                  </a:txBody>
                  <a:tcPr marL="9525" marR="9525" marT="9525" marB="0" anchor="ctr"/>
                </a:tc>
                <a:tc>
                  <a:txBody>
                    <a:bodyPr/>
                    <a:lstStyle/>
                    <a:p>
                      <a:pPr algn="ctr" fontAlgn="ctr"/>
                      <a:r>
                        <a:rPr lang="en-US" altLang="zh-CN" sz="1600" b="1" u="none" strike="noStrike" dirty="0">
                          <a:effectLst/>
                        </a:rPr>
                        <a:t>1233</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a:effectLst/>
                        </a:rPr>
                        <a:t>750</a:t>
                      </a:r>
                      <a:endParaRPr lang="en-US" altLang="zh-CN" sz="1600" b="1" i="0" u="none" strike="noStrike" dirty="0">
                        <a:solidFill>
                          <a:srgbClr val="000000"/>
                        </a:solidFill>
                        <a:effectLst/>
                        <a:latin typeface="宋体"/>
                      </a:endParaRPr>
                    </a:p>
                  </a:txBody>
                  <a:tcPr marL="9525" marR="9525" marT="9525" marB="0" anchor="ctr"/>
                </a:tc>
              </a:tr>
              <a:tr h="233388">
                <a:tc>
                  <a:txBody>
                    <a:bodyPr/>
                    <a:lstStyle/>
                    <a:p>
                      <a:pPr algn="l" fontAlgn="ctr"/>
                      <a:r>
                        <a:rPr lang="en-US" sz="1600" b="1" u="none" strike="noStrike" dirty="0" err="1">
                          <a:effectLst/>
                        </a:rPr>
                        <a:t>Max.current</a:t>
                      </a:r>
                      <a:r>
                        <a:rPr lang="en-US" sz="1600" b="1" u="none" strike="noStrike" dirty="0">
                          <a:effectLst/>
                        </a:rPr>
                        <a:t> density(A/mm</a:t>
                      </a:r>
                      <a:r>
                        <a:rPr lang="en-US" sz="1600" b="1" u="none" strike="noStrike" baseline="30000" dirty="0">
                          <a:effectLst/>
                        </a:rPr>
                        <a:t>2</a:t>
                      </a:r>
                      <a:r>
                        <a:rPr lang="en-US" sz="1600" b="1" u="none" strike="noStrike" dirty="0">
                          <a:effectLst/>
                        </a:rPr>
                        <a:t>)</a:t>
                      </a:r>
                      <a:endParaRPr lang="en-US"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a:effectLst/>
                        </a:rPr>
                        <a:t>1.04</a:t>
                      </a:r>
                      <a:endParaRPr lang="en-US" altLang="zh-CN" sz="1600" b="1" i="0" u="none" strike="noStrike">
                        <a:solidFill>
                          <a:srgbClr val="000000"/>
                        </a:solidFill>
                        <a:effectLst/>
                        <a:latin typeface="宋体"/>
                      </a:endParaRPr>
                    </a:p>
                  </a:txBody>
                  <a:tcPr marL="9525" marR="9525" marT="9525" marB="0" anchor="ctr"/>
                </a:tc>
                <a:tc>
                  <a:txBody>
                    <a:bodyPr/>
                    <a:lstStyle/>
                    <a:p>
                      <a:pPr algn="ctr" fontAlgn="ctr"/>
                      <a:r>
                        <a:rPr lang="en-US" altLang="zh-CN" sz="1600" b="1" u="none" strike="noStrike" dirty="0">
                          <a:effectLst/>
                        </a:rPr>
                        <a:t>1.03</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a:effectLst/>
                        </a:rPr>
                        <a:t>0.72</a:t>
                      </a:r>
                      <a:endParaRPr lang="en-US" altLang="zh-CN" sz="1600" b="1" i="0" u="none" strike="noStrike" dirty="0">
                        <a:solidFill>
                          <a:srgbClr val="000000"/>
                        </a:solidFill>
                        <a:effectLst/>
                        <a:latin typeface="宋体"/>
                      </a:endParaRPr>
                    </a:p>
                  </a:txBody>
                  <a:tcPr marL="9525" marR="9525" marT="9525" marB="0" anchor="ctr"/>
                </a:tc>
              </a:tr>
              <a:tr h="233388">
                <a:tc>
                  <a:txBody>
                    <a:bodyPr/>
                    <a:lstStyle/>
                    <a:p>
                      <a:pPr algn="l" fontAlgn="ctr"/>
                      <a:r>
                        <a:rPr lang="en-US" sz="1600" b="1" u="none" strike="noStrike" dirty="0">
                          <a:solidFill>
                            <a:srgbClr val="FF0000"/>
                          </a:solidFill>
                          <a:effectLst/>
                        </a:rPr>
                        <a:t>Max. power loss (W)</a:t>
                      </a:r>
                      <a:endParaRPr lang="en-US" sz="1600" b="1" i="0" u="none" strike="noStrike" dirty="0">
                        <a:solidFill>
                          <a:srgbClr val="FF0000"/>
                        </a:solidFill>
                        <a:effectLst/>
                        <a:latin typeface="宋体"/>
                      </a:endParaRPr>
                    </a:p>
                  </a:txBody>
                  <a:tcPr marL="9525" marR="9525" marT="9525" marB="0" anchor="ctr"/>
                </a:tc>
                <a:tc>
                  <a:txBody>
                    <a:bodyPr/>
                    <a:lstStyle/>
                    <a:p>
                      <a:pPr algn="ctr" fontAlgn="ctr"/>
                      <a:r>
                        <a:rPr lang="en-US" altLang="zh-CN" sz="1600" b="1" u="none" strike="noStrike">
                          <a:solidFill>
                            <a:srgbClr val="FF0000"/>
                          </a:solidFill>
                          <a:effectLst/>
                        </a:rPr>
                        <a:t>407.7</a:t>
                      </a:r>
                      <a:endParaRPr lang="en-US" altLang="zh-CN" sz="1600" b="1" i="0" u="none" strike="noStrike">
                        <a:solidFill>
                          <a:srgbClr val="FF0000"/>
                        </a:solidFill>
                        <a:effectLst/>
                        <a:latin typeface="宋体"/>
                      </a:endParaRPr>
                    </a:p>
                  </a:txBody>
                  <a:tcPr marL="9525" marR="9525" marT="9525" marB="0" anchor="ctr"/>
                </a:tc>
                <a:tc>
                  <a:txBody>
                    <a:bodyPr/>
                    <a:lstStyle/>
                    <a:p>
                      <a:pPr algn="ctr" fontAlgn="ctr"/>
                      <a:r>
                        <a:rPr lang="en-US" altLang="zh-CN" sz="1600" b="1" u="none" strike="noStrike">
                          <a:solidFill>
                            <a:srgbClr val="FF0000"/>
                          </a:solidFill>
                          <a:effectLst/>
                        </a:rPr>
                        <a:t>1496</a:t>
                      </a:r>
                      <a:endParaRPr lang="en-US" altLang="zh-CN" sz="1600" b="1" i="0" u="none" strike="noStrike">
                        <a:solidFill>
                          <a:srgbClr val="FF0000"/>
                        </a:solidFill>
                        <a:effectLst/>
                        <a:latin typeface="宋体"/>
                      </a:endParaRPr>
                    </a:p>
                  </a:txBody>
                  <a:tcPr marL="9525" marR="9525" marT="9525" marB="0" anchor="ctr"/>
                </a:tc>
                <a:tc>
                  <a:txBody>
                    <a:bodyPr/>
                    <a:lstStyle/>
                    <a:p>
                      <a:pPr algn="ctr" fontAlgn="ctr"/>
                      <a:r>
                        <a:rPr lang="en-US" altLang="zh-CN" sz="1600" b="1" i="0" u="none" strike="noStrike" smtClean="0">
                          <a:solidFill>
                            <a:srgbClr val="FF0000"/>
                          </a:solidFill>
                          <a:effectLst/>
                          <a:latin typeface="+mn-lt"/>
                        </a:rPr>
                        <a:t>862</a:t>
                      </a:r>
                      <a:endParaRPr lang="en-US" altLang="zh-CN" sz="1600" b="1" i="0" u="none" strike="noStrike" dirty="0">
                        <a:solidFill>
                          <a:srgbClr val="FF0000"/>
                        </a:solidFill>
                        <a:effectLst/>
                        <a:latin typeface="宋体"/>
                      </a:endParaRPr>
                    </a:p>
                  </a:txBody>
                  <a:tcPr marL="9525" marR="9525" marT="9525" marB="0" anchor="ctr"/>
                </a:tc>
              </a:tr>
              <a:tr h="233388">
                <a:tc>
                  <a:txBody>
                    <a:bodyPr/>
                    <a:lstStyle/>
                    <a:p>
                      <a:pPr algn="l" fontAlgn="ctr"/>
                      <a:r>
                        <a:rPr lang="en-US" sz="1600" b="1" u="none" strike="noStrike" dirty="0">
                          <a:solidFill>
                            <a:srgbClr val="FF0000"/>
                          </a:solidFill>
                          <a:effectLst/>
                        </a:rPr>
                        <a:t>Avg. power loss </a:t>
                      </a:r>
                      <a:r>
                        <a:rPr lang="en-US" sz="1600" b="1" u="none" strike="noStrike" dirty="0" smtClean="0">
                          <a:solidFill>
                            <a:srgbClr val="FF0000"/>
                          </a:solidFill>
                          <a:effectLst/>
                        </a:rPr>
                        <a:t>(W)</a:t>
                      </a:r>
                      <a:endParaRPr lang="en-US" sz="1600" b="1" i="0" u="none" strike="noStrike" dirty="0">
                        <a:solidFill>
                          <a:srgbClr val="FF0000"/>
                        </a:solidFill>
                        <a:effectLst/>
                        <a:latin typeface="宋体"/>
                      </a:endParaRPr>
                    </a:p>
                  </a:txBody>
                  <a:tcPr marL="9525" marR="9525" marT="9525" marB="0" anchor="ctr"/>
                </a:tc>
                <a:tc>
                  <a:txBody>
                    <a:bodyPr/>
                    <a:lstStyle/>
                    <a:p>
                      <a:pPr algn="ctr" fontAlgn="ctr"/>
                      <a:r>
                        <a:rPr lang="en-US" altLang="zh-CN" sz="1600" b="1" u="none" strike="noStrike">
                          <a:solidFill>
                            <a:srgbClr val="FF0000"/>
                          </a:solidFill>
                          <a:effectLst/>
                        </a:rPr>
                        <a:t>163.1</a:t>
                      </a:r>
                      <a:endParaRPr lang="en-US" altLang="zh-CN" sz="1600" b="1" i="0" u="none" strike="noStrike">
                        <a:solidFill>
                          <a:srgbClr val="FF0000"/>
                        </a:solidFill>
                        <a:effectLst/>
                        <a:latin typeface="宋体"/>
                      </a:endParaRPr>
                    </a:p>
                  </a:txBody>
                  <a:tcPr marL="9525" marR="9525" marT="9525" marB="0" anchor="ctr"/>
                </a:tc>
                <a:tc>
                  <a:txBody>
                    <a:bodyPr/>
                    <a:lstStyle/>
                    <a:p>
                      <a:pPr algn="ctr" fontAlgn="ctr"/>
                      <a:r>
                        <a:rPr lang="en-US" altLang="zh-CN" sz="1600" b="1" u="none" strike="noStrike">
                          <a:solidFill>
                            <a:srgbClr val="FF0000"/>
                          </a:solidFill>
                          <a:effectLst/>
                        </a:rPr>
                        <a:t>598</a:t>
                      </a:r>
                      <a:endParaRPr lang="en-US" altLang="zh-CN" sz="1600" b="1" i="0" u="none" strike="noStrike">
                        <a:solidFill>
                          <a:srgbClr val="FF0000"/>
                        </a:solidFill>
                        <a:effectLst/>
                        <a:latin typeface="宋体"/>
                      </a:endParaRPr>
                    </a:p>
                  </a:txBody>
                  <a:tcPr marL="9525" marR="9525" marT="9525" marB="0" anchor="ctr"/>
                </a:tc>
                <a:tc>
                  <a:txBody>
                    <a:bodyPr/>
                    <a:lstStyle/>
                    <a:p>
                      <a:pPr algn="ctr" fontAlgn="ctr"/>
                      <a:r>
                        <a:rPr lang="en-US" altLang="zh-CN" sz="1600" b="1" i="0" u="none" strike="noStrike" smtClean="0">
                          <a:solidFill>
                            <a:srgbClr val="FF0000"/>
                          </a:solidFill>
                          <a:effectLst/>
                          <a:latin typeface="+mn-lt"/>
                        </a:rPr>
                        <a:t>345</a:t>
                      </a:r>
                      <a:endParaRPr lang="en-US" altLang="zh-CN" sz="1600" b="1" i="0" u="none" strike="noStrike" dirty="0">
                        <a:solidFill>
                          <a:srgbClr val="FF0000"/>
                        </a:solidFill>
                        <a:effectLst/>
                        <a:latin typeface="宋体"/>
                      </a:endParaRPr>
                    </a:p>
                  </a:txBody>
                  <a:tcPr marL="9525" marR="9525" marT="9525" marB="0" anchor="ctr"/>
                </a:tc>
              </a:tr>
              <a:tr h="233388">
                <a:tc>
                  <a:txBody>
                    <a:bodyPr/>
                    <a:lstStyle/>
                    <a:p>
                      <a:pPr algn="l" fontAlgn="ctr"/>
                      <a:r>
                        <a:rPr lang="en-US" sz="1600" b="1" u="none" strike="noStrike">
                          <a:solidFill>
                            <a:srgbClr val="FF0000"/>
                          </a:solidFill>
                          <a:effectLst/>
                        </a:rPr>
                        <a:t>Inductance (mH)</a:t>
                      </a:r>
                      <a:endParaRPr lang="en-US" sz="1600" b="1" i="0" u="none" strike="noStrike">
                        <a:solidFill>
                          <a:srgbClr val="FF0000"/>
                        </a:solidFill>
                        <a:effectLst/>
                        <a:latin typeface="宋体"/>
                      </a:endParaRPr>
                    </a:p>
                  </a:txBody>
                  <a:tcPr marL="9525" marR="9525" marT="9525" marB="0" anchor="ctr"/>
                </a:tc>
                <a:tc>
                  <a:txBody>
                    <a:bodyPr/>
                    <a:lstStyle/>
                    <a:p>
                      <a:pPr algn="ctr" fontAlgn="ctr"/>
                      <a:r>
                        <a:rPr lang="en-US" altLang="zh-CN" sz="1600" b="1" u="none" strike="noStrike">
                          <a:solidFill>
                            <a:srgbClr val="FF0000"/>
                          </a:solidFill>
                          <a:effectLst/>
                        </a:rPr>
                        <a:t>0.09</a:t>
                      </a:r>
                      <a:endParaRPr lang="en-US" altLang="zh-CN" sz="1600" b="1" i="0" u="none" strike="noStrike">
                        <a:solidFill>
                          <a:srgbClr val="FF0000"/>
                        </a:solidFill>
                        <a:effectLst/>
                        <a:latin typeface="宋体"/>
                      </a:endParaRPr>
                    </a:p>
                  </a:txBody>
                  <a:tcPr marL="9525" marR="9525" marT="9525" marB="0" anchor="ctr"/>
                </a:tc>
                <a:tc>
                  <a:txBody>
                    <a:bodyPr/>
                    <a:lstStyle/>
                    <a:p>
                      <a:pPr algn="ctr" fontAlgn="ctr"/>
                      <a:r>
                        <a:rPr lang="en-US" altLang="zh-CN" sz="1600" b="1" u="none" strike="noStrike">
                          <a:solidFill>
                            <a:srgbClr val="FF0000"/>
                          </a:solidFill>
                          <a:effectLst/>
                        </a:rPr>
                        <a:t>0.36</a:t>
                      </a:r>
                      <a:endParaRPr lang="en-US" altLang="zh-CN" sz="1600" b="1" i="0" u="none" strike="noStrike">
                        <a:solidFill>
                          <a:srgbClr val="FF0000"/>
                        </a:solidFill>
                        <a:effectLst/>
                        <a:latin typeface="宋体"/>
                      </a:endParaRPr>
                    </a:p>
                  </a:txBody>
                  <a:tcPr marL="9525" marR="9525" marT="9525" marB="0" anchor="ctr"/>
                </a:tc>
                <a:tc>
                  <a:txBody>
                    <a:bodyPr/>
                    <a:lstStyle/>
                    <a:p>
                      <a:pPr algn="ctr" fontAlgn="ctr"/>
                      <a:r>
                        <a:rPr lang="en-US" altLang="zh-CN" sz="1600" b="1" u="none" strike="noStrike" dirty="0">
                          <a:solidFill>
                            <a:srgbClr val="FF0000"/>
                          </a:solidFill>
                          <a:effectLst/>
                        </a:rPr>
                        <a:t>1.5</a:t>
                      </a:r>
                      <a:endParaRPr lang="en-US" altLang="zh-CN" sz="1600" b="1" i="0" u="none" strike="noStrike" dirty="0">
                        <a:solidFill>
                          <a:srgbClr val="FF0000"/>
                        </a:solidFill>
                        <a:effectLst/>
                        <a:latin typeface="宋体"/>
                      </a:endParaRPr>
                    </a:p>
                  </a:txBody>
                  <a:tcPr marL="9525" marR="9525" marT="9525" marB="0" anchor="ctr"/>
                </a:tc>
              </a:tr>
              <a:tr h="233388">
                <a:tc>
                  <a:txBody>
                    <a:bodyPr/>
                    <a:lstStyle/>
                    <a:p>
                      <a:pPr algn="l" fontAlgn="ctr"/>
                      <a:r>
                        <a:rPr lang="en-US" sz="1600" b="1" u="none" strike="noStrike" dirty="0">
                          <a:effectLst/>
                        </a:rPr>
                        <a:t>Magnet </a:t>
                      </a:r>
                      <a:r>
                        <a:rPr lang="en-US" sz="1600" b="1" u="none" strike="noStrike" dirty="0" err="1" smtClean="0">
                          <a:effectLst/>
                        </a:rPr>
                        <a:t>size（mm</a:t>
                      </a:r>
                      <a:r>
                        <a:rPr lang="en-US" sz="1600" b="1" u="none" strike="noStrike" dirty="0">
                          <a:effectLst/>
                        </a:rPr>
                        <a:t>）</a:t>
                      </a:r>
                      <a:endParaRPr lang="en-US"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smtClean="0">
                          <a:effectLst/>
                        </a:rPr>
                        <a:t>330</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i="0" u="none" strike="noStrike" dirty="0" smtClean="0">
                          <a:solidFill>
                            <a:schemeClr val="tx1"/>
                          </a:solidFill>
                          <a:effectLst/>
                          <a:latin typeface="+mn-lt"/>
                        </a:rPr>
                        <a:t>300</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smtClean="0">
                          <a:effectLst/>
                        </a:rPr>
                        <a:t>280</a:t>
                      </a:r>
                      <a:endParaRPr lang="en-US" altLang="zh-CN" sz="1600" b="1" i="0" u="none" strike="noStrike" dirty="0">
                        <a:solidFill>
                          <a:srgbClr val="000000"/>
                        </a:solidFill>
                        <a:effectLst/>
                        <a:latin typeface="宋体"/>
                      </a:endParaRPr>
                    </a:p>
                  </a:txBody>
                  <a:tcPr marL="9525" marR="9525" marT="9525" marB="0" anchor="ctr"/>
                </a:tc>
              </a:tr>
              <a:tr h="233388">
                <a:tc>
                  <a:txBody>
                    <a:bodyPr/>
                    <a:lstStyle/>
                    <a:p>
                      <a:pPr algn="l" fontAlgn="ctr"/>
                      <a:r>
                        <a:rPr lang="en-US" sz="1600" b="1" u="none" strike="noStrike">
                          <a:effectLst/>
                        </a:rPr>
                        <a:t>Magnet length (mm)</a:t>
                      </a:r>
                      <a:endParaRPr lang="en-US" sz="1600" b="1" i="0" u="none" strike="noStrike">
                        <a:solidFill>
                          <a:srgbClr val="000000"/>
                        </a:solidFill>
                        <a:effectLst/>
                        <a:latin typeface="宋体"/>
                      </a:endParaRPr>
                    </a:p>
                  </a:txBody>
                  <a:tcPr marL="9525" marR="9525" marT="9525" marB="0" anchor="ctr"/>
                </a:tc>
                <a:tc>
                  <a:txBody>
                    <a:bodyPr/>
                    <a:lstStyle/>
                    <a:p>
                      <a:pPr algn="ctr" fontAlgn="ctr"/>
                      <a:r>
                        <a:rPr lang="en-US" altLang="zh-CN" sz="1600" b="1" u="none" strike="noStrike">
                          <a:effectLst/>
                        </a:rPr>
                        <a:t>4650</a:t>
                      </a:r>
                      <a:endParaRPr lang="en-US" altLang="zh-CN" sz="1600" b="1" i="0" u="none" strike="noStrike">
                        <a:solidFill>
                          <a:srgbClr val="000000"/>
                        </a:solidFill>
                        <a:effectLst/>
                        <a:latin typeface="宋体"/>
                      </a:endParaRPr>
                    </a:p>
                  </a:txBody>
                  <a:tcPr marL="9525" marR="9525" marT="9525" marB="0" anchor="ctr"/>
                </a:tc>
                <a:tc>
                  <a:txBody>
                    <a:bodyPr/>
                    <a:lstStyle/>
                    <a:p>
                      <a:pPr algn="ctr" fontAlgn="ctr"/>
                      <a:r>
                        <a:rPr lang="en-US" altLang="zh-CN" sz="1600" b="1" u="none" strike="noStrike">
                          <a:effectLst/>
                        </a:rPr>
                        <a:t>4632</a:t>
                      </a:r>
                      <a:endParaRPr lang="en-US" altLang="zh-CN" sz="1600" b="1" i="0" u="none" strike="noStrike">
                        <a:solidFill>
                          <a:srgbClr val="000000"/>
                        </a:solidFill>
                        <a:effectLst/>
                        <a:latin typeface="宋体"/>
                      </a:endParaRPr>
                    </a:p>
                  </a:txBody>
                  <a:tcPr marL="9525" marR="9525" marT="9525" marB="0" anchor="ctr"/>
                </a:tc>
                <a:tc>
                  <a:txBody>
                    <a:bodyPr/>
                    <a:lstStyle/>
                    <a:p>
                      <a:pPr algn="ctr" fontAlgn="ctr"/>
                      <a:r>
                        <a:rPr lang="en-US" altLang="zh-CN" sz="1600" b="1" u="none" strike="noStrike" dirty="0" smtClean="0">
                          <a:effectLst/>
                        </a:rPr>
                        <a:t>4865</a:t>
                      </a:r>
                      <a:endParaRPr lang="en-US" altLang="zh-CN" sz="1600" b="1" i="0" u="none" strike="noStrike" dirty="0">
                        <a:solidFill>
                          <a:srgbClr val="000000"/>
                        </a:solidFill>
                        <a:effectLst/>
                        <a:latin typeface="宋体"/>
                      </a:endParaRPr>
                    </a:p>
                  </a:txBody>
                  <a:tcPr marL="9525" marR="9525" marT="9525" marB="0" anchor="ctr"/>
                </a:tc>
              </a:tr>
              <a:tr h="233388">
                <a:tc>
                  <a:txBody>
                    <a:bodyPr/>
                    <a:lstStyle/>
                    <a:p>
                      <a:pPr algn="l" fontAlgn="ctr"/>
                      <a:r>
                        <a:rPr lang="en-US" sz="1600" b="1" u="none" strike="noStrike">
                          <a:effectLst/>
                        </a:rPr>
                        <a:t>Magnet weight (ton)</a:t>
                      </a:r>
                      <a:endParaRPr lang="en-US" sz="1600" b="1" i="0" u="none" strike="noStrike">
                        <a:solidFill>
                          <a:srgbClr val="000000"/>
                        </a:solidFill>
                        <a:effectLst/>
                        <a:latin typeface="宋体"/>
                      </a:endParaRPr>
                    </a:p>
                  </a:txBody>
                  <a:tcPr marL="9525" marR="9525" marT="9525" marB="0" anchor="ctr"/>
                </a:tc>
                <a:tc>
                  <a:txBody>
                    <a:bodyPr/>
                    <a:lstStyle/>
                    <a:p>
                      <a:pPr algn="ctr" fontAlgn="ctr"/>
                      <a:r>
                        <a:rPr lang="en-US" altLang="zh-CN" sz="1600" b="1" u="none" strike="noStrike" dirty="0">
                          <a:effectLst/>
                        </a:rPr>
                        <a:t>1.4</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a:effectLst/>
                        </a:rPr>
                        <a:t>0.45</a:t>
                      </a:r>
                      <a:endParaRPr lang="en-US" altLang="zh-CN" sz="1600" b="1" i="0" u="none" strike="noStrike" dirty="0">
                        <a:solidFill>
                          <a:srgbClr val="000000"/>
                        </a:solidFill>
                        <a:effectLst/>
                        <a:latin typeface="宋体"/>
                      </a:endParaRPr>
                    </a:p>
                  </a:txBody>
                  <a:tcPr marL="9525" marR="9525" marT="9525" marB="0" anchor="ctr"/>
                </a:tc>
                <a:tc>
                  <a:txBody>
                    <a:bodyPr/>
                    <a:lstStyle/>
                    <a:p>
                      <a:pPr algn="ctr" fontAlgn="ctr"/>
                      <a:r>
                        <a:rPr lang="en-US" altLang="zh-CN" sz="1600" b="1" u="none" strike="noStrike" dirty="0" smtClean="0">
                          <a:effectLst/>
                        </a:rPr>
                        <a:t>0.5</a:t>
                      </a:r>
                      <a:endParaRPr lang="en-US" altLang="zh-CN" sz="1600" b="1" i="0" u="none" strike="noStrike" dirty="0">
                        <a:solidFill>
                          <a:srgbClr val="000000"/>
                        </a:solidFill>
                        <a:effectLst/>
                        <a:latin typeface="宋体"/>
                      </a:endParaRPr>
                    </a:p>
                  </a:txBody>
                  <a:tcPr marL="9525" marR="9525" marT="9525" marB="0" anchor="ctr"/>
                </a:tc>
              </a:tr>
            </a:tbl>
          </a:graphicData>
        </a:graphic>
      </p:graphicFrame>
      <p:sp>
        <p:nvSpPr>
          <p:cNvPr id="9" name="Rectangle 4"/>
          <p:cNvSpPr txBox="1">
            <a:spLocks noChangeArrowheads="1"/>
          </p:cNvSpPr>
          <p:nvPr/>
        </p:nvSpPr>
        <p:spPr>
          <a:xfrm>
            <a:off x="2123889" y="61663"/>
            <a:ext cx="5256262" cy="4333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buFontTx/>
              <a:buNone/>
            </a:pPr>
            <a:r>
              <a:rPr lang="zh-CN" altLang="en-US" sz="2800" b="1" dirty="0">
                <a:solidFill>
                  <a:srgbClr val="C00000"/>
                </a:solidFill>
                <a:latin typeface="Times New Roman" pitchFamily="18" charset="0"/>
                <a:ea typeface="华文楷体"/>
                <a:cs typeface="Times New Roman" pitchFamily="18" charset="0"/>
              </a:rPr>
              <a:t>增强器</a:t>
            </a:r>
            <a:r>
              <a:rPr lang="zh-CN" altLang="en-US" sz="2800" b="1" dirty="0" smtClean="0">
                <a:solidFill>
                  <a:srgbClr val="C00000"/>
                </a:solidFill>
                <a:latin typeface="Times New Roman" pitchFamily="18" charset="0"/>
                <a:ea typeface="华文楷体"/>
                <a:cs typeface="Times New Roman" pitchFamily="18" charset="0"/>
              </a:rPr>
              <a:t>二极磁铁设计方案比较</a:t>
            </a:r>
            <a:endParaRPr lang="en-US" altLang="zh-CN" sz="2800" b="1" dirty="0" smtClean="0">
              <a:solidFill>
                <a:srgbClr val="C00000"/>
              </a:solidFill>
              <a:latin typeface="Times New Roman" pitchFamily="18" charset="0"/>
              <a:ea typeface="华文楷体"/>
              <a:cs typeface="Times New Roman" pitchFamily="18" charset="0"/>
            </a:endParaRPr>
          </a:p>
        </p:txBody>
      </p:sp>
    </p:spTree>
    <p:extLst>
      <p:ext uri="{BB962C8B-B14F-4D97-AF65-F5344CB8AC3E}">
        <p14:creationId xmlns:p14="http://schemas.microsoft.com/office/powerpoint/2010/main" val="1921016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Line 3"/>
          <p:cNvSpPr>
            <a:spLocks noChangeShapeType="1"/>
          </p:cNvSpPr>
          <p:nvPr/>
        </p:nvSpPr>
        <p:spPr bwMode="auto">
          <a:xfrm>
            <a:off x="395536" y="692696"/>
            <a:ext cx="8207375" cy="0"/>
          </a:xfrm>
          <a:prstGeom prst="line">
            <a:avLst/>
          </a:prstGeom>
          <a:noFill/>
          <a:ln w="76200">
            <a:solidFill>
              <a:srgbClr val="FF6600"/>
            </a:solidFill>
            <a:round/>
            <a:headEnd/>
            <a:tailEnd/>
          </a:ln>
        </p:spPr>
        <p:txBody>
          <a:bodyPr/>
          <a:lstStyle/>
          <a:p>
            <a:endParaRPr lang="zh-CN" altLang="en-US"/>
          </a:p>
        </p:txBody>
      </p:sp>
      <p:sp>
        <p:nvSpPr>
          <p:cNvPr id="13" name="Rectangle 8"/>
          <p:cNvSpPr>
            <a:spLocks noChangeArrowheads="1"/>
          </p:cNvSpPr>
          <p:nvPr/>
        </p:nvSpPr>
        <p:spPr bwMode="auto">
          <a:xfrm>
            <a:off x="539552" y="1424280"/>
            <a:ext cx="7776864" cy="4862870"/>
          </a:xfrm>
          <a:prstGeom prst="rect">
            <a:avLst/>
          </a:prstGeom>
          <a:noFill/>
          <a:ln w="9525">
            <a:noFill/>
            <a:miter lim="800000"/>
            <a:headEnd/>
            <a:tailEnd/>
          </a:ln>
        </p:spPr>
        <p:txBody>
          <a:bodyPr wrap="square" anchor="ctr">
            <a:spAutoFit/>
          </a:bodyPr>
          <a:lstStyle/>
          <a:p>
            <a:pPr marL="342900" indent="-342900">
              <a:spcBef>
                <a:spcPts val="1200"/>
              </a:spcBef>
              <a:buClr>
                <a:srgbClr val="FF0000"/>
              </a:buClr>
              <a:buFont typeface="Wingdings" pitchFamily="2" charset="2"/>
              <a:buChar char="ü"/>
            </a:pPr>
            <a:r>
              <a:rPr lang="en-US" altLang="zh-CN" sz="2000" b="1" dirty="0">
                <a:latin typeface="Times New Roman" pitchFamily="18" charset="0"/>
                <a:ea typeface="华文楷体"/>
                <a:cs typeface="Times New Roman" pitchFamily="18" charset="0"/>
              </a:rPr>
              <a:t>2018</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a:t>
            </a:r>
            <a:r>
              <a:rPr lang="zh-CN" altLang="en-US" sz="2000" b="1" dirty="0">
                <a:latin typeface="Times New Roman" pitchFamily="18" charset="0"/>
                <a:ea typeface="华文楷体"/>
                <a:cs typeface="Times New Roman" pitchFamily="18" charset="0"/>
              </a:rPr>
              <a:t>月</a:t>
            </a:r>
            <a:r>
              <a:rPr lang="en-US" altLang="zh-CN" sz="2000" b="1" dirty="0">
                <a:latin typeface="Times New Roman" pitchFamily="18" charset="0"/>
                <a:ea typeface="华文楷体"/>
                <a:cs typeface="Times New Roman" pitchFamily="18" charset="0"/>
              </a:rPr>
              <a:t>-2018</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12</a:t>
            </a:r>
            <a:r>
              <a:rPr lang="zh-CN" altLang="en-US" sz="2000" b="1" dirty="0">
                <a:latin typeface="Times New Roman" pitchFamily="18" charset="0"/>
                <a:ea typeface="华文楷体"/>
                <a:cs typeface="Times New Roman" pitchFamily="18" charset="0"/>
              </a:rPr>
              <a:t>月：</a:t>
            </a:r>
            <a:r>
              <a:rPr lang="zh-CN" altLang="zh-CN" sz="2000" b="1" dirty="0" smtClean="0">
                <a:latin typeface="Times New Roman" pitchFamily="18" charset="0"/>
                <a:ea typeface="华文楷体"/>
                <a:cs typeface="Times New Roman" pitchFamily="18" charset="0"/>
              </a:rPr>
              <a:t>探索高精度</a:t>
            </a:r>
            <a:r>
              <a:rPr lang="zh-CN" altLang="zh-CN" sz="2000" b="1" dirty="0">
                <a:latin typeface="Times New Roman" pitchFamily="18" charset="0"/>
                <a:ea typeface="华文楷体"/>
                <a:cs typeface="Times New Roman" pitchFamily="18" charset="0"/>
              </a:rPr>
              <a:t>低场</a:t>
            </a:r>
            <a:r>
              <a:rPr lang="zh-CN" altLang="zh-CN" sz="2000" b="1" dirty="0" smtClean="0">
                <a:latin typeface="Times New Roman" pitchFamily="18" charset="0"/>
                <a:ea typeface="华文楷体"/>
                <a:cs typeface="Times New Roman" pitchFamily="18" charset="0"/>
              </a:rPr>
              <a:t>二</a:t>
            </a:r>
            <a:r>
              <a:rPr lang="zh-CN" altLang="zh-CN" sz="2000" b="1" dirty="0">
                <a:latin typeface="Times New Roman" pitchFamily="18" charset="0"/>
                <a:ea typeface="华文楷体"/>
                <a:cs typeface="Times New Roman" pitchFamily="18" charset="0"/>
              </a:rPr>
              <a:t>极磁铁样机的设计方案，完成各种小型实验样机的物理设计和结构设计；</a:t>
            </a:r>
          </a:p>
          <a:p>
            <a:pPr marL="342900" indent="-342900">
              <a:spcBef>
                <a:spcPts val="1200"/>
              </a:spcBef>
              <a:buClr>
                <a:srgbClr val="FF0000"/>
              </a:buClr>
              <a:buFont typeface="Wingdings" pitchFamily="2" charset="2"/>
              <a:buChar char="ü"/>
            </a:pPr>
            <a:r>
              <a:rPr lang="en-US" altLang="zh-CN" sz="2000" b="1" dirty="0">
                <a:latin typeface="Times New Roman" pitchFamily="18" charset="0"/>
                <a:ea typeface="华文楷体"/>
                <a:cs typeface="Times New Roman" pitchFamily="18" charset="0"/>
              </a:rPr>
              <a:t>2019</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a:t>
            </a:r>
            <a:r>
              <a:rPr lang="zh-CN" altLang="en-US" sz="2000" b="1" dirty="0">
                <a:latin typeface="Times New Roman" pitchFamily="18" charset="0"/>
                <a:ea typeface="华文楷体"/>
                <a:cs typeface="Times New Roman" pitchFamily="18" charset="0"/>
              </a:rPr>
              <a:t>月</a:t>
            </a:r>
            <a:r>
              <a:rPr lang="en-US" altLang="zh-CN" sz="2000" b="1" dirty="0">
                <a:latin typeface="Times New Roman" pitchFamily="18" charset="0"/>
                <a:ea typeface="华文楷体"/>
                <a:cs typeface="Times New Roman" pitchFamily="18" charset="0"/>
              </a:rPr>
              <a:t>-2019</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12</a:t>
            </a:r>
            <a:r>
              <a:rPr lang="zh-CN" altLang="en-US" sz="2000" b="1" dirty="0">
                <a:latin typeface="Times New Roman" pitchFamily="18" charset="0"/>
                <a:ea typeface="华文楷体"/>
                <a:cs typeface="Times New Roman" pitchFamily="18" charset="0"/>
              </a:rPr>
              <a:t>月：</a:t>
            </a:r>
            <a:r>
              <a:rPr lang="zh-CN" altLang="zh-CN" sz="2000" b="1" dirty="0">
                <a:latin typeface="Times New Roman" pitchFamily="18" charset="0"/>
                <a:ea typeface="华文楷体"/>
                <a:cs typeface="Times New Roman" pitchFamily="18" charset="0"/>
              </a:rPr>
              <a:t>完成小型实验</a:t>
            </a:r>
            <a:r>
              <a:rPr lang="zh-CN" altLang="zh-CN" sz="2000" b="1" dirty="0" smtClean="0">
                <a:latin typeface="Times New Roman" pitchFamily="18" charset="0"/>
                <a:ea typeface="华文楷体"/>
                <a:cs typeface="Times New Roman" pitchFamily="18" charset="0"/>
              </a:rPr>
              <a:t>样机</a:t>
            </a:r>
            <a:r>
              <a:rPr lang="zh-CN" altLang="en-US" sz="2000" b="1" dirty="0" smtClean="0">
                <a:latin typeface="Times New Roman" pitchFamily="18" charset="0"/>
                <a:ea typeface="华文楷体"/>
                <a:cs typeface="Times New Roman" pitchFamily="18" charset="0"/>
              </a:rPr>
              <a:t>（包括铁芯和空芯两种）</a:t>
            </a:r>
            <a:r>
              <a:rPr lang="zh-CN" altLang="zh-CN" sz="2000" b="1" dirty="0" smtClean="0">
                <a:latin typeface="Times New Roman" pitchFamily="18" charset="0"/>
                <a:ea typeface="华文楷体"/>
                <a:cs typeface="Times New Roman" pitchFamily="18" charset="0"/>
              </a:rPr>
              <a:t>的</a:t>
            </a:r>
            <a:r>
              <a:rPr lang="zh-CN" altLang="zh-CN" sz="2000" b="1" dirty="0">
                <a:latin typeface="Times New Roman" pitchFamily="18" charset="0"/>
                <a:ea typeface="华文楷体"/>
                <a:cs typeface="Times New Roman" pitchFamily="18" charset="0"/>
              </a:rPr>
              <a:t>加工制造和实验验证；</a:t>
            </a:r>
          </a:p>
          <a:p>
            <a:pPr marL="342900" indent="-342900">
              <a:spcBef>
                <a:spcPts val="1200"/>
              </a:spcBef>
              <a:buClr>
                <a:srgbClr val="FF0000"/>
              </a:buClr>
              <a:buFont typeface="Wingdings" pitchFamily="2" charset="2"/>
              <a:buChar char="ü"/>
            </a:pPr>
            <a:r>
              <a:rPr lang="en-US" altLang="zh-CN" sz="2000" b="1" dirty="0">
                <a:latin typeface="Times New Roman" pitchFamily="18" charset="0"/>
                <a:ea typeface="华文楷体"/>
                <a:cs typeface="Times New Roman" pitchFamily="18" charset="0"/>
              </a:rPr>
              <a:t>2020</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a:t>
            </a:r>
            <a:r>
              <a:rPr lang="zh-CN" altLang="en-US" sz="2000" b="1" dirty="0">
                <a:latin typeface="Times New Roman" pitchFamily="18" charset="0"/>
                <a:ea typeface="华文楷体"/>
                <a:cs typeface="Times New Roman" pitchFamily="18" charset="0"/>
              </a:rPr>
              <a:t>月</a:t>
            </a:r>
            <a:r>
              <a:rPr lang="en-US" altLang="zh-CN" sz="2000" b="1" dirty="0">
                <a:latin typeface="Times New Roman" pitchFamily="18" charset="0"/>
                <a:ea typeface="华文楷体"/>
                <a:cs typeface="Times New Roman" pitchFamily="18" charset="0"/>
              </a:rPr>
              <a:t>-2020</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12</a:t>
            </a:r>
            <a:r>
              <a:rPr lang="zh-CN" altLang="en-US" sz="2000" b="1" dirty="0">
                <a:latin typeface="Times New Roman" pitchFamily="18" charset="0"/>
                <a:ea typeface="华文楷体"/>
                <a:cs typeface="Times New Roman" pitchFamily="18" charset="0"/>
              </a:rPr>
              <a:t>月：</a:t>
            </a:r>
            <a:r>
              <a:rPr lang="zh-CN" altLang="zh-CN" sz="2000" b="1" dirty="0">
                <a:latin typeface="Times New Roman" pitchFamily="18" charset="0"/>
                <a:ea typeface="华文楷体"/>
                <a:cs typeface="Times New Roman" pitchFamily="18" charset="0"/>
              </a:rPr>
              <a:t>根据小型样机验证的结果，确定</a:t>
            </a:r>
            <a:r>
              <a:rPr lang="en-US" altLang="zh-CN" sz="2000" b="1" dirty="0" smtClean="0">
                <a:latin typeface="Times New Roman" pitchFamily="18" charset="0"/>
                <a:ea typeface="华文楷体"/>
                <a:cs typeface="Times New Roman" pitchFamily="18" charset="0"/>
              </a:rPr>
              <a:t>CEPC</a:t>
            </a:r>
            <a:r>
              <a:rPr lang="zh-CN" altLang="zh-CN" sz="2000" b="1" dirty="0" smtClean="0">
                <a:latin typeface="Times New Roman" pitchFamily="18" charset="0"/>
                <a:ea typeface="华文楷体"/>
                <a:cs typeface="Times New Roman" pitchFamily="18" charset="0"/>
              </a:rPr>
              <a:t>高精度</a:t>
            </a:r>
            <a:r>
              <a:rPr lang="zh-CN" altLang="zh-CN" sz="2000" b="1" dirty="0">
                <a:latin typeface="Times New Roman" pitchFamily="18" charset="0"/>
                <a:ea typeface="华文楷体"/>
                <a:cs typeface="Times New Roman" pitchFamily="18" charset="0"/>
              </a:rPr>
              <a:t>低场</a:t>
            </a:r>
            <a:r>
              <a:rPr lang="zh-CN" altLang="zh-CN" sz="2000" b="1" dirty="0" smtClean="0">
                <a:latin typeface="Times New Roman" pitchFamily="18" charset="0"/>
                <a:ea typeface="华文楷体"/>
                <a:cs typeface="Times New Roman" pitchFamily="18" charset="0"/>
              </a:rPr>
              <a:t>二</a:t>
            </a:r>
            <a:r>
              <a:rPr lang="zh-CN" altLang="zh-CN" sz="2000" b="1" dirty="0">
                <a:latin typeface="Times New Roman" pitchFamily="18" charset="0"/>
                <a:ea typeface="华文楷体"/>
                <a:cs typeface="Times New Roman" pitchFamily="18" charset="0"/>
              </a:rPr>
              <a:t>极磁铁的设计方案，</a:t>
            </a:r>
            <a:r>
              <a:rPr lang="zh-CN" altLang="zh-CN" sz="2000" b="1" dirty="0" smtClean="0">
                <a:latin typeface="Times New Roman" pitchFamily="18" charset="0"/>
                <a:ea typeface="华文楷体"/>
                <a:cs typeface="Times New Roman" pitchFamily="18" charset="0"/>
              </a:rPr>
              <a:t>完成</a:t>
            </a:r>
            <a:r>
              <a:rPr lang="zh-CN" altLang="en-US" sz="2000" b="1" dirty="0" smtClean="0">
                <a:latin typeface="Times New Roman" pitchFamily="18" charset="0"/>
                <a:ea typeface="华文楷体"/>
                <a:cs typeface="Times New Roman" pitchFamily="18" charset="0"/>
              </a:rPr>
              <a:t>正式</a:t>
            </a:r>
            <a:r>
              <a:rPr lang="zh-CN" altLang="zh-CN" sz="2000" b="1" dirty="0" smtClean="0">
                <a:latin typeface="Times New Roman" pitchFamily="18" charset="0"/>
                <a:ea typeface="华文楷体"/>
                <a:cs typeface="Times New Roman" pitchFamily="18" charset="0"/>
              </a:rPr>
              <a:t>磁铁</a:t>
            </a:r>
            <a:r>
              <a:rPr lang="zh-CN" altLang="en-US" sz="2000" b="1" dirty="0" smtClean="0">
                <a:latin typeface="Times New Roman" pitchFamily="18" charset="0"/>
                <a:ea typeface="华文楷体"/>
                <a:cs typeface="Times New Roman" pitchFamily="18" charset="0"/>
              </a:rPr>
              <a:t>样机</a:t>
            </a:r>
            <a:r>
              <a:rPr lang="zh-CN" altLang="zh-CN" sz="2000" b="1" dirty="0" smtClean="0">
                <a:latin typeface="Times New Roman" pitchFamily="18" charset="0"/>
                <a:ea typeface="华文楷体"/>
                <a:cs typeface="Times New Roman" pitchFamily="18" charset="0"/>
              </a:rPr>
              <a:t>的设计</a:t>
            </a:r>
            <a:r>
              <a:rPr lang="zh-CN" altLang="zh-CN" sz="2000" b="1" dirty="0">
                <a:latin typeface="Times New Roman" pitchFamily="18" charset="0"/>
                <a:ea typeface="华文楷体"/>
                <a:cs typeface="Times New Roman" pitchFamily="18" charset="0"/>
              </a:rPr>
              <a:t>以及磁场测量系统的设计；</a:t>
            </a:r>
          </a:p>
          <a:p>
            <a:pPr marL="342900" indent="-342900">
              <a:spcBef>
                <a:spcPts val="1200"/>
              </a:spcBef>
              <a:buClr>
                <a:srgbClr val="FF0000"/>
              </a:buClr>
              <a:buFont typeface="Wingdings" pitchFamily="2" charset="2"/>
              <a:buChar char="ü"/>
            </a:pPr>
            <a:r>
              <a:rPr lang="en-US" altLang="zh-CN" sz="2000" b="1" dirty="0">
                <a:latin typeface="Times New Roman" pitchFamily="18" charset="0"/>
                <a:ea typeface="华文楷体"/>
                <a:cs typeface="Times New Roman" pitchFamily="18" charset="0"/>
              </a:rPr>
              <a:t>2021</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a:t>
            </a:r>
            <a:r>
              <a:rPr lang="zh-CN" altLang="en-US" sz="2000" b="1" dirty="0">
                <a:latin typeface="Times New Roman" pitchFamily="18" charset="0"/>
                <a:ea typeface="华文楷体"/>
                <a:cs typeface="Times New Roman" pitchFamily="18" charset="0"/>
              </a:rPr>
              <a:t>月</a:t>
            </a:r>
            <a:r>
              <a:rPr lang="en-US" altLang="zh-CN" sz="2000" b="1" dirty="0">
                <a:latin typeface="Times New Roman" pitchFamily="18" charset="0"/>
                <a:ea typeface="华文楷体"/>
                <a:cs typeface="Times New Roman" pitchFamily="18" charset="0"/>
              </a:rPr>
              <a:t>-2021</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12</a:t>
            </a:r>
            <a:r>
              <a:rPr lang="zh-CN" altLang="en-US" sz="2000" b="1" dirty="0">
                <a:latin typeface="Times New Roman" pitchFamily="18" charset="0"/>
                <a:ea typeface="华文楷体"/>
                <a:cs typeface="Times New Roman" pitchFamily="18" charset="0"/>
              </a:rPr>
              <a:t>月：</a:t>
            </a:r>
            <a:r>
              <a:rPr lang="zh-CN" altLang="zh-CN" sz="2000" b="1" dirty="0">
                <a:latin typeface="Times New Roman" pitchFamily="18" charset="0"/>
                <a:ea typeface="华文楷体"/>
                <a:cs typeface="Times New Roman" pitchFamily="18" charset="0"/>
              </a:rPr>
              <a:t>完成磁铁正式样机和超高精度磁场测量系统的加工制造；</a:t>
            </a:r>
          </a:p>
          <a:p>
            <a:pPr marL="342900" indent="-342900">
              <a:spcBef>
                <a:spcPts val="1200"/>
              </a:spcBef>
              <a:buClr>
                <a:srgbClr val="FF0000"/>
              </a:buClr>
              <a:buFont typeface="Wingdings" pitchFamily="2" charset="2"/>
              <a:buChar char="ü"/>
            </a:pPr>
            <a:r>
              <a:rPr lang="en-US" altLang="zh-CN" sz="2000" b="1" dirty="0">
                <a:latin typeface="Times New Roman" pitchFamily="18" charset="0"/>
                <a:ea typeface="华文楷体"/>
                <a:cs typeface="Times New Roman" pitchFamily="18" charset="0"/>
              </a:rPr>
              <a:t>2022</a:t>
            </a:r>
            <a:r>
              <a:rPr lang="zh-CN" altLang="en-US" sz="2000" b="1" dirty="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1</a:t>
            </a:r>
            <a:r>
              <a:rPr lang="zh-CN" altLang="en-US" sz="2000" b="1" dirty="0">
                <a:latin typeface="Times New Roman" pitchFamily="18" charset="0"/>
                <a:ea typeface="华文楷体"/>
                <a:cs typeface="Times New Roman" pitchFamily="18" charset="0"/>
              </a:rPr>
              <a:t>月</a:t>
            </a:r>
            <a:r>
              <a:rPr lang="en-US" altLang="zh-CN" sz="2000" b="1" dirty="0">
                <a:latin typeface="Times New Roman" pitchFamily="18" charset="0"/>
                <a:ea typeface="华文楷体"/>
                <a:cs typeface="Times New Roman" pitchFamily="18" charset="0"/>
              </a:rPr>
              <a:t>-2022</a:t>
            </a:r>
            <a:r>
              <a:rPr lang="zh-CN" altLang="en-US" sz="2000" b="1" dirty="0" smtClean="0">
                <a:latin typeface="Times New Roman" pitchFamily="18" charset="0"/>
                <a:ea typeface="华文楷体"/>
                <a:cs typeface="Times New Roman" pitchFamily="18" charset="0"/>
              </a:rPr>
              <a:t>年</a:t>
            </a:r>
            <a:r>
              <a:rPr lang="en-US" altLang="zh-CN" sz="2000" b="1" dirty="0">
                <a:latin typeface="Times New Roman" pitchFamily="18" charset="0"/>
                <a:ea typeface="华文楷体"/>
                <a:cs typeface="Times New Roman" pitchFamily="18" charset="0"/>
              </a:rPr>
              <a:t>6</a:t>
            </a:r>
            <a:r>
              <a:rPr lang="zh-CN" altLang="en-US" sz="2000" b="1" dirty="0" smtClean="0">
                <a:latin typeface="Times New Roman" pitchFamily="18" charset="0"/>
                <a:ea typeface="华文楷体"/>
                <a:cs typeface="Times New Roman" pitchFamily="18" charset="0"/>
              </a:rPr>
              <a:t>月</a:t>
            </a:r>
            <a:r>
              <a:rPr lang="zh-CN" altLang="en-US" sz="2000" b="1" dirty="0">
                <a:latin typeface="Times New Roman" pitchFamily="18" charset="0"/>
                <a:ea typeface="华文楷体"/>
                <a:cs typeface="Times New Roman" pitchFamily="18" charset="0"/>
              </a:rPr>
              <a:t>：</a:t>
            </a:r>
            <a:r>
              <a:rPr lang="zh-CN" altLang="zh-CN" sz="2000" b="1" dirty="0">
                <a:latin typeface="Times New Roman" pitchFamily="18" charset="0"/>
                <a:ea typeface="华文楷体"/>
                <a:cs typeface="Times New Roman" pitchFamily="18" charset="0"/>
              </a:rPr>
              <a:t>完成磁铁样机性能的测试验收，完成项目总结、归档和最终</a:t>
            </a:r>
            <a:r>
              <a:rPr lang="zh-CN" altLang="zh-CN" sz="2000" b="1" dirty="0" smtClean="0">
                <a:latin typeface="Times New Roman" pitchFamily="18" charset="0"/>
                <a:ea typeface="华文楷体"/>
                <a:cs typeface="Times New Roman" pitchFamily="18" charset="0"/>
              </a:rPr>
              <a:t>验收</a:t>
            </a:r>
            <a:r>
              <a:rPr lang="zh-CN" altLang="en-US" sz="2000" b="1" dirty="0" smtClean="0">
                <a:latin typeface="Times New Roman" pitchFamily="18" charset="0"/>
                <a:ea typeface="华文楷体"/>
                <a:cs typeface="Times New Roman" pitchFamily="18" charset="0"/>
              </a:rPr>
              <a:t>。</a:t>
            </a:r>
            <a:endParaRPr lang="en-US" altLang="zh-CN" sz="2000" b="1" dirty="0" smtClean="0">
              <a:latin typeface="Times New Roman" pitchFamily="18" charset="0"/>
              <a:ea typeface="华文楷体"/>
              <a:cs typeface="Times New Roman" pitchFamily="18" charset="0"/>
            </a:endParaRPr>
          </a:p>
          <a:p>
            <a:pPr marL="342900" indent="-342900">
              <a:spcBef>
                <a:spcPts val="1200"/>
              </a:spcBef>
              <a:buClr>
                <a:srgbClr val="FF0000"/>
              </a:buClr>
              <a:buFont typeface="Wingdings" pitchFamily="2" charset="2"/>
              <a:buChar char="ü"/>
            </a:pPr>
            <a:r>
              <a:rPr lang="en-US" altLang="zh-CN" sz="2000" b="1" dirty="0">
                <a:latin typeface="Times New Roman" pitchFamily="18" charset="0"/>
                <a:ea typeface="华文楷体"/>
                <a:cs typeface="Times New Roman" pitchFamily="18" charset="0"/>
              </a:rPr>
              <a:t>2022</a:t>
            </a:r>
            <a:r>
              <a:rPr lang="zh-CN" altLang="en-US" sz="2000" b="1" dirty="0" smtClean="0">
                <a:latin typeface="Times New Roman" pitchFamily="18" charset="0"/>
                <a:ea typeface="华文楷体"/>
                <a:cs typeface="Times New Roman" pitchFamily="18" charset="0"/>
              </a:rPr>
              <a:t>年</a:t>
            </a:r>
            <a:r>
              <a:rPr lang="en-US" altLang="zh-CN" sz="2000" b="1" dirty="0" smtClean="0">
                <a:latin typeface="Times New Roman" pitchFamily="18" charset="0"/>
                <a:ea typeface="华文楷体"/>
                <a:cs typeface="Times New Roman" pitchFamily="18" charset="0"/>
              </a:rPr>
              <a:t>7</a:t>
            </a:r>
            <a:r>
              <a:rPr lang="zh-CN" altLang="en-US" sz="2000" b="1" dirty="0" smtClean="0">
                <a:latin typeface="Times New Roman" pitchFamily="18" charset="0"/>
                <a:ea typeface="华文楷体"/>
                <a:cs typeface="Times New Roman" pitchFamily="18" charset="0"/>
              </a:rPr>
              <a:t>月</a:t>
            </a:r>
            <a:r>
              <a:rPr lang="en-US" altLang="zh-CN" sz="2000" b="1" dirty="0">
                <a:latin typeface="Times New Roman" pitchFamily="18" charset="0"/>
                <a:ea typeface="华文楷体"/>
                <a:cs typeface="Times New Roman" pitchFamily="18" charset="0"/>
              </a:rPr>
              <a:t>-2022</a:t>
            </a:r>
            <a:r>
              <a:rPr lang="zh-CN" altLang="en-US" sz="2000" b="1" dirty="0" smtClean="0">
                <a:latin typeface="Times New Roman" pitchFamily="18" charset="0"/>
                <a:ea typeface="华文楷体"/>
                <a:cs typeface="Times New Roman" pitchFamily="18" charset="0"/>
              </a:rPr>
              <a:t>年</a:t>
            </a:r>
            <a:r>
              <a:rPr lang="en-US" altLang="zh-CN" sz="2000" b="1" dirty="0" smtClean="0">
                <a:latin typeface="Times New Roman" pitchFamily="18" charset="0"/>
                <a:ea typeface="华文楷体"/>
                <a:cs typeface="Times New Roman" pitchFamily="18" charset="0"/>
              </a:rPr>
              <a:t>12</a:t>
            </a:r>
            <a:r>
              <a:rPr lang="zh-CN" altLang="en-US" sz="2000" b="1" dirty="0" smtClean="0">
                <a:latin typeface="Times New Roman" pitchFamily="18" charset="0"/>
                <a:ea typeface="华文楷体"/>
                <a:cs typeface="Times New Roman" pitchFamily="18" charset="0"/>
              </a:rPr>
              <a:t>月</a:t>
            </a:r>
            <a:r>
              <a:rPr lang="zh-CN" altLang="en-US" sz="2000" b="1" dirty="0">
                <a:latin typeface="Times New Roman" pitchFamily="18" charset="0"/>
                <a:ea typeface="华文楷体"/>
                <a:cs typeface="Times New Roman" pitchFamily="18" charset="0"/>
              </a:rPr>
              <a:t>：完成</a:t>
            </a:r>
            <a:r>
              <a:rPr lang="zh-CN" altLang="en-US" sz="2000" b="1" dirty="0" smtClean="0">
                <a:latin typeface="Times New Roman" pitchFamily="18" charset="0"/>
                <a:ea typeface="华文楷体"/>
                <a:cs typeface="Times New Roman" pitchFamily="18" charset="0"/>
              </a:rPr>
              <a:t>增强器磁铁</a:t>
            </a:r>
            <a:r>
              <a:rPr lang="en-US" altLang="zh-CN" sz="2000" b="1" dirty="0" smtClean="0">
                <a:latin typeface="Times New Roman" pitchFamily="18" charset="0"/>
                <a:ea typeface="华文楷体"/>
                <a:cs typeface="Times New Roman" pitchFamily="18" charset="0"/>
              </a:rPr>
              <a:t>TDR</a:t>
            </a:r>
            <a:r>
              <a:rPr lang="zh-CN" altLang="en-US" sz="2000" b="1" dirty="0" smtClean="0">
                <a:latin typeface="Times New Roman" pitchFamily="18" charset="0"/>
                <a:ea typeface="华文楷体"/>
                <a:cs typeface="Times New Roman" pitchFamily="18" charset="0"/>
              </a:rPr>
              <a:t>设计及报告撰写</a:t>
            </a:r>
            <a:r>
              <a:rPr lang="zh-CN" altLang="zh-CN" sz="2000" b="1" dirty="0" smtClean="0">
                <a:latin typeface="Times New Roman" pitchFamily="18" charset="0"/>
                <a:ea typeface="华文楷体"/>
                <a:cs typeface="Times New Roman" pitchFamily="18" charset="0"/>
              </a:rPr>
              <a:t>。</a:t>
            </a:r>
            <a:r>
              <a:rPr lang="en-US" altLang="zh-CN" sz="2000" dirty="0"/>
              <a:t/>
            </a:r>
            <a:br>
              <a:rPr lang="en-US" altLang="zh-CN" sz="2000" dirty="0"/>
            </a:br>
            <a:endParaRPr lang="zh-CN" altLang="zh-CN" sz="2000" dirty="0"/>
          </a:p>
        </p:txBody>
      </p:sp>
      <p:sp>
        <p:nvSpPr>
          <p:cNvPr id="8" name="Rectangle 4"/>
          <p:cNvSpPr txBox="1">
            <a:spLocks noChangeArrowheads="1"/>
          </p:cNvSpPr>
          <p:nvPr/>
        </p:nvSpPr>
        <p:spPr>
          <a:xfrm>
            <a:off x="323528" y="835372"/>
            <a:ext cx="6048672" cy="4333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10000"/>
              </a:lnSpc>
            </a:pPr>
            <a:r>
              <a:rPr lang="en-US" altLang="zh-CN" sz="2400" b="1" dirty="0" smtClean="0">
                <a:solidFill>
                  <a:srgbClr val="0000FF"/>
                </a:solidFill>
                <a:latin typeface="Times New Roman" pitchFamily="18" charset="0"/>
                <a:ea typeface="华文楷体"/>
                <a:cs typeface="Times New Roman" pitchFamily="18" charset="0"/>
              </a:rPr>
              <a:t>TDR</a:t>
            </a:r>
            <a:r>
              <a:rPr lang="zh-CN" altLang="en-US" sz="2400" b="1" dirty="0">
                <a:solidFill>
                  <a:srgbClr val="0000FF"/>
                </a:solidFill>
                <a:latin typeface="Times New Roman" pitchFamily="18" charset="0"/>
                <a:ea typeface="华文楷体"/>
                <a:cs typeface="Times New Roman" pitchFamily="18" charset="0"/>
              </a:rPr>
              <a:t>研究</a:t>
            </a:r>
            <a:r>
              <a:rPr lang="zh-CN" altLang="en-US" sz="2400" b="1" dirty="0" smtClean="0">
                <a:solidFill>
                  <a:srgbClr val="0000FF"/>
                </a:solidFill>
                <a:latin typeface="Times New Roman" pitchFamily="18" charset="0"/>
                <a:ea typeface="华文楷体"/>
                <a:cs typeface="Times New Roman" pitchFamily="18" charset="0"/>
              </a:rPr>
              <a:t>计划</a:t>
            </a:r>
            <a:endParaRPr lang="en-US" altLang="zh-CN" sz="2400" b="1" dirty="0" smtClean="0">
              <a:solidFill>
                <a:srgbClr val="0000FF"/>
              </a:solidFill>
              <a:latin typeface="Times New Roman" pitchFamily="18" charset="0"/>
              <a:ea typeface="华文楷体"/>
              <a:cs typeface="Times New Roman" pitchFamily="18" charset="0"/>
            </a:endParaRPr>
          </a:p>
        </p:txBody>
      </p:sp>
      <p:sp>
        <p:nvSpPr>
          <p:cNvPr id="10" name="Rectangle 4"/>
          <p:cNvSpPr txBox="1">
            <a:spLocks noChangeArrowheads="1"/>
          </p:cNvSpPr>
          <p:nvPr/>
        </p:nvSpPr>
        <p:spPr bwMode="auto">
          <a:xfrm>
            <a:off x="2411760" y="115963"/>
            <a:ext cx="5904656" cy="433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10000"/>
              </a:lnSpc>
              <a:buFontTx/>
              <a:buNone/>
            </a:pPr>
            <a:r>
              <a:rPr lang="zh-CN" altLang="en-US" sz="2800" b="1" kern="0" dirty="0" smtClean="0">
                <a:solidFill>
                  <a:srgbClr val="CC0066"/>
                </a:solidFill>
                <a:latin typeface="华文楷体" pitchFamily="2" charset="-122"/>
                <a:ea typeface="华文楷体" pitchFamily="2" charset="-122"/>
                <a:cs typeface="+mj-cs"/>
              </a:rPr>
              <a:t>增强器磁铁</a:t>
            </a:r>
            <a:r>
              <a:rPr lang="en-US" altLang="zh-CN" sz="2800" b="1" kern="0" dirty="0" smtClean="0">
                <a:solidFill>
                  <a:srgbClr val="CC0066"/>
                </a:solidFill>
                <a:latin typeface="华文楷体" pitchFamily="2" charset="-122"/>
                <a:ea typeface="华文楷体" pitchFamily="2" charset="-122"/>
                <a:cs typeface="+mj-cs"/>
              </a:rPr>
              <a:t>TDR</a:t>
            </a:r>
            <a:r>
              <a:rPr lang="zh-CN" altLang="en-US" sz="2800" b="1" kern="0" dirty="0" smtClean="0">
                <a:solidFill>
                  <a:srgbClr val="CC0066"/>
                </a:solidFill>
                <a:latin typeface="华文楷体" pitchFamily="2" charset="-122"/>
                <a:ea typeface="华文楷体" pitchFamily="2" charset="-122"/>
                <a:cs typeface="+mj-cs"/>
              </a:rPr>
              <a:t>研究计划</a:t>
            </a:r>
            <a:endParaRPr lang="en-US" altLang="zh-CN" sz="2800" b="1" kern="0" dirty="0">
              <a:solidFill>
                <a:srgbClr val="CC0066"/>
              </a:solidFill>
              <a:latin typeface="华文楷体" pitchFamily="2" charset="-122"/>
              <a:ea typeface="华文楷体" pitchFamily="2" charset="-122"/>
              <a:cs typeface="+mj-cs"/>
            </a:endParaRPr>
          </a:p>
        </p:txBody>
      </p:sp>
    </p:spTree>
    <p:extLst>
      <p:ext uri="{BB962C8B-B14F-4D97-AF65-F5344CB8AC3E}">
        <p14:creationId xmlns:p14="http://schemas.microsoft.com/office/powerpoint/2010/main" val="399547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3"/>
          <p:cNvSpPr>
            <a:spLocks noChangeShapeType="1"/>
          </p:cNvSpPr>
          <p:nvPr/>
        </p:nvSpPr>
        <p:spPr bwMode="auto">
          <a:xfrm>
            <a:off x="395288" y="765175"/>
            <a:ext cx="8207375" cy="0"/>
          </a:xfrm>
          <a:prstGeom prst="line">
            <a:avLst/>
          </a:prstGeom>
          <a:noFill/>
          <a:ln w="76200">
            <a:solidFill>
              <a:srgbClr val="FF6600"/>
            </a:solidFill>
            <a:round/>
            <a:headEnd/>
            <a:tailEnd/>
          </a:ln>
        </p:spPr>
        <p:txBody>
          <a:bodyPr/>
          <a:lstStyle/>
          <a:p>
            <a:endParaRPr lang="zh-CN" altLang="en-US"/>
          </a:p>
        </p:txBody>
      </p:sp>
      <p:sp>
        <p:nvSpPr>
          <p:cNvPr id="14" name="Rectangle 8"/>
          <p:cNvSpPr>
            <a:spLocks noChangeArrowheads="1"/>
          </p:cNvSpPr>
          <p:nvPr/>
        </p:nvSpPr>
        <p:spPr bwMode="auto">
          <a:xfrm>
            <a:off x="3851920" y="3068960"/>
            <a:ext cx="1765213" cy="707886"/>
          </a:xfrm>
          <a:prstGeom prst="rect">
            <a:avLst/>
          </a:prstGeom>
          <a:noFill/>
          <a:ln w="9525">
            <a:noFill/>
            <a:miter lim="800000"/>
            <a:headEnd/>
            <a:tailEnd/>
          </a:ln>
        </p:spPr>
        <p:txBody>
          <a:bodyPr wrap="square" anchor="ctr">
            <a:spAutoFit/>
          </a:bodyPr>
          <a:lstStyle/>
          <a:p>
            <a:pPr marL="342900" indent="-342900" algn="just">
              <a:spcBef>
                <a:spcPts val="1200"/>
              </a:spcBef>
            </a:pPr>
            <a:r>
              <a:rPr lang="zh-CN" altLang="en-US" sz="4000" b="1" dirty="0" smtClean="0">
                <a:solidFill>
                  <a:srgbClr val="FF0000"/>
                </a:solidFill>
                <a:latin typeface="Times New Roman" pitchFamily="18" charset="0"/>
                <a:ea typeface="华文楷体"/>
                <a:cs typeface="Times New Roman" pitchFamily="18" charset="0"/>
              </a:rPr>
              <a:t>谢谢！</a:t>
            </a:r>
            <a:endParaRPr lang="en-US" altLang="zh-CN" sz="4000" b="1" dirty="0" smtClean="0">
              <a:solidFill>
                <a:srgbClr val="FF0000"/>
              </a:solidFill>
              <a:latin typeface="Times New Roman" pitchFamily="18" charset="0"/>
              <a:ea typeface="华文楷体"/>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32954</TotalTime>
  <Words>748</Words>
  <Application>Microsoft Office PowerPoint</Application>
  <PresentationFormat>全屏显示(4:3)</PresentationFormat>
  <Paragraphs>99</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MS Mincho</vt:lpstr>
      <vt:lpstr>华文楷体</vt:lpstr>
      <vt:lpstr>楷体</vt:lpstr>
      <vt:lpstr>宋体</vt:lpstr>
      <vt:lpstr>Arial</vt:lpstr>
      <vt:lpstr>Calibri</vt:lpstr>
      <vt:lpstr>Times New Roman</vt:lpstr>
      <vt:lpstr>Wingdings</vt:lpstr>
      <vt:lpstr>Office 主题</vt:lpstr>
      <vt:lpstr>CEPC增强器磁铁TDR研究计划</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David-55</dc:creator>
  <cp:lastModifiedBy>吴 亚茹</cp:lastModifiedBy>
  <cp:revision>125</cp:revision>
  <dcterms:created xsi:type="dcterms:W3CDTF">2017-03-23T08:19:48Z</dcterms:created>
  <dcterms:modified xsi:type="dcterms:W3CDTF">2018-12-26T12:15:01Z</dcterms:modified>
</cp:coreProperties>
</file>