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11" r:id="rId2"/>
    <p:sldId id="486" r:id="rId3"/>
    <p:sldId id="490" r:id="rId4"/>
    <p:sldId id="489" r:id="rId5"/>
    <p:sldId id="488" r:id="rId6"/>
    <p:sldId id="428" r:id="rId7"/>
    <p:sldId id="491" r:id="rId8"/>
    <p:sldId id="492" r:id="rId9"/>
  </p:sldIdLst>
  <p:sldSz cx="9144000" cy="6858000" type="screen4x3"/>
  <p:notesSz cx="9144000" cy="6858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99"/>
    <a:srgbClr val="0033CC"/>
    <a:srgbClr val="CC0066"/>
    <a:srgbClr val="FF5050"/>
    <a:srgbClr val="FF7C80"/>
    <a:srgbClr val="FF9933"/>
    <a:srgbClr val="FF00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6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C0B7772-3FDE-4599-BBE7-C3B3EF54EB4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996054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9088" y="514350"/>
            <a:ext cx="3427412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CDBA4F0-EB88-4437-B356-7CB5230959C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484027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AAB47-0CBD-4D8C-BAB7-26DCE1524E9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73058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EAFA5-C6EF-4723-8AF9-2D79F840A10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38448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A0289-999C-42D4-8B6A-5A6FF30F111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64907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437D1-81F7-4AD7-A431-028721C0C64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8863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B6324-C0A6-45EB-8E39-D577356000D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83533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D2FEC-837B-44C8-8E66-B2C64BD1026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2064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C8EF8-B90B-4132-A3B0-11241B0FCD4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55867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94DCC-8531-48DD-AFEF-ABD5B4A307E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68836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F12ED-F81B-492C-BD23-69A6836982F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79591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24436-801D-4EC2-B12C-AA49ACBC74B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30539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00AC5-745F-4837-B80A-88715E95DC6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47841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F2418F3-7E35-4BD7-8531-BE301A4640F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Line 6"/>
          <p:cNvSpPr>
            <a:spLocks noChangeShapeType="1"/>
          </p:cNvSpPr>
          <p:nvPr/>
        </p:nvSpPr>
        <p:spPr bwMode="auto">
          <a:xfrm>
            <a:off x="395288" y="836613"/>
            <a:ext cx="8207375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00" name="Text Box 22"/>
          <p:cNvSpPr txBox="1">
            <a:spLocks noChangeArrowheads="1"/>
          </p:cNvSpPr>
          <p:nvPr/>
        </p:nvSpPr>
        <p:spPr bwMode="auto">
          <a:xfrm>
            <a:off x="171450" y="1525588"/>
            <a:ext cx="8945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CN" sz="28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CEPC </a:t>
            </a:r>
            <a:r>
              <a:rPr lang="zh-CN" altLang="en-US" sz="28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对撞区超导磁体</a:t>
            </a:r>
            <a:r>
              <a:rPr lang="en-US" altLang="zh-CN" sz="2800" b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TDR </a:t>
            </a:r>
            <a:r>
              <a:rPr lang="zh-CN" altLang="en-US" sz="2800" b="1" smtClean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汇报</a:t>
            </a:r>
            <a:endParaRPr lang="en-US" altLang="zh-CN" sz="2800" b="1" dirty="0">
              <a:solidFill>
                <a:srgbClr val="CC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1" name="Rectangle 24"/>
          <p:cNvSpPr>
            <a:spLocks noChangeArrowheads="1"/>
          </p:cNvSpPr>
          <p:nvPr/>
        </p:nvSpPr>
        <p:spPr bwMode="auto">
          <a:xfrm>
            <a:off x="1123950" y="3141663"/>
            <a:ext cx="6400800" cy="228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zh-CN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zh-CN" altLang="en-US" sz="24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朱应顺</a:t>
            </a:r>
            <a:endParaRPr lang="en-US" altLang="zh-CN" sz="24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endParaRPr lang="en-US" altLang="zh-CN" sz="12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zh-CN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zh-CN" sz="1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Accelerator Center, Magnet Group</a:t>
            </a:r>
          </a:p>
          <a:p>
            <a:pPr algn="ctr" eaLnBrk="1" hangingPunct="1">
              <a:buFontTx/>
              <a:buNone/>
            </a:pPr>
            <a:r>
              <a:rPr lang="en-US" altLang="zh-CN" sz="1800" b="1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Institute of High Energy Physics, Chinese Academy of Sciences</a:t>
            </a:r>
          </a:p>
          <a:p>
            <a:pPr algn="ctr" eaLnBrk="1" hangingPunct="1">
              <a:buFontTx/>
              <a:buNone/>
            </a:pPr>
            <a:endParaRPr lang="en-US" altLang="zh-CN" sz="1800" b="1" i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2" name="Picture 25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6237288"/>
            <a:ext cx="2519362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8496622" cy="5689302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en-US" altLang="zh-CN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CEPC </a:t>
            </a:r>
            <a:r>
              <a:rPr lang="zh-CN" altLang="en-US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对撞区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超导磁体包括： </a:t>
            </a:r>
            <a:r>
              <a:rPr lang="en-US" altLang="zh-CN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台组合型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超导磁体</a:t>
            </a:r>
            <a:r>
              <a:rPr lang="zh-CN" altLang="en-US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r>
              <a:rPr lang="zh-CN" altLang="en-US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台超导六极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磁铁。</a:t>
            </a:r>
            <a:endParaRPr lang="en-US" altLang="zh-CN" sz="20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endParaRPr lang="en-US" altLang="zh-CN" sz="2000" b="1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en-US" altLang="zh-CN" sz="20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CEPC </a:t>
            </a:r>
            <a:r>
              <a:rPr lang="zh-CN" altLang="en-US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对撞区</a:t>
            </a:r>
            <a:r>
              <a:rPr lang="zh-CN" altLang="en-US" sz="20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超导磁体系统</a:t>
            </a:r>
            <a:r>
              <a:rPr lang="zh-CN" altLang="en-US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</a:t>
            </a:r>
            <a:r>
              <a:rPr lang="en-US" altLang="zh-CN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TDR</a:t>
            </a:r>
            <a:r>
              <a:rPr lang="zh-CN" altLang="en-US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阶段</a:t>
            </a:r>
            <a:r>
              <a:rPr lang="zh-CN" altLang="en-US" sz="20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需要解决</a:t>
            </a:r>
            <a:r>
              <a:rPr lang="zh-CN" altLang="en-US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的关键技术；</a:t>
            </a:r>
            <a:endParaRPr lang="en-US" altLang="zh-CN" sz="2000" b="1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  <a:defRPr/>
            </a:pP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高梯度、带夹角、双孔径超导四极磁铁的电磁、机械设计</a:t>
            </a:r>
            <a:r>
              <a:rPr lang="zh-CN" altLang="en-US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、力学分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析</a:t>
            </a: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l"/>
              <a:defRPr/>
            </a:pPr>
            <a:r>
              <a:rPr lang="zh-CN" altLang="en-US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强磁场、长超导螺线管磁体的电磁、机械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设计</a:t>
            </a:r>
            <a:r>
              <a:rPr lang="zh-CN" altLang="en-US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、力学分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析</a:t>
            </a: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l"/>
              <a:defRPr/>
            </a:pP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带梯形畸变角的</a:t>
            </a:r>
            <a:r>
              <a:rPr lang="en-US" altLang="zh-CN" sz="2000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NbTi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超导卢瑟福电缆技术</a:t>
            </a:r>
            <a:endParaRPr lang="en-US" altLang="zh-CN" sz="20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l"/>
              <a:defRPr/>
            </a:pPr>
            <a:r>
              <a:rPr lang="zh-CN" altLang="en-US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双孔径超导四极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磁铁制作、组装技术</a:t>
            </a: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l"/>
              <a:defRPr/>
            </a:pP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长螺线管磁体</a:t>
            </a:r>
            <a:r>
              <a:rPr lang="zh-CN" altLang="en-US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制作、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组装技术</a:t>
            </a: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l"/>
              <a:defRPr/>
            </a:pP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带常温真空盒的长低温恒温器设计、制造技术</a:t>
            </a: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l"/>
              <a:defRPr/>
            </a:pPr>
            <a:r>
              <a:rPr lang="zh-CN" altLang="en-US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小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孔径、长超导四极磁铁旋转</a:t>
            </a:r>
            <a:r>
              <a:rPr lang="zh-CN" altLang="en-US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线圈磁场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测量技术</a:t>
            </a: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l"/>
              <a:defRPr/>
            </a:pP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组合型超导磁体的失超探测和保护技术</a:t>
            </a: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l"/>
              <a:defRPr/>
            </a:pPr>
            <a:r>
              <a:rPr lang="zh-CN" altLang="en-US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组合型超导磁体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的低温测试和磁场测量技术</a:t>
            </a: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l"/>
              <a:defRPr/>
            </a:pP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超导六极磁铁的</a:t>
            </a:r>
            <a:r>
              <a:rPr lang="zh-CN" altLang="en-US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电磁、机械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设计、力学分析</a:t>
            </a:r>
            <a:r>
              <a:rPr lang="zh-CN" altLang="en-US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低温恒温器设计</a:t>
            </a:r>
            <a:endParaRPr lang="en-US" altLang="zh-CN" sz="20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l"/>
              <a:defRPr/>
            </a:pP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buFont typeface="Wingdings" panose="05000000000000000000" pitchFamily="2" charset="2"/>
              <a:buChar char="v"/>
              <a:defRPr/>
            </a:pP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Char char="v"/>
              <a:defRPr/>
            </a:pPr>
            <a:endParaRPr lang="en-US" altLang="zh-CN" sz="2000" b="1" dirty="0" smtClean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Char char="v"/>
              <a:defRPr/>
            </a:pPr>
            <a:endParaRPr lang="en-US" altLang="zh-CN" sz="3600" b="1" dirty="0" smtClean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Line 5"/>
          <p:cNvSpPr>
            <a:spLocks noChangeShapeType="1"/>
          </p:cNvSpPr>
          <p:nvPr/>
        </p:nvSpPr>
        <p:spPr bwMode="auto">
          <a:xfrm>
            <a:off x="395288" y="765175"/>
            <a:ext cx="8207375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148" name="Text Box 22"/>
          <p:cNvSpPr txBox="1">
            <a:spLocks noChangeArrowheads="1"/>
          </p:cNvSpPr>
          <p:nvPr/>
        </p:nvSpPr>
        <p:spPr bwMode="auto">
          <a:xfrm>
            <a:off x="1547664" y="232073"/>
            <a:ext cx="63365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CN" altLang="en-US" sz="2400" b="1" dirty="0" smtClean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本</a:t>
            </a:r>
            <a:r>
              <a:rPr lang="zh-CN" altLang="en-US"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系统在</a:t>
            </a:r>
            <a:r>
              <a:rPr lang="en-US" altLang="zh-CN"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TDR</a:t>
            </a:r>
            <a:r>
              <a:rPr lang="zh-CN" altLang="en-US"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阶段需要解决的关键技术</a:t>
            </a:r>
            <a:endParaRPr lang="en-US" altLang="zh-CN" sz="2400" b="1" dirty="0">
              <a:solidFill>
                <a:srgbClr val="CC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16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8496622" cy="5689302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buNone/>
              <a:defRPr/>
            </a:pPr>
            <a:r>
              <a:rPr lang="en-US" altLang="zh-CN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CEPC </a:t>
            </a:r>
            <a:r>
              <a:rPr lang="zh-CN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对撞区超导磁体系统与其他系统接口需要解决的关键技术，与探测器硬件系统的接口：</a:t>
            </a:r>
            <a:endParaRPr lang="en-US" altLang="zh-CN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  <a:defRPr/>
            </a:pPr>
            <a:r>
              <a:rPr lang="zh-CN" altLang="en-US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高梯度、带夹角、双孔径超导</a:t>
            </a:r>
            <a:r>
              <a:rPr lang="zh-CN" altLang="en-US" sz="20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四极磁</a:t>
            </a:r>
            <a:r>
              <a:rPr lang="zh-CN" altLang="en-US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铁</a:t>
            </a:r>
            <a:r>
              <a:rPr lang="zh-CN" altLang="en-US" sz="20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的电磁设计</a:t>
            </a:r>
            <a:endParaRPr lang="en-US" altLang="zh-CN" sz="2000" b="1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altLang="zh-CN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（磁体电流、电感参数与电源系统相关）</a:t>
            </a: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l"/>
              <a:defRPr/>
            </a:pPr>
            <a:r>
              <a:rPr lang="zh-CN" altLang="en-US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强磁场、长超导螺线管磁体的</a:t>
            </a:r>
            <a:r>
              <a:rPr lang="zh-CN" altLang="en-US" sz="20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电磁设计</a:t>
            </a:r>
            <a:endParaRPr lang="en-US" altLang="zh-CN" sz="2000" b="1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（磁体电流</a:t>
            </a:r>
            <a:r>
              <a:rPr lang="zh-CN" altLang="en-US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、电感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参数</a:t>
            </a:r>
            <a:r>
              <a:rPr lang="zh-CN" altLang="en-US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与电源系统相关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，加速器超导螺线管与探测器螺</a:t>
            </a: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altLang="zh-CN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线管存在耦合）</a:t>
            </a: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  <a:defRPr/>
            </a:pPr>
            <a:r>
              <a:rPr lang="zh-CN" altLang="en-US" sz="20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超导六极</a:t>
            </a:r>
            <a:r>
              <a:rPr lang="zh-CN" altLang="en-US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磁铁的电磁</a:t>
            </a:r>
            <a:r>
              <a:rPr lang="zh-CN" altLang="en-US" sz="20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设计</a:t>
            </a:r>
            <a:endParaRPr lang="en-US" altLang="zh-CN" sz="20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altLang="zh-CN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zh-CN" altLang="en-US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（磁体电流、电感参数与电源系统相关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l"/>
              <a:defRPr/>
            </a:pPr>
            <a:r>
              <a:rPr lang="zh-CN" altLang="en-US" sz="20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低温恒温器</a:t>
            </a:r>
            <a:r>
              <a:rPr lang="zh-CN" altLang="en-US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设计、</a:t>
            </a:r>
            <a:r>
              <a:rPr lang="zh-CN" altLang="en-US" sz="20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制造与磁铁组装技术</a:t>
            </a:r>
            <a:endParaRPr lang="en-US" altLang="zh-CN" sz="2000" b="1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（</a:t>
            </a:r>
            <a:r>
              <a:rPr lang="zh-CN" altLang="en-US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低温恒温器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重量、液氦、漏热、电流引线与机械支撑系统、低温系统 </a:t>
            </a: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altLang="zh-CN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相关）</a:t>
            </a:r>
            <a:endParaRPr lang="en-US" altLang="zh-CN" sz="20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Char char="v"/>
              <a:defRPr/>
            </a:pPr>
            <a:endParaRPr lang="en-US" altLang="zh-CN" sz="2000" b="1" dirty="0" smtClean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Char char="v"/>
              <a:defRPr/>
            </a:pPr>
            <a:endParaRPr lang="en-US" altLang="zh-CN" sz="3600" b="1" dirty="0" smtClean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Line 5"/>
          <p:cNvSpPr>
            <a:spLocks noChangeShapeType="1"/>
          </p:cNvSpPr>
          <p:nvPr/>
        </p:nvSpPr>
        <p:spPr bwMode="auto">
          <a:xfrm>
            <a:off x="395288" y="765175"/>
            <a:ext cx="8207375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148" name="Text Box 22"/>
          <p:cNvSpPr txBox="1">
            <a:spLocks noChangeArrowheads="1"/>
          </p:cNvSpPr>
          <p:nvPr/>
        </p:nvSpPr>
        <p:spPr bwMode="auto">
          <a:xfrm>
            <a:off x="1547664" y="232073"/>
            <a:ext cx="63365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CN" altLang="en-US" sz="2400" b="1" dirty="0" smtClean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本</a:t>
            </a:r>
            <a:r>
              <a:rPr lang="zh-CN" altLang="en-US"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系统与其他系统接口需要解决的关键</a:t>
            </a:r>
            <a:r>
              <a:rPr lang="zh-CN" altLang="en-US" sz="2400" b="1" dirty="0" smtClean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技术</a:t>
            </a:r>
            <a:endParaRPr lang="en-US" altLang="zh-CN" sz="2400" b="1" dirty="0">
              <a:solidFill>
                <a:srgbClr val="CC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97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8496622" cy="5689302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en-US" altLang="zh-CN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en-US" altLang="zh-CN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CN" sz="20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CEPC </a:t>
            </a:r>
            <a:r>
              <a:rPr lang="zh-CN" altLang="en-US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对撞区超导磁体系统按优先级排列需要解决的技术</a:t>
            </a:r>
            <a:r>
              <a:rPr lang="zh-CN" altLang="en-US" sz="20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问题：</a:t>
            </a:r>
            <a:endParaRPr lang="en-US" altLang="zh-CN" sz="2000" b="1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lang="en-US" altLang="zh-CN" sz="200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  </a:t>
            </a:r>
            <a:r>
              <a:rPr lang="zh-CN" altLang="en-US" sz="200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高</a:t>
            </a:r>
            <a:r>
              <a:rPr lang="zh-CN" altLang="en-US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梯度、带夹角、双孔径超导四极磁铁的电磁、机械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设计、力学</a:t>
            </a:r>
            <a:r>
              <a:rPr lang="zh-CN" altLang="en-US" sz="200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分析</a:t>
            </a:r>
            <a:endParaRPr lang="en-US" altLang="zh-CN" sz="200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altLang="zh-CN" sz="200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200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带</a:t>
            </a:r>
            <a:r>
              <a:rPr lang="zh-CN" altLang="en-US" sz="200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梯形畸变角的</a:t>
            </a:r>
            <a:r>
              <a:rPr lang="en-US" altLang="zh-CN" sz="200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NbTi</a:t>
            </a:r>
            <a:r>
              <a:rPr lang="zh-CN" altLang="en-US" sz="200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超导卢瑟福电缆技术</a:t>
            </a: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altLang="zh-CN" sz="200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  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双</a:t>
            </a:r>
            <a:r>
              <a:rPr lang="zh-CN" altLang="en-US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孔径超导四</a:t>
            </a:r>
            <a:r>
              <a:rPr lang="zh-CN" altLang="en-US" sz="200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极</a:t>
            </a:r>
            <a:r>
              <a:rPr lang="zh-CN" altLang="en-US" sz="200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磁铁制</a:t>
            </a:r>
            <a:r>
              <a:rPr lang="zh-CN" altLang="en-US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作、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组装技术</a:t>
            </a:r>
            <a:endParaRPr lang="en-US" altLang="zh-CN" sz="20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altLang="zh-CN" sz="200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  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强</a:t>
            </a:r>
            <a:r>
              <a:rPr lang="zh-CN" altLang="en-US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磁场、长超导螺线管磁体的电磁、机械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设计</a:t>
            </a:r>
            <a:r>
              <a:rPr lang="zh-CN" altLang="en-US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、力学分析</a:t>
            </a:r>
            <a:endParaRPr lang="en-US" altLang="zh-CN" sz="20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altLang="zh-CN" sz="200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  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长超导螺线管</a:t>
            </a:r>
            <a:r>
              <a:rPr lang="zh-CN" altLang="en-US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磁体制作、组装技术</a:t>
            </a:r>
            <a:endParaRPr lang="en-US" altLang="zh-CN" sz="20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altLang="zh-CN" sz="200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  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带</a:t>
            </a:r>
            <a:r>
              <a:rPr lang="zh-CN" altLang="en-US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常温真空盒的长低温恒温器设计、制造技术</a:t>
            </a:r>
            <a:endParaRPr lang="en-US" altLang="zh-CN" sz="20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altLang="zh-CN" sz="200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  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小</a:t>
            </a:r>
            <a:r>
              <a:rPr lang="zh-CN" altLang="en-US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孔径、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长超导四极磁铁旋转</a:t>
            </a:r>
            <a:r>
              <a:rPr lang="zh-CN" altLang="en-US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线圈磁场测量技术</a:t>
            </a:r>
            <a:endParaRPr lang="en-US" altLang="zh-CN" sz="20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altLang="zh-CN" sz="200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  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组合型</a:t>
            </a:r>
            <a:r>
              <a:rPr lang="zh-CN" altLang="en-US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超导磁体的失超探测和保护技术</a:t>
            </a:r>
            <a:endParaRPr lang="en-US" altLang="zh-CN" sz="20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altLang="zh-CN" sz="200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  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组合型</a:t>
            </a:r>
            <a:r>
              <a:rPr lang="zh-CN" altLang="en-US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超导磁体的低温测试和磁场测量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技术</a:t>
            </a: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altLang="zh-CN" sz="200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  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超导</a:t>
            </a:r>
            <a:r>
              <a:rPr lang="zh-CN" altLang="en-US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六极磁铁的电磁、机械设计、 力学分析、低温恒温器设计</a:t>
            </a:r>
            <a:endParaRPr lang="en-US" altLang="zh-CN" sz="20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altLang="zh-CN" sz="20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eaLnBrk="1" hangingPunct="1">
              <a:spcBef>
                <a:spcPts val="0"/>
              </a:spcBef>
              <a:spcAft>
                <a:spcPts val="600"/>
              </a:spcAft>
              <a:buAutoNum type="arabicPlain" startAt="8"/>
              <a:defRPr/>
            </a:pP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buFont typeface="Wingdings" panose="05000000000000000000" pitchFamily="2" charset="2"/>
              <a:buChar char="v"/>
              <a:defRPr/>
            </a:pP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Char char="v"/>
              <a:defRPr/>
            </a:pPr>
            <a:endParaRPr lang="en-US" altLang="zh-CN" sz="2000" b="1" dirty="0" smtClean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Char char="v"/>
              <a:defRPr/>
            </a:pPr>
            <a:endParaRPr lang="en-US" altLang="zh-CN" sz="3600" b="1" dirty="0" smtClean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Line 5"/>
          <p:cNvSpPr>
            <a:spLocks noChangeShapeType="1"/>
          </p:cNvSpPr>
          <p:nvPr/>
        </p:nvSpPr>
        <p:spPr bwMode="auto">
          <a:xfrm>
            <a:off x="395288" y="765175"/>
            <a:ext cx="8207375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148" name="Text Box 22"/>
          <p:cNvSpPr txBox="1">
            <a:spLocks noChangeArrowheads="1"/>
          </p:cNvSpPr>
          <p:nvPr/>
        </p:nvSpPr>
        <p:spPr bwMode="auto">
          <a:xfrm>
            <a:off x="791865" y="232073"/>
            <a:ext cx="75605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CN" sz="2400" b="1" dirty="0" smtClean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en-US" sz="2400" b="1" dirty="0" smtClean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年后建设</a:t>
            </a:r>
            <a:r>
              <a:rPr lang="en-US" altLang="zh-CN"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CEPC</a:t>
            </a:r>
            <a:r>
              <a:rPr lang="zh-CN" altLang="en-US"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，按优先级排列需要解决的技术问题</a:t>
            </a:r>
            <a:endParaRPr lang="en-US" altLang="zh-CN" sz="2400" b="1" dirty="0">
              <a:solidFill>
                <a:srgbClr val="CC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15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066"/>
            <a:ext cx="8496622" cy="5689302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buNone/>
              <a:defRPr/>
            </a:pP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zh-CN" altLang="en-US" sz="24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加速器</a:t>
            </a:r>
            <a:r>
              <a:rPr lang="zh-CN" altLang="en-US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物理与</a:t>
            </a:r>
            <a:r>
              <a:rPr lang="en-US" altLang="zh-CN" sz="24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CEPC </a:t>
            </a:r>
            <a:r>
              <a:rPr lang="zh-CN" altLang="en-US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对撞区</a:t>
            </a:r>
            <a:r>
              <a:rPr lang="zh-CN" altLang="en-US" sz="24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超导磁体系统接口：</a:t>
            </a:r>
            <a:endParaRPr lang="en-US" altLang="zh-CN" sz="2400" b="1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l"/>
              <a:defRPr/>
            </a:pPr>
            <a:r>
              <a:rPr lang="zh-CN" altLang="en-US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双孔径超导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四极磁铁磁场梯度、好场区、磁长度、高阶谐波，边界条件；</a:t>
            </a: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l"/>
              <a:defRPr/>
            </a:pP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超导反抵螺线管</a:t>
            </a:r>
            <a:r>
              <a:rPr lang="zh-CN" altLang="en-US" sz="200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磁体的边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界条件，在四极磁铁内部螺线管磁场</a:t>
            </a:r>
            <a:r>
              <a:rPr lang="zh-CN" altLang="en-US" sz="200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大小；</a:t>
            </a: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l"/>
              <a:defRPr/>
            </a:pP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超导六极</a:t>
            </a:r>
            <a:r>
              <a:rPr lang="zh-CN" altLang="en-US" sz="200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磁铁的磁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场梯度</a:t>
            </a:r>
            <a:r>
              <a:rPr lang="zh-CN" altLang="en-US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、好场区、磁长度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、磁场高阶</a:t>
            </a:r>
            <a:r>
              <a:rPr lang="zh-CN" altLang="en-US" sz="2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谐波</a:t>
            </a: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，边界条件；</a:t>
            </a: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l"/>
              <a:defRPr/>
            </a:pP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组合型超导磁体低温恒温器的边界</a:t>
            </a:r>
            <a:r>
              <a:rPr lang="zh-CN" altLang="en-US" sz="200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条件；</a:t>
            </a: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l"/>
              <a:defRPr/>
            </a:pPr>
            <a:r>
              <a:rPr lang="zh-CN" altLang="en-US" sz="2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超导六极磁铁低温恒温器的边界</a:t>
            </a:r>
            <a:r>
              <a:rPr lang="zh-CN" altLang="en-US" sz="200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条件。</a:t>
            </a:r>
            <a:endParaRPr lang="en-US" altLang="zh-CN" sz="20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l"/>
              <a:defRPr/>
            </a:pP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buFont typeface="Wingdings" panose="05000000000000000000" pitchFamily="2" charset="2"/>
              <a:buChar char="v"/>
              <a:defRPr/>
            </a:pP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Char char="v"/>
              <a:defRPr/>
            </a:pPr>
            <a:endParaRPr lang="en-US" altLang="zh-CN" sz="2000" b="1" dirty="0" smtClean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Char char="v"/>
              <a:defRPr/>
            </a:pPr>
            <a:endParaRPr lang="en-US" altLang="zh-CN" sz="3600" b="1" dirty="0" smtClean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Line 5"/>
          <p:cNvSpPr>
            <a:spLocks noChangeShapeType="1"/>
          </p:cNvSpPr>
          <p:nvPr/>
        </p:nvSpPr>
        <p:spPr bwMode="auto">
          <a:xfrm>
            <a:off x="395288" y="765175"/>
            <a:ext cx="8207375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148" name="Text Box 22"/>
          <p:cNvSpPr txBox="1">
            <a:spLocks noChangeArrowheads="1"/>
          </p:cNvSpPr>
          <p:nvPr/>
        </p:nvSpPr>
        <p:spPr bwMode="auto">
          <a:xfrm>
            <a:off x="1547664" y="232073"/>
            <a:ext cx="63365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CN" altLang="en-US" sz="2400" b="1" dirty="0" smtClean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加速器</a:t>
            </a:r>
            <a:r>
              <a:rPr lang="zh-CN" altLang="en-US"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物理</a:t>
            </a:r>
            <a:r>
              <a:rPr lang="zh-CN" altLang="en-US" sz="2400" b="1" dirty="0" smtClean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与本系统</a:t>
            </a:r>
            <a:r>
              <a:rPr lang="zh-CN" altLang="en-US"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的接口</a:t>
            </a:r>
            <a:endParaRPr lang="en-US" altLang="zh-CN" sz="2400" b="1" dirty="0">
              <a:solidFill>
                <a:srgbClr val="CC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28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8640638" cy="5833318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Wingdings" panose="05000000000000000000" pitchFamily="2" charset="2"/>
              <a:buChar char="n"/>
              <a:defRPr/>
            </a:pPr>
            <a:r>
              <a:rPr lang="en-US" altLang="zh-CN" sz="24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  <a:r>
              <a:rPr lang="zh-CN" altLang="en-US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至</a:t>
            </a:r>
            <a:r>
              <a:rPr lang="en-US" altLang="zh-CN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zh-CN" altLang="en-US" sz="24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年</a:t>
            </a:r>
            <a:r>
              <a:rPr lang="en-US" altLang="zh-CN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CEPC</a:t>
            </a:r>
            <a:r>
              <a:rPr lang="zh-CN" altLang="en-US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对撞区</a:t>
            </a:r>
            <a:r>
              <a:rPr lang="zh-CN" altLang="en-US" sz="24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超导磁体</a:t>
            </a:r>
            <a:r>
              <a:rPr lang="en-US" altLang="zh-CN" sz="24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TDR</a:t>
            </a:r>
            <a:r>
              <a:rPr lang="zh-CN" altLang="en-US" sz="24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时间表：</a:t>
            </a:r>
            <a:r>
              <a:rPr lang="en-US" altLang="zh-CN" sz="24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lang="en-US" altLang="zh-CN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完</a:t>
            </a:r>
            <a:r>
              <a:rPr lang="zh-CN" altLang="en-US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成</a:t>
            </a:r>
            <a:r>
              <a:rPr lang="en-US" altLang="zh-CN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CEPC</a:t>
            </a:r>
            <a:r>
              <a:rPr lang="zh-CN" altLang="en-US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对撞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区超导磁体概念设计；</a:t>
            </a:r>
            <a:endParaRPr lang="en-US" altLang="zh-CN" sz="18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完成最</a:t>
            </a:r>
            <a:r>
              <a:rPr lang="zh-CN" altLang="en-US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终聚焦双孔径超导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四极磁铁</a:t>
            </a:r>
            <a:r>
              <a:rPr lang="en-US" altLang="zh-CN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QD0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短样机初步设计、超导线订购；</a:t>
            </a:r>
            <a:endParaRPr lang="en-US" altLang="zh-CN" sz="18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altLang="zh-CN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完成最</a:t>
            </a:r>
            <a:r>
              <a:rPr lang="zh-CN" altLang="en-US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终聚焦超导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四极磁铁</a:t>
            </a:r>
            <a:r>
              <a:rPr lang="en-US" altLang="zh-CN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QD0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短样机电磁设计、机械设计、应力和失超分析；</a:t>
            </a:r>
            <a:endParaRPr lang="en-US" altLang="zh-CN" sz="18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zh-CN" altLang="en-US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完成</a:t>
            </a:r>
            <a:r>
              <a:rPr lang="zh-CN" altLang="en-US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双孔径超导四极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磁</a:t>
            </a:r>
            <a:r>
              <a:rPr lang="zh-CN" altLang="en-US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铁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制作工艺研究；</a:t>
            </a:r>
            <a:endParaRPr lang="en-US" altLang="zh-CN" sz="18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altLang="zh-CN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完成</a:t>
            </a:r>
            <a:r>
              <a:rPr lang="zh-CN" altLang="en-US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超导四极磁铁</a:t>
            </a:r>
            <a:r>
              <a:rPr lang="en-US" altLang="zh-CN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QD0</a:t>
            </a:r>
            <a:r>
              <a:rPr lang="zh-CN" altLang="en-US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短样机制作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endParaRPr lang="en-US" altLang="zh-CN" sz="18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完成组合型</a:t>
            </a:r>
            <a:r>
              <a:rPr lang="zh-CN" altLang="en-US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超导磁体低温恒温器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初步设计；</a:t>
            </a:r>
            <a:endParaRPr lang="en-US" altLang="zh-CN" sz="18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altLang="zh-CN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r>
              <a:rPr lang="zh-CN" altLang="en-US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完成</a:t>
            </a:r>
            <a:r>
              <a:rPr lang="en-US" altLang="zh-CN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QD0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QF1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、反抵螺线管的电磁</a:t>
            </a:r>
            <a:r>
              <a:rPr lang="zh-CN" altLang="en-US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设计、机械设计、应力和失超分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析；</a:t>
            </a:r>
            <a:endParaRPr lang="en-US" altLang="zh-CN" sz="18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完成双</a:t>
            </a:r>
            <a:r>
              <a:rPr lang="zh-CN" altLang="en-US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孔径超导四极磁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体旋转线圈磁场测量系统研制；</a:t>
            </a:r>
            <a:endParaRPr lang="en-US" altLang="zh-CN" sz="18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完成超导磁体失超保护系统研制；</a:t>
            </a:r>
            <a:endParaRPr lang="en-US" altLang="zh-CN" sz="18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zh-CN" altLang="en-US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完成</a:t>
            </a:r>
            <a:r>
              <a:rPr lang="zh-CN" altLang="en-US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超导四极磁铁</a:t>
            </a:r>
            <a:r>
              <a:rPr lang="en-US" altLang="zh-CN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QD0</a:t>
            </a:r>
            <a:r>
              <a:rPr lang="zh-CN" altLang="en-US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短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样机低温垂直测试；</a:t>
            </a:r>
            <a:endParaRPr lang="en-US" altLang="zh-CN" sz="18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完成</a:t>
            </a:r>
            <a:r>
              <a:rPr lang="zh-CN" altLang="en-US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组合型超导磁体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短</a:t>
            </a:r>
            <a:r>
              <a:rPr lang="zh-CN" altLang="en-US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样机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制作</a:t>
            </a:r>
            <a:r>
              <a:rPr lang="zh-CN" altLang="en-US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（包括</a:t>
            </a:r>
            <a:r>
              <a:rPr lang="en-US" altLang="zh-CN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QD0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及其外侧反</a:t>
            </a:r>
            <a:r>
              <a:rPr lang="zh-CN" altLang="en-US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抵螺线管） 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endParaRPr lang="en-US" altLang="zh-CN" sz="18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完成</a:t>
            </a:r>
            <a:r>
              <a:rPr lang="zh-CN" altLang="en-US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组合型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超导磁体低温恒温器设计；</a:t>
            </a:r>
            <a:endParaRPr lang="en-US" altLang="zh-CN" sz="18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buFont typeface="Wingdings" panose="05000000000000000000" pitchFamily="2" charset="2"/>
              <a:buChar char="v"/>
              <a:defRPr/>
            </a:pP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Char char="v"/>
              <a:defRPr/>
            </a:pPr>
            <a:endParaRPr lang="en-US" altLang="zh-CN" sz="2000" b="1" dirty="0" smtClean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Char char="v"/>
              <a:defRPr/>
            </a:pPr>
            <a:endParaRPr lang="en-US" altLang="zh-CN" sz="3600" b="1" dirty="0" smtClean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Line 5"/>
          <p:cNvSpPr>
            <a:spLocks noChangeShapeType="1"/>
          </p:cNvSpPr>
          <p:nvPr/>
        </p:nvSpPr>
        <p:spPr bwMode="auto">
          <a:xfrm>
            <a:off x="395288" y="765175"/>
            <a:ext cx="8207375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148" name="Text Box 22"/>
          <p:cNvSpPr txBox="1">
            <a:spLocks noChangeArrowheads="1"/>
          </p:cNvSpPr>
          <p:nvPr/>
        </p:nvSpPr>
        <p:spPr bwMode="auto">
          <a:xfrm>
            <a:off x="3131840" y="188640"/>
            <a:ext cx="40322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None/>
            </a:pPr>
            <a:r>
              <a:rPr lang="en-US" altLang="zh-CN"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TDR</a:t>
            </a:r>
            <a:r>
              <a:rPr lang="zh-CN" altLang="en-US"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研究阶段</a:t>
            </a:r>
            <a:r>
              <a:rPr lang="zh-CN" altLang="en-US" sz="2400" b="1" dirty="0" smtClean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时间表</a:t>
            </a:r>
            <a:endParaRPr lang="en-US" altLang="zh-CN" sz="2400" b="1" dirty="0">
              <a:solidFill>
                <a:srgbClr val="CC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8640638" cy="5833318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en-US" altLang="zh-CN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en-US" altLang="zh-CN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完</a:t>
            </a:r>
            <a:r>
              <a:rPr lang="zh-CN" altLang="en-US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成超导六极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磁铁物理</a:t>
            </a:r>
            <a:r>
              <a:rPr lang="zh-CN" altLang="en-US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设计、机械设计、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应力分析、低温恒温器设计；</a:t>
            </a:r>
            <a:endParaRPr lang="en-US" altLang="zh-CN" sz="18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完成</a:t>
            </a:r>
            <a:r>
              <a:rPr lang="zh-CN" altLang="en-US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组合型超导磁体短样机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低温</a:t>
            </a:r>
            <a:r>
              <a:rPr lang="zh-CN" altLang="en-US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垂直测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试；</a:t>
            </a:r>
            <a:endParaRPr lang="en-US" altLang="zh-CN" sz="18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完成</a:t>
            </a:r>
            <a:r>
              <a:rPr lang="zh-CN" altLang="en-US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组合型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超导磁体长样机</a:t>
            </a:r>
            <a:r>
              <a:rPr lang="zh-CN" altLang="en-US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制作（包括</a:t>
            </a:r>
            <a:r>
              <a:rPr lang="en-US" altLang="zh-CN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QD0</a:t>
            </a:r>
            <a:r>
              <a:rPr lang="zh-CN" altLang="en-US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QF1</a:t>
            </a:r>
            <a:r>
              <a:rPr lang="zh-CN" altLang="en-US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、反抵螺线管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）；</a:t>
            </a:r>
            <a:endParaRPr lang="en-US" altLang="zh-CN" sz="18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zh-CN" altLang="en-US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完成组</a:t>
            </a:r>
            <a:r>
              <a:rPr lang="zh-CN" altLang="en-US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合型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超导磁体低温恒温器研制；</a:t>
            </a:r>
            <a:endParaRPr lang="en-US" altLang="zh-CN" sz="18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600"/>
              </a:spcBef>
              <a:buNone/>
              <a:defRPr/>
            </a:pPr>
            <a:r>
              <a:rPr lang="en-US" altLang="zh-CN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完成</a:t>
            </a:r>
            <a:r>
              <a:rPr lang="zh-CN" altLang="en-US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组合型超导磁体长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样机组装、低温测试和磁场测量；</a:t>
            </a:r>
            <a:endParaRPr lang="en-US" altLang="zh-CN" sz="18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600"/>
              </a:spcBef>
              <a:buNone/>
              <a:defRPr/>
            </a:pP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样机磁体研制总结；</a:t>
            </a:r>
            <a:endParaRPr lang="en-US" altLang="zh-CN" sz="18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600"/>
              </a:spcBef>
              <a:buNone/>
              <a:defRPr/>
            </a:pP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完</a:t>
            </a:r>
            <a:r>
              <a:rPr lang="zh-CN" altLang="en-US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成</a:t>
            </a:r>
            <a:r>
              <a:rPr lang="en-US" altLang="zh-CN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CEPC</a:t>
            </a:r>
            <a:r>
              <a:rPr lang="zh-CN" altLang="en-US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对撞区超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导磁体</a:t>
            </a:r>
            <a:r>
              <a:rPr lang="en-US" altLang="zh-CN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TDR</a:t>
            </a:r>
            <a:r>
              <a:rPr lang="zh-CN" altLang="en-US" sz="1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sz="18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buFont typeface="Wingdings" panose="05000000000000000000" pitchFamily="2" charset="2"/>
              <a:buChar char="v"/>
              <a:defRPr/>
            </a:pP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endParaRPr lang="en-US" altLang="zh-CN" sz="2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Char char="v"/>
              <a:defRPr/>
            </a:pPr>
            <a:endParaRPr lang="en-US" altLang="zh-CN" sz="2000" b="1" dirty="0" smtClean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Char char="v"/>
              <a:defRPr/>
            </a:pPr>
            <a:endParaRPr lang="en-US" altLang="zh-CN" sz="3600" b="1" dirty="0" smtClean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Line 5"/>
          <p:cNvSpPr>
            <a:spLocks noChangeShapeType="1"/>
          </p:cNvSpPr>
          <p:nvPr/>
        </p:nvSpPr>
        <p:spPr bwMode="auto">
          <a:xfrm>
            <a:off x="395288" y="765175"/>
            <a:ext cx="8207375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148" name="Text Box 22"/>
          <p:cNvSpPr txBox="1">
            <a:spLocks noChangeArrowheads="1"/>
          </p:cNvSpPr>
          <p:nvPr/>
        </p:nvSpPr>
        <p:spPr bwMode="auto">
          <a:xfrm>
            <a:off x="3131840" y="188640"/>
            <a:ext cx="40322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None/>
            </a:pPr>
            <a:r>
              <a:rPr lang="en-US" altLang="zh-CN"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TDR</a:t>
            </a:r>
            <a:r>
              <a:rPr lang="zh-CN" altLang="en-US"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研究阶段</a:t>
            </a:r>
            <a:r>
              <a:rPr lang="zh-CN" altLang="en-US" sz="2400" b="1" dirty="0" smtClean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时间表（续）</a:t>
            </a:r>
            <a:endParaRPr lang="en-US" altLang="zh-CN" sz="2400" b="1" dirty="0">
              <a:solidFill>
                <a:srgbClr val="CC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32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63713" y="2781300"/>
            <a:ext cx="6192837" cy="936625"/>
          </a:xfrm>
          <a:noFill/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CN" b="1" dirty="0" smtClean="0">
                <a:solidFill>
                  <a:srgbClr val="CC0066"/>
                </a:solidFill>
                <a:latin typeface="Times New Roman" panose="02020603050405020304" pitchFamily="18" charset="0"/>
              </a:rPr>
              <a:t>Thanks for your attention!</a:t>
            </a:r>
          </a:p>
        </p:txBody>
      </p:sp>
    </p:spTree>
    <p:extLst>
      <p:ext uri="{BB962C8B-B14F-4D97-AF65-F5344CB8AC3E}">
        <p14:creationId xmlns:p14="http://schemas.microsoft.com/office/powerpoint/2010/main" val="128745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16112</TotalTime>
  <Words>827</Words>
  <Application>Microsoft Office PowerPoint</Application>
  <PresentationFormat>全屏显示(4:3)</PresentationFormat>
  <Paragraphs>97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宋体</vt:lpstr>
      <vt:lpstr>Arial</vt:lpstr>
      <vt:lpstr>Times New Roman</vt:lpstr>
      <vt:lpstr>Wingdings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MC SYSTEM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MC SYSTEM</dc:creator>
  <cp:lastModifiedBy>unknown</cp:lastModifiedBy>
  <cp:revision>1927</cp:revision>
  <dcterms:created xsi:type="dcterms:W3CDTF">2008-05-27T08:38:56Z</dcterms:created>
  <dcterms:modified xsi:type="dcterms:W3CDTF">2018-12-26T00:21:12Z</dcterms:modified>
</cp:coreProperties>
</file>