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02" r:id="rId2"/>
    <p:sldId id="360" r:id="rId3"/>
    <p:sldId id="404" r:id="rId4"/>
    <p:sldId id="405" r:id="rId5"/>
    <p:sldId id="406" r:id="rId6"/>
    <p:sldId id="407" r:id="rId7"/>
    <p:sldId id="403" r:id="rId8"/>
    <p:sldId id="409" r:id="rId9"/>
    <p:sldId id="408" r:id="rId10"/>
    <p:sldId id="410" r:id="rId11"/>
    <p:sldId id="411" r:id="rId12"/>
    <p:sldId id="412" r:id="rId13"/>
    <p:sldId id="413" r:id="rId14"/>
    <p:sldId id="414" r:id="rId15"/>
    <p:sldId id="271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3399FF"/>
    <a:srgbClr val="C2D8C7"/>
    <a:srgbClr val="4D4D4D"/>
    <a:srgbClr val="DFD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94249" autoAdjust="0"/>
  </p:normalViewPr>
  <p:slideViewPr>
    <p:cSldViewPr>
      <p:cViewPr varScale="1">
        <p:scale>
          <a:sx n="80" d="100"/>
          <a:sy n="80" d="100"/>
        </p:scale>
        <p:origin x="6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8FFC6-5873-467A-B080-076331B8C83B}" type="datetimeFigureOut">
              <a:rPr lang="zh-CN" altLang="en-US" smtClean="0"/>
              <a:pPr/>
              <a:t>2018/12/26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93FD5-812B-43EF-BDE4-C12881415B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72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9F26-7446-482E-884F-499880AF5F6E}" type="datetimeFigureOut">
              <a:rPr lang="zh-CN" altLang="en-US"/>
              <a:pPr>
                <a:defRPr/>
              </a:pPr>
              <a:t>2018/12/26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EFC2A-E520-42D3-A5B6-42E3B41145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14D0-4915-4500-9282-1BA489344B9B}" type="datetimeFigureOut">
              <a:rPr lang="zh-CN" altLang="en-US"/>
              <a:pPr>
                <a:defRPr/>
              </a:pPr>
              <a:t>2018/12/26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0249-4C66-4663-B64C-0DD4FADCEC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85BE-966D-400D-BFDE-A42A912109C5}" type="datetimeFigureOut">
              <a:rPr lang="zh-CN" altLang="en-US"/>
              <a:pPr>
                <a:defRPr/>
              </a:pPr>
              <a:t>2018/12/26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20E1-DFF8-471C-8AE0-57EC89BBEC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F201-0E20-4BAA-B6B6-F38FC83379AB}" type="datetimeFigureOut">
              <a:rPr lang="zh-CN" altLang="en-US"/>
              <a:pPr>
                <a:defRPr/>
              </a:pPr>
              <a:t>2018/12/26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E2AF-58A7-4112-8417-BE44EAA7FE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F4E3-C5A4-42F4-A511-604398E5DF12}" type="datetimeFigureOut">
              <a:rPr lang="zh-CN" altLang="en-US"/>
              <a:pPr>
                <a:defRPr/>
              </a:pPr>
              <a:t>2018/12/26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762A-AB49-4D24-963F-B2E04B0101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1D41-51C7-436B-A409-9173C9F91D09}" type="datetimeFigureOut">
              <a:rPr lang="zh-CN" altLang="en-US"/>
              <a:pPr>
                <a:defRPr/>
              </a:pPr>
              <a:t>2018/12/26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3AD06-3D55-4249-A1E9-8934B3F9B6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F2B6-92C7-4B1F-8A04-7D4876D70659}" type="datetimeFigureOut">
              <a:rPr lang="zh-CN" altLang="en-US"/>
              <a:pPr>
                <a:defRPr/>
              </a:pPr>
              <a:t>2018/12/26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B41F-4380-47CC-8677-A5F51DFFCE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0194-34C9-4DC3-9272-0C7E4A56E180}" type="datetimeFigureOut">
              <a:rPr lang="zh-CN" altLang="en-US"/>
              <a:pPr>
                <a:defRPr/>
              </a:pPr>
              <a:t>2018/12/26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781C-A174-429D-A7D9-B1389E3EA9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B810-4DBC-4131-B251-ED2BC7444695}" type="datetimeFigureOut">
              <a:rPr lang="zh-CN" altLang="en-US"/>
              <a:pPr>
                <a:defRPr/>
              </a:pPr>
              <a:t>2018/12/26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F4DE-8DF2-402F-9325-A21F9589CB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6155-5FA7-42E8-A603-27B9196989AE}" type="datetimeFigureOut">
              <a:rPr lang="zh-CN" altLang="en-US"/>
              <a:pPr>
                <a:defRPr/>
              </a:pPr>
              <a:t>2018/12/26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2FC4-CC7B-4FF7-B43A-A5CAD22347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C7A4-892B-4606-B9E8-228B9E0BF09F}" type="datetimeFigureOut">
              <a:rPr lang="zh-CN" altLang="en-US"/>
              <a:pPr>
                <a:defRPr/>
              </a:pPr>
              <a:t>2018/12/26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375C-2519-499C-A77C-8536466795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63071C-B9E5-43D0-806B-6459F9986800}" type="datetimeFigureOut">
              <a:rPr lang="zh-CN" altLang="en-US"/>
              <a:pPr>
                <a:defRPr/>
              </a:pPr>
              <a:t>2018/12/26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08F4FA-09B6-41C6-B2D9-3605E1B6E0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19163" y="904875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1613"/>
            <a:ext cx="1190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2051050" y="333375"/>
            <a:ext cx="4897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INSTITUTE OF HIGH ENERGY PHYSICS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8613" y="287338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272463" y="603250"/>
            <a:ext cx="468312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928688" y="2143125"/>
            <a:ext cx="7215187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None/>
            </a:pPr>
            <a:r>
              <a:rPr lang="en-US" altLang="zh-CN" sz="4000" b="1" dirty="0">
                <a:solidFill>
                  <a:srgbClr val="0070C0"/>
                </a:solidFill>
              </a:rPr>
              <a:t>CEPC TDR</a:t>
            </a:r>
            <a:r>
              <a:rPr lang="zh-CN" altLang="en-US" sz="4000" b="1" dirty="0">
                <a:solidFill>
                  <a:srgbClr val="0070C0"/>
                </a:solidFill>
              </a:rPr>
              <a:t>准直工作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1763688" y="3212976"/>
            <a:ext cx="531567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zh-CN" sz="3200" dirty="0">
              <a:latin typeface="Adobe 黑体 Std R" pitchFamily="34" charset="-122"/>
              <a:ea typeface="Adobe 黑体 Std R" pitchFamily="34" charset="-122"/>
            </a:endParaRPr>
          </a:p>
          <a:p>
            <a:pPr algn="ctr"/>
            <a:r>
              <a:rPr lang="zh-CN" altLang="en-US" sz="2000" dirty="0">
                <a:solidFill>
                  <a:srgbClr val="3399FF"/>
                </a:solidFill>
                <a:latin typeface="Adobe 黑体 Std R" pitchFamily="34" charset="-122"/>
                <a:ea typeface="Adobe 黑体 Std R" pitchFamily="34" charset="-122"/>
              </a:rPr>
              <a:t>王小龙</a:t>
            </a:r>
            <a:endParaRPr lang="en-US" altLang="zh-CN" sz="2000" dirty="0">
              <a:solidFill>
                <a:srgbClr val="3399FF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algn="ctr"/>
            <a:endParaRPr lang="en-US" altLang="zh-CN" sz="2800" dirty="0">
              <a:solidFill>
                <a:srgbClr val="3399FF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algn="ctr"/>
            <a:r>
              <a:rPr lang="en-US" altLang="zh-CN" sz="2000" dirty="0">
                <a:solidFill>
                  <a:srgbClr val="3399FF"/>
                </a:solidFill>
                <a:latin typeface="Adobe 黑体 Std R" pitchFamily="34" charset="-122"/>
                <a:ea typeface="Adobe 黑体 Std R" pitchFamily="34" charset="-122"/>
              </a:rPr>
              <a:t>2018-12-26</a:t>
            </a:r>
          </a:p>
        </p:txBody>
      </p:sp>
    </p:spTree>
    <p:extLst>
      <p:ext uri="{BB962C8B-B14F-4D97-AF65-F5344CB8AC3E}">
        <p14:creationId xmlns:p14="http://schemas.microsoft.com/office/powerpoint/2010/main" val="22262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04055"/>
          </a:xfrm>
        </p:spPr>
        <p:txBody>
          <a:bodyPr/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获得比跟踪仪更高的测量精度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Armin </a:t>
            </a:r>
            <a:r>
              <a:rPr lang="en-US" altLang="zh-CN" dirty="0" err="1">
                <a:solidFill>
                  <a:srgbClr val="0070C0"/>
                </a:solidFill>
              </a:rPr>
              <a:t>Reichold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1700808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>
              <a:spcAft>
                <a:spcPts val="0"/>
              </a:spcAft>
            </a:pPr>
            <a:r>
              <a:rPr lang="en-US" altLang="zh-CN" kern="0" dirty="0">
                <a:solidFill>
                  <a:srgbClr val="1F497D"/>
                </a:solidFill>
                <a:cs typeface="宋体" panose="02010600030101010101" pitchFamily="2" charset="-122"/>
              </a:rPr>
              <a:t>5.</a:t>
            </a:r>
            <a:r>
              <a:rPr lang="en-US" altLang="zh-CN" sz="8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en-US" altLang="zh-CN" kern="0" dirty="0">
                <a:solidFill>
                  <a:srgbClr val="1F497D"/>
                </a:solidFill>
                <a:cs typeface="宋体" panose="02010600030101010101" pitchFamily="2" charset="-122"/>
              </a:rPr>
              <a:t>I mentioned that I currently do not have funding to work on the CEPC alignment project but that I am happy to apply for such funding.</a:t>
            </a:r>
            <a:endParaRPr lang="zh-CN" altLang="zh-CN" sz="1600" kern="100" dirty="0">
              <a:cs typeface="Times New Roman" panose="02020603050405020304" pitchFamily="18" charset="0"/>
            </a:endParaRPr>
          </a:p>
          <a:p>
            <a:pPr marL="457200" indent="-228600">
              <a:spcAft>
                <a:spcPts val="0"/>
              </a:spcAft>
            </a:pPr>
            <a:r>
              <a:rPr lang="en-US" altLang="zh-CN" kern="0" dirty="0">
                <a:solidFill>
                  <a:srgbClr val="1F497D"/>
                </a:solidFill>
                <a:cs typeface="宋体" panose="02010600030101010101" pitchFamily="2" charset="-122"/>
              </a:rPr>
              <a:t>6.</a:t>
            </a:r>
            <a:r>
              <a:rPr lang="en-US" altLang="zh-CN" sz="8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en-US" altLang="zh-CN" kern="0" dirty="0">
                <a:solidFill>
                  <a:srgbClr val="1F497D"/>
                </a:solidFill>
                <a:cs typeface="宋体" panose="02010600030101010101" pitchFamily="2" charset="-122"/>
              </a:rPr>
              <a:t>If I want to apply for funding from the UK I need to understand how UK contributions could fit into the CEPC alignment plan.</a:t>
            </a:r>
            <a:endParaRPr lang="zh-CN" altLang="zh-CN" sz="1600" kern="100" dirty="0">
              <a:cs typeface="Times New Roman" panose="02020603050405020304" pitchFamily="18" charset="0"/>
            </a:endParaRPr>
          </a:p>
          <a:p>
            <a:pPr marL="457200" indent="-228600">
              <a:spcAft>
                <a:spcPts val="0"/>
              </a:spcAft>
            </a:pPr>
            <a:r>
              <a:rPr lang="en-US" altLang="zh-CN" kern="0" dirty="0">
                <a:solidFill>
                  <a:srgbClr val="1F497D"/>
                </a:solidFill>
                <a:cs typeface="宋体" panose="02010600030101010101" pitchFamily="2" charset="-122"/>
              </a:rPr>
              <a:t>7.</a:t>
            </a:r>
            <a:r>
              <a:rPr lang="en-US" altLang="zh-CN" sz="800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lang="en-US" altLang="zh-CN" kern="0" dirty="0">
                <a:solidFill>
                  <a:srgbClr val="1F497D"/>
                </a:solidFill>
                <a:cs typeface="宋体" panose="02010600030101010101" pitchFamily="2" charset="-122"/>
              </a:rPr>
              <a:t>As a first step you should consider how the CEPC project team views my comments and whether we can find a way of engaging our research groups in the CEPC project.</a:t>
            </a:r>
            <a:endParaRPr lang="zh-CN" altLang="zh-CN" sz="1600" kern="100" dirty="0"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kern="0" dirty="0">
                <a:solidFill>
                  <a:srgbClr val="1F497D"/>
                </a:solidFill>
                <a:cs typeface="宋体" panose="02010600030101010101" pitchFamily="2" charset="-122"/>
              </a:rPr>
              <a:t>I wish you a very good weekend.</a:t>
            </a:r>
            <a:endParaRPr lang="zh-CN" altLang="zh-CN" sz="1600" kern="100" dirty="0"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kern="0" dirty="0">
                <a:solidFill>
                  <a:srgbClr val="1F497D"/>
                </a:solidFill>
                <a:cs typeface="宋体" panose="02010600030101010101" pitchFamily="2" charset="-122"/>
              </a:rPr>
              <a:t>Kind Regards</a:t>
            </a:r>
            <a:endParaRPr lang="zh-CN" altLang="zh-CN" sz="1600" kern="100" dirty="0"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kern="0" dirty="0">
                <a:solidFill>
                  <a:srgbClr val="1F497D"/>
                </a:solidFill>
                <a:cs typeface="宋体" panose="02010600030101010101" pitchFamily="2" charset="-122"/>
              </a:rPr>
              <a:t>Armin </a:t>
            </a:r>
            <a:r>
              <a:rPr lang="en-US" altLang="zh-CN" kern="0" dirty="0" err="1" smtClean="0">
                <a:solidFill>
                  <a:srgbClr val="1F497D"/>
                </a:solidFill>
                <a:cs typeface="宋体" panose="02010600030101010101" pitchFamily="2" charset="-122"/>
              </a:rPr>
              <a:t>Reichold</a:t>
            </a:r>
            <a:endParaRPr lang="en-US" altLang="zh-CN" kern="0" dirty="0" smtClean="0">
              <a:solidFill>
                <a:srgbClr val="1F497D"/>
              </a:solidFill>
              <a:cs typeface="宋体" panose="02010600030101010101" pitchFamily="2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7200" y="4653136"/>
            <a:ext cx="8167936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70C0"/>
                </a:solidFill>
              </a:rPr>
              <a:t>与天津大学精仪学院合作</a:t>
            </a:r>
            <a:endParaRPr lang="en-US" altLang="zh-C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0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7A0000"/>
                </a:solidFill>
                <a:ea typeface="Arial Unicode MS" panose="020B0604020202020204" pitchFamily="34" charset="-122"/>
              </a:rPr>
              <a:t>TDR</a:t>
            </a:r>
            <a:r>
              <a:rPr lang="zh-CN" altLang="en-US" sz="3600" b="1" dirty="0">
                <a:solidFill>
                  <a:srgbClr val="7A0000"/>
                </a:solidFill>
                <a:ea typeface="Arial Unicode MS" panose="020B0604020202020204" pitchFamily="34" charset="-122"/>
              </a:rPr>
              <a:t>研究阶段时间表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04055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视觉仪</a:t>
            </a:r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473473946"/>
              </p:ext>
            </p:extLst>
          </p:nvPr>
        </p:nvGraphicFramePr>
        <p:xfrm>
          <a:off x="755576" y="2060848"/>
          <a:ext cx="742696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420"/>
                <a:gridCol w="2214245"/>
                <a:gridCol w="134429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工作内容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人员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视觉测量仪原型机研制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2018.10-2020.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ym typeface="+mn-ea"/>
                        </a:rPr>
                        <a:t>视觉仪控制系统研制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2019.9-2020.5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ym typeface="+mn-ea"/>
                        </a:rPr>
                        <a:t>视觉仪原型机测试及精度补偿研究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2020.6-2020.10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视觉仪应用软件研究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2019.1-2021.5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sym typeface="+mn-ea"/>
                        </a:rPr>
                        <a:t>测距仪与量测相机同轴研究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2019.1-2021.5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ym typeface="+mn-ea"/>
                        </a:rPr>
                        <a:t>视觉仪测试改进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2021.6-2022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全方位摄影测量靶标研制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2018.10-2019.12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总计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15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15205"/>
            <a:ext cx="8229600" cy="637531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大地水准面精化及数据处理方法</a:t>
            </a:r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2523613251"/>
              </p:ext>
            </p:extLst>
          </p:nvPr>
        </p:nvGraphicFramePr>
        <p:xfrm>
          <a:off x="827584" y="1628800"/>
          <a:ext cx="7426960" cy="263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420"/>
                <a:gridCol w="2214245"/>
                <a:gridCol w="134429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工作内容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人员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大地水准面精化调研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2018.10-2019.6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大地水准面精化方案制定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2019.7-2019.12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大地水准面精化测量实验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2020.1-2020.12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4</a:t>
                      </a:r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 smtClean="0"/>
                        <a:t>开发数据处理软件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2020.1-2022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0</a:t>
                      </a:r>
                      <a:endParaRPr lang="en-US" altLang="zh-CN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大地水准面精化方案完善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2021.1-2022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总计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32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04056"/>
            <a:ext cx="8229600" cy="460648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sym typeface="+mn-ea"/>
              </a:rPr>
              <a:t>激光准直系统</a:t>
            </a:r>
            <a:endParaRPr lang="en-US" altLang="zh-CN" dirty="0">
              <a:solidFill>
                <a:srgbClr val="0070C0"/>
              </a:solidFill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754380" y="1312545"/>
          <a:ext cx="742696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420"/>
                <a:gridCol w="2214245"/>
                <a:gridCol w="134429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工作内容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人员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主要元件调研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2018.10-2019.6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系统总体方案设计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2019.1-2019.6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 smtClean="0">
                          <a:sym typeface="+mn-ea"/>
                        </a:rPr>
                        <a:t>激光发射端装置研究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2019.7-2020.6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控制系统研制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2019.7-2020.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测点装置研究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2019.7-2020.6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测点位置引出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2020.7-2020.12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机械结构设计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2019.7-2020.12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真空系统搭建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2019.7-2020.6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系统测试改进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2021.1-2022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总计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91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04056"/>
            <a:ext cx="8229600" cy="460648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sym typeface="+mn-ea"/>
              </a:rPr>
              <a:t>多路</a:t>
            </a:r>
            <a:r>
              <a:rPr lang="zh-CN" altLang="en-US" dirty="0" smtClean="0">
                <a:solidFill>
                  <a:srgbClr val="0070C0"/>
                </a:solidFill>
                <a:sym typeface="+mn-ea"/>
              </a:rPr>
              <a:t>激光测量系统</a:t>
            </a:r>
            <a:endParaRPr lang="en-US" altLang="zh-CN" dirty="0">
              <a:solidFill>
                <a:srgbClr val="0070C0"/>
              </a:solidFill>
            </a:endParaRPr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472972694"/>
              </p:ext>
            </p:extLst>
          </p:nvPr>
        </p:nvGraphicFramePr>
        <p:xfrm>
          <a:off x="754380" y="1312545"/>
          <a:ext cx="7426960" cy="4081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420"/>
                <a:gridCol w="2214245"/>
                <a:gridCol w="134429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工作内容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人员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主要元件调研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2019.3-2019.12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3</a:t>
                      </a:r>
                      <a:endParaRPr lang="en-US" altLang="zh-CN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元件位置参数及光路布局</a:t>
                      </a:r>
                      <a:r>
                        <a:rPr lang="zh-CN" altLang="en-US" dirty="0" smtClean="0"/>
                        <a:t>设计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2019.5-2019.7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0</a:t>
                      </a:r>
                      <a:endParaRPr lang="en-US" altLang="zh-CN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搭建迈克耳逊干涉光路初步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实现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路测距网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2019.8-2019.12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0</a:t>
                      </a:r>
                      <a:endParaRPr lang="en-US" altLang="zh-CN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 smtClean="0"/>
                        <a:t>激光发射端基准件研制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2019.7-2019.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 smtClean="0"/>
                        <a:t>数据处理方法研究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2019.7-2019.12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 smtClean="0"/>
                        <a:t>优化设计方案，进行模块化升级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2020.1-2020.12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 smtClean="0"/>
                        <a:t>研制自动化测量系统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sym typeface="+mn-ea"/>
                        </a:rPr>
                        <a:t>2021.1-2021.6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0</a:t>
                      </a:r>
                      <a:endParaRPr lang="en-US" altLang="zh-CN" dirty="0"/>
                    </a:p>
                  </a:txBody>
                  <a:tcPr/>
                </a:tc>
              </a:tr>
              <a:tr h="3935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系统测试改进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sym typeface="+mn-ea"/>
                        </a:rPr>
                        <a:t>2021.7-2022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0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总计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 smtClean="0"/>
                        <a:t>5</a:t>
                      </a:r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28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r>
              <a:rPr lang="zh-CN" altLang="en-US" sz="6600" b="1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  <a:cs typeface="+mn-cs"/>
              </a:rPr>
              <a:t>谢谢！</a:t>
            </a:r>
            <a:endParaRPr lang="zh-CN" altLang="en-US" sz="6600" b="1" dirty="0">
              <a:solidFill>
                <a:srgbClr val="0070C0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1BC9225-28D3-42C8-B32C-95D739B3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l"/>
            <a:r>
              <a:rPr lang="en-US" altLang="zh-CN" sz="3600" b="1" dirty="0">
                <a:solidFill>
                  <a:srgbClr val="7A0000"/>
                </a:solidFill>
                <a:ea typeface="Arial Unicode MS" panose="020B0604020202020204" pitchFamily="34" charset="-122"/>
              </a:rPr>
              <a:t>TDR</a:t>
            </a:r>
            <a:r>
              <a:rPr lang="zh-CN" altLang="en-US" sz="3600" b="1" dirty="0">
                <a:solidFill>
                  <a:srgbClr val="7A0000"/>
                </a:solidFill>
                <a:ea typeface="Arial Unicode MS" panose="020B0604020202020204" pitchFamily="34" charset="-122"/>
              </a:rPr>
              <a:t>阶段需解决的关键技术</a:t>
            </a:r>
          </a:p>
        </p:txBody>
      </p:sp>
      <p:sp>
        <p:nvSpPr>
          <p:cNvPr id="6" name="内容占位符 10"/>
          <p:cNvSpPr>
            <a:spLocks noGrp="1"/>
          </p:cNvSpPr>
          <p:nvPr>
            <p:ph idx="1"/>
          </p:nvPr>
        </p:nvSpPr>
        <p:spPr>
          <a:xfrm>
            <a:off x="785786" y="1214422"/>
            <a:ext cx="7897069" cy="4908096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altLang="zh-CN" sz="2400" b="1" dirty="0">
              <a:solidFill>
                <a:srgbClr val="7A0000"/>
              </a:solidFill>
              <a:latin typeface="Arial Unicode MS" pitchFamily="34" charset="-122"/>
              <a:ea typeface="Arial Unicode MS" panose="020B0604020202020204" pitchFamily="34" charset="-122"/>
              <a:cs typeface="Arial Unicode MS" pitchFamily="34" charset="-122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zh-CN" sz="2800" dirty="0">
                <a:solidFill>
                  <a:srgbClr val="0070C0"/>
                </a:solidFill>
              </a:rPr>
              <a:t>1</a:t>
            </a:r>
            <a:r>
              <a:rPr lang="zh-CN" altLang="en-US" sz="2800" dirty="0">
                <a:solidFill>
                  <a:srgbClr val="0070C0"/>
                </a:solidFill>
              </a:rPr>
              <a:t>、视觉测量仪研究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zh-CN" sz="2800" b="1" dirty="0">
              <a:solidFill>
                <a:srgbClr val="1679BA"/>
              </a:solidFill>
              <a:latin typeface="Arial Unicode MS" pitchFamily="34" charset="-122"/>
              <a:ea typeface="Arial Unicode MS" panose="020B0604020202020204" pitchFamily="34" charset="-122"/>
              <a:cs typeface="Arial Unicode MS" pitchFamily="34" charset="-122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zh-CN" sz="2800" dirty="0">
                <a:solidFill>
                  <a:srgbClr val="0070C0"/>
                </a:solidFill>
              </a:rPr>
              <a:t>2</a:t>
            </a:r>
            <a:r>
              <a:rPr lang="zh-CN" altLang="en-US" sz="2800" dirty="0">
                <a:solidFill>
                  <a:srgbClr val="0070C0"/>
                </a:solidFill>
              </a:rPr>
              <a:t>、大地水准面精化及数据处理方法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zh-CN" sz="28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zh-CN" sz="2800" dirty="0">
                <a:solidFill>
                  <a:srgbClr val="0070C0"/>
                </a:solidFill>
              </a:rPr>
              <a:t>3</a:t>
            </a:r>
            <a:r>
              <a:rPr lang="zh-CN" altLang="en-US" sz="2800" dirty="0">
                <a:solidFill>
                  <a:srgbClr val="0070C0"/>
                </a:solidFill>
              </a:rPr>
              <a:t>、激光准直系统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zh-CN" sz="28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zh-CN" sz="2800" dirty="0">
                <a:solidFill>
                  <a:srgbClr val="0070C0"/>
                </a:solidFill>
              </a:rPr>
              <a:t>4</a:t>
            </a:r>
            <a:r>
              <a:rPr lang="zh-CN" altLang="en-US" sz="2800" dirty="0">
                <a:solidFill>
                  <a:srgbClr val="0070C0"/>
                </a:solidFill>
              </a:rPr>
              <a:t>、多路激光测量系统</a:t>
            </a:r>
            <a:endParaRPr lang="en-US" altLang="zh-C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4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0785AA2-C842-4BDE-A489-3C06EE3D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zh-CN" altLang="en-US" sz="3600" b="1" dirty="0">
                <a:solidFill>
                  <a:srgbClr val="7A0000"/>
                </a:solidFill>
                <a:ea typeface="Arial Unicode MS" panose="020B0604020202020204" pitchFamily="34" charset="-122"/>
              </a:rPr>
              <a:t>视觉测量仪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C909EC6-CB6A-4631-ABE4-C16FAB7E2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6" y="836713"/>
            <a:ext cx="8229600" cy="864096"/>
          </a:xfrm>
        </p:spPr>
        <p:txBody>
          <a:bodyPr/>
          <a:lstStyle/>
          <a:p>
            <a:r>
              <a:rPr lang="zh-CN" altLang="en-US" sz="2400" dirty="0">
                <a:solidFill>
                  <a:srgbClr val="0070C0"/>
                </a:solidFill>
              </a:rPr>
              <a:t>提高测量效率、大型设备组装测量、非接触测量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zh-CN" altLang="en-US" sz="2400" dirty="0">
                <a:solidFill>
                  <a:srgbClr val="0070C0"/>
                </a:solidFill>
              </a:rPr>
              <a:t>开展摄影测量实验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C439BD0-2168-420B-8774-AFB43A91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25" y="1700808"/>
            <a:ext cx="3602161" cy="2358923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E9AEECCE-CB7F-476E-8BBF-50A1B8EA3C19}"/>
              </a:ext>
            </a:extLst>
          </p:cNvPr>
          <p:cNvSpPr txBox="1">
            <a:spLocks/>
          </p:cNvSpPr>
          <p:nvPr/>
        </p:nvSpPr>
        <p:spPr bwMode="auto">
          <a:xfrm>
            <a:off x="590525" y="4221089"/>
            <a:ext cx="8229600" cy="50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rgbClr val="0070C0"/>
                </a:solidFill>
              </a:rPr>
              <a:t>研制了</a:t>
            </a:r>
            <a:r>
              <a:rPr lang="zh-CN" altLang="en-US" sz="2400" dirty="0">
                <a:solidFill>
                  <a:srgbClr val="0070C0"/>
                </a:solidFill>
                <a:sym typeface="+mn-ea"/>
              </a:rPr>
              <a:t>3μm+3ppm相机、</a:t>
            </a:r>
            <a:r>
              <a:rPr lang="zh-CN" altLang="en-US" sz="2400" dirty="0">
                <a:solidFill>
                  <a:srgbClr val="0070C0"/>
                </a:solidFill>
              </a:rPr>
              <a:t>专</a:t>
            </a:r>
            <a:r>
              <a:rPr lang="zh-CN" altLang="en-US" sz="2400" dirty="0" smtClean="0">
                <a:solidFill>
                  <a:srgbClr val="0070C0"/>
                </a:solidFill>
              </a:rPr>
              <a:t>用</a:t>
            </a:r>
            <a:r>
              <a:rPr lang="zh-CN" altLang="en-US" sz="2400" dirty="0">
                <a:solidFill>
                  <a:srgbClr val="0070C0"/>
                </a:solidFill>
              </a:rPr>
              <a:t>靶标和百万级容量编码点</a:t>
            </a:r>
            <a:endParaRPr lang="en-US" altLang="zh-CN" sz="2400" dirty="0">
              <a:solidFill>
                <a:srgbClr val="0070C0"/>
              </a:solidFill>
            </a:endParaRPr>
          </a:p>
          <a:p>
            <a:endParaRPr lang="en-US" altLang="zh-CN" sz="2800" dirty="0">
              <a:solidFill>
                <a:srgbClr val="0070C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87F5024-ABB7-490B-8E55-BDD0DB12D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75" y="1700808"/>
            <a:ext cx="4421350" cy="23589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B9B37BC-0D77-4700-AE01-08C19F8A5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726192"/>
            <a:ext cx="2066723" cy="20728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2E4AC17-4AA8-4749-A623-3689C6009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430" y="4761147"/>
            <a:ext cx="2213040" cy="18571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870AB78-AFF9-4FA5-86DA-FF23703F5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516" y="4726192"/>
            <a:ext cx="1828959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2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1E12D0E-898C-499F-A1A1-32725BA20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4618856" cy="5702902"/>
          </a:xfrm>
        </p:spPr>
        <p:txBody>
          <a:bodyPr/>
          <a:lstStyle/>
          <a:p>
            <a:r>
              <a:rPr lang="zh-CN" altLang="en-US" sz="2800" dirty="0">
                <a:solidFill>
                  <a:srgbClr val="0070C0"/>
                </a:solidFill>
              </a:rPr>
              <a:t>完成视觉仪原型机</a:t>
            </a:r>
            <a:r>
              <a:rPr lang="zh-CN" altLang="en-US" sz="2800" dirty="0" smtClean="0">
                <a:solidFill>
                  <a:srgbClr val="0070C0"/>
                </a:solidFill>
              </a:rPr>
              <a:t>结构设计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zh-CN" altLang="en-US" sz="2800" dirty="0">
                <a:solidFill>
                  <a:srgbClr val="0070C0"/>
                </a:solidFill>
              </a:rPr>
              <a:t>待</a:t>
            </a:r>
            <a:r>
              <a:rPr lang="zh-CN" altLang="en-US" sz="2800" dirty="0" smtClean="0">
                <a:solidFill>
                  <a:srgbClr val="0070C0"/>
                </a:solidFill>
              </a:rPr>
              <a:t>开展工作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0070C0"/>
                </a:solidFill>
              </a:rPr>
              <a:t>视觉仪原型机制造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0070C0"/>
                </a:solidFill>
              </a:rPr>
              <a:t>控制软件研发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0070C0"/>
                </a:solidFill>
              </a:rPr>
              <a:t>原型机测试，精度补偿方法研究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0070C0"/>
                </a:solidFill>
              </a:rPr>
              <a:t>数据处理软件、精度补偿软件研发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solidFill>
                  <a:srgbClr val="0070C0"/>
                </a:solidFill>
              </a:rPr>
              <a:t>相距同轴关键技术研发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70C0"/>
                </a:solidFill>
              </a:rPr>
              <a:t>五面</a:t>
            </a:r>
            <a:r>
              <a:rPr lang="zh-CN" altLang="en-US" sz="2800" dirty="0" smtClean="0">
                <a:solidFill>
                  <a:srgbClr val="0070C0"/>
                </a:solidFill>
              </a:rPr>
              <a:t>体靶标制作工艺研究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70C0"/>
                </a:solidFill>
              </a:rPr>
              <a:t>视觉</a:t>
            </a:r>
            <a:r>
              <a:rPr lang="zh-CN" altLang="en-US" sz="2800" dirty="0" smtClean="0">
                <a:solidFill>
                  <a:srgbClr val="0070C0"/>
                </a:solidFill>
              </a:rPr>
              <a:t>仪测试和改进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3470BC0-6721-42DF-A721-C9E373680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501386"/>
            <a:ext cx="33718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4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7A0000"/>
                </a:solidFill>
                <a:ea typeface="Arial Unicode MS" panose="020B0604020202020204" pitchFamily="34" charset="-122"/>
              </a:rPr>
              <a:t>大地水准面</a:t>
            </a:r>
            <a:r>
              <a:rPr lang="zh-CN" altLang="en-US" b="1" dirty="0">
                <a:solidFill>
                  <a:srgbClr val="7A0000"/>
                </a:solidFill>
                <a:ea typeface="Arial Unicode MS" panose="020B0604020202020204" pitchFamily="34" charset="-122"/>
              </a:rPr>
              <a:t>精化及数据处理方法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908720"/>
            <a:ext cx="4920605" cy="5217443"/>
          </a:xfrm>
        </p:spPr>
        <p:txBody>
          <a:bodyPr/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建立</a:t>
            </a:r>
            <a:r>
              <a:rPr lang="zh-CN" altLang="en-US" sz="2800" dirty="0">
                <a:solidFill>
                  <a:srgbClr val="0070C0"/>
                </a:solidFill>
              </a:rPr>
              <a:t>高</a:t>
            </a:r>
            <a:r>
              <a:rPr lang="zh-CN" altLang="en-US" sz="2800" dirty="0" smtClean="0">
                <a:solidFill>
                  <a:srgbClr val="0070C0"/>
                </a:solidFill>
              </a:rPr>
              <a:t>精度参考模型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应用参考模型实现测站数据与全局坐标系的转换和平差计算。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CERN</a:t>
            </a:r>
            <a:r>
              <a:rPr lang="zh-CN" altLang="en-US" sz="2800" dirty="0">
                <a:solidFill>
                  <a:srgbClr val="0070C0"/>
                </a:solidFill>
              </a:rPr>
              <a:t>坐标</a:t>
            </a:r>
            <a:r>
              <a:rPr lang="zh-CN" altLang="en-US" sz="2800" dirty="0" smtClean="0">
                <a:solidFill>
                  <a:srgbClr val="0070C0"/>
                </a:solidFill>
              </a:rPr>
              <a:t>系统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PS</a:t>
            </a:r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630</a:t>
            </a:r>
            <a:r>
              <a:rPr lang="zh-CN" altLang="en-US" sz="2800" dirty="0" smtClean="0">
                <a:solidFill>
                  <a:srgbClr val="0070C0"/>
                </a:solidFill>
              </a:rPr>
              <a:t>米） →平面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SPS</a:t>
            </a:r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7</a:t>
            </a:r>
            <a:r>
              <a:rPr lang="zh-CN" altLang="en-US" sz="2800" dirty="0" smtClean="0">
                <a:solidFill>
                  <a:srgbClr val="0070C0"/>
                </a:solidFill>
              </a:rPr>
              <a:t>公里）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</a:rPr>
              <a:t>→球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LEP</a:t>
            </a:r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 smtClean="0">
                <a:solidFill>
                  <a:srgbClr val="0070C0"/>
                </a:solidFill>
              </a:rPr>
              <a:t>27</a:t>
            </a:r>
            <a:r>
              <a:rPr lang="zh-CN" altLang="en-US" sz="2800" dirty="0" smtClean="0">
                <a:solidFill>
                  <a:srgbClr val="0070C0"/>
                </a:solidFill>
              </a:rPr>
              <a:t>公里）</a:t>
            </a:r>
            <a:r>
              <a:rPr lang="zh-CN" altLang="en-US" sz="2800" dirty="0">
                <a:solidFill>
                  <a:srgbClr val="0070C0"/>
                </a:solidFill>
              </a:rPr>
              <a:t> </a:t>
            </a:r>
            <a:r>
              <a:rPr lang="zh-CN" altLang="en-US" sz="2800" dirty="0" smtClean="0">
                <a:solidFill>
                  <a:srgbClr val="0070C0"/>
                </a:solidFill>
              </a:rPr>
              <a:t>→椭球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LHC</a:t>
            </a:r>
            <a:r>
              <a:rPr lang="zh-CN" altLang="en-US" sz="2800" dirty="0" smtClean="0">
                <a:solidFill>
                  <a:srgbClr val="0070C0"/>
                </a:solidFill>
              </a:rPr>
              <a:t>（</a:t>
            </a:r>
            <a:r>
              <a:rPr lang="en-US" altLang="zh-CN" sz="2800" dirty="0">
                <a:solidFill>
                  <a:srgbClr val="0070C0"/>
                </a:solidFill>
              </a:rPr>
              <a:t> 27</a:t>
            </a:r>
            <a:r>
              <a:rPr lang="zh-CN" altLang="en-US" sz="2800" dirty="0">
                <a:solidFill>
                  <a:srgbClr val="0070C0"/>
                </a:solidFill>
              </a:rPr>
              <a:t>公里</a:t>
            </a:r>
            <a:r>
              <a:rPr lang="zh-CN" altLang="en-US" sz="2800" dirty="0" smtClean="0">
                <a:solidFill>
                  <a:srgbClr val="0070C0"/>
                </a:solidFill>
              </a:rPr>
              <a:t>）</a:t>
            </a:r>
            <a:r>
              <a:rPr lang="zh-CN" altLang="en-US" sz="2800" dirty="0">
                <a:solidFill>
                  <a:srgbClr val="0070C0"/>
                </a:solidFill>
              </a:rPr>
              <a:t>→</a:t>
            </a:r>
            <a:r>
              <a:rPr lang="zh-CN" altLang="en-US" sz="2800" dirty="0" smtClean="0">
                <a:solidFill>
                  <a:srgbClr val="0070C0"/>
                </a:solidFill>
              </a:rPr>
              <a:t>椭球</a:t>
            </a:r>
            <a:r>
              <a:rPr lang="en-US" altLang="zh-CN" sz="2800" dirty="0" smtClean="0">
                <a:solidFill>
                  <a:srgbClr val="0070C0"/>
                </a:solidFill>
              </a:rPr>
              <a:t>/CG2000</a:t>
            </a:r>
            <a:endParaRPr lang="en-US" altLang="zh-CN" sz="2800" dirty="0">
              <a:solidFill>
                <a:srgbClr val="0070C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805" y="4293096"/>
            <a:ext cx="3308995" cy="24367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805" y="816351"/>
            <a:ext cx="3200677" cy="16765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2592227"/>
            <a:ext cx="3106688" cy="19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0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待开展工作</a:t>
            </a:r>
            <a:endParaRPr lang="en-US" altLang="zh-CN" dirty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70C0"/>
                </a:solidFill>
              </a:rPr>
              <a:t>大地水准面精化方法</a:t>
            </a:r>
            <a:r>
              <a:rPr lang="zh-CN" altLang="en-US" dirty="0" smtClean="0">
                <a:solidFill>
                  <a:srgbClr val="0070C0"/>
                </a:solidFill>
              </a:rPr>
              <a:t>调研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70C0"/>
                </a:solidFill>
              </a:rPr>
              <a:t>与</a:t>
            </a:r>
            <a:r>
              <a:rPr lang="zh-CN" altLang="en-US" dirty="0" smtClean="0">
                <a:solidFill>
                  <a:srgbClr val="0070C0"/>
                </a:solidFill>
              </a:rPr>
              <a:t>专家合作制定测量方案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070C0"/>
                </a:solidFill>
              </a:rPr>
              <a:t>开展测量实验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070C0"/>
                </a:solidFill>
              </a:rPr>
              <a:t>开发数据处理软件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rgbClr val="0070C0"/>
                </a:solidFill>
              </a:rPr>
              <a:t>进一步完善方案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SzPct val="75000"/>
              <a:buFont typeface="Wingdings" panose="05000000000000000000" pitchFamily="2" charset="2"/>
              <a:buChar char="Ø"/>
            </a:pP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1BC9225-28D3-42C8-B32C-95D739B3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634082"/>
          </a:xfrm>
        </p:spPr>
        <p:txBody>
          <a:bodyPr/>
          <a:lstStyle/>
          <a:p>
            <a:pPr algn="l"/>
            <a:r>
              <a:rPr lang="zh-CN" altLang="en-US" sz="3600" b="1" dirty="0">
                <a:solidFill>
                  <a:srgbClr val="7A0000"/>
                </a:solidFill>
                <a:ea typeface="Arial Unicode MS" panose="020B0604020202020204" pitchFamily="34" charset="-122"/>
              </a:rPr>
              <a:t>与其他系统接口需解决的关键技术</a:t>
            </a:r>
          </a:p>
        </p:txBody>
      </p:sp>
      <p:sp>
        <p:nvSpPr>
          <p:cNvPr id="6" name="内容占位符 10"/>
          <p:cNvSpPr>
            <a:spLocks noGrp="1"/>
          </p:cNvSpPr>
          <p:nvPr>
            <p:ph idx="1"/>
          </p:nvPr>
        </p:nvSpPr>
        <p:spPr>
          <a:xfrm>
            <a:off x="785786" y="1214422"/>
            <a:ext cx="7897069" cy="293465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z="2400" dirty="0" smtClean="0">
                <a:solidFill>
                  <a:srgbClr val="0070C0"/>
                </a:solidFill>
              </a:rPr>
              <a:t>对撞区准直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zh-CN" sz="24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1</a:t>
            </a:r>
            <a:r>
              <a:rPr lang="zh-CN" altLang="en-US" sz="2400" dirty="0">
                <a:solidFill>
                  <a:srgbClr val="0070C0"/>
                </a:solidFill>
              </a:rPr>
              <a:t>、激光准直系统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zh-CN" sz="24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2</a:t>
            </a:r>
            <a:r>
              <a:rPr lang="zh-CN" altLang="en-US" sz="2400" dirty="0">
                <a:solidFill>
                  <a:srgbClr val="0070C0"/>
                </a:solidFill>
              </a:rPr>
              <a:t>、多路激光测量系统</a:t>
            </a:r>
            <a:endParaRPr lang="en-US" altLang="zh-CN" sz="2400" dirty="0">
              <a:solidFill>
                <a:srgbClr val="0070C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1" y="4149080"/>
            <a:ext cx="8992379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6" y="620688"/>
            <a:ext cx="802703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0000"/>
              </a:spcBef>
              <a:buSzPct val="75000"/>
              <a:buFont typeface="Wingdings" panose="05000000000000000000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研究目的：为长直线段加速器设备准直提供高精度直线参考基准，解决</a:t>
            </a:r>
            <a:r>
              <a:rPr lang="en-US" altLang="zh-CN" sz="2000" dirty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CEPC</a:t>
            </a: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对撞</a:t>
            </a:r>
            <a:r>
              <a:rPr lang="zh-CN" altLang="en-US" sz="2000" dirty="0" smtClean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区超导铁、探测器精度</a:t>
            </a: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准直要求问题。</a:t>
            </a:r>
          </a:p>
          <a:p>
            <a:pPr marL="0" indent="0">
              <a:spcBef>
                <a:spcPct val="20000"/>
              </a:spcBef>
              <a:buSzPct val="75000"/>
              <a:buFont typeface="Wingdings" panose="05000000000000000000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</a:rPr>
              <a:t>准直方案：应用激光准直系统产生高精度直线位置基准，通过引出装置将直线位置基准引出到系统外部</a:t>
            </a:r>
            <a:r>
              <a:rPr lang="zh-CN" altLang="en-US" sz="2000" dirty="0" smtClean="0">
                <a:solidFill>
                  <a:srgbClr val="0070C0"/>
                </a:solidFill>
                <a:latin typeface="+mn-lt"/>
                <a:ea typeface="+mn-ea"/>
              </a:rPr>
              <a:t>的基准点，应用高精度测量仪器以引出基准</a:t>
            </a: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</a:rPr>
              <a:t>为参考将加速器设备精确调整到理论位置。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anose="05000000000000000000" charset="0"/>
              <a:buChar char=""/>
            </a:pP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需解决问题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anose="05000000000000000000" charset="0"/>
              <a:buChar char=""/>
            </a:pPr>
            <a:r>
              <a:rPr lang="zh-CN" altLang="en-US" sz="2000" dirty="0" smtClean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长距离</a:t>
            </a: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激光束稳定性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anose="05000000000000000000" charset="0"/>
              <a:buChar char=""/>
            </a:pPr>
            <a:r>
              <a:rPr lang="zh-CN" altLang="en-US" sz="2000" dirty="0" smtClean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激光束</a:t>
            </a: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中心</a:t>
            </a:r>
            <a:r>
              <a:rPr lang="zh-CN" altLang="en-US" sz="2000" dirty="0" smtClean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位置测量方案</a:t>
            </a:r>
            <a:endParaRPr lang="zh-CN" altLang="en-US" sz="2000" dirty="0">
              <a:solidFill>
                <a:srgbClr val="0070C0"/>
              </a:solidFill>
              <a:latin typeface="+mn-lt"/>
              <a:ea typeface="+mn-ea"/>
              <a:sym typeface="+mn-ea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anose="05000000000000000000" charset="0"/>
              <a:buChar char=""/>
            </a:pPr>
            <a:r>
              <a:rPr lang="zh-CN" altLang="en-US" sz="2000" dirty="0" smtClean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激光</a:t>
            </a: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直线位置基准</a:t>
            </a:r>
            <a:r>
              <a:rPr lang="zh-CN" altLang="en-US" sz="2000" dirty="0" smtClean="0">
                <a:solidFill>
                  <a:srgbClr val="0070C0"/>
                </a:solidFill>
                <a:latin typeface="+mn-lt"/>
                <a:ea typeface="+mn-ea"/>
                <a:sym typeface="+mn-ea"/>
              </a:rPr>
              <a:t>引出方案</a:t>
            </a:r>
            <a:endParaRPr lang="zh-CN" altLang="en-US" sz="2000" dirty="0">
              <a:solidFill>
                <a:srgbClr val="0070C0"/>
              </a:solidFill>
              <a:latin typeface="+mn-lt"/>
              <a:ea typeface="+mn-ea"/>
              <a:sym typeface="+mn-ea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anose="05000000000000000000" charset="0"/>
              <a:buChar char=""/>
            </a:pP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</a:rPr>
              <a:t>研究内容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anose="05000000000000000000" charset="0"/>
              <a:buChar char=""/>
            </a:pP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</a:rPr>
              <a:t>长距离、高稳定性激光发射装置研究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anose="05000000000000000000" charset="0"/>
              <a:buChar char=""/>
            </a:pP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</a:rPr>
              <a:t>激光微调对准装置研究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anose="05000000000000000000" charset="0"/>
              <a:buChar char=""/>
            </a:pP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</a:rPr>
              <a:t>系统控制方案研究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anose="05000000000000000000" charset="0"/>
              <a:buChar char=""/>
            </a:pP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</a:rPr>
              <a:t>测量软件研究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anose="05000000000000000000" charset="0"/>
              <a:buChar char=""/>
            </a:pP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</a:rPr>
              <a:t>真空系统方案研究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anose="05000000000000000000" charset="0"/>
              <a:buChar char=""/>
            </a:pP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</a:rPr>
              <a:t>测点装置研究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anose="05000000000000000000" charset="0"/>
              <a:buChar char=""/>
            </a:pPr>
            <a:r>
              <a:rPr lang="zh-CN" altLang="en-US" sz="2000" dirty="0">
                <a:solidFill>
                  <a:srgbClr val="0070C0"/>
                </a:solidFill>
                <a:latin typeface="+mn-lt"/>
                <a:ea typeface="+mn-ea"/>
              </a:rPr>
              <a:t>激光位置基准引出方案研究</a:t>
            </a:r>
          </a:p>
        </p:txBody>
      </p:sp>
      <p:sp>
        <p:nvSpPr>
          <p:cNvPr id="9218" name="内容占位符 10"/>
          <p:cNvSpPr txBox="1"/>
          <p:nvPr/>
        </p:nvSpPr>
        <p:spPr bwMode="auto">
          <a:xfrm>
            <a:off x="327313" y="116632"/>
            <a:ext cx="8229600" cy="500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47D6"/>
              </a:buClr>
              <a:buSzPct val="75000"/>
            </a:pPr>
            <a:r>
              <a:rPr lang="zh-CN" altLang="en-US" sz="3600" b="1" dirty="0">
                <a:solidFill>
                  <a:srgbClr val="7A0000"/>
                </a:solidFill>
                <a:latin typeface="+mj-lt"/>
                <a:ea typeface="Arial Unicode MS" panose="020B0604020202020204" pitchFamily="34" charset="-122"/>
                <a:cs typeface="+mj-cs"/>
                <a:sym typeface="+mn-ea"/>
              </a:rPr>
              <a:t>激光准直</a:t>
            </a:r>
            <a:r>
              <a:rPr lang="zh-CN" altLang="en-US" sz="3600" b="1" dirty="0" smtClean="0">
                <a:solidFill>
                  <a:srgbClr val="7A0000"/>
                </a:solidFill>
                <a:latin typeface="+mj-lt"/>
                <a:ea typeface="Arial Unicode MS" panose="020B0604020202020204" pitchFamily="34" charset="-122"/>
                <a:cs typeface="+mj-cs"/>
                <a:sym typeface="+mn-ea"/>
              </a:rPr>
              <a:t>系统</a:t>
            </a:r>
            <a:endParaRPr lang="en-US" altLang="zh-CN" sz="3600" b="1" dirty="0">
              <a:solidFill>
                <a:srgbClr val="7A0000"/>
              </a:solidFill>
              <a:latin typeface="+mj-lt"/>
              <a:ea typeface="Arial Unicode MS" panose="020B0604020202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89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zh-CN" altLang="en-US" sz="3600" b="1" dirty="0">
                <a:solidFill>
                  <a:srgbClr val="7A0000"/>
                </a:solidFill>
                <a:ea typeface="Arial Unicode MS" panose="020B0604020202020204" pitchFamily="34" charset="-122"/>
              </a:rPr>
              <a:t>多路激光测量系统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7"/>
            <a:ext cx="4834880" cy="2693985"/>
          </a:xfrm>
        </p:spPr>
        <p:txBody>
          <a:bodyPr/>
          <a:lstStyle/>
          <a:p>
            <a:r>
              <a:rPr lang="zh-CN" altLang="en-US" sz="2000" dirty="0">
                <a:solidFill>
                  <a:srgbClr val="0070C0"/>
                </a:solidFill>
              </a:rPr>
              <a:t>跟踪仪测量精度：</a:t>
            </a:r>
            <a:r>
              <a:rPr lang="en-US" altLang="zh-CN" sz="2000" dirty="0" smtClean="0">
                <a:solidFill>
                  <a:srgbClr val="0070C0"/>
                </a:solidFill>
              </a:rPr>
              <a:t>15μm+6μm/m</a:t>
            </a:r>
            <a:endParaRPr lang="en-US" altLang="zh-CN" sz="2000" dirty="0">
              <a:solidFill>
                <a:srgbClr val="0070C0"/>
              </a:solidFill>
            </a:endParaRPr>
          </a:p>
          <a:p>
            <a:r>
              <a:rPr lang="zh-CN" altLang="en-US" sz="2000" dirty="0" smtClean="0">
                <a:solidFill>
                  <a:srgbClr val="0070C0"/>
                </a:solidFill>
              </a:rPr>
              <a:t>激光干涉测距精度：</a:t>
            </a:r>
            <a:r>
              <a:rPr lang="en-US" altLang="zh-CN" sz="2000" dirty="0" smtClean="0">
                <a:solidFill>
                  <a:srgbClr val="0070C0"/>
                </a:solidFill>
              </a:rPr>
              <a:t>0.5μm/m</a:t>
            </a:r>
          </a:p>
          <a:p>
            <a:r>
              <a:rPr lang="zh-CN" altLang="en-US" sz="2000" dirty="0">
                <a:solidFill>
                  <a:srgbClr val="0070C0"/>
                </a:solidFill>
              </a:rPr>
              <a:t>多台干涉仪联合测量空间点位三维</a:t>
            </a:r>
            <a:r>
              <a:rPr lang="zh-CN" altLang="en-US" sz="2000" dirty="0" smtClean="0">
                <a:solidFill>
                  <a:srgbClr val="0070C0"/>
                </a:solidFill>
              </a:rPr>
              <a:t>坐标。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CERN</a:t>
            </a:r>
            <a:r>
              <a:rPr lang="zh-CN" altLang="en-US" sz="2000" dirty="0" smtClean="0">
                <a:solidFill>
                  <a:srgbClr val="0070C0"/>
                </a:solidFill>
              </a:rPr>
              <a:t>将</a:t>
            </a:r>
            <a:r>
              <a:rPr lang="en-US" altLang="zh-CN" sz="2000" dirty="0" smtClean="0">
                <a:solidFill>
                  <a:srgbClr val="0070C0"/>
                </a:solidFill>
              </a:rPr>
              <a:t>FSI</a:t>
            </a:r>
            <a:r>
              <a:rPr lang="zh-CN" altLang="en-US" sz="2000" dirty="0" smtClean="0">
                <a:solidFill>
                  <a:srgbClr val="0070C0"/>
                </a:solidFill>
              </a:rPr>
              <a:t>应用于高精度恒温器内部设备位置监测和设备标定预准直</a:t>
            </a:r>
            <a:endParaRPr lang="en-US" altLang="zh-CN" sz="2000" dirty="0">
              <a:solidFill>
                <a:srgbClr val="0070C0"/>
              </a:solidFill>
            </a:endParaRPr>
          </a:p>
          <a:p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980728"/>
            <a:ext cx="3524250" cy="2457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83" y="4725144"/>
            <a:ext cx="4838368" cy="17516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056034"/>
            <a:ext cx="5306031" cy="3597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39" y="3933056"/>
            <a:ext cx="3169980" cy="26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3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chemeClr val="tx2">
              <a:lumMod val="60000"/>
              <a:lumOff val="4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15362</TotalTime>
  <Words>639</Words>
  <Application>Microsoft Office PowerPoint</Application>
  <PresentationFormat>全屏显示(4:3)</PresentationFormat>
  <Paragraphs>191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Adobe 黑体 Std R</vt:lpstr>
      <vt:lpstr>Arial Unicode MS</vt:lpstr>
      <vt:lpstr>等线</vt:lpstr>
      <vt:lpstr>宋体</vt:lpstr>
      <vt:lpstr>Arial</vt:lpstr>
      <vt:lpstr>Calibri</vt:lpstr>
      <vt:lpstr>Times New Roman</vt:lpstr>
      <vt:lpstr>Wingdings</vt:lpstr>
      <vt:lpstr>Office 主题</vt:lpstr>
      <vt:lpstr>PowerPoint 演示文稿</vt:lpstr>
      <vt:lpstr>TDR阶段需解决的关键技术</vt:lpstr>
      <vt:lpstr>视觉测量仪</vt:lpstr>
      <vt:lpstr>PowerPoint 演示文稿</vt:lpstr>
      <vt:lpstr>大地水准面精化及数据处理方法</vt:lpstr>
      <vt:lpstr>PowerPoint 演示文稿</vt:lpstr>
      <vt:lpstr>与其他系统接口需解决的关键技术</vt:lpstr>
      <vt:lpstr>PowerPoint 演示文稿</vt:lpstr>
      <vt:lpstr>多路激光测量系统</vt:lpstr>
      <vt:lpstr>PowerPoint 演示文稿</vt:lpstr>
      <vt:lpstr>TDR研究阶段时间表</vt:lpstr>
      <vt:lpstr>PowerPoint 演示文稿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camille</dc:creator>
  <cp:lastModifiedBy>吴 亚茹</cp:lastModifiedBy>
  <cp:revision>1347</cp:revision>
  <dcterms:created xsi:type="dcterms:W3CDTF">2012-06-26T09:43:49Z</dcterms:created>
  <dcterms:modified xsi:type="dcterms:W3CDTF">2018-12-26T12:17:49Z</dcterms:modified>
</cp:coreProperties>
</file>