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9" r:id="rId2"/>
    <p:sldId id="327" r:id="rId3"/>
    <p:sldId id="276" r:id="rId4"/>
    <p:sldId id="308"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5" r:id="rId19"/>
    <p:sldId id="326" r:id="rId20"/>
    <p:sldId id="329" r:id="rId21"/>
    <p:sldId id="288" r:id="rId22"/>
    <p:sldId id="289" r:id="rId23"/>
    <p:sldId id="290" r:id="rId24"/>
    <p:sldId id="291" r:id="rId25"/>
    <p:sldId id="292" r:id="rId26"/>
    <p:sldId id="293" r:id="rId27"/>
    <p:sldId id="306" r:id="rId28"/>
    <p:sldId id="294" r:id="rId29"/>
    <p:sldId id="295" r:id="rId30"/>
    <p:sldId id="296" r:id="rId31"/>
    <p:sldId id="297" r:id="rId32"/>
    <p:sldId id="298" r:id="rId33"/>
    <p:sldId id="299" r:id="rId34"/>
    <p:sldId id="300" r:id="rId35"/>
    <p:sldId id="301" r:id="rId36"/>
    <p:sldId id="302" r:id="rId37"/>
    <p:sldId id="303" r:id="rId38"/>
    <p:sldId id="304" r:id="rId39"/>
    <p:sldId id="281" r:id="rId40"/>
    <p:sldId id="282" r:id="rId41"/>
    <p:sldId id="307" r:id="rId42"/>
    <p:sldId id="280" r:id="rId43"/>
    <p:sldId id="279" r:id="rId44"/>
    <p:sldId id="328" r:id="rId45"/>
    <p:sldId id="275"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1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4.wmf"/><Relationship Id="rId4"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76ED6-A585-4742-936E-77848F14D482}" type="datetimeFigureOut">
              <a:rPr lang="zh-CN" altLang="en-US" smtClean="0"/>
              <a:t>2018-12-25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F2924-98E7-46FA-B168-569CDB3EDDF7}" type="slidenum">
              <a:rPr lang="zh-CN" altLang="en-US" smtClean="0"/>
              <a:t>‹#›</a:t>
            </a:fld>
            <a:endParaRPr lang="zh-CN" altLang="en-US"/>
          </a:p>
        </p:txBody>
      </p:sp>
    </p:spTree>
    <p:extLst>
      <p:ext uri="{BB962C8B-B14F-4D97-AF65-F5344CB8AC3E}">
        <p14:creationId xmlns:p14="http://schemas.microsoft.com/office/powerpoint/2010/main" val="86685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4</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16</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17</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20</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44</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5</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6</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8</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10</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11</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13</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14</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904672" y="8730225"/>
            <a:ext cx="2988563" cy="459101"/>
          </a:xfrm>
          <a:prstGeom prst="rect">
            <a:avLst/>
          </a:prstGeom>
          <a:noFill/>
          <a:ln w="9525">
            <a:noFill/>
          </a:ln>
        </p:spPr>
        <p:txBody>
          <a:bodyPr lIns="96067" tIns="48033" rIns="96067" bIns="48033" anchor="b"/>
          <a:lstStyle/>
          <a:p>
            <a:pPr lvl="0" algn="r" defTabSz="960755" eaLnBrk="1" hangingPunct="1">
              <a:spcBef>
                <a:spcPct val="0"/>
              </a:spcBef>
            </a:pPr>
            <a:fld id="{9A0DB2DC-4C9A-4742-B13C-FB6460FD3503}" type="slidenum">
              <a:rPr lang="en-US" altLang="zh-CN" sz="1300" dirty="0"/>
              <a:t>15</a:t>
            </a:fld>
            <a:endParaRPr lang="en-US" altLang="zh-CN" sz="1300" dirty="0"/>
          </a:p>
        </p:txBody>
      </p:sp>
      <p:sp>
        <p:nvSpPr>
          <p:cNvPr id="20483" name="Rectangle 2"/>
          <p:cNvSpPr>
            <a:spLocks noGrp="1" noRot="1" noChangeAspect="1" noTextEdit="1"/>
          </p:cNvSpPr>
          <p:nvPr>
            <p:ph type="sldImg"/>
          </p:nvPr>
        </p:nvSpPr>
        <p:spPr>
          <a:xfrm>
            <a:off x="1149350" y="690563"/>
            <a:ext cx="4595813" cy="3446462"/>
          </a:xfrm>
        </p:spPr>
      </p:sp>
      <p:sp>
        <p:nvSpPr>
          <p:cNvPr id="20484" name="Rectangle 3"/>
          <p:cNvSpPr>
            <a:spLocks noGrp="1"/>
          </p:cNvSpPr>
          <p:nvPr>
            <p:ph type="body" idx="1"/>
          </p:nvPr>
        </p:nvSpPr>
        <p:spPr/>
        <p:txBody>
          <a:bodyPr wrap="square" lIns="96067" tIns="48033" rIns="96067" bIns="48033" anchor="t"/>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659EB5A-C113-4EDC-9118-DC632C0430F5}" type="datetime1">
              <a:rPr lang="zh-CN" altLang="en-US" smtClean="0"/>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14973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84CDE0-F957-4D30-BDE6-F574A45957C5}" type="datetime1">
              <a:rPr lang="zh-CN" altLang="en-US" smtClean="0"/>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249924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F31717-9A89-401B-B5BE-E96916E9F58B}" type="datetime1">
              <a:rPr lang="zh-CN" altLang="en-US" smtClean="0"/>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409674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EA58EE-C287-4F4A-99B6-3CB0F990A9CA}" type="datetime1">
              <a:rPr lang="zh-CN" altLang="en-US" smtClean="0"/>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384376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70638B9-9DB3-40C3-BFA6-FB4C16B5BFA1}" type="datetime1">
              <a:rPr lang="zh-CN" altLang="en-US" smtClean="0"/>
              <a:t>2018-12-25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29457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2315EB-B76F-4594-BF6A-EB96CEE7C7C8}" type="datetime1">
              <a:rPr lang="zh-CN" altLang="en-US" smtClean="0"/>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303270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B56331D-0F3A-4F71-9247-6BCA9C633D7A}" type="datetime1">
              <a:rPr lang="zh-CN" altLang="en-US" smtClean="0"/>
              <a:t>2018-12-25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211411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54C827-FC32-40EC-819C-F845B80079D2}" type="datetime1">
              <a:rPr lang="zh-CN" altLang="en-US" smtClean="0"/>
              <a:t>2018-12-25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182405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020669-95A2-4F7A-A409-8E94545A7FAE}" type="datetime1">
              <a:rPr lang="zh-CN" altLang="en-US" smtClean="0"/>
              <a:t>2018-12-25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422644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D32C6-C62D-4EAF-A9B2-DA8C490A4844}" type="datetime1">
              <a:rPr lang="zh-CN" altLang="en-US" smtClean="0"/>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19063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C8EA3A-D2C5-4A13-96FC-EADFA13683E5}" type="datetime1">
              <a:rPr lang="zh-CN" altLang="en-US" smtClean="0"/>
              <a:t>2018-12-25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87930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ABAA-6965-4591-8D27-4203407EB043}" type="datetime1">
              <a:rPr lang="zh-CN" altLang="en-US" smtClean="0"/>
              <a:t>2018-12-25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EA53-4DB1-4D95-B40D-C748397C9D0C}" type="slidenum">
              <a:rPr lang="zh-CN" altLang="en-US" smtClean="0"/>
              <a:t>‹#›</a:t>
            </a:fld>
            <a:endParaRPr lang="zh-CN" altLang="en-US"/>
          </a:p>
        </p:txBody>
      </p:sp>
    </p:spTree>
    <p:extLst>
      <p:ext uri="{BB962C8B-B14F-4D97-AF65-F5344CB8AC3E}">
        <p14:creationId xmlns:p14="http://schemas.microsoft.com/office/powerpoint/2010/main" val="1151387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9.wmf"/><Relationship Id="rId5" Type="http://schemas.openxmlformats.org/officeDocument/2006/relationships/oleObject" Target="../embeddings/oleObject7.bin"/><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63.wmf"/><Relationship Id="rId4" Type="http://schemas.openxmlformats.org/officeDocument/2006/relationships/image" Target="../media/image61.wmf"/><Relationship Id="rId9"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1484784"/>
            <a:ext cx="7772400" cy="1470025"/>
          </a:xfrm>
        </p:spPr>
        <p:txBody>
          <a:bodyPr>
            <a:normAutofit/>
          </a:bodyPr>
          <a:lstStyle/>
          <a:p>
            <a:r>
              <a:rPr lang="en-US" altLang="zh-CN" sz="3600" b="1" dirty="0" err="1" smtClean="0"/>
              <a:t>CEPC</a:t>
            </a:r>
            <a:r>
              <a:rPr lang="en-US" altLang="zh-CN" sz="3600" b="1" dirty="0" err="1" smtClean="0"/>
              <a:t>真空系统预研方案</a:t>
            </a:r>
            <a:endParaRPr lang="zh-CN" altLang="en-US" sz="3600" b="1" dirty="0"/>
          </a:p>
        </p:txBody>
      </p:sp>
      <p:sp>
        <p:nvSpPr>
          <p:cNvPr id="3" name="副标题 2"/>
          <p:cNvSpPr>
            <a:spLocks noGrp="1"/>
          </p:cNvSpPr>
          <p:nvPr>
            <p:ph type="subTitle" idx="1"/>
          </p:nvPr>
        </p:nvSpPr>
        <p:spPr/>
        <p:txBody>
          <a:bodyPr/>
          <a:lstStyle/>
          <a:p>
            <a:r>
              <a:rPr lang="zh-CN" altLang="en-US" dirty="0" smtClean="0"/>
              <a:t>董海</a:t>
            </a:r>
            <a:r>
              <a:rPr lang="zh-CN" altLang="en-US" dirty="0" smtClean="0"/>
              <a:t>义</a:t>
            </a:r>
            <a:endParaRPr lang="en-US" altLang="zh-CN" dirty="0"/>
          </a:p>
          <a:p>
            <a:r>
              <a:rPr lang="en-US" altLang="zh-CN" dirty="0" smtClean="0"/>
              <a:t>12/26/2018</a:t>
            </a:r>
            <a:endParaRPr lang="zh-CN" altLang="en-US" dirty="0"/>
          </a:p>
        </p:txBody>
      </p:sp>
      <p:sp>
        <p:nvSpPr>
          <p:cNvPr id="4" name="灯片编号占位符 3"/>
          <p:cNvSpPr>
            <a:spLocks noGrp="1"/>
          </p:cNvSpPr>
          <p:nvPr>
            <p:ph type="sldNum" sz="quarter" idx="12"/>
          </p:nvPr>
        </p:nvSpPr>
        <p:spPr/>
        <p:txBody>
          <a:bodyPr/>
          <a:lstStyle/>
          <a:p>
            <a:fld id="{F277EA53-4DB1-4D95-B40D-C748397C9D0C}" type="slidenum">
              <a:rPr lang="zh-CN" altLang="en-US" smtClean="0"/>
              <a:t>1</a:t>
            </a:fld>
            <a:endParaRPr lang="zh-CN" altLang="en-US"/>
          </a:p>
        </p:txBody>
      </p:sp>
    </p:spTree>
    <p:extLst>
      <p:ext uri="{BB962C8B-B14F-4D97-AF65-F5344CB8AC3E}">
        <p14:creationId xmlns:p14="http://schemas.microsoft.com/office/powerpoint/2010/main" val="359728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107504" y="476673"/>
            <a:ext cx="8946515" cy="3240360"/>
          </a:xfrm>
        </p:spPr>
        <p:txBody>
          <a:bodyPr vert="horz" wrap="square" lIns="91440" tIns="45720" rIns="91440" bIns="45720" anchor="t">
            <a:normAutofit/>
          </a:bodyPr>
          <a:lstStyle/>
          <a:p>
            <a:pPr marL="0" indent="0" eaLnBrk="1" hangingPunct="1">
              <a:lnSpc>
                <a:spcPct val="150000"/>
              </a:lnSpc>
              <a:buFont typeface="Wingdings" panose="05000000000000000000" charset="0"/>
              <a:buNone/>
            </a:pPr>
            <a:r>
              <a:rPr lang="en-US" altLang="zh-CN" sz="2500" dirty="0" smtClean="0"/>
              <a:t>4. </a:t>
            </a:r>
            <a:r>
              <a:rPr lang="zh-CN" altLang="en-US" sz="2500" dirty="0" smtClean="0"/>
              <a:t>真空</a:t>
            </a:r>
            <a:r>
              <a:rPr lang="zh-CN" altLang="en-US" sz="2500" dirty="0"/>
              <a:t>管道</a:t>
            </a:r>
            <a:r>
              <a:rPr lang="zh-CN" altLang="en-US" sz="2500" dirty="0" smtClean="0"/>
              <a:t>焊接</a:t>
            </a:r>
            <a:endParaRPr lang="zh-CN" altLang="en-US" sz="1800" dirty="0">
              <a:latin typeface="Arial" panose="020B0604020202020204" pitchFamily="34" charset="0"/>
              <a:sym typeface="+mn-ea"/>
            </a:endParaRPr>
          </a:p>
          <a:p>
            <a:pPr>
              <a:lnSpc>
                <a:spcPct val="150000"/>
              </a:lnSpc>
            </a:pPr>
            <a:r>
              <a:rPr lang="zh-CN" altLang="en-US" sz="1600" dirty="0">
                <a:latin typeface="Arial" panose="020B0604020202020204" pitchFamily="34" charset="0"/>
                <a:sym typeface="+mn-ea"/>
              </a:rPr>
              <a:t>两端法兰焊接：用螺栓将法兰固定在工装上，激光跟踪仪检测两端法兰的平行度和尺寸，检测合格后固定工装。</a:t>
            </a:r>
            <a:endParaRPr lang="en-US" altLang="zh-CN" sz="1600" dirty="0">
              <a:latin typeface="Arial" panose="020B0604020202020204" pitchFamily="34" charset="0"/>
            </a:endParaRPr>
          </a:p>
          <a:p>
            <a:pPr>
              <a:lnSpc>
                <a:spcPct val="150000"/>
              </a:lnSpc>
            </a:pPr>
            <a:r>
              <a:rPr lang="zh-CN" altLang="en-US" sz="1600" dirty="0">
                <a:latin typeface="Arial" panose="020B0604020202020204" pitchFamily="34" charset="0"/>
                <a:sym typeface="+mn-ea"/>
              </a:rPr>
              <a:t>焊接从外部圆周焊接，法兰自熔台与真空管道焊接，设计焊接自熔台能够有效减小焊接变形。</a:t>
            </a:r>
            <a:endParaRPr lang="en-US" altLang="zh-CN" sz="1600" dirty="0">
              <a:latin typeface="Arial" panose="020B0604020202020204" pitchFamily="34" charset="0"/>
            </a:endParaRPr>
          </a:p>
          <a:p>
            <a:pPr>
              <a:lnSpc>
                <a:spcPct val="150000"/>
              </a:lnSpc>
            </a:pPr>
            <a:r>
              <a:rPr lang="zh-CN" altLang="en-US" sz="1600" dirty="0">
                <a:latin typeface="Arial" panose="020B0604020202020204" pitchFamily="34" charset="0"/>
                <a:sym typeface="+mn-ea"/>
              </a:rPr>
              <a:t>焊接进出</a:t>
            </a:r>
            <a:r>
              <a:rPr lang="zh-CN" altLang="en-US" sz="1600" dirty="0" smtClean="0">
                <a:latin typeface="Arial" panose="020B0604020202020204" pitchFamily="34" charset="0"/>
                <a:sym typeface="+mn-ea"/>
              </a:rPr>
              <a:t>水管</a:t>
            </a:r>
            <a:r>
              <a:rPr lang="zh-CN" altLang="en-US" sz="1600" dirty="0">
                <a:latin typeface="Arial" panose="020B0604020202020204" pitchFamily="34" charset="0"/>
                <a:sym typeface="+mn-ea"/>
              </a:rPr>
              <a:t>。</a:t>
            </a:r>
            <a:endParaRPr lang="en-US" altLang="zh-CN" sz="1600" dirty="0">
              <a:latin typeface="Arial" panose="020B0604020202020204" pitchFamily="34" charset="0"/>
            </a:endParaRPr>
          </a:p>
          <a:p>
            <a:pPr>
              <a:lnSpc>
                <a:spcPct val="150000"/>
              </a:lnSpc>
            </a:pPr>
            <a:r>
              <a:rPr lang="zh-CN" altLang="en-US" sz="1600" dirty="0">
                <a:latin typeface="Arial" panose="020B0604020202020204" pitchFamily="34" charset="0"/>
                <a:sym typeface="+mn-ea"/>
              </a:rPr>
              <a:t>焊后检测（尺寸检测、真空检测，冷却水管打压检测</a:t>
            </a:r>
            <a:r>
              <a:rPr lang="zh-CN" altLang="en-US" sz="1600" dirty="0" smtClean="0">
                <a:latin typeface="Arial" panose="020B0604020202020204" pitchFamily="34" charset="0"/>
                <a:sym typeface="+mn-ea"/>
              </a:rPr>
              <a:t>）</a:t>
            </a:r>
            <a:r>
              <a:rPr lang="zh-CN" altLang="en-US" sz="1600" dirty="0">
                <a:latin typeface="Arial" panose="020B0604020202020204" pitchFamily="34" charset="0"/>
                <a:sym typeface="+mn-ea"/>
              </a:rPr>
              <a:t>。</a:t>
            </a:r>
            <a:endParaRPr lang="zh-CN" altLang="en-US" sz="1800" dirty="0">
              <a:latin typeface="Arial" panose="020B0604020202020204" pitchFamily="34" charset="0"/>
            </a:endParaRPr>
          </a:p>
          <a:p>
            <a:pPr>
              <a:lnSpc>
                <a:spcPct val="150000"/>
              </a:lnSpc>
            </a:pPr>
            <a:endParaRPr lang="zh-CN" altLang="en-US" sz="2500" dirty="0"/>
          </a:p>
        </p:txBody>
      </p:sp>
      <p:pic>
        <p:nvPicPr>
          <p:cNvPr id="3" name="图片 2"/>
          <p:cNvPicPr>
            <a:picLocks noChangeAspect="1"/>
          </p:cNvPicPr>
          <p:nvPr/>
        </p:nvPicPr>
        <p:blipFill>
          <a:blip r:embed="rId3"/>
          <a:stretch>
            <a:fillRect/>
          </a:stretch>
        </p:blipFill>
        <p:spPr>
          <a:xfrm>
            <a:off x="611560" y="3714725"/>
            <a:ext cx="1924050" cy="2228850"/>
          </a:xfrm>
          <a:prstGeom prst="rect">
            <a:avLst/>
          </a:prstGeom>
        </p:spPr>
      </p:pic>
      <p:pic>
        <p:nvPicPr>
          <p:cNvPr id="4" name="图片 3"/>
          <p:cNvPicPr>
            <a:picLocks noChangeAspect="1"/>
          </p:cNvPicPr>
          <p:nvPr/>
        </p:nvPicPr>
        <p:blipFill>
          <a:blip r:embed="rId4"/>
          <a:stretch>
            <a:fillRect/>
          </a:stretch>
        </p:blipFill>
        <p:spPr>
          <a:xfrm>
            <a:off x="4211960" y="3588444"/>
            <a:ext cx="3752215" cy="2486025"/>
          </a:xfrm>
          <a:prstGeom prst="rect">
            <a:avLst/>
          </a:prstGeom>
        </p:spPr>
      </p:pic>
      <p:sp>
        <p:nvSpPr>
          <p:cNvPr id="2" name="灯片编号占位符 1"/>
          <p:cNvSpPr>
            <a:spLocks noGrp="1"/>
          </p:cNvSpPr>
          <p:nvPr>
            <p:ph type="sldNum" sz="quarter" idx="12"/>
          </p:nvPr>
        </p:nvSpPr>
        <p:spPr/>
        <p:txBody>
          <a:bodyPr/>
          <a:lstStyle/>
          <a:p>
            <a:fld id="{F277EA53-4DB1-4D95-B40D-C748397C9D0C}" type="slidenum">
              <a:rPr lang="zh-CN" altLang="en-US" smtClean="0"/>
              <a:t>10</a:t>
            </a:fld>
            <a:endParaRPr lang="zh-CN" altLang="en-US"/>
          </a:p>
        </p:txBody>
      </p:sp>
    </p:spTree>
    <p:extLst>
      <p:ext uri="{BB962C8B-B14F-4D97-AF65-F5344CB8AC3E}">
        <p14:creationId xmlns:p14="http://schemas.microsoft.com/office/powerpoint/2010/main" val="297511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p:txBody>
          <a:bodyPr vert="horz" wrap="square" lIns="91440" tIns="45720" rIns="91440" bIns="45720" anchor="ctr"/>
          <a:lstStyle/>
          <a:p>
            <a:pPr algn="l" eaLnBrk="1" hangingPunct="1"/>
            <a:r>
              <a:rPr lang="zh-CN" altLang="en-US" sz="3200" dirty="0">
                <a:solidFill>
                  <a:srgbClr val="FF0000"/>
                </a:solidFill>
              </a:rPr>
              <a:t>研制工艺</a:t>
            </a:r>
            <a:r>
              <a:rPr lang="en-US" sz="3200" dirty="0" smtClean="0"/>
              <a:t>（</a:t>
            </a:r>
            <a:r>
              <a:rPr lang="en-US" sz="3200" dirty="0" err="1" smtClean="0">
                <a:sym typeface="+mn-ea"/>
              </a:rPr>
              <a:t>铜真空盒</a:t>
            </a:r>
            <a:r>
              <a:rPr lang="en-US" sz="3200" dirty="0" smtClean="0">
                <a:sym typeface="+mn-ea"/>
              </a:rPr>
              <a:t>）</a:t>
            </a:r>
            <a:endParaRPr lang="en-US" sz="3200" dirty="0">
              <a:sym typeface="+mn-ea"/>
            </a:endParaRPr>
          </a:p>
        </p:txBody>
      </p:sp>
      <p:sp>
        <p:nvSpPr>
          <p:cNvPr id="19460" name="Rectangle 3"/>
          <p:cNvSpPr>
            <a:spLocks noGrp="1"/>
          </p:cNvSpPr>
          <p:nvPr>
            <p:ph idx="1"/>
          </p:nvPr>
        </p:nvSpPr>
        <p:spPr>
          <a:xfrm>
            <a:off x="104746" y="1647826"/>
            <a:ext cx="3978910" cy="4637405"/>
          </a:xfrm>
        </p:spPr>
        <p:txBody>
          <a:bodyPr vert="horz" wrap="square" lIns="91440" tIns="45720" rIns="91440" bIns="45720" anchor="t">
            <a:normAutofit lnSpcReduction="10000"/>
          </a:bodyPr>
          <a:lstStyle/>
          <a:p>
            <a:pPr marL="0" indent="0" eaLnBrk="1" hangingPunct="1">
              <a:lnSpc>
                <a:spcPct val="150000"/>
              </a:lnSpc>
              <a:buNone/>
            </a:pPr>
            <a:r>
              <a:rPr lang="en-US" altLang="zh-CN" sz="2500" dirty="0">
                <a:latin typeface="Arial" panose="020B0604020202020204" pitchFamily="34" charset="0"/>
                <a:sym typeface="+mn-ea"/>
              </a:rPr>
              <a:t>1.</a:t>
            </a:r>
            <a:r>
              <a:rPr lang="zh-CN" altLang="en-US" sz="2500" dirty="0">
                <a:latin typeface="Arial" panose="020B0604020202020204" pitchFamily="34" charset="0"/>
                <a:sym typeface="+mn-ea"/>
              </a:rPr>
              <a:t>真空管道及法兰</a:t>
            </a:r>
            <a:r>
              <a:rPr lang="zh-CN" altLang="en-US" sz="2500" dirty="0" smtClean="0">
                <a:latin typeface="Arial" panose="020B0604020202020204" pitchFamily="34" charset="0"/>
                <a:sym typeface="+mn-ea"/>
              </a:rPr>
              <a:t>工艺</a:t>
            </a:r>
            <a:endParaRPr lang="zh-CN" altLang="en-US" sz="1800" dirty="0">
              <a:latin typeface="Arial" panose="020B0604020202020204" pitchFamily="34" charset="0"/>
              <a:sym typeface="+mn-ea"/>
            </a:endParaRPr>
          </a:p>
          <a:p>
            <a:pPr algn="l">
              <a:lnSpc>
                <a:spcPct val="150000"/>
              </a:lnSpc>
            </a:pPr>
            <a:r>
              <a:rPr lang="zh-CN" altLang="en-US" sz="1600" dirty="0" smtClean="0">
                <a:latin typeface="Arial" panose="020B0604020202020204" pitchFamily="34" charset="0"/>
                <a:sym typeface="+mn-ea"/>
              </a:rPr>
              <a:t>铜TU</a:t>
            </a:r>
            <a:r>
              <a:rPr lang="zh-CN" altLang="en-US" sz="1600" dirty="0">
                <a:latin typeface="Arial" panose="020B0604020202020204" pitchFamily="34" charset="0"/>
                <a:sym typeface="+mn-ea"/>
              </a:rPr>
              <a:t>1真空管道无法</a:t>
            </a:r>
            <a:r>
              <a:rPr lang="zh-CN" altLang="en-US" sz="1600" dirty="0" smtClean="0">
                <a:latin typeface="Arial" panose="020B0604020202020204" pitchFamily="34" charset="0"/>
                <a:sym typeface="+mn-ea"/>
              </a:rPr>
              <a:t>像铝6061</a:t>
            </a:r>
            <a:r>
              <a:rPr lang="zh-CN" altLang="en-US" sz="1600" dirty="0">
                <a:latin typeface="Arial" panose="020B0604020202020204" pitchFamily="34" charset="0"/>
                <a:sym typeface="+mn-ea"/>
              </a:rPr>
              <a:t>真空管道采用模具一次成型，但可通过模具做出椭圆形真空腔和冷却水管，最终通过焊接的方式将椭圆形真空腔与冷却水管焊接成型。</a:t>
            </a:r>
            <a:endParaRPr lang="zh-CN" altLang="en-US" sz="1600" dirty="0">
              <a:latin typeface="Arial" panose="020B0604020202020204" pitchFamily="34" charset="0"/>
            </a:endParaRPr>
          </a:p>
          <a:p>
            <a:pPr>
              <a:lnSpc>
                <a:spcPct val="150000"/>
              </a:lnSpc>
            </a:pPr>
            <a:r>
              <a:rPr lang="zh-CN" altLang="en-US" sz="1600" dirty="0">
                <a:latin typeface="Arial" panose="020B0604020202020204" pitchFamily="34" charset="0"/>
                <a:sym typeface="+mn-ea"/>
              </a:rPr>
              <a:t>法兰材质选择为不锈钢，一端法兰采用活套形式。</a:t>
            </a:r>
            <a:endParaRPr lang="en-US" altLang="zh-CN" sz="1600" dirty="0">
              <a:latin typeface="Arial" panose="020B0604020202020204" pitchFamily="34" charset="0"/>
            </a:endParaRPr>
          </a:p>
          <a:p>
            <a:pPr>
              <a:lnSpc>
                <a:spcPct val="150000"/>
              </a:lnSpc>
            </a:pPr>
            <a:r>
              <a:rPr lang="zh-CN" altLang="en-US" sz="1600" dirty="0">
                <a:latin typeface="Arial" panose="020B0604020202020204" pitchFamily="34" charset="0"/>
                <a:sym typeface="+mn-ea"/>
              </a:rPr>
              <a:t>法兰、真空管道采用高温钎焊料焊接，冷却水管采用低温钎焊料焊接，焊接顺序为：高温钎焊焊缝先焊接，然后在焊接低温钎焊料焊缝。</a:t>
            </a:r>
            <a:endParaRPr lang="zh-CN" altLang="en-US" sz="1600" dirty="0">
              <a:latin typeface="Arial" panose="020B0604020202020204" pitchFamily="34" charset="0"/>
            </a:endParaRPr>
          </a:p>
          <a:p>
            <a:pPr algn="l">
              <a:lnSpc>
                <a:spcPct val="150000"/>
              </a:lnSpc>
            </a:pPr>
            <a:endParaRPr lang="zh-CN" altLang="en-US" sz="2500" dirty="0">
              <a:latin typeface="Arial" panose="020B0604020202020204" pitchFamily="34" charset="0"/>
            </a:endParaRPr>
          </a:p>
          <a:p>
            <a:pPr>
              <a:lnSpc>
                <a:spcPct val="150000"/>
              </a:lnSpc>
            </a:pPr>
            <a:endParaRPr lang="zh-CN" altLang="en-US" sz="2500" dirty="0"/>
          </a:p>
        </p:txBody>
      </p:sp>
      <p:pic>
        <p:nvPicPr>
          <p:cNvPr id="2" name="图片 3" descr="06.jpg"/>
          <p:cNvPicPr>
            <a:picLocks noChangeAspect="1"/>
          </p:cNvPicPr>
          <p:nvPr/>
        </p:nvPicPr>
        <p:blipFill>
          <a:blip r:embed="rId3"/>
          <a:stretch>
            <a:fillRect/>
          </a:stretch>
        </p:blipFill>
        <p:spPr>
          <a:xfrm>
            <a:off x="4319895" y="1687512"/>
            <a:ext cx="1857375" cy="1092200"/>
          </a:xfrm>
          <a:prstGeom prst="rect">
            <a:avLst/>
          </a:prstGeom>
          <a:noFill/>
          <a:ln w="9525">
            <a:noFill/>
          </a:ln>
        </p:spPr>
      </p:pic>
      <p:pic>
        <p:nvPicPr>
          <p:cNvPr id="5" name="图片 4" descr="04.jpg"/>
          <p:cNvPicPr>
            <a:picLocks noChangeAspect="1"/>
          </p:cNvPicPr>
          <p:nvPr/>
        </p:nvPicPr>
        <p:blipFill>
          <a:blip r:embed="rId4"/>
          <a:stretch>
            <a:fillRect/>
          </a:stretch>
        </p:blipFill>
        <p:spPr>
          <a:xfrm>
            <a:off x="6514306" y="1647826"/>
            <a:ext cx="1643062" cy="1076325"/>
          </a:xfrm>
          <a:prstGeom prst="rect">
            <a:avLst/>
          </a:prstGeom>
          <a:noFill/>
          <a:ln w="9525">
            <a:noFill/>
          </a:ln>
        </p:spPr>
      </p:pic>
      <p:pic>
        <p:nvPicPr>
          <p:cNvPr id="6" name="图片 5" descr="05.jpg"/>
          <p:cNvPicPr>
            <a:picLocks noChangeAspect="1"/>
          </p:cNvPicPr>
          <p:nvPr/>
        </p:nvPicPr>
        <p:blipFill>
          <a:blip r:embed="rId5"/>
          <a:stretch>
            <a:fillRect/>
          </a:stretch>
        </p:blipFill>
        <p:spPr>
          <a:xfrm>
            <a:off x="8337550" y="1928813"/>
            <a:ext cx="612775" cy="500062"/>
          </a:xfrm>
          <a:prstGeom prst="rect">
            <a:avLst/>
          </a:prstGeom>
          <a:noFill/>
          <a:ln w="9525">
            <a:noFill/>
          </a:ln>
        </p:spPr>
      </p:pic>
      <p:sp>
        <p:nvSpPr>
          <p:cNvPr id="7" name="等于号 6"/>
          <p:cNvSpPr/>
          <p:nvPr/>
        </p:nvSpPr>
        <p:spPr bwMode="auto">
          <a:xfrm>
            <a:off x="6122868" y="2089150"/>
            <a:ext cx="504825" cy="288925"/>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加号 9"/>
          <p:cNvSpPr/>
          <p:nvPr/>
        </p:nvSpPr>
        <p:spPr bwMode="auto">
          <a:xfrm>
            <a:off x="7977187" y="2001043"/>
            <a:ext cx="360363" cy="360363"/>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Box 8"/>
          <p:cNvSpPr txBox="1"/>
          <p:nvPr/>
        </p:nvSpPr>
        <p:spPr>
          <a:xfrm>
            <a:off x="4640258" y="2781300"/>
            <a:ext cx="1097280" cy="368300"/>
          </a:xfrm>
          <a:prstGeom prst="rect">
            <a:avLst/>
          </a:prstGeom>
          <a:noFill/>
          <a:ln w="9525">
            <a:noFill/>
          </a:ln>
        </p:spPr>
        <p:txBody>
          <a:bodyPr wrap="none">
            <a:spAutoFit/>
          </a:bodyPr>
          <a:lstStyle/>
          <a:p>
            <a:r>
              <a:rPr lang="zh-CN" altLang="en-US" sz="1800" dirty="0">
                <a:latin typeface="Arial" panose="020B0604020202020204" pitchFamily="34" charset="0"/>
              </a:rPr>
              <a:t>真空管道</a:t>
            </a:r>
          </a:p>
        </p:txBody>
      </p:sp>
      <p:sp>
        <p:nvSpPr>
          <p:cNvPr id="12" name="TextBox 9"/>
          <p:cNvSpPr txBox="1"/>
          <p:nvPr/>
        </p:nvSpPr>
        <p:spPr>
          <a:xfrm>
            <a:off x="6804248" y="2781300"/>
            <a:ext cx="868680" cy="368300"/>
          </a:xfrm>
          <a:prstGeom prst="rect">
            <a:avLst/>
          </a:prstGeom>
          <a:noFill/>
          <a:ln w="9525">
            <a:noFill/>
          </a:ln>
        </p:spPr>
        <p:txBody>
          <a:bodyPr wrap="none">
            <a:spAutoFit/>
          </a:bodyPr>
          <a:lstStyle/>
          <a:p>
            <a:r>
              <a:rPr lang="zh-CN" altLang="en-US" sz="1800" dirty="0">
                <a:latin typeface="Arial" panose="020B0604020202020204" pitchFamily="34" charset="0"/>
              </a:rPr>
              <a:t>真空腔</a:t>
            </a:r>
          </a:p>
        </p:txBody>
      </p:sp>
      <p:sp>
        <p:nvSpPr>
          <p:cNvPr id="13" name="TextBox 10"/>
          <p:cNvSpPr txBox="1"/>
          <p:nvPr/>
        </p:nvSpPr>
        <p:spPr>
          <a:xfrm>
            <a:off x="8010524" y="2814638"/>
            <a:ext cx="1097280" cy="368300"/>
          </a:xfrm>
          <a:prstGeom prst="rect">
            <a:avLst/>
          </a:prstGeom>
          <a:noFill/>
          <a:ln w="9525">
            <a:noFill/>
          </a:ln>
        </p:spPr>
        <p:txBody>
          <a:bodyPr wrap="none">
            <a:spAutoFit/>
          </a:bodyPr>
          <a:lstStyle/>
          <a:p>
            <a:r>
              <a:rPr lang="zh-CN" altLang="en-US" sz="1800" dirty="0">
                <a:latin typeface="Arial" panose="020B0604020202020204" pitchFamily="34" charset="0"/>
              </a:rPr>
              <a:t>冷却水管</a:t>
            </a:r>
          </a:p>
        </p:txBody>
      </p:sp>
      <p:pic>
        <p:nvPicPr>
          <p:cNvPr id="10254" name="图片 16" descr="008.jpg"/>
          <p:cNvPicPr>
            <a:picLocks noChangeAspect="1"/>
          </p:cNvPicPr>
          <p:nvPr/>
        </p:nvPicPr>
        <p:blipFill>
          <a:blip r:embed="rId6"/>
          <a:stretch>
            <a:fillRect/>
          </a:stretch>
        </p:blipFill>
        <p:spPr>
          <a:xfrm>
            <a:off x="4285615" y="3475355"/>
            <a:ext cx="4664710" cy="3125470"/>
          </a:xfrm>
          <a:prstGeom prst="rect">
            <a:avLst/>
          </a:prstGeom>
          <a:noFill/>
          <a:ln w="9525">
            <a:noFill/>
          </a:ln>
        </p:spPr>
      </p:pic>
      <p:sp>
        <p:nvSpPr>
          <p:cNvPr id="3" name="灯片编号占位符 2"/>
          <p:cNvSpPr>
            <a:spLocks noGrp="1"/>
          </p:cNvSpPr>
          <p:nvPr>
            <p:ph type="sldNum" sz="quarter" idx="12"/>
          </p:nvPr>
        </p:nvSpPr>
        <p:spPr/>
        <p:txBody>
          <a:bodyPr/>
          <a:lstStyle/>
          <a:p>
            <a:fld id="{F277EA53-4DB1-4D95-B40D-C748397C9D0C}" type="slidenum">
              <a:rPr lang="zh-CN" altLang="en-US" smtClean="0"/>
              <a:t>11</a:t>
            </a:fld>
            <a:endParaRPr lang="zh-CN" altLang="en-US"/>
          </a:p>
        </p:txBody>
      </p:sp>
    </p:spTree>
    <p:extLst>
      <p:ext uri="{BB962C8B-B14F-4D97-AF65-F5344CB8AC3E}">
        <p14:creationId xmlns:p14="http://schemas.microsoft.com/office/powerpoint/2010/main" val="339911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2"/>
          <p:cNvSpPr txBox="1"/>
          <p:nvPr/>
        </p:nvSpPr>
        <p:spPr>
          <a:xfrm>
            <a:off x="326782" y="692696"/>
            <a:ext cx="3058257" cy="594778"/>
          </a:xfrm>
          <a:prstGeom prst="rect">
            <a:avLst/>
          </a:prstGeom>
          <a:noFill/>
          <a:ln w="9525">
            <a:noFill/>
          </a:ln>
        </p:spPr>
        <p:txBody>
          <a:bodyPr>
            <a:spAutoFit/>
          </a:bodyPr>
          <a:lstStyle/>
          <a:p>
            <a:pPr>
              <a:lnSpc>
                <a:spcPct val="150000"/>
              </a:lnSpc>
            </a:pPr>
            <a:r>
              <a:rPr lang="en-US" altLang="zh-CN" sz="2500" b="1" dirty="0">
                <a:latin typeface="Arial" panose="020B0604020202020204" pitchFamily="34" charset="0"/>
              </a:rPr>
              <a:t>2</a:t>
            </a:r>
            <a:r>
              <a:rPr lang="en-US" altLang="zh-CN" sz="2500" b="1" dirty="0" smtClean="0">
                <a:latin typeface="Arial" panose="020B0604020202020204" pitchFamily="34" charset="0"/>
              </a:rPr>
              <a:t>. </a:t>
            </a:r>
            <a:r>
              <a:rPr lang="zh-CN" altLang="en-US" sz="2500" b="1" dirty="0" smtClean="0">
                <a:latin typeface="Arial" panose="020B0604020202020204" pitchFamily="34" charset="0"/>
              </a:rPr>
              <a:t>工艺流程</a:t>
            </a:r>
            <a:endParaRPr lang="zh-CN" altLang="en-US" sz="2500" b="1" dirty="0">
              <a:latin typeface="Arial" panose="020B0604020202020204" pitchFamily="34" charset="0"/>
            </a:endParaRPr>
          </a:p>
        </p:txBody>
      </p:sp>
      <p:pic>
        <p:nvPicPr>
          <p:cNvPr id="11268" name="图片 3" descr="010.jpg"/>
          <p:cNvPicPr>
            <a:picLocks noChangeAspect="1"/>
          </p:cNvPicPr>
          <p:nvPr/>
        </p:nvPicPr>
        <p:blipFill>
          <a:blip r:embed="rId2"/>
          <a:stretch>
            <a:fillRect/>
          </a:stretch>
        </p:blipFill>
        <p:spPr>
          <a:xfrm>
            <a:off x="417635" y="1846385"/>
            <a:ext cx="1245577" cy="1252904"/>
          </a:xfrm>
          <a:prstGeom prst="rect">
            <a:avLst/>
          </a:prstGeom>
          <a:noFill/>
          <a:ln w="9525">
            <a:noFill/>
          </a:ln>
        </p:spPr>
      </p:pic>
      <p:pic>
        <p:nvPicPr>
          <p:cNvPr id="11269" name="图片 4" descr="011.jpg"/>
          <p:cNvPicPr>
            <a:picLocks noChangeAspect="1"/>
          </p:cNvPicPr>
          <p:nvPr/>
        </p:nvPicPr>
        <p:blipFill>
          <a:blip r:embed="rId3"/>
          <a:stretch>
            <a:fillRect/>
          </a:stretch>
        </p:blipFill>
        <p:spPr>
          <a:xfrm>
            <a:off x="2198077" y="1771650"/>
            <a:ext cx="1384789" cy="1393580"/>
          </a:xfrm>
          <a:prstGeom prst="rect">
            <a:avLst/>
          </a:prstGeom>
          <a:noFill/>
          <a:ln w="9525">
            <a:noFill/>
          </a:ln>
        </p:spPr>
      </p:pic>
      <p:pic>
        <p:nvPicPr>
          <p:cNvPr id="11270" name="图片 5" descr="012.jpg"/>
          <p:cNvPicPr>
            <a:picLocks noChangeAspect="1"/>
          </p:cNvPicPr>
          <p:nvPr/>
        </p:nvPicPr>
        <p:blipFill>
          <a:blip r:embed="rId4"/>
          <a:stretch>
            <a:fillRect/>
          </a:stretch>
        </p:blipFill>
        <p:spPr>
          <a:xfrm>
            <a:off x="4141177" y="1714500"/>
            <a:ext cx="1507881" cy="1516674"/>
          </a:xfrm>
          <a:prstGeom prst="rect">
            <a:avLst/>
          </a:prstGeom>
          <a:noFill/>
          <a:ln w="9525">
            <a:noFill/>
          </a:ln>
        </p:spPr>
      </p:pic>
      <p:pic>
        <p:nvPicPr>
          <p:cNvPr id="11271" name="Picture 2"/>
          <p:cNvPicPr>
            <a:picLocks noChangeAspect="1"/>
          </p:cNvPicPr>
          <p:nvPr/>
        </p:nvPicPr>
        <p:blipFill>
          <a:blip r:embed="rId5"/>
          <a:stretch>
            <a:fillRect/>
          </a:stretch>
        </p:blipFill>
        <p:spPr>
          <a:xfrm>
            <a:off x="6418385" y="1572358"/>
            <a:ext cx="2307981" cy="1658815"/>
          </a:xfrm>
          <a:prstGeom prst="rect">
            <a:avLst/>
          </a:prstGeom>
          <a:noFill/>
          <a:ln w="9525">
            <a:noFill/>
          </a:ln>
        </p:spPr>
      </p:pic>
      <p:sp>
        <p:nvSpPr>
          <p:cNvPr id="11272" name="右箭头 9"/>
          <p:cNvSpPr/>
          <p:nvPr/>
        </p:nvSpPr>
        <p:spPr>
          <a:xfrm>
            <a:off x="1802423" y="2307981"/>
            <a:ext cx="329712" cy="263769"/>
          </a:xfrm>
          <a:prstGeom prst="righ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sp>
        <p:nvSpPr>
          <p:cNvPr id="11273" name="右箭头 10"/>
          <p:cNvSpPr/>
          <p:nvPr/>
        </p:nvSpPr>
        <p:spPr>
          <a:xfrm>
            <a:off x="3714750" y="2307981"/>
            <a:ext cx="329711" cy="263769"/>
          </a:xfrm>
          <a:prstGeom prst="rightArrow">
            <a:avLst>
              <a:gd name="adj1" fmla="val 50000"/>
              <a:gd name="adj2" fmla="val 49999"/>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sp>
        <p:nvSpPr>
          <p:cNvPr id="11274" name="右箭头 11"/>
          <p:cNvSpPr/>
          <p:nvPr/>
        </p:nvSpPr>
        <p:spPr>
          <a:xfrm>
            <a:off x="5758962" y="2307981"/>
            <a:ext cx="395654" cy="263769"/>
          </a:xfrm>
          <a:prstGeom prst="righ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pic>
        <p:nvPicPr>
          <p:cNvPr id="11275" name="Picture 3"/>
          <p:cNvPicPr>
            <a:picLocks noChangeAspect="1"/>
          </p:cNvPicPr>
          <p:nvPr/>
        </p:nvPicPr>
        <p:blipFill>
          <a:blip r:embed="rId6"/>
          <a:stretch>
            <a:fillRect/>
          </a:stretch>
        </p:blipFill>
        <p:spPr>
          <a:xfrm>
            <a:off x="2756389" y="4022481"/>
            <a:ext cx="2277208" cy="1648557"/>
          </a:xfrm>
          <a:prstGeom prst="rect">
            <a:avLst/>
          </a:prstGeom>
          <a:noFill/>
          <a:ln w="9525">
            <a:noFill/>
          </a:ln>
        </p:spPr>
      </p:pic>
      <p:pic>
        <p:nvPicPr>
          <p:cNvPr id="11276" name="图片 15" descr="015.jpg"/>
          <p:cNvPicPr>
            <a:picLocks noChangeAspect="1"/>
          </p:cNvPicPr>
          <p:nvPr/>
        </p:nvPicPr>
        <p:blipFill>
          <a:blip r:embed="rId7"/>
          <a:stretch>
            <a:fillRect/>
          </a:stretch>
        </p:blipFill>
        <p:spPr>
          <a:xfrm>
            <a:off x="6418385" y="3956538"/>
            <a:ext cx="2307981" cy="1524000"/>
          </a:xfrm>
          <a:prstGeom prst="rect">
            <a:avLst/>
          </a:prstGeom>
          <a:noFill/>
          <a:ln w="9525">
            <a:noFill/>
          </a:ln>
        </p:spPr>
      </p:pic>
      <p:sp>
        <p:nvSpPr>
          <p:cNvPr id="11277" name="TextBox 34"/>
          <p:cNvSpPr txBox="1"/>
          <p:nvPr/>
        </p:nvSpPr>
        <p:spPr>
          <a:xfrm>
            <a:off x="483577" y="3332285"/>
            <a:ext cx="1121020" cy="773430"/>
          </a:xfrm>
          <a:prstGeom prst="rect">
            <a:avLst/>
          </a:prstGeom>
          <a:noFill/>
          <a:ln w="9525">
            <a:noFill/>
          </a:ln>
        </p:spPr>
        <p:txBody>
          <a:bodyPr>
            <a:spAutoFit/>
          </a:bodyPr>
          <a:lstStyle/>
          <a:p>
            <a:pPr>
              <a:lnSpc>
                <a:spcPct val="150000"/>
              </a:lnSpc>
            </a:pPr>
            <a:r>
              <a:rPr lang="zh-CN" altLang="en-US" sz="1475" b="0" dirty="0">
                <a:latin typeface="Arial" panose="020B0604020202020204" pitchFamily="34" charset="0"/>
              </a:rPr>
              <a:t>过渡段加工</a:t>
            </a:r>
          </a:p>
        </p:txBody>
      </p:sp>
      <p:sp>
        <p:nvSpPr>
          <p:cNvPr id="11278" name="TextBox 34"/>
          <p:cNvSpPr txBox="1"/>
          <p:nvPr/>
        </p:nvSpPr>
        <p:spPr>
          <a:xfrm>
            <a:off x="2264020" y="3297115"/>
            <a:ext cx="1121019" cy="774065"/>
          </a:xfrm>
          <a:prstGeom prst="rect">
            <a:avLst/>
          </a:prstGeom>
          <a:noFill/>
          <a:ln w="9525">
            <a:noFill/>
          </a:ln>
        </p:spPr>
        <p:txBody>
          <a:bodyPr>
            <a:spAutoFit/>
          </a:bodyPr>
          <a:lstStyle/>
          <a:p>
            <a:r>
              <a:rPr lang="zh-CN" altLang="en-US" sz="1475" b="0" dirty="0">
                <a:latin typeface="Arial" panose="020B0604020202020204" pitchFamily="34" charset="0"/>
              </a:rPr>
              <a:t>过渡段与法兰真空钎焊</a:t>
            </a:r>
          </a:p>
        </p:txBody>
      </p:sp>
      <p:sp>
        <p:nvSpPr>
          <p:cNvPr id="11279" name="TextBox 34"/>
          <p:cNvSpPr txBox="1"/>
          <p:nvPr/>
        </p:nvSpPr>
        <p:spPr>
          <a:xfrm>
            <a:off x="4506058" y="3351335"/>
            <a:ext cx="1055077" cy="546100"/>
          </a:xfrm>
          <a:prstGeom prst="rect">
            <a:avLst/>
          </a:prstGeom>
          <a:noFill/>
          <a:ln w="9525">
            <a:noFill/>
          </a:ln>
        </p:spPr>
        <p:txBody>
          <a:bodyPr>
            <a:spAutoFit/>
          </a:bodyPr>
          <a:lstStyle/>
          <a:p>
            <a:r>
              <a:rPr lang="zh-CN" altLang="en-US" sz="1475" b="0" dirty="0">
                <a:latin typeface="Arial" panose="020B0604020202020204" pitchFamily="34" charset="0"/>
              </a:rPr>
              <a:t>焊后加工两端刀口</a:t>
            </a:r>
          </a:p>
        </p:txBody>
      </p:sp>
      <p:sp>
        <p:nvSpPr>
          <p:cNvPr id="11280" name="TextBox 34"/>
          <p:cNvSpPr txBox="1"/>
          <p:nvPr/>
        </p:nvSpPr>
        <p:spPr>
          <a:xfrm>
            <a:off x="6616212" y="3297115"/>
            <a:ext cx="1252903" cy="546100"/>
          </a:xfrm>
          <a:prstGeom prst="rect">
            <a:avLst/>
          </a:prstGeom>
          <a:noFill/>
          <a:ln w="9525">
            <a:noFill/>
          </a:ln>
        </p:spPr>
        <p:txBody>
          <a:bodyPr>
            <a:spAutoFit/>
          </a:bodyPr>
          <a:lstStyle/>
          <a:p>
            <a:r>
              <a:rPr lang="zh-CN" altLang="en-US" sz="1475" b="0" dirty="0">
                <a:latin typeface="Arial" panose="020B0604020202020204" pitchFamily="34" charset="0"/>
              </a:rPr>
              <a:t>火焰银钎焊过渡段组件</a:t>
            </a:r>
          </a:p>
        </p:txBody>
      </p:sp>
      <p:sp>
        <p:nvSpPr>
          <p:cNvPr id="11281" name="下箭头 20"/>
          <p:cNvSpPr/>
          <p:nvPr/>
        </p:nvSpPr>
        <p:spPr>
          <a:xfrm>
            <a:off x="7737231" y="3363058"/>
            <a:ext cx="263769" cy="395654"/>
          </a:xfrm>
          <a:prstGeom prst="down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sp>
        <p:nvSpPr>
          <p:cNvPr id="11282" name="TextBox 34"/>
          <p:cNvSpPr txBox="1"/>
          <p:nvPr/>
        </p:nvSpPr>
        <p:spPr>
          <a:xfrm>
            <a:off x="6748097" y="5473212"/>
            <a:ext cx="1582615" cy="546100"/>
          </a:xfrm>
          <a:prstGeom prst="rect">
            <a:avLst/>
          </a:prstGeom>
          <a:noFill/>
          <a:ln w="9525">
            <a:noFill/>
          </a:ln>
        </p:spPr>
        <p:txBody>
          <a:bodyPr>
            <a:spAutoFit/>
          </a:bodyPr>
          <a:lstStyle/>
          <a:p>
            <a:r>
              <a:rPr lang="zh-CN" altLang="en-US" sz="1475" b="0" dirty="0">
                <a:latin typeface="Arial" panose="020B0604020202020204" pitchFamily="34" charset="0"/>
              </a:rPr>
              <a:t>火焰银钎焊冷却水管接头及堵头</a:t>
            </a:r>
          </a:p>
        </p:txBody>
      </p:sp>
      <p:sp>
        <p:nvSpPr>
          <p:cNvPr id="11283" name="TextBox 22"/>
          <p:cNvSpPr txBox="1"/>
          <p:nvPr/>
        </p:nvSpPr>
        <p:spPr>
          <a:xfrm>
            <a:off x="8001000" y="3363058"/>
            <a:ext cx="927589" cy="546100"/>
          </a:xfrm>
          <a:prstGeom prst="rect">
            <a:avLst/>
          </a:prstGeom>
          <a:noFill/>
          <a:ln w="9525">
            <a:noFill/>
          </a:ln>
        </p:spPr>
        <p:txBody>
          <a:bodyPr>
            <a:spAutoFit/>
          </a:bodyPr>
          <a:lstStyle/>
          <a:p>
            <a:r>
              <a:rPr lang="zh-CN" altLang="en-US" sz="1475" b="0" dirty="0">
                <a:latin typeface="Arial" panose="020B0604020202020204" pitchFamily="34" charset="0"/>
              </a:rPr>
              <a:t>真空检漏</a:t>
            </a:r>
          </a:p>
        </p:txBody>
      </p:sp>
      <p:sp>
        <p:nvSpPr>
          <p:cNvPr id="11284" name="TextBox 23"/>
          <p:cNvSpPr txBox="1"/>
          <p:nvPr/>
        </p:nvSpPr>
        <p:spPr>
          <a:xfrm>
            <a:off x="3450981" y="1978269"/>
            <a:ext cx="927588" cy="546100"/>
          </a:xfrm>
          <a:prstGeom prst="rect">
            <a:avLst/>
          </a:prstGeom>
          <a:noFill/>
          <a:ln w="9525">
            <a:noFill/>
          </a:ln>
        </p:spPr>
        <p:txBody>
          <a:bodyPr>
            <a:spAutoFit/>
          </a:bodyPr>
          <a:lstStyle/>
          <a:p>
            <a:r>
              <a:rPr lang="zh-CN" altLang="en-US" sz="1475" b="0" dirty="0">
                <a:latin typeface="Arial" panose="020B0604020202020204" pitchFamily="34" charset="0"/>
              </a:rPr>
              <a:t>真空检漏</a:t>
            </a:r>
          </a:p>
        </p:txBody>
      </p:sp>
      <p:sp>
        <p:nvSpPr>
          <p:cNvPr id="11285" name="右箭头 24"/>
          <p:cNvSpPr/>
          <p:nvPr/>
        </p:nvSpPr>
        <p:spPr>
          <a:xfrm rot="10800000">
            <a:off x="5429250" y="4879731"/>
            <a:ext cx="395654" cy="263769"/>
          </a:xfrm>
          <a:prstGeom prst="righ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sp>
        <p:nvSpPr>
          <p:cNvPr id="11286" name="TextBox 25"/>
          <p:cNvSpPr txBox="1"/>
          <p:nvPr/>
        </p:nvSpPr>
        <p:spPr>
          <a:xfrm>
            <a:off x="5227027" y="4154366"/>
            <a:ext cx="927588" cy="774065"/>
          </a:xfrm>
          <a:prstGeom prst="rect">
            <a:avLst/>
          </a:prstGeom>
          <a:noFill/>
          <a:ln w="9525">
            <a:noFill/>
          </a:ln>
        </p:spPr>
        <p:txBody>
          <a:bodyPr>
            <a:spAutoFit/>
          </a:bodyPr>
          <a:lstStyle/>
          <a:p>
            <a:r>
              <a:rPr lang="zh-CN" altLang="en-US" sz="1475" b="0" dirty="0">
                <a:latin typeface="Arial" panose="020B0604020202020204" pitchFamily="34" charset="0"/>
              </a:rPr>
              <a:t>打压检漏真空检漏</a:t>
            </a:r>
          </a:p>
        </p:txBody>
      </p:sp>
      <p:sp>
        <p:nvSpPr>
          <p:cNvPr id="11287" name="TextBox 34"/>
          <p:cNvSpPr txBox="1"/>
          <p:nvPr/>
        </p:nvSpPr>
        <p:spPr>
          <a:xfrm>
            <a:off x="2989385" y="5605097"/>
            <a:ext cx="1978269" cy="546100"/>
          </a:xfrm>
          <a:prstGeom prst="rect">
            <a:avLst/>
          </a:prstGeom>
          <a:noFill/>
          <a:ln w="9525">
            <a:noFill/>
          </a:ln>
        </p:spPr>
        <p:txBody>
          <a:bodyPr>
            <a:spAutoFit/>
          </a:bodyPr>
          <a:lstStyle/>
          <a:p>
            <a:r>
              <a:rPr lang="zh-CN" altLang="en-US" sz="1475" b="0" dirty="0">
                <a:latin typeface="Arial" panose="020B0604020202020204" pitchFamily="34" charset="0"/>
              </a:rPr>
              <a:t>低温焊料真空钎焊（自制工装）冷却水管</a:t>
            </a:r>
          </a:p>
        </p:txBody>
      </p:sp>
      <p:sp>
        <p:nvSpPr>
          <p:cNvPr id="11288" name="右箭头 27"/>
          <p:cNvSpPr/>
          <p:nvPr/>
        </p:nvSpPr>
        <p:spPr>
          <a:xfrm rot="10800000">
            <a:off x="2264020" y="4879731"/>
            <a:ext cx="395654" cy="263769"/>
          </a:xfrm>
          <a:prstGeom prst="righ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a:lstStyle/>
          <a:p>
            <a:endParaRPr lang="zh-CN" altLang="en-US" sz="2955" dirty="0">
              <a:latin typeface="Arial" panose="020B0604020202020204" pitchFamily="34" charset="0"/>
            </a:endParaRPr>
          </a:p>
        </p:txBody>
      </p:sp>
      <p:sp>
        <p:nvSpPr>
          <p:cNvPr id="29" name="TextBox 28"/>
          <p:cNvSpPr txBox="1"/>
          <p:nvPr/>
        </p:nvSpPr>
        <p:spPr>
          <a:xfrm>
            <a:off x="351692" y="4640874"/>
            <a:ext cx="1714500" cy="773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75" b="1" i="0" u="none" strike="noStrike" kern="1200" cap="none" spc="0" normalizeH="0" baseline="0" noProof="0" dirty="0" smtClean="0">
                <a:ln>
                  <a:noFill/>
                </a:ln>
                <a:solidFill>
                  <a:schemeClr val="dk1"/>
                </a:solidFill>
                <a:effectLst/>
                <a:uLnTx/>
                <a:uFillTx/>
                <a:latin typeface="+mn-lt"/>
                <a:ea typeface="+mn-ea"/>
                <a:cs typeface="+mn-cs"/>
              </a:rPr>
              <a:t>清洗、真空检漏烘烤</a:t>
            </a:r>
            <a:r>
              <a:rPr kumimoji="0" lang="en-US" altLang="zh-CN" sz="1475" b="1" i="0" u="none" strike="noStrike" kern="1200" cap="none" spc="0" normalizeH="0" baseline="0" noProof="0" dirty="0" smtClean="0">
                <a:ln>
                  <a:noFill/>
                </a:ln>
                <a:solidFill>
                  <a:schemeClr val="dk1"/>
                </a:solidFill>
                <a:effectLst/>
                <a:uLnTx/>
                <a:uFillTx/>
                <a:latin typeface="+mn-lt"/>
                <a:ea typeface="+mn-ea"/>
                <a:cs typeface="+mn-cs"/>
              </a:rPr>
              <a:t>250</a:t>
            </a:r>
            <a:r>
              <a:rPr kumimoji="0" lang="zh-CN" altLang="en-US" sz="1475" b="1" i="0" u="none" strike="noStrike" kern="1200" cap="none" spc="0" normalizeH="0" baseline="0" noProof="0" dirty="0" smtClean="0">
                <a:ln>
                  <a:noFill/>
                </a:ln>
                <a:solidFill>
                  <a:schemeClr val="dk1"/>
                </a:solidFill>
                <a:effectLst/>
                <a:uLnTx/>
                <a:uFillTx/>
                <a:latin typeface="+mn-lt"/>
                <a:ea typeface="+mn-ea"/>
                <a:cs typeface="+mn-cs"/>
              </a:rPr>
              <a:t>℃真空检漏</a:t>
            </a:r>
          </a:p>
        </p:txBody>
      </p:sp>
      <p:sp>
        <p:nvSpPr>
          <p:cNvPr id="2" name="灯片编号占位符 1"/>
          <p:cNvSpPr>
            <a:spLocks noGrp="1"/>
          </p:cNvSpPr>
          <p:nvPr>
            <p:ph type="sldNum" sz="quarter" idx="12"/>
          </p:nvPr>
        </p:nvSpPr>
        <p:spPr/>
        <p:txBody>
          <a:bodyPr/>
          <a:lstStyle/>
          <a:p>
            <a:fld id="{F277EA53-4DB1-4D95-B40D-C748397C9D0C}" type="slidenum">
              <a:rPr lang="zh-CN" altLang="en-US" smtClean="0"/>
              <a:t>12</a:t>
            </a:fld>
            <a:endParaRPr lang="zh-CN" altLang="en-US"/>
          </a:p>
        </p:txBody>
      </p:sp>
    </p:spTree>
    <p:extLst>
      <p:ext uri="{BB962C8B-B14F-4D97-AF65-F5344CB8AC3E}">
        <p14:creationId xmlns:p14="http://schemas.microsoft.com/office/powerpoint/2010/main" val="3140233398"/>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107504" y="620688"/>
            <a:ext cx="5235575" cy="4637405"/>
          </a:xfrm>
        </p:spPr>
        <p:txBody>
          <a:bodyPr vert="horz" wrap="square" lIns="91440" tIns="45720" rIns="91440" bIns="45720" anchor="t"/>
          <a:lstStyle/>
          <a:p>
            <a:pPr marL="0" indent="0" eaLnBrk="1" hangingPunct="1">
              <a:lnSpc>
                <a:spcPct val="150000"/>
              </a:lnSpc>
              <a:buNone/>
            </a:pPr>
            <a:r>
              <a:rPr lang="en-US" altLang="zh-CN" sz="2500" dirty="0">
                <a:latin typeface="Arial" panose="020B0604020202020204" pitchFamily="34" charset="0"/>
                <a:sym typeface="+mn-ea"/>
              </a:rPr>
              <a:t>3</a:t>
            </a:r>
            <a:r>
              <a:rPr lang="en-US" altLang="zh-CN" sz="2500" dirty="0" smtClean="0">
                <a:latin typeface="Arial" panose="020B0604020202020204" pitchFamily="34" charset="0"/>
                <a:sym typeface="+mn-ea"/>
              </a:rPr>
              <a:t>. </a:t>
            </a:r>
            <a:r>
              <a:rPr lang="zh-CN" altLang="en-US" sz="2500" dirty="0" smtClean="0">
                <a:latin typeface="Arial" panose="020B0604020202020204" pitchFamily="34" charset="0"/>
                <a:sym typeface="+mn-ea"/>
              </a:rPr>
              <a:t>真空</a:t>
            </a:r>
            <a:r>
              <a:rPr lang="zh-CN" altLang="en-US" sz="2500" dirty="0">
                <a:latin typeface="Arial" panose="020B0604020202020204" pitchFamily="34" charset="0"/>
                <a:sym typeface="+mn-ea"/>
              </a:rPr>
              <a:t>管道焊接工艺</a:t>
            </a:r>
            <a:endParaRPr lang="zh-CN" altLang="en-US" sz="2500" dirty="0">
              <a:latin typeface="Arial" panose="020B0604020202020204" pitchFamily="34" charset="0"/>
            </a:endParaRPr>
          </a:p>
          <a:p>
            <a:pPr marL="0" indent="0">
              <a:lnSpc>
                <a:spcPct val="150000"/>
              </a:lnSpc>
              <a:buFont typeface="Wingdings" panose="05000000000000000000" pitchFamily="2" charset="2"/>
              <a:buNone/>
            </a:pPr>
            <a:r>
              <a:rPr lang="en-US" altLang="zh-CN" sz="1600" dirty="0">
                <a:latin typeface="Arial" panose="020B0604020202020204" pitchFamily="34" charset="0"/>
                <a:sym typeface="+mn-ea"/>
              </a:rPr>
              <a:t>TU1</a:t>
            </a:r>
            <a:r>
              <a:rPr lang="zh-CN" altLang="en-US" sz="1600" dirty="0">
                <a:latin typeface="Arial" panose="020B0604020202020204" pitchFamily="34" charset="0"/>
                <a:sym typeface="+mn-ea"/>
              </a:rPr>
              <a:t>管焊接目前有氩弧焊、火焰钎焊、感应钎焊、真空钎焊等，前</a:t>
            </a:r>
            <a:r>
              <a:rPr lang="en-US" altLang="zh-CN" sz="1600" dirty="0">
                <a:latin typeface="Arial" panose="020B0604020202020204" pitchFamily="34" charset="0"/>
                <a:sym typeface="+mn-ea"/>
              </a:rPr>
              <a:t>3</a:t>
            </a:r>
            <a:r>
              <a:rPr lang="zh-CN" altLang="en-US" sz="1600" dirty="0">
                <a:latin typeface="Arial" panose="020B0604020202020204" pitchFamily="34" charset="0"/>
                <a:sym typeface="+mn-ea"/>
              </a:rPr>
              <a:t>种焊接变形难以控制，因此首选真空钎焊。</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r>
              <a:rPr lang="en-US" altLang="zh-CN" sz="1600" dirty="0" smtClean="0">
                <a:latin typeface="Arial" panose="020B0604020202020204" pitchFamily="34" charset="0"/>
                <a:sym typeface="+mn-ea"/>
              </a:rPr>
              <a:t>6m</a:t>
            </a:r>
            <a:r>
              <a:rPr lang="zh-CN" altLang="en-US" sz="1600" dirty="0">
                <a:latin typeface="Arial" panose="020B0604020202020204" pitchFamily="34" charset="0"/>
                <a:sym typeface="+mn-ea"/>
              </a:rPr>
              <a:t>长度超出真空钎焊炉尺寸，无法焊接。</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r>
              <a:rPr lang="zh-CN" altLang="en-US" sz="1600" dirty="0">
                <a:latin typeface="Arial" panose="020B0604020202020204" pitchFamily="34" charset="0"/>
                <a:sym typeface="+mn-ea"/>
              </a:rPr>
              <a:t>本次焊接采用自制工装进行真空钎焊，其焊接原理如图所示。</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r>
              <a:rPr lang="zh-CN" altLang="en-US" sz="1600" dirty="0">
                <a:latin typeface="Arial" panose="020B0604020202020204" pitchFamily="34" charset="0"/>
                <a:sym typeface="+mn-ea"/>
              </a:rPr>
              <a:t>焊料的选择：</a:t>
            </a:r>
            <a:r>
              <a:rPr lang="en-US" altLang="zh-CN" sz="1600" dirty="0">
                <a:solidFill>
                  <a:srgbClr val="FF0000"/>
                </a:solidFill>
                <a:latin typeface="Arial" panose="020B0604020202020204" pitchFamily="34" charset="0"/>
                <a:sym typeface="+mn-ea"/>
              </a:rPr>
              <a:t> Cd79ZnAg</a:t>
            </a:r>
            <a:r>
              <a:rPr lang="zh-CN" altLang="en-US" sz="1600" dirty="0">
                <a:solidFill>
                  <a:srgbClr val="FF0000"/>
                </a:solidFill>
                <a:latin typeface="Arial" panose="020B0604020202020204" pitchFamily="34" charset="0"/>
                <a:sym typeface="+mn-ea"/>
              </a:rPr>
              <a:t>。</a:t>
            </a: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12294" name="图片 6" descr="微信图片_20180909213831.jpg"/>
          <p:cNvPicPr>
            <a:picLocks noChangeAspect="1"/>
          </p:cNvPicPr>
          <p:nvPr/>
        </p:nvPicPr>
        <p:blipFill>
          <a:blip r:embed="rId3"/>
          <a:srcRect l="34375" t="19791"/>
          <a:stretch>
            <a:fillRect/>
          </a:stretch>
        </p:blipFill>
        <p:spPr>
          <a:xfrm>
            <a:off x="5523865" y="1292543"/>
            <a:ext cx="2500313" cy="2292350"/>
          </a:xfrm>
          <a:prstGeom prst="rect">
            <a:avLst/>
          </a:prstGeom>
          <a:noFill/>
          <a:ln w="9525">
            <a:noFill/>
          </a:ln>
        </p:spPr>
      </p:pic>
      <p:pic>
        <p:nvPicPr>
          <p:cNvPr id="12295" name="图片 7" descr="微信图片_20180909213858.jpg"/>
          <p:cNvPicPr>
            <a:picLocks noChangeAspect="1"/>
          </p:cNvPicPr>
          <p:nvPr/>
        </p:nvPicPr>
        <p:blipFill>
          <a:blip r:embed="rId4"/>
          <a:srcRect l="16666" r="19841"/>
          <a:stretch>
            <a:fillRect/>
          </a:stretch>
        </p:blipFill>
        <p:spPr>
          <a:xfrm>
            <a:off x="7555548" y="1292543"/>
            <a:ext cx="1612900" cy="2286000"/>
          </a:xfrm>
          <a:prstGeom prst="rect">
            <a:avLst/>
          </a:prstGeom>
          <a:noFill/>
          <a:ln w="9525">
            <a:noFill/>
          </a:ln>
        </p:spPr>
      </p:pic>
      <p:sp>
        <p:nvSpPr>
          <p:cNvPr id="12296" name="TextBox 32"/>
          <p:cNvSpPr txBox="1"/>
          <p:nvPr/>
        </p:nvSpPr>
        <p:spPr>
          <a:xfrm>
            <a:off x="6228184" y="3584893"/>
            <a:ext cx="2469833" cy="460375"/>
          </a:xfrm>
          <a:prstGeom prst="rect">
            <a:avLst/>
          </a:prstGeom>
          <a:noFill/>
          <a:ln w="9525">
            <a:noFill/>
          </a:ln>
        </p:spPr>
        <p:txBody>
          <a:bodyPr wrap="square">
            <a:spAutoFit/>
          </a:bodyPr>
          <a:lstStyle/>
          <a:p>
            <a:pPr>
              <a:lnSpc>
                <a:spcPct val="150000"/>
              </a:lnSpc>
            </a:pPr>
            <a:r>
              <a:rPr lang="zh-CN" altLang="en-US" sz="1600" b="1" dirty="0">
                <a:latin typeface="Arial" panose="020B0604020202020204" pitchFamily="34" charset="0"/>
              </a:rPr>
              <a:t>自制真空钎焊工装</a:t>
            </a:r>
            <a:r>
              <a:rPr lang="zh-CN" altLang="en-US" sz="1600" b="1" dirty="0" smtClean="0">
                <a:latin typeface="Arial" panose="020B0604020202020204" pitchFamily="34" charset="0"/>
              </a:rPr>
              <a:t>焊接</a:t>
            </a:r>
            <a:endParaRPr lang="en-US" altLang="zh-CN" sz="1600" b="1" dirty="0">
              <a:latin typeface="Arial" panose="020B0604020202020204" pitchFamily="34" charset="0"/>
            </a:endParaRPr>
          </a:p>
        </p:txBody>
      </p:sp>
      <p:pic>
        <p:nvPicPr>
          <p:cNvPr id="12293" name="Picture 3"/>
          <p:cNvPicPr>
            <a:picLocks noChangeAspect="1"/>
          </p:cNvPicPr>
          <p:nvPr/>
        </p:nvPicPr>
        <p:blipFill>
          <a:blip r:embed="rId5"/>
          <a:srcRect t="13635" b="6818"/>
          <a:stretch>
            <a:fillRect/>
          </a:stretch>
        </p:blipFill>
        <p:spPr>
          <a:xfrm>
            <a:off x="1134428" y="4184015"/>
            <a:ext cx="7227570" cy="2150745"/>
          </a:xfrm>
          <a:prstGeom prst="rect">
            <a:avLst/>
          </a:prstGeom>
          <a:noFill/>
          <a:ln w="9525">
            <a:noFill/>
          </a:ln>
        </p:spPr>
      </p:pic>
      <p:sp>
        <p:nvSpPr>
          <p:cNvPr id="2" name="灯片编号占位符 1"/>
          <p:cNvSpPr>
            <a:spLocks noGrp="1"/>
          </p:cNvSpPr>
          <p:nvPr>
            <p:ph type="sldNum" sz="quarter" idx="12"/>
          </p:nvPr>
        </p:nvSpPr>
        <p:spPr/>
        <p:txBody>
          <a:bodyPr/>
          <a:lstStyle/>
          <a:p>
            <a:fld id="{F277EA53-4DB1-4D95-B40D-C748397C9D0C}" type="slidenum">
              <a:rPr lang="zh-CN" altLang="en-US" smtClean="0"/>
              <a:t>13</a:t>
            </a:fld>
            <a:endParaRPr lang="zh-CN" altLang="en-US"/>
          </a:p>
        </p:txBody>
      </p:sp>
    </p:spTree>
    <p:extLst>
      <p:ext uri="{BB962C8B-B14F-4D97-AF65-F5344CB8AC3E}">
        <p14:creationId xmlns:p14="http://schemas.microsoft.com/office/powerpoint/2010/main" val="161263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114935" y="1456690"/>
            <a:ext cx="8924290" cy="4637405"/>
          </a:xfrm>
        </p:spPr>
        <p:txBody>
          <a:bodyPr vert="horz" wrap="square" lIns="91440" tIns="45720" rIns="91440" bIns="45720" anchor="t">
            <a:normAutofit fontScale="92500"/>
          </a:bodyPr>
          <a:lstStyle/>
          <a:p>
            <a:pPr marL="0" indent="0" eaLnBrk="1" hangingPunct="1">
              <a:lnSpc>
                <a:spcPct val="150000"/>
              </a:lnSpc>
              <a:buNone/>
            </a:pPr>
            <a:r>
              <a:rPr lang="en-US" altLang="zh-CN" sz="2500" dirty="0">
                <a:latin typeface="Arial" panose="020B0604020202020204" pitchFamily="34" charset="0"/>
                <a:sym typeface="+mn-ea"/>
              </a:rPr>
              <a:t>4</a:t>
            </a:r>
            <a:r>
              <a:rPr lang="en-US" altLang="zh-CN" sz="2500" dirty="0" smtClean="0">
                <a:latin typeface="Arial" panose="020B0604020202020204" pitchFamily="34" charset="0"/>
                <a:sym typeface="+mn-ea"/>
              </a:rPr>
              <a:t>. </a:t>
            </a:r>
            <a:r>
              <a:rPr lang="zh-CN" altLang="en-US" sz="2500" dirty="0" smtClean="0">
                <a:latin typeface="Arial" panose="020B0604020202020204" pitchFamily="34" charset="0"/>
                <a:sym typeface="+mn-ea"/>
              </a:rPr>
              <a:t>法兰</a:t>
            </a:r>
            <a:r>
              <a:rPr lang="zh-CN" altLang="en-US" sz="2500" dirty="0">
                <a:latin typeface="Arial" panose="020B0604020202020204" pitchFamily="34" charset="0"/>
                <a:sym typeface="+mn-ea"/>
              </a:rPr>
              <a:t>工艺</a:t>
            </a: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r>
              <a:rPr lang="zh-CN" altLang="en-US" sz="1600" dirty="0">
                <a:latin typeface="Arial" panose="020B0604020202020204" pitchFamily="34" charset="0"/>
                <a:sym typeface="+mn-ea"/>
              </a:rPr>
              <a:t>法兰与真空腔采用真空钎焊</a:t>
            </a:r>
            <a:r>
              <a:rPr lang="en-US" altLang="zh-CN" sz="1600" dirty="0">
                <a:latin typeface="Arial" panose="020B0604020202020204" pitchFamily="34" charset="0"/>
                <a:sym typeface="+mn-ea"/>
              </a:rPr>
              <a:t>,</a:t>
            </a:r>
            <a:r>
              <a:rPr lang="zh-CN" altLang="en-US" sz="1600" dirty="0">
                <a:latin typeface="Arial" panose="020B0604020202020204" pitchFamily="34" charset="0"/>
                <a:sym typeface="+mn-ea"/>
              </a:rPr>
              <a:t>真空腔插入法兰内</a:t>
            </a:r>
            <a:r>
              <a:rPr lang="en-US" altLang="zh-CN" sz="1600" dirty="0">
                <a:latin typeface="Arial" panose="020B0604020202020204" pitchFamily="34" charset="0"/>
                <a:sym typeface="+mn-ea"/>
              </a:rPr>
              <a:t>8mm</a:t>
            </a:r>
            <a:r>
              <a:rPr lang="zh-CN" altLang="en-US" sz="1600" dirty="0">
                <a:latin typeface="Arial" panose="020B0604020202020204" pitchFamily="34" charset="0"/>
                <a:sym typeface="+mn-ea"/>
              </a:rPr>
              <a:t>深度，焊接后加工法兰刀口</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2" name="图片 1"/>
          <p:cNvPicPr>
            <a:picLocks noChangeAspect="1"/>
          </p:cNvPicPr>
          <p:nvPr/>
        </p:nvPicPr>
        <p:blipFill>
          <a:blip r:embed="rId3"/>
          <a:stretch>
            <a:fillRect/>
          </a:stretch>
        </p:blipFill>
        <p:spPr>
          <a:xfrm>
            <a:off x="468630" y="2324735"/>
            <a:ext cx="8271510" cy="3434080"/>
          </a:xfrm>
          <a:prstGeom prst="rect">
            <a:avLst/>
          </a:prstGeom>
        </p:spPr>
      </p:pic>
      <p:sp>
        <p:nvSpPr>
          <p:cNvPr id="3" name="灯片编号占位符 2"/>
          <p:cNvSpPr>
            <a:spLocks noGrp="1"/>
          </p:cNvSpPr>
          <p:nvPr>
            <p:ph type="sldNum" sz="quarter" idx="12"/>
          </p:nvPr>
        </p:nvSpPr>
        <p:spPr/>
        <p:txBody>
          <a:bodyPr/>
          <a:lstStyle/>
          <a:p>
            <a:fld id="{F277EA53-4DB1-4D95-B40D-C748397C9D0C}" type="slidenum">
              <a:rPr lang="zh-CN" altLang="en-US" smtClean="0"/>
              <a:t>14</a:t>
            </a:fld>
            <a:endParaRPr lang="zh-CN" altLang="en-US"/>
          </a:p>
        </p:txBody>
      </p:sp>
    </p:spTree>
    <p:extLst>
      <p:ext uri="{BB962C8B-B14F-4D97-AF65-F5344CB8AC3E}">
        <p14:creationId xmlns:p14="http://schemas.microsoft.com/office/powerpoint/2010/main" val="352857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0" y="404664"/>
            <a:ext cx="8924290" cy="4637405"/>
          </a:xfrm>
        </p:spPr>
        <p:txBody>
          <a:bodyPr vert="horz" wrap="square" lIns="91440" tIns="45720" rIns="91440" bIns="45720" anchor="t">
            <a:normAutofit fontScale="92500" lnSpcReduction="10000"/>
          </a:bodyPr>
          <a:lstStyle/>
          <a:p>
            <a:pPr marL="0" indent="0" eaLnBrk="1" hangingPunct="1">
              <a:lnSpc>
                <a:spcPct val="150000"/>
              </a:lnSpc>
              <a:buNone/>
            </a:pPr>
            <a:r>
              <a:rPr lang="en-US" altLang="zh-CN" sz="2500" dirty="0">
                <a:latin typeface="Arial" panose="020B0604020202020204" pitchFamily="34" charset="0"/>
                <a:sym typeface="+mn-ea"/>
              </a:rPr>
              <a:t>5</a:t>
            </a:r>
            <a:r>
              <a:rPr lang="en-US" altLang="zh-CN" sz="2500" dirty="0" smtClean="0">
                <a:latin typeface="Arial" panose="020B0604020202020204" pitchFamily="34" charset="0"/>
                <a:sym typeface="+mn-ea"/>
              </a:rPr>
              <a:t>. </a:t>
            </a:r>
            <a:r>
              <a:rPr lang="zh-CN" altLang="en-US" sz="2500" dirty="0" smtClean="0">
                <a:latin typeface="Arial" panose="020B0604020202020204" pitchFamily="34" charset="0"/>
                <a:sym typeface="+mn-ea"/>
              </a:rPr>
              <a:t>真空</a:t>
            </a:r>
            <a:r>
              <a:rPr lang="zh-CN" altLang="en-US" sz="2500" dirty="0">
                <a:latin typeface="Arial" panose="020B0604020202020204" pitchFamily="34" charset="0"/>
                <a:sym typeface="+mn-ea"/>
              </a:rPr>
              <a:t>盒焊接工艺</a:t>
            </a: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endParaRPr lang="zh-CN" altLang="en-US" sz="2500" dirty="0">
              <a:latin typeface="Arial" panose="020B0604020202020204" pitchFamily="34" charset="0"/>
              <a:sym typeface="+mn-ea"/>
            </a:endParaRPr>
          </a:p>
          <a:p>
            <a:pPr marL="0" indent="0">
              <a:lnSpc>
                <a:spcPct val="150000"/>
              </a:lnSpc>
              <a:buFont typeface="Wingdings" panose="05000000000000000000" pitchFamily="2" charset="2"/>
              <a:buNone/>
            </a:pPr>
            <a:r>
              <a:rPr lang="zh-CN" altLang="en-US" sz="1600" dirty="0">
                <a:latin typeface="Arial" panose="020B0604020202020204" pitchFamily="34" charset="0"/>
                <a:sym typeface="+mn-ea"/>
              </a:rPr>
              <a:t>进出口接管、水管堵头及法兰组件采用火焰钎焊焊接，焊料选择为：</a:t>
            </a:r>
            <a:r>
              <a:rPr lang="en-US" altLang="zh-CN" sz="1600" dirty="0">
                <a:solidFill>
                  <a:srgbClr val="FF0000"/>
                </a:solidFill>
                <a:latin typeface="Arial" panose="020B0604020202020204" pitchFamily="34" charset="0"/>
                <a:sym typeface="+mn-ea"/>
              </a:rPr>
              <a:t> BAg45CuZn </a:t>
            </a:r>
            <a:r>
              <a:rPr lang="zh-CN" altLang="en-US" sz="1600" dirty="0">
                <a:latin typeface="Arial" panose="020B0604020202020204" pitchFamily="34" charset="0"/>
                <a:sym typeface="+mn-ea"/>
              </a:rPr>
              <a:t>，焊接过程中冷却水管与真空管道脱焊地方在焊接过程中再次添加焊料补焊。法兰组件火焰钎焊位置与真空钎焊位置留有</a:t>
            </a:r>
            <a:r>
              <a:rPr lang="en-US" altLang="zh-CN" sz="1600" dirty="0">
                <a:latin typeface="Arial" panose="020B0604020202020204" pitchFamily="34" charset="0"/>
                <a:sym typeface="+mn-ea"/>
              </a:rPr>
              <a:t>35mm</a:t>
            </a:r>
            <a:r>
              <a:rPr lang="zh-CN" altLang="en-US" sz="1600" dirty="0">
                <a:latin typeface="Arial" panose="020B0604020202020204" pitchFamily="34" charset="0"/>
                <a:sym typeface="+mn-ea"/>
              </a:rPr>
              <a:t>安全距离。</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3" name="图片 2"/>
          <p:cNvPicPr>
            <a:picLocks noChangeAspect="1"/>
          </p:cNvPicPr>
          <p:nvPr/>
        </p:nvPicPr>
        <p:blipFill>
          <a:blip r:embed="rId3"/>
          <a:stretch>
            <a:fillRect/>
          </a:stretch>
        </p:blipFill>
        <p:spPr>
          <a:xfrm>
            <a:off x="899592" y="908720"/>
            <a:ext cx="6840760" cy="2808804"/>
          </a:xfrm>
          <a:prstGeom prst="rect">
            <a:avLst/>
          </a:prstGeom>
        </p:spPr>
      </p:pic>
      <p:sp>
        <p:nvSpPr>
          <p:cNvPr id="2" name="灯片编号占位符 1"/>
          <p:cNvSpPr>
            <a:spLocks noGrp="1"/>
          </p:cNvSpPr>
          <p:nvPr>
            <p:ph type="sldNum" sz="quarter" idx="12"/>
          </p:nvPr>
        </p:nvSpPr>
        <p:spPr/>
        <p:txBody>
          <a:bodyPr/>
          <a:lstStyle/>
          <a:p>
            <a:fld id="{F277EA53-4DB1-4D95-B40D-C748397C9D0C}" type="slidenum">
              <a:rPr lang="zh-CN" altLang="en-US" smtClean="0"/>
              <a:t>15</a:t>
            </a:fld>
            <a:endParaRPr lang="zh-CN" altLang="en-US"/>
          </a:p>
        </p:txBody>
      </p:sp>
    </p:spTree>
    <p:extLst>
      <p:ext uri="{BB962C8B-B14F-4D97-AF65-F5344CB8AC3E}">
        <p14:creationId xmlns:p14="http://schemas.microsoft.com/office/powerpoint/2010/main" val="25353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201801" y="620688"/>
            <a:ext cx="8924290" cy="4637405"/>
          </a:xfrm>
        </p:spPr>
        <p:txBody>
          <a:bodyPr vert="horz" wrap="square" lIns="91440" tIns="45720" rIns="91440" bIns="45720" anchor="t"/>
          <a:lstStyle/>
          <a:p>
            <a:pPr marL="0" indent="0" eaLnBrk="1" hangingPunct="1">
              <a:lnSpc>
                <a:spcPct val="150000"/>
              </a:lnSpc>
              <a:buNone/>
            </a:pPr>
            <a:r>
              <a:rPr lang="en-US" altLang="zh-CN" sz="2500" dirty="0">
                <a:latin typeface="Arial" panose="020B0604020202020204" pitchFamily="34" charset="0"/>
                <a:sym typeface="+mn-ea"/>
              </a:rPr>
              <a:t>6</a:t>
            </a:r>
            <a:r>
              <a:rPr lang="en-US" altLang="zh-CN" sz="2500" dirty="0" smtClean="0">
                <a:latin typeface="Arial" panose="020B0604020202020204" pitchFamily="34" charset="0"/>
                <a:sym typeface="+mn-ea"/>
              </a:rPr>
              <a:t>. TU1</a:t>
            </a:r>
            <a:r>
              <a:rPr lang="zh-CN" altLang="en-US" sz="2500" dirty="0">
                <a:latin typeface="Arial" panose="020B0604020202020204" pitchFamily="34" charset="0"/>
                <a:sym typeface="+mn-ea"/>
              </a:rPr>
              <a:t>真空盒其他焊接工艺摸索</a:t>
            </a: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r>
              <a:rPr lang="zh-CN" altLang="en-US" sz="1600" dirty="0" smtClean="0">
                <a:latin typeface="Arial" panose="020B0604020202020204" pitchFamily="34" charset="0"/>
                <a:sym typeface="+mn-ea"/>
              </a:rPr>
              <a:t>火焰</a:t>
            </a:r>
            <a:r>
              <a:rPr lang="zh-CN" altLang="en-US" sz="1600" dirty="0">
                <a:latin typeface="Arial" panose="020B0604020202020204" pitchFamily="34" charset="0"/>
                <a:sym typeface="+mn-ea"/>
              </a:rPr>
              <a:t>钎焊工艺方案：结构尺寸不变，</a:t>
            </a:r>
            <a:r>
              <a:rPr lang="en-US" altLang="zh-CN" sz="1600" dirty="0">
                <a:latin typeface="Arial" panose="020B0604020202020204" pitchFamily="34" charset="0"/>
                <a:sym typeface="+mn-ea"/>
              </a:rPr>
              <a:t>CF100</a:t>
            </a:r>
            <a:r>
              <a:rPr lang="zh-CN" altLang="en-US" sz="1600" dirty="0">
                <a:latin typeface="Arial" panose="020B0604020202020204" pitchFamily="34" charset="0"/>
                <a:sym typeface="+mn-ea"/>
              </a:rPr>
              <a:t>法兰组件工艺不变；冷却水管与真空腔体火焰钎焊，焊料选择：</a:t>
            </a:r>
            <a:r>
              <a:rPr lang="en-US" altLang="zh-CN" sz="1600" dirty="0">
                <a:solidFill>
                  <a:srgbClr val="FF0000"/>
                </a:solidFill>
                <a:latin typeface="Arial" panose="020B0604020202020204" pitchFamily="34" charset="0"/>
                <a:sym typeface="+mn-ea"/>
              </a:rPr>
              <a:t>Cd79ZnAg</a:t>
            </a:r>
            <a:r>
              <a:rPr lang="zh-CN" altLang="en-US" sz="1600" dirty="0">
                <a:latin typeface="Arial" panose="020B0604020202020204" pitchFamily="34" charset="0"/>
                <a:sym typeface="+mn-ea"/>
              </a:rPr>
              <a:t>；</a:t>
            </a:r>
            <a:r>
              <a:rPr lang="en-US" altLang="zh-CN" sz="1600" dirty="0">
                <a:latin typeface="Arial" panose="020B0604020202020204" pitchFamily="34" charset="0"/>
                <a:sym typeface="+mn-ea"/>
              </a:rPr>
              <a:t>CF100</a:t>
            </a:r>
            <a:r>
              <a:rPr lang="zh-CN" altLang="en-US" sz="1600" dirty="0">
                <a:latin typeface="Arial" panose="020B0604020202020204" pitchFamily="34" charset="0"/>
                <a:sym typeface="+mn-ea"/>
              </a:rPr>
              <a:t>法兰组件与、进出口接管采用火焰钎焊，焊料选择：</a:t>
            </a:r>
            <a:r>
              <a:rPr lang="en-US" altLang="zh-CN" sz="1600" dirty="0">
                <a:solidFill>
                  <a:srgbClr val="FF0000"/>
                </a:solidFill>
                <a:latin typeface="Arial" panose="020B0604020202020204" pitchFamily="34" charset="0"/>
                <a:sym typeface="+mn-ea"/>
              </a:rPr>
              <a:t>BAg45CuZn</a:t>
            </a:r>
            <a:r>
              <a:rPr lang="zh-CN" altLang="en-US" sz="1600" dirty="0">
                <a:latin typeface="Arial" panose="020B0604020202020204" pitchFamily="34" charset="0"/>
                <a:sym typeface="+mn-ea"/>
              </a:rPr>
              <a:t>；焊接时使用</a:t>
            </a:r>
            <a:r>
              <a:rPr lang="en-US" altLang="zh-CN" sz="1600" dirty="0">
                <a:latin typeface="Arial" panose="020B0604020202020204" pitchFamily="34" charset="0"/>
                <a:sym typeface="+mn-ea"/>
              </a:rPr>
              <a:t>6061</a:t>
            </a:r>
            <a:r>
              <a:rPr lang="zh-CN" altLang="en-US" sz="1600" dirty="0">
                <a:latin typeface="Arial" panose="020B0604020202020204" pitchFamily="34" charset="0"/>
                <a:sym typeface="+mn-ea"/>
              </a:rPr>
              <a:t>管道焊接工装固定两端</a:t>
            </a:r>
            <a:r>
              <a:rPr lang="en-US" altLang="zh-CN" sz="1600" dirty="0">
                <a:latin typeface="Arial" panose="020B0604020202020204" pitchFamily="34" charset="0"/>
                <a:sym typeface="+mn-ea"/>
              </a:rPr>
              <a:t>CF100</a:t>
            </a:r>
            <a:r>
              <a:rPr lang="zh-CN" altLang="en-US" sz="1600" dirty="0">
                <a:latin typeface="Arial" panose="020B0604020202020204" pitchFamily="34" charset="0"/>
                <a:sym typeface="+mn-ea"/>
              </a:rPr>
              <a:t>法兰组件。</a:t>
            </a:r>
            <a:endParaRPr lang="en-US" altLang="zh-CN" sz="1600" dirty="0">
              <a:latin typeface="Arial" panose="020B0604020202020204" pitchFamily="34" charset="0"/>
            </a:endParaRPr>
          </a:p>
          <a:p>
            <a:pPr>
              <a:lnSpc>
                <a:spcPct val="150000"/>
              </a:lnSpc>
              <a:buFont typeface="Wingdings" panose="05000000000000000000" pitchFamily="2" charset="2"/>
              <a:buChar char="Ø"/>
            </a:pPr>
            <a:r>
              <a:rPr lang="zh-CN" altLang="en-US" sz="1600" dirty="0">
                <a:latin typeface="Arial" panose="020B0604020202020204" pitchFamily="34" charset="0"/>
                <a:sym typeface="+mn-ea"/>
              </a:rPr>
              <a:t>氩弧焊接工艺方案：结构尺寸不变，</a:t>
            </a:r>
            <a:r>
              <a:rPr lang="en-US" altLang="zh-CN" sz="1600" dirty="0">
                <a:latin typeface="Arial" panose="020B0604020202020204" pitchFamily="34" charset="0"/>
                <a:sym typeface="+mn-ea"/>
              </a:rPr>
              <a:t>CF100</a:t>
            </a:r>
            <a:r>
              <a:rPr lang="zh-CN" altLang="en-US" sz="1600" dirty="0">
                <a:latin typeface="Arial" panose="020B0604020202020204" pitchFamily="34" charset="0"/>
                <a:sym typeface="+mn-ea"/>
              </a:rPr>
              <a:t>法兰组件工艺不变；冷却水管与真空腔体采用氩弧焊接；</a:t>
            </a:r>
            <a:r>
              <a:rPr lang="en-US" altLang="zh-CN" sz="1600" dirty="0">
                <a:latin typeface="Arial" panose="020B0604020202020204" pitchFamily="34" charset="0"/>
                <a:sym typeface="+mn-ea"/>
              </a:rPr>
              <a:t>CF100</a:t>
            </a:r>
            <a:r>
              <a:rPr lang="zh-CN" altLang="en-US" sz="1600" dirty="0">
                <a:latin typeface="Arial" panose="020B0604020202020204" pitchFamily="34" charset="0"/>
                <a:sym typeface="+mn-ea"/>
              </a:rPr>
              <a:t>法兰组件、进出口接管采用火焰钎焊，焊料选择：</a:t>
            </a:r>
            <a:r>
              <a:rPr lang="en-US" altLang="zh-CN" sz="1600" dirty="0">
                <a:solidFill>
                  <a:srgbClr val="FF0000"/>
                </a:solidFill>
                <a:latin typeface="Arial" panose="020B0604020202020204" pitchFamily="34" charset="0"/>
                <a:sym typeface="+mn-ea"/>
              </a:rPr>
              <a:t> BAg45CuZn </a:t>
            </a:r>
            <a:r>
              <a:rPr lang="zh-CN" altLang="en-US" sz="1600" dirty="0">
                <a:latin typeface="Arial" panose="020B0604020202020204" pitchFamily="34" charset="0"/>
                <a:sym typeface="+mn-ea"/>
              </a:rPr>
              <a:t>；焊接时同样使用</a:t>
            </a:r>
            <a:r>
              <a:rPr lang="en-US" altLang="zh-CN" sz="1600" dirty="0">
                <a:latin typeface="Arial" panose="020B0604020202020204" pitchFamily="34" charset="0"/>
                <a:sym typeface="+mn-ea"/>
              </a:rPr>
              <a:t>6061</a:t>
            </a:r>
            <a:r>
              <a:rPr lang="zh-CN" altLang="en-US" sz="1600" dirty="0">
                <a:latin typeface="Arial" panose="020B0604020202020204" pitchFamily="34" charset="0"/>
                <a:sym typeface="+mn-ea"/>
              </a:rPr>
              <a:t>管道焊接工装固定两端</a:t>
            </a:r>
            <a:r>
              <a:rPr lang="en-US" altLang="zh-CN" sz="1600" dirty="0">
                <a:latin typeface="Arial" panose="020B0604020202020204" pitchFamily="34" charset="0"/>
                <a:sym typeface="+mn-ea"/>
              </a:rPr>
              <a:t>C100</a:t>
            </a:r>
            <a:r>
              <a:rPr lang="zh-CN" altLang="en-US" sz="1600" dirty="0">
                <a:latin typeface="Arial" panose="020B0604020202020204" pitchFamily="34" charset="0"/>
                <a:sym typeface="+mn-ea"/>
              </a:rPr>
              <a:t>法兰组件。</a:t>
            </a:r>
            <a:endParaRPr lang="en-US" altLang="zh-CN" sz="1600" dirty="0">
              <a:latin typeface="Arial" panose="020B0604020202020204" pitchFamily="34" charset="0"/>
            </a:endParaRPr>
          </a:p>
          <a:p>
            <a:pPr marL="0" indent="0">
              <a:lnSpc>
                <a:spcPct val="150000"/>
              </a:lnSpc>
              <a:buFont typeface="Wingdings" panose="05000000000000000000" pitchFamily="2" charset="2"/>
              <a:buNone/>
            </a:pP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2" name="图片 1"/>
          <p:cNvPicPr>
            <a:picLocks noChangeAspect="1"/>
          </p:cNvPicPr>
          <p:nvPr/>
        </p:nvPicPr>
        <p:blipFill>
          <a:blip r:embed="rId3"/>
          <a:stretch>
            <a:fillRect/>
          </a:stretch>
        </p:blipFill>
        <p:spPr>
          <a:xfrm>
            <a:off x="893445" y="4077072"/>
            <a:ext cx="7379970" cy="2066925"/>
          </a:xfrm>
          <a:prstGeom prst="rect">
            <a:avLst/>
          </a:prstGeom>
        </p:spPr>
      </p:pic>
      <p:sp>
        <p:nvSpPr>
          <p:cNvPr id="3" name="灯片编号占位符 2"/>
          <p:cNvSpPr>
            <a:spLocks noGrp="1"/>
          </p:cNvSpPr>
          <p:nvPr>
            <p:ph type="sldNum" sz="quarter" idx="12"/>
          </p:nvPr>
        </p:nvSpPr>
        <p:spPr/>
        <p:txBody>
          <a:bodyPr/>
          <a:lstStyle/>
          <a:p>
            <a:fld id="{F277EA53-4DB1-4D95-B40D-C748397C9D0C}" type="slidenum">
              <a:rPr lang="zh-CN" altLang="en-US" smtClean="0"/>
              <a:t>16</a:t>
            </a:fld>
            <a:endParaRPr lang="zh-CN" altLang="en-US"/>
          </a:p>
        </p:txBody>
      </p:sp>
    </p:spTree>
    <p:extLst>
      <p:ext uri="{BB962C8B-B14F-4D97-AF65-F5344CB8AC3E}">
        <p14:creationId xmlns:p14="http://schemas.microsoft.com/office/powerpoint/2010/main" val="41993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215171" y="404664"/>
            <a:ext cx="8924290" cy="4637405"/>
          </a:xfrm>
        </p:spPr>
        <p:txBody>
          <a:bodyPr vert="horz" wrap="square" lIns="91440" tIns="45720" rIns="91440" bIns="45720" anchor="t"/>
          <a:lstStyle/>
          <a:p>
            <a:pPr eaLnBrk="1" hangingPunct="1">
              <a:lnSpc>
                <a:spcPct val="150000"/>
              </a:lnSpc>
              <a:buFont typeface="Wingdings" panose="05000000000000000000" charset="0"/>
              <a:buChar char="Ø"/>
            </a:pPr>
            <a:r>
              <a:rPr lang="zh-CN" altLang="en-US" sz="2500" dirty="0">
                <a:latin typeface="Arial" panose="020B0604020202020204" pitchFamily="34" charset="0"/>
                <a:sym typeface="+mn-ea"/>
              </a:rPr>
              <a:t>焊接过程中使用的焊料</a:t>
            </a: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n"/>
            </a:pPr>
            <a:endParaRPr lang="en-US" altLang="zh-CN" sz="1600" dirty="0">
              <a:latin typeface="Arial" panose="020B0604020202020204" pitchFamily="34" charset="0"/>
            </a:endParaRPr>
          </a:p>
          <a:p>
            <a:pPr marL="0" indent="0">
              <a:lnSpc>
                <a:spcPct val="150000"/>
              </a:lnSpc>
              <a:buFont typeface="Wingdings" panose="05000000000000000000" pitchFamily="2" charset="2"/>
              <a:buNone/>
            </a:pP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3" name="图片 2"/>
          <p:cNvPicPr>
            <a:picLocks noChangeAspect="1"/>
          </p:cNvPicPr>
          <p:nvPr/>
        </p:nvPicPr>
        <p:blipFill>
          <a:blip r:embed="rId3"/>
          <a:stretch>
            <a:fillRect/>
          </a:stretch>
        </p:blipFill>
        <p:spPr>
          <a:xfrm>
            <a:off x="371652" y="1196753"/>
            <a:ext cx="8325014" cy="4997438"/>
          </a:xfrm>
          <a:prstGeom prst="rect">
            <a:avLst/>
          </a:prstGeom>
        </p:spPr>
      </p:pic>
      <p:sp>
        <p:nvSpPr>
          <p:cNvPr id="2" name="灯片编号占位符 1"/>
          <p:cNvSpPr>
            <a:spLocks noGrp="1"/>
          </p:cNvSpPr>
          <p:nvPr>
            <p:ph type="sldNum" sz="quarter" idx="12"/>
          </p:nvPr>
        </p:nvSpPr>
        <p:spPr/>
        <p:txBody>
          <a:bodyPr/>
          <a:lstStyle/>
          <a:p>
            <a:fld id="{F277EA53-4DB1-4D95-B40D-C748397C9D0C}" type="slidenum">
              <a:rPr lang="zh-CN" altLang="en-US" smtClean="0"/>
              <a:t>17</a:t>
            </a:fld>
            <a:endParaRPr lang="zh-CN" altLang="en-US"/>
          </a:p>
        </p:txBody>
      </p:sp>
    </p:spTree>
    <p:extLst>
      <p:ext uri="{BB962C8B-B14F-4D97-AF65-F5344CB8AC3E}">
        <p14:creationId xmlns:p14="http://schemas.microsoft.com/office/powerpoint/2010/main" val="162520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260648"/>
            <a:ext cx="9094470" cy="6028055"/>
          </a:xfrm>
          <a:prstGeom prst="rect">
            <a:avLst/>
          </a:prstGeom>
        </p:spPr>
      </p:pic>
      <p:sp>
        <p:nvSpPr>
          <p:cNvPr id="3" name="TextBox 2"/>
          <p:cNvSpPr txBox="1"/>
          <p:nvPr/>
        </p:nvSpPr>
        <p:spPr>
          <a:xfrm>
            <a:off x="1619672" y="5517232"/>
            <a:ext cx="2232248" cy="400110"/>
          </a:xfrm>
          <a:prstGeom prst="rect">
            <a:avLst/>
          </a:prstGeom>
          <a:noFill/>
        </p:spPr>
        <p:txBody>
          <a:bodyPr wrap="square" rtlCol="0">
            <a:spAutoFit/>
          </a:bodyPr>
          <a:lstStyle/>
          <a:p>
            <a:r>
              <a:rPr lang="zh-CN" altLang="en-US" sz="2000" b="1" dirty="0" smtClean="0">
                <a:solidFill>
                  <a:srgbClr val="0070C0"/>
                </a:solidFill>
              </a:rPr>
              <a:t>铝真空盒工程图</a:t>
            </a:r>
            <a:endParaRPr lang="zh-CN" altLang="en-US" sz="2000" b="1" dirty="0">
              <a:solidFill>
                <a:srgbClr val="0070C0"/>
              </a:solidFill>
            </a:endParaRPr>
          </a:p>
        </p:txBody>
      </p:sp>
      <p:sp>
        <p:nvSpPr>
          <p:cNvPr id="2" name="灯片编号占位符 1"/>
          <p:cNvSpPr>
            <a:spLocks noGrp="1"/>
          </p:cNvSpPr>
          <p:nvPr>
            <p:ph type="sldNum" sz="quarter" idx="12"/>
          </p:nvPr>
        </p:nvSpPr>
        <p:spPr/>
        <p:txBody>
          <a:bodyPr/>
          <a:lstStyle/>
          <a:p>
            <a:fld id="{F277EA53-4DB1-4D95-B40D-C748397C9D0C}" type="slidenum">
              <a:rPr lang="zh-CN" altLang="en-US" smtClean="0"/>
              <a:t>18</a:t>
            </a:fld>
            <a:endParaRPr lang="zh-CN" altLang="en-US"/>
          </a:p>
        </p:txBody>
      </p:sp>
    </p:spTree>
    <p:extLst>
      <p:ext uri="{BB962C8B-B14F-4D97-AF65-F5344CB8AC3E}">
        <p14:creationId xmlns:p14="http://schemas.microsoft.com/office/powerpoint/2010/main" val="211272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51520" y="836712"/>
            <a:ext cx="8553135" cy="3816424"/>
          </a:xfrm>
          <a:prstGeom prst="rect">
            <a:avLst/>
          </a:prstGeom>
        </p:spPr>
      </p:pic>
      <p:sp>
        <p:nvSpPr>
          <p:cNvPr id="6" name="TextBox 5"/>
          <p:cNvSpPr txBox="1"/>
          <p:nvPr/>
        </p:nvSpPr>
        <p:spPr>
          <a:xfrm>
            <a:off x="3491880" y="5328959"/>
            <a:ext cx="2232248" cy="400110"/>
          </a:xfrm>
          <a:prstGeom prst="rect">
            <a:avLst/>
          </a:prstGeom>
          <a:noFill/>
        </p:spPr>
        <p:txBody>
          <a:bodyPr wrap="square" rtlCol="0">
            <a:spAutoFit/>
          </a:bodyPr>
          <a:lstStyle/>
          <a:p>
            <a:r>
              <a:rPr lang="zh-CN" altLang="en-US" sz="2000" b="1" dirty="0" smtClean="0">
                <a:solidFill>
                  <a:schemeClr val="accent2"/>
                </a:solidFill>
              </a:rPr>
              <a:t>铜真空盒工程图</a:t>
            </a:r>
            <a:endParaRPr lang="zh-CN" altLang="en-US" sz="2000" b="1" dirty="0">
              <a:solidFill>
                <a:schemeClr val="accent2"/>
              </a:solidFill>
            </a:endParaRPr>
          </a:p>
        </p:txBody>
      </p:sp>
      <p:sp>
        <p:nvSpPr>
          <p:cNvPr id="2" name="灯片编号占位符 1"/>
          <p:cNvSpPr>
            <a:spLocks noGrp="1"/>
          </p:cNvSpPr>
          <p:nvPr>
            <p:ph type="sldNum" sz="quarter" idx="12"/>
          </p:nvPr>
        </p:nvSpPr>
        <p:spPr/>
        <p:txBody>
          <a:bodyPr/>
          <a:lstStyle/>
          <a:p>
            <a:fld id="{F277EA53-4DB1-4D95-B40D-C748397C9D0C}" type="slidenum">
              <a:rPr lang="zh-CN" altLang="en-US" smtClean="0"/>
              <a:t>19</a:t>
            </a:fld>
            <a:endParaRPr lang="zh-CN" altLang="en-US"/>
          </a:p>
        </p:txBody>
      </p:sp>
    </p:spTree>
    <p:extLst>
      <p:ext uri="{BB962C8B-B14F-4D97-AF65-F5344CB8AC3E}">
        <p14:creationId xmlns:p14="http://schemas.microsoft.com/office/powerpoint/2010/main" val="273043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b="1" dirty="0" smtClean="0"/>
              <a:t>报告内容</a:t>
            </a:r>
            <a:endParaRPr lang="zh-CN" altLang="en-US" sz="4800" b="1" dirty="0"/>
          </a:p>
        </p:txBody>
      </p:sp>
      <p:sp>
        <p:nvSpPr>
          <p:cNvPr id="3" name="内容占位符 2"/>
          <p:cNvSpPr>
            <a:spLocks noGrp="1"/>
          </p:cNvSpPr>
          <p:nvPr>
            <p:ph idx="1"/>
          </p:nvPr>
        </p:nvSpPr>
        <p:spPr>
          <a:xfrm>
            <a:off x="539552" y="1484784"/>
            <a:ext cx="8229600" cy="4525963"/>
          </a:xfrm>
        </p:spPr>
        <p:txBody>
          <a:bodyPr>
            <a:normAutofit lnSpcReduction="10000"/>
          </a:bodyPr>
          <a:lstStyle/>
          <a:p>
            <a:r>
              <a:rPr lang="zh-CN" altLang="en-US" dirty="0" smtClean="0"/>
              <a:t>任务目标</a:t>
            </a:r>
            <a:endParaRPr lang="en-US" altLang="zh-CN" dirty="0" smtClean="0"/>
          </a:p>
          <a:p>
            <a:r>
              <a:rPr lang="zh-CN" altLang="en-US" dirty="0" smtClean="0"/>
              <a:t>真空盒研制</a:t>
            </a:r>
            <a:endParaRPr lang="en-US" altLang="zh-CN" dirty="0" smtClean="0"/>
          </a:p>
          <a:p>
            <a:r>
              <a:rPr lang="en-US" altLang="zh-CN" dirty="0" err="1" smtClean="0"/>
              <a:t>RF</a:t>
            </a:r>
            <a:r>
              <a:rPr lang="en-US" altLang="zh-CN" dirty="0" err="1" smtClean="0"/>
              <a:t>屏蔽波纹管</a:t>
            </a:r>
            <a:r>
              <a:rPr lang="zh-CN" altLang="en-US" dirty="0" smtClean="0"/>
              <a:t>研制</a:t>
            </a:r>
            <a:endParaRPr lang="en-US" altLang="zh-CN" dirty="0" smtClean="0"/>
          </a:p>
          <a:p>
            <a:r>
              <a:rPr lang="zh-CN" altLang="en-US" dirty="0" smtClean="0"/>
              <a:t>真空盒内表面镀</a:t>
            </a:r>
            <a:r>
              <a:rPr lang="en-US" altLang="zh-CN" dirty="0" err="1" smtClean="0"/>
              <a:t>NEG薄膜</a:t>
            </a:r>
            <a:endParaRPr lang="en-US" altLang="zh-CN" dirty="0" smtClean="0"/>
          </a:p>
          <a:p>
            <a:r>
              <a:rPr lang="zh-CN" altLang="en-US" dirty="0" smtClean="0"/>
              <a:t>验收指标</a:t>
            </a:r>
            <a:endParaRPr lang="en-US" altLang="zh-CN" dirty="0" smtClean="0"/>
          </a:p>
          <a:p>
            <a:r>
              <a:rPr lang="zh-CN" altLang="en-US" dirty="0" smtClean="0"/>
              <a:t>经费预算</a:t>
            </a:r>
            <a:endParaRPr lang="en-US" altLang="zh-CN" dirty="0" smtClean="0"/>
          </a:p>
          <a:p>
            <a:r>
              <a:rPr lang="zh-CN" altLang="en-US" dirty="0" smtClean="0"/>
              <a:t>进度安排</a:t>
            </a:r>
            <a:endParaRPr lang="en-US" altLang="zh-CN" dirty="0" smtClean="0"/>
          </a:p>
          <a:p>
            <a:r>
              <a:rPr lang="zh-CN" altLang="en-US" dirty="0" smtClean="0"/>
              <a:t>总结</a:t>
            </a:r>
            <a:endParaRPr lang="zh-CN" altLang="en-US" dirty="0"/>
          </a:p>
        </p:txBody>
      </p:sp>
      <p:sp>
        <p:nvSpPr>
          <p:cNvPr id="4" name="灯片编号占位符 3"/>
          <p:cNvSpPr>
            <a:spLocks noGrp="1"/>
          </p:cNvSpPr>
          <p:nvPr>
            <p:ph type="sldNum" sz="quarter" idx="12"/>
          </p:nvPr>
        </p:nvSpPr>
        <p:spPr/>
        <p:txBody>
          <a:bodyPr/>
          <a:lstStyle/>
          <a:p>
            <a:fld id="{F277EA53-4DB1-4D95-B40D-C748397C9D0C}" type="slidenum">
              <a:rPr lang="zh-CN" altLang="en-US" smtClean="0"/>
              <a:t>2</a:t>
            </a:fld>
            <a:endParaRPr lang="zh-CN" altLang="en-US"/>
          </a:p>
        </p:txBody>
      </p:sp>
    </p:spTree>
    <p:extLst>
      <p:ext uri="{BB962C8B-B14F-4D97-AF65-F5344CB8AC3E}">
        <p14:creationId xmlns:p14="http://schemas.microsoft.com/office/powerpoint/2010/main" val="2239833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p:txBody>
          <a:bodyPr vert="horz" wrap="square" lIns="91440" tIns="45720" rIns="91440" bIns="45720" anchor="ctr"/>
          <a:lstStyle/>
          <a:p>
            <a:pPr algn="l" eaLnBrk="1" hangingPunct="1"/>
            <a:r>
              <a:rPr lang="zh-CN" altLang="en-US" sz="3200" dirty="0" smtClean="0">
                <a:solidFill>
                  <a:srgbClr val="FF0000"/>
                </a:solidFill>
                <a:sym typeface="+mn-ea"/>
              </a:rPr>
              <a:t>真空盒目前进展</a:t>
            </a:r>
            <a:endParaRPr lang="zh-CN" altLang="en-US" sz="3200" dirty="0">
              <a:solidFill>
                <a:srgbClr val="FF0000"/>
              </a:solidFill>
              <a:sym typeface="+mn-ea"/>
            </a:endParaRPr>
          </a:p>
        </p:txBody>
      </p:sp>
      <p:sp>
        <p:nvSpPr>
          <p:cNvPr id="19460" name="Rectangle 3"/>
          <p:cNvSpPr>
            <a:spLocks noGrp="1"/>
          </p:cNvSpPr>
          <p:nvPr>
            <p:ph idx="1"/>
          </p:nvPr>
        </p:nvSpPr>
        <p:spPr>
          <a:xfrm>
            <a:off x="114935" y="1456690"/>
            <a:ext cx="8924290" cy="5229225"/>
          </a:xfrm>
        </p:spPr>
        <p:txBody>
          <a:bodyPr vert="horz" wrap="square" lIns="91440" tIns="45720" rIns="91440" bIns="45720" anchor="t"/>
          <a:lstStyle/>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eaLnBrk="1" hangingPunct="1">
              <a:lnSpc>
                <a:spcPct val="150000"/>
              </a:lnSpc>
              <a:buFont typeface="Wingdings" panose="05000000000000000000" charset="0"/>
              <a:buChar char="Ø"/>
            </a:pPr>
            <a:endParaRPr lang="zh-CN" altLang="en-US" sz="2500" dirty="0">
              <a:latin typeface="Arial" panose="020B0604020202020204" pitchFamily="34" charset="0"/>
            </a:endParaRPr>
          </a:p>
          <a:p>
            <a:pPr>
              <a:lnSpc>
                <a:spcPct val="150000"/>
              </a:lnSpc>
            </a:pPr>
            <a:endParaRPr lang="zh-CN" altLang="en-US" sz="1800" dirty="0">
              <a:latin typeface="Arial" panose="020B0604020202020204" pitchFamily="34" charset="0"/>
              <a:sym typeface="+mn-ea"/>
            </a:endParaRPr>
          </a:p>
          <a:p>
            <a:pPr>
              <a:lnSpc>
                <a:spcPct val="150000"/>
              </a:lnSpc>
            </a:pPr>
            <a:r>
              <a:rPr lang="zh-CN" altLang="en-US" sz="1800" dirty="0">
                <a:latin typeface="Arial" panose="020B0604020202020204" pitchFamily="34" charset="0"/>
                <a:sym typeface="+mn-ea"/>
              </a:rPr>
              <a:t>铝管，铜管已到货，按照图纸进行尺寸</a:t>
            </a:r>
            <a:r>
              <a:rPr lang="zh-CN" altLang="en-US" sz="1800" dirty="0" smtClean="0">
                <a:latin typeface="Arial" panose="020B0604020202020204" pitchFamily="34" charset="0"/>
                <a:sym typeface="+mn-ea"/>
              </a:rPr>
              <a:t>检测</a:t>
            </a:r>
            <a:r>
              <a:rPr lang="zh-CN" altLang="en-US" sz="1800" dirty="0">
                <a:latin typeface="Arial" panose="020B0604020202020204" pitchFamily="34" charset="0"/>
                <a:sym typeface="+mn-ea"/>
              </a:rPr>
              <a:t>，</a:t>
            </a:r>
            <a:r>
              <a:rPr lang="zh-CN" altLang="en-US" sz="1800" dirty="0" smtClean="0">
                <a:latin typeface="Arial" panose="020B0604020202020204" pitchFamily="34" charset="0"/>
                <a:sym typeface="+mn-ea"/>
              </a:rPr>
              <a:t>椭圆形</a:t>
            </a:r>
            <a:r>
              <a:rPr lang="zh-CN" altLang="en-US" sz="1800" dirty="0">
                <a:latin typeface="Arial" panose="020B0604020202020204" pitchFamily="34" charset="0"/>
                <a:sym typeface="+mn-ea"/>
              </a:rPr>
              <a:t>内腔尺寸：</a:t>
            </a:r>
            <a:r>
              <a:rPr lang="en-US" altLang="zh-CN" sz="1800" dirty="0">
                <a:latin typeface="Arial" panose="020B0604020202020204" pitchFamily="34" charset="0"/>
                <a:sym typeface="+mn-ea"/>
              </a:rPr>
              <a:t>56.04mm*74.94mm</a:t>
            </a:r>
            <a:r>
              <a:rPr lang="zh-CN" altLang="en-US" sz="1800" dirty="0">
                <a:latin typeface="Arial" panose="020B0604020202020204" pitchFamily="34" charset="0"/>
                <a:sym typeface="+mn-ea"/>
              </a:rPr>
              <a:t>，尺寸均满足要求。</a:t>
            </a:r>
            <a:endParaRPr lang="en-US" altLang="zh-CN" sz="1800" dirty="0">
              <a:latin typeface="Arial" panose="020B0604020202020204" pitchFamily="34" charset="0"/>
            </a:endParaRPr>
          </a:p>
          <a:p>
            <a:pPr>
              <a:lnSpc>
                <a:spcPct val="150000"/>
              </a:lnSpc>
            </a:pPr>
            <a:r>
              <a:rPr lang="zh-CN" altLang="en-US" sz="1800" dirty="0">
                <a:latin typeface="Arial" panose="020B0604020202020204" pitchFamily="34" charset="0"/>
                <a:sym typeface="+mn-ea"/>
              </a:rPr>
              <a:t>直线度检测：将真空管道放在平台上，塞尺检测，</a:t>
            </a:r>
            <a:r>
              <a:rPr lang="en-US" altLang="zh-CN" sz="1800" dirty="0">
                <a:latin typeface="Arial" panose="020B0604020202020204" pitchFamily="34" charset="0"/>
                <a:sym typeface="+mn-ea"/>
              </a:rPr>
              <a:t>0.5mm</a:t>
            </a:r>
            <a:r>
              <a:rPr lang="zh-CN" altLang="en-US" sz="1800" dirty="0">
                <a:latin typeface="Arial" panose="020B0604020202020204" pitchFamily="34" charset="0"/>
                <a:sym typeface="+mn-ea"/>
              </a:rPr>
              <a:t>塞尺无法塞入。</a:t>
            </a:r>
            <a:endParaRPr lang="en-US" altLang="zh-CN" sz="25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eaLnBrk="1" hangingPunct="1">
              <a:lnSpc>
                <a:spcPct val="150000"/>
              </a:lnSpc>
              <a:buFont typeface="Wingdings" panose="05000000000000000000" charset="0"/>
              <a:buChar char="n"/>
            </a:pPr>
            <a:endParaRPr lang="en-US" altLang="zh-CN" sz="1600" dirty="0">
              <a:latin typeface="Arial" panose="020B0604020202020204" pitchFamily="34" charset="0"/>
            </a:endParaRPr>
          </a:p>
          <a:p>
            <a:pPr marL="0" indent="0">
              <a:lnSpc>
                <a:spcPct val="150000"/>
              </a:lnSpc>
              <a:buFont typeface="Wingdings" panose="05000000000000000000" pitchFamily="2" charset="2"/>
              <a:buNone/>
            </a:pPr>
            <a:endParaRPr lang="en-US" altLang="zh-CN" sz="16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500" dirty="0">
              <a:latin typeface="Arial" panose="020B0604020202020204" pitchFamily="34" charset="0"/>
            </a:endParaRPr>
          </a:p>
          <a:p>
            <a:pPr>
              <a:lnSpc>
                <a:spcPct val="150000"/>
              </a:lnSpc>
            </a:pPr>
            <a:endParaRPr lang="zh-CN" altLang="en-US" sz="2500" dirty="0"/>
          </a:p>
        </p:txBody>
      </p:sp>
      <p:pic>
        <p:nvPicPr>
          <p:cNvPr id="17412" name="Picture 4"/>
          <p:cNvPicPr>
            <a:picLocks noChangeAspect="1"/>
          </p:cNvPicPr>
          <p:nvPr/>
        </p:nvPicPr>
        <p:blipFill>
          <a:blip r:embed="rId3"/>
          <a:stretch>
            <a:fillRect/>
          </a:stretch>
        </p:blipFill>
        <p:spPr>
          <a:xfrm>
            <a:off x="4463098" y="47308"/>
            <a:ext cx="4791075" cy="2857500"/>
          </a:xfrm>
          <a:prstGeom prst="rect">
            <a:avLst/>
          </a:prstGeom>
          <a:noFill/>
          <a:ln w="9525">
            <a:noFill/>
          </a:ln>
        </p:spPr>
      </p:pic>
      <p:pic>
        <p:nvPicPr>
          <p:cNvPr id="17413" name="图片 6" descr="Catch(05-17-11-14-32).jpg"/>
          <p:cNvPicPr>
            <a:picLocks noChangeAspect="1"/>
          </p:cNvPicPr>
          <p:nvPr/>
        </p:nvPicPr>
        <p:blipFill>
          <a:blip r:embed="rId4"/>
          <a:stretch>
            <a:fillRect/>
          </a:stretch>
        </p:blipFill>
        <p:spPr>
          <a:xfrm>
            <a:off x="206375" y="1598930"/>
            <a:ext cx="3886835" cy="2857500"/>
          </a:xfrm>
          <a:prstGeom prst="rect">
            <a:avLst/>
          </a:prstGeom>
          <a:noFill/>
          <a:ln w="9525">
            <a:noFill/>
          </a:ln>
        </p:spPr>
      </p:pic>
      <p:pic>
        <p:nvPicPr>
          <p:cNvPr id="2" name="图片 1"/>
          <p:cNvPicPr>
            <a:picLocks noChangeAspect="1"/>
          </p:cNvPicPr>
          <p:nvPr/>
        </p:nvPicPr>
        <p:blipFill>
          <a:blip r:embed="rId5"/>
          <a:srcRect l="26086" r="27111" b="33926"/>
          <a:stretch>
            <a:fillRect/>
          </a:stretch>
        </p:blipFill>
        <p:spPr>
          <a:xfrm>
            <a:off x="4814570" y="2618105"/>
            <a:ext cx="2359660" cy="2498090"/>
          </a:xfrm>
          <a:prstGeom prst="rect">
            <a:avLst/>
          </a:prstGeom>
        </p:spPr>
      </p:pic>
      <p:pic>
        <p:nvPicPr>
          <p:cNvPr id="3" name="图片 2"/>
          <p:cNvPicPr>
            <a:picLocks noChangeAspect="1"/>
          </p:cNvPicPr>
          <p:nvPr/>
        </p:nvPicPr>
        <p:blipFill>
          <a:blip r:embed="rId6"/>
          <a:srcRect l="38245" r="33446" b="24892"/>
          <a:stretch>
            <a:fillRect/>
          </a:stretch>
        </p:blipFill>
        <p:spPr>
          <a:xfrm>
            <a:off x="7174230" y="2628265"/>
            <a:ext cx="1864995" cy="2475230"/>
          </a:xfrm>
          <a:prstGeom prst="rect">
            <a:avLst/>
          </a:prstGeom>
        </p:spPr>
      </p:pic>
      <p:sp>
        <p:nvSpPr>
          <p:cNvPr id="4" name="灯片编号占位符 3"/>
          <p:cNvSpPr>
            <a:spLocks noGrp="1"/>
          </p:cNvSpPr>
          <p:nvPr>
            <p:ph type="sldNum" sz="quarter" idx="12"/>
          </p:nvPr>
        </p:nvSpPr>
        <p:spPr/>
        <p:txBody>
          <a:bodyPr/>
          <a:lstStyle/>
          <a:p>
            <a:fld id="{F277EA53-4DB1-4D95-B40D-C748397C9D0C}" type="slidenum">
              <a:rPr lang="zh-CN" altLang="en-US" smtClean="0"/>
              <a:t>20</a:t>
            </a:fld>
            <a:endParaRPr lang="zh-CN" altLang="en-US"/>
          </a:p>
        </p:txBody>
      </p:sp>
    </p:spTree>
    <p:extLst>
      <p:ext uri="{BB962C8B-B14F-4D97-AF65-F5344CB8AC3E}">
        <p14:creationId xmlns:p14="http://schemas.microsoft.com/office/powerpoint/2010/main" val="377739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0063" y="142875"/>
            <a:ext cx="8072438" cy="725488"/>
          </a:xfrm>
        </p:spPr>
        <p:txBody>
          <a:bodyPr>
            <a:normAutofit/>
          </a:bodyPr>
          <a:lstStyle/>
          <a:p>
            <a:pPr fontAlgn="base"/>
            <a:r>
              <a:rPr lang="en-US" altLang="zh-CN" sz="3200" b="1" noProof="1" smtClean="0"/>
              <a:t>RF屏蔽波纹管</a:t>
            </a:r>
            <a:endParaRPr lang="zh-CN" sz="3200" b="1" strike="noStrike" noProof="1"/>
          </a:p>
        </p:txBody>
      </p:sp>
      <p:sp>
        <p:nvSpPr>
          <p:cNvPr id="21506" name="内容占位符 1"/>
          <p:cNvSpPr>
            <a:spLocks noGrp="1"/>
          </p:cNvSpPr>
          <p:nvPr>
            <p:ph idx="1"/>
          </p:nvPr>
        </p:nvSpPr>
        <p:spPr>
          <a:xfrm>
            <a:off x="539552" y="1052736"/>
            <a:ext cx="8229600" cy="4919663"/>
          </a:xfrm>
        </p:spPr>
        <p:txBody>
          <a:bodyPr anchor="t">
            <a:normAutofit/>
          </a:bodyPr>
          <a:lstStyle/>
          <a:p>
            <a:pPr>
              <a:spcBef>
                <a:spcPct val="0"/>
              </a:spcBef>
              <a:buClr>
                <a:srgbClr val="FFC000"/>
              </a:buClr>
              <a:buSzPct val="80000"/>
            </a:pPr>
            <a:r>
              <a:rPr lang="en-US" altLang="zh-CN" sz="2400" dirty="0"/>
              <a:t>RF</a:t>
            </a:r>
            <a:r>
              <a:rPr lang="zh-CN" altLang="zh-CN" sz="2400" dirty="0"/>
              <a:t>屏蔽波纹管的主要功能是用于补偿真空盒的热胀冷缩，并且由于安装和准直的要求，调整真空盒的横向、纵向和角偏移。指型</a:t>
            </a:r>
            <a:r>
              <a:rPr lang="en-US" altLang="zh-CN" sz="2400" dirty="0"/>
              <a:t>RF</a:t>
            </a:r>
            <a:r>
              <a:rPr lang="zh-CN" altLang="zh-CN" sz="2400" dirty="0"/>
              <a:t>屏蔽结构的关键点之一是接触力的强度。每一个接触指应该与束流管道有一个适当的接触力，从而保持足够的电接触，以免产生高频电流。接触力越大，电接触越好，但在机械运动时磨损也越严重（产生尘粒）。因此，为了避免在接触点过热和产生打火现象，研究最小的接触力是重要的。考虑到同步辐射光反射功率、焦耳热、在真空盒内表面的高次模热负载以及漏进波纹管的高次模功率，在</a:t>
            </a:r>
            <a:r>
              <a:rPr lang="en-US" altLang="zh-CN" sz="2400" dirty="0"/>
              <a:t>RF</a:t>
            </a:r>
            <a:r>
              <a:rPr lang="zh-CN" altLang="zh-CN" sz="2400" dirty="0"/>
              <a:t>屏蔽波纹管组件设计时要分析和计算热负载，决定是否安装冷却水通道。通过样机研制可以掌握</a:t>
            </a:r>
            <a:r>
              <a:rPr lang="en-US" altLang="zh-CN" sz="2400" dirty="0"/>
              <a:t>RF</a:t>
            </a:r>
            <a:r>
              <a:rPr lang="zh-CN" altLang="zh-CN" sz="2400" dirty="0"/>
              <a:t>屏蔽波纹管设计方法和加工、焊接工艺。</a:t>
            </a:r>
          </a:p>
          <a:p>
            <a:pPr>
              <a:spcBef>
                <a:spcPct val="0"/>
              </a:spcBef>
              <a:buClr>
                <a:srgbClr val="FFC000"/>
              </a:buClr>
              <a:buSzPct val="80000"/>
            </a:pPr>
            <a:endParaRPr lang="en-US" altLang="zh-CN" sz="2400" dirty="0">
              <a:latin typeface="Arial" panose="020B0604020202020204" pitchFamily="34" charset="0"/>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F277EA53-4DB1-4D95-B40D-C748397C9D0C}" type="slidenum">
              <a:rPr lang="zh-CN" altLang="en-US" smtClean="0"/>
              <a:t>21</a:t>
            </a:fld>
            <a:endParaRPr lang="zh-CN" altLang="en-US"/>
          </a:p>
        </p:txBody>
      </p:sp>
    </p:spTree>
    <p:extLst>
      <p:ext uri="{BB962C8B-B14F-4D97-AF65-F5344CB8AC3E}">
        <p14:creationId xmlns:p14="http://schemas.microsoft.com/office/powerpoint/2010/main" val="26042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zh-CN" altLang="en-US" sz="3200" b="1" dirty="0"/>
              <a:t>高频屏蔽结构形式</a:t>
            </a:r>
          </a:p>
        </p:txBody>
      </p:sp>
      <p:sp>
        <p:nvSpPr>
          <p:cNvPr id="3" name="内容占位符 2"/>
          <p:cNvSpPr>
            <a:spLocks noGrp="1"/>
          </p:cNvSpPr>
          <p:nvPr>
            <p:ph idx="1"/>
          </p:nvPr>
        </p:nvSpPr>
        <p:spPr>
          <a:xfrm>
            <a:off x="467544" y="1052736"/>
            <a:ext cx="8229600" cy="5472607"/>
          </a:xfrm>
        </p:spPr>
        <p:txBody>
          <a:bodyPr>
            <a:normAutofit fontScale="97500" lnSpcReduction="10000"/>
          </a:bodyPr>
          <a:lstStyle/>
          <a:p>
            <a:pPr marL="0" indent="0" fontAlgn="base">
              <a:lnSpc>
                <a:spcPct val="160000"/>
              </a:lnSpc>
              <a:spcBef>
                <a:spcPct val="30000"/>
              </a:spcBef>
              <a:spcAft>
                <a:spcPct val="20000"/>
              </a:spcAft>
              <a:buClr>
                <a:schemeClr val="tx1"/>
              </a:buClr>
              <a:buNone/>
            </a:pPr>
            <a:r>
              <a:rPr lang="en-US" altLang="zh-CN" sz="2000" b="1" dirty="0">
                <a:solidFill>
                  <a:srgbClr val="1679BA"/>
                </a:solidFill>
              </a:rPr>
              <a:t>    </a:t>
            </a:r>
            <a:r>
              <a:rPr lang="zh-CN" altLang="en-US" sz="2000" b="1" dirty="0">
                <a:solidFill>
                  <a:srgbClr val="1679BA"/>
                </a:solidFill>
              </a:rPr>
              <a:t>目前国内外采用的高频屏蔽结构形式主要</a:t>
            </a:r>
            <a:r>
              <a:rPr lang="zh-CN" altLang="en-US" sz="2000" b="1" dirty="0" smtClean="0">
                <a:solidFill>
                  <a:srgbClr val="1679BA"/>
                </a:solidFill>
              </a:rPr>
              <a:t>有双</a:t>
            </a:r>
            <a:r>
              <a:rPr lang="zh-CN" altLang="en-US" sz="2000" b="1" dirty="0">
                <a:solidFill>
                  <a:srgbClr val="1679BA"/>
                </a:solidFill>
              </a:rPr>
              <a:t>指型、梳形、金属网套型、 </a:t>
            </a:r>
            <a:r>
              <a:rPr lang="en-US" altLang="zh-CN" sz="2000" b="1" dirty="0" smtClean="0">
                <a:solidFill>
                  <a:srgbClr val="1679BA"/>
                </a:solidFill>
              </a:rPr>
              <a:t>Ω</a:t>
            </a:r>
            <a:r>
              <a:rPr lang="zh-CN" altLang="en-US" sz="2000" b="1" dirty="0">
                <a:solidFill>
                  <a:srgbClr val="1679BA"/>
                </a:solidFill>
              </a:rPr>
              <a:t>型等，结构特点如图：</a:t>
            </a:r>
          </a:p>
          <a:p>
            <a:pPr marL="0" indent="0" fontAlgn="base">
              <a:lnSpc>
                <a:spcPct val="160000"/>
              </a:lnSpc>
              <a:spcBef>
                <a:spcPct val="30000"/>
              </a:spcBef>
              <a:spcAft>
                <a:spcPct val="20000"/>
              </a:spcAft>
              <a:buClr>
                <a:schemeClr val="tx1"/>
              </a:buClr>
              <a:buNone/>
            </a:pPr>
            <a:endParaRPr lang="zh-CN" altLang="en-US" sz="2000" b="1" dirty="0">
              <a:solidFill>
                <a:srgbClr val="1679BA"/>
              </a:solidFill>
            </a:endParaRPr>
          </a:p>
          <a:p>
            <a:pPr marL="0" indent="0" fontAlgn="base">
              <a:lnSpc>
                <a:spcPct val="160000"/>
              </a:lnSpc>
              <a:spcBef>
                <a:spcPct val="30000"/>
              </a:spcBef>
              <a:spcAft>
                <a:spcPct val="20000"/>
              </a:spcAft>
              <a:buClr>
                <a:schemeClr val="tx1"/>
              </a:buClr>
              <a:buNone/>
            </a:pPr>
            <a:endParaRPr lang="zh-CN" altLang="en-US" sz="2000" b="1" dirty="0">
              <a:solidFill>
                <a:srgbClr val="1679BA"/>
              </a:solidFill>
            </a:endParaRPr>
          </a:p>
          <a:p>
            <a:pPr marL="0" indent="0" fontAlgn="base">
              <a:lnSpc>
                <a:spcPct val="160000"/>
              </a:lnSpc>
              <a:spcBef>
                <a:spcPct val="30000"/>
              </a:spcBef>
              <a:spcAft>
                <a:spcPct val="20000"/>
              </a:spcAft>
              <a:buClr>
                <a:schemeClr val="tx1"/>
              </a:buClr>
              <a:buNone/>
            </a:pPr>
            <a:endParaRPr lang="zh-CN" altLang="en-US" sz="2000" b="1" dirty="0">
              <a:solidFill>
                <a:srgbClr val="1679BA"/>
              </a:solidFill>
            </a:endParaRPr>
          </a:p>
          <a:p>
            <a:pPr marL="0" indent="0" fontAlgn="base">
              <a:lnSpc>
                <a:spcPct val="160000"/>
              </a:lnSpc>
              <a:spcBef>
                <a:spcPct val="30000"/>
              </a:spcBef>
              <a:spcAft>
                <a:spcPct val="20000"/>
              </a:spcAft>
              <a:buClr>
                <a:schemeClr val="tx1"/>
              </a:buClr>
              <a:buNone/>
            </a:pPr>
            <a:r>
              <a:rPr lang="zh-CN" altLang="en-US" sz="1400" b="1" dirty="0">
                <a:solidFill>
                  <a:schemeClr val="tx1"/>
                </a:solidFill>
              </a:rPr>
              <a:t>                     </a:t>
            </a:r>
            <a:r>
              <a:rPr lang="en-US" altLang="zh-CN" sz="1400" b="1" dirty="0" smtClean="0">
                <a:solidFill>
                  <a:schemeClr val="tx1"/>
                </a:solidFill>
              </a:rPr>
              <a:t>“</a:t>
            </a:r>
            <a:r>
              <a:rPr lang="en-US" altLang="zh-CN" sz="1400" b="1" dirty="0" smtClean="0"/>
              <a:t>PLS” </a:t>
            </a:r>
            <a:r>
              <a:rPr lang="zh-CN" altLang="en-US" sz="1400" b="1" dirty="0" smtClean="0">
                <a:solidFill>
                  <a:schemeClr val="tx1"/>
                </a:solidFill>
              </a:rPr>
              <a:t>型                                                    </a:t>
            </a:r>
            <a:r>
              <a:rPr lang="zh-CN" altLang="en-US" sz="1400" b="1" dirty="0">
                <a:solidFill>
                  <a:schemeClr val="tx1"/>
                </a:solidFill>
              </a:rPr>
              <a:t>双指型                                                 梳型       </a:t>
            </a:r>
          </a:p>
          <a:p>
            <a:pPr marL="0" indent="0" fontAlgn="base">
              <a:lnSpc>
                <a:spcPct val="160000"/>
              </a:lnSpc>
              <a:spcBef>
                <a:spcPct val="30000"/>
              </a:spcBef>
              <a:spcAft>
                <a:spcPct val="20000"/>
              </a:spcAft>
              <a:buClr>
                <a:schemeClr val="tx1"/>
              </a:buClr>
              <a:buNone/>
            </a:pPr>
            <a:endParaRPr lang="zh-CN" altLang="en-US" sz="1400" b="1" dirty="0">
              <a:solidFill>
                <a:schemeClr val="tx1"/>
              </a:solidFill>
            </a:endParaRPr>
          </a:p>
          <a:p>
            <a:pPr marL="0" indent="0" fontAlgn="base">
              <a:lnSpc>
                <a:spcPct val="160000"/>
              </a:lnSpc>
              <a:spcBef>
                <a:spcPct val="30000"/>
              </a:spcBef>
              <a:spcAft>
                <a:spcPct val="20000"/>
              </a:spcAft>
              <a:buClr>
                <a:schemeClr val="tx1"/>
              </a:buClr>
              <a:buNone/>
            </a:pPr>
            <a:endParaRPr lang="zh-CN" altLang="en-US" sz="1400" b="1" dirty="0">
              <a:solidFill>
                <a:schemeClr val="tx1"/>
              </a:solidFill>
            </a:endParaRPr>
          </a:p>
          <a:p>
            <a:pPr marL="0" indent="0" fontAlgn="base">
              <a:lnSpc>
                <a:spcPct val="160000"/>
              </a:lnSpc>
              <a:spcBef>
                <a:spcPct val="30000"/>
              </a:spcBef>
              <a:spcAft>
                <a:spcPct val="20000"/>
              </a:spcAft>
              <a:buClr>
                <a:schemeClr val="tx1"/>
              </a:buClr>
              <a:buNone/>
            </a:pPr>
            <a:endParaRPr lang="zh-CN" altLang="en-US" sz="1400" b="1" dirty="0">
              <a:solidFill>
                <a:schemeClr val="tx1"/>
              </a:solidFill>
            </a:endParaRPr>
          </a:p>
          <a:p>
            <a:pPr marL="0" indent="0" fontAlgn="base">
              <a:lnSpc>
                <a:spcPct val="160000"/>
              </a:lnSpc>
              <a:spcBef>
                <a:spcPct val="30000"/>
              </a:spcBef>
              <a:spcAft>
                <a:spcPct val="20000"/>
              </a:spcAft>
              <a:buClr>
                <a:schemeClr val="tx1"/>
              </a:buClr>
              <a:buNone/>
            </a:pPr>
            <a:endParaRPr lang="zh-CN" altLang="en-US" sz="1400" b="1" dirty="0">
              <a:solidFill>
                <a:schemeClr val="tx1"/>
              </a:solidFill>
            </a:endParaRPr>
          </a:p>
          <a:p>
            <a:pPr marL="0" indent="0" fontAlgn="base">
              <a:lnSpc>
                <a:spcPct val="160000"/>
              </a:lnSpc>
              <a:spcBef>
                <a:spcPct val="30000"/>
              </a:spcBef>
              <a:spcAft>
                <a:spcPct val="20000"/>
              </a:spcAft>
              <a:buClr>
                <a:schemeClr val="tx1"/>
              </a:buClr>
              <a:buNone/>
            </a:pPr>
            <a:r>
              <a:rPr lang="zh-CN" altLang="en-US" sz="1400" b="1" dirty="0">
                <a:solidFill>
                  <a:schemeClr val="tx1"/>
                </a:solidFill>
              </a:rPr>
              <a:t>                                                    金属网格套型                                           </a:t>
            </a:r>
            <a:r>
              <a:rPr lang="en-US" altLang="zh-CN" sz="1400" b="1" dirty="0">
                <a:solidFill>
                  <a:schemeClr val="tx1"/>
                </a:solidFill>
              </a:rPr>
              <a:t>Ω</a:t>
            </a:r>
            <a:r>
              <a:rPr lang="zh-CN" altLang="en-US" sz="1400" b="1" dirty="0">
                <a:solidFill>
                  <a:schemeClr val="tx1"/>
                </a:solidFill>
              </a:rPr>
              <a:t>型                              </a:t>
            </a:r>
          </a:p>
          <a:p>
            <a:pPr marL="0" indent="0" fontAlgn="base">
              <a:lnSpc>
                <a:spcPct val="160000"/>
              </a:lnSpc>
              <a:spcBef>
                <a:spcPct val="30000"/>
              </a:spcBef>
              <a:spcAft>
                <a:spcPct val="20000"/>
              </a:spcAft>
              <a:buClr>
                <a:schemeClr val="tx1"/>
              </a:buClr>
              <a:buNone/>
            </a:pPr>
            <a:endParaRPr lang="zh-CN" altLang="en-US" sz="1400" b="1" dirty="0">
              <a:solidFill>
                <a:schemeClr val="tx1"/>
              </a:solidFill>
            </a:endParaRPr>
          </a:p>
        </p:txBody>
      </p:sp>
      <p:pic>
        <p:nvPicPr>
          <p:cNvPr id="9" name="图片 8"/>
          <p:cNvPicPr>
            <a:picLocks noChangeAspect="1"/>
          </p:cNvPicPr>
          <p:nvPr/>
        </p:nvPicPr>
        <p:blipFill>
          <a:blip r:embed="rId2"/>
          <a:srcRect r="49463"/>
          <a:stretch>
            <a:fillRect/>
          </a:stretch>
        </p:blipFill>
        <p:spPr>
          <a:xfrm>
            <a:off x="2504440" y="4271645"/>
            <a:ext cx="1778635" cy="1784350"/>
          </a:xfrm>
          <a:prstGeom prst="rect">
            <a:avLst/>
          </a:prstGeom>
        </p:spPr>
      </p:pic>
      <p:pic>
        <p:nvPicPr>
          <p:cNvPr id="10" name="图片 9"/>
          <p:cNvPicPr>
            <a:picLocks noChangeAspect="1"/>
          </p:cNvPicPr>
          <p:nvPr/>
        </p:nvPicPr>
        <p:blipFill>
          <a:blip r:embed="rId3"/>
          <a:srcRect r="730" b="47655"/>
          <a:stretch>
            <a:fillRect/>
          </a:stretch>
        </p:blipFill>
        <p:spPr>
          <a:xfrm>
            <a:off x="6450965" y="2087245"/>
            <a:ext cx="2079625" cy="1819910"/>
          </a:xfrm>
          <a:prstGeom prst="rect">
            <a:avLst/>
          </a:prstGeom>
        </p:spPr>
      </p:pic>
      <p:pic>
        <p:nvPicPr>
          <p:cNvPr id="11" name="图片 10"/>
          <p:cNvPicPr>
            <a:picLocks noChangeAspect="1"/>
          </p:cNvPicPr>
          <p:nvPr/>
        </p:nvPicPr>
        <p:blipFill>
          <a:blip r:embed="rId4"/>
          <a:srcRect l="40646" t="30075" r="13333" b="18918"/>
          <a:stretch>
            <a:fillRect/>
          </a:stretch>
        </p:blipFill>
        <p:spPr>
          <a:xfrm>
            <a:off x="3769360" y="2126615"/>
            <a:ext cx="2040890" cy="1741170"/>
          </a:xfrm>
          <a:prstGeom prst="rect">
            <a:avLst/>
          </a:prstGeom>
        </p:spPr>
      </p:pic>
      <p:pic>
        <p:nvPicPr>
          <p:cNvPr id="7" name="图片 6"/>
          <p:cNvPicPr>
            <a:picLocks noChangeAspect="1"/>
          </p:cNvPicPr>
          <p:nvPr/>
        </p:nvPicPr>
        <p:blipFill>
          <a:blip r:embed="rId5"/>
          <a:stretch>
            <a:fillRect/>
          </a:stretch>
        </p:blipFill>
        <p:spPr>
          <a:xfrm>
            <a:off x="5059045" y="4312285"/>
            <a:ext cx="2058035" cy="1743710"/>
          </a:xfrm>
          <a:prstGeom prst="rect">
            <a:avLst/>
          </a:prstGeom>
        </p:spPr>
      </p:pic>
      <p:pic>
        <p:nvPicPr>
          <p:cNvPr id="8" name="图片 7"/>
          <p:cNvPicPr>
            <a:picLocks noChangeAspect="1"/>
          </p:cNvPicPr>
          <p:nvPr/>
        </p:nvPicPr>
        <p:blipFill>
          <a:blip r:embed="rId6"/>
          <a:stretch>
            <a:fillRect/>
          </a:stretch>
        </p:blipFill>
        <p:spPr>
          <a:xfrm>
            <a:off x="678180" y="2098040"/>
            <a:ext cx="2582545" cy="1797685"/>
          </a:xfrm>
          <a:prstGeom prst="rect">
            <a:avLst/>
          </a:prstGeom>
        </p:spPr>
      </p:pic>
      <p:sp>
        <p:nvSpPr>
          <p:cNvPr id="4" name="灯片编号占位符 3"/>
          <p:cNvSpPr>
            <a:spLocks noGrp="1"/>
          </p:cNvSpPr>
          <p:nvPr>
            <p:ph type="sldNum" sz="quarter" idx="12"/>
          </p:nvPr>
        </p:nvSpPr>
        <p:spPr/>
        <p:txBody>
          <a:bodyPr/>
          <a:lstStyle/>
          <a:p>
            <a:fld id="{F277EA53-4DB1-4D95-B40D-C748397C9D0C}" type="slidenum">
              <a:rPr lang="zh-CN" altLang="en-US" smtClean="0"/>
              <a:t>22</a:t>
            </a:fld>
            <a:endParaRPr lang="zh-CN" altLang="en-US"/>
          </a:p>
        </p:txBody>
      </p:sp>
    </p:spTree>
    <p:extLst>
      <p:ext uri="{BB962C8B-B14F-4D97-AF65-F5344CB8AC3E}">
        <p14:creationId xmlns:p14="http://schemas.microsoft.com/office/powerpoint/2010/main" val="1894928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0063" y="142875"/>
            <a:ext cx="8072438" cy="725488"/>
          </a:xfrm>
        </p:spPr>
        <p:txBody>
          <a:bodyPr>
            <a:normAutofit/>
          </a:bodyPr>
          <a:lstStyle/>
          <a:p>
            <a:pPr fontAlgn="base"/>
            <a:r>
              <a:rPr lang="zh-CN" altLang="en-US" sz="3200" b="1" dirty="0">
                <a:sym typeface="宋体" panose="02010600030101010101" pitchFamily="2" charset="-122"/>
              </a:rPr>
              <a:t>双指型</a:t>
            </a:r>
            <a:r>
              <a:rPr lang="en-US" altLang="zh-CN" sz="3200" b="1" dirty="0" smtClean="0">
                <a:sym typeface="宋体" panose="02010600030101010101" pitchFamily="2" charset="-122"/>
              </a:rPr>
              <a:t>RF</a:t>
            </a:r>
            <a:r>
              <a:rPr lang="zh-CN" altLang="en-US" sz="3200" b="1" strike="noStrike" noProof="1" smtClean="0"/>
              <a:t>屏蔽</a:t>
            </a:r>
            <a:r>
              <a:rPr lang="zh-CN" altLang="en-US" sz="3200" b="1" strike="noStrike" noProof="1"/>
              <a:t>结构形式</a:t>
            </a:r>
          </a:p>
        </p:txBody>
      </p:sp>
      <p:sp>
        <p:nvSpPr>
          <p:cNvPr id="22530" name="内容占位符 1"/>
          <p:cNvSpPr>
            <a:spLocks noGrp="1"/>
          </p:cNvSpPr>
          <p:nvPr>
            <p:ph idx="1"/>
          </p:nvPr>
        </p:nvSpPr>
        <p:spPr>
          <a:xfrm>
            <a:off x="539552" y="980728"/>
            <a:ext cx="8229600" cy="4919663"/>
          </a:xfrm>
        </p:spPr>
        <p:txBody>
          <a:bodyPr anchor="t"/>
          <a:lstStyle/>
          <a:p>
            <a:pPr>
              <a:spcBef>
                <a:spcPct val="0"/>
              </a:spcBef>
              <a:buClr>
                <a:srgbClr val="FFC000"/>
              </a:buClr>
              <a:buSzPct val="80000"/>
              <a:buFont typeface="Wingdings" pitchFamily="2" charset="2"/>
              <a:buChar char="l"/>
            </a:pPr>
            <a:r>
              <a:rPr lang="zh-CN" altLang="en-US" sz="2400" kern="1200" baseline="0" dirty="0">
                <a:latin typeface="+mn-ea"/>
                <a:cs typeface="+mn-cs"/>
                <a:sym typeface="宋体" panose="02010600030101010101" pitchFamily="2" charset="-122"/>
              </a:rPr>
              <a:t>双指型</a:t>
            </a:r>
            <a:r>
              <a:rPr lang="en-US" altLang="zh-CN" sz="2400" kern="1200" baseline="0" dirty="0">
                <a:latin typeface="+mn-ea"/>
                <a:cs typeface="+mn-cs"/>
                <a:sym typeface="宋体" panose="02010600030101010101" pitchFamily="2" charset="-122"/>
              </a:rPr>
              <a:t>RF</a:t>
            </a:r>
            <a:r>
              <a:rPr lang="zh-CN" altLang="en-US" sz="2400" kern="1200" baseline="0" dirty="0">
                <a:latin typeface="+mn-ea"/>
                <a:cs typeface="+mn-cs"/>
                <a:sym typeface="宋体" panose="02010600030101010101" pitchFamily="2" charset="-122"/>
              </a:rPr>
              <a:t>屏蔽波纹管在国内外大量采用</a:t>
            </a:r>
            <a:r>
              <a:rPr lang="zh-CN" altLang="en-US" sz="2400" kern="1200" baseline="0" dirty="0" smtClean="0">
                <a:latin typeface="+mn-ea"/>
                <a:cs typeface="+mn-cs"/>
                <a:sym typeface="宋体" panose="02010600030101010101" pitchFamily="2" charset="-122"/>
              </a:rPr>
              <a:t>，</a:t>
            </a:r>
            <a:r>
              <a:rPr lang="zh-CN" altLang="en-US" sz="2400" dirty="0" smtClean="0">
                <a:latin typeface="+mn-ea"/>
                <a:sym typeface="宋体" panose="02010600030101010101" pitchFamily="2" charset="-122"/>
              </a:rPr>
              <a:t>可靠性高</a:t>
            </a:r>
            <a:r>
              <a:rPr lang="zh-CN" altLang="en-US" sz="2400" kern="1200" baseline="0" dirty="0" smtClean="0">
                <a:latin typeface="+mn-ea"/>
                <a:cs typeface="+mn-cs"/>
                <a:sym typeface="宋体" panose="02010600030101010101" pitchFamily="2" charset="-122"/>
              </a:rPr>
              <a:t>，允许较大的拉伸、压缩和偏移量，故</a:t>
            </a:r>
            <a:r>
              <a:rPr lang="zh-CN" altLang="en-US" sz="2400" kern="1200" baseline="0" dirty="0">
                <a:latin typeface="+mn-ea"/>
                <a:cs typeface="+mn-cs"/>
                <a:sym typeface="宋体" panose="02010600030101010101" pitchFamily="2" charset="-122"/>
              </a:rPr>
              <a:t>采用双指型</a:t>
            </a:r>
            <a:r>
              <a:rPr lang="zh-CN" altLang="en-US" sz="2400" kern="1200" baseline="0" dirty="0" smtClean="0">
                <a:latin typeface="+mn-ea"/>
                <a:cs typeface="+mn-cs"/>
                <a:sym typeface="宋体" panose="02010600030101010101" pitchFamily="2" charset="-122"/>
              </a:rPr>
              <a:t>结构。</a:t>
            </a:r>
            <a:endParaRPr lang="zh-CN" altLang="en-US" sz="2400" kern="1200" baseline="0" dirty="0">
              <a:latin typeface="+mn-ea"/>
              <a:cs typeface="+mn-cs"/>
              <a:sym typeface="宋体" panose="02010600030101010101" pitchFamily="2" charset="-122"/>
            </a:endParaRPr>
          </a:p>
          <a:p>
            <a:pPr>
              <a:spcBef>
                <a:spcPct val="0"/>
              </a:spcBef>
              <a:buClr>
                <a:srgbClr val="FFC000"/>
              </a:buClr>
              <a:buSzPct val="80000"/>
              <a:buFont typeface="Wingdings" pitchFamily="2" charset="2"/>
              <a:buChar char="l"/>
            </a:pPr>
            <a:r>
              <a:rPr lang="zh-CN" altLang="en-US" sz="2400" kern="1200" baseline="0" dirty="0" smtClean="0">
                <a:latin typeface="+mn-ea"/>
                <a:cs typeface="+mn-cs"/>
                <a:sym typeface="宋体" panose="02010600030101010101" pitchFamily="2" charset="-122"/>
              </a:rPr>
              <a:t>接触</a:t>
            </a:r>
            <a:r>
              <a:rPr lang="zh-CN" altLang="en-US" sz="2400" kern="1200" baseline="0" dirty="0">
                <a:latin typeface="+mn-ea"/>
                <a:cs typeface="+mn-cs"/>
                <a:sym typeface="宋体" panose="02010600030101010101" pitchFamily="2" charset="-122"/>
              </a:rPr>
              <a:t>指搭在内管外形成镜向通路，最外侧弹簧指对接触指施加压力保证接触</a:t>
            </a:r>
            <a:r>
              <a:rPr lang="zh-CN" altLang="en-US" sz="2400" kern="1200" baseline="0" dirty="0" smtClean="0">
                <a:latin typeface="+mn-ea"/>
                <a:cs typeface="+mn-cs"/>
                <a:sym typeface="宋体" panose="02010600030101010101" pitchFamily="2" charset="-122"/>
              </a:rPr>
              <a:t>良好。</a:t>
            </a:r>
            <a:endParaRPr lang="zh-CN" altLang="en-US" sz="2400" kern="1200" baseline="0" dirty="0">
              <a:latin typeface="+mn-ea"/>
              <a:cs typeface="+mn-cs"/>
              <a:sym typeface="宋体" panose="02010600030101010101" pitchFamily="2" charset="-122"/>
            </a:endParaRPr>
          </a:p>
        </p:txBody>
      </p:sp>
      <p:pic>
        <p:nvPicPr>
          <p:cNvPr id="22531" name="图片 6"/>
          <p:cNvPicPr>
            <a:picLocks noChangeAspect="1"/>
          </p:cNvPicPr>
          <p:nvPr/>
        </p:nvPicPr>
        <p:blipFill>
          <a:blip r:embed="rId2"/>
          <a:stretch>
            <a:fillRect/>
          </a:stretch>
        </p:blipFill>
        <p:spPr>
          <a:xfrm>
            <a:off x="2051720" y="2708920"/>
            <a:ext cx="5079365" cy="3267710"/>
          </a:xfrm>
          <a:prstGeom prst="rect">
            <a:avLst/>
          </a:prstGeom>
          <a:noFill/>
          <a:ln w="9525">
            <a:noFill/>
          </a:ln>
        </p:spPr>
      </p:pic>
      <p:sp>
        <p:nvSpPr>
          <p:cNvPr id="2" name="灯片编号占位符 1"/>
          <p:cNvSpPr>
            <a:spLocks noGrp="1"/>
          </p:cNvSpPr>
          <p:nvPr>
            <p:ph type="sldNum" sz="quarter" idx="12"/>
          </p:nvPr>
        </p:nvSpPr>
        <p:spPr/>
        <p:txBody>
          <a:bodyPr/>
          <a:lstStyle/>
          <a:p>
            <a:fld id="{F277EA53-4DB1-4D95-B40D-C748397C9D0C}" type="slidenum">
              <a:rPr lang="zh-CN" altLang="en-US" smtClean="0"/>
              <a:t>23</a:t>
            </a:fld>
            <a:endParaRPr lang="zh-CN" altLang="en-US"/>
          </a:p>
        </p:txBody>
      </p:sp>
    </p:spTree>
    <p:extLst>
      <p:ext uri="{BB962C8B-B14F-4D97-AF65-F5344CB8AC3E}">
        <p14:creationId xmlns:p14="http://schemas.microsoft.com/office/powerpoint/2010/main" val="238478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9440" y="116632"/>
            <a:ext cx="8229600" cy="792088"/>
          </a:xfrm>
        </p:spPr>
        <p:txBody>
          <a:bodyPr>
            <a:normAutofit/>
          </a:bodyPr>
          <a:lstStyle/>
          <a:p>
            <a:r>
              <a:rPr lang="en-US" altLang="zh-CN" sz="3600" b="1" dirty="0" err="1" smtClean="0"/>
              <a:t>RF屏蔽</a:t>
            </a:r>
            <a:r>
              <a:rPr lang="zh-CN" altLang="en-US" sz="3600" b="1" dirty="0" smtClean="0"/>
              <a:t>波纹管总体结构</a:t>
            </a:r>
            <a:endParaRPr lang="zh-CN" altLang="en-US" sz="3600" b="1" dirty="0"/>
          </a:p>
        </p:txBody>
      </p:sp>
      <p:graphicFrame>
        <p:nvGraphicFramePr>
          <p:cNvPr id="4" name="内容占位符 3"/>
          <p:cNvGraphicFramePr>
            <a:graphicFrameLocks noGrp="1" noChangeAspect="1"/>
          </p:cNvGraphicFramePr>
          <p:nvPr>
            <p:ph idx="1"/>
          </p:nvPr>
        </p:nvGraphicFramePr>
        <p:xfrm>
          <a:off x="3493135" y="1060450"/>
          <a:ext cx="2085975" cy="2511425"/>
        </p:xfrm>
        <a:graphic>
          <a:graphicData uri="http://schemas.openxmlformats.org/presentationml/2006/ole">
            <mc:AlternateContent xmlns:mc="http://schemas.openxmlformats.org/markup-compatibility/2006">
              <mc:Choice xmlns:v="urn:schemas-microsoft-com:vml" Requires="v">
                <p:oleObj spid="_x0000_s2310" r:id="rId3" imgW="3457575" imgH="4162425" progId="Paint.Picture">
                  <p:embed/>
                </p:oleObj>
              </mc:Choice>
              <mc:Fallback>
                <p:oleObj r:id="rId3" imgW="3457575" imgH="4162425" progId="Paint.Picture">
                  <p:embed/>
                  <p:pic>
                    <p:nvPicPr>
                      <p:cNvPr id="0" name=""/>
                      <p:cNvPicPr/>
                      <p:nvPr/>
                    </p:nvPicPr>
                    <p:blipFill>
                      <a:blip r:embed="rId4"/>
                      <a:stretch>
                        <a:fillRect/>
                      </a:stretch>
                    </p:blipFill>
                    <p:spPr>
                      <a:xfrm>
                        <a:off x="3493135" y="1060450"/>
                        <a:ext cx="2085975" cy="2511425"/>
                      </a:xfrm>
                      <a:prstGeom prst="rect">
                        <a:avLst/>
                      </a:prstGeom>
                    </p:spPr>
                  </p:pic>
                </p:oleObj>
              </mc:Fallback>
            </mc:AlternateContent>
          </a:graphicData>
        </a:graphic>
      </p:graphicFrame>
      <p:graphicFrame>
        <p:nvGraphicFramePr>
          <p:cNvPr id="6" name="对象 5"/>
          <p:cNvGraphicFramePr/>
          <p:nvPr/>
        </p:nvGraphicFramePr>
        <p:xfrm>
          <a:off x="719455" y="1060450"/>
          <a:ext cx="2005330" cy="2511425"/>
        </p:xfrm>
        <a:graphic>
          <a:graphicData uri="http://schemas.openxmlformats.org/presentationml/2006/ole">
            <mc:AlternateContent xmlns:mc="http://schemas.openxmlformats.org/markup-compatibility/2006">
              <mc:Choice xmlns:v="urn:schemas-microsoft-com:vml" Requires="v">
                <p:oleObj spid="_x0000_s2311" r:id="rId5" imgW="1781175" imgH="2181225" progId="Paint.Picture">
                  <p:embed/>
                </p:oleObj>
              </mc:Choice>
              <mc:Fallback>
                <p:oleObj r:id="rId5" imgW="1781175" imgH="2181225" progId="Paint.Picture">
                  <p:embed/>
                  <p:pic>
                    <p:nvPicPr>
                      <p:cNvPr id="0" name=""/>
                      <p:cNvPicPr/>
                      <p:nvPr/>
                    </p:nvPicPr>
                    <p:blipFill>
                      <a:blip r:embed="rId6"/>
                      <a:stretch>
                        <a:fillRect/>
                      </a:stretch>
                    </p:blipFill>
                    <p:spPr>
                      <a:xfrm>
                        <a:off x="719455" y="1060450"/>
                        <a:ext cx="2005330" cy="2511425"/>
                      </a:xfrm>
                      <a:prstGeom prst="rect">
                        <a:avLst/>
                      </a:prstGeom>
                    </p:spPr>
                  </p:pic>
                </p:oleObj>
              </mc:Fallback>
            </mc:AlternateContent>
          </a:graphicData>
        </a:graphic>
      </p:graphicFrame>
      <p:graphicFrame>
        <p:nvGraphicFramePr>
          <p:cNvPr id="8" name="对象 7"/>
          <p:cNvGraphicFramePr/>
          <p:nvPr/>
        </p:nvGraphicFramePr>
        <p:xfrm>
          <a:off x="6273165" y="1163320"/>
          <a:ext cx="1363980" cy="1774190"/>
        </p:xfrm>
        <a:graphic>
          <a:graphicData uri="http://schemas.openxmlformats.org/presentationml/2006/ole">
            <mc:AlternateContent xmlns:mc="http://schemas.openxmlformats.org/markup-compatibility/2006">
              <mc:Choice xmlns:v="urn:schemas-microsoft-com:vml" Requires="v">
                <p:oleObj spid="_x0000_s2312" r:id="rId7" imgW="3848100" imgH="3581400" progId="Paint.Picture">
                  <p:embed/>
                </p:oleObj>
              </mc:Choice>
              <mc:Fallback>
                <p:oleObj r:id="rId7" imgW="3848100" imgH="3581400" progId="Paint.Picture">
                  <p:embed/>
                  <p:pic>
                    <p:nvPicPr>
                      <p:cNvPr id="0" name=""/>
                      <p:cNvPicPr/>
                      <p:nvPr/>
                    </p:nvPicPr>
                    <p:blipFill>
                      <a:blip r:embed="rId8"/>
                      <a:stretch>
                        <a:fillRect/>
                      </a:stretch>
                    </p:blipFill>
                    <p:spPr>
                      <a:xfrm>
                        <a:off x="6273165" y="1163320"/>
                        <a:ext cx="1363980" cy="1774190"/>
                      </a:xfrm>
                      <a:prstGeom prst="rect">
                        <a:avLst/>
                      </a:prstGeom>
                    </p:spPr>
                  </p:pic>
                </p:oleObj>
              </mc:Fallback>
            </mc:AlternateContent>
          </a:graphicData>
        </a:graphic>
      </p:graphicFrame>
      <p:graphicFrame>
        <p:nvGraphicFramePr>
          <p:cNvPr id="10" name="对象 9"/>
          <p:cNvGraphicFramePr/>
          <p:nvPr/>
        </p:nvGraphicFramePr>
        <p:xfrm>
          <a:off x="7415530" y="3232785"/>
          <a:ext cx="1371600" cy="1685925"/>
        </p:xfrm>
        <a:graphic>
          <a:graphicData uri="http://schemas.openxmlformats.org/presentationml/2006/ole">
            <mc:AlternateContent xmlns:mc="http://schemas.openxmlformats.org/markup-compatibility/2006">
              <mc:Choice xmlns:v="urn:schemas-microsoft-com:vml" Requires="v">
                <p:oleObj spid="_x0000_s2313" r:id="rId9" imgW="3752850" imgH="3276600" progId="Paint.Picture">
                  <p:embed/>
                </p:oleObj>
              </mc:Choice>
              <mc:Fallback>
                <p:oleObj r:id="rId9" imgW="3752850" imgH="3276600" progId="Paint.Picture">
                  <p:embed/>
                  <p:pic>
                    <p:nvPicPr>
                      <p:cNvPr id="0" name=""/>
                      <p:cNvPicPr/>
                      <p:nvPr/>
                    </p:nvPicPr>
                    <p:blipFill>
                      <a:blip r:embed="rId10"/>
                      <a:stretch>
                        <a:fillRect/>
                      </a:stretch>
                    </p:blipFill>
                    <p:spPr>
                      <a:xfrm>
                        <a:off x="7415530" y="3232785"/>
                        <a:ext cx="1371600" cy="1685925"/>
                      </a:xfrm>
                      <a:prstGeom prst="rect">
                        <a:avLst/>
                      </a:prstGeom>
                    </p:spPr>
                  </p:pic>
                </p:oleObj>
              </mc:Fallback>
            </mc:AlternateContent>
          </a:graphicData>
        </a:graphic>
      </p:graphicFrame>
      <p:graphicFrame>
        <p:nvGraphicFramePr>
          <p:cNvPr id="12" name="对象 11"/>
          <p:cNvGraphicFramePr/>
          <p:nvPr/>
        </p:nvGraphicFramePr>
        <p:xfrm>
          <a:off x="6387465" y="5008245"/>
          <a:ext cx="1464945" cy="1539875"/>
        </p:xfrm>
        <a:graphic>
          <a:graphicData uri="http://schemas.openxmlformats.org/presentationml/2006/ole">
            <mc:AlternateContent xmlns:mc="http://schemas.openxmlformats.org/markup-compatibility/2006">
              <mc:Choice xmlns:v="urn:schemas-microsoft-com:vml" Requires="v">
                <p:oleObj spid="_x0000_s2314" r:id="rId11" imgW="3514725" imgH="3181350" progId="Paint.Picture">
                  <p:embed/>
                </p:oleObj>
              </mc:Choice>
              <mc:Fallback>
                <p:oleObj r:id="rId11" imgW="3514725" imgH="3181350" progId="Paint.Picture">
                  <p:embed/>
                  <p:pic>
                    <p:nvPicPr>
                      <p:cNvPr id="0" name=""/>
                      <p:cNvPicPr/>
                      <p:nvPr/>
                    </p:nvPicPr>
                    <p:blipFill>
                      <a:blip r:embed="rId12"/>
                      <a:stretch>
                        <a:fillRect/>
                      </a:stretch>
                    </p:blipFill>
                    <p:spPr>
                      <a:xfrm>
                        <a:off x="6387465" y="5008245"/>
                        <a:ext cx="1464945" cy="1539875"/>
                      </a:xfrm>
                      <a:prstGeom prst="rect">
                        <a:avLst/>
                      </a:prstGeom>
                    </p:spPr>
                  </p:pic>
                </p:oleObj>
              </mc:Fallback>
            </mc:AlternateContent>
          </a:graphicData>
        </a:graphic>
      </p:graphicFrame>
      <p:sp>
        <p:nvSpPr>
          <p:cNvPr id="14" name="文本框 13"/>
          <p:cNvSpPr txBox="1"/>
          <p:nvPr/>
        </p:nvSpPr>
        <p:spPr>
          <a:xfrm>
            <a:off x="7750175" y="1826895"/>
            <a:ext cx="1036955" cy="645160"/>
          </a:xfrm>
          <a:prstGeom prst="rect">
            <a:avLst/>
          </a:prstGeom>
          <a:noFill/>
        </p:spPr>
        <p:txBody>
          <a:bodyPr wrap="square" rtlCol="0">
            <a:spAutoFit/>
          </a:bodyPr>
          <a:lstStyle/>
          <a:p>
            <a:pPr algn="ctr"/>
            <a:r>
              <a:rPr lang="zh-CN" altLang="en-US" b="1">
                <a:solidFill>
                  <a:srgbClr val="FF0000"/>
                </a:solidFill>
              </a:rPr>
              <a:t>波纹管组件</a:t>
            </a:r>
          </a:p>
        </p:txBody>
      </p:sp>
      <p:sp>
        <p:nvSpPr>
          <p:cNvPr id="15" name="文本框 14"/>
          <p:cNvSpPr txBox="1"/>
          <p:nvPr/>
        </p:nvSpPr>
        <p:spPr>
          <a:xfrm>
            <a:off x="6387465" y="3753485"/>
            <a:ext cx="1036955" cy="645160"/>
          </a:xfrm>
          <a:prstGeom prst="rect">
            <a:avLst/>
          </a:prstGeom>
          <a:noFill/>
        </p:spPr>
        <p:txBody>
          <a:bodyPr wrap="square" rtlCol="0">
            <a:spAutoFit/>
          </a:bodyPr>
          <a:lstStyle/>
          <a:p>
            <a:pPr algn="ctr"/>
            <a:r>
              <a:rPr lang="zh-CN" altLang="en-US" b="1">
                <a:solidFill>
                  <a:srgbClr val="FF0000"/>
                </a:solidFill>
              </a:rPr>
              <a:t>弹簧指组件</a:t>
            </a:r>
          </a:p>
        </p:txBody>
      </p:sp>
      <p:sp>
        <p:nvSpPr>
          <p:cNvPr id="16" name="文本框 15"/>
          <p:cNvSpPr txBox="1"/>
          <p:nvPr/>
        </p:nvSpPr>
        <p:spPr>
          <a:xfrm>
            <a:off x="7852410" y="5455920"/>
            <a:ext cx="1036955" cy="645160"/>
          </a:xfrm>
          <a:prstGeom prst="rect">
            <a:avLst/>
          </a:prstGeom>
          <a:noFill/>
        </p:spPr>
        <p:txBody>
          <a:bodyPr wrap="square" rtlCol="0">
            <a:spAutoFit/>
          </a:bodyPr>
          <a:lstStyle/>
          <a:p>
            <a:pPr algn="ctr"/>
            <a:r>
              <a:rPr lang="zh-CN" altLang="en-US" b="1">
                <a:solidFill>
                  <a:srgbClr val="FF0000"/>
                </a:solidFill>
              </a:rPr>
              <a:t>接触指组件</a:t>
            </a:r>
          </a:p>
        </p:txBody>
      </p:sp>
      <p:sp>
        <p:nvSpPr>
          <p:cNvPr id="17" name="文本框 16"/>
          <p:cNvSpPr txBox="1"/>
          <p:nvPr/>
        </p:nvSpPr>
        <p:spPr>
          <a:xfrm>
            <a:off x="838835" y="4001135"/>
            <a:ext cx="4813300" cy="2584450"/>
          </a:xfrm>
          <a:prstGeom prst="rect">
            <a:avLst/>
          </a:prstGeom>
          <a:noFill/>
        </p:spPr>
        <p:txBody>
          <a:bodyPr wrap="square" rtlCol="0">
            <a:spAutoFit/>
          </a:bodyPr>
          <a:lstStyle/>
          <a:p>
            <a:r>
              <a:rPr lang="en-US" altLang="zh-CN" b="1" dirty="0"/>
              <a:t>         </a:t>
            </a:r>
            <a:r>
              <a:rPr lang="en-US" altLang="zh-CN" b="1" dirty="0" err="1" smtClean="0"/>
              <a:t>RF屏蔽</a:t>
            </a:r>
            <a:r>
              <a:rPr lang="zh-CN" altLang="en-US" b="1" dirty="0" smtClean="0"/>
              <a:t>波纹管</a:t>
            </a:r>
            <a:r>
              <a:rPr lang="zh-CN" altLang="en-US" b="1" dirty="0"/>
              <a:t>由波纹管组件、弹簧指组件、接触指组件、水冷组件及法兰等组成，总长</a:t>
            </a:r>
            <a:r>
              <a:rPr lang="en-US" altLang="zh-CN" b="1" dirty="0"/>
              <a:t>140mm</a:t>
            </a:r>
            <a:r>
              <a:rPr lang="zh-CN" altLang="en-US" b="1" dirty="0"/>
              <a:t>，波纹管内</a:t>
            </a:r>
            <a:r>
              <a:rPr lang="en-US" altLang="zh-CN" b="1" dirty="0"/>
              <a:t>/</a:t>
            </a:r>
            <a:r>
              <a:rPr lang="zh-CN" altLang="en-US" b="1" dirty="0"/>
              <a:t>外径为：</a:t>
            </a:r>
            <a:r>
              <a:rPr lang="en-US" altLang="zh-CN" b="1" dirty="0"/>
              <a:t>125mm/145mm</a:t>
            </a:r>
            <a:r>
              <a:rPr lang="zh-CN" altLang="en-US" b="1" dirty="0"/>
              <a:t>，接伸</a:t>
            </a:r>
            <a:r>
              <a:rPr lang="en-US" altLang="zh-CN" b="1" dirty="0"/>
              <a:t>/</a:t>
            </a:r>
            <a:r>
              <a:rPr lang="zh-CN" altLang="en-US" b="1" dirty="0"/>
              <a:t>压缩量为：</a:t>
            </a:r>
            <a:r>
              <a:rPr lang="en-US" altLang="zh-CN" b="1" dirty="0"/>
              <a:t>5mm/12mm</a:t>
            </a:r>
            <a:r>
              <a:rPr lang="zh-CN" altLang="en-US" b="1" dirty="0"/>
              <a:t>，利用支撑杆上的开口销来限</a:t>
            </a:r>
            <a:r>
              <a:rPr lang="zh-CN" altLang="en-US" b="1" dirty="0" smtClean="0"/>
              <a:t>位。</a:t>
            </a:r>
            <a:endParaRPr lang="zh-CN" altLang="en-US" b="1" dirty="0"/>
          </a:p>
          <a:p>
            <a:r>
              <a:rPr lang="zh-CN" altLang="en-US" b="1" dirty="0"/>
              <a:t>         焊接顺序：</a:t>
            </a:r>
            <a:r>
              <a:rPr lang="zh-CN" altLang="en-US" b="1" dirty="0">
                <a:solidFill>
                  <a:srgbClr val="0070C0"/>
                </a:solidFill>
              </a:rPr>
              <a:t>各组件分别焊接           波纹管组件固定        弹簧指组件插入波纹管焊接         接触指插入弹簧指后与波纹管组件焊接       水冷组件焊接            法兰焊接</a:t>
            </a:r>
          </a:p>
        </p:txBody>
      </p:sp>
      <p:sp>
        <p:nvSpPr>
          <p:cNvPr id="20" name="右箭头 19"/>
          <p:cNvSpPr/>
          <p:nvPr/>
        </p:nvSpPr>
        <p:spPr>
          <a:xfrm>
            <a:off x="4210685" y="5516880"/>
            <a:ext cx="50355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1834515" y="5805170"/>
            <a:ext cx="36004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5074285" y="5805170"/>
            <a:ext cx="43243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859020" y="6021070"/>
            <a:ext cx="28765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2193925" y="6309360"/>
            <a:ext cx="5041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F277EA53-4DB1-4D95-B40D-C748397C9D0C}" type="slidenum">
              <a:rPr lang="zh-CN" altLang="en-US" smtClean="0"/>
              <a:t>24</a:t>
            </a:fld>
            <a:endParaRPr lang="zh-CN" altLang="en-US"/>
          </a:p>
        </p:txBody>
      </p:sp>
    </p:spTree>
    <p:extLst>
      <p:ext uri="{BB962C8B-B14F-4D97-AF65-F5344CB8AC3E}">
        <p14:creationId xmlns:p14="http://schemas.microsoft.com/office/powerpoint/2010/main" val="460744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0063" y="142875"/>
            <a:ext cx="8072438" cy="725488"/>
          </a:xfrm>
        </p:spPr>
        <p:txBody>
          <a:bodyPr>
            <a:normAutofit/>
          </a:bodyPr>
          <a:lstStyle/>
          <a:p>
            <a:pPr fontAlgn="base"/>
            <a:r>
              <a:rPr lang="zh-CN" altLang="en-US" sz="3600" b="1" strike="noStrike" noProof="1"/>
              <a:t>弹簧指结构</a:t>
            </a:r>
          </a:p>
        </p:txBody>
      </p:sp>
      <p:sp>
        <p:nvSpPr>
          <p:cNvPr id="23554" name="文本框 4"/>
          <p:cNvSpPr txBox="1"/>
          <p:nvPr/>
        </p:nvSpPr>
        <p:spPr>
          <a:xfrm>
            <a:off x="247650" y="4005263"/>
            <a:ext cx="7112000" cy="3088025"/>
          </a:xfrm>
          <a:prstGeom prst="rect">
            <a:avLst/>
          </a:prstGeom>
          <a:noFill/>
          <a:ln w="9525">
            <a:noFill/>
          </a:ln>
        </p:spPr>
        <p:txBody>
          <a:bodyPr wrap="square" anchor="t">
            <a:spAutoFit/>
          </a:bodyPr>
          <a:lstStyle/>
          <a:p>
            <a:pPr eaLnBrk="0" hangingPunct="0"/>
            <a:r>
              <a:rPr lang="zh-CN" altLang="en-US" sz="2400" b="1" baseline="-25000" dirty="0">
                <a:latin typeface="Calibri" panose="020F0502020204030204" pitchFamily="34" charset="0"/>
                <a:ea typeface="宋体" panose="02010600030101010101" pitchFamily="2" charset="-122"/>
              </a:rPr>
              <a:t>设计特点：</a:t>
            </a:r>
            <a:endParaRPr lang="en-US" altLang="zh-CN" sz="2400" b="1"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1</a:t>
            </a:r>
            <a:r>
              <a:rPr lang="zh-CN" altLang="en-US" sz="2400" baseline="-25000" dirty="0">
                <a:latin typeface="Calibri" panose="020F0502020204030204" pitchFamily="34" charset="0"/>
                <a:ea typeface="宋体" panose="02010600030101010101" pitchFamily="2" charset="-122"/>
              </a:rPr>
              <a:t>、弹簧指端部为突出曲面，保证点接触，避免产生不稳定</a:t>
            </a:r>
            <a:r>
              <a:rPr lang="zh-CN" altLang="en-US" sz="2400" baseline="-25000" dirty="0" smtClean="0">
                <a:latin typeface="Calibri" panose="020F0502020204030204" pitchFamily="34" charset="0"/>
                <a:ea typeface="宋体" panose="02010600030101010101" pitchFamily="2" charset="-122"/>
              </a:rPr>
              <a:t>接触；</a:t>
            </a:r>
            <a:endParaRPr lang="zh-CN" altLang="en-US"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2</a:t>
            </a:r>
            <a:r>
              <a:rPr lang="zh-CN" altLang="en-US" sz="2400" baseline="-25000" dirty="0">
                <a:latin typeface="Calibri" panose="020F0502020204030204" pitchFamily="34" charset="0"/>
                <a:ea typeface="宋体" panose="02010600030101010101" pitchFamily="2" charset="-122"/>
              </a:rPr>
              <a:t>、出于成型考虑，分为上下两片，成型后氩弧焊点焊在不锈钢压环</a:t>
            </a:r>
            <a:r>
              <a:rPr lang="zh-CN" altLang="en-US" sz="2400" baseline="-25000" dirty="0" smtClean="0">
                <a:latin typeface="Calibri" panose="020F0502020204030204" pitchFamily="34" charset="0"/>
                <a:ea typeface="宋体" panose="02010600030101010101" pitchFamily="2" charset="-122"/>
              </a:rPr>
              <a:t>上；</a:t>
            </a:r>
            <a:endParaRPr lang="zh-CN" altLang="en-US"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3</a:t>
            </a:r>
            <a:r>
              <a:rPr lang="zh-CN" altLang="en-US" sz="2400" baseline="-25000" dirty="0">
                <a:latin typeface="Calibri" panose="020F0502020204030204" pitchFamily="34" charset="0"/>
                <a:ea typeface="宋体" panose="02010600030101010101" pitchFamily="2" charset="-122"/>
              </a:rPr>
              <a:t>、弯折部分与弹簧指根部分开，确保</a:t>
            </a:r>
            <a:r>
              <a:rPr lang="zh-CN" altLang="en-US" sz="2400" baseline="-25000" dirty="0" smtClean="0">
                <a:latin typeface="Calibri" panose="020F0502020204030204" pitchFamily="34" charset="0"/>
                <a:ea typeface="宋体" panose="02010600030101010101" pitchFamily="2" charset="-122"/>
              </a:rPr>
              <a:t>应力状态；</a:t>
            </a:r>
            <a:endParaRPr lang="en-US" altLang="zh-CN"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3</a:t>
            </a:r>
            <a:r>
              <a:rPr lang="zh-CN" altLang="en-US" sz="2400" baseline="-25000" dirty="0">
                <a:latin typeface="Calibri" panose="020F0502020204030204" pitchFamily="34" charset="0"/>
                <a:ea typeface="宋体" panose="02010600030101010101" pitchFamily="2" charset="-122"/>
              </a:rPr>
              <a:t>、尝试两种接触方案，一种接触点位于内管棱线，弹簧指压力与波纹管轴线</a:t>
            </a:r>
          </a:p>
          <a:p>
            <a:pPr eaLnBrk="0" hangingPunct="0"/>
            <a:r>
              <a:rPr lang="zh-CN" altLang="en-US" sz="2400" baseline="-25000" dirty="0">
                <a:latin typeface="Calibri" panose="020F0502020204030204" pitchFamily="34" charset="0"/>
                <a:ea typeface="宋体" panose="02010600030101010101" pitchFamily="2" charset="-122"/>
              </a:rPr>
              <a:t>垂直，减小行程阻力；另一方案接触点位于内管斜面上，减小内管与接触指</a:t>
            </a:r>
          </a:p>
          <a:p>
            <a:pPr eaLnBrk="0" hangingPunct="0"/>
            <a:r>
              <a:rPr lang="zh-CN" altLang="en-US" sz="2400" baseline="-25000" dirty="0">
                <a:latin typeface="Calibri" panose="020F0502020204030204" pitchFamily="34" charset="0"/>
                <a:ea typeface="宋体" panose="02010600030101010101" pitchFamily="2" charset="-122"/>
              </a:rPr>
              <a:t>台阶以减小</a:t>
            </a:r>
            <a:r>
              <a:rPr lang="zh-CN" altLang="en-US" sz="2400" baseline="-25000" dirty="0" smtClean="0">
                <a:latin typeface="Calibri" panose="020F0502020204030204" pitchFamily="34" charset="0"/>
                <a:ea typeface="宋体" panose="02010600030101010101" pitchFamily="2" charset="-122"/>
              </a:rPr>
              <a:t>阻抗；</a:t>
            </a:r>
            <a:endParaRPr lang="zh-CN" altLang="en-US"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4</a:t>
            </a:r>
            <a:r>
              <a:rPr lang="zh-CN" altLang="en-US" sz="2400" baseline="-25000" dirty="0">
                <a:latin typeface="Calibri" panose="020F0502020204030204" pitchFamily="34" charset="0"/>
                <a:ea typeface="宋体" panose="02010600030101010101" pitchFamily="2" charset="-122"/>
              </a:rPr>
              <a:t>、弹簧指材料为</a:t>
            </a:r>
            <a:r>
              <a:rPr lang="en-US" altLang="zh-CN" sz="2400" baseline="-25000" dirty="0">
                <a:latin typeface="Calibri" panose="020F0502020204030204" pitchFamily="34" charset="0"/>
                <a:ea typeface="宋体" panose="02010600030101010101" pitchFamily="2" charset="-122"/>
              </a:rPr>
              <a:t>0.4mm</a:t>
            </a:r>
            <a:r>
              <a:rPr lang="zh-CN" altLang="zh-CN" sz="2400" baseline="-25000" dirty="0">
                <a:latin typeface="Calibri" panose="020F0502020204030204" pitchFamily="34" charset="0"/>
                <a:ea typeface="宋体" panose="02010600030101010101" pitchFamily="2" charset="-122"/>
              </a:rPr>
              <a:t>厚</a:t>
            </a:r>
            <a:r>
              <a:rPr lang="en-US" altLang="zh-CN" sz="2400" baseline="-25000" dirty="0">
                <a:latin typeface="Calibri" panose="020F0502020204030204" pitchFamily="34" charset="0"/>
                <a:ea typeface="宋体" panose="02010600030101010101" pitchFamily="2" charset="-122"/>
              </a:rPr>
              <a:t>Inconel 625</a:t>
            </a:r>
            <a:r>
              <a:rPr lang="zh-CN" altLang="en-US" sz="2400" baseline="-25000" dirty="0">
                <a:latin typeface="Calibri" panose="020F0502020204030204" pitchFamily="34" charset="0"/>
                <a:ea typeface="宋体" panose="02010600030101010101" pitchFamily="2" charset="-122"/>
              </a:rPr>
              <a:t>，接触指为</a:t>
            </a:r>
            <a:r>
              <a:rPr lang="en-US" altLang="zh-CN" sz="2400" baseline="-25000" dirty="0">
                <a:latin typeface="Calibri" panose="020F0502020204030204" pitchFamily="34" charset="0"/>
                <a:ea typeface="宋体" panose="02010600030101010101" pitchFamily="2" charset="-122"/>
              </a:rPr>
              <a:t>0.2mm</a:t>
            </a:r>
            <a:r>
              <a:rPr lang="zh-CN" altLang="en-US" sz="2400" baseline="-25000" dirty="0">
                <a:latin typeface="Calibri" panose="020F0502020204030204" pitchFamily="34" charset="0"/>
                <a:ea typeface="宋体" panose="02010600030101010101" pitchFamily="2" charset="-122"/>
              </a:rPr>
              <a:t>厚</a:t>
            </a:r>
            <a:r>
              <a:rPr lang="en-US" altLang="zh-CN" sz="2400" baseline="-25000" dirty="0" smtClean="0">
                <a:latin typeface="Calibri" panose="020F0502020204030204" pitchFamily="34" charset="0"/>
                <a:ea typeface="宋体" panose="02010600030101010101" pitchFamily="2" charset="-122"/>
              </a:rPr>
              <a:t>C17200</a:t>
            </a:r>
            <a:r>
              <a:rPr lang="en-US" altLang="zh-CN" sz="2400" baseline="-25000" dirty="0">
                <a:latin typeface="Calibri" panose="020F0502020204030204" pitchFamily="34" charset="0"/>
                <a:ea typeface="宋体" panose="02010600030101010101" pitchFamily="2" charset="-122"/>
              </a:rPr>
              <a:t>,</a:t>
            </a:r>
            <a:r>
              <a:rPr lang="zh-CN" altLang="zh-CN" sz="2400" baseline="-25000" dirty="0">
                <a:latin typeface="Calibri" panose="020F0502020204030204" pitchFamily="34" charset="0"/>
                <a:ea typeface="宋体" panose="02010600030101010101" pitchFamily="2" charset="-122"/>
              </a:rPr>
              <a:t>宽度随位置</a:t>
            </a:r>
          </a:p>
          <a:p>
            <a:pPr eaLnBrk="0" hangingPunct="0"/>
            <a:r>
              <a:rPr lang="zh-CN" altLang="zh-CN" sz="2400" baseline="-25000" dirty="0" smtClean="0">
                <a:latin typeface="Calibri" panose="020F0502020204030204" pitchFamily="34" charset="0"/>
                <a:ea typeface="宋体" panose="02010600030101010101" pitchFamily="2" charset="-122"/>
              </a:rPr>
              <a:t>变化</a:t>
            </a:r>
            <a:r>
              <a:rPr lang="zh-CN" altLang="en-US" sz="2400" baseline="-25000" dirty="0" smtClean="0">
                <a:latin typeface="Calibri" panose="020F0502020204030204" pitchFamily="34" charset="0"/>
                <a:ea typeface="宋体" panose="02010600030101010101" pitchFamily="2" charset="-122"/>
              </a:rPr>
              <a:t>；</a:t>
            </a:r>
            <a:endParaRPr lang="en-US" altLang="zh-CN"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5</a:t>
            </a:r>
            <a:r>
              <a:rPr lang="zh-CN" altLang="en-US" sz="2400" baseline="-25000" dirty="0">
                <a:latin typeface="Calibri" panose="020F0502020204030204" pitchFamily="34" charset="0"/>
                <a:ea typeface="宋体" panose="02010600030101010101" pitchFamily="2" charset="-122"/>
              </a:rPr>
              <a:t>、内管与接触指台阶为</a:t>
            </a:r>
            <a:r>
              <a:rPr lang="en-US" altLang="zh-CN" sz="2400" baseline="-25000" dirty="0">
                <a:latin typeface="Calibri" panose="020F0502020204030204" pitchFamily="34" charset="0"/>
                <a:ea typeface="宋体" panose="02010600030101010101" pitchFamily="2" charset="-122"/>
              </a:rPr>
              <a:t>1mm</a:t>
            </a:r>
            <a:r>
              <a:rPr lang="zh-CN" altLang="en-US" sz="2400" baseline="-25000" dirty="0">
                <a:latin typeface="Calibri" panose="020F0502020204030204" pitchFamily="34" charset="0"/>
                <a:ea typeface="宋体" panose="02010600030101010101" pitchFamily="2" charset="-122"/>
              </a:rPr>
              <a:t>和</a:t>
            </a:r>
            <a:r>
              <a:rPr lang="en-US" altLang="zh-CN" sz="2400" baseline="-25000" dirty="0" smtClean="0">
                <a:latin typeface="Calibri" panose="020F0502020204030204" pitchFamily="34" charset="0"/>
                <a:ea typeface="宋体" panose="02010600030101010101" pitchFamily="2" charset="-122"/>
              </a:rPr>
              <a:t>0.7mm；</a:t>
            </a:r>
            <a:endParaRPr lang="en-US" altLang="zh-CN" sz="2400" baseline="-25000" dirty="0">
              <a:latin typeface="Calibri" panose="020F0502020204030204" pitchFamily="34" charset="0"/>
              <a:ea typeface="宋体" panose="02010600030101010101" pitchFamily="2" charset="-122"/>
            </a:endParaRPr>
          </a:p>
          <a:p>
            <a:pPr eaLnBrk="0" hangingPunct="0"/>
            <a:r>
              <a:rPr lang="en-US" altLang="zh-CN" sz="2400" baseline="-25000" dirty="0">
                <a:latin typeface="Calibri" panose="020F0502020204030204" pitchFamily="34" charset="0"/>
                <a:ea typeface="宋体" panose="02010600030101010101" pitchFamily="2" charset="-122"/>
              </a:rPr>
              <a:t>6</a:t>
            </a:r>
            <a:r>
              <a:rPr lang="zh-CN" altLang="en-US" sz="2400" baseline="-25000" dirty="0">
                <a:latin typeface="Calibri" panose="020F0502020204030204" pitchFamily="34" charset="0"/>
                <a:ea typeface="宋体" panose="02010600030101010101" pitchFamily="2" charset="-122"/>
              </a:rPr>
              <a:t>、设计接触力为</a:t>
            </a:r>
            <a:r>
              <a:rPr lang="en-US" altLang="zh-CN" sz="2400" baseline="-25000" dirty="0">
                <a:latin typeface="Calibri" panose="020F0502020204030204" pitchFamily="34" charset="0"/>
                <a:ea typeface="宋体" panose="02010600030101010101" pitchFamily="2" charset="-122"/>
              </a:rPr>
              <a:t>125</a:t>
            </a:r>
            <a:r>
              <a:rPr lang="zh-CN" altLang="zh-CN" sz="2400" baseline="-25000" dirty="0">
                <a:latin typeface="Calibri" panose="020F0502020204030204" pitchFamily="34" charset="0"/>
                <a:ea typeface="宋体" panose="02010600030101010101" pitchFamily="2" charset="-122"/>
              </a:rPr>
              <a:t>±</a:t>
            </a:r>
            <a:r>
              <a:rPr lang="en-US" altLang="zh-CN" sz="2400" baseline="-25000" dirty="0" smtClean="0">
                <a:latin typeface="Calibri" panose="020F0502020204030204" pitchFamily="34" charset="0"/>
                <a:ea typeface="宋体" panose="02010600030101010101" pitchFamily="2" charset="-122"/>
              </a:rPr>
              <a:t>25g。</a:t>
            </a:r>
            <a:endParaRPr lang="en-US" altLang="zh-CN" sz="2800" baseline="-25000" dirty="0">
              <a:latin typeface="Calibri" panose="020F0502020204030204" pitchFamily="34" charset="0"/>
              <a:ea typeface="宋体" panose="02010600030101010101" pitchFamily="2" charset="-122"/>
            </a:endParaRPr>
          </a:p>
          <a:p>
            <a:pPr eaLnBrk="0" hangingPunct="0"/>
            <a:endParaRPr lang="zh-CN" altLang="en-US" sz="2800" b="1" baseline="-25000" dirty="0">
              <a:solidFill>
                <a:srgbClr val="FF0000"/>
              </a:solidFill>
              <a:latin typeface="Calibri" panose="020F0502020204030204" pitchFamily="34" charset="0"/>
              <a:ea typeface="宋体" panose="02010600030101010101" pitchFamily="2" charset="-122"/>
            </a:endParaRPr>
          </a:p>
        </p:txBody>
      </p:sp>
      <p:sp>
        <p:nvSpPr>
          <p:cNvPr id="23556" name="文本框 3"/>
          <p:cNvSpPr txBox="1"/>
          <p:nvPr/>
        </p:nvSpPr>
        <p:spPr>
          <a:xfrm>
            <a:off x="3929564" y="3923824"/>
            <a:ext cx="1712262" cy="306387"/>
          </a:xfrm>
          <a:prstGeom prst="rect">
            <a:avLst/>
          </a:prstGeom>
          <a:noFill/>
          <a:ln w="9525">
            <a:noFill/>
          </a:ln>
        </p:spPr>
        <p:txBody>
          <a:bodyPr wrap="square" anchor="t">
            <a:spAutoFit/>
          </a:bodyPr>
          <a:lstStyle/>
          <a:p>
            <a:r>
              <a:rPr lang="zh-CN" altLang="en-US" sz="1400" dirty="0">
                <a:solidFill>
                  <a:srgbClr val="FF0000"/>
                </a:solidFill>
                <a:latin typeface="Calibri" panose="020F0502020204030204" pitchFamily="34" charset="0"/>
                <a:ea typeface="宋体" panose="02010600030101010101" pitchFamily="2" charset="-122"/>
              </a:rPr>
              <a:t>弹簧指三维模型</a:t>
            </a:r>
          </a:p>
        </p:txBody>
      </p:sp>
      <p:graphicFrame>
        <p:nvGraphicFramePr>
          <p:cNvPr id="4" name="内容占位符 3"/>
          <p:cNvGraphicFramePr>
            <a:graphicFrameLocks noGrp="1" noChangeAspect="1"/>
          </p:cNvGraphicFramePr>
          <p:nvPr>
            <p:ph idx="1"/>
          </p:nvPr>
        </p:nvGraphicFramePr>
        <p:xfrm>
          <a:off x="803275" y="1074420"/>
          <a:ext cx="3623945" cy="2931160"/>
        </p:xfrm>
        <a:graphic>
          <a:graphicData uri="http://schemas.openxmlformats.org/presentationml/2006/ole">
            <mc:AlternateContent xmlns:mc="http://schemas.openxmlformats.org/markup-compatibility/2006">
              <mc:Choice xmlns:v="urn:schemas-microsoft-com:vml" Requires="v">
                <p:oleObj spid="_x0000_s3233" r:id="rId3" imgW="4914900" imgH="3743325" progId="Paint.Picture">
                  <p:embed/>
                </p:oleObj>
              </mc:Choice>
              <mc:Fallback>
                <p:oleObj r:id="rId3" imgW="4914900" imgH="3743325" progId="Paint.Picture">
                  <p:embed/>
                  <p:pic>
                    <p:nvPicPr>
                      <p:cNvPr id="0" name=""/>
                      <p:cNvPicPr/>
                      <p:nvPr/>
                    </p:nvPicPr>
                    <p:blipFill>
                      <a:blip r:embed="rId4"/>
                      <a:stretch>
                        <a:fillRect/>
                      </a:stretch>
                    </p:blipFill>
                    <p:spPr>
                      <a:xfrm>
                        <a:off x="803275" y="1074420"/>
                        <a:ext cx="3623945" cy="2931160"/>
                      </a:xfrm>
                      <a:prstGeom prst="rect">
                        <a:avLst/>
                      </a:prstGeom>
                    </p:spPr>
                  </p:pic>
                </p:oleObj>
              </mc:Fallback>
            </mc:AlternateContent>
          </a:graphicData>
        </a:graphic>
      </p:graphicFrame>
      <p:graphicFrame>
        <p:nvGraphicFramePr>
          <p:cNvPr id="6" name="对象 5"/>
          <p:cNvGraphicFramePr/>
          <p:nvPr/>
        </p:nvGraphicFramePr>
        <p:xfrm>
          <a:off x="5064760" y="1074420"/>
          <a:ext cx="3244850" cy="2931160"/>
        </p:xfrm>
        <a:graphic>
          <a:graphicData uri="http://schemas.openxmlformats.org/presentationml/2006/ole">
            <mc:AlternateContent xmlns:mc="http://schemas.openxmlformats.org/markup-compatibility/2006">
              <mc:Choice xmlns:v="urn:schemas-microsoft-com:vml" Requires="v">
                <p:oleObj spid="_x0000_s3234" r:id="rId5" imgW="4267200" imgH="3914775" progId="Paint.Picture">
                  <p:embed/>
                </p:oleObj>
              </mc:Choice>
              <mc:Fallback>
                <p:oleObj r:id="rId5" imgW="4267200" imgH="3914775" progId="Paint.Picture">
                  <p:embed/>
                  <p:pic>
                    <p:nvPicPr>
                      <p:cNvPr id="0" name=""/>
                      <p:cNvPicPr/>
                      <p:nvPr/>
                    </p:nvPicPr>
                    <p:blipFill>
                      <a:blip r:embed="rId6"/>
                      <a:stretch>
                        <a:fillRect/>
                      </a:stretch>
                    </p:blipFill>
                    <p:spPr>
                      <a:xfrm>
                        <a:off x="5064760" y="1074420"/>
                        <a:ext cx="3244850" cy="2931160"/>
                      </a:xfrm>
                      <a:prstGeom prst="rect">
                        <a:avLst/>
                      </a:prstGeom>
                    </p:spPr>
                  </p:pic>
                </p:oleObj>
              </mc:Fallback>
            </mc:AlternateContent>
          </a:graphicData>
        </a:graphic>
      </p:graphicFrame>
      <p:graphicFrame>
        <p:nvGraphicFramePr>
          <p:cNvPr id="10" name="对象 9"/>
          <p:cNvGraphicFramePr/>
          <p:nvPr>
            <p:extLst>
              <p:ext uri="{D42A27DB-BD31-4B8C-83A1-F6EECF244321}">
                <p14:modId xmlns:p14="http://schemas.microsoft.com/office/powerpoint/2010/main" val="1048859186"/>
              </p:ext>
            </p:extLst>
          </p:nvPr>
        </p:nvGraphicFramePr>
        <p:xfrm>
          <a:off x="7230745" y="4235147"/>
          <a:ext cx="1913255" cy="1774825"/>
        </p:xfrm>
        <a:graphic>
          <a:graphicData uri="http://schemas.openxmlformats.org/presentationml/2006/ole">
            <mc:AlternateContent xmlns:mc="http://schemas.openxmlformats.org/markup-compatibility/2006">
              <mc:Choice xmlns:v="urn:schemas-microsoft-com:vml" Requires="v">
                <p:oleObj spid="_x0000_s3235" r:id="rId7" imgW="3305175" imgH="2390775" progId="Paint.Picture">
                  <p:embed/>
                </p:oleObj>
              </mc:Choice>
              <mc:Fallback>
                <p:oleObj r:id="rId7" imgW="3305175" imgH="2390775" progId="Paint.Picture">
                  <p:embed/>
                  <p:pic>
                    <p:nvPicPr>
                      <p:cNvPr id="0" name=""/>
                      <p:cNvPicPr/>
                      <p:nvPr/>
                    </p:nvPicPr>
                    <p:blipFill>
                      <a:blip r:embed="rId8"/>
                      <a:stretch>
                        <a:fillRect/>
                      </a:stretch>
                    </p:blipFill>
                    <p:spPr>
                      <a:xfrm>
                        <a:off x="7230745" y="4235147"/>
                        <a:ext cx="1913255" cy="1774825"/>
                      </a:xfrm>
                      <a:prstGeom prst="rect">
                        <a:avLst/>
                      </a:prstGeom>
                    </p:spPr>
                  </p:pic>
                </p:oleObj>
              </mc:Fallback>
            </mc:AlternateContent>
          </a:graphicData>
        </a:graphic>
      </p:graphicFrame>
      <p:sp>
        <p:nvSpPr>
          <p:cNvPr id="2" name="灯片编号占位符 1"/>
          <p:cNvSpPr>
            <a:spLocks noGrp="1"/>
          </p:cNvSpPr>
          <p:nvPr>
            <p:ph type="sldNum" sz="quarter" idx="12"/>
          </p:nvPr>
        </p:nvSpPr>
        <p:spPr/>
        <p:txBody>
          <a:bodyPr/>
          <a:lstStyle/>
          <a:p>
            <a:fld id="{F277EA53-4DB1-4D95-B40D-C748397C9D0C}" type="slidenum">
              <a:rPr lang="zh-CN" altLang="en-US" smtClean="0"/>
              <a:t>25</a:t>
            </a:fld>
            <a:endParaRPr lang="zh-CN" altLang="en-US"/>
          </a:p>
        </p:txBody>
      </p:sp>
    </p:spTree>
    <p:extLst>
      <p:ext uri="{BB962C8B-B14F-4D97-AF65-F5344CB8AC3E}">
        <p14:creationId xmlns:p14="http://schemas.microsoft.com/office/powerpoint/2010/main" val="2260506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0063" y="142875"/>
            <a:ext cx="8072438" cy="725488"/>
          </a:xfrm>
        </p:spPr>
        <p:txBody>
          <a:bodyPr>
            <a:normAutofit/>
          </a:bodyPr>
          <a:lstStyle/>
          <a:p>
            <a:pPr fontAlgn="base"/>
            <a:r>
              <a:rPr lang="zh-CN" altLang="en-US" sz="3600" b="1" strike="noStrike" noProof="1"/>
              <a:t>弹簧指成形</a:t>
            </a:r>
          </a:p>
        </p:txBody>
      </p:sp>
      <p:sp>
        <p:nvSpPr>
          <p:cNvPr id="24578" name="内容占位符 1"/>
          <p:cNvSpPr>
            <a:spLocks noGrp="1"/>
          </p:cNvSpPr>
          <p:nvPr>
            <p:ph idx="1"/>
          </p:nvPr>
        </p:nvSpPr>
        <p:spPr>
          <a:xfrm>
            <a:off x="457200" y="998855"/>
            <a:ext cx="8229600" cy="4919663"/>
          </a:xfrm>
        </p:spPr>
        <p:txBody>
          <a:bodyPr anchor="t"/>
          <a:lstStyle/>
          <a:p>
            <a:pPr marL="0" indent="0">
              <a:spcBef>
                <a:spcPct val="0"/>
              </a:spcBef>
              <a:buClr>
                <a:srgbClr val="FFC000"/>
              </a:buClr>
              <a:buSzPct val="80000"/>
              <a:buFont typeface="Wingdings" panose="05000000000000000000" pitchFamily="2" charset="2"/>
            </a:pPr>
            <a:r>
              <a:rPr lang="zh-CN" altLang="en-US" sz="1600" kern="1200" baseline="0" dirty="0">
                <a:latin typeface="+mn-ea"/>
                <a:cs typeface="+mn-cs"/>
                <a:sym typeface="宋体" panose="02010600030101010101" pitchFamily="2" charset="-122"/>
              </a:rPr>
              <a:t>难点：弹簧指成型，需进行大量实验</a:t>
            </a:r>
          </a:p>
          <a:p>
            <a:pPr marL="0" indent="0">
              <a:spcBef>
                <a:spcPct val="0"/>
              </a:spcBef>
              <a:buClr>
                <a:srgbClr val="FFC000"/>
              </a:buClr>
              <a:buSzPct val="80000"/>
              <a:buFont typeface="Wingdings" panose="05000000000000000000" pitchFamily="2" charset="2"/>
            </a:pPr>
            <a:r>
              <a:rPr lang="zh-CN" altLang="en-US" sz="1600" kern="1200" baseline="0" dirty="0">
                <a:latin typeface="+mn-ea"/>
                <a:cs typeface="+mn-cs"/>
                <a:sym typeface="宋体" panose="02010600030101010101" pitchFamily="2" charset="-122"/>
              </a:rPr>
              <a:t>技术路线：利用右图装置验证工艺：</a:t>
            </a:r>
          </a:p>
          <a:p>
            <a:pPr marL="0" indent="0">
              <a:spcBef>
                <a:spcPct val="0"/>
              </a:spcBef>
              <a:buClr>
                <a:srgbClr val="FFC000"/>
              </a:buClr>
              <a:buSzPct val="80000"/>
              <a:buFont typeface="Wingdings" panose="05000000000000000000" pitchFamily="2" charset="2"/>
              <a:buNone/>
            </a:pPr>
            <a:r>
              <a:rPr lang="zh-CN" altLang="en-US" sz="1600" kern="1200" baseline="0" dirty="0">
                <a:latin typeface="+mn-ea"/>
                <a:cs typeface="+mn-cs"/>
                <a:sym typeface="宋体" panose="02010600030101010101" pitchFamily="2" charset="-122"/>
              </a:rPr>
              <a:t> </a:t>
            </a:r>
            <a:r>
              <a:rPr lang="zh-CN" altLang="en-US" sz="1600" kern="1200" baseline="0" dirty="0" smtClean="0">
                <a:latin typeface="+mn-ea"/>
                <a:cs typeface="+mn-cs"/>
                <a:sym typeface="宋体" panose="02010600030101010101" pitchFamily="2" charset="-122"/>
              </a:rPr>
              <a:t> 接触</a:t>
            </a:r>
            <a:r>
              <a:rPr lang="zh-CN" altLang="en-US" sz="1600" kern="1200" baseline="0" dirty="0">
                <a:latin typeface="+mn-ea"/>
                <a:cs typeface="+mn-cs"/>
                <a:sym typeface="宋体" panose="02010600030101010101" pitchFamily="2" charset="-122"/>
              </a:rPr>
              <a:t>指先用螺栓固定方式，实验弹簧</a:t>
            </a:r>
          </a:p>
          <a:p>
            <a:pPr marL="0" indent="0">
              <a:spcBef>
                <a:spcPct val="0"/>
              </a:spcBef>
              <a:buClr>
                <a:srgbClr val="FFC000"/>
              </a:buClr>
              <a:buSzPct val="80000"/>
              <a:buFont typeface="Wingdings" panose="05000000000000000000" pitchFamily="2" charset="2"/>
              <a:buNone/>
            </a:pPr>
            <a:r>
              <a:rPr lang="zh-CN" altLang="en-US" sz="1600" kern="1200" baseline="0" dirty="0">
                <a:latin typeface="+mn-ea"/>
                <a:cs typeface="+mn-cs"/>
                <a:sym typeface="宋体" panose="02010600030101010101" pitchFamily="2" charset="-122"/>
              </a:rPr>
              <a:t>  指成型、热处理等工艺，待工艺实验</a:t>
            </a:r>
          </a:p>
          <a:p>
            <a:pPr marL="0" indent="0">
              <a:spcBef>
                <a:spcPct val="0"/>
              </a:spcBef>
              <a:buClr>
                <a:srgbClr val="FFC000"/>
              </a:buClr>
              <a:buSzPct val="80000"/>
              <a:buFont typeface="Wingdings" panose="05000000000000000000" pitchFamily="2" charset="2"/>
              <a:buNone/>
            </a:pPr>
            <a:r>
              <a:rPr lang="zh-CN" altLang="en-US" sz="1600" kern="1200" baseline="0" dirty="0">
                <a:latin typeface="+mn-ea"/>
                <a:cs typeface="+mn-cs"/>
                <a:sym typeface="宋体" panose="02010600030101010101" pitchFamily="2" charset="-122"/>
              </a:rPr>
              <a:t>  成熟后进行钎焊工艺</a:t>
            </a:r>
            <a:r>
              <a:rPr lang="zh-CN" altLang="en-US" sz="1600" kern="1200" baseline="0" dirty="0" smtClean="0">
                <a:latin typeface="+mn-ea"/>
                <a:cs typeface="+mn-cs"/>
                <a:sym typeface="宋体" panose="02010600030101010101" pitchFamily="2" charset="-122"/>
              </a:rPr>
              <a:t>实验。</a:t>
            </a:r>
            <a:endParaRPr lang="zh-CN" altLang="en-US" sz="1600" kern="1200" baseline="0" dirty="0">
              <a:latin typeface="+mn-ea"/>
              <a:cs typeface="+mn-cs"/>
              <a:sym typeface="宋体" panose="02010600030101010101" pitchFamily="2" charset="-122"/>
            </a:endParaRPr>
          </a:p>
          <a:p>
            <a:pPr marL="0" indent="0">
              <a:spcBef>
                <a:spcPct val="0"/>
              </a:spcBef>
              <a:buClr>
                <a:srgbClr val="FFC000"/>
              </a:buClr>
              <a:buSzPct val="80000"/>
              <a:buFont typeface="Wingdings" panose="05000000000000000000" pitchFamily="2" charset="2"/>
              <a:buNone/>
            </a:pPr>
            <a:r>
              <a:rPr lang="zh-CN" altLang="en-US" sz="1600" kern="1200" baseline="0" dirty="0">
                <a:latin typeface="+mn-ea"/>
                <a:cs typeface="+mn-cs"/>
                <a:sym typeface="宋体" panose="02010600030101010101" pitchFamily="2" charset="-122"/>
              </a:rPr>
              <a:t>  弹簧指拟定工艺顺序：板材切割→端部曲面冲压→模</a:t>
            </a:r>
            <a:r>
              <a:rPr lang="zh-CN" altLang="en-US" sz="1600" b="1" kern="1200" baseline="0" dirty="0">
                <a:latin typeface="Arial" panose="020B0604020202020204" pitchFamily="34" charset="0"/>
                <a:ea typeface="微软雅黑" panose="020B0503020204020204" pitchFamily="34" charset="-122"/>
                <a:cs typeface="+mn-cs"/>
                <a:sym typeface="宋体" panose="02010600030101010101" pitchFamily="2" charset="-122"/>
              </a:rPr>
              <a:t>压成形</a:t>
            </a:r>
          </a:p>
        </p:txBody>
      </p:sp>
      <p:graphicFrame>
        <p:nvGraphicFramePr>
          <p:cNvPr id="2" name="对象 1"/>
          <p:cNvGraphicFramePr/>
          <p:nvPr/>
        </p:nvGraphicFramePr>
        <p:xfrm>
          <a:off x="500380" y="3622675"/>
          <a:ext cx="1668145" cy="1529080"/>
        </p:xfrm>
        <a:graphic>
          <a:graphicData uri="http://schemas.openxmlformats.org/presentationml/2006/ole">
            <mc:AlternateContent xmlns:mc="http://schemas.openxmlformats.org/markup-compatibility/2006">
              <mc:Choice xmlns:v="urn:schemas-microsoft-com:vml" Requires="v">
                <p:oleObj spid="_x0000_s4353" r:id="rId3" imgW="3638550" imgH="3381375" progId="Paint.Picture">
                  <p:embed/>
                </p:oleObj>
              </mc:Choice>
              <mc:Fallback>
                <p:oleObj r:id="rId3" imgW="3638550" imgH="3381375" progId="Paint.Picture">
                  <p:embed/>
                  <p:pic>
                    <p:nvPicPr>
                      <p:cNvPr id="0" name=""/>
                      <p:cNvPicPr/>
                      <p:nvPr/>
                    </p:nvPicPr>
                    <p:blipFill>
                      <a:blip r:embed="rId4"/>
                      <a:stretch>
                        <a:fillRect/>
                      </a:stretch>
                    </p:blipFill>
                    <p:spPr>
                      <a:xfrm>
                        <a:off x="500380" y="3622675"/>
                        <a:ext cx="1668145" cy="1529080"/>
                      </a:xfrm>
                      <a:prstGeom prst="rect">
                        <a:avLst/>
                      </a:prstGeom>
                    </p:spPr>
                  </p:pic>
                </p:oleObj>
              </mc:Fallback>
            </mc:AlternateContent>
          </a:graphicData>
        </a:graphic>
      </p:graphicFrame>
      <p:graphicFrame>
        <p:nvGraphicFramePr>
          <p:cNvPr id="6" name="对象 5"/>
          <p:cNvGraphicFramePr/>
          <p:nvPr/>
        </p:nvGraphicFramePr>
        <p:xfrm>
          <a:off x="6780530" y="3622040"/>
          <a:ext cx="1644015" cy="1530985"/>
        </p:xfrm>
        <a:graphic>
          <a:graphicData uri="http://schemas.openxmlformats.org/presentationml/2006/ole">
            <mc:AlternateContent xmlns:mc="http://schemas.openxmlformats.org/markup-compatibility/2006">
              <mc:Choice xmlns:v="urn:schemas-microsoft-com:vml" Requires="v">
                <p:oleObj spid="_x0000_s4354" r:id="rId5" imgW="4981575" imgH="4705350" progId="Paint.Picture">
                  <p:embed/>
                </p:oleObj>
              </mc:Choice>
              <mc:Fallback>
                <p:oleObj r:id="rId5" imgW="4981575" imgH="4705350" progId="Paint.Picture">
                  <p:embed/>
                  <p:pic>
                    <p:nvPicPr>
                      <p:cNvPr id="0" name=""/>
                      <p:cNvPicPr/>
                      <p:nvPr/>
                    </p:nvPicPr>
                    <p:blipFill>
                      <a:blip r:embed="rId6"/>
                      <a:stretch>
                        <a:fillRect/>
                      </a:stretch>
                    </p:blipFill>
                    <p:spPr>
                      <a:xfrm>
                        <a:off x="6780530" y="3622040"/>
                        <a:ext cx="1644015" cy="153098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534410" y="5239385"/>
          <a:ext cx="1691640" cy="1469390"/>
        </p:xfrm>
        <a:graphic>
          <a:graphicData uri="http://schemas.openxmlformats.org/presentationml/2006/ole">
            <mc:AlternateContent xmlns:mc="http://schemas.openxmlformats.org/markup-compatibility/2006">
              <mc:Choice xmlns:v="urn:schemas-microsoft-com:vml" Requires="v">
                <p:oleObj spid="_x0000_s4355" r:id="rId7" imgW="4914900" imgH="3743325" progId="Paint.Picture">
                  <p:embed/>
                </p:oleObj>
              </mc:Choice>
              <mc:Fallback>
                <p:oleObj r:id="rId7" imgW="4914900" imgH="3743325" progId="Paint.Picture">
                  <p:embed/>
                  <p:pic>
                    <p:nvPicPr>
                      <p:cNvPr id="0" name=""/>
                      <p:cNvPicPr/>
                      <p:nvPr/>
                    </p:nvPicPr>
                    <p:blipFill>
                      <a:blip r:embed="rId8"/>
                      <a:stretch>
                        <a:fillRect/>
                      </a:stretch>
                    </p:blipFill>
                    <p:spPr>
                      <a:xfrm>
                        <a:off x="3534410" y="5239385"/>
                        <a:ext cx="1691640" cy="1469390"/>
                      </a:xfrm>
                      <a:prstGeom prst="rect">
                        <a:avLst/>
                      </a:prstGeom>
                    </p:spPr>
                  </p:pic>
                </p:oleObj>
              </mc:Fallback>
            </mc:AlternateContent>
          </a:graphicData>
        </a:graphic>
      </p:graphicFrame>
      <p:sp>
        <p:nvSpPr>
          <p:cNvPr id="10" name="右箭头 9"/>
          <p:cNvSpPr/>
          <p:nvPr/>
        </p:nvSpPr>
        <p:spPr>
          <a:xfrm>
            <a:off x="2339975" y="4364355"/>
            <a:ext cx="426910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对象 14"/>
          <p:cNvGraphicFramePr/>
          <p:nvPr/>
        </p:nvGraphicFramePr>
        <p:xfrm>
          <a:off x="3677920" y="3478530"/>
          <a:ext cx="1364615" cy="951230"/>
        </p:xfrm>
        <a:graphic>
          <a:graphicData uri="http://schemas.openxmlformats.org/presentationml/2006/ole">
            <mc:AlternateContent xmlns:mc="http://schemas.openxmlformats.org/markup-compatibility/2006">
              <mc:Choice xmlns:v="urn:schemas-microsoft-com:vml" Requires="v">
                <p:oleObj spid="_x0000_s4356" r:id="rId9" imgW="3352800" imgH="2590800" progId="Paint.Picture">
                  <p:embed/>
                </p:oleObj>
              </mc:Choice>
              <mc:Fallback>
                <p:oleObj r:id="rId9" imgW="3352800" imgH="2590800" progId="Paint.Picture">
                  <p:embed/>
                  <p:pic>
                    <p:nvPicPr>
                      <p:cNvPr id="0" name=""/>
                      <p:cNvPicPr/>
                      <p:nvPr/>
                    </p:nvPicPr>
                    <p:blipFill>
                      <a:blip r:embed="rId10"/>
                      <a:stretch>
                        <a:fillRect/>
                      </a:stretch>
                    </p:blipFill>
                    <p:spPr>
                      <a:xfrm>
                        <a:off x="3677920" y="3478530"/>
                        <a:ext cx="1364615" cy="951230"/>
                      </a:xfrm>
                      <a:prstGeom prst="rect">
                        <a:avLst/>
                      </a:prstGeom>
                    </p:spPr>
                  </p:pic>
                </p:oleObj>
              </mc:Fallback>
            </mc:AlternateContent>
          </a:graphicData>
        </a:graphic>
      </p:graphicFrame>
      <p:sp>
        <p:nvSpPr>
          <p:cNvPr id="18" name="圆角右箭头 17"/>
          <p:cNvSpPr/>
          <p:nvPr/>
        </p:nvSpPr>
        <p:spPr>
          <a:xfrm rot="10800000">
            <a:off x="5420995" y="5382895"/>
            <a:ext cx="2300605" cy="6642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对象 4"/>
          <p:cNvGraphicFramePr/>
          <p:nvPr>
            <p:extLst>
              <p:ext uri="{D42A27DB-BD31-4B8C-83A1-F6EECF244321}">
                <p14:modId xmlns:p14="http://schemas.microsoft.com/office/powerpoint/2010/main" val="2308766247"/>
              </p:ext>
            </p:extLst>
          </p:nvPr>
        </p:nvGraphicFramePr>
        <p:xfrm>
          <a:off x="6300192" y="908720"/>
          <a:ext cx="2736304" cy="1440160"/>
        </p:xfrm>
        <a:graphic>
          <a:graphicData uri="http://schemas.openxmlformats.org/presentationml/2006/ole">
            <mc:AlternateContent xmlns:mc="http://schemas.openxmlformats.org/markup-compatibility/2006">
              <mc:Choice xmlns:v="urn:schemas-microsoft-com:vml" Requires="v">
                <p:oleObj spid="_x0000_s4357" r:id="rId11" imgW="4467225" imgH="4029075" progId="Paint.Picture">
                  <p:embed/>
                </p:oleObj>
              </mc:Choice>
              <mc:Fallback>
                <p:oleObj r:id="rId11" imgW="4467225" imgH="4029075" progId="Paint.Picture">
                  <p:embed/>
                  <p:pic>
                    <p:nvPicPr>
                      <p:cNvPr id="0" name=""/>
                      <p:cNvPicPr/>
                      <p:nvPr/>
                    </p:nvPicPr>
                    <p:blipFill>
                      <a:blip r:embed="rId12"/>
                      <a:stretch>
                        <a:fillRect/>
                      </a:stretch>
                    </p:blipFill>
                    <p:spPr>
                      <a:xfrm>
                        <a:off x="6300192" y="908720"/>
                        <a:ext cx="2736304" cy="1440160"/>
                      </a:xfrm>
                      <a:prstGeom prst="rect">
                        <a:avLst/>
                      </a:prstGeom>
                    </p:spPr>
                  </p:pic>
                </p:oleObj>
              </mc:Fallback>
            </mc:AlternateContent>
          </a:graphicData>
        </a:graphic>
      </p:graphicFrame>
      <p:sp>
        <p:nvSpPr>
          <p:cNvPr id="4" name="灯片编号占位符 3"/>
          <p:cNvSpPr>
            <a:spLocks noGrp="1"/>
          </p:cNvSpPr>
          <p:nvPr>
            <p:ph type="sldNum" sz="quarter" idx="12"/>
          </p:nvPr>
        </p:nvSpPr>
        <p:spPr/>
        <p:txBody>
          <a:bodyPr/>
          <a:lstStyle/>
          <a:p>
            <a:fld id="{F277EA53-4DB1-4D95-B40D-C748397C9D0C}" type="slidenum">
              <a:rPr lang="zh-CN" altLang="en-US" smtClean="0"/>
              <a:t>26</a:t>
            </a:fld>
            <a:endParaRPr lang="zh-CN" altLang="en-US"/>
          </a:p>
        </p:txBody>
      </p:sp>
    </p:spTree>
    <p:extLst>
      <p:ext uri="{BB962C8B-B14F-4D97-AF65-F5344CB8AC3E}">
        <p14:creationId xmlns:p14="http://schemas.microsoft.com/office/powerpoint/2010/main" val="1242069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525585" y="62136"/>
            <a:ext cx="8229600" cy="864096"/>
          </a:xfrm>
        </p:spPr>
        <p:txBody>
          <a:bodyPr>
            <a:normAutofit/>
          </a:bodyPr>
          <a:lstStyle/>
          <a:p>
            <a:r>
              <a:rPr lang="zh-CN" altLang="en-GB" sz="3600" b="1" dirty="0" smtClean="0"/>
              <a:t>真</a:t>
            </a:r>
            <a:r>
              <a:rPr lang="zh-CN" altLang="en-US" sz="3600" b="1" dirty="0" smtClean="0"/>
              <a:t>空盒内表面镀</a:t>
            </a:r>
            <a:r>
              <a:rPr lang="en-US" altLang="zh-CN" sz="3600" b="1" dirty="0" err="1" smtClean="0"/>
              <a:t>NEG膜</a:t>
            </a:r>
            <a:endParaRPr lang="zh-CN" altLang="en-US" sz="3600" dirty="0"/>
          </a:p>
        </p:txBody>
      </p:sp>
      <p:sp>
        <p:nvSpPr>
          <p:cNvPr id="6" name="TextBox 5"/>
          <p:cNvSpPr txBox="1"/>
          <p:nvPr/>
        </p:nvSpPr>
        <p:spPr>
          <a:xfrm>
            <a:off x="32395" y="995223"/>
            <a:ext cx="8712969" cy="1754326"/>
          </a:xfrm>
          <a:prstGeom prst="rect">
            <a:avLst/>
          </a:prstGeom>
          <a:noFill/>
        </p:spPr>
        <p:txBody>
          <a:bodyPr wrap="square" rtlCol="0">
            <a:spAutoFit/>
          </a:bodyPr>
          <a:lstStyle/>
          <a:p>
            <a:pPr marL="285750" indent="-285750">
              <a:buFont typeface="Arial" pitchFamily="34" charset="0"/>
              <a:buChar char="•"/>
            </a:pPr>
            <a:r>
              <a:rPr lang="en-US" altLang="zh-CN" dirty="0" err="1" smtClean="0"/>
              <a:t>NEG镀膜可以减小电子倍增和束流导致的压力不稳定性，并且提供线性抽速</a:t>
            </a:r>
            <a:r>
              <a:rPr lang="en-US" altLang="zh-CN" dirty="0" smtClean="0"/>
              <a:t>。 </a:t>
            </a:r>
          </a:p>
          <a:p>
            <a:pPr marL="285750" indent="-285750">
              <a:buFont typeface="Arial" pitchFamily="34" charset="0"/>
              <a:buChar char="•"/>
            </a:pPr>
            <a:r>
              <a:rPr lang="zh-CN" altLang="en-US" dirty="0" smtClean="0"/>
              <a:t>通过磁控溅射法把</a:t>
            </a:r>
            <a:r>
              <a:rPr lang="en-US" altLang="zh-CN" dirty="0" smtClean="0"/>
              <a:t>Ti, </a:t>
            </a:r>
            <a:r>
              <a:rPr lang="en-US" altLang="zh-CN" dirty="0" err="1" smtClean="0"/>
              <a:t>Zr</a:t>
            </a:r>
            <a:r>
              <a:rPr lang="en-US" altLang="zh-CN" dirty="0" smtClean="0"/>
              <a:t>, V, </a:t>
            </a:r>
            <a:r>
              <a:rPr lang="en-US" altLang="zh-CN" dirty="0" err="1" smtClean="0"/>
              <a:t>Hf</a:t>
            </a:r>
            <a:r>
              <a:rPr lang="en-US" altLang="zh-CN" dirty="0" smtClean="0"/>
              <a:t> </a:t>
            </a:r>
            <a:r>
              <a:rPr lang="en-US" altLang="zh-CN" dirty="0" err="1" smtClean="0"/>
              <a:t>合金镀在真空盒内表面上</a:t>
            </a:r>
            <a:r>
              <a:rPr lang="en-US" altLang="zh-CN" dirty="0" smtClean="0"/>
              <a:t>。</a:t>
            </a:r>
          </a:p>
          <a:p>
            <a:pPr marL="285750" indent="-285750">
              <a:buFont typeface="Arial" pitchFamily="34" charset="0"/>
              <a:buChar char="•"/>
            </a:pPr>
            <a:r>
              <a:rPr lang="en-US" altLang="zh-CN" dirty="0" err="1" smtClean="0"/>
              <a:t>NEG吸气剂膜可以在相对低的温度下激活</a:t>
            </a:r>
            <a:r>
              <a:rPr lang="en-US" altLang="zh-CN" dirty="0" smtClean="0"/>
              <a:t> (例如180</a:t>
            </a:r>
            <a:r>
              <a:rPr lang="en-US" altLang="zh-CN" dirty="0">
                <a:sym typeface="Symbol"/>
              </a:rPr>
              <a:t></a:t>
            </a:r>
            <a:r>
              <a:rPr lang="en-US" altLang="zh-CN" dirty="0"/>
              <a:t>C</a:t>
            </a:r>
            <a:r>
              <a:rPr lang="en-US" altLang="zh-CN" dirty="0">
                <a:sym typeface="Symbol"/>
              </a:rPr>
              <a:t></a:t>
            </a:r>
            <a:r>
              <a:rPr lang="en-US" altLang="zh-CN" dirty="0"/>
              <a:t>24 </a:t>
            </a:r>
            <a:r>
              <a:rPr lang="zh-CN" altLang="en-US" dirty="0" smtClean="0"/>
              <a:t>小时</a:t>
            </a:r>
            <a:r>
              <a:rPr lang="en-US" altLang="zh-CN" dirty="0" smtClean="0"/>
              <a:t>) ，</a:t>
            </a:r>
            <a:r>
              <a:rPr lang="en-US" altLang="zh-CN" dirty="0" err="1" smtClean="0"/>
              <a:t>并且成功地应用到铝和铜真空盒</a:t>
            </a:r>
            <a:r>
              <a:rPr lang="en-US" altLang="zh-CN" dirty="0" smtClean="0"/>
              <a:t>(LHC)。</a:t>
            </a:r>
          </a:p>
          <a:p>
            <a:endParaRPr lang="en-US" altLang="zh-CN" dirty="0" smtClean="0"/>
          </a:p>
          <a:p>
            <a:endParaRPr lang="zh-CN" altLang="en-US"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1" y="3232868"/>
            <a:ext cx="4166918" cy="228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2339751" y="5609132"/>
            <a:ext cx="2088233" cy="394812"/>
          </a:xfrm>
          <a:prstGeom prst="rect">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smtClean="0"/>
              <a:t>Ion pumps</a:t>
            </a:r>
            <a:endParaRPr lang="zh-CN" altLang="en-US" dirty="0"/>
          </a:p>
        </p:txBody>
      </p:sp>
      <p:sp>
        <p:nvSpPr>
          <p:cNvPr id="12" name="矩形 11"/>
          <p:cNvSpPr/>
          <p:nvPr/>
        </p:nvSpPr>
        <p:spPr>
          <a:xfrm>
            <a:off x="107504" y="5609132"/>
            <a:ext cx="2207466" cy="394812"/>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dirty="0" smtClean="0"/>
              <a:t>NEG coating </a:t>
            </a:r>
            <a:endParaRPr lang="zh-CN" altLang="en-US" dirty="0"/>
          </a:p>
        </p:txBody>
      </p:sp>
      <p:sp>
        <p:nvSpPr>
          <p:cNvPr id="13" name="矩形 12"/>
          <p:cNvSpPr/>
          <p:nvPr/>
        </p:nvSpPr>
        <p:spPr>
          <a:xfrm>
            <a:off x="1095718" y="2744394"/>
            <a:ext cx="241940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dirty="0" smtClean="0"/>
              <a:t>Pressure Distribution</a:t>
            </a:r>
            <a:endParaRPr lang="zh-CN" altLang="en-US" dirty="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34" r="50000" b="27266"/>
          <a:stretch/>
        </p:blipFill>
        <p:spPr bwMode="auto">
          <a:xfrm>
            <a:off x="4462511" y="3289036"/>
            <a:ext cx="4265612" cy="268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08748" y="6075725"/>
            <a:ext cx="3888432" cy="307777"/>
          </a:xfrm>
          <a:prstGeom prst="rect">
            <a:avLst/>
          </a:prstGeom>
          <a:noFill/>
        </p:spPr>
        <p:txBody>
          <a:bodyPr wrap="square" rtlCol="0">
            <a:spAutoFit/>
          </a:bodyPr>
          <a:lstStyle/>
          <a:p>
            <a:r>
              <a:rPr lang="en-US" altLang="zh-CN" sz="1400" dirty="0" smtClean="0">
                <a:solidFill>
                  <a:schemeClr val="tx2">
                    <a:lumMod val="60000"/>
                    <a:lumOff val="40000"/>
                  </a:schemeClr>
                </a:solidFill>
              </a:rPr>
              <a:t>B. </a:t>
            </a:r>
            <a:r>
              <a:rPr lang="en-US" altLang="zh-CN" sz="1400" dirty="0" err="1" smtClean="0">
                <a:solidFill>
                  <a:schemeClr val="tx2">
                    <a:lumMod val="60000"/>
                    <a:lumOff val="40000"/>
                  </a:schemeClr>
                </a:solidFill>
              </a:rPr>
              <a:t>Henrist</a:t>
            </a:r>
            <a:r>
              <a:rPr lang="en-US" altLang="zh-CN" sz="1400" dirty="0" smtClean="0">
                <a:solidFill>
                  <a:schemeClr val="tx2">
                    <a:lumMod val="60000"/>
                    <a:lumOff val="40000"/>
                  </a:schemeClr>
                </a:solidFill>
              </a:rPr>
              <a:t>, N. </a:t>
            </a:r>
            <a:r>
              <a:rPr lang="en-US" altLang="zh-CN" sz="1400" dirty="0" err="1" smtClean="0">
                <a:solidFill>
                  <a:schemeClr val="tx2">
                    <a:lumMod val="60000"/>
                    <a:lumOff val="40000"/>
                  </a:schemeClr>
                </a:solidFill>
              </a:rPr>
              <a:t>Hilleret</a:t>
            </a:r>
            <a:r>
              <a:rPr lang="en-US" altLang="zh-CN" sz="1400" dirty="0" smtClean="0">
                <a:solidFill>
                  <a:schemeClr val="tx2">
                    <a:lumMod val="60000"/>
                    <a:lumOff val="40000"/>
                  </a:schemeClr>
                </a:solidFill>
              </a:rPr>
              <a:t>, App. Surf. Sci.172(2001)95</a:t>
            </a:r>
          </a:p>
        </p:txBody>
      </p:sp>
      <p:sp>
        <p:nvSpPr>
          <p:cNvPr id="16" name="矩形 15"/>
          <p:cNvSpPr/>
          <p:nvPr/>
        </p:nvSpPr>
        <p:spPr>
          <a:xfrm>
            <a:off x="5500530" y="2791528"/>
            <a:ext cx="241940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dirty="0" smtClean="0"/>
              <a:t>Low SEY</a:t>
            </a:r>
            <a:endParaRPr lang="zh-CN" altLang="en-US" dirty="0"/>
          </a:p>
        </p:txBody>
      </p:sp>
      <p:sp>
        <p:nvSpPr>
          <p:cNvPr id="17" name="TextBox 16"/>
          <p:cNvSpPr txBox="1"/>
          <p:nvPr/>
        </p:nvSpPr>
        <p:spPr>
          <a:xfrm>
            <a:off x="361204" y="6093296"/>
            <a:ext cx="3888432" cy="307777"/>
          </a:xfrm>
          <a:prstGeom prst="rect">
            <a:avLst/>
          </a:prstGeom>
          <a:noFill/>
        </p:spPr>
        <p:txBody>
          <a:bodyPr wrap="square" rtlCol="0">
            <a:spAutoFit/>
          </a:bodyPr>
          <a:lstStyle/>
          <a:p>
            <a:r>
              <a:rPr lang="en-US" altLang="zh-CN" sz="1400" dirty="0" smtClean="0">
                <a:solidFill>
                  <a:schemeClr val="tx2">
                    <a:lumMod val="60000"/>
                    <a:lumOff val="40000"/>
                  </a:schemeClr>
                </a:solidFill>
              </a:rPr>
              <a:t>Oleg. B. </a:t>
            </a:r>
            <a:r>
              <a:rPr lang="en-US" altLang="zh-CN" sz="1400" dirty="0" err="1" smtClean="0">
                <a:solidFill>
                  <a:schemeClr val="tx2">
                    <a:lumMod val="60000"/>
                    <a:lumOff val="40000"/>
                  </a:schemeClr>
                </a:solidFill>
              </a:rPr>
              <a:t>Malyshev</a:t>
            </a:r>
            <a:r>
              <a:rPr lang="en-US" altLang="zh-CN" sz="1400" dirty="0" smtClean="0">
                <a:solidFill>
                  <a:schemeClr val="tx2">
                    <a:lumMod val="60000"/>
                    <a:lumOff val="40000"/>
                  </a:schemeClr>
                </a:solidFill>
              </a:rPr>
              <a:t> </a:t>
            </a:r>
          </a:p>
        </p:txBody>
      </p:sp>
      <p:sp>
        <p:nvSpPr>
          <p:cNvPr id="2" name="灯片编号占位符 1"/>
          <p:cNvSpPr>
            <a:spLocks noGrp="1"/>
          </p:cNvSpPr>
          <p:nvPr>
            <p:ph type="sldNum" sz="quarter" idx="12"/>
          </p:nvPr>
        </p:nvSpPr>
        <p:spPr/>
        <p:txBody>
          <a:bodyPr/>
          <a:lstStyle/>
          <a:p>
            <a:fld id="{F277EA53-4DB1-4D95-B40D-C748397C9D0C}" type="slidenum">
              <a:rPr lang="zh-CN" altLang="en-US" smtClean="0"/>
              <a:t>27</a:t>
            </a:fld>
            <a:endParaRPr lang="zh-CN" altLang="en-US"/>
          </a:p>
        </p:txBody>
      </p:sp>
    </p:spTree>
    <p:extLst>
      <p:ext uri="{BB962C8B-B14F-4D97-AF65-F5344CB8AC3E}">
        <p14:creationId xmlns:p14="http://schemas.microsoft.com/office/powerpoint/2010/main" val="2960250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28</a:t>
            </a:fld>
            <a:endParaRPr lang="zh-CN" altLang="zh-CN" sz="900" b="0">
              <a:solidFill>
                <a:srgbClr val="4D5E68"/>
              </a:solidFill>
              <a:latin typeface="Impact" panose="020B0806030902050204" pitchFamily="34" charset="0"/>
            </a:endParaRPr>
          </a:p>
        </p:txBody>
      </p:sp>
      <p:sp>
        <p:nvSpPr>
          <p:cNvPr id="7" name="内容占位符 6"/>
          <p:cNvSpPr>
            <a:spLocks noGrp="1"/>
          </p:cNvSpPr>
          <p:nvPr>
            <p:ph idx="1"/>
          </p:nvPr>
        </p:nvSpPr>
        <p:spPr>
          <a:xfrm>
            <a:off x="16436" y="692696"/>
            <a:ext cx="8532813" cy="3104732"/>
          </a:xfrm>
        </p:spPr>
        <p:txBody>
          <a:bodyPr/>
          <a:lstStyle/>
          <a:p>
            <a:pPr marL="0" indent="0">
              <a:buNone/>
            </a:pPr>
            <a:r>
              <a:rPr lang="en-US" altLang="zh-CN" dirty="0" smtClean="0"/>
              <a:t>   NEG</a:t>
            </a:r>
            <a:r>
              <a:rPr lang="zh-CN" altLang="en-US" dirty="0"/>
              <a:t>吸气薄膜的主要技术参数：</a:t>
            </a:r>
            <a:endParaRPr lang="en-US" altLang="zh-CN" dirty="0"/>
          </a:p>
          <a:p>
            <a:pPr marL="0" indent="0">
              <a:buNone/>
            </a:pPr>
            <a:endParaRPr lang="en-US" altLang="zh-CN" dirty="0"/>
          </a:p>
          <a:p>
            <a:pPr>
              <a:buNone/>
            </a:pPr>
            <a:endParaRPr lang="en-US" altLang="zh-CN" dirty="0"/>
          </a:p>
          <a:p>
            <a:endParaRPr lang="en-US" altLang="zh-CN" dirty="0"/>
          </a:p>
          <a:p>
            <a:endParaRPr lang="en-US" altLang="zh-CN" dirty="0"/>
          </a:p>
          <a:p>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1095182405"/>
              </p:ext>
            </p:extLst>
          </p:nvPr>
        </p:nvGraphicFramePr>
        <p:xfrm>
          <a:off x="323528" y="1556792"/>
          <a:ext cx="8424935" cy="1991434"/>
        </p:xfrm>
        <a:graphic>
          <a:graphicData uri="http://schemas.openxmlformats.org/drawingml/2006/table">
            <a:tbl>
              <a:tblPr firstRow="1" firstCol="1" bandRow="1">
                <a:tableStyleId>{5C22544A-7EE6-4342-B048-85BDC9FD1C3A}</a:tableStyleId>
              </a:tblPr>
              <a:tblGrid>
                <a:gridCol w="4176464">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2088231">
                  <a:extLst>
                    <a:ext uri="{9D8B030D-6E8A-4147-A177-3AD203B41FA5}">
                      <a16:colId xmlns="" xmlns:a16="http://schemas.microsoft.com/office/drawing/2014/main" val="20002"/>
                    </a:ext>
                  </a:extLst>
                </a:gridCol>
              </a:tblGrid>
              <a:tr h="294364">
                <a:tc>
                  <a:txBody>
                    <a:bodyPr/>
                    <a:lstStyle/>
                    <a:p>
                      <a:pPr indent="266700" algn="ctr">
                        <a:lnSpc>
                          <a:spcPts val="2300"/>
                        </a:lnSpc>
                        <a:spcAft>
                          <a:spcPts val="600"/>
                        </a:spcAft>
                      </a:pPr>
                      <a:r>
                        <a:rPr lang="zh-CN" sz="1800" b="1" kern="100" dirty="0">
                          <a:solidFill>
                            <a:schemeClr val="tx2"/>
                          </a:solidFill>
                          <a:effectLst/>
                        </a:rPr>
                        <a:t>参数</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zh-CN" sz="1800" b="1" kern="100" dirty="0">
                          <a:solidFill>
                            <a:schemeClr val="tx2"/>
                          </a:solidFill>
                          <a:effectLst/>
                        </a:rPr>
                        <a:t>设计指标</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zh-CN" sz="1800" b="1" kern="100" dirty="0">
                          <a:solidFill>
                            <a:schemeClr val="tx2"/>
                          </a:solidFill>
                          <a:effectLst/>
                        </a:rPr>
                        <a:t>验收指标</a:t>
                      </a:r>
                      <a:endParaRPr lang="zh-CN" sz="1800" b="1" kern="100" dirty="0">
                        <a:solidFill>
                          <a:schemeClr val="tx2"/>
                        </a:solidFill>
                        <a:effectLst/>
                        <a:latin typeface="Times New Roman" panose="02020603050405020304" pitchFamily="18" charset="0"/>
                        <a:ea typeface="仿宋_GB2312"/>
                      </a:endParaRPr>
                    </a:p>
                  </a:txBody>
                  <a:tcPr marL="68580" marR="68580" marT="0" marB="0"/>
                </a:tc>
                <a:extLst>
                  <a:ext uri="{0D108BD9-81ED-4DB2-BD59-A6C34878D82A}">
                    <a16:rowId xmlns="" xmlns:a16="http://schemas.microsoft.com/office/drawing/2014/main" val="10000"/>
                  </a:ext>
                </a:extLst>
              </a:tr>
              <a:tr h="289737">
                <a:tc>
                  <a:txBody>
                    <a:bodyPr/>
                    <a:lstStyle/>
                    <a:p>
                      <a:pPr indent="266700" algn="l">
                        <a:lnSpc>
                          <a:spcPts val="2300"/>
                        </a:lnSpc>
                        <a:spcAft>
                          <a:spcPts val="600"/>
                        </a:spcAft>
                      </a:pPr>
                      <a:r>
                        <a:rPr lang="zh-CN" sz="1800" b="1" kern="100" dirty="0">
                          <a:solidFill>
                            <a:schemeClr val="tx2"/>
                          </a:solidFill>
                          <a:effectLst/>
                        </a:rPr>
                        <a:t>吸气剂膜抽速</a:t>
                      </a:r>
                      <a:r>
                        <a:rPr lang="en-US" sz="1800" b="1" kern="100" dirty="0">
                          <a:solidFill>
                            <a:schemeClr val="tx2"/>
                          </a:solidFill>
                          <a:effectLst/>
                        </a:rPr>
                        <a:t> (L/</a:t>
                      </a:r>
                      <a:r>
                        <a:rPr lang="en-US" sz="1800" b="1" kern="100" dirty="0" err="1">
                          <a:solidFill>
                            <a:schemeClr val="tx2"/>
                          </a:solidFill>
                          <a:effectLst/>
                        </a:rPr>
                        <a:t>s</a:t>
                      </a:r>
                      <a:r>
                        <a:rPr lang="en-US" sz="1800" b="1" kern="100" dirty="0" err="1">
                          <a:solidFill>
                            <a:schemeClr val="tx2"/>
                          </a:solidFill>
                          <a:effectLst/>
                          <a:sym typeface="Symbol" panose="05050102010706020507" pitchFamily="18" charset="2"/>
                        </a:rPr>
                        <a:t></a:t>
                      </a:r>
                      <a:r>
                        <a:rPr lang="en-US" sz="1800" b="1" kern="100" dirty="0" err="1">
                          <a:solidFill>
                            <a:schemeClr val="tx2"/>
                          </a:solidFill>
                          <a:effectLst/>
                        </a:rPr>
                        <a:t>m</a:t>
                      </a:r>
                      <a:r>
                        <a:rPr lang="en-US" sz="1800" b="1" kern="100" dirty="0">
                          <a:solidFill>
                            <a:schemeClr val="tx2"/>
                          </a:solidFill>
                          <a:effectLst/>
                        </a:rPr>
                        <a:t>)</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en-US" sz="1800" b="1" kern="100" dirty="0">
                          <a:solidFill>
                            <a:schemeClr val="tx2"/>
                          </a:solidFill>
                          <a:effectLst/>
                        </a:rPr>
                        <a:t>200</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en-US" sz="1800" b="1" kern="100">
                          <a:solidFill>
                            <a:schemeClr val="tx2"/>
                          </a:solidFill>
                          <a:effectLst/>
                        </a:rPr>
                        <a:t>150</a:t>
                      </a:r>
                      <a:endParaRPr lang="zh-CN" sz="1800" b="1" kern="100">
                        <a:solidFill>
                          <a:schemeClr val="tx2"/>
                        </a:solidFill>
                        <a:effectLst/>
                        <a:latin typeface="Times New Roman" panose="02020603050405020304" pitchFamily="18" charset="0"/>
                        <a:ea typeface="仿宋_GB2312"/>
                      </a:endParaRPr>
                    </a:p>
                  </a:txBody>
                  <a:tcPr marL="68580" marR="68580" marT="0" marB="0"/>
                </a:tc>
                <a:extLst>
                  <a:ext uri="{0D108BD9-81ED-4DB2-BD59-A6C34878D82A}">
                    <a16:rowId xmlns="" xmlns:a16="http://schemas.microsoft.com/office/drawing/2014/main" val="10001"/>
                  </a:ext>
                </a:extLst>
              </a:tr>
              <a:tr h="287859">
                <a:tc>
                  <a:txBody>
                    <a:bodyPr/>
                    <a:lstStyle/>
                    <a:p>
                      <a:pPr indent="266700" algn="l">
                        <a:lnSpc>
                          <a:spcPts val="2300"/>
                        </a:lnSpc>
                        <a:spcAft>
                          <a:spcPts val="600"/>
                        </a:spcAft>
                      </a:pPr>
                      <a:r>
                        <a:rPr lang="zh-CN" sz="1800" b="1" kern="100" dirty="0">
                          <a:solidFill>
                            <a:schemeClr val="tx2"/>
                          </a:solidFill>
                          <a:effectLst/>
                        </a:rPr>
                        <a:t>真空室极限真空度</a:t>
                      </a:r>
                      <a:r>
                        <a:rPr lang="en-US" sz="1800" b="1" kern="100" dirty="0">
                          <a:solidFill>
                            <a:schemeClr val="tx2"/>
                          </a:solidFill>
                          <a:effectLst/>
                        </a:rPr>
                        <a:t> (Torr)</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en-US" sz="1800" b="1" kern="100" dirty="0">
                          <a:solidFill>
                            <a:schemeClr val="tx2"/>
                          </a:solidFill>
                          <a:effectLst/>
                          <a:sym typeface="Symbol" panose="05050102010706020507" pitchFamily="18" charset="2"/>
                        </a:rPr>
                        <a:t></a:t>
                      </a:r>
                      <a:r>
                        <a:rPr lang="en-US" sz="1800" b="1" kern="100" dirty="0">
                          <a:solidFill>
                            <a:schemeClr val="tx2"/>
                          </a:solidFill>
                          <a:effectLst/>
                        </a:rPr>
                        <a:t>1×10</a:t>
                      </a:r>
                      <a:r>
                        <a:rPr lang="zh-CN" sz="1800" b="1" kern="100" baseline="30000" dirty="0">
                          <a:solidFill>
                            <a:schemeClr val="tx2"/>
                          </a:solidFill>
                          <a:effectLst/>
                        </a:rPr>
                        <a:t>－</a:t>
                      </a:r>
                      <a:r>
                        <a:rPr lang="en-US" sz="1800" b="1" kern="100" baseline="30000" dirty="0">
                          <a:solidFill>
                            <a:schemeClr val="tx2"/>
                          </a:solidFill>
                          <a:effectLst/>
                        </a:rPr>
                        <a:t>10</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304800" algn="just">
                        <a:lnSpc>
                          <a:spcPts val="2300"/>
                        </a:lnSpc>
                        <a:spcAft>
                          <a:spcPts val="600"/>
                        </a:spcAft>
                      </a:pPr>
                      <a:r>
                        <a:rPr lang="en-US" sz="1800" b="1" kern="100">
                          <a:solidFill>
                            <a:schemeClr val="tx2"/>
                          </a:solidFill>
                          <a:effectLst/>
                          <a:sym typeface="Symbol" panose="05050102010706020507" pitchFamily="18" charset="2"/>
                        </a:rPr>
                        <a:t></a:t>
                      </a:r>
                      <a:r>
                        <a:rPr lang="en-US" sz="1800" b="1" kern="100">
                          <a:solidFill>
                            <a:schemeClr val="tx2"/>
                          </a:solidFill>
                          <a:effectLst/>
                        </a:rPr>
                        <a:t>2×10</a:t>
                      </a:r>
                      <a:r>
                        <a:rPr lang="zh-CN" sz="1800" b="1" kern="100" baseline="30000">
                          <a:solidFill>
                            <a:schemeClr val="tx2"/>
                          </a:solidFill>
                          <a:effectLst/>
                        </a:rPr>
                        <a:t>－</a:t>
                      </a:r>
                      <a:r>
                        <a:rPr lang="en-US" sz="1800" b="1" kern="100" baseline="30000">
                          <a:solidFill>
                            <a:schemeClr val="tx2"/>
                          </a:solidFill>
                          <a:effectLst/>
                        </a:rPr>
                        <a:t>10</a:t>
                      </a:r>
                      <a:endParaRPr lang="zh-CN" sz="1800" b="1" kern="100">
                        <a:solidFill>
                          <a:schemeClr val="tx2"/>
                        </a:solidFill>
                        <a:effectLst/>
                        <a:latin typeface="Times New Roman" panose="02020603050405020304" pitchFamily="18" charset="0"/>
                        <a:ea typeface="仿宋_GB2312"/>
                      </a:endParaRPr>
                    </a:p>
                  </a:txBody>
                  <a:tcPr marL="68580" marR="68580" marT="0" marB="0"/>
                </a:tc>
                <a:extLst>
                  <a:ext uri="{0D108BD9-81ED-4DB2-BD59-A6C34878D82A}">
                    <a16:rowId xmlns="" xmlns:a16="http://schemas.microsoft.com/office/drawing/2014/main" val="10002"/>
                  </a:ext>
                </a:extLst>
              </a:tr>
              <a:tr h="556435">
                <a:tc>
                  <a:txBody>
                    <a:bodyPr/>
                    <a:lstStyle/>
                    <a:p>
                      <a:pPr indent="266700" algn="l">
                        <a:lnSpc>
                          <a:spcPts val="2300"/>
                        </a:lnSpc>
                        <a:spcAft>
                          <a:spcPts val="600"/>
                        </a:spcAft>
                      </a:pPr>
                      <a:r>
                        <a:rPr lang="zh-CN" sz="1800" b="1" kern="100" dirty="0">
                          <a:solidFill>
                            <a:schemeClr val="tx2"/>
                          </a:solidFill>
                          <a:effectLst/>
                        </a:rPr>
                        <a:t>每段真空室整体罩检总漏率</a:t>
                      </a:r>
                      <a:r>
                        <a:rPr lang="en-US" altLang="zh-CN" sz="1800" b="1" kern="100" dirty="0">
                          <a:solidFill>
                            <a:schemeClr val="tx2"/>
                          </a:solidFill>
                          <a:effectLst/>
                        </a:rPr>
                        <a:t> </a:t>
                      </a:r>
                      <a:r>
                        <a:rPr lang="en-US" sz="1800" b="1" kern="100" dirty="0">
                          <a:solidFill>
                            <a:schemeClr val="tx2"/>
                          </a:solidFill>
                          <a:effectLst/>
                        </a:rPr>
                        <a:t>(</a:t>
                      </a:r>
                      <a:r>
                        <a:rPr lang="en-US" sz="1800" b="1" kern="100" dirty="0" err="1">
                          <a:solidFill>
                            <a:schemeClr val="tx2"/>
                          </a:solidFill>
                          <a:effectLst/>
                        </a:rPr>
                        <a:t>Torr·L</a:t>
                      </a:r>
                      <a:r>
                        <a:rPr lang="en-US" sz="1800" b="1" kern="100" dirty="0">
                          <a:solidFill>
                            <a:schemeClr val="tx2"/>
                          </a:solidFill>
                          <a:effectLst/>
                        </a:rPr>
                        <a:t>/s)</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en-US" sz="1800" b="1" kern="100" dirty="0">
                          <a:solidFill>
                            <a:schemeClr val="tx2"/>
                          </a:solidFill>
                          <a:effectLst/>
                          <a:sym typeface="Symbol" panose="05050102010706020507" pitchFamily="18" charset="2"/>
                        </a:rPr>
                        <a:t></a:t>
                      </a:r>
                      <a:r>
                        <a:rPr lang="en-US" sz="1800" b="1" kern="100" dirty="0">
                          <a:solidFill>
                            <a:schemeClr val="tx2"/>
                          </a:solidFill>
                          <a:effectLst/>
                        </a:rPr>
                        <a:t>2×10</a:t>
                      </a:r>
                      <a:r>
                        <a:rPr lang="zh-CN" sz="1800" b="1" kern="100" baseline="30000" dirty="0">
                          <a:solidFill>
                            <a:schemeClr val="tx2"/>
                          </a:solidFill>
                          <a:effectLst/>
                        </a:rPr>
                        <a:t>－</a:t>
                      </a:r>
                      <a:r>
                        <a:rPr lang="en-US" sz="1800" b="1" kern="100" baseline="30000" dirty="0">
                          <a:solidFill>
                            <a:schemeClr val="tx2"/>
                          </a:solidFill>
                          <a:effectLst/>
                        </a:rPr>
                        <a:t>10</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304800" algn="just">
                        <a:lnSpc>
                          <a:spcPts val="2300"/>
                        </a:lnSpc>
                        <a:spcAft>
                          <a:spcPts val="600"/>
                        </a:spcAft>
                      </a:pPr>
                      <a:r>
                        <a:rPr lang="en-US" sz="1800" b="1" kern="100" dirty="0">
                          <a:solidFill>
                            <a:schemeClr val="tx2"/>
                          </a:solidFill>
                          <a:effectLst/>
                          <a:sym typeface="Symbol" panose="05050102010706020507" pitchFamily="18" charset="2"/>
                        </a:rPr>
                        <a:t></a:t>
                      </a:r>
                      <a:r>
                        <a:rPr lang="en-US" sz="1800" b="1" kern="100" dirty="0">
                          <a:solidFill>
                            <a:schemeClr val="tx2"/>
                          </a:solidFill>
                          <a:effectLst/>
                        </a:rPr>
                        <a:t>2×10</a:t>
                      </a:r>
                      <a:r>
                        <a:rPr lang="zh-CN" sz="1800" b="1" kern="100" baseline="30000" dirty="0">
                          <a:solidFill>
                            <a:schemeClr val="tx2"/>
                          </a:solidFill>
                          <a:effectLst/>
                        </a:rPr>
                        <a:t>－</a:t>
                      </a:r>
                      <a:r>
                        <a:rPr lang="en-US" sz="1800" b="1" kern="100" baseline="30000" dirty="0">
                          <a:solidFill>
                            <a:schemeClr val="tx2"/>
                          </a:solidFill>
                          <a:effectLst/>
                        </a:rPr>
                        <a:t>10</a:t>
                      </a:r>
                      <a:endParaRPr lang="zh-CN" sz="1800" b="1" kern="100" dirty="0">
                        <a:solidFill>
                          <a:schemeClr val="tx2"/>
                        </a:solidFill>
                        <a:effectLst/>
                        <a:latin typeface="Times New Roman" panose="02020603050405020304" pitchFamily="18" charset="0"/>
                        <a:ea typeface="仿宋_GB2312"/>
                      </a:endParaRPr>
                    </a:p>
                  </a:txBody>
                  <a:tcPr marL="68580" marR="68580" marT="0" marB="0"/>
                </a:tc>
                <a:extLst>
                  <a:ext uri="{0D108BD9-81ED-4DB2-BD59-A6C34878D82A}">
                    <a16:rowId xmlns="" xmlns:a16="http://schemas.microsoft.com/office/drawing/2014/main" val="10003"/>
                  </a:ext>
                </a:extLst>
              </a:tr>
              <a:tr h="556435">
                <a:tc>
                  <a:txBody>
                    <a:bodyPr/>
                    <a:lstStyle/>
                    <a:p>
                      <a:pPr indent="266700" algn="l">
                        <a:lnSpc>
                          <a:spcPts val="2300"/>
                        </a:lnSpc>
                        <a:spcAft>
                          <a:spcPts val="600"/>
                        </a:spcAft>
                      </a:pPr>
                      <a:r>
                        <a:rPr lang="zh-CN" sz="1800" b="1" kern="100" dirty="0">
                          <a:solidFill>
                            <a:schemeClr val="tx2"/>
                          </a:solidFill>
                          <a:effectLst/>
                        </a:rPr>
                        <a:t>真空室内表面热出气率</a:t>
                      </a:r>
                      <a:r>
                        <a:rPr lang="en-US" altLang="zh-CN" sz="1800" b="1" kern="100" dirty="0">
                          <a:solidFill>
                            <a:schemeClr val="tx2"/>
                          </a:solidFill>
                          <a:effectLst/>
                        </a:rPr>
                        <a:t> </a:t>
                      </a:r>
                      <a:r>
                        <a:rPr lang="en-US" sz="1800" b="1" kern="100" dirty="0">
                          <a:solidFill>
                            <a:schemeClr val="tx2"/>
                          </a:solidFill>
                          <a:effectLst/>
                        </a:rPr>
                        <a:t>(</a:t>
                      </a:r>
                      <a:r>
                        <a:rPr lang="en-US" sz="1800" b="1" kern="100" dirty="0" err="1">
                          <a:solidFill>
                            <a:schemeClr val="tx2"/>
                          </a:solidFill>
                          <a:effectLst/>
                        </a:rPr>
                        <a:t>Torr·L</a:t>
                      </a:r>
                      <a:r>
                        <a:rPr lang="en-US" sz="1800" b="1" kern="100" dirty="0">
                          <a:solidFill>
                            <a:schemeClr val="tx2"/>
                          </a:solidFill>
                          <a:effectLst/>
                        </a:rPr>
                        <a:t>/s/cm</a:t>
                      </a:r>
                      <a:r>
                        <a:rPr lang="en-US" sz="1800" b="1" kern="100" baseline="30000" dirty="0">
                          <a:solidFill>
                            <a:schemeClr val="tx2"/>
                          </a:solidFill>
                          <a:effectLst/>
                        </a:rPr>
                        <a:t>2</a:t>
                      </a:r>
                      <a:r>
                        <a:rPr lang="en-US" sz="1800" b="1" kern="100" dirty="0">
                          <a:solidFill>
                            <a:schemeClr val="tx2"/>
                          </a:solidFill>
                          <a:effectLst/>
                        </a:rPr>
                        <a:t>)</a:t>
                      </a:r>
                      <a:endParaRPr lang="zh-CN" sz="1800" b="1" kern="100" dirty="0">
                        <a:solidFill>
                          <a:schemeClr val="tx2"/>
                        </a:solidFill>
                        <a:effectLst/>
                        <a:latin typeface="Times New Roman" panose="02020603050405020304" pitchFamily="18" charset="0"/>
                        <a:ea typeface="仿宋_GB2312"/>
                      </a:endParaRPr>
                    </a:p>
                  </a:txBody>
                  <a:tcPr marL="68580" marR="68580" marT="0" marB="0"/>
                </a:tc>
                <a:tc>
                  <a:txBody>
                    <a:bodyPr/>
                    <a:lstStyle/>
                    <a:p>
                      <a:pPr indent="266700" algn="ctr">
                        <a:lnSpc>
                          <a:spcPts val="2300"/>
                        </a:lnSpc>
                        <a:spcAft>
                          <a:spcPts val="600"/>
                        </a:spcAft>
                      </a:pPr>
                      <a:r>
                        <a:rPr lang="en-US" sz="1800" b="1" kern="100">
                          <a:solidFill>
                            <a:schemeClr val="tx2"/>
                          </a:solidFill>
                          <a:effectLst/>
                          <a:sym typeface="Symbol" panose="05050102010706020507" pitchFamily="18" charset="2"/>
                        </a:rPr>
                        <a:t></a:t>
                      </a:r>
                      <a:r>
                        <a:rPr lang="en-US" sz="1800" b="1" kern="100">
                          <a:solidFill>
                            <a:schemeClr val="tx2"/>
                          </a:solidFill>
                          <a:effectLst/>
                        </a:rPr>
                        <a:t>1×10</a:t>
                      </a:r>
                      <a:r>
                        <a:rPr lang="zh-CN" sz="1800" b="1" kern="100" baseline="30000">
                          <a:solidFill>
                            <a:schemeClr val="tx2"/>
                          </a:solidFill>
                          <a:effectLst/>
                        </a:rPr>
                        <a:t>－</a:t>
                      </a:r>
                      <a:r>
                        <a:rPr lang="en-US" sz="1800" b="1" kern="100" baseline="30000">
                          <a:solidFill>
                            <a:schemeClr val="tx2"/>
                          </a:solidFill>
                          <a:effectLst/>
                        </a:rPr>
                        <a:t>12</a:t>
                      </a:r>
                      <a:endParaRPr lang="zh-CN" sz="1800" b="1" kern="100">
                        <a:solidFill>
                          <a:schemeClr val="tx2"/>
                        </a:solidFill>
                        <a:effectLst/>
                        <a:latin typeface="Times New Roman" panose="02020603050405020304" pitchFamily="18" charset="0"/>
                        <a:ea typeface="仿宋_GB2312"/>
                      </a:endParaRPr>
                    </a:p>
                  </a:txBody>
                  <a:tcPr marL="68580" marR="68580" marT="0" marB="0"/>
                </a:tc>
                <a:tc>
                  <a:txBody>
                    <a:bodyPr/>
                    <a:lstStyle/>
                    <a:p>
                      <a:pPr indent="304800" algn="just">
                        <a:lnSpc>
                          <a:spcPts val="2300"/>
                        </a:lnSpc>
                        <a:spcAft>
                          <a:spcPts val="600"/>
                        </a:spcAft>
                      </a:pPr>
                      <a:r>
                        <a:rPr lang="en-US" sz="1800" b="1" kern="100" dirty="0">
                          <a:solidFill>
                            <a:schemeClr val="tx2"/>
                          </a:solidFill>
                          <a:effectLst/>
                          <a:sym typeface="Symbol" panose="05050102010706020507" pitchFamily="18" charset="2"/>
                        </a:rPr>
                        <a:t></a:t>
                      </a:r>
                      <a:r>
                        <a:rPr lang="en-US" sz="1800" b="1" kern="100" dirty="0">
                          <a:solidFill>
                            <a:schemeClr val="tx2"/>
                          </a:solidFill>
                          <a:effectLst/>
                        </a:rPr>
                        <a:t>1×10</a:t>
                      </a:r>
                      <a:r>
                        <a:rPr lang="zh-CN" sz="1800" b="1" kern="100" baseline="30000" dirty="0">
                          <a:solidFill>
                            <a:schemeClr val="tx2"/>
                          </a:solidFill>
                          <a:effectLst/>
                        </a:rPr>
                        <a:t>－</a:t>
                      </a:r>
                      <a:r>
                        <a:rPr lang="en-US" sz="1800" b="1" kern="100" baseline="30000" dirty="0">
                          <a:solidFill>
                            <a:schemeClr val="tx2"/>
                          </a:solidFill>
                          <a:effectLst/>
                        </a:rPr>
                        <a:t>12</a:t>
                      </a:r>
                      <a:endParaRPr lang="zh-CN" sz="1800" b="1" kern="100" dirty="0">
                        <a:solidFill>
                          <a:schemeClr val="tx2"/>
                        </a:solidFill>
                        <a:effectLst/>
                        <a:latin typeface="Times New Roman" panose="02020603050405020304" pitchFamily="18" charset="0"/>
                        <a:ea typeface="仿宋_GB2312"/>
                      </a:endParaRPr>
                    </a:p>
                  </a:txBody>
                  <a:tcPr marL="68580" marR="68580" marT="0" marB="0"/>
                </a:tc>
                <a:extLst>
                  <a:ext uri="{0D108BD9-81ED-4DB2-BD59-A6C34878D82A}">
                    <a16:rowId xmlns="" xmlns:a16="http://schemas.microsoft.com/office/drawing/2014/main" val="10004"/>
                  </a:ext>
                </a:extLst>
              </a:tr>
            </a:tbl>
          </a:graphicData>
        </a:graphic>
      </p:graphicFrame>
      <p:sp>
        <p:nvSpPr>
          <p:cNvPr id="10" name="内容占位符 6"/>
          <p:cNvSpPr txBox="1"/>
          <p:nvPr/>
        </p:nvSpPr>
        <p:spPr bwMode="auto">
          <a:xfrm>
            <a:off x="3091" y="3933056"/>
            <a:ext cx="8532813" cy="2279463"/>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r>
              <a:rPr lang="zh-CN" altLang="zh-CN" dirty="0"/>
              <a:t>薄膜的镀膜</a:t>
            </a:r>
            <a:r>
              <a:rPr lang="zh-CN" altLang="en-US" dirty="0"/>
              <a:t>方式</a:t>
            </a:r>
            <a:r>
              <a:rPr lang="zh-CN" altLang="zh-CN" dirty="0"/>
              <a:t>为直流磁控溅射镀膜</a:t>
            </a:r>
            <a:r>
              <a:rPr lang="zh-CN" altLang="en-US" dirty="0"/>
              <a:t>：</a:t>
            </a:r>
            <a:r>
              <a:rPr lang="zh-CN" altLang="zh-CN" dirty="0"/>
              <a:t>低温、</a:t>
            </a:r>
            <a:r>
              <a:rPr lang="zh-CN" altLang="zh-CN" dirty="0" smtClean="0"/>
              <a:t>高速</a:t>
            </a:r>
            <a:r>
              <a:rPr lang="zh-CN" altLang="en-US" dirty="0" smtClean="0"/>
              <a:t>。</a:t>
            </a:r>
            <a:endParaRPr lang="en-US" altLang="zh-CN" dirty="0"/>
          </a:p>
          <a:p>
            <a:r>
              <a:rPr lang="zh-CN" altLang="en-US" dirty="0"/>
              <a:t>薄膜成分为</a:t>
            </a:r>
            <a:r>
              <a:rPr lang="en-US" altLang="zh-CN" dirty="0" err="1"/>
              <a:t>Ti</a:t>
            </a:r>
            <a:r>
              <a:rPr lang="zh-CN" altLang="en-US" dirty="0"/>
              <a:t>、</a:t>
            </a:r>
            <a:r>
              <a:rPr lang="en-US" altLang="zh-CN" dirty="0" err="1"/>
              <a:t>Zr</a:t>
            </a:r>
            <a:r>
              <a:rPr lang="zh-CN" altLang="en-US" dirty="0"/>
              <a:t>和</a:t>
            </a:r>
            <a:r>
              <a:rPr lang="en-US" altLang="zh-CN" dirty="0"/>
              <a:t>V</a:t>
            </a:r>
            <a:r>
              <a:rPr lang="zh-CN" altLang="en-US" dirty="0"/>
              <a:t>。该</a:t>
            </a:r>
            <a:r>
              <a:rPr lang="zh-CN" altLang="zh-CN" dirty="0"/>
              <a:t>激活</a:t>
            </a:r>
            <a:r>
              <a:rPr lang="zh-CN" altLang="zh-CN" dirty="0" smtClean="0"/>
              <a:t>温度</a:t>
            </a:r>
            <a:r>
              <a:rPr lang="zh-CN" altLang="en-US" dirty="0" smtClean="0"/>
              <a:t>较</a:t>
            </a:r>
            <a:r>
              <a:rPr lang="zh-CN" altLang="zh-CN" dirty="0" smtClean="0"/>
              <a:t>低</a:t>
            </a:r>
            <a:r>
              <a:rPr lang="zh-CN" altLang="zh-CN" dirty="0"/>
              <a:t>的，</a:t>
            </a:r>
            <a:r>
              <a:rPr lang="zh-CN" altLang="en-US" dirty="0"/>
              <a:t>在</a:t>
            </a:r>
            <a:endParaRPr lang="en-US" altLang="zh-CN" dirty="0"/>
          </a:p>
          <a:p>
            <a:pPr marL="0" indent="0">
              <a:buNone/>
            </a:pPr>
            <a:r>
              <a:rPr lang="en-US" altLang="zh-CN" dirty="0"/>
              <a:t>    </a:t>
            </a:r>
            <a:r>
              <a:rPr lang="zh-CN" altLang="en-US" dirty="0"/>
              <a:t>国外加速器中有大规模的</a:t>
            </a:r>
            <a:r>
              <a:rPr lang="zh-CN" altLang="en-US" dirty="0" smtClean="0"/>
              <a:t>运用。</a:t>
            </a:r>
            <a:endParaRPr lang="en-US" altLang="zh-CN" dirty="0"/>
          </a:p>
          <a:p>
            <a:pPr marL="0" indent="0">
              <a:buNone/>
            </a:pPr>
            <a:endParaRPr lang="en-US" altLang="zh-CN" kern="0" dirty="0"/>
          </a:p>
          <a:p>
            <a:pPr>
              <a:buFontTx/>
              <a:buNone/>
            </a:pPr>
            <a:endParaRPr lang="en-US" altLang="zh-CN" kern="0" dirty="0"/>
          </a:p>
          <a:p>
            <a:endParaRPr lang="en-US" altLang="zh-CN" kern="0" dirty="0"/>
          </a:p>
          <a:p>
            <a:endParaRPr lang="en-US" altLang="zh-CN" kern="0" dirty="0"/>
          </a:p>
          <a:p>
            <a:endParaRPr lang="zh-CN" altLang="en-US" kern="0" dirty="0"/>
          </a:p>
        </p:txBody>
      </p:sp>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a:xfrm>
            <a:off x="6611085" y="3979119"/>
            <a:ext cx="2383482" cy="2187335"/>
          </a:xfrm>
          <a:prstGeom prst="rect">
            <a:avLst/>
          </a:prstGeom>
          <a:noFill/>
          <a:ln>
            <a:noFill/>
          </a:ln>
        </p:spPr>
      </p:pic>
    </p:spTree>
    <p:extLst>
      <p:ext uri="{BB962C8B-B14F-4D97-AF65-F5344CB8AC3E}">
        <p14:creationId xmlns:p14="http://schemas.microsoft.com/office/powerpoint/2010/main" val="78736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29</a:t>
            </a:fld>
            <a:endParaRPr lang="zh-CN" altLang="zh-CN" sz="900" b="0">
              <a:solidFill>
                <a:srgbClr val="4D5E68"/>
              </a:solidFill>
              <a:latin typeface="Impact" panose="020B0806030902050204" pitchFamily="34" charset="0"/>
            </a:endParaRPr>
          </a:p>
        </p:txBody>
      </p:sp>
      <p:pic>
        <p:nvPicPr>
          <p:cNvPr id="5" name="图片 4"/>
          <p:cNvPicPr>
            <a:picLocks noChangeAspect="1"/>
          </p:cNvPicPr>
          <p:nvPr/>
        </p:nvPicPr>
        <p:blipFill>
          <a:blip r:embed="rId2"/>
          <a:stretch>
            <a:fillRect/>
          </a:stretch>
        </p:blipFill>
        <p:spPr>
          <a:xfrm>
            <a:off x="1475656" y="1916832"/>
            <a:ext cx="5976664" cy="4464496"/>
          </a:xfrm>
          <a:prstGeom prst="rect">
            <a:avLst/>
          </a:prstGeom>
        </p:spPr>
      </p:pic>
      <p:sp>
        <p:nvSpPr>
          <p:cNvPr id="12" name="内容占位符 6"/>
          <p:cNvSpPr txBox="1"/>
          <p:nvPr/>
        </p:nvSpPr>
        <p:spPr bwMode="auto">
          <a:xfrm>
            <a:off x="607764" y="489731"/>
            <a:ext cx="8532813" cy="112601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rgbClr val="4D5E68"/>
                </a:solidFill>
                <a:latin typeface="+mn-lt"/>
                <a:ea typeface="+mn-ea"/>
              </a:defRPr>
            </a:lvl3pPr>
            <a:lvl4pPr marL="1600200" indent="-228600" algn="l" rtl="0" eaLnBrk="0" fontAlgn="base" hangingPunct="0">
              <a:spcBef>
                <a:spcPct val="20000"/>
              </a:spcBef>
              <a:spcAft>
                <a:spcPct val="0"/>
              </a:spcAft>
              <a:buChar char="–"/>
              <a:defRPr sz="2000" b="1">
                <a:solidFill>
                  <a:srgbClr val="4D5E68"/>
                </a:solidFill>
                <a:latin typeface="+mn-lt"/>
                <a:ea typeface="+mn-ea"/>
              </a:defRPr>
            </a:lvl4pPr>
            <a:lvl5pPr marL="2057400" indent="-228600" algn="l" rtl="0" eaLnBrk="0" fontAlgn="base" hangingPunct="0">
              <a:spcBef>
                <a:spcPct val="20000"/>
              </a:spcBef>
              <a:spcAft>
                <a:spcPct val="0"/>
              </a:spcAft>
              <a:buChar char="»"/>
              <a:defRPr sz="2000"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a:lstStyle>
          <a:p>
            <a:pPr marL="0" indent="0">
              <a:buNone/>
            </a:pPr>
            <a:r>
              <a:rPr lang="en-US" altLang="zh-CN" dirty="0" err="1"/>
              <a:t>Ti</a:t>
            </a:r>
            <a:r>
              <a:rPr lang="zh-CN" altLang="en-US" dirty="0"/>
              <a:t>、</a:t>
            </a:r>
            <a:r>
              <a:rPr lang="en-US" altLang="zh-CN" dirty="0" err="1"/>
              <a:t>Zr</a:t>
            </a:r>
            <a:r>
              <a:rPr lang="zh-CN" altLang="en-US" dirty="0"/>
              <a:t>和</a:t>
            </a:r>
            <a:r>
              <a:rPr lang="en-US" altLang="zh-CN" dirty="0"/>
              <a:t>V</a:t>
            </a:r>
            <a:r>
              <a:rPr lang="zh-CN" altLang="en-US" dirty="0"/>
              <a:t>的比例为</a:t>
            </a:r>
            <a:r>
              <a:rPr lang="en-US" altLang="zh-CN" dirty="0"/>
              <a:t>1:1:1</a:t>
            </a:r>
            <a:r>
              <a:rPr lang="zh-CN" altLang="en-US" dirty="0"/>
              <a:t> 的时候（图纸白圈代表的区域），薄膜的激活温度比较低，激活温度＜</a:t>
            </a:r>
            <a:r>
              <a:rPr lang="en-US" altLang="zh-CN" dirty="0"/>
              <a:t>200</a:t>
            </a:r>
            <a:r>
              <a:rPr lang="zh-CN" altLang="en-US" dirty="0"/>
              <a:t>℃</a:t>
            </a:r>
            <a:endParaRPr lang="en-US" altLang="zh-CN" dirty="0"/>
          </a:p>
          <a:p>
            <a:pPr marL="0" indent="0">
              <a:buNone/>
            </a:pPr>
            <a:endParaRPr lang="en-US" altLang="zh-CN" dirty="0"/>
          </a:p>
          <a:p>
            <a:pPr marL="0" indent="0">
              <a:buNone/>
            </a:pPr>
            <a:endParaRPr lang="en-US" altLang="zh-CN" kern="0" dirty="0"/>
          </a:p>
          <a:p>
            <a:pPr>
              <a:buFontTx/>
              <a:buNone/>
            </a:pPr>
            <a:endParaRPr lang="en-US" altLang="zh-CN" kern="0" dirty="0"/>
          </a:p>
          <a:p>
            <a:endParaRPr lang="en-US" altLang="zh-CN" kern="0" dirty="0"/>
          </a:p>
          <a:p>
            <a:endParaRPr lang="en-US" altLang="zh-CN" kern="0" dirty="0"/>
          </a:p>
          <a:p>
            <a:endParaRPr lang="zh-CN" altLang="en-US" kern="0" dirty="0"/>
          </a:p>
        </p:txBody>
      </p:sp>
    </p:spTree>
    <p:extLst>
      <p:ext uri="{BB962C8B-B14F-4D97-AF65-F5344CB8AC3E}">
        <p14:creationId xmlns:p14="http://schemas.microsoft.com/office/powerpoint/2010/main" val="423028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t>任务目标</a:t>
            </a:r>
            <a:endParaRPr lang="zh-CN" altLang="en-US" sz="3600" b="1" dirty="0"/>
          </a:p>
        </p:txBody>
      </p:sp>
      <p:sp>
        <p:nvSpPr>
          <p:cNvPr id="3" name="内容占位符 2"/>
          <p:cNvSpPr>
            <a:spLocks noGrp="1"/>
          </p:cNvSpPr>
          <p:nvPr>
            <p:ph idx="1"/>
          </p:nvPr>
        </p:nvSpPr>
        <p:spPr>
          <a:xfrm>
            <a:off x="467544" y="1532802"/>
            <a:ext cx="4104456" cy="4525963"/>
          </a:xfrm>
        </p:spPr>
        <p:txBody>
          <a:bodyPr>
            <a:normAutofit fontScale="47500" lnSpcReduction="20000"/>
          </a:bodyPr>
          <a:lstStyle/>
          <a:p>
            <a:r>
              <a:rPr lang="zh-CN" altLang="zh-CN" sz="4400" dirty="0">
                <a:latin typeface="+mn-ea"/>
              </a:rPr>
              <a:t>通过选择铝和铜两种不同材料制造弯转真空盒，掌握真空盒的设计和分析计算方法，摸索真空盒的拉伸、挤压成型、焊接和清洗工艺，实现国产化批量生产</a:t>
            </a:r>
            <a:r>
              <a:rPr lang="zh-CN" altLang="zh-CN" sz="4400" dirty="0" smtClean="0">
                <a:latin typeface="+mn-ea"/>
              </a:rPr>
              <a:t>。</a:t>
            </a:r>
            <a:endParaRPr lang="en-US" altLang="zh-CN" sz="4400" dirty="0" smtClean="0">
              <a:latin typeface="+mn-ea"/>
            </a:endParaRPr>
          </a:p>
          <a:p>
            <a:r>
              <a:rPr lang="zh-CN" altLang="zh-CN" sz="4400" dirty="0">
                <a:latin typeface="+mn-ea"/>
              </a:rPr>
              <a:t>研究</a:t>
            </a:r>
            <a:r>
              <a:rPr lang="en-US" altLang="zh-CN" sz="4400" dirty="0">
                <a:latin typeface="+mn-ea"/>
              </a:rPr>
              <a:t>RF</a:t>
            </a:r>
            <a:r>
              <a:rPr lang="zh-CN" altLang="zh-CN" sz="4400" dirty="0">
                <a:latin typeface="+mn-ea"/>
              </a:rPr>
              <a:t>屏蔽波纹管设计方法和加工、焊接工艺</a:t>
            </a:r>
            <a:r>
              <a:rPr lang="zh-CN" altLang="en-US" sz="4400" dirty="0">
                <a:latin typeface="+mn-ea"/>
              </a:rPr>
              <a:t>，完成样机研制。</a:t>
            </a:r>
            <a:endParaRPr lang="en-US" altLang="zh-CN" sz="4400" dirty="0">
              <a:latin typeface="+mn-ea"/>
            </a:endParaRPr>
          </a:p>
          <a:p>
            <a:r>
              <a:rPr lang="zh-CN" altLang="en-US" sz="4400" dirty="0">
                <a:latin typeface="+mn-ea"/>
              </a:rPr>
              <a:t>建立长真空盒镀吸气剂膜实验装置，掌握镀膜方法和工艺参数。完成铜真空盒内表面镀吸气剂膜，并进行参数测试。</a:t>
            </a:r>
            <a:endParaRPr lang="en-US" altLang="zh-CN" sz="4400" dirty="0">
              <a:latin typeface="+mn-ea"/>
            </a:endParaRPr>
          </a:p>
          <a:p>
            <a:endParaRPr lang="en-US" altLang="zh-CN" dirty="0">
              <a:latin typeface="+mn-ea"/>
            </a:endParaRPr>
          </a:p>
          <a:p>
            <a:endParaRPr lang="en-US" altLang="zh-CN" dirty="0"/>
          </a:p>
          <a:p>
            <a:endParaRPr lang="zh-CN"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355974"/>
            <a:ext cx="1531461" cy="135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580" y="2909178"/>
            <a:ext cx="1660327" cy="148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544" y="3116266"/>
            <a:ext cx="1865023" cy="11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36" y="4547556"/>
            <a:ext cx="3458475" cy="151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36" y="1389014"/>
            <a:ext cx="1954213" cy="116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灯片编号占位符 4"/>
          <p:cNvSpPr>
            <a:spLocks noGrp="1"/>
          </p:cNvSpPr>
          <p:nvPr>
            <p:ph type="sldNum" sz="quarter" idx="12"/>
          </p:nvPr>
        </p:nvSpPr>
        <p:spPr/>
        <p:txBody>
          <a:bodyPr/>
          <a:lstStyle/>
          <a:p>
            <a:fld id="{F277EA53-4DB1-4D95-B40D-C748397C9D0C}" type="slidenum">
              <a:rPr lang="zh-CN" altLang="en-US" smtClean="0"/>
              <a:t>3</a:t>
            </a:fld>
            <a:endParaRPr lang="zh-CN" altLang="en-US"/>
          </a:p>
        </p:txBody>
      </p:sp>
    </p:spTree>
    <p:extLst>
      <p:ext uri="{BB962C8B-B14F-4D97-AF65-F5344CB8AC3E}">
        <p14:creationId xmlns:p14="http://schemas.microsoft.com/office/powerpoint/2010/main" val="400174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30</a:t>
            </a:fld>
            <a:endParaRPr lang="zh-CN" altLang="zh-CN" sz="900" b="0">
              <a:solidFill>
                <a:srgbClr val="4D5E68"/>
              </a:solidFill>
              <a:latin typeface="Impact" panose="020B0806030902050204" pitchFamily="34" charset="0"/>
            </a:endParaRPr>
          </a:p>
        </p:txBody>
      </p:sp>
      <p:sp>
        <p:nvSpPr>
          <p:cNvPr id="7" name="内容占位符 6"/>
          <p:cNvSpPr>
            <a:spLocks noGrp="1"/>
          </p:cNvSpPr>
          <p:nvPr>
            <p:ph idx="1"/>
          </p:nvPr>
        </p:nvSpPr>
        <p:spPr>
          <a:xfrm>
            <a:off x="17140" y="4365104"/>
            <a:ext cx="9048800" cy="2088422"/>
          </a:xfrm>
        </p:spPr>
        <p:txBody>
          <a:bodyPr/>
          <a:lstStyle/>
          <a:p>
            <a:endParaRPr lang="en-US" altLang="zh-CN" dirty="0"/>
          </a:p>
          <a:p>
            <a:r>
              <a:rPr lang="en-US" altLang="zh-CN" sz="2000" dirty="0"/>
              <a:t>NEG</a:t>
            </a:r>
            <a:r>
              <a:rPr lang="zh-CN" altLang="zh-CN" sz="2000" dirty="0"/>
              <a:t>镀膜系统由真空盒、阴极、螺线管及电源、涡轮分子泵机组、真空计、残余气体分析仪、放电电源、气体流量控制器和冷却装置等</a:t>
            </a:r>
            <a:r>
              <a:rPr lang="zh-CN" altLang="zh-CN" sz="2000" dirty="0" smtClean="0"/>
              <a:t>组成</a:t>
            </a:r>
            <a:r>
              <a:rPr lang="zh-CN" altLang="en-US" sz="2000" dirty="0" smtClean="0"/>
              <a:t>。</a:t>
            </a:r>
            <a:endParaRPr lang="en-US" altLang="zh-CN" sz="2000" dirty="0"/>
          </a:p>
          <a:p>
            <a:r>
              <a:rPr lang="zh-CN" altLang="en-US" sz="2000" dirty="0"/>
              <a:t>镀膜系统水平放置，</a:t>
            </a:r>
            <a:r>
              <a:rPr lang="zh-CN" altLang="en-US" sz="2000" dirty="0" smtClean="0"/>
              <a:t>可以镀</a:t>
            </a:r>
            <a:r>
              <a:rPr lang="zh-CN" altLang="en-US" sz="2000" dirty="0"/>
              <a:t>长的真空管道（管道固定，磁铁移动）（</a:t>
            </a:r>
            <a:r>
              <a:rPr lang="en-US" altLang="zh-CN" sz="2000" dirty="0"/>
              <a:t>CEPC </a:t>
            </a:r>
            <a:r>
              <a:rPr lang="zh-CN" altLang="en-US" sz="2000" dirty="0"/>
              <a:t>管道长度 </a:t>
            </a:r>
            <a:r>
              <a:rPr lang="en-US" altLang="zh-CN" sz="2000" dirty="0"/>
              <a:t>6</a:t>
            </a:r>
            <a:r>
              <a:rPr lang="zh-CN" altLang="en-US" sz="2000" dirty="0"/>
              <a:t>米 </a:t>
            </a:r>
            <a:r>
              <a:rPr lang="zh-CN" altLang="en-US" sz="2000" dirty="0" smtClean="0"/>
              <a:t>）。</a:t>
            </a:r>
            <a:endParaRPr lang="en-US" altLang="zh-CN" sz="2000" dirty="0"/>
          </a:p>
          <a:p>
            <a:endParaRPr lang="en-US" altLang="zh-CN" dirty="0"/>
          </a:p>
          <a:p>
            <a:endParaRPr lang="en-US" altLang="zh-CN" dirty="0"/>
          </a:p>
          <a:p>
            <a:endParaRPr lang="zh-CN" altLang="en-US" dirty="0"/>
          </a:p>
        </p:txBody>
      </p:sp>
      <p:sp>
        <p:nvSpPr>
          <p:cNvPr id="2" name="Rectangle 2"/>
          <p:cNvSpPr>
            <a:spLocks noChangeArrowheads="1"/>
          </p:cNvSpPr>
          <p:nvPr/>
        </p:nvSpPr>
        <p:spPr bwMode="auto">
          <a:xfrm>
            <a:off x="2817813"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249" y="1898764"/>
            <a:ext cx="8517916" cy="289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副标题 2">
            <a:extLst>
              <a:ext uri="{FF2B5EF4-FFF2-40B4-BE49-F238E27FC236}">
                <a16:creationId xmlns="" xmlns:a16="http://schemas.microsoft.com/office/drawing/2014/main" id="{3254C9EB-C439-4C0E-BCCA-33FEB4924C01}"/>
              </a:ext>
            </a:extLst>
          </p:cNvPr>
          <p:cNvSpPr txBox="1">
            <a:spLocks/>
          </p:cNvSpPr>
          <p:nvPr/>
        </p:nvSpPr>
        <p:spPr>
          <a:xfrm>
            <a:off x="1917206" y="404664"/>
            <a:ext cx="5472607" cy="759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3600" b="1" dirty="0" smtClean="0">
                <a:latin typeface="+mj-lt"/>
              </a:rPr>
              <a:t>CEPC</a:t>
            </a:r>
            <a:r>
              <a:rPr lang="en-US" altLang="zh-CN" sz="3600" b="1" dirty="0" smtClean="0"/>
              <a:t> </a:t>
            </a:r>
            <a:r>
              <a:rPr lang="zh-CN" altLang="en-US" sz="3600" b="1" dirty="0" smtClean="0"/>
              <a:t>真空盒</a:t>
            </a:r>
            <a:r>
              <a:rPr lang="en-US" altLang="zh-CN" sz="3600" b="1" dirty="0" smtClean="0"/>
              <a:t>NEG</a:t>
            </a:r>
            <a:r>
              <a:rPr lang="zh-CN" altLang="en-US" sz="3600" b="1" dirty="0" smtClean="0"/>
              <a:t>镀膜装置</a:t>
            </a:r>
            <a:endParaRPr lang="en-US" altLang="zh-CN" sz="3600" b="1" dirty="0" smtClean="0"/>
          </a:p>
          <a:p>
            <a:endParaRPr lang="zh-CN" altLang="en-US" b="1" dirty="0"/>
          </a:p>
        </p:txBody>
      </p:sp>
    </p:spTree>
    <p:extLst>
      <p:ext uri="{BB962C8B-B14F-4D97-AF65-F5344CB8AC3E}">
        <p14:creationId xmlns:p14="http://schemas.microsoft.com/office/powerpoint/2010/main" val="28133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extLst>
              <p:ext uri="{D42A27DB-BD31-4B8C-83A1-F6EECF244321}">
                <p14:modId xmlns:p14="http://schemas.microsoft.com/office/powerpoint/2010/main" val="2475295206"/>
              </p:ext>
            </p:extLst>
          </p:nvPr>
        </p:nvGraphicFramePr>
        <p:xfrm>
          <a:off x="251520" y="1412776"/>
          <a:ext cx="8352928" cy="4680520"/>
        </p:xfrm>
        <a:graphic>
          <a:graphicData uri="http://schemas.openxmlformats.org/drawingml/2006/table">
            <a:tbl>
              <a:tblPr firstRow="1" firstCol="1" bandRow="1">
                <a:tableStyleId>{5C22544A-7EE6-4342-B048-85BDC9FD1C3A}</a:tableStyleId>
              </a:tblPr>
              <a:tblGrid>
                <a:gridCol w="3065890">
                  <a:extLst>
                    <a:ext uri="{9D8B030D-6E8A-4147-A177-3AD203B41FA5}">
                      <a16:colId xmlns="" xmlns:a16="http://schemas.microsoft.com/office/drawing/2014/main" val="20000"/>
                    </a:ext>
                  </a:extLst>
                </a:gridCol>
                <a:gridCol w="2852045">
                  <a:extLst>
                    <a:ext uri="{9D8B030D-6E8A-4147-A177-3AD203B41FA5}">
                      <a16:colId xmlns="" xmlns:a16="http://schemas.microsoft.com/office/drawing/2014/main" val="20001"/>
                    </a:ext>
                  </a:extLst>
                </a:gridCol>
                <a:gridCol w="2434993">
                  <a:extLst>
                    <a:ext uri="{9D8B030D-6E8A-4147-A177-3AD203B41FA5}">
                      <a16:colId xmlns="" xmlns:a16="http://schemas.microsoft.com/office/drawing/2014/main" val="20002"/>
                    </a:ext>
                  </a:extLst>
                </a:gridCol>
              </a:tblGrid>
              <a:tr h="461187">
                <a:tc>
                  <a:txBody>
                    <a:bodyPr/>
                    <a:lstStyle/>
                    <a:p>
                      <a:pPr indent="266700" algn="ctr">
                        <a:lnSpc>
                          <a:spcPts val="2300"/>
                        </a:lnSpc>
                        <a:spcAft>
                          <a:spcPts val="600"/>
                        </a:spcAft>
                      </a:pPr>
                      <a:r>
                        <a:rPr lang="zh-CN" altLang="en-US" sz="2000" b="1" kern="100" dirty="0">
                          <a:solidFill>
                            <a:schemeClr val="tx1"/>
                          </a:solidFill>
                          <a:effectLst/>
                          <a:latin typeface="微软雅黑" panose="020B0503020204020204" pitchFamily="34" charset="-122"/>
                          <a:ea typeface="微软雅黑" panose="020B0503020204020204" pitchFamily="34" charset="-122"/>
                        </a:rPr>
                        <a:t>镀膜参数</a:t>
                      </a:r>
                      <a:endParaRPr lang="zh-CN" sz="2000" b="1"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tc>
                <a:tc>
                  <a:txBody>
                    <a:bodyPr/>
                    <a:lstStyle/>
                    <a:p>
                      <a:pPr indent="266700" algn="ctr">
                        <a:lnSpc>
                          <a:spcPts val="2300"/>
                        </a:lnSpc>
                        <a:spcAft>
                          <a:spcPts val="600"/>
                        </a:spcAft>
                      </a:pPr>
                      <a:r>
                        <a:rPr lang="zh-CN" altLang="en-US" sz="2000" b="1" kern="100" dirty="0">
                          <a:solidFill>
                            <a:schemeClr val="tx1"/>
                          </a:solidFill>
                          <a:effectLst/>
                          <a:latin typeface="微软雅黑" panose="020B0503020204020204" pitchFamily="34" charset="-122"/>
                          <a:ea typeface="微软雅黑" panose="020B0503020204020204" pitchFamily="34" charset="-122"/>
                        </a:rPr>
                        <a:t>数值</a:t>
                      </a:r>
                      <a:endParaRPr lang="zh-CN" sz="2000" b="1"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tc>
                <a:tc>
                  <a:txBody>
                    <a:bodyPr/>
                    <a:lstStyle/>
                    <a:p>
                      <a:pPr indent="266700" algn="ctr">
                        <a:lnSpc>
                          <a:spcPts val="2300"/>
                        </a:lnSpc>
                        <a:spcAft>
                          <a:spcPts val="600"/>
                        </a:spcAft>
                      </a:pPr>
                      <a:r>
                        <a:rPr lang="zh-CN" altLang="en-US" sz="2000" b="1" kern="100" dirty="0">
                          <a:solidFill>
                            <a:schemeClr val="tx1"/>
                          </a:solidFill>
                          <a:effectLst/>
                          <a:latin typeface="微软雅黑" panose="020B0503020204020204" pitchFamily="34" charset="-122"/>
                          <a:ea typeface="微软雅黑" panose="020B0503020204020204" pitchFamily="34" charset="-122"/>
                        </a:rPr>
                        <a:t>说明</a:t>
                      </a:r>
                      <a:endParaRPr lang="zh-CN" sz="2000" b="1"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tc>
                <a:extLst>
                  <a:ext uri="{0D108BD9-81ED-4DB2-BD59-A6C34878D82A}">
                    <a16:rowId xmlns="" xmlns:a16="http://schemas.microsoft.com/office/drawing/2014/main" val="10000"/>
                  </a:ext>
                </a:extLst>
              </a:tr>
              <a:tr h="670341">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磁场</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266700" algn="ctr">
                        <a:lnSpc>
                          <a:spcPts val="2300"/>
                        </a:lnSpc>
                        <a:spcAft>
                          <a:spcPts val="60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0</a:t>
                      </a:r>
                      <a:r>
                        <a:rPr lang="zh-CN" altLang="en-US" sz="1400" b="0" kern="100" dirty="0">
                          <a:solidFill>
                            <a:schemeClr val="tx1"/>
                          </a:solidFill>
                          <a:effectLst/>
                          <a:latin typeface="微软雅黑" panose="020B0503020204020204" pitchFamily="34" charset="-122"/>
                          <a:ea typeface="微软雅黑" panose="020B0503020204020204" pitchFamily="34" charset="-122"/>
                        </a:rPr>
                        <a:t>到</a:t>
                      </a:r>
                      <a:r>
                        <a:rPr lang="en-US" altLang="zh-CN" sz="1400" b="0" kern="100" dirty="0">
                          <a:solidFill>
                            <a:schemeClr val="tx1"/>
                          </a:solidFill>
                          <a:effectLst/>
                          <a:latin typeface="微软雅黑" panose="020B0503020204020204" pitchFamily="34" charset="-122"/>
                          <a:ea typeface="微软雅黑" panose="020B0503020204020204" pitchFamily="34" charset="-122"/>
                        </a:rPr>
                        <a:t>500GS</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304800" algn="ctr">
                        <a:lnSpc>
                          <a:spcPts val="2300"/>
                        </a:lnSpc>
                        <a:spcAft>
                          <a:spcPts val="600"/>
                        </a:spcAft>
                      </a:pP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extLst>
                  <a:ext uri="{0D108BD9-81ED-4DB2-BD59-A6C34878D82A}">
                    <a16:rowId xmlns="" xmlns:a16="http://schemas.microsoft.com/office/drawing/2014/main" val="10001"/>
                  </a:ext>
                </a:extLst>
              </a:tr>
              <a:tr h="653180">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真空盒温度</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tc>
                  <a:txBody>
                    <a:bodyPr/>
                    <a:lstStyle/>
                    <a:p>
                      <a:pPr indent="266700" algn="ctr">
                        <a:lnSpc>
                          <a:spcPts val="2300"/>
                        </a:lnSpc>
                        <a:spcAft>
                          <a:spcPts val="60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80</a:t>
                      </a:r>
                      <a:r>
                        <a:rPr lang="zh-CN" altLang="en-US" sz="1400" b="0" kern="100" dirty="0">
                          <a:solidFill>
                            <a:schemeClr val="tx1"/>
                          </a:solidFill>
                          <a:effectLst/>
                          <a:latin typeface="微软雅黑" panose="020B0503020204020204" pitchFamily="34" charset="-122"/>
                          <a:ea typeface="微软雅黑" panose="020B0503020204020204" pitchFamily="34" charset="-122"/>
                        </a:rPr>
                        <a:t>到</a:t>
                      </a:r>
                      <a:r>
                        <a:rPr lang="en-US" altLang="zh-CN" sz="1400" b="0" kern="100" dirty="0">
                          <a:solidFill>
                            <a:schemeClr val="tx1"/>
                          </a:solidFill>
                          <a:effectLst/>
                          <a:latin typeface="微软雅黑" panose="020B0503020204020204" pitchFamily="34" charset="-122"/>
                          <a:ea typeface="微软雅黑" panose="020B0503020204020204" pitchFamily="34" charset="-122"/>
                        </a:rPr>
                        <a:t>200</a:t>
                      </a:r>
                      <a:r>
                        <a:rPr lang="zh-CN" altLang="en-US" sz="1400" b="0" kern="100" dirty="0">
                          <a:solidFill>
                            <a:schemeClr val="tx1"/>
                          </a:solidFill>
                          <a:effectLst/>
                          <a:latin typeface="微软雅黑" panose="020B0503020204020204" pitchFamily="34" charset="-122"/>
                          <a:ea typeface="微软雅黑" panose="020B0503020204020204" pitchFamily="34" charset="-122"/>
                        </a:rPr>
                        <a:t>℃</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tc>
                  <a:txBody>
                    <a:bodyPr/>
                    <a:lstStyle/>
                    <a:p>
                      <a:pPr marL="0" marR="0" indent="304800" algn="ctr" defTabSz="914400" rtl="0" eaLnBrk="1" fontAlgn="auto" latinLnBrk="0" hangingPunct="1">
                        <a:lnSpc>
                          <a:spcPts val="2300"/>
                        </a:lnSpc>
                        <a:spcBef>
                          <a:spcPts val="0"/>
                        </a:spcBef>
                        <a:spcAft>
                          <a:spcPts val="600"/>
                        </a:spcAft>
                        <a:buClrTx/>
                        <a:buSzTx/>
                        <a:buFontTx/>
                        <a:buNone/>
                        <a:defRPr/>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extLst>
                  <a:ext uri="{0D108BD9-81ED-4DB2-BD59-A6C34878D82A}">
                    <a16:rowId xmlns="" xmlns:a16="http://schemas.microsoft.com/office/drawing/2014/main" val="10002"/>
                  </a:ext>
                </a:extLst>
              </a:tr>
              <a:tr h="766468">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镀膜真空度</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marL="0" marR="0" indent="266700" algn="ctr" defTabSz="914400" rtl="0" eaLnBrk="1" fontAlgn="auto" latinLnBrk="0" hangingPunct="1">
                        <a:lnSpc>
                          <a:spcPts val="2300"/>
                        </a:lnSpc>
                        <a:spcBef>
                          <a:spcPts val="0"/>
                        </a:spcBef>
                        <a:spcAft>
                          <a:spcPts val="600"/>
                        </a:spcAft>
                        <a:buClrTx/>
                        <a:buSzTx/>
                        <a:buFontTx/>
                        <a:buNone/>
                        <a:defRPr/>
                      </a:pPr>
                      <a:r>
                        <a:rPr lang="en-US" altLang="zh-CN" sz="1400" b="0" kern="100" dirty="0">
                          <a:solidFill>
                            <a:schemeClr val="tx1"/>
                          </a:solidFill>
                          <a:effectLst/>
                          <a:latin typeface="微软雅黑" panose="020B0503020204020204" pitchFamily="34" charset="-122"/>
                          <a:ea typeface="微软雅黑" panose="020B0503020204020204" pitchFamily="34" charset="-122"/>
                        </a:rPr>
                        <a:t>0.1</a:t>
                      </a:r>
                      <a:r>
                        <a:rPr lang="zh-CN" altLang="en-US" sz="1400" b="0" kern="100" dirty="0">
                          <a:solidFill>
                            <a:schemeClr val="tx1"/>
                          </a:solidFill>
                          <a:effectLst/>
                          <a:latin typeface="微软雅黑" panose="020B0503020204020204" pitchFamily="34" charset="-122"/>
                          <a:ea typeface="微软雅黑" panose="020B0503020204020204" pitchFamily="34" charset="-122"/>
                        </a:rPr>
                        <a:t>到</a:t>
                      </a:r>
                      <a:r>
                        <a:rPr lang="en-US" altLang="zh-CN" sz="1400" b="0" kern="100" dirty="0">
                          <a:solidFill>
                            <a:schemeClr val="tx1"/>
                          </a:solidFill>
                          <a:effectLst/>
                          <a:latin typeface="微软雅黑" panose="020B0503020204020204" pitchFamily="34" charset="-122"/>
                          <a:ea typeface="微软雅黑" panose="020B0503020204020204" pitchFamily="34" charset="-122"/>
                        </a:rPr>
                        <a:t>1.5Pa</a:t>
                      </a: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marL="0" marR="0" indent="304800" algn="ctr" defTabSz="914400" rtl="0" eaLnBrk="1" fontAlgn="auto" latinLnBrk="0" hangingPunct="1">
                        <a:lnSpc>
                          <a:spcPts val="2300"/>
                        </a:lnSpc>
                        <a:spcBef>
                          <a:spcPts val="0"/>
                        </a:spcBef>
                        <a:spcAft>
                          <a:spcPts val="600"/>
                        </a:spcAft>
                        <a:buClrTx/>
                        <a:buSzTx/>
                        <a:buFontTx/>
                        <a:buNone/>
                        <a:defRPr/>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extLst>
                  <a:ext uri="{0D108BD9-81ED-4DB2-BD59-A6C34878D82A}">
                    <a16:rowId xmlns="" xmlns:a16="http://schemas.microsoft.com/office/drawing/2014/main" val="10003"/>
                  </a:ext>
                </a:extLst>
              </a:tr>
              <a:tr h="863762">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溅射电流</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tc>
                  <a:txBody>
                    <a:bodyPr/>
                    <a:lstStyle/>
                    <a:p>
                      <a:pPr indent="266700" algn="ctr">
                        <a:lnSpc>
                          <a:spcPts val="2300"/>
                        </a:lnSpc>
                        <a:spcAft>
                          <a:spcPts val="60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0.1 </a:t>
                      </a:r>
                      <a:r>
                        <a:rPr lang="zh-CN" altLang="en-US" sz="1400" b="0" kern="100" dirty="0">
                          <a:solidFill>
                            <a:schemeClr val="tx1"/>
                          </a:solidFill>
                          <a:effectLst/>
                          <a:latin typeface="微软雅黑" panose="020B0503020204020204" pitchFamily="34" charset="-122"/>
                          <a:ea typeface="微软雅黑" panose="020B0503020204020204" pitchFamily="34" charset="-122"/>
                        </a:rPr>
                        <a:t>到</a:t>
                      </a:r>
                      <a:r>
                        <a:rPr lang="en-US" altLang="zh-CN" sz="1400" b="0" kern="100" dirty="0">
                          <a:solidFill>
                            <a:schemeClr val="tx1"/>
                          </a:solidFill>
                          <a:effectLst/>
                          <a:latin typeface="微软雅黑" panose="020B0503020204020204" pitchFamily="34" charset="-122"/>
                          <a:ea typeface="微软雅黑" panose="020B0503020204020204" pitchFamily="34" charset="-122"/>
                        </a:rPr>
                        <a:t>1A</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tc>
                  <a:txBody>
                    <a:bodyPr/>
                    <a:lstStyle/>
                    <a:p>
                      <a:pPr marL="0" marR="0" indent="304800" algn="ctr" defTabSz="914400" rtl="0" eaLnBrk="1" fontAlgn="auto" latinLnBrk="0" hangingPunct="1">
                        <a:lnSpc>
                          <a:spcPts val="2300"/>
                        </a:lnSpc>
                        <a:spcBef>
                          <a:spcPts val="0"/>
                        </a:spcBef>
                        <a:spcAft>
                          <a:spcPts val="600"/>
                        </a:spcAft>
                        <a:buClrTx/>
                        <a:buSzTx/>
                        <a:buFontTx/>
                        <a:buNone/>
                        <a:defRPr/>
                      </a:pPr>
                      <a:endParaRPr lang="zh-CN" altLang="en-US"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accent1">
                        <a:lumMod val="20000"/>
                        <a:lumOff val="80000"/>
                      </a:schemeClr>
                    </a:solidFill>
                  </a:tcPr>
                </a:tc>
                <a:extLst>
                  <a:ext uri="{0D108BD9-81ED-4DB2-BD59-A6C34878D82A}">
                    <a16:rowId xmlns="" xmlns:a16="http://schemas.microsoft.com/office/drawing/2014/main" val="10004"/>
                  </a:ext>
                </a:extLst>
              </a:tr>
              <a:tr h="632791">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溅射电压</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266700" algn="ctr">
                        <a:lnSpc>
                          <a:spcPts val="2300"/>
                        </a:lnSpc>
                        <a:spcAft>
                          <a:spcPts val="60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0</a:t>
                      </a:r>
                      <a:r>
                        <a:rPr lang="zh-CN" altLang="en-US" sz="1400" b="0" kern="100" dirty="0">
                          <a:solidFill>
                            <a:schemeClr val="tx1"/>
                          </a:solidFill>
                          <a:effectLst/>
                          <a:latin typeface="微软雅黑" panose="020B0503020204020204" pitchFamily="34" charset="-122"/>
                          <a:ea typeface="微软雅黑" panose="020B0503020204020204" pitchFamily="34" charset="-122"/>
                        </a:rPr>
                        <a:t>到</a:t>
                      </a:r>
                      <a:r>
                        <a:rPr lang="en-US" altLang="zh-CN" sz="1400" b="0" kern="100" dirty="0">
                          <a:solidFill>
                            <a:schemeClr val="tx1"/>
                          </a:solidFill>
                          <a:effectLst/>
                          <a:latin typeface="微软雅黑" panose="020B0503020204020204" pitchFamily="34" charset="-122"/>
                          <a:ea typeface="微软雅黑" panose="020B0503020204020204" pitchFamily="34" charset="-122"/>
                        </a:rPr>
                        <a:t>500V</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266700" algn="ctr">
                        <a:lnSpc>
                          <a:spcPts val="2300"/>
                        </a:lnSpc>
                        <a:spcAft>
                          <a:spcPts val="600"/>
                        </a:spcAft>
                      </a:pP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extLst>
                  <a:ext uri="{0D108BD9-81ED-4DB2-BD59-A6C34878D82A}">
                    <a16:rowId xmlns="" xmlns:a16="http://schemas.microsoft.com/office/drawing/2014/main" val="10005"/>
                  </a:ext>
                </a:extLst>
              </a:tr>
              <a:tr h="632791">
                <a:tc>
                  <a:txBody>
                    <a:bodyPr/>
                    <a:lstStyle/>
                    <a:p>
                      <a:pPr indent="266700" algn="ctr">
                        <a:lnSpc>
                          <a:spcPts val="2300"/>
                        </a:lnSpc>
                        <a:spcAft>
                          <a:spcPts val="600"/>
                        </a:spcAft>
                      </a:pPr>
                      <a:r>
                        <a:rPr lang="zh-CN" altLang="en-US" sz="1400" b="0" kern="100" dirty="0">
                          <a:solidFill>
                            <a:schemeClr val="tx1"/>
                          </a:solidFill>
                          <a:effectLst/>
                          <a:latin typeface="微软雅黑" panose="020B0503020204020204" pitchFamily="34" charset="-122"/>
                          <a:ea typeface="微软雅黑" panose="020B0503020204020204" pitchFamily="34" charset="-122"/>
                        </a:rPr>
                        <a:t>镀膜气体</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266700" algn="ctr">
                        <a:lnSpc>
                          <a:spcPts val="2300"/>
                        </a:lnSpc>
                        <a:spcAft>
                          <a:spcPts val="600"/>
                        </a:spcAft>
                      </a:pPr>
                      <a:r>
                        <a:rPr lang="en-US" altLang="zh-CN" sz="1400" b="0" kern="100" dirty="0">
                          <a:solidFill>
                            <a:schemeClr val="tx1"/>
                          </a:solidFill>
                          <a:effectLst/>
                          <a:latin typeface="微软雅黑" panose="020B0503020204020204" pitchFamily="34" charset="-122"/>
                          <a:ea typeface="微软雅黑" panose="020B0503020204020204" pitchFamily="34" charset="-122"/>
                        </a:rPr>
                        <a:t>Kr</a:t>
                      </a: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tc>
                  <a:txBody>
                    <a:bodyPr/>
                    <a:lstStyle/>
                    <a:p>
                      <a:pPr indent="266700" algn="ctr">
                        <a:lnSpc>
                          <a:spcPts val="2300"/>
                        </a:lnSpc>
                        <a:spcAft>
                          <a:spcPts val="600"/>
                        </a:spcAft>
                      </a:pPr>
                      <a:endParaRPr lang="zh-CN" sz="1400" b="0" kern="100" dirty="0">
                        <a:solidFill>
                          <a:schemeClr val="tx1"/>
                        </a:solidFill>
                        <a:effectLst/>
                        <a:latin typeface="微软雅黑" panose="020B0503020204020204" pitchFamily="34" charset="-122"/>
                        <a:ea typeface="微软雅黑" panose="020B0503020204020204" pitchFamily="34" charset="-122"/>
                      </a:endParaRPr>
                    </a:p>
                  </a:txBody>
                  <a:tcPr marL="68573" marR="68573" marT="0" marB="0">
                    <a:solidFill>
                      <a:schemeClr val="tx2">
                        <a:lumMod val="20000"/>
                        <a:lumOff val="80000"/>
                      </a:schemeClr>
                    </a:solidFill>
                  </a:tcPr>
                </a:tc>
                <a:extLst>
                  <a:ext uri="{0D108BD9-81ED-4DB2-BD59-A6C34878D82A}">
                    <a16:rowId xmlns="" xmlns:a16="http://schemas.microsoft.com/office/drawing/2014/main" val="10006"/>
                  </a:ext>
                </a:extLst>
              </a:tr>
            </a:tbl>
          </a:graphicData>
        </a:graphic>
      </p:graphicFrame>
      <p:sp>
        <p:nvSpPr>
          <p:cNvPr id="4" name="内容占位符 6"/>
          <p:cNvSpPr>
            <a:spLocks noGrp="1"/>
          </p:cNvSpPr>
          <p:nvPr>
            <p:ph idx="1"/>
          </p:nvPr>
        </p:nvSpPr>
        <p:spPr>
          <a:xfrm>
            <a:off x="47600" y="328113"/>
            <a:ext cx="9048800" cy="940647"/>
          </a:xfrm>
        </p:spPr>
        <p:txBody>
          <a:bodyPr>
            <a:normAutofit fontScale="92500" lnSpcReduction="20000"/>
          </a:bodyPr>
          <a:lstStyle/>
          <a:p>
            <a:endParaRPr lang="en-US" altLang="zh-CN" dirty="0"/>
          </a:p>
          <a:p>
            <a:pPr marL="0" indent="0">
              <a:buNone/>
            </a:pPr>
            <a:r>
              <a:rPr lang="en-US" altLang="zh-CN" dirty="0"/>
              <a:t> </a:t>
            </a:r>
            <a:r>
              <a:rPr lang="en-US" altLang="zh-CN" dirty="0" smtClean="0"/>
              <a:t>      </a:t>
            </a:r>
            <a:r>
              <a:rPr lang="zh-CN" altLang="en-US" dirty="0" smtClean="0"/>
              <a:t>参考</a:t>
            </a:r>
            <a:r>
              <a:rPr lang="zh-CN" altLang="en-US" dirty="0"/>
              <a:t>国内外镀膜经验</a:t>
            </a:r>
            <a:r>
              <a:rPr lang="zh-CN" altLang="en-US" dirty="0" smtClean="0"/>
              <a:t>，设定相关</a:t>
            </a:r>
            <a:r>
              <a:rPr lang="zh-CN" altLang="en-US" dirty="0"/>
              <a:t>的镀膜</a:t>
            </a:r>
            <a:r>
              <a:rPr lang="zh-CN" altLang="en-US" dirty="0" smtClean="0"/>
              <a:t>参数</a:t>
            </a:r>
            <a:endParaRPr lang="en-US" altLang="zh-CN" dirty="0"/>
          </a:p>
          <a:p>
            <a:endParaRPr lang="zh-CN" altLang="en-US" dirty="0"/>
          </a:p>
        </p:txBody>
      </p:sp>
      <p:sp>
        <p:nvSpPr>
          <p:cNvPr id="2" name="灯片编号占位符 1"/>
          <p:cNvSpPr>
            <a:spLocks noGrp="1"/>
          </p:cNvSpPr>
          <p:nvPr>
            <p:ph type="sldNum" sz="quarter" idx="12"/>
          </p:nvPr>
        </p:nvSpPr>
        <p:spPr/>
        <p:txBody>
          <a:bodyPr/>
          <a:lstStyle/>
          <a:p>
            <a:fld id="{F277EA53-4DB1-4D95-B40D-C748397C9D0C}" type="slidenum">
              <a:rPr lang="zh-CN" altLang="en-US" smtClean="0"/>
              <a:t>31</a:t>
            </a:fld>
            <a:endParaRPr lang="zh-CN" altLang="en-US"/>
          </a:p>
        </p:txBody>
      </p:sp>
    </p:spTree>
    <p:extLst>
      <p:ext uri="{BB962C8B-B14F-4D97-AF65-F5344CB8AC3E}">
        <p14:creationId xmlns:p14="http://schemas.microsoft.com/office/powerpoint/2010/main" val="2700259657"/>
      </p:ext>
    </p:extLst>
  </p:cSld>
  <p:clrMapOvr>
    <a:masterClrMapping/>
  </p:clrMapOvr>
  <p:transition advTm="3214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32</a:t>
            </a:fld>
            <a:endParaRPr lang="zh-CN" altLang="zh-CN" sz="900" b="0">
              <a:solidFill>
                <a:srgbClr val="4D5E68"/>
              </a:solidFill>
              <a:latin typeface="Impact" panose="020B0806030902050204" pitchFamily="34" charset="0"/>
            </a:endParaRPr>
          </a:p>
        </p:txBody>
      </p:sp>
      <p:sp>
        <p:nvSpPr>
          <p:cNvPr id="7" name="内容占位符 6"/>
          <p:cNvSpPr>
            <a:spLocks noGrp="1"/>
          </p:cNvSpPr>
          <p:nvPr>
            <p:ph idx="1"/>
          </p:nvPr>
        </p:nvSpPr>
        <p:spPr>
          <a:xfrm>
            <a:off x="123825" y="4797152"/>
            <a:ext cx="9048800" cy="1296144"/>
          </a:xfrm>
        </p:spPr>
        <p:txBody>
          <a:bodyPr>
            <a:normAutofit fontScale="85000" lnSpcReduction="20000"/>
          </a:bodyPr>
          <a:lstStyle/>
          <a:p>
            <a:endParaRPr lang="en-US" altLang="zh-CN" dirty="0"/>
          </a:p>
          <a:p>
            <a:pPr marL="0" indent="0">
              <a:buNone/>
            </a:pPr>
            <a:r>
              <a:rPr lang="zh-CN" altLang="zh-CN" sz="2600" dirty="0" smtClean="0"/>
              <a:t>磁场强度</a:t>
            </a:r>
            <a:r>
              <a:rPr lang="zh-CN" altLang="zh-CN" sz="2600" dirty="0"/>
              <a:t>的增加可以降低阴极电压，但较低的阴极电压会导致入射到靶材表面的离子能量也较低，在确定磁场强度时，需要将阴极电压维持在合适的范围，磁场强度通常在 </a:t>
            </a:r>
            <a:r>
              <a:rPr lang="en-US" altLang="zh-CN" sz="2600" dirty="0"/>
              <a:t>200 Gs </a:t>
            </a:r>
            <a:r>
              <a:rPr lang="zh-CN" altLang="zh-CN" sz="2600" dirty="0"/>
              <a:t>左右</a:t>
            </a:r>
            <a:r>
              <a:rPr lang="zh-CN" altLang="zh-CN" sz="2600" dirty="0" smtClean="0"/>
              <a:t>。</a:t>
            </a:r>
            <a:endParaRPr lang="en-US" altLang="zh-CN" sz="2600" dirty="0"/>
          </a:p>
          <a:p>
            <a:endParaRPr lang="en-US" altLang="zh-CN" dirty="0"/>
          </a:p>
          <a:p>
            <a:endParaRPr lang="zh-CN" altLang="en-US" dirty="0"/>
          </a:p>
        </p:txBody>
      </p:sp>
      <p:sp>
        <p:nvSpPr>
          <p:cNvPr id="2" name="Rectangle 2"/>
          <p:cNvSpPr>
            <a:spLocks noChangeArrowheads="1"/>
          </p:cNvSpPr>
          <p:nvPr/>
        </p:nvSpPr>
        <p:spPr bwMode="auto">
          <a:xfrm>
            <a:off x="2817813"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2"/>
          <a:stretch>
            <a:fillRect/>
          </a:stretch>
        </p:blipFill>
        <p:spPr>
          <a:xfrm>
            <a:off x="399753" y="188640"/>
            <a:ext cx="8496944" cy="4824536"/>
          </a:xfrm>
          <a:prstGeom prst="rect">
            <a:avLst/>
          </a:prstGeom>
        </p:spPr>
      </p:pic>
    </p:spTree>
    <p:extLst>
      <p:ext uri="{BB962C8B-B14F-4D97-AF65-F5344CB8AC3E}">
        <p14:creationId xmlns:p14="http://schemas.microsoft.com/office/powerpoint/2010/main" val="324520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33</a:t>
            </a:fld>
            <a:endParaRPr lang="zh-CN" altLang="zh-CN" sz="900" b="0">
              <a:solidFill>
                <a:srgbClr val="4D5E68"/>
              </a:solidFill>
              <a:latin typeface="Impact" panose="020B0806030902050204" pitchFamily="34" charset="0"/>
            </a:endParaRPr>
          </a:p>
        </p:txBody>
      </p:sp>
      <p:sp>
        <p:nvSpPr>
          <p:cNvPr id="7" name="内容占位符 6"/>
          <p:cNvSpPr>
            <a:spLocks noGrp="1"/>
          </p:cNvSpPr>
          <p:nvPr>
            <p:ph idx="1"/>
          </p:nvPr>
        </p:nvSpPr>
        <p:spPr>
          <a:xfrm>
            <a:off x="83604" y="4271712"/>
            <a:ext cx="9048800" cy="2325640"/>
          </a:xfrm>
        </p:spPr>
        <p:txBody>
          <a:bodyPr/>
          <a:lstStyle/>
          <a:p>
            <a:endParaRPr lang="en-US" altLang="zh-CN" dirty="0"/>
          </a:p>
          <a:p>
            <a:r>
              <a:rPr lang="zh-CN" altLang="en-US" sz="2400" b="1" dirty="0" smtClean="0"/>
              <a:t>螺线管磁铁</a:t>
            </a:r>
            <a:r>
              <a:rPr lang="zh-CN" altLang="en-US" sz="2400" dirty="0"/>
              <a:t>放在可移动的支架上面，水平移动三次能够完成</a:t>
            </a:r>
            <a:r>
              <a:rPr lang="en-US" altLang="zh-CN" sz="2400" dirty="0"/>
              <a:t>6</a:t>
            </a:r>
            <a:r>
              <a:rPr lang="zh-CN" altLang="en-US" sz="2400" dirty="0"/>
              <a:t>米管道的镀膜。</a:t>
            </a:r>
            <a:endParaRPr lang="en-US" altLang="zh-CN" sz="2400" dirty="0"/>
          </a:p>
          <a:p>
            <a:r>
              <a:rPr lang="zh-CN" altLang="en-US" sz="2400" dirty="0"/>
              <a:t>磁铁也可以垂直</a:t>
            </a:r>
            <a:r>
              <a:rPr lang="zh-CN" altLang="en-US" sz="2400" dirty="0" smtClean="0"/>
              <a:t>放置。</a:t>
            </a:r>
            <a:endParaRPr lang="en-US" altLang="zh-CN" sz="2400" dirty="0"/>
          </a:p>
          <a:p>
            <a:r>
              <a:rPr lang="zh-CN" altLang="en-US" sz="2400" dirty="0"/>
              <a:t>磁铁在磁铁组的帮助下已经完成设计，厂家着手</a:t>
            </a:r>
            <a:r>
              <a:rPr lang="zh-CN" altLang="en-US" sz="2400" dirty="0" smtClean="0"/>
              <a:t>加工。</a:t>
            </a:r>
            <a:endParaRPr lang="en-US" altLang="zh-CN" sz="2400" dirty="0"/>
          </a:p>
          <a:p>
            <a:endParaRPr lang="en-US" altLang="zh-CN" dirty="0"/>
          </a:p>
          <a:p>
            <a:endParaRPr lang="zh-CN" altLang="en-US" dirty="0"/>
          </a:p>
        </p:txBody>
      </p:sp>
      <p:sp>
        <p:nvSpPr>
          <p:cNvPr id="2" name="Rectangle 2"/>
          <p:cNvSpPr>
            <a:spLocks noChangeArrowheads="1"/>
          </p:cNvSpPr>
          <p:nvPr/>
        </p:nvSpPr>
        <p:spPr bwMode="auto">
          <a:xfrm>
            <a:off x="2817813"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2"/>
          <a:stretch>
            <a:fillRect/>
          </a:stretch>
        </p:blipFill>
        <p:spPr>
          <a:xfrm>
            <a:off x="467544" y="260648"/>
            <a:ext cx="8280920" cy="4032421"/>
          </a:xfrm>
          <a:prstGeom prst="rect">
            <a:avLst/>
          </a:prstGeom>
        </p:spPr>
      </p:pic>
    </p:spTree>
    <p:extLst>
      <p:ext uri="{BB962C8B-B14F-4D97-AF65-F5344CB8AC3E}">
        <p14:creationId xmlns:p14="http://schemas.microsoft.com/office/powerpoint/2010/main" val="115816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34</a:t>
            </a:fld>
            <a:endParaRPr lang="zh-CN" altLang="zh-CN" sz="900" b="0">
              <a:solidFill>
                <a:srgbClr val="4D5E68"/>
              </a:solidFill>
              <a:latin typeface="Impact" panose="020B0806030902050204" pitchFamily="34" charset="0"/>
            </a:endParaRPr>
          </a:p>
        </p:txBody>
      </p:sp>
      <p:sp>
        <p:nvSpPr>
          <p:cNvPr id="2" name="Rectangle 2"/>
          <p:cNvSpPr>
            <a:spLocks noChangeArrowheads="1"/>
          </p:cNvSpPr>
          <p:nvPr/>
        </p:nvSpPr>
        <p:spPr bwMode="auto">
          <a:xfrm>
            <a:off x="2817813"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2"/>
          <a:stretch>
            <a:fillRect/>
          </a:stretch>
        </p:blipFill>
        <p:spPr>
          <a:xfrm>
            <a:off x="7956376" y="285432"/>
            <a:ext cx="938213" cy="3317142"/>
          </a:xfrm>
          <a:prstGeom prst="rect">
            <a:avLst/>
          </a:prstGeom>
        </p:spPr>
      </p:pic>
      <p:pic>
        <p:nvPicPr>
          <p:cNvPr id="3" name="图片 2"/>
          <p:cNvPicPr>
            <a:picLocks noChangeAspect="1"/>
          </p:cNvPicPr>
          <p:nvPr/>
        </p:nvPicPr>
        <p:blipFill>
          <a:blip r:embed="rId3"/>
          <a:stretch>
            <a:fillRect/>
          </a:stretch>
        </p:blipFill>
        <p:spPr>
          <a:xfrm>
            <a:off x="104106" y="238308"/>
            <a:ext cx="7720592" cy="3357048"/>
          </a:xfrm>
          <a:prstGeom prst="rect">
            <a:avLst/>
          </a:prstGeom>
        </p:spPr>
      </p:pic>
      <p:sp>
        <p:nvSpPr>
          <p:cNvPr id="13" name="内容占位符 6"/>
          <p:cNvSpPr>
            <a:spLocks noGrp="1"/>
          </p:cNvSpPr>
          <p:nvPr>
            <p:ph idx="1"/>
          </p:nvPr>
        </p:nvSpPr>
        <p:spPr>
          <a:xfrm>
            <a:off x="95200" y="3861048"/>
            <a:ext cx="9048800" cy="1909659"/>
          </a:xfrm>
        </p:spPr>
        <p:txBody>
          <a:bodyPr>
            <a:normAutofit fontScale="92500" lnSpcReduction="10000"/>
          </a:bodyPr>
          <a:lstStyle/>
          <a:p>
            <a:endParaRPr lang="en-US" altLang="zh-CN" dirty="0"/>
          </a:p>
          <a:p>
            <a:r>
              <a:rPr lang="zh-CN" altLang="en-US" sz="3000" dirty="0">
                <a:latin typeface="+mn-ea"/>
              </a:rPr>
              <a:t>设计了</a:t>
            </a:r>
            <a:r>
              <a:rPr lang="en-US" altLang="zh-CN" sz="3000" dirty="0">
                <a:latin typeface="+mn-ea"/>
              </a:rPr>
              <a:t>8</a:t>
            </a:r>
            <a:r>
              <a:rPr lang="zh-CN" altLang="en-US" sz="3000" dirty="0">
                <a:latin typeface="+mn-ea"/>
              </a:rPr>
              <a:t>米的</a:t>
            </a:r>
            <a:r>
              <a:rPr lang="zh-CN" altLang="en-US" sz="3000" b="1" dirty="0">
                <a:latin typeface="+mn-ea"/>
              </a:rPr>
              <a:t>绕丝</a:t>
            </a:r>
            <a:r>
              <a:rPr lang="zh-CN" altLang="en-US" sz="3000" b="1" dirty="0" smtClean="0">
                <a:latin typeface="+mn-ea"/>
              </a:rPr>
              <a:t>机构</a:t>
            </a:r>
            <a:r>
              <a:rPr lang="zh-CN" altLang="en-US" sz="3000" dirty="0" smtClean="0">
                <a:latin typeface="+mn-ea"/>
              </a:rPr>
              <a:t>。</a:t>
            </a:r>
            <a:endParaRPr lang="en-US" altLang="zh-CN" sz="3000" dirty="0">
              <a:latin typeface="+mn-ea"/>
            </a:endParaRPr>
          </a:p>
          <a:p>
            <a:r>
              <a:rPr lang="zh-CN" altLang="en-US" sz="3000" dirty="0">
                <a:latin typeface="+mn-ea"/>
              </a:rPr>
              <a:t>完成了长</a:t>
            </a:r>
            <a:r>
              <a:rPr lang="en-US" altLang="zh-CN" sz="3000" dirty="0">
                <a:latin typeface="+mn-ea"/>
              </a:rPr>
              <a:t>6</a:t>
            </a:r>
            <a:r>
              <a:rPr lang="zh-CN" altLang="en-US" sz="3000" dirty="0">
                <a:latin typeface="+mn-ea"/>
              </a:rPr>
              <a:t>米，直径</a:t>
            </a:r>
            <a:r>
              <a:rPr lang="en-US" altLang="zh-CN" sz="3000" dirty="0">
                <a:latin typeface="+mn-ea"/>
              </a:rPr>
              <a:t>1</a:t>
            </a:r>
            <a:r>
              <a:rPr lang="zh-CN" altLang="en-US" sz="3000" dirty="0">
                <a:latin typeface="+mn-ea"/>
              </a:rPr>
              <a:t>毫米的三根钛、锆、钒丝的绕制，没有</a:t>
            </a:r>
            <a:r>
              <a:rPr lang="zh-CN" altLang="en-US" sz="3000" dirty="0" smtClean="0">
                <a:latin typeface="+mn-ea"/>
              </a:rPr>
              <a:t>断裂。</a:t>
            </a:r>
            <a:endParaRPr lang="en-US" altLang="zh-CN" sz="3000" dirty="0">
              <a:latin typeface="+mn-ea"/>
            </a:endParaRPr>
          </a:p>
          <a:p>
            <a:endParaRPr lang="zh-CN" altLang="en-US" dirty="0"/>
          </a:p>
        </p:txBody>
      </p:sp>
    </p:spTree>
    <p:extLst>
      <p:ext uri="{BB962C8B-B14F-4D97-AF65-F5344CB8AC3E}">
        <p14:creationId xmlns:p14="http://schemas.microsoft.com/office/powerpoint/2010/main" val="8734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30000"/>
              </a:spcBef>
              <a:spcAft>
                <a:spcPct val="20000"/>
              </a:spcAft>
              <a:buClr>
                <a:schemeClr val="tx1"/>
              </a:buClr>
              <a:buChar char="•"/>
              <a:defRPr sz="2100" b="1">
                <a:solidFill>
                  <a:srgbClr val="1679BA"/>
                </a:solidFill>
                <a:latin typeface="Arial" panose="020B0604020202020204" pitchFamily="34" charset="0"/>
                <a:ea typeface="宋体" panose="02010600030101010101" pitchFamily="2" charset="-122"/>
              </a:defRPr>
            </a:lvl1pPr>
            <a:lvl2pPr marL="742950" indent="-285750" eaLnBrk="0" hangingPunct="0">
              <a:lnSpc>
                <a:spcPct val="120000"/>
              </a:lnSpc>
              <a:spcBef>
                <a:spcPct val="20000"/>
              </a:spcBef>
              <a:spcAft>
                <a:spcPct val="20000"/>
              </a:spcAft>
              <a:buClr>
                <a:schemeClr val="tx1"/>
              </a:buClr>
              <a:buChar char="–"/>
              <a:defRPr sz="1900" b="1">
                <a:solidFill>
                  <a:srgbClr val="4D5E68"/>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Font typeface="Wingdings" panose="05000000000000000000" pitchFamily="2" charset="2"/>
              <a:buChar char="§"/>
              <a:defRPr sz="2400" b="1">
                <a:solidFill>
                  <a:srgbClr val="4D5E68"/>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b="1">
                <a:solidFill>
                  <a:srgbClr val="4D5E68"/>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rgbClr val="4D5E68"/>
                </a:solidFill>
                <a:latin typeface="Arial" panose="020B0604020202020204" pitchFamily="34" charset="0"/>
                <a:ea typeface="宋体" panose="02010600030101010101" pitchFamily="2" charset="-122"/>
              </a:defRPr>
            </a:lvl9pPr>
          </a:lstStyle>
          <a:p>
            <a:pPr>
              <a:lnSpc>
                <a:spcPct val="100000"/>
              </a:lnSpc>
              <a:spcBef>
                <a:spcPct val="0"/>
              </a:spcBef>
              <a:spcAft>
                <a:spcPct val="0"/>
              </a:spcAft>
              <a:buClrTx/>
              <a:buFontTx/>
              <a:buNone/>
            </a:pPr>
            <a:fld id="{4A1EC4DC-123B-4C71-9C70-63BFA8B9313B}" type="slidenum">
              <a:rPr lang="zh-CN" altLang="zh-CN" sz="900" b="0" smtClean="0">
                <a:solidFill>
                  <a:srgbClr val="4D5E68"/>
                </a:solidFill>
                <a:latin typeface="Impact" panose="020B0806030902050204" pitchFamily="34" charset="0"/>
              </a:rPr>
              <a:t>35</a:t>
            </a:fld>
            <a:endParaRPr lang="zh-CN" altLang="zh-CN" sz="900" b="0">
              <a:solidFill>
                <a:srgbClr val="4D5E68"/>
              </a:solidFill>
              <a:latin typeface="Impact" panose="020B0806030902050204" pitchFamily="34" charset="0"/>
            </a:endParaRPr>
          </a:p>
        </p:txBody>
      </p:sp>
      <p:sp>
        <p:nvSpPr>
          <p:cNvPr id="2" name="Rectangle 2"/>
          <p:cNvSpPr>
            <a:spLocks noChangeArrowheads="1"/>
          </p:cNvSpPr>
          <p:nvPr/>
        </p:nvSpPr>
        <p:spPr bwMode="auto">
          <a:xfrm>
            <a:off x="2817813"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内容占位符 6"/>
          <p:cNvSpPr>
            <a:spLocks noGrp="1"/>
          </p:cNvSpPr>
          <p:nvPr>
            <p:ph idx="1"/>
          </p:nvPr>
        </p:nvSpPr>
        <p:spPr>
          <a:xfrm>
            <a:off x="95200" y="250752"/>
            <a:ext cx="9048800" cy="2314152"/>
          </a:xfrm>
        </p:spPr>
        <p:txBody>
          <a:bodyPr>
            <a:normAutofit/>
          </a:bodyPr>
          <a:lstStyle/>
          <a:p>
            <a:endParaRPr lang="en-US" altLang="zh-CN" dirty="0"/>
          </a:p>
          <a:p>
            <a:r>
              <a:rPr lang="zh-CN" altLang="en-US" sz="2600" dirty="0"/>
              <a:t>在镀膜过程中，保证均匀的靶间距（靶处于中心），是能否维持稳定放电的关键</a:t>
            </a:r>
            <a:r>
              <a:rPr lang="zh-CN" altLang="en-US" sz="2600" dirty="0" smtClean="0"/>
              <a:t>因素。</a:t>
            </a:r>
            <a:endParaRPr lang="en-US" altLang="zh-CN" sz="2600" dirty="0"/>
          </a:p>
          <a:p>
            <a:r>
              <a:rPr lang="zh-CN" altLang="en-US" sz="2600" dirty="0"/>
              <a:t>设计了波纹管直线导轨调节装置，并在实践中得到</a:t>
            </a:r>
            <a:r>
              <a:rPr lang="zh-CN" altLang="en-US" sz="2600" dirty="0" smtClean="0"/>
              <a:t>验证。</a:t>
            </a:r>
            <a:endParaRPr lang="zh-CN" altLang="en-US" sz="26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205542" y="1051042"/>
            <a:ext cx="2733290" cy="7921253"/>
          </a:xfrm>
          <a:prstGeom prst="rect">
            <a:avLst/>
          </a:prstGeom>
        </p:spPr>
      </p:pic>
      <p:sp>
        <p:nvSpPr>
          <p:cNvPr id="9" name="矩形标注 10"/>
          <p:cNvSpPr>
            <a:spLocks noChangeArrowheads="1"/>
          </p:cNvSpPr>
          <p:nvPr/>
        </p:nvSpPr>
        <p:spPr bwMode="auto">
          <a:xfrm>
            <a:off x="971600" y="2852936"/>
            <a:ext cx="1287462" cy="467991"/>
          </a:xfrm>
          <a:prstGeom prst="wedgeRectCallout">
            <a:avLst>
              <a:gd name="adj1" fmla="val -43094"/>
              <a:gd name="adj2" fmla="val 314318"/>
            </a:avLst>
          </a:prstGeom>
          <a:solidFill>
            <a:schemeClr val="bg1">
              <a:alpha val="76077"/>
            </a:schemeClr>
          </a:solidFill>
          <a:ln w="9525" algn="ctr">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2400" b="1" dirty="0">
                <a:solidFill>
                  <a:srgbClr val="FF0000"/>
                </a:solidFill>
                <a:latin typeface="Arial" panose="020B0604020202020204" pitchFamily="34" charset="0"/>
              </a:rPr>
              <a:t>	</a:t>
            </a:r>
            <a:r>
              <a:rPr lang="zh-CN" altLang="en-US" sz="2400" dirty="0">
                <a:solidFill>
                  <a:srgbClr val="C00000"/>
                </a:solidFill>
                <a:latin typeface="微软雅黑" panose="020B0503020204020204" pitchFamily="34" charset="-122"/>
                <a:ea typeface="微软雅黑" panose="020B0503020204020204" pitchFamily="34" charset="-122"/>
              </a:rPr>
              <a:t>电极接头</a:t>
            </a:r>
          </a:p>
        </p:txBody>
      </p:sp>
      <p:sp>
        <p:nvSpPr>
          <p:cNvPr id="10" name="矩形标注 10"/>
          <p:cNvSpPr>
            <a:spLocks noChangeArrowheads="1"/>
          </p:cNvSpPr>
          <p:nvPr/>
        </p:nvSpPr>
        <p:spPr bwMode="auto">
          <a:xfrm>
            <a:off x="3115652" y="2996963"/>
            <a:ext cx="1287462" cy="432034"/>
          </a:xfrm>
          <a:prstGeom prst="wedgeRectCallout">
            <a:avLst>
              <a:gd name="adj1" fmla="val -52928"/>
              <a:gd name="adj2" fmla="val 412877"/>
            </a:avLst>
          </a:prstGeom>
          <a:solidFill>
            <a:schemeClr val="bg1">
              <a:alpha val="76077"/>
            </a:schemeClr>
          </a:solidFill>
          <a:ln w="9525" algn="ctr">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2400" b="1" dirty="0">
                <a:solidFill>
                  <a:srgbClr val="FF0000"/>
                </a:solidFill>
                <a:latin typeface="Arial" panose="020B0604020202020204" pitchFamily="34" charset="0"/>
              </a:rPr>
              <a:t>	</a:t>
            </a:r>
            <a:r>
              <a:rPr lang="zh-CN" altLang="en-US" sz="2400" dirty="0">
                <a:solidFill>
                  <a:srgbClr val="C00000"/>
                </a:solidFill>
                <a:latin typeface="微软雅黑" panose="020B0503020204020204" pitchFamily="34" charset="-122"/>
                <a:ea typeface="微软雅黑" panose="020B0503020204020204" pitchFamily="34" charset="-122"/>
              </a:rPr>
              <a:t>靶</a:t>
            </a:r>
          </a:p>
        </p:txBody>
      </p:sp>
      <p:sp>
        <p:nvSpPr>
          <p:cNvPr id="11" name="矩形标注 10"/>
          <p:cNvSpPr>
            <a:spLocks noChangeArrowheads="1"/>
          </p:cNvSpPr>
          <p:nvPr/>
        </p:nvSpPr>
        <p:spPr bwMode="auto">
          <a:xfrm>
            <a:off x="5745030" y="2844387"/>
            <a:ext cx="3075442" cy="432034"/>
          </a:xfrm>
          <a:prstGeom prst="wedgeRectCallout">
            <a:avLst>
              <a:gd name="adj1" fmla="val -14577"/>
              <a:gd name="adj2" fmla="val 396596"/>
            </a:avLst>
          </a:prstGeom>
          <a:solidFill>
            <a:schemeClr val="bg1">
              <a:alpha val="76077"/>
            </a:schemeClr>
          </a:solidFill>
          <a:ln w="9525" algn="ctr">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2400" b="1" dirty="0">
                <a:solidFill>
                  <a:srgbClr val="FF0000"/>
                </a:solidFill>
                <a:latin typeface="Arial" panose="020B0604020202020204" pitchFamily="34" charset="0"/>
              </a:rPr>
              <a:t>	</a:t>
            </a:r>
            <a:r>
              <a:rPr lang="zh-CN" altLang="en-US" sz="2400" dirty="0">
                <a:solidFill>
                  <a:srgbClr val="C00000"/>
                </a:solidFill>
                <a:latin typeface="微软雅黑" panose="020B0503020204020204" pitchFamily="34" charset="-122"/>
                <a:ea typeface="微软雅黑" panose="020B0503020204020204" pitchFamily="34" charset="-122"/>
              </a:rPr>
              <a:t>波纹管直线导轨装置</a:t>
            </a:r>
          </a:p>
        </p:txBody>
      </p:sp>
    </p:spTree>
    <p:extLst>
      <p:ext uri="{BB962C8B-B14F-4D97-AF65-F5344CB8AC3E}">
        <p14:creationId xmlns:p14="http://schemas.microsoft.com/office/powerpoint/2010/main" val="368424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59" y="2276872"/>
            <a:ext cx="842493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内容占位符 6"/>
          <p:cNvSpPr>
            <a:spLocks noGrp="1"/>
          </p:cNvSpPr>
          <p:nvPr>
            <p:ph idx="1"/>
          </p:nvPr>
        </p:nvSpPr>
        <p:spPr>
          <a:xfrm>
            <a:off x="224771" y="476672"/>
            <a:ext cx="9048800" cy="1512168"/>
          </a:xfrm>
        </p:spPr>
        <p:txBody>
          <a:bodyPr>
            <a:normAutofit fontScale="85000" lnSpcReduction="10000"/>
          </a:bodyPr>
          <a:lstStyle/>
          <a:p>
            <a:endParaRPr lang="en-US" altLang="zh-CN" dirty="0"/>
          </a:p>
          <a:p>
            <a:r>
              <a:rPr lang="zh-CN" altLang="en-US" dirty="0"/>
              <a:t>镀膜完成的管道，需要对其极限真空和抽速进行测试。</a:t>
            </a:r>
            <a:endParaRPr lang="en-US" altLang="zh-CN" dirty="0"/>
          </a:p>
          <a:p>
            <a:r>
              <a:rPr lang="zh-CN" altLang="en-US" dirty="0"/>
              <a:t>薄膜通过温控仪进行加热激活，对应的温度曲线</a:t>
            </a:r>
            <a:r>
              <a:rPr lang="zh-CN" altLang="en-US" dirty="0" smtClean="0"/>
              <a:t>如下：</a:t>
            </a:r>
            <a:endParaRPr lang="zh-CN" altLang="en-US" dirty="0"/>
          </a:p>
        </p:txBody>
      </p:sp>
      <p:sp>
        <p:nvSpPr>
          <p:cNvPr id="2" name="灯片编号占位符 1"/>
          <p:cNvSpPr>
            <a:spLocks noGrp="1"/>
          </p:cNvSpPr>
          <p:nvPr>
            <p:ph type="sldNum" sz="quarter" idx="12"/>
          </p:nvPr>
        </p:nvSpPr>
        <p:spPr/>
        <p:txBody>
          <a:bodyPr/>
          <a:lstStyle/>
          <a:p>
            <a:fld id="{F277EA53-4DB1-4D95-B40D-C748397C9D0C}" type="slidenum">
              <a:rPr lang="zh-CN" altLang="en-US" smtClean="0"/>
              <a:t>36</a:t>
            </a:fld>
            <a:endParaRPr lang="zh-CN" altLang="en-US"/>
          </a:p>
        </p:txBody>
      </p:sp>
    </p:spTree>
    <p:extLst>
      <p:ext uri="{BB962C8B-B14F-4D97-AF65-F5344CB8AC3E}">
        <p14:creationId xmlns:p14="http://schemas.microsoft.com/office/powerpoint/2010/main" val="375531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4011" y="4077072"/>
            <a:ext cx="9048800" cy="2312644"/>
          </a:xfrm>
        </p:spPr>
        <p:txBody>
          <a:bodyPr>
            <a:normAutofit fontScale="85000" lnSpcReduction="10000"/>
          </a:bodyPr>
          <a:lstStyle/>
          <a:p>
            <a:pPr marL="0" indent="0">
              <a:buNone/>
            </a:pPr>
            <a:endParaRPr lang="zh-CN" altLang="en-US" dirty="0">
              <a:latin typeface="Calibri" panose="020F0502020204030204" pitchFamily="34" charset="0"/>
              <a:ea typeface="宋体" panose="02010600030101010101" pitchFamily="2" charset="-122"/>
              <a:sym typeface="+mn-ea"/>
            </a:endParaRPr>
          </a:p>
          <a:p>
            <a:pPr>
              <a:buFont typeface="Wingdings" panose="05000000000000000000" charset="0"/>
              <a:buChar char="Ø"/>
            </a:pPr>
            <a:r>
              <a:rPr lang="zh-CN" altLang="en-US" dirty="0">
                <a:latin typeface="Calibri" panose="020F0502020204030204" pitchFamily="34" charset="0"/>
                <a:ea typeface="宋体" panose="02010600030101010101" pitchFamily="2" charset="-122"/>
                <a:sym typeface="+mn-ea"/>
              </a:rPr>
              <a:t>在镀膜管道两侧安装两个冷阱抽除</a:t>
            </a:r>
            <a:r>
              <a:rPr lang="en-US" altLang="zh-CN" dirty="0">
                <a:latin typeface="Calibri" panose="020F0502020204030204" pitchFamily="34" charset="0"/>
                <a:ea typeface="宋体" panose="02010600030101010101" pitchFamily="2" charset="-122"/>
                <a:sym typeface="+mn-ea"/>
              </a:rPr>
              <a:t>H</a:t>
            </a:r>
            <a:r>
              <a:rPr lang="en-US" altLang="zh-CN" baseline="-25000" dirty="0">
                <a:latin typeface="Calibri" panose="020F0502020204030204" pitchFamily="34" charset="0"/>
                <a:ea typeface="宋体" panose="02010600030101010101" pitchFamily="2" charset="-122"/>
                <a:sym typeface="+mn-ea"/>
              </a:rPr>
              <a:t>2</a:t>
            </a:r>
            <a:r>
              <a:rPr lang="zh-CN" altLang="en-US" dirty="0">
                <a:latin typeface="Calibri" panose="020F0502020204030204" pitchFamily="34" charset="0"/>
                <a:ea typeface="宋体" panose="02010600030101010101" pitchFamily="2" charset="-122"/>
                <a:sym typeface="+mn-ea"/>
              </a:rPr>
              <a:t>以外</a:t>
            </a:r>
            <a:r>
              <a:rPr lang="zh-CN" altLang="en-US" dirty="0" smtClean="0">
                <a:latin typeface="Calibri" panose="020F0502020204030204" pitchFamily="34" charset="0"/>
                <a:ea typeface="宋体" panose="02010600030101010101" pitchFamily="2" charset="-122"/>
                <a:sym typeface="+mn-ea"/>
              </a:rPr>
              <a:t>气体</a:t>
            </a:r>
            <a:r>
              <a:rPr lang="zh-CN" altLang="en-US" dirty="0">
                <a:latin typeface="Calibri" panose="020F0502020204030204" pitchFamily="34" charset="0"/>
                <a:ea typeface="宋体" panose="02010600030101010101" pitchFamily="2" charset="-122"/>
                <a:sym typeface="+mn-ea"/>
              </a:rPr>
              <a:t>。</a:t>
            </a:r>
            <a:endParaRPr lang="en-US" altLang="zh-CN" dirty="0">
              <a:latin typeface="Calibri" panose="020F0502020204030204" pitchFamily="34" charset="0"/>
              <a:ea typeface="宋体" panose="02010600030101010101" pitchFamily="2" charset="-122"/>
              <a:sym typeface="+mn-ea"/>
            </a:endParaRPr>
          </a:p>
          <a:p>
            <a:pPr>
              <a:buFont typeface="Wingdings" panose="05000000000000000000" charset="0"/>
              <a:buChar char="Ø"/>
            </a:pPr>
            <a:r>
              <a:rPr lang="zh-CN" altLang="en-US" dirty="0">
                <a:latin typeface="Calibri" panose="020F0502020204030204" pitchFamily="34" charset="0"/>
                <a:ea typeface="宋体" panose="02010600030101010101" pitchFamily="2" charset="-122"/>
                <a:sym typeface="+mn-ea"/>
              </a:rPr>
              <a:t>两个小孔（</a:t>
            </a:r>
            <a:r>
              <a:rPr lang="en-US" altLang="zh-CN" dirty="0">
                <a:latin typeface="Calibri" panose="020F0502020204030204" pitchFamily="34" charset="0"/>
                <a:ea typeface="宋体" panose="02010600030101010101" pitchFamily="2" charset="-122"/>
                <a:sym typeface="+mn-ea"/>
              </a:rPr>
              <a:t>2mm</a:t>
            </a:r>
            <a:r>
              <a:rPr lang="zh-CN" altLang="en-US" dirty="0">
                <a:latin typeface="Calibri" panose="020F0502020204030204" pitchFamily="34" charset="0"/>
                <a:ea typeface="宋体" panose="02010600030101010101" pitchFamily="2" charset="-122"/>
                <a:sym typeface="+mn-ea"/>
              </a:rPr>
              <a:t>）可以确定测试时进气量及离子泵抽气量，也可测定系统表面放气率。</a:t>
            </a:r>
          </a:p>
          <a:p>
            <a:pPr>
              <a:buFont typeface="Wingdings" panose="05000000000000000000" charset="0"/>
              <a:buChar char="Ø"/>
            </a:pPr>
            <a:r>
              <a:rPr lang="en-US" altLang="zh-CN" dirty="0">
                <a:latin typeface="Calibri" panose="020F0502020204030204" pitchFamily="34" charset="0"/>
                <a:ea typeface="宋体" panose="02010600030101010101" pitchFamily="2" charset="-122"/>
                <a:sym typeface="+mn-ea"/>
              </a:rPr>
              <a:t>CEPC</a:t>
            </a:r>
            <a:r>
              <a:rPr lang="zh-CN" altLang="en-US" dirty="0">
                <a:latin typeface="Calibri" panose="020F0502020204030204" pitchFamily="34" charset="0"/>
                <a:ea typeface="宋体" panose="02010600030101010101" pitchFamily="2" charset="-122"/>
                <a:sym typeface="+mn-ea"/>
              </a:rPr>
              <a:t>真空盒最长</a:t>
            </a:r>
            <a:r>
              <a:rPr lang="en-US" altLang="zh-CN" dirty="0">
                <a:latin typeface="Calibri" panose="020F0502020204030204" pitchFamily="34" charset="0"/>
                <a:ea typeface="宋体" panose="02010600030101010101" pitchFamily="2" charset="-122"/>
                <a:sym typeface="+mn-ea"/>
              </a:rPr>
              <a:t>6</a:t>
            </a:r>
            <a:r>
              <a:rPr lang="zh-CN" altLang="en-US" dirty="0">
                <a:latin typeface="Calibri" panose="020F0502020204030204" pitchFamily="34" charset="0"/>
                <a:ea typeface="宋体" panose="02010600030101010101" pitchFamily="2" charset="-122"/>
                <a:sym typeface="+mn-ea"/>
              </a:rPr>
              <a:t>米，竖直放置过高，采用水平</a:t>
            </a:r>
            <a:r>
              <a:rPr lang="zh-CN" altLang="en-US" dirty="0" smtClean="0">
                <a:latin typeface="Calibri" panose="020F0502020204030204" pitchFamily="34" charset="0"/>
                <a:ea typeface="宋体" panose="02010600030101010101" pitchFamily="2" charset="-122"/>
                <a:sym typeface="+mn-ea"/>
              </a:rPr>
              <a:t>放置。</a:t>
            </a:r>
            <a:endParaRPr lang="zh-CN" altLang="en-US" b="1" dirty="0">
              <a:latin typeface="Calibri" panose="020F0502020204030204" pitchFamily="34" charset="0"/>
              <a:ea typeface="宋体" panose="02010600030101010101" pitchFamily="2" charset="-122"/>
            </a:endParaRPr>
          </a:p>
          <a:p>
            <a:pPr marL="0" indent="0">
              <a:buNone/>
            </a:pPr>
            <a:endParaRPr lang="zh-CN" altLang="en-US" dirty="0"/>
          </a:p>
        </p:txBody>
      </p:sp>
      <p:graphicFrame>
        <p:nvGraphicFramePr>
          <p:cNvPr id="20483" name="内容占位符 9"/>
          <p:cNvGraphicFramePr>
            <a:graphicFrameLocks noGrp="1" noChangeAspect="1"/>
          </p:cNvGraphicFramePr>
          <p:nvPr>
            <p:extLst>
              <p:ext uri="{D42A27DB-BD31-4B8C-83A1-F6EECF244321}">
                <p14:modId xmlns:p14="http://schemas.microsoft.com/office/powerpoint/2010/main" val="398950219"/>
              </p:ext>
            </p:extLst>
          </p:nvPr>
        </p:nvGraphicFramePr>
        <p:xfrm>
          <a:off x="323528" y="1412776"/>
          <a:ext cx="8191500" cy="2520280"/>
        </p:xfrm>
        <a:graphic>
          <a:graphicData uri="http://schemas.openxmlformats.org/presentationml/2006/ole">
            <mc:AlternateContent xmlns:mc="http://schemas.openxmlformats.org/markup-compatibility/2006">
              <mc:Choice xmlns:v="urn:schemas-microsoft-com:vml" Requires="v">
                <p:oleObj spid="_x0000_s5168" r:id="rId3" imgW="8191500" imgH="1914525" progId="Paint.Picture">
                  <p:embed/>
                </p:oleObj>
              </mc:Choice>
              <mc:Fallback>
                <p:oleObj r:id="rId3" imgW="8191500" imgH="1914525" progId="Paint.Picture">
                  <p:embed/>
                  <p:pic>
                    <p:nvPicPr>
                      <p:cNvPr id="0" name=""/>
                      <p:cNvPicPr/>
                      <p:nvPr/>
                    </p:nvPicPr>
                    <p:blipFill>
                      <a:blip r:embed="rId4"/>
                      <a:stretch>
                        <a:fillRect/>
                      </a:stretch>
                    </p:blipFill>
                    <p:spPr>
                      <a:xfrm>
                        <a:off x="323528" y="1412776"/>
                        <a:ext cx="8191500" cy="2520280"/>
                      </a:xfrm>
                      <a:prstGeom prst="rect">
                        <a:avLst/>
                      </a:prstGeom>
                      <a:noFill/>
                      <a:ln w="38100">
                        <a:miter/>
                      </a:ln>
                    </p:spPr>
                  </p:pic>
                </p:oleObj>
              </mc:Fallback>
            </mc:AlternateContent>
          </a:graphicData>
        </a:graphic>
      </p:graphicFrame>
      <p:sp>
        <p:nvSpPr>
          <p:cNvPr id="2" name="TextBox 1"/>
          <p:cNvSpPr txBox="1"/>
          <p:nvPr/>
        </p:nvSpPr>
        <p:spPr>
          <a:xfrm>
            <a:off x="2123728" y="404663"/>
            <a:ext cx="4824536" cy="646331"/>
          </a:xfrm>
          <a:prstGeom prst="rect">
            <a:avLst/>
          </a:prstGeom>
          <a:noFill/>
        </p:spPr>
        <p:txBody>
          <a:bodyPr wrap="square" rtlCol="0">
            <a:spAutoFit/>
          </a:bodyPr>
          <a:lstStyle/>
          <a:p>
            <a:r>
              <a:rPr lang="en-US" altLang="zh-CN" sz="3600" b="1" dirty="0" err="1" smtClean="0"/>
              <a:t>NEG镀膜真空性能测试</a:t>
            </a:r>
            <a:endParaRPr lang="zh-CN" altLang="en-US" sz="3600" b="1" dirty="0"/>
          </a:p>
        </p:txBody>
      </p:sp>
      <p:sp>
        <p:nvSpPr>
          <p:cNvPr id="3" name="灯片编号占位符 2"/>
          <p:cNvSpPr>
            <a:spLocks noGrp="1"/>
          </p:cNvSpPr>
          <p:nvPr>
            <p:ph type="sldNum" sz="quarter" idx="12"/>
          </p:nvPr>
        </p:nvSpPr>
        <p:spPr/>
        <p:txBody>
          <a:bodyPr/>
          <a:lstStyle/>
          <a:p>
            <a:fld id="{F277EA53-4DB1-4D95-B40D-C748397C9D0C}" type="slidenum">
              <a:rPr lang="zh-CN" altLang="en-US" smtClean="0"/>
              <a:t>37</a:t>
            </a:fld>
            <a:endParaRPr lang="zh-CN" altLang="en-US"/>
          </a:p>
        </p:txBody>
      </p:sp>
    </p:spTree>
    <p:extLst>
      <p:ext uri="{BB962C8B-B14F-4D97-AF65-F5344CB8AC3E}">
        <p14:creationId xmlns:p14="http://schemas.microsoft.com/office/powerpoint/2010/main" val="387980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82649" y="188640"/>
            <a:ext cx="9048800" cy="5904656"/>
          </a:xfrm>
        </p:spPr>
        <p:txBody>
          <a:bodyPr>
            <a:normAutofit fontScale="85000" lnSpcReduction="20000"/>
          </a:bodyPr>
          <a:lstStyle/>
          <a:p>
            <a:endParaRPr lang="en-US" altLang="zh-CN" dirty="0"/>
          </a:p>
          <a:p>
            <a:pPr marL="0" indent="0">
              <a:buNone/>
            </a:pPr>
            <a:r>
              <a:rPr lang="zh-CN" altLang="en-US" sz="3000" b="1" dirty="0"/>
              <a:t>薄膜测试流程如下：</a:t>
            </a:r>
          </a:p>
          <a:p>
            <a:pPr>
              <a:buClr>
                <a:srgbClr val="004DBF"/>
              </a:buClr>
            </a:pPr>
            <a:r>
              <a:rPr lang="zh-CN" altLang="zh-CN" sz="3000" b="1" dirty="0" smtClean="0"/>
              <a:t>激活</a:t>
            </a:r>
            <a:endParaRPr lang="zh-CN" altLang="zh-CN" sz="3000" b="1" dirty="0"/>
          </a:p>
          <a:p>
            <a:pPr marL="285750" marR="0" lvl="0" indent="-285750" algn="l" defTabSz="914400" rtl="0" eaLnBrk="1" fontAlgn="base" latinLnBrk="0" hangingPunct="1">
              <a:lnSpc>
                <a:spcPct val="120000"/>
              </a:lnSpc>
              <a:spcBef>
                <a:spcPct val="0"/>
              </a:spcBef>
              <a:spcAft>
                <a:spcPts val="1200"/>
              </a:spcAft>
              <a:buClr>
                <a:srgbClr val="3366FF"/>
              </a:buClr>
              <a:buSzTx/>
              <a:buFontTx/>
              <a:buNone/>
              <a:defRPr/>
            </a:pPr>
            <a:r>
              <a:rPr lang="en-US" sz="1600" kern="1000" dirty="0">
                <a:latin typeface="微软雅黑" panose="020B0503020204020204" pitchFamily="34" charset="-122"/>
                <a:ea typeface="微软雅黑" panose="020B0503020204020204" pitchFamily="34" charset="-122"/>
                <a:sym typeface="+mn-ea"/>
              </a:rPr>
              <a:t>1</a:t>
            </a:r>
            <a:r>
              <a:rPr lang="zh-CN" altLang="en-US" sz="1600" kern="1000" dirty="0">
                <a:latin typeface="微软雅黑" panose="020B0503020204020204" pitchFamily="34" charset="-122"/>
                <a:ea typeface="微软雅黑" panose="020B0503020204020204" pitchFamily="34" charset="-122"/>
                <a:sym typeface="+mn-ea"/>
              </a:rPr>
              <a:t>、管道从镀膜系统上拆下后快速</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安装到测试系统，将离子泵以及真空腔进行</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48</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小时</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烘烤，镀膜管道保持</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80℃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kumimoji="0" lang="zh-CN" altLang="en-US" sz="1600" b="0" i="0" u="none" strike="noStrike" kern="10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、系统降温至</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150℃</a:t>
            </a:r>
            <a:r>
              <a:rPr lang="zh-CN" altLang="en-US" sz="1600" b="0" kern="10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1600" b="0" kern="10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RGA 工作4</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小时。</a:t>
            </a:r>
            <a:endParaRPr kumimoji="0" lang="zh-CN" altLang="en-US" sz="1600" b="0" i="0" u="none" strike="noStrike" kern="10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、系统继续降温至</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100℃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，开启热规</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P2</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P3</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并除气</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5min</a:t>
            </a:r>
            <a:r>
              <a:rPr lang="zh-CN"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kumimoji="0" lang="zh-CN" altLang="en-US" sz="1600" b="0" i="0" u="none" strike="noStrike" kern="10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、镀膜</a:t>
            </a:r>
            <a:r>
              <a:rPr lang="zh-CN" altLang="en-US" sz="1600" b="0" kern="10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管道升温</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至</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180℃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，每</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分钟</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kumimoji="0" lang="zh-CN" altLang="en-US" sz="1600" b="0" i="0" u="none" strike="noStrike" kern="10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、未镀</a:t>
            </a:r>
            <a:r>
              <a:rPr lang="zh-CN" altLang="en-US" sz="1600" b="0" kern="10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膜管道继续</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降温，</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小时后降至室温，关闭分子泵机组角阀。</a:t>
            </a:r>
            <a:endParaRPr kumimoji="0" lang="zh-CN" altLang="en-US" sz="1600" b="0" i="0" u="none" strike="noStrike" kern="10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6</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、镀膜部分继续加热</a:t>
            </a: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24</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小时。</a:t>
            </a:r>
            <a:endParaRPr kumimoji="0" lang="zh-CN" altLang="en-US" sz="1600" b="0" i="0" u="none" strike="noStrike" kern="10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Tx/>
              <a:buNone/>
              <a:defRPr/>
            </a:pPr>
            <a:r>
              <a:rPr lang="en-US" altLang="zh-CN"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7</a:t>
            </a:r>
            <a:r>
              <a:rPr lang="zh-CN" altLang="en-US" sz="16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、降至室温，开始极限真空实验。</a:t>
            </a:r>
          </a:p>
          <a:p>
            <a:pPr marR="0" lvl="0" fontAlgn="base">
              <a:spcAft>
                <a:spcPts val="1200"/>
              </a:spcAft>
              <a:buClr>
                <a:srgbClr val="004DBF"/>
              </a:buClr>
              <a:buSzTx/>
              <a:defRPr/>
            </a:pPr>
            <a:r>
              <a:rPr lang="zh-CN" altLang="zh-CN" sz="3100" b="1" dirty="0">
                <a:sym typeface="+mn-ea"/>
              </a:rPr>
              <a:t>抽速</a:t>
            </a:r>
            <a:r>
              <a:rPr lang="zh-CN" altLang="zh-CN" sz="3100" b="1" dirty="0" smtClean="0">
                <a:sym typeface="+mn-ea"/>
              </a:rPr>
              <a:t>测试</a:t>
            </a:r>
            <a:endParaRPr lang="zh-CN" altLang="zh-CN" sz="3100" b="1" dirty="0">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 typeface="+mj-lt"/>
              <a:buNone/>
              <a:defRPr/>
            </a:pPr>
            <a:r>
              <a:rPr lang="zh-CN" altLang="en-US" sz="1600" kern="1000" dirty="0">
                <a:latin typeface="微软雅黑" panose="020B0503020204020204" pitchFamily="34" charset="-122"/>
                <a:ea typeface="微软雅黑" panose="020B0503020204020204" pitchFamily="34" charset="-122"/>
                <a:sym typeface="+mn-ea"/>
              </a:rPr>
              <a:t>1、保证进气管道真空优于1×10</a:t>
            </a:r>
            <a:r>
              <a:rPr lang="zh-CN" altLang="en-US" sz="1600" kern="1000" baseline="30000" dirty="0">
                <a:latin typeface="微软雅黑" panose="020B0503020204020204" pitchFamily="34" charset="-122"/>
                <a:ea typeface="微软雅黑" panose="020B0503020204020204" pitchFamily="34" charset="-122"/>
                <a:sym typeface="+mn-ea"/>
              </a:rPr>
              <a:t>-7</a:t>
            </a:r>
            <a:r>
              <a:rPr lang="zh-CN" altLang="en-US" sz="1600" kern="1000" dirty="0">
                <a:latin typeface="微软雅黑" panose="020B0503020204020204" pitchFamily="34" charset="-122"/>
                <a:ea typeface="微软雅黑" panose="020B0503020204020204" pitchFamily="34" charset="-122"/>
                <a:sym typeface="+mn-ea"/>
              </a:rPr>
              <a:t>Pa</a:t>
            </a:r>
          </a:p>
          <a:p>
            <a:pPr marL="0" marR="0" lvl="0" indent="0" algn="l" defTabSz="914400" rtl="0" eaLnBrk="1" fontAlgn="base" latinLnBrk="0" hangingPunct="1">
              <a:lnSpc>
                <a:spcPct val="120000"/>
              </a:lnSpc>
              <a:spcBef>
                <a:spcPct val="0"/>
              </a:spcBef>
              <a:spcAft>
                <a:spcPts val="1200"/>
              </a:spcAft>
              <a:buClr>
                <a:srgbClr val="3366FF"/>
              </a:buClr>
              <a:buSzTx/>
              <a:buFont typeface="+mj-lt"/>
              <a:buNone/>
              <a:defRPr/>
            </a:pPr>
            <a:r>
              <a:rPr lang="zh-CN" altLang="en-US" sz="1600" kern="1000" dirty="0">
                <a:latin typeface="微软雅黑" panose="020B0503020204020204" pitchFamily="34" charset="-122"/>
                <a:ea typeface="微软雅黑" panose="020B0503020204020204" pitchFamily="34" charset="-122"/>
                <a:sym typeface="+mn-ea"/>
              </a:rPr>
              <a:t>2、充入一定量H2，直到P1=2~8×10</a:t>
            </a:r>
            <a:r>
              <a:rPr lang="zh-CN" altLang="en-US" sz="1600" kern="1000" baseline="30000" dirty="0" smtClean="0">
                <a:latin typeface="微软雅黑" panose="020B0503020204020204" pitchFamily="34" charset="-122"/>
                <a:ea typeface="微软雅黑" panose="020B0503020204020204" pitchFamily="34" charset="-122"/>
                <a:sym typeface="+mn-ea"/>
              </a:rPr>
              <a:t>-</a:t>
            </a:r>
            <a:r>
              <a:rPr lang="en-US" altLang="zh-CN" sz="1600" kern="1000" baseline="30000" dirty="0" smtClean="0">
                <a:latin typeface="微软雅黑" panose="020B0503020204020204" pitchFamily="34" charset="-122"/>
                <a:ea typeface="微软雅黑" panose="020B0503020204020204" pitchFamily="34" charset="-122"/>
                <a:sym typeface="+mn-ea"/>
              </a:rPr>
              <a:t>3</a:t>
            </a:r>
            <a:r>
              <a:rPr lang="zh-CN" altLang="en-US" sz="1600" kern="1000" dirty="0">
                <a:latin typeface="微软雅黑" panose="020B0503020204020204" pitchFamily="34" charset="-122"/>
                <a:ea typeface="微软雅黑" panose="020B0503020204020204" pitchFamily="34" charset="-122"/>
                <a:sym typeface="+mn-ea"/>
              </a:rPr>
              <a:t> </a:t>
            </a:r>
            <a:r>
              <a:rPr lang="en-US" altLang="zh-CN" sz="1600" kern="1000" dirty="0" smtClean="0">
                <a:latin typeface="微软雅黑" panose="020B0503020204020204" pitchFamily="34" charset="-122"/>
                <a:ea typeface="微软雅黑" panose="020B0503020204020204" pitchFamily="34" charset="-122"/>
                <a:sym typeface="+mn-ea"/>
              </a:rPr>
              <a:t>Pa</a:t>
            </a:r>
            <a:endParaRPr lang="zh-CN" altLang="en-US" sz="1600" kern="1000" dirty="0">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 typeface="+mj-lt"/>
              <a:buNone/>
              <a:defRPr/>
            </a:pPr>
            <a:r>
              <a:rPr lang="zh-CN" altLang="en-US" sz="1600" kern="1000" dirty="0">
                <a:latin typeface="微软雅黑" panose="020B0503020204020204" pitchFamily="34" charset="-122"/>
                <a:ea typeface="微软雅黑" panose="020B0503020204020204" pitchFamily="34" charset="-122"/>
                <a:sym typeface="+mn-ea"/>
              </a:rPr>
              <a:t>3、确保冷阱有积</a:t>
            </a:r>
            <a:r>
              <a:rPr lang="zh-CN" altLang="en-US" sz="1600" kern="1000" dirty="0" smtClean="0">
                <a:latin typeface="微软雅黑" panose="020B0503020204020204" pitchFamily="34" charset="-122"/>
                <a:ea typeface="微软雅黑" panose="020B0503020204020204" pitchFamily="34" charset="-122"/>
                <a:sym typeface="+mn-ea"/>
              </a:rPr>
              <a:t>液。</a:t>
            </a:r>
            <a:endParaRPr lang="zh-CN" altLang="zh-CN" sz="1600" kern="1000" dirty="0">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20000"/>
              </a:lnSpc>
              <a:spcBef>
                <a:spcPct val="0"/>
              </a:spcBef>
              <a:spcAft>
                <a:spcPts val="1200"/>
              </a:spcAft>
              <a:buClr>
                <a:srgbClr val="3366FF"/>
              </a:buClr>
              <a:buSzTx/>
              <a:buFont typeface="+mj-lt"/>
              <a:buNone/>
              <a:defRPr/>
            </a:pPr>
            <a:endParaRPr lang="zh-CN" altLang="en-US" sz="1200" b="0" kern="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285750" marR="0" lvl="0" indent="-285750" algn="l" defTabSz="914400" rtl="0" eaLnBrk="1" fontAlgn="base" latinLnBrk="0" hangingPunct="1">
              <a:lnSpc>
                <a:spcPct val="120000"/>
              </a:lnSpc>
              <a:spcBef>
                <a:spcPct val="0"/>
              </a:spcBef>
              <a:spcAft>
                <a:spcPts val="1200"/>
              </a:spcAft>
              <a:buClr>
                <a:srgbClr val="3366FF"/>
              </a:buClr>
              <a:buSzTx/>
              <a:buFontTx/>
              <a:buNone/>
              <a:defRPr/>
            </a:pPr>
            <a:endParaRPr lang="zh-CN" altLang="zh-CN" sz="1200" dirty="0"/>
          </a:p>
        </p:txBody>
      </p:sp>
      <p:sp>
        <p:nvSpPr>
          <p:cNvPr id="2" name="灯片编号占位符 1"/>
          <p:cNvSpPr>
            <a:spLocks noGrp="1"/>
          </p:cNvSpPr>
          <p:nvPr>
            <p:ph type="sldNum" sz="quarter" idx="12"/>
          </p:nvPr>
        </p:nvSpPr>
        <p:spPr/>
        <p:txBody>
          <a:bodyPr/>
          <a:lstStyle/>
          <a:p>
            <a:fld id="{F277EA53-4DB1-4D95-B40D-C748397C9D0C}" type="slidenum">
              <a:rPr lang="zh-CN" altLang="en-US" smtClean="0"/>
              <a:t>38</a:t>
            </a:fld>
            <a:endParaRPr lang="zh-CN" altLang="en-US"/>
          </a:p>
        </p:txBody>
      </p:sp>
    </p:spTree>
    <p:extLst>
      <p:ext uri="{BB962C8B-B14F-4D97-AF65-F5344CB8AC3E}">
        <p14:creationId xmlns:p14="http://schemas.microsoft.com/office/powerpoint/2010/main" val="308745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500063" y="476672"/>
            <a:ext cx="8535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gn="ctr" eaLnBrk="1" hangingPunct="1"/>
            <a:r>
              <a:rPr lang="en-US" altLang="zh-CN" sz="3000" b="1" dirty="0" err="1" smtClean="0">
                <a:solidFill>
                  <a:srgbClr val="C00000"/>
                </a:solidFill>
                <a:latin typeface="微软雅黑" pitchFamily="34" charset="-122"/>
                <a:ea typeface="微软雅黑" pitchFamily="34" charset="-122"/>
              </a:rPr>
              <a:t>NEG镀膜实验</a:t>
            </a:r>
            <a:endParaRPr lang="zh-CN" altLang="en-US" sz="3000" b="1" dirty="0">
              <a:solidFill>
                <a:srgbClr val="C00000"/>
              </a:solidFill>
              <a:latin typeface="微软雅黑" pitchFamily="34" charset="-122"/>
              <a:ea typeface="微软雅黑" pitchFamily="34" charset="-122"/>
            </a:endParaRPr>
          </a:p>
        </p:txBody>
      </p:sp>
      <p:pic>
        <p:nvPicPr>
          <p:cNvPr id="133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088" y="1255713"/>
            <a:ext cx="42005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20788"/>
            <a:ext cx="42005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F277EA53-4DB1-4D95-B40D-C748397C9D0C}" type="slidenum">
              <a:rPr lang="zh-CN" altLang="en-US" smtClean="0"/>
              <a:t>39</a:t>
            </a:fld>
            <a:endParaRPr lang="zh-CN" altLang="en-US"/>
          </a:p>
        </p:txBody>
      </p:sp>
    </p:spTree>
    <p:extLst>
      <p:ext uri="{BB962C8B-B14F-4D97-AF65-F5344CB8AC3E}">
        <p14:creationId xmlns:p14="http://schemas.microsoft.com/office/powerpoint/2010/main" val="2355829709"/>
      </p:ext>
    </p:extLst>
  </p:cSld>
  <p:clrMapOvr>
    <a:masterClrMapping/>
  </p:clrMapOvr>
  <p:transition advTm="3214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p:txBody>
          <a:bodyPr vert="horz" wrap="square" lIns="91440" tIns="45720" rIns="91440" bIns="45720" anchor="ctr"/>
          <a:lstStyle/>
          <a:p>
            <a:pPr eaLnBrk="1" hangingPunct="1"/>
            <a:r>
              <a:rPr lang="zh-CN" altLang="en-US" sz="3200" b="1" dirty="0">
                <a:sym typeface="+mn-ea"/>
              </a:rPr>
              <a:t>CEPC 铜/铝真空</a:t>
            </a:r>
            <a:r>
              <a:rPr lang="zh-CN" altLang="en-US" sz="3200" b="1" dirty="0" smtClean="0">
                <a:sym typeface="+mn-ea"/>
              </a:rPr>
              <a:t>盒</a:t>
            </a:r>
            <a:endParaRPr lang="zh-CN" altLang="en-US" sz="3200" b="1" dirty="0"/>
          </a:p>
        </p:txBody>
      </p:sp>
      <p:sp>
        <p:nvSpPr>
          <p:cNvPr id="19460" name="Rectangle 3"/>
          <p:cNvSpPr>
            <a:spLocks noGrp="1"/>
          </p:cNvSpPr>
          <p:nvPr>
            <p:ph idx="1"/>
          </p:nvPr>
        </p:nvSpPr>
        <p:spPr>
          <a:xfrm>
            <a:off x="457200" y="1600200"/>
            <a:ext cx="8229600" cy="4637088"/>
          </a:xfrm>
        </p:spPr>
        <p:txBody>
          <a:bodyPr vert="horz" wrap="square" lIns="91440" tIns="45720" rIns="91440" bIns="45720" anchor="t"/>
          <a:lstStyle/>
          <a:p>
            <a:pPr marL="0" indent="0" eaLnBrk="1" hangingPunct="1">
              <a:lnSpc>
                <a:spcPct val="150000"/>
              </a:lnSpc>
              <a:buNone/>
            </a:pPr>
            <a:endParaRPr lang="zh-CN" altLang="en-US" sz="2500" dirty="0"/>
          </a:p>
          <a:p>
            <a:pPr marL="0" indent="0" eaLnBrk="1" hangingPunct="1">
              <a:lnSpc>
                <a:spcPct val="150000"/>
              </a:lnSpc>
              <a:buNone/>
            </a:pPr>
            <a:endParaRPr lang="en-US" altLang="zh-CN" sz="2500" dirty="0" smtClean="0"/>
          </a:p>
          <a:p>
            <a:pPr marL="0" indent="0" eaLnBrk="1" hangingPunct="1">
              <a:lnSpc>
                <a:spcPct val="150000"/>
              </a:lnSpc>
              <a:buNone/>
            </a:pPr>
            <a:endParaRPr lang="zh-CN" altLang="en-US" sz="2500" dirty="0">
              <a:sym typeface="+mn-ea"/>
            </a:endParaRPr>
          </a:p>
          <a:p>
            <a:pPr marL="0" indent="0" eaLnBrk="1" hangingPunct="1">
              <a:lnSpc>
                <a:spcPct val="150000"/>
              </a:lnSpc>
              <a:buNone/>
            </a:pPr>
            <a:endParaRPr lang="en-US" altLang="zh-CN" sz="2500" dirty="0" smtClean="0">
              <a:sym typeface="+mn-ea"/>
            </a:endParaRPr>
          </a:p>
          <a:p>
            <a:pPr marL="0" indent="0" eaLnBrk="1" hangingPunct="1">
              <a:lnSpc>
                <a:spcPct val="150000"/>
              </a:lnSpc>
              <a:buNone/>
            </a:pPr>
            <a:endParaRPr lang="en-US" altLang="zh-CN" sz="2000" dirty="0" smtClean="0">
              <a:sym typeface="+mn-ea"/>
            </a:endParaRPr>
          </a:p>
          <a:p>
            <a:pPr marL="0" indent="0" eaLnBrk="1" hangingPunct="1">
              <a:lnSpc>
                <a:spcPct val="150000"/>
              </a:lnSpc>
              <a:buNone/>
            </a:pPr>
            <a:r>
              <a:rPr lang="zh-CN" altLang="en-US" sz="2000" dirty="0" smtClean="0">
                <a:sym typeface="+mn-ea"/>
              </a:rPr>
              <a:t>研制</a:t>
            </a:r>
            <a:r>
              <a:rPr lang="zh-CN" altLang="en-US" sz="2000" dirty="0">
                <a:sym typeface="+mn-ea"/>
              </a:rPr>
              <a:t>带水冷铜真空盒</a:t>
            </a:r>
            <a:r>
              <a:rPr lang="en-US" altLang="zh-CN" sz="2000" dirty="0">
                <a:sym typeface="+mn-ea"/>
              </a:rPr>
              <a:t>2</a:t>
            </a:r>
            <a:r>
              <a:rPr lang="zh-CN" altLang="en-US" sz="2000" dirty="0">
                <a:sym typeface="+mn-ea"/>
              </a:rPr>
              <a:t>根（</a:t>
            </a:r>
            <a:r>
              <a:rPr lang="en-US" altLang="zh-CN" sz="2000" dirty="0">
                <a:sym typeface="+mn-ea"/>
              </a:rPr>
              <a:t>1.5m</a:t>
            </a:r>
            <a:r>
              <a:rPr lang="zh-CN" altLang="en-US" sz="2000" dirty="0">
                <a:sym typeface="+mn-ea"/>
              </a:rPr>
              <a:t>、</a:t>
            </a:r>
            <a:r>
              <a:rPr lang="en-US" altLang="zh-CN" sz="2000" dirty="0">
                <a:sym typeface="+mn-ea"/>
              </a:rPr>
              <a:t>6m</a:t>
            </a:r>
            <a:r>
              <a:rPr lang="zh-CN" altLang="en-US" sz="2000" dirty="0">
                <a:sym typeface="+mn-ea"/>
              </a:rPr>
              <a:t>）</a:t>
            </a:r>
            <a:endParaRPr lang="zh-CN" altLang="en-US" sz="2000" dirty="0"/>
          </a:p>
          <a:p>
            <a:pPr marL="0" indent="0" eaLnBrk="1" hangingPunct="1">
              <a:lnSpc>
                <a:spcPct val="150000"/>
              </a:lnSpc>
              <a:buNone/>
            </a:pPr>
            <a:r>
              <a:rPr lang="zh-CN" altLang="en-US" sz="2000" dirty="0">
                <a:sym typeface="+mn-ea"/>
              </a:rPr>
              <a:t>研制带水冷铜真空盒</a:t>
            </a:r>
            <a:r>
              <a:rPr lang="en-US" altLang="zh-CN" sz="2000" dirty="0">
                <a:sym typeface="+mn-ea"/>
              </a:rPr>
              <a:t>2</a:t>
            </a:r>
            <a:r>
              <a:rPr lang="zh-CN" altLang="en-US" sz="2000" dirty="0">
                <a:sym typeface="+mn-ea"/>
              </a:rPr>
              <a:t>根（</a:t>
            </a:r>
            <a:r>
              <a:rPr lang="en-US" altLang="zh-CN" sz="2000" dirty="0">
                <a:sym typeface="+mn-ea"/>
              </a:rPr>
              <a:t>1.5m</a:t>
            </a:r>
            <a:r>
              <a:rPr lang="zh-CN" altLang="en-US" sz="2000" dirty="0">
                <a:sym typeface="+mn-ea"/>
              </a:rPr>
              <a:t>、</a:t>
            </a:r>
            <a:r>
              <a:rPr lang="en-US" altLang="zh-CN" sz="2000" dirty="0">
                <a:sym typeface="+mn-ea"/>
              </a:rPr>
              <a:t>6m</a:t>
            </a:r>
            <a:r>
              <a:rPr lang="zh-CN" altLang="en-US" sz="2000" dirty="0">
                <a:sym typeface="+mn-ea"/>
              </a:rPr>
              <a:t>）</a:t>
            </a:r>
            <a:endParaRPr lang="zh-CN" altLang="en-US" sz="2000" dirty="0"/>
          </a:p>
          <a:p>
            <a:pPr marL="0" indent="0" eaLnBrk="1" hangingPunct="1">
              <a:lnSpc>
                <a:spcPct val="150000"/>
              </a:lnSpc>
              <a:buNone/>
            </a:pPr>
            <a:endParaRPr lang="zh-CN" altLang="en-US" sz="2500" dirty="0"/>
          </a:p>
          <a:p>
            <a:pPr marL="0" indent="0" eaLnBrk="1" hangingPunct="1">
              <a:lnSpc>
                <a:spcPct val="150000"/>
              </a:lnSpc>
              <a:buNone/>
            </a:pPr>
            <a:endParaRPr lang="zh-CN" altLang="en-US" sz="2500" dirty="0"/>
          </a:p>
        </p:txBody>
      </p:sp>
      <p:graphicFrame>
        <p:nvGraphicFramePr>
          <p:cNvPr id="23" name="表格 22"/>
          <p:cNvGraphicFramePr>
            <a:graphicFrameLocks noGrp="1"/>
          </p:cNvGraphicFramePr>
          <p:nvPr>
            <p:extLst>
              <p:ext uri="{D42A27DB-BD31-4B8C-83A1-F6EECF244321}">
                <p14:modId xmlns:p14="http://schemas.microsoft.com/office/powerpoint/2010/main" val="193135655"/>
              </p:ext>
            </p:extLst>
          </p:nvPr>
        </p:nvGraphicFramePr>
        <p:xfrm>
          <a:off x="5944870" y="4293096"/>
          <a:ext cx="2731770" cy="1659255"/>
        </p:xfrm>
        <a:graphic>
          <a:graphicData uri="http://schemas.openxmlformats.org/drawingml/2006/table">
            <a:tbl>
              <a:tblPr/>
              <a:tblGrid>
                <a:gridCol w="749935"/>
                <a:gridCol w="1981835"/>
              </a:tblGrid>
              <a:tr h="278765">
                <a:tc>
                  <a:txBody>
                    <a:bodyPr/>
                    <a:lstStyle/>
                    <a:p>
                      <a:pPr algn="just">
                        <a:spcAft>
                          <a:spcPts val="0"/>
                        </a:spcAft>
                      </a:pPr>
                      <a:r>
                        <a:rPr lang="zh-CN" sz="1200" kern="100" dirty="0">
                          <a:latin typeface="Calibri" panose="020F0502020204030204"/>
                          <a:ea typeface="宋体" panose="02010600030101010101" pitchFamily="2" charset="-122"/>
                          <a:cs typeface="Times New Roman" panose="02020603050405020304"/>
                        </a:rPr>
                        <a:t>材质</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latin typeface="Calibri" panose="020F0502020204030204"/>
                          <a:ea typeface="宋体" panose="02010600030101010101" pitchFamily="2" charset="-122"/>
                          <a:cs typeface="Times New Roman" panose="02020603050405020304"/>
                        </a:rPr>
                        <a:t>6061</a:t>
                      </a:r>
                      <a:r>
                        <a:rPr lang="zh-CN" sz="1200" kern="100">
                          <a:latin typeface="Calibri" panose="020F0502020204030204"/>
                          <a:ea typeface="宋体" panose="02010600030101010101" pitchFamily="2" charset="-122"/>
                          <a:cs typeface="Times New Roman" panose="02020603050405020304"/>
                        </a:rPr>
                        <a:t>、</a:t>
                      </a:r>
                      <a:r>
                        <a:rPr lang="en-US" sz="1200" kern="100">
                          <a:latin typeface="Calibri" panose="020F0502020204030204"/>
                          <a:ea typeface="宋体" panose="02010600030101010101" pitchFamily="2" charset="-122"/>
                          <a:cs typeface="Times New Roman" panose="02020603050405020304"/>
                        </a:rPr>
                        <a:t>TU1</a:t>
                      </a:r>
                      <a:endParaRPr lang="zh-CN" sz="1200" kern="100">
                        <a:latin typeface="Calibri" panose="020F0502020204030204"/>
                        <a:ea typeface="宋体" panose="02010600030101010101" pitchFamily="2" charset="-122"/>
                        <a:cs typeface="Times New Roman" panose="02020603050405020304"/>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55">
                <a:tc>
                  <a:txBody>
                    <a:bodyPr/>
                    <a:lstStyle/>
                    <a:p>
                      <a:pPr algn="just">
                        <a:spcAft>
                          <a:spcPts val="0"/>
                        </a:spcAft>
                      </a:pPr>
                      <a:r>
                        <a:rPr lang="zh-CN" sz="1200" kern="100" dirty="0">
                          <a:latin typeface="Calibri" panose="020F0502020204030204"/>
                          <a:ea typeface="宋体" panose="02010600030101010101" pitchFamily="2" charset="-122"/>
                          <a:cs typeface="Times New Roman" panose="02020603050405020304"/>
                        </a:rPr>
                        <a:t>截面尺寸</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latin typeface="Calibri" panose="020F0502020204030204"/>
                          <a:ea typeface="宋体" panose="02010600030101010101" pitchFamily="2" charset="-122"/>
                          <a:cs typeface="Times New Roman" panose="02020603050405020304"/>
                        </a:rPr>
                        <a:t>椭圆形，侧面带水冷管</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5">
                <a:tc>
                  <a:txBody>
                    <a:bodyPr/>
                    <a:lstStyle/>
                    <a:p>
                      <a:pPr algn="just">
                        <a:spcAft>
                          <a:spcPts val="0"/>
                        </a:spcAft>
                      </a:pPr>
                      <a:r>
                        <a:rPr lang="zh-CN" sz="1200" kern="100">
                          <a:latin typeface="Calibri" panose="020F0502020204030204"/>
                          <a:ea typeface="宋体" panose="02010600030101010101" pitchFamily="2" charset="-122"/>
                          <a:cs typeface="Times New Roman" panose="02020603050405020304"/>
                        </a:rPr>
                        <a:t>尺寸规格</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latin typeface="Calibri" panose="020F0502020204030204"/>
                          <a:ea typeface="宋体" panose="02010600030101010101" pitchFamily="2" charset="-122"/>
                          <a:cs typeface="Times New Roman" panose="02020603050405020304"/>
                        </a:rPr>
                        <a:t>6000mm</a:t>
                      </a:r>
                      <a:r>
                        <a:rPr lang="zh-CN" sz="1200" kern="100" dirty="0">
                          <a:latin typeface="Calibri" panose="020F0502020204030204"/>
                          <a:ea typeface="宋体" panose="02010600030101010101" pitchFamily="2" charset="-122"/>
                          <a:cs typeface="Times New Roman" panose="02020603050405020304"/>
                        </a:rPr>
                        <a:t>和</a:t>
                      </a:r>
                      <a:r>
                        <a:rPr lang="en-US" sz="1200" kern="100" dirty="0">
                          <a:latin typeface="Calibri" panose="020F0502020204030204"/>
                          <a:ea typeface="宋体" panose="02010600030101010101" pitchFamily="2" charset="-122"/>
                          <a:cs typeface="Times New Roman" panose="02020603050405020304"/>
                        </a:rPr>
                        <a:t>1500mm</a:t>
                      </a:r>
                      <a:r>
                        <a:rPr lang="zh-CN" sz="1200" kern="100" dirty="0">
                          <a:latin typeface="Calibri" panose="020F0502020204030204"/>
                          <a:ea typeface="宋体" panose="02010600030101010101" pitchFamily="2" charset="-122"/>
                          <a:cs typeface="Times New Roman" panose="02020603050405020304"/>
                        </a:rPr>
                        <a:t>两种规格</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370">
                <a:tc>
                  <a:txBody>
                    <a:bodyPr/>
                    <a:lstStyle/>
                    <a:p>
                      <a:pPr algn="just">
                        <a:spcAft>
                          <a:spcPts val="0"/>
                        </a:spcAft>
                      </a:pPr>
                      <a:r>
                        <a:rPr lang="zh-CN" sz="1200" kern="100">
                          <a:latin typeface="Calibri" panose="020F0502020204030204"/>
                          <a:ea typeface="宋体" panose="02010600030101010101" pitchFamily="2" charset="-122"/>
                          <a:cs typeface="Times New Roman" panose="02020603050405020304"/>
                        </a:rPr>
                        <a:t>数量</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latin typeface="Calibri" panose="020F0502020204030204"/>
                          <a:ea typeface="宋体" panose="02010600030101010101" pitchFamily="2" charset="-122"/>
                          <a:cs typeface="Times New Roman" panose="02020603050405020304"/>
                        </a:rPr>
                        <a:t>每种材质每种规格各</a:t>
                      </a:r>
                      <a:r>
                        <a:rPr lang="en-US" sz="1200" kern="100" dirty="0">
                          <a:latin typeface="Calibri" panose="020F0502020204030204"/>
                          <a:ea typeface="宋体" panose="02010600030101010101" pitchFamily="2" charset="-122"/>
                          <a:cs typeface="Times New Roman" panose="02020603050405020304"/>
                        </a:rPr>
                        <a:t>1</a:t>
                      </a:r>
                      <a:r>
                        <a:rPr lang="zh-CN" sz="1200" kern="100" dirty="0">
                          <a:latin typeface="Calibri" panose="020F0502020204030204"/>
                          <a:ea typeface="宋体" panose="02010600030101010101" pitchFamily="2" charset="-122"/>
                          <a:cs typeface="Times New Roman" panose="02020603050405020304"/>
                        </a:rPr>
                        <a:t>件</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65">
                <a:tc>
                  <a:txBody>
                    <a:bodyPr/>
                    <a:lstStyle/>
                    <a:p>
                      <a:pPr algn="just">
                        <a:spcAft>
                          <a:spcPts val="0"/>
                        </a:spcAft>
                      </a:pPr>
                      <a:r>
                        <a:rPr lang="zh-CN" sz="1200" kern="100">
                          <a:latin typeface="Calibri" panose="020F0502020204030204"/>
                          <a:ea typeface="宋体" panose="02010600030101010101" pitchFamily="2" charset="-122"/>
                          <a:cs typeface="Times New Roman" panose="02020603050405020304"/>
                        </a:rPr>
                        <a:t>真空要求</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latin typeface="Calibri" panose="020F0502020204030204"/>
                          <a:ea typeface="宋体" panose="02010600030101010101" pitchFamily="2" charset="-122"/>
                          <a:cs typeface="Times New Roman" panose="02020603050405020304"/>
                        </a:rPr>
                        <a:t>真空漏率</a:t>
                      </a:r>
                      <a:r>
                        <a:rPr lang="zh-CN" sz="1200" kern="100" dirty="0" smtClean="0">
                          <a:latin typeface="Calibri" panose="020F0502020204030204"/>
                          <a:ea typeface="宋体" panose="02010600030101010101" pitchFamily="2" charset="-122"/>
                          <a:cs typeface="Times New Roman" panose="02020603050405020304"/>
                        </a:rPr>
                        <a:t>≤</a:t>
                      </a:r>
                      <a:r>
                        <a:rPr lang="en-US" altLang="zh-CN" sz="1200" kern="100" dirty="0" smtClean="0">
                          <a:latin typeface="Calibri" panose="020F0502020204030204"/>
                          <a:ea typeface="宋体" panose="02010600030101010101" pitchFamily="2" charset="-122"/>
                          <a:cs typeface="Times New Roman" panose="02020603050405020304"/>
                        </a:rPr>
                        <a:t>2</a:t>
                      </a:r>
                      <a:r>
                        <a:rPr lang="en-US" sz="1200" kern="100" dirty="0" smtClean="0">
                          <a:latin typeface="Calibri" panose="020F0502020204030204"/>
                          <a:ea typeface="宋体" panose="02010600030101010101" pitchFamily="2" charset="-122"/>
                          <a:cs typeface="Times New Roman" panose="02020603050405020304"/>
                        </a:rPr>
                        <a:t>.0*10</a:t>
                      </a:r>
                      <a:r>
                        <a:rPr lang="en-US" sz="1200" kern="100" baseline="30000" dirty="0" smtClean="0">
                          <a:latin typeface="Calibri" panose="020F0502020204030204"/>
                          <a:ea typeface="宋体" panose="02010600030101010101" pitchFamily="2" charset="-122"/>
                          <a:cs typeface="Times New Roman" panose="02020603050405020304"/>
                        </a:rPr>
                        <a:t>-10</a:t>
                      </a:r>
                      <a:r>
                        <a:rPr lang="en-US" sz="1200" kern="100" baseline="0" dirty="0" smtClean="0">
                          <a:latin typeface="Calibri" panose="020F0502020204030204"/>
                          <a:ea typeface="宋体" panose="02010600030101010101" pitchFamily="2" charset="-122"/>
                          <a:cs typeface="Times New Roman" panose="02020603050405020304"/>
                        </a:rPr>
                        <a:t>Torr</a:t>
                      </a:r>
                      <a:r>
                        <a:rPr lang="zh-CN" sz="1200" kern="100" dirty="0" smtClean="0">
                          <a:latin typeface="Calibri" panose="020F0502020204030204"/>
                          <a:ea typeface="宋体" panose="02010600030101010101" pitchFamily="2" charset="-122"/>
                          <a:cs typeface="Times New Roman" panose="02020603050405020304"/>
                        </a:rPr>
                        <a:t>·</a:t>
                      </a:r>
                      <a:r>
                        <a:rPr lang="en-US" altLang="zh-CN" sz="1200" kern="100" dirty="0" smtClean="0">
                          <a:latin typeface="Calibri" panose="020F0502020204030204"/>
                          <a:ea typeface="宋体" panose="02010600030101010101" pitchFamily="2" charset="-122"/>
                          <a:cs typeface="Times New Roman" panose="02020603050405020304"/>
                        </a:rPr>
                        <a:t>L</a:t>
                      </a:r>
                      <a:r>
                        <a:rPr lang="en-US" sz="1200" kern="100" dirty="0" smtClean="0">
                          <a:latin typeface="Calibri" panose="020F0502020204030204"/>
                          <a:ea typeface="宋体" panose="02010600030101010101" pitchFamily="2" charset="-122"/>
                          <a:cs typeface="Times New Roman" panose="02020603050405020304"/>
                        </a:rPr>
                        <a:t>/s </a:t>
                      </a:r>
                      <a:endParaRPr lang="zh-CN" sz="1200" kern="100" dirty="0">
                        <a:latin typeface="Calibri" panose="020F0502020204030204"/>
                        <a:ea typeface="宋体" panose="02010600030101010101" pitchFamily="2" charset="-122"/>
                        <a:cs typeface="Times New Roman" panose="02020603050405020304"/>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65">
                <a:tc>
                  <a:txBody>
                    <a:bodyPr/>
                    <a:lstStyle/>
                    <a:p>
                      <a:pPr algn="just">
                        <a:spcAft>
                          <a:spcPts val="0"/>
                        </a:spcAft>
                        <a:buNone/>
                      </a:pPr>
                      <a:r>
                        <a:rPr lang="zh-CN" altLang="zh-CN" sz="1200" kern="100">
                          <a:latin typeface="Calibri" panose="020F0502020204030204"/>
                          <a:ea typeface="宋体" panose="02010600030101010101" pitchFamily="2" charset="-122"/>
                          <a:cs typeface="Times New Roman" panose="02020603050405020304"/>
                        </a:rPr>
                        <a:t>直线度</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buNone/>
                      </a:pPr>
                      <a:r>
                        <a:rPr lang="en-US" altLang="zh-CN" sz="1200" kern="100" dirty="0">
                          <a:latin typeface="Calibri" panose="020F0502020204030204"/>
                          <a:ea typeface="宋体" panose="02010600030101010101" pitchFamily="2" charset="-122"/>
                          <a:cs typeface="Times New Roman" panose="02020603050405020304"/>
                        </a:rPr>
                        <a:t>&lt;</a:t>
                      </a:r>
                      <a:r>
                        <a:rPr lang="en-US" altLang="zh-CN" sz="1200" kern="100" dirty="0" smtClean="0">
                          <a:latin typeface="Calibri" panose="020F0502020204030204"/>
                          <a:ea typeface="宋体" panose="02010600030101010101" pitchFamily="2" charset="-122"/>
                          <a:cs typeface="Times New Roman" panose="02020603050405020304"/>
                        </a:rPr>
                        <a:t>0.5mm@6m; &lt;</a:t>
                      </a:r>
                      <a:r>
                        <a:rPr lang="en-US" altLang="zh-CN" sz="1200" kern="100" dirty="0">
                          <a:latin typeface="Calibri" panose="020F0502020204030204"/>
                          <a:ea typeface="宋体" panose="02010600030101010101" pitchFamily="2" charset="-122"/>
                          <a:cs typeface="Times New Roman" panose="02020603050405020304"/>
                        </a:rPr>
                        <a:t>0.2@1.5m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6" name="图片 14" descr="Catch(05-17-11-14-32).jpg"/>
          <p:cNvPicPr>
            <a:picLocks noChangeAspect="1"/>
          </p:cNvPicPr>
          <p:nvPr/>
        </p:nvPicPr>
        <p:blipFill>
          <a:blip r:embed="rId3"/>
          <a:srcRect b="15594"/>
          <a:stretch>
            <a:fillRect/>
          </a:stretch>
        </p:blipFill>
        <p:spPr>
          <a:xfrm>
            <a:off x="611560" y="1556792"/>
            <a:ext cx="3505835" cy="2174240"/>
          </a:xfrm>
          <a:prstGeom prst="rect">
            <a:avLst/>
          </a:prstGeom>
          <a:noFill/>
          <a:ln w="9525">
            <a:noFill/>
          </a:ln>
        </p:spPr>
      </p:pic>
      <p:pic>
        <p:nvPicPr>
          <p:cNvPr id="2" name="图片 1"/>
          <p:cNvPicPr>
            <a:picLocks noChangeAspect="1"/>
          </p:cNvPicPr>
          <p:nvPr/>
        </p:nvPicPr>
        <p:blipFill>
          <a:blip r:embed="rId4"/>
          <a:stretch>
            <a:fillRect/>
          </a:stretch>
        </p:blipFill>
        <p:spPr>
          <a:xfrm>
            <a:off x="5148064" y="1584097"/>
            <a:ext cx="3655060" cy="1866900"/>
          </a:xfrm>
          <a:prstGeom prst="rect">
            <a:avLst/>
          </a:prstGeom>
        </p:spPr>
      </p:pic>
      <p:sp>
        <p:nvSpPr>
          <p:cNvPr id="3" name="灯片编号占位符 2"/>
          <p:cNvSpPr>
            <a:spLocks noGrp="1"/>
          </p:cNvSpPr>
          <p:nvPr>
            <p:ph type="sldNum" sz="quarter" idx="12"/>
          </p:nvPr>
        </p:nvSpPr>
        <p:spPr/>
        <p:txBody>
          <a:bodyPr/>
          <a:lstStyle/>
          <a:p>
            <a:fld id="{F277EA53-4DB1-4D95-B40D-C748397C9D0C}" type="slidenum">
              <a:rPr lang="zh-CN" altLang="en-US" smtClean="0"/>
              <a:t>4</a:t>
            </a:fld>
            <a:endParaRPr lang="zh-CN" altLang="en-US"/>
          </a:p>
        </p:txBody>
      </p:sp>
    </p:spTree>
    <p:extLst>
      <p:ext uri="{BB962C8B-B14F-4D97-AF65-F5344CB8AC3E}">
        <p14:creationId xmlns:p14="http://schemas.microsoft.com/office/powerpoint/2010/main" val="398945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00555" y="123033"/>
            <a:ext cx="8535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gn="ctr" eaLnBrk="1" hangingPunct="1"/>
            <a:r>
              <a:rPr lang="en-US" altLang="zh-CN" sz="3000" b="1" dirty="0" smtClean="0">
                <a:solidFill>
                  <a:srgbClr val="C00000"/>
                </a:solidFill>
                <a:latin typeface="微软雅黑" pitchFamily="34" charset="-122"/>
                <a:ea typeface="微软雅黑" pitchFamily="34" charset="-122"/>
              </a:rPr>
              <a:t>NEG</a:t>
            </a:r>
            <a:r>
              <a:rPr lang="zh-CN" altLang="en-US" sz="3000" b="1" dirty="0" smtClean="0">
                <a:solidFill>
                  <a:srgbClr val="C00000"/>
                </a:solidFill>
                <a:latin typeface="微软雅黑" pitchFamily="34" charset="-122"/>
                <a:ea typeface="微软雅黑" pitchFamily="34" charset="-122"/>
              </a:rPr>
              <a:t>膜的厚度和成分测量</a:t>
            </a:r>
            <a:endParaRPr lang="zh-CN" altLang="en-US" sz="3000" b="1" dirty="0">
              <a:solidFill>
                <a:srgbClr val="C00000"/>
              </a:solidFill>
              <a:latin typeface="微软雅黑" pitchFamily="34" charset="-122"/>
              <a:ea typeface="微软雅黑" pitchFamily="34" charset="-122"/>
            </a:endParaRPr>
          </a:p>
        </p:txBody>
      </p:sp>
      <p:sp>
        <p:nvSpPr>
          <p:cNvPr id="7" name="矩形 4">
            <a:extLst>
              <a:ext uri="{FF2B5EF4-FFF2-40B4-BE49-F238E27FC236}">
                <a16:creationId xmlns="" xmlns:a16="http://schemas.microsoft.com/office/drawing/2014/main" id="{8C625D8C-8432-4EDA-BA62-D6BC45FEDBCB}"/>
              </a:ext>
            </a:extLst>
          </p:cNvPr>
          <p:cNvSpPr>
            <a:spLocks noChangeArrowheads="1"/>
          </p:cNvSpPr>
          <p:nvPr/>
        </p:nvSpPr>
        <p:spPr bwMode="auto">
          <a:xfrm>
            <a:off x="3635896" y="5434322"/>
            <a:ext cx="5480126" cy="1354217"/>
          </a:xfrm>
          <a:prstGeom prst="rect">
            <a:avLst/>
          </a:prstGeom>
          <a:noFill/>
          <a:ln>
            <a:noFill/>
          </a:ln>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20000"/>
              </a:lnSpc>
              <a:spcAft>
                <a:spcPts val="1200"/>
              </a:spcAft>
              <a:buClr>
                <a:srgbClr val="3366FF"/>
              </a:buClr>
              <a:defRPr/>
            </a:pPr>
            <a:r>
              <a:rPr lang="zh-CN" altLang="en-US" sz="1400" kern="1000" dirty="0" smtClean="0">
                <a:latin typeface="微软雅黑" pitchFamily="34" charset="-122"/>
                <a:ea typeface="微软雅黑" pitchFamily="34" charset="-122"/>
              </a:rPr>
              <a:t>厚度</a:t>
            </a:r>
            <a:r>
              <a:rPr lang="zh-CN" altLang="en-US" sz="1400" kern="1000" dirty="0">
                <a:latin typeface="微软雅黑" pitchFamily="34" charset="-122"/>
                <a:ea typeface="微软雅黑" pitchFamily="34" charset="-122"/>
              </a:rPr>
              <a:t>约</a:t>
            </a:r>
            <a:r>
              <a:rPr lang="en-US" altLang="zh-CN" sz="1400" kern="1000" dirty="0" smtClean="0">
                <a:latin typeface="微软雅黑" pitchFamily="34" charset="-122"/>
                <a:ea typeface="微软雅黑" pitchFamily="34" charset="-122"/>
              </a:rPr>
              <a:t>1.1μm</a:t>
            </a:r>
            <a:r>
              <a:rPr lang="zh-CN" altLang="en-US" sz="1400" kern="1000" dirty="0" smtClean="0">
                <a:latin typeface="微软雅黑" pitchFamily="34" charset="-122"/>
                <a:ea typeface="微软雅黑" pitchFamily="34" charset="-122"/>
              </a:rPr>
              <a:t>。在</a:t>
            </a:r>
            <a:r>
              <a:rPr lang="zh-CN" altLang="en-US" sz="1400" kern="1000" dirty="0">
                <a:latin typeface="微软雅黑" pitchFamily="34" charset="-122"/>
                <a:ea typeface="微软雅黑" pitchFamily="34" charset="-122"/>
              </a:rPr>
              <a:t>成分测试中，表面刻蚀</a:t>
            </a:r>
            <a:r>
              <a:rPr lang="en-US" altLang="zh-CN" sz="1400" kern="1000" dirty="0">
                <a:latin typeface="微软雅黑" pitchFamily="34" charset="-122"/>
                <a:ea typeface="微软雅黑" pitchFamily="34" charset="-122"/>
              </a:rPr>
              <a:t>10nm</a:t>
            </a:r>
            <a:r>
              <a:rPr lang="zh-CN" altLang="en-US" sz="1400" kern="1000" dirty="0">
                <a:latin typeface="微软雅黑" pitchFamily="34" charset="-122"/>
                <a:ea typeface="微软雅黑" pitchFamily="34" charset="-122"/>
              </a:rPr>
              <a:t>，理论上排除了运输造成的污染（</a:t>
            </a:r>
            <a:r>
              <a:rPr lang="en-US" altLang="zh-CN" sz="1400" kern="1000" dirty="0">
                <a:latin typeface="微软雅黑" pitchFamily="34" charset="-122"/>
                <a:ea typeface="微软雅黑" pitchFamily="34" charset="-122"/>
              </a:rPr>
              <a:t>C</a:t>
            </a:r>
            <a:r>
              <a:rPr lang="zh-CN" altLang="en-US" sz="1400" kern="1000" dirty="0">
                <a:latin typeface="微软雅黑" pitchFamily="34" charset="-122"/>
                <a:ea typeface="微软雅黑" pitchFamily="34" charset="-122"/>
              </a:rPr>
              <a:t>含量较低也验证了这一点</a:t>
            </a:r>
            <a:r>
              <a:rPr lang="zh-CN" altLang="en-US" sz="1400" kern="1000" dirty="0" smtClean="0">
                <a:latin typeface="微软雅黑" pitchFamily="34" charset="-122"/>
                <a:ea typeface="微软雅黑" pitchFamily="34" charset="-122"/>
              </a:rPr>
              <a:t>），但是</a:t>
            </a:r>
            <a:r>
              <a:rPr lang="zh-CN" altLang="en-US" sz="1400" kern="1000" dirty="0">
                <a:latin typeface="微软雅黑" pitchFamily="34" charset="-122"/>
                <a:ea typeface="微软雅黑" pitchFamily="34" charset="-122"/>
              </a:rPr>
              <a:t>发现</a:t>
            </a:r>
            <a:r>
              <a:rPr lang="en-US" altLang="zh-CN" sz="1400" kern="1000" dirty="0">
                <a:latin typeface="微软雅黑" pitchFamily="34" charset="-122"/>
                <a:ea typeface="微软雅黑" pitchFamily="34" charset="-122"/>
              </a:rPr>
              <a:t>O</a:t>
            </a:r>
            <a:r>
              <a:rPr lang="zh-CN" altLang="en-US" sz="1400" kern="1000" dirty="0" smtClean="0">
                <a:latin typeface="微软雅黑" pitchFamily="34" charset="-122"/>
                <a:ea typeface="微软雅黑" pitchFamily="34" charset="-122"/>
              </a:rPr>
              <a:t>含量偏高。本</a:t>
            </a:r>
            <a:r>
              <a:rPr lang="zh-CN" altLang="en-US" sz="1400" kern="1000" dirty="0">
                <a:latin typeface="微软雅黑" pitchFamily="34" charset="-122"/>
                <a:ea typeface="微软雅黑" pitchFamily="34" charset="-122"/>
              </a:rPr>
              <a:t>次用钛锆钒丝镀膜时</a:t>
            </a:r>
            <a:r>
              <a:rPr lang="en-US" altLang="zh-CN" sz="1400" kern="1000" dirty="0" err="1">
                <a:latin typeface="微软雅黑" pitchFamily="34" charset="-122"/>
                <a:ea typeface="微软雅黑" pitchFamily="34" charset="-122"/>
              </a:rPr>
              <a:t>Ti</a:t>
            </a:r>
            <a:r>
              <a:rPr lang="zh-CN" altLang="en-US" sz="1400" kern="1000" dirty="0">
                <a:latin typeface="微软雅黑" pitchFamily="34" charset="-122"/>
                <a:ea typeface="微软雅黑" pitchFamily="34" charset="-122"/>
              </a:rPr>
              <a:t>：</a:t>
            </a:r>
            <a:r>
              <a:rPr lang="en-US" altLang="zh-CN" sz="1400" kern="1000" dirty="0" err="1">
                <a:latin typeface="微软雅黑" pitchFamily="34" charset="-122"/>
                <a:ea typeface="微软雅黑" pitchFamily="34" charset="-122"/>
              </a:rPr>
              <a:t>Zr</a:t>
            </a:r>
            <a:r>
              <a:rPr lang="zh-CN" altLang="en-US" sz="1400" kern="1000" dirty="0">
                <a:latin typeface="微软雅黑" pitchFamily="34" charset="-122"/>
                <a:ea typeface="微软雅黑" pitchFamily="34" charset="-122"/>
              </a:rPr>
              <a:t>：</a:t>
            </a:r>
            <a:r>
              <a:rPr lang="en-US" altLang="zh-CN" sz="1400" kern="1000" smtClean="0">
                <a:latin typeface="微软雅黑" pitchFamily="34" charset="-122"/>
                <a:ea typeface="微软雅黑" pitchFamily="34" charset="-122"/>
              </a:rPr>
              <a:t>V=0.28 : 0.3 : 0.42</a:t>
            </a:r>
            <a:endParaRPr lang="en-US" altLang="zh-CN" sz="1400" kern="1000" dirty="0">
              <a:latin typeface="微软雅黑" pitchFamily="34" charset="-122"/>
              <a:ea typeface="微软雅黑" pitchFamily="34" charset="-122"/>
            </a:endParaRPr>
          </a:p>
          <a:p>
            <a:pPr eaLnBrk="1" hangingPunct="1">
              <a:lnSpc>
                <a:spcPct val="120000"/>
              </a:lnSpc>
              <a:spcAft>
                <a:spcPts val="1200"/>
              </a:spcAft>
              <a:buClr>
                <a:srgbClr val="3366FF"/>
              </a:buClr>
              <a:defRPr/>
            </a:pPr>
            <a:r>
              <a:rPr lang="zh-CN" altLang="en-US" kern="1000" dirty="0">
                <a:latin typeface="微软雅黑" pitchFamily="34" charset="-122"/>
                <a:ea typeface="微软雅黑" pitchFamily="34" charset="-122"/>
              </a:rPr>
              <a:t>   </a:t>
            </a:r>
            <a:endParaRPr lang="en-US" altLang="zh-CN" sz="1600" kern="1000"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40826"/>
            <a:ext cx="3706475" cy="315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13" y="4077072"/>
            <a:ext cx="2736304" cy="25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575" y="3140968"/>
            <a:ext cx="4372905" cy="220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433" y="776272"/>
            <a:ext cx="4422626" cy="2292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96336" y="1124744"/>
            <a:ext cx="792088" cy="369332"/>
          </a:xfrm>
          <a:prstGeom prst="rect">
            <a:avLst/>
          </a:prstGeom>
          <a:noFill/>
          <a:ln>
            <a:solidFill>
              <a:srgbClr val="FF0000"/>
            </a:solidFill>
          </a:ln>
        </p:spPr>
        <p:txBody>
          <a:bodyPr wrap="square" rtlCol="0">
            <a:spAutoFit/>
          </a:bodyPr>
          <a:lstStyle/>
          <a:p>
            <a:r>
              <a:rPr lang="en-US" altLang="zh-CN" b="1" dirty="0" smtClean="0">
                <a:solidFill>
                  <a:srgbClr val="0070C0"/>
                </a:solidFill>
              </a:rPr>
              <a:t>0</a:t>
            </a:r>
            <a:r>
              <a:rPr lang="zh-CN" altLang="en-US" b="1" dirty="0">
                <a:solidFill>
                  <a:srgbClr val="0070C0"/>
                </a:solidFill>
              </a:rPr>
              <a:t> </a:t>
            </a:r>
            <a:r>
              <a:rPr lang="en-US" altLang="zh-CN" b="1" dirty="0" smtClean="0">
                <a:solidFill>
                  <a:srgbClr val="0070C0"/>
                </a:solidFill>
              </a:rPr>
              <a:t>nm</a:t>
            </a:r>
            <a:endParaRPr lang="zh-CN" altLang="en-US" b="1" dirty="0">
              <a:solidFill>
                <a:srgbClr val="0070C0"/>
              </a:solidFill>
            </a:endParaRPr>
          </a:p>
        </p:txBody>
      </p:sp>
      <p:sp>
        <p:nvSpPr>
          <p:cNvPr id="12" name="TextBox 11"/>
          <p:cNvSpPr txBox="1"/>
          <p:nvPr/>
        </p:nvSpPr>
        <p:spPr>
          <a:xfrm>
            <a:off x="7748736" y="3429000"/>
            <a:ext cx="792088" cy="369332"/>
          </a:xfrm>
          <a:prstGeom prst="rect">
            <a:avLst/>
          </a:prstGeom>
          <a:noFill/>
          <a:ln>
            <a:solidFill>
              <a:srgbClr val="FF0000"/>
            </a:solidFill>
          </a:ln>
        </p:spPr>
        <p:txBody>
          <a:bodyPr wrap="square" rtlCol="0">
            <a:spAutoFit/>
          </a:bodyPr>
          <a:lstStyle/>
          <a:p>
            <a:r>
              <a:rPr lang="en-US" altLang="zh-CN" b="1" dirty="0" smtClean="0">
                <a:solidFill>
                  <a:srgbClr val="0070C0"/>
                </a:solidFill>
              </a:rPr>
              <a:t>10</a:t>
            </a:r>
            <a:r>
              <a:rPr lang="zh-CN" altLang="en-US" b="1" dirty="0" smtClean="0">
                <a:solidFill>
                  <a:srgbClr val="0070C0"/>
                </a:solidFill>
              </a:rPr>
              <a:t> </a:t>
            </a:r>
            <a:r>
              <a:rPr lang="en-US" altLang="zh-CN" b="1" dirty="0" smtClean="0">
                <a:solidFill>
                  <a:srgbClr val="0070C0"/>
                </a:solidFill>
              </a:rPr>
              <a:t>nm</a:t>
            </a:r>
            <a:endParaRPr lang="zh-CN" altLang="en-US" b="1" dirty="0">
              <a:solidFill>
                <a:srgbClr val="0070C0"/>
              </a:solidFill>
            </a:endParaRPr>
          </a:p>
        </p:txBody>
      </p:sp>
      <p:sp>
        <p:nvSpPr>
          <p:cNvPr id="3" name="灯片编号占位符 2"/>
          <p:cNvSpPr>
            <a:spLocks noGrp="1"/>
          </p:cNvSpPr>
          <p:nvPr>
            <p:ph type="sldNum" sz="quarter" idx="12"/>
          </p:nvPr>
        </p:nvSpPr>
        <p:spPr/>
        <p:txBody>
          <a:bodyPr/>
          <a:lstStyle/>
          <a:p>
            <a:fld id="{F277EA53-4DB1-4D95-B40D-C748397C9D0C}" type="slidenum">
              <a:rPr lang="zh-CN" altLang="en-US" smtClean="0"/>
              <a:t>40</a:t>
            </a:fld>
            <a:endParaRPr lang="zh-CN" altLang="en-US"/>
          </a:p>
        </p:txBody>
      </p:sp>
    </p:spTree>
    <p:extLst>
      <p:ext uri="{BB962C8B-B14F-4D97-AF65-F5344CB8AC3E}">
        <p14:creationId xmlns:p14="http://schemas.microsoft.com/office/powerpoint/2010/main" val="2673391134"/>
      </p:ext>
    </p:extLst>
  </p:cSld>
  <p:clrMapOvr>
    <a:masterClrMapping/>
  </p:clrMapOvr>
  <p:transition advTm="3214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验收指标</a:t>
            </a:r>
            <a:endParaRPr lang="zh-CN" altLang="en-US" dirty="0"/>
          </a:p>
        </p:txBody>
      </p:sp>
      <p:sp>
        <p:nvSpPr>
          <p:cNvPr id="3" name="内容占位符 2"/>
          <p:cNvSpPr>
            <a:spLocks noGrp="1"/>
          </p:cNvSpPr>
          <p:nvPr>
            <p:ph idx="1"/>
          </p:nvPr>
        </p:nvSpPr>
        <p:spPr>
          <a:xfrm>
            <a:off x="457200" y="1600200"/>
            <a:ext cx="8075240" cy="4525963"/>
          </a:xfrm>
        </p:spPr>
        <p:txBody>
          <a:bodyPr>
            <a:normAutofit/>
          </a:bodyPr>
          <a:lstStyle/>
          <a:p>
            <a:r>
              <a:rPr lang="zh-CN" altLang="zh-CN" sz="2800" dirty="0"/>
              <a:t>真空</a:t>
            </a:r>
            <a:r>
              <a:rPr lang="zh-CN" altLang="en-US" sz="2800" dirty="0"/>
              <a:t>盒</a:t>
            </a:r>
            <a:r>
              <a:rPr lang="zh-CN" altLang="zh-CN" sz="2800" dirty="0"/>
              <a:t>极限真空度：≤</a:t>
            </a:r>
            <a:r>
              <a:rPr lang="en-US" altLang="zh-CN" sz="2800" dirty="0"/>
              <a:t>2</a:t>
            </a:r>
            <a:r>
              <a:rPr lang="zh-CN" altLang="zh-CN" sz="2800" dirty="0"/>
              <a:t>×</a:t>
            </a:r>
            <a:r>
              <a:rPr lang="en-US" altLang="zh-CN" sz="2800" dirty="0"/>
              <a:t>10</a:t>
            </a:r>
            <a:r>
              <a:rPr lang="en-US" altLang="zh-CN" sz="2800" baseline="30000" dirty="0"/>
              <a:t>-10</a:t>
            </a:r>
            <a:r>
              <a:rPr lang="en-US" altLang="zh-CN" sz="2800" dirty="0"/>
              <a:t>Torr</a:t>
            </a:r>
            <a:endParaRPr lang="zh-CN" altLang="zh-CN" sz="2800" dirty="0"/>
          </a:p>
          <a:p>
            <a:r>
              <a:rPr lang="zh-CN" altLang="zh-CN" sz="2800" dirty="0"/>
              <a:t>真空</a:t>
            </a:r>
            <a:r>
              <a:rPr lang="zh-CN" altLang="en-US" sz="2800" dirty="0"/>
              <a:t>盒</a:t>
            </a:r>
            <a:r>
              <a:rPr lang="zh-CN" altLang="zh-CN" sz="2800" dirty="0"/>
              <a:t>整体罩检总漏率：</a:t>
            </a:r>
            <a:r>
              <a:rPr lang="en-US" altLang="zh-CN" sz="2800" dirty="0"/>
              <a:t>&lt;2</a:t>
            </a:r>
            <a:r>
              <a:rPr lang="zh-CN" altLang="zh-CN" sz="2800" dirty="0"/>
              <a:t>×</a:t>
            </a:r>
            <a:r>
              <a:rPr lang="en-US" altLang="zh-CN" sz="2800" dirty="0"/>
              <a:t>10</a:t>
            </a:r>
            <a:r>
              <a:rPr lang="en-US" altLang="zh-CN" sz="2800" baseline="30000" dirty="0"/>
              <a:t>-10</a:t>
            </a:r>
            <a:r>
              <a:rPr lang="en-US" altLang="zh-CN" sz="2800" dirty="0"/>
              <a:t>Torr</a:t>
            </a:r>
            <a:r>
              <a:rPr lang="zh-CN" altLang="zh-CN" sz="2800" dirty="0"/>
              <a:t>•</a:t>
            </a:r>
            <a:r>
              <a:rPr lang="en-US" altLang="zh-CN" sz="2800" dirty="0"/>
              <a:t>L/s</a:t>
            </a:r>
            <a:endParaRPr lang="zh-CN" altLang="zh-CN" sz="2800" dirty="0"/>
          </a:p>
          <a:p>
            <a:r>
              <a:rPr lang="en-US" altLang="zh-CN" sz="2800" dirty="0" err="1"/>
              <a:t>RF屏蔽波纹管弹簧指</a:t>
            </a:r>
            <a:r>
              <a:rPr lang="zh-CN" altLang="zh-CN" sz="2800" dirty="0"/>
              <a:t>接触力</a:t>
            </a:r>
            <a:r>
              <a:rPr lang="zh-CN" altLang="zh-CN" sz="2800" dirty="0" smtClean="0"/>
              <a:t>为</a:t>
            </a:r>
            <a:r>
              <a:rPr lang="en-US" altLang="zh-CN" sz="2800" dirty="0" smtClean="0"/>
              <a:t> 125</a:t>
            </a:r>
            <a:r>
              <a:rPr lang="en-US" altLang="zh-CN" sz="2800" dirty="0">
                <a:sym typeface="Symbol"/>
              </a:rPr>
              <a:t></a:t>
            </a:r>
            <a:r>
              <a:rPr lang="en-US" altLang="zh-CN" sz="2800" dirty="0"/>
              <a:t>25g/finger </a:t>
            </a:r>
            <a:endParaRPr lang="en-US" altLang="zh-CN" sz="2800" dirty="0" smtClean="0"/>
          </a:p>
          <a:p>
            <a:r>
              <a:rPr lang="zh-CN" altLang="en-US" sz="2800" dirty="0"/>
              <a:t>真空盒内表面</a:t>
            </a:r>
            <a:r>
              <a:rPr lang="zh-CN" altLang="zh-CN" sz="2800" dirty="0"/>
              <a:t>吸气剂膜抽速</a:t>
            </a:r>
            <a:r>
              <a:rPr lang="en-US" altLang="zh-CN" sz="2800" dirty="0"/>
              <a:t> </a:t>
            </a:r>
            <a:r>
              <a:rPr lang="en-US" altLang="zh-CN" sz="2800" dirty="0" smtClean="0"/>
              <a:t>: 200L/</a:t>
            </a:r>
            <a:r>
              <a:rPr lang="en-US" altLang="zh-CN" sz="2800" dirty="0" err="1" smtClean="0"/>
              <a:t>s.m</a:t>
            </a:r>
            <a:endParaRPr lang="en-US" altLang="zh-CN" sz="2800" dirty="0" smtClean="0">
              <a:solidFill>
                <a:schemeClr val="dk1"/>
              </a:solidFill>
            </a:endParaRPr>
          </a:p>
          <a:p>
            <a:endParaRPr lang="zh-CN" altLang="zh-CN" dirty="0">
              <a:solidFill>
                <a:schemeClr val="dk1"/>
              </a:solidFill>
            </a:endParaRPr>
          </a:p>
          <a:p>
            <a:endParaRPr lang="zh-CN" altLang="en-US" dirty="0"/>
          </a:p>
        </p:txBody>
      </p:sp>
      <p:sp>
        <p:nvSpPr>
          <p:cNvPr id="4" name="灯片编号占位符 3"/>
          <p:cNvSpPr>
            <a:spLocks noGrp="1"/>
          </p:cNvSpPr>
          <p:nvPr>
            <p:ph type="sldNum" sz="quarter" idx="12"/>
          </p:nvPr>
        </p:nvSpPr>
        <p:spPr/>
        <p:txBody>
          <a:bodyPr/>
          <a:lstStyle/>
          <a:p>
            <a:fld id="{F277EA53-4DB1-4D95-B40D-C748397C9D0C}" type="slidenum">
              <a:rPr lang="zh-CN" altLang="en-US" smtClean="0"/>
              <a:t>41</a:t>
            </a:fld>
            <a:endParaRPr lang="zh-CN" altLang="en-US"/>
          </a:p>
        </p:txBody>
      </p:sp>
    </p:spTree>
    <p:extLst>
      <p:ext uri="{BB962C8B-B14F-4D97-AF65-F5344CB8AC3E}">
        <p14:creationId xmlns:p14="http://schemas.microsoft.com/office/powerpoint/2010/main" val="2188488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经费预算</a:t>
            </a:r>
            <a:r>
              <a:rPr lang="en-US" altLang="zh-CN" sz="3600" b="1" dirty="0" smtClean="0"/>
              <a:t>(</a:t>
            </a:r>
            <a:r>
              <a:rPr lang="en-US" altLang="zh-CN" sz="3600" b="1" dirty="0" err="1" smtClean="0"/>
              <a:t>设备费</a:t>
            </a:r>
            <a:r>
              <a:rPr lang="en-US" altLang="zh-CN" sz="3600" b="1" dirty="0" smtClean="0"/>
              <a:t>)</a:t>
            </a:r>
            <a:endParaRPr lang="zh-CN" altLang="en-US" sz="3600" b="1" dirty="0"/>
          </a:p>
        </p:txBody>
      </p:sp>
      <p:sp>
        <p:nvSpPr>
          <p:cNvPr id="3" name="内容占位符 2"/>
          <p:cNvSpPr>
            <a:spLocks noGrp="1"/>
          </p:cNvSpPr>
          <p:nvPr>
            <p:ph idx="1"/>
          </p:nvPr>
        </p:nvSpPr>
        <p:spPr/>
        <p:txBody>
          <a:bodyPr/>
          <a:lstStyle/>
          <a:p>
            <a:r>
              <a:rPr lang="zh-CN" altLang="en-US" dirty="0" smtClean="0"/>
              <a:t>真空盒：</a:t>
            </a:r>
            <a:r>
              <a:rPr lang="en-US" altLang="zh-CN" dirty="0" smtClean="0"/>
              <a:t>50万元</a:t>
            </a:r>
          </a:p>
          <a:p>
            <a:r>
              <a:rPr lang="en-US" altLang="zh-CN" dirty="0" err="1" smtClean="0"/>
              <a:t>RF屏蔽波纹管</a:t>
            </a:r>
            <a:r>
              <a:rPr lang="en-US" altLang="zh-CN" dirty="0" smtClean="0"/>
              <a:t>: 30万元</a:t>
            </a:r>
          </a:p>
          <a:p>
            <a:r>
              <a:rPr lang="zh-CN" altLang="en-US" dirty="0" smtClean="0"/>
              <a:t>镀膜实验和测试系统：</a:t>
            </a:r>
            <a:r>
              <a:rPr lang="en-US" altLang="zh-CN" dirty="0" smtClean="0"/>
              <a:t>146万元</a:t>
            </a:r>
            <a:endParaRPr lang="zh-CN" altLang="en-US" dirty="0"/>
          </a:p>
        </p:txBody>
      </p:sp>
      <p:sp>
        <p:nvSpPr>
          <p:cNvPr id="4" name="灯片编号占位符 3"/>
          <p:cNvSpPr>
            <a:spLocks noGrp="1"/>
          </p:cNvSpPr>
          <p:nvPr>
            <p:ph type="sldNum" sz="quarter" idx="12"/>
          </p:nvPr>
        </p:nvSpPr>
        <p:spPr/>
        <p:txBody>
          <a:bodyPr/>
          <a:lstStyle/>
          <a:p>
            <a:fld id="{F277EA53-4DB1-4D95-B40D-C748397C9D0C}" type="slidenum">
              <a:rPr lang="zh-CN" altLang="en-US" smtClean="0"/>
              <a:t>42</a:t>
            </a:fld>
            <a:endParaRPr lang="zh-CN" altLang="en-US"/>
          </a:p>
        </p:txBody>
      </p:sp>
    </p:spTree>
    <p:extLst>
      <p:ext uri="{BB962C8B-B14F-4D97-AF65-F5344CB8AC3E}">
        <p14:creationId xmlns:p14="http://schemas.microsoft.com/office/powerpoint/2010/main" val="2975895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20" y="1608356"/>
            <a:ext cx="9144000" cy="2985433"/>
          </a:xfrm>
          <a:prstGeom prst="rect">
            <a:avLst/>
          </a:prstGeom>
          <a:noFill/>
        </p:spPr>
        <p:txBody>
          <a:bodyPr wrap="square" rtlCol="0">
            <a:spAutoFit/>
          </a:bodyPr>
          <a:lstStyle/>
          <a:p>
            <a:pPr>
              <a:spcBef>
                <a:spcPct val="0"/>
              </a:spcBef>
            </a:pPr>
            <a:r>
              <a:rPr lang="zh-CN" altLang="en-US" sz="3200" b="1" dirty="0" smtClean="0">
                <a:solidFill>
                  <a:srgbClr val="0070C0"/>
                </a:solidFill>
              </a:rPr>
              <a:t>                                       进度安排</a:t>
            </a:r>
            <a:endParaRPr lang="en-US" sz="3200" b="1" dirty="0">
              <a:solidFill>
                <a:srgbClr val="0070C0"/>
              </a:solidFill>
            </a:endParaRPr>
          </a:p>
          <a:p>
            <a:pPr marL="285750" indent="-285750" algn="just">
              <a:spcAft>
                <a:spcPts val="600"/>
              </a:spcAft>
              <a:buFont typeface="Arial" charset="0"/>
              <a:buChar char="•"/>
            </a:pPr>
            <a:endParaRPr lang="en-US" altLang="zh-CN" b="1" dirty="0" smtClean="0">
              <a:latin typeface="SimHei" charset="-122"/>
              <a:ea typeface="SimHei" charset="-122"/>
              <a:cs typeface="SimHei" charset="-122"/>
            </a:endParaRPr>
          </a:p>
          <a:p>
            <a:pPr marL="285750" indent="-285750" algn="just">
              <a:spcAft>
                <a:spcPts val="600"/>
              </a:spcAft>
              <a:buFont typeface="Arial" charset="0"/>
              <a:buChar char="•"/>
            </a:pPr>
            <a:endParaRPr lang="en-US" altLang="zh-CN" b="1" dirty="0" smtClean="0">
              <a:latin typeface="SimHei" charset="-122"/>
              <a:ea typeface="SimHei" charset="-122"/>
              <a:cs typeface="SimHei" charset="-122"/>
            </a:endParaRPr>
          </a:p>
          <a:p>
            <a:pPr marL="285750" indent="-285750" algn="just">
              <a:spcAft>
                <a:spcPts val="600"/>
              </a:spcAft>
              <a:buFont typeface="Arial" charset="0"/>
              <a:buChar char="•"/>
            </a:pPr>
            <a:endParaRPr lang="en-US" altLang="zh-CN" b="1" dirty="0" smtClean="0">
              <a:latin typeface="SimHei" charset="-122"/>
              <a:ea typeface="SimHei" charset="-122"/>
              <a:cs typeface="SimHei" charset="-122"/>
            </a:endParaRPr>
          </a:p>
          <a:p>
            <a:pPr marL="285750" indent="-285750" algn="just">
              <a:spcAft>
                <a:spcPts val="600"/>
              </a:spcAft>
              <a:buFont typeface="Arial" charset="0"/>
              <a:buChar char="•"/>
            </a:pPr>
            <a:endParaRPr kumimoji="1" lang="en-US" altLang="zh-CN" b="1" dirty="0">
              <a:latin typeface="Arial"/>
              <a:ea typeface="黑体"/>
              <a:cs typeface="Arial"/>
            </a:endParaRPr>
          </a:p>
          <a:p>
            <a:pPr marL="285750" indent="-285750" algn="just">
              <a:spcAft>
                <a:spcPts val="600"/>
              </a:spcAft>
              <a:buFont typeface="Arial" charset="0"/>
              <a:buChar char="•"/>
            </a:pPr>
            <a:endParaRPr lang="en-US" altLang="zh-CN" dirty="0" smtClean="0"/>
          </a:p>
          <a:p>
            <a:pPr marL="285750" indent="-285750" algn="just">
              <a:spcAft>
                <a:spcPts val="600"/>
              </a:spcAft>
              <a:buFont typeface="Arial" charset="0"/>
              <a:buChar char="•"/>
            </a:pPr>
            <a:endParaRPr lang="en-US" altLang="zh-CN" dirty="0" smtClean="0"/>
          </a:p>
          <a:p>
            <a:pPr marL="285750" indent="-285750" algn="just">
              <a:spcAft>
                <a:spcPts val="600"/>
              </a:spcAft>
              <a:buFont typeface="Arial" charset="0"/>
              <a:buChar char="•"/>
            </a:pPr>
            <a:endParaRPr lang="en-US" altLang="zh-CN" dirty="0"/>
          </a:p>
        </p:txBody>
      </p:sp>
      <p:sp>
        <p:nvSpPr>
          <p:cNvPr id="2" name="Rectangle 2"/>
          <p:cNvSpPr>
            <a:spLocks noChangeArrowheads="1"/>
          </p:cNvSpPr>
          <p:nvPr/>
        </p:nvSpPr>
        <p:spPr bwMode="auto">
          <a:xfrm>
            <a:off x="314559" y="1426516"/>
            <a:ext cx="131616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4" r="35191"/>
          <a:stretch/>
        </p:blipFill>
        <p:spPr bwMode="auto">
          <a:xfrm>
            <a:off x="0" y="2132856"/>
            <a:ext cx="8952934" cy="143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标题 3"/>
          <p:cNvSpPr txBox="1">
            <a:spLocks/>
          </p:cNvSpPr>
          <p:nvPr/>
        </p:nvSpPr>
        <p:spPr>
          <a:xfrm>
            <a:off x="539552" y="3543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smtClean="0">
                <a:solidFill>
                  <a:srgbClr val="0000FF"/>
                </a:solidFill>
                <a:latin typeface="Times New Roman"/>
                <a:cs typeface="Times New Roman"/>
              </a:rPr>
              <a:t> </a:t>
            </a:r>
            <a:endParaRPr kumimoji="1" lang="zh-CN" altLang="en-US" sz="2800" dirty="0">
              <a:latin typeface="Times New Roman"/>
              <a:cs typeface="Times New Roman"/>
            </a:endParaRPr>
          </a:p>
        </p:txBody>
      </p:sp>
      <p:sp>
        <p:nvSpPr>
          <p:cNvPr id="3" name="灯片编号占位符 2"/>
          <p:cNvSpPr>
            <a:spLocks noGrp="1"/>
          </p:cNvSpPr>
          <p:nvPr>
            <p:ph type="sldNum" sz="quarter" idx="12"/>
          </p:nvPr>
        </p:nvSpPr>
        <p:spPr/>
        <p:txBody>
          <a:bodyPr/>
          <a:lstStyle/>
          <a:p>
            <a:fld id="{F277EA53-4DB1-4D95-B40D-C748397C9D0C}" type="slidenum">
              <a:rPr lang="zh-CN" altLang="en-US" smtClean="0"/>
              <a:t>43</a:t>
            </a:fld>
            <a:endParaRPr lang="zh-CN" altLang="en-US"/>
          </a:p>
        </p:txBody>
      </p:sp>
    </p:spTree>
    <p:extLst>
      <p:ext uri="{BB962C8B-B14F-4D97-AF65-F5344CB8AC3E}">
        <p14:creationId xmlns:p14="http://schemas.microsoft.com/office/powerpoint/2010/main" val="344846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467544" y="116632"/>
            <a:ext cx="8229600" cy="1143000"/>
          </a:xfrm>
        </p:spPr>
        <p:txBody>
          <a:bodyPr vert="horz" wrap="square" lIns="91440" tIns="45720" rIns="91440" bIns="45720" anchor="ctr">
            <a:normAutofit/>
          </a:bodyPr>
          <a:lstStyle/>
          <a:p>
            <a:pPr eaLnBrk="1" hangingPunct="1"/>
            <a:r>
              <a:rPr lang="zh-CN" altLang="en-US" sz="3600" b="1" dirty="0" smtClean="0">
                <a:sym typeface="+mn-ea"/>
              </a:rPr>
              <a:t>总结</a:t>
            </a:r>
            <a:endParaRPr lang="zh-CN" altLang="en-US" sz="3600" b="1" dirty="0">
              <a:sym typeface="+mn-ea"/>
            </a:endParaRPr>
          </a:p>
        </p:txBody>
      </p:sp>
      <p:sp>
        <p:nvSpPr>
          <p:cNvPr id="19460" name="Rectangle 3"/>
          <p:cNvSpPr>
            <a:spLocks noGrp="1"/>
          </p:cNvSpPr>
          <p:nvPr>
            <p:ph idx="1"/>
          </p:nvPr>
        </p:nvSpPr>
        <p:spPr>
          <a:xfrm>
            <a:off x="186199" y="1268760"/>
            <a:ext cx="8924290" cy="4637405"/>
          </a:xfrm>
        </p:spPr>
        <p:txBody>
          <a:bodyPr vert="horz" wrap="square" lIns="91440" tIns="45720" rIns="91440" bIns="45720" anchor="t">
            <a:normAutofit/>
          </a:bodyPr>
          <a:lstStyle/>
          <a:p>
            <a:pPr>
              <a:lnSpc>
                <a:spcPct val="150000"/>
              </a:lnSpc>
            </a:pPr>
            <a:r>
              <a:rPr lang="zh-CN" altLang="en-US" sz="2200" dirty="0" smtClean="0">
                <a:latin typeface="Arial" panose="020B0604020202020204" pitchFamily="34" charset="0"/>
              </a:rPr>
              <a:t>完成</a:t>
            </a:r>
            <a:r>
              <a:rPr lang="zh-CN" altLang="en-US" sz="2200" dirty="0">
                <a:latin typeface="Arial" panose="020B0604020202020204" pitchFamily="34" charset="0"/>
              </a:rPr>
              <a:t>真空</a:t>
            </a:r>
            <a:r>
              <a:rPr lang="zh-CN" altLang="en-US" sz="2200" dirty="0" smtClean="0">
                <a:latin typeface="Arial" panose="020B0604020202020204" pitchFamily="34" charset="0"/>
              </a:rPr>
              <a:t>盒机械设计、有限元分析、</a:t>
            </a:r>
            <a:r>
              <a:rPr lang="zh-CN" altLang="en-US" sz="2200" dirty="0">
                <a:latin typeface="Arial" panose="020B0604020202020204" pitchFamily="34" charset="0"/>
              </a:rPr>
              <a:t>工艺设计、合同</a:t>
            </a:r>
            <a:r>
              <a:rPr lang="zh-CN" altLang="en-US" sz="2200" dirty="0" smtClean="0">
                <a:latin typeface="Arial" panose="020B0604020202020204" pitchFamily="34" charset="0"/>
              </a:rPr>
              <a:t>签订。挤压成型的铝和铜真空盒已经到货，下一步将进行焊接工艺实验。</a:t>
            </a:r>
            <a:endParaRPr lang="en-US" altLang="zh-CN" sz="2200" dirty="0" smtClean="0">
              <a:latin typeface="Arial" panose="020B0604020202020204" pitchFamily="34" charset="0"/>
            </a:endParaRPr>
          </a:p>
          <a:p>
            <a:pPr>
              <a:lnSpc>
                <a:spcPct val="150000"/>
              </a:lnSpc>
            </a:pPr>
            <a:r>
              <a:rPr lang="zh-CN" altLang="en-US" sz="2200" dirty="0" smtClean="0">
                <a:latin typeface="Arial" panose="020B0604020202020204" pitchFamily="34" charset="0"/>
              </a:rPr>
              <a:t>完成</a:t>
            </a:r>
            <a:r>
              <a:rPr lang="en-US" altLang="zh-CN" sz="2200" dirty="0" err="1" smtClean="0">
                <a:latin typeface="Arial" panose="020B0604020202020204" pitchFamily="34" charset="0"/>
              </a:rPr>
              <a:t>RF屏蔽波纹管调研</a:t>
            </a:r>
            <a:r>
              <a:rPr lang="zh-CN" altLang="en-US" sz="2200" dirty="0" smtClean="0">
                <a:latin typeface="Arial" panose="020B0604020202020204" pitchFamily="34" charset="0"/>
              </a:rPr>
              <a:t>以及工程设计，已与厂家沟通进行前期材料准备和工艺实验。</a:t>
            </a:r>
            <a:endParaRPr lang="en-US" altLang="zh-CN" sz="2200" dirty="0" smtClean="0">
              <a:latin typeface="Arial" panose="020B0604020202020204" pitchFamily="34" charset="0"/>
            </a:endParaRPr>
          </a:p>
          <a:p>
            <a:pPr>
              <a:lnSpc>
                <a:spcPct val="150000"/>
              </a:lnSpc>
            </a:pPr>
            <a:r>
              <a:rPr lang="zh-CN" altLang="en-US" sz="2200" dirty="0" smtClean="0">
                <a:latin typeface="Arial" panose="020B0604020202020204" pitchFamily="34" charset="0"/>
              </a:rPr>
              <a:t>制定了</a:t>
            </a:r>
            <a:r>
              <a:rPr lang="en-US" altLang="zh-CN" sz="2200" dirty="0" smtClean="0">
                <a:latin typeface="Arial" panose="020B0604020202020204" pitchFamily="34" charset="0"/>
              </a:rPr>
              <a:t>6m长真空盒内表面镀NEG吸气剂膜工艺方案，利用现有设备开展了真空盒内表面镀膜实验，为长真空盒镀NEG膜打下基础</a:t>
            </a:r>
            <a:r>
              <a:rPr lang="en-US" altLang="zh-CN" sz="2200" dirty="0" smtClean="0">
                <a:latin typeface="Arial" panose="020B0604020202020204" pitchFamily="34" charset="0"/>
              </a:rPr>
              <a:t>。</a:t>
            </a:r>
          </a:p>
          <a:p>
            <a:pPr>
              <a:lnSpc>
                <a:spcPct val="150000"/>
              </a:lnSpc>
            </a:pPr>
            <a:r>
              <a:rPr lang="zh-CN" altLang="en-US" sz="2200" dirty="0">
                <a:latin typeface="Arial" panose="020B0604020202020204" pitchFamily="34" charset="0"/>
              </a:rPr>
              <a:t>将</a:t>
            </a:r>
            <a:r>
              <a:rPr lang="zh-CN" altLang="en-US" sz="2200" dirty="0" smtClean="0">
                <a:latin typeface="Arial" panose="020B0604020202020204" pitchFamily="34" charset="0"/>
              </a:rPr>
              <a:t>根据预研结果完成</a:t>
            </a:r>
            <a:r>
              <a:rPr lang="en-US" altLang="zh-CN" sz="2200" dirty="0" err="1" smtClean="0">
                <a:latin typeface="Arial" panose="020B0604020202020204" pitchFamily="34" charset="0"/>
              </a:rPr>
              <a:t>真空系统TDR报告</a:t>
            </a:r>
            <a:r>
              <a:rPr lang="en-US" altLang="zh-CN" sz="2200" dirty="0" smtClean="0">
                <a:latin typeface="Arial" panose="020B0604020202020204" pitchFamily="34" charset="0"/>
              </a:rPr>
              <a:t>。</a:t>
            </a:r>
            <a:endParaRPr lang="en-US" altLang="zh-CN" sz="2200" dirty="0" smtClean="0">
              <a:latin typeface="Arial" panose="020B0604020202020204" pitchFamily="34" charset="0"/>
            </a:endParaRPr>
          </a:p>
          <a:p>
            <a:pPr marL="0" indent="0" algn="l">
              <a:lnSpc>
                <a:spcPct val="150000"/>
              </a:lnSpc>
              <a:buNone/>
            </a:pPr>
            <a:endParaRPr lang="zh-CN" altLang="en-US" sz="2200" dirty="0">
              <a:latin typeface="Arial" panose="020B0604020202020204" pitchFamily="34" charset="0"/>
            </a:endParaRPr>
          </a:p>
          <a:p>
            <a:pPr marL="0" indent="0" eaLnBrk="1" hangingPunct="1">
              <a:lnSpc>
                <a:spcPct val="150000"/>
              </a:lnSpc>
              <a:buFont typeface="Wingdings" panose="05000000000000000000" charset="0"/>
              <a:buNone/>
            </a:pPr>
            <a:endParaRPr lang="zh-CN" altLang="en-US" sz="2200" dirty="0">
              <a:latin typeface="Arial" panose="020B0604020202020204" pitchFamily="34" charset="0"/>
            </a:endParaRPr>
          </a:p>
          <a:p>
            <a:pPr>
              <a:lnSpc>
                <a:spcPct val="150000"/>
              </a:lnSpc>
            </a:pPr>
            <a:endParaRPr lang="zh-CN" altLang="en-US" sz="2200" dirty="0"/>
          </a:p>
        </p:txBody>
      </p:sp>
      <p:sp>
        <p:nvSpPr>
          <p:cNvPr id="2" name="灯片编号占位符 1"/>
          <p:cNvSpPr>
            <a:spLocks noGrp="1"/>
          </p:cNvSpPr>
          <p:nvPr>
            <p:ph type="sldNum" sz="quarter" idx="12"/>
          </p:nvPr>
        </p:nvSpPr>
        <p:spPr/>
        <p:txBody>
          <a:bodyPr/>
          <a:lstStyle/>
          <a:p>
            <a:fld id="{F277EA53-4DB1-4D95-B40D-C748397C9D0C}" type="slidenum">
              <a:rPr lang="zh-CN" altLang="en-US" smtClean="0"/>
              <a:t>44</a:t>
            </a:fld>
            <a:endParaRPr lang="zh-CN" altLang="en-US"/>
          </a:p>
        </p:txBody>
      </p:sp>
    </p:spTree>
    <p:extLst>
      <p:ext uri="{BB962C8B-B14F-4D97-AF65-F5344CB8AC3E}">
        <p14:creationId xmlns:p14="http://schemas.microsoft.com/office/powerpoint/2010/main" val="3865674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19872" y="2413337"/>
            <a:ext cx="2733442" cy="1107996"/>
          </a:xfrm>
          <a:prstGeom prst="rect">
            <a:avLst/>
          </a:prstGeom>
          <a:noFill/>
        </p:spPr>
        <p:txBody>
          <a:bodyPr wrap="none" lIns="91440" tIns="45720" rIns="91440" bIns="45720">
            <a:spAutoFit/>
          </a:bodyPr>
          <a:lstStyle/>
          <a:p>
            <a:pPr algn="ctr"/>
            <a:r>
              <a:rPr lang="zh-CN" alt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谢谢！</a:t>
            </a:r>
            <a:endParaRPr lang="zh-CN" alt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灯片编号占位符 1"/>
          <p:cNvSpPr>
            <a:spLocks noGrp="1"/>
          </p:cNvSpPr>
          <p:nvPr>
            <p:ph type="sldNum" sz="quarter" idx="12"/>
          </p:nvPr>
        </p:nvSpPr>
        <p:spPr/>
        <p:txBody>
          <a:bodyPr/>
          <a:lstStyle/>
          <a:p>
            <a:fld id="{F277EA53-4DB1-4D95-B40D-C748397C9D0C}" type="slidenum">
              <a:rPr lang="zh-CN" altLang="en-US" smtClean="0"/>
              <a:t>45</a:t>
            </a:fld>
            <a:endParaRPr lang="zh-CN" altLang="en-US"/>
          </a:p>
        </p:txBody>
      </p:sp>
    </p:spTree>
    <p:extLst>
      <p:ext uri="{BB962C8B-B14F-4D97-AF65-F5344CB8AC3E}">
        <p14:creationId xmlns:p14="http://schemas.microsoft.com/office/powerpoint/2010/main" val="55246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611560" y="30138"/>
            <a:ext cx="8229600" cy="638944"/>
          </a:xfrm>
        </p:spPr>
        <p:txBody>
          <a:bodyPr vert="horz" wrap="square" lIns="91440" tIns="45720" rIns="91440" bIns="45720" anchor="ctr"/>
          <a:lstStyle/>
          <a:p>
            <a:pPr eaLnBrk="1" hangingPunct="1"/>
            <a:r>
              <a:rPr lang="zh-CN" altLang="en-US" sz="3200" dirty="0">
                <a:solidFill>
                  <a:srgbClr val="FF0000"/>
                </a:solidFill>
              </a:rPr>
              <a:t>设计计算</a:t>
            </a:r>
          </a:p>
        </p:txBody>
      </p:sp>
      <p:sp>
        <p:nvSpPr>
          <p:cNvPr id="19460" name="Rectangle 3"/>
          <p:cNvSpPr>
            <a:spLocks noGrp="1"/>
          </p:cNvSpPr>
          <p:nvPr>
            <p:ph idx="1"/>
          </p:nvPr>
        </p:nvSpPr>
        <p:spPr>
          <a:xfrm>
            <a:off x="522371" y="620688"/>
            <a:ext cx="8038931" cy="1152128"/>
          </a:xfrm>
        </p:spPr>
        <p:txBody>
          <a:bodyPr vert="horz" wrap="square" lIns="91440" tIns="45720" rIns="91440" bIns="45720" anchor="t">
            <a:normAutofit fontScale="92500" lnSpcReduction="20000"/>
          </a:bodyPr>
          <a:lstStyle/>
          <a:p>
            <a:pPr marL="0" indent="0" eaLnBrk="1" hangingPunct="1">
              <a:lnSpc>
                <a:spcPct val="150000"/>
              </a:lnSpc>
              <a:buNone/>
            </a:pPr>
            <a:r>
              <a:rPr lang="en-US" altLang="zh-CN" sz="1800" dirty="0" smtClean="0"/>
              <a:t>真空盒椭圆内径</a:t>
            </a:r>
            <a:r>
              <a:rPr lang="en-US" altLang="zh-CN" sz="1800" dirty="0"/>
              <a:t>75×56，壁厚3</a:t>
            </a:r>
            <a:r>
              <a:rPr lang="en-US" altLang="zh-CN" sz="1800" dirty="0" smtClean="0"/>
              <a:t>，同步光功率</a:t>
            </a:r>
            <a:r>
              <a:rPr lang="en-US" altLang="zh-CN" sz="1800" dirty="0"/>
              <a:t>464W/m，外表面对流换热系数选为2×10</a:t>
            </a:r>
            <a:r>
              <a:rPr lang="en-US" altLang="zh-CN" sz="1800" baseline="30000" dirty="0"/>
              <a:t>-5</a:t>
            </a:r>
            <a:r>
              <a:rPr lang="en-US" altLang="zh-CN" sz="1800" dirty="0"/>
              <a:t>W/mm</a:t>
            </a:r>
            <a:r>
              <a:rPr lang="en-US" altLang="zh-CN" sz="1800" baseline="30000" dirty="0"/>
              <a:t>2</a:t>
            </a:r>
            <a:r>
              <a:rPr lang="en-US" altLang="zh-CN" sz="1800" dirty="0"/>
              <a:t>.℃，冷却水的换热系数取1×10</a:t>
            </a:r>
            <a:r>
              <a:rPr lang="en-US" altLang="zh-CN" sz="1800" baseline="30000" dirty="0"/>
              <a:t>-3</a:t>
            </a:r>
            <a:r>
              <a:rPr lang="en-US" altLang="zh-CN" sz="1800" dirty="0"/>
              <a:t>W/mm</a:t>
            </a:r>
            <a:r>
              <a:rPr lang="en-US" altLang="zh-CN" sz="1800" baseline="30000" dirty="0"/>
              <a:t>2</a:t>
            </a:r>
            <a:r>
              <a:rPr lang="en-US" altLang="zh-CN" sz="1800" dirty="0"/>
              <a:t>.℃及3×10</a:t>
            </a:r>
            <a:r>
              <a:rPr lang="en-US" altLang="zh-CN" sz="1800" baseline="30000" dirty="0"/>
              <a:t>-3</a:t>
            </a:r>
            <a:r>
              <a:rPr lang="en-US" altLang="zh-CN" sz="1800" dirty="0"/>
              <a:t>W/mm</a:t>
            </a:r>
            <a:r>
              <a:rPr lang="en-US" altLang="zh-CN" sz="1800" baseline="30000" dirty="0"/>
              <a:t>2</a:t>
            </a:r>
            <a:r>
              <a:rPr lang="en-US" altLang="zh-CN" sz="1800" dirty="0"/>
              <a:t>.℃，考虑抽真空后，热和结构的耦合，计算此情况下应力、变形和温度。</a:t>
            </a:r>
          </a:p>
        </p:txBody>
      </p:sp>
      <p:pic>
        <p:nvPicPr>
          <p:cNvPr id="3" name="图片 1"/>
          <p:cNvPicPr>
            <a:picLocks noChangeAspect="1"/>
          </p:cNvPicPr>
          <p:nvPr/>
        </p:nvPicPr>
        <p:blipFill>
          <a:blip r:embed="rId3"/>
          <a:stretch>
            <a:fillRect/>
          </a:stretch>
        </p:blipFill>
        <p:spPr>
          <a:xfrm>
            <a:off x="102235" y="5121275"/>
            <a:ext cx="2953385" cy="1574800"/>
          </a:xfrm>
          <a:prstGeom prst="rect">
            <a:avLst/>
          </a:prstGeom>
          <a:noFill/>
          <a:ln w="9525">
            <a:noFill/>
          </a:ln>
        </p:spPr>
      </p:pic>
      <p:pic>
        <p:nvPicPr>
          <p:cNvPr id="4" name="图片 3"/>
          <p:cNvPicPr>
            <a:picLocks noChangeAspect="1"/>
          </p:cNvPicPr>
          <p:nvPr/>
        </p:nvPicPr>
        <p:blipFill>
          <a:blip r:embed="rId4"/>
          <a:stretch>
            <a:fillRect/>
          </a:stretch>
        </p:blipFill>
        <p:spPr>
          <a:xfrm>
            <a:off x="3055620" y="5121275"/>
            <a:ext cx="2972435" cy="1577340"/>
          </a:xfrm>
          <a:prstGeom prst="rect">
            <a:avLst/>
          </a:prstGeom>
          <a:noFill/>
          <a:ln w="9525">
            <a:noFill/>
          </a:ln>
        </p:spPr>
      </p:pic>
      <p:pic>
        <p:nvPicPr>
          <p:cNvPr id="6" name="图片 5"/>
          <p:cNvPicPr>
            <a:picLocks noChangeAspect="1"/>
          </p:cNvPicPr>
          <p:nvPr/>
        </p:nvPicPr>
        <p:blipFill>
          <a:blip r:embed="rId5"/>
          <a:stretch>
            <a:fillRect/>
          </a:stretch>
        </p:blipFill>
        <p:spPr>
          <a:xfrm>
            <a:off x="6028055" y="5096510"/>
            <a:ext cx="3015615" cy="1602105"/>
          </a:xfrm>
          <a:prstGeom prst="rect">
            <a:avLst/>
          </a:prstGeom>
          <a:noFill/>
          <a:ln w="9525">
            <a:noFill/>
          </a:ln>
        </p:spPr>
      </p:pic>
      <p:graphicFrame>
        <p:nvGraphicFramePr>
          <p:cNvPr id="5" name="表格 4"/>
          <p:cNvGraphicFramePr>
            <a:graphicFrameLocks noGrp="1"/>
          </p:cNvGraphicFramePr>
          <p:nvPr>
            <p:extLst>
              <p:ext uri="{D42A27DB-BD31-4B8C-83A1-F6EECF244321}">
                <p14:modId xmlns:p14="http://schemas.microsoft.com/office/powerpoint/2010/main" val="2922109544"/>
              </p:ext>
            </p:extLst>
          </p:nvPr>
        </p:nvGraphicFramePr>
        <p:xfrm>
          <a:off x="637771" y="1844824"/>
          <a:ext cx="7808131" cy="3035659"/>
        </p:xfrm>
        <a:graphic>
          <a:graphicData uri="http://schemas.openxmlformats.org/drawingml/2006/table">
            <a:tbl>
              <a:tblPr firstRow="1" firstCol="1" bandRow="1"/>
              <a:tblGrid>
                <a:gridCol w="453695"/>
                <a:gridCol w="323543"/>
                <a:gridCol w="1180506"/>
                <a:gridCol w="1059553"/>
                <a:gridCol w="831779"/>
                <a:gridCol w="981168"/>
                <a:gridCol w="992629"/>
                <a:gridCol w="992629"/>
                <a:gridCol w="992629"/>
              </a:tblGrid>
              <a:tr h="735917">
                <a:tc>
                  <a:txBody>
                    <a:bodyPr/>
                    <a:lstStyle/>
                    <a:p>
                      <a:pPr algn="ctr">
                        <a:spcAft>
                          <a:spcPts val="0"/>
                        </a:spcAft>
                      </a:pPr>
                      <a:r>
                        <a:rPr lang="zh-CN" sz="1200" kern="100" dirty="0">
                          <a:solidFill>
                            <a:srgbClr val="000000"/>
                          </a:solidFill>
                          <a:effectLst/>
                          <a:latin typeface="Calibri"/>
                          <a:ea typeface="宋体"/>
                          <a:cs typeface="宋体"/>
                        </a:rPr>
                        <a:t>序号</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材料</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光子功率位置</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solidFill>
                            <a:srgbClr val="000000"/>
                          </a:solidFill>
                          <a:effectLst/>
                          <a:latin typeface="Calibri"/>
                          <a:ea typeface="宋体"/>
                          <a:cs typeface="Times New Roman"/>
                        </a:rPr>
                        <a:t>冷却水对流换热系数（</a:t>
                      </a:r>
                      <a:r>
                        <a:rPr lang="en-US" sz="1050" kern="0">
                          <a:solidFill>
                            <a:srgbClr val="000000"/>
                          </a:solidFill>
                          <a:effectLst/>
                          <a:latin typeface="宋体"/>
                          <a:ea typeface="宋体"/>
                          <a:cs typeface="宋体"/>
                        </a:rPr>
                        <a:t>W/mm</a:t>
                      </a:r>
                      <a:r>
                        <a:rPr lang="en-US" sz="1050" kern="0" baseline="30000">
                          <a:solidFill>
                            <a:srgbClr val="000000"/>
                          </a:solidFill>
                          <a:effectLst/>
                          <a:latin typeface="宋体"/>
                          <a:ea typeface="宋体"/>
                          <a:cs typeface="宋体"/>
                        </a:rPr>
                        <a:t>2</a:t>
                      </a:r>
                      <a:r>
                        <a:rPr lang="en-US" sz="1050" kern="0">
                          <a:solidFill>
                            <a:srgbClr val="000000"/>
                          </a:solidFill>
                          <a:effectLst/>
                          <a:latin typeface="宋体"/>
                          <a:ea typeface="宋体"/>
                          <a:cs typeface="宋体"/>
                        </a:rPr>
                        <a:t>.</a:t>
                      </a:r>
                      <a:r>
                        <a:rPr lang="zh-CN" sz="1050" kern="0">
                          <a:solidFill>
                            <a:srgbClr val="000000"/>
                          </a:solidFill>
                          <a:effectLst/>
                          <a:latin typeface="Calibri"/>
                          <a:ea typeface="宋体"/>
                          <a:cs typeface="宋体"/>
                        </a:rPr>
                        <a:t>℃</a:t>
                      </a:r>
                      <a:r>
                        <a:rPr lang="zh-CN" sz="1050" kern="100">
                          <a:solidFill>
                            <a:srgbClr val="000000"/>
                          </a:solidFill>
                          <a:effectLst/>
                          <a:latin typeface="Calibri"/>
                          <a:ea typeface="宋体"/>
                          <a:cs typeface="Times New Roman"/>
                        </a:rPr>
                        <a:t>）</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最大温度（℃）</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X</a:t>
                      </a:r>
                      <a:r>
                        <a:rPr lang="zh-CN" sz="1200" kern="100" dirty="0">
                          <a:solidFill>
                            <a:srgbClr val="000000"/>
                          </a:solidFill>
                          <a:effectLst/>
                          <a:latin typeface="Calibri"/>
                          <a:ea typeface="宋体"/>
                          <a:cs typeface="宋体"/>
                        </a:rPr>
                        <a:t>方向最大变形</a:t>
                      </a:r>
                      <a:r>
                        <a:rPr lang="en-US" sz="1200" kern="100" dirty="0">
                          <a:solidFill>
                            <a:srgbClr val="000000"/>
                          </a:solidFill>
                          <a:effectLst/>
                          <a:latin typeface="Calibri"/>
                          <a:ea typeface="宋体"/>
                          <a:cs typeface="宋体"/>
                        </a:rPr>
                        <a:t>(mm)</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Y</a:t>
                      </a:r>
                      <a:r>
                        <a:rPr lang="zh-CN" sz="1200" kern="100" dirty="0">
                          <a:solidFill>
                            <a:srgbClr val="000000"/>
                          </a:solidFill>
                          <a:effectLst/>
                          <a:latin typeface="Calibri"/>
                          <a:ea typeface="宋体"/>
                          <a:cs typeface="宋体"/>
                        </a:rPr>
                        <a:t>方向最大变形</a:t>
                      </a:r>
                      <a:r>
                        <a:rPr lang="en-US" sz="1200" kern="100" dirty="0">
                          <a:solidFill>
                            <a:srgbClr val="000000"/>
                          </a:solidFill>
                          <a:effectLst/>
                          <a:latin typeface="Calibri"/>
                          <a:ea typeface="宋体"/>
                          <a:cs typeface="宋体"/>
                        </a:rPr>
                        <a:t>(mm)</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Z</a:t>
                      </a:r>
                      <a:r>
                        <a:rPr lang="zh-CN" sz="1200" kern="100" dirty="0">
                          <a:solidFill>
                            <a:srgbClr val="000000"/>
                          </a:solidFill>
                          <a:effectLst/>
                          <a:latin typeface="Calibri"/>
                          <a:ea typeface="宋体"/>
                          <a:cs typeface="宋体"/>
                        </a:rPr>
                        <a:t>方向最大变形</a:t>
                      </a:r>
                      <a:r>
                        <a:rPr lang="en-US" sz="1200" kern="100" dirty="0">
                          <a:solidFill>
                            <a:srgbClr val="000000"/>
                          </a:solidFill>
                          <a:effectLst/>
                          <a:latin typeface="Calibri"/>
                          <a:ea typeface="宋体"/>
                          <a:cs typeface="宋体"/>
                        </a:rPr>
                        <a:t>(mm/m)</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solidFill>
                            <a:srgbClr val="000000"/>
                          </a:solidFill>
                          <a:effectLst/>
                          <a:latin typeface="Calibri"/>
                          <a:ea typeface="宋体"/>
                          <a:cs typeface="宋体"/>
                        </a:rPr>
                        <a:t>最大应力（</a:t>
                      </a:r>
                      <a:r>
                        <a:rPr lang="en-US" sz="1200" kern="100" dirty="0" err="1">
                          <a:solidFill>
                            <a:srgbClr val="000000"/>
                          </a:solidFill>
                          <a:effectLst/>
                          <a:latin typeface="Calibri"/>
                          <a:ea typeface="宋体"/>
                          <a:cs typeface="宋体"/>
                        </a:rPr>
                        <a:t>MPa</a:t>
                      </a:r>
                      <a:r>
                        <a:rPr lang="zh-CN" sz="1200" kern="100" dirty="0">
                          <a:solidFill>
                            <a:srgbClr val="000000"/>
                          </a:solidFill>
                          <a:effectLst/>
                          <a:latin typeface="Calibri"/>
                          <a:ea typeface="宋体"/>
                          <a:cs typeface="宋体"/>
                        </a:rPr>
                        <a:t>）</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69">
                <a:tc>
                  <a:txBody>
                    <a:bodyPr/>
                    <a:lstStyle/>
                    <a:p>
                      <a:pPr algn="ctr">
                        <a:spcAft>
                          <a:spcPts val="0"/>
                        </a:spcAft>
                      </a:pPr>
                      <a:r>
                        <a:rPr lang="en-US" sz="1200" kern="100">
                          <a:solidFill>
                            <a:srgbClr val="000000"/>
                          </a:solidFill>
                          <a:effectLst/>
                          <a:latin typeface="宋体"/>
                          <a:ea typeface="宋体"/>
                          <a:cs typeface="宋体"/>
                        </a:rPr>
                        <a:t>1</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铜</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rgbClr val="000000"/>
                          </a:solidFill>
                          <a:effectLst/>
                          <a:latin typeface="宋体"/>
                          <a:ea typeface="宋体"/>
                          <a:cs typeface="宋体"/>
                        </a:rPr>
                        <a:t>1</a:t>
                      </a:r>
                      <a:r>
                        <a:rPr lang="zh-CN" sz="1200" kern="0" dirty="0">
                          <a:solidFill>
                            <a:srgbClr val="000000"/>
                          </a:solidFill>
                          <a:effectLst/>
                          <a:latin typeface="Calibri"/>
                          <a:ea typeface="宋体"/>
                          <a:cs typeface="宋体"/>
                        </a:rPr>
                        <a:t>×</a:t>
                      </a:r>
                      <a:r>
                        <a:rPr lang="en-US" sz="1200" kern="0" dirty="0">
                          <a:solidFill>
                            <a:srgbClr val="000000"/>
                          </a:solidFill>
                          <a:effectLst/>
                          <a:latin typeface="Calibri"/>
                          <a:ea typeface="宋体"/>
                          <a:cs typeface="宋体"/>
                        </a:rPr>
                        <a:t>10</a:t>
                      </a:r>
                      <a:r>
                        <a:rPr lang="en-US" sz="1200" kern="0" baseline="30000" dirty="0">
                          <a:solidFill>
                            <a:srgbClr val="000000"/>
                          </a:solidFill>
                          <a:effectLst/>
                          <a:latin typeface="Calibri"/>
                          <a:ea typeface="宋体"/>
                          <a:cs typeface="宋体"/>
                        </a:rPr>
                        <a:t>-3</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37.39</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0.033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0.016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0.25</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12</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69">
                <a:tc>
                  <a:txBody>
                    <a:bodyPr/>
                    <a:lstStyle/>
                    <a:p>
                      <a:pPr algn="ctr">
                        <a:spcAft>
                          <a:spcPts val="0"/>
                        </a:spcAft>
                      </a:pPr>
                      <a:r>
                        <a:rPr lang="en-US" sz="1200" kern="100">
                          <a:solidFill>
                            <a:srgbClr val="000000"/>
                          </a:solidFill>
                          <a:effectLst/>
                          <a:latin typeface="宋体"/>
                          <a:ea typeface="宋体"/>
                          <a:cs typeface="宋体"/>
                        </a:rPr>
                        <a:t>2</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铝</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1</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39.9</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0.029</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0.335</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15.7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67">
                <a:tc>
                  <a:txBody>
                    <a:bodyPr/>
                    <a:lstStyle/>
                    <a:p>
                      <a:pPr algn="ctr">
                        <a:spcAft>
                          <a:spcPts val="0"/>
                        </a:spcAft>
                      </a:pPr>
                      <a:r>
                        <a:rPr lang="en-US" sz="1200" kern="100" dirty="0">
                          <a:solidFill>
                            <a:srgbClr val="000000"/>
                          </a:solidFill>
                          <a:effectLst/>
                          <a:latin typeface="宋体"/>
                          <a:ea typeface="宋体"/>
                          <a:cs typeface="宋体"/>
                        </a:rPr>
                        <a:t>3</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铜</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非冷却水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1</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53.7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FF0000"/>
                          </a:solidFill>
                          <a:effectLst/>
                          <a:latin typeface="宋体"/>
                          <a:ea typeface="宋体"/>
                          <a:cs typeface="宋体"/>
                        </a:rPr>
                        <a:t>0.468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0.013</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FF0000"/>
                          </a:solidFill>
                          <a:effectLst/>
                          <a:latin typeface="宋体"/>
                          <a:ea typeface="宋体"/>
                          <a:cs typeface="宋体"/>
                        </a:rPr>
                        <a:t>0.53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12.8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67">
                <a:tc>
                  <a:txBody>
                    <a:bodyPr/>
                    <a:lstStyle/>
                    <a:p>
                      <a:pPr algn="ctr">
                        <a:spcAft>
                          <a:spcPts val="0"/>
                        </a:spcAft>
                      </a:pPr>
                      <a:r>
                        <a:rPr lang="en-US" sz="1200" kern="100">
                          <a:solidFill>
                            <a:srgbClr val="000000"/>
                          </a:solidFill>
                          <a:effectLst/>
                          <a:latin typeface="宋体"/>
                          <a:ea typeface="宋体"/>
                          <a:cs typeface="宋体"/>
                        </a:rPr>
                        <a:t>4</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铝</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非冷却水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1</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78.3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FF0000"/>
                          </a:solidFill>
                          <a:effectLst/>
                          <a:latin typeface="宋体"/>
                          <a:ea typeface="宋体"/>
                          <a:cs typeface="宋体"/>
                        </a:rPr>
                        <a:t>1.3448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0.019</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FF0000"/>
                          </a:solidFill>
                          <a:effectLst/>
                          <a:latin typeface="宋体"/>
                          <a:ea typeface="宋体"/>
                          <a:cs typeface="宋体"/>
                        </a:rPr>
                        <a:t>1.175</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15.918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67">
                <a:tc>
                  <a:txBody>
                    <a:bodyPr/>
                    <a:lstStyle/>
                    <a:p>
                      <a:pPr algn="ctr">
                        <a:spcAft>
                          <a:spcPts val="0"/>
                        </a:spcAft>
                      </a:pPr>
                      <a:r>
                        <a:rPr lang="en-US" sz="1200" kern="100">
                          <a:solidFill>
                            <a:srgbClr val="000000"/>
                          </a:solidFill>
                          <a:effectLst/>
                          <a:latin typeface="宋体"/>
                          <a:ea typeface="宋体"/>
                          <a:cs typeface="宋体"/>
                        </a:rPr>
                        <a:t>5</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铜</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3</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30.503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0.017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0.13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12.26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69">
                <a:tc>
                  <a:txBody>
                    <a:bodyPr/>
                    <a:lstStyle/>
                    <a:p>
                      <a:pPr algn="ctr">
                        <a:spcAft>
                          <a:spcPts val="0"/>
                        </a:spcAft>
                      </a:pPr>
                      <a:r>
                        <a:rPr lang="en-US" sz="1200" kern="100">
                          <a:solidFill>
                            <a:srgbClr val="000000"/>
                          </a:solidFill>
                          <a:effectLst/>
                          <a:latin typeface="宋体"/>
                          <a:ea typeface="宋体"/>
                          <a:cs typeface="宋体"/>
                        </a:rPr>
                        <a:t>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铝</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3</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32.97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0.046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0.033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0.18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14.965</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67">
                <a:tc>
                  <a:txBody>
                    <a:bodyPr/>
                    <a:lstStyle/>
                    <a:p>
                      <a:pPr algn="ctr">
                        <a:spcAft>
                          <a:spcPts val="0"/>
                        </a:spcAft>
                      </a:pPr>
                      <a:r>
                        <a:rPr lang="en-US" sz="1200" kern="100">
                          <a:solidFill>
                            <a:srgbClr val="000000"/>
                          </a:solidFill>
                          <a:effectLst/>
                          <a:latin typeface="宋体"/>
                          <a:ea typeface="宋体"/>
                          <a:cs typeface="宋体"/>
                        </a:rPr>
                        <a:t>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铜</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非冷却水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3</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47.946</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FF0000"/>
                          </a:solidFill>
                          <a:effectLst/>
                          <a:latin typeface="宋体"/>
                          <a:ea typeface="宋体"/>
                          <a:cs typeface="宋体"/>
                        </a:rPr>
                        <a:t>0.47</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0.016</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FF0000"/>
                          </a:solidFill>
                          <a:effectLst/>
                          <a:latin typeface="宋体"/>
                          <a:ea typeface="宋体"/>
                          <a:cs typeface="宋体"/>
                        </a:rPr>
                        <a:t>0.43</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12.79</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67">
                <a:tc>
                  <a:txBody>
                    <a:bodyPr/>
                    <a:lstStyle/>
                    <a:p>
                      <a:pPr algn="ctr">
                        <a:spcAft>
                          <a:spcPts val="0"/>
                        </a:spcAft>
                      </a:pPr>
                      <a:r>
                        <a:rPr lang="en-US" sz="1200" kern="100" dirty="0">
                          <a:solidFill>
                            <a:srgbClr val="000000"/>
                          </a:solidFill>
                          <a:effectLst/>
                          <a:latin typeface="宋体"/>
                          <a:ea typeface="宋体"/>
                          <a:cs typeface="宋体"/>
                        </a:rPr>
                        <a:t>8</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铝</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solidFill>
                            <a:srgbClr val="000000"/>
                          </a:solidFill>
                          <a:effectLst/>
                          <a:latin typeface="Calibri"/>
                          <a:ea typeface="宋体"/>
                          <a:cs typeface="宋体"/>
                        </a:rPr>
                        <a:t>非冷却水</a:t>
                      </a:r>
                      <a:r>
                        <a:rPr lang="zh-CN" sz="1050" kern="100">
                          <a:effectLst/>
                          <a:latin typeface="Calibri"/>
                          <a:ea typeface="宋体"/>
                          <a:cs typeface="Times New Roman"/>
                        </a:rPr>
                        <a:t>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rgbClr val="000000"/>
                          </a:solidFill>
                          <a:effectLst/>
                          <a:latin typeface="宋体"/>
                          <a:ea typeface="宋体"/>
                          <a:cs typeface="宋体"/>
                        </a:rPr>
                        <a:t>3</a:t>
                      </a:r>
                      <a:r>
                        <a:rPr lang="zh-CN" sz="1200" kern="0">
                          <a:solidFill>
                            <a:srgbClr val="000000"/>
                          </a:solidFill>
                          <a:effectLst/>
                          <a:latin typeface="Calibri"/>
                          <a:ea typeface="宋体"/>
                          <a:cs typeface="宋体"/>
                        </a:rPr>
                        <a:t>×</a:t>
                      </a:r>
                      <a:r>
                        <a:rPr lang="en-US" sz="1200" kern="0">
                          <a:solidFill>
                            <a:srgbClr val="000000"/>
                          </a:solidFill>
                          <a:effectLst/>
                          <a:latin typeface="Calibri"/>
                          <a:ea typeface="宋体"/>
                          <a:cs typeface="宋体"/>
                        </a:rPr>
                        <a:t>10</a:t>
                      </a:r>
                      <a:r>
                        <a:rPr lang="en-US" sz="1200" kern="0" baseline="30000">
                          <a:solidFill>
                            <a:srgbClr val="000000"/>
                          </a:solidFill>
                          <a:effectLst/>
                          <a:latin typeface="Calibri"/>
                          <a:ea typeface="宋体"/>
                          <a:cs typeface="宋体"/>
                        </a:rPr>
                        <a:t>-3</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74</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FF0000"/>
                          </a:solidFill>
                          <a:effectLst/>
                          <a:latin typeface="宋体"/>
                          <a:ea typeface="宋体"/>
                          <a:cs typeface="宋体"/>
                        </a:rPr>
                        <a:t>1.38</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000000"/>
                          </a:solidFill>
                          <a:effectLst/>
                          <a:latin typeface="宋体"/>
                          <a:ea typeface="宋体"/>
                          <a:cs typeface="宋体"/>
                        </a:rPr>
                        <a:t>0.022</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solidFill>
                            <a:srgbClr val="FF0000"/>
                          </a:solidFill>
                          <a:effectLst/>
                          <a:latin typeface="宋体"/>
                          <a:ea typeface="宋体"/>
                          <a:cs typeface="宋体"/>
                        </a:rPr>
                        <a:t>1.07</a:t>
                      </a:r>
                      <a:endParaRPr lang="zh-CN" sz="1050" kern="10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000000"/>
                          </a:solidFill>
                          <a:effectLst/>
                          <a:latin typeface="宋体"/>
                          <a:ea typeface="宋体"/>
                          <a:cs typeface="宋体"/>
                        </a:rPr>
                        <a:t>15.889</a:t>
                      </a:r>
                      <a:endParaRPr lang="zh-CN" sz="1050" kern="100" dirty="0">
                        <a:effectLst/>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灯片编号占位符 1"/>
          <p:cNvSpPr>
            <a:spLocks noGrp="1"/>
          </p:cNvSpPr>
          <p:nvPr>
            <p:ph type="sldNum" sz="quarter" idx="12"/>
          </p:nvPr>
        </p:nvSpPr>
        <p:spPr/>
        <p:txBody>
          <a:bodyPr/>
          <a:lstStyle/>
          <a:p>
            <a:fld id="{F277EA53-4DB1-4D95-B40D-C748397C9D0C}" type="slidenum">
              <a:rPr lang="zh-CN" altLang="en-US" smtClean="0"/>
              <a:t>5</a:t>
            </a:fld>
            <a:endParaRPr lang="zh-CN" altLang="en-US"/>
          </a:p>
        </p:txBody>
      </p:sp>
    </p:spTree>
    <p:extLst>
      <p:ext uri="{BB962C8B-B14F-4D97-AF65-F5344CB8AC3E}">
        <p14:creationId xmlns:p14="http://schemas.microsoft.com/office/powerpoint/2010/main" val="271826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480889" y="188640"/>
            <a:ext cx="8229600" cy="1143000"/>
          </a:xfrm>
        </p:spPr>
        <p:txBody>
          <a:bodyPr vert="horz" wrap="square" lIns="91440" tIns="45720" rIns="91440" bIns="45720" anchor="ctr"/>
          <a:lstStyle/>
          <a:p>
            <a:pPr eaLnBrk="1" hangingPunct="1"/>
            <a:r>
              <a:rPr lang="zh-CN" altLang="en-US" sz="3200" dirty="0">
                <a:solidFill>
                  <a:srgbClr val="FF0000"/>
                </a:solidFill>
              </a:rPr>
              <a:t>设计计算</a:t>
            </a:r>
          </a:p>
        </p:txBody>
      </p:sp>
      <p:sp>
        <p:nvSpPr>
          <p:cNvPr id="19460" name="Rectangle 3"/>
          <p:cNvSpPr>
            <a:spLocks noGrp="1"/>
          </p:cNvSpPr>
          <p:nvPr>
            <p:ph idx="1"/>
          </p:nvPr>
        </p:nvSpPr>
        <p:spPr>
          <a:xfrm>
            <a:off x="251520" y="1268760"/>
            <a:ext cx="8470265" cy="4637405"/>
          </a:xfrm>
        </p:spPr>
        <p:txBody>
          <a:bodyPr vert="horz" wrap="square" lIns="91440" tIns="45720" rIns="91440" bIns="45720" anchor="t"/>
          <a:lstStyle/>
          <a:p>
            <a:pPr eaLnBrk="1" hangingPunct="1">
              <a:lnSpc>
                <a:spcPct val="150000"/>
              </a:lnSpc>
            </a:pPr>
            <a:r>
              <a:rPr lang="en-US" altLang="zh-CN" sz="1800" dirty="0"/>
              <a:t>CF100法兰椭圆内径75×56,分两种边界条件进行计算</a:t>
            </a:r>
          </a:p>
        </p:txBody>
      </p:sp>
      <p:graphicFrame>
        <p:nvGraphicFramePr>
          <p:cNvPr id="5" name="表格 4"/>
          <p:cNvGraphicFramePr/>
          <p:nvPr/>
        </p:nvGraphicFramePr>
        <p:xfrm>
          <a:off x="784225" y="2387600"/>
          <a:ext cx="7816850" cy="1463040"/>
        </p:xfrm>
        <a:graphic>
          <a:graphicData uri="http://schemas.openxmlformats.org/drawingml/2006/table">
            <a:tbl>
              <a:tblPr firstRow="1" bandRow="1">
                <a:tableStyleId>{5940675A-B579-460E-94D1-54222C63F5DA}</a:tableStyleId>
              </a:tblPr>
              <a:tblGrid>
                <a:gridCol w="292735"/>
                <a:gridCol w="4401820"/>
                <a:gridCol w="932180"/>
                <a:gridCol w="1163955"/>
                <a:gridCol w="1026160"/>
              </a:tblGrid>
              <a:tr h="30480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边界条件</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最高温度（℃）</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法兰整体温度差（℃）</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评价</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内表面高度为1mm的矩形区域加载热载荷5W</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58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满足需求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1.2mm的圆形区域加载热载荷5W</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90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40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满足需求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内表面直径为1.2mm的圆形区域加载热载荷2.5W</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56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满足需求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7" name="图片 1"/>
          <p:cNvPicPr>
            <a:picLocks noChangeAspect="1"/>
          </p:cNvPicPr>
          <p:nvPr/>
        </p:nvPicPr>
        <p:blipFill>
          <a:blip r:embed="rId3"/>
          <a:stretch>
            <a:fillRect/>
          </a:stretch>
        </p:blipFill>
        <p:spPr>
          <a:xfrm>
            <a:off x="468313" y="4498340"/>
            <a:ext cx="2955925" cy="1645920"/>
          </a:xfrm>
          <a:prstGeom prst="rect">
            <a:avLst/>
          </a:prstGeom>
          <a:noFill/>
          <a:ln w="9525">
            <a:noFill/>
          </a:ln>
        </p:spPr>
      </p:pic>
      <p:pic>
        <p:nvPicPr>
          <p:cNvPr id="8" name="图片 3"/>
          <p:cNvPicPr>
            <a:picLocks noChangeAspect="1"/>
          </p:cNvPicPr>
          <p:nvPr/>
        </p:nvPicPr>
        <p:blipFill>
          <a:blip r:embed="rId4"/>
          <a:stretch>
            <a:fillRect/>
          </a:stretch>
        </p:blipFill>
        <p:spPr>
          <a:xfrm>
            <a:off x="3424555" y="4498023"/>
            <a:ext cx="2910840" cy="1581785"/>
          </a:xfrm>
          <a:prstGeom prst="rect">
            <a:avLst/>
          </a:prstGeom>
          <a:noFill/>
          <a:ln w="9525">
            <a:noFill/>
          </a:ln>
        </p:spPr>
      </p:pic>
      <p:pic>
        <p:nvPicPr>
          <p:cNvPr id="9" name="图片 7"/>
          <p:cNvPicPr>
            <a:picLocks noChangeAspect="1"/>
          </p:cNvPicPr>
          <p:nvPr/>
        </p:nvPicPr>
        <p:blipFill>
          <a:blip r:embed="rId5"/>
          <a:stretch>
            <a:fillRect/>
          </a:stretch>
        </p:blipFill>
        <p:spPr>
          <a:xfrm>
            <a:off x="6335395" y="4525010"/>
            <a:ext cx="2067560" cy="1592580"/>
          </a:xfrm>
          <a:prstGeom prst="rect">
            <a:avLst/>
          </a:prstGeom>
          <a:noFill/>
          <a:ln w="9525">
            <a:noFill/>
          </a:ln>
        </p:spPr>
      </p:pic>
      <p:sp>
        <p:nvSpPr>
          <p:cNvPr id="2" name="灯片编号占位符 1"/>
          <p:cNvSpPr>
            <a:spLocks noGrp="1"/>
          </p:cNvSpPr>
          <p:nvPr>
            <p:ph type="sldNum" sz="quarter" idx="12"/>
          </p:nvPr>
        </p:nvSpPr>
        <p:spPr/>
        <p:txBody>
          <a:bodyPr/>
          <a:lstStyle/>
          <a:p>
            <a:fld id="{F277EA53-4DB1-4D95-B40D-C748397C9D0C}" type="slidenum">
              <a:rPr lang="zh-CN" altLang="en-US" smtClean="0"/>
              <a:t>6</a:t>
            </a:fld>
            <a:endParaRPr lang="zh-CN" altLang="en-US"/>
          </a:p>
        </p:txBody>
      </p:sp>
    </p:spTree>
    <p:extLst>
      <p:ext uri="{BB962C8B-B14F-4D97-AF65-F5344CB8AC3E}">
        <p14:creationId xmlns:p14="http://schemas.microsoft.com/office/powerpoint/2010/main" val="186269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2"/>
          <p:cNvSpPr txBox="1"/>
          <p:nvPr/>
        </p:nvSpPr>
        <p:spPr>
          <a:xfrm>
            <a:off x="250581" y="1252904"/>
            <a:ext cx="3058257" cy="668020"/>
          </a:xfrm>
          <a:prstGeom prst="rect">
            <a:avLst/>
          </a:prstGeom>
          <a:noFill/>
          <a:ln w="9525">
            <a:noFill/>
          </a:ln>
        </p:spPr>
        <p:txBody>
          <a:bodyPr>
            <a:spAutoFit/>
          </a:bodyPr>
          <a:lstStyle/>
          <a:p>
            <a:pPr algn="l" eaLnBrk="1" hangingPunct="1">
              <a:lnSpc>
                <a:spcPct val="150000"/>
              </a:lnSpc>
              <a:spcBef>
                <a:spcPct val="20000"/>
              </a:spcBef>
              <a:buClr>
                <a:srgbClr val="1679BA"/>
              </a:buClr>
              <a:buFont typeface="Wingdings" panose="05000000000000000000" pitchFamily="2" charset="2"/>
            </a:pPr>
            <a:r>
              <a:rPr lang="zh-CN" altLang="en-US" sz="2500" b="1" kern="0" dirty="0">
                <a:latin typeface="+mn-lt"/>
                <a:ea typeface="+mn-ea"/>
              </a:rPr>
              <a:t>1.真空管道结构</a:t>
            </a:r>
          </a:p>
        </p:txBody>
      </p:sp>
      <p:pic>
        <p:nvPicPr>
          <p:cNvPr id="5124" name="图片 3" descr="002.jpg"/>
          <p:cNvPicPr>
            <a:picLocks noChangeAspect="1"/>
          </p:cNvPicPr>
          <p:nvPr/>
        </p:nvPicPr>
        <p:blipFill>
          <a:blip r:embed="rId2"/>
          <a:stretch>
            <a:fillRect/>
          </a:stretch>
        </p:blipFill>
        <p:spPr>
          <a:xfrm>
            <a:off x="285750" y="2028190"/>
            <a:ext cx="3709670" cy="3169285"/>
          </a:xfrm>
          <a:prstGeom prst="rect">
            <a:avLst/>
          </a:prstGeom>
          <a:noFill/>
          <a:ln w="9525">
            <a:noFill/>
          </a:ln>
        </p:spPr>
      </p:pic>
      <p:pic>
        <p:nvPicPr>
          <p:cNvPr id="5125" name="图片 6" descr="001.jpg"/>
          <p:cNvPicPr>
            <a:picLocks noChangeAspect="1"/>
          </p:cNvPicPr>
          <p:nvPr/>
        </p:nvPicPr>
        <p:blipFill>
          <a:blip r:embed="rId3"/>
          <a:stretch>
            <a:fillRect/>
          </a:stretch>
        </p:blipFill>
        <p:spPr>
          <a:xfrm>
            <a:off x="4665785" y="2121877"/>
            <a:ext cx="2214197" cy="2571750"/>
          </a:xfrm>
          <a:prstGeom prst="rect">
            <a:avLst/>
          </a:prstGeom>
          <a:noFill/>
          <a:ln w="9525">
            <a:noFill/>
          </a:ln>
        </p:spPr>
      </p:pic>
      <p:pic>
        <p:nvPicPr>
          <p:cNvPr id="5126" name="图片 7" descr="003.jpg"/>
          <p:cNvPicPr>
            <a:picLocks noChangeAspect="1"/>
          </p:cNvPicPr>
          <p:nvPr/>
        </p:nvPicPr>
        <p:blipFill>
          <a:blip r:embed="rId4"/>
          <a:stretch>
            <a:fillRect/>
          </a:stretch>
        </p:blipFill>
        <p:spPr>
          <a:xfrm>
            <a:off x="7077808" y="2187820"/>
            <a:ext cx="1714500" cy="2177562"/>
          </a:xfrm>
          <a:prstGeom prst="rect">
            <a:avLst/>
          </a:prstGeom>
          <a:noFill/>
          <a:ln w="9525">
            <a:noFill/>
          </a:ln>
        </p:spPr>
      </p:pic>
      <p:sp>
        <p:nvSpPr>
          <p:cNvPr id="9" name="TextBox 32"/>
          <p:cNvSpPr txBox="1">
            <a:spLocks noChangeArrowheads="1"/>
          </p:cNvSpPr>
          <p:nvPr/>
        </p:nvSpPr>
        <p:spPr bwMode="auto">
          <a:xfrm>
            <a:off x="285750" y="5143500"/>
            <a:ext cx="8440615" cy="1338828"/>
          </a:xfrm>
          <a:prstGeom prst="rect">
            <a:avLst/>
          </a:prstGeom>
          <a:noFill/>
          <a:ln w="9525">
            <a:noFill/>
            <a:miter lim="800000"/>
          </a:ln>
        </p:spPr>
        <p:txBody>
          <a:bodyPr wrap="square">
            <a:spAutoFit/>
          </a:bodyPr>
          <a:lstStyle/>
          <a:p>
            <a:pPr marR="0" defTabSz="914400">
              <a:lnSpc>
                <a:spcPct val="150000"/>
              </a:lnSpc>
              <a:buClrTx/>
              <a:buSzTx/>
              <a:buFont typeface="Arial" panose="020B0604020202020204" pitchFamily="34" charset="0"/>
              <a:buNone/>
              <a:defRPr/>
            </a:pP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铝真空盒真空管道采用</a:t>
            </a:r>
            <a:r>
              <a:rPr kumimoji="0" lang="en-US" altLang="zh-CN" sz="1800" kern="1200" cap="none" spc="0" normalizeH="0" baseline="0" noProof="0" dirty="0" smtClean="0">
                <a:solidFill>
                  <a:srgbClr val="FF0000"/>
                </a:solidFill>
                <a:latin typeface="Arial" panose="020B0604020202020204" pitchFamily="34" charset="0"/>
                <a:ea typeface="宋体" panose="02010600030101010101" pitchFamily="2" charset="-122"/>
                <a:cs typeface="+mn-cs"/>
              </a:rPr>
              <a:t>6061</a:t>
            </a: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成型管材，两端刀口法兰一端做成活套法兰，法兰材料选择为</a:t>
            </a:r>
            <a:r>
              <a:rPr kumimoji="0" lang="zh-CN" altLang="en-US" sz="1800" kern="1200" cap="none" spc="0" normalizeH="0" baseline="0" noProof="0" dirty="0" smtClean="0">
                <a:solidFill>
                  <a:srgbClr val="FF0000"/>
                </a:solidFill>
                <a:latin typeface="Arial" panose="020B0604020202020204" pitchFamily="34" charset="0"/>
                <a:ea typeface="宋体" panose="02010600030101010101" pitchFamily="2" charset="-122"/>
                <a:cs typeface="+mn-cs"/>
              </a:rPr>
              <a:t>钢铝复合板</a:t>
            </a: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，法兰与真空管道采用</a:t>
            </a:r>
            <a:r>
              <a:rPr kumimoji="0" lang="zh-CN" altLang="en-US" sz="1800" kern="1200" cap="none" spc="0" normalizeH="0" baseline="0" noProof="0" dirty="0" smtClean="0">
                <a:solidFill>
                  <a:srgbClr val="FF0000"/>
                </a:solidFill>
                <a:latin typeface="Arial" panose="020B0604020202020204" pitchFamily="34" charset="0"/>
                <a:ea typeface="宋体" panose="02010600030101010101" pitchFamily="2" charset="-122"/>
                <a:cs typeface="+mn-cs"/>
              </a:rPr>
              <a:t>手工交流氩弧焊焊接</a:t>
            </a: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，水管堵头及水管接头材质为</a:t>
            </a:r>
            <a:r>
              <a:rPr kumimoji="0" lang="en-US" altLang="zh-CN" sz="1800" kern="1200" cap="none" spc="0" normalizeH="0" baseline="0" noProof="0" dirty="0" smtClean="0">
                <a:solidFill>
                  <a:srgbClr val="FF0000"/>
                </a:solidFill>
                <a:latin typeface="Arial" panose="020B0604020202020204" pitchFamily="34" charset="0"/>
                <a:ea typeface="宋体" panose="02010600030101010101" pitchFamily="2" charset="-122"/>
                <a:cs typeface="+mn-cs"/>
              </a:rPr>
              <a:t>6061</a:t>
            </a: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，焊接采用</a:t>
            </a:r>
            <a:r>
              <a:rPr kumimoji="0" lang="zh-CN" altLang="en-US" sz="1800" kern="1200" cap="none" spc="0" normalizeH="0" baseline="0" noProof="0" dirty="0" smtClean="0">
                <a:solidFill>
                  <a:srgbClr val="FF0000"/>
                </a:solidFill>
                <a:latin typeface="Arial" panose="020B0604020202020204" pitchFamily="34" charset="0"/>
                <a:ea typeface="宋体" panose="02010600030101010101" pitchFamily="2" charset="-122"/>
                <a:cs typeface="+mn-cs"/>
              </a:rPr>
              <a:t>手工交流氩弧焊焊接</a:t>
            </a:r>
            <a:r>
              <a:rPr kumimoji="0" lang="zh-CN" altLang="en-US" sz="1800" kern="1200" cap="none" spc="0" normalizeH="0" baseline="0" noProof="0" dirty="0" smtClean="0">
                <a:latin typeface="Arial" panose="020B0604020202020204" pitchFamily="34" charset="0"/>
                <a:ea typeface="宋体" panose="02010600030101010101" pitchFamily="2" charset="-122"/>
                <a:cs typeface="+mn-cs"/>
              </a:rPr>
              <a:t>。</a:t>
            </a:r>
            <a:endParaRPr kumimoji="0" lang="zh-CN" altLang="en-US" sz="1800" kern="1200" cap="none" spc="0" normalizeH="0" baseline="0" noProof="0" dirty="0" smtClean="0">
              <a:solidFill>
                <a:srgbClr val="FF0000"/>
              </a:solidFill>
              <a:latin typeface="Arial" panose="020B0604020202020204" pitchFamily="34" charset="0"/>
              <a:ea typeface="宋体" panose="02010600030101010101" pitchFamily="2" charset="-122"/>
              <a:cs typeface="+mn-cs"/>
            </a:endParaRPr>
          </a:p>
        </p:txBody>
      </p:sp>
      <p:sp>
        <p:nvSpPr>
          <p:cNvPr id="5128" name="TextBox 32"/>
          <p:cNvSpPr txBox="1"/>
          <p:nvPr/>
        </p:nvSpPr>
        <p:spPr>
          <a:xfrm>
            <a:off x="4270375" y="4693920"/>
            <a:ext cx="2477770" cy="506730"/>
          </a:xfrm>
          <a:prstGeom prst="rect">
            <a:avLst/>
          </a:prstGeom>
          <a:noFill/>
          <a:ln w="9525">
            <a:noFill/>
          </a:ln>
        </p:spPr>
        <p:txBody>
          <a:bodyPr wrap="square">
            <a:spAutoFit/>
          </a:bodyPr>
          <a:lstStyle/>
          <a:p>
            <a:pPr>
              <a:lnSpc>
                <a:spcPct val="150000"/>
              </a:lnSpc>
            </a:pPr>
            <a:r>
              <a:rPr lang="en-US" altLang="zh-CN" sz="1800" dirty="0">
                <a:latin typeface="Arial" panose="020B0604020202020204" pitchFamily="34" charset="0"/>
              </a:rPr>
              <a:t>CF100</a:t>
            </a:r>
            <a:r>
              <a:rPr lang="zh-CN" altLang="en-US" sz="1800" dirty="0">
                <a:latin typeface="Arial" panose="020B0604020202020204" pitchFamily="34" charset="0"/>
              </a:rPr>
              <a:t>刀口活套法兰</a:t>
            </a:r>
          </a:p>
        </p:txBody>
      </p:sp>
      <p:cxnSp>
        <p:nvCxnSpPr>
          <p:cNvPr id="5129" name="直接箭头连接符 9"/>
          <p:cNvCxnSpPr/>
          <p:nvPr/>
        </p:nvCxnSpPr>
        <p:spPr>
          <a:xfrm rot="-5400000" flipV="1">
            <a:off x="5197720" y="4198327"/>
            <a:ext cx="659423" cy="461596"/>
          </a:xfrm>
          <a:prstGeom prst="straightConnector1">
            <a:avLst/>
          </a:prstGeom>
          <a:ln w="9525" cap="flat" cmpd="sng">
            <a:solidFill>
              <a:srgbClr val="FF0000"/>
            </a:solidFill>
            <a:prstDash val="solid"/>
            <a:headEnd type="none" w="med" len="med"/>
            <a:tailEnd type="arrow" w="med" len="med"/>
          </a:ln>
        </p:spPr>
      </p:cxnSp>
      <p:sp>
        <p:nvSpPr>
          <p:cNvPr id="5130" name="TextBox 32"/>
          <p:cNvSpPr txBox="1"/>
          <p:nvPr/>
        </p:nvSpPr>
        <p:spPr>
          <a:xfrm>
            <a:off x="7011670" y="4693920"/>
            <a:ext cx="2123440" cy="506730"/>
          </a:xfrm>
          <a:prstGeom prst="rect">
            <a:avLst/>
          </a:prstGeom>
          <a:noFill/>
          <a:ln w="9525">
            <a:noFill/>
          </a:ln>
        </p:spPr>
        <p:txBody>
          <a:bodyPr wrap="square">
            <a:spAutoFit/>
          </a:bodyPr>
          <a:lstStyle/>
          <a:p>
            <a:pPr>
              <a:lnSpc>
                <a:spcPct val="150000"/>
              </a:lnSpc>
            </a:pPr>
            <a:r>
              <a:rPr lang="en-US" altLang="zh-CN" sz="1800" dirty="0">
                <a:latin typeface="Arial" panose="020B0604020202020204" pitchFamily="34" charset="0"/>
              </a:rPr>
              <a:t>CF100</a:t>
            </a:r>
            <a:r>
              <a:rPr lang="zh-CN" altLang="en-US" sz="1800" dirty="0">
                <a:latin typeface="Arial" panose="020B0604020202020204" pitchFamily="34" charset="0"/>
              </a:rPr>
              <a:t>刀口法兰</a:t>
            </a:r>
          </a:p>
        </p:txBody>
      </p:sp>
      <p:cxnSp>
        <p:nvCxnSpPr>
          <p:cNvPr id="5131" name="直接箭头连接符 9"/>
          <p:cNvCxnSpPr/>
          <p:nvPr/>
        </p:nvCxnSpPr>
        <p:spPr>
          <a:xfrm rot="5400000" flipH="1" flipV="1">
            <a:off x="7473462" y="3836377"/>
            <a:ext cx="1055077" cy="659423"/>
          </a:xfrm>
          <a:prstGeom prst="straightConnector1">
            <a:avLst/>
          </a:prstGeom>
          <a:ln w="9525" cap="flat" cmpd="sng">
            <a:solidFill>
              <a:srgbClr val="FF0000"/>
            </a:solidFill>
            <a:prstDash val="solid"/>
            <a:headEnd type="none" w="med" len="med"/>
            <a:tailEnd type="arrow" w="med" len="med"/>
          </a:ln>
        </p:spPr>
      </p:cxnSp>
      <p:sp>
        <p:nvSpPr>
          <p:cNvPr id="19459" name="Rectangle 2"/>
          <p:cNvSpPr>
            <a:spLocks noGrp="1"/>
          </p:cNvSpPr>
          <p:nvPr/>
        </p:nvSpPr>
        <p:spPr>
          <a:xfrm>
            <a:off x="465287" y="544513"/>
            <a:ext cx="8229600" cy="581025"/>
          </a:xfrm>
          <a:prstGeom prst="rect">
            <a:avLst/>
          </a:prstGeom>
          <a:noFill/>
          <a:ln w="9525">
            <a:noFill/>
          </a:ln>
        </p:spPr>
        <p:txBody>
          <a:bodyPr vert="horz" wrap="square" lIns="91440" tIns="45720" rIns="91440" bIns="45720" anchor="ctr"/>
          <a:lstStyle>
            <a:lvl1pPr algn="l" rtl="0" eaLnBrk="0" fontAlgn="base" hangingPunct="0">
              <a:spcBef>
                <a:spcPct val="0"/>
              </a:spcBef>
              <a:spcAft>
                <a:spcPct val="0"/>
              </a:spcAft>
              <a:defRPr sz="2800" b="1">
                <a:solidFill>
                  <a:srgbClr val="2578AB"/>
                </a:solidFill>
                <a:latin typeface="+mj-lt"/>
                <a:ea typeface="+mj-ea"/>
                <a:cs typeface="+mj-cs"/>
              </a:defRPr>
            </a:lvl1pPr>
            <a:lvl2pPr algn="l" rtl="0" eaLnBrk="0" fontAlgn="base" hangingPunct="0">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2800" b="1">
                <a:solidFill>
                  <a:srgbClr val="2578AB"/>
                </a:solidFill>
                <a:latin typeface="Times New Roman" panose="02020603050405020304" pitchFamily="18" charset="0"/>
                <a:ea typeface="宋体" panose="02010600030101010101" pitchFamily="2" charset="-122"/>
              </a:defRPr>
            </a:lvl9pPr>
          </a:lstStyle>
          <a:p>
            <a:pPr eaLnBrk="1" hangingPunct="1"/>
            <a:r>
              <a:rPr lang="zh-CN" altLang="en-US" sz="3200" dirty="0">
                <a:solidFill>
                  <a:srgbClr val="FF0000"/>
                </a:solidFill>
                <a:sym typeface="+mn-ea"/>
              </a:rPr>
              <a:t>研制工艺</a:t>
            </a:r>
            <a:r>
              <a:rPr lang="en-US" sz="3200" dirty="0" smtClean="0">
                <a:sym typeface="+mn-ea"/>
              </a:rPr>
              <a:t>（</a:t>
            </a:r>
            <a:r>
              <a:rPr lang="zh-CN" altLang="en-US" sz="3200" dirty="0" smtClean="0">
                <a:sym typeface="+mn-ea"/>
              </a:rPr>
              <a:t>铝</a:t>
            </a:r>
            <a:r>
              <a:rPr lang="en-US" sz="3200" dirty="0" err="1" smtClean="0">
                <a:sym typeface="+mn-ea"/>
              </a:rPr>
              <a:t>真空盒</a:t>
            </a:r>
            <a:r>
              <a:rPr lang="en-US" sz="3200" dirty="0" smtClean="0">
                <a:sym typeface="+mn-ea"/>
              </a:rPr>
              <a:t>）</a:t>
            </a:r>
            <a:endParaRPr lang="zh-CN" altLang="en-US" sz="3200" dirty="0">
              <a:solidFill>
                <a:srgbClr val="FF0000"/>
              </a:solidFill>
            </a:endParaRPr>
          </a:p>
        </p:txBody>
      </p:sp>
      <p:sp>
        <p:nvSpPr>
          <p:cNvPr id="2" name="灯片编号占位符 1"/>
          <p:cNvSpPr>
            <a:spLocks noGrp="1"/>
          </p:cNvSpPr>
          <p:nvPr>
            <p:ph type="sldNum" sz="quarter" idx="12"/>
          </p:nvPr>
        </p:nvSpPr>
        <p:spPr/>
        <p:txBody>
          <a:bodyPr/>
          <a:lstStyle/>
          <a:p>
            <a:fld id="{F277EA53-4DB1-4D95-B40D-C748397C9D0C}" type="slidenum">
              <a:rPr lang="zh-CN" altLang="en-US" smtClean="0"/>
              <a:t>7</a:t>
            </a:fld>
            <a:endParaRPr lang="zh-CN" altLang="en-US"/>
          </a:p>
        </p:txBody>
      </p:sp>
    </p:spTree>
    <p:extLst>
      <p:ext uri="{BB962C8B-B14F-4D97-AF65-F5344CB8AC3E}">
        <p14:creationId xmlns:p14="http://schemas.microsoft.com/office/powerpoint/2010/main" val="305797729"/>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457200" y="306005"/>
            <a:ext cx="8229600" cy="4277048"/>
          </a:xfrm>
        </p:spPr>
        <p:txBody>
          <a:bodyPr vert="horz" wrap="square" lIns="91440" tIns="45720" rIns="91440" bIns="45720" anchor="t"/>
          <a:lstStyle/>
          <a:p>
            <a:pPr marL="0" indent="0" eaLnBrk="1" hangingPunct="1">
              <a:lnSpc>
                <a:spcPct val="150000"/>
              </a:lnSpc>
              <a:buNone/>
            </a:pPr>
            <a:r>
              <a:rPr lang="en-US" altLang="zh-CN" sz="2500" dirty="0" smtClean="0"/>
              <a:t>2. </a:t>
            </a:r>
            <a:r>
              <a:rPr lang="zh-CN" altLang="en-US" sz="2500" dirty="0" smtClean="0"/>
              <a:t>真空</a:t>
            </a:r>
            <a:r>
              <a:rPr lang="zh-CN" altLang="en-US" sz="2500" dirty="0"/>
              <a:t>管道工艺</a:t>
            </a:r>
          </a:p>
          <a:p>
            <a:pPr marL="0" indent="0" eaLnBrk="1" hangingPunct="1">
              <a:lnSpc>
                <a:spcPct val="150000"/>
              </a:lnSpc>
              <a:buNone/>
            </a:pPr>
            <a:r>
              <a:rPr lang="zh-CN" altLang="en-US" sz="2000" dirty="0">
                <a:latin typeface="Arial" panose="020B0604020202020204" pitchFamily="34" charset="0"/>
                <a:sym typeface="+mn-ea"/>
              </a:rPr>
              <a:t>铝真空盒采用模具热挤压成型（精度可达到</a:t>
            </a:r>
            <a:r>
              <a:rPr lang="en-US" altLang="zh-CN" sz="2000" dirty="0">
                <a:latin typeface="Arial" panose="020B0604020202020204" pitchFamily="34" charset="0"/>
                <a:sym typeface="+mn-ea"/>
              </a:rPr>
              <a:t>0.1mm</a:t>
            </a:r>
            <a:r>
              <a:rPr lang="zh-CN" altLang="en-US" sz="2000" dirty="0">
                <a:latin typeface="Arial" panose="020B0604020202020204" pitchFamily="34" charset="0"/>
                <a:sym typeface="+mn-ea"/>
              </a:rPr>
              <a:t>以内），具体成型工艺如下：</a:t>
            </a:r>
            <a:endParaRPr lang="zh-CN" altLang="en-US" sz="2000" dirty="0">
              <a:latin typeface="Arial" panose="020B0604020202020204" pitchFamily="34" charset="0"/>
            </a:endParaRPr>
          </a:p>
          <a:p>
            <a:pPr marL="0" indent="0" eaLnBrk="1" hangingPunct="1">
              <a:lnSpc>
                <a:spcPct val="150000"/>
              </a:lnSpc>
              <a:buNone/>
            </a:pPr>
            <a:endParaRPr lang="zh-CN" altLang="en-US" sz="2500" dirty="0"/>
          </a:p>
        </p:txBody>
      </p:sp>
      <p:pic>
        <p:nvPicPr>
          <p:cNvPr id="5122" name="Picture 2"/>
          <p:cNvPicPr>
            <a:picLocks noChangeAspect="1"/>
          </p:cNvPicPr>
          <p:nvPr/>
        </p:nvPicPr>
        <p:blipFill>
          <a:blip r:embed="rId3"/>
          <a:srcRect t="5738" b="4390"/>
          <a:stretch>
            <a:fillRect/>
          </a:stretch>
        </p:blipFill>
        <p:spPr>
          <a:xfrm>
            <a:off x="452512" y="2179895"/>
            <a:ext cx="5123180" cy="1922145"/>
          </a:xfrm>
          <a:prstGeom prst="rect">
            <a:avLst/>
          </a:prstGeom>
          <a:noFill/>
          <a:ln w="9525">
            <a:noFill/>
          </a:ln>
        </p:spPr>
      </p:pic>
      <p:pic>
        <p:nvPicPr>
          <p:cNvPr id="5126" name="图片 6" descr="2.jpg"/>
          <p:cNvPicPr>
            <a:picLocks noChangeAspect="1"/>
          </p:cNvPicPr>
          <p:nvPr/>
        </p:nvPicPr>
        <p:blipFill>
          <a:blip r:embed="rId4"/>
          <a:stretch>
            <a:fillRect/>
          </a:stretch>
        </p:blipFill>
        <p:spPr>
          <a:xfrm>
            <a:off x="5901584" y="2419925"/>
            <a:ext cx="2952115" cy="1442085"/>
          </a:xfrm>
          <a:prstGeom prst="rect">
            <a:avLst/>
          </a:prstGeom>
          <a:noFill/>
          <a:ln w="9525">
            <a:noFill/>
          </a:ln>
        </p:spPr>
      </p:pic>
      <p:pic>
        <p:nvPicPr>
          <p:cNvPr id="2" name="图片 6" descr="004.jpg"/>
          <p:cNvPicPr>
            <a:picLocks noChangeAspect="1"/>
          </p:cNvPicPr>
          <p:nvPr/>
        </p:nvPicPr>
        <p:blipFill>
          <a:blip r:embed="rId5"/>
          <a:srcRect b="2856"/>
          <a:stretch>
            <a:fillRect/>
          </a:stretch>
        </p:blipFill>
        <p:spPr>
          <a:xfrm>
            <a:off x="457200" y="5338762"/>
            <a:ext cx="905510" cy="1161415"/>
          </a:xfrm>
          <a:prstGeom prst="rect">
            <a:avLst/>
          </a:prstGeom>
          <a:noFill/>
          <a:ln w="9525">
            <a:noFill/>
          </a:ln>
        </p:spPr>
      </p:pic>
      <p:pic>
        <p:nvPicPr>
          <p:cNvPr id="3" name="图片 7" descr="005.jpg"/>
          <p:cNvPicPr>
            <a:picLocks noChangeAspect="1"/>
          </p:cNvPicPr>
          <p:nvPr/>
        </p:nvPicPr>
        <p:blipFill>
          <a:blip r:embed="rId6"/>
          <a:srcRect b="8109"/>
          <a:stretch>
            <a:fillRect/>
          </a:stretch>
        </p:blipFill>
        <p:spPr>
          <a:xfrm>
            <a:off x="1482636" y="5338762"/>
            <a:ext cx="962025" cy="1167130"/>
          </a:xfrm>
          <a:prstGeom prst="rect">
            <a:avLst/>
          </a:prstGeom>
          <a:noFill/>
          <a:ln w="9525">
            <a:noFill/>
          </a:ln>
        </p:spPr>
      </p:pic>
      <p:sp>
        <p:nvSpPr>
          <p:cNvPr id="4" name="TextBox 32"/>
          <p:cNvSpPr txBox="1"/>
          <p:nvPr/>
        </p:nvSpPr>
        <p:spPr>
          <a:xfrm>
            <a:off x="2740660" y="5507355"/>
            <a:ext cx="6403340" cy="829945"/>
          </a:xfrm>
          <a:prstGeom prst="rect">
            <a:avLst/>
          </a:prstGeom>
          <a:noFill/>
          <a:ln w="9525">
            <a:noFill/>
          </a:ln>
        </p:spPr>
        <p:txBody>
          <a:bodyPr wrap="square">
            <a:spAutoFit/>
          </a:bodyPr>
          <a:lstStyle/>
          <a:p>
            <a:pPr>
              <a:lnSpc>
                <a:spcPct val="150000"/>
              </a:lnSpc>
            </a:pPr>
            <a:r>
              <a:rPr lang="zh-CN" altLang="en-US" sz="1600" b="1" dirty="0">
                <a:latin typeface="Arial" panose="020B0604020202020204" pitchFamily="34" charset="0"/>
              </a:rPr>
              <a:t>数控加工侧面冷却水管，冷却水管距离真空管道端口</a:t>
            </a:r>
            <a:r>
              <a:rPr lang="en-US" altLang="zh-CN" sz="1600" b="1" dirty="0">
                <a:latin typeface="Arial" panose="020B0604020202020204" pitchFamily="34" charset="0"/>
              </a:rPr>
              <a:t>30mm</a:t>
            </a:r>
            <a:r>
              <a:rPr lang="zh-CN" altLang="en-US" sz="1600" b="1" dirty="0">
                <a:latin typeface="Arial" panose="020B0604020202020204" pitchFamily="34" charset="0"/>
              </a:rPr>
              <a:t>；加工上端进出水口接头焊接孔，加工完成后对真空腔及水路进行真空检漏</a:t>
            </a:r>
          </a:p>
        </p:txBody>
      </p:sp>
      <p:sp>
        <p:nvSpPr>
          <p:cNvPr id="5" name="灯片编号占位符 4"/>
          <p:cNvSpPr>
            <a:spLocks noGrp="1"/>
          </p:cNvSpPr>
          <p:nvPr>
            <p:ph type="sldNum" sz="quarter" idx="12"/>
          </p:nvPr>
        </p:nvSpPr>
        <p:spPr/>
        <p:txBody>
          <a:bodyPr/>
          <a:lstStyle/>
          <a:p>
            <a:fld id="{F277EA53-4DB1-4D95-B40D-C748397C9D0C}" type="slidenum">
              <a:rPr lang="zh-CN" altLang="en-US" smtClean="0"/>
              <a:t>8</a:t>
            </a:fld>
            <a:endParaRPr lang="zh-CN" altLang="en-US"/>
          </a:p>
        </p:txBody>
      </p:sp>
    </p:spTree>
    <p:extLst>
      <p:ext uri="{BB962C8B-B14F-4D97-AF65-F5344CB8AC3E}">
        <p14:creationId xmlns:p14="http://schemas.microsoft.com/office/powerpoint/2010/main" val="6015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2"/>
          <p:cNvSpPr txBox="1"/>
          <p:nvPr/>
        </p:nvSpPr>
        <p:spPr>
          <a:xfrm>
            <a:off x="204844" y="980728"/>
            <a:ext cx="3058257" cy="645160"/>
          </a:xfrm>
          <a:prstGeom prst="rect">
            <a:avLst/>
          </a:prstGeom>
          <a:noFill/>
          <a:ln w="9525">
            <a:noFill/>
          </a:ln>
        </p:spPr>
        <p:txBody>
          <a:bodyPr>
            <a:spAutoFit/>
          </a:bodyPr>
          <a:lstStyle/>
          <a:p>
            <a:pPr>
              <a:lnSpc>
                <a:spcPct val="150000"/>
              </a:lnSpc>
            </a:pPr>
            <a:r>
              <a:rPr lang="en-US" altLang="zh-CN" sz="2400" b="1" dirty="0">
                <a:latin typeface="Arial" panose="020B0604020202020204" pitchFamily="34" charset="0"/>
              </a:rPr>
              <a:t>3.</a:t>
            </a:r>
            <a:r>
              <a:rPr lang="zh-CN" altLang="en-US" sz="2400" b="1" dirty="0">
                <a:latin typeface="Arial" panose="020B0604020202020204" pitchFamily="34" charset="0"/>
              </a:rPr>
              <a:t>刀口法兰</a:t>
            </a:r>
            <a:r>
              <a:rPr lang="zh-CN" altLang="en-US" sz="2400" b="1" dirty="0" smtClean="0">
                <a:latin typeface="Arial" panose="020B0604020202020204" pitchFamily="34" charset="0"/>
              </a:rPr>
              <a:t>加工</a:t>
            </a:r>
            <a:endParaRPr lang="zh-CN" altLang="en-US" sz="2400" b="1" dirty="0">
              <a:latin typeface="Arial" panose="020B0604020202020204" pitchFamily="34" charset="0"/>
            </a:endParaRPr>
          </a:p>
        </p:txBody>
      </p:sp>
      <p:sp>
        <p:nvSpPr>
          <p:cNvPr id="9" name="TextBox 32"/>
          <p:cNvSpPr txBox="1">
            <a:spLocks noChangeArrowheads="1"/>
          </p:cNvSpPr>
          <p:nvPr/>
        </p:nvSpPr>
        <p:spPr bwMode="auto">
          <a:xfrm>
            <a:off x="204844" y="1556792"/>
            <a:ext cx="3494943" cy="4587794"/>
          </a:xfrm>
          <a:prstGeom prst="rect">
            <a:avLst/>
          </a:prstGeom>
          <a:noFill/>
          <a:ln w="9525">
            <a:noFill/>
            <a:miter lim="800000"/>
          </a:ln>
        </p:spPr>
        <p:txBody>
          <a:bodyPr wrap="square">
            <a:spAutoFit/>
          </a:bodyPr>
          <a:lstStyle/>
          <a:p>
            <a:pPr indent="-285750">
              <a:lnSpc>
                <a:spcPct val="150000"/>
              </a:lnSpc>
              <a:buFont typeface="Wingdings" panose="05000000000000000000" pitchFamily="2" charset="2"/>
              <a:buChar char="Ø"/>
              <a:defRPr/>
            </a:pPr>
            <a:r>
              <a:rPr lang="zh-CN" altLang="en-US" b="1" dirty="0">
                <a:latin typeface="Arial" panose="020B0604020202020204" pitchFamily="34" charset="0"/>
                <a:ea typeface="宋体" panose="02010600030101010101" pitchFamily="2" charset="-122"/>
              </a:rPr>
              <a:t>原材料检测，原材料为钢铝复合板，对原材料进行超声探伤，确认焊接面无缺陷。</a:t>
            </a:r>
            <a:endParaRPr lang="en-US" altLang="zh-CN" b="1" dirty="0">
              <a:latin typeface="Arial" panose="020B0604020202020204" pitchFamily="34" charset="0"/>
              <a:ea typeface="宋体" panose="02010600030101010101" pitchFamily="2" charset="-122"/>
            </a:endParaRPr>
          </a:p>
          <a:p>
            <a:pPr marR="0" defTabSz="914400">
              <a:lnSpc>
                <a:spcPct val="150000"/>
              </a:lnSpc>
              <a:buClrTx/>
              <a:buSzTx/>
              <a:buFont typeface="Wingdings" panose="05000000000000000000" pitchFamily="2" charset="2"/>
              <a:buChar char="Ø"/>
              <a:defRPr/>
            </a:pP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下料车床加工法兰。</a:t>
            </a:r>
            <a:endParaRPr kumimoji="0" lang="en-US" altLang="zh-CN" sz="1800" b="1" kern="1200" cap="none" spc="0" normalizeH="0" baseline="0" noProof="0" dirty="0" smtClean="0">
              <a:latin typeface="Arial" panose="020B0604020202020204" pitchFamily="34" charset="0"/>
              <a:ea typeface="宋体" panose="02010600030101010101" pitchFamily="2" charset="-122"/>
              <a:cs typeface="+mn-cs"/>
            </a:endParaRPr>
          </a:p>
          <a:p>
            <a:pPr marR="0" defTabSz="914400">
              <a:lnSpc>
                <a:spcPct val="150000"/>
              </a:lnSpc>
              <a:buClrTx/>
              <a:buSzTx/>
              <a:buFont typeface="Wingdings" panose="05000000000000000000" pitchFamily="2" charset="2"/>
              <a:buChar char="Ø"/>
              <a:defRPr/>
            </a:pP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数控加工中心铣法兰椭圆形定位面及椭圆形焊接突出台阶。</a:t>
            </a:r>
            <a:endParaRPr kumimoji="0" lang="en-US" altLang="zh-CN" sz="1800" b="1" kern="1200" cap="none" spc="0" normalizeH="0" baseline="0" noProof="0" dirty="0" smtClean="0">
              <a:latin typeface="Arial" panose="020B0604020202020204" pitchFamily="34" charset="0"/>
              <a:ea typeface="宋体" panose="02010600030101010101" pitchFamily="2" charset="-122"/>
              <a:cs typeface="+mn-cs"/>
            </a:endParaRPr>
          </a:p>
          <a:p>
            <a:pPr marR="0" defTabSz="914400">
              <a:lnSpc>
                <a:spcPct val="150000"/>
              </a:lnSpc>
              <a:buClrTx/>
              <a:buSzTx/>
              <a:buFont typeface="Wingdings" panose="05000000000000000000" pitchFamily="2" charset="2"/>
              <a:buChar char="Ø"/>
              <a:defRPr/>
            </a:pP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数控钻</a:t>
            </a:r>
            <a:r>
              <a:rPr kumimoji="0" lang="en-US" altLang="zh-CN" sz="1800" b="1" kern="1200" cap="none" spc="0" normalizeH="0" baseline="0" noProof="0" dirty="0" smtClean="0">
                <a:latin typeface="Arial" panose="020B0604020202020204" pitchFamily="34" charset="0"/>
                <a:ea typeface="宋体" panose="02010600030101010101" pitchFamily="2" charset="-122"/>
                <a:cs typeface="+mn-cs"/>
              </a:rPr>
              <a:t>16-</a:t>
            </a:r>
            <a:r>
              <a:rPr kumimoji="0" lang="el-GR" altLang="zh-CN" sz="1800" b="1" kern="1200" cap="none" spc="0" normalizeH="0" baseline="0" noProof="0" dirty="0" smtClean="0">
                <a:latin typeface="Arial" panose="020B0604020202020204" pitchFamily="34" charset="0"/>
                <a:ea typeface="宋体" panose="02010600030101010101" pitchFamily="2" charset="-122"/>
                <a:cs typeface="+mn-cs"/>
              </a:rPr>
              <a:t> Φ</a:t>
            </a:r>
            <a:r>
              <a:rPr kumimoji="0" lang="en-US" altLang="zh-CN" sz="1800" b="1" kern="1200" cap="none" spc="0" normalizeH="0" baseline="0" noProof="0" dirty="0" smtClean="0">
                <a:latin typeface="Arial" panose="020B0604020202020204" pitchFamily="34" charset="0"/>
                <a:ea typeface="宋体" panose="02010600030101010101" pitchFamily="2" charset="-122"/>
                <a:cs typeface="+mn-cs"/>
              </a:rPr>
              <a:t>8.4</a:t>
            </a: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通孔，注意孔与椭圆形长轴的夹角角度。</a:t>
            </a:r>
            <a:endParaRPr kumimoji="0" lang="en-US" altLang="zh-CN" sz="1800" b="1" kern="1200" cap="none" spc="0" normalizeH="0" baseline="0" noProof="0" dirty="0" smtClean="0">
              <a:latin typeface="Arial" panose="020B0604020202020204" pitchFamily="34" charset="0"/>
              <a:ea typeface="宋体" panose="02010600030101010101" pitchFamily="2" charset="-122"/>
              <a:cs typeface="+mn-cs"/>
            </a:endParaRPr>
          </a:p>
          <a:p>
            <a:pPr marR="0" defTabSz="914400">
              <a:lnSpc>
                <a:spcPct val="150000"/>
              </a:lnSpc>
              <a:buClrTx/>
              <a:buSzTx/>
              <a:buFont typeface="Wingdings" panose="05000000000000000000" pitchFamily="2" charset="2"/>
              <a:buChar char="Ø"/>
              <a:defRPr/>
            </a:pP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按照超高真空要求清洗。</a:t>
            </a:r>
            <a:endParaRPr kumimoji="0" lang="en-US" altLang="zh-CN" sz="1800" b="1" kern="1200" cap="none" spc="0" normalizeH="0" baseline="0" noProof="0" dirty="0" smtClean="0">
              <a:latin typeface="Arial" panose="020B0604020202020204" pitchFamily="34" charset="0"/>
              <a:ea typeface="宋体" panose="02010600030101010101" pitchFamily="2" charset="-122"/>
              <a:cs typeface="+mn-cs"/>
            </a:endParaRPr>
          </a:p>
          <a:p>
            <a:pPr marR="0" defTabSz="914400">
              <a:lnSpc>
                <a:spcPct val="150000"/>
              </a:lnSpc>
              <a:buClrTx/>
              <a:buSzTx/>
              <a:buFont typeface="Wingdings" panose="05000000000000000000" pitchFamily="2" charset="2"/>
              <a:buChar char="Ø"/>
              <a:defRPr/>
            </a:pPr>
            <a:r>
              <a:rPr kumimoji="0" lang="zh-CN" altLang="en-US" sz="1800" b="1" kern="1200" cap="none" spc="0" normalizeH="0" baseline="0" noProof="0" dirty="0" smtClean="0">
                <a:latin typeface="Arial" panose="020B0604020202020204" pitchFamily="34" charset="0"/>
                <a:ea typeface="宋体" panose="02010600030101010101" pitchFamily="2" charset="-122"/>
                <a:cs typeface="+mn-cs"/>
              </a:rPr>
              <a:t>法兰检漏（钢铝焊缝检漏）。</a:t>
            </a:r>
            <a:endParaRPr kumimoji="0" lang="en-US" altLang="zh-CN" sz="1475" kern="1200" cap="none" spc="0" normalizeH="0" baseline="0" noProof="0" dirty="0" smtClean="0">
              <a:latin typeface="Arial" panose="020B0604020202020204" pitchFamily="34" charset="0"/>
              <a:ea typeface="宋体" panose="02010600030101010101" pitchFamily="2" charset="-122"/>
              <a:cs typeface="+mn-cs"/>
            </a:endParaRPr>
          </a:p>
          <a:p>
            <a:pPr marR="0" defTabSz="914400">
              <a:lnSpc>
                <a:spcPct val="150000"/>
              </a:lnSpc>
              <a:buClrTx/>
              <a:buSzTx/>
              <a:buFont typeface="Arial" panose="020B0604020202020204" pitchFamily="34" charset="0"/>
              <a:buNone/>
              <a:defRPr/>
            </a:pPr>
            <a:endParaRPr kumimoji="0" lang="zh-CN" altLang="en-US" sz="1475" kern="1200" cap="none" spc="0" normalizeH="0" baseline="0" noProof="0" dirty="0" smtClean="0">
              <a:latin typeface="Arial" panose="020B0604020202020204" pitchFamily="34" charset="0"/>
              <a:ea typeface="宋体" panose="02010600030101010101" pitchFamily="2" charset="-122"/>
              <a:cs typeface="+mn-cs"/>
            </a:endParaRPr>
          </a:p>
        </p:txBody>
      </p:sp>
      <p:pic>
        <p:nvPicPr>
          <p:cNvPr id="7173" name="图片 9" descr="007.jpg"/>
          <p:cNvPicPr>
            <a:picLocks noChangeAspect="1"/>
          </p:cNvPicPr>
          <p:nvPr/>
        </p:nvPicPr>
        <p:blipFill>
          <a:blip r:embed="rId2"/>
          <a:stretch>
            <a:fillRect/>
          </a:stretch>
        </p:blipFill>
        <p:spPr>
          <a:xfrm>
            <a:off x="3645877" y="1846385"/>
            <a:ext cx="5278315" cy="3824654"/>
          </a:xfrm>
          <a:prstGeom prst="rect">
            <a:avLst/>
          </a:prstGeom>
          <a:noFill/>
          <a:ln w="9525">
            <a:noFill/>
          </a:ln>
        </p:spPr>
      </p:pic>
      <p:pic>
        <p:nvPicPr>
          <p:cNvPr id="7174" name="图片 10" descr="006.jpg"/>
          <p:cNvPicPr>
            <a:picLocks noChangeAspect="1"/>
          </p:cNvPicPr>
          <p:nvPr/>
        </p:nvPicPr>
        <p:blipFill>
          <a:blip r:embed="rId3"/>
          <a:stretch>
            <a:fillRect/>
          </a:stretch>
        </p:blipFill>
        <p:spPr>
          <a:xfrm>
            <a:off x="6748097" y="4088423"/>
            <a:ext cx="1450731" cy="1487366"/>
          </a:xfrm>
          <a:prstGeom prst="rect">
            <a:avLst/>
          </a:prstGeom>
          <a:noFill/>
          <a:ln w="9525">
            <a:noFill/>
          </a:ln>
        </p:spPr>
      </p:pic>
      <p:sp>
        <p:nvSpPr>
          <p:cNvPr id="2" name="灯片编号占位符 1"/>
          <p:cNvSpPr>
            <a:spLocks noGrp="1"/>
          </p:cNvSpPr>
          <p:nvPr>
            <p:ph type="sldNum" sz="quarter" idx="12"/>
          </p:nvPr>
        </p:nvSpPr>
        <p:spPr/>
        <p:txBody>
          <a:bodyPr/>
          <a:lstStyle/>
          <a:p>
            <a:fld id="{F277EA53-4DB1-4D95-B40D-C748397C9D0C}" type="slidenum">
              <a:rPr lang="zh-CN" altLang="en-US" smtClean="0"/>
              <a:t>9</a:t>
            </a:fld>
            <a:endParaRPr lang="zh-CN" altLang="en-US"/>
          </a:p>
        </p:txBody>
      </p:sp>
    </p:spTree>
    <p:extLst>
      <p:ext uri="{BB962C8B-B14F-4D97-AF65-F5344CB8AC3E}">
        <p14:creationId xmlns:p14="http://schemas.microsoft.com/office/powerpoint/2010/main" val="1734758257"/>
      </p:ext>
    </p:extLst>
  </p:cSld>
  <p:clrMapOvr>
    <a:masterClrMapping/>
  </p:clrMapOvr>
  <p:transition>
    <p:pull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2893</Words>
  <Application>Microsoft Office PowerPoint</Application>
  <PresentationFormat>全屏显示(4:3)</PresentationFormat>
  <Paragraphs>454</Paragraphs>
  <Slides>45</Slides>
  <Notes>13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Office 主题​​</vt:lpstr>
      <vt:lpstr>Bitmap Image</vt:lpstr>
      <vt:lpstr>CEPC真空系统预研方案</vt:lpstr>
      <vt:lpstr>报告内容</vt:lpstr>
      <vt:lpstr>任务目标</vt:lpstr>
      <vt:lpstr>CEPC 铜/铝真空盒</vt:lpstr>
      <vt:lpstr>设计计算</vt:lpstr>
      <vt:lpstr>设计计算</vt:lpstr>
      <vt:lpstr>PowerPoint 演示文稿</vt:lpstr>
      <vt:lpstr>PowerPoint 演示文稿</vt:lpstr>
      <vt:lpstr>PowerPoint 演示文稿</vt:lpstr>
      <vt:lpstr>PowerPoint 演示文稿</vt:lpstr>
      <vt:lpstr>研制工艺（铜真空盒）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真空盒目前进展</vt:lpstr>
      <vt:lpstr>RF屏蔽波纹管</vt:lpstr>
      <vt:lpstr>高频屏蔽结构形式</vt:lpstr>
      <vt:lpstr>双指型RF屏蔽结构形式</vt:lpstr>
      <vt:lpstr>RF屏蔽波纹管总体结构</vt:lpstr>
      <vt:lpstr>弹簧指结构</vt:lpstr>
      <vt:lpstr>弹簧指成形</vt:lpstr>
      <vt:lpstr>真空盒内表面镀NEG膜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验收指标</vt:lpstr>
      <vt:lpstr>经费预算(设备费)</vt:lpstr>
      <vt:lpstr>PowerPoint 演示文稿</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&amp; D of the CEPC vacuum system</dc:title>
  <dc:creator>Donghy</dc:creator>
  <cp:lastModifiedBy>unknown</cp:lastModifiedBy>
  <cp:revision>118</cp:revision>
  <dcterms:created xsi:type="dcterms:W3CDTF">2014-12-19T08:20:13Z</dcterms:created>
  <dcterms:modified xsi:type="dcterms:W3CDTF">2018-12-25T01:34:05Z</dcterms:modified>
</cp:coreProperties>
</file>